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5"/>
  </p:notesMasterIdLst>
  <p:sldIdLst>
    <p:sldId id="1426" r:id="rId2"/>
    <p:sldId id="1505" r:id="rId3"/>
    <p:sldId id="1517" r:id="rId4"/>
    <p:sldId id="1497" r:id="rId5"/>
    <p:sldId id="1506" r:id="rId6"/>
    <p:sldId id="1498" r:id="rId7"/>
    <p:sldId id="1512" r:id="rId8"/>
    <p:sldId id="1513" r:id="rId9"/>
    <p:sldId id="1481" r:id="rId10"/>
    <p:sldId id="1515" r:id="rId11"/>
    <p:sldId id="1503" r:id="rId12"/>
    <p:sldId id="1490" r:id="rId13"/>
    <p:sldId id="1496" r:id="rId14"/>
    <p:sldId id="1507" r:id="rId15"/>
    <p:sldId id="1501" r:id="rId16"/>
    <p:sldId id="1495" r:id="rId17"/>
    <p:sldId id="1508" r:id="rId18"/>
    <p:sldId id="1516" r:id="rId19"/>
    <p:sldId id="1509" r:id="rId20"/>
    <p:sldId id="1479" r:id="rId21"/>
    <p:sldId id="1510" r:id="rId22"/>
    <p:sldId id="1475" r:id="rId23"/>
    <p:sldId id="1483" r:id="rId24"/>
    <p:sldId id="1469" r:id="rId25"/>
    <p:sldId id="1470" r:id="rId26"/>
    <p:sldId id="1491" r:id="rId27"/>
    <p:sldId id="1478" r:id="rId28"/>
    <p:sldId id="1514" r:id="rId29"/>
    <p:sldId id="1518" r:id="rId30"/>
    <p:sldId id="1448" r:id="rId31"/>
    <p:sldId id="1399" r:id="rId32"/>
    <p:sldId id="1465" r:id="rId33"/>
    <p:sldId id="142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200"/>
    <a:srgbClr val="006405"/>
    <a:srgbClr val="C00000"/>
    <a:srgbClr val="FF7F0F"/>
    <a:srgbClr val="8F60BB"/>
    <a:srgbClr val="209B1F"/>
    <a:srgbClr val="D72426"/>
    <a:srgbClr val="2177B4"/>
    <a:srgbClr val="FF0000"/>
    <a:srgbClr val="F6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82"/>
    <p:restoredTop sz="86050"/>
  </p:normalViewPr>
  <p:slideViewPr>
    <p:cSldViewPr snapToGrid="0" snapToObjects="1">
      <p:cViewPr varScale="1">
        <p:scale>
          <a:sx n="96" d="100"/>
          <a:sy n="96" d="100"/>
        </p:scale>
        <p:origin x="17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25782-0CA6-8F4D-AED7-11B879F4FF74}" type="datetimeFigureOut">
              <a:rPr lang="en-US" smtClean="0"/>
              <a:t>12/8/23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E221D-0A57-1845-9AA9-229D28A855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307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159784/2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17180/" TargetMode="External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indico.cern.ch/event/1140681/" TargetMode="Externa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ogbook.cern.ch/elogbook-server/GET/showEventInLogbook/3637244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status of the performance of this year compared to last year (e.g. one slide)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discussion about long term consolidation/upgrade plans for the facility, including power supplies, horn(?), … 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issue with QFC54 at startup: example to stress importance of consolidation of magnets. In principle, this is getting to an end with a more or less well defined path.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radiation levels: improvement in shielding of AEGIS area allowed to reach un-precedent pbar intensities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rings instrumentation status/outlook: AD IPM being hopefully fixed during YETS 23/24, intensity measurements now much more under control, BCCCA still delicate instrument, work to better understand scraper measurements, …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requisite for long term reference collection for efficient restart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s-cooling improvements thanks to improved diagnostics/references/tools: report on work of RF colleagues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effort being put in place to better understand pbar production: report on work chaired by ABT colleagues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example: reduced pulsing rate of DI power supplies. 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example: auto-steering of beam on target.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General: effort in looking at “percent-level”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optimisation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and good understanding of our machine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example: recover 80% of intensity after issue with horn at the end of the year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- ...</a:t>
            </a:r>
          </a:p>
          <a:p>
            <a:br>
              <a:rPr lang="en-US" dirty="0"/>
            </a:b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78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Bettina: concerning the repetition rate, maybe you could add here that finally at the end of the year with dedicated AD running certain underlying issues of the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synchronisation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have been understood and should be solved by CSS for the restart?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004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5820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0543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2092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094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/>
            </a:b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876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Sub-documents like the ones prepared in the past - e</a:t>
            </a:r>
            <a:r>
              <a:rPr lang="en-CH" sz="1200" dirty="0"/>
              <a:t>.g. EDMS </a:t>
            </a:r>
            <a:r>
              <a:rPr lang="en-CH" sz="1200" dirty="0">
                <a:hlinkClick r:id="rId3"/>
              </a:rPr>
              <a:t>1159784</a:t>
            </a:r>
            <a:r>
              <a:rPr lang="en-CH" sz="1200" dirty="0"/>
              <a:t>: </a:t>
            </a:r>
            <a:r>
              <a:rPr lang="en-US" sz="1200" dirty="0"/>
              <a:t>Functional Specification Beam Instrumentation Needs for the AD in the ELENA Era.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6709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(see </a:t>
            </a:r>
            <a:r>
              <a:rPr lang="en-US" sz="1200" dirty="0">
                <a:hlinkClick r:id="rId3"/>
              </a:rPr>
              <a:t>BI/TB Feb 2022</a:t>
            </a:r>
            <a:r>
              <a:rPr lang="en-US" sz="1200" dirty="0"/>
              <a:t> and </a:t>
            </a:r>
            <a:r>
              <a:rPr lang="en-US" sz="1200" dirty="0">
                <a:hlinkClick r:id="rId4"/>
              </a:rPr>
              <a:t>IPP Apr 2022</a:t>
            </a:r>
            <a:r>
              <a:rPr lang="en-US" sz="1200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5783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3723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833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16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909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801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434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160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Slide 6: for the beam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stabiliser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, maybe you could highlight some words in green, as this was really a very nice improvement? (might also apply to the coming slides)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925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sz="2400" dirty="0"/>
              <a:t>See logbook </a:t>
            </a:r>
            <a:r>
              <a:rPr lang="en-CH" sz="2400" dirty="0">
                <a:hlinkClick r:id="rId3"/>
              </a:rPr>
              <a:t>21/10/2022</a:t>
            </a:r>
            <a:r>
              <a:rPr lang="en-CH" sz="2400" dirty="0"/>
              <a:t>:</a:t>
            </a:r>
          </a:p>
          <a:p>
            <a:pPr lvl="1"/>
            <a:r>
              <a:rPr lang="en-US" sz="1800" dirty="0"/>
              <a:t>-0.001kV on 300MeV FT </a:t>
            </a:r>
            <a:r>
              <a:rPr lang="en-US" sz="1800" dirty="0" err="1"/>
              <a:t>ECooler</a:t>
            </a:r>
            <a:r>
              <a:rPr lang="en-US" sz="1800" dirty="0"/>
              <a:t> V Cathode</a:t>
            </a:r>
          </a:p>
          <a:p>
            <a:pPr lvl="1"/>
            <a:r>
              <a:rPr lang="en-US" sz="1800" dirty="0"/>
              <a:t>+0.003kV on 100MeV FT </a:t>
            </a:r>
            <a:r>
              <a:rPr lang="en-US" sz="1800" dirty="0" err="1"/>
              <a:t>Ecooler</a:t>
            </a:r>
            <a:r>
              <a:rPr lang="en-US" sz="1800" dirty="0"/>
              <a:t> V Cathode</a:t>
            </a:r>
            <a:endParaRPr lang="en-CH" sz="1800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582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379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799154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0" y="1"/>
            <a:ext cx="6968918" cy="799154"/>
          </a:xfrm>
          <a:prstGeom prst="rect">
            <a:avLst/>
          </a:prstGeom>
        </p:spPr>
        <p:txBody>
          <a:bodyPr>
            <a:noAutofit/>
          </a:bodyPr>
          <a:lstStyle>
            <a:lvl1pPr marL="96838" indent="0">
              <a:tabLst/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0" y="6557537"/>
            <a:ext cx="9144000" cy="30046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tabLst/>
              <a:defRPr sz="1600" b="1">
                <a:solidFill>
                  <a:srgbClr val="FFFF00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868976"/>
            <a:ext cx="9144000" cy="1668462"/>
          </a:xfrm>
          <a:prstGeom prst="rect">
            <a:avLst/>
          </a:prstGeom>
        </p:spPr>
        <p:txBody>
          <a:bodyPr>
            <a:normAutofit/>
          </a:bodyPr>
          <a:lstStyle>
            <a:lvl1pPr marL="939800" indent="-317500">
              <a:tabLst/>
              <a:defRPr sz="2000" b="0"/>
            </a:lvl1pPr>
          </a:lstStyle>
          <a:p>
            <a:pPr lvl="0"/>
            <a:r>
              <a:rPr lang="en-US" dirty="0"/>
              <a:t>Table of Content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1039812" y="1805141"/>
            <a:ext cx="7064375" cy="29384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6934201" y="-66389"/>
            <a:ext cx="2209799" cy="740171"/>
            <a:chOff x="6934201" y="-66389"/>
            <a:chExt cx="2209799" cy="740171"/>
          </a:xfrm>
        </p:grpSpPr>
        <p:sp>
          <p:nvSpPr>
            <p:cNvPr id="6" name="Rectangle 5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849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74017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6968918" cy="69943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>
          <a:xfrm>
            <a:off x="337582" y="968991"/>
            <a:ext cx="8471139" cy="54596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6934201" y="-1"/>
            <a:ext cx="2209799" cy="740171"/>
            <a:chOff x="6934201" y="-66389"/>
            <a:chExt cx="2209799" cy="740171"/>
          </a:xfrm>
        </p:grpSpPr>
        <p:sp>
          <p:nvSpPr>
            <p:cNvPr id="22" name="Rectangle 21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572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74017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6968918" cy="69943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6934201" y="-1"/>
            <a:ext cx="2209799" cy="740171"/>
            <a:chOff x="6934201" y="-66389"/>
            <a:chExt cx="2209799" cy="740171"/>
          </a:xfrm>
        </p:grpSpPr>
        <p:sp>
          <p:nvSpPr>
            <p:cNvPr id="22" name="Rectangle 21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2092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376518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11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7903083" cy="34534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7941600" y="-8788"/>
            <a:ext cx="1202400" cy="402743"/>
            <a:chOff x="6934201" y="-66389"/>
            <a:chExt cx="2209799" cy="740171"/>
          </a:xfrm>
        </p:grpSpPr>
        <p:sp>
          <p:nvSpPr>
            <p:cNvPr id="17" name="Rectangle 16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6680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allTitle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-1"/>
            <a:ext cx="9144000" cy="6578597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376518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2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7903083" cy="34534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7941600" y="-8788"/>
            <a:ext cx="1202400" cy="402743"/>
            <a:chOff x="6934201" y="-66389"/>
            <a:chExt cx="2209799" cy="740171"/>
          </a:xfrm>
        </p:grpSpPr>
        <p:sp>
          <p:nvSpPr>
            <p:cNvPr id="17" name="Rectangle 16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741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671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-1"/>
            <a:ext cx="9144000" cy="395785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0" y="2782631"/>
            <a:ext cx="9144000" cy="10080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2808202"/>
            <a:ext cx="9144000" cy="95685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 algn="ctr">
              <a:tabLst/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815742-91E2-9B42-AF73-6CC42C5D4773}"/>
              </a:ext>
            </a:extLst>
          </p:cNvPr>
          <p:cNvGrpSpPr/>
          <p:nvPr userDrawn="1"/>
        </p:nvGrpSpPr>
        <p:grpSpPr>
          <a:xfrm>
            <a:off x="7941600" y="-8788"/>
            <a:ext cx="1202400" cy="402743"/>
            <a:chOff x="6934201" y="-66389"/>
            <a:chExt cx="2209799" cy="74017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1919086-4CF4-D442-9C6E-CFAD9BE1DB13}"/>
                </a:ext>
              </a:extLst>
            </p:cNvPr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785A10F-7CFC-FC4A-B5E8-46745D2CA0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BEFB9BD-739D-EC4B-97DE-24E1D82FC8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549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55061"/>
            <a:ext cx="8969766" cy="503420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9144000" cy="5191431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624509"/>
            <a:ext cx="21336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625439"/>
            <a:ext cx="28956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624507"/>
            <a:ext cx="501424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47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8599"/>
            <a:ext cx="8473440" cy="29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79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1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s://indico.cern.ch/event/1337597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category/17114/" TargetMode="External"/><Relationship Id="rId5" Type="http://schemas.openxmlformats.org/officeDocument/2006/relationships/hyperlink" Target="https://indico.cern.ch/event/1194548/" TargetMode="Externa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953934/" TargetMode="External"/><Relationship Id="rId3" Type="http://schemas.openxmlformats.org/officeDocument/2006/relationships/image" Target="../media/image33.png"/><Relationship Id="rId7" Type="http://schemas.openxmlformats.org/officeDocument/2006/relationships/hyperlink" Target="https://indico.cern.ch/event/1349106/" TargetMode="External"/><Relationship Id="rId2" Type="http://schemas.openxmlformats.org/officeDocument/2006/relationships/hyperlink" Target="https://indico.cern.ch/event/1311347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333152/" TargetMode="External"/><Relationship Id="rId5" Type="http://schemas.openxmlformats.org/officeDocument/2006/relationships/hyperlink" Target="https://indico.cern.ch/event/1311376/" TargetMode="External"/><Relationship Id="rId4" Type="http://schemas.openxmlformats.org/officeDocument/2006/relationships/image" Target="../media/image34.png"/><Relationship Id="rId9" Type="http://schemas.openxmlformats.org/officeDocument/2006/relationships/hyperlink" Target="https://indico.cern.ch/event/1319936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hyperlink" Target="https://indico.cern.ch/event/1298443/" TargetMode="External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hyperlink" Target="https://indico.cern.ch/event/1191479/contributions/5503550/" TargetMode="External"/><Relationship Id="rId9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91479/" TargetMode="External"/><Relationship Id="rId7" Type="http://schemas.openxmlformats.org/officeDocument/2006/relationships/hyperlink" Target="https://indico.cern.ch/event/1337597/contributions/5634900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138716/" TargetMode="External"/><Relationship Id="rId5" Type="http://schemas.openxmlformats.org/officeDocument/2006/relationships/hyperlink" Target="https://indico.cern.ch/event/1331338/" TargetMode="External"/><Relationship Id="rId4" Type="http://schemas.openxmlformats.org/officeDocument/2006/relationships/hyperlink" Target="https://indico.cern.ch/event/1337597/contributions/5634048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40975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hyperlink" Target="https://indico.cern.ch/event/1337932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75107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223607/" TargetMode="External"/><Relationship Id="rId4" Type="http://schemas.openxmlformats.org/officeDocument/2006/relationships/hyperlink" Target="https://indico.cern.ch/event/1302013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hyperlink" Target="https://issues.cern.ch/browse/BIIQ-548" TargetMode="External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emf"/><Relationship Id="rId9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hyperlink" Target="https://indico.cern.ch/event/1337597/contributions/5634034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55500/" TargetMode="External"/><Relationship Id="rId11" Type="http://schemas.openxmlformats.org/officeDocument/2006/relationships/image" Target="../media/image12.png"/><Relationship Id="rId5" Type="http://schemas.openxmlformats.org/officeDocument/2006/relationships/hyperlink" Target="https://indico.cern.ch/event/1194548/" TargetMode="External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7597/contributions/5634061/" TargetMode="External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hyperlink" Target="https://indico.cern.ch/event/1337597/contributions/563490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2" descr="A drawing of a factory&#10;&#10;Description automatically generated">
            <a:extLst>
              <a:ext uri="{FF2B5EF4-FFF2-40B4-BE49-F238E27FC236}">
                <a16:creationId xmlns:a16="http://schemas.microsoft.com/office/drawing/2014/main" id="{26C7AA0E-073A-8F86-D341-7F95947048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 t="7735"/>
          <a:stretch/>
        </p:blipFill>
        <p:spPr>
          <a:xfrm>
            <a:off x="0" y="-45050"/>
            <a:ext cx="9144002" cy="6919983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32027A1F-037A-1EBE-A38F-90F329234836}"/>
              </a:ext>
            </a:extLst>
          </p:cNvPr>
          <p:cNvSpPr txBox="1">
            <a:spLocks/>
          </p:cNvSpPr>
          <p:nvPr/>
        </p:nvSpPr>
        <p:spPr>
          <a:xfrm>
            <a:off x="263964" y="2091544"/>
            <a:ext cx="5872823" cy="210532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10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r>
              <a:rPr lang="en-US" sz="4800" kern="0" dirty="0">
                <a:solidFill>
                  <a:srgbClr val="FFFF00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Status update from AD/ELENA and APOC WG</a:t>
            </a:r>
            <a:endParaRPr lang="en-US" sz="2000" kern="0" dirty="0">
              <a:solidFill>
                <a:srgbClr val="FFFF00"/>
              </a:solidFill>
              <a:effectLst>
                <a:outerShdw dist="50800" dir="2700000" algn="ctr" rotWithShape="0">
                  <a:schemeClr val="tx1"/>
                </a:outerShdw>
              </a:effectLst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823D6BB-03AF-341D-6A49-3E0053E225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biLevel thresh="25000"/>
          </a:blip>
          <a:srcRect l="52226"/>
          <a:stretch/>
        </p:blipFill>
        <p:spPr>
          <a:xfrm>
            <a:off x="7010732" y="3169386"/>
            <a:ext cx="2133268" cy="243676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0BA5624-02B0-A057-C0F9-04E7F9691B8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740" y="2049361"/>
            <a:ext cx="1688611" cy="11200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12E5F53-7417-F4AE-8092-41469FFC646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112" t="13709" r="54151" b="14058"/>
          <a:stretch/>
        </p:blipFill>
        <p:spPr>
          <a:xfrm>
            <a:off x="7257271" y="153729"/>
            <a:ext cx="1688610" cy="167507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A7EAF88-0771-812F-69A6-F518A1E36D4F}"/>
              </a:ext>
            </a:extLst>
          </p:cNvPr>
          <p:cNvSpPr txBox="1"/>
          <p:nvPr/>
        </p:nvSpPr>
        <p:spPr>
          <a:xfrm>
            <a:off x="4692012" y="6550382"/>
            <a:ext cx="445198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1400" b="1" i="1" u="none" strike="noStrike" dirty="0">
                <a:effectLst>
                  <a:outerShdw blurRad="25400" dist="254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Background by </a:t>
            </a:r>
            <a:r>
              <a:rPr lang="en-US" sz="1400" b="1" i="1" u="none" strike="noStrike" dirty="0" err="1">
                <a:effectLst>
                  <a:outerShdw blurRad="25400" dist="254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Theres</a:t>
            </a:r>
            <a:r>
              <a:rPr lang="en-US" sz="1400" b="1" i="1" u="none" strike="noStrike" dirty="0">
                <a:effectLst>
                  <a:outerShdw blurRad="25400" dist="254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1400" b="1" i="1" u="none" strike="noStrike" dirty="0" err="1">
                <a:effectLst>
                  <a:outerShdw blurRad="25400" dist="254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Rütschi</a:t>
            </a:r>
            <a:r>
              <a:rPr lang="en-US" sz="1400" b="1" i="1" u="none" strike="noStrike" dirty="0">
                <a:effectLst>
                  <a:outerShdw blurRad="25400" dist="254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, Instagram: </a:t>
            </a:r>
            <a:r>
              <a:rPr lang="en-US" sz="1400" b="1" i="1" u="none" strike="noStrike" dirty="0">
                <a:effectLst>
                  <a:outerShdw dist="127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papermoon</a:t>
            </a:r>
            <a:r>
              <a:rPr lang="en-US" sz="1400" b="1" i="1" u="none" strike="noStrike" dirty="0">
                <a:effectLst>
                  <a:outerShdw blurRad="25400" dist="254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_32</a:t>
            </a:r>
            <a:endParaRPr lang="en-CH" sz="1400" b="1" kern="0" dirty="0">
              <a:effectLst>
                <a:outerShdw blurRad="25400" dist="25400" dir="2700000" algn="ctr" rotWithShape="0">
                  <a:schemeClr val="bg1"/>
                </a:outerShdw>
              </a:effectLs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20417D-8721-1A9F-891A-F82399BD5423}"/>
              </a:ext>
            </a:extLst>
          </p:cNvPr>
          <p:cNvSpPr txBox="1"/>
          <p:nvPr/>
        </p:nvSpPr>
        <p:spPr>
          <a:xfrm>
            <a:off x="263963" y="4522980"/>
            <a:ext cx="6507540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19" charset="2"/>
              <a:buNone/>
              <a:tabLst/>
              <a:defRPr/>
            </a:pP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50800" dir="2700000" algn="ctr" rotWithShape="0">
                    <a:schemeClr val="tx1"/>
                  </a:outerShdw>
                </a:effectLst>
                <a:uLnTx/>
                <a:uFillTx/>
                <a:latin typeface="Garamond"/>
                <a:ea typeface="ＭＳ Ｐゴシック" pitchFamily="-65" charset="-128"/>
              </a:rPr>
              <a:t>D. Gamba, </a:t>
            </a:r>
            <a:r>
              <a:rPr kumimoji="0" lang="en-US" sz="2000" b="1" i="1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50800" dir="2700000" algn="ctr" rotWithShape="0">
                    <a:schemeClr val="tx1"/>
                  </a:outerShdw>
                </a:effectLst>
                <a:uLnTx/>
                <a:uFillTx/>
                <a:latin typeface="Garamond"/>
                <a:ea typeface="ＭＳ Ｐゴシック" pitchFamily="-65" charset="-128"/>
              </a:rPr>
              <a:t>Y.Dutheil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50800" dir="2700000" algn="ctr" rotWithShape="0">
                    <a:schemeClr val="tx1"/>
                  </a:outerShdw>
                </a:effectLst>
                <a:uLnTx/>
                <a:uFillTx/>
                <a:latin typeface="Garamond"/>
                <a:ea typeface="ＭＳ Ｐゴシック" pitchFamily="-65" charset="-128"/>
              </a:rPr>
              <a:t>, </a:t>
            </a:r>
            <a:r>
              <a:rPr kumimoji="0" lang="en-US" sz="2000" b="1" i="1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50800" dir="2700000" algn="ctr" rotWithShape="0">
                    <a:schemeClr val="tx1"/>
                  </a:outerShdw>
                </a:effectLst>
                <a:uLnTx/>
                <a:uFillTx/>
                <a:latin typeface="Garamond"/>
                <a:ea typeface="ＭＳ Ｐゴシック" pitchFamily="-65" charset="-128"/>
              </a:rPr>
              <a:t>L.Ponce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50800" dir="2700000" algn="ctr" rotWithShape="0">
                    <a:schemeClr val="tx1"/>
                  </a:outerShdw>
                </a:effectLst>
                <a:uLnTx/>
                <a:uFillTx/>
                <a:latin typeface="Garamond"/>
                <a:ea typeface="ＭＳ Ｐゴシック" pitchFamily="-65" charset="-128"/>
              </a:rPr>
              <a:t> for the AD/ELENA team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19" charset="2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>
                  <a:outerShdw dist="50800" dir="2700000" algn="ctr" rotWithShape="0">
                    <a:schemeClr val="tx1"/>
                  </a:outerShdw>
                </a:effectLst>
                <a:uLnTx/>
                <a:uFillTx/>
                <a:latin typeface="Garamond"/>
                <a:ea typeface="ＭＳ Ｐゴシック" pitchFamily="-65" charset="-128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JAPW2023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50800" dir="2700000" algn="ctr" rotWithShape="0">
                    <a:schemeClr val="tx1"/>
                  </a:outerShdw>
                </a:effectLst>
                <a:uLnTx/>
                <a:uFillTx/>
                <a:latin typeface="Garamond"/>
                <a:ea typeface="ＭＳ Ｐゴシック" pitchFamily="-65" charset="-128"/>
              </a:rPr>
              <a:t> – 07/12/2023 	          		</a:t>
            </a: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50800" dir="2700000" algn="ctr" rotWithShape="0">
                  <a:schemeClr val="tx1"/>
                </a:outerShdw>
              </a:effectLst>
              <a:uLnTx/>
              <a:uFillTx/>
              <a:latin typeface="Garamond"/>
              <a:ea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0242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039CCE-5F47-5F0E-A368-396346B00C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CD0A8C-FE9A-6B0C-7A66-97A82D0864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FAFAC4C-939F-50AD-8DA9-FEE601762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Antiproton Production/</a:t>
            </a:r>
            <a:r>
              <a:rPr lang="en-US" sz="2400" dirty="0" err="1"/>
              <a:t>Optimisation</a:t>
            </a:r>
            <a:r>
              <a:rPr lang="en-US" sz="2400" dirty="0"/>
              <a:t>: APOC WG</a:t>
            </a:r>
          </a:p>
        </p:txBody>
      </p:sp>
      <p:pic>
        <p:nvPicPr>
          <p:cNvPr id="10" name="Picture 9" descr="A diagram of a target position&#10;&#10;Description automatically generated">
            <a:extLst>
              <a:ext uri="{FF2B5EF4-FFF2-40B4-BE49-F238E27FC236}">
                <a16:creationId xmlns:a16="http://schemas.microsoft.com/office/drawing/2014/main" id="{51FAAC8F-3A27-9D22-EB69-EE296476C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6469" y="3563248"/>
            <a:ext cx="4109643" cy="2934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0151C9-CEF4-6FD0-719E-2EE25707535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879555" y="1530438"/>
            <a:ext cx="4267200" cy="2246244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6E68D06-4204-56D0-0A1B-D19F2BFC0BF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868783"/>
            <a:ext cx="8808721" cy="5459616"/>
          </a:xfrm>
        </p:spPr>
        <p:txBody>
          <a:bodyPr/>
          <a:lstStyle/>
          <a:p>
            <a:r>
              <a:rPr lang="en-US" sz="2000" dirty="0"/>
              <a:t>Put in place as a </a:t>
            </a:r>
            <a:r>
              <a:rPr lang="en-US" sz="2000" b="1" dirty="0"/>
              <a:t>follow-up action from </a:t>
            </a:r>
            <a:r>
              <a:rPr lang="en-US" sz="2000" b="1" dirty="0">
                <a:hlinkClick r:id="rId5"/>
              </a:rPr>
              <a:t>JAPW2022</a:t>
            </a:r>
            <a:endParaRPr lang="en-US" sz="2000" b="1" dirty="0"/>
          </a:p>
          <a:p>
            <a:pPr lvl="1"/>
            <a:r>
              <a:rPr lang="en-US" sz="1800" dirty="0"/>
              <a:t>General + topical zoom meeting since July </a:t>
            </a:r>
          </a:p>
          <a:p>
            <a:pPr lvl="2"/>
            <a:r>
              <a:rPr lang="en-US" sz="1600" dirty="0"/>
              <a:t>usually 2-5 participants (OP, ABP, STI and ABT)</a:t>
            </a:r>
          </a:p>
          <a:p>
            <a:pPr lvl="1"/>
            <a:r>
              <a:rPr lang="en-US" sz="1800" dirty="0"/>
              <a:t>Indico category can be found </a:t>
            </a:r>
            <a:r>
              <a:rPr lang="en-US" sz="1800" dirty="0">
                <a:hlinkClick r:id="rId6"/>
              </a:rPr>
              <a:t>here</a:t>
            </a:r>
            <a:endParaRPr lang="en-US" sz="1800" dirty="0"/>
          </a:p>
          <a:p>
            <a:r>
              <a:rPr lang="en-US" sz="2000" b="1" dirty="0"/>
              <a:t>2023 progress:</a:t>
            </a:r>
          </a:p>
          <a:p>
            <a:pPr lvl="1"/>
            <a:r>
              <a:rPr lang="en-US" sz="1800" b="1" dirty="0">
                <a:solidFill>
                  <a:srgbClr val="006405"/>
                </a:solidFill>
              </a:rPr>
              <a:t>Beam stabilizer </a:t>
            </a:r>
            <a:r>
              <a:rPr lang="en-US" sz="1800" dirty="0"/>
              <a:t>to maintain the position of </a:t>
            </a:r>
            <a:br>
              <a:rPr lang="en-US" sz="1800" dirty="0"/>
            </a:br>
            <a:r>
              <a:rPr lang="en-US" sz="1800" dirty="0"/>
              <a:t>the </a:t>
            </a:r>
            <a:r>
              <a:rPr lang="en-US" sz="1800" b="1" dirty="0">
                <a:solidFill>
                  <a:srgbClr val="006405"/>
                </a:solidFill>
              </a:rPr>
              <a:t>proton beam on the antiproton target</a:t>
            </a:r>
          </a:p>
          <a:p>
            <a:pPr lvl="2"/>
            <a:r>
              <a:rPr lang="en-US" sz="1600" dirty="0"/>
              <a:t>Target is only 3mm in diameter </a:t>
            </a:r>
            <a:br>
              <a:rPr lang="en-US" sz="1600" dirty="0"/>
            </a:br>
            <a:r>
              <a:rPr lang="en-US" sz="1600" dirty="0"/>
              <a:t>while beam rms beam size ~1mm</a:t>
            </a:r>
          </a:p>
          <a:p>
            <a:pPr lvl="2"/>
            <a:r>
              <a:rPr lang="en-US" sz="1600" dirty="0"/>
              <a:t>Hundreds of manually adjustments in 2022, </a:t>
            </a:r>
            <a:br>
              <a:rPr lang="en-US" sz="1600" dirty="0"/>
            </a:br>
            <a:r>
              <a:rPr lang="en-US" sz="1600" dirty="0"/>
              <a:t>completely automatized since August 2023</a:t>
            </a:r>
          </a:p>
          <a:p>
            <a:pPr lvl="1"/>
            <a:r>
              <a:rPr lang="en-US" sz="1800" b="1" dirty="0">
                <a:solidFill>
                  <a:srgbClr val="006405"/>
                </a:solidFill>
              </a:rPr>
              <a:t>Antiproton yield mapping</a:t>
            </a:r>
          </a:p>
          <a:p>
            <a:pPr lvl="2"/>
            <a:r>
              <a:rPr lang="en-US" sz="1600" dirty="0"/>
              <a:t>Mapping of </a:t>
            </a:r>
            <a:r>
              <a:rPr lang="en-US" sz="1600" b="1" dirty="0"/>
              <a:t>horn-strength Vs target </a:t>
            </a:r>
            <a:br>
              <a:rPr lang="en-US" sz="1600" b="1" dirty="0"/>
            </a:br>
            <a:r>
              <a:rPr lang="en-US" sz="1600" b="1" dirty="0"/>
              <a:t>position </a:t>
            </a:r>
            <a:r>
              <a:rPr lang="en-US" sz="1600" dirty="0"/>
              <a:t>optimum: study started in 2022</a:t>
            </a:r>
          </a:p>
          <a:p>
            <a:pPr lvl="2"/>
            <a:r>
              <a:rPr lang="en-US" sz="1600" b="1" dirty="0">
                <a:solidFill>
                  <a:srgbClr val="006405"/>
                </a:solidFill>
              </a:rPr>
              <a:t>Allowed to quickly compensate for degradation</a:t>
            </a:r>
            <a:br>
              <a:rPr lang="en-US" sz="1600" b="1" dirty="0">
                <a:solidFill>
                  <a:srgbClr val="006405"/>
                </a:solidFill>
              </a:rPr>
            </a:br>
            <a:r>
              <a:rPr lang="en-US" sz="1600" b="1" dirty="0">
                <a:solidFill>
                  <a:srgbClr val="006405"/>
                </a:solidFill>
              </a:rPr>
              <a:t>of horn hardware in Oct/Nov 2023!</a:t>
            </a:r>
          </a:p>
          <a:p>
            <a:pPr lvl="3"/>
            <a:r>
              <a:rPr lang="en-US" sz="1600" b="1" dirty="0"/>
              <a:t>Good example demonstrating the </a:t>
            </a:r>
            <a:br>
              <a:rPr lang="en-US" sz="1600" b="1" dirty="0"/>
            </a:br>
            <a:r>
              <a:rPr lang="en-US" sz="1600" b="1" dirty="0"/>
              <a:t>importance of this kind of studies! </a:t>
            </a:r>
            <a:endParaRPr lang="en-US" sz="1200" b="1" dirty="0"/>
          </a:p>
          <a:p>
            <a:endParaRPr lang="en-CH" sz="20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5FCECDB-99FD-5D7A-68D9-9B335A628DD6}"/>
              </a:ext>
            </a:extLst>
          </p:cNvPr>
          <p:cNvGrpSpPr/>
          <p:nvPr/>
        </p:nvGrpSpPr>
        <p:grpSpPr>
          <a:xfrm>
            <a:off x="6400800" y="4458637"/>
            <a:ext cx="1675845" cy="1700489"/>
            <a:chOff x="6400800" y="4458637"/>
            <a:chExt cx="1675845" cy="1700489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23ADD2A-F42F-CB04-827E-E922E31CAD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400800" y="4496413"/>
              <a:ext cx="1506828" cy="166271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ysDash"/>
              <a:round/>
              <a:headEnd type="none" w="sm" len="sm"/>
              <a:tailEnd type="triangle"/>
            </a:ln>
            <a:effectLst/>
          </p:spPr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43D08D8-8017-9E6F-0A36-F519E9212893}"/>
                </a:ext>
              </a:extLst>
            </p:cNvPr>
            <p:cNvSpPr txBox="1"/>
            <p:nvPr/>
          </p:nvSpPr>
          <p:spPr>
            <a:xfrm>
              <a:off x="6837681" y="4458637"/>
              <a:ext cx="1238964" cy="646331"/>
            </a:xfrm>
            <a:prstGeom prst="rect">
              <a:avLst/>
            </a:prstGeom>
            <a:solidFill>
              <a:srgbClr val="C00000">
                <a:alpha val="9804"/>
              </a:srgbClr>
            </a:solidFill>
          </p:spPr>
          <p:txBody>
            <a:bodyPr wrap="square" rtlCol="0">
              <a:spAutoFit/>
            </a:bodyPr>
            <a:lstStyle/>
            <a:p>
              <a:pPr marL="14288" algn="l"/>
              <a:r>
                <a:rPr lang="en-US" sz="1200" b="1" kern="0" dirty="0">
                  <a:solidFill>
                    <a:srgbClr val="C00000"/>
                  </a:solidFill>
                </a:rPr>
                <a:t>Reducing yield due to horn flashovers</a:t>
              </a:r>
              <a:endParaRPr lang="en-CH" sz="1200" b="1" kern="0" dirty="0" err="1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244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9705D6-00DA-C0C1-76CC-40A8C0E29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79304D-6FF1-2800-7226-1D6C4BEA1F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844B5C6-9868-6F75-031C-A761475D7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APOC WG: progress and prospects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0F688C-6707-B566-D359-DF16C34A66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8994" y="986689"/>
            <a:ext cx="5566449" cy="2243642"/>
          </a:xfrm>
        </p:spPr>
        <p:txBody>
          <a:bodyPr/>
          <a:lstStyle/>
          <a:p>
            <a:r>
              <a:rPr lang="en-US" sz="1800" dirty="0"/>
              <a:t>Progress on </a:t>
            </a:r>
            <a:r>
              <a:rPr lang="en-US" sz="1800" b="1" dirty="0"/>
              <a:t>modelling of AD target and its horn</a:t>
            </a:r>
            <a:r>
              <a:rPr lang="en-US" sz="1800" dirty="0"/>
              <a:t>:</a:t>
            </a:r>
          </a:p>
          <a:p>
            <a:pPr lvl="1"/>
            <a:r>
              <a:rPr lang="en-US" sz="1600" dirty="0"/>
              <a:t>Horn magnetic finite element model and magnetic field map computed by ABT-PPE (J. </a:t>
            </a:r>
            <a:r>
              <a:rPr lang="en-US" sz="1600" dirty="0" err="1"/>
              <a:t>Ruf</a:t>
            </a:r>
            <a:r>
              <a:rPr lang="en-US" sz="1600" dirty="0"/>
              <a:t>, Y. </a:t>
            </a:r>
            <a:r>
              <a:rPr lang="en-US" sz="1600" dirty="0" err="1"/>
              <a:t>Dutheil</a:t>
            </a:r>
            <a:r>
              <a:rPr lang="en-US" sz="1600" dirty="0"/>
              <a:t>, see </a:t>
            </a:r>
            <a:r>
              <a:rPr lang="en-US" sz="1600" dirty="0">
                <a:hlinkClick r:id="rId2"/>
              </a:rPr>
              <a:t>#3</a:t>
            </a:r>
            <a:r>
              <a:rPr lang="en-US" sz="1600" dirty="0"/>
              <a:t>)</a:t>
            </a:r>
          </a:p>
          <a:p>
            <a:pPr lvl="1"/>
            <a:r>
              <a:rPr lang="en-US" sz="1600" dirty="0"/>
              <a:t>Antiproton distribution from STI using FLUKA</a:t>
            </a:r>
          </a:p>
          <a:p>
            <a:pPr lvl="1"/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Toward model-guided setting up and optimization!</a:t>
            </a:r>
          </a:p>
          <a:p>
            <a:pPr lvl="2"/>
            <a:r>
              <a:rPr lang="en-US" sz="1600" dirty="0"/>
              <a:t>Hopefully allowing to </a:t>
            </a:r>
            <a:r>
              <a:rPr lang="en-US" sz="1600" b="1" dirty="0"/>
              <a:t>study the expected yield </a:t>
            </a:r>
            <a:r>
              <a:rPr lang="en-US" sz="1600" dirty="0"/>
              <a:t>with various </a:t>
            </a:r>
            <a:r>
              <a:rPr lang="en-US" sz="1600" b="1" dirty="0"/>
              <a:t>target designs </a:t>
            </a:r>
            <a:r>
              <a:rPr lang="en-US" sz="1600" dirty="0"/>
              <a:t>and</a:t>
            </a:r>
            <a:r>
              <a:rPr lang="en-US" sz="1600" b="1" dirty="0"/>
              <a:t> materials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36EF790-4BC6-A9B4-D3B1-B33C5F64DDCC}"/>
              </a:ext>
            </a:extLst>
          </p:cNvPr>
          <p:cNvGrpSpPr/>
          <p:nvPr/>
        </p:nvGrpSpPr>
        <p:grpSpPr>
          <a:xfrm>
            <a:off x="5608948" y="749139"/>
            <a:ext cx="3860516" cy="2553188"/>
            <a:chOff x="5618375" y="1435256"/>
            <a:chExt cx="4132228" cy="273288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F4A4C0E-52E3-5F08-24D6-27D87F112B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9599"/>
            <a:stretch/>
          </p:blipFill>
          <p:spPr>
            <a:xfrm>
              <a:off x="5618375" y="1435256"/>
              <a:ext cx="4132228" cy="2732887"/>
            </a:xfrm>
            <a:prstGeom prst="rect">
              <a:avLst/>
            </a:prstGeom>
          </p:spPr>
        </p:pic>
        <p:pic>
          <p:nvPicPr>
            <p:cNvPr id="6" name="Picture 1">
              <a:extLst>
                <a:ext uri="{FF2B5EF4-FFF2-40B4-BE49-F238E27FC236}">
                  <a16:creationId xmlns:a16="http://schemas.microsoft.com/office/drawing/2014/main" id="{5EC60F28-009A-E143-C7EA-6072867AF32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676" r="19701" b="7812"/>
            <a:stretch/>
          </p:blipFill>
          <p:spPr bwMode="auto">
            <a:xfrm flipH="1">
              <a:off x="7387095" y="3054285"/>
              <a:ext cx="1493303" cy="766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53169B4-E92C-C273-F30A-BC60E5BF87F5}"/>
              </a:ext>
            </a:extLst>
          </p:cNvPr>
          <p:cNvSpPr txBox="1"/>
          <p:nvPr/>
        </p:nvSpPr>
        <p:spPr>
          <a:xfrm>
            <a:off x="202188" y="3230331"/>
            <a:ext cx="8606533" cy="36686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19" charset="2"/>
              <a:buChar char="n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Reducing pulsing rate </a:t>
            </a:r>
            <a:r>
              <a:rPr kumimoji="0" lang="en-US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of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 DI magnets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to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extend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 equipment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lifetime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  <a:buFont typeface="Wingdings" pitchFamily="19" charset="2"/>
              <a:buChar char="¨"/>
              <a:tabLst/>
              <a:defRPr/>
            </a:pPr>
            <a:r>
              <a:rPr lang="en-US" sz="1600" kern="0" dirty="0">
                <a:solidFill>
                  <a:srgbClr val="00007D"/>
                </a:solidFill>
                <a:ea typeface="ＭＳ Ｐゴシック" pitchFamily="-65" charset="-128"/>
              </a:rPr>
              <a:t>This turned out to have a </a:t>
            </a:r>
            <a:r>
              <a:rPr lang="en-US" sz="1600" b="1" kern="0" dirty="0">
                <a:solidFill>
                  <a:srgbClr val="F39200"/>
                </a:solidFill>
                <a:ea typeface="ＭＳ Ｐゴシック" pitchFamily="-65" charset="-128"/>
              </a:rPr>
              <a:t>negative</a:t>
            </a:r>
            <a:r>
              <a:rPr lang="en-US" sz="1600" kern="0" dirty="0">
                <a:solidFill>
                  <a:srgbClr val="F39200"/>
                </a:solidFill>
                <a:ea typeface="ＭＳ Ｐゴシック" pitchFamily="-65" charset="-128"/>
              </a:rPr>
              <a:t> </a:t>
            </a:r>
            <a:r>
              <a:rPr lang="en-US" sz="1600" b="1" kern="0" dirty="0">
                <a:solidFill>
                  <a:srgbClr val="F39200"/>
                </a:solidFill>
                <a:ea typeface="ＭＳ Ｐゴシック" pitchFamily="-65" charset="-128"/>
              </a:rPr>
              <a:t>impact on pbar yield stability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  <a:buFont typeface="Wingdings" pitchFamily="19" charset="2"/>
              <a:buChar char="¨"/>
              <a:tabLst/>
              <a:defRPr/>
            </a:pPr>
            <a:r>
              <a:rPr lang="en-US" sz="1600" b="1" kern="0" dirty="0">
                <a:solidFill>
                  <a:schemeClr val="bg2">
                    <a:lumMod val="60000"/>
                    <a:lumOff val="40000"/>
                  </a:schemeClr>
                </a:solidFill>
                <a:ea typeface="ＭＳ Ｐゴシック" pitchFamily="-65" charset="-128"/>
              </a:rPr>
              <a:t>M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ea typeface="ＭＳ Ｐゴシック" pitchFamily="-65" charset="-128"/>
              </a:rPr>
              <a:t>easuring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</a:rPr>
              <a:t> 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</a:rPr>
              <a:t>the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</a:rPr>
              <a:t>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ea typeface="ＭＳ Ｐゴシック" pitchFamily="-65" charset="-128"/>
              </a:rPr>
              <a:t>DI.BHZ24&amp;25 powering system 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</a:rPr>
              <a:t>and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</a:rPr>
              <a:t>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ea typeface="ＭＳ Ｐゴシック" pitchFamily="-65" charset="-128"/>
              </a:rPr>
              <a:t>magnetic properties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ea typeface="ＭＳ Ｐゴシック" pitchFamily="-65" charset="-128"/>
              </a:rPr>
              <a:t>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</a:rPr>
              <a:t>during the YETS</a:t>
            </a:r>
          </a:p>
          <a:p>
            <a:pPr marL="1200150" lvl="2" indent="-285750" fontAlgn="base"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  <a:buFont typeface="Wingdings" pitchFamily="19" charset="2"/>
              <a:buChar char="¨"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</a:rPr>
              <a:t>Thanks to EPC and MSC colleagues! See also </a:t>
            </a:r>
            <a:r>
              <a:rPr lang="en-US" sz="1600" kern="0" dirty="0">
                <a:solidFill>
                  <a:srgbClr val="00007D"/>
                </a:solidFill>
                <a:ea typeface="ＭＳ Ｐゴシック" pitchFamily="-65" charset="-128"/>
              </a:rPr>
              <a:t>dedicated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</a:rPr>
              <a:t>meetings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  <a:hlinkClick r:id="rId5"/>
              </a:rPr>
              <a:t>#1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</a:rPr>
              <a:t>,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  <a:hlinkClick r:id="rId6"/>
              </a:rPr>
              <a:t>#2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</a:rPr>
              <a:t> &amp;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  <a:hlinkClick r:id="rId7"/>
              </a:rPr>
              <a:t>#3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ea typeface="ＭＳ Ｐゴシック" pitchFamily="-65" charset="-128"/>
              </a:rPr>
              <a:t> </a:t>
            </a:r>
          </a:p>
          <a:p>
            <a:pPr marL="742950" lvl="1" indent="-285750" fontAlgn="base"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  <a:buFont typeface="Wingdings" pitchFamily="19" charset="2"/>
              <a:buChar char="¨"/>
              <a:defRPr/>
            </a:pPr>
            <a:r>
              <a:rPr lang="en-US" sz="1600" dirty="0">
                <a:solidFill>
                  <a:schemeClr val="bg2"/>
                </a:solidFill>
              </a:rPr>
              <a:t>Working on </a:t>
            </a:r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joint </a:t>
            </a:r>
            <a:r>
              <a:rPr lang="en-US" sz="16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magnets+power</a:t>
            </a:r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converters consolidation </a:t>
            </a:r>
            <a:r>
              <a:rPr lang="en-US" sz="1600" dirty="0">
                <a:solidFill>
                  <a:schemeClr val="bg2"/>
                </a:solidFill>
              </a:rPr>
              <a:t>(See ECR </a:t>
            </a:r>
            <a:r>
              <a:rPr lang="en-US" sz="1600" dirty="0">
                <a:solidFill>
                  <a:schemeClr val="bg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2953934</a:t>
            </a:r>
            <a:r>
              <a:rPr lang="en-US" sz="1600" dirty="0">
                <a:solidFill>
                  <a:schemeClr val="bg2"/>
                </a:solidFill>
              </a:rPr>
              <a:t>)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7D"/>
              </a:solidFill>
              <a:effectLst/>
              <a:uLnTx/>
              <a:uFillTx/>
              <a:latin typeface="Garamond"/>
              <a:ea typeface="ＭＳ Ｐゴシック" pitchFamily="-65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19" charset="2"/>
              <a:buChar char="n"/>
              <a:tabLst/>
              <a:defRPr/>
            </a:pPr>
            <a:r>
              <a:rPr kumimoji="0" lang="en-US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Many other subjects being investigated, for example: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19" charset="2"/>
              <a:buChar char="n"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Improved FTA control with magnets 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logicals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 and UCAP-hosted BTV screen fitting</a:t>
            </a: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pitchFamily="19" charset="2"/>
              <a:buChar char="n"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New methods for AD injection steering </a:t>
            </a:r>
            <a:r>
              <a:rPr kumimoji="0" lang="en-US" sz="1600" i="0" u="none" strike="noStrike" kern="0" cap="none" spc="0" normalizeH="0" baseline="0" noProof="0" dirty="0" err="1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optimisation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rgbClr val="00007D"/>
              </a:solidFill>
              <a:effectLst/>
              <a:uLnTx/>
              <a:uFillTx/>
              <a:latin typeface="Garamond"/>
              <a:ea typeface="ＭＳ Ｐゴシック" pitchFamily="-65" charset="-128"/>
            </a:endParaRPr>
          </a:p>
          <a:p>
            <a:pPr marL="1200150" lvl="2" indent="-285750" fontAlgn="base"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  <a:buFont typeface="Wingdings" pitchFamily="19" charset="2"/>
              <a:buChar char="¨"/>
              <a:defRPr/>
            </a:pPr>
            <a:r>
              <a:rPr lang="en-US" sz="1600" kern="0" dirty="0">
                <a:solidFill>
                  <a:srgbClr val="00007D"/>
                </a:solidFill>
                <a:latin typeface="Garamond"/>
                <a:ea typeface="ＭＳ Ｐゴシック" pitchFamily="-65" charset="-128"/>
              </a:rPr>
              <a:t>U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sing ring BTV for injected and circulating beam position measurement (see 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  <a:hlinkClick r:id="rId9"/>
              </a:rPr>
              <a:t>5</a:t>
            </a:r>
            <a:r>
              <a:rPr kumimoji="0" lang="en-US" sz="1600" i="0" u="none" strike="noStrike" kern="0" cap="none" spc="0" normalizeH="0" baseline="3000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  <a:hlinkClick r:id="rId9"/>
              </a:rPr>
              <a:t>th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  <a:hlinkClick r:id="rId9"/>
              </a:rPr>
              <a:t> BIFT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)</a:t>
            </a:r>
          </a:p>
          <a:p>
            <a:pPr marL="1200150" lvl="2" indent="-285750" fontAlgn="base">
              <a:spcBef>
                <a:spcPct val="20000"/>
              </a:spcBef>
              <a:spcAft>
                <a:spcPct val="0"/>
              </a:spcAft>
              <a:buClr>
                <a:srgbClr val="9999CC"/>
              </a:buClr>
              <a:buSzPct val="80000"/>
              <a:buFont typeface="Wingdings" pitchFamily="19" charset="2"/>
              <a:buChar char="¨"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rgbClr val="00007D"/>
                </a:solidFill>
                <a:effectLst/>
                <a:uLnTx/>
                <a:uFillTx/>
                <a:latin typeface="Garamond"/>
                <a:ea typeface="ＭＳ Ｐゴシック" pitchFamily="-65" charset="-128"/>
              </a:rPr>
              <a:t>First turn trajectory measurement under investigation with BI</a:t>
            </a:r>
          </a:p>
          <a:p>
            <a:pPr marL="14288" algn="l"/>
            <a:endParaRPr lang="en-CH" sz="2000" kern="0" dirty="0" err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22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49CD61-5E57-3EAB-02C5-B88C55B021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D9E036-C8CC-CF07-DBC8-C5324D73DE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3A7030-B29A-5B11-8A23-47784B348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sz="2400" dirty="0"/>
              <a:t>Sources of AD “low energy” Transmission Degradation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EC1AE66-8ACA-DF08-1BD6-BA3DE6BA5AD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9923" y="815043"/>
            <a:ext cx="4953995" cy="5572848"/>
          </a:xfrm>
        </p:spPr>
        <p:txBody>
          <a:bodyPr/>
          <a:lstStyle/>
          <a:p>
            <a:r>
              <a:rPr lang="en-CH" sz="1800" dirty="0"/>
              <a:t>Regular observation of </a:t>
            </a:r>
            <a:r>
              <a:rPr lang="en-CH" sz="1800" b="1" dirty="0">
                <a:solidFill>
                  <a:srgbClr val="F39200"/>
                </a:solidFill>
              </a:rPr>
              <a:t>vacuum activity </a:t>
            </a:r>
            <a:r>
              <a:rPr lang="en-CH" sz="1800" dirty="0"/>
              <a:t>that trigger </a:t>
            </a:r>
            <a:r>
              <a:rPr lang="en-CH" sz="1800" b="1" dirty="0">
                <a:solidFill>
                  <a:srgbClr val="F39200"/>
                </a:solidFill>
              </a:rPr>
              <a:t>instability of AD e-cooler </a:t>
            </a:r>
          </a:p>
          <a:p>
            <a:pPr lvl="1"/>
            <a:r>
              <a:rPr lang="en-CH" sz="1600" dirty="0"/>
              <a:t>It might be possible to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develop software slow-feedback</a:t>
            </a:r>
            <a:r>
              <a:rPr lang="en-CH" sz="1600" dirty="0"/>
              <a:t> to stabilise it…</a:t>
            </a:r>
          </a:p>
          <a:p>
            <a:pPr lvl="1"/>
            <a:r>
              <a:rPr lang="en-CH" sz="1600" dirty="0"/>
              <a:t>… hope in the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new AD e-cooler</a:t>
            </a:r>
          </a:p>
          <a:p>
            <a:pPr lvl="2"/>
            <a:r>
              <a:rPr lang="en-CH" sz="1600" i="1" dirty="0"/>
              <a:t>See status at review in </a:t>
            </a:r>
            <a:r>
              <a:rPr lang="en-CH" sz="1600" i="1" dirty="0">
                <a:hlinkClick r:id="rId3"/>
              </a:rPr>
              <a:t>June2023</a:t>
            </a:r>
            <a:r>
              <a:rPr lang="en-CH" sz="1600" i="1" dirty="0"/>
              <a:t> </a:t>
            </a:r>
            <a:br>
              <a:rPr lang="en-CH" sz="1600" i="1" dirty="0"/>
            </a:br>
            <a:r>
              <a:rPr lang="en-CH" sz="1600" i="1" dirty="0"/>
              <a:t>and presentation at </a:t>
            </a:r>
            <a:r>
              <a:rPr lang="en-CH" sz="1600" i="1" dirty="0">
                <a:hlinkClick r:id="rId4"/>
              </a:rPr>
              <a:t>COOL23</a:t>
            </a:r>
            <a:endParaRPr lang="en-CH" sz="1600" i="1" dirty="0"/>
          </a:p>
          <a:p>
            <a:endParaRPr lang="en-CH" sz="1000" b="1" dirty="0"/>
          </a:p>
          <a:p>
            <a:r>
              <a:rPr lang="en-CH" sz="1800" b="1" dirty="0"/>
              <a:t>Power converter/field instabilities</a:t>
            </a:r>
          </a:p>
          <a:p>
            <a:pPr lvl="1"/>
            <a:r>
              <a:rPr lang="en-US" sz="1600" dirty="0"/>
              <a:t>E.g. </a:t>
            </a:r>
            <a:r>
              <a:rPr lang="en-US" sz="1600" b="1" dirty="0">
                <a:solidFill>
                  <a:srgbClr val="F39200"/>
                </a:solidFill>
              </a:rPr>
              <a:t>QUAD-TRIM3</a:t>
            </a:r>
            <a:r>
              <a:rPr lang="en-US" sz="1600" dirty="0"/>
              <a:t> suddenly providing only </a:t>
            </a:r>
            <a:br>
              <a:rPr lang="en-US" sz="1600" dirty="0"/>
            </a:br>
            <a:r>
              <a:rPr lang="en-US" sz="1600" b="1" dirty="0">
                <a:solidFill>
                  <a:srgbClr val="F39200"/>
                </a:solidFill>
              </a:rPr>
              <a:t>half the current </a:t>
            </a:r>
            <a:r>
              <a:rPr lang="en-US" sz="1600" dirty="0"/>
              <a:t>despite normal acquisition…</a:t>
            </a:r>
          </a:p>
          <a:p>
            <a:pPr lvl="2"/>
            <a:r>
              <a:rPr lang="en-US" sz="1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… consolidation “wanted”!</a:t>
            </a:r>
            <a:endParaRPr lang="en-CH" sz="14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endParaRPr lang="en-CH" sz="1000" b="1" dirty="0"/>
          </a:p>
          <a:p>
            <a:r>
              <a:rPr lang="en-CH" sz="1800" b="1" dirty="0">
                <a:solidFill>
                  <a:srgbClr val="F39200"/>
                </a:solidFill>
              </a:rPr>
              <a:t>Trajectory instability </a:t>
            </a:r>
            <a:r>
              <a:rPr lang="en-CH" sz="1800" dirty="0">
                <a:solidFill>
                  <a:srgbClr val="F39200"/>
                </a:solidFill>
              </a:rPr>
              <a:t>at</a:t>
            </a:r>
            <a:r>
              <a:rPr lang="en-CH" sz="1800" b="1" dirty="0">
                <a:solidFill>
                  <a:srgbClr val="F39200"/>
                </a:solidFill>
              </a:rPr>
              <a:t> AD ejection</a:t>
            </a:r>
          </a:p>
          <a:p>
            <a:pPr lvl="1"/>
            <a:r>
              <a:rPr lang="en-CH" sz="1600" dirty="0"/>
              <a:t>Traced back to </a:t>
            </a:r>
            <a:r>
              <a:rPr lang="en-CH" sz="1600" b="1" dirty="0"/>
              <a:t>AD ejection septa</a:t>
            </a:r>
          </a:p>
          <a:p>
            <a:pPr lvl="2"/>
            <a:r>
              <a:rPr lang="en-US" sz="1600" dirty="0"/>
              <a:t>Investigations ongoing to cure it…</a:t>
            </a:r>
            <a:endParaRPr lang="en-CH" sz="1600" dirty="0"/>
          </a:p>
          <a:p>
            <a:pPr lvl="1"/>
            <a:r>
              <a:rPr lang="en-CH" sz="1600" b="1" dirty="0"/>
              <a:t>Impact on AD-to-ELENA transport </a:t>
            </a:r>
            <a:r>
              <a:rPr lang="en-CH" sz="1600" dirty="0"/>
              <a:t>and deceleration to 35 MeV/c </a:t>
            </a:r>
          </a:p>
          <a:p>
            <a:pPr lvl="2"/>
            <a:r>
              <a:rPr lang="en-CH" sz="1600" dirty="0"/>
              <a:t>Developed on-demand </a:t>
            </a:r>
            <a:r>
              <a:rPr lang="en-CH" sz="1600" b="1" dirty="0">
                <a:solidFill>
                  <a:srgbClr val="006405"/>
                </a:solidFill>
              </a:rPr>
              <a:t>correction of ELENA injection oscillation</a:t>
            </a:r>
            <a:r>
              <a:rPr lang="en-CH" sz="1600" dirty="0"/>
              <a:t>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to be converted in a </a:t>
            </a:r>
            <a:r>
              <a:rPr lang="en-CH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(slow)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feedback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24703ED-B6A4-B083-2E09-7387A7840B32}"/>
              </a:ext>
            </a:extLst>
          </p:cNvPr>
          <p:cNvGrpSpPr/>
          <p:nvPr/>
        </p:nvGrpSpPr>
        <p:grpSpPr>
          <a:xfrm>
            <a:off x="9760656" y="-1151658"/>
            <a:ext cx="2885134" cy="1142207"/>
            <a:chOff x="5921284" y="1160436"/>
            <a:chExt cx="2885134" cy="1142207"/>
          </a:xfrm>
        </p:grpSpPr>
        <p:pic>
          <p:nvPicPr>
            <p:cNvPr id="6" name="Picture 5" descr="A picture containing scale model, LEGO&#10;&#10;Description automatically generated">
              <a:extLst>
                <a:ext uri="{FF2B5EF4-FFF2-40B4-BE49-F238E27FC236}">
                  <a16:creationId xmlns:a16="http://schemas.microsoft.com/office/drawing/2014/main" id="{254969E8-597B-E73D-CB39-99D923F0D3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696" t="13743" r="3528" b="11409"/>
            <a:stretch/>
          </p:blipFill>
          <p:spPr>
            <a:xfrm>
              <a:off x="5921284" y="1160436"/>
              <a:ext cx="2885134" cy="114220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9CEDA57-C8E9-2FEA-5F2B-FA37811A10BF}"/>
                </a:ext>
              </a:extLst>
            </p:cNvPr>
            <p:cNvSpPr txBox="1"/>
            <p:nvPr/>
          </p:nvSpPr>
          <p:spPr>
            <a:xfrm>
              <a:off x="6515544" y="1917165"/>
              <a:ext cx="1783180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CH" sz="800" i="1" kern="0" dirty="0">
                  <a:solidFill>
                    <a:schemeClr val="bg2"/>
                  </a:solidFill>
                </a:rPr>
                <a:t>From N. Chritin </a:t>
              </a:r>
              <a:br>
                <a:rPr lang="en-CH" sz="800" i="1" kern="0" dirty="0">
                  <a:solidFill>
                    <a:schemeClr val="bg2"/>
                  </a:solidFill>
                </a:rPr>
              </a:br>
              <a:r>
                <a:rPr lang="en-CH" sz="800" i="1" kern="0" dirty="0">
                  <a:solidFill>
                    <a:schemeClr val="bg2"/>
                  </a:solidFill>
                  <a:hlinkClick r:id="rId3"/>
                </a:rPr>
                <a:t>AD EC Proc. </a:t>
              </a:r>
              <a:r>
                <a:rPr lang="en-US" sz="800" i="1" kern="0" dirty="0">
                  <a:solidFill>
                    <a:schemeClr val="bg2"/>
                  </a:solidFill>
                  <a:hlinkClick r:id="rId3"/>
                </a:rPr>
                <a:t>Readiness Review – June2023</a:t>
              </a:r>
              <a:endParaRPr lang="en-CH" sz="800" i="1" kern="0" dirty="0">
                <a:solidFill>
                  <a:schemeClr val="bg2"/>
                </a:solidFill>
              </a:endParaRPr>
            </a:p>
          </p:txBody>
        </p:sp>
      </p:grp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39FA9880-1673-6641-56C1-3B1F29E7E9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7477" y="780068"/>
            <a:ext cx="3824550" cy="1195939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8651C58C-2415-62EC-EB9D-5C934FDE60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6604" y="856444"/>
            <a:ext cx="7772400" cy="4483621"/>
          </a:xfrm>
          <a:prstGeom prst="rect">
            <a:avLst/>
          </a:prstGeom>
        </p:spPr>
      </p:pic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C932248A-66C0-426F-CB48-5C21726B33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16604" y="5845566"/>
            <a:ext cx="7772400" cy="4413955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D4CF9B72-E736-75FC-56F7-264E35CAAC76}"/>
              </a:ext>
            </a:extLst>
          </p:cNvPr>
          <p:cNvGrpSpPr/>
          <p:nvPr/>
        </p:nvGrpSpPr>
        <p:grpSpPr>
          <a:xfrm>
            <a:off x="7121975" y="2056640"/>
            <a:ext cx="1960052" cy="1512423"/>
            <a:chOff x="5643625" y="1991055"/>
            <a:chExt cx="1627725" cy="1255991"/>
          </a:xfrm>
        </p:grpSpPr>
        <p:pic>
          <p:nvPicPr>
            <p:cNvPr id="9" name="Picture 8" descr="A picture containing application&#10;&#10;Description automatically generated">
              <a:extLst>
                <a:ext uri="{FF2B5EF4-FFF2-40B4-BE49-F238E27FC236}">
                  <a16:creationId xmlns:a16="http://schemas.microsoft.com/office/drawing/2014/main" id="{1735C700-409D-259C-68C5-69BC4F576C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64894" t="6400" r="10150" b="16000"/>
            <a:stretch/>
          </p:blipFill>
          <p:spPr>
            <a:xfrm>
              <a:off x="5729225" y="1991055"/>
              <a:ext cx="1542125" cy="1255991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6914EF8-A283-1F61-AC6C-2456EB4B5EC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29225" y="3170797"/>
              <a:ext cx="1542125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60123C0-1FE7-7F5E-7746-9B0DD974EC94}"/>
                </a:ext>
              </a:extLst>
            </p:cNvPr>
            <p:cNvSpPr txBox="1"/>
            <p:nvPr/>
          </p:nvSpPr>
          <p:spPr>
            <a:xfrm>
              <a:off x="5643625" y="2916760"/>
              <a:ext cx="255519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400" b="1" kern="0" dirty="0">
                  <a:solidFill>
                    <a:srgbClr val="FFFF00"/>
                  </a:solidFill>
                </a:rPr>
                <a:t>t</a:t>
              </a:r>
              <a:endParaRPr lang="en-CH" sz="2000" b="1" kern="0" dirty="0">
                <a:solidFill>
                  <a:srgbClr val="FFFF00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439F749-1FE5-7CD6-E519-E94831A5C171}"/>
                </a:ext>
              </a:extLst>
            </p:cNvPr>
            <p:cNvSpPr txBox="1"/>
            <p:nvPr/>
          </p:nvSpPr>
          <p:spPr>
            <a:xfrm>
              <a:off x="5643625" y="2000807"/>
              <a:ext cx="515713" cy="166136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700" b="1" kern="0" dirty="0">
                  <a:solidFill>
                    <a:srgbClr val="FFFF00"/>
                  </a:solidFill>
                </a:rPr>
                <a:t>300 MeV/c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A4B2793-B589-2DB4-1CD1-254AFC2C3443}"/>
                </a:ext>
              </a:extLst>
            </p:cNvPr>
            <p:cNvSpPr txBox="1"/>
            <p:nvPr/>
          </p:nvSpPr>
          <p:spPr>
            <a:xfrm>
              <a:off x="6694544" y="2004787"/>
              <a:ext cx="567222" cy="166136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l"/>
              <a:r>
                <a:rPr lang="en-CH" sz="700" b="1" kern="0" dirty="0">
                  <a:solidFill>
                    <a:srgbClr val="FFFF00"/>
                  </a:solidFill>
                </a:rPr>
                <a:t>100 MeV/c</a:t>
              </a:r>
              <a:endParaRPr lang="en-CH" sz="1000" b="1" kern="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83169E-1237-9586-7855-4B196A3232A0}"/>
              </a:ext>
            </a:extLst>
          </p:cNvPr>
          <p:cNvGrpSpPr/>
          <p:nvPr/>
        </p:nvGrpSpPr>
        <p:grpSpPr>
          <a:xfrm>
            <a:off x="5175555" y="2043686"/>
            <a:ext cx="1970163" cy="1520224"/>
            <a:chOff x="7370422" y="1991054"/>
            <a:chExt cx="1627725" cy="1255991"/>
          </a:xfrm>
        </p:grpSpPr>
        <p:pic>
          <p:nvPicPr>
            <p:cNvPr id="11" name="Picture 10" descr="A screenshot of a video game&#10;&#10;Description automatically generated with medium confidence">
              <a:extLst>
                <a:ext uri="{FF2B5EF4-FFF2-40B4-BE49-F238E27FC236}">
                  <a16:creationId xmlns:a16="http://schemas.microsoft.com/office/drawing/2014/main" id="{A3DAA5D3-8B8E-6CB7-FF7F-9BED35F358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65549" t="5962" r="10281" b="16438"/>
            <a:stretch/>
          </p:blipFill>
          <p:spPr>
            <a:xfrm>
              <a:off x="7438105" y="1991054"/>
              <a:ext cx="1542124" cy="1255991"/>
            </a:xfrm>
            <a:prstGeom prst="rect">
              <a:avLst/>
            </a:prstGeom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40983BE-B7C4-0B35-945C-C690903E8C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456022" y="3171747"/>
              <a:ext cx="1542125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FF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2163DAF-A70D-634D-C4E1-5854626434FC}"/>
                </a:ext>
              </a:extLst>
            </p:cNvPr>
            <p:cNvSpPr txBox="1"/>
            <p:nvPr/>
          </p:nvSpPr>
          <p:spPr>
            <a:xfrm>
              <a:off x="7370422" y="2917710"/>
              <a:ext cx="255519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400" b="1" kern="0" dirty="0">
                  <a:solidFill>
                    <a:srgbClr val="FFFF00"/>
                  </a:solidFill>
                </a:rPr>
                <a:t>t</a:t>
              </a:r>
              <a:endParaRPr lang="en-CH" sz="2000" b="1" kern="0" dirty="0">
                <a:solidFill>
                  <a:srgbClr val="FFFF00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76D2C0-5BE7-B521-841B-4D2960378FE3}"/>
                </a:ext>
              </a:extLst>
            </p:cNvPr>
            <p:cNvSpPr txBox="1"/>
            <p:nvPr/>
          </p:nvSpPr>
          <p:spPr>
            <a:xfrm>
              <a:off x="7370422" y="2001757"/>
              <a:ext cx="513066" cy="165283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700" b="1" kern="0" dirty="0">
                  <a:solidFill>
                    <a:srgbClr val="FFFF00"/>
                  </a:solidFill>
                </a:rPr>
                <a:t>300 MeV/c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99D2524-A6BE-2670-D097-E84EA6A4ADC7}"/>
                </a:ext>
              </a:extLst>
            </p:cNvPr>
            <p:cNvSpPr txBox="1"/>
            <p:nvPr/>
          </p:nvSpPr>
          <p:spPr>
            <a:xfrm>
              <a:off x="8421341" y="2005737"/>
              <a:ext cx="567222" cy="165283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l"/>
              <a:r>
                <a:rPr lang="en-CH" sz="700" b="1" kern="0" dirty="0">
                  <a:solidFill>
                    <a:srgbClr val="FFFF00"/>
                  </a:solidFill>
                </a:rPr>
                <a:t>100 MeV/c</a:t>
              </a:r>
              <a:endParaRPr lang="en-CH" sz="1000" b="1" kern="0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1A88B81-0F8A-8132-36E6-BEDFC8107C2F}"/>
              </a:ext>
            </a:extLst>
          </p:cNvPr>
          <p:cNvCxnSpPr>
            <a:cxnSpLocks/>
          </p:cNvCxnSpPr>
          <p:nvPr/>
        </p:nvCxnSpPr>
        <p:spPr bwMode="auto">
          <a:xfrm>
            <a:off x="7564345" y="1217505"/>
            <a:ext cx="1171647" cy="17566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1818FF">
                <a:alpha val="69804"/>
              </a:srgbClr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9179674-356B-5FA7-73CB-E90424876F19}"/>
              </a:ext>
            </a:extLst>
          </p:cNvPr>
          <p:cNvCxnSpPr>
            <a:cxnSpLocks/>
          </p:cNvCxnSpPr>
          <p:nvPr/>
        </p:nvCxnSpPr>
        <p:spPr bwMode="auto">
          <a:xfrm>
            <a:off x="6614863" y="1764145"/>
            <a:ext cx="307688" cy="90773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1818FF">
                <a:alpha val="69804"/>
              </a:srgbClr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11D9657-2042-A412-B2C0-085BFA6ACC47}"/>
              </a:ext>
            </a:extLst>
          </p:cNvPr>
          <p:cNvGrpSpPr/>
          <p:nvPr/>
        </p:nvGrpSpPr>
        <p:grpSpPr>
          <a:xfrm>
            <a:off x="5234940" y="3720359"/>
            <a:ext cx="3840480" cy="2732962"/>
            <a:chOff x="5234940" y="3695645"/>
            <a:chExt cx="3840480" cy="2732962"/>
          </a:xfrm>
        </p:grpSpPr>
        <p:pic>
          <p:nvPicPr>
            <p:cNvPr id="32" name="Picture 3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5E4E8F0-B931-8F07-862D-49F2446179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50843" t="37906" r="1843" b="36790"/>
            <a:stretch/>
          </p:blipFill>
          <p:spPr>
            <a:xfrm>
              <a:off x="5300905" y="5224331"/>
              <a:ext cx="3685474" cy="1119369"/>
            </a:xfrm>
            <a:prstGeom prst="rect">
              <a:avLst/>
            </a:prstGeom>
          </p:spPr>
        </p:pic>
        <p:pic>
          <p:nvPicPr>
            <p:cNvPr id="33" name="Picture 3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2A327EB-0C62-D14C-78BF-D05F35CF37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895" t="38167" r="49687" b="36876"/>
            <a:stretch/>
          </p:blipFill>
          <p:spPr>
            <a:xfrm>
              <a:off x="5303089" y="3897646"/>
              <a:ext cx="3685474" cy="1101551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989961D-D5C8-39C7-0A67-856A3CC85693}"/>
                </a:ext>
              </a:extLst>
            </p:cNvPr>
            <p:cNvSpPr txBox="1"/>
            <p:nvPr/>
          </p:nvSpPr>
          <p:spPr>
            <a:xfrm>
              <a:off x="5300904" y="3695646"/>
              <a:ext cx="3685473" cy="27699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CH" sz="1200" b="1" kern="0" dirty="0"/>
                <a:t>H injection oscillation – t-b-t data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7077EB5-AB6B-2FBB-0C7F-2985157217B3}"/>
                </a:ext>
              </a:extLst>
            </p:cNvPr>
            <p:cNvSpPr txBox="1"/>
            <p:nvPr/>
          </p:nvSpPr>
          <p:spPr>
            <a:xfrm>
              <a:off x="5310490" y="5007647"/>
              <a:ext cx="3685473" cy="26161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CH" sz="1100" b="1" kern="0" dirty="0"/>
                <a:t>Amplitude (std) of H injection oscillation during a night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412933E-2618-08CB-E44D-276CC228F575}"/>
                </a:ext>
              </a:extLst>
            </p:cNvPr>
            <p:cNvSpPr/>
            <p:nvPr/>
          </p:nvSpPr>
          <p:spPr bwMode="auto">
            <a:xfrm>
              <a:off x="5234940" y="3695645"/>
              <a:ext cx="3840480" cy="2732962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238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22EBDF-0F69-A502-45DD-BA533A6DDF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ED9096-E246-4516-B245-262CFF0683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04F281-CCC0-D4EA-332B-0028A21D4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Other Known Issues and Successes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91958DB-75FC-A5E4-C4BD-B616B3147F4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740829"/>
            <a:ext cx="8471139" cy="5837767"/>
          </a:xfrm>
        </p:spPr>
        <p:txBody>
          <a:bodyPr/>
          <a:lstStyle/>
          <a:p>
            <a:r>
              <a:rPr lang="en-CH" sz="1800" b="1" dirty="0"/>
              <a:t>AD S-Cooling </a:t>
            </a:r>
          </a:p>
          <a:p>
            <a:pPr lvl="1"/>
            <a:r>
              <a:rPr lang="en-CH" sz="1600" b="1" dirty="0">
                <a:solidFill>
                  <a:srgbClr val="006405"/>
                </a:solidFill>
              </a:rPr>
              <a:t>Toward a clear understanding</a:t>
            </a:r>
            <a:r>
              <a:rPr lang="en-CH" sz="1600" dirty="0">
                <a:solidFill>
                  <a:srgbClr val="006405"/>
                </a:solidFill>
              </a:rPr>
              <a:t> </a:t>
            </a:r>
            <a:r>
              <a:rPr lang="en-CH" sz="1600" dirty="0"/>
              <a:t>of the </a:t>
            </a:r>
            <a:r>
              <a:rPr lang="en-CH" sz="1600" b="1" dirty="0"/>
              <a:t>present implementation </a:t>
            </a:r>
            <a:r>
              <a:rPr lang="en-CH" sz="1600" dirty="0"/>
              <a:t>and </a:t>
            </a:r>
            <a:r>
              <a:rPr lang="en-CH" sz="1600" b="1" dirty="0"/>
              <a:t>efficient setup </a:t>
            </a:r>
            <a:r>
              <a:rPr lang="en-CH" sz="1600" dirty="0"/>
              <a:t>strategy with modern tools: </a:t>
            </a:r>
            <a:r>
              <a:rPr lang="en-CH" sz="1400" dirty="0"/>
              <a:t>see S. Rey at </a:t>
            </a:r>
            <a:r>
              <a:rPr lang="en-CH" sz="1400" dirty="0">
                <a:hlinkClick r:id="rId3"/>
              </a:rPr>
              <a:t>COOL2023</a:t>
            </a:r>
            <a:endParaRPr lang="en-CH" sz="1400" dirty="0"/>
          </a:p>
          <a:p>
            <a:pPr lvl="1"/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Must pursue this effort </a:t>
            </a:r>
            <a:r>
              <a:rPr lang="en-CH" sz="1600" dirty="0"/>
              <a:t>to have a </a:t>
            </a:r>
            <a:r>
              <a:rPr lang="en-CH" sz="1600" b="1" dirty="0"/>
              <a:t>solid consolidation/upgrade plan </a:t>
            </a:r>
            <a:r>
              <a:rPr lang="en-CH" sz="1600" dirty="0"/>
              <a:t>of the system</a:t>
            </a:r>
          </a:p>
          <a:p>
            <a:r>
              <a:rPr lang="en-CH" sz="1800" b="1" dirty="0"/>
              <a:t>HLRF + LLRF + C10</a:t>
            </a:r>
          </a:p>
          <a:p>
            <a:pPr lvl="1"/>
            <a:r>
              <a:rPr lang="en-CH" sz="1600" dirty="0"/>
              <a:t>Overall, </a:t>
            </a:r>
            <a:r>
              <a:rPr lang="en-CH" sz="1600" b="1" dirty="0">
                <a:solidFill>
                  <a:srgbClr val="006405"/>
                </a:solidFill>
              </a:rPr>
              <a:t>no</a:t>
            </a:r>
            <a:r>
              <a:rPr lang="en-CH" sz="1600" b="1" dirty="0"/>
              <a:t> </a:t>
            </a:r>
            <a:r>
              <a:rPr lang="en-CH" sz="1600" b="1" dirty="0">
                <a:solidFill>
                  <a:srgbClr val="006405"/>
                </a:solidFill>
              </a:rPr>
              <a:t>major issues</a:t>
            </a:r>
            <a:r>
              <a:rPr lang="en-CH" sz="1600" dirty="0"/>
              <a:t>, but </a:t>
            </a:r>
            <a:r>
              <a:rPr lang="en-CH" sz="1600" b="1" dirty="0">
                <a:solidFill>
                  <a:srgbClr val="F39200"/>
                </a:solidFill>
              </a:rPr>
              <a:t>C10 in critical status: </a:t>
            </a:r>
            <a:r>
              <a:rPr lang="en-CH" sz="1600" dirty="0"/>
              <a:t>consolidation plans being discussed…</a:t>
            </a:r>
          </a:p>
          <a:p>
            <a:pPr lvl="2"/>
            <a:r>
              <a:rPr lang="en-CH" sz="1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Need for better observables</a:t>
            </a:r>
            <a:r>
              <a:rPr lang="en-CH" sz="1400" b="1" dirty="0"/>
              <a:t>:</a:t>
            </a:r>
            <a:r>
              <a:rPr lang="en-CH" sz="1400" dirty="0"/>
              <a:t> see presentation by </a:t>
            </a:r>
            <a:r>
              <a:rPr lang="en-US" sz="1400" dirty="0">
                <a:hlinkClick r:id="rId4"/>
              </a:rPr>
              <a:t>S. Albright</a:t>
            </a:r>
            <a:endParaRPr lang="en-CH" sz="1400" dirty="0"/>
          </a:p>
          <a:p>
            <a:pPr lvl="1"/>
            <a:r>
              <a:rPr lang="en-US" sz="1600" b="1" dirty="0" err="1"/>
              <a:t>ObsBox</a:t>
            </a:r>
            <a:r>
              <a:rPr lang="en-US" sz="1600" b="1" dirty="0"/>
              <a:t> online</a:t>
            </a:r>
            <a:r>
              <a:rPr lang="en-US" sz="1600" dirty="0"/>
              <a:t>, and </a:t>
            </a:r>
            <a:r>
              <a:rPr lang="en-US" sz="1600" b="1" dirty="0"/>
              <a:t>development/improvement</a:t>
            </a:r>
            <a:r>
              <a:rPr lang="en-US" sz="1600" dirty="0"/>
              <a:t> still </a:t>
            </a:r>
            <a:r>
              <a:rPr lang="en-US" sz="1600" b="1" dirty="0"/>
              <a:t>ongoing</a:t>
            </a:r>
          </a:p>
          <a:p>
            <a:pPr lvl="2"/>
            <a:r>
              <a:rPr lang="en-US" sz="1400" b="1" dirty="0"/>
              <a:t>We need to start profiting of this system...</a:t>
            </a:r>
          </a:p>
          <a:p>
            <a:r>
              <a:rPr lang="en-CH" sz="1800" b="1" dirty="0"/>
              <a:t>B-Train</a:t>
            </a:r>
          </a:p>
          <a:p>
            <a:pPr lvl="1"/>
            <a:r>
              <a:rPr lang="en-CH" sz="1600" b="1" dirty="0">
                <a:solidFill>
                  <a:srgbClr val="F39200"/>
                </a:solidFill>
              </a:rPr>
              <a:t>Not ideal simulated b-train for AD</a:t>
            </a:r>
            <a:endParaRPr lang="en-CH" sz="1600" dirty="0">
              <a:solidFill>
                <a:srgbClr val="F39200"/>
              </a:solidFill>
            </a:endParaRPr>
          </a:p>
          <a:p>
            <a:pPr lvl="1"/>
            <a:r>
              <a:rPr lang="en-CH" sz="1600" b="1" dirty="0"/>
              <a:t>Still </a:t>
            </a:r>
            <a:r>
              <a:rPr lang="en-CH" sz="1600" b="1" dirty="0">
                <a:solidFill>
                  <a:srgbClr val="F39200"/>
                </a:solidFill>
              </a:rPr>
              <a:t>using LLRF test feature </a:t>
            </a:r>
            <a:r>
              <a:rPr lang="en-CH" sz="1600" b="1" dirty="0"/>
              <a:t>in ELENA</a:t>
            </a:r>
            <a:r>
              <a:rPr lang="en-CH" sz="1600" dirty="0"/>
              <a:t>…</a:t>
            </a:r>
          </a:p>
          <a:p>
            <a:pPr lvl="1"/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Injector-wide strategy being discussed</a:t>
            </a:r>
            <a:r>
              <a:rPr lang="en-CH" sz="1600" dirty="0"/>
              <a:t>. See for example </a:t>
            </a:r>
            <a:r>
              <a:rPr lang="en-US" sz="1600" dirty="0">
                <a:hlinkClick r:id="rId5"/>
              </a:rPr>
              <a:t>IPP in Oct. 2023</a:t>
            </a:r>
            <a:endParaRPr lang="en-US" sz="1600" b="1" dirty="0"/>
          </a:p>
          <a:p>
            <a:r>
              <a:rPr lang="en-US" sz="1800" b="1" dirty="0"/>
              <a:t>Beam Instrumentation Characterization/Consolidation/Upgrade</a:t>
            </a:r>
          </a:p>
          <a:p>
            <a:pPr lvl="1"/>
            <a:r>
              <a:rPr lang="en-US" sz="1600" dirty="0"/>
              <a:t>See, for example, work on </a:t>
            </a:r>
            <a:r>
              <a:rPr lang="en-US" sz="1600" b="1" dirty="0">
                <a:solidFill>
                  <a:srgbClr val="006405"/>
                </a:solidFill>
              </a:rPr>
              <a:t>scraper measurement understanding </a:t>
            </a:r>
            <a:r>
              <a:rPr lang="en-US" sz="1600" b="1" dirty="0"/>
              <a:t>by </a:t>
            </a:r>
            <a:r>
              <a:rPr lang="en-US" sz="1600" b="1" dirty="0">
                <a:hlinkClick r:id="rId6"/>
              </a:rPr>
              <a:t>G. Russo at HBWS2023</a:t>
            </a:r>
            <a:r>
              <a:rPr lang="en-US" sz="1600" dirty="0"/>
              <a:t>, and </a:t>
            </a:r>
            <a:r>
              <a:rPr lang="en-US" sz="1600" b="1" dirty="0"/>
              <a:t>presentation by </a:t>
            </a:r>
            <a:r>
              <a:rPr lang="en-US" sz="1600" b="1" dirty="0">
                <a:hlinkClick r:id="rId7"/>
              </a:rPr>
              <a:t>M. Van Dijk</a:t>
            </a:r>
            <a:endParaRPr lang="en-US" sz="1600" dirty="0"/>
          </a:p>
          <a:p>
            <a:pPr lvl="1"/>
            <a:r>
              <a:rPr lang="en-US" sz="1600" dirty="0"/>
              <a:t>Discussions ongoing at different forums about IPM, Intensity, Schottky Measurements, …</a:t>
            </a:r>
          </a:p>
          <a:p>
            <a:pPr lvl="2"/>
            <a:r>
              <a:rPr lang="en-US" sz="1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Need to draft a coherent plan </a:t>
            </a:r>
            <a:r>
              <a:rPr lang="en-US" sz="1400" dirty="0"/>
              <a:t>for better/new instrumentation</a:t>
            </a:r>
          </a:p>
          <a:p>
            <a:r>
              <a:rPr lang="en-US" sz="1800" b="1" dirty="0"/>
              <a:t>Radiation Levels Reduction</a:t>
            </a:r>
          </a:p>
          <a:p>
            <a:pPr lvl="1"/>
            <a:r>
              <a:rPr lang="en-US" sz="1600" b="1" dirty="0">
                <a:solidFill>
                  <a:srgbClr val="006405"/>
                </a:solidFill>
              </a:rPr>
              <a:t>Thanks to additional shielding </a:t>
            </a:r>
            <a:r>
              <a:rPr lang="en-US" sz="1600" dirty="0"/>
              <a:t>installed during YETS22/23 and </a:t>
            </a:r>
            <a:r>
              <a:rPr lang="en-US" sz="1600" b="1" dirty="0"/>
              <a:t>better monitoring</a:t>
            </a:r>
          </a:p>
        </p:txBody>
      </p:sp>
    </p:spTree>
    <p:extLst>
      <p:ext uri="{BB962C8B-B14F-4D97-AF65-F5344CB8AC3E}">
        <p14:creationId xmlns:p14="http://schemas.microsoft.com/office/powerpoint/2010/main" val="1032697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0C3254-EF52-9C24-51CC-7927E9B75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6BB596-C413-C02A-8622-5A57F384F2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900478-8A92-DF12-EDFD-72172EBA2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157C35-7815-598E-E823-EAFF3B66420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CH" sz="2400" b="1" dirty="0"/>
              <a:t>AD/ELENA Overall Performance</a:t>
            </a:r>
          </a:p>
          <a:p>
            <a:r>
              <a:rPr lang="en-CH" sz="2400" b="1" dirty="0"/>
              <a:t>User wishes and how we tackle them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Intensity and its stability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Repetition rate and availability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Beam characteristics</a:t>
            </a:r>
          </a:p>
          <a:p>
            <a:pPr indent="-285750"/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Long term sustainability  </a:t>
            </a:r>
          </a:p>
          <a:p>
            <a:pPr indent="-285750"/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Conclusions</a:t>
            </a:r>
          </a:p>
          <a:p>
            <a:pPr marL="971550" lvl="1" indent="-514350">
              <a:buFont typeface="+mj-lt"/>
              <a:buAutoNum type="arabicPeriod"/>
            </a:pPr>
            <a:endParaRPr lang="en-CH" sz="2400" b="1" dirty="0"/>
          </a:p>
        </p:txBody>
      </p:sp>
    </p:spTree>
    <p:extLst>
      <p:ext uri="{BB962C8B-B14F-4D97-AF65-F5344CB8AC3E}">
        <p14:creationId xmlns:p14="http://schemas.microsoft.com/office/powerpoint/2010/main" val="1223483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A4950D-A762-A691-4640-3021023271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31BA9B-0316-1600-BF0B-EE39A13339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9AACE-D6E3-62D0-BB57-DE446A415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400" dirty="0"/>
              <a:t>What our (typical) users wants: </a:t>
            </a:r>
            <a:r>
              <a:rPr lang="en-US" sz="2400" u="sng" dirty="0"/>
              <a:t>stable rep rate </a:t>
            </a:r>
            <a:endParaRPr lang="en-CH" sz="2400" u="sng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921E3B-A8EA-37CE-D7B5-BA8EF1A5E07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09454" y="882896"/>
            <a:ext cx="8525089" cy="1039021"/>
          </a:xfrm>
        </p:spPr>
        <p:txBody>
          <a:bodyPr/>
          <a:lstStyle/>
          <a:p>
            <a:pPr marL="57150" indent="0">
              <a:buNone/>
            </a:pPr>
            <a:r>
              <a:rPr lang="en-CH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User request: stable</a:t>
            </a:r>
            <a:r>
              <a:rPr lang="en-CH" sz="2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CH" sz="2000" dirty="0"/>
              <a:t>(order of 5% over ~1 week) </a:t>
            </a:r>
            <a:r>
              <a:rPr lang="en-CH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repetition period </a:t>
            </a:r>
            <a:r>
              <a:rPr lang="en-CH" sz="2000" dirty="0"/>
              <a:t>(~110 s)</a:t>
            </a:r>
          </a:p>
          <a:p>
            <a:pPr marL="400050"/>
            <a:r>
              <a:rPr lang="en-CH" sz="1800" dirty="0"/>
              <a:t>Usual </a:t>
            </a:r>
            <a:r>
              <a:rPr lang="en-CH" sz="1800" b="1" dirty="0">
                <a:solidFill>
                  <a:srgbClr val="F39200"/>
                </a:solidFill>
              </a:rPr>
              <a:t>repetition rate variation</a:t>
            </a:r>
            <a:r>
              <a:rPr lang="en-CH" sz="1800" dirty="0">
                <a:solidFill>
                  <a:srgbClr val="F39200"/>
                </a:solidFill>
              </a:rPr>
              <a:t> </a:t>
            </a:r>
            <a:r>
              <a:rPr lang="en-CH" sz="1800" dirty="0"/>
              <a:t>driven by </a:t>
            </a:r>
            <a:r>
              <a:rPr lang="en-CH" sz="1800" b="1" dirty="0">
                <a:solidFill>
                  <a:srgbClr val="F39200"/>
                </a:solidFill>
              </a:rPr>
              <a:t>PS sypercycle </a:t>
            </a:r>
            <a:r>
              <a:rPr lang="en-CH" sz="1800" dirty="0"/>
              <a:t>composition and strategy</a:t>
            </a:r>
          </a:p>
          <a:p>
            <a:pPr marL="800100" lvl="1"/>
            <a:r>
              <a:rPr lang="en-CH" sz="1600" dirty="0"/>
              <a:t>Some punctual improvement, but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not much we can do </a:t>
            </a:r>
            <a:r>
              <a:rPr lang="en-CH" sz="1600" dirty="0"/>
              <a:t>(but cycle the injectors only for AD…)</a:t>
            </a:r>
          </a:p>
          <a:p>
            <a:pPr marL="400050">
              <a:buFont typeface="+mj-lt"/>
              <a:buAutoNum type="arabicPeriod"/>
            </a:pPr>
            <a:endParaRPr lang="en-CH" sz="2000" dirty="0"/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02FB1FE7-5873-045C-EEFF-B6DFD090DD98}"/>
              </a:ext>
            </a:extLst>
          </p:cNvPr>
          <p:cNvSpPr txBox="1">
            <a:spLocks/>
          </p:cNvSpPr>
          <p:nvPr/>
        </p:nvSpPr>
        <p:spPr>
          <a:xfrm>
            <a:off x="391004" y="1319716"/>
            <a:ext cx="8471139" cy="46691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endParaRPr lang="en-CH" sz="18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A07E5AB4-0252-DF0E-DFC5-CAE9BDE8E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939" y="4396010"/>
            <a:ext cx="2899204" cy="1978028"/>
          </a:xfrm>
          <a:prstGeom prst="rect">
            <a:avLst/>
          </a:prstGeom>
        </p:spPr>
      </p:pic>
      <p:sp>
        <p:nvSpPr>
          <p:cNvPr id="33" name="Content Placeholder 4">
            <a:extLst>
              <a:ext uri="{FF2B5EF4-FFF2-40B4-BE49-F238E27FC236}">
                <a16:creationId xmlns:a16="http://schemas.microsoft.com/office/drawing/2014/main" id="{672F99DD-1B15-F172-33F6-96925A2B6264}"/>
              </a:ext>
            </a:extLst>
          </p:cNvPr>
          <p:cNvSpPr txBox="1">
            <a:spLocks/>
          </p:cNvSpPr>
          <p:nvPr/>
        </p:nvSpPr>
        <p:spPr>
          <a:xfrm>
            <a:off x="391003" y="4184068"/>
            <a:ext cx="5356045" cy="2394529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1800" b="1" kern="0" dirty="0"/>
              <a:t>Beam request handling not always optimal </a:t>
            </a:r>
          </a:p>
          <a:p>
            <a:pPr lvl="1"/>
            <a:r>
              <a:rPr lang="en-US" sz="1600" kern="0" dirty="0"/>
              <a:t>E.g. some users (e.g. ALPHA) would benefit of </a:t>
            </a:r>
            <a:br>
              <a:rPr lang="en-US" sz="1600" kern="0" dirty="0"/>
            </a:br>
            <a:r>
              <a:rPr lang="en-US" sz="1600" b="1" kern="0" dirty="0"/>
              <a:t>being certain to </a:t>
            </a:r>
            <a:r>
              <a:rPr lang="en-US" sz="1600" b="1" kern="0" dirty="0">
                <a:solidFill>
                  <a:srgbClr val="F39200"/>
                </a:solidFill>
              </a:rPr>
              <a:t>receive one bunch every N cycles </a:t>
            </a:r>
          </a:p>
          <a:p>
            <a:pPr lvl="1"/>
            <a:r>
              <a:rPr lang="en-US" sz="1600" kern="0" dirty="0"/>
              <a:t>Only</a:t>
            </a:r>
            <a:r>
              <a:rPr lang="en-US" sz="1600" b="1" kern="0" dirty="0"/>
              <a:t> </a:t>
            </a:r>
            <a:r>
              <a:rPr lang="en-US" sz="1600" b="1" kern="0" dirty="0">
                <a:solidFill>
                  <a:srgbClr val="F39200"/>
                </a:solidFill>
              </a:rPr>
              <a:t>less than 10% of the time with 4 users </a:t>
            </a:r>
            <a:r>
              <a:rPr lang="en-US" sz="1600" kern="0" dirty="0"/>
              <a:t>taking beam simultaneously :</a:t>
            </a:r>
          </a:p>
          <a:p>
            <a:pPr lvl="2"/>
            <a:r>
              <a:rPr lang="en-US" sz="1600" kern="0" dirty="0"/>
              <a:t>One could think of </a:t>
            </a:r>
            <a:r>
              <a:rPr lang="en-US" sz="1600" b="1" kern="0" dirty="0"/>
              <a:t>reducing the number of bunches to 3</a:t>
            </a:r>
            <a:r>
              <a:rPr lang="en-US" sz="1600" kern="0" dirty="0"/>
              <a:t>, but </a:t>
            </a:r>
            <a:r>
              <a:rPr lang="en-US" sz="1600" b="1" kern="0" dirty="0">
                <a:solidFill>
                  <a:srgbClr val="F39200"/>
                </a:solidFill>
              </a:rPr>
              <a:t>complex problem…</a:t>
            </a:r>
          </a:p>
          <a:p>
            <a:pPr lvl="1"/>
            <a:r>
              <a:rPr lang="en-US" sz="1600" b="1" kern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…to be discussed with the users!</a:t>
            </a:r>
            <a:endParaRPr lang="en-CH" sz="1600" b="1" kern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F04D757-908C-1703-9F8F-AADA547AB42F}"/>
              </a:ext>
            </a:extLst>
          </p:cNvPr>
          <p:cNvGrpSpPr/>
          <p:nvPr/>
        </p:nvGrpSpPr>
        <p:grpSpPr>
          <a:xfrm>
            <a:off x="78622" y="2052848"/>
            <a:ext cx="6442442" cy="1825252"/>
            <a:chOff x="78622" y="1997428"/>
            <a:chExt cx="6442442" cy="1825252"/>
          </a:xfrm>
        </p:grpSpPr>
        <p:pic>
          <p:nvPicPr>
            <p:cNvPr id="12" name="Picture 8">
              <a:extLst>
                <a:ext uri="{FF2B5EF4-FFF2-40B4-BE49-F238E27FC236}">
                  <a16:creationId xmlns:a16="http://schemas.microsoft.com/office/drawing/2014/main" id="{472B130D-0E6E-B607-4CE8-9C391CDF78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925" y="1997428"/>
              <a:ext cx="6077139" cy="1825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B710F4B-9115-1BC3-7F84-BC06C901270C}"/>
                </a:ext>
              </a:extLst>
            </p:cNvPr>
            <p:cNvSpPr txBox="1"/>
            <p:nvPr/>
          </p:nvSpPr>
          <p:spPr>
            <a:xfrm rot="16200000">
              <a:off x="-340693" y="2472785"/>
              <a:ext cx="1300296" cy="46166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200" b="1" kern="0" dirty="0"/>
                <a:t>Time</a:t>
              </a:r>
              <a:r>
                <a:rPr lang="en-CH" sz="1200" b="1" kern="0" dirty="0"/>
                <a:t> between two AD cycle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67072A0-02E1-08B6-0B5E-49BDA23CD9B3}"/>
              </a:ext>
            </a:extLst>
          </p:cNvPr>
          <p:cNvGrpSpPr/>
          <p:nvPr/>
        </p:nvGrpSpPr>
        <p:grpSpPr>
          <a:xfrm>
            <a:off x="6656787" y="2081257"/>
            <a:ext cx="2215033" cy="1802400"/>
            <a:chOff x="6656787" y="2025837"/>
            <a:chExt cx="2215033" cy="1802400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74D9E555-CC81-E72B-49CA-780A0FE2A7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6787" y="2025837"/>
              <a:ext cx="2215033" cy="1802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28C15ED-734D-375D-B157-08907DAD046B}"/>
                </a:ext>
              </a:extLst>
            </p:cNvPr>
            <p:cNvSpPr/>
            <p:nvPr/>
          </p:nvSpPr>
          <p:spPr bwMode="auto">
            <a:xfrm>
              <a:off x="7611035" y="2105379"/>
              <a:ext cx="1197686" cy="2881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943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834944-9930-4DBC-DE9B-0E4CCAC73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8FE5B3-CB51-A3B6-C5F8-A1902A849AC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035BC0-86BB-F33A-E45E-F835C3545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Hardware Faults During Physics – any Trend?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75AC07-BFB2-9771-BECD-4836F55A7F3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2299" y="790379"/>
            <a:ext cx="5889938" cy="1637269"/>
          </a:xfrm>
        </p:spPr>
        <p:txBody>
          <a:bodyPr/>
          <a:lstStyle/>
          <a:p>
            <a:r>
              <a:rPr lang="en-US" sz="1800" b="1" dirty="0"/>
              <a:t>AD average availability </a:t>
            </a:r>
            <a:r>
              <a:rPr lang="en-US" sz="1800" dirty="0"/>
              <a:t>(without injector faults) is </a:t>
            </a:r>
            <a:r>
              <a:rPr lang="en-US" sz="1800" b="1" dirty="0"/>
              <a:t>97.5%</a:t>
            </a:r>
          </a:p>
          <a:p>
            <a:pPr lvl="1"/>
            <a:r>
              <a:rPr lang="en-US" sz="1400" b="1" dirty="0">
                <a:solidFill>
                  <a:srgbClr val="C00000"/>
                </a:solidFill>
              </a:rPr>
              <a:t>With injector faults</a:t>
            </a:r>
            <a:r>
              <a:rPr lang="en-US" sz="1400" dirty="0"/>
              <a:t>, this would drop to about </a:t>
            </a:r>
            <a:r>
              <a:rPr lang="en-US" sz="1400" b="1" dirty="0">
                <a:solidFill>
                  <a:srgbClr val="C00000"/>
                </a:solidFill>
              </a:rPr>
              <a:t>90%!</a:t>
            </a:r>
          </a:p>
          <a:p>
            <a:pPr lvl="1"/>
            <a:r>
              <a:rPr lang="en-US" sz="1400" b="1" dirty="0"/>
              <a:t>ELENA not considered </a:t>
            </a:r>
            <a:r>
              <a:rPr lang="en-US" sz="1400" dirty="0"/>
              <a:t>here, </a:t>
            </a:r>
            <a:r>
              <a:rPr lang="en-US" sz="1400" b="1" dirty="0"/>
              <a:t>but no big issues to report</a:t>
            </a:r>
          </a:p>
          <a:p>
            <a:pPr lvl="1"/>
            <a:r>
              <a:rPr lang="en-US" sz="1400" dirty="0"/>
              <a:t>Initial issue with </a:t>
            </a:r>
            <a:r>
              <a:rPr lang="en-US" sz="1400" b="1" dirty="0">
                <a:solidFill>
                  <a:srgbClr val="C00000"/>
                </a:solidFill>
              </a:rPr>
              <a:t>QFC54</a:t>
            </a:r>
            <a:r>
              <a:rPr lang="en-US" sz="1400" b="1" dirty="0"/>
              <a:t> not considered</a:t>
            </a:r>
            <a:r>
              <a:rPr lang="en-US" sz="1400" dirty="0"/>
              <a:t>: this alone corresponds to about </a:t>
            </a:r>
            <a:r>
              <a:rPr lang="en-US" sz="1400" b="1" dirty="0">
                <a:solidFill>
                  <a:srgbClr val="C00000"/>
                </a:solidFill>
              </a:rPr>
              <a:t>10% loss of physics time with respect to initial plan</a:t>
            </a:r>
          </a:p>
          <a:p>
            <a:pPr lvl="1"/>
            <a:r>
              <a:rPr lang="en-US" sz="1400" i="1" dirty="0"/>
              <a:t>See also L. Ponce-</a:t>
            </a:r>
            <a:r>
              <a:rPr lang="en-US" sz="1400" i="1" dirty="0">
                <a:hlinkClick r:id="rId3"/>
              </a:rPr>
              <a:t>RAWG2023</a:t>
            </a:r>
            <a:r>
              <a:rPr lang="en-US" sz="1400" i="1" dirty="0"/>
              <a:t> and </a:t>
            </a:r>
            <a:r>
              <a:rPr lang="en-US" sz="1400" i="1" dirty="0" err="1"/>
              <a:t>M.E.Angoletta</a:t>
            </a:r>
            <a:r>
              <a:rPr lang="en-US" sz="1400" i="1" dirty="0"/>
              <a:t>-</a:t>
            </a:r>
            <a:r>
              <a:rPr lang="en-US" sz="1400" i="1" dirty="0">
                <a:hlinkClick r:id="rId4"/>
              </a:rPr>
              <a:t>RF OP Review2023</a:t>
            </a:r>
            <a:endParaRPr lang="en-US" sz="1400" i="1" dirty="0"/>
          </a:p>
          <a:p>
            <a:endParaRPr lang="en-US" sz="1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B9D0AAA-CBFF-A507-EB80-E3AB53B73599}"/>
              </a:ext>
            </a:extLst>
          </p:cNvPr>
          <p:cNvPicPr/>
          <p:nvPr/>
        </p:nvPicPr>
        <p:blipFill rotWithShape="1">
          <a:blip r:embed="rId5"/>
          <a:srcRect t="7724"/>
          <a:stretch/>
        </p:blipFill>
        <p:spPr>
          <a:xfrm>
            <a:off x="399209" y="2427648"/>
            <a:ext cx="8608124" cy="3996300"/>
          </a:xfrm>
          <a:prstGeom prst="rect">
            <a:avLst/>
          </a:prstGeom>
          <a:ln w="0">
            <a:noFill/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FF7295A1-01E1-5F48-330F-31FC390C9DDF}"/>
              </a:ext>
            </a:extLst>
          </p:cNvPr>
          <p:cNvGrpSpPr/>
          <p:nvPr/>
        </p:nvGrpSpPr>
        <p:grpSpPr>
          <a:xfrm>
            <a:off x="5925330" y="847065"/>
            <a:ext cx="3189475" cy="3117538"/>
            <a:chOff x="3871245" y="1488646"/>
            <a:chExt cx="3189475" cy="311753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368617F-C4C1-E432-0F5A-A19FC6FE4DC0}"/>
                </a:ext>
              </a:extLst>
            </p:cNvPr>
            <p:cNvPicPr/>
            <p:nvPr/>
          </p:nvPicPr>
          <p:blipFill rotWithShape="1">
            <a:blip r:embed="rId6"/>
            <a:srcRect l="26597" t="13382" r="27821" b="3680"/>
            <a:stretch/>
          </p:blipFill>
          <p:spPr>
            <a:xfrm>
              <a:off x="3871245" y="1521152"/>
              <a:ext cx="3093578" cy="3085032"/>
            </a:xfrm>
            <a:prstGeom prst="ellipse">
              <a:avLst/>
            </a:prstGeom>
            <a:ln w="0">
              <a:noFill/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1C22385-4600-3271-5EC3-D1CA9373BFCD}"/>
                </a:ext>
              </a:extLst>
            </p:cNvPr>
            <p:cNvSpPr txBox="1"/>
            <p:nvPr/>
          </p:nvSpPr>
          <p:spPr>
            <a:xfrm>
              <a:off x="4338260" y="3388907"/>
              <a:ext cx="2135065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CH" sz="1200" b="1" kern="0" dirty="0">
                  <a:solidFill>
                    <a:schemeClr val="bg1"/>
                  </a:solidFill>
                </a:rPr>
                <a:t>Injector Complex</a:t>
              </a:r>
              <a:br>
                <a:rPr lang="en-CH" sz="1200" b="1" kern="0" dirty="0">
                  <a:solidFill>
                    <a:schemeClr val="bg1"/>
                  </a:solidFill>
                </a:rPr>
              </a:br>
              <a:r>
                <a:rPr lang="en-CH" sz="1200" b="1" kern="0" dirty="0">
                  <a:solidFill>
                    <a:schemeClr val="bg1"/>
                  </a:solidFill>
                </a:rPr>
                <a:t>72%</a:t>
              </a:r>
            </a:p>
            <a:p>
              <a:pPr marL="14288" algn="ctr"/>
              <a:r>
                <a:rPr lang="en-CH" sz="1200" b="1" kern="0" dirty="0">
                  <a:solidFill>
                    <a:schemeClr val="bg1"/>
                  </a:solidFill>
                </a:rPr>
                <a:t>(L4:18%, PSB:15%, PS:39%)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837EECC-EE5D-C31F-6F6B-F25BB454AD0F}"/>
                </a:ext>
              </a:extLst>
            </p:cNvPr>
            <p:cNvSpPr txBox="1"/>
            <p:nvPr/>
          </p:nvSpPr>
          <p:spPr>
            <a:xfrm rot="20760688">
              <a:off x="5885928" y="2471657"/>
              <a:ext cx="1174792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CH" sz="1200" b="1" kern="0" dirty="0">
                  <a:solidFill>
                    <a:schemeClr val="bg1"/>
                  </a:solidFill>
                </a:rPr>
                <a:t>Power Converters</a:t>
              </a:r>
              <a:br>
                <a:rPr lang="en-CH" sz="1200" b="1" kern="0" dirty="0">
                  <a:solidFill>
                    <a:schemeClr val="bg1"/>
                  </a:solidFill>
                </a:rPr>
              </a:br>
              <a:r>
                <a:rPr lang="en-CH" sz="1200" b="1" kern="0" dirty="0">
                  <a:solidFill>
                    <a:schemeClr val="bg1"/>
                  </a:solidFill>
                </a:rPr>
                <a:t>14%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3453E59-FE04-D61B-C26E-31FFEA73ECDF}"/>
                </a:ext>
              </a:extLst>
            </p:cNvPr>
            <p:cNvSpPr txBox="1"/>
            <p:nvPr/>
          </p:nvSpPr>
          <p:spPr>
            <a:xfrm rot="18659772">
              <a:off x="5812046" y="1955821"/>
              <a:ext cx="627253" cy="46166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CH" sz="1200" b="1" kern="0" dirty="0">
                  <a:solidFill>
                    <a:schemeClr val="bg1"/>
                  </a:solidFill>
                </a:rPr>
                <a:t>RF</a:t>
              </a:r>
              <a:br>
                <a:rPr lang="en-CH" sz="1200" b="1" kern="0" dirty="0">
                  <a:solidFill>
                    <a:schemeClr val="bg1"/>
                  </a:solidFill>
                </a:rPr>
              </a:br>
              <a:r>
                <a:rPr lang="en-CH" sz="1200" b="1" kern="0" dirty="0">
                  <a:solidFill>
                    <a:schemeClr val="bg1"/>
                  </a:solidFill>
                </a:rPr>
                <a:t>7%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9CCA2C5-0CDD-DF7F-647D-543C3EA48CB0}"/>
                </a:ext>
              </a:extLst>
            </p:cNvPr>
            <p:cNvSpPr txBox="1"/>
            <p:nvPr/>
          </p:nvSpPr>
          <p:spPr>
            <a:xfrm rot="17399092">
              <a:off x="5347383" y="1829515"/>
              <a:ext cx="928913" cy="27699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CH" sz="1200" b="1" kern="0" dirty="0"/>
                <a:t>Horn 3%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3844154-49A0-3049-B617-619379172EB1}"/>
                </a:ext>
              </a:extLst>
            </p:cNvPr>
            <p:cNvSpPr txBox="1"/>
            <p:nvPr/>
          </p:nvSpPr>
          <p:spPr>
            <a:xfrm rot="16566491">
              <a:off x="5084613" y="1814603"/>
              <a:ext cx="928913" cy="27699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CH" sz="1200" b="1" kern="0" dirty="0">
                  <a:solidFill>
                    <a:schemeClr val="bg1"/>
                  </a:solidFill>
                </a:rPr>
                <a:t>Others 4%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E3C227B-0F7A-3A6B-EBA8-5F3174ECCED9}"/>
              </a:ext>
            </a:extLst>
          </p:cNvPr>
          <p:cNvSpPr txBox="1"/>
          <p:nvPr/>
        </p:nvSpPr>
        <p:spPr>
          <a:xfrm>
            <a:off x="2477862" y="3041481"/>
            <a:ext cx="3128565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/>
            <a:r>
              <a:rPr lang="en-US" sz="1400" b="1" dirty="0">
                <a:solidFill>
                  <a:srgbClr val="C00000"/>
                </a:solidFill>
              </a:rPr>
              <a:t>Several occurrences of the same fault 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on DR.QUAD circuit</a:t>
            </a:r>
            <a:endParaRPr lang="en-CH" sz="1400" b="1" dirty="0">
              <a:solidFill>
                <a:srgbClr val="C00000"/>
              </a:solidFill>
            </a:endParaRPr>
          </a:p>
          <a:p>
            <a:pPr marL="300038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C00000"/>
                </a:solidFill>
              </a:rPr>
              <a:t>B</a:t>
            </a:r>
            <a:r>
              <a:rPr lang="en-CH" sz="1400" b="1" dirty="0">
                <a:solidFill>
                  <a:srgbClr val="C00000"/>
                </a:solidFill>
              </a:rPr>
              <a:t>eing addressed during YETS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BD2248-3A71-4A36-DD69-3EC17F98FAB1}"/>
              </a:ext>
            </a:extLst>
          </p:cNvPr>
          <p:cNvSpPr txBox="1"/>
          <p:nvPr/>
        </p:nvSpPr>
        <p:spPr>
          <a:xfrm>
            <a:off x="1253110" y="4667349"/>
            <a:ext cx="7274299" cy="73866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/>
            <a:r>
              <a:rPr lang="en-US" sz="1400" b="1" dirty="0">
                <a:solidFill>
                  <a:srgbClr val="1818FF"/>
                </a:solidFill>
              </a:rPr>
              <a:t>Many single/rare failure of single equipment and difficult/long recovery time:</a:t>
            </a:r>
          </a:p>
          <a:p>
            <a:pPr marL="300038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1818FF"/>
                </a:solidFill>
              </a:rPr>
              <a:t>Age of equipment (continue consolidation)</a:t>
            </a:r>
          </a:p>
          <a:p>
            <a:pPr marL="300038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1818FF"/>
                </a:solidFill>
              </a:rPr>
              <a:t>Long debugging/recovery time (continuous effort for better instrumentation/references)</a:t>
            </a:r>
            <a:endParaRPr lang="en-CH" sz="1400" b="1" dirty="0">
              <a:solidFill>
                <a:srgbClr val="1818FF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E200CB5-43DF-36A6-6D60-1059C70345C2}"/>
              </a:ext>
            </a:extLst>
          </p:cNvPr>
          <p:cNvCxnSpPr>
            <a:cxnSpLocks/>
          </p:cNvCxnSpPr>
          <p:nvPr/>
        </p:nvCxnSpPr>
        <p:spPr bwMode="auto">
          <a:xfrm>
            <a:off x="467670" y="6131046"/>
            <a:ext cx="8551238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84634AF-EAC9-6072-854B-DEF245F27047}"/>
              </a:ext>
            </a:extLst>
          </p:cNvPr>
          <p:cNvSpPr txBox="1"/>
          <p:nvPr/>
        </p:nvSpPr>
        <p:spPr>
          <a:xfrm>
            <a:off x="3521811" y="6249045"/>
            <a:ext cx="241316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14288" algn="l"/>
            <a:r>
              <a:rPr lang="en-CH" sz="1400" b="1" kern="0" dirty="0"/>
              <a:t>Average Failure Duration [h]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6611386-17D2-0969-79FF-079F5617DD92}"/>
              </a:ext>
            </a:extLst>
          </p:cNvPr>
          <p:cNvSpPr txBox="1"/>
          <p:nvPr/>
        </p:nvSpPr>
        <p:spPr>
          <a:xfrm>
            <a:off x="8532640" y="6119331"/>
            <a:ext cx="284373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400" b="1" kern="0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6A862D0-AA9A-E1D3-CC42-B818FC4327AE}"/>
              </a:ext>
            </a:extLst>
          </p:cNvPr>
          <p:cNvSpPr txBox="1"/>
          <p:nvPr/>
        </p:nvSpPr>
        <p:spPr>
          <a:xfrm>
            <a:off x="3283718" y="6134890"/>
            <a:ext cx="284373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400" b="1" kern="0" dirty="0"/>
              <a:t>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7E3F4B-05C0-8C9F-8DC2-32077A82CC71}"/>
              </a:ext>
            </a:extLst>
          </p:cNvPr>
          <p:cNvSpPr txBox="1"/>
          <p:nvPr/>
        </p:nvSpPr>
        <p:spPr>
          <a:xfrm>
            <a:off x="5909597" y="6135987"/>
            <a:ext cx="284373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400" b="1" kern="0" dirty="0"/>
              <a:t>4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1205B43-55B0-684D-5112-CD143DBAFBDE}"/>
              </a:ext>
            </a:extLst>
          </p:cNvPr>
          <p:cNvCxnSpPr>
            <a:cxnSpLocks/>
          </p:cNvCxnSpPr>
          <p:nvPr/>
        </p:nvCxnSpPr>
        <p:spPr bwMode="auto">
          <a:xfrm flipV="1">
            <a:off x="770930" y="2326463"/>
            <a:ext cx="0" cy="396150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7AACE6A-04A3-DA8F-6B0E-26DA53E77AFF}"/>
              </a:ext>
            </a:extLst>
          </p:cNvPr>
          <p:cNvSpPr txBox="1"/>
          <p:nvPr/>
        </p:nvSpPr>
        <p:spPr>
          <a:xfrm rot="16200000">
            <a:off x="-864868" y="4030487"/>
            <a:ext cx="227049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14288" algn="l"/>
            <a:r>
              <a:rPr lang="en-CH" sz="1100" b="1" kern="0" dirty="0"/>
              <a:t>No. of Occurences within Window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4C4D66-BC98-6A91-7C74-63A471BD8FE3}"/>
              </a:ext>
            </a:extLst>
          </p:cNvPr>
          <p:cNvSpPr/>
          <p:nvPr/>
        </p:nvSpPr>
        <p:spPr bwMode="auto">
          <a:xfrm>
            <a:off x="399209" y="2403971"/>
            <a:ext cx="288065" cy="36636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E89648A-D30B-DA3A-1936-A12D8C29C8B7}"/>
              </a:ext>
            </a:extLst>
          </p:cNvPr>
          <p:cNvSpPr txBox="1"/>
          <p:nvPr/>
        </p:nvSpPr>
        <p:spPr>
          <a:xfrm>
            <a:off x="328313" y="2325204"/>
            <a:ext cx="391774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600" b="1" kern="0" dirty="0"/>
              <a:t>50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6ED799-9FBE-ACF2-4219-F9909EDC5FBC}"/>
              </a:ext>
            </a:extLst>
          </p:cNvPr>
          <p:cNvSpPr txBox="1"/>
          <p:nvPr/>
        </p:nvSpPr>
        <p:spPr>
          <a:xfrm>
            <a:off x="459142" y="6139849"/>
            <a:ext cx="284373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400" b="1" kern="0" dirty="0"/>
              <a:t>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A2D6A1-12B0-568E-B9C8-4D4C1CA49864}"/>
              </a:ext>
            </a:extLst>
          </p:cNvPr>
          <p:cNvSpPr txBox="1"/>
          <p:nvPr/>
        </p:nvSpPr>
        <p:spPr>
          <a:xfrm>
            <a:off x="350930" y="5809816"/>
            <a:ext cx="284373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400" b="1" kern="0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004DB2C-83D9-1499-BD21-3C09BF19BA64}"/>
              </a:ext>
            </a:extLst>
          </p:cNvPr>
          <p:cNvSpPr txBox="1"/>
          <p:nvPr/>
        </p:nvSpPr>
        <p:spPr>
          <a:xfrm>
            <a:off x="332369" y="5177793"/>
            <a:ext cx="354905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400" b="1" kern="0" dirty="0"/>
              <a:t>10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29E5DA-CFD3-61F6-2398-28ADFA2AA3F2}"/>
              </a:ext>
            </a:extLst>
          </p:cNvPr>
          <p:cNvSpPr txBox="1"/>
          <p:nvPr/>
        </p:nvSpPr>
        <p:spPr>
          <a:xfrm>
            <a:off x="335988" y="4488707"/>
            <a:ext cx="36933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400" b="1" kern="0" dirty="0"/>
              <a:t>20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421435-88FE-D9ED-1120-7389EE4A7350}"/>
              </a:ext>
            </a:extLst>
          </p:cNvPr>
          <p:cNvSpPr txBox="1"/>
          <p:nvPr/>
        </p:nvSpPr>
        <p:spPr>
          <a:xfrm>
            <a:off x="339607" y="3799621"/>
            <a:ext cx="36933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400" b="1" kern="0" dirty="0"/>
              <a:t>30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59BBFCC-A77B-C315-0F1C-14CE56B31F83}"/>
              </a:ext>
            </a:extLst>
          </p:cNvPr>
          <p:cNvSpPr txBox="1"/>
          <p:nvPr/>
        </p:nvSpPr>
        <p:spPr>
          <a:xfrm>
            <a:off x="340358" y="3063538"/>
            <a:ext cx="36933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400" b="1" kern="0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04702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0C3254-EF52-9C24-51CC-7927E9B75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6BB596-C413-C02A-8622-5A57F384F2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900478-8A92-DF12-EDFD-72172EBA2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157C35-7815-598E-E823-EAFF3B66420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CH" sz="2400" b="1" dirty="0"/>
              <a:t>AD/ELENA Overall Performance</a:t>
            </a:r>
          </a:p>
          <a:p>
            <a:r>
              <a:rPr lang="en-CH" sz="2400" b="1" dirty="0"/>
              <a:t>User wishes and how we tackle them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Intensity and its repeatability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Repetition rate and availability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Beam </a:t>
            </a:r>
            <a:r>
              <a:rPr lang="en-US" sz="2400" b="1" dirty="0"/>
              <a:t>characteristics</a:t>
            </a:r>
            <a:endParaRPr lang="en-CH" sz="2400" b="1" dirty="0"/>
          </a:p>
          <a:p>
            <a:pPr indent="-285750"/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Long term sustainability  </a:t>
            </a:r>
          </a:p>
          <a:p>
            <a:pPr indent="-285750"/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Conclusions</a:t>
            </a:r>
          </a:p>
          <a:p>
            <a:pPr marL="971550" lvl="1" indent="-514350">
              <a:buFont typeface="+mj-lt"/>
              <a:buAutoNum type="arabicPeriod"/>
            </a:pPr>
            <a:endParaRPr lang="en-CH" sz="2400" b="1" dirty="0"/>
          </a:p>
        </p:txBody>
      </p:sp>
    </p:spTree>
    <p:extLst>
      <p:ext uri="{BB962C8B-B14F-4D97-AF65-F5344CB8AC3E}">
        <p14:creationId xmlns:p14="http://schemas.microsoft.com/office/powerpoint/2010/main" val="659178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A4950D-A762-A691-4640-3021023271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31BA9B-0316-1600-BF0B-EE39A13339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9AACE-D6E3-62D0-BB57-DE446A415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400" dirty="0"/>
              <a:t>What our (typical) users wants: </a:t>
            </a:r>
            <a:r>
              <a:rPr lang="en-CH" sz="2400" u="sng" dirty="0"/>
              <a:t>bunch quality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921E3B-A8EA-37CE-D7B5-BA8EF1A5E07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9343" y="857929"/>
            <a:ext cx="8471139" cy="5707019"/>
          </a:xfrm>
        </p:spPr>
        <p:txBody>
          <a:bodyPr/>
          <a:lstStyle/>
          <a:p>
            <a:pPr marL="12700" lvl="1" indent="0">
              <a:buNone/>
            </a:pPr>
            <a:r>
              <a:rPr lang="en-CH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User request: keep present beam characteristics </a:t>
            </a:r>
          </a:p>
          <a:p>
            <a:pPr marL="469900" lvl="1" indent="-457200"/>
            <a:r>
              <a:rPr lang="en-US" sz="2200" dirty="0"/>
              <a:t>Extraction energy</a:t>
            </a:r>
            <a:r>
              <a:rPr lang="en-CH" sz="2200" dirty="0"/>
              <a:t> of </a:t>
            </a:r>
            <a:r>
              <a:rPr lang="en-CH" sz="2200" b="1" dirty="0"/>
              <a:t>100 keV</a:t>
            </a:r>
            <a:r>
              <a:rPr lang="en-CH" sz="2200" dirty="0"/>
              <a:t>: </a:t>
            </a:r>
          </a:p>
          <a:p>
            <a:pPr marL="869950" lvl="2" indent="-457200"/>
            <a:r>
              <a:rPr lang="en-CH" sz="1800" dirty="0"/>
              <a:t>Present user hardware designed for this energy</a:t>
            </a:r>
          </a:p>
          <a:p>
            <a:pPr marL="469900" lvl="1" indent="-457200"/>
            <a:r>
              <a:rPr lang="en-CH" sz="2200" dirty="0"/>
              <a:t>bunch-length </a:t>
            </a:r>
            <a:r>
              <a:rPr lang="en-CH" sz="2200" b="1" dirty="0"/>
              <a:t>&lt;</a:t>
            </a:r>
            <a:r>
              <a:rPr lang="en-US" sz="2200" b="1" dirty="0"/>
              <a:t>150 ns FWHM</a:t>
            </a:r>
          </a:p>
          <a:p>
            <a:pPr marL="869950" lvl="2" indent="-457200"/>
            <a:r>
              <a:rPr lang="en-CH" sz="1800" dirty="0"/>
              <a:t>GBAR asking for &lt;100 ns FWHM, routeinly achieved with bunch rotation</a:t>
            </a:r>
          </a:p>
          <a:p>
            <a:pPr marL="469900" lvl="1" indent="-457200"/>
            <a:r>
              <a:rPr lang="en-US" sz="2200" dirty="0"/>
              <a:t>E</a:t>
            </a:r>
            <a:r>
              <a:rPr lang="en-CH" sz="2200" dirty="0"/>
              <a:t>mittance </a:t>
            </a:r>
            <a:r>
              <a:rPr lang="en-CH" sz="2200" b="1" dirty="0"/>
              <a:t>&lt; 2um</a:t>
            </a:r>
          </a:p>
          <a:p>
            <a:pPr lvl="1"/>
            <a:r>
              <a:rPr lang="en-CH" sz="1800" b="1" kern="0" dirty="0">
                <a:solidFill>
                  <a:srgbClr val="C00000"/>
                </a:solidFill>
              </a:rPr>
              <a:t>only parameter not meeting ELENA design value (&lt; 1.2 um)</a:t>
            </a:r>
          </a:p>
          <a:p>
            <a:pPr lvl="1"/>
            <a:r>
              <a:rPr lang="en-CH" sz="1800" kern="0" dirty="0"/>
              <a:t>This might be a </a:t>
            </a:r>
            <a:r>
              <a:rPr lang="en-CH" sz="1800" b="1" kern="0" dirty="0">
                <a:solidFill>
                  <a:srgbClr val="F39200"/>
                </a:solidFill>
              </a:rPr>
              <a:t>limitation for some user </a:t>
            </a:r>
            <a:br>
              <a:rPr lang="en-CH" sz="1800" b="1" kern="0" dirty="0"/>
            </a:br>
            <a:r>
              <a:rPr lang="en-CH" sz="1800" b="1" kern="0" dirty="0"/>
              <a:t>like </a:t>
            </a:r>
            <a:r>
              <a:rPr lang="en-CH" sz="1800" kern="0" dirty="0"/>
              <a:t>GBAR</a:t>
            </a:r>
          </a:p>
          <a:p>
            <a:pPr lvl="1"/>
            <a:r>
              <a:rPr lang="en-CH" sz="1800" b="1" kern="0" dirty="0"/>
              <a:t>Investigation with H</a:t>
            </a:r>
            <a:r>
              <a:rPr lang="en-CH" sz="1800" b="1" kern="0" baseline="30000" dirty="0"/>
              <a:t>-</a:t>
            </a:r>
            <a:r>
              <a:rPr lang="en-CH" sz="1800" b="1" kern="0" dirty="0"/>
              <a:t> </a:t>
            </a:r>
            <a:r>
              <a:rPr lang="en-CH" sz="1800" kern="0" dirty="0"/>
              <a:t>showed that using a</a:t>
            </a:r>
            <a:br>
              <a:rPr lang="en-CH" sz="1800" b="1" kern="0" dirty="0"/>
            </a:br>
            <a:r>
              <a:rPr lang="en-CH" sz="1800" b="1" kern="0" dirty="0">
                <a:solidFill>
                  <a:srgbClr val="006405"/>
                </a:solidFill>
              </a:rPr>
              <a:t>different working point could be beneficial</a:t>
            </a:r>
          </a:p>
          <a:p>
            <a:pPr lvl="2"/>
            <a:r>
              <a:rPr lang="en-CH" sz="1800" kern="0" dirty="0"/>
              <a:t>Observation </a:t>
            </a:r>
            <a:r>
              <a:rPr lang="en-CH" sz="1800" b="1" kern="0" dirty="0"/>
              <a:t>confirmed with </a:t>
            </a:r>
            <a:r>
              <a:rPr lang="en-CH" sz="1800" kern="0" dirty="0"/>
              <a:t>a few </a:t>
            </a:r>
            <a:br>
              <a:rPr lang="en-CH" sz="1800" kern="0" dirty="0"/>
            </a:br>
            <a:r>
              <a:rPr lang="en-CH" sz="1800" b="1" kern="0" dirty="0"/>
              <a:t>pbar</a:t>
            </a:r>
            <a:r>
              <a:rPr lang="en-CH" sz="1800" kern="0" dirty="0"/>
              <a:t> cycles!</a:t>
            </a:r>
          </a:p>
          <a:p>
            <a:pPr lvl="2"/>
            <a:r>
              <a:rPr lang="en-US" sz="1800" kern="0" dirty="0"/>
              <a:t>Another example of the </a:t>
            </a:r>
            <a:r>
              <a:rPr lang="en-US" sz="1800" b="1" kern="0" dirty="0"/>
              <a:t>importance </a:t>
            </a:r>
            <a:br>
              <a:rPr lang="en-US" sz="1800" b="1" kern="0" dirty="0"/>
            </a:br>
            <a:r>
              <a:rPr lang="en-US" sz="1800" b="1" kern="0" dirty="0"/>
              <a:t>of keeping the ELENA H</a:t>
            </a:r>
            <a:r>
              <a:rPr lang="en-US" sz="1800" b="1" kern="0" baseline="30000" dirty="0"/>
              <a:t>-</a:t>
            </a:r>
            <a:r>
              <a:rPr lang="en-US" sz="1800" b="1" kern="0" dirty="0"/>
              <a:t> source </a:t>
            </a:r>
            <a:br>
              <a:rPr lang="en-US" sz="1800" b="1" kern="0" dirty="0"/>
            </a:br>
            <a:r>
              <a:rPr lang="en-US" sz="1800" b="1" kern="0" dirty="0"/>
              <a:t>operational</a:t>
            </a:r>
            <a:r>
              <a:rPr lang="en-US" sz="1800" b="1" dirty="0"/>
              <a:t>!</a:t>
            </a:r>
            <a:endParaRPr lang="en-CH" sz="1800" b="1" kern="0" dirty="0"/>
          </a:p>
          <a:p>
            <a:pPr lvl="1"/>
            <a:r>
              <a:rPr lang="en-CH" sz="1800" b="1" kern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Plan to start 2024 run with the new working point</a:t>
            </a:r>
          </a:p>
          <a:p>
            <a:pPr lvl="1"/>
            <a:endParaRPr lang="en-CH" sz="1600" b="1" kern="0" dirty="0"/>
          </a:p>
          <a:p>
            <a:pPr marL="469900" lvl="1" indent="-457200"/>
            <a:endParaRPr lang="en-CH" sz="2200" dirty="0"/>
          </a:p>
          <a:p>
            <a:pPr marL="469900" lvl="1" indent="-457200"/>
            <a:endParaRPr lang="en-CH" sz="2800" dirty="0"/>
          </a:p>
          <a:p>
            <a:pPr marL="12700" lvl="1" indent="0">
              <a:buNone/>
            </a:pPr>
            <a:endParaRPr lang="en-CH" dirty="0"/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02FB1FE7-5873-045C-EEFF-B6DFD090DD98}"/>
              </a:ext>
            </a:extLst>
          </p:cNvPr>
          <p:cNvSpPr txBox="1">
            <a:spLocks/>
          </p:cNvSpPr>
          <p:nvPr/>
        </p:nvSpPr>
        <p:spPr>
          <a:xfrm>
            <a:off x="391004" y="1253955"/>
            <a:ext cx="8471139" cy="46691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endParaRPr lang="en-CH" sz="18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8DD035-531B-E8F5-8CB2-F087280CE573}"/>
              </a:ext>
            </a:extLst>
          </p:cNvPr>
          <p:cNvGrpSpPr/>
          <p:nvPr/>
        </p:nvGrpSpPr>
        <p:grpSpPr>
          <a:xfrm>
            <a:off x="5386907" y="3330840"/>
            <a:ext cx="3900696" cy="2988072"/>
            <a:chOff x="5644698" y="3253553"/>
            <a:chExt cx="3376681" cy="258665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8F66F04-03E2-E41E-FBA2-3FF5515A3256}"/>
                </a:ext>
              </a:extLst>
            </p:cNvPr>
            <p:cNvGrpSpPr/>
            <p:nvPr/>
          </p:nvGrpSpPr>
          <p:grpSpPr>
            <a:xfrm>
              <a:off x="5644698" y="3253553"/>
              <a:ext cx="3376681" cy="2586658"/>
              <a:chOff x="4742080" y="638983"/>
              <a:chExt cx="4726791" cy="3620890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27962089-262B-B3D8-EFB9-2F505C8525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42080" y="884580"/>
                <a:ext cx="4313832" cy="3375293"/>
              </a:xfrm>
              <a:prstGeom prst="rect">
                <a:avLst/>
              </a:prstGeom>
            </p:spPr>
          </p:pic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F677E864-82EA-5172-7861-3108C43E7C5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8164845" y="1682351"/>
                <a:ext cx="0" cy="513412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6405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36DAEA8-D7DB-F946-1FC4-EA72AFDBCE36}"/>
                  </a:ext>
                </a:extLst>
              </p:cNvPr>
              <p:cNvSpPr txBox="1"/>
              <p:nvPr/>
            </p:nvSpPr>
            <p:spPr>
              <a:xfrm>
                <a:off x="7824635" y="638983"/>
                <a:ext cx="1644236" cy="1034006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14288" algn="l"/>
                <a:r>
                  <a:rPr lang="en-US" sz="1400" b="1" kern="0" dirty="0">
                    <a:solidFill>
                      <a:srgbClr val="006405"/>
                    </a:solidFill>
                  </a:rPr>
                  <a:t>About x</a:t>
                </a:r>
                <a:r>
                  <a:rPr lang="en-CH" sz="1400" b="1" kern="0" dirty="0">
                    <a:solidFill>
                      <a:srgbClr val="006405"/>
                    </a:solidFill>
                  </a:rPr>
                  <a:t>2 emittance reduction!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F04149E-E189-AA33-C7BD-F29BCCF11850}"/>
                  </a:ext>
                </a:extLst>
              </p:cNvPr>
              <p:cNvSpPr txBox="1"/>
              <p:nvPr/>
            </p:nvSpPr>
            <p:spPr>
              <a:xfrm>
                <a:off x="5110078" y="2383008"/>
                <a:ext cx="1644236" cy="732421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14288" algn="r"/>
                <a:r>
                  <a:rPr lang="en-US" sz="1400" b="1" kern="0" dirty="0">
                    <a:solidFill>
                      <a:srgbClr val="FF0000"/>
                    </a:solidFill>
                  </a:rPr>
                  <a:t>ELENA Design</a:t>
                </a:r>
                <a:endParaRPr lang="en-CH" sz="1400" b="1" kern="0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E1C1C5E-35A3-81F9-9D02-705CCD3FE4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52322" y="4507435"/>
              <a:ext cx="270927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>
                  <a:alpha val="69804"/>
                </a:srgbClr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30A3DBB-C473-6A8F-B457-2DFDC7F327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82926" y="4245019"/>
              <a:ext cx="0" cy="125812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>
                  <a:alpha val="69804"/>
                </a:srgbClr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496299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0C3254-EF52-9C24-51CC-7927E9B75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6BB596-C413-C02A-8622-5A57F384F2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900478-8A92-DF12-EDFD-72172EBA2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157C35-7815-598E-E823-EAFF3B66420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CH" sz="2400" b="1" dirty="0"/>
              <a:t>AD/ELENA Overall Performance</a:t>
            </a:r>
          </a:p>
          <a:p>
            <a:r>
              <a:rPr lang="en-CH" sz="2400" b="1" dirty="0"/>
              <a:t>User wishes and how we tackle them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Intensity and its stability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Repetition rate and availability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Beam characteristics</a:t>
            </a:r>
          </a:p>
          <a:p>
            <a:pPr indent="-285750"/>
            <a:r>
              <a:rPr lang="en-CH" sz="2400" b="1" dirty="0"/>
              <a:t>Long term sustainability  </a:t>
            </a:r>
          </a:p>
          <a:p>
            <a:pPr indent="-285750"/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Conclusions</a:t>
            </a:r>
          </a:p>
          <a:p>
            <a:pPr marL="971550" lvl="1" indent="-514350">
              <a:buFont typeface="+mj-lt"/>
              <a:buAutoNum type="arabicPeriod"/>
            </a:pPr>
            <a:endParaRPr lang="en-CH" sz="2400" b="1" dirty="0"/>
          </a:p>
        </p:txBody>
      </p:sp>
    </p:spTree>
    <p:extLst>
      <p:ext uri="{BB962C8B-B14F-4D97-AF65-F5344CB8AC3E}">
        <p14:creationId xmlns:p14="http://schemas.microsoft.com/office/powerpoint/2010/main" val="873069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0C3254-EF52-9C24-51CC-7927E9B75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6BB596-C413-C02A-8622-5A57F384F2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900478-8A92-DF12-EDFD-72172EBA2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157C35-7815-598E-E823-EAFF3B66420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CH" sz="2400" b="1" dirty="0"/>
              <a:t>AD/ELENA Overall Performance</a:t>
            </a:r>
          </a:p>
          <a:p>
            <a:r>
              <a:rPr lang="en-CH" sz="2400" b="1" dirty="0"/>
              <a:t>User wishes and how we tackle them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Intensity and its stability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Repetition rate and availability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Beam </a:t>
            </a:r>
            <a:r>
              <a:rPr lang="en-US" sz="2400" b="1" dirty="0"/>
              <a:t>characteristics</a:t>
            </a:r>
            <a:endParaRPr lang="en-CH" sz="2400" b="1" dirty="0"/>
          </a:p>
          <a:p>
            <a:pPr indent="-285750"/>
            <a:r>
              <a:rPr lang="en-CH" sz="2400" b="1" dirty="0"/>
              <a:t>Long term sustainability  </a:t>
            </a:r>
          </a:p>
          <a:p>
            <a:pPr indent="-285750"/>
            <a:r>
              <a:rPr lang="en-CH" sz="2400" b="1" dirty="0"/>
              <a:t>Conclusions</a:t>
            </a:r>
          </a:p>
          <a:p>
            <a:pPr marL="971550" lvl="1" indent="-514350">
              <a:buFont typeface="+mj-lt"/>
              <a:buAutoNum type="arabicPeriod"/>
            </a:pPr>
            <a:endParaRPr lang="en-CH" sz="2400" b="1" dirty="0"/>
          </a:p>
        </p:txBody>
      </p:sp>
    </p:spTree>
    <p:extLst>
      <p:ext uri="{BB962C8B-B14F-4D97-AF65-F5344CB8AC3E}">
        <p14:creationId xmlns:p14="http://schemas.microsoft.com/office/powerpoint/2010/main" val="37369982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3060EEA-6DA6-BDC3-7638-5F6F27EDE6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5007B6-DB3D-759A-1D95-83F16D1B8D9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50D4CF-7ED4-AA35-47DB-FDA54E807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Mid- to Long-Term Sustainability of the Facility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90420F-D0E3-F4F7-ABA3-B565BD4BB32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15614" y="968991"/>
            <a:ext cx="8881242" cy="5459616"/>
          </a:xfrm>
        </p:spPr>
        <p:txBody>
          <a:bodyPr/>
          <a:lstStyle/>
          <a:p>
            <a:r>
              <a:rPr lang="en-CH" sz="2000" b="1" dirty="0"/>
              <a:t>AD is aging! … and soon ELENA will as well…</a:t>
            </a:r>
          </a:p>
          <a:p>
            <a:pPr lvl="1"/>
            <a:r>
              <a:rPr lang="en-US" sz="1800" i="1" dirty="0"/>
              <a:t>Example: </a:t>
            </a:r>
            <a:r>
              <a:rPr lang="en-US" sz="1800" dirty="0"/>
              <a:t>issue with </a:t>
            </a:r>
            <a:r>
              <a:rPr lang="en-US" sz="1800" b="1" dirty="0"/>
              <a:t>QFC54</a:t>
            </a:r>
            <a:r>
              <a:rPr lang="en-US" sz="1800" dirty="0"/>
              <a:t> at startup: </a:t>
            </a:r>
            <a:r>
              <a:rPr lang="en-US" sz="1800" b="1" dirty="0"/>
              <a:t>important to finalize magnets consolidation</a:t>
            </a:r>
            <a:endParaRPr lang="en-US" sz="1800" dirty="0"/>
          </a:p>
          <a:p>
            <a:pPr lvl="1"/>
            <a:r>
              <a:rPr lang="en-US" sz="1800" i="1" dirty="0"/>
              <a:t>Example: </a:t>
            </a:r>
            <a:r>
              <a:rPr lang="en-US" sz="1800" dirty="0"/>
              <a:t>long term strategy for </a:t>
            </a:r>
            <a:r>
              <a:rPr lang="en-US" sz="1800" b="1" dirty="0"/>
              <a:t>SEM in ELENA transfer lines being discussed</a:t>
            </a:r>
          </a:p>
          <a:p>
            <a:pPr lvl="1"/>
            <a:r>
              <a:rPr lang="en-US" sz="1800" dirty="0"/>
              <a:t>Plans to </a:t>
            </a:r>
            <a:r>
              <a:rPr lang="en-US" sz="1800" b="1" dirty="0"/>
              <a:t>establish a test facility for low-intensity, low-energy </a:t>
            </a:r>
            <a:r>
              <a:rPr lang="en-US" sz="1800" dirty="0"/>
              <a:t>(pbar/H</a:t>
            </a:r>
            <a:r>
              <a:rPr lang="en-US" sz="1800" baseline="30000" dirty="0"/>
              <a:t>-</a:t>
            </a:r>
            <a:r>
              <a:rPr lang="en-US" sz="1800" dirty="0"/>
              <a:t>) </a:t>
            </a:r>
            <a:r>
              <a:rPr lang="en-US" sz="1800" b="1" dirty="0"/>
              <a:t>beam</a:t>
            </a:r>
            <a:r>
              <a:rPr lang="en-US" sz="1800" dirty="0"/>
              <a:t> instrumentation and components testing (see </a:t>
            </a:r>
            <a:r>
              <a:rPr lang="en-US" sz="1800" b="1" dirty="0"/>
              <a:t>TELMAX</a:t>
            </a:r>
            <a:r>
              <a:rPr lang="en-US" sz="1800" dirty="0"/>
              <a:t> proposal, EDMS </a:t>
            </a:r>
            <a:r>
              <a:rPr lang="en-US" sz="1800" dirty="0">
                <a:hlinkClick r:id="rId3"/>
              </a:rPr>
              <a:t>2975107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Usual concerns for </a:t>
            </a:r>
            <a:r>
              <a:rPr lang="en-US" sz="1800" b="1" dirty="0"/>
              <a:t>liquid helium distribution</a:t>
            </a:r>
            <a:r>
              <a:rPr lang="en-US" sz="1800" dirty="0"/>
              <a:t>, </a:t>
            </a:r>
            <a:r>
              <a:rPr lang="en-US" sz="1800" b="1" dirty="0"/>
              <a:t>water cooling, cranes, powering during YETS</a:t>
            </a:r>
            <a:r>
              <a:rPr lang="en-US" sz="1800" dirty="0"/>
              <a:t>, … </a:t>
            </a:r>
          </a:p>
          <a:p>
            <a:pPr lvl="1"/>
            <a:endParaRPr lang="en-US" sz="1800" dirty="0"/>
          </a:p>
          <a:p>
            <a:pPr marL="57150" indent="0" algn="ctr">
              <a:buNone/>
            </a:pPr>
            <a:r>
              <a:rPr lang="en-US" sz="2000" b="1" dirty="0"/>
              <a:t>…many hardware/infrastructure topics not discussed here…</a:t>
            </a:r>
          </a:p>
          <a:p>
            <a:pPr lvl="1"/>
            <a:endParaRPr lang="en-CH" sz="1800" dirty="0"/>
          </a:p>
          <a:p>
            <a:pPr algn="l"/>
            <a:r>
              <a:rPr lang="en-US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Working on a long-term Consolidation/Upgrade plan </a:t>
            </a:r>
            <a:r>
              <a:rPr lang="en-US" sz="2000" dirty="0"/>
              <a:t>for the facility</a:t>
            </a:r>
          </a:p>
          <a:p>
            <a:pPr lvl="1"/>
            <a:r>
              <a:rPr lang="en-US" sz="1800" dirty="0"/>
              <a:t>Will need to include power supplies, s-cooling, instrumentation, infrastructure, … </a:t>
            </a:r>
          </a:p>
          <a:p>
            <a:pPr lvl="1"/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It requires input from physics community </a:t>
            </a:r>
            <a:r>
              <a:rPr lang="en-CH" sz="1800" dirty="0"/>
              <a:t>(maybe at SPSC in 2024 or 2025?)</a:t>
            </a:r>
            <a:endParaRPr lang="en-GB" sz="1800" dirty="0"/>
          </a:p>
          <a:p>
            <a:pPr lvl="1"/>
            <a:r>
              <a:rPr lang="en-US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Main aim: provide inputs to CERN management </a:t>
            </a:r>
            <a:r>
              <a:rPr lang="en-US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such to </a:t>
            </a:r>
            <a:r>
              <a:rPr lang="en-US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obtain a clear statement on the long-term (beyond LS4) lifetime of the complex</a:t>
            </a:r>
          </a:p>
          <a:p>
            <a:pPr lvl="1"/>
            <a:r>
              <a:rPr lang="en-CH" sz="1800" dirty="0"/>
              <a:t>See also </a:t>
            </a:r>
            <a:r>
              <a:rPr lang="en-GB" sz="1800" dirty="0">
                <a:hlinkClick r:id="rId4"/>
              </a:rPr>
              <a:t>IEFC of 7th July 2023</a:t>
            </a:r>
            <a:r>
              <a:rPr lang="en-GB" sz="1800" dirty="0"/>
              <a:t> and </a:t>
            </a:r>
            <a:r>
              <a:rPr lang="en-GB" sz="1800" dirty="0">
                <a:hlinkClick r:id="rId5"/>
              </a:rPr>
              <a:t>ADTC of 14th Sep. 2023</a:t>
            </a:r>
            <a:endParaRPr lang="en-CH" sz="1800" b="1" dirty="0">
              <a:solidFill>
                <a:srgbClr val="F44E00"/>
              </a:solidFill>
            </a:endParaRPr>
          </a:p>
          <a:p>
            <a:pPr lvl="1"/>
            <a:endParaRPr lang="en-GB" sz="1800" dirty="0"/>
          </a:p>
          <a:p>
            <a:pPr lvl="1"/>
            <a:endParaRPr lang="en-CH" sz="1800" dirty="0"/>
          </a:p>
        </p:txBody>
      </p:sp>
    </p:spTree>
    <p:extLst>
      <p:ext uri="{BB962C8B-B14F-4D97-AF65-F5344CB8AC3E}">
        <p14:creationId xmlns:p14="http://schemas.microsoft.com/office/powerpoint/2010/main" val="269337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0C3254-EF52-9C24-51CC-7927E9B75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6BB596-C413-C02A-8622-5A57F384F2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900478-8A92-DF12-EDFD-72172EBA2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157C35-7815-598E-E823-EAFF3B66420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CH" sz="2400" b="1" dirty="0"/>
              <a:t>AD/ELENA Overall Performance</a:t>
            </a:r>
          </a:p>
          <a:p>
            <a:r>
              <a:rPr lang="en-CH" sz="2400" b="1" dirty="0"/>
              <a:t>User wishes and how we tackle them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Intensity and its stability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Repetition rate and availability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Beam characteristics</a:t>
            </a:r>
          </a:p>
          <a:p>
            <a:pPr indent="-285750"/>
            <a:r>
              <a:rPr lang="en-CH" sz="2400" b="1" dirty="0"/>
              <a:t>Long term sustainability  </a:t>
            </a:r>
          </a:p>
          <a:p>
            <a:pPr indent="-285750"/>
            <a:r>
              <a:rPr lang="en-CH" sz="2400" b="1" dirty="0"/>
              <a:t>Conclusions</a:t>
            </a:r>
          </a:p>
          <a:p>
            <a:pPr marL="971550" lvl="1" indent="-514350">
              <a:buFont typeface="+mj-lt"/>
              <a:buAutoNum type="arabicPeriod"/>
            </a:pPr>
            <a:endParaRPr lang="en-CH" sz="2400" b="1" dirty="0"/>
          </a:p>
        </p:txBody>
      </p:sp>
    </p:spTree>
    <p:extLst>
      <p:ext uri="{BB962C8B-B14F-4D97-AF65-F5344CB8AC3E}">
        <p14:creationId xmlns:p14="http://schemas.microsoft.com/office/powerpoint/2010/main" val="7815515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8E53B9-AC61-BFF8-28B3-3341687094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95F5D9-55D4-A177-2DCA-8CC1449B06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6EE937A-F8E1-00D7-E530-45A64D816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72E0482-823B-60A1-A080-BA07E1A0597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822689"/>
            <a:ext cx="8135858" cy="5459616"/>
          </a:xfrm>
        </p:spPr>
        <p:txBody>
          <a:bodyPr/>
          <a:lstStyle/>
          <a:p>
            <a:r>
              <a:rPr lang="en-GB" sz="2200" dirty="0"/>
              <a:t>Generally, </a:t>
            </a:r>
            <a:r>
              <a:rPr lang="en-GB" sz="2200" b="1" dirty="0">
                <a:solidFill>
                  <a:srgbClr val="006405"/>
                </a:solidFill>
              </a:rPr>
              <a:t>yet</a:t>
            </a:r>
            <a:r>
              <a:rPr lang="en-GB" sz="2200" dirty="0"/>
              <a:t> </a:t>
            </a:r>
            <a:r>
              <a:rPr lang="en-GB" sz="2200" b="1" dirty="0">
                <a:solidFill>
                  <a:srgbClr val="006405"/>
                </a:solidFill>
              </a:rPr>
              <a:t>another excellent year for AD/ELENA!</a:t>
            </a:r>
          </a:p>
          <a:p>
            <a:pPr lvl="1"/>
            <a:r>
              <a:rPr lang="en-GB" sz="2000" dirty="0"/>
              <a:t>Despite several </a:t>
            </a:r>
            <a:r>
              <a:rPr lang="en-GB" sz="2000" b="1" dirty="0"/>
              <a:t>reliability issues </a:t>
            </a:r>
            <a:r>
              <a:rPr lang="en-GB" sz="2000" dirty="0"/>
              <a:t>and </a:t>
            </a:r>
            <a:r>
              <a:rPr lang="en-GB" sz="2000" b="1" dirty="0"/>
              <a:t>bad surprises</a:t>
            </a:r>
          </a:p>
          <a:p>
            <a:pPr lvl="1"/>
            <a:r>
              <a:rPr lang="en-GB" sz="2000" dirty="0"/>
              <a:t>Thanks to </a:t>
            </a:r>
            <a:r>
              <a:rPr lang="en-GB" sz="2000" b="1" dirty="0"/>
              <a:t>determined</a:t>
            </a:r>
            <a:r>
              <a:rPr lang="en-GB" sz="2000" dirty="0"/>
              <a:t> and </a:t>
            </a:r>
            <a:r>
              <a:rPr lang="en-GB" sz="2000" b="1" dirty="0"/>
              <a:t>motivated</a:t>
            </a:r>
            <a:r>
              <a:rPr lang="en-GB" sz="2000" dirty="0"/>
              <a:t> </a:t>
            </a:r>
            <a:r>
              <a:rPr lang="en-GB" sz="2000" b="1" dirty="0"/>
              <a:t>AD/ELENA teams </a:t>
            </a:r>
            <a:r>
              <a:rPr lang="en-GB" sz="2000" dirty="0"/>
              <a:t>with</a:t>
            </a:r>
            <a:r>
              <a:rPr lang="en-GB" sz="2000" b="1" dirty="0"/>
              <a:t> invaluable support </a:t>
            </a:r>
            <a:r>
              <a:rPr lang="en-GB" sz="2000" dirty="0"/>
              <a:t>from </a:t>
            </a:r>
            <a:r>
              <a:rPr lang="en-GB" sz="2000" b="1" dirty="0"/>
              <a:t>uncountable colleagues…</a:t>
            </a:r>
          </a:p>
          <a:p>
            <a:pPr lvl="1"/>
            <a:r>
              <a:rPr lang="en-GB" sz="2000" b="1" dirty="0"/>
              <a:t>In 2023, </a:t>
            </a:r>
            <a:r>
              <a:rPr lang="en-GB" sz="2000" dirty="0"/>
              <a:t>we probably </a:t>
            </a:r>
            <a:r>
              <a:rPr lang="en-GB" sz="2000" b="1" dirty="0">
                <a:solidFill>
                  <a:srgbClr val="006405"/>
                </a:solidFill>
              </a:rPr>
              <a:t>reached the peak performance </a:t>
            </a:r>
            <a:r>
              <a:rPr lang="en-GB" sz="2000" b="1" dirty="0"/>
              <a:t>of the facility with present hardware </a:t>
            </a:r>
            <a:r>
              <a:rPr lang="en-GB" sz="2000" dirty="0"/>
              <a:t>(and manpower)</a:t>
            </a:r>
          </a:p>
          <a:p>
            <a:pPr lvl="1"/>
            <a:r>
              <a:rPr lang="en-GB" sz="2000" b="1" dirty="0">
                <a:solidFill>
                  <a:srgbClr val="006405"/>
                </a:solidFill>
              </a:rPr>
              <a:t>Investments</a:t>
            </a:r>
            <a:r>
              <a:rPr lang="en-GB" sz="2000" b="1" dirty="0"/>
              <a:t> into new tools </a:t>
            </a:r>
            <a:r>
              <a:rPr lang="en-GB" sz="2000" dirty="0"/>
              <a:t>and </a:t>
            </a:r>
            <a:r>
              <a:rPr lang="en-GB" sz="2000" b="1" dirty="0"/>
              <a:t>machine</a:t>
            </a:r>
            <a:r>
              <a:rPr lang="en-GB" sz="2000" dirty="0"/>
              <a:t> </a:t>
            </a:r>
            <a:r>
              <a:rPr lang="en-GB" sz="2000" b="1" dirty="0"/>
              <a:t>understanding </a:t>
            </a:r>
            <a:r>
              <a:rPr lang="en-GB" sz="2000" b="1" dirty="0">
                <a:solidFill>
                  <a:srgbClr val="006405"/>
                </a:solidFill>
              </a:rPr>
              <a:t>have paid off </a:t>
            </a:r>
            <a:r>
              <a:rPr lang="en-GB" sz="2000" b="1" dirty="0"/>
              <a:t>on several occasions!</a:t>
            </a:r>
            <a:br>
              <a:rPr lang="en-GB" sz="2000" b="1" dirty="0"/>
            </a:br>
            <a:endParaRPr lang="en-GB" sz="600" b="1" dirty="0"/>
          </a:p>
          <a:p>
            <a:r>
              <a:rPr lang="en-CH" sz="2200" b="1" dirty="0"/>
              <a:t>Projections for 2024 and beyond:</a:t>
            </a:r>
          </a:p>
          <a:p>
            <a:pPr lvl="1"/>
            <a:r>
              <a:rPr lang="en-CH" sz="2000" dirty="0"/>
              <a:t>Work on </a:t>
            </a:r>
            <a:r>
              <a:rPr lang="en-CH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performance stabilisation </a:t>
            </a:r>
            <a:r>
              <a:rPr lang="en-CH" sz="2000" dirty="0"/>
              <a:t>and </a:t>
            </a:r>
            <a:r>
              <a:rPr lang="en-CH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faster recovery </a:t>
            </a:r>
            <a:r>
              <a:rPr lang="en-CH" sz="2000" dirty="0"/>
              <a:t>time, e.g.:</a:t>
            </a:r>
          </a:p>
          <a:p>
            <a:pPr lvl="2"/>
            <a:r>
              <a:rPr lang="en-CH" sz="1800" dirty="0"/>
              <a:t>Stabilise </a:t>
            </a:r>
            <a:r>
              <a:rPr lang="en-CH" sz="1800" b="1" dirty="0"/>
              <a:t>proton reproducibility </a:t>
            </a:r>
            <a:r>
              <a:rPr lang="en-CH" sz="1800" dirty="0"/>
              <a:t>and</a:t>
            </a:r>
            <a:r>
              <a:rPr lang="en-CH" sz="1800" b="1" dirty="0"/>
              <a:t> pbar yield </a:t>
            </a:r>
          </a:p>
          <a:p>
            <a:pPr lvl="2"/>
            <a:r>
              <a:rPr lang="en-US" sz="1800" dirty="0"/>
              <a:t>Cure </a:t>
            </a:r>
            <a:r>
              <a:rPr lang="en-CH" sz="1800" dirty="0"/>
              <a:t>sources of </a:t>
            </a:r>
            <a:r>
              <a:rPr lang="en-CH" sz="1800" b="1" dirty="0"/>
              <a:t>fluctuations </a:t>
            </a:r>
            <a:r>
              <a:rPr lang="en-CH" sz="1800" dirty="0"/>
              <a:t>observed</a:t>
            </a:r>
            <a:r>
              <a:rPr lang="en-CH" sz="1800" b="1" dirty="0"/>
              <a:t> </a:t>
            </a:r>
            <a:r>
              <a:rPr lang="en-CH" sz="1800" dirty="0"/>
              <a:t>in</a:t>
            </a:r>
            <a:r>
              <a:rPr lang="en-CH" sz="1800" b="1" dirty="0"/>
              <a:t> DI line </a:t>
            </a:r>
            <a:r>
              <a:rPr lang="en-CH" sz="1800" dirty="0"/>
              <a:t>and</a:t>
            </a:r>
            <a:r>
              <a:rPr lang="en-CH" sz="1800" b="1" dirty="0"/>
              <a:t> AD ejection</a:t>
            </a:r>
          </a:p>
          <a:p>
            <a:pPr lvl="2"/>
            <a:r>
              <a:rPr lang="en-CH" sz="1800" dirty="0"/>
              <a:t>Continue to </a:t>
            </a:r>
            <a:r>
              <a:rPr lang="en-CH" sz="1800" b="1" dirty="0"/>
              <a:t>collect references </a:t>
            </a:r>
            <a:r>
              <a:rPr lang="en-CH" sz="1800" dirty="0"/>
              <a:t>and</a:t>
            </a:r>
            <a:r>
              <a:rPr lang="en-CH" sz="1800" b="1" dirty="0"/>
              <a:t> procedures</a:t>
            </a:r>
          </a:p>
          <a:p>
            <a:pPr lvl="1"/>
            <a:r>
              <a:rPr lang="en-CH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Invest</a:t>
            </a:r>
            <a:r>
              <a:rPr lang="en-CH" sz="2000" b="1" dirty="0"/>
              <a:t> </a:t>
            </a:r>
            <a:r>
              <a:rPr lang="en-CH" sz="2000" dirty="0"/>
              <a:t>more</a:t>
            </a:r>
            <a:r>
              <a:rPr lang="en-CH" sz="2000" b="1" dirty="0"/>
              <a:t> </a:t>
            </a:r>
            <a:r>
              <a:rPr lang="en-CH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time on ELENA pbar performance</a:t>
            </a:r>
            <a:endParaRPr lang="en-CH" sz="2000" dirty="0"/>
          </a:p>
          <a:p>
            <a:pPr lvl="2"/>
            <a:r>
              <a:rPr lang="en-US" sz="1800" dirty="0"/>
              <a:t>E</a:t>
            </a:r>
            <a:r>
              <a:rPr lang="en-CH" sz="1800" dirty="0"/>
              <a:t>.g., close the chapter of </a:t>
            </a:r>
            <a:r>
              <a:rPr lang="en-CH" sz="1800" b="1" dirty="0"/>
              <a:t>higher emittances than design…</a:t>
            </a:r>
          </a:p>
          <a:p>
            <a:pPr lvl="1"/>
            <a:r>
              <a:rPr lang="en-CH" sz="2000" dirty="0"/>
              <a:t>Work on a </a:t>
            </a:r>
            <a:r>
              <a:rPr lang="en-CH" sz="20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coherent plan for a bright long-term future of the facility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D2E4E4-6529-324D-2BFA-731BBDDDDA36}"/>
              </a:ext>
            </a:extLst>
          </p:cNvPr>
          <p:cNvSpPr txBox="1"/>
          <p:nvPr/>
        </p:nvSpPr>
        <p:spPr>
          <a:xfrm rot="16200000">
            <a:off x="7991180" y="1560534"/>
            <a:ext cx="1655482" cy="338554"/>
          </a:xfrm>
          <a:prstGeom prst="rect">
            <a:avLst/>
          </a:prstGeom>
          <a:solidFill>
            <a:srgbClr val="F69000"/>
          </a:solidFill>
        </p:spPr>
        <p:txBody>
          <a:bodyPr wrap="square" rtlCol="0">
            <a:spAutoFit/>
          </a:bodyPr>
          <a:lstStyle/>
          <a:p>
            <a:pPr marL="14288" algn="l"/>
            <a:r>
              <a:rPr lang="en-CH" sz="1600" b="1" kern="0" dirty="0">
                <a:solidFill>
                  <a:schemeClr val="bg1"/>
                </a:solidFill>
              </a:rPr>
              <a:t> as in JAPW2022!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C29188-8CB8-41AC-B5DA-BF700F55E0F4}"/>
              </a:ext>
            </a:extLst>
          </p:cNvPr>
          <p:cNvSpPr txBox="1"/>
          <p:nvPr/>
        </p:nvSpPr>
        <p:spPr>
          <a:xfrm rot="16200000">
            <a:off x="8111747" y="2972339"/>
            <a:ext cx="1414348" cy="338554"/>
          </a:xfrm>
          <a:prstGeom prst="rect">
            <a:avLst/>
          </a:prstGeom>
          <a:solidFill>
            <a:srgbClr val="E1DD02"/>
          </a:solidFill>
        </p:spPr>
        <p:txBody>
          <a:bodyPr wrap="square" rtlCol="0">
            <a:spAutoFit/>
          </a:bodyPr>
          <a:lstStyle/>
          <a:p>
            <a:pPr marL="14288" algn="ctr"/>
            <a:r>
              <a:rPr lang="en-US" sz="1600" b="1" kern="0" dirty="0">
                <a:solidFill>
                  <a:schemeClr val="bg1"/>
                </a:solidFill>
              </a:rPr>
              <a:t>2023</a:t>
            </a:r>
            <a:endParaRPr lang="en-CH" sz="1600" b="1" kern="0" dirty="0">
              <a:solidFill>
                <a:schemeClr val="bg1"/>
              </a:solidFill>
            </a:endParaRP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3167B72A-BA9D-E166-0BF5-BD73EB0E458C}"/>
              </a:ext>
            </a:extLst>
          </p:cNvPr>
          <p:cNvSpPr/>
          <p:nvPr/>
        </p:nvSpPr>
        <p:spPr bwMode="auto">
          <a:xfrm>
            <a:off x="8496949" y="3848791"/>
            <a:ext cx="643944" cy="2579816"/>
          </a:xfrm>
          <a:prstGeom prst="downArrow">
            <a:avLst>
              <a:gd name="adj1" fmla="val 52840"/>
              <a:gd name="adj2" fmla="val 50000"/>
            </a:avLst>
          </a:prstGeom>
          <a:solidFill>
            <a:srgbClr val="00C700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vert270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4288" algn="ctr"/>
            <a:r>
              <a:rPr lang="en-US" sz="1800" b="1" kern="0" dirty="0">
                <a:solidFill>
                  <a:schemeClr val="bg1"/>
                </a:solidFill>
              </a:rPr>
              <a:t>2024+++</a:t>
            </a:r>
            <a:endParaRPr lang="en-CH" sz="1800" b="1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76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2" descr="A drawing of a factory&#10;&#10;Description automatically generated">
            <a:extLst>
              <a:ext uri="{FF2B5EF4-FFF2-40B4-BE49-F238E27FC236}">
                <a16:creationId xmlns:a16="http://schemas.microsoft.com/office/drawing/2014/main" id="{26C7AA0E-073A-8F86-D341-7F95947048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 t="7735"/>
          <a:stretch/>
        </p:blipFill>
        <p:spPr>
          <a:xfrm>
            <a:off x="0" y="-45050"/>
            <a:ext cx="9144002" cy="6919983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32027A1F-037A-1EBE-A38F-90F329234836}"/>
              </a:ext>
            </a:extLst>
          </p:cNvPr>
          <p:cNvSpPr txBox="1">
            <a:spLocks/>
          </p:cNvSpPr>
          <p:nvPr/>
        </p:nvSpPr>
        <p:spPr>
          <a:xfrm>
            <a:off x="92596" y="2465514"/>
            <a:ext cx="8958808" cy="268365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10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0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Thanks!</a:t>
            </a:r>
          </a:p>
          <a:p>
            <a:pPr algn="ctr"/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C.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Ahdida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S.Albright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M.E.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Angoletta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L.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Bojtar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F.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Butin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C. Carli, F.S.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Carlier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J.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Cenede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B. Dupuy, Y.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Dutheil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A.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Frassier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P.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Freyermuth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T. Giles, W.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Hofle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S. Jensen, L.V.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Joergensen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G. Khatri, </a:t>
            </a:r>
            <a:b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</a:b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Be.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Lefort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C. Machado, O.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Marqversen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B.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Ninet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S.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Pasinelli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L.Ponce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S.F.Rey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S. </a:t>
            </a:r>
            <a:r>
              <a:rPr lang="en-US" sz="1600" kern="0" dirty="0" err="1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Reignier</a:t>
            </a: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, </a:t>
            </a:r>
            <a:b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</a:br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G. Russo, G. Tranquille…</a:t>
            </a:r>
          </a:p>
          <a:p>
            <a:pPr algn="ctr"/>
            <a:endParaRPr lang="en-US" sz="1600" kern="0" dirty="0">
              <a:solidFill>
                <a:schemeClr val="bg1"/>
              </a:solidFill>
              <a:effectLst>
                <a:outerShdw dist="50800" dir="2700000" algn="ctr" rotWithShape="0">
                  <a:schemeClr val="tx1"/>
                </a:outerShdw>
              </a:effectLst>
            </a:endParaRPr>
          </a:p>
          <a:p>
            <a:pPr algn="ctr"/>
            <a:r>
              <a:rPr lang="en-US" sz="1600" kern="0" dirty="0">
                <a:solidFill>
                  <a:schemeClr val="bg1"/>
                </a:solidFill>
                <a:effectLst>
                  <a:outerShdw dist="50800" dir="2700000" algn="ctr" rotWithShape="0">
                    <a:schemeClr val="tx1"/>
                  </a:outerShdw>
                </a:effectLst>
              </a:rPr>
              <a:t>… and the many more colleagues to whom I apologies for not mentioning their name, but without whom AD/ELENA would not give us so much satisfaction (i.e. troubles) and anti-physics!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823D6BB-03AF-341D-6A49-3E0053E225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biLevel thresh="25000"/>
          </a:blip>
          <a:srcRect l="52226"/>
          <a:stretch/>
        </p:blipFill>
        <p:spPr>
          <a:xfrm>
            <a:off x="4757345" y="211697"/>
            <a:ext cx="1546246" cy="17662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0BA5624-02B0-A057-C0F9-04E7F9691B8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045" y="504289"/>
            <a:ext cx="1688611" cy="11200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A7EAF88-0771-812F-69A6-F518A1E36D4F}"/>
              </a:ext>
            </a:extLst>
          </p:cNvPr>
          <p:cNvSpPr txBox="1"/>
          <p:nvPr/>
        </p:nvSpPr>
        <p:spPr>
          <a:xfrm>
            <a:off x="4692012" y="6550382"/>
            <a:ext cx="445198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1400" b="1" i="1" u="none" strike="noStrike" dirty="0">
                <a:effectLst>
                  <a:outerShdw blurRad="25400" dist="254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Background by </a:t>
            </a:r>
            <a:r>
              <a:rPr lang="en-US" sz="1400" b="1" i="1" u="none" strike="noStrike" dirty="0" err="1">
                <a:effectLst>
                  <a:outerShdw blurRad="25400" dist="254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Theres</a:t>
            </a:r>
            <a:r>
              <a:rPr lang="en-US" sz="1400" b="1" i="1" u="none" strike="noStrike" dirty="0">
                <a:effectLst>
                  <a:outerShdw blurRad="25400" dist="254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1400" b="1" i="1" u="none" strike="noStrike" dirty="0" err="1">
                <a:effectLst>
                  <a:outerShdw blurRad="25400" dist="254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Rütschi</a:t>
            </a:r>
            <a:r>
              <a:rPr lang="en-US" sz="1400" b="1" i="1" u="none" strike="noStrike" dirty="0">
                <a:effectLst>
                  <a:outerShdw blurRad="25400" dist="254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, Instagram: </a:t>
            </a:r>
            <a:r>
              <a:rPr lang="en-US" sz="1400" b="1" i="1" u="none" strike="noStrike" dirty="0">
                <a:effectLst>
                  <a:outerShdw dist="127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papermoon</a:t>
            </a:r>
            <a:r>
              <a:rPr lang="en-US" sz="1400" b="1" i="1" u="none" strike="noStrike" dirty="0">
                <a:effectLst>
                  <a:outerShdw blurRad="25400" dist="25400" dir="2700000" algn="ctr" rotWithShape="0">
                    <a:schemeClr val="bg1"/>
                  </a:outerShdw>
                </a:effectLst>
                <a:latin typeface="Calibri" panose="020F0502020204030204" pitchFamily="34" charset="0"/>
              </a:rPr>
              <a:t>_32</a:t>
            </a:r>
            <a:endParaRPr lang="en-CH" sz="1400" b="1" kern="0" dirty="0">
              <a:effectLst>
                <a:outerShdw blurRad="25400" dist="25400" dir="2700000" algn="ctr" rotWithShape="0">
                  <a:schemeClr val="bg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05878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394438-5A53-CC19-8E3E-2B797E4FB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99EAB8-EAFD-A62D-CD29-7B4AFA4010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CA0E16-A3A2-789D-A40E-867AB87D7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User wishes</a:t>
            </a:r>
            <a:br>
              <a:rPr lang="en-CH" dirty="0"/>
            </a:br>
            <a:r>
              <a:rPr lang="en-CH" sz="2200" dirty="0"/>
              <a:t>Based on survey sent to users for 2023 AD/ELENA mini ws</a:t>
            </a:r>
            <a:endParaRPr lang="en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B27373-9263-5DF8-64D0-0259D7DCC1E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06017" y="753015"/>
            <a:ext cx="9037983" cy="5623305"/>
          </a:xfrm>
        </p:spPr>
        <p:txBody>
          <a:bodyPr/>
          <a:lstStyle/>
          <a:p>
            <a:r>
              <a:rPr lang="en-CH" sz="2000" b="1" dirty="0"/>
              <a:t>Repetition time </a:t>
            </a:r>
            <a:r>
              <a:rPr lang="en-CH" sz="2000" dirty="0"/>
              <a:t>and </a:t>
            </a:r>
            <a:r>
              <a:rPr lang="en-CH" sz="2000" b="1" dirty="0"/>
              <a:t>stability</a:t>
            </a:r>
            <a:r>
              <a:rPr lang="en-CH" sz="2000" dirty="0"/>
              <a:t>: </a:t>
            </a:r>
          </a:p>
          <a:p>
            <a:pPr lvl="1"/>
            <a:r>
              <a:rPr lang="en-CH" sz="1800" b="1" dirty="0"/>
              <a:t>~110s</a:t>
            </a:r>
            <a:r>
              <a:rPr lang="en-CH" sz="1800" dirty="0"/>
              <a:t> (mainly driven by BASE: shorter cycles can be a problem for them!)</a:t>
            </a:r>
          </a:p>
          <a:p>
            <a:pPr lvl="1"/>
            <a:r>
              <a:rPr lang="en-CH" sz="1800" dirty="0"/>
              <a:t>Ideally requiring </a:t>
            </a:r>
            <a:r>
              <a:rPr lang="en-CH" sz="1800" b="1" dirty="0"/>
              <a:t>back-to-back cycles </a:t>
            </a:r>
            <a:r>
              <a:rPr lang="en-CH" sz="1800" dirty="0"/>
              <a:t>(optimum for stability and intensity flux). </a:t>
            </a:r>
          </a:p>
          <a:p>
            <a:pPr lvl="2"/>
            <a:r>
              <a:rPr lang="en-CH" sz="1800" dirty="0"/>
              <a:t>If not (as today) we should </a:t>
            </a:r>
            <a:r>
              <a:rPr lang="en-CH" sz="1800" b="1" dirty="0"/>
              <a:t>aim for 5% rep-rate stabilty</a:t>
            </a:r>
          </a:p>
          <a:p>
            <a:r>
              <a:rPr lang="en-CH" sz="2000" b="1" dirty="0"/>
              <a:t>Delivered bunch properties</a:t>
            </a:r>
            <a:r>
              <a:rPr lang="en-CH" sz="2000" dirty="0"/>
              <a:t>:</a:t>
            </a:r>
          </a:p>
          <a:p>
            <a:pPr lvl="1"/>
            <a:r>
              <a:rPr lang="en-CH" sz="1800" b="1" dirty="0"/>
              <a:t>&gt;7.5e6 pbars/bunch </a:t>
            </a:r>
            <a:r>
              <a:rPr lang="en-CH" sz="1800" dirty="0"/>
              <a:t>(driven by AEgIS design) </a:t>
            </a:r>
          </a:p>
          <a:p>
            <a:pPr lvl="1"/>
            <a:r>
              <a:rPr lang="en-US" sz="1800" b="1" dirty="0"/>
              <a:t>R</a:t>
            </a:r>
            <a:r>
              <a:rPr lang="en-CH" sz="1800" b="1" dirty="0"/>
              <a:t>ms emittance &lt;2um. </a:t>
            </a:r>
            <a:r>
              <a:rPr lang="en-CH" sz="1800" dirty="0"/>
              <a:t>No strong desire for lower (but GBAR, short term)</a:t>
            </a:r>
          </a:p>
          <a:p>
            <a:pPr lvl="1"/>
            <a:r>
              <a:rPr lang="en-US" sz="1800" b="1" dirty="0"/>
              <a:t>Rms d</a:t>
            </a:r>
            <a:r>
              <a:rPr lang="en-CH" sz="1800" b="1" dirty="0"/>
              <a:t>p/p &lt;1e-3. </a:t>
            </a:r>
            <a:r>
              <a:rPr lang="en-CH" sz="1800" dirty="0"/>
              <a:t>No strong desire for lower</a:t>
            </a:r>
          </a:p>
          <a:p>
            <a:pPr lvl="1"/>
            <a:r>
              <a:rPr lang="en-CH" sz="1800" b="1" dirty="0"/>
              <a:t>Trajectory stability &lt;0.1 mm</a:t>
            </a:r>
          </a:p>
          <a:p>
            <a:pPr lvl="1"/>
            <a:r>
              <a:rPr lang="en-CH" sz="1800" b="1" dirty="0"/>
              <a:t>100 ns FHWM bunch length </a:t>
            </a:r>
          </a:p>
          <a:p>
            <a:pPr lvl="2"/>
            <a:r>
              <a:rPr lang="en-CH" sz="1600" dirty="0"/>
              <a:t>Today’s </a:t>
            </a:r>
            <a:r>
              <a:rPr lang="en-CH" sz="1600" u="sng" dirty="0"/>
              <a:t>150 ns FWHM without bunch rotation </a:t>
            </a:r>
            <a:r>
              <a:rPr lang="en-CH" sz="1600" dirty="0"/>
              <a:t>sufficient for most experiments, but GBAR.</a:t>
            </a:r>
          </a:p>
          <a:p>
            <a:pPr lvl="1"/>
            <a:r>
              <a:rPr lang="en-CH" sz="1800" b="1" dirty="0"/>
              <a:t>100 keV fixed extraction energy</a:t>
            </a:r>
            <a:endParaRPr lang="en-CH" sz="1800" dirty="0"/>
          </a:p>
          <a:p>
            <a:pPr lvl="2"/>
            <a:r>
              <a:rPr lang="en-CH" sz="1600" dirty="0"/>
              <a:t>But keep open the possibility to explore 50-500 keV (up to 5.3 MeV for ASACUSA1)</a:t>
            </a:r>
          </a:p>
          <a:p>
            <a:r>
              <a:rPr lang="en-CH" sz="2000" dirty="0"/>
              <a:t>Beam </a:t>
            </a:r>
            <a:r>
              <a:rPr lang="en-CH" sz="2000" b="1" dirty="0"/>
              <a:t>availability</a:t>
            </a:r>
            <a:r>
              <a:rPr lang="en-CH" sz="2000" dirty="0"/>
              <a:t>:</a:t>
            </a:r>
          </a:p>
          <a:p>
            <a:pPr lvl="1"/>
            <a:r>
              <a:rPr lang="en-CH" sz="1600" dirty="0"/>
              <a:t>Present </a:t>
            </a:r>
            <a:r>
              <a:rPr lang="en-CH" sz="1600" b="1" dirty="0"/>
              <a:t>yearly schedule (days of pbar physics) </a:t>
            </a:r>
            <a:r>
              <a:rPr lang="en-CH" sz="1600" dirty="0"/>
              <a:t>and </a:t>
            </a:r>
            <a:r>
              <a:rPr lang="en-CH" sz="1600" b="1" dirty="0"/>
              <a:t>injectors</a:t>
            </a:r>
            <a:r>
              <a:rPr lang="en-CH" sz="1600" dirty="0"/>
              <a:t> </a:t>
            </a:r>
            <a:r>
              <a:rPr lang="en-CH" sz="1600" b="1" dirty="0"/>
              <a:t>availability</a:t>
            </a:r>
            <a:r>
              <a:rPr lang="en-CH" sz="1600" dirty="0"/>
              <a:t> typically good enough</a:t>
            </a:r>
          </a:p>
          <a:p>
            <a:pPr lvl="2"/>
            <a:r>
              <a:rPr lang="en-CH" sz="1600" dirty="0"/>
              <a:t>Both could be improved with </a:t>
            </a:r>
            <a:r>
              <a:rPr lang="en-CH" sz="1600" b="1" dirty="0"/>
              <a:t>equal importance</a:t>
            </a:r>
          </a:p>
          <a:p>
            <a:pPr lvl="1"/>
            <a:r>
              <a:rPr lang="en-CH" sz="1600" b="1" dirty="0"/>
              <a:t>4 bunches extracted from ELENA all the time </a:t>
            </a:r>
            <a:r>
              <a:rPr lang="en-CH" sz="1600" dirty="0"/>
              <a:t>seems to statisfy most use cases</a:t>
            </a:r>
          </a:p>
          <a:p>
            <a:pPr lvl="2"/>
            <a:r>
              <a:rPr lang="en-CH" sz="1600" dirty="0"/>
              <a:t>More </a:t>
            </a:r>
            <a:r>
              <a:rPr lang="en-CH" sz="1600" b="1" dirty="0"/>
              <a:t>dynamic scenarios don’t seem to be interesting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1DEA777-0A54-DD03-F6A5-BEDDD177DDA6}"/>
              </a:ext>
            </a:extLst>
          </p:cNvPr>
          <p:cNvGrpSpPr/>
          <p:nvPr/>
        </p:nvGrpSpPr>
        <p:grpSpPr>
          <a:xfrm>
            <a:off x="9396899" y="6402630"/>
            <a:ext cx="317081" cy="317081"/>
            <a:chOff x="8662074" y="1556876"/>
            <a:chExt cx="411478" cy="41147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E5AE96C-8402-4472-5DA6-0DA86840E748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E317F4C-F319-1705-4A58-3B5F923213B1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71DDC77-4CBD-18CE-4EF7-B999577AE065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CC57B73-B9B4-4A8F-6CCA-6D81168A0DFC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0AF72AC-5957-EDE2-5E17-2BFBDAFBE1AE}"/>
              </a:ext>
            </a:extLst>
          </p:cNvPr>
          <p:cNvGrpSpPr/>
          <p:nvPr/>
        </p:nvGrpSpPr>
        <p:grpSpPr>
          <a:xfrm>
            <a:off x="9952941" y="6404951"/>
            <a:ext cx="317081" cy="317081"/>
            <a:chOff x="9268393" y="1559197"/>
            <a:chExt cx="411478" cy="41147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A84F85D-46A7-7802-E55C-56DAABD38E60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BFC1AFA-9A70-BFE2-B50C-85537248DE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FA344B1-11F8-CBAA-E82B-3B13F6A5B35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00DC52-0B0B-2324-BCD6-9D3AF65BE7E2}"/>
              </a:ext>
            </a:extLst>
          </p:cNvPr>
          <p:cNvGrpSpPr/>
          <p:nvPr/>
        </p:nvGrpSpPr>
        <p:grpSpPr>
          <a:xfrm>
            <a:off x="10618683" y="6402811"/>
            <a:ext cx="317081" cy="317081"/>
            <a:chOff x="9883858" y="1557057"/>
            <a:chExt cx="411478" cy="411478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9B20A5C-FB11-D80B-3285-6F92D6B63FE3}"/>
                </a:ext>
              </a:extLst>
            </p:cNvPr>
            <p:cNvSpPr/>
            <p:nvPr/>
          </p:nvSpPr>
          <p:spPr bwMode="auto">
            <a:xfrm>
              <a:off x="9883858" y="1557057"/>
              <a:ext cx="411478" cy="411478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07236F2-696D-9046-DBB8-5253A30C315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99262" y="1672796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98D9305-04BB-9BC8-0627-73D9346BC2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99261" y="1672795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0429140-D283-77DC-92D6-BBE2723D4F39}"/>
              </a:ext>
            </a:extLst>
          </p:cNvPr>
          <p:cNvGrpSpPr/>
          <p:nvPr/>
        </p:nvGrpSpPr>
        <p:grpSpPr>
          <a:xfrm>
            <a:off x="255397" y="3824470"/>
            <a:ext cx="317081" cy="317081"/>
            <a:chOff x="8662074" y="1556876"/>
            <a:chExt cx="411478" cy="411478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6311FAC-C84E-374D-282F-AF88F74E2897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CE3BE63-11E5-222E-ED09-D9440702FE41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000F907E-2032-E45C-0226-FE18D093E09E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C489D32-3BEF-8D12-9D1B-8AAD3EF6F094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36D21B6-B64C-3DBD-2CAC-FD3F5F673E30}"/>
              </a:ext>
            </a:extLst>
          </p:cNvPr>
          <p:cNvGrpSpPr/>
          <p:nvPr/>
        </p:nvGrpSpPr>
        <p:grpSpPr>
          <a:xfrm>
            <a:off x="254344" y="3155778"/>
            <a:ext cx="317081" cy="317081"/>
            <a:chOff x="9268393" y="1559197"/>
            <a:chExt cx="411478" cy="411478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85F3A19-875E-C994-3127-288E2B2DD801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7FAC728-85F7-A156-C758-A4E2F28B52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8E46C7A-3BE0-7CC8-0650-69F9A1BCC2A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E69AE28-ABF6-7E6C-9B25-2B89EECDD892}"/>
              </a:ext>
            </a:extLst>
          </p:cNvPr>
          <p:cNvGrpSpPr/>
          <p:nvPr/>
        </p:nvGrpSpPr>
        <p:grpSpPr>
          <a:xfrm>
            <a:off x="251716" y="2502705"/>
            <a:ext cx="317081" cy="317081"/>
            <a:chOff x="8662074" y="1556876"/>
            <a:chExt cx="411478" cy="411478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09E1518-4DB8-896F-6E70-81892DE31420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3FD602B-DC5F-27C4-5C19-5118DD7BA59C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F50551B-E787-A599-B18E-AAA7B9075DC4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988B831-172E-1D27-2A3E-7B24A9A5AEB7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E89C13C-7FC9-BC30-46B0-C8EE5DBF68AB}"/>
              </a:ext>
            </a:extLst>
          </p:cNvPr>
          <p:cNvGrpSpPr/>
          <p:nvPr/>
        </p:nvGrpSpPr>
        <p:grpSpPr>
          <a:xfrm>
            <a:off x="258990" y="4768841"/>
            <a:ext cx="317081" cy="317081"/>
            <a:chOff x="8662074" y="1556876"/>
            <a:chExt cx="411478" cy="411478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CBA56F3B-57EC-7F86-091A-CE52BB404EF2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AE745C2-D6EA-2E48-564B-108B269A9B23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350C144-3E8D-AE91-E592-BE6AE0DCB324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0181941-F40F-CEA9-A427-CA623113FF50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0FE1B30-70DE-EB97-EEA4-A264CD39C65C}"/>
              </a:ext>
            </a:extLst>
          </p:cNvPr>
          <p:cNvGrpSpPr/>
          <p:nvPr/>
        </p:nvGrpSpPr>
        <p:grpSpPr>
          <a:xfrm>
            <a:off x="257937" y="4449069"/>
            <a:ext cx="317081" cy="317081"/>
            <a:chOff x="9268393" y="1559197"/>
            <a:chExt cx="411478" cy="411478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2ED3C94-A77A-32B6-42E8-8E8A3DAFCCA0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DC17878-F2F3-863A-D8E7-4B0884446C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3033710-6DE1-6EFE-1BA9-29556C127DF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62A036C-3257-4254-4082-62169A82ED5A}"/>
              </a:ext>
            </a:extLst>
          </p:cNvPr>
          <p:cNvGrpSpPr/>
          <p:nvPr/>
        </p:nvGrpSpPr>
        <p:grpSpPr>
          <a:xfrm>
            <a:off x="257936" y="1461371"/>
            <a:ext cx="317081" cy="317081"/>
            <a:chOff x="9883858" y="1557057"/>
            <a:chExt cx="411478" cy="411478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887C30C5-3612-2E8D-51DA-A7E896486EB8}"/>
                </a:ext>
              </a:extLst>
            </p:cNvPr>
            <p:cNvSpPr/>
            <p:nvPr/>
          </p:nvSpPr>
          <p:spPr bwMode="auto">
            <a:xfrm>
              <a:off x="9883858" y="1557057"/>
              <a:ext cx="411478" cy="411478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44A411B6-BB95-D08F-943D-246F9C845D9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99262" y="1672796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E6903FF-0C82-1BAC-EC50-376EEC18082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99261" y="1672795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AD3D2A3-F808-2FC9-A370-660EB3EAA6E8}"/>
              </a:ext>
            </a:extLst>
          </p:cNvPr>
          <p:cNvGrpSpPr/>
          <p:nvPr/>
        </p:nvGrpSpPr>
        <p:grpSpPr>
          <a:xfrm>
            <a:off x="258990" y="1777517"/>
            <a:ext cx="317081" cy="317081"/>
            <a:chOff x="8662074" y="1556876"/>
            <a:chExt cx="411478" cy="411478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EF03909-2B20-882C-7A3B-423E4EF37927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CC878BDA-EAC0-CBB2-60B1-FDCAF5F54FE2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205C67F0-1D34-D6E4-6D42-3E74BE294EB0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0976101A-86AD-1AE4-95E0-53D12E09E0F2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8DEA43A-B9FF-9C7D-7FC7-AA5CCE815A74}"/>
              </a:ext>
            </a:extLst>
          </p:cNvPr>
          <p:cNvGrpSpPr/>
          <p:nvPr/>
        </p:nvGrpSpPr>
        <p:grpSpPr>
          <a:xfrm>
            <a:off x="261055" y="5400912"/>
            <a:ext cx="317081" cy="317081"/>
            <a:chOff x="8662074" y="1556876"/>
            <a:chExt cx="411478" cy="411478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0432749B-AAD9-3621-F105-73E4B219E229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A853C24F-970C-D9AF-C9B2-AE727CE3A92C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413A3D6-06C2-6BFD-2ECC-4B70924D3E1D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BEC045F-F4E8-9A00-1CD3-90A1B6B8C063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1BD018F-F6D7-54BA-FD0F-A2DD7E48D35B}"/>
              </a:ext>
            </a:extLst>
          </p:cNvPr>
          <p:cNvGrpSpPr/>
          <p:nvPr/>
        </p:nvGrpSpPr>
        <p:grpSpPr>
          <a:xfrm>
            <a:off x="258990" y="6003688"/>
            <a:ext cx="317081" cy="317081"/>
            <a:chOff x="9268393" y="1559197"/>
            <a:chExt cx="411478" cy="411478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C4BBEF8A-FFE4-3476-5249-466326512978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9B4CD2BA-49BC-4275-C4D8-0F9DD894F7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9B5C1210-09F6-66B2-4092-8F599A7A383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29C5B5E-ED64-154F-B23B-B087274FA69C}"/>
              </a:ext>
            </a:extLst>
          </p:cNvPr>
          <p:cNvGrpSpPr/>
          <p:nvPr/>
        </p:nvGrpSpPr>
        <p:grpSpPr>
          <a:xfrm>
            <a:off x="246079" y="1138713"/>
            <a:ext cx="317081" cy="317081"/>
            <a:chOff x="8662074" y="1556876"/>
            <a:chExt cx="411478" cy="411478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4A11C5E-BB05-A447-B60C-504C2304A834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388F0B3-DFBE-8E27-D8D7-C8F6AE2647F9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4A69E6A7-8795-E6D5-7FA7-77378875C924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7E55FC67-3177-B979-12FD-E113A1F37ECA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40CEDCE-3BCF-43F2-9511-7BFF28F48DBA}"/>
              </a:ext>
            </a:extLst>
          </p:cNvPr>
          <p:cNvGrpSpPr/>
          <p:nvPr/>
        </p:nvGrpSpPr>
        <p:grpSpPr>
          <a:xfrm>
            <a:off x="256435" y="2832104"/>
            <a:ext cx="317081" cy="317081"/>
            <a:chOff x="8662074" y="1556876"/>
            <a:chExt cx="411478" cy="41147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E0869C16-EB0C-4BEB-F2C6-8E9AF801CFEC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5706925-5FAC-70C6-6194-BF328756A972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E44DBA3-573B-EF96-D545-3600BD7D9802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1927C1ED-7F3A-14FC-E99A-0E65AED55087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D831538-C425-A03E-76B3-4E7A70759929}"/>
              </a:ext>
            </a:extLst>
          </p:cNvPr>
          <p:cNvGrpSpPr/>
          <p:nvPr/>
        </p:nvGrpSpPr>
        <p:grpSpPr>
          <a:xfrm>
            <a:off x="246079" y="3499292"/>
            <a:ext cx="317081" cy="317081"/>
            <a:chOff x="8662074" y="1556876"/>
            <a:chExt cx="411478" cy="41147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537E5D7-829C-C522-0A14-F76016611EBD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1CF95C7-33FE-6E76-1B50-DF66621B52BE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D93014C-A896-03EE-2794-0C83294CB60B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2F5C5E8-DA92-B9F9-BAD2-DC44138EF504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8181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B13E59-976D-E4A2-3156-BD8E24728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Possible plan from 2023 AD mini ws</a:t>
            </a:r>
            <a:br>
              <a:rPr lang="en-CH" dirty="0"/>
            </a:br>
            <a:r>
              <a:rPr lang="en-CH" sz="2200" dirty="0"/>
              <a:t>(from a beam perspective)</a:t>
            </a:r>
            <a:endParaRPr lang="en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14FDAFE-0EB4-83E1-461D-0586802EC9C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6430" y="664138"/>
            <a:ext cx="8471139" cy="5767651"/>
          </a:xfrm>
        </p:spPr>
        <p:txBody>
          <a:bodyPr/>
          <a:lstStyle/>
          <a:p>
            <a:r>
              <a:rPr lang="en-CH" sz="1800" dirty="0"/>
              <a:t>Optimise for </a:t>
            </a:r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quality</a:t>
            </a:r>
            <a:r>
              <a:rPr lang="en-CH" sz="1800" dirty="0"/>
              <a:t>/</a:t>
            </a:r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stability</a:t>
            </a:r>
            <a:r>
              <a:rPr lang="en-CH" sz="1800" dirty="0"/>
              <a:t> of delivered pbar bunches</a:t>
            </a:r>
          </a:p>
          <a:p>
            <a:pPr lvl="1"/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100 ns FHWM</a:t>
            </a:r>
            <a:r>
              <a:rPr lang="en-US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/>
              <a:t>bunch length, </a:t>
            </a:r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1e-3 rms dp/p</a:t>
            </a:r>
            <a:r>
              <a:rPr lang="en-US" sz="1600" dirty="0"/>
              <a:t>, </a:t>
            </a:r>
          </a:p>
          <a:p>
            <a:pPr lvl="1"/>
            <a:r>
              <a:rPr lang="en-US" sz="1600" dirty="0"/>
              <a:t>Try to solve the “large emittance issue”, aiming at ~</a:t>
            </a:r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1 um rms emittances</a:t>
            </a:r>
            <a:endParaRPr lang="en-CH" sz="1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CH" sz="1600" dirty="0"/>
              <a:t>Work on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intensity measurement accuracy</a:t>
            </a:r>
            <a:r>
              <a:rPr lang="en-CH" sz="1600" b="1" dirty="0"/>
              <a:t> </a:t>
            </a:r>
            <a:r>
              <a:rPr lang="en-CH" sz="1600" dirty="0"/>
              <a:t>and beam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trajectory stabilisation</a:t>
            </a:r>
          </a:p>
          <a:p>
            <a:pPr lvl="1"/>
            <a:r>
              <a:rPr lang="en-CH" sz="1600" dirty="0"/>
              <a:t>Work on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“performance recovery” procedures</a:t>
            </a:r>
            <a:r>
              <a:rPr lang="en-CH" sz="1600" b="1" dirty="0"/>
              <a:t> </a:t>
            </a:r>
            <a:r>
              <a:rPr lang="en-CH" sz="1600" dirty="0"/>
              <a:t>(e.g. e-cooler drifts, trajectory drifts due to stray fields, …), including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ring optics studies</a:t>
            </a:r>
          </a:p>
          <a:p>
            <a:r>
              <a:rPr lang="en-CH" sz="1800" dirty="0"/>
              <a:t>Aim at ~</a:t>
            </a:r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100s-long, regular cycles </a:t>
            </a:r>
            <a:endParaRPr lang="en-CH" sz="1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CH" sz="1600" dirty="0"/>
              <a:t>Insist on more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careful super-cycle composition </a:t>
            </a:r>
            <a:r>
              <a:rPr lang="en-CH" sz="1600" dirty="0"/>
              <a:t>(short term) and/or “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on demand</a:t>
            </a:r>
            <a:r>
              <a:rPr lang="en-CH" sz="1600" dirty="0"/>
              <a:t>”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beam request</a:t>
            </a:r>
            <a:r>
              <a:rPr lang="en-CH" sz="1600" dirty="0"/>
              <a:t> from PS (long term) – (worth up to 10% higher pbar flux at fixed rep-rate)</a:t>
            </a:r>
          </a:p>
          <a:p>
            <a:pPr lvl="1"/>
            <a:r>
              <a:rPr lang="en-US" sz="1600" dirty="0"/>
              <a:t>I</a:t>
            </a:r>
            <a:r>
              <a:rPr lang="en-CH" sz="1600" dirty="0"/>
              <a:t>nsist on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higher availability from injectors </a:t>
            </a:r>
            <a:r>
              <a:rPr lang="en-CH" sz="1600" dirty="0"/>
              <a:t>– (worth up to 10% higher pbar flux)</a:t>
            </a:r>
          </a:p>
          <a:p>
            <a:pPr lvl="1"/>
            <a:r>
              <a:rPr lang="en-US" sz="1600" dirty="0"/>
              <a:t>R</a:t>
            </a:r>
            <a:r>
              <a:rPr lang="en-CH" sz="1600" dirty="0"/>
              <a:t>educe AD cycle length where possible, but no need to insit too much (already close to 100s)</a:t>
            </a:r>
            <a:endParaRPr lang="en-CH" sz="2000" dirty="0"/>
          </a:p>
          <a:p>
            <a:r>
              <a:rPr lang="en-CH" sz="1800" dirty="0"/>
              <a:t>Aim at 4 x </a:t>
            </a:r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1e7 bunches </a:t>
            </a:r>
            <a:r>
              <a:rPr lang="en-CH" sz="1800" dirty="0"/>
              <a:t>extracted from ELENA</a:t>
            </a:r>
          </a:p>
          <a:p>
            <a:pPr lvl="1"/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Exploit maximum AD target capabilities </a:t>
            </a:r>
          </a:p>
          <a:p>
            <a:pPr lvl="2"/>
            <a:r>
              <a:rPr lang="en-CH" sz="1600" dirty="0"/>
              <a:t>highest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proton intensity </a:t>
            </a:r>
            <a:r>
              <a:rPr lang="en-CH" sz="1600" dirty="0"/>
              <a:t>(toward 2e13 p/pulse)</a:t>
            </a:r>
          </a:p>
          <a:p>
            <a:pPr lvl="2"/>
            <a:r>
              <a:rPr lang="en-US" sz="1600" dirty="0"/>
              <a:t>Pbar </a:t>
            </a:r>
            <a:r>
              <a:rPr lang="en-US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y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ield optimisation </a:t>
            </a:r>
            <a:r>
              <a:rPr lang="en-CH" sz="1600" dirty="0"/>
              <a:t>(including styding of DI optics and AD injection)</a:t>
            </a:r>
          </a:p>
          <a:p>
            <a:pPr lvl="1"/>
            <a:r>
              <a:rPr lang="en-CH" sz="1600" dirty="0"/>
              <a:t>Aim at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80% transmission </a:t>
            </a:r>
            <a:r>
              <a:rPr lang="en-CH" sz="1600" dirty="0"/>
              <a:t>from AD injection to ELENA ejection </a:t>
            </a:r>
          </a:p>
          <a:p>
            <a:pPr lvl="1"/>
            <a:r>
              <a:rPr lang="en-CH" sz="1600" dirty="0"/>
              <a:t>Test </a:t>
            </a:r>
            <a:r>
              <a:rPr lang="en-CH" sz="1600" dirty="0">
                <a:solidFill>
                  <a:schemeClr val="tx1"/>
                </a:solidFill>
              </a:rPr>
              <a:t>of </a:t>
            </a:r>
            <a:r>
              <a:rPr lang="en-CH" sz="16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h=3 instead of h=4 </a:t>
            </a:r>
            <a:r>
              <a:rPr lang="en-CH" sz="1600" dirty="0"/>
              <a:t>at ELENA ejection? </a:t>
            </a:r>
            <a:r>
              <a:rPr lang="en-CH" sz="1600" dirty="0">
                <a:solidFill>
                  <a:srgbClr val="C00000"/>
                </a:solidFill>
              </a:rPr>
              <a:t>(to be discussed)</a:t>
            </a:r>
            <a:endParaRPr lang="en-CH" sz="1600" dirty="0"/>
          </a:p>
          <a:p>
            <a:r>
              <a:rPr lang="en-CH" sz="2000" b="1" dirty="0"/>
              <a:t>long term/nice to have </a:t>
            </a:r>
            <a:r>
              <a:rPr lang="en-CH" sz="2000" dirty="0">
                <a:solidFill>
                  <a:srgbClr val="C00000"/>
                </a:solidFill>
              </a:rPr>
              <a:t>(to be discussed)</a:t>
            </a:r>
            <a:r>
              <a:rPr lang="en-CH" sz="2000" b="1" dirty="0"/>
              <a:t>:</a:t>
            </a:r>
          </a:p>
          <a:p>
            <a:pPr lvl="1"/>
            <a:r>
              <a:rPr lang="en-CH" sz="1600" dirty="0"/>
              <a:t>Open the possibility for </a:t>
            </a:r>
            <a:r>
              <a:rPr lang="en-CH" sz="1600" b="1" dirty="0"/>
              <a:t>higher-energy </a:t>
            </a:r>
            <a:r>
              <a:rPr lang="en-CH" sz="1600" dirty="0"/>
              <a:t>and</a:t>
            </a:r>
            <a:r>
              <a:rPr lang="en-CH" sz="1600" b="1" dirty="0"/>
              <a:t> lower-energy extraction </a:t>
            </a:r>
            <a:r>
              <a:rPr lang="en-CH" sz="1600" dirty="0"/>
              <a:t>from ELENA</a:t>
            </a:r>
            <a:r>
              <a:rPr lang="en-CH" sz="1600" b="1" dirty="0"/>
              <a:t>?</a:t>
            </a:r>
          </a:p>
          <a:p>
            <a:pPr lvl="1"/>
            <a:r>
              <a:rPr lang="en-US" sz="1600" dirty="0"/>
              <a:t>P</a:t>
            </a:r>
            <a:r>
              <a:rPr lang="en-CH" sz="1600" dirty="0"/>
              <a:t>ossibility to inject/decelerate </a:t>
            </a:r>
            <a:r>
              <a:rPr lang="en-US" sz="1600" b="1" dirty="0"/>
              <a:t>antideuteron</a:t>
            </a:r>
            <a:r>
              <a:rPr lang="en-US" sz="1600" dirty="0"/>
              <a:t> in AD</a:t>
            </a:r>
            <a:r>
              <a:rPr lang="en-US" sz="1600" b="1" dirty="0"/>
              <a:t>?</a:t>
            </a:r>
            <a:endParaRPr lang="en-CH" sz="1600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E2E72F-C72C-9D2E-C337-59F2D0D0D8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JAPW2023 – 7th Dec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283F12-B790-72CE-ADD5-83A1B75902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9835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52C124-3D8E-809B-9C92-6182D6F4C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9F59A4-B9FF-DA60-E72D-3FAFEFCB95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200692-18FD-0E32-8A9A-5FF2C5FCF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AD/ELENA Improvement Project Timeline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D569C3A-2ED1-67E3-4E4D-264BA43B4A8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80700" y="4672145"/>
            <a:ext cx="8743381" cy="1734147"/>
          </a:xfrm>
        </p:spPr>
        <p:txBody>
          <a:bodyPr/>
          <a:lstStyle/>
          <a:p>
            <a:r>
              <a:rPr lang="en-CH" sz="1800" dirty="0"/>
              <a:t>The</a:t>
            </a:r>
            <a:r>
              <a:rPr lang="en-CH" sz="1800" b="1" dirty="0"/>
              <a:t> SPSC has recommend the Research Board </a:t>
            </a:r>
            <a:r>
              <a:rPr lang="en-CH" sz="1800" dirty="0"/>
              <a:t>for a </a:t>
            </a:r>
            <a:r>
              <a:rPr lang="en-CH" sz="1800" b="1" dirty="0"/>
              <a:t>call for proposal for new experiments (probably in 2024 or more likely in 2025)</a:t>
            </a:r>
          </a:p>
          <a:p>
            <a:r>
              <a:rPr lang="en-CH" sz="1800" b="1" dirty="0"/>
              <a:t>On our side, drafting a document to describe how the facility could be “improved”</a:t>
            </a:r>
            <a:endParaRPr lang="en-US" sz="1800" dirty="0"/>
          </a:p>
          <a:p>
            <a:pPr lvl="1"/>
            <a:r>
              <a:rPr lang="en-US" sz="1800" b="1" dirty="0">
                <a:solidFill>
                  <a:srgbClr val="F44E00"/>
                </a:solidFill>
              </a:rPr>
              <a:t>Main aim: </a:t>
            </a:r>
            <a:r>
              <a:rPr lang="en-US" sz="1800" dirty="0">
                <a:solidFill>
                  <a:srgbClr val="F44E00"/>
                </a:solidFill>
              </a:rPr>
              <a:t>we need to </a:t>
            </a:r>
            <a:r>
              <a:rPr lang="en-US" sz="1800" b="1" dirty="0">
                <a:solidFill>
                  <a:srgbClr val="F44E00"/>
                </a:solidFill>
              </a:rPr>
              <a:t>provide inputs to CERN management </a:t>
            </a:r>
            <a:r>
              <a:rPr lang="en-US" sz="1800" dirty="0">
                <a:solidFill>
                  <a:srgbClr val="F44E00"/>
                </a:solidFill>
              </a:rPr>
              <a:t>such to </a:t>
            </a:r>
            <a:r>
              <a:rPr lang="en-US" sz="1800" b="1" dirty="0">
                <a:solidFill>
                  <a:srgbClr val="F44E00"/>
                </a:solidFill>
              </a:rPr>
              <a:t>obtain a clear statement on the long-term (beyond LS4) lifetime of the complex</a:t>
            </a:r>
            <a:endParaRPr lang="en-CH" sz="1800" b="1" dirty="0">
              <a:solidFill>
                <a:srgbClr val="F44E00"/>
              </a:solidFill>
            </a:endParaRP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30EC3E31-0E6C-E550-E2D6-78DDCB9F7C09}"/>
              </a:ext>
            </a:extLst>
          </p:cNvPr>
          <p:cNvSpPr/>
          <p:nvPr/>
        </p:nvSpPr>
        <p:spPr bwMode="auto">
          <a:xfrm>
            <a:off x="0" y="1713271"/>
            <a:ext cx="8924081" cy="27000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 w="127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324BF93-1147-B7E2-B5F4-5A7F6DA76B2B}"/>
              </a:ext>
            </a:extLst>
          </p:cNvPr>
          <p:cNvCxnSpPr>
            <a:cxnSpLocks/>
          </p:cNvCxnSpPr>
          <p:nvPr/>
        </p:nvCxnSpPr>
        <p:spPr bwMode="auto">
          <a:xfrm>
            <a:off x="1205250" y="1030775"/>
            <a:ext cx="0" cy="82017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E6789DB-632E-939C-CD1E-85C24E8DB4AC}"/>
              </a:ext>
            </a:extLst>
          </p:cNvPr>
          <p:cNvCxnSpPr>
            <a:cxnSpLocks/>
          </p:cNvCxnSpPr>
          <p:nvPr/>
        </p:nvCxnSpPr>
        <p:spPr bwMode="auto">
          <a:xfrm flipV="1">
            <a:off x="248518" y="1865583"/>
            <a:ext cx="0" cy="194654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CC04D642-73AD-4343-8CC9-AC875E3B3F15}"/>
              </a:ext>
            </a:extLst>
          </p:cNvPr>
          <p:cNvSpPr/>
          <p:nvPr/>
        </p:nvSpPr>
        <p:spPr bwMode="auto">
          <a:xfrm>
            <a:off x="160317" y="3813555"/>
            <a:ext cx="1276598" cy="54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sz="1600" b="1" dirty="0">
                <a:latin typeface="Garamond" pitchFamily="-65" charset="0"/>
              </a:rPr>
              <a:t>2009: Start of </a:t>
            </a:r>
            <a:br>
              <a:rPr lang="en-CH" sz="1600" b="1" dirty="0">
                <a:latin typeface="Garamond" pitchFamily="-65" charset="0"/>
              </a:rPr>
            </a:br>
            <a:r>
              <a:rPr lang="en-CH" sz="1600" b="1" dirty="0">
                <a:latin typeface="Garamond" pitchFamily="-65" charset="0"/>
              </a:rPr>
              <a:t>AD-CONS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91735A-069B-5ACB-3725-4D427193E3B2}"/>
              </a:ext>
            </a:extLst>
          </p:cNvPr>
          <p:cNvSpPr/>
          <p:nvPr/>
        </p:nvSpPr>
        <p:spPr bwMode="auto">
          <a:xfrm>
            <a:off x="1531646" y="3812128"/>
            <a:ext cx="1822959" cy="54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sz="1600" b="1" dirty="0">
                <a:latin typeface="Garamond" pitchFamily="-65" charset="0"/>
              </a:rPr>
              <a:t>2015 AD-CONS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sz="1600" b="1" dirty="0">
                <a:latin typeface="Garamond" pitchFamily="-65" charset="0"/>
              </a:rPr>
              <a:t>under ACC-CONS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3037C6E-FDA7-E014-D340-D5322373A28C}"/>
              </a:ext>
            </a:extLst>
          </p:cNvPr>
          <p:cNvCxnSpPr>
            <a:cxnSpLocks/>
          </p:cNvCxnSpPr>
          <p:nvPr/>
        </p:nvCxnSpPr>
        <p:spPr bwMode="auto">
          <a:xfrm flipV="1">
            <a:off x="745302" y="1858268"/>
            <a:ext cx="0" cy="133297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F557C3BD-4BC5-939F-B21E-D07464532820}"/>
              </a:ext>
            </a:extLst>
          </p:cNvPr>
          <p:cNvSpPr/>
          <p:nvPr/>
        </p:nvSpPr>
        <p:spPr bwMode="auto">
          <a:xfrm>
            <a:off x="671633" y="3155695"/>
            <a:ext cx="1270660" cy="54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sz="1600" b="1" dirty="0">
                <a:latin typeface="Garamond" pitchFamily="-65" charset="0"/>
              </a:rPr>
              <a:t>2010: Start of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sz="1600" b="1" dirty="0">
                <a:latin typeface="Garamond" pitchFamily="-65" charset="0"/>
              </a:rPr>
              <a:t>ACC-CONS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B93297-02C5-39D6-ED32-04209CC326B6}"/>
              </a:ext>
            </a:extLst>
          </p:cNvPr>
          <p:cNvSpPr/>
          <p:nvPr/>
        </p:nvSpPr>
        <p:spPr bwMode="auto">
          <a:xfrm>
            <a:off x="1053286" y="999280"/>
            <a:ext cx="1778013" cy="54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sz="1600" b="1" dirty="0">
                <a:latin typeface="Garamond" pitchFamily="-65" charset="0"/>
              </a:rPr>
              <a:t>June 2011: ELENA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sz="1600" b="1" dirty="0">
                <a:latin typeface="Garamond" pitchFamily="-65" charset="0"/>
              </a:rPr>
              <a:t>project approved 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B425C69-4DBF-2468-7D4E-BF86E3596019}"/>
              </a:ext>
            </a:extLst>
          </p:cNvPr>
          <p:cNvCxnSpPr>
            <a:cxnSpLocks/>
          </p:cNvCxnSpPr>
          <p:nvPr/>
        </p:nvCxnSpPr>
        <p:spPr bwMode="auto">
          <a:xfrm flipV="1">
            <a:off x="2443126" y="1858268"/>
            <a:ext cx="0" cy="194654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3F431C8-C289-2DE3-65CF-22D6ED65FF9B}"/>
              </a:ext>
            </a:extLst>
          </p:cNvPr>
          <p:cNvCxnSpPr>
            <a:cxnSpLocks/>
          </p:cNvCxnSpPr>
          <p:nvPr/>
        </p:nvCxnSpPr>
        <p:spPr bwMode="auto">
          <a:xfrm flipV="1">
            <a:off x="4205648" y="1858268"/>
            <a:ext cx="0" cy="196147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47" name="Parallelogram 46">
            <a:extLst>
              <a:ext uri="{FF2B5EF4-FFF2-40B4-BE49-F238E27FC236}">
                <a16:creationId xmlns:a16="http://schemas.microsoft.com/office/drawing/2014/main" id="{DA1D3333-92A9-61B9-FD05-A776F22EFCB6}"/>
              </a:ext>
            </a:extLst>
          </p:cNvPr>
          <p:cNvSpPr/>
          <p:nvPr/>
        </p:nvSpPr>
        <p:spPr bwMode="auto">
          <a:xfrm rot="5400000" flipV="1">
            <a:off x="2293815" y="2624404"/>
            <a:ext cx="540000" cy="236928"/>
          </a:xfrm>
          <a:prstGeom prst="parallelogram">
            <a:avLst>
              <a:gd name="adj" fmla="val 108334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5F11418-9D1F-9940-357F-729FEDB0C6C3}"/>
              </a:ext>
            </a:extLst>
          </p:cNvPr>
          <p:cNvSpPr/>
          <p:nvPr/>
        </p:nvSpPr>
        <p:spPr bwMode="auto">
          <a:xfrm>
            <a:off x="248517" y="2723478"/>
            <a:ext cx="2194607" cy="288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Garamond" pitchFamily="-65" charset="0"/>
              </a:rPr>
              <a:t>AD-</a:t>
            </a: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CONS project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A4054BB-472A-2A88-7526-30E26F0C2E74}"/>
              </a:ext>
            </a:extLst>
          </p:cNvPr>
          <p:cNvSpPr/>
          <p:nvPr/>
        </p:nvSpPr>
        <p:spPr bwMode="auto">
          <a:xfrm>
            <a:off x="2682279" y="2468906"/>
            <a:ext cx="1523369" cy="288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1544D82A-FF71-26A8-BDAB-EC015D71716A}"/>
              </a:ext>
            </a:extLst>
          </p:cNvPr>
          <p:cNvSpPr/>
          <p:nvPr/>
        </p:nvSpPr>
        <p:spPr bwMode="auto">
          <a:xfrm>
            <a:off x="745302" y="2103444"/>
            <a:ext cx="7826483" cy="503999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ACC-CONS project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7C411BE-47F6-2486-8C17-C2D8B49D7BDB}"/>
              </a:ext>
            </a:extLst>
          </p:cNvPr>
          <p:cNvCxnSpPr>
            <a:cxnSpLocks/>
          </p:cNvCxnSpPr>
          <p:nvPr/>
        </p:nvCxnSpPr>
        <p:spPr bwMode="auto">
          <a:xfrm>
            <a:off x="4000240" y="1428442"/>
            <a:ext cx="0" cy="41982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1D5E006-A10D-3949-AA13-8CAC0FC32B3E}"/>
              </a:ext>
            </a:extLst>
          </p:cNvPr>
          <p:cNvCxnSpPr>
            <a:cxnSpLocks/>
          </p:cNvCxnSpPr>
          <p:nvPr/>
        </p:nvCxnSpPr>
        <p:spPr bwMode="auto">
          <a:xfrm flipH="1">
            <a:off x="3535804" y="1418319"/>
            <a:ext cx="1987805" cy="12253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405"/>
            </a:solidFill>
            <a:prstDash val="dash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54EECD6-E980-121D-D3C2-AC6DD5244AA1}"/>
              </a:ext>
            </a:extLst>
          </p:cNvPr>
          <p:cNvCxnSpPr>
            <a:cxnSpLocks/>
          </p:cNvCxnSpPr>
          <p:nvPr/>
        </p:nvCxnSpPr>
        <p:spPr bwMode="auto">
          <a:xfrm flipH="1">
            <a:off x="3839935" y="1346718"/>
            <a:ext cx="2053016" cy="126553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405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5F5CFD6-98AF-66A5-EEC2-6FB433509D6E}"/>
              </a:ext>
            </a:extLst>
          </p:cNvPr>
          <p:cNvCxnSpPr>
            <a:cxnSpLocks/>
          </p:cNvCxnSpPr>
          <p:nvPr/>
        </p:nvCxnSpPr>
        <p:spPr bwMode="auto">
          <a:xfrm flipH="1">
            <a:off x="4509660" y="1380549"/>
            <a:ext cx="1573011" cy="9696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405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1478EE4-F296-DCF4-8090-8A572D3E6840}"/>
              </a:ext>
            </a:extLst>
          </p:cNvPr>
          <p:cNvCxnSpPr>
            <a:cxnSpLocks/>
          </p:cNvCxnSpPr>
          <p:nvPr/>
        </p:nvCxnSpPr>
        <p:spPr bwMode="auto">
          <a:xfrm flipH="1">
            <a:off x="4769378" y="1379875"/>
            <a:ext cx="1567585" cy="96630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405"/>
            </a:solidFill>
            <a:prstDash val="dash"/>
            <a:round/>
            <a:headEnd type="none" w="med" len="med"/>
            <a:tailEnd type="triangle" w="med" len="med"/>
          </a:ln>
          <a:effectLst/>
        </p:spPr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5903709D-ED05-5AF8-93AA-590F357CAE64}"/>
              </a:ext>
            </a:extLst>
          </p:cNvPr>
          <p:cNvSpPr/>
          <p:nvPr/>
        </p:nvSpPr>
        <p:spPr bwMode="auto">
          <a:xfrm>
            <a:off x="5161852" y="1001911"/>
            <a:ext cx="2573528" cy="540000"/>
          </a:xfrm>
          <a:prstGeom prst="rect">
            <a:avLst/>
          </a:prstGeom>
          <a:solidFill>
            <a:srgbClr val="D3FEBB"/>
          </a:solidFill>
          <a:ln w="12700" cap="flat" cmpd="sng" algn="ctr">
            <a:solidFill>
              <a:srgbClr val="006405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sz="1600" b="1" dirty="0">
                <a:latin typeface="Garamond" pitchFamily="-65" charset="0"/>
              </a:rPr>
              <a:t>Old/new AD-related </a:t>
            </a:r>
            <a:br>
              <a:rPr lang="en-CH" sz="1600" b="1" dirty="0">
                <a:latin typeface="Garamond" pitchFamily="-65" charset="0"/>
              </a:rPr>
            </a:br>
            <a:r>
              <a:rPr lang="en-CH" sz="1600" b="1" dirty="0">
                <a:latin typeface="Garamond" pitchFamily="-65" charset="0"/>
              </a:rPr>
              <a:t>consolidation requests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E69EFC5C-AB50-95AB-7D81-E0BF5F466324}"/>
              </a:ext>
            </a:extLst>
          </p:cNvPr>
          <p:cNvCxnSpPr>
            <a:cxnSpLocks/>
          </p:cNvCxnSpPr>
          <p:nvPr/>
        </p:nvCxnSpPr>
        <p:spPr bwMode="auto">
          <a:xfrm flipV="1">
            <a:off x="6501296" y="2385738"/>
            <a:ext cx="494853" cy="128466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405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2282CB14-34C3-8C1E-8DD6-DFC1B7DE9731}"/>
              </a:ext>
            </a:extLst>
          </p:cNvPr>
          <p:cNvSpPr txBox="1"/>
          <p:nvPr/>
        </p:nvSpPr>
        <p:spPr>
          <a:xfrm>
            <a:off x="4241900" y="3819743"/>
            <a:ext cx="3405672" cy="584775"/>
          </a:xfrm>
          <a:prstGeom prst="rect">
            <a:avLst/>
          </a:prstGeom>
          <a:solidFill>
            <a:srgbClr val="D3FEBB"/>
          </a:solidFill>
          <a:ln>
            <a:solidFill>
              <a:srgbClr val="006405"/>
            </a:solidFill>
          </a:ln>
        </p:spPr>
        <p:txBody>
          <a:bodyPr wrap="square" rtlCol="0">
            <a:spAutoFit/>
          </a:bodyPr>
          <a:lstStyle/>
          <a:p>
            <a:pPr marL="14288" algn="l"/>
            <a:r>
              <a:rPr lang="en-US" sz="1600" b="1" kern="0" dirty="0"/>
              <a:t>Collect, adjust, specify, prioritize consolidation/improvement requests</a:t>
            </a:r>
          </a:p>
        </p:txBody>
      </p:sp>
      <p:sp>
        <p:nvSpPr>
          <p:cNvPr id="60" name="Right Arrow 59">
            <a:extLst>
              <a:ext uri="{FF2B5EF4-FFF2-40B4-BE49-F238E27FC236}">
                <a16:creationId xmlns:a16="http://schemas.microsoft.com/office/drawing/2014/main" id="{C27E2A38-1798-0C03-5AD2-D2A456D54893}"/>
              </a:ext>
            </a:extLst>
          </p:cNvPr>
          <p:cNvSpPr/>
          <p:nvPr/>
        </p:nvSpPr>
        <p:spPr bwMode="auto">
          <a:xfrm>
            <a:off x="4215700" y="3393267"/>
            <a:ext cx="3742623" cy="574545"/>
          </a:xfrm>
          <a:prstGeom prst="rightArrow">
            <a:avLst>
              <a:gd name="adj1" fmla="val 50000"/>
              <a:gd name="adj2" fmla="val 43815"/>
            </a:avLst>
          </a:prstGeom>
          <a:gradFill flip="none" rotWithShape="1">
            <a:gsLst>
              <a:gs pos="0">
                <a:srgbClr val="D3FEBB">
                  <a:shade val="30000"/>
                  <a:satMod val="115000"/>
                </a:srgbClr>
              </a:gs>
              <a:gs pos="50000">
                <a:srgbClr val="D3FEBB">
                  <a:shade val="67500"/>
                  <a:satMod val="115000"/>
                </a:srgbClr>
              </a:gs>
              <a:gs pos="100000">
                <a:srgbClr val="D3FEBB">
                  <a:shade val="100000"/>
                  <a:satMod val="115000"/>
                </a:srgbClr>
              </a:gs>
            </a:gsLst>
            <a:lin ang="10800000" scaled="1"/>
            <a:tileRect/>
          </a:gradFill>
          <a:ln w="12700" cap="flat" cmpd="sng" algn="ctr">
            <a:solidFill>
              <a:srgbClr val="006405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effectLst/>
                <a:latin typeface="Garamond" pitchFamily="-65" charset="0"/>
              </a:rPr>
              <a:t>AD-IMP(?) project(?)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2DAEC1B6-E321-3FEF-0224-BFF07499EC5F}"/>
              </a:ext>
            </a:extLst>
          </p:cNvPr>
          <p:cNvSpPr/>
          <p:nvPr/>
        </p:nvSpPr>
        <p:spPr bwMode="auto">
          <a:xfrm rot="21090247">
            <a:off x="3302665" y="2211424"/>
            <a:ext cx="2271562" cy="484215"/>
          </a:xfrm>
          <a:prstGeom prst="ellipse">
            <a:avLst/>
          </a:prstGeom>
          <a:solidFill>
            <a:srgbClr val="D3FEBB">
              <a:alpha val="9804"/>
            </a:srgbClr>
          </a:solidFill>
          <a:ln w="28575" cap="flat" cmpd="sng" algn="ctr">
            <a:solidFill>
              <a:srgbClr val="006405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E0E8066-93C1-E732-488C-79710A05A019}"/>
              </a:ext>
            </a:extLst>
          </p:cNvPr>
          <p:cNvCxnSpPr>
            <a:cxnSpLocks/>
            <a:stCxn id="82" idx="4"/>
          </p:cNvCxnSpPr>
          <p:nvPr/>
        </p:nvCxnSpPr>
        <p:spPr bwMode="auto">
          <a:xfrm>
            <a:off x="4474215" y="2692982"/>
            <a:ext cx="147348" cy="81449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405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2E75871-71AE-C5AB-E866-6622AF0788D6}"/>
              </a:ext>
            </a:extLst>
          </p:cNvPr>
          <p:cNvCxnSpPr>
            <a:cxnSpLocks/>
          </p:cNvCxnSpPr>
          <p:nvPr/>
        </p:nvCxnSpPr>
        <p:spPr bwMode="auto">
          <a:xfrm flipV="1">
            <a:off x="6222955" y="1857398"/>
            <a:ext cx="0" cy="110941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8AFC96B1-DD36-EBF2-5E8C-FFB4A095E9A8}"/>
              </a:ext>
            </a:extLst>
          </p:cNvPr>
          <p:cNvCxnSpPr>
            <a:cxnSpLocks/>
          </p:cNvCxnSpPr>
          <p:nvPr/>
        </p:nvCxnSpPr>
        <p:spPr bwMode="auto">
          <a:xfrm>
            <a:off x="5958759" y="3255982"/>
            <a:ext cx="53140" cy="29374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405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347386F-0DDB-12D0-89F4-5170D30CEEC8}"/>
              </a:ext>
            </a:extLst>
          </p:cNvPr>
          <p:cNvCxnSpPr>
            <a:cxnSpLocks/>
          </p:cNvCxnSpPr>
          <p:nvPr/>
        </p:nvCxnSpPr>
        <p:spPr bwMode="auto">
          <a:xfrm flipV="1">
            <a:off x="7965049" y="1840644"/>
            <a:ext cx="0" cy="110941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08D54840-FCE0-D901-6E4E-03E036781035}"/>
              </a:ext>
            </a:extLst>
          </p:cNvPr>
          <p:cNvSpPr/>
          <p:nvPr/>
        </p:nvSpPr>
        <p:spPr bwMode="auto">
          <a:xfrm>
            <a:off x="6996149" y="2692982"/>
            <a:ext cx="1276598" cy="540000"/>
          </a:xfrm>
          <a:prstGeom prst="rect">
            <a:avLst/>
          </a:prstGeom>
          <a:solidFill>
            <a:srgbClr val="D3FEBB"/>
          </a:solidFill>
          <a:ln w="12700" cap="flat" cmpd="sng" algn="ctr">
            <a:solidFill>
              <a:srgbClr val="006405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latin typeface="Garamond" pitchFamily="-65" charset="0"/>
              </a:rPr>
              <a:t>Sep. 2025?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latin typeface="Garamond" pitchFamily="-65" charset="0"/>
              </a:rPr>
              <a:t>MTP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0342EDD0-57AD-990F-38EE-247DE76B420F}"/>
              </a:ext>
            </a:extLst>
          </p:cNvPr>
          <p:cNvCxnSpPr>
            <a:cxnSpLocks/>
          </p:cNvCxnSpPr>
          <p:nvPr/>
        </p:nvCxnSpPr>
        <p:spPr bwMode="auto">
          <a:xfrm flipV="1">
            <a:off x="5030354" y="1575068"/>
            <a:ext cx="1188123" cy="194706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405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DD9AABC4-392F-956A-6111-CB7654A0FD92}"/>
              </a:ext>
            </a:extLst>
          </p:cNvPr>
          <p:cNvSpPr/>
          <p:nvPr/>
        </p:nvSpPr>
        <p:spPr bwMode="auto">
          <a:xfrm>
            <a:off x="5366263" y="2696809"/>
            <a:ext cx="1164225" cy="540000"/>
          </a:xfrm>
          <a:prstGeom prst="rect">
            <a:avLst/>
          </a:prstGeom>
          <a:solidFill>
            <a:srgbClr val="D3FEBB"/>
          </a:solidFill>
          <a:ln w="12700" cap="flat" cmpd="sng" algn="ctr">
            <a:solidFill>
              <a:srgbClr val="006405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latin typeface="Garamond" pitchFamily="-65" charset="0"/>
              </a:rPr>
              <a:t>Feb. 2025?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latin typeface="Garamond" pitchFamily="-65" charset="0"/>
              </a:rPr>
              <a:t>SPSC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346EA4D-E9C5-2151-6FE0-91256D9E4098}"/>
              </a:ext>
            </a:extLst>
          </p:cNvPr>
          <p:cNvSpPr/>
          <p:nvPr/>
        </p:nvSpPr>
        <p:spPr bwMode="auto">
          <a:xfrm>
            <a:off x="3223774" y="1009810"/>
            <a:ext cx="1581306" cy="54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latin typeface="Garamond" pitchFamily="-65" charset="0"/>
              </a:rPr>
              <a:t>Oct. 2023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latin typeface="Garamond" pitchFamily="-65" charset="0"/>
              </a:rPr>
              <a:t>ACC-CONS day</a:t>
            </a:r>
            <a:endParaRPr kumimoji="0" lang="en-CH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0448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95339FD2-0192-B640-15F5-1E7B38D19837}"/>
              </a:ext>
            </a:extLst>
          </p:cNvPr>
          <p:cNvGrpSpPr/>
          <p:nvPr/>
        </p:nvGrpSpPr>
        <p:grpSpPr>
          <a:xfrm>
            <a:off x="830476" y="1094878"/>
            <a:ext cx="8161124" cy="5003596"/>
            <a:chOff x="982876" y="739282"/>
            <a:chExt cx="8161124" cy="500359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2A1B26B-C2E2-F355-9DA5-B8DB9140CD23}"/>
                </a:ext>
              </a:extLst>
            </p:cNvPr>
            <p:cNvGrpSpPr/>
            <p:nvPr/>
          </p:nvGrpSpPr>
          <p:grpSpPr>
            <a:xfrm>
              <a:off x="1017560" y="739282"/>
              <a:ext cx="8126440" cy="5003596"/>
              <a:chOff x="1017560" y="739282"/>
              <a:chExt cx="8126440" cy="5003596"/>
            </a:xfrm>
          </p:grpSpPr>
          <p:pic>
            <p:nvPicPr>
              <p:cNvPr id="34" name="Picture 33" descr="ADmachine2010.pdf">
                <a:extLst>
                  <a:ext uri="{FF2B5EF4-FFF2-40B4-BE49-F238E27FC236}">
                    <a16:creationId xmlns:a16="http://schemas.microsoft.com/office/drawing/2014/main" id="{60BF678D-1D1E-771C-4A03-A759579EAEA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634" t="15519" r="20322" b="6080"/>
              <a:stretch/>
            </p:blipFill>
            <p:spPr>
              <a:xfrm rot="5400000">
                <a:off x="2622822" y="-865978"/>
                <a:ext cx="4903412" cy="8113935"/>
              </a:xfrm>
              <a:prstGeom prst="rect">
                <a:avLst/>
              </a:prstGeom>
            </p:spPr>
          </p:pic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CC46F35-2C80-FADC-D7D0-3C8E0EA4AB9A}"/>
                  </a:ext>
                </a:extLst>
              </p:cNvPr>
              <p:cNvSpPr/>
              <p:nvPr/>
            </p:nvSpPr>
            <p:spPr bwMode="auto">
              <a:xfrm>
                <a:off x="8475353" y="739282"/>
                <a:ext cx="668647" cy="96118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C142E1D2-365B-F390-42FB-12F78735255B}"/>
                  </a:ext>
                </a:extLst>
              </p:cNvPr>
              <p:cNvSpPr/>
              <p:nvPr/>
            </p:nvSpPr>
            <p:spPr bwMode="auto">
              <a:xfrm>
                <a:off x="1190820" y="4781698"/>
                <a:ext cx="2465636" cy="96118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4B5B7186-48DB-85D8-BC22-9ECA35E14DC7}"/>
                  </a:ext>
                </a:extLst>
              </p:cNvPr>
              <p:cNvSpPr/>
              <p:nvPr/>
            </p:nvSpPr>
            <p:spPr bwMode="auto">
              <a:xfrm>
                <a:off x="6452556" y="2358619"/>
                <a:ext cx="503355" cy="995055"/>
              </a:xfrm>
              <a:prstGeom prst="rect">
                <a:avLst/>
              </a:prstGeom>
              <a:solidFill>
                <a:srgbClr val="CECECE">
                  <a:alpha val="50196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Arial" charset="0"/>
                    <a:cs typeface="Arial" charset="0"/>
                  </a:rPr>
                  <a:t>BASE</a:t>
                </a:r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16DF6874-DEFE-655C-0914-795B3195234F}"/>
                  </a:ext>
                </a:extLst>
              </p:cNvPr>
              <p:cNvSpPr/>
              <p:nvPr/>
            </p:nvSpPr>
            <p:spPr bwMode="auto">
              <a:xfrm>
                <a:off x="7354609" y="1594995"/>
                <a:ext cx="1356290" cy="1025766"/>
              </a:xfrm>
              <a:custGeom>
                <a:avLst/>
                <a:gdLst>
                  <a:gd name="connsiteX0" fmla="*/ 0 w 1236518"/>
                  <a:gd name="connsiteY0" fmla="*/ 207818 h 935182"/>
                  <a:gd name="connsiteX1" fmla="*/ 904009 w 1236518"/>
                  <a:gd name="connsiteY1" fmla="*/ 935182 h 935182"/>
                  <a:gd name="connsiteX2" fmla="*/ 1236518 w 1236518"/>
                  <a:gd name="connsiteY2" fmla="*/ 924791 h 935182"/>
                  <a:gd name="connsiteX3" fmla="*/ 955964 w 1236518"/>
                  <a:gd name="connsiteY3" fmla="*/ 498764 h 935182"/>
                  <a:gd name="connsiteX4" fmla="*/ 529936 w 1236518"/>
                  <a:gd name="connsiteY4" fmla="*/ 155864 h 935182"/>
                  <a:gd name="connsiteX5" fmla="*/ 0 w 1236518"/>
                  <a:gd name="connsiteY5" fmla="*/ 0 h 935182"/>
                  <a:gd name="connsiteX6" fmla="*/ 0 w 1236518"/>
                  <a:gd name="connsiteY6" fmla="*/ 207818 h 935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6518" h="935182">
                    <a:moveTo>
                      <a:pt x="0" y="207818"/>
                    </a:moveTo>
                    <a:lnTo>
                      <a:pt x="904009" y="935182"/>
                    </a:lnTo>
                    <a:lnTo>
                      <a:pt x="1236518" y="924791"/>
                    </a:lnTo>
                    <a:lnTo>
                      <a:pt x="955964" y="498764"/>
                    </a:lnTo>
                    <a:lnTo>
                      <a:pt x="529936" y="155864"/>
                    </a:lnTo>
                    <a:lnTo>
                      <a:pt x="0" y="0"/>
                    </a:lnTo>
                    <a:lnTo>
                      <a:pt x="0" y="207818"/>
                    </a:lnTo>
                    <a:close/>
                  </a:path>
                </a:pathLst>
              </a:custGeom>
              <a:solidFill>
                <a:srgbClr val="CECECE">
                  <a:alpha val="29804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900" dirty="0">
                    <a:latin typeface="Arial" charset="0"/>
                    <a:ea typeface="Arial" charset="0"/>
                    <a:cs typeface="Arial" charset="0"/>
                  </a:rPr>
                  <a:t>AEGIS</a:t>
                </a:r>
                <a:endParaRPr kumimoji="0" 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Arial" charset="0"/>
                  <a:cs typeface="Arial" charset="0"/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30FBF8DC-233F-0270-DE79-226C98AFD71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91482" y="1666524"/>
                <a:ext cx="771446" cy="118060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46EB3AE3-E90A-DB23-ED0D-C1F3BFDA1CD0}"/>
                  </a:ext>
                </a:extLst>
              </p:cNvPr>
              <p:cNvSpPr/>
              <p:nvPr/>
            </p:nvSpPr>
            <p:spPr bwMode="auto">
              <a:xfrm>
                <a:off x="7539531" y="1742623"/>
                <a:ext cx="50147" cy="87798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5AAB236-C232-91F0-C642-BE6CA9BBAFE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562928" y="1784584"/>
                <a:ext cx="320393" cy="247065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B810F7F5-AD40-3006-B94B-B0CA18A2F8EE}"/>
                  </a:ext>
                </a:extLst>
              </p:cNvPr>
              <p:cNvSpPr/>
              <p:nvPr/>
            </p:nvSpPr>
            <p:spPr bwMode="auto">
              <a:xfrm>
                <a:off x="5346458" y="1922050"/>
                <a:ext cx="1587554" cy="30328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D67C9A6E-BC0A-8221-7F67-55BF2FDCA266}"/>
                  </a:ext>
                </a:extLst>
              </p:cNvPr>
              <p:cNvCxnSpPr/>
              <p:nvPr/>
            </p:nvCxnSpPr>
            <p:spPr bwMode="auto">
              <a:xfrm>
                <a:off x="6704233" y="2225331"/>
                <a:ext cx="1" cy="467732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9D4C3877-EC9F-1CD0-C342-9CF5C0EC24B6}"/>
                  </a:ext>
                </a:extLst>
              </p:cNvPr>
              <p:cNvSpPr/>
              <p:nvPr/>
            </p:nvSpPr>
            <p:spPr bwMode="auto">
              <a:xfrm rot="18451406">
                <a:off x="6688757" y="2186579"/>
                <a:ext cx="50147" cy="86233"/>
              </a:xfrm>
              <a:prstGeom prst="rect">
                <a:avLst/>
              </a:prstGeom>
              <a:noFill/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D270B59F-0548-9D24-7265-500B61E6F961}"/>
                  </a:ext>
                </a:extLst>
              </p:cNvPr>
              <p:cNvCxnSpPr/>
              <p:nvPr/>
            </p:nvCxnSpPr>
            <p:spPr bwMode="auto">
              <a:xfrm flipH="1">
                <a:off x="6704233" y="1844494"/>
                <a:ext cx="310337" cy="380837"/>
              </a:xfrm>
              <a:prstGeom prst="line">
                <a:avLst/>
              </a:prstGeom>
              <a:solidFill>
                <a:schemeClr val="accent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DBBDF499-FFC8-1134-B906-67624A892614}"/>
                  </a:ext>
                </a:extLst>
              </p:cNvPr>
              <p:cNvSpPr/>
              <p:nvPr/>
            </p:nvSpPr>
            <p:spPr bwMode="auto">
              <a:xfrm>
                <a:off x="1649459" y="1875140"/>
                <a:ext cx="2006998" cy="931778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52FF41C2-94D0-1F34-5269-99212643F565}"/>
                  </a:ext>
                </a:extLst>
              </p:cNvPr>
              <p:cNvSpPr/>
              <p:nvPr/>
            </p:nvSpPr>
            <p:spPr bwMode="auto">
              <a:xfrm>
                <a:off x="4863028" y="1638537"/>
                <a:ext cx="1383502" cy="333048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59B05D9-57AE-A1AF-FC19-231A6C25AF3A}"/>
                </a:ext>
              </a:extLst>
            </p:cNvPr>
            <p:cNvGrpSpPr/>
            <p:nvPr/>
          </p:nvGrpSpPr>
          <p:grpSpPr>
            <a:xfrm>
              <a:off x="4288357" y="2222755"/>
              <a:ext cx="3467826" cy="1820915"/>
              <a:chOff x="4717148" y="2091754"/>
              <a:chExt cx="3161586" cy="1660114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62749DA-CDCC-948F-2028-D96A990218A9}"/>
                  </a:ext>
                </a:extLst>
              </p:cNvPr>
              <p:cNvSpPr/>
              <p:nvPr/>
            </p:nvSpPr>
            <p:spPr bwMode="auto">
              <a:xfrm>
                <a:off x="5373278" y="2981046"/>
                <a:ext cx="392638" cy="770822"/>
              </a:xfrm>
              <a:prstGeom prst="rect">
                <a:avLst/>
              </a:prstGeom>
              <a:solidFill>
                <a:srgbClr val="CECECE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Arial" charset="0"/>
                    <a:cs typeface="Arial" charset="0"/>
                  </a:rPr>
                  <a:t>PUMA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9543AE8-376A-3F53-F973-B04A3F49E001}"/>
                  </a:ext>
                </a:extLst>
              </p:cNvPr>
              <p:cNvSpPr/>
              <p:nvPr/>
            </p:nvSpPr>
            <p:spPr bwMode="auto">
              <a:xfrm>
                <a:off x="4717148" y="2718918"/>
                <a:ext cx="640336" cy="1032950"/>
              </a:xfrm>
              <a:prstGeom prst="rect">
                <a:avLst/>
              </a:prstGeom>
              <a:solidFill>
                <a:srgbClr val="CECECE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Arial" charset="0"/>
                    <a:cs typeface="Arial" charset="0"/>
                  </a:rPr>
                  <a:t>GBAR</a:t>
                </a: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75E78E30-31BB-CFF7-6921-E76732ADA43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5171355" y="2835408"/>
                <a:ext cx="380360" cy="46105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F9D32F3-0DC2-6FCD-A02F-3C2EB011F69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241073" y="2837985"/>
                <a:ext cx="0" cy="762465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86A71053-7A82-1E40-3320-DE2D20BBC03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956717" y="2881513"/>
                <a:ext cx="214638" cy="190648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B57A1ADD-7D0A-1E63-9222-5B04E9B9218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945566" y="2881514"/>
                <a:ext cx="224856" cy="23379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AB0A530D-AC4F-CEB8-F571-D9597844B5F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058277" y="2837246"/>
                <a:ext cx="109539" cy="41395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</p:cxn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4072D0B0-D00A-63E3-2282-19B8FA7EE199}"/>
                  </a:ext>
                </a:extLst>
              </p:cNvPr>
              <p:cNvSpPr/>
              <p:nvPr/>
            </p:nvSpPr>
            <p:spPr bwMode="auto">
              <a:xfrm rot="2297397">
                <a:off x="7486096" y="2091754"/>
                <a:ext cx="392638" cy="218131"/>
              </a:xfrm>
              <a:prstGeom prst="rect">
                <a:avLst/>
              </a:prstGeom>
              <a:solidFill>
                <a:srgbClr val="989898">
                  <a:alpha val="49804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dirty="0">
                    <a:ln>
                      <a:noFill/>
                    </a:ln>
                    <a:effectLst/>
                    <a:latin typeface="Arial" charset="0"/>
                    <a:ea typeface="Arial" charset="0"/>
                    <a:cs typeface="Arial" charset="0"/>
                  </a:rPr>
                  <a:t>STEP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CA3FC2A-1324-B30D-56C5-F1D20809B93B}"/>
                </a:ext>
              </a:extLst>
            </p:cNvPr>
            <p:cNvSpPr/>
            <p:nvPr/>
          </p:nvSpPr>
          <p:spPr bwMode="auto">
            <a:xfrm>
              <a:off x="5602014" y="5108028"/>
              <a:ext cx="1502979" cy="24173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B68DC1-20C7-C397-F431-2C15F9471CC9}"/>
                </a:ext>
              </a:extLst>
            </p:cNvPr>
            <p:cNvSpPr/>
            <p:nvPr/>
          </p:nvSpPr>
          <p:spPr bwMode="auto">
            <a:xfrm rot="17752533">
              <a:off x="4986240" y="3999946"/>
              <a:ext cx="1730488" cy="27212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0407AA0-525E-DDC4-4E91-251A307F6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47200" y="1404792"/>
              <a:ext cx="3125732" cy="2198023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A919439-A8A3-A5DF-EF57-1D9C251A13EE}"/>
                </a:ext>
              </a:extLst>
            </p:cNvPr>
            <p:cNvSpPr/>
            <p:nvPr/>
          </p:nvSpPr>
          <p:spPr bwMode="auto">
            <a:xfrm>
              <a:off x="2785378" y="917331"/>
              <a:ext cx="2361822" cy="242957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EE7E510-4B50-85C0-2FD1-9C0347EC49F8}"/>
                </a:ext>
              </a:extLst>
            </p:cNvPr>
            <p:cNvSpPr/>
            <p:nvPr/>
          </p:nvSpPr>
          <p:spPr bwMode="auto">
            <a:xfrm rot="638351">
              <a:off x="982876" y="1200911"/>
              <a:ext cx="1383502" cy="54773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578599"/>
            <a:ext cx="8473440" cy="29210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Overview of Beam Instrumentation Needs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422474-96A3-D346-B17D-8D70D5437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27</a:t>
            </a:fld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D0F2509-F51F-A94B-B03D-9688F64A7191}"/>
              </a:ext>
            </a:extLst>
          </p:cNvPr>
          <p:cNvCxnSpPr/>
          <p:nvPr/>
        </p:nvCxnSpPr>
        <p:spPr bwMode="auto">
          <a:xfrm flipH="1" flipV="1">
            <a:off x="174098" y="1048872"/>
            <a:ext cx="904687" cy="20858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BBC8F39-0E56-7EC6-15CA-87EBB2DC836B}"/>
              </a:ext>
            </a:extLst>
          </p:cNvPr>
          <p:cNvGrpSpPr/>
          <p:nvPr/>
        </p:nvGrpSpPr>
        <p:grpSpPr>
          <a:xfrm>
            <a:off x="24444" y="992335"/>
            <a:ext cx="1119912" cy="1135659"/>
            <a:chOff x="24444" y="992335"/>
            <a:chExt cx="1119912" cy="1135659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2725B66-7502-8246-BA1E-75D81810C18F}"/>
                </a:ext>
              </a:extLst>
            </p:cNvPr>
            <p:cNvSpPr txBox="1"/>
            <p:nvPr/>
          </p:nvSpPr>
          <p:spPr>
            <a:xfrm>
              <a:off x="24444" y="1296997"/>
              <a:ext cx="1114729" cy="830997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FTA BTVs</a:t>
              </a:r>
            </a:p>
            <a:p>
              <a:pPr marL="14288"/>
              <a:r>
                <a:rPr lang="en-US" sz="1200" b="1" kern="0" dirty="0">
                  <a:solidFill>
                    <a:schemeClr val="bg2"/>
                  </a:solidFill>
                </a:rPr>
                <a:t>Better BTVs? </a:t>
              </a:r>
            </a:p>
            <a:p>
              <a:pPr marL="14288"/>
              <a:r>
                <a:rPr lang="en-US" sz="1200" b="1" kern="0" dirty="0">
                  <a:solidFill>
                    <a:schemeClr val="bg2"/>
                  </a:solidFill>
                </a:rPr>
                <a:t>BPMs?</a:t>
              </a:r>
            </a:p>
            <a:p>
              <a:pPr marL="14288"/>
              <a:r>
                <a:rPr lang="en-US" sz="1200" b="1" kern="0" dirty="0">
                  <a:solidFill>
                    <a:schemeClr val="bg2"/>
                  </a:solidFill>
                </a:rPr>
                <a:t>BLMs?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647267B-F7EA-074A-83D8-4668AA807915}"/>
                </a:ext>
              </a:extLst>
            </p:cNvPr>
            <p:cNvSpPr/>
            <p:nvPr/>
          </p:nvSpPr>
          <p:spPr bwMode="auto">
            <a:xfrm rot="508292">
              <a:off x="117135" y="992335"/>
              <a:ext cx="1027221" cy="33487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7DF23371-315D-2CF8-84A2-31CC1796C670}"/>
              </a:ext>
            </a:extLst>
          </p:cNvPr>
          <p:cNvGrpSpPr/>
          <p:nvPr/>
        </p:nvGrpSpPr>
        <p:grpSpPr>
          <a:xfrm>
            <a:off x="1303282" y="766112"/>
            <a:ext cx="1861324" cy="531219"/>
            <a:chOff x="1303282" y="766112"/>
            <a:chExt cx="1861324" cy="531219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333049F-8344-1840-9EF8-36DFC90C4AD0}"/>
                </a:ext>
              </a:extLst>
            </p:cNvPr>
            <p:cNvSpPr txBox="1"/>
            <p:nvPr/>
          </p:nvSpPr>
          <p:spPr>
            <a:xfrm>
              <a:off x="1506518" y="766112"/>
              <a:ext cx="1658088" cy="461665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Target BTV: </a:t>
              </a:r>
              <a:br>
                <a:rPr lang="en-US" sz="1200" b="1" kern="0" dirty="0">
                  <a:solidFill>
                    <a:schemeClr val="bg2"/>
                  </a:solidFill>
                </a:rPr>
              </a:br>
              <a:r>
                <a:rPr lang="en-US" sz="1200" b="1" kern="0" dirty="0">
                  <a:solidFill>
                    <a:schemeClr val="bg2"/>
                  </a:solidFill>
                </a:rPr>
                <a:t>key for p beam control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159FD2C5-1C83-CB41-82FC-A7DBA134826A}"/>
                </a:ext>
              </a:extLst>
            </p:cNvPr>
            <p:cNvCxnSpPr>
              <a:cxnSpLocks/>
              <a:stCxn id="26" idx="1"/>
            </p:cNvCxnSpPr>
            <p:nvPr/>
          </p:nvCxnSpPr>
          <p:spPr bwMode="auto">
            <a:xfrm flipH="1">
              <a:off x="1303282" y="996945"/>
              <a:ext cx="203236" cy="30038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55536D6-6520-FABE-02C5-7A6854A8829F}"/>
              </a:ext>
            </a:extLst>
          </p:cNvPr>
          <p:cNvGrpSpPr/>
          <p:nvPr/>
        </p:nvGrpSpPr>
        <p:grpSpPr>
          <a:xfrm>
            <a:off x="8039988" y="1580040"/>
            <a:ext cx="976869" cy="2778600"/>
            <a:chOff x="8039988" y="1580040"/>
            <a:chExt cx="976869" cy="277860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C990150-FA4E-654F-9DCD-C2CC9F0F1368}"/>
                </a:ext>
              </a:extLst>
            </p:cNvPr>
            <p:cNvSpPr txBox="1"/>
            <p:nvPr/>
          </p:nvSpPr>
          <p:spPr>
            <a:xfrm>
              <a:off x="8039988" y="1580040"/>
              <a:ext cx="976869" cy="276999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AD BCCCA</a:t>
              </a: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3C865AC7-1312-6248-B15B-8F890332117E}"/>
                </a:ext>
              </a:extLst>
            </p:cNvPr>
            <p:cNvSpPr/>
            <p:nvPr/>
          </p:nvSpPr>
          <p:spPr bwMode="auto">
            <a:xfrm>
              <a:off x="8531329" y="3000552"/>
              <a:ext cx="482077" cy="135808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3C905FBF-3580-A440-A855-689A099D1DD0}"/>
                </a:ext>
              </a:extLst>
            </p:cNvPr>
            <p:cNvCxnSpPr>
              <a:cxnSpLocks/>
              <a:stCxn id="49" idx="2"/>
              <a:endCxn id="68" idx="0"/>
            </p:cNvCxnSpPr>
            <p:nvPr/>
          </p:nvCxnSpPr>
          <p:spPr bwMode="auto">
            <a:xfrm>
              <a:off x="8528423" y="1857039"/>
              <a:ext cx="243945" cy="114351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7DD9F7B-7C50-E33E-A10F-CFE439460D8C}"/>
              </a:ext>
            </a:extLst>
          </p:cNvPr>
          <p:cNvGrpSpPr/>
          <p:nvPr/>
        </p:nvGrpSpPr>
        <p:grpSpPr>
          <a:xfrm>
            <a:off x="115353" y="3144612"/>
            <a:ext cx="3783919" cy="1871706"/>
            <a:chOff x="115353" y="3144612"/>
            <a:chExt cx="3783919" cy="187170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6FBA145-E718-5D42-88F5-FA27662F0709}"/>
                </a:ext>
              </a:extLst>
            </p:cNvPr>
            <p:cNvSpPr txBox="1"/>
            <p:nvPr/>
          </p:nvSpPr>
          <p:spPr>
            <a:xfrm>
              <a:off x="115353" y="4369987"/>
              <a:ext cx="3092834" cy="646331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AD IPM (or similar):</a:t>
              </a:r>
            </a:p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Might be a breakthrough in how we operate.</a:t>
              </a:r>
            </a:p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Long plan to have one in ELENA as well? </a:t>
              </a: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5627BEB-3562-B940-83A7-E4640793D042}"/>
                </a:ext>
              </a:extLst>
            </p:cNvPr>
            <p:cNvSpPr/>
            <p:nvPr/>
          </p:nvSpPr>
          <p:spPr bwMode="auto">
            <a:xfrm>
              <a:off x="3417195" y="3144612"/>
              <a:ext cx="482077" cy="135808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91E49B2E-12EC-B840-AB56-5FBEF3B73249}"/>
                </a:ext>
              </a:extLst>
            </p:cNvPr>
            <p:cNvCxnSpPr>
              <a:cxnSpLocks/>
              <a:stCxn id="50" idx="3"/>
              <a:endCxn id="78" idx="3"/>
            </p:cNvCxnSpPr>
            <p:nvPr/>
          </p:nvCxnSpPr>
          <p:spPr bwMode="auto">
            <a:xfrm flipV="1">
              <a:off x="3208187" y="4303813"/>
              <a:ext cx="279607" cy="38934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062E51B-34EC-9D5A-D5CD-63F3ADC39498}"/>
              </a:ext>
            </a:extLst>
          </p:cNvPr>
          <p:cNvGrpSpPr/>
          <p:nvPr/>
        </p:nvGrpSpPr>
        <p:grpSpPr>
          <a:xfrm>
            <a:off x="3330868" y="2887694"/>
            <a:ext cx="3638050" cy="3561167"/>
            <a:chOff x="3330868" y="2887694"/>
            <a:chExt cx="3638050" cy="3561167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17BA330-7E2F-C844-8D70-7E23FA2FE29D}"/>
                </a:ext>
              </a:extLst>
            </p:cNvPr>
            <p:cNvSpPr txBox="1"/>
            <p:nvPr/>
          </p:nvSpPr>
          <p:spPr>
            <a:xfrm>
              <a:off x="3330868" y="5802530"/>
              <a:ext cx="1537922" cy="646331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E-cooler BPMs:</a:t>
              </a:r>
            </a:p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Still some questions </a:t>
              </a:r>
              <a:br>
                <a:rPr lang="en-US" sz="1200" b="1" kern="0" dirty="0">
                  <a:solidFill>
                    <a:schemeClr val="bg2"/>
                  </a:solidFill>
                </a:rPr>
              </a:br>
              <a:r>
                <a:rPr lang="en-US" sz="1200" b="1" kern="0" dirty="0">
                  <a:solidFill>
                    <a:schemeClr val="bg2"/>
                  </a:solidFill>
                </a:rPr>
                <a:t>on accuracy</a:t>
              </a: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D8C3CAB0-4911-AD41-9154-E78BE298DE82}"/>
                </a:ext>
              </a:extLst>
            </p:cNvPr>
            <p:cNvSpPr/>
            <p:nvPr/>
          </p:nvSpPr>
          <p:spPr bwMode="auto">
            <a:xfrm>
              <a:off x="5365223" y="5672791"/>
              <a:ext cx="1603695" cy="259477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8F1C7BC9-28C9-2248-8BCA-01215375BD26}"/>
                </a:ext>
              </a:extLst>
            </p:cNvPr>
            <p:cNvSpPr/>
            <p:nvPr/>
          </p:nvSpPr>
          <p:spPr bwMode="auto">
            <a:xfrm>
              <a:off x="4920705" y="2887694"/>
              <a:ext cx="398056" cy="37545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2524250F-F54C-4146-AD61-026FEDFD7FE9}"/>
                </a:ext>
              </a:extLst>
            </p:cNvPr>
            <p:cNvCxnSpPr>
              <a:cxnSpLocks/>
              <a:stCxn id="52" idx="0"/>
              <a:endCxn id="90" idx="4"/>
            </p:cNvCxnSpPr>
            <p:nvPr/>
          </p:nvCxnSpPr>
          <p:spPr bwMode="auto">
            <a:xfrm flipV="1">
              <a:off x="4099829" y="3263148"/>
              <a:ext cx="1019904" cy="253938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3FC95970-3B94-1442-94FD-83D573CE5669}"/>
                </a:ext>
              </a:extLst>
            </p:cNvPr>
            <p:cNvCxnSpPr>
              <a:cxnSpLocks/>
              <a:stCxn id="52" idx="3"/>
              <a:endCxn id="80" idx="2"/>
            </p:cNvCxnSpPr>
            <p:nvPr/>
          </p:nvCxnSpPr>
          <p:spPr bwMode="auto">
            <a:xfrm flipV="1">
              <a:off x="4868790" y="5802530"/>
              <a:ext cx="496433" cy="32316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A26D3F8-0FAC-294E-1873-0068CB600D4C}"/>
              </a:ext>
            </a:extLst>
          </p:cNvPr>
          <p:cNvGrpSpPr/>
          <p:nvPr/>
        </p:nvGrpSpPr>
        <p:grpSpPr>
          <a:xfrm>
            <a:off x="4570203" y="2972851"/>
            <a:ext cx="1717625" cy="2434106"/>
            <a:chOff x="4570203" y="2972851"/>
            <a:chExt cx="1717625" cy="2434106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45C51C87-C170-C64D-82EF-D545518F5E57}"/>
                </a:ext>
              </a:extLst>
            </p:cNvPr>
            <p:cNvSpPr txBox="1"/>
            <p:nvPr/>
          </p:nvSpPr>
          <p:spPr>
            <a:xfrm>
              <a:off x="4570203" y="4945292"/>
              <a:ext cx="1717625" cy="461665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ELENA ring intensity measurement</a:t>
              </a:r>
            </a:p>
          </p:txBody>
        </p:sp>
        <p:cxnSp>
          <p:nvCxnSpPr>
            <p:cNvPr id="117" name="Straight Arrow Connector 116">
              <a:extLst>
                <a:ext uri="{FF2B5EF4-FFF2-40B4-BE49-F238E27FC236}">
                  <a16:creationId xmlns:a16="http://schemas.microsoft.com/office/drawing/2014/main" id="{8951F92E-1AC4-E94D-B6DC-1245A58A84B0}"/>
                </a:ext>
              </a:extLst>
            </p:cNvPr>
            <p:cNvCxnSpPr>
              <a:cxnSpLocks/>
              <a:stCxn id="105" idx="0"/>
              <a:endCxn id="120" idx="5"/>
            </p:cNvCxnSpPr>
            <p:nvPr/>
          </p:nvCxnSpPr>
          <p:spPr bwMode="auto">
            <a:xfrm flipV="1">
              <a:off x="5429016" y="3293321"/>
              <a:ext cx="459518" cy="165197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E6927175-B7EB-4E4B-88E7-A1A339F1DB91}"/>
                </a:ext>
              </a:extLst>
            </p:cNvPr>
            <p:cNvSpPr/>
            <p:nvPr/>
          </p:nvSpPr>
          <p:spPr bwMode="auto">
            <a:xfrm>
              <a:off x="5548772" y="2972851"/>
              <a:ext cx="398056" cy="37545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FFBFB51-8F7A-0ADC-CC2A-245920E54855}"/>
              </a:ext>
            </a:extLst>
          </p:cNvPr>
          <p:cNvGrpSpPr/>
          <p:nvPr/>
        </p:nvGrpSpPr>
        <p:grpSpPr>
          <a:xfrm>
            <a:off x="578474" y="2785719"/>
            <a:ext cx="4386818" cy="1070444"/>
            <a:chOff x="578474" y="2785719"/>
            <a:chExt cx="4386818" cy="1070444"/>
          </a:xfrm>
        </p:grpSpPr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171D7749-93E5-7044-A603-CA1E5D0CB68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55660" y="2785719"/>
              <a:ext cx="2509632" cy="4643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5DAF49D-80FB-324B-89E7-F2E2FECC8B05}"/>
                </a:ext>
              </a:extLst>
            </p:cNvPr>
            <p:cNvSpPr txBox="1"/>
            <p:nvPr/>
          </p:nvSpPr>
          <p:spPr>
            <a:xfrm>
              <a:off x="578474" y="3209832"/>
              <a:ext cx="2381100" cy="646331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ELENA neutrals profile monitor:</a:t>
              </a:r>
            </a:p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how to use it?</a:t>
              </a:r>
              <a:br>
                <a:rPr lang="en-US" sz="1200" b="1" kern="0" dirty="0">
                  <a:solidFill>
                    <a:schemeClr val="bg2"/>
                  </a:solidFill>
                </a:rPr>
              </a:br>
              <a:r>
                <a:rPr lang="en-US" sz="1200" b="1" kern="0" dirty="0">
                  <a:solidFill>
                    <a:schemeClr val="bg2"/>
                  </a:solidFill>
                </a:rPr>
                <a:t>probably limited use (only H</a:t>
              </a:r>
              <a:r>
                <a:rPr lang="en-US" sz="1200" b="1" kern="0" baseline="30000" dirty="0">
                  <a:solidFill>
                    <a:schemeClr val="bg2"/>
                  </a:solidFill>
                </a:rPr>
                <a:t>-</a:t>
              </a:r>
              <a:r>
                <a:rPr lang="en-US" sz="1200" b="1" kern="0" dirty="0">
                  <a:solidFill>
                    <a:schemeClr val="bg2"/>
                  </a:solidFill>
                </a:rPr>
                <a:t>)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2461600-E358-DE70-9EA2-5259CD356098}"/>
              </a:ext>
            </a:extLst>
          </p:cNvPr>
          <p:cNvGrpSpPr/>
          <p:nvPr/>
        </p:nvGrpSpPr>
        <p:grpSpPr>
          <a:xfrm>
            <a:off x="5588238" y="2418692"/>
            <a:ext cx="2899308" cy="2215763"/>
            <a:chOff x="5588238" y="2418692"/>
            <a:chExt cx="2899308" cy="2215763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8C4CB7D-E014-EE45-BB6E-1CF66E5906B2}"/>
                </a:ext>
              </a:extLst>
            </p:cNvPr>
            <p:cNvSpPr/>
            <p:nvPr/>
          </p:nvSpPr>
          <p:spPr bwMode="auto">
            <a:xfrm rot="1366901">
              <a:off x="5989897" y="2418692"/>
              <a:ext cx="2202878" cy="834870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11E9A09-B633-364E-8A33-013DA87E3F60}"/>
                </a:ext>
              </a:extLst>
            </p:cNvPr>
            <p:cNvSpPr txBox="1"/>
            <p:nvPr/>
          </p:nvSpPr>
          <p:spPr>
            <a:xfrm>
              <a:off x="5588238" y="3988124"/>
              <a:ext cx="2899308" cy="646331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SEM(?) in LNE lines:</a:t>
              </a:r>
            </a:p>
            <a:p>
              <a:pPr marL="185738" indent="-171450" algn="ctr">
                <a:buFont typeface="Arial" panose="020B0604020202020204" pitchFamily="34" charset="0"/>
                <a:buChar char="•"/>
              </a:pPr>
              <a:r>
                <a:rPr lang="en-US" sz="1200" b="1" kern="0" dirty="0">
                  <a:solidFill>
                    <a:schemeClr val="bg2"/>
                  </a:solidFill>
                </a:rPr>
                <a:t>Missing/broken/long term reliability</a:t>
              </a:r>
            </a:p>
            <a:p>
              <a:pPr marL="185738" indent="-171450" algn="ctr">
                <a:buFont typeface="Arial" panose="020B0604020202020204" pitchFamily="34" charset="0"/>
                <a:buChar char="•"/>
              </a:pPr>
              <a:r>
                <a:rPr lang="en-US" sz="1200" b="1" kern="0" dirty="0">
                  <a:solidFill>
                    <a:schemeClr val="bg2"/>
                  </a:solidFill>
                </a:rPr>
                <a:t>What about adding BPMs?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D70FCCD1-9FB6-9A49-A638-56B4D62D1A18}"/>
                </a:ext>
              </a:extLst>
            </p:cNvPr>
            <p:cNvCxnSpPr>
              <a:cxnSpLocks/>
              <a:stCxn id="58" idx="0"/>
            </p:cNvCxnSpPr>
            <p:nvPr/>
          </p:nvCxnSpPr>
          <p:spPr bwMode="auto">
            <a:xfrm flipV="1">
              <a:off x="7037892" y="3293321"/>
              <a:ext cx="0" cy="69480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585DEA1-5658-8840-84B9-214B1CC52743}"/>
              </a:ext>
            </a:extLst>
          </p:cNvPr>
          <p:cNvGrpSpPr/>
          <p:nvPr/>
        </p:nvGrpSpPr>
        <p:grpSpPr>
          <a:xfrm>
            <a:off x="9396899" y="6402630"/>
            <a:ext cx="317081" cy="317081"/>
            <a:chOff x="8662074" y="1556876"/>
            <a:chExt cx="411478" cy="41147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8FFCCE0-3A2A-6941-B7E3-A3DA94C9A978}"/>
                </a:ext>
              </a:extLst>
            </p:cNvPr>
            <p:cNvSpPr/>
            <p:nvPr/>
          </p:nvSpPr>
          <p:spPr bwMode="auto">
            <a:xfrm>
              <a:off x="8662074" y="1556876"/>
              <a:ext cx="411478" cy="411478"/>
            </a:xfrm>
            <a:prstGeom prst="ellipse">
              <a:avLst/>
            </a:prstGeom>
            <a:solidFill>
              <a:srgbClr val="FB78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190CC76-4DDD-AA46-8CAC-17C7F7368AD2}"/>
                </a:ext>
              </a:extLst>
            </p:cNvPr>
            <p:cNvSpPr/>
            <p:nvPr/>
          </p:nvSpPr>
          <p:spPr bwMode="auto">
            <a:xfrm>
              <a:off x="8719687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712B20B-1D58-F844-8A39-7B18B8C7FC10}"/>
                </a:ext>
              </a:extLst>
            </p:cNvPr>
            <p:cNvSpPr/>
            <p:nvPr/>
          </p:nvSpPr>
          <p:spPr bwMode="auto">
            <a:xfrm>
              <a:off x="8831294" y="1725715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3862F54-32A9-2145-8EFF-F37D3558C0FB}"/>
                </a:ext>
              </a:extLst>
            </p:cNvPr>
            <p:cNvSpPr/>
            <p:nvPr/>
          </p:nvSpPr>
          <p:spPr bwMode="auto">
            <a:xfrm>
              <a:off x="8945760" y="1728269"/>
              <a:ext cx="70307" cy="70307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1345A13-FB8B-F54A-A983-689C50F685C0}"/>
              </a:ext>
            </a:extLst>
          </p:cNvPr>
          <p:cNvGrpSpPr/>
          <p:nvPr/>
        </p:nvGrpSpPr>
        <p:grpSpPr>
          <a:xfrm>
            <a:off x="9952941" y="6404951"/>
            <a:ext cx="317081" cy="317081"/>
            <a:chOff x="9268393" y="1559197"/>
            <a:chExt cx="411478" cy="411478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33925154-39B4-A848-9D20-9E182F9EE54B}"/>
                </a:ext>
              </a:extLst>
            </p:cNvPr>
            <p:cNvSpPr/>
            <p:nvPr/>
          </p:nvSpPr>
          <p:spPr bwMode="auto">
            <a:xfrm>
              <a:off x="9268393" y="1559197"/>
              <a:ext cx="411478" cy="411478"/>
            </a:xfrm>
            <a:prstGeom prst="ellipse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BA69F0A-CBC7-7740-8FAB-AB5B6E36732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376884" y="1744509"/>
              <a:ext cx="93839" cy="105698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7D784B8-FDA9-9D4D-A459-11704251D47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74549" y="1647221"/>
              <a:ext cx="82852" cy="199160"/>
            </a:xfrm>
            <a:prstGeom prst="line">
              <a:avLst/>
            </a:prstGeom>
            <a:solidFill>
              <a:schemeClr val="accent1"/>
            </a:solidFill>
            <a:ln w="38100" cap="rnd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B8E959C-7635-004F-8761-E1B6EBB0110A}"/>
              </a:ext>
            </a:extLst>
          </p:cNvPr>
          <p:cNvGrpSpPr/>
          <p:nvPr/>
        </p:nvGrpSpPr>
        <p:grpSpPr>
          <a:xfrm>
            <a:off x="10618683" y="6402811"/>
            <a:ext cx="317081" cy="317081"/>
            <a:chOff x="9883858" y="1557057"/>
            <a:chExt cx="411478" cy="411478"/>
          </a:xfrm>
        </p:grpSpPr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63008A10-E49D-344A-9080-090102F74270}"/>
                </a:ext>
              </a:extLst>
            </p:cNvPr>
            <p:cNvSpPr/>
            <p:nvPr/>
          </p:nvSpPr>
          <p:spPr bwMode="auto">
            <a:xfrm>
              <a:off x="9883858" y="1557057"/>
              <a:ext cx="411478" cy="411478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6634E6A7-CF0F-D34A-BBD0-C7D96419639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99262" y="1672796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035B310-A2ED-4245-9506-626935E85D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99261" y="1672795"/>
              <a:ext cx="180000" cy="1800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3B6CF5B-97E2-3439-34D8-1A5C12C2C788}"/>
              </a:ext>
            </a:extLst>
          </p:cNvPr>
          <p:cNvGrpSpPr/>
          <p:nvPr/>
        </p:nvGrpSpPr>
        <p:grpSpPr>
          <a:xfrm>
            <a:off x="1773223" y="1463697"/>
            <a:ext cx="2980672" cy="1107199"/>
            <a:chOff x="1773223" y="1463697"/>
            <a:chExt cx="2980672" cy="1107199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BC099DA5-14B2-084A-9B40-14D860657E6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782337" y="1463697"/>
              <a:ext cx="796940" cy="63734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FE0C5979-C7D7-D645-8442-981620EF006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310063" y="1667086"/>
              <a:ext cx="291194" cy="45085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93033B88-BD15-244D-BCE2-FD58B66CB38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01257" y="1762796"/>
              <a:ext cx="520567" cy="33937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6A4E6B4B-E615-424D-ACCA-D03AB21568B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01257" y="1762796"/>
              <a:ext cx="2152638" cy="35514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C2E377C-4E41-8240-AF70-93F24F906ACC}"/>
                </a:ext>
              </a:extLst>
            </p:cNvPr>
            <p:cNvSpPr txBox="1"/>
            <p:nvPr/>
          </p:nvSpPr>
          <p:spPr>
            <a:xfrm>
              <a:off x="1773223" y="2109231"/>
              <a:ext cx="2022028" cy="461665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DI BCTs and BTVs</a:t>
              </a:r>
            </a:p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How to fully profit of those?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7DE2FF7-BF76-65E6-ECDB-3BCC397CDCE9}"/>
              </a:ext>
            </a:extLst>
          </p:cNvPr>
          <p:cNvGrpSpPr/>
          <p:nvPr/>
        </p:nvGrpSpPr>
        <p:grpSpPr>
          <a:xfrm>
            <a:off x="5171078" y="762118"/>
            <a:ext cx="3948208" cy="2437321"/>
            <a:chOff x="5171078" y="762118"/>
            <a:chExt cx="3948208" cy="2437321"/>
          </a:xfrm>
        </p:grpSpPr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2311EE43-FFBA-1146-B8B2-8CA57C1F6DBD}"/>
                </a:ext>
              </a:extLst>
            </p:cNvPr>
            <p:cNvCxnSpPr>
              <a:cxnSpLocks/>
              <a:endCxn id="68" idx="1"/>
            </p:cNvCxnSpPr>
            <p:nvPr/>
          </p:nvCxnSpPr>
          <p:spPr bwMode="auto">
            <a:xfrm>
              <a:off x="6984033" y="1431035"/>
              <a:ext cx="1617895" cy="176840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06" name="Straight Arrow Connector 105">
              <a:extLst>
                <a:ext uri="{FF2B5EF4-FFF2-40B4-BE49-F238E27FC236}">
                  <a16:creationId xmlns:a16="http://schemas.microsoft.com/office/drawing/2014/main" id="{8E46FC64-2FC9-074D-BFF6-1412A582878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171078" y="1403127"/>
              <a:ext cx="1828653" cy="129435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AFC22B8-1102-8640-B460-F15A5122B56B}"/>
                </a:ext>
              </a:extLst>
            </p:cNvPr>
            <p:cNvSpPr txBox="1"/>
            <p:nvPr/>
          </p:nvSpPr>
          <p:spPr>
            <a:xfrm>
              <a:off x="6404760" y="762118"/>
              <a:ext cx="2714526" cy="646331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AD/ELENA scrapers:</a:t>
              </a:r>
            </a:p>
            <a:p>
              <a:pPr marL="185738" indent="-171450" algn="ctr">
                <a:buFont typeface="Arial" panose="020B0604020202020204" pitchFamily="34" charset="0"/>
                <a:buChar char="•"/>
              </a:pPr>
              <a:r>
                <a:rPr lang="en-US" sz="1200" b="1" kern="0" dirty="0">
                  <a:solidFill>
                    <a:schemeClr val="bg2"/>
                  </a:solidFill>
                </a:rPr>
                <a:t>Complementary to IPM</a:t>
              </a:r>
            </a:p>
            <a:p>
              <a:pPr marL="185738" indent="-171450" algn="ctr">
                <a:buFont typeface="Arial" panose="020B0604020202020204" pitchFamily="34" charset="0"/>
                <a:buChar char="•"/>
              </a:pPr>
              <a:r>
                <a:rPr lang="en-US" sz="1200" b="1" kern="0" dirty="0">
                  <a:solidFill>
                    <a:schemeClr val="bg2"/>
                  </a:solidFill>
                </a:rPr>
                <a:t>Special use for AD injection setup? 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250BAF08-3E55-761C-35F5-BF98358E64C9}"/>
              </a:ext>
            </a:extLst>
          </p:cNvPr>
          <p:cNvGrpSpPr/>
          <p:nvPr/>
        </p:nvGrpSpPr>
        <p:grpSpPr>
          <a:xfrm>
            <a:off x="3571027" y="1131684"/>
            <a:ext cx="2303966" cy="2265965"/>
            <a:chOff x="3571027" y="1131684"/>
            <a:chExt cx="2303966" cy="2265965"/>
          </a:xfrm>
        </p:grpSpPr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B55D5ABB-6CD2-F54E-B8D8-06F7B13D718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48658" y="1390734"/>
              <a:ext cx="631625" cy="200691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4C02DAD4-FB02-A849-A93A-61118680489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48658" y="1414677"/>
              <a:ext cx="1526335" cy="104331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73B745A-A91B-A840-B6FA-1A80146F9E86}"/>
                </a:ext>
              </a:extLst>
            </p:cNvPr>
            <p:cNvSpPr txBox="1"/>
            <p:nvPr/>
          </p:nvSpPr>
          <p:spPr>
            <a:xfrm>
              <a:off x="3571027" y="1131684"/>
              <a:ext cx="1279927" cy="276999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LNE BCTs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345DEE2-4774-36A2-9E0E-783EA11863CD}"/>
              </a:ext>
            </a:extLst>
          </p:cNvPr>
          <p:cNvGrpSpPr/>
          <p:nvPr/>
        </p:nvGrpSpPr>
        <p:grpSpPr>
          <a:xfrm>
            <a:off x="4787283" y="820552"/>
            <a:ext cx="1337914" cy="991605"/>
            <a:chOff x="4787283" y="820552"/>
            <a:chExt cx="1337914" cy="991605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7411669-51F8-4877-FAAF-C927E3A739FD}"/>
                </a:ext>
              </a:extLst>
            </p:cNvPr>
            <p:cNvSpPr txBox="1"/>
            <p:nvPr/>
          </p:nvSpPr>
          <p:spPr>
            <a:xfrm>
              <a:off x="4787283" y="820552"/>
              <a:ext cx="1337914" cy="276999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DE.BCT7049:</a:t>
              </a:r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22CC3802-7AAD-E83D-E198-CA8E5EB8254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489575" y="1121494"/>
              <a:ext cx="161768" cy="69066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DD1B885-E211-0407-CF62-52F0A2AF522E}"/>
              </a:ext>
            </a:extLst>
          </p:cNvPr>
          <p:cNvGrpSpPr/>
          <p:nvPr/>
        </p:nvGrpSpPr>
        <p:grpSpPr>
          <a:xfrm>
            <a:off x="74391" y="1346419"/>
            <a:ext cx="1618195" cy="1382467"/>
            <a:chOff x="74391" y="1346419"/>
            <a:chExt cx="1618195" cy="1382467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EA5A70D-6628-FB45-9094-C68E0BDFB61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1202604" y="1346419"/>
              <a:ext cx="87727" cy="1212624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F6BBA4A-6A50-4847-8D48-621E7CBD9492}"/>
                </a:ext>
              </a:extLst>
            </p:cNvPr>
            <p:cNvSpPr txBox="1"/>
            <p:nvPr/>
          </p:nvSpPr>
          <p:spPr>
            <a:xfrm>
              <a:off x="74391" y="2451887"/>
              <a:ext cx="1618195" cy="276999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39200"/>
              </a:solidFill>
            </a:ln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FTA.BCT9053 et al.</a:t>
              </a: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89DBF8B-2225-0F33-CDD9-1D65C8A54AFA}"/>
              </a:ext>
            </a:extLst>
          </p:cNvPr>
          <p:cNvGrpSpPr/>
          <p:nvPr/>
        </p:nvGrpSpPr>
        <p:grpSpPr>
          <a:xfrm>
            <a:off x="115353" y="5329480"/>
            <a:ext cx="2577047" cy="869070"/>
            <a:chOff x="115353" y="5329480"/>
            <a:chExt cx="2577047" cy="869070"/>
          </a:xfrm>
        </p:grpSpPr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CB760200-A819-240F-BFE3-7F280E3C18B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52649" y="5329480"/>
              <a:ext cx="203011" cy="24776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560B6ADB-C0FA-C3A9-1F98-E55898E09BE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10063" y="5481880"/>
              <a:ext cx="297997" cy="19091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D6E949EA-CF61-081A-30D3-23891BAF155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89159" y="5672791"/>
              <a:ext cx="303241" cy="9033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433B180-B74A-B275-019A-15A68A3531F0}"/>
                </a:ext>
              </a:extLst>
            </p:cNvPr>
            <p:cNvSpPr txBox="1"/>
            <p:nvPr/>
          </p:nvSpPr>
          <p:spPr>
            <a:xfrm>
              <a:off x="115353" y="5552219"/>
              <a:ext cx="2394735" cy="646331"/>
            </a:xfrm>
            <a:prstGeom prst="rect">
              <a:avLst/>
            </a:prstGeom>
            <a:solidFill>
              <a:srgbClr val="FDF6CF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Additional topics to be discussed:</a:t>
              </a:r>
            </a:p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AD/ELENA Schottky</a:t>
              </a:r>
            </a:p>
            <a:p>
              <a:pPr marL="14288" algn="ctr"/>
              <a:r>
                <a:rPr lang="en-US" sz="1200" b="1" kern="0" dirty="0">
                  <a:solidFill>
                    <a:schemeClr val="bg2"/>
                  </a:solidFill>
                </a:rPr>
                <a:t>AD/ELENA BPMs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49391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4DD098-7BD4-479A-1B6B-6A4BCD119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B852F8-5331-91BA-39A7-53F5F547CE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JAPW2023 – 7th Dec 2023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3C9D89-A101-25AB-8E27-8344AC2F5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From PS to AD: Protons Transmission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04F261D-0D05-3076-2D5A-54968BFB60A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59656" y="781795"/>
            <a:ext cx="8766629" cy="1124160"/>
          </a:xfrm>
        </p:spPr>
        <p:txBody>
          <a:bodyPr/>
          <a:lstStyle/>
          <a:p>
            <a:pPr algn="l"/>
            <a:r>
              <a:rPr lang="en-US" sz="2800" b="1" dirty="0"/>
              <a:t>Linked to proton intensity increase?</a:t>
            </a:r>
          </a:p>
          <a:p>
            <a:pPr lvl="1"/>
            <a:r>
              <a:rPr lang="en-US" sz="1800" b="1" dirty="0"/>
              <a:t>Not so sticking... Surely not the whole picture…</a:t>
            </a:r>
            <a:endParaRPr lang="en-US" sz="1800" dirty="0"/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74647A46-C539-4615-BFBA-4B444CA38450}"/>
              </a:ext>
            </a:extLst>
          </p:cNvPr>
          <p:cNvSpPr txBox="1">
            <a:spLocks/>
          </p:cNvSpPr>
          <p:nvPr/>
        </p:nvSpPr>
        <p:spPr>
          <a:xfrm>
            <a:off x="335280" y="5932917"/>
            <a:ext cx="8473440" cy="51323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lvl="1"/>
            <a:endParaRPr lang="en-US" sz="1600" b="1" kern="0" dirty="0"/>
          </a:p>
        </p:txBody>
      </p:sp>
      <p:pic>
        <p:nvPicPr>
          <p:cNvPr id="7" name="Picture 6" descr="A graph showing a blue line&#10;&#10;Description automatically generated with medium confidence">
            <a:extLst>
              <a:ext uri="{FF2B5EF4-FFF2-40B4-BE49-F238E27FC236}">
                <a16:creationId xmlns:a16="http://schemas.microsoft.com/office/drawing/2014/main" id="{6A697760-CD86-24DB-A0DB-61EB10467C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456" y="1742910"/>
            <a:ext cx="6493731" cy="184841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6B32F235-C460-C6DC-ECFF-E76DF32AC5FB}"/>
              </a:ext>
            </a:extLst>
          </p:cNvPr>
          <p:cNvGrpSpPr/>
          <p:nvPr/>
        </p:nvGrpSpPr>
        <p:grpSpPr>
          <a:xfrm>
            <a:off x="1084594" y="3491133"/>
            <a:ext cx="6722594" cy="2541664"/>
            <a:chOff x="1084594" y="3904491"/>
            <a:chExt cx="6722594" cy="254166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4CA3BD5-2EB0-EB1A-0318-CCDBFC2DBF25}"/>
                </a:ext>
              </a:extLst>
            </p:cNvPr>
            <p:cNvGrpSpPr/>
            <p:nvPr/>
          </p:nvGrpSpPr>
          <p:grpSpPr>
            <a:xfrm>
              <a:off x="1336812" y="3904491"/>
              <a:ext cx="6470376" cy="2541664"/>
              <a:chOff x="765802" y="3178609"/>
              <a:chExt cx="6470376" cy="3206184"/>
            </a:xfrm>
          </p:grpSpPr>
          <p:pic>
            <p:nvPicPr>
              <p:cNvPr id="8" name="Picture 7" descr="A graph showing a graph showing a number of blue dots&#10;&#10;Description automatically generated with medium confidence">
                <a:extLst>
                  <a:ext uri="{FF2B5EF4-FFF2-40B4-BE49-F238E27FC236}">
                    <a16:creationId xmlns:a16="http://schemas.microsoft.com/office/drawing/2014/main" id="{FD0768A4-177F-DBC4-99F2-250327C07A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5802" y="3178609"/>
                <a:ext cx="6470375" cy="1679064"/>
              </a:xfrm>
              <a:prstGeom prst="rect">
                <a:avLst/>
              </a:prstGeom>
            </p:spPr>
          </p:pic>
          <p:pic>
            <p:nvPicPr>
              <p:cNvPr id="6" name="Picture 5" descr="A graph showing a wave of data&#10;&#10;Description automatically generated with medium confidence">
                <a:extLst>
                  <a:ext uri="{FF2B5EF4-FFF2-40B4-BE49-F238E27FC236}">
                    <a16:creationId xmlns:a16="http://schemas.microsoft.com/office/drawing/2014/main" id="{29F620EA-C50F-EEFF-E2BD-453FEE9E1B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99670" y="4700573"/>
                <a:ext cx="6436508" cy="1684220"/>
              </a:xfrm>
              <a:prstGeom prst="rect">
                <a:avLst/>
              </a:prstGeom>
            </p:spPr>
          </p:pic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9E781A8-0473-48AC-986B-C07945540D43}"/>
                </a:ext>
              </a:extLst>
            </p:cNvPr>
            <p:cNvSpPr txBox="1"/>
            <p:nvPr/>
          </p:nvSpPr>
          <p:spPr>
            <a:xfrm rot="16200000">
              <a:off x="713980" y="5585835"/>
              <a:ext cx="104900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400" b="1" kern="0" dirty="0"/>
                <a:t>TT2 BPMs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510FD79-A12A-91B2-F279-A5347A3C7789}"/>
                </a:ext>
              </a:extLst>
            </p:cNvPr>
            <p:cNvSpPr txBox="1"/>
            <p:nvPr/>
          </p:nvSpPr>
          <p:spPr>
            <a:xfrm rot="16200000">
              <a:off x="734018" y="4374534"/>
              <a:ext cx="100893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400" b="1" kern="0" dirty="0"/>
                <a:t>PS-to-9053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33496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2A51DB-B5A8-C51C-95C1-EB93A61768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B4574E-17B6-B053-DF18-219086482E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1790DC-AE92-0F88-E5F4-5C31145A7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LNE Trajectory Stability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F242B99-0DD1-7E70-4DA1-35DA317E05A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931920"/>
            <a:ext cx="8471139" cy="5459616"/>
          </a:xfrm>
        </p:spPr>
        <p:txBody>
          <a:bodyPr/>
          <a:lstStyle/>
          <a:p>
            <a:r>
              <a:rPr lang="en-CH" sz="2200" dirty="0"/>
              <a:t>Investigation on trajectory stability and impact of AD cycle</a:t>
            </a:r>
          </a:p>
          <a:p>
            <a:pPr lvl="1"/>
            <a:r>
              <a:rPr lang="en-CH" sz="1800" dirty="0"/>
              <a:t>Some correlation with AD cycle, but not very clear (at least in LNE50 at this time)</a:t>
            </a:r>
          </a:p>
        </p:txBody>
      </p:sp>
      <p:pic>
        <p:nvPicPr>
          <p:cNvPr id="10" name="Picture 9" descr="A screen shot of a graph&#10;&#10;Description automatically generated">
            <a:extLst>
              <a:ext uri="{FF2B5EF4-FFF2-40B4-BE49-F238E27FC236}">
                <a16:creationId xmlns:a16="http://schemas.microsoft.com/office/drawing/2014/main" id="{DDCC01E7-2300-371A-FE03-C1B4046AA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011" y="1863779"/>
            <a:ext cx="7274339" cy="2168714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7F85F4CF-225C-4672-6EBD-FD073DFF0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011" y="4068426"/>
            <a:ext cx="7274338" cy="22118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96FAA7-862B-BCBA-80C2-60FFC7C00827}"/>
              </a:ext>
            </a:extLst>
          </p:cNvPr>
          <p:cNvSpPr txBox="1"/>
          <p:nvPr/>
        </p:nvSpPr>
        <p:spPr>
          <a:xfrm>
            <a:off x="7525801" y="6243941"/>
            <a:ext cx="1536318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b="1" i="1" kern="0" dirty="0">
                <a:solidFill>
                  <a:schemeClr val="bg2"/>
                </a:solidFill>
              </a:rPr>
              <a:t>B</a:t>
            </a:r>
            <a:r>
              <a:rPr lang="en-CH" b="1" i="1" kern="0" dirty="0">
                <a:solidFill>
                  <a:schemeClr val="bg2"/>
                </a:solidFill>
              </a:rPr>
              <a:t>y S. Pasinelli</a:t>
            </a:r>
          </a:p>
        </p:txBody>
      </p:sp>
    </p:spTree>
    <p:extLst>
      <p:ext uri="{BB962C8B-B14F-4D97-AF65-F5344CB8AC3E}">
        <p14:creationId xmlns:p14="http://schemas.microsoft.com/office/powerpoint/2010/main" val="805182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0C3254-EF52-9C24-51CC-7927E9B75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6BB596-C413-C02A-8622-5A57F384F2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900478-8A92-DF12-EDFD-72172EBA2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157C35-7815-598E-E823-EAFF3B66420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CH" sz="2400" b="1" dirty="0"/>
              <a:t>AD/ELENA Overall Performance</a:t>
            </a:r>
          </a:p>
          <a:p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User wishes and how we tackle them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Intensity and its stability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Repetition rate and availability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Beam characteristics</a:t>
            </a:r>
          </a:p>
          <a:p>
            <a:pPr indent="-285750"/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Long term sustainability  </a:t>
            </a:r>
          </a:p>
          <a:p>
            <a:pPr indent="-285750"/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Conclusions</a:t>
            </a:r>
          </a:p>
          <a:p>
            <a:pPr marL="971550" lvl="1" indent="-514350">
              <a:buFont typeface="+mj-lt"/>
              <a:buAutoNum type="arabicPeriod"/>
            </a:pPr>
            <a:endParaRPr lang="en-CH" sz="2400" b="1" dirty="0"/>
          </a:p>
        </p:txBody>
      </p:sp>
    </p:spTree>
    <p:extLst>
      <p:ext uri="{BB962C8B-B14F-4D97-AF65-F5344CB8AC3E}">
        <p14:creationId xmlns:p14="http://schemas.microsoft.com/office/powerpoint/2010/main" val="17672958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9FD53A1-131C-3D07-F9C0-17AA321CF26D}"/>
              </a:ext>
            </a:extLst>
          </p:cNvPr>
          <p:cNvGrpSpPr/>
          <p:nvPr/>
        </p:nvGrpSpPr>
        <p:grpSpPr>
          <a:xfrm>
            <a:off x="3556710" y="4768525"/>
            <a:ext cx="5631894" cy="1799135"/>
            <a:chOff x="3851323" y="790508"/>
            <a:chExt cx="5631894" cy="179913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CACE1DA-9B59-FAE3-08F4-C4C999056CF8}"/>
                </a:ext>
              </a:extLst>
            </p:cNvPr>
            <p:cNvGrpSpPr/>
            <p:nvPr/>
          </p:nvGrpSpPr>
          <p:grpSpPr>
            <a:xfrm>
              <a:off x="5107431" y="790508"/>
              <a:ext cx="4375786" cy="1799135"/>
              <a:chOff x="4566473" y="3054244"/>
              <a:chExt cx="4375786" cy="1799135"/>
            </a:xfrm>
          </p:grpSpPr>
          <p:pic>
            <p:nvPicPr>
              <p:cNvPr id="10" name="Picture 9" descr="ADmachine2010.pdf">
                <a:extLst>
                  <a:ext uri="{FF2B5EF4-FFF2-40B4-BE49-F238E27FC236}">
                    <a16:creationId xmlns:a16="http://schemas.microsoft.com/office/drawing/2014/main" id="{E8CDD297-90FB-49A8-34EC-C71F762F48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039" t="15520" r="52380" b="37978"/>
              <a:stretch/>
            </p:blipFill>
            <p:spPr>
              <a:xfrm rot="5400000">
                <a:off x="6612923" y="2515521"/>
                <a:ext cx="1287480" cy="3311785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018E22C-0CEA-5284-A82B-56DC3A434A99}"/>
                  </a:ext>
                </a:extLst>
              </p:cNvPr>
              <p:cNvSpPr/>
              <p:nvPr/>
            </p:nvSpPr>
            <p:spPr bwMode="auto">
              <a:xfrm>
                <a:off x="8482119" y="3054244"/>
                <a:ext cx="460140" cy="66145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8DFFCC8-BE74-9600-32EB-DD29EA0B140E}"/>
                  </a:ext>
                </a:extLst>
              </p:cNvPr>
              <p:cNvSpPr/>
              <p:nvPr/>
            </p:nvSpPr>
            <p:spPr bwMode="auto">
              <a:xfrm>
                <a:off x="7090099" y="4168616"/>
                <a:ext cx="346392" cy="684763"/>
              </a:xfrm>
              <a:prstGeom prst="rect">
                <a:avLst/>
              </a:prstGeom>
              <a:solidFill>
                <a:srgbClr val="CECECE">
                  <a:alpha val="50196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7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Arial" charset="0"/>
                    <a:cs typeface="Arial" charset="0"/>
                  </a:rPr>
                  <a:t>BASE</a:t>
                </a:r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3A4F48D9-BC52-CB91-6040-B1926762E0B6}"/>
                  </a:ext>
                </a:extLst>
              </p:cNvPr>
              <p:cNvSpPr/>
              <p:nvPr/>
            </p:nvSpPr>
            <p:spPr bwMode="auto">
              <a:xfrm>
                <a:off x="7710861" y="3643116"/>
                <a:ext cx="933352" cy="705897"/>
              </a:xfrm>
              <a:custGeom>
                <a:avLst/>
                <a:gdLst>
                  <a:gd name="connsiteX0" fmla="*/ 0 w 1236518"/>
                  <a:gd name="connsiteY0" fmla="*/ 207818 h 935182"/>
                  <a:gd name="connsiteX1" fmla="*/ 904009 w 1236518"/>
                  <a:gd name="connsiteY1" fmla="*/ 935182 h 935182"/>
                  <a:gd name="connsiteX2" fmla="*/ 1236518 w 1236518"/>
                  <a:gd name="connsiteY2" fmla="*/ 924791 h 935182"/>
                  <a:gd name="connsiteX3" fmla="*/ 955964 w 1236518"/>
                  <a:gd name="connsiteY3" fmla="*/ 498764 h 935182"/>
                  <a:gd name="connsiteX4" fmla="*/ 529936 w 1236518"/>
                  <a:gd name="connsiteY4" fmla="*/ 155864 h 935182"/>
                  <a:gd name="connsiteX5" fmla="*/ 0 w 1236518"/>
                  <a:gd name="connsiteY5" fmla="*/ 0 h 935182"/>
                  <a:gd name="connsiteX6" fmla="*/ 0 w 1236518"/>
                  <a:gd name="connsiteY6" fmla="*/ 207818 h 935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6518" h="935182">
                    <a:moveTo>
                      <a:pt x="0" y="207818"/>
                    </a:moveTo>
                    <a:lnTo>
                      <a:pt x="904009" y="935182"/>
                    </a:lnTo>
                    <a:lnTo>
                      <a:pt x="1236518" y="924791"/>
                    </a:lnTo>
                    <a:lnTo>
                      <a:pt x="955964" y="498764"/>
                    </a:lnTo>
                    <a:lnTo>
                      <a:pt x="529936" y="155864"/>
                    </a:lnTo>
                    <a:lnTo>
                      <a:pt x="0" y="0"/>
                    </a:lnTo>
                    <a:lnTo>
                      <a:pt x="0" y="207818"/>
                    </a:lnTo>
                    <a:close/>
                  </a:path>
                </a:pathLst>
              </a:custGeom>
              <a:solidFill>
                <a:srgbClr val="CECECE">
                  <a:alpha val="29804"/>
                </a:srgbClr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700" dirty="0">
                    <a:latin typeface="Arial" charset="0"/>
                    <a:ea typeface="Arial" charset="0"/>
                    <a:cs typeface="Arial" charset="0"/>
                  </a:rPr>
                  <a:t>AEGIS</a:t>
                </a:r>
                <a:endParaRPr kumimoji="0" lang="en-US" sz="7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AE0AEF26-B6BD-53AF-60D2-B59C6E674A95}"/>
                  </a:ext>
                </a:extLst>
              </p:cNvPr>
              <p:cNvSpPr/>
              <p:nvPr/>
            </p:nvSpPr>
            <p:spPr bwMode="auto">
              <a:xfrm>
                <a:off x="6260604" y="3868185"/>
                <a:ext cx="1142755" cy="208708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D4331D5-C660-FF0C-A68B-1BA541EC820B}"/>
                  </a:ext>
                </a:extLst>
              </p:cNvPr>
              <p:cNvSpPr/>
              <p:nvPr/>
            </p:nvSpPr>
            <p:spPr bwMode="auto">
              <a:xfrm>
                <a:off x="5996241" y="3673081"/>
                <a:ext cx="952079" cy="229192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C543521B-6D83-3C56-A1F1-3215F8EA0621}"/>
                  </a:ext>
                </a:extLst>
              </p:cNvPr>
              <p:cNvGrpSpPr/>
              <p:nvPr/>
            </p:nvGrpSpPr>
            <p:grpSpPr>
              <a:xfrm>
                <a:off x="5600772" y="4075119"/>
                <a:ext cx="2386439" cy="776041"/>
                <a:chOff x="4717148" y="2091754"/>
                <a:chExt cx="3161586" cy="1028111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8204B84D-D673-F521-BAF6-9604376379C7}"/>
                    </a:ext>
                  </a:extLst>
                </p:cNvPr>
                <p:cNvSpPr/>
                <p:nvPr/>
              </p:nvSpPr>
              <p:spPr bwMode="auto">
                <a:xfrm>
                  <a:off x="4717148" y="2718918"/>
                  <a:ext cx="640337" cy="400947"/>
                </a:xfrm>
                <a:prstGeom prst="rect">
                  <a:avLst/>
                </a:prstGeom>
                <a:solidFill>
                  <a:srgbClr val="CECECE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Arial" charset="0"/>
                      <a:cs typeface="Arial" charset="0"/>
                    </a:rPr>
                    <a:t>GBAR</a:t>
                  </a:r>
                </a:p>
              </p:txBody>
            </p: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926BD631-45C2-2642-40EF-0ECEA0D0B18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>
                  <a:off x="5171355" y="2835408"/>
                  <a:ext cx="380360" cy="46105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BD88DF7E-09C6-8F08-FFAB-9713702F5D4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4956717" y="2881513"/>
                  <a:ext cx="214638" cy="190648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A800E167-3E6A-0CC5-FE7E-3E009FE0513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4945566" y="2881514"/>
                  <a:ext cx="224856" cy="23379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7336709A-80D1-F25F-C8E6-758AA22FB08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5058277" y="2837246"/>
                  <a:ext cx="109539" cy="41395"/>
                </a:xfrm>
                <a:prstGeom prst="line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</p:cxn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BAA1CE37-143F-F8EA-E913-EA704978DFAB}"/>
                    </a:ext>
                  </a:extLst>
                </p:cNvPr>
                <p:cNvSpPr/>
                <p:nvPr/>
              </p:nvSpPr>
              <p:spPr bwMode="auto">
                <a:xfrm rot="2297397">
                  <a:off x="7486096" y="2091754"/>
                  <a:ext cx="392638" cy="218131"/>
                </a:xfrm>
                <a:prstGeom prst="rect">
                  <a:avLst/>
                </a:prstGeom>
                <a:solidFill>
                  <a:srgbClr val="989898">
                    <a:alpha val="49804"/>
                  </a:srgb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700" b="0" i="0" u="none" strike="noStrike" cap="none" normalizeH="0" baseline="0" dirty="0">
                      <a:ln>
                        <a:noFill/>
                      </a:ln>
                      <a:effectLst/>
                      <a:latin typeface="Arial" charset="0"/>
                      <a:ea typeface="Arial" charset="0"/>
                      <a:cs typeface="Arial" charset="0"/>
                    </a:rPr>
                    <a:t>STEP</a:t>
                  </a:r>
                </a:p>
              </p:txBody>
            </p:sp>
          </p:grp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9DDF227-E8B3-5D4E-5747-169CCF18F285}"/>
                  </a:ext>
                </a:extLst>
              </p:cNvPr>
              <p:cNvSpPr/>
              <p:nvPr/>
            </p:nvSpPr>
            <p:spPr bwMode="auto">
              <a:xfrm>
                <a:off x="4566473" y="3176771"/>
                <a:ext cx="1625325" cy="167195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AFC2FC7D-8EAD-DA86-EE2B-610AAB6D87B8}"/>
                  </a:ext>
                </a:extLst>
              </p:cNvPr>
              <p:cNvSpPr/>
              <p:nvPr/>
            </p:nvSpPr>
            <p:spPr bwMode="auto">
              <a:xfrm>
                <a:off x="7137400" y="3556000"/>
                <a:ext cx="552450" cy="454025"/>
              </a:xfrm>
              <a:custGeom>
                <a:avLst/>
                <a:gdLst>
                  <a:gd name="connsiteX0" fmla="*/ 365125 w 552450"/>
                  <a:gd name="connsiteY0" fmla="*/ 454025 h 454025"/>
                  <a:gd name="connsiteX1" fmla="*/ 488950 w 552450"/>
                  <a:gd name="connsiteY1" fmla="*/ 317500 h 454025"/>
                  <a:gd name="connsiteX2" fmla="*/ 447675 w 552450"/>
                  <a:gd name="connsiteY2" fmla="*/ 247650 h 454025"/>
                  <a:gd name="connsiteX3" fmla="*/ 552450 w 552450"/>
                  <a:gd name="connsiteY3" fmla="*/ 0 h 454025"/>
                  <a:gd name="connsiteX4" fmla="*/ 136525 w 552450"/>
                  <a:gd name="connsiteY4" fmla="*/ 31750 h 454025"/>
                  <a:gd name="connsiteX5" fmla="*/ 0 w 552450"/>
                  <a:gd name="connsiteY5" fmla="*/ 9525 h 454025"/>
                  <a:gd name="connsiteX6" fmla="*/ 0 w 552450"/>
                  <a:gd name="connsiteY6" fmla="*/ 165100 h 454025"/>
                  <a:gd name="connsiteX7" fmla="*/ 365125 w 552450"/>
                  <a:gd name="connsiteY7" fmla="*/ 454025 h 45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2450" h="454025">
                    <a:moveTo>
                      <a:pt x="365125" y="454025"/>
                    </a:moveTo>
                    <a:lnTo>
                      <a:pt x="488950" y="317500"/>
                    </a:lnTo>
                    <a:lnTo>
                      <a:pt x="447675" y="247650"/>
                    </a:lnTo>
                    <a:lnTo>
                      <a:pt x="552450" y="0"/>
                    </a:lnTo>
                    <a:lnTo>
                      <a:pt x="136525" y="31750"/>
                    </a:lnTo>
                    <a:lnTo>
                      <a:pt x="0" y="9525"/>
                    </a:lnTo>
                    <a:lnTo>
                      <a:pt x="0" y="165100"/>
                    </a:lnTo>
                    <a:lnTo>
                      <a:pt x="365125" y="454025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Garamond" pitchFamily="-65" charset="0"/>
                </a:endParaRPr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1989AFD9-4C74-7FFD-F298-83B88BAC42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13439"/>
              <a:stretch/>
            </p:blipFill>
            <p:spPr>
              <a:xfrm>
                <a:off x="6237237" y="3527673"/>
                <a:ext cx="2115143" cy="1287479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2BEB93B-C9D4-21CC-D7A2-476333500DD2}"/>
                </a:ext>
              </a:extLst>
            </p:cNvPr>
            <p:cNvSpPr/>
            <p:nvPr/>
          </p:nvSpPr>
          <p:spPr bwMode="auto">
            <a:xfrm>
              <a:off x="4236720" y="1594190"/>
              <a:ext cx="1448624" cy="65307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7DF5E1B-78AF-1468-C866-672A95BB73C3}"/>
                </a:ext>
              </a:extLst>
            </p:cNvPr>
            <p:cNvSpPr/>
            <p:nvPr/>
          </p:nvSpPr>
          <p:spPr bwMode="auto">
            <a:xfrm rot="726967">
              <a:off x="3851323" y="1101049"/>
              <a:ext cx="1189129" cy="65307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pic>
        <p:nvPicPr>
          <p:cNvPr id="39" name="Picture 3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1595596-D683-CE6D-FE67-61E52E392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0038" y="285909"/>
            <a:ext cx="5018669" cy="501866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9D653C-F0DB-7F6A-A03D-17871CA3A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16363D-3170-A9D6-412D-BFA4FAC863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JAPW2023 – 7th Dec 2023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F40E9E-5E15-5979-7415-FB874E784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200" dirty="0"/>
              <a:t>ELENA Single Pass Intensity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A3D1694-0723-F081-EBCC-1F1CB7B655A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0" y="907061"/>
            <a:ext cx="4566658" cy="2460009"/>
          </a:xfrm>
        </p:spPr>
        <p:txBody>
          <a:bodyPr/>
          <a:lstStyle/>
          <a:p>
            <a:r>
              <a:rPr lang="en-CH" sz="2000" dirty="0"/>
              <a:t>Based on BI-TRIC system on </a:t>
            </a:r>
            <a:br>
              <a:rPr lang="en-CH" sz="2000" dirty="0"/>
            </a:br>
            <a:r>
              <a:rPr lang="en-CH" sz="2000" b="1" dirty="0"/>
              <a:t>LF LPU </a:t>
            </a:r>
            <a:r>
              <a:rPr lang="en-CH" sz="2000" dirty="0"/>
              <a:t>design of ELENA ring</a:t>
            </a:r>
          </a:p>
          <a:p>
            <a:r>
              <a:rPr lang="en-CH" sz="2000" b="1" dirty="0"/>
              <a:t>Till early 2023, several doubts about calibration</a:t>
            </a:r>
          </a:p>
          <a:p>
            <a:pPr lvl="1"/>
            <a:r>
              <a:rPr lang="en-CH" sz="1800" b="1" dirty="0"/>
              <a:t>Long lasting investigation </a:t>
            </a:r>
            <a:r>
              <a:rPr lang="en-CH" sz="1800" dirty="0"/>
              <a:t>by BI and RF teams, including adding a not-foreseen TRIC system + surface amplifiers for Ring LF LPU</a:t>
            </a:r>
          </a:p>
          <a:p>
            <a:pPr lvl="1"/>
            <a:r>
              <a:rPr lang="en-CH" sz="1800" dirty="0"/>
              <a:t>“Solved” by using a </a:t>
            </a:r>
            <a:r>
              <a:rPr lang="en-CH" sz="1800" b="1" dirty="0"/>
              <a:t>1 nF calibration capacitor</a:t>
            </a:r>
            <a:r>
              <a:rPr lang="en-CH" sz="1800" dirty="0"/>
              <a:t> in TRIC (as in DE.BCT7049)</a:t>
            </a:r>
          </a:p>
          <a:p>
            <a:pPr lvl="1"/>
            <a:endParaRPr lang="en-CH" sz="1800" b="1" dirty="0"/>
          </a:p>
          <a:p>
            <a:pPr lvl="1"/>
            <a:endParaRPr lang="en-CH" sz="1800" b="1" dirty="0"/>
          </a:p>
          <a:p>
            <a:pPr lvl="1"/>
            <a:endParaRPr lang="en-CH" sz="1800" b="1" dirty="0"/>
          </a:p>
          <a:p>
            <a:pPr lvl="1"/>
            <a:endParaRPr lang="en-CH" sz="1800" b="1" dirty="0"/>
          </a:p>
          <a:p>
            <a:pPr lvl="1"/>
            <a:endParaRPr lang="en-CH" sz="1800" b="1" dirty="0"/>
          </a:p>
          <a:p>
            <a:pPr lvl="1"/>
            <a:endParaRPr lang="en-CH" sz="1800" b="1" dirty="0"/>
          </a:p>
          <a:p>
            <a:pPr lvl="1"/>
            <a:endParaRPr lang="en-CH" sz="1600" b="1" dirty="0"/>
          </a:p>
          <a:p>
            <a:pPr lvl="1"/>
            <a:r>
              <a:rPr lang="en-US" sz="1400" dirty="0"/>
              <a:t>D</a:t>
            </a:r>
            <a:r>
              <a:rPr lang="en-CH" sz="1400" dirty="0"/>
              <a:t>etails in </a:t>
            </a:r>
            <a:r>
              <a:rPr lang="en-US" sz="1400" dirty="0">
                <a:hlinkClick r:id="rId5"/>
              </a:rPr>
              <a:t>BIIQ-548</a:t>
            </a:r>
            <a:endParaRPr lang="en-CH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940C04-AE62-9023-0D73-158EDDFE3B05}"/>
              </a:ext>
            </a:extLst>
          </p:cNvPr>
          <p:cNvSpPr txBox="1"/>
          <p:nvPr/>
        </p:nvSpPr>
        <p:spPr>
          <a:xfrm>
            <a:off x="4958126" y="5207043"/>
            <a:ext cx="163410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LNR.APULB0227</a:t>
            </a:r>
            <a:endParaRPr lang="en-CH" sz="1400" b="1" kern="0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B785134-6272-FE35-9A15-B0996A65C285}"/>
              </a:ext>
            </a:extLst>
          </p:cNvPr>
          <p:cNvSpPr txBox="1"/>
          <p:nvPr/>
        </p:nvSpPr>
        <p:spPr>
          <a:xfrm>
            <a:off x="4690282" y="5890323"/>
            <a:ext cx="162448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LNE.APULB5030</a:t>
            </a:r>
            <a:endParaRPr lang="en-CH" sz="1400" b="1" kern="0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874F033-A168-65A4-AA1E-0537A79E7D81}"/>
              </a:ext>
            </a:extLst>
          </p:cNvPr>
          <p:cNvSpPr txBox="1"/>
          <p:nvPr/>
        </p:nvSpPr>
        <p:spPr>
          <a:xfrm>
            <a:off x="7244517" y="4903534"/>
            <a:ext cx="162448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LNE.APULB0030</a:t>
            </a:r>
            <a:endParaRPr lang="en-CH" sz="1400" b="1" kern="0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17080CD-6DC2-3F66-08C9-B81D213DE0A9}"/>
              </a:ext>
            </a:extLst>
          </p:cNvPr>
          <p:cNvCxnSpPr>
            <a:cxnSpLocks/>
          </p:cNvCxnSpPr>
          <p:nvPr/>
        </p:nvCxnSpPr>
        <p:spPr bwMode="auto">
          <a:xfrm flipH="1">
            <a:off x="7183488" y="5147395"/>
            <a:ext cx="400141" cy="53734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0061C13-55B9-1B03-5E7A-EF2E10F7458C}"/>
              </a:ext>
            </a:extLst>
          </p:cNvPr>
          <p:cNvSpPr txBox="1"/>
          <p:nvPr/>
        </p:nvSpPr>
        <p:spPr>
          <a:xfrm>
            <a:off x="4965195" y="825497"/>
            <a:ext cx="1718326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/>
            <a:r>
              <a:rPr lang="en-US" sz="1100" b="1" kern="0" dirty="0">
                <a:latin typeface="Arial" panose="020B0604020202020204" pitchFamily="34" charset="0"/>
                <a:cs typeface="Arial" panose="020B0604020202020204" pitchFamily="34" charset="0"/>
              </a:rPr>
              <a:t>Ch1 signals</a:t>
            </a:r>
            <a:endParaRPr lang="en-CH" sz="11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49A60E0-78C7-A3A0-B41B-B3236B261B54}"/>
              </a:ext>
            </a:extLst>
          </p:cNvPr>
          <p:cNvSpPr txBox="1"/>
          <p:nvPr/>
        </p:nvSpPr>
        <p:spPr>
          <a:xfrm>
            <a:off x="7311844" y="2915843"/>
            <a:ext cx="1718326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r"/>
            <a:r>
              <a:rPr lang="en-US" sz="1100" b="1" kern="0" dirty="0">
                <a:latin typeface="Arial" panose="020B0604020202020204" pitchFamily="34" charset="0"/>
                <a:cs typeface="Arial" panose="020B0604020202020204" pitchFamily="34" charset="0"/>
              </a:rPr>
              <a:t>Ch2 signals</a:t>
            </a:r>
            <a:endParaRPr lang="en-CH" sz="11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F3E6215-EC09-4A03-FF08-18428D1DF760}"/>
              </a:ext>
            </a:extLst>
          </p:cNvPr>
          <p:cNvCxnSpPr>
            <a:cxnSpLocks/>
          </p:cNvCxnSpPr>
          <p:nvPr/>
        </p:nvCxnSpPr>
        <p:spPr bwMode="auto">
          <a:xfrm>
            <a:off x="6112847" y="5494953"/>
            <a:ext cx="965167" cy="65945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AF4A9EC-6742-C938-7486-24BFBC2B6159}"/>
              </a:ext>
            </a:extLst>
          </p:cNvPr>
          <p:cNvCxnSpPr>
            <a:cxnSpLocks/>
          </p:cNvCxnSpPr>
          <p:nvPr/>
        </p:nvCxnSpPr>
        <p:spPr bwMode="auto">
          <a:xfrm>
            <a:off x="6279720" y="6052230"/>
            <a:ext cx="392469" cy="26983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F4B3847-0D77-9A91-9487-1E7C89EBF6BA}"/>
              </a:ext>
            </a:extLst>
          </p:cNvPr>
          <p:cNvCxnSpPr>
            <a:cxnSpLocks/>
          </p:cNvCxnSpPr>
          <p:nvPr/>
        </p:nvCxnSpPr>
        <p:spPr bwMode="auto">
          <a:xfrm flipH="1">
            <a:off x="6592228" y="1194698"/>
            <a:ext cx="452312" cy="17831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522C202B-58F0-C15B-FE84-640BD5B2D4EE}"/>
              </a:ext>
            </a:extLst>
          </p:cNvPr>
          <p:cNvSpPr txBox="1"/>
          <p:nvPr/>
        </p:nvSpPr>
        <p:spPr>
          <a:xfrm>
            <a:off x="7035703" y="1004323"/>
            <a:ext cx="1294265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a BPM</a:t>
            </a:r>
            <a:endParaRPr lang="en-CH" sz="1400" b="1" kern="0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A15164E6-A3EB-FB57-4F3B-747FF2545235}"/>
              </a:ext>
            </a:extLst>
          </p:cNvPr>
          <p:cNvCxnSpPr>
            <a:cxnSpLocks/>
          </p:cNvCxnSpPr>
          <p:nvPr/>
        </p:nvCxnSpPr>
        <p:spPr bwMode="auto">
          <a:xfrm flipH="1">
            <a:off x="6634539" y="3299674"/>
            <a:ext cx="452312" cy="17831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004FEE37-F62D-388F-A766-C42EFBDBFCA1}"/>
              </a:ext>
            </a:extLst>
          </p:cNvPr>
          <p:cNvSpPr txBox="1"/>
          <p:nvPr/>
        </p:nvSpPr>
        <p:spPr>
          <a:xfrm>
            <a:off x="7035703" y="3160449"/>
            <a:ext cx="1820050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Ring LF LPU</a:t>
            </a:r>
            <a:endParaRPr lang="en-CH" sz="1400" b="1" kern="0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365F5AB-E5FD-BEF6-CFD9-4AAE0BA75C42}"/>
              </a:ext>
            </a:extLst>
          </p:cNvPr>
          <p:cNvSpPr txBox="1"/>
          <p:nvPr/>
        </p:nvSpPr>
        <p:spPr>
          <a:xfrm>
            <a:off x="6687113" y="4528936"/>
            <a:ext cx="1358337" cy="4154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14288" algn="ctr"/>
            <a:r>
              <a:rPr lang="en-US" sz="1000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Calibration pulse in between two turns…</a:t>
            </a:r>
            <a:endParaRPr lang="en-CH" sz="1000" kern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A20896C-D48E-7EEF-C2DB-3B6E9C4BE79E}"/>
              </a:ext>
            </a:extLst>
          </p:cNvPr>
          <p:cNvCxnSpPr>
            <a:cxnSpLocks/>
          </p:cNvCxnSpPr>
          <p:nvPr/>
        </p:nvCxnSpPr>
        <p:spPr bwMode="auto">
          <a:xfrm flipV="1">
            <a:off x="7957206" y="4292600"/>
            <a:ext cx="246994" cy="2363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5A45BFD-3874-40D8-0D63-227DE4FCB496}"/>
              </a:ext>
            </a:extLst>
          </p:cNvPr>
          <p:cNvSpPr txBox="1"/>
          <p:nvPr/>
        </p:nvSpPr>
        <p:spPr>
          <a:xfrm>
            <a:off x="7497416" y="1565219"/>
            <a:ext cx="1358337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14288" algn="ctr"/>
            <a:r>
              <a:rPr lang="en-US" sz="1000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 “shortened” with bunch rotation</a:t>
            </a:r>
            <a:endParaRPr lang="en-CH" sz="1000" kern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F787A76-2825-4CD7-89DE-68A412180634}"/>
              </a:ext>
            </a:extLst>
          </p:cNvPr>
          <p:cNvCxnSpPr>
            <a:cxnSpLocks/>
            <a:stCxn id="62" idx="1"/>
          </p:cNvCxnSpPr>
          <p:nvPr/>
        </p:nvCxnSpPr>
        <p:spPr bwMode="auto">
          <a:xfrm flipH="1">
            <a:off x="6813550" y="1765274"/>
            <a:ext cx="68386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triangle"/>
          </a:ln>
          <a:effectLst/>
        </p:spPr>
      </p:cxnSp>
      <p:pic>
        <p:nvPicPr>
          <p:cNvPr id="68" name="Picture 67" descr="A diagram of different colored lines&#10;&#10;Description automatically generated">
            <a:extLst>
              <a:ext uri="{FF2B5EF4-FFF2-40B4-BE49-F238E27FC236}">
                <a16:creationId xmlns:a16="http://schemas.microsoft.com/office/drawing/2014/main" id="{A9E35B57-3606-D27F-1F01-52A9EC47C0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634" y="3955232"/>
            <a:ext cx="3997889" cy="2384326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297280DA-F859-AD0C-0DAA-EFA8DD2E19EB}"/>
              </a:ext>
            </a:extLst>
          </p:cNvPr>
          <p:cNvSpPr txBox="1"/>
          <p:nvPr/>
        </p:nvSpPr>
        <p:spPr>
          <a:xfrm>
            <a:off x="2900813" y="5701568"/>
            <a:ext cx="1358337" cy="246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14288" algn="ctr"/>
            <a:r>
              <a:rPr lang="en-US" sz="1000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1nF capacitor</a:t>
            </a:r>
            <a:endParaRPr lang="en-CH" sz="1000" kern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FC577223-4C85-F292-5AE1-205970D9EBEB}"/>
              </a:ext>
            </a:extLst>
          </p:cNvPr>
          <p:cNvCxnSpPr>
            <a:cxnSpLocks/>
          </p:cNvCxnSpPr>
          <p:nvPr/>
        </p:nvCxnSpPr>
        <p:spPr bwMode="auto">
          <a:xfrm flipH="1">
            <a:off x="2656475" y="5947789"/>
            <a:ext cx="284765" cy="2393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81204B28-2A62-3CDC-8D74-AD06D524A449}"/>
              </a:ext>
            </a:extLst>
          </p:cNvPr>
          <p:cNvSpPr txBox="1"/>
          <p:nvPr/>
        </p:nvSpPr>
        <p:spPr>
          <a:xfrm>
            <a:off x="1732968" y="4162910"/>
            <a:ext cx="1524110" cy="2462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14288" algn="ctr"/>
            <a:r>
              <a:rPr lang="en-US" sz="1000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10nF capacitor</a:t>
            </a:r>
            <a:endParaRPr lang="en-CH" sz="1000" kern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A2114CE-554B-E547-9F4F-124A5B3D7CCB}"/>
              </a:ext>
            </a:extLst>
          </p:cNvPr>
          <p:cNvCxnSpPr>
            <a:cxnSpLocks/>
          </p:cNvCxnSpPr>
          <p:nvPr/>
        </p:nvCxnSpPr>
        <p:spPr bwMode="auto">
          <a:xfrm>
            <a:off x="2398285" y="4420070"/>
            <a:ext cx="96738" cy="48346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ECDAA94F-0055-5DA7-0EB1-E0F1DD9A8734}"/>
              </a:ext>
            </a:extLst>
          </p:cNvPr>
          <p:cNvSpPr txBox="1"/>
          <p:nvPr/>
        </p:nvSpPr>
        <p:spPr>
          <a:xfrm>
            <a:off x="3355458" y="5066821"/>
            <a:ext cx="1294149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14288" algn="ctr"/>
            <a:r>
              <a:rPr lang="en-US" sz="1000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 from GBAR user (F-cup)</a:t>
            </a:r>
            <a:endParaRPr lang="en-CH" sz="1000" kern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4FA2902-50C5-2CDB-F1C3-A5CD9198A310}"/>
              </a:ext>
            </a:extLst>
          </p:cNvPr>
          <p:cNvCxnSpPr>
            <a:cxnSpLocks/>
            <a:stCxn id="80" idx="1"/>
          </p:cNvCxnSpPr>
          <p:nvPr/>
        </p:nvCxnSpPr>
        <p:spPr bwMode="auto">
          <a:xfrm flipH="1">
            <a:off x="3015630" y="5266876"/>
            <a:ext cx="339828" cy="3770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0084709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9B63EA-C7B6-FA37-731D-C10AFA253B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7D6F36-8DB5-1A67-4EFD-FE5FDBEC3B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JAPW2023 – 7th Dec 2023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36DA32-AB23-9F21-0C3B-ABEC0996F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200" dirty="0"/>
              <a:t>Properties of beams delivered to users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B6A6F2-F853-B06B-BF85-0EF67A2D6D4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14218" y="810729"/>
            <a:ext cx="5756628" cy="5609606"/>
          </a:xfrm>
        </p:spPr>
        <p:txBody>
          <a:bodyPr/>
          <a:lstStyle/>
          <a:p>
            <a:r>
              <a:rPr lang="en-CH" sz="1800" dirty="0"/>
              <a:t>In </a:t>
            </a:r>
            <a:r>
              <a:rPr lang="en-CH" sz="1800" b="1" dirty="0"/>
              <a:t>longitudinal</a:t>
            </a:r>
            <a:r>
              <a:rPr lang="en-CH" sz="1800" dirty="0"/>
              <a:t>, normally </a:t>
            </a:r>
            <a:r>
              <a:rPr lang="en-CH" sz="1800" b="1" dirty="0"/>
              <a:t>meeting user needs </a:t>
            </a:r>
          </a:p>
          <a:p>
            <a:pPr lvl="1"/>
            <a:r>
              <a:rPr lang="en-CH" sz="1400" b="1" dirty="0"/>
              <a:t>Thanks to flexibility </a:t>
            </a:r>
            <a:r>
              <a:rPr lang="en-CH" sz="1400" dirty="0"/>
              <a:t>provided by </a:t>
            </a:r>
            <a:r>
              <a:rPr lang="en-CH" sz="1400" b="1" dirty="0"/>
              <a:t>bunched beam cooling</a:t>
            </a:r>
            <a:r>
              <a:rPr lang="en-CH" sz="1400" dirty="0"/>
              <a:t>, and </a:t>
            </a:r>
            <a:r>
              <a:rPr lang="en-CH" sz="1400" b="1" dirty="0"/>
              <a:t>bunch rotation</a:t>
            </a:r>
            <a:endParaRPr lang="en-CH" sz="1400" dirty="0"/>
          </a:p>
          <a:p>
            <a:r>
              <a:rPr lang="en-CH" sz="1800" b="1" dirty="0">
                <a:solidFill>
                  <a:srgbClr val="FF0000"/>
                </a:solidFill>
              </a:rPr>
              <a:t>Transverse emittances too large </a:t>
            </a:r>
            <a:r>
              <a:rPr lang="en-CH" sz="1400" dirty="0"/>
              <a:t>(</a:t>
            </a:r>
            <a:r>
              <a:rPr lang="en-US" sz="1400" dirty="0"/>
              <a:t>T</a:t>
            </a:r>
            <a:r>
              <a:rPr lang="en-CH" sz="1400" dirty="0"/>
              <a:t>ypically ~2.5 um)</a:t>
            </a:r>
            <a:r>
              <a:rPr lang="en-CH" sz="1800" dirty="0"/>
              <a:t>! </a:t>
            </a:r>
          </a:p>
          <a:p>
            <a:pPr lvl="1"/>
            <a:r>
              <a:rPr lang="en-CH" sz="1600" b="1" dirty="0"/>
              <a:t>~linear dependance with beam intensity</a:t>
            </a:r>
          </a:p>
          <a:p>
            <a:pPr lvl="2"/>
            <a:r>
              <a:rPr lang="en-CH" sz="1200" dirty="0"/>
              <a:t>i.e. </a:t>
            </a:r>
            <a:r>
              <a:rPr lang="en-CH" sz="1200" b="1" dirty="0"/>
              <a:t>higher intensity </a:t>
            </a:r>
            <a:r>
              <a:rPr lang="en-CH" sz="1200" dirty="0"/>
              <a:t>will bring even </a:t>
            </a:r>
            <a:r>
              <a:rPr lang="en-CH" sz="1200" b="1" dirty="0"/>
              <a:t>larger emittances</a:t>
            </a:r>
            <a:r>
              <a:rPr lang="en-CH" sz="1200" dirty="0"/>
              <a:t>…</a:t>
            </a:r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lvl="1"/>
            <a:endParaRPr lang="en-CH" sz="1600" b="1" dirty="0"/>
          </a:p>
          <a:p>
            <a:pPr marL="457200" lvl="1" indent="0">
              <a:buNone/>
            </a:pPr>
            <a:endParaRPr lang="en-CH" sz="1600" b="1" dirty="0"/>
          </a:p>
          <a:p>
            <a:pPr lvl="1"/>
            <a:r>
              <a:rPr lang="en-CH" sz="1600" dirty="0"/>
              <a:t>Some </a:t>
            </a:r>
            <a:r>
              <a:rPr lang="en-CH" sz="1600" b="1" dirty="0"/>
              <a:t>hints for improvement </a:t>
            </a:r>
            <a:r>
              <a:rPr lang="en-CH" sz="1600" dirty="0"/>
              <a:t>looking at electron temperature and/or vacuum levels and/or e- energy control… or pbar optics </a:t>
            </a:r>
            <a:r>
              <a:rPr lang="en-CH" sz="1600" b="1" dirty="0">
                <a:solidFill>
                  <a:srgbClr val="FF0000"/>
                </a:solidFill>
              </a:rPr>
              <a:t>to be investigated</a:t>
            </a:r>
          </a:p>
          <a:p>
            <a:r>
              <a:rPr lang="en-CH" sz="1800" b="1" dirty="0"/>
              <a:t>Note: </a:t>
            </a:r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users</a:t>
            </a:r>
            <a:r>
              <a:rPr lang="en-CH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do not seem to have strong requirements on emittance </a:t>
            </a:r>
            <a:r>
              <a:rPr lang="en-CH" sz="1800" dirty="0"/>
              <a:t>and/or </a:t>
            </a:r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energy spread </a:t>
            </a:r>
            <a:r>
              <a:rPr lang="en-CH" sz="1600" dirty="0"/>
              <a:t>(but GBAR, at least on the short term)</a:t>
            </a:r>
            <a:endParaRPr lang="en-CH" sz="1800" dirty="0"/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A8C6DCD5-2D9B-B244-7B9D-3B19135D8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504" y="2538294"/>
            <a:ext cx="4209692" cy="2261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E61BDF-A1F2-7543-F7F2-E5B487F903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035" y="708721"/>
            <a:ext cx="2879246" cy="29117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E5CAE5-24A3-8D4D-496B-64784A157A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7035" y="3668915"/>
            <a:ext cx="2879246" cy="29096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15E450-5652-7AE6-74C3-DA7C7D64A92C}"/>
              </a:ext>
            </a:extLst>
          </p:cNvPr>
          <p:cNvSpPr txBox="1"/>
          <p:nvPr/>
        </p:nvSpPr>
        <p:spPr>
          <a:xfrm>
            <a:off x="6616818" y="2706702"/>
            <a:ext cx="2373087" cy="43088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r"/>
            <a:r>
              <a:rPr lang="en-US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dist="127000" dir="2700000" algn="tl" rotWithShape="0">
                    <a:schemeClr val="bg1"/>
                  </a:outerShdw>
                </a:effectLst>
              </a:rPr>
              <a:t>W</a:t>
            </a:r>
            <a:r>
              <a:rPr lang="en-CH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dist="127000" dir="2700000" algn="tl" rotWithShape="0">
                    <a:schemeClr val="bg1"/>
                  </a:outerShdw>
                </a:effectLst>
              </a:rPr>
              <a:t>ithout bunch </a:t>
            </a:r>
            <a:r>
              <a:rPr lang="en-CH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dist="63500" dir="2700000" algn="tl" rotWithShape="0">
                    <a:schemeClr val="bg1"/>
                  </a:outerShdw>
                </a:effectLst>
              </a:rPr>
              <a:t>rotation</a:t>
            </a:r>
            <a:r>
              <a:rPr lang="en-CH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dist="127000" dir="2700000" algn="tl" rotWithShape="0">
                    <a:schemeClr val="bg1"/>
                  </a:outerShdw>
                </a:effectLst>
              </a:rPr>
              <a:t>: </a:t>
            </a:r>
            <a:br>
              <a:rPr lang="en-CH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dist="127000" dir="2700000" algn="tl" rotWithShape="0">
                    <a:schemeClr val="bg1"/>
                  </a:outerShdw>
                </a:effectLst>
              </a:rPr>
            </a:br>
            <a:r>
              <a:rPr lang="en-US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dist="127000" dir="2700000" algn="tl" rotWithShape="0">
                    <a:schemeClr val="bg1"/>
                  </a:outerShdw>
                </a:effectLst>
              </a:rPr>
              <a:t>150 ns-long FWHM, 6e-4 RMS dp/p</a:t>
            </a:r>
            <a:endParaRPr lang="en-CH" sz="1100" b="1" kern="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dist="127000" dir="2700000" algn="tl" rotWithShape="0">
                  <a:schemeClr val="bg1"/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634F97-2677-24FF-4F3C-DE2D02F23382}"/>
              </a:ext>
            </a:extLst>
          </p:cNvPr>
          <p:cNvSpPr txBox="1"/>
          <p:nvPr/>
        </p:nvSpPr>
        <p:spPr>
          <a:xfrm>
            <a:off x="6618634" y="5633968"/>
            <a:ext cx="2397647" cy="43088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r"/>
            <a:r>
              <a:rPr lang="en-US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63500" dir="2700000" algn="tl" rotWithShape="0">
                    <a:schemeClr val="bg1"/>
                  </a:outerShdw>
                </a:effectLst>
              </a:rPr>
              <a:t>W</a:t>
            </a:r>
            <a:r>
              <a:rPr lang="en-CH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63500" dir="2700000" algn="tl" rotWithShape="0">
                    <a:schemeClr val="bg1"/>
                  </a:outerShdw>
                </a:effectLst>
              </a:rPr>
              <a:t>ith bunch rotation:</a:t>
            </a:r>
            <a:br>
              <a:rPr lang="en-CH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63500" dir="2700000" algn="tl" rotWithShape="0">
                    <a:schemeClr val="bg1"/>
                  </a:outerShdw>
                </a:effectLst>
              </a:rPr>
            </a:br>
            <a:r>
              <a:rPr lang="en-US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50800" dist="63500" dir="2700000" algn="tl" rotWithShape="0">
                    <a:schemeClr val="bg1"/>
                  </a:outerShdw>
                </a:effectLst>
              </a:rPr>
              <a:t>100 ns-long FWHM, 9e-4 RMS dp/p</a:t>
            </a:r>
            <a:endParaRPr lang="en-CH" sz="1100" b="1" kern="0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50800" dist="63500" dir="2700000" algn="tl" rotWithShape="0">
                  <a:schemeClr val="bg1"/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12BB37-00E4-8002-4FF4-23731B7B9254}"/>
              </a:ext>
            </a:extLst>
          </p:cNvPr>
          <p:cNvSpPr txBox="1"/>
          <p:nvPr/>
        </p:nvSpPr>
        <p:spPr>
          <a:xfrm rot="16200000">
            <a:off x="304473" y="3407301"/>
            <a:ext cx="1419299" cy="2616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1100" b="1" kern="0" dirty="0">
                <a:solidFill>
                  <a:srgbClr val="FF0000"/>
                </a:solidFill>
              </a:rPr>
              <a:t>Not accurate values!</a:t>
            </a:r>
            <a:endParaRPr lang="en-CH" sz="1100" b="1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19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B45F718-8BF6-875A-9E4D-31AD893D5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080" y="884580"/>
            <a:ext cx="4313832" cy="33752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81F7FCB-8806-9836-5F1B-56CC52FE9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7159" y="430069"/>
            <a:ext cx="4528865" cy="34272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245F1B-BA1D-D258-992E-D9CB9E4D93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3555" y="1276756"/>
            <a:ext cx="1542712" cy="1542712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B91295-6757-C393-5A63-53071622A4C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45613" y="822915"/>
            <a:ext cx="5020147" cy="3716553"/>
          </a:xfrm>
        </p:spPr>
        <p:txBody>
          <a:bodyPr/>
          <a:lstStyle/>
          <a:p>
            <a:r>
              <a:rPr lang="en-CH" sz="1800" b="1" dirty="0"/>
              <a:t>Present tune spread intercept third order resonance….</a:t>
            </a:r>
          </a:p>
          <a:p>
            <a:r>
              <a:rPr lang="en-CH" sz="1800" b="1" dirty="0"/>
              <a:t>Moving below third </a:t>
            </a:r>
            <a:br>
              <a:rPr lang="en-CH" sz="1800" b="1" dirty="0"/>
            </a:br>
            <a:r>
              <a:rPr lang="en-CH" sz="1800" b="1" dirty="0"/>
              <a:t>order resonance </a:t>
            </a:r>
            <a:br>
              <a:rPr lang="en-CH" sz="1800" dirty="0"/>
            </a:br>
            <a:r>
              <a:rPr lang="en-CH" sz="1800" dirty="0"/>
              <a:t>requires to change </a:t>
            </a:r>
            <a:br>
              <a:rPr lang="en-CH" sz="1800" dirty="0"/>
            </a:br>
            <a:r>
              <a:rPr lang="en-CH" sz="1800" dirty="0"/>
              <a:t>whole ELENA cycle…</a:t>
            </a:r>
          </a:p>
          <a:p>
            <a:r>
              <a:rPr lang="en-CH" sz="1800" b="1" dirty="0"/>
              <a:t>Tested first with H-</a:t>
            </a:r>
            <a:endParaRPr lang="en-CH" sz="1600" b="1" dirty="0"/>
          </a:p>
          <a:p>
            <a:pPr marL="585788" lvl="1" indent="-282575"/>
            <a:r>
              <a:rPr lang="en-CH" sz="1600" b="1" dirty="0"/>
              <a:t>Clear reduction of beam size observed </a:t>
            </a:r>
            <a:r>
              <a:rPr lang="en-CH" sz="1600" dirty="0"/>
              <a:t>for </a:t>
            </a:r>
            <a:r>
              <a:rPr lang="en-CH" sz="1600" b="1" dirty="0"/>
              <a:t>equivalent bunch length </a:t>
            </a:r>
          </a:p>
          <a:p>
            <a:pPr marL="585788" lvl="1" indent="-282575"/>
            <a:r>
              <a:rPr lang="en-US" sz="1600" dirty="0"/>
              <a:t>(Another example of the importance of keeping</a:t>
            </a:r>
            <a:br>
              <a:rPr lang="en-US" sz="1600" dirty="0"/>
            </a:br>
            <a:r>
              <a:rPr lang="en-US" sz="1600" dirty="0"/>
              <a:t>the ELENA H</a:t>
            </a:r>
            <a:r>
              <a:rPr lang="en-US" sz="1600" baseline="30000" dirty="0"/>
              <a:t>-</a:t>
            </a:r>
            <a:r>
              <a:rPr lang="en-US" sz="1600" dirty="0"/>
              <a:t> source operational…)</a:t>
            </a:r>
            <a:endParaRPr lang="en-CH" sz="1600" b="1" dirty="0"/>
          </a:p>
          <a:p>
            <a:pPr marL="185738" indent="-282575"/>
            <a:r>
              <a:rPr lang="en-CH" sz="1800" b="1" dirty="0">
                <a:solidFill>
                  <a:srgbClr val="006405"/>
                </a:solidFill>
              </a:rPr>
              <a:t>Promising preliminary results confirmed with pbar (but losses along the cycle to be cured)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2DD2396-294E-8387-F313-07EBBA70C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694FDB-8A5F-CDB7-37E4-4A7F8004005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DE050A-3EE3-FA1C-CA5E-93252C3E6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Exploring a New Working Point for Smaller 𝜖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2A928E-B357-1442-5C88-E4D69CB50D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61" y="4616650"/>
            <a:ext cx="2912204" cy="18847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9993AE-C692-604D-BE1F-2BA3FD8098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4464" y="4618300"/>
            <a:ext cx="2875662" cy="18831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EDC4F4-FF41-9AAA-8DD2-6B84019F9B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0924" y="4616650"/>
            <a:ext cx="3056241" cy="196194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67289E7-5442-B596-AD32-FB6BA7AE5447}"/>
              </a:ext>
            </a:extLst>
          </p:cNvPr>
          <p:cNvGrpSpPr/>
          <p:nvPr/>
        </p:nvGrpSpPr>
        <p:grpSpPr>
          <a:xfrm>
            <a:off x="2700949" y="1146191"/>
            <a:ext cx="1722279" cy="1746450"/>
            <a:chOff x="2904151" y="822915"/>
            <a:chExt cx="1722279" cy="174645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49E955A-02AC-473C-5E31-95ACB934797C}"/>
                </a:ext>
              </a:extLst>
            </p:cNvPr>
            <p:cNvGrpSpPr/>
            <p:nvPr/>
          </p:nvGrpSpPr>
          <p:grpSpPr>
            <a:xfrm>
              <a:off x="2904151" y="822915"/>
              <a:ext cx="1722279" cy="1746450"/>
              <a:chOff x="1269751" y="1996845"/>
              <a:chExt cx="2440858" cy="2475113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63D34B5-9BAB-6B41-0A46-A8FB84BC33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69751" y="2031100"/>
                <a:ext cx="2440858" cy="2440858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11B53BB-9083-FFCF-0FA8-386B37770E93}"/>
                  </a:ext>
                </a:extLst>
              </p:cNvPr>
              <p:cNvSpPr txBox="1"/>
              <p:nvPr/>
            </p:nvSpPr>
            <p:spPr>
              <a:xfrm>
                <a:off x="1646905" y="1996845"/>
                <a:ext cx="2015510" cy="305333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 marL="14288" algn="ctr"/>
                <a:r>
                  <a:rPr lang="en-US" sz="800" b="1" kern="0" dirty="0">
                    <a:solidFill>
                      <a:srgbClr val="FF0000"/>
                    </a:solidFill>
                  </a:rPr>
                  <a:t>Up to 4</a:t>
                </a:r>
                <a:r>
                  <a:rPr lang="en-US" sz="800" b="1" kern="0" baseline="30000" dirty="0">
                    <a:solidFill>
                      <a:srgbClr val="FF0000"/>
                    </a:solidFill>
                  </a:rPr>
                  <a:t>th</a:t>
                </a:r>
                <a:r>
                  <a:rPr lang="en-CH" sz="800" b="1" kern="0" dirty="0">
                    <a:solidFill>
                      <a:srgbClr val="FF0000"/>
                    </a:solidFill>
                  </a:rPr>
                  <a:t> order resonance</a:t>
                </a:r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2ECCCA7-A152-5D2F-664B-9E66D1D8F92E}"/>
                </a:ext>
              </a:extLst>
            </p:cNvPr>
            <p:cNvSpPr/>
            <p:nvPr/>
          </p:nvSpPr>
          <p:spPr bwMode="auto">
            <a:xfrm>
              <a:off x="4224997" y="1275948"/>
              <a:ext cx="70778" cy="72000"/>
            </a:xfrm>
            <a:prstGeom prst="ellipse">
              <a:avLst/>
            </a:pr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587F424-738E-9EFE-567B-70AE36F0BA70}"/>
                </a:ext>
              </a:extLst>
            </p:cNvPr>
            <p:cNvCxnSpPr/>
            <p:nvPr/>
          </p:nvCxnSpPr>
          <p:spPr bwMode="auto">
            <a:xfrm>
              <a:off x="4082140" y="1007493"/>
              <a:ext cx="0" cy="122770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5BCA785-2AA7-3F89-813B-7654DF3A328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984625" y="1309972"/>
              <a:ext cx="272586" cy="1505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B9BE5EE-F5E1-E90B-B56F-C8B6C15391DE}"/>
              </a:ext>
            </a:extLst>
          </p:cNvPr>
          <p:cNvCxnSpPr>
            <a:cxnSpLocks/>
          </p:cNvCxnSpPr>
          <p:nvPr/>
        </p:nvCxnSpPr>
        <p:spPr bwMode="auto">
          <a:xfrm flipV="1">
            <a:off x="8164845" y="1682351"/>
            <a:ext cx="0" cy="51341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6405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6177FD3-178C-35D8-E8FE-B34E8B396402}"/>
              </a:ext>
            </a:extLst>
          </p:cNvPr>
          <p:cNvSpPr txBox="1"/>
          <p:nvPr/>
        </p:nvSpPr>
        <p:spPr>
          <a:xfrm>
            <a:off x="8199551" y="1638975"/>
            <a:ext cx="1218339" cy="6001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US" sz="1100" b="1" kern="0" dirty="0">
                <a:solidFill>
                  <a:srgbClr val="006405"/>
                </a:solidFill>
              </a:rPr>
              <a:t>About x</a:t>
            </a:r>
            <a:r>
              <a:rPr lang="en-CH" sz="1100" b="1" kern="0" dirty="0">
                <a:solidFill>
                  <a:srgbClr val="006405"/>
                </a:solidFill>
              </a:rPr>
              <a:t>2 emittance reduction!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071292-CD5D-F6B8-13DF-77D27934E141}"/>
              </a:ext>
            </a:extLst>
          </p:cNvPr>
          <p:cNvSpPr txBox="1"/>
          <p:nvPr/>
        </p:nvSpPr>
        <p:spPr>
          <a:xfrm>
            <a:off x="-1880507" y="980810"/>
            <a:ext cx="1695016" cy="93871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wp assuming:</a:t>
            </a:r>
          </a:p>
          <a:p>
            <a:pPr marL="92075" indent="-77788" algn="l">
              <a:buFont typeface="Arial" panose="020B0604020202020204" pitchFamily="34" charset="0"/>
              <a:buChar char="•"/>
            </a:pPr>
            <a:r>
              <a:rPr lang="en-CH" sz="1100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1e7 pbars</a:t>
            </a:r>
          </a:p>
          <a:p>
            <a:pPr marL="92075" indent="-77788" algn="l">
              <a:buFont typeface="Arial" panose="020B0604020202020204" pitchFamily="34" charset="0"/>
              <a:buChar char="•"/>
            </a:pPr>
            <a:r>
              <a:rPr lang="en-CH" sz="1100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keV</a:t>
            </a:r>
          </a:p>
          <a:p>
            <a:pPr marL="92075" indent="-77788" algn="l">
              <a:buFont typeface="Arial" panose="020B0604020202020204" pitchFamily="34" charset="0"/>
              <a:buChar char="•"/>
            </a:pPr>
            <a:r>
              <a:rPr lang="en-CH" sz="1100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 ns rms</a:t>
            </a:r>
          </a:p>
          <a:p>
            <a:pPr marL="92075" indent="-77788" algn="l">
              <a:buFont typeface="Arial" panose="020B0604020202020204" pitchFamily="34" charset="0"/>
              <a:buChar char="•"/>
            </a:pPr>
            <a:r>
              <a:rPr lang="en-CH" sz="1100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um rms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C1EA764-EB9A-D96A-F223-9E70A97E4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4257" y="4182469"/>
            <a:ext cx="4313832" cy="33752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BC20008-A4AD-9B9C-3B38-6BEBF97A4A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63739" y="463807"/>
            <a:ext cx="4575013" cy="346217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6E7B77E-0475-30BF-423A-02A72D767BA9}"/>
              </a:ext>
            </a:extLst>
          </p:cNvPr>
          <p:cNvSpPr txBox="1"/>
          <p:nvPr/>
        </p:nvSpPr>
        <p:spPr>
          <a:xfrm>
            <a:off x="11076575" y="-364443"/>
            <a:ext cx="8842805" cy="2616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Plots assuming beta_x = 7.7 m and betay = 1.3 m irrespectively from working point =&gt; big assumption! </a:t>
            </a:r>
            <a:r>
              <a:rPr lang="en-US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CH" sz="1100" b="1" kern="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ptics is actually diffferent</a:t>
            </a:r>
            <a:endParaRPr lang="en-CH" sz="1100" kern="0" dirty="0">
              <a:solidFill>
                <a:schemeClr val="bg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A5475159-39A0-5307-AF3B-0CA03C6CBA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385141" y="4187462"/>
            <a:ext cx="4453611" cy="33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620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224E4DBE-4A35-BDEF-A412-E80AF2FB8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99" y="1171847"/>
            <a:ext cx="7772400" cy="275663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6E4875-87A6-77C1-8118-7BCD0F5EF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EB783B-0E8B-2241-3430-44E210FFCF1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B4CDA73-D4A5-87CC-2239-B767E4CA1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</a:t>
            </a:r>
            <a:r>
              <a:rPr lang="en-CH" sz="2800" dirty="0"/>
              <a:t>he ELENA cycle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778473B-944F-5055-A10C-70C925B3FF4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776185"/>
            <a:ext cx="8471139" cy="1423475"/>
          </a:xfrm>
        </p:spPr>
        <p:txBody>
          <a:bodyPr/>
          <a:lstStyle/>
          <a:p>
            <a:r>
              <a:rPr lang="en-US" sz="2000" dirty="0"/>
              <a:t>Running with two (magnetically-equal) ~</a:t>
            </a:r>
            <a:r>
              <a:rPr lang="en-US" sz="2000" b="1" dirty="0"/>
              <a:t>15-second-long pbar/H- </a:t>
            </a:r>
            <a:r>
              <a:rPr lang="en-US" sz="2000" dirty="0"/>
              <a:t>cycles</a:t>
            </a:r>
          </a:p>
        </p:txBody>
      </p:sp>
      <p:sp>
        <p:nvSpPr>
          <p:cNvPr id="19" name="Content Placeholder 4">
            <a:extLst>
              <a:ext uri="{FF2B5EF4-FFF2-40B4-BE49-F238E27FC236}">
                <a16:creationId xmlns:a16="http://schemas.microsoft.com/office/drawing/2014/main" id="{6C6D3BFA-A372-C176-40D8-F20A9E4AB5B7}"/>
              </a:ext>
            </a:extLst>
          </p:cNvPr>
          <p:cNvSpPr txBox="1">
            <a:spLocks/>
          </p:cNvSpPr>
          <p:nvPr/>
        </p:nvSpPr>
        <p:spPr>
          <a:xfrm>
            <a:off x="336430" y="3866626"/>
            <a:ext cx="8471139" cy="271196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CH" sz="1800" b="1" dirty="0"/>
              <a:t>We are providing 4 equal bunches to serve 4 experiments in </a:t>
            </a:r>
            <a:r>
              <a:rPr lang="en-US" sz="1800" b="1" dirty="0"/>
              <a:t>contemporary</a:t>
            </a:r>
            <a:endParaRPr lang="en-CH" sz="1800" b="1" dirty="0"/>
          </a:p>
          <a:p>
            <a:r>
              <a:rPr lang="en-CH" sz="1800" b="1" dirty="0"/>
              <a:t>Margin of improvement:</a:t>
            </a:r>
            <a:endParaRPr lang="en-CH" sz="1800" dirty="0"/>
          </a:p>
          <a:p>
            <a:pPr lvl="1"/>
            <a:r>
              <a:rPr lang="en-US" sz="1600" b="1" dirty="0"/>
              <a:t>T</a:t>
            </a:r>
            <a:r>
              <a:rPr lang="en-CH" sz="1600" b="1" dirty="0"/>
              <a:t>ransmission</a:t>
            </a:r>
            <a:r>
              <a:rPr lang="en-CH" sz="1600" dirty="0"/>
              <a:t>: today  up to </a:t>
            </a:r>
            <a:r>
              <a:rPr lang="en-CH" sz="1600" b="1" dirty="0">
                <a:solidFill>
                  <a:srgbClr val="FF0000"/>
                </a:solidFill>
              </a:rPr>
              <a:t>~20% losses</a:t>
            </a:r>
            <a:r>
              <a:rPr lang="en-CH" sz="1600" dirty="0"/>
              <a:t>, </a:t>
            </a:r>
          </a:p>
          <a:p>
            <a:pPr lvl="1"/>
            <a:r>
              <a:rPr lang="en-CH" sz="1600" b="1" dirty="0"/>
              <a:t>Cycle length: </a:t>
            </a:r>
            <a:r>
              <a:rPr lang="en-CH" sz="1600" dirty="0"/>
              <a:t>not </a:t>
            </a:r>
            <a:r>
              <a:rPr lang="en-US" sz="1600" dirty="0"/>
              <a:t>important</a:t>
            </a:r>
            <a:r>
              <a:rPr lang="en-CH" sz="1600" dirty="0"/>
              <a:t> if we run in the shadow of AD (baseline), but </a:t>
            </a:r>
            <a:r>
              <a:rPr lang="en-CH" sz="1600" b="1" dirty="0"/>
              <a:t>relevant</a:t>
            </a:r>
            <a:r>
              <a:rPr lang="en-CH" sz="1600" dirty="0"/>
              <a:t> </a:t>
            </a:r>
            <a:r>
              <a:rPr lang="en-CH" sz="1600" b="1" dirty="0"/>
              <a:t>if we </a:t>
            </a:r>
            <a:r>
              <a:rPr lang="en-CH" sz="1600" b="1" dirty="0">
                <a:solidFill>
                  <a:srgbClr val="FF0000"/>
                </a:solidFill>
              </a:rPr>
              <a:t>wait for ELENA extraction before restart AD </a:t>
            </a:r>
            <a:r>
              <a:rPr lang="en-CH" sz="1600" dirty="0"/>
              <a:t>(as </a:t>
            </a:r>
            <a:r>
              <a:rPr lang="en-CH" sz="1600" b="1" dirty="0">
                <a:solidFill>
                  <a:srgbClr val="FF0000"/>
                </a:solidFill>
              </a:rPr>
              <a:t>today</a:t>
            </a:r>
            <a:r>
              <a:rPr lang="en-CH" sz="1600" dirty="0"/>
              <a:t>!)</a:t>
            </a:r>
          </a:p>
          <a:p>
            <a:r>
              <a:rPr lang="en-US" sz="1800" b="1" kern="0" dirty="0">
                <a:solidFill>
                  <a:srgbClr val="FF0000"/>
                </a:solidFill>
              </a:rPr>
              <a:t>Repetition rate </a:t>
            </a:r>
            <a:r>
              <a:rPr lang="en-US" sz="1800" b="1" kern="0" dirty="0"/>
              <a:t>is very </a:t>
            </a:r>
            <a:r>
              <a:rPr lang="en-US" sz="1800" b="1" kern="0" dirty="0">
                <a:solidFill>
                  <a:srgbClr val="FF0000"/>
                </a:solidFill>
              </a:rPr>
              <a:t>slow</a:t>
            </a:r>
            <a:r>
              <a:rPr lang="en-US" sz="1800" b="1" kern="0" dirty="0"/>
              <a:t> for any study/setup </a:t>
            </a:r>
            <a:r>
              <a:rPr lang="en-US" sz="1800" b="1" kern="0" dirty="0">
                <a:solidFill>
                  <a:srgbClr val="FF0000"/>
                </a:solidFill>
              </a:rPr>
              <a:t>with pbar</a:t>
            </a:r>
          </a:p>
          <a:p>
            <a:pPr lvl="1"/>
            <a:r>
              <a:rPr lang="en-US" sz="1400" b="1" kern="0" dirty="0">
                <a:solidFill>
                  <a:srgbClr val="006405"/>
                </a:solidFill>
              </a:rPr>
              <a:t>Good news: </a:t>
            </a:r>
            <a:r>
              <a:rPr lang="en-US" sz="1400" b="1" kern="0" dirty="0"/>
              <a:t>No H- lifetime degradation observed with e-cooling! </a:t>
            </a:r>
            <a:r>
              <a:rPr lang="en-US" sz="1400" b="1" kern="0" dirty="0">
                <a:solidFill>
                  <a:srgbClr val="006405"/>
                </a:solidFill>
              </a:rPr>
              <a:t>We can use H- for most studies!</a:t>
            </a:r>
          </a:p>
          <a:p>
            <a:pPr lvl="1"/>
            <a:r>
              <a:rPr lang="en-US" sz="1400" b="1" kern="0" dirty="0">
                <a:solidFill>
                  <a:srgbClr val="FF0000"/>
                </a:solidFill>
              </a:rPr>
              <a:t>Bad news: H- source reliability </a:t>
            </a:r>
            <a:r>
              <a:rPr lang="en-US" sz="1400" kern="0" dirty="0"/>
              <a:t>questionable,</a:t>
            </a:r>
            <a:r>
              <a:rPr lang="en-US" sz="1400" b="1" kern="0" dirty="0">
                <a:solidFill>
                  <a:srgbClr val="FF0000"/>
                </a:solidFill>
              </a:rPr>
              <a:t> </a:t>
            </a:r>
            <a:r>
              <a:rPr lang="en-US" sz="1400" kern="0" dirty="0"/>
              <a:t>known to be prone to hardware faults…</a:t>
            </a:r>
          </a:p>
          <a:p>
            <a:pPr lvl="1"/>
            <a:r>
              <a:rPr lang="en-US" sz="1400" b="1" kern="0" dirty="0">
                <a:solidFill>
                  <a:srgbClr val="FF0000"/>
                </a:solidFill>
              </a:rPr>
              <a:t>Bad news: H- lifetime </a:t>
            </a:r>
            <a:r>
              <a:rPr lang="en-US" sz="1400" b="1" kern="0" dirty="0"/>
              <a:t>strongly affected by vacuum levels in the ring</a:t>
            </a:r>
            <a:r>
              <a:rPr lang="en-US" sz="1400" kern="0" dirty="0"/>
              <a:t> (typically 10</a:t>
            </a:r>
            <a:r>
              <a:rPr lang="en-US" sz="1400" kern="0" baseline="30000" dirty="0"/>
              <a:t>-11</a:t>
            </a:r>
            <a:r>
              <a:rPr lang="en-US" sz="1400" kern="0" dirty="0"/>
              <a:t> mbar)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A53F53-53AA-728D-F9E4-C78ED4CE835C}"/>
              </a:ext>
            </a:extLst>
          </p:cNvPr>
          <p:cNvSpPr txBox="1"/>
          <p:nvPr/>
        </p:nvSpPr>
        <p:spPr>
          <a:xfrm>
            <a:off x="3894405" y="1333785"/>
            <a:ext cx="1819546" cy="6001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100" b="1" kern="0" dirty="0">
                <a:solidFill>
                  <a:srgbClr val="7030A0"/>
                </a:solidFill>
              </a:rPr>
              <a:t>Second H</a:t>
            </a:r>
            <a:r>
              <a:rPr lang="en-US" sz="1100" b="1" kern="0" baseline="30000" dirty="0">
                <a:solidFill>
                  <a:srgbClr val="7030A0"/>
                </a:solidFill>
              </a:rPr>
              <a:t>-</a:t>
            </a:r>
            <a:r>
              <a:rPr lang="en-US" sz="1100" b="1" kern="0" dirty="0">
                <a:solidFill>
                  <a:srgbClr val="7030A0"/>
                </a:solidFill>
              </a:rPr>
              <a:t> injection to increase beam intensity @100 keV before extraction</a:t>
            </a:r>
            <a:endParaRPr lang="en-CH" sz="1100" b="1" kern="0" dirty="0">
              <a:solidFill>
                <a:srgbClr val="7030A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B59F680-5902-BC87-2110-1427B21BD27E}"/>
              </a:ext>
            </a:extLst>
          </p:cNvPr>
          <p:cNvCxnSpPr>
            <a:cxnSpLocks/>
          </p:cNvCxnSpPr>
          <p:nvPr/>
        </p:nvCxnSpPr>
        <p:spPr bwMode="auto">
          <a:xfrm>
            <a:off x="4804178" y="1893935"/>
            <a:ext cx="1777113" cy="91677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C138111-17FD-4D24-69DC-5A62C34C97C3}"/>
              </a:ext>
            </a:extLst>
          </p:cNvPr>
          <p:cNvSpPr txBox="1"/>
          <p:nvPr/>
        </p:nvSpPr>
        <p:spPr>
          <a:xfrm>
            <a:off x="5388695" y="1664945"/>
            <a:ext cx="129370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rgbClr val="7030A0"/>
                </a:solidFill>
              </a:rPr>
              <a:t>h=4</a:t>
            </a:r>
            <a:endParaRPr lang="en-CH" sz="1400" b="1" kern="0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29E2D1-07FA-FB61-75E0-E965F294352D}"/>
              </a:ext>
            </a:extLst>
          </p:cNvPr>
          <p:cNvSpPr txBox="1"/>
          <p:nvPr/>
        </p:nvSpPr>
        <p:spPr>
          <a:xfrm>
            <a:off x="2823538" y="1525928"/>
            <a:ext cx="129370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rgbClr val="7030A0"/>
                </a:solidFill>
              </a:rPr>
              <a:t>h=1</a:t>
            </a:r>
            <a:endParaRPr lang="en-CH" sz="1400" b="1" kern="0" dirty="0">
              <a:solidFill>
                <a:srgbClr val="7030A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BC8ACE-076E-BDF1-4758-C2722C6728F6}"/>
              </a:ext>
            </a:extLst>
          </p:cNvPr>
          <p:cNvSpPr txBox="1"/>
          <p:nvPr/>
        </p:nvSpPr>
        <p:spPr>
          <a:xfrm>
            <a:off x="7322459" y="1818436"/>
            <a:ext cx="6862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rgbClr val="7030A0"/>
                </a:solidFill>
              </a:rPr>
              <a:t>h=4</a:t>
            </a:r>
            <a:endParaRPr lang="en-CH" sz="1400" b="1" kern="0" dirty="0">
              <a:solidFill>
                <a:srgbClr val="7030A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7369520-7591-524A-4B77-92F28DD70B13}"/>
              </a:ext>
            </a:extLst>
          </p:cNvPr>
          <p:cNvSpPr txBox="1"/>
          <p:nvPr/>
        </p:nvSpPr>
        <p:spPr>
          <a:xfrm>
            <a:off x="1044501" y="2246350"/>
            <a:ext cx="129370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rgbClr val="7030A0"/>
                </a:solidFill>
              </a:rPr>
              <a:t>h=1</a:t>
            </a:r>
            <a:endParaRPr lang="en-CH" sz="1400" b="1" kern="0" dirty="0">
              <a:solidFill>
                <a:srgbClr val="7030A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C157C6-87D7-FCCF-2BF8-A63799FA7582}"/>
              </a:ext>
            </a:extLst>
          </p:cNvPr>
          <p:cNvSpPr txBox="1"/>
          <p:nvPr/>
        </p:nvSpPr>
        <p:spPr>
          <a:xfrm>
            <a:off x="3922871" y="2909778"/>
            <a:ext cx="1644337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100" b="1" kern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E-cooling</a:t>
            </a:r>
            <a:endParaRPr lang="en-CH" sz="1100" b="1" kern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EC920B0-61FF-D164-86EF-2DF0D6C5B9AB}"/>
              </a:ext>
            </a:extLst>
          </p:cNvPr>
          <p:cNvCxnSpPr>
            <a:cxnSpLocks/>
          </p:cNvCxnSpPr>
          <p:nvPr/>
        </p:nvCxnSpPr>
        <p:spPr bwMode="auto">
          <a:xfrm flipH="1">
            <a:off x="4101385" y="3147198"/>
            <a:ext cx="128731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C3B1515-7837-7AFF-3288-CACDC8306151}"/>
              </a:ext>
            </a:extLst>
          </p:cNvPr>
          <p:cNvSpPr txBox="1"/>
          <p:nvPr/>
        </p:nvSpPr>
        <p:spPr>
          <a:xfrm>
            <a:off x="949324" y="2918728"/>
            <a:ext cx="1644337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100" b="1" kern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E-cooling</a:t>
            </a:r>
            <a:endParaRPr lang="en-CH" sz="1100" b="1" kern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1298AD9-DB6A-7E35-A8F7-F76C75128E96}"/>
              </a:ext>
            </a:extLst>
          </p:cNvPr>
          <p:cNvSpPr txBox="1"/>
          <p:nvPr/>
        </p:nvSpPr>
        <p:spPr>
          <a:xfrm>
            <a:off x="6682400" y="2918728"/>
            <a:ext cx="1007687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100" b="1" kern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E-cooling</a:t>
            </a:r>
            <a:endParaRPr lang="en-CH" sz="1100" b="1" kern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9765A03-2AFB-60C9-B0B6-925F9B9DFB77}"/>
              </a:ext>
            </a:extLst>
          </p:cNvPr>
          <p:cNvCxnSpPr>
            <a:cxnSpLocks/>
          </p:cNvCxnSpPr>
          <p:nvPr/>
        </p:nvCxnSpPr>
        <p:spPr bwMode="auto">
          <a:xfrm flipH="1">
            <a:off x="6581291" y="3156950"/>
            <a:ext cx="122996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2FDC0844-1BA7-F6FB-983E-81C51E0904CA}"/>
              </a:ext>
            </a:extLst>
          </p:cNvPr>
          <p:cNvCxnSpPr>
            <a:cxnSpLocks/>
          </p:cNvCxnSpPr>
          <p:nvPr/>
        </p:nvCxnSpPr>
        <p:spPr bwMode="auto">
          <a:xfrm flipH="1">
            <a:off x="1316772" y="3171388"/>
            <a:ext cx="49374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86896BB-8CFF-7C4F-4336-E87AB721CFA2}"/>
              </a:ext>
            </a:extLst>
          </p:cNvPr>
          <p:cNvSpPr txBox="1"/>
          <p:nvPr/>
        </p:nvSpPr>
        <p:spPr>
          <a:xfrm>
            <a:off x="6105653" y="1345236"/>
            <a:ext cx="1819546" cy="43088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100" b="1" kern="0" dirty="0">
                <a:solidFill>
                  <a:srgbClr val="7030A0"/>
                </a:solidFill>
              </a:rPr>
              <a:t>n bunches extracted on demand by users</a:t>
            </a:r>
            <a:endParaRPr lang="en-CH" sz="1100" b="1" kern="0" dirty="0">
              <a:solidFill>
                <a:srgbClr val="7030A0"/>
              </a:solidFill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B4F7074-F253-2DD0-33F7-14806D8C8DEA}"/>
              </a:ext>
            </a:extLst>
          </p:cNvPr>
          <p:cNvCxnSpPr>
            <a:cxnSpLocks/>
          </p:cNvCxnSpPr>
          <p:nvPr/>
        </p:nvCxnSpPr>
        <p:spPr bwMode="auto">
          <a:xfrm>
            <a:off x="7015426" y="1751425"/>
            <a:ext cx="650160" cy="130919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A9BEA30-B945-3032-7464-0C4DD9C1C92F}"/>
              </a:ext>
            </a:extLst>
          </p:cNvPr>
          <p:cNvCxnSpPr>
            <a:cxnSpLocks/>
          </p:cNvCxnSpPr>
          <p:nvPr/>
        </p:nvCxnSpPr>
        <p:spPr bwMode="auto">
          <a:xfrm>
            <a:off x="7043161" y="1751417"/>
            <a:ext cx="653322" cy="8564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42827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90D94377-542B-D909-18B1-6D68C5003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00" y="1425600"/>
            <a:ext cx="7279132" cy="451002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E57F8D21-EE7C-6CDD-CB4F-CD196038C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00" y="1425600"/>
            <a:ext cx="7279132" cy="451002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43F325-2152-DE41-9BA2-825D69F5DA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6204AB-35AC-3A4E-BD5C-E2434220C8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355D8F7-1F28-8A4E-8826-BEA2742BB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AD/ELENA Overall Performance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62F8C2-1C5E-6D43-9BA7-450CF19562B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698824"/>
            <a:ext cx="8716881" cy="784992"/>
          </a:xfrm>
        </p:spPr>
        <p:txBody>
          <a:bodyPr/>
          <a:lstStyle/>
          <a:p>
            <a:r>
              <a:rPr lang="en-GB" sz="1800" b="1" dirty="0"/>
              <a:t>Overall performance </a:t>
            </a:r>
            <a:r>
              <a:rPr lang="en-GB" sz="1800" dirty="0"/>
              <a:t>can be expressed as </a:t>
            </a:r>
            <a:r>
              <a:rPr lang="en-GB" sz="1800" b="1" dirty="0" err="1"/>
              <a:t>pbars</a:t>
            </a:r>
            <a:r>
              <a:rPr lang="en-GB" sz="1800" b="1" dirty="0"/>
              <a:t> vs protons on target</a:t>
            </a:r>
          </a:p>
          <a:p>
            <a:pPr lvl="1"/>
            <a:r>
              <a:rPr lang="en-GB" sz="1600" dirty="0"/>
              <a:t>Showing </a:t>
            </a:r>
            <a:r>
              <a:rPr lang="en-CH" sz="1600" b="1" dirty="0"/>
              <a:t>1 cycle every 50 </a:t>
            </a:r>
            <a:r>
              <a:rPr lang="en-CH" sz="1600" dirty="0"/>
              <a:t>starting</a:t>
            </a:r>
            <a:r>
              <a:rPr lang="en-CH" sz="1600" b="1" dirty="0"/>
              <a:t> from 1st of July till end-of-physics </a:t>
            </a:r>
            <a:r>
              <a:rPr lang="en-CH" sz="1600" dirty="0"/>
              <a:t>in </a:t>
            </a:r>
            <a:r>
              <a:rPr lang="en-CH" sz="1600" b="1" dirty="0"/>
              <a:t>2021, 2022</a:t>
            </a:r>
            <a:r>
              <a:rPr lang="en-CH" sz="1600" dirty="0"/>
              <a:t> and </a:t>
            </a:r>
            <a:r>
              <a:rPr lang="en-CH" sz="1600" b="1" dirty="0"/>
              <a:t>2023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8A2515B-D7A4-A02D-A866-B420CBEF5DEE}"/>
              </a:ext>
            </a:extLst>
          </p:cNvPr>
          <p:cNvGrpSpPr/>
          <p:nvPr/>
        </p:nvGrpSpPr>
        <p:grpSpPr>
          <a:xfrm>
            <a:off x="806400" y="1425600"/>
            <a:ext cx="7493432" cy="4510024"/>
            <a:chOff x="806400" y="1425600"/>
            <a:chExt cx="7493432" cy="4510024"/>
          </a:xfrm>
        </p:grpSpPr>
        <p:pic>
          <p:nvPicPr>
            <p:cNvPr id="6150" name="Picture 6">
              <a:extLst>
                <a:ext uri="{FF2B5EF4-FFF2-40B4-BE49-F238E27FC236}">
                  <a16:creationId xmlns:a16="http://schemas.microsoft.com/office/drawing/2014/main" id="{7F1C57FC-2B7F-FC28-1A4B-14C4BF7C90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400" y="1425600"/>
              <a:ext cx="7279132" cy="4510024"/>
            </a:xfrm>
            <a:prstGeom prst="rect">
              <a:avLst/>
            </a:prstGeom>
            <a:solidFill>
              <a:schemeClr val="bg1"/>
            </a:solidFill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C786510-8889-E34F-9B6C-A6236F47238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64904" y="4259346"/>
              <a:ext cx="499376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56ECA4B-71D7-C44C-B5F9-2F5828FAAD61}"/>
                </a:ext>
              </a:extLst>
            </p:cNvPr>
            <p:cNvSpPr txBox="1"/>
            <p:nvPr/>
          </p:nvSpPr>
          <p:spPr>
            <a:xfrm>
              <a:off x="6458672" y="4090069"/>
              <a:ext cx="1656378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l"/>
              <a:r>
                <a:rPr lang="en-CH" sz="1600" b="1" kern="0" dirty="0">
                  <a:solidFill>
                    <a:srgbClr val="FF0000"/>
                  </a:solidFill>
                </a:rPr>
                <a:t>ELENA Design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90F99DC-0003-4C40-48B4-B1F4FD8922A7}"/>
                </a:ext>
              </a:extLst>
            </p:cNvPr>
            <p:cNvSpPr txBox="1"/>
            <p:nvPr/>
          </p:nvSpPr>
          <p:spPr>
            <a:xfrm rot="20106057">
              <a:off x="6919005" y="2350813"/>
              <a:ext cx="1380827" cy="461665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200" b="1" kern="0" dirty="0">
                  <a:solidFill>
                    <a:srgbClr val="0068F6"/>
                  </a:solidFill>
                </a:rPr>
                <a:t>80% AD+ELENA</a:t>
              </a:r>
              <a:br>
                <a:rPr lang="en-CH" sz="1200" b="1" kern="0" dirty="0">
                  <a:solidFill>
                    <a:srgbClr val="0068F6"/>
                  </a:solidFill>
                </a:rPr>
              </a:br>
              <a:r>
                <a:rPr lang="en-CH" sz="1200" b="1" kern="0" dirty="0">
                  <a:solidFill>
                    <a:srgbClr val="0068F6"/>
                  </a:solidFill>
                </a:rPr>
                <a:t>transmission</a:t>
              </a: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6375A40-C53B-C640-B2D0-2F48648E71B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963766" y="1904573"/>
            <a:ext cx="14024" cy="341994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4D91F5F-8C24-904E-9609-9AD03006F3CE}"/>
              </a:ext>
            </a:extLst>
          </p:cNvPr>
          <p:cNvSpPr txBox="1"/>
          <p:nvPr/>
        </p:nvSpPr>
        <p:spPr>
          <a:xfrm>
            <a:off x="5080761" y="1566019"/>
            <a:ext cx="1805233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CH" sz="1600" b="1" kern="0" dirty="0">
                <a:solidFill>
                  <a:srgbClr val="FF0000"/>
                </a:solidFill>
              </a:rPr>
              <a:t>PS￫AD Pre-LS2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E570CA1B-3E77-C341-BAF0-A95AA3201B00}"/>
              </a:ext>
            </a:extLst>
          </p:cNvPr>
          <p:cNvSpPr txBox="1">
            <a:spLocks/>
          </p:cNvSpPr>
          <p:nvPr/>
        </p:nvSpPr>
        <p:spPr>
          <a:xfrm>
            <a:off x="238860" y="5982535"/>
            <a:ext cx="8716881" cy="42678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1800" b="1" kern="0" dirty="0">
                <a:solidFill>
                  <a:srgbClr val="006405"/>
                </a:solidFill>
              </a:rPr>
              <a:t>Overall: another excellent year for AD/ELENA with performance improvements!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ECB7EE-A739-943D-70A4-5026F90E08B9}"/>
              </a:ext>
            </a:extLst>
          </p:cNvPr>
          <p:cNvSpPr txBox="1"/>
          <p:nvPr/>
        </p:nvSpPr>
        <p:spPr>
          <a:xfrm rot="19888467">
            <a:off x="6929034" y="1746018"/>
            <a:ext cx="972061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200" b="1" kern="0" dirty="0">
                <a:solidFill>
                  <a:srgbClr val="B0CBEE"/>
                </a:solidFill>
              </a:rPr>
              <a:t>3e-6 pbar/p</a:t>
            </a:r>
          </a:p>
        </p:txBody>
      </p:sp>
    </p:spTree>
    <p:extLst>
      <p:ext uri="{BB962C8B-B14F-4D97-AF65-F5344CB8AC3E}">
        <p14:creationId xmlns:p14="http://schemas.microsoft.com/office/powerpoint/2010/main" val="239500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0C3254-EF52-9C24-51CC-7927E9B751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6BB596-C413-C02A-8622-5A57F384F2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C900478-8A92-DF12-EDFD-72172EBA2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C157C35-7815-598E-E823-EAFF3B66420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CH" sz="2400" b="1" dirty="0"/>
              <a:t>AD/ELENA Overall Performance</a:t>
            </a:r>
          </a:p>
          <a:p>
            <a:r>
              <a:rPr lang="en-CH" sz="2400" b="1" dirty="0"/>
              <a:t>User wishes and how we tackle them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/>
              <a:t>Intensity and its stability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Repetition rate and availability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Beam characteristics</a:t>
            </a:r>
          </a:p>
          <a:p>
            <a:pPr indent="-285750"/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Long term sustainability  </a:t>
            </a:r>
          </a:p>
          <a:p>
            <a:pPr indent="-285750"/>
            <a:r>
              <a:rPr lang="en-CH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Conclusions</a:t>
            </a:r>
          </a:p>
          <a:p>
            <a:pPr marL="971550" lvl="1" indent="-514350">
              <a:buFont typeface="+mj-lt"/>
              <a:buAutoNum type="arabicPeriod"/>
            </a:pPr>
            <a:endParaRPr lang="en-CH" sz="2400" b="1" dirty="0"/>
          </a:p>
        </p:txBody>
      </p:sp>
    </p:spTree>
    <p:extLst>
      <p:ext uri="{BB962C8B-B14F-4D97-AF65-F5344CB8AC3E}">
        <p14:creationId xmlns:p14="http://schemas.microsoft.com/office/powerpoint/2010/main" val="2531253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>
            <a:extLst>
              <a:ext uri="{FF2B5EF4-FFF2-40B4-BE49-F238E27FC236}">
                <a16:creationId xmlns:a16="http://schemas.microsoft.com/office/drawing/2014/main" id="{3E6447B0-F45F-8A58-6101-343784C29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00" y="2869200"/>
            <a:ext cx="5596636" cy="198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>
            <a:extLst>
              <a:ext uri="{FF2B5EF4-FFF2-40B4-BE49-F238E27FC236}">
                <a16:creationId xmlns:a16="http://schemas.microsoft.com/office/drawing/2014/main" id="{39D7554F-F4BB-2EF1-C1B9-54951EAC7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800" y="2916000"/>
            <a:ext cx="226084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A4950D-A762-A691-4640-3021023271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31BA9B-0316-1600-BF0B-EE39A13339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8E9AACE-D6E3-62D0-BB57-DE446A415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400" dirty="0"/>
              <a:t>What our (typical) users want: </a:t>
            </a:r>
            <a:r>
              <a:rPr lang="en-US" sz="2400" u="sng" dirty="0"/>
              <a:t>stable intensity </a:t>
            </a:r>
            <a:endParaRPr lang="en-CH" sz="2400" u="sng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921E3B-A8EA-37CE-D7B5-BA8EF1A5E07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871369"/>
            <a:ext cx="8471139" cy="1875767"/>
          </a:xfrm>
        </p:spPr>
        <p:txBody>
          <a:bodyPr/>
          <a:lstStyle/>
          <a:p>
            <a:r>
              <a:rPr lang="en-US" sz="1800" dirty="0"/>
              <a:t>A</a:t>
            </a:r>
            <a:r>
              <a:rPr lang="en-CH" sz="1800" dirty="0"/>
              <a:t>s part of follow up </a:t>
            </a:r>
            <a:r>
              <a:rPr lang="en-CH" sz="1800" b="1" dirty="0"/>
              <a:t>action </a:t>
            </a:r>
            <a:r>
              <a:rPr lang="en-US" sz="1800" b="1" dirty="0"/>
              <a:t>from </a:t>
            </a:r>
            <a:r>
              <a:rPr lang="en-US" sz="1800" b="1" dirty="0">
                <a:hlinkClick r:id="rId5"/>
              </a:rPr>
              <a:t>JAPW2022</a:t>
            </a:r>
            <a:r>
              <a:rPr lang="en-US" sz="1800" dirty="0"/>
              <a:t>,</a:t>
            </a:r>
            <a:r>
              <a:rPr lang="en-CH" sz="1800" dirty="0"/>
              <a:t> the </a:t>
            </a:r>
            <a:r>
              <a:rPr lang="en-CH" sz="1800" dirty="0">
                <a:hlinkClick r:id="rId6"/>
              </a:rPr>
              <a:t>AD/ELENA mini-workshop</a:t>
            </a:r>
            <a:r>
              <a:rPr lang="en-CH" sz="1800" dirty="0"/>
              <a:t> </a:t>
            </a:r>
            <a:br>
              <a:rPr lang="en-CH" sz="1800" dirty="0"/>
            </a:br>
            <a:r>
              <a:rPr lang="en-CH" sz="1800" dirty="0"/>
              <a:t>was organised in </a:t>
            </a:r>
            <a:r>
              <a:rPr lang="en-CH" sz="1800" b="1" dirty="0"/>
              <a:t>March 2023</a:t>
            </a:r>
            <a:endParaRPr lang="en-CH" sz="1800" dirty="0"/>
          </a:p>
          <a:p>
            <a:r>
              <a:rPr lang="en-CH" sz="1800" dirty="0"/>
              <a:t>A </a:t>
            </a:r>
            <a:r>
              <a:rPr lang="en-US" sz="1800" dirty="0"/>
              <a:t>small </a:t>
            </a:r>
            <a:r>
              <a:rPr lang="en-US" sz="1800" b="1" dirty="0"/>
              <a:t>survey </a:t>
            </a:r>
            <a:r>
              <a:rPr lang="en-US" sz="1800" dirty="0"/>
              <a:t>was organized to ask for </a:t>
            </a:r>
            <a:r>
              <a:rPr lang="en-US" sz="1800" b="1" dirty="0"/>
              <a:t>“user wishes” :</a:t>
            </a:r>
            <a:endParaRPr lang="en-CH" sz="1800" dirty="0"/>
          </a:p>
          <a:p>
            <a:pPr marL="800100" lvl="1" indent="-342900">
              <a:buFont typeface="+mj-lt"/>
              <a:buAutoNum type="arabicPeriod"/>
            </a:pPr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Request: stable</a:t>
            </a:r>
            <a:r>
              <a:rPr lang="en-CH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intensity </a:t>
            </a:r>
            <a:r>
              <a:rPr lang="en-CH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of more than </a:t>
            </a:r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2.5e7 pbar </a:t>
            </a:r>
            <a:r>
              <a:rPr lang="en-CH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divided </a:t>
            </a:r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</a:t>
            </a:r>
            <a:r>
              <a:rPr lang="en-CH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CH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4 equal bunches</a:t>
            </a:r>
          </a:p>
          <a:p>
            <a:pPr marL="1200150" lvl="2" indent="-342900"/>
            <a:r>
              <a:rPr lang="en-CH" sz="1600" dirty="0"/>
              <a:t>Typically, </a:t>
            </a:r>
            <a:r>
              <a:rPr lang="en-CH" sz="1600" b="1" dirty="0"/>
              <a:t>the more, the better….</a:t>
            </a:r>
          </a:p>
          <a:p>
            <a:pPr marL="1200150" lvl="2" indent="-342900"/>
            <a:r>
              <a:rPr lang="en-CH" sz="1600" b="1" dirty="0"/>
              <a:t>Acceptable</a:t>
            </a:r>
            <a:r>
              <a:rPr lang="en-CH" sz="1600" dirty="0"/>
              <a:t> to </a:t>
            </a:r>
            <a:r>
              <a:rPr lang="en-CH" sz="1600" b="1" dirty="0"/>
              <a:t>have slow drifts </a:t>
            </a:r>
            <a:r>
              <a:rPr lang="en-CH" sz="1600" dirty="0"/>
              <a:t>over </a:t>
            </a:r>
            <a:r>
              <a:rPr lang="en-CH" sz="1600" b="1" dirty="0"/>
              <a:t>time scales of days/weeks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42028E-D366-EA8F-A731-C69D19E2BB43}"/>
              </a:ext>
            </a:extLst>
          </p:cNvPr>
          <p:cNvSpPr txBox="1"/>
          <p:nvPr/>
        </p:nvSpPr>
        <p:spPr>
          <a:xfrm>
            <a:off x="6530882" y="6293574"/>
            <a:ext cx="259551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/>
            <a:r>
              <a:rPr lang="en-CH" sz="1600" i="1" dirty="0"/>
              <a:t>See also presentation by </a:t>
            </a:r>
            <a:r>
              <a:rPr lang="en-US" sz="1600" i="1" dirty="0">
                <a:hlinkClick r:id="rId7"/>
              </a:rPr>
              <a:t>B. Holzer </a:t>
            </a:r>
            <a:endParaRPr lang="en-CH" sz="1600" dirty="0"/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16709825-9C22-948F-EEA0-987D2F7E7304}"/>
              </a:ext>
            </a:extLst>
          </p:cNvPr>
          <p:cNvSpPr txBox="1">
            <a:spLocks/>
          </p:cNvSpPr>
          <p:nvPr/>
        </p:nvSpPr>
        <p:spPr>
          <a:xfrm>
            <a:off x="391004" y="5075573"/>
            <a:ext cx="8471139" cy="123222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CH" sz="1800" kern="0" dirty="0"/>
              <a:t>In practice, </a:t>
            </a:r>
            <a:r>
              <a:rPr lang="en-CH" sz="1800" b="1" kern="0" dirty="0"/>
              <a:t>quite some intensity variation/fluctuation (&gt;20%!) </a:t>
            </a:r>
            <a:r>
              <a:rPr lang="en-CH" sz="1800" kern="0" dirty="0"/>
              <a:t>over the year</a:t>
            </a:r>
          </a:p>
          <a:p>
            <a:pPr lvl="1"/>
            <a:r>
              <a:rPr lang="en-CH" sz="1600" b="1" kern="0" dirty="0">
                <a:solidFill>
                  <a:srgbClr val="006405"/>
                </a:solidFill>
              </a:rPr>
              <a:t>Slow improvements </a:t>
            </a:r>
            <a:r>
              <a:rPr lang="en-CH" sz="1600" kern="0" dirty="0"/>
              <a:t>thanks to </a:t>
            </a:r>
            <a:r>
              <a:rPr lang="en-CH" sz="1600" b="1" kern="0" dirty="0"/>
              <a:t>motivated operation team</a:t>
            </a:r>
          </a:p>
          <a:p>
            <a:pPr lvl="1"/>
            <a:r>
              <a:rPr lang="en-CH" sz="1600" b="1" kern="0" dirty="0">
                <a:solidFill>
                  <a:srgbClr val="F69000"/>
                </a:solidFill>
              </a:rPr>
              <a:t>Slow/fast degradations </a:t>
            </a:r>
            <a:r>
              <a:rPr lang="en-CH" sz="1600" kern="0" dirty="0"/>
              <a:t>due to </a:t>
            </a:r>
            <a:r>
              <a:rPr lang="en-CH" sz="1600" b="1" kern="0" dirty="0"/>
              <a:t>natural drifts </a:t>
            </a:r>
            <a:r>
              <a:rPr lang="en-CH" sz="1600" kern="0" dirty="0"/>
              <a:t>and</a:t>
            </a:r>
            <a:r>
              <a:rPr lang="en-CH" sz="1600" b="1" kern="0" dirty="0"/>
              <a:t> hardware faults/issues </a:t>
            </a:r>
          </a:p>
          <a:p>
            <a:pPr lvl="1"/>
            <a:r>
              <a:rPr lang="en-CH" sz="1600" b="1" kern="0" dirty="0">
                <a:solidFill>
                  <a:srgbClr val="C00000"/>
                </a:solidFill>
              </a:rPr>
              <a:t>Shot-to-shot flucuations </a:t>
            </a:r>
            <a:r>
              <a:rPr lang="en-CH" sz="1600" kern="0" dirty="0"/>
              <a:t>due to </a:t>
            </a:r>
            <a:r>
              <a:rPr lang="en-CH" sz="1600" b="1" kern="0" dirty="0"/>
              <a:t>non-reproducibility </a:t>
            </a:r>
            <a:r>
              <a:rPr lang="en-CH" sz="1600" kern="0" dirty="0"/>
              <a:t>of several sub-systems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18A9CB-FAE1-0F43-4F67-810557DE8F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35541" y="3085940"/>
            <a:ext cx="2215033" cy="17635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627365-45F1-28BA-492F-4603BF86E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82340" y="3075980"/>
            <a:ext cx="6077138" cy="1801572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5A5BA3F-DEEE-AE8F-6A20-4090D1F0B8E5}"/>
              </a:ext>
            </a:extLst>
          </p:cNvPr>
          <p:cNvCxnSpPr>
            <a:cxnSpLocks/>
          </p:cNvCxnSpPr>
          <p:nvPr/>
        </p:nvCxnSpPr>
        <p:spPr bwMode="auto">
          <a:xfrm flipH="1">
            <a:off x="1024269" y="3486590"/>
            <a:ext cx="462807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>
                <a:alpha val="80000"/>
              </a:srgb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FE88B1B-2FF1-DF8C-A453-8909EB1C0ED5}"/>
              </a:ext>
            </a:extLst>
          </p:cNvPr>
          <p:cNvSpPr txBox="1"/>
          <p:nvPr/>
        </p:nvSpPr>
        <p:spPr>
          <a:xfrm>
            <a:off x="957398" y="3270314"/>
            <a:ext cx="1253094" cy="2616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1100" b="1" kern="0" dirty="0">
                <a:solidFill>
                  <a:srgbClr val="7030A0"/>
                </a:solidFill>
              </a:rPr>
              <a:t>I</a:t>
            </a:r>
            <a:r>
              <a:rPr lang="en-CH" sz="1100" b="1" kern="0" dirty="0">
                <a:solidFill>
                  <a:srgbClr val="7030A0"/>
                </a:solidFill>
              </a:rPr>
              <a:t>deal case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04D958D-8524-928C-ABCF-4ADAC55F0AF2}"/>
              </a:ext>
            </a:extLst>
          </p:cNvPr>
          <p:cNvGrpSpPr/>
          <p:nvPr/>
        </p:nvGrpSpPr>
        <p:grpSpPr>
          <a:xfrm>
            <a:off x="1121667" y="3144785"/>
            <a:ext cx="4868315" cy="897374"/>
            <a:chOff x="718917" y="2814330"/>
            <a:chExt cx="5312606" cy="89737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1BA3A6-201B-4901-BA89-5BB7365E3EAA}"/>
                </a:ext>
              </a:extLst>
            </p:cNvPr>
            <p:cNvSpPr txBox="1"/>
            <p:nvPr/>
          </p:nvSpPr>
          <p:spPr>
            <a:xfrm>
              <a:off x="718917" y="3450094"/>
              <a:ext cx="1008932" cy="261610"/>
            </a:xfrm>
            <a:prstGeom prst="rect">
              <a:avLst/>
            </a:prstGeom>
            <a:ln>
              <a:noFill/>
            </a:ln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100" b="1" kern="0" dirty="0">
                  <a:solidFill>
                    <a:srgbClr val="FF9400"/>
                  </a:solidFill>
                </a:rPr>
                <a:t>“Acceptable”</a:t>
              </a:r>
              <a:endParaRPr lang="en-CH" sz="1100" b="1" kern="0" dirty="0">
                <a:solidFill>
                  <a:srgbClr val="FF9400"/>
                </a:solidFill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03FD4E9-AA62-5846-78C6-D33BF53860D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60563" y="3467100"/>
              <a:ext cx="45828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7F4137A-1706-FF6B-E23A-C72C1B24044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318847" y="3394357"/>
              <a:ext cx="45828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32119D2-026E-BEEE-15E4-E7797825BB6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777131" y="3296221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5EAC54E-9989-DF96-4BE5-2E203BF358D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028092" y="3190713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68A7210-D5BA-18EF-E789-2A15502D77C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279053" y="3123421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F333FE1-4CB9-CD9A-8B8B-9B9A8DBD653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530014" y="3190713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5887C6F-185F-A041-9623-16FF6D38B61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780975" y="3249329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72C18DC-4847-92A4-3F8A-582FC981A9C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042490" y="3192749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79B1B6A-D9D9-A98C-869C-DA61BA79103E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93451" y="3123421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FE0B616-2B9D-18A5-037E-681E6DD8853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544412" y="3186888"/>
              <a:ext cx="69230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5DD9AF4-BA14-45A9-938E-E5014DDD4D8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36720" y="3016064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45DF674-D5F6-6114-0C85-0ED2610DF39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01094" y="2939864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7DAF8FD-0922-1864-0D7D-2ECB248DAE0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752055" y="2832315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D3DD9EC-1A12-4966-C0B5-DFF9B9BDF418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003016" y="2892802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72F8A9E-165D-7802-8F05-2452DE0B4A7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253977" y="2814330"/>
              <a:ext cx="77754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BCC97CD-4EBF-62C3-911C-FDE4AC0F46D1}"/>
              </a:ext>
            </a:extLst>
          </p:cNvPr>
          <p:cNvGrpSpPr/>
          <p:nvPr/>
        </p:nvGrpSpPr>
        <p:grpSpPr>
          <a:xfrm>
            <a:off x="7882908" y="3513383"/>
            <a:ext cx="452243" cy="916271"/>
            <a:chOff x="17444577" y="3646392"/>
            <a:chExt cx="452243" cy="91627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A0BC8E7-B0F1-F58B-B240-A562792240A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7444577" y="4257863"/>
              <a:ext cx="0" cy="3048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AE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C5B649D-72AF-6979-7EBD-AC76E010576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7896820" y="4312571"/>
              <a:ext cx="0" cy="250092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AE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ACD49A0-F3C9-C9F9-A5FC-95507208363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7612957" y="4371186"/>
              <a:ext cx="0" cy="19147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AE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5083F41-61F9-1127-E871-D8567BAB5C1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7752642" y="3646392"/>
              <a:ext cx="0" cy="91627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AE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9D5977B-E705-9EC3-30EC-AC69AE700AC3}"/>
              </a:ext>
            </a:extLst>
          </p:cNvPr>
          <p:cNvCxnSpPr>
            <a:cxnSpLocks/>
          </p:cNvCxnSpPr>
          <p:nvPr/>
        </p:nvCxnSpPr>
        <p:spPr bwMode="auto">
          <a:xfrm flipV="1">
            <a:off x="8113972" y="3085940"/>
            <a:ext cx="0" cy="135068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8198" name="Picture 6">
            <a:extLst>
              <a:ext uri="{FF2B5EF4-FFF2-40B4-BE49-F238E27FC236}">
                <a16:creationId xmlns:a16="http://schemas.microsoft.com/office/drawing/2014/main" id="{38787E81-9857-ECE1-3E7F-52451B8A3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37" y="2869200"/>
            <a:ext cx="5598468" cy="19876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202" name="Picture 10">
            <a:extLst>
              <a:ext uri="{FF2B5EF4-FFF2-40B4-BE49-F238E27FC236}">
                <a16:creationId xmlns:a16="http://schemas.microsoft.com/office/drawing/2014/main" id="{3ECFE3FB-5752-CC1D-D26E-A6871EE04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800" y="2915083"/>
            <a:ext cx="2264400" cy="180118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7564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>
            <a:extLst>
              <a:ext uri="{FF2B5EF4-FFF2-40B4-BE49-F238E27FC236}">
                <a16:creationId xmlns:a16="http://schemas.microsoft.com/office/drawing/2014/main" id="{379C3474-B87E-D3AC-6CBE-366335AA76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075"/>
          <a:stretch/>
        </p:blipFill>
        <p:spPr>
          <a:xfrm>
            <a:off x="1302443" y="3397244"/>
            <a:ext cx="3667768" cy="2786400"/>
          </a:xfrm>
          <a:prstGeom prst="rect">
            <a:avLst/>
          </a:prstGeom>
        </p:spPr>
      </p:pic>
      <p:pic>
        <p:nvPicPr>
          <p:cNvPr id="80" name="Picture 4">
            <a:extLst>
              <a:ext uri="{FF2B5EF4-FFF2-40B4-BE49-F238E27FC236}">
                <a16:creationId xmlns:a16="http://schemas.microsoft.com/office/drawing/2014/main" id="{5C7BA08C-7208-D276-2FE2-465BAE73C3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1"/>
          <a:stretch/>
        </p:blipFill>
        <p:spPr bwMode="auto">
          <a:xfrm>
            <a:off x="5116973" y="3397244"/>
            <a:ext cx="3783327" cy="27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9D08C1-1822-2866-A700-47E5F944B2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74BDFA-3F8D-D08B-423B-006205E8DA8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CEB2670-5712-D374-5665-0C1D20D2A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Note: AD/ELENA Cycles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D781A1-82BF-3955-A66E-B8DC6E309AE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64183" y="942656"/>
            <a:ext cx="8672988" cy="1319726"/>
          </a:xfrm>
        </p:spPr>
        <p:txBody>
          <a:bodyPr/>
          <a:lstStyle/>
          <a:p>
            <a:r>
              <a:rPr lang="en-CH" sz="2000" dirty="0"/>
              <a:t>Magnetic cycles basically </a:t>
            </a:r>
            <a:r>
              <a:rPr lang="en-CH" sz="2000" b="1" dirty="0"/>
              <a:t>un-changed in length since 2022</a:t>
            </a:r>
          </a:p>
          <a:p>
            <a:r>
              <a:rPr lang="en-CH" sz="2000" b="1" dirty="0"/>
              <a:t>To simplify</a:t>
            </a:r>
            <a:r>
              <a:rPr lang="en-CH" sz="2000" dirty="0"/>
              <a:t>, the deceleration process can be divided (arbitrary choice) in </a:t>
            </a:r>
            <a:br>
              <a:rPr lang="en-CH" sz="2000" dirty="0"/>
            </a:br>
            <a:r>
              <a:rPr lang="en-CH" sz="2000" b="1" dirty="0"/>
              <a:t>macro-steps linked to underling “production” or “cooling” mechanisms</a:t>
            </a:r>
          </a:p>
          <a:p>
            <a:pPr lvl="1"/>
            <a:r>
              <a:rPr lang="en-US" sz="1600" b="1" dirty="0">
                <a:solidFill>
                  <a:srgbClr val="C00000"/>
                </a:solidFill>
              </a:rPr>
              <a:t>Disclaimer</a:t>
            </a:r>
            <a:r>
              <a:rPr lang="en-US" sz="1600" b="1" kern="0" dirty="0">
                <a:solidFill>
                  <a:srgbClr val="C00000"/>
                </a:solidFill>
              </a:rPr>
              <a:t>: transmission </a:t>
            </a:r>
            <a:r>
              <a:rPr lang="en-US" sz="1600" kern="0" dirty="0">
                <a:solidFill>
                  <a:srgbClr val="C00000"/>
                </a:solidFill>
              </a:rPr>
              <a:t>along one step </a:t>
            </a:r>
            <a:r>
              <a:rPr lang="en-US" sz="1600" b="1" kern="0" dirty="0">
                <a:solidFill>
                  <a:srgbClr val="C00000"/>
                </a:solidFill>
              </a:rPr>
              <a:t>might</a:t>
            </a:r>
            <a:r>
              <a:rPr lang="en-US" sz="1600" kern="0" dirty="0">
                <a:solidFill>
                  <a:srgbClr val="C00000"/>
                </a:solidFill>
              </a:rPr>
              <a:t> </a:t>
            </a:r>
            <a:r>
              <a:rPr lang="en-US" sz="1600" b="1" kern="0" dirty="0">
                <a:solidFill>
                  <a:srgbClr val="C00000"/>
                </a:solidFill>
              </a:rPr>
              <a:t>depend on beam quality </a:t>
            </a:r>
            <a:r>
              <a:rPr lang="en-US" sz="1600" kern="0" dirty="0">
                <a:solidFill>
                  <a:srgbClr val="C00000"/>
                </a:solidFill>
              </a:rPr>
              <a:t>from previous one…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05E674-08D3-BE71-9ECE-0A4C00C69E19}"/>
              </a:ext>
            </a:extLst>
          </p:cNvPr>
          <p:cNvSpPr txBox="1"/>
          <p:nvPr/>
        </p:nvSpPr>
        <p:spPr>
          <a:xfrm>
            <a:off x="3117104" y="6240337"/>
            <a:ext cx="45910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CH" sz="1400" b="1" kern="0" dirty="0">
                <a:solidFill>
                  <a:schemeClr val="bg2"/>
                </a:solidFill>
              </a:rPr>
              <a:t>AD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E75386F-72C8-E3E2-FFB1-383BFEC841CD}"/>
              </a:ext>
            </a:extLst>
          </p:cNvPr>
          <p:cNvGrpSpPr/>
          <p:nvPr/>
        </p:nvGrpSpPr>
        <p:grpSpPr>
          <a:xfrm>
            <a:off x="992893" y="2634743"/>
            <a:ext cx="1117935" cy="1169939"/>
            <a:chOff x="992893" y="2634743"/>
            <a:chExt cx="1117935" cy="1169939"/>
          </a:xfrm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E0ED9B89-4FAE-D967-16B7-EAF145943B30}"/>
                </a:ext>
              </a:extLst>
            </p:cNvPr>
            <p:cNvSpPr/>
            <p:nvPr/>
          </p:nvSpPr>
          <p:spPr bwMode="auto">
            <a:xfrm>
              <a:off x="1005553" y="3062340"/>
              <a:ext cx="1034175" cy="742342"/>
            </a:xfrm>
            <a:custGeom>
              <a:avLst/>
              <a:gdLst>
                <a:gd name="connsiteX0" fmla="*/ 0 w 154983"/>
                <a:gd name="connsiteY0" fmla="*/ 63084 h 109579"/>
                <a:gd name="connsiteX1" fmla="*/ 85240 w 154983"/>
                <a:gd name="connsiteY1" fmla="*/ 1091 h 109579"/>
                <a:gd name="connsiteX2" fmla="*/ 154983 w 154983"/>
                <a:gd name="connsiteY2" fmla="*/ 109579 h 109579"/>
                <a:gd name="connsiteX0" fmla="*/ 0 w 154983"/>
                <a:gd name="connsiteY0" fmla="*/ 726084 h 772579"/>
                <a:gd name="connsiteX1" fmla="*/ 63468 w 154983"/>
                <a:gd name="connsiteY1" fmla="*/ 63 h 772579"/>
                <a:gd name="connsiteX2" fmla="*/ 154983 w 154983"/>
                <a:gd name="connsiteY2" fmla="*/ 772579 h 772579"/>
                <a:gd name="connsiteX0" fmla="*/ 0 w 198526"/>
                <a:gd name="connsiteY0" fmla="*/ 731527 h 772579"/>
                <a:gd name="connsiteX1" fmla="*/ 107011 w 198526"/>
                <a:gd name="connsiteY1" fmla="*/ 63 h 772579"/>
                <a:gd name="connsiteX2" fmla="*/ 198526 w 198526"/>
                <a:gd name="connsiteY2" fmla="*/ 772579 h 772579"/>
                <a:gd name="connsiteX0" fmla="*/ 75 w 198601"/>
                <a:gd name="connsiteY0" fmla="*/ 731547 h 772599"/>
                <a:gd name="connsiteX1" fmla="*/ 107086 w 198601"/>
                <a:gd name="connsiteY1" fmla="*/ 83 h 772599"/>
                <a:gd name="connsiteX2" fmla="*/ 198601 w 198601"/>
                <a:gd name="connsiteY2" fmla="*/ 772599 h 772599"/>
                <a:gd name="connsiteX0" fmla="*/ 75 w 199260"/>
                <a:gd name="connsiteY0" fmla="*/ 731547 h 772599"/>
                <a:gd name="connsiteX1" fmla="*/ 107086 w 199260"/>
                <a:gd name="connsiteY1" fmla="*/ 83 h 772599"/>
                <a:gd name="connsiteX2" fmla="*/ 198601 w 199260"/>
                <a:gd name="connsiteY2" fmla="*/ 772599 h 772599"/>
                <a:gd name="connsiteX0" fmla="*/ 61 w 219218"/>
                <a:gd name="connsiteY0" fmla="*/ 426853 h 772705"/>
                <a:gd name="connsiteX1" fmla="*/ 127044 w 219218"/>
                <a:gd name="connsiteY1" fmla="*/ 189 h 772705"/>
                <a:gd name="connsiteX2" fmla="*/ 218559 w 219218"/>
                <a:gd name="connsiteY2" fmla="*/ 772705 h 772705"/>
                <a:gd name="connsiteX0" fmla="*/ 113 w 219270"/>
                <a:gd name="connsiteY0" fmla="*/ 426664 h 772516"/>
                <a:gd name="connsiteX1" fmla="*/ 127096 w 219270"/>
                <a:gd name="connsiteY1" fmla="*/ 0 h 772516"/>
                <a:gd name="connsiteX2" fmla="*/ 218611 w 219270"/>
                <a:gd name="connsiteY2" fmla="*/ 772516 h 772516"/>
                <a:gd name="connsiteX0" fmla="*/ 62 w 219219"/>
                <a:gd name="connsiteY0" fmla="*/ 426853 h 772705"/>
                <a:gd name="connsiteX1" fmla="*/ 127045 w 219219"/>
                <a:gd name="connsiteY1" fmla="*/ 189 h 772705"/>
                <a:gd name="connsiteX2" fmla="*/ 218560 w 219219"/>
                <a:gd name="connsiteY2" fmla="*/ 772705 h 772705"/>
                <a:gd name="connsiteX0" fmla="*/ 120 w 220321"/>
                <a:gd name="connsiteY0" fmla="*/ 426853 h 772705"/>
                <a:gd name="connsiteX1" fmla="*/ 127103 w 220321"/>
                <a:gd name="connsiteY1" fmla="*/ 189 h 772705"/>
                <a:gd name="connsiteX2" fmla="*/ 218618 w 220321"/>
                <a:gd name="connsiteY2" fmla="*/ 772705 h 772705"/>
                <a:gd name="connsiteX0" fmla="*/ 179 w 219784"/>
                <a:gd name="connsiteY0" fmla="*/ 416703 h 762555"/>
                <a:gd name="connsiteX1" fmla="*/ 109006 w 219784"/>
                <a:gd name="connsiteY1" fmla="*/ 199 h 762555"/>
                <a:gd name="connsiteX2" fmla="*/ 218677 w 219784"/>
                <a:gd name="connsiteY2" fmla="*/ 762555 h 762555"/>
                <a:gd name="connsiteX0" fmla="*/ 179 w 218677"/>
                <a:gd name="connsiteY0" fmla="*/ 416703 h 762555"/>
                <a:gd name="connsiteX1" fmla="*/ 109006 w 218677"/>
                <a:gd name="connsiteY1" fmla="*/ 199 h 762555"/>
                <a:gd name="connsiteX2" fmla="*/ 218677 w 218677"/>
                <a:gd name="connsiteY2" fmla="*/ 762555 h 762555"/>
                <a:gd name="connsiteX0" fmla="*/ 269 w 218767"/>
                <a:gd name="connsiteY0" fmla="*/ 396402 h 742254"/>
                <a:gd name="connsiteX1" fmla="*/ 96387 w 218767"/>
                <a:gd name="connsiteY1" fmla="*/ 218 h 742254"/>
                <a:gd name="connsiteX2" fmla="*/ 218767 w 218767"/>
                <a:gd name="connsiteY2" fmla="*/ 742254 h 742254"/>
                <a:gd name="connsiteX0" fmla="*/ 126 w 218624"/>
                <a:gd name="connsiteY0" fmla="*/ 396202 h 742054"/>
                <a:gd name="connsiteX1" fmla="*/ 96244 w 218624"/>
                <a:gd name="connsiteY1" fmla="*/ 18 h 742054"/>
                <a:gd name="connsiteX2" fmla="*/ 218624 w 218624"/>
                <a:gd name="connsiteY2" fmla="*/ 742054 h 742054"/>
                <a:gd name="connsiteX0" fmla="*/ 0 w 218498"/>
                <a:gd name="connsiteY0" fmla="*/ 396202 h 742054"/>
                <a:gd name="connsiteX1" fmla="*/ 96118 w 218498"/>
                <a:gd name="connsiteY1" fmla="*/ 18 h 742054"/>
                <a:gd name="connsiteX2" fmla="*/ 218498 w 218498"/>
                <a:gd name="connsiteY2" fmla="*/ 742054 h 742054"/>
                <a:gd name="connsiteX0" fmla="*/ 0 w 218498"/>
                <a:gd name="connsiteY0" fmla="*/ 396202 h 742054"/>
                <a:gd name="connsiteX1" fmla="*/ 96118 w 218498"/>
                <a:gd name="connsiteY1" fmla="*/ 18 h 742054"/>
                <a:gd name="connsiteX2" fmla="*/ 218498 w 218498"/>
                <a:gd name="connsiteY2" fmla="*/ 742054 h 742054"/>
                <a:gd name="connsiteX0" fmla="*/ 0 w 218498"/>
                <a:gd name="connsiteY0" fmla="*/ 396200 h 742052"/>
                <a:gd name="connsiteX1" fmla="*/ 96118 w 218498"/>
                <a:gd name="connsiteY1" fmla="*/ 16 h 742052"/>
                <a:gd name="connsiteX2" fmla="*/ 218498 w 218498"/>
                <a:gd name="connsiteY2" fmla="*/ 742052 h 742052"/>
                <a:gd name="connsiteX0" fmla="*/ 0 w 218498"/>
                <a:gd name="connsiteY0" fmla="*/ 396490 h 742342"/>
                <a:gd name="connsiteX1" fmla="*/ 96118 w 218498"/>
                <a:gd name="connsiteY1" fmla="*/ 306 h 742342"/>
                <a:gd name="connsiteX2" fmla="*/ 218498 w 218498"/>
                <a:gd name="connsiteY2" fmla="*/ 742342 h 742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498" h="742342">
                  <a:moveTo>
                    <a:pt x="0" y="396490"/>
                  </a:moveTo>
                  <a:cubicBezTo>
                    <a:pt x="31545" y="131930"/>
                    <a:pt x="59393" y="-7443"/>
                    <a:pt x="96118" y="306"/>
                  </a:cubicBezTo>
                  <a:cubicBezTo>
                    <a:pt x="132843" y="8055"/>
                    <a:pt x="194211" y="270050"/>
                    <a:pt x="218498" y="742342"/>
                  </a:cubicBezTo>
                </a:path>
              </a:pathLst>
            </a:custGeom>
            <a:noFill/>
            <a:ln w="3810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39E07DD-C415-7ECE-2866-06E38096CD14}"/>
                </a:ext>
              </a:extLst>
            </p:cNvPr>
            <p:cNvSpPr txBox="1"/>
            <p:nvPr/>
          </p:nvSpPr>
          <p:spPr>
            <a:xfrm>
              <a:off x="992893" y="2634743"/>
              <a:ext cx="111793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chemeClr val="accent6">
                      <a:lumMod val="50000"/>
                    </a:schemeClr>
                  </a:solidFill>
                </a:rPr>
                <a:t>p-pbar yield</a:t>
              </a:r>
              <a:endParaRPr lang="en-CH" sz="1400" b="1" kern="0" dirty="0" err="1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94F4FCA8-A268-50AD-A057-4B90BD6F7027}"/>
              </a:ext>
            </a:extLst>
          </p:cNvPr>
          <p:cNvGrpSpPr/>
          <p:nvPr/>
        </p:nvGrpSpPr>
        <p:grpSpPr>
          <a:xfrm>
            <a:off x="2069826" y="2543687"/>
            <a:ext cx="1647946" cy="1327292"/>
            <a:chOff x="2069826" y="2543687"/>
            <a:chExt cx="1647946" cy="1327292"/>
          </a:xfrm>
        </p:grpSpPr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DC790035-F331-1D37-5EDC-F0298DFB48DF}"/>
                </a:ext>
              </a:extLst>
            </p:cNvPr>
            <p:cNvSpPr/>
            <p:nvPr/>
          </p:nvSpPr>
          <p:spPr bwMode="auto">
            <a:xfrm>
              <a:off x="2069826" y="3087256"/>
              <a:ext cx="1593951" cy="783723"/>
            </a:xfrm>
            <a:custGeom>
              <a:avLst/>
              <a:gdLst>
                <a:gd name="connsiteX0" fmla="*/ 0 w 1890794"/>
                <a:gd name="connsiteY0" fmla="*/ 512204 h 612943"/>
                <a:gd name="connsiteX1" fmla="*/ 1193370 w 1890794"/>
                <a:gd name="connsiteY1" fmla="*/ 760 h 612943"/>
                <a:gd name="connsiteX2" fmla="*/ 1890794 w 1890794"/>
                <a:gd name="connsiteY2" fmla="*/ 612943 h 612943"/>
                <a:gd name="connsiteX0" fmla="*/ 0 w 1890794"/>
                <a:gd name="connsiteY0" fmla="*/ 686083 h 786822"/>
                <a:gd name="connsiteX1" fmla="*/ 899455 w 1890794"/>
                <a:gd name="connsiteY1" fmla="*/ 468 h 786822"/>
                <a:gd name="connsiteX2" fmla="*/ 1890794 w 1890794"/>
                <a:gd name="connsiteY2" fmla="*/ 786822 h 786822"/>
                <a:gd name="connsiteX0" fmla="*/ 0 w 1890794"/>
                <a:gd name="connsiteY0" fmla="*/ 686467 h 787206"/>
                <a:gd name="connsiteX1" fmla="*/ 899455 w 1890794"/>
                <a:gd name="connsiteY1" fmla="*/ 852 h 787206"/>
                <a:gd name="connsiteX2" fmla="*/ 1890794 w 1890794"/>
                <a:gd name="connsiteY2" fmla="*/ 787206 h 787206"/>
                <a:gd name="connsiteX0" fmla="*/ 0 w 1890794"/>
                <a:gd name="connsiteY0" fmla="*/ 686467 h 787206"/>
                <a:gd name="connsiteX1" fmla="*/ 899455 w 1890794"/>
                <a:gd name="connsiteY1" fmla="*/ 852 h 787206"/>
                <a:gd name="connsiteX2" fmla="*/ 1890794 w 1890794"/>
                <a:gd name="connsiteY2" fmla="*/ 787206 h 787206"/>
                <a:gd name="connsiteX0" fmla="*/ 0 w 1890794"/>
                <a:gd name="connsiteY0" fmla="*/ 681043 h 781782"/>
                <a:gd name="connsiteX1" fmla="*/ 942998 w 1890794"/>
                <a:gd name="connsiteY1" fmla="*/ 871 h 781782"/>
                <a:gd name="connsiteX2" fmla="*/ 1890794 w 1890794"/>
                <a:gd name="connsiteY2" fmla="*/ 781782 h 781782"/>
                <a:gd name="connsiteX0" fmla="*/ 0 w 1890794"/>
                <a:gd name="connsiteY0" fmla="*/ 681043 h 781782"/>
                <a:gd name="connsiteX1" fmla="*/ 942998 w 1890794"/>
                <a:gd name="connsiteY1" fmla="*/ 871 h 781782"/>
                <a:gd name="connsiteX2" fmla="*/ 1890794 w 1890794"/>
                <a:gd name="connsiteY2" fmla="*/ 781782 h 781782"/>
                <a:gd name="connsiteX0" fmla="*/ 0 w 1890794"/>
                <a:gd name="connsiteY0" fmla="*/ 680524 h 781263"/>
                <a:gd name="connsiteX1" fmla="*/ 942998 w 1890794"/>
                <a:gd name="connsiteY1" fmla="*/ 352 h 781263"/>
                <a:gd name="connsiteX2" fmla="*/ 1890794 w 1890794"/>
                <a:gd name="connsiteY2" fmla="*/ 781263 h 781263"/>
                <a:gd name="connsiteX0" fmla="*/ 0 w 1890794"/>
                <a:gd name="connsiteY0" fmla="*/ 745762 h 846501"/>
                <a:gd name="connsiteX1" fmla="*/ 942998 w 1890794"/>
                <a:gd name="connsiteY1" fmla="*/ 275 h 846501"/>
                <a:gd name="connsiteX2" fmla="*/ 1890794 w 1890794"/>
                <a:gd name="connsiteY2" fmla="*/ 846501 h 846501"/>
                <a:gd name="connsiteX0" fmla="*/ 0 w 1890794"/>
                <a:gd name="connsiteY0" fmla="*/ 745553 h 846292"/>
                <a:gd name="connsiteX1" fmla="*/ 942998 w 1890794"/>
                <a:gd name="connsiteY1" fmla="*/ 66 h 846292"/>
                <a:gd name="connsiteX2" fmla="*/ 1890794 w 1890794"/>
                <a:gd name="connsiteY2" fmla="*/ 846292 h 846292"/>
                <a:gd name="connsiteX0" fmla="*/ 0 w 1890794"/>
                <a:gd name="connsiteY0" fmla="*/ 783644 h 884383"/>
                <a:gd name="connsiteX1" fmla="*/ 942998 w 1890794"/>
                <a:gd name="connsiteY1" fmla="*/ 57 h 884383"/>
                <a:gd name="connsiteX2" fmla="*/ 1890794 w 1890794"/>
                <a:gd name="connsiteY2" fmla="*/ 884383 h 884383"/>
                <a:gd name="connsiteX0" fmla="*/ 0 w 1830923"/>
                <a:gd name="connsiteY0" fmla="*/ 783723 h 783723"/>
                <a:gd name="connsiteX1" fmla="*/ 942998 w 1830923"/>
                <a:gd name="connsiteY1" fmla="*/ 136 h 783723"/>
                <a:gd name="connsiteX2" fmla="*/ 1830923 w 1830923"/>
                <a:gd name="connsiteY2" fmla="*/ 748391 h 783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0923" h="783723">
                  <a:moveTo>
                    <a:pt x="0" y="783723"/>
                  </a:moveTo>
                  <a:cubicBezTo>
                    <a:pt x="237733" y="312778"/>
                    <a:pt x="637844" y="6025"/>
                    <a:pt x="942998" y="136"/>
                  </a:cubicBezTo>
                  <a:cubicBezTo>
                    <a:pt x="1248152" y="-5753"/>
                    <a:pt x="1638763" y="177260"/>
                    <a:pt x="1830923" y="748391"/>
                  </a:cubicBezTo>
                </a:path>
              </a:pathLst>
            </a:custGeom>
            <a:noFill/>
            <a:ln w="3810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5FDAFA1-D46E-3BC4-CD65-9C4F5EEF8B72}"/>
                </a:ext>
              </a:extLst>
            </p:cNvPr>
            <p:cNvSpPr txBox="1"/>
            <p:nvPr/>
          </p:nvSpPr>
          <p:spPr>
            <a:xfrm>
              <a:off x="2303282" y="2543687"/>
              <a:ext cx="1414490" cy="52322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to 300 MeV/c</a:t>
              </a:r>
            </a:p>
            <a:p>
              <a:pPr marL="14288" algn="l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~ AD s-cooling </a:t>
              </a:r>
              <a:endParaRPr lang="en-CH" sz="1400" b="1" kern="0" dirty="0" err="1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89E127A-08B4-5232-9D3D-AA4058F38D01}"/>
              </a:ext>
            </a:extLst>
          </p:cNvPr>
          <p:cNvGrpSpPr/>
          <p:nvPr/>
        </p:nvGrpSpPr>
        <p:grpSpPr>
          <a:xfrm>
            <a:off x="46388" y="2649243"/>
            <a:ext cx="952825" cy="907358"/>
            <a:chOff x="46388" y="2649243"/>
            <a:chExt cx="952825" cy="907358"/>
          </a:xfrm>
        </p:grpSpPr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30A51E43-D0DA-96F9-7769-752FCA43B42C}"/>
                </a:ext>
              </a:extLst>
            </p:cNvPr>
            <p:cNvSpPr/>
            <p:nvPr/>
          </p:nvSpPr>
          <p:spPr bwMode="auto">
            <a:xfrm>
              <a:off x="491147" y="3085107"/>
              <a:ext cx="440656" cy="471494"/>
            </a:xfrm>
            <a:custGeom>
              <a:avLst/>
              <a:gdLst>
                <a:gd name="connsiteX0" fmla="*/ 0 w 154983"/>
                <a:gd name="connsiteY0" fmla="*/ 63084 h 109579"/>
                <a:gd name="connsiteX1" fmla="*/ 85240 w 154983"/>
                <a:gd name="connsiteY1" fmla="*/ 1091 h 109579"/>
                <a:gd name="connsiteX2" fmla="*/ 154983 w 154983"/>
                <a:gd name="connsiteY2" fmla="*/ 109579 h 109579"/>
                <a:gd name="connsiteX0" fmla="*/ 0 w 154983"/>
                <a:gd name="connsiteY0" fmla="*/ 726084 h 772579"/>
                <a:gd name="connsiteX1" fmla="*/ 63468 w 154983"/>
                <a:gd name="connsiteY1" fmla="*/ 63 h 772579"/>
                <a:gd name="connsiteX2" fmla="*/ 154983 w 154983"/>
                <a:gd name="connsiteY2" fmla="*/ 772579 h 772579"/>
                <a:gd name="connsiteX0" fmla="*/ 0 w 198526"/>
                <a:gd name="connsiteY0" fmla="*/ 731527 h 772579"/>
                <a:gd name="connsiteX1" fmla="*/ 107011 w 198526"/>
                <a:gd name="connsiteY1" fmla="*/ 63 h 772579"/>
                <a:gd name="connsiteX2" fmla="*/ 198526 w 198526"/>
                <a:gd name="connsiteY2" fmla="*/ 772579 h 772579"/>
                <a:gd name="connsiteX0" fmla="*/ 75 w 198601"/>
                <a:gd name="connsiteY0" fmla="*/ 731547 h 772599"/>
                <a:gd name="connsiteX1" fmla="*/ 107086 w 198601"/>
                <a:gd name="connsiteY1" fmla="*/ 83 h 772599"/>
                <a:gd name="connsiteX2" fmla="*/ 198601 w 198601"/>
                <a:gd name="connsiteY2" fmla="*/ 772599 h 772599"/>
                <a:gd name="connsiteX0" fmla="*/ 75 w 199260"/>
                <a:gd name="connsiteY0" fmla="*/ 731547 h 772599"/>
                <a:gd name="connsiteX1" fmla="*/ 107086 w 199260"/>
                <a:gd name="connsiteY1" fmla="*/ 83 h 772599"/>
                <a:gd name="connsiteX2" fmla="*/ 198601 w 199260"/>
                <a:gd name="connsiteY2" fmla="*/ 772599 h 772599"/>
                <a:gd name="connsiteX0" fmla="*/ 61 w 219218"/>
                <a:gd name="connsiteY0" fmla="*/ 426853 h 772705"/>
                <a:gd name="connsiteX1" fmla="*/ 127044 w 219218"/>
                <a:gd name="connsiteY1" fmla="*/ 189 h 772705"/>
                <a:gd name="connsiteX2" fmla="*/ 218559 w 219218"/>
                <a:gd name="connsiteY2" fmla="*/ 772705 h 772705"/>
                <a:gd name="connsiteX0" fmla="*/ 113 w 219270"/>
                <a:gd name="connsiteY0" fmla="*/ 426664 h 772516"/>
                <a:gd name="connsiteX1" fmla="*/ 127096 w 219270"/>
                <a:gd name="connsiteY1" fmla="*/ 0 h 772516"/>
                <a:gd name="connsiteX2" fmla="*/ 218611 w 219270"/>
                <a:gd name="connsiteY2" fmla="*/ 772516 h 772516"/>
                <a:gd name="connsiteX0" fmla="*/ 62 w 219219"/>
                <a:gd name="connsiteY0" fmla="*/ 426853 h 772705"/>
                <a:gd name="connsiteX1" fmla="*/ 127045 w 219219"/>
                <a:gd name="connsiteY1" fmla="*/ 189 h 772705"/>
                <a:gd name="connsiteX2" fmla="*/ 218560 w 219219"/>
                <a:gd name="connsiteY2" fmla="*/ 772705 h 772705"/>
                <a:gd name="connsiteX0" fmla="*/ 120 w 220321"/>
                <a:gd name="connsiteY0" fmla="*/ 426853 h 772705"/>
                <a:gd name="connsiteX1" fmla="*/ 127103 w 220321"/>
                <a:gd name="connsiteY1" fmla="*/ 189 h 772705"/>
                <a:gd name="connsiteX2" fmla="*/ 218618 w 220321"/>
                <a:gd name="connsiteY2" fmla="*/ 772705 h 772705"/>
                <a:gd name="connsiteX0" fmla="*/ 179 w 219784"/>
                <a:gd name="connsiteY0" fmla="*/ 416703 h 762555"/>
                <a:gd name="connsiteX1" fmla="*/ 109006 w 219784"/>
                <a:gd name="connsiteY1" fmla="*/ 199 h 762555"/>
                <a:gd name="connsiteX2" fmla="*/ 218677 w 219784"/>
                <a:gd name="connsiteY2" fmla="*/ 762555 h 762555"/>
                <a:gd name="connsiteX0" fmla="*/ 179 w 218677"/>
                <a:gd name="connsiteY0" fmla="*/ 416703 h 762555"/>
                <a:gd name="connsiteX1" fmla="*/ 109006 w 218677"/>
                <a:gd name="connsiteY1" fmla="*/ 199 h 762555"/>
                <a:gd name="connsiteX2" fmla="*/ 218677 w 218677"/>
                <a:gd name="connsiteY2" fmla="*/ 762555 h 762555"/>
                <a:gd name="connsiteX0" fmla="*/ 269 w 218767"/>
                <a:gd name="connsiteY0" fmla="*/ 396402 h 742254"/>
                <a:gd name="connsiteX1" fmla="*/ 96387 w 218767"/>
                <a:gd name="connsiteY1" fmla="*/ 218 h 742254"/>
                <a:gd name="connsiteX2" fmla="*/ 218767 w 218767"/>
                <a:gd name="connsiteY2" fmla="*/ 742254 h 742254"/>
                <a:gd name="connsiteX0" fmla="*/ 126 w 218624"/>
                <a:gd name="connsiteY0" fmla="*/ 396202 h 742054"/>
                <a:gd name="connsiteX1" fmla="*/ 96244 w 218624"/>
                <a:gd name="connsiteY1" fmla="*/ 18 h 742054"/>
                <a:gd name="connsiteX2" fmla="*/ 218624 w 218624"/>
                <a:gd name="connsiteY2" fmla="*/ 742054 h 742054"/>
                <a:gd name="connsiteX0" fmla="*/ 0 w 218498"/>
                <a:gd name="connsiteY0" fmla="*/ 396202 h 742054"/>
                <a:gd name="connsiteX1" fmla="*/ 96118 w 218498"/>
                <a:gd name="connsiteY1" fmla="*/ 18 h 742054"/>
                <a:gd name="connsiteX2" fmla="*/ 218498 w 218498"/>
                <a:gd name="connsiteY2" fmla="*/ 742054 h 742054"/>
                <a:gd name="connsiteX0" fmla="*/ 0 w 218498"/>
                <a:gd name="connsiteY0" fmla="*/ 396202 h 742054"/>
                <a:gd name="connsiteX1" fmla="*/ 96118 w 218498"/>
                <a:gd name="connsiteY1" fmla="*/ 18 h 742054"/>
                <a:gd name="connsiteX2" fmla="*/ 218498 w 218498"/>
                <a:gd name="connsiteY2" fmla="*/ 742054 h 742054"/>
                <a:gd name="connsiteX0" fmla="*/ 0 w 218498"/>
                <a:gd name="connsiteY0" fmla="*/ 396200 h 742052"/>
                <a:gd name="connsiteX1" fmla="*/ 96118 w 218498"/>
                <a:gd name="connsiteY1" fmla="*/ 16 h 742052"/>
                <a:gd name="connsiteX2" fmla="*/ 218498 w 218498"/>
                <a:gd name="connsiteY2" fmla="*/ 742052 h 742052"/>
                <a:gd name="connsiteX0" fmla="*/ 0 w 218498"/>
                <a:gd name="connsiteY0" fmla="*/ 396490 h 742342"/>
                <a:gd name="connsiteX1" fmla="*/ 96118 w 218498"/>
                <a:gd name="connsiteY1" fmla="*/ 306 h 742342"/>
                <a:gd name="connsiteX2" fmla="*/ 218498 w 218498"/>
                <a:gd name="connsiteY2" fmla="*/ 742342 h 742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8498" h="742342">
                  <a:moveTo>
                    <a:pt x="0" y="396490"/>
                  </a:moveTo>
                  <a:cubicBezTo>
                    <a:pt x="31545" y="131930"/>
                    <a:pt x="59393" y="-7443"/>
                    <a:pt x="96118" y="306"/>
                  </a:cubicBezTo>
                  <a:cubicBezTo>
                    <a:pt x="132843" y="8055"/>
                    <a:pt x="194211" y="270050"/>
                    <a:pt x="218498" y="742342"/>
                  </a:cubicBezTo>
                </a:path>
              </a:pathLst>
            </a:custGeom>
            <a:noFill/>
            <a:ln w="38100" cap="flat" cmpd="sng" algn="ctr">
              <a:solidFill>
                <a:schemeClr val="accent6">
                  <a:lumMod val="75000"/>
                </a:schemeClr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F5226C4-5642-9AA6-067F-8DD97ACA8152}"/>
                </a:ext>
              </a:extLst>
            </p:cNvPr>
            <p:cNvSpPr txBox="1"/>
            <p:nvPr/>
          </p:nvSpPr>
          <p:spPr>
            <a:xfrm>
              <a:off x="46388" y="2649243"/>
              <a:ext cx="95282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chemeClr val="accent6">
                      <a:lumMod val="50000"/>
                    </a:schemeClr>
                  </a:solidFill>
                </a:rPr>
                <a:t>p from PS</a:t>
              </a:r>
              <a:endParaRPr lang="en-CH" sz="1400" b="1" kern="0" dirty="0" err="1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4D72414-1935-FD80-3646-B1515468832A}"/>
              </a:ext>
            </a:extLst>
          </p:cNvPr>
          <p:cNvGrpSpPr/>
          <p:nvPr/>
        </p:nvGrpSpPr>
        <p:grpSpPr>
          <a:xfrm>
            <a:off x="2067042" y="3742818"/>
            <a:ext cx="1204497" cy="1032530"/>
            <a:chOff x="2067042" y="3742818"/>
            <a:chExt cx="1204497" cy="1032530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660351D-5174-2873-3E79-5FC3A3227F5C}"/>
                </a:ext>
              </a:extLst>
            </p:cNvPr>
            <p:cNvSpPr txBox="1"/>
            <p:nvPr/>
          </p:nvSpPr>
          <p:spPr>
            <a:xfrm>
              <a:off x="2067042" y="4467571"/>
              <a:ext cx="1204497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400" b="1" kern="0" dirty="0">
                  <a:solidFill>
                    <a:schemeClr val="bg2"/>
                  </a:solidFill>
                </a:rPr>
                <a:t>AD s</a:t>
              </a:r>
              <a:r>
                <a:rPr lang="en-CH" sz="1400" b="1" kern="0" dirty="0">
                  <a:solidFill>
                    <a:schemeClr val="bg2"/>
                  </a:solidFill>
                </a:rPr>
                <a:t>-cooling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ECE2D7F6-5CB6-0509-3206-81E3C0DFC831}"/>
                </a:ext>
              </a:extLst>
            </p:cNvPr>
            <p:cNvCxnSpPr>
              <a:cxnSpLocks/>
              <a:stCxn id="44" idx="0"/>
            </p:cNvCxnSpPr>
            <p:nvPr/>
          </p:nvCxnSpPr>
          <p:spPr bwMode="auto">
            <a:xfrm flipH="1" flipV="1">
              <a:off x="2419069" y="3742818"/>
              <a:ext cx="250222" cy="72475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B1F056F5-9B04-AAED-EEC5-2E7D7D7AD5E4}"/>
                </a:ext>
              </a:extLst>
            </p:cNvPr>
            <p:cNvCxnSpPr>
              <a:cxnSpLocks/>
              <a:stCxn id="44" idx="0"/>
            </p:cNvCxnSpPr>
            <p:nvPr/>
          </p:nvCxnSpPr>
          <p:spPr bwMode="auto">
            <a:xfrm flipV="1">
              <a:off x="2669291" y="3925425"/>
              <a:ext cx="447355" cy="5421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3D2DFDD-A513-A887-8083-82A24868C620}"/>
              </a:ext>
            </a:extLst>
          </p:cNvPr>
          <p:cNvGrpSpPr/>
          <p:nvPr/>
        </p:nvGrpSpPr>
        <p:grpSpPr>
          <a:xfrm>
            <a:off x="3405877" y="4645335"/>
            <a:ext cx="1214115" cy="1021759"/>
            <a:chOff x="3405877" y="4645335"/>
            <a:chExt cx="1214115" cy="1021759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AB3FC97-1CB6-8279-835E-CB7A04510FCA}"/>
                </a:ext>
              </a:extLst>
            </p:cNvPr>
            <p:cNvSpPr txBox="1"/>
            <p:nvPr/>
          </p:nvSpPr>
          <p:spPr>
            <a:xfrm>
              <a:off x="3405877" y="5359317"/>
              <a:ext cx="1214115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400" b="1" kern="0" dirty="0">
                  <a:solidFill>
                    <a:schemeClr val="bg2"/>
                  </a:solidFill>
                </a:rPr>
                <a:t>AD e</a:t>
              </a:r>
              <a:r>
                <a:rPr lang="en-CH" sz="1400" b="1" kern="0" dirty="0">
                  <a:solidFill>
                    <a:schemeClr val="bg2"/>
                  </a:solidFill>
                </a:rPr>
                <a:t>-cooling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1F7440E1-3BC2-4AFE-FA96-E7D55CDDC9A5}"/>
                </a:ext>
              </a:extLst>
            </p:cNvPr>
            <p:cNvCxnSpPr>
              <a:cxnSpLocks/>
              <a:stCxn id="52" idx="0"/>
            </p:cNvCxnSpPr>
            <p:nvPr/>
          </p:nvCxnSpPr>
          <p:spPr bwMode="auto">
            <a:xfrm flipV="1">
              <a:off x="4012935" y="4645335"/>
              <a:ext cx="0" cy="71398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43CDDE47-C17A-ED7D-5954-FC010885B241}"/>
                </a:ext>
              </a:extLst>
            </p:cNvPr>
            <p:cNvCxnSpPr>
              <a:cxnSpLocks/>
              <a:stCxn id="52" idx="0"/>
            </p:cNvCxnSpPr>
            <p:nvPr/>
          </p:nvCxnSpPr>
          <p:spPr bwMode="auto">
            <a:xfrm flipV="1">
              <a:off x="4012935" y="4988671"/>
              <a:ext cx="579518" cy="3706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FBBBD21-4FBB-879A-FF5A-D16E5FF541E1}"/>
              </a:ext>
            </a:extLst>
          </p:cNvPr>
          <p:cNvGrpSpPr/>
          <p:nvPr/>
        </p:nvGrpSpPr>
        <p:grpSpPr>
          <a:xfrm>
            <a:off x="6371454" y="4561889"/>
            <a:ext cx="1592424" cy="1084423"/>
            <a:chOff x="6371454" y="4561889"/>
            <a:chExt cx="1592424" cy="1084423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D68D6D7-EA5F-F649-330D-6FCB756EF760}"/>
                </a:ext>
              </a:extLst>
            </p:cNvPr>
            <p:cNvSpPr txBox="1"/>
            <p:nvPr/>
          </p:nvSpPr>
          <p:spPr>
            <a:xfrm>
              <a:off x="6371454" y="4561889"/>
              <a:ext cx="1592424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400" b="1" kern="0" dirty="0">
                  <a:solidFill>
                    <a:schemeClr val="bg2"/>
                  </a:solidFill>
                </a:rPr>
                <a:t>ELENA e</a:t>
              </a:r>
              <a:r>
                <a:rPr lang="en-CH" sz="1400" b="1" kern="0" dirty="0">
                  <a:solidFill>
                    <a:schemeClr val="bg2"/>
                  </a:solidFill>
                </a:rPr>
                <a:t>-cooling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61A9F60D-3244-A9AE-01D8-98FCF0D549C8}"/>
                </a:ext>
              </a:extLst>
            </p:cNvPr>
            <p:cNvCxnSpPr>
              <a:cxnSpLocks/>
              <a:stCxn id="57" idx="2"/>
            </p:cNvCxnSpPr>
            <p:nvPr/>
          </p:nvCxnSpPr>
          <p:spPr bwMode="auto">
            <a:xfrm flipH="1">
              <a:off x="6636774" y="4869666"/>
              <a:ext cx="530892" cy="41663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18F004DF-3F09-B880-14E9-FBAECDBF7743}"/>
                </a:ext>
              </a:extLst>
            </p:cNvPr>
            <p:cNvCxnSpPr>
              <a:cxnSpLocks/>
              <a:stCxn id="57" idx="2"/>
            </p:cNvCxnSpPr>
            <p:nvPr/>
          </p:nvCxnSpPr>
          <p:spPr bwMode="auto">
            <a:xfrm>
              <a:off x="7167666" y="4869666"/>
              <a:ext cx="555601" cy="7766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AF2005A3-5764-C444-D0D2-1F0CCD44CB8A}"/>
              </a:ext>
            </a:extLst>
          </p:cNvPr>
          <p:cNvSpPr txBox="1"/>
          <p:nvPr/>
        </p:nvSpPr>
        <p:spPr>
          <a:xfrm>
            <a:off x="6452651" y="6242752"/>
            <a:ext cx="83740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CH" sz="1400" b="1" kern="0" dirty="0">
                <a:solidFill>
                  <a:schemeClr val="bg2"/>
                </a:solidFill>
              </a:rPr>
              <a:t>ELENA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75559B8-B959-DC15-713D-FE1A3303CB9F}"/>
              </a:ext>
            </a:extLst>
          </p:cNvPr>
          <p:cNvSpPr txBox="1"/>
          <p:nvPr/>
        </p:nvSpPr>
        <p:spPr>
          <a:xfrm>
            <a:off x="165211" y="6247148"/>
            <a:ext cx="98328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CH" sz="1400" b="1" kern="0" dirty="0">
                <a:solidFill>
                  <a:schemeClr val="bg2"/>
                </a:solidFill>
              </a:rPr>
              <a:t>TT2/FTA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C83B26D-38EE-13B8-3E2E-1B852AC9E644}"/>
              </a:ext>
            </a:extLst>
          </p:cNvPr>
          <p:cNvGrpSpPr/>
          <p:nvPr/>
        </p:nvGrpSpPr>
        <p:grpSpPr>
          <a:xfrm>
            <a:off x="3774164" y="2548510"/>
            <a:ext cx="2050248" cy="1570441"/>
            <a:chOff x="3774164" y="2548510"/>
            <a:chExt cx="2050248" cy="1570441"/>
          </a:xfrm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7FEEC35A-61D4-1028-C4BE-6AA44B5AD217}"/>
                </a:ext>
              </a:extLst>
            </p:cNvPr>
            <p:cNvSpPr/>
            <p:nvPr/>
          </p:nvSpPr>
          <p:spPr bwMode="auto">
            <a:xfrm>
              <a:off x="3774164" y="3090585"/>
              <a:ext cx="2050248" cy="1028366"/>
            </a:xfrm>
            <a:custGeom>
              <a:avLst/>
              <a:gdLst>
                <a:gd name="connsiteX0" fmla="*/ 0 w 2642461"/>
                <a:gd name="connsiteY0" fmla="*/ 776872 h 978349"/>
                <a:gd name="connsiteX1" fmla="*/ 1286359 w 2642461"/>
                <a:gd name="connsiteY1" fmla="*/ 1956 h 978349"/>
                <a:gd name="connsiteX2" fmla="*/ 2642461 w 2642461"/>
                <a:gd name="connsiteY2" fmla="*/ 978349 h 978349"/>
                <a:gd name="connsiteX0" fmla="*/ 0 w 2684025"/>
                <a:gd name="connsiteY0" fmla="*/ 714851 h 978674"/>
                <a:gd name="connsiteX1" fmla="*/ 1327923 w 2684025"/>
                <a:gd name="connsiteY1" fmla="*/ 2281 h 978674"/>
                <a:gd name="connsiteX2" fmla="*/ 2684025 w 2684025"/>
                <a:gd name="connsiteY2" fmla="*/ 978674 h 978674"/>
                <a:gd name="connsiteX0" fmla="*/ 0 w 2684025"/>
                <a:gd name="connsiteY0" fmla="*/ 716200 h 980023"/>
                <a:gd name="connsiteX1" fmla="*/ 1327923 w 2684025"/>
                <a:gd name="connsiteY1" fmla="*/ 3630 h 980023"/>
                <a:gd name="connsiteX2" fmla="*/ 2684025 w 2684025"/>
                <a:gd name="connsiteY2" fmla="*/ 980023 h 980023"/>
                <a:gd name="connsiteX0" fmla="*/ 0 w 2684025"/>
                <a:gd name="connsiteY0" fmla="*/ 716200 h 980023"/>
                <a:gd name="connsiteX1" fmla="*/ 1327923 w 2684025"/>
                <a:gd name="connsiteY1" fmla="*/ 3630 h 980023"/>
                <a:gd name="connsiteX2" fmla="*/ 2684025 w 2684025"/>
                <a:gd name="connsiteY2" fmla="*/ 980023 h 980023"/>
                <a:gd name="connsiteX0" fmla="*/ 0 w 2684025"/>
                <a:gd name="connsiteY0" fmla="*/ 712596 h 976419"/>
                <a:gd name="connsiteX1" fmla="*/ 1327923 w 2684025"/>
                <a:gd name="connsiteY1" fmla="*/ 26 h 976419"/>
                <a:gd name="connsiteX2" fmla="*/ 2684025 w 2684025"/>
                <a:gd name="connsiteY2" fmla="*/ 976419 h 976419"/>
                <a:gd name="connsiteX0" fmla="*/ 0 w 2684025"/>
                <a:gd name="connsiteY0" fmla="*/ 764543 h 1028366"/>
                <a:gd name="connsiteX1" fmla="*/ 1411050 w 2684025"/>
                <a:gd name="connsiteY1" fmla="*/ 19 h 1028366"/>
                <a:gd name="connsiteX2" fmla="*/ 2684025 w 2684025"/>
                <a:gd name="connsiteY2" fmla="*/ 1028366 h 1028366"/>
                <a:gd name="connsiteX0" fmla="*/ 0 w 2684025"/>
                <a:gd name="connsiteY0" fmla="*/ 764543 h 1028366"/>
                <a:gd name="connsiteX1" fmla="*/ 1411050 w 2684025"/>
                <a:gd name="connsiteY1" fmla="*/ 19 h 1028366"/>
                <a:gd name="connsiteX2" fmla="*/ 2684025 w 2684025"/>
                <a:gd name="connsiteY2" fmla="*/ 1028366 h 1028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84025" h="1028366">
                  <a:moveTo>
                    <a:pt x="0" y="764543"/>
                  </a:moveTo>
                  <a:cubicBezTo>
                    <a:pt x="308674" y="214823"/>
                    <a:pt x="804386" y="-2387"/>
                    <a:pt x="1411050" y="19"/>
                  </a:cubicBezTo>
                  <a:cubicBezTo>
                    <a:pt x="2017714" y="2425"/>
                    <a:pt x="2420437" y="373269"/>
                    <a:pt x="2684025" y="1028366"/>
                  </a:cubicBezTo>
                </a:path>
              </a:pathLst>
            </a:custGeom>
            <a:noFill/>
            <a:ln w="3810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4948FA4-3C0C-2DB4-EC6E-B51D7C36E385}"/>
                </a:ext>
              </a:extLst>
            </p:cNvPr>
            <p:cNvSpPr txBox="1"/>
            <p:nvPr/>
          </p:nvSpPr>
          <p:spPr>
            <a:xfrm>
              <a:off x="4306429" y="2548510"/>
              <a:ext cx="1424108" cy="52322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to 35 MeV/c</a:t>
              </a:r>
            </a:p>
            <a:p>
              <a:pPr marL="14288" algn="l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~ AD e-cooling </a:t>
              </a:r>
              <a:endParaRPr lang="en-CH" sz="1400" b="1" kern="0" dirty="0" err="1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8D3CA79-E13C-1930-FAA2-89A6018F3749}"/>
              </a:ext>
            </a:extLst>
          </p:cNvPr>
          <p:cNvGrpSpPr/>
          <p:nvPr/>
        </p:nvGrpSpPr>
        <p:grpSpPr>
          <a:xfrm>
            <a:off x="5934800" y="2539120"/>
            <a:ext cx="2343386" cy="1804558"/>
            <a:chOff x="5934800" y="2539120"/>
            <a:chExt cx="2343386" cy="1804558"/>
          </a:xfrm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CDDB1B5F-C749-9760-BC38-215C46242223}"/>
                </a:ext>
              </a:extLst>
            </p:cNvPr>
            <p:cNvSpPr/>
            <p:nvPr/>
          </p:nvSpPr>
          <p:spPr bwMode="auto">
            <a:xfrm>
              <a:off x="5934800" y="3062340"/>
              <a:ext cx="2343386" cy="1281338"/>
            </a:xfrm>
            <a:custGeom>
              <a:avLst/>
              <a:gdLst>
                <a:gd name="connsiteX0" fmla="*/ 0 w 2409986"/>
                <a:gd name="connsiteY0" fmla="*/ 778523 h 1057493"/>
                <a:gd name="connsiteX1" fmla="*/ 1270861 w 2409986"/>
                <a:gd name="connsiteY1" fmla="*/ 3608 h 1057493"/>
                <a:gd name="connsiteX2" fmla="*/ 2409986 w 2409986"/>
                <a:gd name="connsiteY2" fmla="*/ 1057493 h 1057493"/>
                <a:gd name="connsiteX0" fmla="*/ 0 w 2409986"/>
                <a:gd name="connsiteY0" fmla="*/ 933466 h 1212436"/>
                <a:gd name="connsiteX1" fmla="*/ 1270861 w 2409986"/>
                <a:gd name="connsiteY1" fmla="*/ 2688 h 1212436"/>
                <a:gd name="connsiteX2" fmla="*/ 2409986 w 2409986"/>
                <a:gd name="connsiteY2" fmla="*/ 1212436 h 1212436"/>
                <a:gd name="connsiteX0" fmla="*/ 0 w 2409986"/>
                <a:gd name="connsiteY0" fmla="*/ 933466 h 1212436"/>
                <a:gd name="connsiteX1" fmla="*/ 1270861 w 2409986"/>
                <a:gd name="connsiteY1" fmla="*/ 2688 h 1212436"/>
                <a:gd name="connsiteX2" fmla="*/ 2409986 w 2409986"/>
                <a:gd name="connsiteY2" fmla="*/ 1212436 h 1212436"/>
                <a:gd name="connsiteX0" fmla="*/ 0 w 2409986"/>
                <a:gd name="connsiteY0" fmla="*/ 930810 h 1209780"/>
                <a:gd name="connsiteX1" fmla="*/ 1270861 w 2409986"/>
                <a:gd name="connsiteY1" fmla="*/ 32 h 1209780"/>
                <a:gd name="connsiteX2" fmla="*/ 2409986 w 2409986"/>
                <a:gd name="connsiteY2" fmla="*/ 1209780 h 1209780"/>
                <a:gd name="connsiteX0" fmla="*/ 0 w 2409986"/>
                <a:gd name="connsiteY0" fmla="*/ 930810 h 1209780"/>
                <a:gd name="connsiteX1" fmla="*/ 1270861 w 2409986"/>
                <a:gd name="connsiteY1" fmla="*/ 32 h 1209780"/>
                <a:gd name="connsiteX2" fmla="*/ 2409986 w 2409986"/>
                <a:gd name="connsiteY2" fmla="*/ 1209780 h 1209780"/>
                <a:gd name="connsiteX0" fmla="*/ 0 w 2409986"/>
                <a:gd name="connsiteY0" fmla="*/ 930834 h 1209804"/>
                <a:gd name="connsiteX1" fmla="*/ 1270861 w 2409986"/>
                <a:gd name="connsiteY1" fmla="*/ 56 h 1209804"/>
                <a:gd name="connsiteX2" fmla="*/ 2409986 w 2409986"/>
                <a:gd name="connsiteY2" fmla="*/ 1209804 h 120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09986" h="1209804">
                  <a:moveTo>
                    <a:pt x="0" y="930834"/>
                  </a:moveTo>
                  <a:cubicBezTo>
                    <a:pt x="341079" y="291529"/>
                    <a:pt x="661379" y="5516"/>
                    <a:pt x="1270861" y="56"/>
                  </a:cubicBezTo>
                  <a:cubicBezTo>
                    <a:pt x="1880343" y="-5404"/>
                    <a:pt x="2197119" y="383991"/>
                    <a:pt x="2409986" y="1209804"/>
                  </a:cubicBezTo>
                </a:path>
              </a:pathLst>
            </a:custGeom>
            <a:noFill/>
            <a:ln w="38100" cap="flat" cmpd="sng" algn="ctr">
              <a:solidFill>
                <a:schemeClr val="accent6">
                  <a:lumMod val="7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BA72347-3E34-9E39-A581-6D70702DE869}"/>
                </a:ext>
              </a:extLst>
            </p:cNvPr>
            <p:cNvSpPr txBox="1"/>
            <p:nvPr/>
          </p:nvSpPr>
          <p:spPr>
            <a:xfrm>
              <a:off x="6351348" y="2539120"/>
              <a:ext cx="1799019" cy="52322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to 13.7 MeV/c</a:t>
              </a:r>
            </a:p>
            <a:p>
              <a:pPr marL="14288" algn="l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~ ELENA e-cooling </a:t>
              </a:r>
              <a:endParaRPr lang="en-CH" sz="1400" b="1" kern="0" dirty="0" err="1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7A5CDBB-06B9-36DA-F847-B66A6E8CF4CC}"/>
              </a:ext>
            </a:extLst>
          </p:cNvPr>
          <p:cNvGrpSpPr/>
          <p:nvPr/>
        </p:nvGrpSpPr>
        <p:grpSpPr>
          <a:xfrm>
            <a:off x="8364112" y="2597430"/>
            <a:ext cx="1267117" cy="2047905"/>
            <a:chOff x="8364112" y="2597430"/>
            <a:chExt cx="1267117" cy="2047905"/>
          </a:xfrm>
        </p:grpSpPr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4AC9845B-2C4E-6F3C-AD14-2395E8EDD034}"/>
                </a:ext>
              </a:extLst>
            </p:cNvPr>
            <p:cNvSpPr/>
            <p:nvPr/>
          </p:nvSpPr>
          <p:spPr bwMode="auto">
            <a:xfrm>
              <a:off x="8364112" y="3062340"/>
              <a:ext cx="1267117" cy="1582995"/>
            </a:xfrm>
            <a:custGeom>
              <a:avLst/>
              <a:gdLst>
                <a:gd name="connsiteX0" fmla="*/ 0 w 2409986"/>
                <a:gd name="connsiteY0" fmla="*/ 778523 h 1057493"/>
                <a:gd name="connsiteX1" fmla="*/ 1270861 w 2409986"/>
                <a:gd name="connsiteY1" fmla="*/ 3608 h 1057493"/>
                <a:gd name="connsiteX2" fmla="*/ 2409986 w 2409986"/>
                <a:gd name="connsiteY2" fmla="*/ 1057493 h 1057493"/>
                <a:gd name="connsiteX0" fmla="*/ 0 w 2409986"/>
                <a:gd name="connsiteY0" fmla="*/ 933466 h 1212436"/>
                <a:gd name="connsiteX1" fmla="*/ 1270861 w 2409986"/>
                <a:gd name="connsiteY1" fmla="*/ 2688 h 1212436"/>
                <a:gd name="connsiteX2" fmla="*/ 2409986 w 2409986"/>
                <a:gd name="connsiteY2" fmla="*/ 1212436 h 1212436"/>
                <a:gd name="connsiteX0" fmla="*/ 0 w 2409986"/>
                <a:gd name="connsiteY0" fmla="*/ 933466 h 1212436"/>
                <a:gd name="connsiteX1" fmla="*/ 1270861 w 2409986"/>
                <a:gd name="connsiteY1" fmla="*/ 2688 h 1212436"/>
                <a:gd name="connsiteX2" fmla="*/ 2409986 w 2409986"/>
                <a:gd name="connsiteY2" fmla="*/ 1212436 h 1212436"/>
                <a:gd name="connsiteX0" fmla="*/ 0 w 2409986"/>
                <a:gd name="connsiteY0" fmla="*/ 930810 h 1209780"/>
                <a:gd name="connsiteX1" fmla="*/ 1270861 w 2409986"/>
                <a:gd name="connsiteY1" fmla="*/ 32 h 1209780"/>
                <a:gd name="connsiteX2" fmla="*/ 2409986 w 2409986"/>
                <a:gd name="connsiteY2" fmla="*/ 1209780 h 1209780"/>
                <a:gd name="connsiteX0" fmla="*/ 0 w 2409986"/>
                <a:gd name="connsiteY0" fmla="*/ 930810 h 1209780"/>
                <a:gd name="connsiteX1" fmla="*/ 1270861 w 2409986"/>
                <a:gd name="connsiteY1" fmla="*/ 32 h 1209780"/>
                <a:gd name="connsiteX2" fmla="*/ 2409986 w 2409986"/>
                <a:gd name="connsiteY2" fmla="*/ 1209780 h 1209780"/>
                <a:gd name="connsiteX0" fmla="*/ 0 w 2409986"/>
                <a:gd name="connsiteY0" fmla="*/ 930834 h 1209804"/>
                <a:gd name="connsiteX1" fmla="*/ 1270861 w 2409986"/>
                <a:gd name="connsiteY1" fmla="*/ 56 h 1209804"/>
                <a:gd name="connsiteX2" fmla="*/ 2409986 w 2409986"/>
                <a:gd name="connsiteY2" fmla="*/ 1209804 h 120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09986" h="1209804">
                  <a:moveTo>
                    <a:pt x="0" y="930834"/>
                  </a:moveTo>
                  <a:cubicBezTo>
                    <a:pt x="341079" y="291529"/>
                    <a:pt x="661379" y="5516"/>
                    <a:pt x="1270861" y="56"/>
                  </a:cubicBezTo>
                  <a:cubicBezTo>
                    <a:pt x="1880343" y="-5404"/>
                    <a:pt x="2197119" y="383991"/>
                    <a:pt x="2409986" y="1209804"/>
                  </a:cubicBezTo>
                </a:path>
              </a:pathLst>
            </a:custGeom>
            <a:noFill/>
            <a:ln w="38100" cap="flat" cmpd="sng" algn="ctr">
              <a:solidFill>
                <a:schemeClr val="accent6">
                  <a:lumMod val="75000"/>
                </a:schemeClr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B42464CD-65BE-0CC0-A6BC-D7341D0C59D2}"/>
                </a:ext>
              </a:extLst>
            </p:cNvPr>
            <p:cNvSpPr txBox="1"/>
            <p:nvPr/>
          </p:nvSpPr>
          <p:spPr>
            <a:xfrm>
              <a:off x="8374178" y="2597430"/>
              <a:ext cx="794000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to users</a:t>
              </a:r>
              <a:endParaRPr lang="en-CH" sz="1400" b="1" kern="0" dirty="0" err="1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B0747D9-91BA-FD4D-9C4D-9CCDF78409E3}"/>
              </a:ext>
            </a:extLst>
          </p:cNvPr>
          <p:cNvGrpSpPr/>
          <p:nvPr/>
        </p:nvGrpSpPr>
        <p:grpSpPr>
          <a:xfrm>
            <a:off x="8433" y="3228040"/>
            <a:ext cx="1165268" cy="2977051"/>
            <a:chOff x="-23097" y="3135886"/>
            <a:chExt cx="1165268" cy="2977051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6CB40BA-95E6-0C3C-422D-E7E077443F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1257" y="5720080"/>
              <a:ext cx="1013868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759D1AD5-D693-03DA-4D33-DC854EDDC1F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19403" y="3177612"/>
              <a:ext cx="0" cy="269486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CF0773F-04F3-01F7-0B4D-4AF8DBCD38CA}"/>
                </a:ext>
              </a:extLst>
            </p:cNvPr>
            <p:cNvSpPr/>
            <p:nvPr/>
          </p:nvSpPr>
          <p:spPr bwMode="auto">
            <a:xfrm>
              <a:off x="836895" y="3559996"/>
              <a:ext cx="108000" cy="2160083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3B748E8-1176-88BE-4431-E8386BA2EDB6}"/>
                </a:ext>
              </a:extLst>
            </p:cNvPr>
            <p:cNvSpPr txBox="1"/>
            <p:nvPr/>
          </p:nvSpPr>
          <p:spPr>
            <a:xfrm>
              <a:off x="-23097" y="3135886"/>
              <a:ext cx="313227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600" b="1" kern="0" dirty="0">
                  <a:solidFill>
                    <a:schemeClr val="accent6">
                      <a:lumMod val="50000"/>
                    </a:schemeClr>
                  </a:solidFill>
                </a:rPr>
                <a:t>p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7A751379-81D9-1833-E2F4-B198A3778FE7}"/>
                </a:ext>
              </a:extLst>
            </p:cNvPr>
            <p:cNvSpPr/>
            <p:nvPr/>
          </p:nvSpPr>
          <p:spPr bwMode="auto">
            <a:xfrm>
              <a:off x="419437" y="3319702"/>
              <a:ext cx="108000" cy="240037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5874BAA2-B7DC-591F-7637-FF7AC38BDAEF}"/>
                </a:ext>
              </a:extLst>
            </p:cNvPr>
            <p:cNvSpPr txBox="1"/>
            <p:nvPr/>
          </p:nvSpPr>
          <p:spPr>
            <a:xfrm rot="19039530">
              <a:off x="123476" y="5739003"/>
              <a:ext cx="497572" cy="2308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900" b="1" kern="0" dirty="0">
                  <a:solidFill>
                    <a:schemeClr val="bg2"/>
                  </a:solidFill>
                </a:rPr>
                <a:t>PS eje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8BD90491-7900-D38D-3131-33DEA95A69F8}"/>
                </a:ext>
              </a:extLst>
            </p:cNvPr>
            <p:cNvSpPr txBox="1"/>
            <p:nvPr/>
          </p:nvSpPr>
          <p:spPr>
            <a:xfrm rot="19039530">
              <a:off x="383309" y="5743605"/>
              <a:ext cx="758862" cy="3693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/>
              <a:r>
                <a:rPr lang="en-CH" sz="900" b="1" kern="0" dirty="0">
                  <a:solidFill>
                    <a:schemeClr val="bg2"/>
                  </a:solidFill>
                </a:rPr>
                <a:t>FTA9053</a:t>
              </a:r>
            </a:p>
            <a:p>
              <a:pPr marL="14288"/>
              <a:r>
                <a:rPr lang="en-CH" sz="900" b="1" kern="0" dirty="0">
                  <a:solidFill>
                    <a:schemeClr val="bg2"/>
                  </a:solidFill>
                </a:rPr>
                <a:t>(AD target)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450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7F87EA-0A3C-FAB9-0132-157F2E68F3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252324-00CA-93B2-84E4-8FA4388A90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715DE4A-9040-9EEF-5355-C37C10BB1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More Details about Intensity, and its Stability…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7115D8D-62B1-B740-D6A7-AF5F698B9AE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634692" y="993913"/>
            <a:ext cx="5490258" cy="5520416"/>
          </a:xfrm>
        </p:spPr>
        <p:txBody>
          <a:bodyPr/>
          <a:lstStyle/>
          <a:p>
            <a:r>
              <a:rPr lang="en-US" sz="1800" b="1" dirty="0">
                <a:solidFill>
                  <a:srgbClr val="2177B4"/>
                </a:solidFill>
              </a:rPr>
              <a:t>Proton intensity on target </a:t>
            </a:r>
            <a:r>
              <a:rPr lang="en-US" sz="1800" dirty="0">
                <a:solidFill>
                  <a:srgbClr val="2177B4"/>
                </a:solidFill>
              </a:rPr>
              <a:t>(BCT9053):</a:t>
            </a:r>
          </a:p>
          <a:p>
            <a:pPr lvl="1"/>
            <a:r>
              <a:rPr lang="en-US" sz="1400" b="1" dirty="0"/>
              <a:t>Stepwise increase </a:t>
            </a:r>
            <a:r>
              <a:rPr lang="en-US" sz="1400" dirty="0"/>
              <a:t>thanks to </a:t>
            </a:r>
            <a:r>
              <a:rPr lang="en-US" sz="1400" b="1" dirty="0"/>
              <a:t>5-bunch setup </a:t>
            </a:r>
            <a:r>
              <a:rPr lang="en-US" sz="1400" dirty="0"/>
              <a:t>by PS in 2022 and thanks to </a:t>
            </a:r>
            <a:r>
              <a:rPr lang="en-US" sz="1400" b="1" dirty="0"/>
              <a:t>improved shielding </a:t>
            </a:r>
            <a:r>
              <a:rPr lang="en-US" sz="1400" dirty="0"/>
              <a:t>of </a:t>
            </a:r>
            <a:r>
              <a:rPr lang="en-US" sz="1400" dirty="0" err="1"/>
              <a:t>AEgIS</a:t>
            </a:r>
            <a:r>
              <a:rPr lang="en-US" sz="1400" dirty="0"/>
              <a:t> area</a:t>
            </a:r>
          </a:p>
          <a:p>
            <a:pPr lvl="1"/>
            <a:r>
              <a:rPr lang="en-US" sz="1400" b="1" dirty="0"/>
              <a:t>Sizeable short-term variation </a:t>
            </a:r>
            <a:r>
              <a:rPr lang="en-US" sz="1400" dirty="0"/>
              <a:t>(see next slide)</a:t>
            </a:r>
          </a:p>
          <a:p>
            <a:r>
              <a:rPr lang="en-US" sz="1800" b="1" dirty="0">
                <a:solidFill>
                  <a:srgbClr val="FF7F0F"/>
                </a:solidFill>
              </a:rPr>
              <a:t>“p-on-target to pbar-in-AD-ring yield:</a:t>
            </a:r>
          </a:p>
          <a:p>
            <a:pPr lvl="1"/>
            <a:r>
              <a:rPr lang="en-US" sz="1400" b="1" dirty="0"/>
              <a:t>Step</a:t>
            </a:r>
            <a:r>
              <a:rPr lang="en-US" sz="1400" dirty="0"/>
              <a:t> due to </a:t>
            </a:r>
            <a:r>
              <a:rPr lang="en-US" sz="1400" b="1" dirty="0"/>
              <a:t>horn flashovers </a:t>
            </a:r>
            <a:r>
              <a:rPr lang="en-US" sz="1400" dirty="0"/>
              <a:t>(being addressed during YETS)</a:t>
            </a:r>
          </a:p>
          <a:p>
            <a:pPr lvl="1"/>
            <a:r>
              <a:rPr lang="en-US" sz="1400" b="1" dirty="0"/>
              <a:t>Large short-term variation </a:t>
            </a:r>
            <a:r>
              <a:rPr lang="en-US" sz="1400" dirty="0"/>
              <a:t>subject of study of the </a:t>
            </a:r>
            <a:r>
              <a:rPr lang="en-US" sz="1400" b="1" dirty="0"/>
              <a:t>APOC WG </a:t>
            </a:r>
            <a:r>
              <a:rPr lang="en-US" sz="1400" dirty="0"/>
              <a:t>led by Y. </a:t>
            </a:r>
            <a:r>
              <a:rPr lang="en-US" sz="1400" dirty="0" err="1"/>
              <a:t>Dutheil</a:t>
            </a:r>
            <a:r>
              <a:rPr lang="en-US" sz="1400" dirty="0"/>
              <a:t> (ABT) (see following slides)</a:t>
            </a:r>
          </a:p>
          <a:p>
            <a:r>
              <a:rPr lang="en-US" sz="1800" b="1" dirty="0">
                <a:solidFill>
                  <a:srgbClr val="209B1F"/>
                </a:solidFill>
              </a:rPr>
              <a:t>From AD injection to 300 MeV/c plateau:</a:t>
            </a:r>
          </a:p>
          <a:p>
            <a:pPr lvl="1"/>
            <a:r>
              <a:rPr lang="en-US" sz="1400" b="1" dirty="0"/>
              <a:t>Excellent performance of s-cooling and AD at high </a:t>
            </a:r>
            <a:r>
              <a:rPr lang="en-US" sz="1400" b="1" i="1" dirty="0"/>
              <a:t>p</a:t>
            </a:r>
            <a:endParaRPr lang="en-US" sz="1400" b="1" dirty="0"/>
          </a:p>
          <a:p>
            <a:r>
              <a:rPr lang="en-US" sz="1800" b="1" dirty="0">
                <a:solidFill>
                  <a:srgbClr val="D72426"/>
                </a:solidFill>
              </a:rPr>
              <a:t>From AD@300 MeV/c to ELENA@35 MeV/c:</a:t>
            </a:r>
          </a:p>
          <a:p>
            <a:pPr lvl="1"/>
            <a:r>
              <a:rPr lang="en-US" sz="1400" b="1" dirty="0"/>
              <a:t>Large variation </a:t>
            </a:r>
            <a:r>
              <a:rPr lang="en-US" sz="1400" dirty="0"/>
              <a:t>of overall performance, linked to:</a:t>
            </a:r>
          </a:p>
          <a:p>
            <a:pPr lvl="2"/>
            <a:r>
              <a:rPr lang="en-US" sz="1400" b="1" dirty="0"/>
              <a:t>AD e-cooler performance/stability</a:t>
            </a:r>
          </a:p>
          <a:p>
            <a:pPr lvl="3"/>
            <a:r>
              <a:rPr lang="en-US" sz="1400" dirty="0"/>
              <a:t>Looking forward for a </a:t>
            </a:r>
            <a:r>
              <a:rPr lang="en-US" sz="1400" b="1" dirty="0"/>
              <a:t>new e-cooler </a:t>
            </a:r>
            <a:r>
              <a:rPr lang="en-US" sz="1400" dirty="0"/>
              <a:t>after LS3!</a:t>
            </a:r>
          </a:p>
          <a:p>
            <a:pPr lvl="2"/>
            <a:r>
              <a:rPr lang="en-US" sz="1400" b="1" dirty="0"/>
              <a:t>AD ejection oscillation</a:t>
            </a:r>
          </a:p>
          <a:p>
            <a:pPr lvl="3"/>
            <a:r>
              <a:rPr lang="en-US" sz="1400" b="1" dirty="0"/>
              <a:t>Investigation</a:t>
            </a:r>
            <a:r>
              <a:rPr lang="en-US" sz="1400" dirty="0"/>
              <a:t> </a:t>
            </a:r>
            <a:r>
              <a:rPr lang="en-US" sz="1400" b="1" dirty="0"/>
              <a:t>ongoing</a:t>
            </a:r>
            <a:r>
              <a:rPr lang="en-US" sz="1400" dirty="0"/>
              <a:t> led by L. </a:t>
            </a:r>
            <a:r>
              <a:rPr lang="en-US" sz="1400" dirty="0" err="1"/>
              <a:t>Bojtar</a:t>
            </a:r>
            <a:r>
              <a:rPr lang="en-US" sz="1400" dirty="0"/>
              <a:t> (OP)</a:t>
            </a:r>
          </a:p>
          <a:p>
            <a:r>
              <a:rPr lang="en-US" sz="1800" b="1" dirty="0">
                <a:solidFill>
                  <a:srgbClr val="8F60BB"/>
                </a:solidFill>
              </a:rPr>
              <a:t>From ELENA@35 MeV/c to extraction:</a:t>
            </a:r>
          </a:p>
          <a:p>
            <a:pPr lvl="1"/>
            <a:r>
              <a:rPr lang="en-US" sz="1400" dirty="0"/>
              <a:t>Low performance linked to </a:t>
            </a:r>
            <a:r>
              <a:rPr lang="en-US" sz="1400" b="1" dirty="0"/>
              <a:t>e-cooling</a:t>
            </a:r>
            <a:r>
              <a:rPr lang="en-US" sz="1400" dirty="0"/>
              <a:t> and </a:t>
            </a:r>
            <a:r>
              <a:rPr lang="en-US" sz="1400" b="1" dirty="0"/>
              <a:t>space-charge</a:t>
            </a:r>
            <a:r>
              <a:rPr lang="en-US" sz="1400" dirty="0"/>
              <a:t> effects</a:t>
            </a:r>
          </a:p>
          <a:p>
            <a:pPr lvl="1"/>
            <a:r>
              <a:rPr lang="en-US" sz="1400" dirty="0"/>
              <a:t>Indication that </a:t>
            </a:r>
            <a:r>
              <a:rPr lang="en-US" sz="1400" b="1" dirty="0"/>
              <a:t>we need to spend some more time on ELENA</a:t>
            </a:r>
            <a:r>
              <a:rPr lang="en-US" sz="1400" dirty="0"/>
              <a:t>, and not only on keeping AD up and running… </a:t>
            </a:r>
          </a:p>
          <a:p>
            <a:pPr lvl="1"/>
            <a:endParaRPr lang="en-CH" sz="1600" dirty="0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7765C80F-DEB1-8124-E1CF-86FEC9F7B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600" y="4387849"/>
            <a:ext cx="9144000" cy="313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0" name="Picture 20">
            <a:extLst>
              <a:ext uri="{FF2B5EF4-FFF2-40B4-BE49-F238E27FC236}">
                <a16:creationId xmlns:a16="http://schemas.microsoft.com/office/drawing/2014/main" id="{04E8988E-B8EA-D5B9-C221-164294560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00" y="3650400"/>
            <a:ext cx="3284960" cy="2822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58" name="Picture 18">
            <a:extLst>
              <a:ext uri="{FF2B5EF4-FFF2-40B4-BE49-F238E27FC236}">
                <a16:creationId xmlns:a16="http://schemas.microsoft.com/office/drawing/2014/main" id="{54D71595-FA55-9A62-98AF-7C58C47CB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00" y="3650400"/>
            <a:ext cx="3284960" cy="2822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56" name="Picture 16">
            <a:extLst>
              <a:ext uri="{FF2B5EF4-FFF2-40B4-BE49-F238E27FC236}">
                <a16:creationId xmlns:a16="http://schemas.microsoft.com/office/drawing/2014/main" id="{EA5C9184-5D5A-42F0-4617-993085553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00" y="3650400"/>
            <a:ext cx="3284960" cy="2822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54" name="Picture 14">
            <a:extLst>
              <a:ext uri="{FF2B5EF4-FFF2-40B4-BE49-F238E27FC236}">
                <a16:creationId xmlns:a16="http://schemas.microsoft.com/office/drawing/2014/main" id="{6E1AB44D-CE85-14FB-1FD4-B1001F20B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00" y="3650400"/>
            <a:ext cx="3284960" cy="2822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52" name="Picture 12">
            <a:extLst>
              <a:ext uri="{FF2B5EF4-FFF2-40B4-BE49-F238E27FC236}">
                <a16:creationId xmlns:a16="http://schemas.microsoft.com/office/drawing/2014/main" id="{0A7BB24E-7E6C-DA50-9CFA-D3470F2E7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00" y="3650400"/>
            <a:ext cx="3284960" cy="2822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62" name="Picture 22">
            <a:extLst>
              <a:ext uri="{FF2B5EF4-FFF2-40B4-BE49-F238E27FC236}">
                <a16:creationId xmlns:a16="http://schemas.microsoft.com/office/drawing/2014/main" id="{E83ABD73-C4F3-91A1-237E-41A584DD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00" y="3650400"/>
            <a:ext cx="3284960" cy="2822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86533B2E-9072-9CA8-6CB5-8107C6A77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900000"/>
            <a:ext cx="3327042" cy="2772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0AD412EE-3147-83BE-2FB9-69FF63693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900000"/>
            <a:ext cx="3327042" cy="2772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46" name="Picture 6">
            <a:extLst>
              <a:ext uri="{FF2B5EF4-FFF2-40B4-BE49-F238E27FC236}">
                <a16:creationId xmlns:a16="http://schemas.microsoft.com/office/drawing/2014/main" id="{3BD31131-3E0F-285A-D89E-CD7FE201F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900000"/>
            <a:ext cx="3327042" cy="2772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48" name="Picture 8">
            <a:extLst>
              <a:ext uri="{FF2B5EF4-FFF2-40B4-BE49-F238E27FC236}">
                <a16:creationId xmlns:a16="http://schemas.microsoft.com/office/drawing/2014/main" id="{09313D2A-DD81-AC2D-51C8-F03723F67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900000"/>
            <a:ext cx="3327042" cy="2772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50" name="Picture 10">
            <a:extLst>
              <a:ext uri="{FF2B5EF4-FFF2-40B4-BE49-F238E27FC236}">
                <a16:creationId xmlns:a16="http://schemas.microsoft.com/office/drawing/2014/main" id="{E7F4101B-B9D7-F696-73D3-1066661FD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900000"/>
            <a:ext cx="3327042" cy="2772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A00BC7D-6A6D-D0F3-E833-F007A5732D4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80000" y="900000"/>
            <a:ext cx="3332699" cy="27720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9454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4DD098-7BD4-479A-1B6B-6A4BCD119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B852F8-5331-91BA-39A7-53F5F547CE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JAPW2023 – 7th Dec 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83C9D89-A101-25AB-8E27-8344AC2F5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From PS to AD: Protons Transmission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04F261D-0D05-3076-2D5A-54968BFB60A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59656" y="781794"/>
            <a:ext cx="8766629" cy="3453355"/>
          </a:xfrm>
        </p:spPr>
        <p:txBody>
          <a:bodyPr/>
          <a:lstStyle/>
          <a:p>
            <a:pPr algn="l"/>
            <a:r>
              <a:rPr lang="en-US" sz="2000" b="1" dirty="0">
                <a:solidFill>
                  <a:srgbClr val="006405"/>
                </a:solidFill>
              </a:rPr>
              <a:t>Excellent stability </a:t>
            </a:r>
            <a:r>
              <a:rPr lang="en-US" sz="2000" dirty="0"/>
              <a:t>of proton production </a:t>
            </a:r>
            <a:r>
              <a:rPr lang="en-US" sz="2000" b="1" dirty="0">
                <a:solidFill>
                  <a:srgbClr val="006405"/>
                </a:solidFill>
              </a:rPr>
              <a:t>up to PS last turn</a:t>
            </a:r>
            <a:r>
              <a:rPr lang="en-US" sz="2000" dirty="0"/>
              <a:t>! </a:t>
            </a:r>
            <a:r>
              <a:rPr lang="en-US" sz="2000" i="1" dirty="0"/>
              <a:t>(see </a:t>
            </a:r>
            <a:r>
              <a:rPr lang="en-US" sz="2000" i="1" dirty="0">
                <a:hlinkClick r:id="rId3"/>
              </a:rPr>
              <a:t>T. Prebibaj</a:t>
            </a:r>
            <a:r>
              <a:rPr lang="en-US" sz="2000" i="1" dirty="0"/>
              <a:t>)</a:t>
            </a:r>
          </a:p>
          <a:p>
            <a:pPr algn="l"/>
            <a:r>
              <a:rPr lang="en-US" sz="2000" b="1" dirty="0">
                <a:solidFill>
                  <a:srgbClr val="F39200"/>
                </a:solidFill>
              </a:rPr>
              <a:t>~90% PS-to-AD-target transmission</a:t>
            </a:r>
            <a:r>
              <a:rPr lang="en-US" sz="2000" b="1" dirty="0"/>
              <a:t>, </a:t>
            </a:r>
            <a:r>
              <a:rPr lang="en-US" sz="2000" dirty="0"/>
              <a:t>still below what it was (maybe) pre-LS2 :</a:t>
            </a:r>
          </a:p>
          <a:p>
            <a:pPr lvl="1"/>
            <a:r>
              <a:rPr lang="en-US" sz="1800" b="1" dirty="0"/>
              <a:t>BCTs gating </a:t>
            </a:r>
            <a:r>
              <a:rPr lang="en-US" sz="1800" dirty="0"/>
              <a:t>not always accurate?</a:t>
            </a:r>
          </a:p>
          <a:p>
            <a:pPr lvl="1"/>
            <a:r>
              <a:rPr lang="en-US" sz="1800" b="1" dirty="0"/>
              <a:t>BLMs not always consistent </a:t>
            </a:r>
            <a:r>
              <a:rPr lang="en-US" sz="1800" dirty="0"/>
              <a:t>with BCT readings?</a:t>
            </a:r>
          </a:p>
          <a:p>
            <a:pPr lvl="1"/>
            <a:r>
              <a:rPr lang="en-US" sz="1800" b="1" kern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Tests with pencil beam planned</a:t>
            </a:r>
            <a:r>
              <a:rPr lang="en-US" sz="1800" kern="0" dirty="0"/>
              <a:t>, if time allows, </a:t>
            </a:r>
            <a:r>
              <a:rPr lang="en-US" sz="1800" b="1" kern="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in 2024 </a:t>
            </a:r>
            <a:r>
              <a:rPr lang="en-US" sz="1800" kern="0" dirty="0"/>
              <a:t>by Y. </a:t>
            </a:r>
            <a:r>
              <a:rPr lang="en-US" sz="1800" kern="0" dirty="0" err="1"/>
              <a:t>Dutheil</a:t>
            </a:r>
            <a:endParaRPr lang="en-US" sz="1800" dirty="0"/>
          </a:p>
          <a:p>
            <a:r>
              <a:rPr lang="en-US" sz="2000" dirty="0"/>
              <a:t>Transmission </a:t>
            </a:r>
            <a:r>
              <a:rPr lang="en-US" sz="2000" b="1" dirty="0">
                <a:solidFill>
                  <a:srgbClr val="F39200"/>
                </a:solidFill>
              </a:rPr>
              <a:t>variation/drift</a:t>
            </a:r>
            <a:r>
              <a:rPr lang="en-US" sz="2000" b="1" dirty="0"/>
              <a:t> </a:t>
            </a:r>
            <a:r>
              <a:rPr lang="en-US" sz="2000" dirty="0"/>
              <a:t>might also be linked to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F39200"/>
                </a:solidFill>
              </a:rPr>
              <a:t>steering</a:t>
            </a:r>
            <a:r>
              <a:rPr lang="en-US" sz="2000" b="1" dirty="0"/>
              <a:t> </a:t>
            </a:r>
            <a:r>
              <a:rPr lang="en-US" sz="2000" dirty="0"/>
              <a:t>in TT2/FTA?!: </a:t>
            </a:r>
          </a:p>
          <a:p>
            <a:pPr lvl="1"/>
            <a:r>
              <a:rPr lang="en-US" sz="1800" dirty="0"/>
              <a:t>Possibility to </a:t>
            </a:r>
            <a:r>
              <a:rPr lang="en-US" sz="1800" b="1" dirty="0"/>
              <a:t>stabilize TT2/FTA already presented last year</a:t>
            </a:r>
            <a:r>
              <a:rPr lang="en-US" sz="1800" dirty="0"/>
              <a:t>, to be automatized </a:t>
            </a:r>
          </a:p>
          <a:p>
            <a:pPr lvl="1"/>
            <a:r>
              <a:rPr lang="en-US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No BPMs in FTA</a:t>
            </a:r>
            <a:r>
              <a:rPr lang="en-US" sz="1800" dirty="0"/>
              <a:t>: see request in presentation by </a:t>
            </a:r>
            <a:r>
              <a:rPr lang="en-US" sz="1800" dirty="0">
                <a:hlinkClick r:id="rId4"/>
              </a:rPr>
              <a:t>M. Van Dijk</a:t>
            </a:r>
            <a:endParaRPr lang="en-US" sz="1800" dirty="0"/>
          </a:p>
          <a:p>
            <a:pPr lvl="1"/>
            <a:r>
              <a:rPr lang="en-US" sz="1800" dirty="0"/>
              <a:t>Some “</a:t>
            </a:r>
            <a:r>
              <a:rPr lang="en-US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alarm-like</a:t>
            </a:r>
            <a:r>
              <a:rPr lang="en-US" sz="1800" dirty="0"/>
              <a:t>” </a:t>
            </a:r>
            <a:r>
              <a:rPr lang="en-US" sz="1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detection drift/degradation </a:t>
            </a:r>
            <a:r>
              <a:rPr lang="en-US" sz="1800" dirty="0"/>
              <a:t>would probably help operation?!</a:t>
            </a:r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74647A46-C539-4615-BFBA-4B444CA38450}"/>
              </a:ext>
            </a:extLst>
          </p:cNvPr>
          <p:cNvSpPr txBox="1">
            <a:spLocks/>
          </p:cNvSpPr>
          <p:nvPr/>
        </p:nvSpPr>
        <p:spPr>
          <a:xfrm>
            <a:off x="335280" y="5932917"/>
            <a:ext cx="8473440" cy="51323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lvl="1"/>
            <a:endParaRPr lang="en-US" sz="1600" b="1" kern="0" dirty="0"/>
          </a:p>
        </p:txBody>
      </p:sp>
      <p:pic>
        <p:nvPicPr>
          <p:cNvPr id="7" name="Picture 6" descr="A graph showing a blue line&#10;&#10;Description automatically generated with medium confidence">
            <a:extLst>
              <a:ext uri="{FF2B5EF4-FFF2-40B4-BE49-F238E27FC236}">
                <a16:creationId xmlns:a16="http://schemas.microsoft.com/office/drawing/2014/main" id="{6A697760-CD86-24DB-A0DB-61EB10467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68308" y="2940726"/>
            <a:ext cx="6627360" cy="299219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6B32F235-C460-C6DC-ECFF-E76DF32AC5FB}"/>
              </a:ext>
            </a:extLst>
          </p:cNvPr>
          <p:cNvGrpSpPr/>
          <p:nvPr/>
        </p:nvGrpSpPr>
        <p:grpSpPr>
          <a:xfrm>
            <a:off x="1084594" y="3904491"/>
            <a:ext cx="6722594" cy="2541664"/>
            <a:chOff x="1084594" y="3904491"/>
            <a:chExt cx="6722594" cy="254166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A4CA3BD5-2EB0-EB1A-0318-CCDBFC2DBF25}"/>
                </a:ext>
              </a:extLst>
            </p:cNvPr>
            <p:cNvGrpSpPr/>
            <p:nvPr/>
          </p:nvGrpSpPr>
          <p:grpSpPr>
            <a:xfrm>
              <a:off x="1336812" y="3904491"/>
              <a:ext cx="6470376" cy="2541664"/>
              <a:chOff x="765802" y="3178609"/>
              <a:chExt cx="6470376" cy="3206184"/>
            </a:xfrm>
          </p:grpSpPr>
          <p:pic>
            <p:nvPicPr>
              <p:cNvPr id="8" name="Picture 7" descr="A graph showing a graph showing a number of blue dots&#10;&#10;Description automatically generated with medium confidence">
                <a:extLst>
                  <a:ext uri="{FF2B5EF4-FFF2-40B4-BE49-F238E27FC236}">
                    <a16:creationId xmlns:a16="http://schemas.microsoft.com/office/drawing/2014/main" id="{FD0768A4-177F-DBC4-99F2-250327C07A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65802" y="3178609"/>
                <a:ext cx="6470375" cy="1679064"/>
              </a:xfrm>
              <a:prstGeom prst="rect">
                <a:avLst/>
              </a:prstGeom>
            </p:spPr>
          </p:pic>
          <p:pic>
            <p:nvPicPr>
              <p:cNvPr id="6" name="Picture 5" descr="A graph showing a wave of data&#10;&#10;Description automatically generated with medium confidence">
                <a:extLst>
                  <a:ext uri="{FF2B5EF4-FFF2-40B4-BE49-F238E27FC236}">
                    <a16:creationId xmlns:a16="http://schemas.microsoft.com/office/drawing/2014/main" id="{29F620EA-C50F-EEFF-E2BD-453FEE9E1B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9670" y="4700573"/>
                <a:ext cx="6436508" cy="1684220"/>
              </a:xfrm>
              <a:prstGeom prst="rect">
                <a:avLst/>
              </a:prstGeom>
            </p:spPr>
          </p:pic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9E781A8-0473-48AC-986B-C07945540D43}"/>
                </a:ext>
              </a:extLst>
            </p:cNvPr>
            <p:cNvSpPr txBox="1"/>
            <p:nvPr/>
          </p:nvSpPr>
          <p:spPr>
            <a:xfrm rot="16200000">
              <a:off x="713980" y="5585835"/>
              <a:ext cx="104900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400" b="1" kern="0" dirty="0"/>
                <a:t>TT2 BPMs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510FD79-A12A-91B2-F279-A5347A3C7789}"/>
                </a:ext>
              </a:extLst>
            </p:cNvPr>
            <p:cNvSpPr txBox="1"/>
            <p:nvPr/>
          </p:nvSpPr>
          <p:spPr>
            <a:xfrm rot="16200000">
              <a:off x="734018" y="4374534"/>
              <a:ext cx="100893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400" b="1" kern="0" dirty="0"/>
                <a:t>PS-to-9053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350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LENA master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  <a:txDef>
      <a:spPr/>
      <a:bodyPr wrap="square" rtlCol="0">
        <a:spAutoFit/>
      </a:bodyPr>
      <a:lstStyle>
        <a:defPPr marL="14288" algn="l">
          <a:defRPr sz="2000" kern="0" dirty="0" err="1" smtClean="0">
            <a:solidFill>
              <a:schemeClr val="bg2"/>
            </a:solidFill>
          </a:defRPr>
        </a:defPPr>
      </a:lstStyle>
    </a:tx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Template_2019" id="{2B88AB6B-30E1-D843-B89C-3B29E6A930CC}" vid="{5F636783-FB16-BB46-91B4-FA4348008CA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ELENA master</Template>
  <TotalTime>129992</TotalTime>
  <Words>4461</Words>
  <Application>Microsoft Macintosh PowerPoint</Application>
  <PresentationFormat>On-screen Show (4:3)</PresentationFormat>
  <Paragraphs>588</Paragraphs>
  <Slides>33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Garamond</vt:lpstr>
      <vt:lpstr>Helvetica</vt:lpstr>
      <vt:lpstr>Times New Roman</vt:lpstr>
      <vt:lpstr>Wingdings</vt:lpstr>
      <vt:lpstr>ELENA master</vt:lpstr>
      <vt:lpstr>PowerPoint Presentation</vt:lpstr>
      <vt:lpstr>Outline</vt:lpstr>
      <vt:lpstr>Outline</vt:lpstr>
      <vt:lpstr>AD/ELENA Overall Performance</vt:lpstr>
      <vt:lpstr>Outline</vt:lpstr>
      <vt:lpstr>What our (typical) users want: stable intensity </vt:lpstr>
      <vt:lpstr>Note: AD/ELENA Cycles</vt:lpstr>
      <vt:lpstr>More Details about Intensity, and its Stability…</vt:lpstr>
      <vt:lpstr>From PS to AD: Protons Transmission</vt:lpstr>
      <vt:lpstr>Antiproton Production/Optimisation: APOC WG</vt:lpstr>
      <vt:lpstr>APOC WG: progress and prospects </vt:lpstr>
      <vt:lpstr>Sources of AD “low energy” Transmission Degradation</vt:lpstr>
      <vt:lpstr>Other Known Issues and Successes </vt:lpstr>
      <vt:lpstr>Outline</vt:lpstr>
      <vt:lpstr>What our (typical) users wants: stable rep rate </vt:lpstr>
      <vt:lpstr>Hardware Faults During Physics – any Trend?</vt:lpstr>
      <vt:lpstr>Outline</vt:lpstr>
      <vt:lpstr>What our (typical) users wants: bunch quality</vt:lpstr>
      <vt:lpstr>Outline</vt:lpstr>
      <vt:lpstr>Mid- to Long-Term Sustainability of the Facility</vt:lpstr>
      <vt:lpstr>Outline</vt:lpstr>
      <vt:lpstr>Conclusions</vt:lpstr>
      <vt:lpstr>PowerPoint Presentation</vt:lpstr>
      <vt:lpstr>User wishes Based on survey sent to users for 2023 AD/ELENA mini ws</vt:lpstr>
      <vt:lpstr>Possible plan from 2023 AD mini ws (from a beam perspective)</vt:lpstr>
      <vt:lpstr>AD/ELENA Improvement Project Timeline</vt:lpstr>
      <vt:lpstr>Overview of Beam Instrumentation Needs</vt:lpstr>
      <vt:lpstr>From PS to AD: Protons Transmission</vt:lpstr>
      <vt:lpstr>LNE Trajectory Stability</vt:lpstr>
      <vt:lpstr>ELENA Single Pass Intensity</vt:lpstr>
      <vt:lpstr>Properties of beams delivered to users</vt:lpstr>
      <vt:lpstr>Exploring a New Working Point for Smaller 𝜖</vt:lpstr>
      <vt:lpstr>The ELENA cycle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Commissioning</dc:title>
  <dc:creator>Microsoft Office User</dc:creator>
  <cp:lastModifiedBy>Davide Gamba</cp:lastModifiedBy>
  <cp:revision>1142</cp:revision>
  <dcterms:created xsi:type="dcterms:W3CDTF">2020-12-06T20:25:48Z</dcterms:created>
  <dcterms:modified xsi:type="dcterms:W3CDTF">2023-12-08T15:42:29Z</dcterms:modified>
</cp:coreProperties>
</file>