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00" r:id="rId2"/>
    <p:sldId id="381" r:id="rId3"/>
    <p:sldId id="384" r:id="rId4"/>
    <p:sldId id="389" r:id="rId5"/>
    <p:sldId id="385" r:id="rId6"/>
    <p:sldId id="388" r:id="rId7"/>
    <p:sldId id="397" r:id="rId8"/>
    <p:sldId id="391" r:id="rId9"/>
    <p:sldId id="390" r:id="rId10"/>
    <p:sldId id="387" r:id="rId11"/>
    <p:sldId id="392" r:id="rId12"/>
    <p:sldId id="407" r:id="rId13"/>
    <p:sldId id="393" r:id="rId14"/>
    <p:sldId id="394" r:id="rId15"/>
    <p:sldId id="383" r:id="rId16"/>
    <p:sldId id="409" r:id="rId17"/>
    <p:sldId id="408" r:id="rId18"/>
    <p:sldId id="410" r:id="rId19"/>
    <p:sldId id="412" r:id="rId20"/>
    <p:sldId id="413" r:id="rId21"/>
    <p:sldId id="367" r:id="rId22"/>
    <p:sldId id="368" r:id="rId23"/>
    <p:sldId id="374" r:id="rId24"/>
    <p:sldId id="402" r:id="rId25"/>
    <p:sldId id="405" r:id="rId26"/>
    <p:sldId id="403" r:id="rId27"/>
    <p:sldId id="369" r:id="rId28"/>
    <p:sldId id="377" r:id="rId29"/>
    <p:sldId id="378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C2A35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706" autoAdjust="0"/>
  </p:normalViewPr>
  <p:slideViewPr>
    <p:cSldViewPr snapToObjects="1">
      <p:cViewPr varScale="1">
        <p:scale>
          <a:sx n="108" d="100"/>
          <a:sy n="108" d="100"/>
        </p:scale>
        <p:origin x="648" y="108"/>
      </p:cViewPr>
      <p:guideLst/>
    </p:cSldViewPr>
  </p:slideViewPr>
  <p:outlineViewPr>
    <p:cViewPr>
      <p:scale>
        <a:sx n="33" d="100"/>
        <a:sy n="33" d="100"/>
      </p:scale>
      <p:origin x="0" y="-237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6" d="100"/>
          <a:sy n="96" d="100"/>
        </p:scale>
        <p:origin x="364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850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98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96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05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59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87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410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265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006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019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331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387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158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978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9450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22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797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875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971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18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8535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23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17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82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8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30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62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4723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1400"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B2C44CE-9C32-3BC3-3EC6-B0236B60A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1400"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E62D5A37-E5EC-98A0-5C01-1190283F8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836712"/>
            <a:ext cx="11376025" cy="536406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8E61864-9B60-AD23-3B06-5B75D1CD09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de-DE" dirty="0"/>
              <a:t>17.09.2023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438B0C6-011A-6F48-622B-04FC4FE6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42855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02361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19936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cds.cern.ch/record/2845051/files/EP-Tech-Note-2022-001.pdf" TargetMode="Externa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2994D-FAD7-7947-93FF-DBD8F7824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569369"/>
            <a:ext cx="11376025" cy="1719262"/>
          </a:xfrm>
        </p:spPr>
        <p:txBody>
          <a:bodyPr/>
          <a:lstStyle/>
          <a:p>
            <a:pPr algn="ctr"/>
            <a:r>
              <a:rPr lang="en-US" sz="4000" dirty="0"/>
              <a:t>JAPW workshop</a:t>
            </a:r>
            <a:br>
              <a:rPr lang="en-US" sz="4000" dirty="0"/>
            </a:br>
            <a:br>
              <a:rPr lang="en-US" sz="4000" dirty="0"/>
            </a:br>
            <a:r>
              <a:rPr lang="en-US" sz="2800" dirty="0"/>
              <a:t>Fixed target program – Beams and Areas  </a:t>
            </a:r>
            <a:br>
              <a:rPr lang="en-US" sz="2800" dirty="0"/>
            </a:br>
            <a:r>
              <a:rPr lang="en-US" sz="2800" i="1" dirty="0"/>
              <a:t>Instrumentation issues &amp; requests</a:t>
            </a:r>
            <a:br>
              <a:rPr lang="en-US" sz="2800" i="1" dirty="0"/>
            </a:br>
            <a:br>
              <a:rPr lang="en-US" sz="2800" i="1" dirty="0"/>
            </a:br>
            <a:r>
              <a:rPr lang="en-US" sz="2800" b="0" dirty="0"/>
              <a:t>M. van Dijk (with input from many)</a:t>
            </a:r>
            <a:endParaRPr lang="en-GB" sz="2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3AF7D-6BEA-5947-B9F3-10C4C282A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DFC53-252C-EA4F-8AC8-7AA02FEC2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5839B-B818-5046-88A6-449223FF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3C52A23-CA61-EBED-A7C5-3AFA9402A3B1}"/>
              </a:ext>
            </a:extLst>
          </p:cNvPr>
          <p:cNvSpPr txBox="1">
            <a:spLocks/>
          </p:cNvSpPr>
          <p:nvPr/>
        </p:nvSpPr>
        <p:spPr>
          <a:xfrm>
            <a:off x="412775" y="3861048"/>
            <a:ext cx="11376025" cy="171926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rgbClr val="FF0000"/>
                </a:solidFill>
              </a:rPr>
              <a:t>Resulting requests added to slides in red text</a:t>
            </a:r>
            <a:endParaRPr lang="en-GB" sz="28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280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535127"/>
          </a:xfrm>
        </p:spPr>
        <p:txBody>
          <a:bodyPr/>
          <a:lstStyle/>
          <a:p>
            <a:r>
              <a:rPr lang="en-US" dirty="0"/>
              <a:t>Intensity of DC beams in North and East – options 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52736"/>
            <a:ext cx="11664675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Three possible technologies under consideration: SEM, BCT and CCC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Secondary Emission Monitors are the currently implemented technology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BSI foils in North Area seem to get substantially damaged by beam – possibly even over a single run-year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Coupled to movement of the beam and vacuum history this gives a large (but slow) variations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Beam Current Transformers have been considered (but mostly ruled out) 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Ideally, measurement is “short” (1ms or less) – but even fast-pulsed slow extraction to TT20 is 10-20ms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Current lowest current is ~200µA in a ~200µs pulse (end of LINAC3) 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Regular slow extraction is 4.8s (equivalent to 1.3µA with 4 10</a:t>
            </a:r>
            <a:r>
              <a:rPr lang="en-US" baseline="30000" dirty="0"/>
              <a:t>13</a:t>
            </a:r>
            <a:r>
              <a:rPr lang="en-US" dirty="0"/>
              <a:t> protons) – unfeasible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Fast extraction (using kickers) is limited in intensity allowed to be extracted to North Area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Cryogenic Current Comparator is an excellent candidate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Magnetic field of beam induces screening current in superconducting shielding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Current is picked up by SQUID through pick-up coil and transformer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CCC’s features: non-intercepting &amp; absolute current monitor, ~5nA resolution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Prototype deployed in the AD (cycle length 110s) and operational since Run 3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D6FD18-84F6-49AE-F2F8-2158EA488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8424" y="3964544"/>
            <a:ext cx="2046248" cy="228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284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 for calibration of the BSIs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Observation: Continuous degradation of BSI monitors 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Consequence: uncertainty of 20% up to 50%, will grow in the future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Full impact on beam operation to be assessed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Available data far from fully analyzed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Finalize, compare to simulation, condense into strategy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Study in more depth the BSI signals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Archived data, and TBIU and “upstream” BSI scans in commissioning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Plan for the future – follow-up at BIFT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BSIs are difficult, BCT not (very) possible, </a:t>
            </a:r>
            <a:r>
              <a:rPr lang="en-GB" dirty="0"/>
              <a:t>CCC for Run4 is technically feasible</a:t>
            </a:r>
            <a:endParaRPr lang="en-US" dirty="0"/>
          </a:p>
          <a:p>
            <a:pPr marL="990900" lvl="2" indent="-342900">
              <a:spcBef>
                <a:spcPts val="400"/>
              </a:spcBef>
            </a:pPr>
            <a:r>
              <a:rPr lang="en-US" dirty="0"/>
              <a:t>Follow CCC also from NACONS perspective if and when fully justified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Continue calibration efforts until full consensus found, monitor degradation</a:t>
            </a:r>
          </a:p>
          <a:p>
            <a:pPr marL="666900" lvl="1" indent="-342900">
              <a:spcBef>
                <a:spcPts val="400"/>
              </a:spcBef>
            </a:pPr>
            <a:r>
              <a:rPr lang="en-US" dirty="0"/>
              <a:t>Fast foil exchange is crucial for the activation foil calibrations </a:t>
            </a:r>
          </a:p>
          <a:p>
            <a:pPr marL="666900" lvl="1" indent="-342900">
              <a:spcBef>
                <a:spcPts val="400"/>
              </a:spcBef>
            </a:pPr>
            <a:r>
              <a:rPr lang="en-US" dirty="0"/>
              <a:t>Investigate mitigation: motorize BSIs? (stepping motors instead of in/out)</a:t>
            </a:r>
          </a:p>
          <a:p>
            <a:pPr marL="666900" lvl="1" indent="-342900">
              <a:spcBef>
                <a:spcPts val="400"/>
              </a:spcBef>
            </a:pPr>
            <a:r>
              <a:rPr lang="en-US" dirty="0"/>
              <a:t>Investigate mitigation: adapt BSI design for easier calibration?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89CA94-E895-8CC5-C4AC-CF50EDA8F96D}"/>
              </a:ext>
            </a:extLst>
          </p:cNvPr>
          <p:cNvSpPr txBox="1"/>
          <p:nvPr/>
        </p:nvSpPr>
        <p:spPr>
          <a:xfrm>
            <a:off x="8832304" y="4005064"/>
            <a:ext cx="3630155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Request for </a:t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further study </a:t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and additional personpower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60B1E6-61B1-0813-D8A7-D59754CF612B}"/>
              </a:ext>
            </a:extLst>
          </p:cNvPr>
          <p:cNvSpPr txBox="1"/>
          <p:nvPr/>
        </p:nvSpPr>
        <p:spPr>
          <a:xfrm>
            <a:off x="7545372" y="869663"/>
            <a:ext cx="4536504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Request for annual calibration plus </a:t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1-2 follow-ups in 2024 (~12h beamtime each)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491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BA6FEE-3676-DE1E-D8E8-BA7D8F65B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532FB2-C1A9-D295-7B28-91EA664B2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6B44F6-0167-78B1-C7BB-EAF74044E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A7675C-2FAF-E01A-9133-EF4F6A380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52736"/>
            <a:ext cx="11664675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AD &amp; ELENA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AD – Ionization profile monitor (IPM) undergoing repairs (one plane not functional) </a:t>
            </a:r>
          </a:p>
          <a:p>
            <a:pPr marL="990900" lvl="2" indent="-342900">
              <a:spcBef>
                <a:spcPts val="400"/>
              </a:spcBef>
            </a:pPr>
            <a:r>
              <a:rPr lang="en-US" dirty="0"/>
              <a:t>Will be operational for 2024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AD – Work ongoing for scraper (transverse profile measurement) </a:t>
            </a:r>
          </a:p>
          <a:p>
            <a:pPr marL="990900" lvl="2" indent="-342900">
              <a:spcBef>
                <a:spcPts val="400"/>
              </a:spcBef>
            </a:pPr>
            <a:r>
              <a:rPr lang="en-US" dirty="0"/>
              <a:t>Further development of signal analysis is progressing well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ELENA – ring intensity measurement now fully established (~5%) 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ELENA – SEM profile monitors will be installed in transfer lines</a:t>
            </a:r>
          </a:p>
          <a:p>
            <a:pPr marL="990900" lvl="2" indent="-342900">
              <a:spcBef>
                <a:spcPts val="400"/>
              </a:spcBef>
            </a:pPr>
            <a:r>
              <a:rPr lang="en-GB" dirty="0">
                <a:solidFill>
                  <a:srgbClr val="000000"/>
                </a:solidFill>
              </a:rPr>
              <a:t>Missing monitors/spares and long-term maintainability are being addressed by BI with an 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in-house program to produce new BPMs</a:t>
            </a:r>
            <a:endParaRPr lang="en-US" dirty="0">
              <a:solidFill>
                <a:srgbClr val="000000"/>
              </a:solidFill>
            </a:endParaRP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Main facility instrumentation is now operational, opportunities for further improvement are present in most detectors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Request for support of development and long-term consolidation/upgrade of the facility instrumentation</a:t>
            </a:r>
            <a:endParaRPr lang="en-US" b="1" dirty="0">
              <a:solidFill>
                <a:srgbClr val="FF0000"/>
              </a:solidFill>
            </a:endParaRP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XCETs of North and East Area: rescoping from NACONS under discussion (see backup)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Number of new BLMs for North Area covered under NACONS (see backup) 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88EC30-4E35-14EE-C93E-E440238C6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769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Collection of requests 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FTN/FTA		Request for 9 total BPMs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XBPF 		</a:t>
            </a:r>
            <a:r>
              <a:rPr lang="en-GB" dirty="0">
                <a:solidFill>
                  <a:srgbClr val="000000"/>
                </a:solidFill>
              </a:rPr>
              <a:t>Accelerate timeline for XWCA/M replacement (BI)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			Production of large-area XBPFs for downstream part of M2 (BI)</a:t>
            </a: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CEDAR 		Follow to completion the remaining open issues </a:t>
            </a:r>
            <a:r>
              <a:rPr lang="en-US" dirty="0"/>
              <a:t>(EA/BI) 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BSI calibration	Annual calibration plus 1-2 follow-up measurements in 2024 (EA/BI) </a:t>
            </a:r>
            <a:br>
              <a:rPr lang="en-US" dirty="0"/>
            </a:br>
            <a:r>
              <a:rPr lang="en-US" dirty="0"/>
              <a:t>			Additional personpower to pursue study and calibrations (EA/BI)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AD/ELENA		Request for long-term support for various instruments (BI) </a:t>
            </a:r>
          </a:p>
        </p:txBody>
      </p:sp>
    </p:spTree>
    <p:extLst>
      <p:ext uri="{BB962C8B-B14F-4D97-AF65-F5344CB8AC3E}">
        <p14:creationId xmlns:p14="http://schemas.microsoft.com/office/powerpoint/2010/main" val="616430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thoughts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Significant issues raised in many locations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Goal is to identify the best path towards a good solution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E9F6C3-1AC0-7FEF-6F1C-62AD154953BA}"/>
              </a:ext>
            </a:extLst>
          </p:cNvPr>
          <p:cNvSpPr txBox="1"/>
          <p:nvPr/>
        </p:nvSpPr>
        <p:spPr>
          <a:xfrm>
            <a:off x="2423592" y="2395648"/>
            <a:ext cx="734481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Many thanks to the people who contributed, both to this talk and to future solutions! </a:t>
            </a:r>
          </a:p>
          <a:p>
            <a:pPr algn="ctr"/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42FF72-D72F-8141-F354-8BB0C8B3A496}"/>
              </a:ext>
            </a:extLst>
          </p:cNvPr>
          <p:cNvSpPr txBox="1"/>
          <p:nvPr/>
        </p:nvSpPr>
        <p:spPr>
          <a:xfrm>
            <a:off x="2208167" y="4581128"/>
            <a:ext cx="7938520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i="1" dirty="0"/>
              <a:t>D. Banerjee, A. </a:t>
            </a:r>
            <a:r>
              <a:rPr lang="en-GB" i="1" dirty="0" err="1"/>
              <a:t>Baratto</a:t>
            </a:r>
            <a:r>
              <a:rPr lang="en-GB" i="1" dirty="0"/>
              <a:t> Roldan, J. Bernhard, M. </a:t>
            </a:r>
            <a:r>
              <a:rPr lang="en-GB" i="1" dirty="0" err="1"/>
              <a:t>Bozzolan</a:t>
            </a:r>
            <a:r>
              <a:rPr lang="en-GB" i="1" dirty="0"/>
              <a:t>, M. Brugger, </a:t>
            </a:r>
          </a:p>
          <a:p>
            <a:pPr algn="ctr"/>
            <a:r>
              <a:rPr lang="en-GB" i="1" dirty="0"/>
              <a:t>N. </a:t>
            </a:r>
            <a:r>
              <a:rPr lang="en-GB" i="1" dirty="0" err="1"/>
              <a:t>Charitonidis</a:t>
            </a:r>
            <a:r>
              <a:rPr lang="en-GB" i="1" dirty="0"/>
              <a:t>, S. Deschamps, W. </a:t>
            </a:r>
            <a:r>
              <a:rPr lang="en-GB" i="1" dirty="0" err="1"/>
              <a:t>Devauchelle</a:t>
            </a:r>
            <a:r>
              <a:rPr lang="en-GB" i="1" dirty="0"/>
              <a:t>, G-P. Di Giovanni, Y. </a:t>
            </a:r>
            <a:r>
              <a:rPr lang="en-GB" i="1" dirty="0" err="1"/>
              <a:t>Dutheil</a:t>
            </a:r>
            <a:r>
              <a:rPr lang="en-GB" i="1" dirty="0"/>
              <a:t>, </a:t>
            </a:r>
          </a:p>
          <a:p>
            <a:pPr algn="ctr"/>
            <a:r>
              <a:rPr lang="en-GB" i="1" dirty="0"/>
              <a:t>L. </a:t>
            </a:r>
            <a:r>
              <a:rPr lang="en-GB" i="1" dirty="0" err="1"/>
              <a:t>Dyks</a:t>
            </a:r>
            <a:r>
              <a:rPr lang="en-GB" i="1" dirty="0"/>
              <a:t>, S. Erhard, M.A. Fraser, D. </a:t>
            </a:r>
            <a:r>
              <a:rPr lang="en-GB" i="1" dirty="0" err="1"/>
              <a:t>Gamba</a:t>
            </a:r>
            <a:r>
              <a:rPr lang="en-GB" i="1" dirty="0"/>
              <a:t>, M. </a:t>
            </a:r>
            <a:r>
              <a:rPr lang="en-GB" i="1" dirty="0" err="1"/>
              <a:t>Gasior</a:t>
            </a:r>
            <a:r>
              <a:rPr lang="en-GB" i="1" dirty="0"/>
              <a:t>, N. </a:t>
            </a:r>
            <a:r>
              <a:rPr lang="en-GB" i="1" dirty="0" err="1"/>
              <a:t>Menaa</a:t>
            </a:r>
            <a:r>
              <a:rPr lang="en-GB" i="1" dirty="0"/>
              <a:t>, L. </a:t>
            </a:r>
            <a:r>
              <a:rPr lang="en-GB" i="1" dirty="0" err="1"/>
              <a:t>Nevay</a:t>
            </a:r>
            <a:r>
              <a:rPr lang="en-GB" i="1" dirty="0"/>
              <a:t>, </a:t>
            </a:r>
            <a:br>
              <a:rPr lang="en-GB" i="1" dirty="0"/>
            </a:br>
            <a:r>
              <a:rPr lang="en-GB" i="1" dirty="0"/>
              <a:t>I. Ortega Ruiz, L. Parsons </a:t>
            </a:r>
            <a:r>
              <a:rPr lang="en-GB" i="1" dirty="0" err="1"/>
              <a:t>França</a:t>
            </a:r>
            <a:r>
              <a:rPr lang="en-GB" i="1" dirty="0"/>
              <a:t>, P. </a:t>
            </a:r>
            <a:r>
              <a:rPr lang="en-GB" i="1" dirty="0" err="1"/>
              <a:t>Podlaski</a:t>
            </a:r>
            <a:r>
              <a:rPr lang="en-GB" i="1" dirty="0"/>
              <a:t>, B. Rae, F. </a:t>
            </a:r>
            <a:r>
              <a:rPr lang="en-GB" i="1" dirty="0" err="1"/>
              <a:t>Ravotti</a:t>
            </a:r>
            <a:r>
              <a:rPr lang="en-GB" i="1" dirty="0"/>
              <a:t>, </a:t>
            </a:r>
            <a:br>
              <a:rPr lang="en-GB" i="1" dirty="0"/>
            </a:br>
            <a:r>
              <a:rPr lang="en-GB" i="1" dirty="0"/>
              <a:t>F. </a:t>
            </a:r>
            <a:r>
              <a:rPr lang="en-GB" i="1" dirty="0" err="1"/>
              <a:t>Roncarolo</a:t>
            </a:r>
            <a:r>
              <a:rPr lang="en-GB" i="1" dirty="0"/>
              <a:t>, J. Tan, F. </a:t>
            </a:r>
            <a:r>
              <a:rPr lang="en-GB" i="1" dirty="0" err="1"/>
              <a:t>Velotti</a:t>
            </a:r>
            <a:r>
              <a:rPr lang="en-GB" i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11544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FE2392-0F4E-BEDC-B8C3-C2CD67121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4553D9-7E96-EF03-15DA-DCC5813E7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C33962-B430-C306-0027-B7A13073C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A3AA94-5163-F2D1-90AF-6C2D463A1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A28B09-9CC0-9084-1451-5545F10C7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268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DA2762-B66E-E7BA-77D8-0D3AC3671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7F44BB-B6CD-60DF-FCEB-A8759A8D3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D703D7-9494-8FC0-B728-746F93EDE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BCD5402-8CE9-EBF0-656B-CFCC86F85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CEDARs – closed issues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71D16F-0C6F-CC7B-DD76-AAAA2D915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93449"/>
            <a:ext cx="12192000" cy="447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060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404D95-1EC5-74EE-25BB-85BF1E40D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D7D193-43DC-ECBD-6AC4-13DDB6E40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967590-9B7B-91D1-0E33-7FC7128C1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A0AD62-A8F2-F00C-09C6-BFA90B873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CEDARs – general ageing issues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B9FF19-26BA-B315-2C2F-0DA526EBC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6136"/>
            <a:ext cx="12192000" cy="402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232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BA6FEE-3676-DE1E-D8E8-BA7D8F65B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532FB2-C1A9-D295-7B28-91EA664B2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6B44F6-0167-78B1-C7BB-EAF74044E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A7675C-2FAF-E01A-9133-EF4F6A380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Advancement of budget for consolidation from Phase 2 to Phase 1 will be discussed at the next NACONS Cost and Schedule Review (February 2024) 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Full details in </a:t>
            </a:r>
            <a:r>
              <a:rPr lang="en-US" dirty="0">
                <a:solidFill>
                  <a:srgbClr val="000000"/>
                </a:solidFill>
                <a:hlinkClick r:id="rId3"/>
              </a:rPr>
              <a:t>EDMS 2742855</a:t>
            </a: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Brief overview of works under discussion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Design of the new diaphragm motorisation, new thermal housing, gas control system or more general integration studies connected to beamline layout and/or specific test set-ups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Maintenance of the supports (supports + XY tables + jacks) starting with two unused sets in Phase I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Two sets of spare N and W optics would be produced during Phase I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Replace obsolete or damaged diaphragm system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Supply of 8 PMTs plus voltage dividers for one XCED spare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Design and supply of prototype thermal insulation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Design and supply of prototype gas system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Refurbishing of clean room for assembly works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88EC30-4E35-14EE-C93E-E440238C6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CEDAR advancement to NACONS Phase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2799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BA6FEE-3676-DE1E-D8E8-BA7D8F65B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532FB2-C1A9-D295-7B28-91EA664B2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6B44F6-0167-78B1-C7BB-EAF74044E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A7675C-2FAF-E01A-9133-EF4F6A380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XCET is the family of Cherenkov Threshold Counters used in the North and East areas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Advancement of budget for consolidation from Phase 2 to Phase 1 will be discussed at the next NACONS Cost and Schedule Review (February 2024) 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Full details in </a:t>
            </a:r>
            <a:r>
              <a:rPr lang="en-US" dirty="0">
                <a:solidFill>
                  <a:srgbClr val="000000"/>
                </a:solidFill>
                <a:hlinkClick r:id="rId3"/>
              </a:rPr>
              <a:t>EDMS 2802361</a:t>
            </a:r>
            <a:endParaRPr lang="en-US" dirty="0">
              <a:solidFill>
                <a:srgbClr val="000000"/>
              </a:solidFill>
            </a:endParaRP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88EC30-4E35-14EE-C93E-E440238C6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XCET advancement to NACONS Phase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894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241C34-9D16-9AF7-FD6A-90D923C02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D9D226-3975-5CD5-1839-EEDF9E387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D9C210-08C6-E609-24B8-FC3D1535C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A8088BD-0E09-420E-C0AB-EB5D8F9CE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52736"/>
            <a:ext cx="11784011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Both FTN (from PS to </a:t>
            </a:r>
            <a:r>
              <a:rPr lang="en-US" dirty="0" err="1"/>
              <a:t>nTOF</a:t>
            </a:r>
            <a:r>
              <a:rPr lang="en-US" dirty="0"/>
              <a:t>) and FTA (from PS to AD) are limited by apertures</a:t>
            </a:r>
          </a:p>
          <a:p>
            <a:pPr marL="666900" lvl="1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FTN requires large beam size at new air-cooled target, </a:t>
            </a:r>
          </a:p>
          <a:p>
            <a:pPr marL="666900" lvl="1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/>
              <a:t>FTA requires very small beam size at target (requiring large beam in the line)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Lines are currently instrumented with mostly BTVs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Cannot be used for continuous monitoring and affect the beam substantially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Further optics optimization would require precise and continuous monitoring using non-intercepting detectors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Upgrade would allow optics optimization leading to loss and activation minimization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Could be used as input for YASP, possibly leading to automatic steering and drift compensation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Request for FTN: Five monitors providing continuous beam position measurement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Suggested locations 400, 414, 434, 454 and 465, possibly using BPMs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Request for FTA: Four monitors providing continuous beam position measurement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Suggested locations 9009, 9019, 9039, 9047, possibly using BPMs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Currently being followed in the </a:t>
            </a:r>
            <a:r>
              <a:rPr lang="en-US" dirty="0">
                <a:hlinkClick r:id="rId3"/>
              </a:rPr>
              <a:t>BIFT meeting</a:t>
            </a:r>
            <a:endParaRPr lang="en-US" dirty="0"/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Activity not in MTP (currently no resources / budget), cost estimate being prepared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6483F19-668E-12BD-235D-5A7FF469C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BPMs for FTN and FTA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744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957166-F0DA-3ADC-4F3E-06E5BB2F1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B4175C-4223-012A-A57B-DE04BEA0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CDC66-EDD4-88E8-F429-39F452E68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78FE06-4E75-7652-94BC-E6B1ABFD9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Roll-out of BLMs foreseen for primary lines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20 units to be exchanged by new units in TT20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13 new positions in TT23/TT24/TT25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13 units already installed in P42, 19 remaining units to be installed by LS3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1 longitudinal BLM in LSS2 + 1 in TDC2 + 2 in TCC2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0F2C5E-2882-AE43-BC31-85264A560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BLMs for North Area under NACONS</a:t>
            </a:r>
          </a:p>
        </p:txBody>
      </p:sp>
    </p:spTree>
    <p:extLst>
      <p:ext uri="{BB962C8B-B14F-4D97-AF65-F5344CB8AC3E}">
        <p14:creationId xmlns:p14="http://schemas.microsoft.com/office/powerpoint/2010/main" val="792023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156D89-080A-E483-ABB8-49DB90FCD98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9" y="1102229"/>
            <a:ext cx="11376024" cy="5098546"/>
          </a:xfrm>
        </p:spPr>
        <p:txBody>
          <a:bodyPr/>
          <a:lstStyle/>
          <a:p>
            <a:r>
              <a:rPr lang="en-US" dirty="0"/>
              <a:t>BSI is a beam intensity monitor</a:t>
            </a:r>
          </a:p>
          <a:p>
            <a:pPr lvl="1"/>
            <a:r>
              <a:rPr lang="en-US" dirty="0"/>
              <a:t>More versions available that do various jobs (BSG, BSP, BSM, ….) but here focus on intensity</a:t>
            </a:r>
          </a:p>
          <a:p>
            <a:pPr lvl="1"/>
            <a:r>
              <a:rPr lang="en-US" dirty="0"/>
              <a:t>Monitor needs to give an ABSOLUTE number – so calibration is extremely important</a:t>
            </a:r>
          </a:p>
          <a:p>
            <a:pPr lvl="1"/>
            <a:r>
              <a:rPr lang="en-US" dirty="0"/>
              <a:t>Basic operational mechanism is “Secondary Emission” – a small chance that a proton impinging on a metal foil will kick out a low-energy electron that you can collect, leading to a small current for a large beam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C229D1-6E5D-4037-2644-25B289E20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5120"/>
          </a:xfrm>
        </p:spPr>
        <p:txBody>
          <a:bodyPr/>
          <a:lstStyle/>
          <a:p>
            <a:r>
              <a:rPr lang="en-US" dirty="0"/>
              <a:t>The intensity monitors of the North Area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78A04-BC2A-C835-56FB-95C964919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F60AC-50EE-9692-35DF-D0ADF54B1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C8E12-566B-5477-EF51-89D118D59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55F89A7-5BFE-8E6F-DBAA-C2EA62152CDB}"/>
              </a:ext>
            </a:extLst>
          </p:cNvPr>
          <p:cNvGrpSpPr/>
          <p:nvPr/>
        </p:nvGrpSpPr>
        <p:grpSpPr>
          <a:xfrm>
            <a:off x="510476" y="3664461"/>
            <a:ext cx="4581430" cy="2248857"/>
            <a:chOff x="1542231" y="2518407"/>
            <a:chExt cx="4581430" cy="224885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BEC21EE-6A7F-6846-280D-B2C927EC6BBF}"/>
                </a:ext>
              </a:extLst>
            </p:cNvPr>
            <p:cNvGrpSpPr/>
            <p:nvPr/>
          </p:nvGrpSpPr>
          <p:grpSpPr>
            <a:xfrm>
              <a:off x="1542231" y="2518407"/>
              <a:ext cx="4581430" cy="2248857"/>
              <a:chOff x="3123561" y="2183001"/>
              <a:chExt cx="4581430" cy="2248857"/>
            </a:xfrm>
          </p:grpSpPr>
          <p:sp>
            <p:nvSpPr>
              <p:cNvPr id="12" name="Circle: Hollow 11">
                <a:extLst>
                  <a:ext uri="{FF2B5EF4-FFF2-40B4-BE49-F238E27FC236}">
                    <a16:creationId xmlns:a16="http://schemas.microsoft.com/office/drawing/2014/main" id="{AC2452A8-37BC-7A39-377A-21EE4F550AB5}"/>
                  </a:ext>
                </a:extLst>
              </p:cNvPr>
              <p:cNvSpPr/>
              <p:nvPr/>
            </p:nvSpPr>
            <p:spPr>
              <a:xfrm>
                <a:off x="5284479" y="2183001"/>
                <a:ext cx="1931460" cy="1876281"/>
              </a:xfrm>
              <a:prstGeom prst="donut">
                <a:avLst>
                  <a:gd name="adj" fmla="val 36786"/>
                </a:avLst>
              </a:prstGeom>
              <a:gradFill rotWithShape="1">
                <a:gsLst>
                  <a:gs pos="0">
                    <a:srgbClr val="0055A0">
                      <a:tint val="73000"/>
                      <a:satMod val="150000"/>
                    </a:srgbClr>
                  </a:gs>
                  <a:gs pos="25000">
                    <a:srgbClr val="0055A0">
                      <a:tint val="96000"/>
                      <a:shade val="80000"/>
                      <a:satMod val="105000"/>
                    </a:srgbClr>
                  </a:gs>
                  <a:gs pos="38000">
                    <a:srgbClr val="0055A0">
                      <a:tint val="96000"/>
                      <a:shade val="59000"/>
                      <a:satMod val="120000"/>
                    </a:srgbClr>
                  </a:gs>
                  <a:gs pos="55000">
                    <a:srgbClr val="0055A0">
                      <a:shade val="57000"/>
                      <a:satMod val="120000"/>
                    </a:srgbClr>
                  </a:gs>
                  <a:gs pos="80000">
                    <a:srgbClr val="0055A0">
                      <a:shade val="56000"/>
                      <a:satMod val="145000"/>
                    </a:srgbClr>
                  </a:gs>
                  <a:gs pos="88000">
                    <a:srgbClr val="0055A0">
                      <a:shade val="63000"/>
                      <a:satMod val="160000"/>
                    </a:srgbClr>
                  </a:gs>
                  <a:gs pos="100000">
                    <a:srgbClr val="0055A0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0055A0">
                    <a:tint val="30000"/>
                    <a:shade val="95000"/>
                    <a:satMod val="300000"/>
                    <a:alpha val="50000"/>
                  </a:srgbClr>
                </a:glow>
              </a:effectLst>
              <a:scene3d>
                <a:camera prst="orthographicFront">
                  <a:rot lat="1800000" lon="390000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" name="Cube 12">
                <a:extLst>
                  <a:ext uri="{FF2B5EF4-FFF2-40B4-BE49-F238E27FC236}">
                    <a16:creationId xmlns:a16="http://schemas.microsoft.com/office/drawing/2014/main" id="{44C71426-0A1D-6D75-A311-E9BECEFF432C}"/>
                  </a:ext>
                </a:extLst>
              </p:cNvPr>
              <p:cNvSpPr/>
              <p:nvPr/>
            </p:nvSpPr>
            <p:spPr>
              <a:xfrm>
                <a:off x="4161810" y="2293389"/>
                <a:ext cx="2593570" cy="1980922"/>
              </a:xfrm>
              <a:prstGeom prst="cube">
                <a:avLst>
                  <a:gd name="adj" fmla="val 4857"/>
                </a:avLst>
              </a:prstGeom>
              <a:gradFill rotWithShape="1">
                <a:gsLst>
                  <a:gs pos="0">
                    <a:srgbClr val="DDDDDD">
                      <a:tint val="73000"/>
                      <a:satMod val="150000"/>
                    </a:srgbClr>
                  </a:gs>
                  <a:gs pos="25000">
                    <a:srgbClr val="DDDDDD">
                      <a:tint val="96000"/>
                      <a:shade val="80000"/>
                      <a:satMod val="105000"/>
                    </a:srgbClr>
                  </a:gs>
                  <a:gs pos="38000">
                    <a:srgbClr val="DDDDDD">
                      <a:tint val="96000"/>
                      <a:shade val="59000"/>
                      <a:satMod val="120000"/>
                    </a:srgbClr>
                  </a:gs>
                  <a:gs pos="55000">
                    <a:srgbClr val="DDDDDD">
                      <a:shade val="57000"/>
                      <a:satMod val="120000"/>
                    </a:srgbClr>
                  </a:gs>
                  <a:gs pos="80000">
                    <a:srgbClr val="DDDDDD">
                      <a:shade val="56000"/>
                      <a:satMod val="145000"/>
                    </a:srgbClr>
                  </a:gs>
                  <a:gs pos="88000">
                    <a:srgbClr val="DDDDDD">
                      <a:shade val="63000"/>
                      <a:satMod val="160000"/>
                    </a:srgbClr>
                  </a:gs>
                  <a:gs pos="100000">
                    <a:srgbClr val="DDDDDD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DDDDDD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  <a:scene3d>
                <a:camera prst="isometricLeftDown">
                  <a:rot lat="1800000" lon="3900000" rev="0"/>
                </a:camera>
                <a:lightRig rig="threePt" dir="t"/>
              </a:scene3d>
            </p:spPr>
            <p:txBody>
              <a:bodyPr rtlCol="0" anchor="t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BSI (Al </a:t>
                </a:r>
                <a:r>
                  <a:rPr lang="en-US" sz="2000" b="1" kern="0">
                    <a:solidFill>
                      <a:srgbClr val="4D4D4D"/>
                    </a:solidFill>
                    <a:latin typeface="Arial"/>
                  </a:rPr>
                  <a:t>or </a:t>
                </a:r>
                <a:r>
                  <a:rPr lang="en-US" sz="2000" b="1" kern="0" err="1">
                    <a:solidFill>
                      <a:srgbClr val="4D4D4D"/>
                    </a:solidFill>
                    <a:latin typeface="Arial"/>
                  </a:rPr>
                  <a:t>Ti</a:t>
                </a:r>
                <a:r>
                  <a:rPr lang="en-US" sz="2000" b="1" kern="0">
                    <a:solidFill>
                      <a:srgbClr val="4D4D4D"/>
                    </a:solidFill>
                    <a:latin typeface="Arial"/>
                  </a:rPr>
                  <a:t> </a:t>
                </a:r>
                <a:r>
                  <a:rPr kumimoji="0" 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Plate)</a:t>
                </a:r>
                <a:endParaRPr kumimoji="0" lang="en-GB" sz="2000" b="1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" name="Circle: Hollow 13">
                <a:extLst>
                  <a:ext uri="{FF2B5EF4-FFF2-40B4-BE49-F238E27FC236}">
                    <a16:creationId xmlns:a16="http://schemas.microsoft.com/office/drawing/2014/main" id="{6FBC1475-33A1-EA07-B180-1A5AB5C466C0}"/>
                  </a:ext>
                </a:extLst>
              </p:cNvPr>
              <p:cNvSpPr/>
              <p:nvPr/>
            </p:nvSpPr>
            <p:spPr>
              <a:xfrm>
                <a:off x="3763772" y="2555577"/>
                <a:ext cx="1931460" cy="1876281"/>
              </a:xfrm>
              <a:prstGeom prst="donut">
                <a:avLst>
                  <a:gd name="adj" fmla="val 36786"/>
                </a:avLst>
              </a:prstGeom>
              <a:gradFill rotWithShape="1">
                <a:gsLst>
                  <a:gs pos="0">
                    <a:srgbClr val="0055A0">
                      <a:tint val="73000"/>
                      <a:satMod val="150000"/>
                    </a:srgbClr>
                  </a:gs>
                  <a:gs pos="25000">
                    <a:srgbClr val="0055A0">
                      <a:tint val="96000"/>
                      <a:shade val="80000"/>
                      <a:satMod val="105000"/>
                    </a:srgbClr>
                  </a:gs>
                  <a:gs pos="38000">
                    <a:srgbClr val="0055A0">
                      <a:tint val="96000"/>
                      <a:shade val="59000"/>
                      <a:satMod val="120000"/>
                    </a:srgbClr>
                  </a:gs>
                  <a:gs pos="55000">
                    <a:srgbClr val="0055A0">
                      <a:shade val="57000"/>
                      <a:satMod val="120000"/>
                    </a:srgbClr>
                  </a:gs>
                  <a:gs pos="80000">
                    <a:srgbClr val="0055A0">
                      <a:shade val="56000"/>
                      <a:satMod val="145000"/>
                    </a:srgbClr>
                  </a:gs>
                  <a:gs pos="88000">
                    <a:srgbClr val="0055A0">
                      <a:shade val="63000"/>
                      <a:satMod val="160000"/>
                    </a:srgbClr>
                  </a:gs>
                  <a:gs pos="100000">
                    <a:srgbClr val="0055A0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</a:ln>
              <a:effectLst>
                <a:glow rad="70000">
                  <a:srgbClr val="0055A0">
                    <a:tint val="30000"/>
                    <a:shade val="95000"/>
                    <a:satMod val="300000"/>
                    <a:alpha val="50000"/>
                  </a:srgbClr>
                </a:glow>
              </a:effectLst>
              <a:scene3d>
                <a:camera prst="orthographicFront">
                  <a:rot lat="1800000" lon="390000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" name="Cylinder 14">
                <a:extLst>
                  <a:ext uri="{FF2B5EF4-FFF2-40B4-BE49-F238E27FC236}">
                    <a16:creationId xmlns:a16="http://schemas.microsoft.com/office/drawing/2014/main" id="{E1B48135-2727-2B87-010C-558D77E096AE}"/>
                  </a:ext>
                </a:extLst>
              </p:cNvPr>
              <p:cNvSpPr/>
              <p:nvPr/>
            </p:nvSpPr>
            <p:spPr>
              <a:xfrm rot="4539372">
                <a:off x="3942114" y="2784541"/>
                <a:ext cx="80098" cy="1717204"/>
              </a:xfrm>
              <a:prstGeom prst="can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" name="Cylinder 15">
                <a:extLst>
                  <a:ext uri="{FF2B5EF4-FFF2-40B4-BE49-F238E27FC236}">
                    <a16:creationId xmlns:a16="http://schemas.microsoft.com/office/drawing/2014/main" id="{5553C47C-8558-B9A0-E7F0-C4730D1F237B}"/>
                  </a:ext>
                </a:extLst>
              </p:cNvPr>
              <p:cNvSpPr/>
              <p:nvPr/>
            </p:nvSpPr>
            <p:spPr>
              <a:xfrm rot="4539372">
                <a:off x="7106942" y="2289006"/>
                <a:ext cx="80098" cy="1116000"/>
              </a:xfrm>
              <a:prstGeom prst="can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" name="Cylinder 16">
                <a:extLst>
                  <a:ext uri="{FF2B5EF4-FFF2-40B4-BE49-F238E27FC236}">
                    <a16:creationId xmlns:a16="http://schemas.microsoft.com/office/drawing/2014/main" id="{A408A8CE-121E-E9E2-29FB-93BA236E2080}"/>
                  </a:ext>
                </a:extLst>
              </p:cNvPr>
              <p:cNvSpPr/>
              <p:nvPr/>
            </p:nvSpPr>
            <p:spPr>
              <a:xfrm rot="4539372">
                <a:off x="6122259" y="2940579"/>
                <a:ext cx="80098" cy="324000"/>
              </a:xfrm>
              <a:prstGeom prst="can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Cylinder 17">
                <a:extLst>
                  <a:ext uri="{FF2B5EF4-FFF2-40B4-BE49-F238E27FC236}">
                    <a16:creationId xmlns:a16="http://schemas.microsoft.com/office/drawing/2014/main" id="{B5C16CFB-2BCA-EAFB-1A82-E5781EB1593D}"/>
                  </a:ext>
                </a:extLst>
              </p:cNvPr>
              <p:cNvSpPr/>
              <p:nvPr/>
            </p:nvSpPr>
            <p:spPr>
              <a:xfrm rot="4539372">
                <a:off x="5243954" y="3103186"/>
                <a:ext cx="80098" cy="432000"/>
              </a:xfrm>
              <a:prstGeom prst="can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>
                <a:glow rad="700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81A2137-9C0D-A21F-49EC-9859962A523B}"/>
                  </a:ext>
                </a:extLst>
              </p:cNvPr>
              <p:cNvCxnSpPr>
                <a:cxnSpLocks/>
                <a:stCxn id="18" idx="1"/>
              </p:cNvCxnSpPr>
              <p:nvPr/>
            </p:nvCxnSpPr>
            <p:spPr>
              <a:xfrm flipH="1" flipV="1">
                <a:off x="4971391" y="3024046"/>
                <a:ext cx="521879" cy="241628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tailEnd type="triangle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C380C003-C853-5460-1EA4-913F6EE1C49E}"/>
                  </a:ext>
                </a:extLst>
              </p:cNvPr>
              <p:cNvCxnSpPr>
                <a:cxnSpLocks/>
                <a:stCxn id="18" idx="0"/>
              </p:cNvCxnSpPr>
              <p:nvPr/>
            </p:nvCxnSpPr>
            <p:spPr>
              <a:xfrm flipH="1">
                <a:off x="5123791" y="3270635"/>
                <a:ext cx="350078" cy="408833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tailEnd type="triangle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176B19ED-81AD-1510-D8C5-DAF7D21B3B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95101" y="2555577"/>
                <a:ext cx="160688" cy="468469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tailEnd type="triangle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86A3433B-2CBC-53C9-4519-45D6138908A1}"/>
                  </a:ext>
                </a:extLst>
              </p:cNvPr>
              <p:cNvCxnSpPr>
                <a:cxnSpLocks/>
                <a:stCxn id="17" idx="3"/>
              </p:cNvCxnSpPr>
              <p:nvPr/>
            </p:nvCxnSpPr>
            <p:spPr>
              <a:xfrm>
                <a:off x="6005358" y="3142713"/>
                <a:ext cx="323822" cy="378253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tailEnd type="triangle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01563035-F33E-40C9-C990-E5D774944758}"/>
                  </a:ext>
                </a:extLst>
              </p:cNvPr>
              <p:cNvSpPr/>
              <p:nvPr/>
            </p:nvSpPr>
            <p:spPr>
              <a:xfrm>
                <a:off x="4561718" y="2789811"/>
                <a:ext cx="914400" cy="914400"/>
              </a:xfrm>
              <a:prstGeom prst="arc">
                <a:avLst>
                  <a:gd name="adj1" fmla="val 14904964"/>
                  <a:gd name="adj2" fmla="val 0"/>
                </a:avLst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headEnd type="triangle" w="med" len="med"/>
                <a:tailEnd type="none" w="med" len="med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5F60C44A-400E-F152-9DCF-AEF4CD9C00DB}"/>
                  </a:ext>
                </a:extLst>
              </p:cNvPr>
              <p:cNvSpPr/>
              <p:nvPr/>
            </p:nvSpPr>
            <p:spPr>
              <a:xfrm flipV="1">
                <a:off x="4556496" y="2847852"/>
                <a:ext cx="914400" cy="1144223"/>
              </a:xfrm>
              <a:prstGeom prst="arc">
                <a:avLst>
                  <a:gd name="adj1" fmla="val 17113202"/>
                  <a:gd name="adj2" fmla="val 1070410"/>
                </a:avLst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headEnd type="triangle" w="med" len="med"/>
                <a:tailEnd type="none" w="med" len="med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9D069AD7-506E-4046-ACBD-49C4A7C702BB}"/>
                  </a:ext>
                </a:extLst>
              </p:cNvPr>
              <p:cNvSpPr/>
              <p:nvPr/>
            </p:nvSpPr>
            <p:spPr>
              <a:xfrm rot="16200000" flipH="1">
                <a:off x="5659207" y="2564207"/>
                <a:ext cx="1163321" cy="491531"/>
              </a:xfrm>
              <a:prstGeom prst="arc">
                <a:avLst>
                  <a:gd name="adj1" fmla="val 12157789"/>
                  <a:gd name="adj2" fmla="val 19518216"/>
                </a:avLst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headEnd type="triangle" w="med" len="med"/>
                <a:tailEnd type="none" w="med" len="med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4728B662-4838-5B9F-F7EC-D89AA5253526}"/>
                  </a:ext>
                </a:extLst>
              </p:cNvPr>
              <p:cNvSpPr/>
              <p:nvPr/>
            </p:nvSpPr>
            <p:spPr>
              <a:xfrm rot="5400000" flipH="1" flipV="1">
                <a:off x="5612969" y="3159806"/>
                <a:ext cx="1127237" cy="342458"/>
              </a:xfrm>
              <a:prstGeom prst="arc">
                <a:avLst>
                  <a:gd name="adj1" fmla="val 9804569"/>
                  <a:gd name="adj2" fmla="val 18522888"/>
                </a:avLst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headEnd type="triangle" w="med" len="med"/>
                <a:tailEnd type="none" w="med" len="med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17B6DB5-803F-FFCE-45AF-1828C0245F13}"/>
                  </a:ext>
                </a:extLst>
              </p:cNvPr>
              <p:cNvSpPr txBox="1"/>
              <p:nvPr/>
            </p:nvSpPr>
            <p:spPr>
              <a:xfrm>
                <a:off x="5277760" y="3662335"/>
                <a:ext cx="5250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</a:rPr>
                  <a:t>e- </a:t>
                </a: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667C7838-170A-0DBB-E682-54AF9DAB88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96759" y="2628189"/>
                <a:ext cx="741239" cy="18178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  <a:headEnd type="triangle" w="med" len="med"/>
                <a:tailEnd type="none" w="med" len="med"/>
              </a:ln>
              <a:effectLst>
                <a:glow rad="63500">
                  <a:srgbClr val="DDDDDD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DFA6A96-22C4-038E-AC2E-2E98D0F701E0}"/>
                  </a:ext>
                </a:extLst>
              </p:cNvPr>
              <p:cNvSpPr txBox="1"/>
              <p:nvPr/>
            </p:nvSpPr>
            <p:spPr>
              <a:xfrm rot="20694599">
                <a:off x="6809441" y="2320525"/>
                <a:ext cx="6177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P+ 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5D9EADB-2719-C5FD-1E58-1B73DEC22D26}"/>
                </a:ext>
              </a:extLst>
            </p:cNvPr>
            <p:cNvSpPr/>
            <p:nvPr/>
          </p:nvSpPr>
          <p:spPr>
            <a:xfrm>
              <a:off x="2857554" y="4092024"/>
              <a:ext cx="700833" cy="400110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none" spc="5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BIAS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DFDA5EE-F791-8637-7456-DD3E9E853C61}"/>
                </a:ext>
              </a:extLst>
            </p:cNvPr>
            <p:cNvSpPr/>
            <p:nvPr/>
          </p:nvSpPr>
          <p:spPr>
            <a:xfrm>
              <a:off x="4534606" y="3810457"/>
              <a:ext cx="700833" cy="400110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none" spc="50" dirty="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BIAS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CEA64F1-73E9-8BB6-45A6-661B80F0827A}"/>
                </a:ext>
              </a:extLst>
            </p:cNvPr>
            <p:cNvSpPr/>
            <p:nvPr/>
          </p:nvSpPr>
          <p:spPr>
            <a:xfrm rot="2037558">
              <a:off x="3754762" y="3620294"/>
              <a:ext cx="856325" cy="400110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none" spc="50" dirty="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Signal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FF8EC28-0211-E224-99AE-2D01316B58C4}"/>
              </a:ext>
            </a:extLst>
          </p:cNvPr>
          <p:cNvSpPr txBox="1"/>
          <p:nvPr/>
        </p:nvSpPr>
        <p:spPr>
          <a:xfrm>
            <a:off x="215895" y="3703958"/>
            <a:ext cx="18851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L. Parsons Franca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345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3569BC-091F-DFD8-77E0-BF9929397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Map of SEM detectors in North Area</a:t>
            </a:r>
            <a:br>
              <a:rPr lang="en-US" dirty="0"/>
            </a:br>
            <a:r>
              <a:rPr lang="en-US" sz="2400" dirty="0"/>
              <a:t>	</a:t>
            </a:r>
            <a:r>
              <a:rPr lang="en-US" sz="2400" i="1" dirty="0"/>
              <a:t>Labels given only for the BSIs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F8A9F-7A20-DED6-A730-5920B782B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EC8CC-D296-67BB-E5A2-169511A3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36255-C88C-7DF0-7788-E91A9B340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F66042E-EF97-5C5E-DCDB-76496D1F211A}"/>
              </a:ext>
            </a:extLst>
          </p:cNvPr>
          <p:cNvGrpSpPr/>
          <p:nvPr/>
        </p:nvGrpSpPr>
        <p:grpSpPr>
          <a:xfrm>
            <a:off x="839416" y="1340768"/>
            <a:ext cx="10729997" cy="4418284"/>
            <a:chOff x="839416" y="1340768"/>
            <a:chExt cx="10729997" cy="441828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18149E4-4409-0A71-8A5F-AD1AB4654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416" y="1431830"/>
              <a:ext cx="10729997" cy="432722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585F79-822E-AEB0-BB6B-0E10FBCA859B}"/>
                </a:ext>
              </a:extLst>
            </p:cNvPr>
            <p:cNvSpPr txBox="1"/>
            <p:nvPr/>
          </p:nvSpPr>
          <p:spPr>
            <a:xfrm>
              <a:off x="842795" y="1340768"/>
              <a:ext cx="4680520" cy="19442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34CD794-0F86-F113-944D-61101E71C9C7}"/>
              </a:ext>
            </a:extLst>
          </p:cNvPr>
          <p:cNvGrpSpPr/>
          <p:nvPr/>
        </p:nvGrpSpPr>
        <p:grpSpPr>
          <a:xfrm>
            <a:off x="809939" y="1841111"/>
            <a:ext cx="3844911" cy="1670515"/>
            <a:chOff x="6699680" y="7502235"/>
            <a:chExt cx="2520951" cy="167051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92C6326-4493-132F-5595-5E79DAC99B7E}"/>
                </a:ext>
              </a:extLst>
            </p:cNvPr>
            <p:cNvSpPr/>
            <p:nvPr/>
          </p:nvSpPr>
          <p:spPr>
            <a:xfrm>
              <a:off x="6699680" y="7502235"/>
              <a:ext cx="2520951" cy="16705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3369F8-6EBC-B775-6A79-1057E886ACB9}"/>
                </a:ext>
              </a:extLst>
            </p:cNvPr>
            <p:cNvSpPr/>
            <p:nvPr/>
          </p:nvSpPr>
          <p:spPr>
            <a:xfrm>
              <a:off x="6780720" y="7590885"/>
              <a:ext cx="2356153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00B0F0"/>
                  </a:solidFill>
                  <a:latin typeface="Arial" panose="020B0604020202020204" pitchFamily="34" charset="0"/>
                </a:rPr>
                <a:t>BSM(H,V) – beam position</a:t>
              </a:r>
            </a:p>
            <a:p>
              <a:r>
                <a:rPr lang="en-GB" dirty="0">
                  <a:solidFill>
                    <a:srgbClr val="5CB66D"/>
                  </a:solidFill>
                  <a:latin typeface="Arial" panose="020B0604020202020204" pitchFamily="34" charset="0"/>
                </a:rPr>
                <a:t>BSP(H,V) – beam position</a:t>
              </a:r>
              <a:endParaRPr lang="en-GB" dirty="0">
                <a:solidFill>
                  <a:srgbClr val="5CB66D"/>
                </a:solidFill>
              </a:endParaRPr>
            </a:p>
            <a:p>
              <a:r>
                <a:rPr lang="en-GB" dirty="0">
                  <a:solidFill>
                    <a:srgbClr val="FF0000"/>
                  </a:solidFill>
                  <a:latin typeface="Arial" panose="020B0604020202020204" pitchFamily="34" charset="0"/>
                </a:rPr>
                <a:t>BSG(H,V) – beam profile/position</a:t>
              </a:r>
            </a:p>
            <a:p>
              <a:r>
                <a:rPr lang="en-GB" dirty="0">
                  <a:solidFill>
                    <a:srgbClr val="FFC000"/>
                  </a:solidFill>
                  <a:latin typeface="Arial" panose="020B0604020202020204" pitchFamily="34" charset="0"/>
                </a:rPr>
                <a:t>BBS(H,V) – beam profile/position</a:t>
              </a:r>
            </a:p>
            <a:p>
              <a:r>
                <a:rPr lang="en-GB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BSI – beam intensity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71CCA03-8998-CC8C-3676-16C1A470098E}"/>
              </a:ext>
            </a:extLst>
          </p:cNvPr>
          <p:cNvSpPr txBox="1"/>
          <p:nvPr/>
        </p:nvSpPr>
        <p:spPr>
          <a:xfrm>
            <a:off x="1775520" y="4713904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210279</a:t>
            </a:r>
            <a:endParaRPr lang="en-GB" sz="12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E581E4-DD01-25DF-11A2-939320E89798}"/>
              </a:ext>
            </a:extLst>
          </p:cNvPr>
          <p:cNvCxnSpPr/>
          <p:nvPr/>
        </p:nvCxnSpPr>
        <p:spPr>
          <a:xfrm flipH="1">
            <a:off x="1775520" y="4898570"/>
            <a:ext cx="288032" cy="527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69700DF-F10D-8DE8-19B5-0933E11C1850}"/>
              </a:ext>
            </a:extLst>
          </p:cNvPr>
          <p:cNvSpPr txBox="1"/>
          <p:nvPr/>
        </p:nvSpPr>
        <p:spPr>
          <a:xfrm>
            <a:off x="960062" y="4621571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210216</a:t>
            </a:r>
            <a:endParaRPr lang="en-GB" sz="12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537D2C9-91E8-FA88-2EAD-B1F81D3651AB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1248094" y="4806237"/>
            <a:ext cx="312826" cy="618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CC0D66A-769A-12C7-5466-621F8C0D9292}"/>
              </a:ext>
            </a:extLst>
          </p:cNvPr>
          <p:cNvSpPr txBox="1"/>
          <p:nvPr/>
        </p:nvSpPr>
        <p:spPr>
          <a:xfrm>
            <a:off x="3089415" y="4647065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211626</a:t>
            </a:r>
            <a:endParaRPr lang="en-GB" sz="12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4DBB85E-0849-323D-6267-130EE50A21FD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3377447" y="4831731"/>
            <a:ext cx="486305" cy="5934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4F15805-81D1-030F-957C-8640F26B46CC}"/>
              </a:ext>
            </a:extLst>
          </p:cNvPr>
          <p:cNvSpPr txBox="1"/>
          <p:nvPr/>
        </p:nvSpPr>
        <p:spPr>
          <a:xfrm>
            <a:off x="4366818" y="4256884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220412</a:t>
            </a:r>
            <a:endParaRPr lang="en-GB" sz="120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DEF4DE3-176C-0DBB-4B5C-D9F78C06E7BD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4654850" y="4441550"/>
            <a:ext cx="408678" cy="390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614E317-9C52-7300-9378-A1D807E3E01A}"/>
              </a:ext>
            </a:extLst>
          </p:cNvPr>
          <p:cNvSpPr txBox="1"/>
          <p:nvPr/>
        </p:nvSpPr>
        <p:spPr>
          <a:xfrm>
            <a:off x="5281475" y="4997576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251010</a:t>
            </a:r>
            <a:endParaRPr lang="en-GB" sz="1200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CBC1BA1-B683-7818-52F1-130846D70825}"/>
              </a:ext>
            </a:extLst>
          </p:cNvPr>
          <p:cNvCxnSpPr>
            <a:cxnSpLocks/>
            <a:endCxn id="36" idx="2"/>
          </p:cNvCxnSpPr>
          <p:nvPr/>
        </p:nvCxnSpPr>
        <p:spPr>
          <a:xfrm flipH="1" flipV="1">
            <a:off x="5569507" y="5182242"/>
            <a:ext cx="382477" cy="18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0B5E751-FA9D-B538-89D3-5188B4DB0747}"/>
              </a:ext>
            </a:extLst>
          </p:cNvPr>
          <p:cNvSpPr txBox="1"/>
          <p:nvPr/>
        </p:nvSpPr>
        <p:spPr>
          <a:xfrm>
            <a:off x="5883998" y="5781015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251247</a:t>
            </a:r>
            <a:endParaRPr lang="en-GB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AD9CB8-00A6-D05E-67BA-9BC58C1E10CF}"/>
              </a:ext>
            </a:extLst>
          </p:cNvPr>
          <p:cNvSpPr txBox="1"/>
          <p:nvPr/>
        </p:nvSpPr>
        <p:spPr>
          <a:xfrm>
            <a:off x="6744072" y="5780586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251248</a:t>
            </a:r>
            <a:endParaRPr lang="en-GB" sz="12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7F5744C-362A-EDDB-B55B-3FC8C57F9010}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6172030" y="5456098"/>
            <a:ext cx="426659" cy="324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E5E5AE5-F344-A63A-0CF9-4E6B331EB0B5}"/>
              </a:ext>
            </a:extLst>
          </p:cNvPr>
          <p:cNvCxnSpPr>
            <a:cxnSpLocks/>
            <a:stCxn id="45" idx="0"/>
          </p:cNvCxnSpPr>
          <p:nvPr/>
        </p:nvCxnSpPr>
        <p:spPr>
          <a:xfrm flipH="1" flipV="1">
            <a:off x="6744072" y="5456098"/>
            <a:ext cx="288032" cy="324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5D1276DE-9736-C2CD-A847-769A144F0644}"/>
              </a:ext>
            </a:extLst>
          </p:cNvPr>
          <p:cNvSpPr txBox="1"/>
          <p:nvPr/>
        </p:nvSpPr>
        <p:spPr>
          <a:xfrm>
            <a:off x="6492752" y="3511626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240610</a:t>
            </a:r>
            <a:endParaRPr lang="en-GB" sz="12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BF952D2-A28C-8238-D38A-9077E4DBB6AE}"/>
              </a:ext>
            </a:extLst>
          </p:cNvPr>
          <p:cNvCxnSpPr>
            <a:cxnSpLocks/>
            <a:endCxn id="53" idx="2"/>
          </p:cNvCxnSpPr>
          <p:nvPr/>
        </p:nvCxnSpPr>
        <p:spPr>
          <a:xfrm flipV="1">
            <a:off x="6598689" y="3696292"/>
            <a:ext cx="182095" cy="18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01AB11A-D90D-CF51-74F7-77FB2D62620C}"/>
              </a:ext>
            </a:extLst>
          </p:cNvPr>
          <p:cNvSpPr txBox="1"/>
          <p:nvPr/>
        </p:nvSpPr>
        <p:spPr>
          <a:xfrm>
            <a:off x="6456040" y="4349217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241149</a:t>
            </a:r>
            <a:endParaRPr lang="en-GB" sz="12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704E5C8-8036-D7C7-596A-B802E65CC4DC}"/>
              </a:ext>
            </a:extLst>
          </p:cNvPr>
          <p:cNvSpPr txBox="1"/>
          <p:nvPr/>
        </p:nvSpPr>
        <p:spPr>
          <a:xfrm>
            <a:off x="7316114" y="4348788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241150</a:t>
            </a:r>
            <a:endParaRPr lang="en-GB" sz="1200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B64D271-69A3-5F6D-B29D-36826F525C78}"/>
              </a:ext>
            </a:extLst>
          </p:cNvPr>
          <p:cNvCxnSpPr>
            <a:cxnSpLocks/>
            <a:stCxn id="56" idx="0"/>
          </p:cNvCxnSpPr>
          <p:nvPr/>
        </p:nvCxnSpPr>
        <p:spPr>
          <a:xfrm flipV="1">
            <a:off x="6744072" y="4069150"/>
            <a:ext cx="505048" cy="280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240548B-57D5-F282-4395-9AFA3B43E4EA}"/>
              </a:ext>
            </a:extLst>
          </p:cNvPr>
          <p:cNvCxnSpPr>
            <a:cxnSpLocks/>
            <a:stCxn id="57" idx="0"/>
          </p:cNvCxnSpPr>
          <p:nvPr/>
        </p:nvCxnSpPr>
        <p:spPr>
          <a:xfrm flipH="1" flipV="1">
            <a:off x="7460130" y="4069150"/>
            <a:ext cx="144016" cy="279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FEEB9512-AEBE-144F-33B4-F71985DEBBFB}"/>
              </a:ext>
            </a:extLst>
          </p:cNvPr>
          <p:cNvSpPr txBox="1"/>
          <p:nvPr/>
        </p:nvSpPr>
        <p:spPr>
          <a:xfrm>
            <a:off x="7094866" y="3035608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230949</a:t>
            </a:r>
            <a:endParaRPr lang="en-GB" sz="1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47B4E8E-1A76-91FF-7460-03C036D5A8BB}"/>
              </a:ext>
            </a:extLst>
          </p:cNvPr>
          <p:cNvSpPr txBox="1"/>
          <p:nvPr/>
        </p:nvSpPr>
        <p:spPr>
          <a:xfrm>
            <a:off x="7954940" y="3035179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230950</a:t>
            </a:r>
            <a:endParaRPr lang="en-GB" sz="1200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91B705E-6EE4-0EFC-D834-DE46F05867F7}"/>
              </a:ext>
            </a:extLst>
          </p:cNvPr>
          <p:cNvCxnSpPr>
            <a:cxnSpLocks/>
            <a:stCxn id="65" idx="0"/>
          </p:cNvCxnSpPr>
          <p:nvPr/>
        </p:nvCxnSpPr>
        <p:spPr>
          <a:xfrm flipH="1" flipV="1">
            <a:off x="7309189" y="2646905"/>
            <a:ext cx="933783" cy="3882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CD1FCE1-48DA-0B01-1269-F53FB69D3679}"/>
              </a:ext>
            </a:extLst>
          </p:cNvPr>
          <p:cNvCxnSpPr>
            <a:cxnSpLocks/>
            <a:stCxn id="64" idx="0"/>
          </p:cNvCxnSpPr>
          <p:nvPr/>
        </p:nvCxnSpPr>
        <p:spPr>
          <a:xfrm flipH="1" flipV="1">
            <a:off x="7162682" y="2624942"/>
            <a:ext cx="220216" cy="410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4DAEFDC2-F6F1-0AA2-01F4-23C137090EC6}"/>
              </a:ext>
            </a:extLst>
          </p:cNvPr>
          <p:cNvSpPr txBox="1"/>
          <p:nvPr/>
        </p:nvSpPr>
        <p:spPr>
          <a:xfrm>
            <a:off x="6024617" y="2491702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230705</a:t>
            </a:r>
            <a:endParaRPr lang="en-GB" sz="1200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8E71C5E-E499-56A9-6FB7-9B748FD33678}"/>
              </a:ext>
            </a:extLst>
          </p:cNvPr>
          <p:cNvCxnSpPr>
            <a:cxnSpLocks/>
            <a:endCxn id="75" idx="2"/>
          </p:cNvCxnSpPr>
          <p:nvPr/>
        </p:nvCxnSpPr>
        <p:spPr>
          <a:xfrm flipH="1" flipV="1">
            <a:off x="6312649" y="2676368"/>
            <a:ext cx="377087" cy="470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57D5CB6A-EE8B-0BF2-5EC0-0EBA7D23B20E}"/>
              </a:ext>
            </a:extLst>
          </p:cNvPr>
          <p:cNvSpPr txBox="1"/>
          <p:nvPr/>
        </p:nvSpPr>
        <p:spPr>
          <a:xfrm>
            <a:off x="7954940" y="5023362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043282</a:t>
            </a:r>
            <a:endParaRPr lang="en-GB" sz="12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5F65054-F660-7F43-D281-56B98A2A2690}"/>
              </a:ext>
            </a:extLst>
          </p:cNvPr>
          <p:cNvSpPr txBox="1"/>
          <p:nvPr/>
        </p:nvSpPr>
        <p:spPr>
          <a:xfrm>
            <a:off x="10333265" y="4924126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045769</a:t>
            </a:r>
            <a:endParaRPr lang="en-GB" sz="12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FD41D31-EEF9-5429-E671-4E506ED13AC2}"/>
              </a:ext>
            </a:extLst>
          </p:cNvPr>
          <p:cNvSpPr txBox="1"/>
          <p:nvPr/>
        </p:nvSpPr>
        <p:spPr>
          <a:xfrm>
            <a:off x="11281381" y="4977704"/>
            <a:ext cx="576064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045914</a:t>
            </a:r>
            <a:endParaRPr lang="en-GB" sz="1200" dirty="0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F59F66E-29FB-FD7E-3A54-569F2343B574}"/>
              </a:ext>
            </a:extLst>
          </p:cNvPr>
          <p:cNvCxnSpPr>
            <a:cxnSpLocks/>
            <a:stCxn id="82" idx="0"/>
          </p:cNvCxnSpPr>
          <p:nvPr/>
        </p:nvCxnSpPr>
        <p:spPr>
          <a:xfrm flipH="1" flipV="1">
            <a:off x="11357771" y="4567467"/>
            <a:ext cx="211642" cy="410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9F102DD-F3AF-C14F-9755-46BA9E78CFB2}"/>
              </a:ext>
            </a:extLst>
          </p:cNvPr>
          <p:cNvCxnSpPr>
            <a:cxnSpLocks/>
          </p:cNvCxnSpPr>
          <p:nvPr/>
        </p:nvCxnSpPr>
        <p:spPr>
          <a:xfrm flipH="1" flipV="1">
            <a:off x="10489287" y="4481240"/>
            <a:ext cx="97167" cy="429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9BC9F92-AAAF-40BC-952D-9907D34A0E3A}"/>
              </a:ext>
            </a:extLst>
          </p:cNvPr>
          <p:cNvCxnSpPr>
            <a:cxnSpLocks/>
            <a:stCxn id="80" idx="0"/>
          </p:cNvCxnSpPr>
          <p:nvPr/>
        </p:nvCxnSpPr>
        <p:spPr>
          <a:xfrm flipH="1" flipV="1">
            <a:off x="8182252" y="4240848"/>
            <a:ext cx="60720" cy="782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618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9A5C08B7-EBFE-3534-6B88-9296AB417E06}"/>
              </a:ext>
            </a:extLst>
          </p:cNvPr>
          <p:cNvGrpSpPr/>
          <p:nvPr/>
        </p:nvGrpSpPr>
        <p:grpSpPr>
          <a:xfrm>
            <a:off x="1055440" y="764704"/>
            <a:ext cx="11018029" cy="5335880"/>
            <a:chOff x="1115693" y="1024147"/>
            <a:chExt cx="11018029" cy="533588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D5B59F8-F4B6-F22E-4F63-A7FBA8056EA5}"/>
                </a:ext>
              </a:extLst>
            </p:cNvPr>
            <p:cNvGrpSpPr/>
            <p:nvPr/>
          </p:nvGrpSpPr>
          <p:grpSpPr>
            <a:xfrm>
              <a:off x="1115693" y="1024147"/>
              <a:ext cx="11018029" cy="5335880"/>
              <a:chOff x="1810157" y="794570"/>
              <a:chExt cx="11018029" cy="5335880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7F66042E-EF97-5C5E-DCDB-76496D1F211A}"/>
                  </a:ext>
                </a:extLst>
              </p:cNvPr>
              <p:cNvGrpSpPr/>
              <p:nvPr/>
            </p:nvGrpSpPr>
            <p:grpSpPr>
              <a:xfrm>
                <a:off x="1810157" y="794570"/>
                <a:ext cx="11018029" cy="4661610"/>
                <a:chOff x="551384" y="1097442"/>
                <a:chExt cx="11018029" cy="4661610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518149E4-4409-0A71-8A5F-AD1AB4654A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39416" y="1431830"/>
                  <a:ext cx="10729997" cy="4327222"/>
                </a:xfrm>
                <a:prstGeom prst="rect">
                  <a:avLst/>
                </a:prstGeom>
              </p:spPr>
            </p:pic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A585F79-822E-AEB0-BB6B-0E10FBCA859B}"/>
                    </a:ext>
                  </a:extLst>
                </p:cNvPr>
                <p:cNvSpPr txBox="1"/>
                <p:nvPr/>
              </p:nvSpPr>
              <p:spPr>
                <a:xfrm>
                  <a:off x="551384" y="1097442"/>
                  <a:ext cx="5148572" cy="458436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endParaRPr lang="en-GB" dirty="0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614E317-9C52-7300-9378-A1D807E3E01A}"/>
                  </a:ext>
                </a:extLst>
              </p:cNvPr>
              <p:cNvSpPr txBox="1"/>
              <p:nvPr/>
            </p:nvSpPr>
            <p:spPr>
              <a:xfrm>
                <a:off x="6540248" y="4694704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251010</a:t>
                </a:r>
                <a:endParaRPr lang="en-GB" sz="1200" dirty="0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DCBC1BA1-B683-7818-52F1-130846D70825}"/>
                  </a:ext>
                </a:extLst>
              </p:cNvPr>
              <p:cNvCxnSpPr>
                <a:cxnSpLocks/>
                <a:endCxn id="36" idx="2"/>
              </p:cNvCxnSpPr>
              <p:nvPr/>
            </p:nvCxnSpPr>
            <p:spPr>
              <a:xfrm flipH="1" flipV="1">
                <a:off x="6828280" y="4879370"/>
                <a:ext cx="382477" cy="18819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0B5E751-FA9D-B538-89D3-5188B4DB0747}"/>
                  </a:ext>
                </a:extLst>
              </p:cNvPr>
              <p:cNvSpPr txBox="1"/>
              <p:nvPr/>
            </p:nvSpPr>
            <p:spPr>
              <a:xfrm>
                <a:off x="7142771" y="5478143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251247</a:t>
                </a:r>
                <a:endParaRPr lang="en-GB" sz="1200" dirty="0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1AD9CB8-00A6-D05E-67BA-9BC58C1E10CF}"/>
                  </a:ext>
                </a:extLst>
              </p:cNvPr>
              <p:cNvSpPr txBox="1"/>
              <p:nvPr/>
            </p:nvSpPr>
            <p:spPr>
              <a:xfrm>
                <a:off x="8002845" y="5477714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251248</a:t>
                </a:r>
                <a:endParaRPr lang="en-GB" sz="1200" dirty="0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7F5744C-362A-EDDB-B55B-3FC8C57F9010}"/>
                  </a:ext>
                </a:extLst>
              </p:cNvPr>
              <p:cNvCxnSpPr>
                <a:cxnSpLocks/>
                <a:stCxn id="44" idx="0"/>
              </p:cNvCxnSpPr>
              <p:nvPr/>
            </p:nvCxnSpPr>
            <p:spPr>
              <a:xfrm flipV="1">
                <a:off x="7430803" y="5153226"/>
                <a:ext cx="426659" cy="32491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4E5E5AE5-F344-A63A-0CF9-4E6B331EB0B5}"/>
                  </a:ext>
                </a:extLst>
              </p:cNvPr>
              <p:cNvCxnSpPr>
                <a:cxnSpLocks/>
                <a:stCxn id="45" idx="0"/>
              </p:cNvCxnSpPr>
              <p:nvPr/>
            </p:nvCxnSpPr>
            <p:spPr>
              <a:xfrm flipH="1" flipV="1">
                <a:off x="8002845" y="5153226"/>
                <a:ext cx="288032" cy="3244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D1276DE-9736-C2CD-A847-769A144F0644}"/>
                  </a:ext>
                </a:extLst>
              </p:cNvPr>
              <p:cNvSpPr txBox="1"/>
              <p:nvPr/>
            </p:nvSpPr>
            <p:spPr>
              <a:xfrm>
                <a:off x="7751525" y="3208754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240610</a:t>
                </a:r>
                <a:endParaRPr lang="en-GB" sz="1200" dirty="0"/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CBF952D2-A28C-8238-D38A-9077E4DBB6AE}"/>
                  </a:ext>
                </a:extLst>
              </p:cNvPr>
              <p:cNvCxnSpPr>
                <a:cxnSpLocks/>
                <a:endCxn id="53" idx="2"/>
              </p:cNvCxnSpPr>
              <p:nvPr/>
            </p:nvCxnSpPr>
            <p:spPr>
              <a:xfrm flipV="1">
                <a:off x="7857462" y="3393420"/>
                <a:ext cx="182095" cy="21360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01AB11A-D90D-CF51-74F7-77FB2D62620C}"/>
                  </a:ext>
                </a:extLst>
              </p:cNvPr>
              <p:cNvSpPr txBox="1"/>
              <p:nvPr/>
            </p:nvSpPr>
            <p:spPr>
              <a:xfrm>
                <a:off x="7714813" y="4046345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241149</a:t>
                </a:r>
                <a:endParaRPr lang="en-GB" sz="1200" dirty="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704E5C8-8036-D7C7-596A-B802E65CC4DC}"/>
                  </a:ext>
                </a:extLst>
              </p:cNvPr>
              <p:cNvSpPr txBox="1"/>
              <p:nvPr/>
            </p:nvSpPr>
            <p:spPr>
              <a:xfrm>
                <a:off x="8574887" y="4045916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241150</a:t>
                </a:r>
                <a:endParaRPr lang="en-GB" sz="1200" dirty="0"/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0B64D271-69A3-5F6D-B29D-36826F525C78}"/>
                  </a:ext>
                </a:extLst>
              </p:cNvPr>
              <p:cNvCxnSpPr>
                <a:cxnSpLocks/>
                <a:stCxn id="56" idx="0"/>
              </p:cNvCxnSpPr>
              <p:nvPr/>
            </p:nvCxnSpPr>
            <p:spPr>
              <a:xfrm flipV="1">
                <a:off x="8002845" y="3766278"/>
                <a:ext cx="505048" cy="2800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C240548B-57D5-F282-4395-9AFA3B43E4EA}"/>
                  </a:ext>
                </a:extLst>
              </p:cNvPr>
              <p:cNvCxnSpPr>
                <a:cxnSpLocks/>
                <a:stCxn id="57" idx="0"/>
              </p:cNvCxnSpPr>
              <p:nvPr/>
            </p:nvCxnSpPr>
            <p:spPr>
              <a:xfrm flipH="1" flipV="1">
                <a:off x="8718903" y="3766278"/>
                <a:ext cx="144016" cy="2796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EEB9512-AEBE-144F-33B4-F71985DEBBFB}"/>
                  </a:ext>
                </a:extLst>
              </p:cNvPr>
              <p:cNvSpPr txBox="1"/>
              <p:nvPr/>
            </p:nvSpPr>
            <p:spPr>
              <a:xfrm>
                <a:off x="8353639" y="2732736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230949</a:t>
                </a:r>
                <a:endParaRPr lang="en-GB" sz="1200" dirty="0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47B4E8E-1A76-91FF-7460-03C036D5A8BB}"/>
                  </a:ext>
                </a:extLst>
              </p:cNvPr>
              <p:cNvSpPr txBox="1"/>
              <p:nvPr/>
            </p:nvSpPr>
            <p:spPr>
              <a:xfrm>
                <a:off x="9213713" y="2732307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230950</a:t>
                </a:r>
                <a:endParaRPr lang="en-GB" sz="1200" dirty="0"/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C91B705E-6EE4-0EFC-D834-DE46F05867F7}"/>
                  </a:ext>
                </a:extLst>
              </p:cNvPr>
              <p:cNvCxnSpPr>
                <a:cxnSpLocks/>
                <a:stCxn id="65" idx="0"/>
              </p:cNvCxnSpPr>
              <p:nvPr/>
            </p:nvCxnSpPr>
            <p:spPr>
              <a:xfrm flipH="1" flipV="1">
                <a:off x="8567962" y="2344033"/>
                <a:ext cx="933783" cy="38827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2CD1FCE1-48DA-0B01-1269-F53FB69D3679}"/>
                  </a:ext>
                </a:extLst>
              </p:cNvPr>
              <p:cNvCxnSpPr>
                <a:cxnSpLocks/>
                <a:stCxn id="64" idx="0"/>
              </p:cNvCxnSpPr>
              <p:nvPr/>
            </p:nvCxnSpPr>
            <p:spPr>
              <a:xfrm flipH="1" flipV="1">
                <a:off x="8421455" y="2322070"/>
                <a:ext cx="220216" cy="41066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4DAEFDC2-F6F1-0AA2-01F4-23C137090EC6}"/>
                  </a:ext>
                </a:extLst>
              </p:cNvPr>
              <p:cNvSpPr txBox="1"/>
              <p:nvPr/>
            </p:nvSpPr>
            <p:spPr>
              <a:xfrm>
                <a:off x="7283390" y="2188830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230705</a:t>
                </a:r>
                <a:endParaRPr lang="en-GB" sz="1200" dirty="0"/>
              </a:p>
            </p:txBody>
          </p: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88E71C5E-E499-56A9-6FB7-9B748FD33678}"/>
                  </a:ext>
                </a:extLst>
              </p:cNvPr>
              <p:cNvCxnSpPr>
                <a:cxnSpLocks/>
                <a:endCxn id="75" idx="2"/>
              </p:cNvCxnSpPr>
              <p:nvPr/>
            </p:nvCxnSpPr>
            <p:spPr>
              <a:xfrm flipH="1" flipV="1">
                <a:off x="7571422" y="2373496"/>
                <a:ext cx="377087" cy="4705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932AF35-81AC-A2F3-2224-2A44E0C7CF8D}"/>
                  </a:ext>
                </a:extLst>
              </p:cNvPr>
              <p:cNvSpPr txBox="1"/>
              <p:nvPr/>
            </p:nvSpPr>
            <p:spPr>
              <a:xfrm>
                <a:off x="9113971" y="4747335"/>
                <a:ext cx="3606765" cy="1383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endParaRPr lang="en-GB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7FD283-30F5-46A9-DD7D-EB267E64A3B7}"/>
                  </a:ext>
                </a:extLst>
              </p:cNvPr>
              <p:cNvSpPr txBox="1"/>
              <p:nvPr/>
            </p:nvSpPr>
            <p:spPr>
              <a:xfrm>
                <a:off x="11185606" y="4924126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045769</a:t>
                </a:r>
                <a:endParaRPr lang="en-GB" sz="12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D14054-915D-7B5F-B868-9B115F38ED27}"/>
                  </a:ext>
                </a:extLst>
              </p:cNvPr>
              <p:cNvSpPr txBox="1"/>
              <p:nvPr/>
            </p:nvSpPr>
            <p:spPr>
              <a:xfrm>
                <a:off x="12133722" y="4977704"/>
                <a:ext cx="576064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045914</a:t>
                </a:r>
                <a:endParaRPr lang="en-GB" sz="1200" dirty="0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4CFA46E1-4170-6FA9-9192-221456CA1DFD}"/>
                  </a:ext>
                </a:extLst>
              </p:cNvPr>
              <p:cNvCxnSpPr>
                <a:cxnSpLocks/>
                <a:stCxn id="10" idx="0"/>
              </p:cNvCxnSpPr>
              <p:nvPr/>
            </p:nvCxnSpPr>
            <p:spPr>
              <a:xfrm flipV="1">
                <a:off x="12421754" y="4283840"/>
                <a:ext cx="185353" cy="69386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AEE5C75D-F154-3E5C-9B0C-4604876D59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38795" y="4179531"/>
                <a:ext cx="322875" cy="73136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E435435-C4AA-ACF4-8C86-0E301F1D283F}"/>
                </a:ext>
              </a:extLst>
            </p:cNvPr>
            <p:cNvSpPr txBox="1"/>
            <p:nvPr/>
          </p:nvSpPr>
          <p:spPr>
            <a:xfrm>
              <a:off x="3755105" y="2976890"/>
              <a:ext cx="3105549" cy="146022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033569BC-091F-DFD8-77E0-BF9929397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BSIs at the TCC2 targets (T2, T4, T6, T10)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F8A9F-7A20-DED6-A730-5920B782B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EC8CC-D296-67BB-E5A2-169511A3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36255-C88C-7DF0-7788-E91A9B340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1984426-83ED-7E42-66AD-DE0B12129C4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US" dirty="0"/>
              <a:t>Each target station has three BSI monitors associated</a:t>
            </a:r>
          </a:p>
          <a:p>
            <a:pPr lvl="2"/>
            <a:r>
              <a:rPr lang="en-US" dirty="0"/>
              <a:t>1x “Upstream” </a:t>
            </a:r>
          </a:p>
          <a:p>
            <a:pPr lvl="2"/>
            <a:r>
              <a:rPr lang="en-US" dirty="0"/>
              <a:t>2x target instrumentation (just before and after) </a:t>
            </a:r>
          </a:p>
          <a:p>
            <a:pPr lvl="3"/>
            <a:r>
              <a:rPr lang="en-US" dirty="0"/>
              <a:t>T10 has no TBID</a:t>
            </a:r>
          </a:p>
          <a:p>
            <a:r>
              <a:rPr lang="en-GB" dirty="0"/>
              <a:t>The intensity reported on “page 1” </a:t>
            </a:r>
            <a:br>
              <a:rPr lang="en-GB" dirty="0"/>
            </a:br>
            <a:r>
              <a:rPr lang="en-GB" dirty="0"/>
              <a:t>comes from the “upstream” BSI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230705(T2), 240610 (T4), 251010 (T6)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For T10, the page 1 intensity comes from </a:t>
            </a:r>
            <a:br>
              <a:rPr lang="en-GB" dirty="0"/>
            </a:br>
            <a:r>
              <a:rPr lang="en-GB" dirty="0"/>
              <a:t>the TBIU (045914)</a:t>
            </a:r>
            <a:br>
              <a:rPr lang="en-GB" dirty="0"/>
            </a:br>
            <a:endParaRPr lang="en-GB" dirty="0"/>
          </a:p>
          <a:p>
            <a:r>
              <a:rPr lang="en-GB" dirty="0"/>
              <a:t>If all goes well, the ratio TBIU / upstream = 1</a:t>
            </a:r>
          </a:p>
          <a:p>
            <a:pPr lvl="2"/>
            <a:r>
              <a:rPr lang="en-GB" dirty="0"/>
              <a:t>Upstream monitors are only ~40-50m upstream</a:t>
            </a:r>
          </a:p>
        </p:txBody>
      </p:sp>
    </p:spTree>
    <p:extLst>
      <p:ext uri="{BB962C8B-B14F-4D97-AF65-F5344CB8AC3E}">
        <p14:creationId xmlns:p14="http://schemas.microsoft.com/office/powerpoint/2010/main" val="42924061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 BSI.210279 (two foils) 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0C69B9-639A-D9FF-F815-F624D2A4F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4" y="1412776"/>
            <a:ext cx="5554516" cy="46209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AEB693-78C9-D4A5-AA25-02769E9DF44F}"/>
              </a:ext>
            </a:extLst>
          </p:cNvPr>
          <p:cNvSpPr txBox="1"/>
          <p:nvPr/>
        </p:nvSpPr>
        <p:spPr>
          <a:xfrm>
            <a:off x="4860649" y="3632512"/>
            <a:ext cx="91050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SPS ring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DE3558-A632-DA65-627D-3377CEF87123}"/>
              </a:ext>
            </a:extLst>
          </p:cNvPr>
          <p:cNvSpPr txBox="1"/>
          <p:nvPr/>
        </p:nvSpPr>
        <p:spPr>
          <a:xfrm>
            <a:off x="2948629" y="2855465"/>
            <a:ext cx="538609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TT20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44C1796-DD03-2D92-7C22-B2FA2112DFF9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2316504" y="3356992"/>
            <a:ext cx="1405080" cy="427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8C9C535-1DD0-C6BB-E39D-A35E71BB4C8D}"/>
              </a:ext>
            </a:extLst>
          </p:cNvPr>
          <p:cNvCxnSpPr>
            <a:cxnSpLocks/>
          </p:cNvCxnSpPr>
          <p:nvPr/>
        </p:nvCxnSpPr>
        <p:spPr>
          <a:xfrm flipV="1">
            <a:off x="3487238" y="2672392"/>
            <a:ext cx="836640" cy="321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0E7AD3B-2762-9D67-35E2-7ED2E2A4B269}"/>
              </a:ext>
            </a:extLst>
          </p:cNvPr>
          <p:cNvSpPr txBox="1"/>
          <p:nvPr/>
        </p:nvSpPr>
        <p:spPr>
          <a:xfrm>
            <a:off x="1713775" y="3784912"/>
            <a:ext cx="1205458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Monitor</a:t>
            </a:r>
            <a:br>
              <a:rPr lang="en-US" dirty="0"/>
            </a:br>
            <a:r>
              <a:rPr lang="en-US" dirty="0"/>
              <a:t>BSI.210279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33B9A59-6F3A-3F60-4CA0-1C41EEF4A272}"/>
              </a:ext>
            </a:extLst>
          </p:cNvPr>
          <p:cNvCxnSpPr>
            <a:cxnSpLocks/>
          </p:cNvCxnSpPr>
          <p:nvPr/>
        </p:nvCxnSpPr>
        <p:spPr>
          <a:xfrm flipH="1" flipV="1">
            <a:off x="5087888" y="2632416"/>
            <a:ext cx="228014" cy="1000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CB785811-0205-461C-7F8F-C28E8D8445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612" y="2106755"/>
            <a:ext cx="5282899" cy="3605511"/>
          </a:xfrm>
          <a:prstGeom prst="rect">
            <a:avLst/>
          </a:prstGeom>
        </p:spPr>
      </p:pic>
      <p:sp>
        <p:nvSpPr>
          <p:cNvPr id="28" name="Content Placeholder 4">
            <a:extLst>
              <a:ext uri="{FF2B5EF4-FFF2-40B4-BE49-F238E27FC236}">
                <a16:creationId xmlns:a16="http://schemas.microsoft.com/office/drawing/2014/main" id="{4450159D-A757-0F6D-6F3B-547DE25F9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2123" y="1412776"/>
            <a:ext cx="4463875" cy="1008122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Monitor had some issue over part of 2023</a:t>
            </a:r>
          </a:p>
        </p:txBody>
      </p:sp>
    </p:spTree>
    <p:extLst>
      <p:ext uri="{BB962C8B-B14F-4D97-AF65-F5344CB8AC3E}">
        <p14:creationId xmlns:p14="http://schemas.microsoft.com/office/powerpoint/2010/main" val="1405667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 BSI.210279 (two foils) 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Ratio of two foils in the same location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A3D610-EF70-AFC3-5CC5-096726F07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606" y="1412776"/>
            <a:ext cx="601397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6152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30200D-26C2-1CCC-A9B3-7728F9C7A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44A3F3-63B5-980A-A4AA-2E70B7A92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BF7878-5DE4-26D7-3294-8C95A624A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F4FB51F-372F-6229-39FD-ED96EC39F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92668" cy="535127"/>
          </a:xfrm>
        </p:spPr>
        <p:txBody>
          <a:bodyPr/>
          <a:lstStyle/>
          <a:p>
            <a:r>
              <a:rPr lang="en-US" dirty="0"/>
              <a:t>Comparison TBIU and upstream BSI – T2, T4, T6, T10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19CB1F-E8CA-661C-8C01-BAE9B28C0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864" y="1091793"/>
            <a:ext cx="7214438" cy="4923529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E10FBB7C-A321-196B-E9B1-A82CEBE8B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4463875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Use ratio (TBIU / upstream BSI) as an indicator of stability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Indication of good calibration: value equal to 1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Indication of stability: line is flat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Upstream monitor of T10 had some issue in 2023 (?) 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2601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76D443-9449-59C0-A242-9B5F4066BF7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US" dirty="0"/>
              <a:t>Monitor 210216 signal not accessible: “</a:t>
            </a:r>
            <a:r>
              <a:rPr lang="en-US" dirty="0" err="1"/>
              <a:t>Utilisé</a:t>
            </a:r>
            <a:r>
              <a:rPr lang="en-US" dirty="0"/>
              <a:t> par Ewald (…)” </a:t>
            </a:r>
          </a:p>
          <a:p>
            <a:r>
              <a:rPr lang="en-US" dirty="0"/>
              <a:t>Monitor 210279 has two foils (referred to as A and B) </a:t>
            </a:r>
          </a:p>
          <a:p>
            <a:r>
              <a:rPr lang="en-US" dirty="0"/>
              <a:t>Two additional sets of monitor signals found in data (210272 and 210278) not listed in documentation that are four-foil test tanks (type BSTL) </a:t>
            </a:r>
          </a:p>
          <a:p>
            <a:r>
              <a:rPr lang="en-US" dirty="0"/>
              <a:t>Data taken from TIMBER</a:t>
            </a:r>
          </a:p>
          <a:p>
            <a:pPr lvl="1"/>
            <a:r>
              <a:rPr lang="en-US" dirty="0"/>
              <a:t>Seems to be by and large equivalent to direct data from NXCALS</a:t>
            </a:r>
          </a:p>
          <a:p>
            <a:pPr lvl="1"/>
            <a:r>
              <a:rPr lang="en-US" dirty="0"/>
              <a:t>Data available as giant “SEM-concentrator-TT20:intensity” signal or a subset as individual signals</a:t>
            </a:r>
          </a:p>
          <a:p>
            <a:pPr lvl="2"/>
            <a:r>
              <a:rPr lang="en-US" dirty="0"/>
              <a:t>For some variables there is also a dedicated variable</a:t>
            </a:r>
            <a:br>
              <a:rPr lang="en-US" dirty="0"/>
            </a:br>
            <a:r>
              <a:rPr lang="en-US" dirty="0"/>
              <a:t>	In some cases, these have different values and calibrations – not clear why</a:t>
            </a:r>
          </a:p>
          <a:p>
            <a:pPr lvl="2"/>
            <a:r>
              <a:rPr lang="en-US" dirty="0"/>
              <a:t>Follow advice from F. </a:t>
            </a:r>
            <a:r>
              <a:rPr lang="en-US" dirty="0" err="1"/>
              <a:t>Roncarolo</a:t>
            </a:r>
            <a:r>
              <a:rPr lang="en-US" dirty="0"/>
              <a:t>: use SEM-concentrator values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9EE819-B050-6EF7-3A3E-C64DCFBE3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Additional notes to the BSI monitors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32756-E671-17FA-C35F-7DD9E042F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078FA-FFA9-6FB9-7F6F-8258410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3ECE1-0ABD-FEA3-8875-2B11489EE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9212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5CC926-2D29-DCBC-A54F-A534A81A63B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US" dirty="0"/>
              <a:t>It was observed at the T10 target that the foils </a:t>
            </a:r>
            <a:br>
              <a:rPr lang="en-US" dirty="0"/>
            </a:br>
            <a:r>
              <a:rPr lang="en-US" dirty="0"/>
              <a:t>get damaged</a:t>
            </a:r>
          </a:p>
          <a:p>
            <a:pPr lvl="1"/>
            <a:r>
              <a:rPr lang="en-US" dirty="0"/>
              <a:t>Scales with size of beam – more protons per mm2</a:t>
            </a:r>
          </a:p>
          <a:p>
            <a:pPr lvl="1"/>
            <a:endParaRPr lang="en-US" dirty="0"/>
          </a:p>
          <a:p>
            <a:r>
              <a:rPr lang="en-US" dirty="0"/>
              <a:t>TBIU has two “heads”, A and B</a:t>
            </a:r>
          </a:p>
          <a:p>
            <a:pPr lvl="1"/>
            <a:r>
              <a:rPr lang="en-US" dirty="0"/>
              <a:t>Beam steering (symmetry) happens on two BSPs</a:t>
            </a:r>
          </a:p>
          <a:p>
            <a:pPr lvl="1"/>
            <a:r>
              <a:rPr lang="en-US" dirty="0"/>
              <a:t>Both of these are located in head A</a:t>
            </a:r>
          </a:p>
          <a:p>
            <a:pPr lvl="1"/>
            <a:r>
              <a:rPr lang="en-US" dirty="0"/>
              <a:t>Assume beam is centered perfectly on those</a:t>
            </a:r>
          </a:p>
          <a:p>
            <a:pPr lvl="1"/>
            <a:r>
              <a:rPr lang="en-US" dirty="0"/>
              <a:t>However, the BSI is located in head B</a:t>
            </a:r>
          </a:p>
          <a:p>
            <a:pPr lvl="1"/>
            <a:r>
              <a:rPr lang="en-US" dirty="0"/>
              <a:t>Distance between the two is around 12.5cm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9A4772-6C26-C0B3-8DE7-1F1B00FF9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Layout of the TBIU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635D5-8EFF-1C63-007B-5457D2F44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62267-970C-C340-FDA8-532A1DBBF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81336-499F-5A82-CDD6-D38AEB5FD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D92FE8-C05B-4C7E-9BB4-0DF57D52E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257" y="3043647"/>
            <a:ext cx="1851187" cy="288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54806-0AF5-5BC4-CF50-57FA983BEC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1113" y="3122270"/>
            <a:ext cx="1773559" cy="288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2A7056-A61C-25CC-9C1D-7469DDBF69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9273" y="338908"/>
            <a:ext cx="3632884" cy="267816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4B429B2-4137-6303-FE4E-6A7484557CCF}"/>
              </a:ext>
            </a:extLst>
          </p:cNvPr>
          <p:cNvCxnSpPr/>
          <p:nvPr/>
        </p:nvCxnSpPr>
        <p:spPr>
          <a:xfrm flipH="1">
            <a:off x="8498905" y="2348880"/>
            <a:ext cx="1008112" cy="1080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FFFB6EA-779F-988A-7021-D9475FD4457E}"/>
              </a:ext>
            </a:extLst>
          </p:cNvPr>
          <p:cNvCxnSpPr>
            <a:cxnSpLocks/>
          </p:cNvCxnSpPr>
          <p:nvPr/>
        </p:nvCxnSpPr>
        <p:spPr>
          <a:xfrm>
            <a:off x="10071012" y="2348880"/>
            <a:ext cx="1426593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BCA27FEC-CE2E-FD7F-9DDF-540C7F64FAD6}"/>
              </a:ext>
            </a:extLst>
          </p:cNvPr>
          <p:cNvSpPr/>
          <p:nvPr/>
        </p:nvSpPr>
        <p:spPr>
          <a:xfrm>
            <a:off x="8551682" y="3539951"/>
            <a:ext cx="162302" cy="226331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C851619-AE7B-6F28-12B0-7AC87DDE14C3}"/>
              </a:ext>
            </a:extLst>
          </p:cNvPr>
          <p:cNvSpPr/>
          <p:nvPr/>
        </p:nvSpPr>
        <p:spPr>
          <a:xfrm>
            <a:off x="8273807" y="3536781"/>
            <a:ext cx="162302" cy="226331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666D43-8A9E-1A9D-DD38-C953CFA1C467}"/>
              </a:ext>
            </a:extLst>
          </p:cNvPr>
          <p:cNvSpPr txBox="1"/>
          <p:nvPr/>
        </p:nvSpPr>
        <p:spPr>
          <a:xfrm>
            <a:off x="8030853" y="5838238"/>
            <a:ext cx="93610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BSPs</a:t>
            </a:r>
            <a:endParaRPr lang="en-GB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5CBA0CE-22D2-B571-E691-738D83D67868}"/>
              </a:ext>
            </a:extLst>
          </p:cNvPr>
          <p:cNvSpPr/>
          <p:nvPr/>
        </p:nvSpPr>
        <p:spPr>
          <a:xfrm>
            <a:off x="11504070" y="3529551"/>
            <a:ext cx="162302" cy="226331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79F82D-37EB-57C7-2C96-A7DC8CE4B3EE}"/>
              </a:ext>
            </a:extLst>
          </p:cNvPr>
          <p:cNvSpPr txBox="1"/>
          <p:nvPr/>
        </p:nvSpPr>
        <p:spPr>
          <a:xfrm>
            <a:off x="11117169" y="5963023"/>
            <a:ext cx="93610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7629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05435E-388D-1703-5D5A-FFD324F9BC0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US" dirty="0"/>
              <a:t>Different wobbling settings give a different angle</a:t>
            </a:r>
            <a:br>
              <a:rPr lang="en-US" dirty="0"/>
            </a:br>
            <a:r>
              <a:rPr lang="en-US" dirty="0"/>
              <a:t>on the target </a:t>
            </a:r>
          </a:p>
          <a:p>
            <a:pPr lvl="1"/>
            <a:r>
              <a:rPr lang="en-US" dirty="0"/>
              <a:t>The TBIU and TBID stations move with the wobbling setting</a:t>
            </a:r>
          </a:p>
          <a:p>
            <a:pPr lvl="1"/>
            <a:r>
              <a:rPr lang="en-US" dirty="0"/>
              <a:t>The beam is then steered using the BSP settings</a:t>
            </a:r>
          </a:p>
          <a:p>
            <a:pPr lvl="1"/>
            <a:r>
              <a:rPr lang="en-US" dirty="0"/>
              <a:t>However, lever arm of 12.5cm means beam is displaced </a:t>
            </a:r>
            <a:br>
              <a:rPr lang="en-US" dirty="0"/>
            </a:br>
            <a:r>
              <a:rPr lang="en-US" dirty="0"/>
              <a:t>on the intensity monitor</a:t>
            </a:r>
          </a:p>
          <a:p>
            <a:pPr lvl="1"/>
            <a:r>
              <a:rPr lang="en-US" dirty="0"/>
              <a:t>Total difference (for two calculated </a:t>
            </a:r>
            <a:r>
              <a:rPr lang="en-US" dirty="0" err="1"/>
              <a:t>wobblings</a:t>
            </a:r>
            <a:r>
              <a:rPr lang="en-US" dirty="0"/>
              <a:t>) is ~15.7 </a:t>
            </a:r>
            <a:r>
              <a:rPr lang="en-US" dirty="0" err="1"/>
              <a:t>mrad</a:t>
            </a:r>
            <a:endParaRPr lang="en-US" dirty="0"/>
          </a:p>
          <a:p>
            <a:pPr lvl="1"/>
            <a:r>
              <a:rPr lang="en-US" dirty="0"/>
              <a:t>Absolute displacement of almost 2mm</a:t>
            </a:r>
          </a:p>
          <a:p>
            <a:pPr lvl="1"/>
            <a:endParaRPr lang="en-US" dirty="0"/>
          </a:p>
          <a:p>
            <a:r>
              <a:rPr lang="en-US" dirty="0"/>
              <a:t>Combine with beam size at T4 target</a:t>
            </a:r>
          </a:p>
          <a:p>
            <a:pPr lvl="1"/>
            <a:r>
              <a:rPr lang="en-US" dirty="0"/>
              <a:t>In short, beam moves five sigma between these two settings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F0CF3-9695-3B47-F632-37D9F6957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Movement of the beam</a:t>
            </a:r>
            <a:br>
              <a:rPr lang="en-US" dirty="0"/>
            </a:br>
            <a:r>
              <a:rPr lang="en-US" dirty="0"/>
              <a:t>(example at T4)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F495B-68AF-8D0A-C290-BE5CDA4F9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6526A-813E-A5F7-9E2C-7FC7A55B6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FEECF-2073-6525-9E48-8FD47B790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5647F87-44AD-80E4-2D4D-2DA18C28F032}"/>
              </a:ext>
            </a:extLst>
          </p:cNvPr>
          <p:cNvGrpSpPr/>
          <p:nvPr/>
        </p:nvGrpSpPr>
        <p:grpSpPr>
          <a:xfrm>
            <a:off x="7768362" y="109027"/>
            <a:ext cx="4306668" cy="4484363"/>
            <a:chOff x="7394393" y="333867"/>
            <a:chExt cx="4306668" cy="44843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E5C6662-760D-449F-5423-9032A3C19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94393" y="333867"/>
              <a:ext cx="4306668" cy="215064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BED2DF7-4EA7-067D-FA90-12C033149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99769" y="2667585"/>
              <a:ext cx="4301292" cy="215064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9E88102-D245-DEF5-448C-4688897FD9EE}"/>
                </a:ext>
              </a:extLst>
            </p:cNvPr>
            <p:cNvSpPr txBox="1"/>
            <p:nvPr/>
          </p:nvSpPr>
          <p:spPr>
            <a:xfrm>
              <a:off x="7715964" y="518725"/>
              <a:ext cx="22057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T4 standard wobbling</a:t>
              </a:r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50EB347-CAB0-18D3-C92A-EF18379737FB}"/>
                </a:ext>
              </a:extLst>
            </p:cNvPr>
            <p:cNvSpPr txBox="1"/>
            <p:nvPr/>
          </p:nvSpPr>
          <p:spPr>
            <a:xfrm>
              <a:off x="7715964" y="2860685"/>
              <a:ext cx="335348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H8 (-300), H6 (-120), P42 (+400)</a:t>
              </a:r>
              <a:endParaRPr lang="en-GB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01AE5AC-B528-D570-3B89-4FC27B5752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8927" y="4766144"/>
            <a:ext cx="3961314" cy="10508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5C7A83-CD17-FBE6-D617-40BED17AD27E}"/>
              </a:ext>
            </a:extLst>
          </p:cNvPr>
          <p:cNvSpPr txBox="1"/>
          <p:nvPr/>
        </p:nvSpPr>
        <p:spPr>
          <a:xfrm>
            <a:off x="8167976" y="5851271"/>
            <a:ext cx="36891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Primary beam size T4 (G. Mazzola)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1113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5E82C82-F327-330D-4A28-D199D49EDC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9408" y="980728"/>
            <a:ext cx="3875264" cy="243400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952708" cy="535127"/>
          </a:xfrm>
        </p:spPr>
        <p:txBody>
          <a:bodyPr/>
          <a:lstStyle/>
          <a:p>
            <a:r>
              <a:rPr lang="en-US" dirty="0"/>
              <a:t>XBPF for NACONS and radiation hard profile monitors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52736"/>
            <a:ext cx="10423496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Multi-wire Proportional Chamber Refurbishment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Critical number of spare XWCM &amp; increasing failure rate</a:t>
            </a:r>
          </a:p>
          <a:p>
            <a:pPr marL="666900" lvl="1" indent="-342900">
              <a:spcBef>
                <a:spcPts val="400"/>
              </a:spcBef>
            </a:pPr>
            <a:r>
              <a:rPr lang="en-GB" dirty="0"/>
              <a:t>On-going MWPC refurbishment to ensure operation until LS3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NACONS Phase 1 – design and R&amp;D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Design of new North Area XBPF &amp; production of 8 full (large) units for EHN1</a:t>
            </a:r>
          </a:p>
          <a:p>
            <a:pPr marL="990900" lvl="2" indent="-342900">
              <a:spcBef>
                <a:spcPts val="400"/>
              </a:spcBef>
            </a:pPr>
            <a:r>
              <a:rPr lang="en-GB" dirty="0"/>
              <a:t>Urgent new requests for upcoming NA-CONS C&amp;S Review 2024:</a:t>
            </a:r>
          </a:p>
          <a:p>
            <a:pPr marL="1314900" lvl="3" indent="-342900">
              <a:spcBef>
                <a:spcPts val="400"/>
              </a:spcBef>
            </a:pPr>
            <a:r>
              <a:rPr lang="en-GB" dirty="0"/>
              <a:t>Initiate procurement of XBPF parts for Phases 1 &amp; 2 to optimise resources</a:t>
            </a:r>
          </a:p>
          <a:p>
            <a:pPr marL="1314900" lvl="3" indent="-342900">
              <a:spcBef>
                <a:spcPts val="400"/>
              </a:spcBef>
            </a:pPr>
            <a:r>
              <a:rPr lang="en-GB" dirty="0"/>
              <a:t>Production of 8 large area XBPFs for </a:t>
            </a:r>
            <a:r>
              <a:rPr lang="en-GB" dirty="0" err="1"/>
              <a:t>Drell</a:t>
            </a:r>
            <a:r>
              <a:rPr lang="en-GB" dirty="0"/>
              <a:t>-Yan physics program in M2 beamline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R&amp;D on a radiation-hard profile monitor for M2 and K12</a:t>
            </a:r>
          </a:p>
          <a:p>
            <a:pPr marL="990900" lvl="2" indent="-342900">
              <a:spcBef>
                <a:spcPts val="400"/>
              </a:spcBef>
            </a:pPr>
            <a:r>
              <a:rPr lang="en-GB" dirty="0"/>
              <a:t>Extensive prototyping on-going. Completion of final design during LS3.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/>
              <a:t>NA-CONS Phase 2 – complete consolidation</a:t>
            </a:r>
          </a:p>
          <a:p>
            <a:pPr marL="990900" lvl="2" indent="-342900">
              <a:spcBef>
                <a:spcPts val="400"/>
              </a:spcBef>
            </a:pPr>
            <a:r>
              <a:rPr lang="en-GB" dirty="0"/>
              <a:t>Production of rest of XBPFs ~ 40 units </a:t>
            </a:r>
          </a:p>
          <a:p>
            <a:pPr marL="990900" lvl="2" indent="-342900">
              <a:spcBef>
                <a:spcPts val="400"/>
              </a:spcBef>
            </a:pPr>
            <a:r>
              <a:rPr lang="en-GB" dirty="0"/>
              <a:t>Production of radiation-hard monitors.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Request 1: Accelerate timeline for XWCA/M replacement (BI)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Request 2: Production of large-area XBPFs for downstream part of M2 (BI)</a:t>
            </a:r>
            <a:endParaRPr lang="en-US" dirty="0"/>
          </a:p>
        </p:txBody>
      </p:sp>
      <p:pic>
        <p:nvPicPr>
          <p:cNvPr id="9" name="Google Shape;88;p15">
            <a:extLst>
              <a:ext uri="{FF2B5EF4-FFF2-40B4-BE49-F238E27FC236}">
                <a16:creationId xmlns:a16="http://schemas.microsoft.com/office/drawing/2014/main" id="{41D37288-5ADD-7FF4-0D85-A8BC5FF7A8B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31802" y="3493526"/>
            <a:ext cx="2150476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70353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DA4EFF-D0C2-FA73-3072-DC3096F92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44C142-4A10-53B6-D0F5-7F75E4A18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78002B-54E8-59CE-F7FC-524B34B08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610799E-9318-3D80-987C-F9D1B0533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52736"/>
            <a:ext cx="11592667" cy="514803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BTY.BPM152 in BTY line (from Booster to ISOLDE) suffers from electromagnetic pickup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Problematic only in GPS cycles </a:t>
            </a:r>
            <a:br>
              <a:rPr lang="en-US" dirty="0"/>
            </a:br>
            <a:r>
              <a:rPr lang="en-US" dirty="0"/>
              <a:t>(for HRS, magnet current not enough to cause issues)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Good qualitative agreement between observed issue</a:t>
            </a:r>
            <a:br>
              <a:rPr lang="en-US" dirty="0"/>
            </a:br>
            <a:r>
              <a:rPr lang="en-US" dirty="0"/>
              <a:t>and SPICE simulation of pickup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Further steps are clear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MSC team will measure stray field in YETS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EMI – fix: Reducing interference by grounding / shielding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Possible OP-side mitigation: Steer upstream so that </a:t>
            </a:r>
            <a:br>
              <a:rPr lang="en-US" dirty="0"/>
            </a:br>
            <a:r>
              <a:rPr lang="en-US" dirty="0"/>
              <a:t>this corrector can be used at low current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No request – follow issue to completion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0953094-13CF-A66F-24F4-AA1944BEE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BTY line BPM issue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6DEFC21-C002-E79D-360A-1DD13117BD78}"/>
              </a:ext>
            </a:extLst>
          </p:cNvPr>
          <p:cNvGrpSpPr/>
          <p:nvPr/>
        </p:nvGrpSpPr>
        <p:grpSpPr>
          <a:xfrm>
            <a:off x="8610681" y="4070158"/>
            <a:ext cx="3574919" cy="1971603"/>
            <a:chOff x="8407021" y="2060848"/>
            <a:chExt cx="3574919" cy="197160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F8E9D17-C35A-521C-A21F-57364B395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07021" y="2060848"/>
              <a:ext cx="3574919" cy="197160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8E2EDE9-39B3-0522-95BC-6C1163B11630}"/>
                </a:ext>
              </a:extLst>
            </p:cNvPr>
            <p:cNvSpPr txBox="1"/>
            <p:nvPr/>
          </p:nvSpPr>
          <p:spPr>
            <a:xfrm>
              <a:off x="8904312" y="2138006"/>
              <a:ext cx="110235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rgbClr val="EC2A35"/>
                  </a:solidFill>
                </a:rPr>
                <a:t>SIMULATION</a:t>
              </a:r>
              <a:endParaRPr lang="en-GB" sz="1400" b="1" dirty="0">
                <a:solidFill>
                  <a:srgbClr val="EC2A35"/>
                </a:solidFill>
              </a:endParaRP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52F1CBE-863E-5CB2-2DF8-2303A81DA6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1401" y="1779255"/>
            <a:ext cx="4839254" cy="201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07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CEDAR issues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736683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Some open issues remain (see backup slides for closed issues) 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H2	Difficult (noisy) opening of gas </a:t>
            </a:r>
            <a:r>
              <a:rPr lang="en-US" dirty="0" err="1">
                <a:solidFill>
                  <a:srgbClr val="000000"/>
                </a:solidFill>
              </a:rPr>
              <a:t>electrovalves</a:t>
            </a:r>
            <a:r>
              <a:rPr lang="en-US" dirty="0">
                <a:solidFill>
                  <a:srgbClr val="000000"/>
                </a:solidFill>
              </a:rPr>
              <a:t> 			June 2023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H2/H6	PMTs not 100% efficient with fully open diaphragm	 	Summer 2023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H2 	Unstable pressure 					August 2023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H6/M2 	Diaphragm movement precision not adequate 		Summer 2023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M2/H2/H6 	X-Y table movement precision not adequate 			Summer 2023 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Program ongoing to address general ageing issues – selected issues, details in backup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PMTs are becoming obsolete – model is going out of production</a:t>
            </a:r>
          </a:p>
          <a:p>
            <a:pPr marL="990900" lvl="2" indent="-342900">
              <a:spcBef>
                <a:spcPts val="400"/>
              </a:spcBef>
            </a:pPr>
            <a:r>
              <a:rPr lang="en-US" dirty="0">
                <a:solidFill>
                  <a:srgbClr val="000000"/>
                </a:solidFill>
              </a:rPr>
              <a:t>Mitigation: Buy PMTs of new model and modify CEDARs as soon as possible</a:t>
            </a:r>
          </a:p>
          <a:p>
            <a:pPr marL="666900" lvl="1" indent="-342900">
              <a:spcBef>
                <a:spcPts val="400"/>
              </a:spcBef>
            </a:pPr>
            <a:r>
              <a:rPr lang="en-US" dirty="0">
                <a:solidFill>
                  <a:srgbClr val="000000"/>
                </a:solidFill>
              </a:rPr>
              <a:t>Pressure sensors are losing precision, and no spares are available</a:t>
            </a:r>
          </a:p>
          <a:p>
            <a:pPr marL="990900" lvl="2" indent="-342900">
              <a:spcBef>
                <a:spcPts val="400"/>
              </a:spcBef>
            </a:pPr>
            <a:r>
              <a:rPr lang="en-US" dirty="0">
                <a:solidFill>
                  <a:srgbClr val="000000"/>
                </a:solidFill>
              </a:rPr>
              <a:t>Mitigation: Software modification to deal with current level of precision and deploy new pressure sensor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Consolidation budget likely to be advanced from NACONS Phase 2 to NACONS Phase 1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To be approved at next NACONS Cost and Schedule Review (2024) – details in backup slide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Request: Follow to completion the remaining open issues (BI + EA)</a:t>
            </a:r>
          </a:p>
        </p:txBody>
      </p:sp>
    </p:spTree>
    <p:extLst>
      <p:ext uri="{BB962C8B-B14F-4D97-AF65-F5344CB8AC3E}">
        <p14:creationId xmlns:p14="http://schemas.microsoft.com/office/powerpoint/2010/main" val="3095829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425187B-0937-3B9B-8551-BE0DB91CF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1256" y="3594173"/>
            <a:ext cx="3964549" cy="27056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A8FE7B-1388-5A33-BFC1-FFEC62A3E6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43" y="647663"/>
            <a:ext cx="3053504" cy="20839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391BE1-7A73-09D8-4768-0653ECF6E2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5047" y="637949"/>
            <a:ext cx="3059625" cy="208805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BSIs and the difficulty of absolute intensity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Long-standing uncertainty on NA intensity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Last calibration &gt;20 years ago (?) 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Start with a request for calibration from NA62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Expected ~10%, to have a few % would be good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Observed since many years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BSI intensity != SPS BCT intensity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Unstable over year and from year to year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Not clear what part is the monitor and what part is losses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Displayed most upstream monitor in TT20 (210279, two foils)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Gathering experience in diagnostics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Analyze data from all BSI monitors in North Area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Compare monitors with each other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Develop the diagnostics that will lead to </a:t>
            </a:r>
            <a:br>
              <a:rPr lang="en-US" dirty="0"/>
            </a:br>
            <a:r>
              <a:rPr lang="en-US" dirty="0"/>
              <a:t>a strategy for addressing the issues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CCA4391B-BA37-42B9-28BD-D77E7BF545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035237"/>
              </p:ext>
            </p:extLst>
          </p:nvPr>
        </p:nvGraphicFramePr>
        <p:xfrm>
          <a:off x="7688088" y="2734087"/>
          <a:ext cx="3122604" cy="1097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29256">
                  <a:extLst>
                    <a:ext uri="{9D8B030D-6E8A-4147-A177-3AD203B41FA5}">
                      <a16:colId xmlns:a16="http://schemas.microsoft.com/office/drawing/2014/main" val="3184152995"/>
                    </a:ext>
                  </a:extLst>
                </a:gridCol>
                <a:gridCol w="1286110">
                  <a:extLst>
                    <a:ext uri="{9D8B030D-6E8A-4147-A177-3AD203B41FA5}">
                      <a16:colId xmlns:a16="http://schemas.microsoft.com/office/drawing/2014/main" val="1416555201"/>
                    </a:ext>
                  </a:extLst>
                </a:gridCol>
                <a:gridCol w="1307238">
                  <a:extLst>
                    <a:ext uri="{9D8B030D-6E8A-4147-A177-3AD203B41FA5}">
                      <a16:colId xmlns:a16="http://schemas.microsoft.com/office/drawing/2014/main" val="2891986690"/>
                    </a:ext>
                  </a:extLst>
                </a:gridCol>
              </a:tblGrid>
              <a:tr h="27377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Slope foil 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Slope foil B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362091"/>
                  </a:ext>
                </a:extLst>
              </a:tr>
              <a:tr h="273778">
                <a:tc>
                  <a:txBody>
                    <a:bodyPr/>
                    <a:lstStyle/>
                    <a:p>
                      <a:r>
                        <a:rPr lang="en-US" sz="1200" dirty="0"/>
                        <a:t>2021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0.569 +/- 0.005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0.690 +/- 0.004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553402"/>
                  </a:ext>
                </a:extLst>
              </a:tr>
              <a:tr h="273778">
                <a:tc>
                  <a:txBody>
                    <a:bodyPr/>
                    <a:lstStyle/>
                    <a:p>
                      <a:r>
                        <a:rPr lang="en-US" sz="1200" dirty="0"/>
                        <a:t>2022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0.634 +/- 0.003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0.731 +/- 0.003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346446"/>
                  </a:ext>
                </a:extLst>
              </a:tr>
              <a:tr h="273778">
                <a:tc>
                  <a:txBody>
                    <a:bodyPr/>
                    <a:lstStyle/>
                    <a:p>
                      <a:r>
                        <a:rPr lang="en-US" sz="1200" dirty="0"/>
                        <a:t>2023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0.736 +/- 0.005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0.814 +/- 0.005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368040"/>
                  </a:ext>
                </a:extLst>
              </a:tr>
            </a:tbl>
          </a:graphicData>
        </a:graphic>
      </p:graphicFrame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38B1390-3911-424C-8825-B8D2CF256152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1BE05BD-E124-87E9-C158-C4E571838EC3}"/>
              </a:ext>
            </a:extLst>
          </p:cNvPr>
          <p:cNvSpPr txBox="1"/>
          <p:nvPr/>
        </p:nvSpPr>
        <p:spPr>
          <a:xfrm>
            <a:off x="6704110" y="974553"/>
            <a:ext cx="5771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Foil A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379D3F-3A5A-7460-18A5-08809FB6767C}"/>
              </a:ext>
            </a:extLst>
          </p:cNvPr>
          <p:cNvSpPr txBox="1"/>
          <p:nvPr/>
        </p:nvSpPr>
        <p:spPr>
          <a:xfrm>
            <a:off x="9572721" y="986903"/>
            <a:ext cx="5899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Foil 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630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Damage to BSI foils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Year to year, the sensitivity of the foils</a:t>
            </a:r>
            <a:br>
              <a:rPr lang="en-US" dirty="0"/>
            </a:br>
            <a:r>
              <a:rPr lang="en-US" dirty="0"/>
              <a:t>seems to change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Likely caused by small differences in hit position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Each part of the foil has a different history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BSI in TBIUs is too far (&gt;12cm) from BSP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Different wobbling has different horizontal angle on target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Changing wobbling horizontally displaces beam on BSI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Movement on BSI due to wobbling change can be ~2mm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 err="1"/>
              <a:t>Spotsize</a:t>
            </a:r>
            <a:r>
              <a:rPr lang="en-US" dirty="0"/>
              <a:t> on T4 has </a:t>
            </a:r>
            <a:r>
              <a:rPr lang="el-GR" dirty="0"/>
              <a:t>σ</a:t>
            </a:r>
            <a:r>
              <a:rPr lang="en-US" baseline="-25000" dirty="0"/>
              <a:t>x</a:t>
            </a:r>
            <a:r>
              <a:rPr lang="en-US" dirty="0"/>
              <a:t> ~0.4mm (T2 likely similar) 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The BSIs in the target areas are likely giving </a:t>
            </a:r>
            <a:br>
              <a:rPr lang="en-US" dirty="0"/>
            </a:br>
            <a:r>
              <a:rPr lang="en-US" dirty="0"/>
              <a:t>an accurate assessment of intensity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Foils in TBIU more problematic than upstream</a:t>
            </a:r>
            <a:br>
              <a:rPr lang="en-US" dirty="0"/>
            </a:br>
            <a:r>
              <a:rPr lang="en-US" dirty="0"/>
              <a:t>due to small </a:t>
            </a:r>
            <a:r>
              <a:rPr lang="en-US" dirty="0" err="1"/>
              <a:t>spotsize</a:t>
            </a:r>
            <a:r>
              <a:rPr lang="en-US" dirty="0"/>
              <a:t> (damage scales with area)</a:t>
            </a:r>
          </a:p>
          <a:p>
            <a:pPr marL="990900" lvl="2" indent="-342900">
              <a:spcBef>
                <a:spcPts val="400"/>
              </a:spcBef>
            </a:pPr>
            <a:r>
              <a:rPr lang="en-US" dirty="0"/>
              <a:t>I am not yet certain of beam size in upstream region 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SPS page 1 intensities could be wrong by &gt;20%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02FC388-A311-3C78-F5A5-E92BCB943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013" y="3208926"/>
            <a:ext cx="4104007" cy="2800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E3DA75-0522-49DA-7C10-A422F8D0DC15}"/>
              </a:ext>
            </a:extLst>
          </p:cNvPr>
          <p:cNvSpPr txBox="1"/>
          <p:nvPr/>
        </p:nvSpPr>
        <p:spPr>
          <a:xfrm>
            <a:off x="8981967" y="3169523"/>
            <a:ext cx="230415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T2 target TBIU (2022) 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89803C-F84C-CB30-FAA4-21BF5DFF3C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013" y="164058"/>
            <a:ext cx="4104007" cy="2800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50A785-DA84-320F-E9E7-A422FBBAB6FF}"/>
              </a:ext>
            </a:extLst>
          </p:cNvPr>
          <p:cNvSpPr txBox="1"/>
          <p:nvPr/>
        </p:nvSpPr>
        <p:spPr>
          <a:xfrm>
            <a:off x="8937959" y="84889"/>
            <a:ext cx="21887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T10 target TBIU scan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5276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of BSIs in North Area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7488211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Valuable experience gained in 2022 and 2023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Put aluminium / copper foils in line (in this case, near target)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Expose to beam (~100-200 shots), sum up BSI signals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Divide activity by cross-section, and compare to BSI sum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First set of calibrations done with T10 target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Second set of calibrations done for T2+T4+T6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Measured fewer POT in activation foil than on BSI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Third set of foils measured in HiRadMat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Not consistent with (inferred) cross-sections from T10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Aluminium foils can give different results than copper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Implies impact of neutrons through auxiliary process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Present in both TCC2 and HiRadMat measurements – probably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E448E6-087D-AECC-6AD9-F60DD08A3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4408" y="3320775"/>
            <a:ext cx="2906423" cy="28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175C91-02F4-DC44-5047-1D4A6C042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4408" y="373593"/>
            <a:ext cx="2893166" cy="288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81070D-9D2F-FF16-43E7-8C97E07EEC25}"/>
              </a:ext>
            </a:extLst>
          </p:cNvPr>
          <p:cNvSpPr txBox="1"/>
          <p:nvPr/>
        </p:nvSpPr>
        <p:spPr>
          <a:xfrm rot="1091926">
            <a:off x="10215354" y="4222539"/>
            <a:ext cx="15645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Still preliminary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3A0D632-562D-8CF2-6496-C85D74A199AA}"/>
              </a:ext>
            </a:extLst>
          </p:cNvPr>
          <p:cNvCxnSpPr>
            <a:cxnSpLocks/>
          </p:cNvCxnSpPr>
          <p:nvPr/>
        </p:nvCxnSpPr>
        <p:spPr>
          <a:xfrm flipV="1">
            <a:off x="6456040" y="1628800"/>
            <a:ext cx="2592288" cy="1440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AECEB01-6FCD-3624-CDB4-420105CAB902}"/>
              </a:ext>
            </a:extLst>
          </p:cNvPr>
          <p:cNvCxnSpPr>
            <a:cxnSpLocks/>
          </p:cNvCxnSpPr>
          <p:nvPr/>
        </p:nvCxnSpPr>
        <p:spPr>
          <a:xfrm>
            <a:off x="6559080" y="3429000"/>
            <a:ext cx="2592288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809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6054F7-DC70-8764-FB61-910A94C9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07.12.2023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A434D-B4BB-C171-77DC-5C9AACC2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M. Van Dijk | Fixed target instrumentation: issues &amp; requests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3EF0D-319B-7516-F7BD-9FA7E71F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A17CDE-08A5-F7BF-2E61-C6CCDE55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of XSECs in East Area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2666CAB-6E5A-7F55-5E50-3F38FF92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52736"/>
            <a:ext cx="7488212" cy="5148039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The XSECs are SEM-based intensity monitors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Initial comparison between fast BCT and foil activity (2022)</a:t>
            </a:r>
          </a:p>
          <a:p>
            <a:pPr marL="990900" lvl="2" indent="-342900">
              <a:spcBef>
                <a:spcPts val="400"/>
              </a:spcBef>
            </a:pPr>
            <a:r>
              <a:rPr lang="en-US" dirty="0"/>
              <a:t>Measurement based on single isotope (</a:t>
            </a:r>
            <a:r>
              <a:rPr lang="en-US" baseline="30000" dirty="0"/>
              <a:t>24</a:t>
            </a:r>
            <a:r>
              <a:rPr lang="en-US" dirty="0"/>
              <a:t>Na in </a:t>
            </a:r>
            <a:r>
              <a:rPr lang="en-US" dirty="0" err="1"/>
              <a:t>aluminium</a:t>
            </a:r>
            <a:r>
              <a:rPr lang="en-US" dirty="0"/>
              <a:t> foils)</a:t>
            </a:r>
          </a:p>
          <a:p>
            <a:pPr marL="990900" lvl="2" indent="-342900">
              <a:spcBef>
                <a:spcPts val="400"/>
              </a:spcBef>
            </a:pPr>
            <a:r>
              <a:rPr lang="en-US" dirty="0"/>
              <a:t>Compared with fast extracted beam (few 10s of ns) onto fast BCT</a:t>
            </a:r>
          </a:p>
          <a:p>
            <a:pPr marL="990900" lvl="2" indent="-342900">
              <a:spcBef>
                <a:spcPts val="400"/>
              </a:spcBef>
            </a:pPr>
            <a:r>
              <a:rPr lang="en-US" dirty="0"/>
              <a:t>Methods agree with absolute difference of 9.3%</a:t>
            </a:r>
          </a:p>
          <a:p>
            <a:pPr marL="666900" lvl="1" indent="-342900">
              <a:spcBef>
                <a:spcPts val="400"/>
              </a:spcBef>
            </a:pPr>
            <a:r>
              <a:rPr lang="en-US" dirty="0"/>
              <a:t>Second irradiation with slow extracted beam (2022) </a:t>
            </a:r>
          </a:p>
          <a:p>
            <a:pPr marL="990900" lvl="2" indent="-342900">
              <a:spcBef>
                <a:spcPts val="400"/>
              </a:spcBef>
            </a:pPr>
            <a:r>
              <a:rPr lang="en-GB" dirty="0"/>
              <a:t>Measure XSEC signal &amp; compare it with foils activity</a:t>
            </a:r>
          </a:p>
          <a:p>
            <a:pPr marL="990900" lvl="2" indent="-342900">
              <a:spcBef>
                <a:spcPts val="400"/>
              </a:spcBef>
            </a:pPr>
            <a:r>
              <a:rPr lang="en-GB" dirty="0"/>
              <a:t>XSEC signal calibration based on resulting measurement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Data collected also with copper foils in 2023</a:t>
            </a:r>
          </a:p>
          <a:p>
            <a:pPr marL="990900" lvl="2" indent="-342900">
              <a:spcBef>
                <a:spcPts val="400"/>
              </a:spcBef>
            </a:pPr>
            <a:r>
              <a:rPr lang="en-US" dirty="0"/>
              <a:t>Analysis ongoing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Intensity calibration of T9/T10 primary lines not yet performed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Possibly the factors of T8 can be reused – similar / same detectors</a:t>
            </a:r>
          </a:p>
          <a:p>
            <a:pPr marL="666900" lvl="1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Will be assessed further once analysis of T8 foils is completed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0EBCCB-DFD5-ED29-ADDB-BE2963237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200" y="3151725"/>
            <a:ext cx="4026107" cy="3060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F34B72-0EC4-3868-2CA2-2ED9B079A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7264" y="44624"/>
            <a:ext cx="2223977" cy="26361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83BE65-EAB7-93B1-BDC4-DBB9CC35BD23}"/>
              </a:ext>
            </a:extLst>
          </p:cNvPr>
          <p:cNvSpPr txBox="1"/>
          <p:nvPr/>
        </p:nvSpPr>
        <p:spPr>
          <a:xfrm>
            <a:off x="8117818" y="2754104"/>
            <a:ext cx="369981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F. Ravotti, </a:t>
            </a:r>
            <a:r>
              <a:rPr lang="en-US" dirty="0">
                <a:hlinkClick r:id="rId5"/>
              </a:rPr>
              <a:t>EP-Tech-Note-2022-001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451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3398</Words>
  <Application>Microsoft Office PowerPoint</Application>
  <PresentationFormat>Widescreen</PresentationFormat>
  <Paragraphs>445</Paragraphs>
  <Slides>30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Calibri</vt:lpstr>
      <vt:lpstr>Office Theme</vt:lpstr>
      <vt:lpstr>JAPW workshop  Fixed target program – Beams and Areas   Instrumentation issues &amp; requests  M. van Dijk (with input from many)</vt:lpstr>
      <vt:lpstr>BPMs for FTN and FTA</vt:lpstr>
      <vt:lpstr>XBPF for NACONS and radiation hard profile monitors</vt:lpstr>
      <vt:lpstr>BTY line BPM issue</vt:lpstr>
      <vt:lpstr>CEDAR issues</vt:lpstr>
      <vt:lpstr>BSIs and the difficulty of absolute intensity</vt:lpstr>
      <vt:lpstr>Damage to BSI foils</vt:lpstr>
      <vt:lpstr>Calibration of BSIs in North Area</vt:lpstr>
      <vt:lpstr>Calibration of XSECs in East Area</vt:lpstr>
      <vt:lpstr>Intensity of DC beams in North and East – options </vt:lpstr>
      <vt:lpstr>Next step for calibration of the BSIs</vt:lpstr>
      <vt:lpstr>Other issues</vt:lpstr>
      <vt:lpstr>Collection of requests </vt:lpstr>
      <vt:lpstr>Closing thoughts</vt:lpstr>
      <vt:lpstr>Backup slides</vt:lpstr>
      <vt:lpstr>CEDARs – closed issues</vt:lpstr>
      <vt:lpstr>CEDARs – general ageing issues</vt:lpstr>
      <vt:lpstr>CEDAR advancement to NACONS Phase 1</vt:lpstr>
      <vt:lpstr>XCET advancement to NACONS Phase 1</vt:lpstr>
      <vt:lpstr>BLMs for North Area under NACONS</vt:lpstr>
      <vt:lpstr>The intensity monitors of the North Area</vt:lpstr>
      <vt:lpstr>Map of SEM detectors in North Area  Labels given only for the BSIs </vt:lpstr>
      <vt:lpstr>BSIs at the TCC2 targets (T2, T4, T6, T10)</vt:lpstr>
      <vt:lpstr>Monitor BSI.210279 (two foils) </vt:lpstr>
      <vt:lpstr>Monitor BSI.210279 (two foils) </vt:lpstr>
      <vt:lpstr>Comparison TBIU and upstream BSI – T2, T4, T6, T10</vt:lpstr>
      <vt:lpstr>Additional notes to the BSI monitors</vt:lpstr>
      <vt:lpstr>Layout of the TBIU</vt:lpstr>
      <vt:lpstr>Movement of the beam (example at T4)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Johannes Bernhard</dc:creator>
  <cp:lastModifiedBy>Maarten Willibrord Uriël Van Dijk</cp:lastModifiedBy>
  <cp:revision>1032</cp:revision>
  <cp:lastPrinted>2020-01-30T13:49:18Z</cp:lastPrinted>
  <dcterms:created xsi:type="dcterms:W3CDTF">2021-01-13T09:42:27Z</dcterms:created>
  <dcterms:modified xsi:type="dcterms:W3CDTF">2023-12-11T12:20:54Z</dcterms:modified>
</cp:coreProperties>
</file>