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6" r:id="rId2"/>
  </p:sldMasterIdLst>
  <p:notesMasterIdLst>
    <p:notesMasterId r:id="rId36"/>
  </p:notesMasterIdLst>
  <p:handoutMasterIdLst>
    <p:handoutMasterId r:id="rId37"/>
  </p:handoutMasterIdLst>
  <p:sldIdLst>
    <p:sldId id="259" r:id="rId3"/>
    <p:sldId id="2355" r:id="rId4"/>
    <p:sldId id="2388" r:id="rId5"/>
    <p:sldId id="2389" r:id="rId6"/>
    <p:sldId id="2390" r:id="rId7"/>
    <p:sldId id="2358" r:id="rId8"/>
    <p:sldId id="2360" r:id="rId9"/>
    <p:sldId id="2361" r:id="rId10"/>
    <p:sldId id="2379" r:id="rId11"/>
    <p:sldId id="2381" r:id="rId12"/>
    <p:sldId id="2380" r:id="rId13"/>
    <p:sldId id="2385" r:id="rId14"/>
    <p:sldId id="2384" r:id="rId15"/>
    <p:sldId id="2386" r:id="rId16"/>
    <p:sldId id="2350" r:id="rId17"/>
    <p:sldId id="2362" r:id="rId18"/>
    <p:sldId id="2359" r:id="rId19"/>
    <p:sldId id="2375" r:id="rId20"/>
    <p:sldId id="2363" r:id="rId21"/>
    <p:sldId id="2364" r:id="rId22"/>
    <p:sldId id="2351" r:id="rId23"/>
    <p:sldId id="2371" r:id="rId24"/>
    <p:sldId id="2372" r:id="rId25"/>
    <p:sldId id="2373" r:id="rId26"/>
    <p:sldId id="2352" r:id="rId27"/>
    <p:sldId id="2366" r:id="rId28"/>
    <p:sldId id="2374" r:id="rId29"/>
    <p:sldId id="2367" r:id="rId30"/>
    <p:sldId id="2368" r:id="rId31"/>
    <p:sldId id="2369" r:id="rId32"/>
    <p:sldId id="2391" r:id="rId33"/>
    <p:sldId id="288" r:id="rId34"/>
    <p:sldId id="2387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7D12"/>
    <a:srgbClr val="FF9966"/>
    <a:srgbClr val="663300"/>
    <a:srgbClr val="996633"/>
    <a:srgbClr val="926E7F"/>
    <a:srgbClr val="2F2F2F"/>
    <a:srgbClr val="6600FF"/>
    <a:srgbClr val="303030"/>
    <a:srgbClr val="6666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40" autoAdjust="0"/>
    <p:restoredTop sz="88697" autoAdjust="0"/>
  </p:normalViewPr>
  <p:slideViewPr>
    <p:cSldViewPr snapToGrid="0" snapToObjects="1">
      <p:cViewPr varScale="1">
        <p:scale>
          <a:sx n="91" d="100"/>
          <a:sy n="91" d="100"/>
        </p:scale>
        <p:origin x="1560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16" d="100"/>
          <a:sy n="116" d="100"/>
        </p:scale>
        <p:origin x="1204" y="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/>
              <a:t>Internal</a:t>
            </a:r>
            <a:r>
              <a:rPr lang="en-US" baseline="0"/>
              <a:t> short circuit statistic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Downtime_statistic!$B$1</c:f>
              <c:strCache>
                <c:ptCount val="1"/>
                <c:pt idx="0">
                  <c:v># of internal shorts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Downtime_statistic!$A$2:$A$44</c:f>
              <c:numCache>
                <c:formatCode>General</c:formatCode>
                <c:ptCount val="43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  <c:pt idx="41">
                  <c:v>2021</c:v>
                </c:pt>
                <c:pt idx="42">
                  <c:v>2022</c:v>
                </c:pt>
              </c:numCache>
            </c:numRef>
          </c:cat>
          <c:val>
            <c:numRef>
              <c:f>Downtime_statistic!$B$2:$B$44</c:f>
              <c:numCache>
                <c:formatCode>General</c:formatCode>
                <c:ptCount val="43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2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0</c:v>
                </c:pt>
                <c:pt idx="33">
                  <c:v>1</c:v>
                </c:pt>
                <c:pt idx="34">
                  <c:v>0</c:v>
                </c:pt>
                <c:pt idx="35">
                  <c:v>2</c:v>
                </c:pt>
                <c:pt idx="36">
                  <c:v>1</c:v>
                </c:pt>
                <c:pt idx="37">
                  <c:v>0</c:v>
                </c:pt>
                <c:pt idx="38">
                  <c:v>1</c:v>
                </c:pt>
                <c:pt idx="39">
                  <c:v>0</c:v>
                </c:pt>
                <c:pt idx="40">
                  <c:v>0</c:v>
                </c:pt>
                <c:pt idx="41">
                  <c:v>1</c:v>
                </c:pt>
                <c:pt idx="4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D4-49AF-AA3A-03A04D36F1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340359752"/>
        <c:axId val="340360080"/>
      </c:barChart>
      <c:barChart>
        <c:barDir val="col"/>
        <c:grouping val="clustered"/>
        <c:varyColors val="0"/>
        <c:ser>
          <c:idx val="1"/>
          <c:order val="1"/>
          <c:tx>
            <c:strRef>
              <c:f>Downtime_statistic!$C$1</c:f>
              <c:strCache>
                <c:ptCount val="1"/>
                <c:pt idx="0">
                  <c:v>Shutdowns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34"/>
              <c:tx>
                <c:rich>
                  <a:bodyPr rot="-5400000" spcFirstLastPara="1" vertOverflow="ellipsis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800"/>
                      <a:t>LS1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D4-49AF-AA3A-03A04D36F1A5}"/>
                </c:ext>
              </c:extLst>
            </c:dLbl>
            <c:dLbl>
              <c:idx val="39"/>
              <c:layout>
                <c:manualLayout>
                  <c:x val="1.018590841273836E-2"/>
                  <c:y val="0.2843781828058161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LS2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D4-49AF-AA3A-03A04D36F1A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Downtime_statistic!$C$2:$C$44</c:f>
              <c:numCache>
                <c:formatCode>General</c:formatCode>
                <c:ptCount val="4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2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2</c:v>
                </c:pt>
                <c:pt idx="40">
                  <c:v>2</c:v>
                </c:pt>
                <c:pt idx="41">
                  <c:v>0</c:v>
                </c:pt>
                <c:pt idx="4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3D4-49AF-AA3A-03A04D36F1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440438736"/>
        <c:axId val="333760888"/>
      </c:barChart>
      <c:catAx>
        <c:axId val="3403597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3600000" spcFirstLastPara="1" vertOverflow="ellipsis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360080"/>
        <c:crosses val="autoZero"/>
        <c:auto val="0"/>
        <c:lblAlgn val="ctr"/>
        <c:lblOffset val="100"/>
        <c:noMultiLvlLbl val="0"/>
      </c:catAx>
      <c:valAx>
        <c:axId val="340360080"/>
        <c:scaling>
          <c:orientation val="minMax"/>
          <c:max val="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# of COILS with internal short</a:t>
                </a:r>
                <a:r>
                  <a:rPr lang="en-GB" baseline="0"/>
                  <a:t>s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359752"/>
        <c:crosses val="autoZero"/>
        <c:crossBetween val="between"/>
        <c:majorUnit val="1"/>
      </c:valAx>
      <c:valAx>
        <c:axId val="333760888"/>
        <c:scaling>
          <c:orientation val="minMax"/>
          <c:max val="2"/>
          <c:min val="0"/>
        </c:scaling>
        <c:delete val="1"/>
        <c:axPos val="r"/>
        <c:numFmt formatCode="General" sourceLinked="1"/>
        <c:majorTickMark val="out"/>
        <c:minorTickMark val="none"/>
        <c:tickLblPos val="nextTo"/>
        <c:crossAx val="440438736"/>
        <c:crosses val="max"/>
        <c:crossBetween val="between"/>
        <c:majorUnit val="1"/>
      </c:valAx>
      <c:catAx>
        <c:axId val="440438736"/>
        <c:scaling>
          <c:orientation val="minMax"/>
        </c:scaling>
        <c:delete val="1"/>
        <c:axPos val="b"/>
        <c:majorTickMark val="out"/>
        <c:minorTickMark val="none"/>
        <c:tickLblPos val="nextTo"/>
        <c:crossAx val="333760888"/>
        <c:crosses val="autoZero"/>
        <c:auto val="0"/>
        <c:lblAlgn val="ctr"/>
        <c:lblOffset val="100"/>
        <c:noMultiLvlLbl val="0"/>
      </c:catAx>
      <c:spPr>
        <a:noFill/>
        <a:ln>
          <a:solidFill>
            <a:srgbClr val="2F2F2F"/>
          </a:solidFill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28575">
      <a:solidFill>
        <a:srgbClr val="0033A0">
          <a:lumMod val="50000"/>
        </a:srgbClr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4098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4511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5616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4492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6140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8163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8864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7975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Put image on the burnt kicker?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302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540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Put image on the burnt kicker?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975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3866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8999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NA CONS &gt; get from Nikos &gt;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536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NA CONS &gt; get from Nikos &gt;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2954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NA CONS &gt; get from Nikos &gt;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583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NA CONS &gt; get from Nikos &gt;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653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35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9831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837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4189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056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0333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078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855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696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8769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8592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247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11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117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994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169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1" y="710118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9" y="3429001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3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3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31638" y="6350852"/>
            <a:ext cx="1284751" cy="365125"/>
          </a:xfrm>
        </p:spPr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9959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35" indent="-261932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78" indent="-260344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44" indent="-269868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24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628908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79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8192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2266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775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6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5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9" y="2427287"/>
            <a:ext cx="5616575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5"/>
            <a:ext cx="5616600" cy="655635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7512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73594"/>
            <a:ext cx="5616575" cy="10657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9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7" y="0"/>
            <a:ext cx="6024563" cy="631798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7200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4"/>
            <a:ext cx="11376024" cy="10657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9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9" y="159226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9" y="396970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305175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4"/>
            <a:ext cx="11376024" cy="10657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9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5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2" y="396970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7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935753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6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5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5"/>
            <a:ext cx="5616600" cy="655635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0" y="2420939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2" y="2420939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085482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6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5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3" y="1604965"/>
            <a:ext cx="3713187" cy="655635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9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6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8" y="1601229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3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17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6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7" y="1601378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8" y="2732444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2" y="1601377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9" y="1601377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076941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6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9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89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89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77528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6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9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89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89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754343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1709740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4"/>
            <a:ext cx="1137602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472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G.P. Di Giovanni | PSB BC in 2023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2111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5380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9" y="6196405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0" dirty="0" err="1"/>
              <a:t>home.cern</a:t>
            </a: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624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BI.BSW – 337th IEFC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2" y="1260001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8418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BI.BSW – 337th IEFC 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240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7 December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G.P. Di Giovanni | PSB Beam Commissioning in 2023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9" y="373594"/>
            <a:ext cx="11376025" cy="106574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2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27th of October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1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56351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BI.BSW – 337th IEFC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13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  <p:sldLayoutId id="2147483699" r:id="rId23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43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96822/contributions/5455199/attachments/2672122/4632352/IEFC%2023%20June%202023_PSB-TF_rt.pdf" TargetMode="External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96822/contributions/5455199/attachments/2672122/4632352/IEFC%2023%20June%202023_PSB-TF_rt.pdf" TargetMode="Externa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39773/contributions/5639962/attachments/2741032/4768437/BI_BSW_IEFC_October_2023.pd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indico.cern.ch/event/1337932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9071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hyperlink" Target="https://edms.cern.ch/document/2962813/LAST_RELEASED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29898/contributions/5600577/attachments/2724271/4733971/2958500_Dipole_Transf_LV_fault_update_IEFC_10min_29092023_v1_1.pdf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pn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png"/><Relationship Id="rId4" Type="http://schemas.openxmlformats.org/officeDocument/2006/relationships/hyperlink" Target="https://indico.cern.ch/event/1296822/contributions/5455200/attachments/2672190/4632510/230623_MBB_coil_production_update.pdf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959406"/>
            <a:ext cx="12192000" cy="803788"/>
          </a:xfrm>
        </p:spPr>
        <p:txBody>
          <a:bodyPr/>
          <a:lstStyle/>
          <a:p>
            <a:pPr algn="ctr"/>
            <a:r>
              <a:rPr lang="en-GB" dirty="0"/>
              <a:t>Recurring Faults in the Injectors</a:t>
            </a:r>
            <a:br>
              <a:rPr lang="en-GB" dirty="0"/>
            </a:br>
            <a:r>
              <a:rPr lang="en-GB" dirty="0"/>
              <a:t>Evolution over the Years and Plans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5625128"/>
            <a:ext cx="11376026" cy="803787"/>
          </a:xfrm>
        </p:spPr>
        <p:txBody>
          <a:bodyPr/>
          <a:lstStyle/>
          <a:p>
            <a:pPr algn="ctr"/>
            <a:r>
              <a:rPr lang="en-US" sz="1800" dirty="0"/>
              <a:t>R. </a:t>
            </a:r>
            <a:r>
              <a:rPr lang="en-US" sz="1800" dirty="0" err="1"/>
              <a:t>Alemany</a:t>
            </a:r>
            <a:r>
              <a:rPr lang="en-US" sz="1800" dirty="0"/>
              <a:t> Fernandez, T. </a:t>
            </a:r>
            <a:r>
              <a:rPr lang="en-US" sz="1800" dirty="0" err="1"/>
              <a:t>Argyropoulos</a:t>
            </a:r>
            <a:r>
              <a:rPr lang="en-US" sz="1800" dirty="0"/>
              <a:t>, A. </a:t>
            </a:r>
            <a:r>
              <a:rPr lang="en-US" sz="1800" dirty="0" err="1"/>
              <a:t>Asko</a:t>
            </a:r>
            <a:r>
              <a:rPr lang="en-US" sz="1800" dirty="0"/>
              <a:t>, F. </a:t>
            </a:r>
            <a:r>
              <a:rPr lang="en-US" sz="1800" dirty="0" err="1"/>
              <a:t>Boattini</a:t>
            </a:r>
            <a:r>
              <a:rPr lang="en-US" sz="1800" dirty="0"/>
              <a:t>, </a:t>
            </a:r>
            <a:r>
              <a:rPr lang="en-US" sz="1800" u="sng" dirty="0"/>
              <a:t>G.P. Di Giovanni</a:t>
            </a:r>
            <a:r>
              <a:rPr lang="en-US" sz="1800" dirty="0"/>
              <a:t>, L. </a:t>
            </a:r>
            <a:r>
              <a:rPr lang="en-US" sz="1800" dirty="0" err="1"/>
              <a:t>Felsberger</a:t>
            </a:r>
            <a:r>
              <a:rPr lang="en-US" sz="1800" dirty="0"/>
              <a:t>, </a:t>
            </a:r>
            <a:br>
              <a:rPr lang="en-US" sz="1800" dirty="0"/>
            </a:br>
            <a:r>
              <a:rPr lang="en-US" sz="1800" dirty="0"/>
              <a:t>J. Heron</a:t>
            </a:r>
            <a:r>
              <a:rPr lang="en-US" sz="1800"/>
              <a:t>, A</a:t>
            </a:r>
            <a:r>
              <a:rPr lang="en-US" sz="1800" dirty="0"/>
              <a:t>. </a:t>
            </a:r>
            <a:r>
              <a:rPr lang="en-US" sz="1800" dirty="0" err="1"/>
              <a:t>Lasheen</a:t>
            </a:r>
            <a:r>
              <a:rPr lang="en-US" sz="1800" dirty="0"/>
              <a:t>, K. Li, B. </a:t>
            </a:r>
            <a:r>
              <a:rPr lang="en-US" sz="1800" dirty="0" err="1"/>
              <a:t>Mikulec</a:t>
            </a:r>
            <a:r>
              <a:rPr lang="en-US" sz="1800" dirty="0"/>
              <a:t>, R. Scrivens, P. </a:t>
            </a:r>
            <a:r>
              <a:rPr lang="en-US" sz="1800" dirty="0" err="1"/>
              <a:t>Skowronski</a:t>
            </a:r>
            <a:r>
              <a:rPr lang="en-US" sz="1800" dirty="0"/>
              <a:t>, R. Wegner.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718329-8794-2892-B99C-2D9A22FFE563}"/>
              </a:ext>
            </a:extLst>
          </p:cNvPr>
          <p:cNvSpPr txBox="1"/>
          <p:nvPr/>
        </p:nvSpPr>
        <p:spPr>
          <a:xfrm>
            <a:off x="-1" y="4651738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JAPW ’23, Montreux 5</a:t>
            </a:r>
            <a:r>
              <a:rPr lang="en-US" sz="3200" b="1" baseline="30000" dirty="0">
                <a:solidFill>
                  <a:schemeClr val="bg1"/>
                </a:solidFill>
              </a:rPr>
              <a:t>th</a:t>
            </a:r>
            <a:r>
              <a:rPr lang="en-US" sz="3200" b="1" dirty="0">
                <a:solidFill>
                  <a:schemeClr val="bg1"/>
                </a:solidFill>
              </a:rPr>
              <a:t> – 7</a:t>
            </a:r>
            <a:r>
              <a:rPr lang="en-US" sz="3200" b="1" baseline="30000" dirty="0">
                <a:solidFill>
                  <a:schemeClr val="bg1"/>
                </a:solidFill>
              </a:rPr>
              <a:t>th</a:t>
            </a:r>
            <a:r>
              <a:rPr lang="en-US" sz="3200" b="1" dirty="0">
                <a:solidFill>
                  <a:schemeClr val="bg1"/>
                </a:solidFill>
              </a:rPr>
              <a:t> of December 2023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PSB in a Nutshell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DE0318-4F51-8638-AC4F-57A04D7BF6A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64997" y="1041512"/>
            <a:ext cx="4241800" cy="2616870"/>
          </a:xfrm>
          <a:prstGeom prst="rect">
            <a:avLst/>
          </a:prstGeom>
        </p:spPr>
      </p:pic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E631C6A9-FB1B-973B-2AE3-C77991CF65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6850" y="1586880"/>
            <a:ext cx="6928886" cy="1581122"/>
          </a:xfrm>
        </p:spPr>
        <p:txBody>
          <a:bodyPr vert="horz" lIns="91440" tIns="45720" rIns="91440" bIns="45720" anchor="t">
            <a:noAutofit/>
          </a:bodyPr>
          <a:lstStyle/>
          <a:p>
            <a:pPr marL="177800" indent="-1428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PSB only availability is </a:t>
            </a:r>
            <a:r>
              <a:rPr lang="en-US" sz="1400" dirty="0">
                <a:solidFill>
                  <a:srgbClr val="00B050"/>
                </a:solidFill>
              </a:rPr>
              <a:t>comparable to Linac4</a:t>
            </a:r>
            <a:r>
              <a:rPr lang="en-US" sz="1400" b="0" dirty="0"/>
              <a:t> (~98% in 2023!).</a:t>
            </a:r>
          </a:p>
          <a:p>
            <a:pPr marL="501650" lvl="1" indent="-1428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Even more impressive counting that PSB extracted the same # of protons in 2022 with ~20% less days.</a:t>
            </a:r>
          </a:p>
          <a:p>
            <a:pPr marL="177800" indent="-1428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PSB is a </a:t>
            </a:r>
            <a:r>
              <a:rPr lang="en-US" sz="1400" dirty="0">
                <a:solidFill>
                  <a:srgbClr val="0070C0"/>
                </a:solidFill>
              </a:rPr>
              <a:t>mix of new </a:t>
            </a:r>
            <a:r>
              <a:rPr lang="en-US" sz="1400" b="0" dirty="0"/>
              <a:t>(LIU) and </a:t>
            </a:r>
            <a:r>
              <a:rPr lang="en-US" sz="1400" dirty="0">
                <a:solidFill>
                  <a:srgbClr val="0070C0"/>
                </a:solidFill>
              </a:rPr>
              <a:t>LEGACY equipment</a:t>
            </a:r>
            <a:r>
              <a:rPr lang="en-US" sz="1400" b="0" dirty="0"/>
              <a:t>.</a:t>
            </a:r>
          </a:p>
          <a:p>
            <a:pPr marL="177800" indent="-1428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Some of the equipment is still &gt; 50y, e.g. the main magnets, …</a:t>
            </a:r>
          </a:p>
        </p:txBody>
      </p:sp>
      <p:pic>
        <p:nvPicPr>
          <p:cNvPr id="13" name="Picture 12" descr="A group of colorful rectangular objects&#10;&#10;Description automatically generated">
            <a:extLst>
              <a:ext uri="{FF2B5EF4-FFF2-40B4-BE49-F238E27FC236}">
                <a16:creationId xmlns:a16="http://schemas.microsoft.com/office/drawing/2014/main" id="{C6DA8302-D5C5-53A8-8F04-DBC84A906D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9497" y="3761329"/>
            <a:ext cx="3512320" cy="2456003"/>
          </a:xfrm>
          <a:prstGeom prst="rect">
            <a:avLst/>
          </a:prstGeom>
          <a:ln w="19050">
            <a:solidFill>
              <a:schemeClr val="bg2">
                <a:lumMod val="10000"/>
              </a:schemeClr>
            </a:solidFill>
          </a:ln>
        </p:spPr>
      </p:pic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5F400B96-4FD8-16C2-5C56-CD1BA1BC69B2}"/>
              </a:ext>
            </a:extLst>
          </p:cNvPr>
          <p:cNvSpPr txBox="1">
            <a:spLocks/>
          </p:cNvSpPr>
          <p:nvPr/>
        </p:nvSpPr>
        <p:spPr>
          <a:xfrm>
            <a:off x="5121513" y="3869134"/>
            <a:ext cx="6819559" cy="2240392"/>
          </a:xfrm>
          <a:prstGeom prst="rect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428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Excluding the single event in 2022 of a vacuum leak caused by an arc in a RF bypass in 16L1 R2 (intensity push) the pattern of downtime is generally the same:</a:t>
            </a:r>
          </a:p>
          <a:p>
            <a:pPr marL="377825" indent="-34290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AutoNum type="arabicParenR"/>
            </a:pPr>
            <a:r>
              <a:rPr lang="en-US" sz="1400" b="0" dirty="0"/>
              <a:t>Linac4.</a:t>
            </a:r>
          </a:p>
          <a:p>
            <a:pPr marL="377825" indent="-34290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AutoNum type="arabicParenR"/>
            </a:pPr>
            <a:r>
              <a:rPr lang="en-US" sz="1400" b="0" dirty="0"/>
              <a:t>Magnets issues (mainly water leaks).</a:t>
            </a:r>
          </a:p>
          <a:p>
            <a:pPr marL="377825" indent="-34290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AutoNum type="arabicParenR"/>
            </a:pPr>
            <a:r>
              <a:rPr lang="en-US" sz="1400" b="0" dirty="0"/>
              <a:t>BI.BSW water leaks and equipment replacement.</a:t>
            </a:r>
          </a:p>
          <a:p>
            <a:pPr marL="377825" indent="-34290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AutoNum type="arabicParenR"/>
            </a:pPr>
            <a:r>
              <a:rPr lang="en-US" sz="1400" b="0" dirty="0"/>
              <a:t>Power converters (every POPS-B trip takes at least 20 mins to recover from).</a:t>
            </a:r>
          </a:p>
          <a:p>
            <a:pPr marL="377825" indent="-34290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AutoNum type="arabicParenR"/>
            </a:pPr>
            <a:r>
              <a:rPr lang="en-US" sz="1400" b="0" dirty="0" err="1"/>
              <a:t>Electo</a:t>
            </a:r>
            <a:r>
              <a:rPr lang="en-US" sz="1400" b="0" dirty="0"/>
              <a:t>-valve failures in recombination septa/losses on extraction septa.</a:t>
            </a:r>
          </a:p>
        </p:txBody>
      </p:sp>
      <p:pic>
        <p:nvPicPr>
          <p:cNvPr id="2" name="Picture 1" descr="A close up of a walnut&#10;&#10;Description automatically generated">
            <a:extLst>
              <a:ext uri="{FF2B5EF4-FFF2-40B4-BE49-F238E27FC236}">
                <a16:creationId xmlns:a16="http://schemas.microsoft.com/office/drawing/2014/main" id="{3E0AA043-89EB-943B-7A66-7FDF6CB8E2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1722" y="160821"/>
            <a:ext cx="789791" cy="78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55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PSB in a Nutshell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DE0318-4F51-8638-AC4F-57A04D7BF6A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64997" y="1041512"/>
            <a:ext cx="4241800" cy="2616870"/>
          </a:xfrm>
          <a:prstGeom prst="rect">
            <a:avLst/>
          </a:prstGeom>
        </p:spPr>
      </p:pic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E631C6A9-FB1B-973B-2AE3-C77991CF65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6850" y="1586880"/>
            <a:ext cx="6928886" cy="1581122"/>
          </a:xfrm>
        </p:spPr>
        <p:txBody>
          <a:bodyPr vert="horz" lIns="91440" tIns="45720" rIns="91440" bIns="45720" anchor="t">
            <a:noAutofit/>
          </a:bodyPr>
          <a:lstStyle/>
          <a:p>
            <a:pPr marL="177800" indent="-1428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PSB only availability is </a:t>
            </a:r>
            <a:r>
              <a:rPr lang="en-US" sz="1400" dirty="0">
                <a:solidFill>
                  <a:srgbClr val="00B050"/>
                </a:solidFill>
              </a:rPr>
              <a:t>comparable to Linac4</a:t>
            </a:r>
            <a:r>
              <a:rPr lang="en-US" sz="1400" b="0" dirty="0"/>
              <a:t> (~98% in 2023!).</a:t>
            </a:r>
          </a:p>
          <a:p>
            <a:pPr marL="501650" lvl="1" indent="-1428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Even more impressive counting that PSB extracted the same # of protons in 2022 with ~20% less days.</a:t>
            </a:r>
          </a:p>
          <a:p>
            <a:pPr marL="177800" indent="-1428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PSB is a </a:t>
            </a:r>
            <a:r>
              <a:rPr lang="en-US" sz="1400" dirty="0">
                <a:solidFill>
                  <a:srgbClr val="0070C0"/>
                </a:solidFill>
              </a:rPr>
              <a:t>mix of new </a:t>
            </a:r>
            <a:r>
              <a:rPr lang="en-US" sz="1400" b="0" dirty="0"/>
              <a:t>(LIU) and </a:t>
            </a:r>
            <a:r>
              <a:rPr lang="en-US" sz="1400" dirty="0">
                <a:solidFill>
                  <a:srgbClr val="0070C0"/>
                </a:solidFill>
              </a:rPr>
              <a:t>LEGACY equipment</a:t>
            </a:r>
            <a:r>
              <a:rPr lang="en-US" sz="1400" b="0" dirty="0"/>
              <a:t>.</a:t>
            </a:r>
          </a:p>
          <a:p>
            <a:pPr marL="177800" indent="-1428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Some of the equipment is still &gt; 50y, e.g. the main magnets, …</a:t>
            </a:r>
          </a:p>
        </p:txBody>
      </p:sp>
      <p:pic>
        <p:nvPicPr>
          <p:cNvPr id="13" name="Picture 12" descr="A group of colorful rectangular objects&#10;&#10;Description automatically generated">
            <a:extLst>
              <a:ext uri="{FF2B5EF4-FFF2-40B4-BE49-F238E27FC236}">
                <a16:creationId xmlns:a16="http://schemas.microsoft.com/office/drawing/2014/main" id="{C6DA8302-D5C5-53A8-8F04-DBC84A906D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9497" y="3761329"/>
            <a:ext cx="3512320" cy="2456003"/>
          </a:xfrm>
          <a:prstGeom prst="rect">
            <a:avLst/>
          </a:prstGeom>
          <a:ln w="19050">
            <a:solidFill>
              <a:schemeClr val="bg2">
                <a:lumMod val="10000"/>
              </a:schemeClr>
            </a:solidFill>
          </a:ln>
        </p:spPr>
      </p:pic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5F400B96-4FD8-16C2-5C56-CD1BA1BC69B2}"/>
              </a:ext>
            </a:extLst>
          </p:cNvPr>
          <p:cNvSpPr txBox="1">
            <a:spLocks/>
          </p:cNvSpPr>
          <p:nvPr/>
        </p:nvSpPr>
        <p:spPr>
          <a:xfrm>
            <a:off x="5121513" y="3869134"/>
            <a:ext cx="6819559" cy="2240392"/>
          </a:xfrm>
          <a:prstGeom prst="rect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428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Excluding the single event in 2022 of a vacuum leak caused by an arc in a RF bypass in 16L1 R2 (intensity push) the pattern of downtime is generally the same:</a:t>
            </a:r>
          </a:p>
          <a:p>
            <a:pPr marL="377825" indent="-34290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AutoNum type="arabicParenR"/>
            </a:pPr>
            <a:r>
              <a:rPr lang="en-US" sz="1400" b="0" dirty="0"/>
              <a:t>Linac4.</a:t>
            </a:r>
          </a:p>
          <a:p>
            <a:pPr marL="377825" indent="-34290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AutoNum type="arabicParenR"/>
            </a:pPr>
            <a:r>
              <a:rPr lang="en-US" sz="1400" dirty="0">
                <a:solidFill>
                  <a:srgbClr val="C00000"/>
                </a:solidFill>
              </a:rPr>
              <a:t>Magnets issues </a:t>
            </a:r>
            <a:r>
              <a:rPr lang="en-US" sz="1400" b="0" dirty="0"/>
              <a:t>(mainly water leaks).</a:t>
            </a:r>
          </a:p>
          <a:p>
            <a:pPr marL="377825" indent="-34290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AutoNum type="arabicParenR"/>
            </a:pPr>
            <a:r>
              <a:rPr lang="en-US" sz="1400" dirty="0">
                <a:solidFill>
                  <a:srgbClr val="C00000"/>
                </a:solidFill>
              </a:rPr>
              <a:t>BI.BSW water leaks and equipment replacement.</a:t>
            </a:r>
          </a:p>
          <a:p>
            <a:pPr marL="377825" indent="-34290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AutoNum type="arabicParenR"/>
            </a:pPr>
            <a:r>
              <a:rPr lang="en-US" sz="1400" b="0" dirty="0"/>
              <a:t>Power converters (every POPS-B trip takes at least 20 mins to recover from).</a:t>
            </a:r>
          </a:p>
          <a:p>
            <a:pPr marL="377825" indent="-34290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AutoNum type="arabicParenR"/>
            </a:pPr>
            <a:r>
              <a:rPr lang="en-US" sz="1400" b="0" dirty="0" err="1"/>
              <a:t>Electo</a:t>
            </a:r>
            <a:r>
              <a:rPr lang="en-US" sz="1400" b="0" dirty="0"/>
              <a:t>-valve failures in recombination septa/losses on extraction septa.</a:t>
            </a:r>
          </a:p>
        </p:txBody>
      </p:sp>
      <p:pic>
        <p:nvPicPr>
          <p:cNvPr id="2" name="Picture 1" descr="A close up of a walnut&#10;&#10;Description automatically generated">
            <a:extLst>
              <a:ext uri="{FF2B5EF4-FFF2-40B4-BE49-F238E27FC236}">
                <a16:creationId xmlns:a16="http://schemas.microsoft.com/office/drawing/2014/main" id="{0AE7BA88-2DAA-B2D5-C4FA-ED7F1B0ACA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1722" y="160821"/>
            <a:ext cx="789791" cy="78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927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PSB Main Magnets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734086F5-4182-220B-B3E6-C18E715D7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6" y="1092772"/>
            <a:ext cx="9180788" cy="5003229"/>
          </a:xfrm>
        </p:spPr>
        <p:txBody>
          <a:bodyPr vert="horz" lIns="91440" tIns="45720" rIns="91440" bIns="45720" anchor="t">
            <a:noAutofit/>
          </a:bodyPr>
          <a:lstStyle/>
          <a:p>
            <a:pPr marL="177800" indent="-141288">
              <a:lnSpc>
                <a:spcPct val="120000"/>
              </a:lnSpc>
              <a:spcAft>
                <a:spcPts val="600"/>
              </a:spcAft>
            </a:pPr>
            <a:r>
              <a:rPr lang="en-US" sz="1600" u="sng" dirty="0">
                <a:solidFill>
                  <a:srgbClr val="C00000"/>
                </a:solidFill>
              </a:rPr>
              <a:t>Water leaks in the PSB main magnets: </a:t>
            </a:r>
          </a:p>
          <a:p>
            <a:pPr marL="452438" lvl="1" indent="-179388">
              <a:lnSpc>
                <a:spcPct val="120000"/>
              </a:lnSpc>
              <a:spcAft>
                <a:spcPts val="600"/>
              </a:spcAft>
            </a:pPr>
            <a:r>
              <a:rPr lang="en-US" sz="1600" dirty="0"/>
              <a:t>2 leaks in 2021, 3 leaks in 2022, </a:t>
            </a:r>
            <a:r>
              <a:rPr lang="en-US" sz="1600" u="sng" dirty="0"/>
              <a:t>1 (and so far, only 1!) in 2023.</a:t>
            </a:r>
          </a:p>
          <a:p>
            <a:pPr marL="452438" lvl="1" indent="-179388">
              <a:lnSpc>
                <a:spcPct val="120000"/>
              </a:lnSpc>
              <a:spcAft>
                <a:spcPts val="600"/>
              </a:spcAft>
            </a:pPr>
            <a:r>
              <a:rPr lang="en-US" sz="1600" dirty="0"/>
              <a:t>This is </a:t>
            </a:r>
            <a:r>
              <a:rPr lang="en-US" sz="1600" b="1" dirty="0">
                <a:solidFill>
                  <a:srgbClr val="0070C0"/>
                </a:solidFill>
              </a:rPr>
              <a:t>legacy equipment</a:t>
            </a:r>
            <a:r>
              <a:rPr lang="en-US" sz="1600" b="1" dirty="0"/>
              <a:t> </a:t>
            </a:r>
            <a:r>
              <a:rPr lang="en-US" sz="1600" dirty="0"/>
              <a:t>(1972) and expected to pulse </a:t>
            </a:r>
            <a:r>
              <a:rPr lang="en-US" sz="1600" b="1" dirty="0">
                <a:solidFill>
                  <a:srgbClr val="C00000"/>
                </a:solidFill>
              </a:rPr>
              <a:t>+200M times by 2040</a:t>
            </a:r>
            <a:r>
              <a:rPr lang="en-US" sz="1600" dirty="0"/>
              <a:t>.</a:t>
            </a:r>
          </a:p>
          <a:p>
            <a:pPr marL="452438" lvl="1" indent="-179388">
              <a:lnSpc>
                <a:spcPct val="120000"/>
              </a:lnSpc>
              <a:spcAft>
                <a:spcPts val="600"/>
              </a:spcAft>
            </a:pPr>
            <a:r>
              <a:rPr lang="en-US" sz="1600" dirty="0"/>
              <a:t>A task force built to investigate and mitigate the issue, see </a:t>
            </a:r>
            <a:r>
              <a:rPr lang="en-US" sz="1600" dirty="0">
                <a:hlinkClick r:id="rId3"/>
              </a:rPr>
              <a:t>here</a:t>
            </a:r>
            <a:endParaRPr lang="en-US" sz="1600" dirty="0"/>
          </a:p>
          <a:p>
            <a:pPr marL="452438" lvl="1" indent="-179388">
              <a:lnSpc>
                <a:spcPct val="120000"/>
              </a:lnSpc>
              <a:spcAft>
                <a:spcPts val="600"/>
              </a:spcAft>
            </a:pPr>
            <a:r>
              <a:rPr lang="en-US" sz="1600" dirty="0"/>
              <a:t>Source of the leaks due </a:t>
            </a:r>
            <a:r>
              <a:rPr lang="en-GB" sz="1600" dirty="0"/>
              <a:t>to </a:t>
            </a:r>
            <a:r>
              <a:rPr lang="en-GB" sz="1600" b="1" dirty="0">
                <a:solidFill>
                  <a:srgbClr val="C00000"/>
                </a:solidFill>
              </a:rPr>
              <a:t>galvanic corrosion which attacks the brazed joints.</a:t>
            </a:r>
          </a:p>
          <a:p>
            <a:pPr marL="452438" lvl="1" indent="-179388">
              <a:lnSpc>
                <a:spcPct val="120000"/>
              </a:lnSpc>
              <a:spcAft>
                <a:spcPts val="600"/>
              </a:spcAft>
            </a:pPr>
            <a:r>
              <a:rPr lang="en-GB" sz="1600" dirty="0"/>
              <a:t>In the </a:t>
            </a:r>
            <a:r>
              <a:rPr lang="en-GB" sz="1600" b="1" dirty="0">
                <a:solidFill>
                  <a:srgbClr val="C00000"/>
                </a:solidFill>
              </a:rPr>
              <a:t>short-term future, we could experience more leaks. Options are:</a:t>
            </a:r>
          </a:p>
          <a:p>
            <a:pPr marL="921194" lvl="2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600" dirty="0"/>
              <a:t>Patching the magnet in situ and regularly monitor.</a:t>
            </a:r>
          </a:p>
          <a:p>
            <a:pPr marL="921194" lvl="2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600" dirty="0"/>
              <a:t>Replacing the leaking magnet.</a:t>
            </a:r>
          </a:p>
          <a:p>
            <a:pPr marL="921194" lvl="2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1600" dirty="0"/>
          </a:p>
          <a:p>
            <a:pPr marL="597044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0070C0"/>
                </a:solidFill>
                <a:latin typeface="+mj-lt"/>
              </a:rPr>
              <a:t>Q: In the future could we early detect leaks without access?</a:t>
            </a:r>
            <a:endParaRPr lang="en-US" sz="1600" b="1" dirty="0">
              <a:solidFill>
                <a:srgbClr val="0070C0"/>
              </a:solidFill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589280" lvl="1" indent="-141288">
              <a:lnSpc>
                <a:spcPct val="120000"/>
              </a:lnSpc>
              <a:spcAft>
                <a:spcPts val="600"/>
              </a:spcAft>
            </a:pPr>
            <a:endParaRPr lang="en-US" sz="1600" dirty="0"/>
          </a:p>
        </p:txBody>
      </p:sp>
      <p:pic>
        <p:nvPicPr>
          <p:cNvPr id="10" name="Picture 9" descr="A measuring cylinder with a red and white tape&#10;&#10;Description automatically generated">
            <a:extLst>
              <a:ext uri="{FF2B5EF4-FFF2-40B4-BE49-F238E27FC236}">
                <a16:creationId xmlns:a16="http://schemas.microsoft.com/office/drawing/2014/main" id="{91A95A91-3311-4733-3C6C-0B43F655FB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4593" y="136525"/>
            <a:ext cx="1114802" cy="14864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9FEB6E-7539-6EBE-BA0F-741A71B6721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439" y="131720"/>
            <a:ext cx="1906440" cy="2542301"/>
          </a:xfrm>
          <a:prstGeom prst="rect">
            <a:avLst/>
          </a:prstGeom>
        </p:spPr>
      </p:pic>
      <p:pic>
        <p:nvPicPr>
          <p:cNvPr id="14" name="Picture 13" descr="A close-up of a manhole&#10;&#10;Description automatically generated">
            <a:extLst>
              <a:ext uri="{FF2B5EF4-FFF2-40B4-BE49-F238E27FC236}">
                <a16:creationId xmlns:a16="http://schemas.microsoft.com/office/drawing/2014/main" id="{E6954582-AA3D-D01F-5188-7D1236AE77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73237" y="1675504"/>
            <a:ext cx="1386158" cy="1009028"/>
          </a:xfrm>
          <a:prstGeom prst="rect">
            <a:avLst/>
          </a:prstGeom>
        </p:spPr>
      </p:pic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DA78D8AE-E3A9-B36C-D77C-2E58D58670E5}"/>
              </a:ext>
            </a:extLst>
          </p:cNvPr>
          <p:cNvSpPr txBox="1">
            <a:spLocks/>
          </p:cNvSpPr>
          <p:nvPr/>
        </p:nvSpPr>
        <p:spPr>
          <a:xfrm>
            <a:off x="8350672" y="2718604"/>
            <a:ext cx="3550763" cy="644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200" i="1" dirty="0"/>
              <a:t>BR.QFO11 fencing, regular measurements, remote monitoring (cameras).</a:t>
            </a: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C599C87B-B52F-3134-06EC-4BA3867E41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92359" y="3660576"/>
            <a:ext cx="3356042" cy="2196156"/>
          </a:xfrm>
          <a:prstGeom prst="rect">
            <a:avLst/>
          </a:prstGeom>
        </p:spPr>
      </p:pic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F2F1DADB-0DA9-B146-D427-C9F56543EA45}"/>
              </a:ext>
            </a:extLst>
          </p:cNvPr>
          <p:cNvSpPr txBox="1">
            <a:spLocks/>
          </p:cNvSpPr>
          <p:nvPr/>
        </p:nvSpPr>
        <p:spPr>
          <a:xfrm>
            <a:off x="8503072" y="5824401"/>
            <a:ext cx="3550763" cy="644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200" i="1" dirty="0"/>
              <a:t>PSB water refills monitoring (EN-CV).</a:t>
            </a:r>
          </a:p>
        </p:txBody>
      </p:sp>
    </p:spTree>
    <p:extLst>
      <p:ext uri="{BB962C8B-B14F-4D97-AF65-F5344CB8AC3E}">
        <p14:creationId xmlns:p14="http://schemas.microsoft.com/office/powerpoint/2010/main" val="394575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PSB Main Magnets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734086F5-4182-220B-B3E6-C18E715D7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6" y="1092772"/>
            <a:ext cx="9180788" cy="5003229"/>
          </a:xfrm>
        </p:spPr>
        <p:txBody>
          <a:bodyPr vert="horz" lIns="91440" tIns="45720" rIns="91440" bIns="45720" anchor="t">
            <a:noAutofit/>
          </a:bodyPr>
          <a:lstStyle/>
          <a:p>
            <a:pPr marL="177800" indent="-141288">
              <a:lnSpc>
                <a:spcPct val="120000"/>
              </a:lnSpc>
              <a:spcAft>
                <a:spcPts val="600"/>
              </a:spcAft>
            </a:pPr>
            <a:r>
              <a:rPr lang="en-US" sz="1600" u="sng" dirty="0">
                <a:solidFill>
                  <a:srgbClr val="C00000"/>
                </a:solidFill>
              </a:rPr>
              <a:t>Water leaks in the PSB main magnets: </a:t>
            </a:r>
          </a:p>
          <a:p>
            <a:pPr marL="452438" lvl="1" indent="-179388">
              <a:lnSpc>
                <a:spcPct val="120000"/>
              </a:lnSpc>
              <a:spcAft>
                <a:spcPts val="600"/>
              </a:spcAft>
            </a:pPr>
            <a:r>
              <a:rPr lang="en-US" sz="1600" dirty="0"/>
              <a:t>2 leaks in 2021, 3 leaks in 2022, </a:t>
            </a:r>
            <a:r>
              <a:rPr lang="en-US" sz="1600" u="sng" dirty="0"/>
              <a:t>1 (and so far, only 1!) in 2023.</a:t>
            </a:r>
          </a:p>
          <a:p>
            <a:pPr marL="452438" lvl="1" indent="-179388">
              <a:lnSpc>
                <a:spcPct val="120000"/>
              </a:lnSpc>
              <a:spcAft>
                <a:spcPts val="600"/>
              </a:spcAft>
            </a:pPr>
            <a:r>
              <a:rPr lang="en-US" sz="1600" dirty="0"/>
              <a:t>This is </a:t>
            </a:r>
            <a:r>
              <a:rPr lang="en-US" sz="1600" b="1" dirty="0">
                <a:solidFill>
                  <a:srgbClr val="0070C0"/>
                </a:solidFill>
              </a:rPr>
              <a:t>legacy equipment</a:t>
            </a:r>
            <a:r>
              <a:rPr lang="en-US" sz="1600" b="1" dirty="0"/>
              <a:t> </a:t>
            </a:r>
            <a:r>
              <a:rPr lang="en-US" sz="1600" dirty="0"/>
              <a:t>(1972) and expected to pulse </a:t>
            </a:r>
            <a:r>
              <a:rPr lang="en-US" sz="1600" b="1" dirty="0">
                <a:solidFill>
                  <a:srgbClr val="C00000"/>
                </a:solidFill>
              </a:rPr>
              <a:t>+200M times by 2040</a:t>
            </a:r>
            <a:r>
              <a:rPr lang="en-US" sz="1600" dirty="0"/>
              <a:t>.</a:t>
            </a:r>
          </a:p>
          <a:p>
            <a:pPr marL="452438" lvl="1" indent="-179388">
              <a:lnSpc>
                <a:spcPct val="120000"/>
              </a:lnSpc>
              <a:spcAft>
                <a:spcPts val="600"/>
              </a:spcAft>
            </a:pPr>
            <a:r>
              <a:rPr lang="en-US" sz="1600" dirty="0"/>
              <a:t>A task force built to investigate and mitigate the issue, see </a:t>
            </a:r>
            <a:r>
              <a:rPr lang="en-US" sz="1600" dirty="0">
                <a:hlinkClick r:id="rId3"/>
              </a:rPr>
              <a:t>here</a:t>
            </a:r>
            <a:endParaRPr lang="en-US" sz="1600" dirty="0"/>
          </a:p>
          <a:p>
            <a:pPr marL="452438" lvl="1" indent="-179388">
              <a:lnSpc>
                <a:spcPct val="120000"/>
              </a:lnSpc>
              <a:spcAft>
                <a:spcPts val="600"/>
              </a:spcAft>
            </a:pPr>
            <a:r>
              <a:rPr lang="en-US" sz="1600" dirty="0"/>
              <a:t>Source of the leaks due </a:t>
            </a:r>
            <a:r>
              <a:rPr lang="en-GB" sz="1600" dirty="0"/>
              <a:t>to </a:t>
            </a:r>
            <a:r>
              <a:rPr lang="en-GB" sz="1600" b="1" dirty="0">
                <a:solidFill>
                  <a:srgbClr val="C00000"/>
                </a:solidFill>
              </a:rPr>
              <a:t>galvanic corrosion which attacks the brazed joints.</a:t>
            </a:r>
          </a:p>
          <a:p>
            <a:pPr marL="452438" lvl="1" indent="-179388">
              <a:lnSpc>
                <a:spcPct val="120000"/>
              </a:lnSpc>
              <a:spcAft>
                <a:spcPts val="600"/>
              </a:spcAft>
            </a:pPr>
            <a:r>
              <a:rPr lang="en-GB" sz="1600" dirty="0"/>
              <a:t>In the </a:t>
            </a:r>
            <a:r>
              <a:rPr lang="en-GB" sz="1600" b="1" dirty="0">
                <a:solidFill>
                  <a:srgbClr val="C00000"/>
                </a:solidFill>
              </a:rPr>
              <a:t>short-term future, we could experience more leaks. Options are:</a:t>
            </a:r>
          </a:p>
          <a:p>
            <a:pPr marL="921194" lvl="2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600" dirty="0"/>
              <a:t>Patching the magnet in situ and regularly monitor.</a:t>
            </a:r>
          </a:p>
          <a:p>
            <a:pPr marL="921194" lvl="2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600" dirty="0"/>
              <a:t>Replacing the leaking magnet.</a:t>
            </a:r>
          </a:p>
          <a:p>
            <a:pPr marL="921194" lvl="2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1600" dirty="0"/>
          </a:p>
          <a:p>
            <a:pPr marL="597044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DE7D12"/>
                </a:solidFill>
                <a:latin typeface="+mj-lt"/>
              </a:rPr>
              <a:t>Data indicates that in 2023 lucky to spot </a:t>
            </a:r>
            <a:r>
              <a:rPr lang="en-US" sz="1600" b="1" dirty="0">
                <a:solidFill>
                  <a:srgbClr val="DE7D12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the leak during a shadow </a:t>
            </a:r>
            <a:br>
              <a:rPr lang="en-US" sz="1600" b="1" dirty="0">
                <a:solidFill>
                  <a:srgbClr val="DE7D12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1600" b="1" dirty="0">
                <a:solidFill>
                  <a:srgbClr val="DE7D12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access and the MSC team creative to patch it in situ. </a:t>
            </a:r>
            <a:br>
              <a:rPr lang="en-US" sz="1600" b="1" dirty="0">
                <a:solidFill>
                  <a:srgbClr val="DE7D12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1600" b="1" dirty="0">
                <a:solidFill>
                  <a:srgbClr val="DE7D12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It could have been a showstopper.</a:t>
            </a:r>
          </a:p>
          <a:p>
            <a:pPr marL="589280" lvl="1" indent="-141288">
              <a:lnSpc>
                <a:spcPct val="120000"/>
              </a:lnSpc>
              <a:spcAft>
                <a:spcPts val="600"/>
              </a:spcAft>
            </a:pPr>
            <a:endParaRPr lang="en-US" sz="1600" dirty="0"/>
          </a:p>
        </p:txBody>
      </p:sp>
      <p:pic>
        <p:nvPicPr>
          <p:cNvPr id="10" name="Picture 9" descr="A measuring cylinder with a red and white tape&#10;&#10;Description automatically generated">
            <a:extLst>
              <a:ext uri="{FF2B5EF4-FFF2-40B4-BE49-F238E27FC236}">
                <a16:creationId xmlns:a16="http://schemas.microsoft.com/office/drawing/2014/main" id="{91A95A91-3311-4733-3C6C-0B43F655FB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4593" y="136525"/>
            <a:ext cx="1114802" cy="14864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9FEB6E-7539-6EBE-BA0F-741A71B6721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439" y="131720"/>
            <a:ext cx="1906440" cy="2542301"/>
          </a:xfrm>
          <a:prstGeom prst="rect">
            <a:avLst/>
          </a:prstGeom>
        </p:spPr>
      </p:pic>
      <p:pic>
        <p:nvPicPr>
          <p:cNvPr id="14" name="Picture 13" descr="A close-up of a manhole&#10;&#10;Description automatically generated">
            <a:extLst>
              <a:ext uri="{FF2B5EF4-FFF2-40B4-BE49-F238E27FC236}">
                <a16:creationId xmlns:a16="http://schemas.microsoft.com/office/drawing/2014/main" id="{E6954582-AA3D-D01F-5188-7D1236AE77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73237" y="1675504"/>
            <a:ext cx="1386158" cy="1009028"/>
          </a:xfrm>
          <a:prstGeom prst="rect">
            <a:avLst/>
          </a:prstGeom>
        </p:spPr>
      </p:pic>
      <p:pic>
        <p:nvPicPr>
          <p:cNvPr id="2" name="Picture 1" descr="A graph of a graph&#10;&#10;Description automatically generated">
            <a:extLst>
              <a:ext uri="{FF2B5EF4-FFF2-40B4-BE49-F238E27FC236}">
                <a16:creationId xmlns:a16="http://schemas.microsoft.com/office/drawing/2014/main" id="{35AC8095-5BD2-775A-F01D-065C5A4087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6480" y="3603405"/>
            <a:ext cx="4556922" cy="268383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0AEDDAE-AEC7-8DE0-3618-828DD9F05C15}"/>
              </a:ext>
            </a:extLst>
          </p:cNvPr>
          <p:cNvSpPr txBox="1"/>
          <p:nvPr/>
        </p:nvSpPr>
        <p:spPr>
          <a:xfrm>
            <a:off x="8255644" y="4899112"/>
            <a:ext cx="80445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Leak </a:t>
            </a:r>
            <a:b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discovered</a:t>
            </a:r>
            <a:endParaRPr lang="en-GB" sz="1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8D777E6-0114-821A-7BB8-01A2B792F392}"/>
              </a:ext>
            </a:extLst>
          </p:cNvPr>
          <p:cNvCxnSpPr>
            <a:cxnSpLocks/>
          </p:cNvCxnSpPr>
          <p:nvPr/>
        </p:nvCxnSpPr>
        <p:spPr>
          <a:xfrm>
            <a:off x="9118947" y="5114396"/>
            <a:ext cx="314939" cy="96804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DD6E9AF-070C-F5D6-5C77-A237C55BBDAC}"/>
              </a:ext>
            </a:extLst>
          </p:cNvPr>
          <p:cNvGrpSpPr/>
          <p:nvPr/>
        </p:nvGrpSpPr>
        <p:grpSpPr>
          <a:xfrm>
            <a:off x="9518884" y="5093498"/>
            <a:ext cx="1166376" cy="505157"/>
            <a:chOff x="9434804" y="5040948"/>
            <a:chExt cx="1166376" cy="50515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50CD19-D0CB-31AA-9254-741B679DE255}"/>
                </a:ext>
              </a:extLst>
            </p:cNvPr>
            <p:cNvSpPr txBox="1"/>
            <p:nvPr/>
          </p:nvSpPr>
          <p:spPr>
            <a:xfrm>
              <a:off x="9823723" y="5330661"/>
              <a:ext cx="777457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40 ml/min</a:t>
              </a:r>
              <a:endParaRPr lang="en-GB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8F59A08E-ADD4-D030-C6A8-2CE822F650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434804" y="5040948"/>
              <a:ext cx="600210" cy="27235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F544FD1-0DC8-90DB-0EFB-6734CA71285B}"/>
              </a:ext>
            </a:extLst>
          </p:cNvPr>
          <p:cNvGrpSpPr/>
          <p:nvPr/>
        </p:nvGrpSpPr>
        <p:grpSpPr>
          <a:xfrm>
            <a:off x="8462609" y="4627579"/>
            <a:ext cx="1510970" cy="215444"/>
            <a:chOff x="8378529" y="4575029"/>
            <a:chExt cx="1510970" cy="215444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42F593E-5EFD-1398-70D2-1ADDD703907C}"/>
                </a:ext>
              </a:extLst>
            </p:cNvPr>
            <p:cNvSpPr txBox="1"/>
            <p:nvPr/>
          </p:nvSpPr>
          <p:spPr>
            <a:xfrm>
              <a:off x="8378529" y="4575029"/>
              <a:ext cx="777457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50 ml/min</a:t>
              </a:r>
              <a:endParaRPr lang="en-GB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374DE059-E5B3-DD3D-B51D-32A3D9ADCEF7}"/>
                </a:ext>
              </a:extLst>
            </p:cNvPr>
            <p:cNvCxnSpPr>
              <a:cxnSpLocks/>
            </p:cNvCxnSpPr>
            <p:nvPr/>
          </p:nvCxnSpPr>
          <p:spPr>
            <a:xfrm>
              <a:off x="9207770" y="4670581"/>
              <a:ext cx="681729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C7E066B-7FD6-7B74-1930-579A8CE9D322}"/>
              </a:ext>
            </a:extLst>
          </p:cNvPr>
          <p:cNvGrpSpPr/>
          <p:nvPr/>
        </p:nvGrpSpPr>
        <p:grpSpPr>
          <a:xfrm>
            <a:off x="8608124" y="4302605"/>
            <a:ext cx="1510970" cy="290315"/>
            <a:chOff x="8524044" y="4250055"/>
            <a:chExt cx="1510970" cy="290315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848F075-D254-87A8-618C-8B7FCFF39765}"/>
                </a:ext>
              </a:extLst>
            </p:cNvPr>
            <p:cNvSpPr txBox="1"/>
            <p:nvPr/>
          </p:nvSpPr>
          <p:spPr>
            <a:xfrm>
              <a:off x="8524044" y="4250055"/>
              <a:ext cx="777457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60 ml/min</a:t>
              </a:r>
              <a:endParaRPr lang="en-GB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52949DAA-B1D8-160C-E90D-104F6F7F612F}"/>
                </a:ext>
              </a:extLst>
            </p:cNvPr>
            <p:cNvCxnSpPr>
              <a:cxnSpLocks/>
            </p:cNvCxnSpPr>
            <p:nvPr/>
          </p:nvCxnSpPr>
          <p:spPr>
            <a:xfrm>
              <a:off x="9349806" y="4377557"/>
              <a:ext cx="685208" cy="162813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ADA523E-37EF-ADEA-FA1A-5D663E8196A2}"/>
              </a:ext>
            </a:extLst>
          </p:cNvPr>
          <p:cNvGrpSpPr/>
          <p:nvPr/>
        </p:nvGrpSpPr>
        <p:grpSpPr>
          <a:xfrm>
            <a:off x="9344664" y="4017467"/>
            <a:ext cx="1634657" cy="412640"/>
            <a:chOff x="9260584" y="3964917"/>
            <a:chExt cx="1634657" cy="412640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42E6CD4-2DA5-11CA-4BCD-96BDEFF0889E}"/>
                </a:ext>
              </a:extLst>
            </p:cNvPr>
            <p:cNvSpPr txBox="1"/>
            <p:nvPr/>
          </p:nvSpPr>
          <p:spPr>
            <a:xfrm>
              <a:off x="9260584" y="3964917"/>
              <a:ext cx="777457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70 ml/min</a:t>
              </a:r>
              <a:endParaRPr lang="en-GB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F3C1243F-5DE9-7F55-32C2-6AA4C44FEC98}"/>
                </a:ext>
              </a:extLst>
            </p:cNvPr>
            <p:cNvCxnSpPr>
              <a:cxnSpLocks/>
              <a:stCxn id="39" idx="3"/>
            </p:cNvCxnSpPr>
            <p:nvPr/>
          </p:nvCxnSpPr>
          <p:spPr>
            <a:xfrm>
              <a:off x="10038041" y="4072639"/>
              <a:ext cx="857200" cy="30491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DCA2A5B-5CD8-84C0-1AFB-284C4441B87E}"/>
              </a:ext>
            </a:extLst>
          </p:cNvPr>
          <p:cNvGrpSpPr/>
          <p:nvPr/>
        </p:nvGrpSpPr>
        <p:grpSpPr>
          <a:xfrm>
            <a:off x="9928617" y="3821415"/>
            <a:ext cx="1857741" cy="215444"/>
            <a:chOff x="9844537" y="3768865"/>
            <a:chExt cx="1857741" cy="21544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0E043C9-4AB5-3D92-7524-332A78B6BD55}"/>
                </a:ext>
              </a:extLst>
            </p:cNvPr>
            <p:cNvSpPr txBox="1"/>
            <p:nvPr/>
          </p:nvSpPr>
          <p:spPr>
            <a:xfrm>
              <a:off x="9844537" y="3768865"/>
              <a:ext cx="777457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85 ml/min</a:t>
              </a:r>
              <a:endParaRPr lang="en-GB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E71FB192-914B-D9D0-9DB2-74BF99DABDFF}"/>
                </a:ext>
              </a:extLst>
            </p:cNvPr>
            <p:cNvCxnSpPr>
              <a:cxnSpLocks/>
              <a:stCxn id="41" idx="3"/>
            </p:cNvCxnSpPr>
            <p:nvPr/>
          </p:nvCxnSpPr>
          <p:spPr>
            <a:xfrm>
              <a:off x="10621994" y="3876587"/>
              <a:ext cx="1080284" cy="107722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94D5C5-70D9-B321-E662-3D445521D43C}"/>
              </a:ext>
            </a:extLst>
          </p:cNvPr>
          <p:cNvGrpSpPr/>
          <p:nvPr/>
        </p:nvGrpSpPr>
        <p:grpSpPr>
          <a:xfrm>
            <a:off x="11349077" y="4036859"/>
            <a:ext cx="777457" cy="1235964"/>
            <a:chOff x="11264997" y="3984309"/>
            <a:chExt cx="777457" cy="1235964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1D51D3F-15C0-9B20-3092-4A4B7746A989}"/>
                </a:ext>
              </a:extLst>
            </p:cNvPr>
            <p:cNvSpPr txBox="1"/>
            <p:nvPr/>
          </p:nvSpPr>
          <p:spPr>
            <a:xfrm>
              <a:off x="11264997" y="5004829"/>
              <a:ext cx="77745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90 ml/min</a:t>
              </a:r>
              <a:endParaRPr lang="en-GB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2CEF6E12-0C65-49C1-A750-C0AB3A44DA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653726" y="3984309"/>
              <a:ext cx="278256" cy="102052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DA78D8AE-E3A9-B36C-D77C-2E58D58670E5}"/>
              </a:ext>
            </a:extLst>
          </p:cNvPr>
          <p:cNvSpPr txBox="1">
            <a:spLocks/>
          </p:cNvSpPr>
          <p:nvPr/>
        </p:nvSpPr>
        <p:spPr>
          <a:xfrm>
            <a:off x="8350672" y="2718604"/>
            <a:ext cx="3550763" cy="644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200" i="1" dirty="0"/>
              <a:t>BR.QFO11 fencing, regular measurements, remote monitoring (cameras).</a:t>
            </a:r>
          </a:p>
        </p:txBody>
      </p:sp>
    </p:spTree>
    <p:extLst>
      <p:ext uri="{BB962C8B-B14F-4D97-AF65-F5344CB8AC3E}">
        <p14:creationId xmlns:p14="http://schemas.microsoft.com/office/powerpoint/2010/main" val="33616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PSB BI.BSW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DDF5C475-6F72-A365-AD93-D0B843C28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715" y="1352697"/>
            <a:ext cx="11659297" cy="4698340"/>
          </a:xfrm>
        </p:spPr>
        <p:txBody>
          <a:bodyPr vert="horz" lIns="91440" tIns="45720" rIns="91440" bIns="45720" anchor="t">
            <a:noAutofit/>
          </a:bodyPr>
          <a:lstStyle/>
          <a:p>
            <a:pPr marL="179388" indent="-1444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00000"/>
                </a:solidFill>
              </a:rPr>
              <a:t>BI.BSW coil failure, 7 since 2020 (16 bumpers in injection, 4 </a:t>
            </a:r>
            <a:r>
              <a:rPr lang="en-US" sz="1600" dirty="0">
                <a:solidFill>
                  <a:srgbClr val="C00000"/>
                </a:solidFill>
              </a:rPr>
              <a:t>per </a:t>
            </a:r>
            <a:r>
              <a:rPr lang="en-US" sz="1600" b="1" dirty="0">
                <a:solidFill>
                  <a:srgbClr val="C00000"/>
                </a:solidFill>
              </a:rPr>
              <a:t>ring)</a:t>
            </a:r>
            <a:r>
              <a:rPr lang="en-US" sz="1600" dirty="0">
                <a:solidFill>
                  <a:srgbClr val="C00000"/>
                </a:solidFill>
              </a:rPr>
              <a:t>.</a:t>
            </a:r>
          </a:p>
          <a:p>
            <a:pPr marL="179388" indent="-1444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This is LIU equipment, so </a:t>
            </a:r>
            <a:r>
              <a:rPr lang="en-US" sz="1600" b="0" u="sng" dirty="0"/>
              <a:t>brand new</a:t>
            </a:r>
            <a:r>
              <a:rPr lang="en-US" sz="1600" b="0" dirty="0"/>
              <a:t>. </a:t>
            </a:r>
          </a:p>
          <a:p>
            <a:pPr marL="179388" indent="-1444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Account of the history and mitigation measures (reinforced coils) presented at </a:t>
            </a:r>
            <a:r>
              <a:rPr lang="en-US" sz="1600" b="0" dirty="0">
                <a:hlinkClick r:id="rId3"/>
              </a:rPr>
              <a:t>IEFC</a:t>
            </a:r>
            <a:endParaRPr lang="en-US" sz="1600" b="0" dirty="0"/>
          </a:p>
          <a:p>
            <a:pPr marL="179388" indent="-1444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Coil reinforced and upgraded, still</a:t>
            </a:r>
            <a:r>
              <a:rPr lang="en-US" sz="1600" dirty="0"/>
              <a:t> </a:t>
            </a:r>
            <a:r>
              <a:rPr lang="en-US" sz="1600" b="1" dirty="0">
                <a:solidFill>
                  <a:srgbClr val="C00000"/>
                </a:solidFill>
              </a:rPr>
              <a:t>leak this year on BI1.BSW1L1.4 was </a:t>
            </a:r>
            <a:r>
              <a:rPr lang="en-GB" sz="1600" b="1" dirty="0">
                <a:solidFill>
                  <a:srgbClr val="C00000"/>
                </a:solidFill>
              </a:rPr>
              <a:t>latest failure was on the upgraded braze, </a:t>
            </a:r>
            <a:br>
              <a:rPr lang="en-GB" sz="1600" b="1" dirty="0">
                <a:solidFill>
                  <a:srgbClr val="C00000"/>
                </a:solidFill>
              </a:rPr>
            </a:br>
            <a:r>
              <a:rPr lang="en-GB" sz="1600" b="1" dirty="0">
                <a:solidFill>
                  <a:srgbClr val="C00000"/>
                </a:solidFill>
              </a:rPr>
              <a:t>but too early to draw conclusions.</a:t>
            </a:r>
          </a:p>
          <a:p>
            <a:pPr marL="179388" indent="-1444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0" u="sng" dirty="0"/>
              <a:t>Downtime breakdown in 2023:</a:t>
            </a:r>
          </a:p>
          <a:p>
            <a:pPr marL="589280" lvl="1" indent="-141288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/>
              <a:t>First issue identified on </a:t>
            </a:r>
            <a:r>
              <a:rPr lang="en-GB" sz="1600" b="1" dirty="0">
                <a:solidFill>
                  <a:srgbClr val="C00000"/>
                </a:solidFill>
              </a:rPr>
              <a:t>BI1.BSW1L1.4</a:t>
            </a:r>
            <a:r>
              <a:rPr lang="en-GB" sz="1600" dirty="0"/>
              <a:t> during iTS1. </a:t>
            </a:r>
            <a:r>
              <a:rPr lang="en-GB" sz="1600" b="1" dirty="0">
                <a:solidFill>
                  <a:srgbClr val="C00000"/>
                </a:solidFill>
              </a:rPr>
              <a:t>Replacement during </a:t>
            </a:r>
            <a:r>
              <a:rPr lang="en-GB" sz="1600" b="1" dirty="0" err="1">
                <a:solidFill>
                  <a:srgbClr val="C00000"/>
                </a:solidFill>
              </a:rPr>
              <a:t>iTS</a:t>
            </a:r>
            <a:r>
              <a:rPr lang="en-GB" sz="1600" b="1" dirty="0">
                <a:solidFill>
                  <a:srgbClr val="C00000"/>
                </a:solidFill>
              </a:rPr>
              <a:t> (30h) so additional 4h30m without beam and ~10h in degraded mode</a:t>
            </a:r>
            <a:r>
              <a:rPr lang="en-GB" sz="1600" dirty="0"/>
              <a:t> (no R1).</a:t>
            </a:r>
          </a:p>
          <a:p>
            <a:pPr marL="589280" lvl="1" indent="-141288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/>
              <a:t>Second event on the same </a:t>
            </a:r>
            <a:r>
              <a:rPr lang="en-GB" sz="1600" b="1" dirty="0">
                <a:solidFill>
                  <a:srgbClr val="C00000"/>
                </a:solidFill>
              </a:rPr>
              <a:t>BI1.BSW1L1.4</a:t>
            </a:r>
            <a:r>
              <a:rPr lang="en-GB" sz="1600" dirty="0"/>
              <a:t> on 14</a:t>
            </a:r>
            <a:r>
              <a:rPr lang="en-GB" sz="1600" baseline="30000" dirty="0"/>
              <a:t>th</a:t>
            </a:r>
            <a:r>
              <a:rPr lang="en-GB" sz="1600" dirty="0"/>
              <a:t> of August → </a:t>
            </a:r>
            <a:r>
              <a:rPr lang="en-GB" sz="1600" b="1" dirty="0">
                <a:solidFill>
                  <a:srgbClr val="C00000"/>
                </a:solidFill>
              </a:rPr>
              <a:t>11h for the intervention.</a:t>
            </a:r>
            <a:r>
              <a:rPr lang="en-GB" sz="1600" dirty="0"/>
              <a:t> Beam to beam in all rings.</a:t>
            </a:r>
          </a:p>
          <a:p>
            <a:pPr marL="589280" lvl="1" indent="-141288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/>
              <a:t>After that </a:t>
            </a:r>
            <a:r>
              <a:rPr lang="en-GB" sz="1600" b="1" dirty="0">
                <a:solidFill>
                  <a:srgbClr val="C00000"/>
                </a:solidFill>
              </a:rPr>
              <a:t>5 access, once every 2 weeks </a:t>
            </a:r>
            <a:r>
              <a:rPr lang="en-GB" sz="1600" dirty="0"/>
              <a:t>to monitor for a total of ~4h30m downtime. </a:t>
            </a:r>
          </a:p>
          <a:p>
            <a:pPr marL="467042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70C0"/>
                </a:solidFill>
              </a:rPr>
              <a:t>Mitigate mechanical stresses: ongoing study (IEFC endorsed) to review the interlock strategy.</a:t>
            </a:r>
            <a:endParaRPr lang="en-US" sz="1600" dirty="0">
              <a:solidFill>
                <a:srgbClr val="0070C0"/>
              </a:solidFill>
            </a:endParaRPr>
          </a:p>
        </p:txBody>
      </p:sp>
      <p:pic>
        <p:nvPicPr>
          <p:cNvPr id="13" name="Picture 12" descr="A picture containing indoor&#10;&#10;Description automatically generated">
            <a:extLst>
              <a:ext uri="{FF2B5EF4-FFF2-40B4-BE49-F238E27FC236}">
                <a16:creationId xmlns:a16="http://schemas.microsoft.com/office/drawing/2014/main" id="{666A4F7B-50A0-F2D2-F979-896F2B8D0B7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629"/>
          <a:stretch/>
        </p:blipFill>
        <p:spPr>
          <a:xfrm>
            <a:off x="8557146" y="491375"/>
            <a:ext cx="1657182" cy="954805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1DF1F814-23CC-6B6D-A6A1-0F601B602BB6}"/>
              </a:ext>
            </a:extLst>
          </p:cNvPr>
          <p:cNvSpPr/>
          <p:nvPr/>
        </p:nvSpPr>
        <p:spPr>
          <a:xfrm rot="188847">
            <a:off x="9332059" y="836255"/>
            <a:ext cx="243483" cy="2708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D3319B-09A6-B47D-4712-81AE29B0FCF4}"/>
              </a:ext>
            </a:extLst>
          </p:cNvPr>
          <p:cNvSpPr txBox="1"/>
          <p:nvPr/>
        </p:nvSpPr>
        <p:spPr>
          <a:xfrm flipH="1">
            <a:off x="8598217" y="1264580"/>
            <a:ext cx="473305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>
                <a:solidFill>
                  <a:srgbClr val="FF0000"/>
                </a:solidFill>
              </a:rPr>
              <a:t>09-2020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E7F5A12-5658-1975-47C2-27277C14DEFA}"/>
              </a:ext>
            </a:extLst>
          </p:cNvPr>
          <p:cNvGrpSpPr/>
          <p:nvPr/>
        </p:nvGrpSpPr>
        <p:grpSpPr>
          <a:xfrm>
            <a:off x="10627673" y="484588"/>
            <a:ext cx="1148083" cy="1609344"/>
            <a:chOff x="345260" y="2643758"/>
            <a:chExt cx="1064458" cy="1814392"/>
          </a:xfrm>
        </p:grpSpPr>
        <p:pic>
          <p:nvPicPr>
            <p:cNvPr id="19" name="Picture 18" descr="A close-up of a metal corner&#10;&#10;Description automatically generated">
              <a:extLst>
                <a:ext uri="{FF2B5EF4-FFF2-40B4-BE49-F238E27FC236}">
                  <a16:creationId xmlns:a16="http://schemas.microsoft.com/office/drawing/2014/main" id="{36DEC81D-764D-F5A8-013C-EBED05C5F5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8000" r="13251"/>
            <a:stretch/>
          </p:blipFill>
          <p:spPr>
            <a:xfrm rot="5400000">
              <a:off x="-29707" y="3018725"/>
              <a:ext cx="1814392" cy="106445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ADA62A4-6599-9867-1763-21762BEDBCCD}"/>
                </a:ext>
              </a:extLst>
            </p:cNvPr>
            <p:cNvSpPr txBox="1"/>
            <p:nvPr/>
          </p:nvSpPr>
          <p:spPr>
            <a:xfrm flipH="1">
              <a:off x="467544" y="4226210"/>
              <a:ext cx="473305" cy="1384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900" dirty="0">
                  <a:solidFill>
                    <a:srgbClr val="FF0000"/>
                  </a:solidFill>
                </a:rPr>
                <a:t>06-2023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52B237C-51A3-6931-4A52-EC47BDE178B5}"/>
                </a:ext>
              </a:extLst>
            </p:cNvPr>
            <p:cNvSpPr/>
            <p:nvPr/>
          </p:nvSpPr>
          <p:spPr>
            <a:xfrm>
              <a:off x="611561" y="3216084"/>
              <a:ext cx="432048" cy="63793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1BDCA82-BF7F-63C8-56E3-A6ED6E1FC213}"/>
              </a:ext>
            </a:extLst>
          </p:cNvPr>
          <p:cNvSpPr txBox="1"/>
          <p:nvPr/>
        </p:nvSpPr>
        <p:spPr>
          <a:xfrm>
            <a:off x="10627674" y="2080200"/>
            <a:ext cx="11480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i="1" dirty="0">
                <a:solidFill>
                  <a:schemeClr val="bg2">
                    <a:lumMod val="10000"/>
                  </a:schemeClr>
                </a:solidFill>
              </a:rPr>
              <a:t>BI1.BSW1L1.4 </a:t>
            </a:r>
            <a:endParaRPr lang="en-GB" sz="1100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8D8647-E984-2278-B09E-3655341B5C84}"/>
              </a:ext>
            </a:extLst>
          </p:cNvPr>
          <p:cNvSpPr txBox="1"/>
          <p:nvPr/>
        </p:nvSpPr>
        <p:spPr>
          <a:xfrm>
            <a:off x="8548889" y="1446782"/>
            <a:ext cx="165718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i="1" dirty="0">
                <a:solidFill>
                  <a:schemeClr val="bg2">
                    <a:lumMod val="10000"/>
                  </a:schemeClr>
                </a:solidFill>
              </a:rPr>
              <a:t>BI3.BSW1L1.1 </a:t>
            </a:r>
            <a:endParaRPr lang="en-GB" sz="1100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25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PS in a Nutshe</a:t>
            </a:r>
            <a:r>
              <a:rPr lang="en-US" dirty="0"/>
              <a:t>ll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1EB934-44AA-13E8-BEB8-2465F34C3C8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36375" y="1074966"/>
            <a:ext cx="4191664" cy="25859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78F166-11A5-D357-DB2F-23EB32C1B886}"/>
              </a:ext>
            </a:extLst>
          </p:cNvPr>
          <p:cNvSpPr txBox="1"/>
          <p:nvPr/>
        </p:nvSpPr>
        <p:spPr>
          <a:xfrm>
            <a:off x="5250657" y="1309486"/>
            <a:ext cx="6883012" cy="20302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Destination availability in 2023 between ~92% (SPS) - 94% (AD).</a:t>
            </a:r>
          </a:p>
          <a:p>
            <a:pPr marL="285750" indent="-285750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Clear </a:t>
            </a:r>
            <a:r>
              <a:rPr lang="de-DE" sz="1600" b="1" dirty="0">
                <a:solidFill>
                  <a:srgbClr val="00B050"/>
                </a:solidFill>
              </a:rPr>
              <a:t>improvement since LS2.</a:t>
            </a:r>
          </a:p>
          <a:p>
            <a:pPr marL="285750" indent="-285750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rgbClr val="00B050"/>
                </a:solidFill>
              </a:rPr>
              <a:t>Availability above pre-LS2 value</a:t>
            </a:r>
            <a:r>
              <a:rPr lang="de-DE" sz="16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(90.7% in 2018).</a:t>
            </a:r>
          </a:p>
          <a:p>
            <a:pPr marL="285750" indent="-285750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CH" sz="1600" b="1" dirty="0" err="1">
                <a:solidFill>
                  <a:srgbClr val="0070C0"/>
                </a:solidFill>
              </a:rPr>
              <a:t>Mostly</a:t>
            </a:r>
            <a:r>
              <a:rPr lang="fr-CH" sz="1600" b="1" dirty="0">
                <a:solidFill>
                  <a:srgbClr val="0070C0"/>
                </a:solidFill>
              </a:rPr>
              <a:t> standard maintenance in YETS23/24:</a:t>
            </a:r>
          </a:p>
          <a:p>
            <a:pPr marL="742950" lvl="1" indent="-285750">
              <a:lnSpc>
                <a:spcPct val="120000"/>
              </a:lnSpc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CH" sz="1600" dirty="0">
                <a:solidFill>
                  <a:schemeClr val="bg2">
                    <a:lumMod val="10000"/>
                  </a:schemeClr>
                </a:solidFill>
              </a:rPr>
              <a:t>No high expectations to </a:t>
            </a:r>
            <a:r>
              <a:rPr lang="fr-CH" sz="1600" dirty="0" err="1">
                <a:solidFill>
                  <a:schemeClr val="bg2">
                    <a:lumMod val="10000"/>
                  </a:schemeClr>
                </a:solidFill>
              </a:rPr>
              <a:t>improve</a:t>
            </a:r>
            <a:r>
              <a:rPr lang="fr-CH" sz="1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CH" sz="1600" dirty="0" err="1">
                <a:solidFill>
                  <a:schemeClr val="bg2">
                    <a:lumMod val="10000"/>
                  </a:schemeClr>
                </a:solidFill>
              </a:rPr>
              <a:t>availability</a:t>
            </a:r>
            <a:r>
              <a:rPr lang="fr-CH" sz="1600" dirty="0">
                <a:solidFill>
                  <a:schemeClr val="bg2">
                    <a:lumMod val="10000"/>
                  </a:schemeClr>
                </a:solidFill>
              </a:rPr>
              <a:t> in 2024.</a:t>
            </a:r>
          </a:p>
          <a:p>
            <a:pPr marL="285750" indent="-285750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CH" sz="1600" b="1" dirty="0" err="1">
                <a:solidFill>
                  <a:srgbClr val="0070C0"/>
                </a:solidFill>
              </a:rPr>
              <a:t>Several</a:t>
            </a:r>
            <a:r>
              <a:rPr lang="fr-CH" sz="1600" b="1" dirty="0">
                <a:solidFill>
                  <a:srgbClr val="0070C0"/>
                </a:solidFill>
              </a:rPr>
              <a:t> </a:t>
            </a:r>
            <a:r>
              <a:rPr lang="fr-CH" sz="1600" b="1" dirty="0" err="1">
                <a:solidFill>
                  <a:srgbClr val="0070C0"/>
                </a:solidFill>
              </a:rPr>
              <a:t>improvements</a:t>
            </a:r>
            <a:r>
              <a:rPr lang="fr-CH" sz="1600" b="1" dirty="0">
                <a:solidFill>
                  <a:srgbClr val="0070C0"/>
                </a:solidFill>
              </a:rPr>
              <a:t> </a:t>
            </a:r>
            <a:r>
              <a:rPr lang="fr-CH" sz="1600" b="1" dirty="0" err="1">
                <a:solidFill>
                  <a:srgbClr val="0070C0"/>
                </a:solidFill>
              </a:rPr>
              <a:t>planned</a:t>
            </a:r>
            <a:r>
              <a:rPr lang="fr-CH" sz="1600" b="1" dirty="0">
                <a:solidFill>
                  <a:srgbClr val="0070C0"/>
                </a:solidFill>
              </a:rPr>
              <a:t> for LS3 </a:t>
            </a:r>
            <a:r>
              <a:rPr lang="fr-CH" sz="1600" dirty="0">
                <a:solidFill>
                  <a:schemeClr val="bg2">
                    <a:lumMod val="10000"/>
                  </a:schemeClr>
                </a:solidFill>
              </a:rPr>
              <a:t>(POPS+, HL+LLRF, </a:t>
            </a:r>
            <a:r>
              <a:rPr lang="fr-CH" sz="1600" dirty="0" err="1">
                <a:solidFill>
                  <a:schemeClr val="bg2">
                    <a:lumMod val="10000"/>
                  </a:schemeClr>
                </a:solidFill>
              </a:rPr>
              <a:t>PCs</a:t>
            </a:r>
            <a:r>
              <a:rPr lang="fr-CH" sz="1600" dirty="0">
                <a:solidFill>
                  <a:schemeClr val="bg2">
                    <a:lumMod val="10000"/>
                  </a:schemeClr>
                </a:solidFill>
              </a:rPr>
              <a:t>…).</a:t>
            </a:r>
          </a:p>
        </p:txBody>
      </p:sp>
      <p:pic>
        <p:nvPicPr>
          <p:cNvPr id="2" name="Content Placeholder 11">
            <a:extLst>
              <a:ext uri="{FF2B5EF4-FFF2-40B4-BE49-F238E27FC236}">
                <a16:creationId xmlns:a16="http://schemas.microsoft.com/office/drawing/2014/main" id="{E02CE7EB-5C3B-F8E7-B4BF-1C8AD7655C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16318" y="3862078"/>
            <a:ext cx="4145906" cy="2355850"/>
          </a:xfrm>
          <a:ln w="19050">
            <a:solidFill>
              <a:srgbClr val="0070C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73E97C1-B501-AFB8-4DE5-BB9A13651F0E}"/>
              </a:ext>
            </a:extLst>
          </p:cNvPr>
          <p:cNvSpPr txBox="1"/>
          <p:nvPr/>
        </p:nvSpPr>
        <p:spPr>
          <a:xfrm>
            <a:off x="5660381" y="4060695"/>
            <a:ext cx="6299869" cy="176202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Besides injector faults, longest root downtime due to: </a:t>
            </a:r>
          </a:p>
          <a:p>
            <a:pPr marL="800100" lvl="1" indent="-342900">
              <a:spcAft>
                <a:spcPts val="300"/>
              </a:spcAft>
              <a:buFont typeface="+mj-lt"/>
              <a:buAutoNum type="arabicParenR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Radio-frequency.</a:t>
            </a:r>
          </a:p>
          <a:p>
            <a:pPr marL="800100" lvl="1" indent="-342900">
              <a:spcAft>
                <a:spcPts val="300"/>
              </a:spcAft>
              <a:buFont typeface="+mj-lt"/>
              <a:buAutoNum type="arabicParenR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Power converters.</a:t>
            </a:r>
          </a:p>
          <a:p>
            <a:pPr marL="800100" lvl="1" indent="-342900">
              <a:spcAft>
                <a:spcPts val="300"/>
              </a:spcAft>
              <a:buFont typeface="+mj-lt"/>
              <a:buAutoNum type="arabicParenR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Injection/extraction systems.</a:t>
            </a:r>
          </a:p>
          <a:p>
            <a:pPr marL="342900" indent="-342900">
              <a:buFont typeface="+mj-lt"/>
              <a:buAutoNum type="arabicParenR"/>
            </a:pPr>
            <a:endParaRPr lang="de-DE" sz="16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In the following slides we will analyse the trend in reverse order.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DD3FAC-C591-FC62-960A-805156F2BEF0}"/>
              </a:ext>
            </a:extLst>
          </p:cNvPr>
          <p:cNvSpPr txBox="1"/>
          <p:nvPr/>
        </p:nvSpPr>
        <p:spPr>
          <a:xfrm>
            <a:off x="4586288" y="3700083"/>
            <a:ext cx="664369" cy="360612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de-DE" sz="1600" b="1" dirty="0">
                <a:solidFill>
                  <a:srgbClr val="0070C0"/>
                </a:solidFill>
              </a:rPr>
              <a:t>2023</a:t>
            </a:r>
          </a:p>
        </p:txBody>
      </p:sp>
      <p:pic>
        <p:nvPicPr>
          <p:cNvPr id="10" name="Picture 9" descr="A close up of a walnut&#10;&#10;Description automatically generated">
            <a:extLst>
              <a:ext uri="{FF2B5EF4-FFF2-40B4-BE49-F238E27FC236}">
                <a16:creationId xmlns:a16="http://schemas.microsoft.com/office/drawing/2014/main" id="{95E6E108-3E43-28DB-0967-FFA29DD4A7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9618" y="126162"/>
            <a:ext cx="789791" cy="78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540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PS – Injection/Extraction Systems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B93E01-E0AA-101E-5E28-0F8C4BB233B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93691" y="2000667"/>
            <a:ext cx="4925108" cy="3418390"/>
          </a:xfrm>
          <a:prstGeom prst="rect">
            <a:avLst/>
          </a:prstGeom>
          <a:noFill/>
          <a:ln w="25400">
            <a:solidFill>
              <a:schemeClr val="bg2">
                <a:lumMod val="10000"/>
              </a:schemeClr>
            </a:solidFill>
          </a:ln>
        </p:spPr>
      </p:pic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EFC0BD-E3DC-FD1D-5F6F-0376E471344D}"/>
              </a:ext>
            </a:extLst>
          </p:cNvPr>
          <p:cNvSpPr txBox="1"/>
          <p:nvPr/>
        </p:nvSpPr>
        <p:spPr>
          <a:xfrm>
            <a:off x="5468969" y="1530400"/>
            <a:ext cx="6572220" cy="4201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9388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Longest fault duration moved </a:t>
            </a:r>
            <a:r>
              <a:rPr lang="de-DE" sz="1600" b="1" dirty="0">
                <a:solidFill>
                  <a:srgbClr val="DE7D12"/>
                </a:solidFill>
                <a:latin typeface="+mj-lt"/>
              </a:rPr>
              <a:t>from 2d in 2021 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(</a:t>
            </a:r>
            <a:r>
              <a:rPr lang="de-DE" sz="1600" b="1" dirty="0">
                <a:solidFill>
                  <a:srgbClr val="DE7D12"/>
                </a:solidFill>
                <a:latin typeface="+mj-lt"/>
              </a:rPr>
              <a:t>SMH57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 condensation on cables, replacement affecting EA) </a:t>
            </a:r>
            <a:r>
              <a:rPr lang="de-DE" sz="1600" b="1" dirty="0">
                <a:solidFill>
                  <a:srgbClr val="DE7D12"/>
                </a:solidFill>
                <a:latin typeface="+mj-lt"/>
              </a:rPr>
              <a:t>to ~7h30m in 2023 for </a:t>
            </a:r>
            <a:r>
              <a:rPr lang="en-GB" sz="1600" b="1" dirty="0">
                <a:solidFill>
                  <a:srgbClr val="DE7D12"/>
                </a:solidFill>
                <a:latin typeface="+mj-lt"/>
              </a:rPr>
              <a:t>ion injection kicker KFA28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burnt transformer (and power outage following smoke formation in B362).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kumimoji="0" lang="en-GB" altLang="en-US" sz="1600" b="1" i="0" u="none" strike="noStrike" cap="none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+mj-lt"/>
            </a:endParaRPr>
          </a:p>
          <a:p>
            <a:pPr marL="179388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DE7D12"/>
                </a:solidFill>
                <a:effectLst/>
                <a:latin typeface="+mj-lt"/>
              </a:rPr>
              <a:t>The year 2023 was a difficult one for extraction kicker KFA71/79</a:t>
            </a:r>
            <a:r>
              <a:rPr kumimoji="0" lang="en-US" altLang="en-US" sz="1600" i="0" u="none" strike="noStrike" cap="none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+mj-lt"/>
              </a:rPr>
              <a:t>, which does not really show up in AFT. </a:t>
            </a: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0" lang="en-US" altLang="en-US" sz="1600" i="0" u="none" strike="noStrike" cap="none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+mj-lt"/>
              </a:rPr>
              <a:t>Recurrently, missing pulses leading to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radiation alarms </a:t>
            </a:r>
            <a:r>
              <a:rPr kumimoji="0" lang="en-US" altLang="en-US" sz="1600" i="0" u="none" strike="noStrike" cap="none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+mj-lt"/>
              </a:rPr>
              <a:t>(beam lost at FT), but quick resets.</a:t>
            </a:r>
            <a:endParaRPr kumimoji="0" lang="en-GB" altLang="en-US" sz="1600" i="0" u="none" strike="noStrike" cap="none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+mj-lt"/>
            </a:endParaRP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70C0"/>
                </a:solidFill>
                <a:latin typeface="+mj-lt"/>
              </a:rPr>
              <a:t>Staggered consolidation of 3 generators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every YETS.</a:t>
            </a: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70C0"/>
                </a:solidFill>
                <a:latin typeface="+mj-lt"/>
              </a:rPr>
              <a:t>Lessons learnt in 2023 to improve reliability in 2024.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marL="179388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 few faults on KFA13 affecting SPS NA (MTE).</a:t>
            </a: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de-DE" sz="16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C31D670-9971-2748-D0F8-DB4BA1BD642B}"/>
              </a:ext>
            </a:extLst>
          </p:cNvPr>
          <p:cNvSpPr/>
          <p:nvPr/>
        </p:nvSpPr>
        <p:spPr>
          <a:xfrm>
            <a:off x="764378" y="3759681"/>
            <a:ext cx="432000" cy="387789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0E94BA-0DB3-09B3-F2D7-C1375D52B89F}"/>
              </a:ext>
            </a:extLst>
          </p:cNvPr>
          <p:cNvSpPr/>
          <p:nvPr/>
        </p:nvSpPr>
        <p:spPr>
          <a:xfrm>
            <a:off x="788188" y="4712187"/>
            <a:ext cx="408190" cy="106797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AC1D42F-1CDA-B4BE-4A34-8E7DD88E1191}"/>
              </a:ext>
            </a:extLst>
          </p:cNvPr>
          <p:cNvSpPr/>
          <p:nvPr/>
        </p:nvSpPr>
        <p:spPr>
          <a:xfrm>
            <a:off x="2424116" y="4576457"/>
            <a:ext cx="396000" cy="180000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AA153D-362C-525F-E6C5-971BF42B2AA5}"/>
              </a:ext>
            </a:extLst>
          </p:cNvPr>
          <p:cNvSpPr/>
          <p:nvPr/>
        </p:nvSpPr>
        <p:spPr>
          <a:xfrm>
            <a:off x="4055281" y="4735998"/>
            <a:ext cx="396000" cy="240147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579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D618D82-7E1F-269F-0B53-DAD1C64D43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29397" y="1719805"/>
            <a:ext cx="4925108" cy="3418390"/>
          </a:xfrm>
          <a:prstGeom prst="rect">
            <a:avLst/>
          </a:prstGeom>
          <a:noFill/>
          <a:ln w="25400">
            <a:solidFill>
              <a:schemeClr val="bg2">
                <a:lumMod val="10000"/>
              </a:schemeClr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PS – POPS 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EFC0BD-E3DC-FD1D-5F6F-0376E471344D}"/>
              </a:ext>
            </a:extLst>
          </p:cNvPr>
          <p:cNvSpPr txBox="1"/>
          <p:nvPr/>
        </p:nvSpPr>
        <p:spPr>
          <a:xfrm>
            <a:off x="5377521" y="1123625"/>
            <a:ext cx="6814479" cy="5035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Increase of “Power Converters faults“ in 2022 due to</a:t>
            </a:r>
            <a:br>
              <a:rPr lang="de-DE" sz="16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de-DE" sz="1600" b="1" dirty="0">
                <a:solidFill>
                  <a:srgbClr val="C00000"/>
                </a:solidFill>
              </a:rPr>
              <a:t>POPS communication issues between FGC and main controller: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Massive effort throughout the year and EPC piquet solicited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Issue understood at the end of October: the </a:t>
            </a:r>
            <a:r>
              <a:rPr lang="de-DE" sz="1600" b="1" dirty="0">
                <a:solidFill>
                  <a:srgbClr val="0070C0"/>
                </a:solidFill>
              </a:rPr>
              <a:t>replacement of crate power supplies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de-DE" sz="1600" b="1" dirty="0">
                <a:solidFill>
                  <a:srgbClr val="0070C0"/>
                </a:solidFill>
              </a:rPr>
              <a:t>3 independent power supplies 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made the ripple disappear.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b="1" dirty="0">
                <a:solidFill>
                  <a:srgbClr val="00B050"/>
                </a:solidFill>
              </a:rPr>
              <a:t>Benefit of the modification visible in 2023.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Worth mentionining that </a:t>
            </a:r>
            <a:r>
              <a:rPr lang="de-DE" sz="1600" b="1" dirty="0">
                <a:solidFill>
                  <a:srgbClr val="DE7D12"/>
                </a:solidFill>
              </a:rPr>
              <a:t>a few POPS trip in 2023 were due to </a:t>
            </a:r>
            <a:r>
              <a:rPr lang="en-GB" sz="1600" b="1" dirty="0">
                <a:solidFill>
                  <a:srgbClr val="DE7D12"/>
                </a:solidFill>
              </a:rPr>
              <a:t>new demanding cycles: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 TOF double-extraction, special low-energy cycles, degaussing of pole-face windings etc.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rgbClr val="0070C0"/>
                </a:solidFill>
              </a:rPr>
              <a:t>Feedback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 from operational years to be used for </a:t>
            </a:r>
            <a:r>
              <a:rPr lang="de-DE" sz="1600" b="1" dirty="0">
                <a:solidFill>
                  <a:srgbClr val="0070C0"/>
                </a:solidFill>
              </a:rPr>
              <a:t>POPS+ (LS3)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, i.e. improved diagnostics, etc, etc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Improve HW reliability with additional AD/DC and DC/DC converters (one per type).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7B1A65-DFA8-DA9E-209F-385259D8BCFE}"/>
              </a:ext>
            </a:extLst>
          </p:cNvPr>
          <p:cNvSpPr/>
          <p:nvPr/>
        </p:nvSpPr>
        <p:spPr>
          <a:xfrm>
            <a:off x="2349467" y="3307556"/>
            <a:ext cx="396000" cy="68400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FCA7980-8701-97F9-CECB-9AEC1BDE48A1}"/>
              </a:ext>
            </a:extLst>
          </p:cNvPr>
          <p:cNvCxnSpPr>
            <a:cxnSpLocks/>
          </p:cNvCxnSpPr>
          <p:nvPr/>
        </p:nvCxnSpPr>
        <p:spPr>
          <a:xfrm>
            <a:off x="2786803" y="3740150"/>
            <a:ext cx="1135116" cy="60325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390BC7C-692F-4A3F-ADC1-D24074977EA2}"/>
              </a:ext>
            </a:extLst>
          </p:cNvPr>
          <p:cNvSpPr/>
          <p:nvPr/>
        </p:nvSpPr>
        <p:spPr>
          <a:xfrm>
            <a:off x="3993353" y="4207667"/>
            <a:ext cx="396000" cy="252000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C6D4083-CF18-A969-186C-3F76A7613471}"/>
              </a:ext>
            </a:extLst>
          </p:cNvPr>
          <p:cNvCxnSpPr>
            <a:cxnSpLocks/>
          </p:cNvCxnSpPr>
          <p:nvPr/>
        </p:nvCxnSpPr>
        <p:spPr>
          <a:xfrm flipV="1">
            <a:off x="1257300" y="3649556"/>
            <a:ext cx="1021556" cy="271569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EA491036-82B7-0C4D-026A-4A11016C2F64}"/>
              </a:ext>
            </a:extLst>
          </p:cNvPr>
          <p:cNvSpPr/>
          <p:nvPr/>
        </p:nvSpPr>
        <p:spPr>
          <a:xfrm>
            <a:off x="723876" y="3874287"/>
            <a:ext cx="396000" cy="340524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89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E01D644-1786-DA55-9260-FACADD61877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93691" y="2008162"/>
            <a:ext cx="4925108" cy="3418390"/>
          </a:xfrm>
          <a:prstGeom prst="rect">
            <a:avLst/>
          </a:prstGeom>
          <a:noFill/>
          <a:ln w="25400">
            <a:solidFill>
              <a:schemeClr val="bg2">
                <a:lumMod val="10000"/>
              </a:schemeClr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PS – RF Systems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EFC0BD-E3DC-FD1D-5F6F-0376E471344D}"/>
              </a:ext>
            </a:extLst>
          </p:cNvPr>
          <p:cNvSpPr txBox="1"/>
          <p:nvPr/>
        </p:nvSpPr>
        <p:spPr>
          <a:xfrm>
            <a:off x="5280967" y="1003896"/>
            <a:ext cx="6928521" cy="48813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9388" indent="-17938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Percentage of </a:t>
            </a:r>
            <a:r>
              <a:rPr lang="de-DE" sz="1600" b="1" dirty="0">
                <a:solidFill>
                  <a:srgbClr val="DE7D12"/>
                </a:solidFill>
              </a:rPr>
              <a:t>RF faults seems increasing over time</a:t>
            </a:r>
            <a:r>
              <a:rPr lang="de-DE" sz="1600" b="1" dirty="0">
                <a:solidFill>
                  <a:schemeClr val="bg2">
                    <a:lumMod val="10000"/>
                  </a:schemeClr>
                </a:solidFill>
              </a:rPr>
              <a:t>:</a:t>
            </a:r>
            <a:endParaRPr lang="de-DE" sz="1600" dirty="0">
              <a:solidFill>
                <a:schemeClr val="bg2">
                  <a:lumMod val="10000"/>
                </a:schemeClr>
              </a:solidFill>
            </a:endParaRPr>
          </a:p>
          <a:p>
            <a:pPr marL="628650" lvl="1" indent="-1714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Carefully </a:t>
            </a:r>
            <a:r>
              <a:rPr lang="de-DE" sz="1600" b="1" dirty="0">
                <a:solidFill>
                  <a:srgbClr val="0070C0"/>
                </a:solidFill>
              </a:rPr>
              <a:t>monitored by the RF team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, see 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  <a:hlinkClick r:id="rId4"/>
              </a:rPr>
              <a:t>here</a:t>
            </a:r>
            <a:endParaRPr lang="de-DE" sz="1600" dirty="0">
              <a:solidFill>
                <a:schemeClr val="bg2">
                  <a:lumMod val="10000"/>
                </a:schemeClr>
              </a:solidFill>
            </a:endParaRPr>
          </a:p>
          <a:p>
            <a:pPr marL="628650" lvl="1" indent="-1714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RF is working on </a:t>
            </a:r>
            <a:r>
              <a:rPr lang="de-DE" sz="1600" b="1" dirty="0">
                <a:solidFill>
                  <a:srgbClr val="0070C0"/>
                </a:solidFill>
              </a:rPr>
              <a:t>better classification 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to more effectively identify</a:t>
            </a:r>
            <a:br>
              <a:rPr lang="de-DE" sz="16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which part of the systems to focus on. </a:t>
            </a:r>
          </a:p>
          <a:p>
            <a:pPr marL="628650" lvl="1" indent="-1714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Some faults affect beam quality, so are not automatically recorded.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000" dirty="0">
              <a:solidFill>
                <a:schemeClr val="bg2">
                  <a:lumMod val="10000"/>
                </a:schemeClr>
              </a:solidFill>
            </a:endParaRPr>
          </a:p>
          <a:p>
            <a:pPr marL="179388" indent="-17938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70C0"/>
                </a:solidFill>
              </a:rPr>
              <a:t>PS is CERN’s most complex/flexible accelerator in the RF domain!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000" dirty="0">
              <a:solidFill>
                <a:schemeClr val="bg2">
                  <a:lumMod val="10000"/>
                </a:schemeClr>
              </a:solidFill>
            </a:endParaRPr>
          </a:p>
          <a:p>
            <a:pPr marL="179388" indent="-158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Much of the </a:t>
            </a:r>
            <a:r>
              <a:rPr lang="en-US" sz="1600" b="1" dirty="0">
                <a:solidFill>
                  <a:srgbClr val="DE7D12"/>
                </a:solidFill>
              </a:rPr>
              <a:t>RF system has been upgraded since LS1:</a:t>
            </a:r>
          </a:p>
          <a:p>
            <a:pPr marL="450850" lvl="1" indent="-127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Steady but gradual move to a fully digital LLRF system. </a:t>
            </a:r>
          </a:p>
          <a:p>
            <a:pPr marL="450850" lvl="1" indent="-127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Digital beam control upgrade under preparation, MDs in 2024.</a:t>
            </a:r>
          </a:p>
          <a:p>
            <a:pPr marL="450850" lvl="1" indent="-127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From </a:t>
            </a:r>
            <a:r>
              <a:rPr lang="en-US" sz="1600" b="1" dirty="0">
                <a:solidFill>
                  <a:srgbClr val="0070C0"/>
                </a:solidFill>
              </a:rPr>
              <a:t>2024 all cavity controllers will be digital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(except 200 MHz).</a:t>
            </a:r>
          </a:p>
          <a:p>
            <a:pPr marL="450850" lvl="1" indent="-127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HLRF upgrades to improve direct feedback and remote control/monitoring.</a:t>
            </a:r>
          </a:p>
          <a:p>
            <a:pPr marL="450850" lvl="1" indent="-127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70C0"/>
                </a:solidFill>
              </a:rPr>
              <a:t>More to come in LS3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: Tuning PSUs, driver amps, LLRF…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FCA7980-8701-97F9-CECB-9AEC1BDE48A1}"/>
              </a:ext>
            </a:extLst>
          </p:cNvPr>
          <p:cNvCxnSpPr>
            <a:cxnSpLocks/>
          </p:cNvCxnSpPr>
          <p:nvPr/>
        </p:nvCxnSpPr>
        <p:spPr>
          <a:xfrm flipV="1">
            <a:off x="3240526" y="4233548"/>
            <a:ext cx="734353" cy="12555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82258F5-5317-DAE8-252F-F04D50A91C35}"/>
              </a:ext>
            </a:extLst>
          </p:cNvPr>
          <p:cNvCxnSpPr>
            <a:cxnSpLocks/>
          </p:cNvCxnSpPr>
          <p:nvPr/>
        </p:nvCxnSpPr>
        <p:spPr>
          <a:xfrm flipV="1">
            <a:off x="1697420" y="4419942"/>
            <a:ext cx="704193" cy="147145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644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E01D644-1786-DA55-9260-FACADD61877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76245" y="2015657"/>
            <a:ext cx="4925108" cy="3418390"/>
          </a:xfrm>
          <a:prstGeom prst="rect">
            <a:avLst/>
          </a:prstGeom>
          <a:noFill/>
          <a:ln w="25400">
            <a:solidFill>
              <a:schemeClr val="bg2">
                <a:lumMod val="10000"/>
              </a:schemeClr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PS – RF Systems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EFC0BD-E3DC-FD1D-5F6F-0376E471344D}"/>
              </a:ext>
            </a:extLst>
          </p:cNvPr>
          <p:cNvSpPr txBox="1"/>
          <p:nvPr/>
        </p:nvSpPr>
        <p:spPr>
          <a:xfrm>
            <a:off x="5281337" y="176717"/>
            <a:ext cx="6983368" cy="58270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975" indent="-180975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b="1" dirty="0">
                <a:solidFill>
                  <a:srgbClr val="DE7D12"/>
                </a:solidFill>
              </a:rPr>
              <a:t>Over 2000 faults in 2023 on 10 MHz system:</a:t>
            </a:r>
          </a:p>
          <a:p>
            <a:pPr marL="622300" lvl="1" indent="-165100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2">
                    <a:lumMod val="10000"/>
                  </a:schemeClr>
                </a:solidFill>
              </a:rPr>
              <a:t>Gap relay. Short reset or switch to spare if available.</a:t>
            </a:r>
          </a:p>
          <a:p>
            <a:pPr marL="622300" lvl="1" indent="-165100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400" b="1" dirty="0">
                <a:solidFill>
                  <a:srgbClr val="C00000"/>
                </a:solidFill>
              </a:rPr>
              <a:t>Ring access for 9 gap relays and 8 amplifiers replacements.</a:t>
            </a:r>
          </a:p>
          <a:p>
            <a:pPr marL="622300" lvl="1" indent="-165100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2">
                    <a:lumMod val="10000"/>
                  </a:schemeClr>
                </a:solidFill>
              </a:rPr>
              <a:t>RF tubes of the 10 MHz driver amplifiers obsolete and not on the market</a:t>
            </a:r>
            <a:br>
              <a:rPr lang="de-DE" sz="1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de-DE" sz="1400" dirty="0">
                <a:solidFill>
                  <a:schemeClr val="bg2">
                    <a:lumMod val="10000"/>
                  </a:schemeClr>
                </a:solidFill>
              </a:rPr>
              <a:t>anymore. </a:t>
            </a:r>
            <a:r>
              <a:rPr lang="de-DE" sz="1400" b="1" dirty="0">
                <a:solidFill>
                  <a:srgbClr val="0070C0"/>
                </a:solidFill>
              </a:rPr>
              <a:t>Renovation needed in LS3 (CONS). Prototype tests in 2024.</a:t>
            </a:r>
          </a:p>
          <a:p>
            <a:pPr marL="622300" lvl="1" indent="-165100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2">
                    <a:lumMod val="10000"/>
                  </a:schemeClr>
                </a:solidFill>
              </a:rPr>
              <a:t>10 MHz power converters:</a:t>
            </a:r>
          </a:p>
          <a:p>
            <a:pPr marL="1074738" lvl="2" indent="-160338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2">
                    <a:lumMod val="10000"/>
                  </a:schemeClr>
                </a:solidFill>
              </a:rPr>
              <a:t>Old, </a:t>
            </a:r>
            <a:r>
              <a:rPr lang="de-DE" sz="1400" b="1" dirty="0">
                <a:solidFill>
                  <a:srgbClr val="0070C0"/>
                </a:solidFill>
              </a:rPr>
              <a:t>CONSolidation by SY-EPC prepared for LS3.</a:t>
            </a:r>
          </a:p>
          <a:p>
            <a:pPr marL="622300" lvl="1" indent="-165100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2">
                    <a:lumMod val="10000"/>
                  </a:schemeClr>
                </a:solidFill>
              </a:rPr>
              <a:t>Tuning power converter for the 10 MHz cavities:</a:t>
            </a:r>
          </a:p>
          <a:p>
            <a:pPr marL="1074738" lvl="2" indent="-160338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2">
                    <a:lumMod val="10000"/>
                  </a:schemeClr>
                </a:solidFill>
              </a:rPr>
              <a:t>Old, </a:t>
            </a:r>
            <a:r>
              <a:rPr lang="de-DE" sz="1400" b="1" dirty="0">
                <a:solidFill>
                  <a:srgbClr val="0070C0"/>
                </a:solidFill>
              </a:rPr>
              <a:t>CONSolidation by SY-EPC prepared for LS3.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bg2">
                  <a:lumMod val="10000"/>
                </a:schemeClr>
              </a:solidFill>
            </a:endParaRPr>
          </a:p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DE7D12"/>
                </a:solidFill>
              </a:rPr>
              <a:t>Over 1000 faults in 2023 on 40/80 MHz systems:</a:t>
            </a:r>
          </a:p>
          <a:p>
            <a:pPr marL="622300" lvl="1" indent="-1651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Easily resettable. Mostly </a:t>
            </a:r>
            <a:r>
              <a:rPr lang="en-US" sz="1400" b="1" dirty="0">
                <a:solidFill>
                  <a:srgbClr val="DE7D12"/>
                </a:solidFill>
              </a:rPr>
              <a:t>affecting beam quality and can remain unnoticed.</a:t>
            </a:r>
          </a:p>
          <a:p>
            <a:pPr marL="622300" lvl="1" indent="-1651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EPC fixed issue with PC but </a:t>
            </a:r>
            <a:r>
              <a:rPr lang="en-US" sz="1400" b="1" dirty="0">
                <a:solidFill>
                  <a:srgbClr val="C00000"/>
                </a:solidFill>
              </a:rPr>
              <a:t>should be </a:t>
            </a:r>
            <a:r>
              <a:rPr lang="en-US" sz="1400" b="1" dirty="0" err="1">
                <a:solidFill>
                  <a:srgbClr val="C00000"/>
                </a:solidFill>
              </a:rPr>
              <a:t>CONSolidated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bg2">
                  <a:lumMod val="10000"/>
                </a:schemeClr>
              </a:solidFill>
            </a:endParaRPr>
          </a:p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C00000"/>
                </a:solidFill>
              </a:rPr>
              <a:t>Longest downtime:</a:t>
            </a:r>
          </a:p>
          <a:p>
            <a:pPr marL="622300" lvl="1" indent="-1651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Non-conforming (prototype design) bypass in SS03 caused 16h of downtime. </a:t>
            </a:r>
            <a:r>
              <a:rPr lang="en-US" sz="1400" b="1" dirty="0">
                <a:solidFill>
                  <a:srgbClr val="00B050"/>
                </a:solidFill>
              </a:rPr>
              <a:t>Fixed for 2024 and no bypass of this type left in the machine.</a:t>
            </a:r>
          </a:p>
          <a:p>
            <a:pPr marL="285750" indent="-285750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de-DE" sz="800" dirty="0">
              <a:solidFill>
                <a:schemeClr val="bg2">
                  <a:lumMod val="10000"/>
                </a:schemeClr>
              </a:solidFill>
            </a:endParaRPr>
          </a:p>
          <a:p>
            <a:pPr marL="180975" indent="-180975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2">
                    <a:lumMod val="10000"/>
                  </a:schemeClr>
                </a:solidFill>
              </a:rPr>
              <a:t>In </a:t>
            </a:r>
            <a:r>
              <a:rPr lang="de-DE" sz="1400" b="1" dirty="0">
                <a:solidFill>
                  <a:srgbClr val="DE7D12"/>
                </a:solidFill>
              </a:rPr>
              <a:t>2023 intermittent issues on the H16 barrier bucket prototype controller </a:t>
            </a:r>
            <a:r>
              <a:rPr lang="de-DE" sz="1400" dirty="0">
                <a:solidFill>
                  <a:schemeClr val="bg2">
                    <a:lumMod val="10000"/>
                  </a:schemeClr>
                </a:solidFill>
              </a:rPr>
              <a:t>causing the controller to crash and not distributing the rev. Frequency:</a:t>
            </a:r>
          </a:p>
          <a:p>
            <a:pPr marL="622300" lvl="1" indent="-165100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400" b="1" dirty="0">
                <a:solidFill>
                  <a:srgbClr val="00B050"/>
                </a:solidFill>
              </a:rPr>
              <a:t>FESA class modification </a:t>
            </a:r>
            <a:r>
              <a:rPr lang="de-DE" sz="1400" dirty="0">
                <a:solidFill>
                  <a:schemeClr val="bg2">
                    <a:lumMod val="10000"/>
                  </a:schemeClr>
                </a:solidFill>
              </a:rPr>
              <a:t>in August </a:t>
            </a:r>
            <a:r>
              <a:rPr lang="de-DE" sz="1400" b="1" dirty="0">
                <a:solidFill>
                  <a:srgbClr val="00B050"/>
                </a:solidFill>
              </a:rPr>
              <a:t>fixed the issue.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FCA7980-8701-97F9-CECB-9AEC1BDE48A1}"/>
              </a:ext>
            </a:extLst>
          </p:cNvPr>
          <p:cNvCxnSpPr>
            <a:cxnSpLocks/>
          </p:cNvCxnSpPr>
          <p:nvPr/>
        </p:nvCxnSpPr>
        <p:spPr>
          <a:xfrm flipV="1">
            <a:off x="3123080" y="4241043"/>
            <a:ext cx="734353" cy="12555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82258F5-5317-DAE8-252F-F04D50A91C35}"/>
              </a:ext>
            </a:extLst>
          </p:cNvPr>
          <p:cNvCxnSpPr>
            <a:cxnSpLocks/>
          </p:cNvCxnSpPr>
          <p:nvPr/>
        </p:nvCxnSpPr>
        <p:spPr>
          <a:xfrm flipV="1">
            <a:off x="1579974" y="4427437"/>
            <a:ext cx="704193" cy="147145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177B802-2BB1-6722-203F-D720FD89D6FE}"/>
              </a:ext>
            </a:extLst>
          </p:cNvPr>
          <p:cNvSpPr txBox="1"/>
          <p:nvPr/>
        </p:nvSpPr>
        <p:spPr>
          <a:xfrm>
            <a:off x="112427" y="1327941"/>
            <a:ext cx="50741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u="sng" dirty="0">
                <a:solidFill>
                  <a:schemeClr val="bg2">
                    <a:lumMod val="10000"/>
                  </a:schemeClr>
                </a:solidFill>
                <a:highlight>
                  <a:srgbClr val="FFFF00"/>
                </a:highlight>
              </a:rPr>
              <a:t>Large # of interlock signals per year </a:t>
            </a:r>
            <a:br>
              <a:rPr lang="en-US" sz="1400" b="1" u="sng" dirty="0">
                <a:solidFill>
                  <a:schemeClr val="bg2">
                    <a:lumMod val="10000"/>
                  </a:schemeClr>
                </a:solidFill>
                <a:highlight>
                  <a:srgbClr val="FFFF00"/>
                </a:highlight>
              </a:rPr>
            </a:br>
            <a:r>
              <a:rPr lang="en-US" sz="1400" b="1" u="sng" dirty="0">
                <a:solidFill>
                  <a:schemeClr val="bg2">
                    <a:lumMod val="10000"/>
                  </a:schemeClr>
                </a:solidFill>
                <a:highlight>
                  <a:srgbClr val="FFFF00"/>
                </a:highlight>
              </a:rPr>
              <a:t>but few are equipment disorders</a:t>
            </a:r>
            <a:endParaRPr lang="en-GB" sz="1400" b="1" u="sng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15714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Introduction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6C5E4F-D37C-EA74-C2D5-62BDC86C3AEA}"/>
              </a:ext>
            </a:extLst>
          </p:cNvPr>
          <p:cNvSpPr txBox="1"/>
          <p:nvPr/>
        </p:nvSpPr>
        <p:spPr>
          <a:xfrm>
            <a:off x="415129" y="1073865"/>
            <a:ext cx="11365291" cy="47397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9388" indent="-179388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Machine availability is the </a:t>
            </a:r>
            <a:r>
              <a:rPr lang="en-GB" sz="1600" b="1" dirty="0">
                <a:solidFill>
                  <a:srgbClr val="0070C0"/>
                </a:solidFill>
                <a:latin typeface="+mj-lt"/>
              </a:rPr>
              <a:t>primordial KPI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for the users in the injector complex: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70C0"/>
                </a:solidFill>
                <a:latin typeface="+mj-lt"/>
              </a:rPr>
              <a:t>Direct correlation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(almost causation) with </a:t>
            </a:r>
            <a:r>
              <a:rPr lang="en-GB" sz="1600" b="1" dirty="0">
                <a:solidFill>
                  <a:srgbClr val="0070C0"/>
                </a:solidFill>
                <a:latin typeface="+mj-lt"/>
              </a:rPr>
              <a:t>users’ experience satisfaction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DE7D12"/>
                </a:solidFill>
                <a:latin typeface="+mj-lt"/>
              </a:rPr>
              <a:t>Is it the only one?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Of course not. </a:t>
            </a:r>
          </a:p>
          <a:p>
            <a:pPr marL="1079500" lvl="2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70C0"/>
                </a:solidFill>
                <a:latin typeface="+mj-lt"/>
              </a:rPr>
              <a:t>Machine performance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is for instance an essential one. But more uptime allows for more optimization.</a:t>
            </a:r>
          </a:p>
          <a:p>
            <a:pPr marL="1079500" lvl="2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Ongoing effort to </a:t>
            </a:r>
            <a:r>
              <a:rPr lang="en-GB" sz="1600" b="1" dirty="0">
                <a:solidFill>
                  <a:srgbClr val="0070C0"/>
                </a:solidFill>
                <a:latin typeface="+mj-lt"/>
              </a:rPr>
              <a:t>track periods of degraded mode.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0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DE7D12"/>
                </a:solidFill>
                <a:latin typeface="+mj-lt"/>
              </a:rPr>
              <a:t>How to correctly evaluate machine availability?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E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stablish </a:t>
            </a:r>
            <a:r>
              <a:rPr lang="en-US" sz="1600" b="1" dirty="0">
                <a:solidFill>
                  <a:srgbClr val="0070C0"/>
                </a:solidFill>
                <a:latin typeface="+mj-lt"/>
              </a:rPr>
              <a:t>common metrics.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 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Capture </a:t>
            </a:r>
            <a:r>
              <a:rPr lang="en-US" sz="1600" b="1" dirty="0">
                <a:solidFill>
                  <a:srgbClr val="0070C0"/>
                </a:solidFill>
                <a:latin typeface="+mj-lt"/>
              </a:rPr>
              <a:t>information from equipment and operation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.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70C0"/>
                </a:solidFill>
                <a:latin typeface="+mj-lt"/>
              </a:rPr>
              <a:t>End goals: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Identify </a:t>
            </a:r>
            <a:r>
              <a:rPr lang="en-US" sz="1600" b="1" dirty="0">
                <a:solidFill>
                  <a:srgbClr val="0070C0"/>
                </a:solidFill>
                <a:latin typeface="+mj-lt"/>
              </a:rPr>
              <a:t>strengths and weakness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in today’s machines.</a:t>
            </a:r>
            <a:endParaRPr lang="en-US" sz="1600" b="1" dirty="0">
              <a:solidFill>
                <a:srgbClr val="C00000"/>
              </a:solidFill>
              <a:latin typeface="+mj-lt"/>
            </a:endParaRP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Identify </a:t>
            </a:r>
            <a:r>
              <a:rPr lang="en-US" sz="1600" b="1" dirty="0">
                <a:solidFill>
                  <a:srgbClr val="0070C0"/>
                </a:solidFill>
                <a:latin typeface="+mj-lt"/>
              </a:rPr>
              <a:t>areas to address for the future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(resources allocation,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latin typeface="+mj-lt"/>
              </a:rPr>
              <a:t>CONSolidation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, new projects).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The overall orchestration, including regular reviews of the data as well as the long-term strategies for the data exploitation </a:t>
            </a:r>
            <a:b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</a:b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fall under the umbrella of the </a:t>
            </a:r>
            <a:r>
              <a:rPr lang="en-GB" sz="1600" b="1" dirty="0">
                <a:solidFill>
                  <a:srgbClr val="0070C0"/>
                </a:solidFill>
                <a:latin typeface="+mj-lt"/>
              </a:rPr>
              <a:t>Reliability and Availability WG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 (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https://indico.cern.ch/category/9071/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).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D440E4-95ED-099D-B398-B5B46BB6D192}"/>
              </a:ext>
            </a:extLst>
          </p:cNvPr>
          <p:cNvSpPr txBox="1"/>
          <p:nvPr/>
        </p:nvSpPr>
        <p:spPr>
          <a:xfrm>
            <a:off x="6393651" y="3260179"/>
            <a:ext cx="42862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1463" lvl="1" indent="-271463">
              <a:spcAft>
                <a:spcPts val="600"/>
              </a:spcAft>
            </a:pPr>
            <a:r>
              <a:rPr lang="en-US" sz="1600" b="1" dirty="0">
                <a:solidFill>
                  <a:srgbClr val="C00000"/>
                </a:solidFill>
                <a:latin typeface="+mj-lt"/>
              </a:rPr>
              <a:t>Good quality data are a crucial ingredient!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2BFFF44C-8531-9718-5689-13FAD75751CC}"/>
              </a:ext>
            </a:extLst>
          </p:cNvPr>
          <p:cNvSpPr/>
          <p:nvPr/>
        </p:nvSpPr>
        <p:spPr>
          <a:xfrm>
            <a:off x="6100760" y="3140448"/>
            <a:ext cx="285750" cy="617163"/>
          </a:xfrm>
          <a:prstGeom prst="righ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223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SPS in a Nutshe</a:t>
            </a:r>
            <a:r>
              <a:rPr lang="en-US" dirty="0"/>
              <a:t>ll 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E1D85C-03E5-0A92-FD52-970E4A48AA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17409" y="1563849"/>
            <a:ext cx="4770803" cy="29432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F488BE1-04D3-0FE1-2FD7-46EDAECF8C20}"/>
              </a:ext>
            </a:extLst>
          </p:cNvPr>
          <p:cNvSpPr txBox="1"/>
          <p:nvPr/>
        </p:nvSpPr>
        <p:spPr>
          <a:xfrm>
            <a:off x="5347703" y="647589"/>
            <a:ext cx="6755605" cy="5382762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de-DE" sz="1600" b="1" u="sng" dirty="0">
                <a:solidFill>
                  <a:srgbClr val="0070C0"/>
                </a:solidFill>
              </a:rPr>
              <a:t>Context:</a:t>
            </a: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</a:rPr>
              <a:t>2021, a commissioning year.</a:t>
            </a: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</a:rPr>
              <a:t>2022, running at the highest intensities (SPS NA). </a:t>
            </a: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</a:rPr>
              <a:t>2023, post-commissioning and running at standard intensities.</a:t>
            </a: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  <a:p>
            <a:pPr>
              <a:lnSpc>
                <a:spcPct val="120000"/>
              </a:lnSpc>
            </a:pP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  <a:p>
            <a:pPr>
              <a:lnSpc>
                <a:spcPct val="120000"/>
              </a:lnSpc>
            </a:pPr>
            <a:r>
              <a:rPr lang="de-DE" sz="2000" b="1" dirty="0">
                <a:solidFill>
                  <a:srgbClr val="00B050"/>
                </a:solidFill>
                <a:sym typeface="Wingdings" pitchFamily="2" charset="2"/>
              </a:rPr>
              <a:t>+</a:t>
            </a:r>
            <a:r>
              <a:rPr lang="de-DE" sz="1600" b="1" dirty="0">
                <a:solidFill>
                  <a:srgbClr val="00B050"/>
                </a:solidFill>
                <a:sym typeface="Wingdings" pitchFamily="2" charset="2"/>
              </a:rPr>
              <a:t> Positive trend over the years</a:t>
            </a:r>
          </a:p>
          <a:p>
            <a:pPr marL="628650" lvl="1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Faults maximum downtime moved from mulitple days in 2021/2022 to max 1d in 2023 </a:t>
            </a:r>
            <a:br>
              <a:rPr lang="de-DE" sz="1600" dirty="0">
                <a:solidFill>
                  <a:srgbClr val="2F2F2F"/>
                </a:solidFill>
                <a:sym typeface="Wingdings" pitchFamily="2" charset="2"/>
              </a:rPr>
            </a:b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(excluding the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MSN.X0220031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hlinkClick r:id="rId4"/>
              </a:rPr>
              <a:t>as it is EA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).</a:t>
            </a: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  <a:p>
            <a:pPr>
              <a:lnSpc>
                <a:spcPct val="120000"/>
              </a:lnSpc>
            </a:pP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  <a:p>
            <a:pPr>
              <a:lnSpc>
                <a:spcPct val="120000"/>
              </a:lnSpc>
            </a:pPr>
            <a:r>
              <a:rPr lang="de-DE" sz="2000" b="1" dirty="0">
                <a:solidFill>
                  <a:srgbClr val="DE7D12"/>
                </a:solidFill>
                <a:sym typeface="Wingdings" pitchFamily="2" charset="2"/>
              </a:rPr>
              <a:t>-</a:t>
            </a:r>
            <a:r>
              <a:rPr lang="de-DE" sz="1600" b="1" dirty="0">
                <a:solidFill>
                  <a:srgbClr val="DE7D12"/>
                </a:solidFill>
                <a:sym typeface="Wingdings" pitchFamily="2" charset="2"/>
              </a:rPr>
              <a:t> The SPS remains an RP challenging environment: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Equipment interventions require long RP cool-down time and careful planning (ALARA).</a:t>
            </a:r>
          </a:p>
          <a:p>
            <a:pPr>
              <a:lnSpc>
                <a:spcPct val="120000"/>
              </a:lnSpc>
            </a:pP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  <a:p>
            <a:pPr marL="179388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rgbClr val="0070C0"/>
                </a:solidFill>
                <a:sym typeface="Wingdings" pitchFamily="2" charset="2"/>
              </a:rPr>
              <a:t>Do not expect major improvements for 2024.</a:t>
            </a: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Availability should improve with the NA CONS, </a:t>
            </a:r>
            <a:br>
              <a:rPr lang="de-DE" sz="1600" dirty="0">
                <a:solidFill>
                  <a:srgbClr val="2F2F2F"/>
                </a:solidFill>
                <a:sym typeface="Wingdings" pitchFamily="2" charset="2"/>
              </a:rPr>
            </a:b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but not in the immediate future.</a:t>
            </a:r>
          </a:p>
          <a:p>
            <a:pPr marL="179388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600" b="1" dirty="0">
              <a:solidFill>
                <a:srgbClr val="0070C0"/>
              </a:solidFill>
              <a:sym typeface="Wingdings" pitchFamily="2" charset="2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739060E-9365-E561-E185-3F913286F3F6}"/>
              </a:ext>
            </a:extLst>
          </p:cNvPr>
          <p:cNvCxnSpPr/>
          <p:nvPr/>
        </p:nvCxnSpPr>
        <p:spPr>
          <a:xfrm flipV="1">
            <a:off x="2457450" y="2035969"/>
            <a:ext cx="2064544" cy="885825"/>
          </a:xfrm>
          <a:prstGeom prst="straightConnector1">
            <a:avLst/>
          </a:prstGeom>
          <a:ln w="57150">
            <a:gradFill>
              <a:gsLst>
                <a:gs pos="0">
                  <a:srgbClr val="92D050"/>
                </a:gs>
                <a:gs pos="34000">
                  <a:srgbClr val="92D050"/>
                </a:gs>
                <a:gs pos="83000">
                  <a:srgbClr val="00B050"/>
                </a:gs>
                <a:gs pos="100000">
                  <a:srgbClr val="00B050"/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close up of a walnut&#10;&#10;Description automatically generated">
            <a:extLst>
              <a:ext uri="{FF2B5EF4-FFF2-40B4-BE49-F238E27FC236}">
                <a16:creationId xmlns:a16="http://schemas.microsoft.com/office/drawing/2014/main" id="{05491F9D-D030-8792-B12C-8F3411897D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1631" y="107593"/>
            <a:ext cx="789791" cy="78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16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SPS in 2021</a:t>
            </a:r>
          </a:p>
        </p:txBody>
      </p:sp>
      <p:pic>
        <p:nvPicPr>
          <p:cNvPr id="4" name="Picture 3" descr="A group of colorful rectangular objects&#10;&#10;Description automatically generated">
            <a:extLst>
              <a:ext uri="{FF2B5EF4-FFF2-40B4-BE49-F238E27FC236}">
                <a16:creationId xmlns:a16="http://schemas.microsoft.com/office/drawing/2014/main" id="{17B93E01-E0AA-101E-5E28-0F8C4BB23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975" y="1439335"/>
            <a:ext cx="5278642" cy="3747831"/>
          </a:xfrm>
          <a:prstGeom prst="rect">
            <a:avLst/>
          </a:prstGeom>
          <a:noFill/>
          <a:ln w="25400">
            <a:solidFill>
              <a:srgbClr val="2F2F2F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0451BB5-489A-E90F-C3FE-5FBAB8823F74}"/>
              </a:ext>
            </a:extLst>
          </p:cNvPr>
          <p:cNvSpPr txBox="1"/>
          <p:nvPr/>
        </p:nvSpPr>
        <p:spPr>
          <a:xfrm>
            <a:off x="6037260" y="1371347"/>
            <a:ext cx="5990431" cy="384439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70C0"/>
                </a:solidFill>
              </a:rPr>
              <a:t>Several single event upset (SEU) like events.</a:t>
            </a: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0070C0"/>
              </a:solidFill>
            </a:endParaRP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A couple of </a:t>
            </a:r>
            <a:r>
              <a:rPr lang="en-US" sz="1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vacuum system issues due to corrosion. </a:t>
            </a: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6600FF"/>
                </a:solidFill>
              </a:rPr>
              <a:t>Dump kicker MKDV1: 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weak high voltage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</a:rPr>
              <a:t>behaviour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 due to broken insulating ceramic spacer.</a:t>
            </a: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DE7D12"/>
                </a:solidFill>
              </a:rPr>
              <a:t>Arcing in transmission lines for RF cavities.  </a:t>
            </a: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DE7D12"/>
              </a:solidFill>
            </a:endParaRP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F2F2F"/>
                </a:solidFill>
              </a:rPr>
              <a:t>And </a:t>
            </a:r>
            <a:r>
              <a:rPr lang="en-US" sz="1600" b="1" dirty="0">
                <a:solidFill>
                  <a:srgbClr val="00B050"/>
                </a:solidFill>
              </a:rPr>
              <a:t>design issues </a:t>
            </a:r>
            <a:r>
              <a:rPr lang="en-US" sz="1600" dirty="0">
                <a:solidFill>
                  <a:srgbClr val="2F2F2F"/>
                </a:solidFill>
              </a:rPr>
              <a:t>for </a:t>
            </a:r>
            <a:r>
              <a:rPr lang="en-US" sz="1600" b="1" dirty="0">
                <a:solidFill>
                  <a:srgbClr val="00B050"/>
                </a:solidFill>
              </a:rPr>
              <a:t>access system crates (radiation)</a:t>
            </a:r>
            <a:r>
              <a:rPr lang="en-US" sz="1600" dirty="0">
                <a:solidFill>
                  <a:srgbClr val="2F2F2F"/>
                </a:solidFill>
              </a:rPr>
              <a:t>:</a:t>
            </a:r>
          </a:p>
          <a:p>
            <a:pPr marL="636588" lvl="1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Mitigated in 2022 adding a 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</a:rPr>
              <a:t>shielding in front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>
              <a:spcAft>
                <a:spcPts val="600"/>
              </a:spcAft>
            </a:pPr>
            <a:endParaRPr lang="en-US" sz="1600" b="1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0070C0"/>
                </a:solidFill>
              </a:rPr>
              <a:t>All these issues have been addressed and </a:t>
            </a:r>
            <a:br>
              <a:rPr lang="en-US" sz="1600" b="1" dirty="0">
                <a:solidFill>
                  <a:srgbClr val="0070C0"/>
                </a:solidFill>
              </a:rPr>
            </a:br>
            <a:r>
              <a:rPr lang="en-US" sz="1600" b="1" dirty="0">
                <a:solidFill>
                  <a:srgbClr val="0070C0"/>
                </a:solidFill>
              </a:rPr>
              <a:t>did not recur in the following years.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  <p:pic>
        <p:nvPicPr>
          <p:cNvPr id="7" name="Picture 6" descr="A brick wall with a trowel&#10;&#10;Description automatically generated">
            <a:extLst>
              <a:ext uri="{FF2B5EF4-FFF2-40B4-BE49-F238E27FC236}">
                <a16:creationId xmlns:a16="http://schemas.microsoft.com/office/drawing/2014/main" id="{FC80513B-B99B-C678-358E-39393ACD23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00377" y="3779044"/>
            <a:ext cx="414337" cy="414337"/>
          </a:xfrm>
          <a:prstGeom prst="rect">
            <a:avLst/>
          </a:prstGeom>
        </p:spPr>
      </p:pic>
      <p:pic>
        <p:nvPicPr>
          <p:cNvPr id="10" name="Picture 9" descr="A thumb up symbol with a black background&#10;&#10;Description automatically generated">
            <a:extLst>
              <a:ext uri="{FF2B5EF4-FFF2-40B4-BE49-F238E27FC236}">
                <a16:creationId xmlns:a16="http://schemas.microsoft.com/office/drawing/2014/main" id="{856A7FF9-74D1-4FE4-39C0-99F8D7324F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6769" y="4375634"/>
            <a:ext cx="365125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629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SMD Transformers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22</a:t>
            </a:fld>
            <a:endParaRPr lang="en-US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2CC3E251-6E64-C6E7-1D53-653D98F9BFF6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507258" cy="5403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pic>
        <p:nvPicPr>
          <p:cNvPr id="11" name="!!SMD_transfo">
            <a:extLst>
              <a:ext uri="{FF2B5EF4-FFF2-40B4-BE49-F238E27FC236}">
                <a16:creationId xmlns:a16="http://schemas.microsoft.com/office/drawing/2014/main" id="{8609BD4A-E33B-75F1-BC4E-F60C01519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579" y="1083268"/>
            <a:ext cx="3048851" cy="406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Marcador de contenido 1">
            <a:extLst>
              <a:ext uri="{FF2B5EF4-FFF2-40B4-BE49-F238E27FC236}">
                <a16:creationId xmlns:a16="http://schemas.microsoft.com/office/drawing/2014/main" id="{15F788D3-93A7-D326-EB9A-11A68F92625D}"/>
              </a:ext>
            </a:extLst>
          </p:cNvPr>
          <p:cNvSpPr txBox="1">
            <a:spLocks/>
          </p:cNvSpPr>
          <p:nvPr/>
        </p:nvSpPr>
        <p:spPr>
          <a:xfrm>
            <a:off x="8820443" y="5201481"/>
            <a:ext cx="3002987" cy="29079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i="1" dirty="0">
                <a:solidFill>
                  <a:srgbClr val="000000"/>
                </a:solidFill>
              </a:rPr>
              <a:t>Damaged area </a:t>
            </a:r>
            <a:r>
              <a:rPr lang="es-ES" sz="1200" i="1" dirty="0"/>
              <a:t>RMT123-1/A2 (BA2)</a:t>
            </a:r>
            <a:endParaRPr lang="en-GB" sz="1200" i="1" dirty="0"/>
          </a:p>
        </p:txBody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id="{2675E0DA-9A47-837E-8A88-E1496F74F32F}"/>
              </a:ext>
            </a:extLst>
          </p:cNvPr>
          <p:cNvSpPr txBox="1"/>
          <p:nvPr/>
        </p:nvSpPr>
        <p:spPr>
          <a:xfrm>
            <a:off x="8855354" y="4336226"/>
            <a:ext cx="1056361" cy="2616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19050"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rgbClr val="2F2F2F"/>
                </a:solidFill>
              </a:rPr>
              <a:t>HV winding</a:t>
            </a: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05C70679-1821-D101-82F6-6ED565930CB6}"/>
              </a:ext>
            </a:extLst>
          </p:cNvPr>
          <p:cNvSpPr txBox="1"/>
          <p:nvPr/>
        </p:nvSpPr>
        <p:spPr>
          <a:xfrm>
            <a:off x="9036329" y="2096614"/>
            <a:ext cx="1056361" cy="2616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19050"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rgbClr val="2F2F2F"/>
                </a:solidFill>
              </a:rPr>
              <a:t>LV winding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6EA947B-1706-E690-3DB0-911960C1C27A}"/>
              </a:ext>
            </a:extLst>
          </p:cNvPr>
          <p:cNvCxnSpPr>
            <a:cxnSpLocks/>
          </p:cNvCxnSpPr>
          <p:nvPr/>
        </p:nvCxnSpPr>
        <p:spPr>
          <a:xfrm>
            <a:off x="9835515" y="2358224"/>
            <a:ext cx="657225" cy="1102959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793D745-7D2B-F3D2-5585-59DECCB5DBB1}"/>
              </a:ext>
            </a:extLst>
          </p:cNvPr>
          <p:cNvCxnSpPr>
            <a:cxnSpLocks/>
          </p:cNvCxnSpPr>
          <p:nvPr/>
        </p:nvCxnSpPr>
        <p:spPr>
          <a:xfrm>
            <a:off x="9902190" y="4467031"/>
            <a:ext cx="483130" cy="130805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16E033E-AD4D-931F-CF81-2D9281C09DA6}"/>
              </a:ext>
            </a:extLst>
          </p:cNvPr>
          <p:cNvSpPr txBox="1"/>
          <p:nvPr/>
        </p:nvSpPr>
        <p:spPr>
          <a:xfrm>
            <a:off x="288539" y="1011225"/>
            <a:ext cx="6928188" cy="86915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179388" indent="-17938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In February 2021, </a:t>
            </a:r>
            <a:r>
              <a:rPr lang="de-DE" sz="1600" b="1" dirty="0">
                <a:solidFill>
                  <a:srgbClr val="C00000"/>
                </a:solidFill>
                <a:sym typeface="Wingdings" pitchFamily="2" charset="2"/>
              </a:rPr>
              <a:t>LV insulation failure on a BA2 transformer</a:t>
            </a: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.</a:t>
            </a: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It happened during HWC, so not registered as downtime.</a:t>
            </a: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  <a:p>
            <a:pPr marL="179388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820130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SMD Transformers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23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2CC3E251-6E64-C6E7-1D53-653D98F9BFF6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507258" cy="5403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12" name="Marcador de contenido 1">
            <a:extLst>
              <a:ext uri="{FF2B5EF4-FFF2-40B4-BE49-F238E27FC236}">
                <a16:creationId xmlns:a16="http://schemas.microsoft.com/office/drawing/2014/main" id="{15F788D3-93A7-D326-EB9A-11A68F92625D}"/>
              </a:ext>
            </a:extLst>
          </p:cNvPr>
          <p:cNvSpPr txBox="1">
            <a:spLocks/>
          </p:cNvSpPr>
          <p:nvPr/>
        </p:nvSpPr>
        <p:spPr>
          <a:xfrm>
            <a:off x="7257732" y="4530623"/>
            <a:ext cx="4679999" cy="29079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 i="1" dirty="0"/>
              <a:t>RMT123-3/A2 – BA2</a:t>
            </a:r>
            <a:endParaRPr lang="en-GB" sz="10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05140C-3CE5-9172-7E42-529033BA4CC4}"/>
              </a:ext>
            </a:extLst>
          </p:cNvPr>
          <p:cNvSpPr txBox="1"/>
          <p:nvPr/>
        </p:nvSpPr>
        <p:spPr>
          <a:xfrm>
            <a:off x="288538" y="1011225"/>
            <a:ext cx="11279771" cy="527703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179388" indent="-17938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In February 2021, </a:t>
            </a:r>
            <a:r>
              <a:rPr lang="de-DE" sz="1600" b="1" dirty="0">
                <a:solidFill>
                  <a:srgbClr val="C00000"/>
                </a:solidFill>
                <a:sym typeface="Wingdings" pitchFamily="2" charset="2"/>
              </a:rPr>
              <a:t>LV insulation failure on a BA2 transformer</a:t>
            </a: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.</a:t>
            </a: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It happened during HWC, so not registered as downtime.</a:t>
            </a:r>
          </a:p>
          <a:p>
            <a:pPr marL="179388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  <a:p>
            <a:pPr marL="179388" indent="-17938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In March 2023 </a:t>
            </a:r>
            <a:r>
              <a:rPr lang="de-DE" sz="1600" b="1" dirty="0">
                <a:solidFill>
                  <a:srgbClr val="C00000"/>
                </a:solidFill>
                <a:sym typeface="Wingdings" pitchFamily="2" charset="2"/>
              </a:rPr>
              <a:t>a </a:t>
            </a:r>
            <a:r>
              <a:rPr lang="de-DE" sz="1600" b="1" u="sng" dirty="0">
                <a:solidFill>
                  <a:srgbClr val="C00000"/>
                </a:solidFill>
                <a:sym typeface="Wingdings" pitchFamily="2" charset="2"/>
              </a:rPr>
              <a:t>second</a:t>
            </a:r>
            <a:r>
              <a:rPr lang="de-DE" sz="1600" b="1" dirty="0">
                <a:solidFill>
                  <a:srgbClr val="C00000"/>
                </a:solidFill>
                <a:sym typeface="Wingdings" pitchFamily="2" charset="2"/>
              </a:rPr>
              <a:t> failure of another BA2 transformer. </a:t>
            </a:r>
          </a:p>
          <a:p>
            <a:pPr marL="636588" lvl="1" indent="-179388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This time causing a </a:t>
            </a:r>
            <a:r>
              <a:rPr lang="de-DE" sz="1600" b="1" dirty="0">
                <a:solidFill>
                  <a:srgbClr val="C00000"/>
                </a:solidFill>
                <a:sym typeface="Wingdings" pitchFamily="2" charset="2"/>
              </a:rPr>
              <a:t>fire</a:t>
            </a: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.</a:t>
            </a: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It happened during HWC, so not registered as downtime.</a:t>
            </a:r>
          </a:p>
          <a:p>
            <a:pPr>
              <a:lnSpc>
                <a:spcPct val="120000"/>
              </a:lnSpc>
            </a:pP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  <a:p>
            <a:pPr marL="179388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</p:txBody>
      </p:sp>
      <p:pic>
        <p:nvPicPr>
          <p:cNvPr id="10" name="Picture 9" descr="A fire with a black background&#10;&#10;Description automatically generated">
            <a:extLst>
              <a:ext uri="{FF2B5EF4-FFF2-40B4-BE49-F238E27FC236}">
                <a16:creationId xmlns:a16="http://schemas.microsoft.com/office/drawing/2014/main" id="{F3837DF3-CDE9-D2E0-43C0-944E16BB7E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155" y="2290454"/>
            <a:ext cx="348030" cy="427114"/>
          </a:xfrm>
          <a:prstGeom prst="rect">
            <a:avLst/>
          </a:prstGeom>
        </p:spPr>
      </p:pic>
      <p:pic>
        <p:nvPicPr>
          <p:cNvPr id="2" name="Picture 1" descr="A group of firefighters putting out a fire&#10;&#10;Description automatically generated">
            <a:extLst>
              <a:ext uri="{FF2B5EF4-FFF2-40B4-BE49-F238E27FC236}">
                <a16:creationId xmlns:a16="http://schemas.microsoft.com/office/drawing/2014/main" id="{AD0760C4-7F48-B4CB-22F1-D5C7919A8C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9926" y="982072"/>
            <a:ext cx="4680000" cy="35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81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SMD Transformers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24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8808D-2E29-3696-3F95-47178B7206FB}"/>
              </a:ext>
            </a:extLst>
          </p:cNvPr>
          <p:cNvSpPr txBox="1"/>
          <p:nvPr/>
        </p:nvSpPr>
        <p:spPr>
          <a:xfrm>
            <a:off x="288538" y="1011225"/>
            <a:ext cx="11279771" cy="527703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179388" indent="-17938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In February 2021, </a:t>
            </a:r>
            <a:r>
              <a:rPr lang="de-DE" sz="1600" b="1" dirty="0">
                <a:solidFill>
                  <a:srgbClr val="C00000"/>
                </a:solidFill>
                <a:sym typeface="Wingdings" pitchFamily="2" charset="2"/>
              </a:rPr>
              <a:t>LV insulation failure on a BA2 transformer</a:t>
            </a: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.</a:t>
            </a: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It happened during HWC, so not registered as downtime.</a:t>
            </a:r>
          </a:p>
          <a:p>
            <a:pPr marL="179388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  <a:p>
            <a:pPr marL="179388" indent="-17938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In March 2023 </a:t>
            </a:r>
            <a:r>
              <a:rPr lang="de-DE" sz="1600" b="1" dirty="0">
                <a:solidFill>
                  <a:srgbClr val="C00000"/>
                </a:solidFill>
                <a:sym typeface="Wingdings" pitchFamily="2" charset="2"/>
              </a:rPr>
              <a:t>a </a:t>
            </a:r>
            <a:r>
              <a:rPr lang="de-DE" sz="1600" b="1" u="sng" dirty="0">
                <a:solidFill>
                  <a:srgbClr val="C00000"/>
                </a:solidFill>
                <a:sym typeface="Wingdings" pitchFamily="2" charset="2"/>
              </a:rPr>
              <a:t>second</a:t>
            </a:r>
            <a:r>
              <a:rPr lang="de-DE" sz="1600" b="1" dirty="0">
                <a:solidFill>
                  <a:srgbClr val="C00000"/>
                </a:solidFill>
                <a:sym typeface="Wingdings" pitchFamily="2" charset="2"/>
              </a:rPr>
              <a:t> failure of another BA2 transformer. </a:t>
            </a:r>
          </a:p>
          <a:p>
            <a:pPr marL="636588" lvl="1" indent="-179388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This time causing a </a:t>
            </a:r>
            <a:r>
              <a:rPr lang="de-DE" sz="1600" b="1" dirty="0">
                <a:solidFill>
                  <a:srgbClr val="C00000"/>
                </a:solidFill>
                <a:sym typeface="Wingdings" pitchFamily="2" charset="2"/>
              </a:rPr>
              <a:t>fire</a:t>
            </a: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.</a:t>
            </a: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It happened during HWC, so not registered as downtime.</a:t>
            </a: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  <a:p>
            <a:pPr marL="179388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rgbClr val="0070C0"/>
                </a:solidFill>
                <a:sym typeface="Wingdings" pitchFamily="2" charset="2"/>
              </a:rPr>
              <a:t>SY-EPC spent signifcant effort </a:t>
            </a: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on analysing the faulty transformers:</a:t>
            </a:r>
          </a:p>
          <a:p>
            <a:pPr marL="636588" lvl="1" indent="-179388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70C0"/>
                </a:solidFill>
                <a:sym typeface="Wingdings" panose="05000000000000000000" pitchFamily="2" charset="2"/>
              </a:rPr>
              <a:t>Comprehensive investigations </a:t>
            </a:r>
            <a:r>
              <a:rPr lang="en-GB" sz="1600" dirty="0">
                <a:solidFill>
                  <a:srgbClr val="2F2F2F"/>
                </a:solidFill>
                <a:sym typeface="Wingdings" panose="05000000000000000000" pitchFamily="2" charset="2"/>
              </a:rPr>
              <a:t>have been done already, but </a:t>
            </a:r>
            <a:r>
              <a:rPr lang="en-GB" sz="1600" b="1" dirty="0">
                <a:solidFill>
                  <a:srgbClr val="DE7D12"/>
                </a:solidFill>
                <a:sym typeface="Wingdings" panose="05000000000000000000" pitchFamily="2" charset="2"/>
              </a:rPr>
              <a:t>no obvious cause stood out. </a:t>
            </a:r>
          </a:p>
          <a:p>
            <a:pPr marL="636588" lvl="1" indent="-179388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F2F2F"/>
                </a:solidFill>
                <a:sym typeface="Wingdings" panose="05000000000000000000" pitchFamily="2" charset="2"/>
              </a:rPr>
              <a:t>The possibility of </a:t>
            </a:r>
            <a:r>
              <a:rPr lang="en-GB" sz="1600" b="1" dirty="0">
                <a:solidFill>
                  <a:srgbClr val="DE7D12"/>
                </a:solidFill>
                <a:sym typeface="Wingdings" panose="05000000000000000000" pitchFamily="2" charset="2"/>
              </a:rPr>
              <a:t>systematic failures</a:t>
            </a:r>
            <a:r>
              <a:rPr lang="en-GB" sz="1600" dirty="0">
                <a:solidFill>
                  <a:srgbClr val="2F2F2F"/>
                </a:solidFill>
                <a:sym typeface="Wingdings" panose="05000000000000000000" pitchFamily="2" charset="2"/>
              </a:rPr>
              <a:t> cannot be excluded as of today.</a:t>
            </a:r>
          </a:p>
          <a:p>
            <a:pPr marL="636588" lvl="1" indent="-179388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F2F2F"/>
                </a:solidFill>
                <a:sym typeface="Wingdings" panose="05000000000000000000" pitchFamily="2" charset="2"/>
              </a:rPr>
              <a:t>Strategy focuses </a:t>
            </a:r>
            <a:r>
              <a:rPr lang="en-GB" sz="1600" b="1" dirty="0">
                <a:solidFill>
                  <a:srgbClr val="0070C0"/>
                </a:solidFill>
                <a:sym typeface="Wingdings" panose="05000000000000000000" pitchFamily="2" charset="2"/>
              </a:rPr>
              <a:t>on early detection</a:t>
            </a:r>
            <a:r>
              <a:rPr lang="en-GB" sz="1600" dirty="0">
                <a:sym typeface="Wingdings" panose="05000000000000000000" pitchFamily="2" charset="2"/>
              </a:rPr>
              <a:t>,</a:t>
            </a:r>
            <a:r>
              <a:rPr lang="en-GB" sz="1600" b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GB" sz="1600" dirty="0">
                <a:solidFill>
                  <a:srgbClr val="2F2F2F"/>
                </a:solidFill>
                <a:sym typeface="Wingdings" panose="05000000000000000000" pitchFamily="2" charset="2"/>
              </a:rPr>
              <a:t>e.g. advanced temperature monitoring systems.</a:t>
            </a:r>
          </a:p>
          <a:p>
            <a:pPr marL="636588" lvl="1" indent="-179388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70C0"/>
                </a:solidFill>
                <a:sym typeface="Wingdings" panose="05000000000000000000" pitchFamily="2" charset="2"/>
              </a:rPr>
              <a:t>Spare strategy </a:t>
            </a:r>
            <a:r>
              <a:rPr lang="en-GB" sz="1600" dirty="0">
                <a:solidFill>
                  <a:srgbClr val="2F2F2F"/>
                </a:solidFill>
                <a:sym typeface="Wingdings" panose="05000000000000000000" pitchFamily="2" charset="2"/>
              </a:rPr>
              <a:t>in place to mitigate machine downtime:</a:t>
            </a:r>
          </a:p>
          <a:p>
            <a:pPr marL="1093788" lvl="2" indent="-179388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F2F2F"/>
                </a:solidFill>
                <a:sym typeface="Wingdings" panose="05000000000000000000" pitchFamily="2" charset="2"/>
              </a:rPr>
              <a:t>No fire risk for BA building → All </a:t>
            </a:r>
            <a:r>
              <a:rPr lang="en-GB" sz="1600" b="1" dirty="0">
                <a:solidFill>
                  <a:srgbClr val="0070C0"/>
                </a:solidFill>
                <a:sym typeface="Wingdings" panose="05000000000000000000" pitchFamily="2" charset="2"/>
              </a:rPr>
              <a:t>cast resin transformers are Fire Class F1.</a:t>
            </a:r>
          </a:p>
          <a:p>
            <a:pPr marL="1093788" lvl="2" indent="-179388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F2F2F"/>
                </a:solidFill>
                <a:sym typeface="Wingdings" panose="05000000000000000000" pitchFamily="2" charset="2"/>
              </a:rPr>
              <a:t>Eased the access and procedure updated.</a:t>
            </a:r>
          </a:p>
          <a:p>
            <a:pPr marL="636588" lvl="1" indent="-179388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  <a:sym typeface="Wingdings" pitchFamily="2" charset="2"/>
              </a:rPr>
              <a:t>Full report at the </a:t>
            </a:r>
            <a:r>
              <a:rPr lang="de-DE" sz="1600" dirty="0">
                <a:solidFill>
                  <a:srgbClr val="2F2F2F"/>
                </a:solidFill>
                <a:sym typeface="Wingdings" pitchFamily="2" charset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IEFC #335</a:t>
            </a: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  <a:p>
            <a:pPr marL="179388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  <a:p>
            <a:pPr marL="636588" lvl="1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  <a:p>
            <a:pPr marL="179388" indent="-179388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2F2F2F"/>
              </a:solidFill>
              <a:sym typeface="Wingdings" pitchFamily="2" charset="2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2CC3E251-6E64-C6E7-1D53-653D98F9BFF6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507258" cy="5403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pic>
        <p:nvPicPr>
          <p:cNvPr id="7" name="Picture 6" descr="A fire with a black background&#10;&#10;Description automatically generated">
            <a:extLst>
              <a:ext uri="{FF2B5EF4-FFF2-40B4-BE49-F238E27FC236}">
                <a16:creationId xmlns:a16="http://schemas.microsoft.com/office/drawing/2014/main" id="{1D963070-B351-8B7C-C53E-52B258F0CA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155" y="2290454"/>
            <a:ext cx="348030" cy="4271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7093B3-0EA0-2655-56B8-08FCBEAA48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6825" y="227405"/>
            <a:ext cx="4581181" cy="2550170"/>
          </a:xfrm>
          <a:prstGeom prst="rect">
            <a:avLst/>
          </a:prstGeom>
        </p:spPr>
      </p:pic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47CFC135-84CE-3FFF-6C48-766C87D3689E}"/>
              </a:ext>
            </a:extLst>
          </p:cNvPr>
          <p:cNvSpPr txBox="1">
            <a:spLocks/>
          </p:cNvSpPr>
          <p:nvPr/>
        </p:nvSpPr>
        <p:spPr>
          <a:xfrm>
            <a:off x="7406825" y="2845665"/>
            <a:ext cx="4581181" cy="29079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 i="1" dirty="0"/>
              <a:t>Transformers </a:t>
            </a:r>
            <a:r>
              <a:rPr lang="es-ES" sz="1200" i="1" dirty="0" err="1"/>
              <a:t>cut</a:t>
            </a:r>
            <a:r>
              <a:rPr lang="es-ES" sz="1200" i="1" dirty="0"/>
              <a:t> and </a:t>
            </a:r>
            <a:r>
              <a:rPr lang="es-ES" sz="1200" i="1" dirty="0" err="1"/>
              <a:t>analysed</a:t>
            </a:r>
            <a:r>
              <a:rPr lang="es-ES" sz="1200" i="1" dirty="0"/>
              <a:t>.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185295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SPS in 2022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451BB5-489A-E90F-C3FE-5FBAB8823F74}"/>
              </a:ext>
            </a:extLst>
          </p:cNvPr>
          <p:cNvSpPr txBox="1"/>
          <p:nvPr/>
        </p:nvSpPr>
        <p:spPr>
          <a:xfrm>
            <a:off x="5924614" y="1227191"/>
            <a:ext cx="6056371" cy="44139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April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en-GB" sz="1400" b="1" dirty="0">
                <a:solidFill>
                  <a:srgbClr val="00B050"/>
                </a:solidFill>
              </a:rPr>
              <a:t>Water leak on TCSC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. SPS NA beam stopped for </a:t>
            </a:r>
            <a:r>
              <a:rPr lang="en-GB" sz="1400" b="1" i="1" dirty="0">
                <a:solidFill>
                  <a:schemeClr val="tx2">
                    <a:lumMod val="50000"/>
                  </a:schemeClr>
                </a:solidFill>
              </a:rPr>
              <a:t>~9d</a:t>
            </a:r>
          </a:p>
          <a:p>
            <a:pPr>
              <a:spcAft>
                <a:spcPts val="600"/>
              </a:spcAft>
            </a:pPr>
            <a:endParaRPr lang="en-GB" sz="140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en-GB" sz="1400" b="1" dirty="0">
                <a:solidFill>
                  <a:schemeClr val="tx2">
                    <a:lumMod val="50000"/>
                  </a:schemeClr>
                </a:solidFill>
              </a:rPr>
              <a:t>May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en-GB" sz="1400" b="1" dirty="0">
                <a:solidFill>
                  <a:srgbClr val="926E7F"/>
                </a:solidFill>
              </a:rPr>
              <a:t>MBB22090 inter-turn short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(~</a:t>
            </a:r>
            <a:r>
              <a:rPr lang="en-GB" sz="1400" b="1" i="1" dirty="0">
                <a:solidFill>
                  <a:schemeClr val="tx2">
                    <a:lumMod val="50000"/>
                  </a:schemeClr>
                </a:solidFill>
              </a:rPr>
              <a:t>2d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n-GB" sz="140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en-GB" sz="1400" b="1" dirty="0">
                <a:solidFill>
                  <a:schemeClr val="tx2">
                    <a:lumMod val="50000"/>
                  </a:schemeClr>
                </a:solidFill>
              </a:rPr>
              <a:t>June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en-GB" sz="1400" b="1" dirty="0">
                <a:solidFill>
                  <a:srgbClr val="C00000"/>
                </a:solidFill>
              </a:rPr>
              <a:t>ZS ion trap bottom voltage fault </a:t>
            </a:r>
            <a:r>
              <a:rPr lang="en-GB" sz="1400" b="1" i="1" dirty="0">
                <a:solidFill>
                  <a:schemeClr val="bg2">
                    <a:lumMod val="10000"/>
                  </a:schemeClr>
                </a:solidFill>
              </a:rPr>
              <a:t>(&gt;5d integrated)</a:t>
            </a:r>
          </a:p>
          <a:p>
            <a:pPr marL="547688" lvl="1" indent="-904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1400" b="1" dirty="0">
                <a:solidFill>
                  <a:srgbClr val="C00000"/>
                </a:solidFill>
              </a:rPr>
              <a:t>High sparking rate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for some weeks followed by further degradation.</a:t>
            </a:r>
          </a:p>
          <a:p>
            <a:pPr marL="547688" lvl="1" indent="-904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 Device </a:t>
            </a:r>
            <a:r>
              <a:rPr lang="en-GB" sz="1400" b="1" dirty="0">
                <a:solidFill>
                  <a:srgbClr val="C00000"/>
                </a:solidFill>
              </a:rPr>
              <a:t>not able to keep the voltage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on the </a:t>
            </a:r>
            <a:r>
              <a:rPr lang="en-GB" sz="1400" b="1" dirty="0">
                <a:solidFill>
                  <a:srgbClr val="C00000"/>
                </a:solidFill>
              </a:rPr>
              <a:t>ZS2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1400" b="1" dirty="0">
                <a:solidFill>
                  <a:srgbClr val="C00000"/>
                </a:solidFill>
              </a:rPr>
              <a:t>bottom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 anymore. </a:t>
            </a:r>
          </a:p>
          <a:p>
            <a:pPr lvl="1">
              <a:spcAft>
                <a:spcPts val="600"/>
              </a:spcAft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• </a:t>
            </a:r>
            <a:r>
              <a:rPr lang="en-GB" sz="1400" b="1" dirty="0">
                <a:solidFill>
                  <a:srgbClr val="C00000"/>
                </a:solidFill>
              </a:rPr>
              <a:t>Long cool-down time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and </a:t>
            </a:r>
            <a:r>
              <a:rPr lang="en-GB" sz="1400" b="1" dirty="0">
                <a:solidFill>
                  <a:srgbClr val="C00000"/>
                </a:solidFill>
              </a:rPr>
              <a:t>several accesses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needed.</a:t>
            </a:r>
          </a:p>
          <a:p>
            <a:pPr lvl="1">
              <a:spcAft>
                <a:spcPts val="600"/>
              </a:spcAft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• Finally, </a:t>
            </a:r>
            <a:r>
              <a:rPr lang="en-GB" sz="1400" b="1" dirty="0">
                <a:solidFill>
                  <a:srgbClr val="0070C0"/>
                </a:solidFill>
              </a:rPr>
              <a:t>issue with the 4 cables of the ZS1 and ZS2 circuits</a:t>
            </a:r>
          </a:p>
          <a:p>
            <a:pPr marL="1077913" lvl="2" indent="-1635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C00000"/>
                </a:solidFill>
              </a:rPr>
              <a:t>Root cause not yet clear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, high dose rates in-situ.</a:t>
            </a:r>
          </a:p>
          <a:p>
            <a:pPr marL="1077913" lvl="2" indent="-1635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</a:rPr>
              <a:t>Did not reoccur 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in 2023.</a:t>
            </a:r>
          </a:p>
          <a:p>
            <a:pPr>
              <a:spcAft>
                <a:spcPts val="600"/>
              </a:spcAft>
            </a:pPr>
            <a:endParaRPr lang="en-GB" sz="140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en-GB" sz="1400" b="1" dirty="0">
                <a:solidFill>
                  <a:schemeClr val="tx2">
                    <a:lumMod val="50000"/>
                  </a:schemeClr>
                </a:solidFill>
              </a:rPr>
              <a:t>July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en-GB" sz="1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T2 TIBU vacuum leak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(~</a:t>
            </a:r>
            <a:r>
              <a:rPr lang="en-GB" sz="1400" b="1" i="1" dirty="0">
                <a:solidFill>
                  <a:schemeClr val="tx2">
                    <a:lumMod val="50000"/>
                  </a:schemeClr>
                </a:solidFill>
              </a:rPr>
              <a:t>6d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):</a:t>
            </a:r>
          </a:p>
          <a:p>
            <a:pPr marL="546100" lvl="1" indent="-88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 Wobbling magnet in T2 tripped, followed by TBIU pressure rise. </a:t>
            </a:r>
          </a:p>
          <a:p>
            <a:pPr marL="546100" lvl="1" indent="-88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 Replaced (plug-&amp;-play) + time for cooldown</a:t>
            </a:r>
          </a:p>
          <a:p>
            <a:pPr>
              <a:spcAft>
                <a:spcPts val="600"/>
              </a:spcAft>
            </a:pPr>
            <a:endParaRPr lang="en-GB" sz="140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n-GB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25</a:t>
            </a:fld>
            <a:endParaRPr lang="en-US"/>
          </a:p>
        </p:txBody>
      </p:sp>
      <p:pic>
        <p:nvPicPr>
          <p:cNvPr id="2" name="Picture 1" descr="A group of colorful rectangular objects&#10;&#10;Description automatically generated">
            <a:extLst>
              <a:ext uri="{FF2B5EF4-FFF2-40B4-BE49-F238E27FC236}">
                <a16:creationId xmlns:a16="http://schemas.microsoft.com/office/drawing/2014/main" id="{2896FB4F-7670-B86E-303B-C7D292F7C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975" y="1439335"/>
            <a:ext cx="5278642" cy="3747831"/>
          </a:xfrm>
          <a:prstGeom prst="rect">
            <a:avLst/>
          </a:prstGeom>
          <a:noFill/>
          <a:ln w="25400">
            <a:solidFill>
              <a:srgbClr val="2F2F2F"/>
            </a:solidFill>
          </a:ln>
        </p:spPr>
      </p:pic>
    </p:spTree>
    <p:extLst>
      <p:ext uri="{BB962C8B-B14F-4D97-AF65-F5344CB8AC3E}">
        <p14:creationId xmlns:p14="http://schemas.microsoft.com/office/powerpoint/2010/main" val="20164963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SPS in 2023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451BB5-489A-E90F-C3FE-5FBAB8823F74}"/>
              </a:ext>
            </a:extLst>
          </p:cNvPr>
          <p:cNvSpPr txBox="1"/>
          <p:nvPr/>
        </p:nvSpPr>
        <p:spPr>
          <a:xfrm>
            <a:off x="5832319" y="1223500"/>
            <a:ext cx="6249753" cy="416546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B050"/>
                </a:solidFill>
              </a:rPr>
              <a:t>Good availability.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No systems or major faults </a:t>
            </a:r>
          </a:p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The faults assigned to </a:t>
            </a:r>
            <a:r>
              <a:rPr lang="en-US" sz="1400" b="1" dirty="0">
                <a:solidFill>
                  <a:srgbClr val="663300"/>
                </a:solidFill>
              </a:rPr>
              <a:t>operation are setting-up</a:t>
            </a:r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and are not strictly</a:t>
            </a:r>
            <a:br>
              <a:rPr lang="en-US" sz="1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speaking faults, as this time was scheduled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srgbClr val="0070C0"/>
                </a:solidFill>
              </a:rPr>
              <a:t>Is a less invasive integration of the SPS ions activities possible?</a:t>
            </a:r>
            <a:br>
              <a:rPr lang="en-US" sz="14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(see K. Li’s talk)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srgbClr val="DE7D12"/>
                </a:solidFill>
              </a:rPr>
              <a:t>Worth mentioning: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September: </a:t>
            </a:r>
            <a:r>
              <a:rPr lang="en-US" sz="1400" b="1" dirty="0">
                <a:solidFill>
                  <a:srgbClr val="DE7D12"/>
                </a:solidFill>
              </a:rPr>
              <a:t>MBB.43550 inter-turn shorts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October: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1400" b="1" dirty="0">
                <a:solidFill>
                  <a:srgbClr val="DE7D12"/>
                </a:solidFill>
              </a:rPr>
              <a:t>MSN.X0220031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magnet on fire (</a:t>
            </a:r>
            <a:r>
              <a:rPr lang="en-GB" sz="1400" b="1" dirty="0">
                <a:solidFill>
                  <a:srgbClr val="DE7D12"/>
                </a:solidFill>
              </a:rPr>
              <a:t>inter-turn short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).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October: Fire alarm long which took time to reset. </a:t>
            </a:r>
          </a:p>
          <a:p>
            <a:pPr marL="1085850" lvl="2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BIW returned </a:t>
            </a:r>
            <a:r>
              <a:rPr lang="en-GB" sz="1400" b="1" dirty="0">
                <a:solidFill>
                  <a:srgbClr val="C00000"/>
                </a:solidFill>
              </a:rPr>
              <a:t>false fire alarm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in SPS Ring (BA5).</a:t>
            </a:r>
          </a:p>
          <a:p>
            <a:pPr marL="1085850" lvl="2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70C0"/>
                </a:solidFill>
              </a:rPr>
              <a:t>Bypassed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 following risk assessment. </a:t>
            </a:r>
          </a:p>
          <a:p>
            <a:pPr marL="1085850" lvl="2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DE7D12"/>
                </a:solidFill>
              </a:rPr>
              <a:t>Third-party piquet could not intervene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during the night.</a:t>
            </a:r>
          </a:p>
          <a:p>
            <a:pPr marL="1657350" lvl="3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400" b="1" dirty="0">
                <a:solidFill>
                  <a:srgbClr val="0070C0"/>
                </a:solidFill>
              </a:rPr>
              <a:t>Being followed up. 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26</a:t>
            </a:fld>
            <a:endParaRPr lang="en-US"/>
          </a:p>
        </p:txBody>
      </p:sp>
      <p:pic>
        <p:nvPicPr>
          <p:cNvPr id="11" name="Picture 10" descr="A group of colorful rectangular objects&#10;&#10;Description automatically generated">
            <a:extLst>
              <a:ext uri="{FF2B5EF4-FFF2-40B4-BE49-F238E27FC236}">
                <a16:creationId xmlns:a16="http://schemas.microsoft.com/office/drawing/2014/main" id="{8D1D2E0F-72AD-8F7D-4987-941B1446D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975" y="1439335"/>
            <a:ext cx="5278642" cy="3747831"/>
          </a:xfrm>
          <a:prstGeom prst="rect">
            <a:avLst/>
          </a:prstGeom>
          <a:noFill/>
          <a:ln w="25400">
            <a:solidFill>
              <a:srgbClr val="2F2F2F"/>
            </a:solidFill>
          </a:ln>
        </p:spPr>
      </p:pic>
    </p:spTree>
    <p:extLst>
      <p:ext uri="{BB962C8B-B14F-4D97-AF65-F5344CB8AC3E}">
        <p14:creationId xmlns:p14="http://schemas.microsoft.com/office/powerpoint/2010/main" val="28395176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SPS Magnets Inter-Shorts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27</a:t>
            </a:fld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95FE964-E4B4-33FA-6AA9-0757E85532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5243006"/>
              </p:ext>
            </p:extLst>
          </p:nvPr>
        </p:nvGraphicFramePr>
        <p:xfrm>
          <a:off x="6472866" y="3987248"/>
          <a:ext cx="5598617" cy="2061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D0EE1A7-5B82-87FA-EA2B-B82DDDAA04BF}"/>
              </a:ext>
            </a:extLst>
          </p:cNvPr>
          <p:cNvSpPr txBox="1"/>
          <p:nvPr/>
        </p:nvSpPr>
        <p:spPr>
          <a:xfrm>
            <a:off x="419836" y="1308045"/>
            <a:ext cx="11279771" cy="4672125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marL="179388" indent="-17938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b="1" dirty="0">
                <a:solidFill>
                  <a:srgbClr val="DE7D12"/>
                </a:solidFill>
                <a:sym typeface="Wingdings" pitchFamily="2" charset="2"/>
              </a:rPr>
              <a:t>Increasing failure rate</a:t>
            </a:r>
            <a:r>
              <a:rPr lang="de-DE" sz="1400" dirty="0">
                <a:solidFill>
                  <a:schemeClr val="tx2"/>
                </a:solidFill>
                <a:sym typeface="Wingdings" pitchFamily="2" charset="2"/>
              </a:rPr>
              <a:t> of SPS main bending coils. → </a:t>
            </a:r>
            <a:r>
              <a:rPr lang="en-US" sz="1400" dirty="0">
                <a:solidFill>
                  <a:schemeClr val="tx2"/>
                </a:solidFill>
              </a:rPr>
              <a:t>Spare stock is being depleted.</a:t>
            </a:r>
            <a:endParaRPr lang="de-DE" sz="1400" dirty="0">
              <a:solidFill>
                <a:schemeClr val="tx2"/>
              </a:solidFill>
              <a:sym typeface="Wingdings" pitchFamily="2" charset="2"/>
            </a:endParaRPr>
          </a:p>
          <a:p>
            <a:pPr marL="636588" lvl="1" indent="-17938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tx2"/>
                </a:solidFill>
                <a:sym typeface="Wingdings" pitchFamily="2" charset="2"/>
              </a:rPr>
              <a:t>Statistics presented at </a:t>
            </a:r>
            <a:r>
              <a:rPr lang="de-DE" sz="1400" dirty="0">
                <a:solidFill>
                  <a:schemeClr val="tx2"/>
                </a:solidFill>
                <a:sym typeface="Wingdings" pitchFamily="2" charset="2"/>
                <a:hlinkClick r:id="rId4"/>
              </a:rPr>
              <a:t>IEFC #331 </a:t>
            </a:r>
            <a:r>
              <a:rPr lang="de-DE" sz="1400" dirty="0">
                <a:solidFill>
                  <a:schemeClr val="tx2"/>
                </a:solidFill>
                <a:sym typeface="Wingdings" pitchFamily="2" charset="2"/>
              </a:rPr>
              <a:t>(and to be updated with 2 failures in 2023).</a:t>
            </a:r>
          </a:p>
          <a:p>
            <a:pPr marL="177800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/>
              </a:solidFill>
            </a:endParaRPr>
          </a:p>
          <a:p>
            <a:pPr marL="177800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Concerns coils produced by </a:t>
            </a:r>
            <a:r>
              <a:rPr lang="en-US" sz="1400" b="1" dirty="0">
                <a:solidFill>
                  <a:srgbClr val="DE7D12"/>
                </a:solidFill>
              </a:rPr>
              <a:t>Lintott on MBB</a:t>
            </a:r>
            <a:r>
              <a:rPr lang="en-US" sz="1400" dirty="0">
                <a:solidFill>
                  <a:schemeClr val="tx2"/>
                </a:solidFill>
              </a:rPr>
              <a:t> (249/385 in the SPS).</a:t>
            </a:r>
          </a:p>
          <a:p>
            <a:pPr marL="177800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Inter-turn shorts seem due to </a:t>
            </a:r>
            <a:r>
              <a:rPr lang="en-GB" sz="1400" b="1" dirty="0">
                <a:solidFill>
                  <a:srgbClr val="DE7D12"/>
                </a:solidFill>
              </a:rPr>
              <a:t>poor internal brazing quality.</a:t>
            </a:r>
            <a:endParaRPr lang="en-GB" sz="1400" dirty="0">
              <a:solidFill>
                <a:schemeClr val="tx2"/>
              </a:solidFill>
            </a:endParaRPr>
          </a:p>
          <a:p>
            <a:pPr marL="177800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2"/>
              </a:solidFill>
            </a:endParaRPr>
          </a:p>
          <a:p>
            <a:pPr marL="177800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DE7D12"/>
                </a:solidFill>
              </a:rPr>
              <a:t>Difficulty of finding industrial suppliers </a:t>
            </a:r>
            <a:r>
              <a:rPr lang="en-GB" sz="1400" dirty="0">
                <a:solidFill>
                  <a:schemeClr val="tx2"/>
                </a:solidFill>
              </a:rPr>
              <a:t>to produce small series of large coils. </a:t>
            </a:r>
          </a:p>
          <a:p>
            <a:pPr marL="177800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70C0"/>
                </a:solidFill>
              </a:rPr>
              <a:t>Set-up of a larger coil production facility within TE-MSC:</a:t>
            </a:r>
            <a:r>
              <a:rPr lang="en-GB" sz="1400" dirty="0">
                <a:solidFill>
                  <a:schemeClr val="tx2"/>
                </a:solidFill>
              </a:rPr>
              <a:t> </a:t>
            </a:r>
          </a:p>
          <a:p>
            <a:pPr marL="635000" lvl="1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Dedicated space in </a:t>
            </a:r>
            <a:r>
              <a:rPr lang="en-GB" sz="1400" b="1" dirty="0">
                <a:solidFill>
                  <a:srgbClr val="0070C0"/>
                </a:solidFill>
              </a:rPr>
              <a:t>B181.</a:t>
            </a:r>
          </a:p>
          <a:p>
            <a:pPr marL="635000" lvl="1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70C0"/>
                </a:solidFill>
              </a:rPr>
              <a:t>R&amp;D activities</a:t>
            </a:r>
            <a:r>
              <a:rPr lang="en-GB" sz="1400" dirty="0">
                <a:solidFill>
                  <a:schemeClr val="tx2"/>
                </a:solidFill>
              </a:rPr>
              <a:t> are already </a:t>
            </a:r>
            <a:r>
              <a:rPr lang="en-GB" sz="1400" b="1" dirty="0">
                <a:solidFill>
                  <a:srgbClr val="0070C0"/>
                </a:solidFill>
              </a:rPr>
              <a:t>ongoing</a:t>
            </a:r>
            <a:r>
              <a:rPr lang="en-GB" sz="1400" dirty="0">
                <a:solidFill>
                  <a:schemeClr val="tx2"/>
                </a:solidFill>
              </a:rPr>
              <a:t>. </a:t>
            </a:r>
          </a:p>
          <a:p>
            <a:pPr marL="635000" lvl="1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Main components are now under </a:t>
            </a:r>
            <a:r>
              <a:rPr lang="en-GB" sz="1400" b="1" dirty="0">
                <a:solidFill>
                  <a:srgbClr val="0070C0"/>
                </a:solidFill>
              </a:rPr>
              <a:t>procurement.</a:t>
            </a:r>
          </a:p>
          <a:p>
            <a:pPr marL="635000" lvl="1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70C0"/>
                </a:solidFill>
              </a:rPr>
              <a:t>Prototyping</a:t>
            </a:r>
            <a:r>
              <a:rPr lang="en-GB" sz="1400" dirty="0">
                <a:solidFill>
                  <a:schemeClr val="tx2"/>
                </a:solidFill>
              </a:rPr>
              <a:t> should start in </a:t>
            </a:r>
            <a:r>
              <a:rPr lang="en-GB" sz="1400" b="1" dirty="0">
                <a:solidFill>
                  <a:srgbClr val="0070C0"/>
                </a:solidFill>
              </a:rPr>
              <a:t>mid-2024.</a:t>
            </a:r>
            <a:r>
              <a:rPr lang="en-GB" sz="1400" dirty="0">
                <a:solidFill>
                  <a:schemeClr val="tx2"/>
                </a:solidFill>
              </a:rPr>
              <a:t> </a:t>
            </a:r>
          </a:p>
          <a:p>
            <a:pPr marL="635000" lvl="1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70C0"/>
                </a:solidFill>
              </a:rPr>
              <a:t>Budget</a:t>
            </a:r>
            <a:r>
              <a:rPr lang="en-GB" sz="1400" dirty="0">
                <a:solidFill>
                  <a:schemeClr val="tx2"/>
                </a:solidFill>
              </a:rPr>
              <a:t> and </a:t>
            </a:r>
            <a:r>
              <a:rPr lang="en-GB" sz="1400" b="1" dirty="0">
                <a:solidFill>
                  <a:srgbClr val="0070C0"/>
                </a:solidFill>
              </a:rPr>
              <a:t>resources</a:t>
            </a:r>
            <a:r>
              <a:rPr lang="en-GB" sz="1400" dirty="0">
                <a:solidFill>
                  <a:schemeClr val="tx2"/>
                </a:solidFill>
              </a:rPr>
              <a:t> have been </a:t>
            </a:r>
            <a:r>
              <a:rPr lang="en-GB" sz="1400" b="1" dirty="0">
                <a:solidFill>
                  <a:srgbClr val="0070C0"/>
                </a:solidFill>
              </a:rPr>
              <a:t>defined and secured.</a:t>
            </a:r>
          </a:p>
          <a:p>
            <a:pPr marL="635000" lvl="1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Possible future knowledge transfer to industry.</a:t>
            </a:r>
            <a:endParaRPr lang="en-US" sz="1400" dirty="0">
              <a:solidFill>
                <a:schemeClr val="tx2"/>
              </a:solidFill>
            </a:endParaRPr>
          </a:p>
          <a:p>
            <a:pPr marL="179388" indent="-17938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400" dirty="0">
              <a:solidFill>
                <a:schemeClr val="tx2"/>
              </a:solidFill>
              <a:sym typeface="Wingdings" pitchFamily="2" charset="2"/>
            </a:endParaRPr>
          </a:p>
          <a:p>
            <a:pPr marL="179388" indent="-17938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400" dirty="0">
              <a:solidFill>
                <a:schemeClr val="tx2"/>
              </a:solidFill>
              <a:sym typeface="Wingdings" pitchFamily="2" charset="2"/>
            </a:endParaRPr>
          </a:p>
          <a:p>
            <a:pPr marL="179388" indent="-179388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400" dirty="0">
              <a:solidFill>
                <a:schemeClr val="tx2"/>
              </a:solidFill>
              <a:sym typeface="Wingdings" pitchFamily="2" charset="2"/>
            </a:endParaRPr>
          </a:p>
        </p:txBody>
      </p:sp>
      <p:pic>
        <p:nvPicPr>
          <p:cNvPr id="8" name="Picture 7" descr="Inserting image...">
            <a:extLst>
              <a:ext uri="{FF2B5EF4-FFF2-40B4-BE49-F238E27FC236}">
                <a16:creationId xmlns:a16="http://schemas.microsoft.com/office/drawing/2014/main" id="{9025F885-B305-E33A-81DE-25C24FABCB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5914" y="1239107"/>
            <a:ext cx="2163931" cy="2376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5857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Linac3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28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3806D5-6C5A-E121-70AE-A4DCB2952FC5}"/>
              </a:ext>
            </a:extLst>
          </p:cNvPr>
          <p:cNvSpPr txBox="1"/>
          <p:nvPr/>
        </p:nvSpPr>
        <p:spPr>
          <a:xfrm>
            <a:off x="969277" y="4395772"/>
            <a:ext cx="4751931" cy="1062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de-DE" sz="1600" dirty="0">
                <a:solidFill>
                  <a:srgbClr val="2F2F2F"/>
                </a:solidFill>
              </a:rPr>
              <a:t>A high availability:</a:t>
            </a:r>
          </a:p>
          <a:p>
            <a:pPr marL="628650" lvl="1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u="sng" dirty="0">
                <a:solidFill>
                  <a:srgbClr val="2F2F2F"/>
                </a:solidFill>
              </a:rPr>
              <a:t>2018: 92.7% (5 week physics run).</a:t>
            </a:r>
          </a:p>
          <a:p>
            <a:pPr marL="628650" lvl="1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</a:rPr>
              <a:t>2022: 97.3% (2 week physics run).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55FEB0C-AEB8-DDAD-7241-FAF6726B46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4186" y="3757613"/>
            <a:ext cx="5624734" cy="488306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2000" b="1" dirty="0">
                <a:solidFill>
                  <a:srgbClr val="00B050"/>
                </a:solidFill>
              </a:rPr>
              <a:t>Global Availability in 2023: 97.5% (7 weeks)</a:t>
            </a:r>
            <a:endParaRPr lang="en-GB" sz="2000" b="1" dirty="0">
              <a:solidFill>
                <a:srgbClr val="00B050"/>
              </a:solidFill>
            </a:endParaRPr>
          </a:p>
        </p:txBody>
      </p:sp>
      <p:pic>
        <p:nvPicPr>
          <p:cNvPr id="8" name="Content Placeholder 13">
            <a:extLst>
              <a:ext uri="{FF2B5EF4-FFF2-40B4-BE49-F238E27FC236}">
                <a16:creationId xmlns:a16="http://schemas.microsoft.com/office/drawing/2014/main" id="{0FC117F9-D797-50F2-7E77-6186CB6A224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545372" y="3028466"/>
            <a:ext cx="3657600" cy="2985666"/>
          </a:xfrm>
          <a:solidFill>
            <a:schemeClr val="bg1"/>
          </a:solidFill>
          <a:ln w="25400">
            <a:solidFill>
              <a:schemeClr val="accent4">
                <a:lumMod val="50000"/>
              </a:schemeClr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2BDE19D-4B41-E177-2AB4-4DFF252006D2}"/>
              </a:ext>
            </a:extLst>
          </p:cNvPr>
          <p:cNvSpPr txBox="1"/>
          <p:nvPr/>
        </p:nvSpPr>
        <p:spPr>
          <a:xfrm>
            <a:off x="70340" y="1008267"/>
            <a:ext cx="12071420" cy="1811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975" indent="-180975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</a:rPr>
              <a:t>The year </a:t>
            </a:r>
            <a:r>
              <a:rPr lang="de-DE" sz="1600" b="1" dirty="0">
                <a:solidFill>
                  <a:srgbClr val="0070C0"/>
                </a:solidFill>
              </a:rPr>
              <a:t>2021</a:t>
            </a:r>
            <a:r>
              <a:rPr lang="de-DE" sz="1600" dirty="0">
                <a:solidFill>
                  <a:srgbClr val="2F2F2F"/>
                </a:solidFill>
              </a:rPr>
              <a:t> was a </a:t>
            </a:r>
            <a:r>
              <a:rPr lang="de-DE" sz="1600" b="1" dirty="0">
                <a:solidFill>
                  <a:srgbClr val="0070C0"/>
                </a:solidFill>
              </a:rPr>
              <a:t>commissioning</a:t>
            </a:r>
            <a:r>
              <a:rPr lang="de-DE" sz="1600" dirty="0">
                <a:solidFill>
                  <a:srgbClr val="2F2F2F"/>
                </a:solidFill>
              </a:rPr>
              <a:t> year for Linac3 and LEIR.</a:t>
            </a:r>
          </a:p>
          <a:p>
            <a:pPr marL="180975" indent="-180975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sz="1600" dirty="0">
                <a:solidFill>
                  <a:srgbClr val="2F2F2F"/>
                </a:solidFill>
              </a:rPr>
              <a:t>The year </a:t>
            </a:r>
            <a:r>
              <a:rPr lang="de-DE" sz="1600" b="1" dirty="0">
                <a:solidFill>
                  <a:srgbClr val="0070C0"/>
                </a:solidFill>
              </a:rPr>
              <a:t>2022</a:t>
            </a:r>
            <a:r>
              <a:rPr lang="de-DE" sz="1600" dirty="0">
                <a:solidFill>
                  <a:srgbClr val="2F2F2F"/>
                </a:solidFill>
              </a:rPr>
              <a:t> included </a:t>
            </a:r>
            <a:r>
              <a:rPr lang="de-DE" sz="1600" b="1" dirty="0">
                <a:solidFill>
                  <a:srgbClr val="0070C0"/>
                </a:solidFill>
              </a:rPr>
              <a:t>2 weeks of physics run for SPS NA </a:t>
            </a:r>
            <a:r>
              <a:rPr lang="de-DE" sz="1600" dirty="0">
                <a:solidFill>
                  <a:srgbClr val="2F2F2F"/>
                </a:solidFill>
              </a:rPr>
              <a:t>during which </a:t>
            </a:r>
            <a:r>
              <a:rPr lang="de-DE" sz="1600" b="1" dirty="0">
                <a:solidFill>
                  <a:srgbClr val="0070C0"/>
                </a:solidFill>
              </a:rPr>
              <a:t>2 days of LHC tests with Pb ions.</a:t>
            </a:r>
          </a:p>
          <a:p>
            <a:pPr marL="180975" indent="-180975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sz="1600" dirty="0">
                <a:solidFill>
                  <a:srgbClr val="2F2F2F"/>
                </a:solidFill>
              </a:rPr>
              <a:t>The year </a:t>
            </a:r>
            <a:r>
              <a:rPr lang="de-DE" sz="1600" b="1" dirty="0">
                <a:solidFill>
                  <a:srgbClr val="0070C0"/>
                </a:solidFill>
              </a:rPr>
              <a:t>2023</a:t>
            </a:r>
            <a:r>
              <a:rPr lang="de-DE" sz="1600" dirty="0">
                <a:solidFill>
                  <a:srgbClr val="2F2F2F"/>
                </a:solidFill>
              </a:rPr>
              <a:t> included </a:t>
            </a:r>
            <a:r>
              <a:rPr lang="de-DE" sz="1600" b="1" dirty="0">
                <a:solidFill>
                  <a:srgbClr val="0070C0"/>
                </a:solidFill>
              </a:rPr>
              <a:t>~5 weeks of LHC physics and 4 weeks of SPS NA + 2d extension for CHIMERA</a:t>
            </a:r>
            <a:r>
              <a:rPr lang="de-DE" sz="1600" dirty="0">
                <a:solidFill>
                  <a:srgbClr val="2F2F2F"/>
                </a:solidFill>
              </a:rPr>
              <a:t>.</a:t>
            </a:r>
          </a:p>
          <a:p>
            <a:pPr marL="180975" indent="-180975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Outside of physics periods Linac3 (and LEIR) operation is only during </a:t>
            </a:r>
            <a:r>
              <a:rPr lang="en-GB" sz="1600" b="1" dirty="0">
                <a:solidFill>
                  <a:srgbClr val="DE7D12"/>
                </a:solidFill>
              </a:rPr>
              <a:t>daytime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 and is </a:t>
            </a:r>
            <a:r>
              <a:rPr lang="en-GB" sz="1600" b="1" dirty="0">
                <a:solidFill>
                  <a:srgbClr val="DE7D12"/>
                </a:solidFill>
              </a:rPr>
              <a:t>not followed up systematically with AF</a:t>
            </a:r>
            <a:r>
              <a:rPr lang="en-US" sz="1600" b="1" dirty="0">
                <a:solidFill>
                  <a:srgbClr val="DE7D12"/>
                </a:solidFill>
              </a:rPr>
              <a:t>T:</a:t>
            </a:r>
            <a:endParaRPr lang="de-DE" sz="1600" dirty="0">
              <a:solidFill>
                <a:srgbClr val="2F2F2F"/>
              </a:solidFill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dirty="0">
                <a:solidFill>
                  <a:srgbClr val="2F2F2F"/>
                </a:solidFill>
              </a:rPr>
              <a:t>It makes sense to analyse the availability only during the physics runs.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DFD85FC-DB4D-23ED-FB97-F66D8A0B6573}"/>
              </a:ext>
            </a:extLst>
          </p:cNvPr>
          <p:cNvSpPr txBox="1">
            <a:spLocks/>
          </p:cNvSpPr>
          <p:nvPr/>
        </p:nvSpPr>
        <p:spPr>
          <a:xfrm>
            <a:off x="10668000" y="2854652"/>
            <a:ext cx="736210" cy="319958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4">
                <a:lumMod val="50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algn="ctr"/>
            <a:r>
              <a:rPr lang="en-GB" sz="2000" dirty="0">
                <a:solidFill>
                  <a:srgbClr val="6666FF"/>
                </a:solidFill>
              </a:rPr>
              <a:t>2023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33F215-3C34-57DE-014D-ED0274A8FD1E}"/>
              </a:ext>
            </a:extLst>
          </p:cNvPr>
          <p:cNvSpPr/>
          <p:nvPr/>
        </p:nvSpPr>
        <p:spPr>
          <a:xfrm>
            <a:off x="671513" y="3429000"/>
            <a:ext cx="5972175" cy="2143125"/>
          </a:xfrm>
          <a:prstGeom prst="rect">
            <a:avLst/>
          </a:prstGeom>
          <a:noFill/>
          <a:ln w="28575">
            <a:solidFill>
              <a:srgbClr val="66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434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Linac3 in 2023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BDE19D-4B41-E177-2AB4-4DFF252006D2}"/>
              </a:ext>
            </a:extLst>
          </p:cNvPr>
          <p:cNvSpPr txBox="1"/>
          <p:nvPr/>
        </p:nvSpPr>
        <p:spPr>
          <a:xfrm>
            <a:off x="226000" y="1366492"/>
            <a:ext cx="8610819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70C0"/>
                </a:solidFill>
                <a:latin typeface="+mj-lt"/>
              </a:rPr>
              <a:t>No equipment displayed faults demonstrating long term issues.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Most of </a:t>
            </a:r>
            <a:r>
              <a:rPr lang="en-US" sz="1600" b="1" dirty="0">
                <a:solidFill>
                  <a:srgbClr val="0070C0"/>
                </a:solidFill>
                <a:latin typeface="+mj-lt"/>
              </a:rPr>
              <a:t>RF downtime caused by issues with sequencing/interlock: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Learning from experience → Expected modifications during EYETS23-24.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No major hardware issues with new amplifier in RFQ and Cavity1.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u="sng" dirty="0">
                <a:solidFill>
                  <a:srgbClr val="0070C0"/>
                </a:solidFill>
                <a:latin typeface="+mj-lt"/>
              </a:rPr>
              <a:t>Source: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B050"/>
                </a:solidFill>
                <a:latin typeface="+mj-lt"/>
              </a:rPr>
              <a:t>Excellent year.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03030"/>
                </a:solidFill>
                <a:latin typeface="+mj-lt"/>
              </a:rPr>
              <a:t>Experienced </a:t>
            </a:r>
            <a:r>
              <a:rPr lang="en-US" sz="1600" b="1" dirty="0">
                <a:solidFill>
                  <a:srgbClr val="0070C0"/>
                </a:solidFill>
                <a:latin typeface="+mj-lt"/>
              </a:rPr>
              <a:t>unstable periods of 5-10 minutes</a:t>
            </a:r>
            <a:r>
              <a:rPr lang="en-US" sz="1600" dirty="0">
                <a:solidFill>
                  <a:srgbClr val="303030"/>
                </a:solidFill>
                <a:latin typeface="+mj-lt"/>
              </a:rPr>
              <a:t>, recovering without intervention.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+mj-lt"/>
              </a:rPr>
              <a:t>Oven refills extended from </a:t>
            </a:r>
            <a:r>
              <a:rPr lang="en-GB" sz="1600" b="1" dirty="0">
                <a:solidFill>
                  <a:srgbClr val="0070C0"/>
                </a:solidFill>
                <a:effectLst/>
                <a:latin typeface="+mj-lt"/>
              </a:rPr>
              <a:t>2 weeks in 2018 to 4 weeks post LS2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+mj-lt"/>
              </a:rPr>
              <a:t>, with </a:t>
            </a:r>
            <a:b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+mj-lt"/>
              </a:rPr>
            </a:br>
            <a:r>
              <a:rPr lang="en-GB" sz="1600" b="1" dirty="0">
                <a:solidFill>
                  <a:srgbClr val="0070C0"/>
                </a:solidFill>
                <a:effectLst/>
                <a:latin typeface="+mj-lt"/>
              </a:rPr>
              <a:t>improved design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+mj-lt"/>
              </a:rPr>
              <a:t> of the oven to </a:t>
            </a:r>
            <a:r>
              <a:rPr lang="en-GB" sz="1600" b="1" dirty="0">
                <a:solidFill>
                  <a:srgbClr val="0070C0"/>
                </a:solidFill>
                <a:effectLst/>
                <a:latin typeface="+mj-lt"/>
              </a:rPr>
              <a:t>reduce Pb-oxide build up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+mj-lt"/>
              </a:rPr>
              <a:t>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+mj-lt"/>
              </a:rPr>
              <a:t>Oven refills </a:t>
            </a:r>
            <a:r>
              <a:rPr lang="en-GB" sz="1600" b="1" dirty="0">
                <a:solidFill>
                  <a:srgbClr val="0070C0"/>
                </a:solidFill>
                <a:effectLst/>
                <a:latin typeface="+mj-lt"/>
              </a:rPr>
              <a:t>not counted as downtime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+mj-lt"/>
              </a:rPr>
              <a:t>(included as planning activities).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DE7D12"/>
                </a:solidFill>
                <a:effectLst/>
                <a:latin typeface="+mj-lt"/>
              </a:rPr>
              <a:t>No diagnostics to quantify the Pb still available in an oven</a:t>
            </a:r>
            <a:r>
              <a:rPr lang="en-GB" sz="1600" dirty="0">
                <a:solidFill>
                  <a:srgbClr val="DE7D12"/>
                </a:solidFill>
                <a:effectLst/>
                <a:latin typeface="+mj-lt"/>
              </a:rPr>
              <a:t>.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+mj-lt"/>
              </a:rPr>
              <a:t>First sign of running out can be an unstable beam which cannot be recovered. Trying to push to longer than 4 weeks between refills increases the risk of needing an unexpected refill that leads to longer downtime.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29</a:t>
            </a:fld>
            <a:endParaRPr lang="en-US"/>
          </a:p>
        </p:txBody>
      </p:sp>
      <p:pic>
        <p:nvPicPr>
          <p:cNvPr id="15" name="Picture 14" descr="A pie chart with different colored sections&#10;&#10;Description automatically generated">
            <a:extLst>
              <a:ext uri="{FF2B5EF4-FFF2-40B4-BE49-F238E27FC236}">
                <a16:creationId xmlns:a16="http://schemas.microsoft.com/office/drawing/2014/main" id="{2AF505BE-5114-65E9-FA07-07B823145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4273" y="3670748"/>
            <a:ext cx="2479686" cy="2281311"/>
          </a:xfrm>
          <a:prstGeom prst="rect">
            <a:avLst/>
          </a:prstGeom>
          <a:noFill/>
        </p:spPr>
      </p:pic>
      <p:pic>
        <p:nvPicPr>
          <p:cNvPr id="12" name="Content Placeholder 8" descr="A graph with multiple colored bars&#10;&#10;Description automatically generated with medium confidence">
            <a:extLst>
              <a:ext uri="{FF2B5EF4-FFF2-40B4-BE49-F238E27FC236}">
                <a16:creationId xmlns:a16="http://schemas.microsoft.com/office/drawing/2014/main" id="{7C414D1D-CF7B-26F7-649A-D72173BCE241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tretch/>
        </p:blipFill>
        <p:spPr>
          <a:xfrm>
            <a:off x="7810222" y="667007"/>
            <a:ext cx="4278615" cy="2353238"/>
          </a:xfrm>
          <a:noFill/>
        </p:spPr>
      </p:pic>
    </p:spTree>
    <p:extLst>
      <p:ext uri="{BB962C8B-B14F-4D97-AF65-F5344CB8AC3E}">
        <p14:creationId xmlns:p14="http://schemas.microsoft.com/office/powerpoint/2010/main" val="2709821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Data Capture 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6C5E4F-D37C-EA74-C2D5-62BDC86C3AEA}"/>
              </a:ext>
            </a:extLst>
          </p:cNvPr>
          <p:cNvSpPr txBox="1"/>
          <p:nvPr/>
        </p:nvSpPr>
        <p:spPr>
          <a:xfrm>
            <a:off x="407987" y="1209600"/>
            <a:ext cx="10368223" cy="218521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70C0"/>
                </a:solidFill>
              </a:rPr>
              <a:t>A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ccelerator </a:t>
            </a:r>
            <a:r>
              <a:rPr lang="en-GB" sz="1600" b="1" dirty="0">
                <a:solidFill>
                  <a:srgbClr val="0070C0"/>
                </a:solidFill>
              </a:rPr>
              <a:t>F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ault </a:t>
            </a:r>
            <a:r>
              <a:rPr lang="en-GB" sz="1600" b="1" dirty="0">
                <a:solidFill>
                  <a:srgbClr val="0070C0"/>
                </a:solidFill>
              </a:rPr>
              <a:t>T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racking (</a:t>
            </a:r>
            <a:r>
              <a:rPr lang="en-GB" sz="1600" b="1" dirty="0">
                <a:solidFill>
                  <a:srgbClr val="0070C0"/>
                </a:solidFill>
              </a:rPr>
              <a:t>AFT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) inherited </a:t>
            </a:r>
            <a:r>
              <a:rPr lang="en-GB" sz="1600" b="1" dirty="0">
                <a:solidFill>
                  <a:srgbClr val="0070C0"/>
                </a:solidFill>
              </a:rPr>
              <a:t>from the LHC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since 2017 (outcome of Chamonix ’16).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70C0"/>
                </a:solidFill>
              </a:rPr>
              <a:t>More than 10k faults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recorded and reviewed in 2023 (LHC included) </a:t>
            </a:r>
            <a:r>
              <a:rPr lang="en-US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</a:t>
            </a:r>
            <a:r>
              <a:rPr lang="en-US" sz="1600" b="1" dirty="0">
                <a:solidFill>
                  <a:srgbClr val="C00000"/>
                </a:solidFill>
              </a:rPr>
              <a:t> Automation necessary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Significant </a:t>
            </a:r>
            <a:r>
              <a:rPr lang="en-US" sz="1600" b="1" dirty="0">
                <a:solidFill>
                  <a:srgbClr val="0070C0"/>
                </a:solidFill>
              </a:rPr>
              <a:t>effort done by OP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in integrating the machines of the CERN complex.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The data automatically/manually stored are </a:t>
            </a:r>
            <a:r>
              <a:rPr lang="en-US" sz="1600" b="1" dirty="0">
                <a:solidFill>
                  <a:srgbClr val="0070C0"/>
                </a:solidFill>
              </a:rPr>
              <a:t>first reviewed by the coordinators/supervisors of the week.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70C0"/>
                </a:solidFill>
              </a:rPr>
              <a:t>Weekly fault reviews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throughout the year, driven by Lukas/Jack.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6480B3B8-A9FA-0DBC-275F-676F5BEF4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66706" y="112829"/>
            <a:ext cx="2099894" cy="21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8" name="Google Shape;241;p19">
            <a:extLst>
              <a:ext uri="{FF2B5EF4-FFF2-40B4-BE49-F238E27FC236}">
                <a16:creationId xmlns:a16="http://schemas.microsoft.com/office/drawing/2014/main" id="{6E59E0F5-4E80-F6BC-D4A0-427F3DB94B87}"/>
              </a:ext>
            </a:extLst>
          </p:cNvPr>
          <p:cNvSpPr txBox="1">
            <a:spLocks/>
          </p:cNvSpPr>
          <p:nvPr/>
        </p:nvSpPr>
        <p:spPr>
          <a:xfrm>
            <a:off x="8634900" y="3165029"/>
            <a:ext cx="8520600" cy="1975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endParaRPr lang="en-GB" dirty="0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DD05C50F-AD89-C2BA-403A-CCD7835EE862}"/>
              </a:ext>
            </a:extLst>
          </p:cNvPr>
          <p:cNvGrpSpPr/>
          <p:nvPr/>
        </p:nvGrpSpPr>
        <p:grpSpPr>
          <a:xfrm>
            <a:off x="11138088" y="3149040"/>
            <a:ext cx="881400" cy="2897479"/>
            <a:chOff x="7055256" y="1597793"/>
            <a:chExt cx="881400" cy="2897479"/>
          </a:xfrm>
        </p:grpSpPr>
        <p:grpSp>
          <p:nvGrpSpPr>
            <p:cNvPr id="142" name="Google Shape;225;p18">
              <a:extLst>
                <a:ext uri="{FF2B5EF4-FFF2-40B4-BE49-F238E27FC236}">
                  <a16:creationId xmlns:a16="http://schemas.microsoft.com/office/drawing/2014/main" id="{5C7D4825-9089-2632-CC89-218F78E95610}"/>
                </a:ext>
              </a:extLst>
            </p:cNvPr>
            <p:cNvGrpSpPr/>
            <p:nvPr/>
          </p:nvGrpSpPr>
          <p:grpSpPr>
            <a:xfrm>
              <a:off x="7055256" y="1597793"/>
              <a:ext cx="881400" cy="1454247"/>
              <a:chOff x="115" y="85950"/>
              <a:chExt cx="881400" cy="1454247"/>
            </a:xfrm>
          </p:grpSpPr>
          <p:sp>
            <p:nvSpPr>
              <p:cNvPr id="146" name="Google Shape;226;p18">
                <a:extLst>
                  <a:ext uri="{FF2B5EF4-FFF2-40B4-BE49-F238E27FC236}">
                    <a16:creationId xmlns:a16="http://schemas.microsoft.com/office/drawing/2014/main" id="{C428442B-B640-03FF-62D2-2952E7689916}"/>
                  </a:ext>
                </a:extLst>
              </p:cNvPr>
              <p:cNvSpPr/>
              <p:nvPr/>
            </p:nvSpPr>
            <p:spPr>
              <a:xfrm>
                <a:off x="115" y="85950"/>
                <a:ext cx="881400" cy="440700"/>
              </a:xfrm>
              <a:prstGeom prst="roundRect">
                <a:avLst>
                  <a:gd name="adj" fmla="val 10000"/>
                </a:avLst>
              </a:prstGeom>
              <a:solidFill>
                <a:srgbClr val="FFFFFF"/>
              </a:solidFill>
              <a:ln w="19050" cap="flat" cmpd="sng">
                <a:solidFill>
                  <a:srgbClr val="0055A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227;p18">
                <a:extLst>
                  <a:ext uri="{FF2B5EF4-FFF2-40B4-BE49-F238E27FC236}">
                    <a16:creationId xmlns:a16="http://schemas.microsoft.com/office/drawing/2014/main" id="{CBC70D61-A1D6-0538-CF7B-48A74C6327EA}"/>
                  </a:ext>
                </a:extLst>
              </p:cNvPr>
              <p:cNvSpPr txBox="1"/>
              <p:nvPr/>
            </p:nvSpPr>
            <p:spPr>
              <a:xfrm>
                <a:off x="13022" y="98857"/>
                <a:ext cx="855600" cy="41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975" tIns="6975" rIns="6975" bIns="6975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55A0"/>
                  </a:buClr>
                  <a:buSzPts val="1100"/>
                  <a:buFont typeface="Arial"/>
                  <a:buNone/>
                </a:pPr>
                <a:r>
                  <a:rPr lang="en-GB" sz="1100" dirty="0">
                    <a:solidFill>
                      <a:srgbClr val="0055A0"/>
                    </a:solidFill>
                    <a:latin typeface="Arial"/>
                    <a:ea typeface="Arial"/>
                    <a:cs typeface="Arial"/>
                    <a:sym typeface="Arial"/>
                  </a:rPr>
                  <a:t>AFR operational</a:t>
                </a:r>
                <a:endParaRPr dirty="0"/>
              </a:p>
            </p:txBody>
          </p:sp>
          <p:sp>
            <p:nvSpPr>
              <p:cNvPr id="148" name="Google Shape;228;p18">
                <a:extLst>
                  <a:ext uri="{FF2B5EF4-FFF2-40B4-BE49-F238E27FC236}">
                    <a16:creationId xmlns:a16="http://schemas.microsoft.com/office/drawing/2014/main" id="{874D7833-6105-470A-215F-CAC994685964}"/>
                  </a:ext>
                </a:extLst>
              </p:cNvPr>
              <p:cNvSpPr/>
              <p:nvPr/>
            </p:nvSpPr>
            <p:spPr>
              <a:xfrm>
                <a:off x="115" y="592724"/>
                <a:ext cx="881400" cy="440700"/>
              </a:xfrm>
              <a:prstGeom prst="roundRect">
                <a:avLst>
                  <a:gd name="adj" fmla="val 10000"/>
                </a:avLst>
              </a:prstGeom>
              <a:solidFill>
                <a:srgbClr val="0055A0">
                  <a:alpha val="498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229;p18">
                <a:extLst>
                  <a:ext uri="{FF2B5EF4-FFF2-40B4-BE49-F238E27FC236}">
                    <a16:creationId xmlns:a16="http://schemas.microsoft.com/office/drawing/2014/main" id="{0EB4DFA8-A037-EC0C-26AA-862D5871911B}"/>
                  </a:ext>
                </a:extLst>
              </p:cNvPr>
              <p:cNvSpPr txBox="1"/>
              <p:nvPr/>
            </p:nvSpPr>
            <p:spPr>
              <a:xfrm>
                <a:off x="13022" y="605631"/>
                <a:ext cx="855600" cy="41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975" tIns="6975" rIns="6975" bIns="6975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100"/>
                  <a:buFont typeface="Arial"/>
                  <a:buNone/>
                </a:pPr>
                <a:r>
                  <a:rPr lang="en-GB" sz="11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rPr>
                  <a:t>AFR in development</a:t>
                </a:r>
                <a:endParaRPr/>
              </a:p>
            </p:txBody>
          </p:sp>
          <p:sp>
            <p:nvSpPr>
              <p:cNvPr id="150" name="Google Shape;230;p18">
                <a:extLst>
                  <a:ext uri="{FF2B5EF4-FFF2-40B4-BE49-F238E27FC236}">
                    <a16:creationId xmlns:a16="http://schemas.microsoft.com/office/drawing/2014/main" id="{6A6F51EE-991B-ADED-781D-BFC417F99525}"/>
                  </a:ext>
                </a:extLst>
              </p:cNvPr>
              <p:cNvSpPr/>
              <p:nvPr/>
            </p:nvSpPr>
            <p:spPr>
              <a:xfrm>
                <a:off x="115" y="1099497"/>
                <a:ext cx="881400" cy="440700"/>
              </a:xfrm>
              <a:prstGeom prst="roundRect">
                <a:avLst>
                  <a:gd name="adj" fmla="val 10000"/>
                </a:avLst>
              </a:prstGeom>
              <a:solidFill>
                <a:srgbClr val="0055A0"/>
              </a:solidFill>
              <a:ln w="19050" cap="flat" cmpd="sng">
                <a:solidFill>
                  <a:srgbClr val="F8F8F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1" name="Google Shape;231;p18">
                <a:extLst>
                  <a:ext uri="{FF2B5EF4-FFF2-40B4-BE49-F238E27FC236}">
                    <a16:creationId xmlns:a16="http://schemas.microsoft.com/office/drawing/2014/main" id="{D6B4BD03-8A9B-01C1-E17F-6E4C8B8DF5D3}"/>
                  </a:ext>
                </a:extLst>
              </p:cNvPr>
              <p:cNvSpPr txBox="1"/>
              <p:nvPr/>
            </p:nvSpPr>
            <p:spPr>
              <a:xfrm>
                <a:off x="13022" y="1112404"/>
                <a:ext cx="855600" cy="41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975" tIns="6975" rIns="6975" bIns="6975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100"/>
                  <a:buFont typeface="Arial"/>
                  <a:buNone/>
                </a:pPr>
                <a:r>
                  <a:rPr lang="en-GB" sz="11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rPr>
                  <a:t>AFR possible long-term</a:t>
                </a:r>
                <a:endParaRPr/>
              </a:p>
            </p:txBody>
          </p:sp>
        </p:grpSp>
        <p:sp>
          <p:nvSpPr>
            <p:cNvPr id="143" name="Google Shape;232;p18">
              <a:extLst>
                <a:ext uri="{FF2B5EF4-FFF2-40B4-BE49-F238E27FC236}">
                  <a16:creationId xmlns:a16="http://schemas.microsoft.com/office/drawing/2014/main" id="{72B450CC-2019-6CD7-CF7B-D9769AE85D97}"/>
                </a:ext>
              </a:extLst>
            </p:cNvPr>
            <p:cNvSpPr txBox="1"/>
            <p:nvPr/>
          </p:nvSpPr>
          <p:spPr>
            <a:xfrm>
              <a:off x="7068138" y="3118225"/>
              <a:ext cx="855600" cy="4149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rPr>
                <a:t>AFR </a:t>
              </a:r>
              <a:r>
                <a:rPr lang="en-GB" sz="1100">
                  <a:solidFill>
                    <a:srgbClr val="0055A0"/>
                  </a:solidFill>
                </a:rPr>
                <a:t>new development</a:t>
              </a:r>
              <a:endParaRPr/>
            </a:p>
          </p:txBody>
        </p:sp>
        <p:sp>
          <p:nvSpPr>
            <p:cNvPr id="144" name="Google Shape;233;p18">
              <a:extLst>
                <a:ext uri="{FF2B5EF4-FFF2-40B4-BE49-F238E27FC236}">
                  <a16:creationId xmlns:a16="http://schemas.microsoft.com/office/drawing/2014/main" id="{51DCFDA9-B97F-1013-BFE8-765A2F08A066}"/>
                </a:ext>
              </a:extLst>
            </p:cNvPr>
            <p:cNvSpPr txBox="1"/>
            <p:nvPr/>
          </p:nvSpPr>
          <p:spPr>
            <a:xfrm>
              <a:off x="7068138" y="3599300"/>
              <a:ext cx="855600" cy="414900"/>
            </a:xfrm>
            <a:prstGeom prst="rect">
              <a:avLst/>
            </a:prstGeom>
            <a:noFill/>
            <a:ln w="19050" cap="flat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rPr>
                <a:t>AFR </a:t>
              </a:r>
              <a:r>
                <a:rPr lang="en-GB" sz="1100">
                  <a:solidFill>
                    <a:srgbClr val="0055A0"/>
                  </a:solidFill>
                </a:rPr>
                <a:t>passive</a:t>
              </a:r>
              <a:endParaRPr/>
            </a:p>
          </p:txBody>
        </p:sp>
        <p:sp>
          <p:nvSpPr>
            <p:cNvPr id="145" name="Google Shape;234;p18">
              <a:extLst>
                <a:ext uri="{FF2B5EF4-FFF2-40B4-BE49-F238E27FC236}">
                  <a16:creationId xmlns:a16="http://schemas.microsoft.com/office/drawing/2014/main" id="{B8F2E3D6-8733-E8B8-BB91-C2F24B5AC948}"/>
                </a:ext>
              </a:extLst>
            </p:cNvPr>
            <p:cNvSpPr txBox="1"/>
            <p:nvPr/>
          </p:nvSpPr>
          <p:spPr>
            <a:xfrm>
              <a:off x="7068138" y="4080372"/>
              <a:ext cx="855600" cy="414900"/>
            </a:xfrm>
            <a:prstGeom prst="rect">
              <a:avLst/>
            </a:prstGeom>
            <a:solidFill>
              <a:srgbClr val="B7B7B7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rgbClr val="FFFFFF"/>
                  </a:solidFill>
                </a:rPr>
                <a:t>No AFT</a:t>
              </a:r>
              <a:endParaRPr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692A5C1-FBBB-CE38-5796-9A354FBC1DC4}"/>
              </a:ext>
            </a:extLst>
          </p:cNvPr>
          <p:cNvGrpSpPr/>
          <p:nvPr/>
        </p:nvGrpSpPr>
        <p:grpSpPr>
          <a:xfrm>
            <a:off x="6008155" y="3721123"/>
            <a:ext cx="4703657" cy="2385682"/>
            <a:chOff x="6008155" y="3721123"/>
            <a:chExt cx="4703657" cy="2385682"/>
          </a:xfrm>
        </p:grpSpPr>
        <p:sp>
          <p:nvSpPr>
            <p:cNvPr id="85" name="Google Shape;169;p18">
              <a:extLst>
                <a:ext uri="{FF2B5EF4-FFF2-40B4-BE49-F238E27FC236}">
                  <a16:creationId xmlns:a16="http://schemas.microsoft.com/office/drawing/2014/main" id="{A7133F10-2AF9-83CE-065D-E7CA811D7234}"/>
                </a:ext>
              </a:extLst>
            </p:cNvPr>
            <p:cNvSpPr/>
            <p:nvPr/>
          </p:nvSpPr>
          <p:spPr>
            <a:xfrm>
              <a:off x="6848810" y="4376098"/>
              <a:ext cx="276000" cy="26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9050" cap="flat" cmpd="sng">
              <a:solidFill>
                <a:srgbClr val="0043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70;p18">
              <a:extLst>
                <a:ext uri="{FF2B5EF4-FFF2-40B4-BE49-F238E27FC236}">
                  <a16:creationId xmlns:a16="http://schemas.microsoft.com/office/drawing/2014/main" id="{366BDBA9-FF6D-9259-4FD5-46FEED2B2874}"/>
                </a:ext>
              </a:extLst>
            </p:cNvPr>
            <p:cNvSpPr txBox="1"/>
            <p:nvPr/>
          </p:nvSpPr>
          <p:spPr>
            <a:xfrm>
              <a:off x="6979881" y="4382515"/>
              <a:ext cx="13800" cy="1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500"/>
                <a:buFont typeface="Arial"/>
                <a:buNone/>
              </a:pPr>
              <a:endParaRPr sz="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171;p18">
              <a:extLst>
                <a:ext uri="{FF2B5EF4-FFF2-40B4-BE49-F238E27FC236}">
                  <a16:creationId xmlns:a16="http://schemas.microsoft.com/office/drawing/2014/main" id="{736F2E3C-883F-652A-09F3-45D5B44A2C30}"/>
                </a:ext>
              </a:extLst>
            </p:cNvPr>
            <p:cNvSpPr/>
            <p:nvPr/>
          </p:nvSpPr>
          <p:spPr>
            <a:xfrm>
              <a:off x="7124750" y="4216951"/>
              <a:ext cx="689700" cy="345000"/>
            </a:xfrm>
            <a:prstGeom prst="roundRect">
              <a:avLst>
                <a:gd name="adj" fmla="val 10000"/>
              </a:avLst>
            </a:prstGeom>
            <a:solidFill>
              <a:srgbClr val="FFFFFF"/>
            </a:solidFill>
            <a:ln w="19050" cap="flat" cmpd="sng">
              <a:solidFill>
                <a:srgbClr val="0055A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72;p18">
              <a:extLst>
                <a:ext uri="{FF2B5EF4-FFF2-40B4-BE49-F238E27FC236}">
                  <a16:creationId xmlns:a16="http://schemas.microsoft.com/office/drawing/2014/main" id="{03528132-0087-228E-0CF4-7D3CC177D83D}"/>
                </a:ext>
              </a:extLst>
            </p:cNvPr>
            <p:cNvSpPr txBox="1"/>
            <p:nvPr/>
          </p:nvSpPr>
          <p:spPr>
            <a:xfrm>
              <a:off x="7134852" y="4227053"/>
              <a:ext cx="669600" cy="3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1100"/>
                <a:buFont typeface="Arial"/>
                <a:buNone/>
              </a:pPr>
              <a:r>
                <a:rPr lang="en-GB" sz="1100" dirty="0"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rPr>
                <a:t>PSB</a:t>
              </a:r>
              <a:endParaRPr dirty="0"/>
            </a:p>
          </p:txBody>
        </p:sp>
        <p:sp>
          <p:nvSpPr>
            <p:cNvPr id="89" name="Google Shape;173;p18">
              <a:extLst>
                <a:ext uri="{FF2B5EF4-FFF2-40B4-BE49-F238E27FC236}">
                  <a16:creationId xmlns:a16="http://schemas.microsoft.com/office/drawing/2014/main" id="{CAEF49CF-012F-9A76-1C12-DE1C734380D0}"/>
                </a:ext>
              </a:extLst>
            </p:cNvPr>
            <p:cNvSpPr/>
            <p:nvPr/>
          </p:nvSpPr>
          <p:spPr>
            <a:xfrm rot="19458215">
              <a:off x="7782701" y="4276928"/>
              <a:ext cx="339851" cy="2664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9050" cap="flat" cmpd="sng">
              <a:solidFill>
                <a:srgbClr val="004C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74;p18">
              <a:extLst>
                <a:ext uri="{FF2B5EF4-FFF2-40B4-BE49-F238E27FC236}">
                  <a16:creationId xmlns:a16="http://schemas.microsoft.com/office/drawing/2014/main" id="{446840B1-9EE1-CDC6-8EC4-5D9B2C5BC23C}"/>
                </a:ext>
              </a:extLst>
            </p:cNvPr>
            <p:cNvSpPr txBox="1"/>
            <p:nvPr/>
          </p:nvSpPr>
          <p:spPr>
            <a:xfrm rot="19460680">
              <a:off x="7944069" y="4281765"/>
              <a:ext cx="16984" cy="169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500"/>
                <a:buFont typeface="Arial"/>
                <a:buNone/>
              </a:pPr>
              <a:endParaRPr sz="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175;p18">
              <a:extLst>
                <a:ext uri="{FF2B5EF4-FFF2-40B4-BE49-F238E27FC236}">
                  <a16:creationId xmlns:a16="http://schemas.microsoft.com/office/drawing/2014/main" id="{A3120C80-CBAB-B00A-7EE7-805DB0330F60}"/>
                </a:ext>
              </a:extLst>
            </p:cNvPr>
            <p:cNvSpPr/>
            <p:nvPr/>
          </p:nvSpPr>
          <p:spPr>
            <a:xfrm>
              <a:off x="8090537" y="4018620"/>
              <a:ext cx="689700" cy="345000"/>
            </a:xfrm>
            <a:prstGeom prst="roundRect">
              <a:avLst>
                <a:gd name="adj" fmla="val 10000"/>
              </a:avLst>
            </a:prstGeom>
            <a:solidFill>
              <a:srgbClr val="0055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76;p18">
              <a:extLst>
                <a:ext uri="{FF2B5EF4-FFF2-40B4-BE49-F238E27FC236}">
                  <a16:creationId xmlns:a16="http://schemas.microsoft.com/office/drawing/2014/main" id="{363B5BF8-A30F-E254-3DB9-DD1AAE34A1FD}"/>
                </a:ext>
              </a:extLst>
            </p:cNvPr>
            <p:cNvSpPr txBox="1"/>
            <p:nvPr/>
          </p:nvSpPr>
          <p:spPr>
            <a:xfrm>
              <a:off x="8100639" y="4028722"/>
              <a:ext cx="669600" cy="3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ISOLDE</a:t>
              </a:r>
              <a:endParaRPr/>
            </a:p>
          </p:txBody>
        </p:sp>
        <p:sp>
          <p:nvSpPr>
            <p:cNvPr id="93" name="Google Shape;177;p18">
              <a:extLst>
                <a:ext uri="{FF2B5EF4-FFF2-40B4-BE49-F238E27FC236}">
                  <a16:creationId xmlns:a16="http://schemas.microsoft.com/office/drawing/2014/main" id="{BBACE2DE-D3E4-2102-AF2D-C41E5AAAC819}"/>
                </a:ext>
              </a:extLst>
            </p:cNvPr>
            <p:cNvSpPr/>
            <p:nvPr/>
          </p:nvSpPr>
          <p:spPr>
            <a:xfrm rot="2141785">
              <a:off x="7782643" y="4475228"/>
              <a:ext cx="339851" cy="2664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9050" cap="flat" cmpd="sng">
              <a:solidFill>
                <a:srgbClr val="004C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78;p18">
              <a:extLst>
                <a:ext uri="{FF2B5EF4-FFF2-40B4-BE49-F238E27FC236}">
                  <a16:creationId xmlns:a16="http://schemas.microsoft.com/office/drawing/2014/main" id="{91DF34C0-F269-5F0B-B614-FE63B11E9BBB}"/>
                </a:ext>
              </a:extLst>
            </p:cNvPr>
            <p:cNvSpPr txBox="1"/>
            <p:nvPr/>
          </p:nvSpPr>
          <p:spPr>
            <a:xfrm rot="2139320">
              <a:off x="7944085" y="4480080"/>
              <a:ext cx="16984" cy="169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500"/>
                <a:buFont typeface="Arial"/>
                <a:buNone/>
              </a:pPr>
              <a:endParaRPr sz="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179;p18">
              <a:extLst>
                <a:ext uri="{FF2B5EF4-FFF2-40B4-BE49-F238E27FC236}">
                  <a16:creationId xmlns:a16="http://schemas.microsoft.com/office/drawing/2014/main" id="{408B4740-FA59-A7DF-A549-790167E093ED}"/>
                </a:ext>
              </a:extLst>
            </p:cNvPr>
            <p:cNvSpPr/>
            <p:nvPr/>
          </p:nvSpPr>
          <p:spPr>
            <a:xfrm>
              <a:off x="8090537" y="4415282"/>
              <a:ext cx="689700" cy="345000"/>
            </a:xfrm>
            <a:prstGeom prst="roundRect">
              <a:avLst>
                <a:gd name="adj" fmla="val 10000"/>
              </a:avLst>
            </a:prstGeom>
            <a:solidFill>
              <a:srgbClr val="FFFFFF"/>
            </a:solidFill>
            <a:ln w="19050" cap="flat" cmpd="sng">
              <a:solidFill>
                <a:srgbClr val="0055A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80;p18">
              <a:extLst>
                <a:ext uri="{FF2B5EF4-FFF2-40B4-BE49-F238E27FC236}">
                  <a16:creationId xmlns:a16="http://schemas.microsoft.com/office/drawing/2014/main" id="{F2A9F933-3A43-7BB8-B304-9BE5C7A6B5C4}"/>
                </a:ext>
              </a:extLst>
            </p:cNvPr>
            <p:cNvSpPr txBox="1"/>
            <p:nvPr/>
          </p:nvSpPr>
          <p:spPr>
            <a:xfrm>
              <a:off x="8100639" y="4425384"/>
              <a:ext cx="669600" cy="3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rPr>
                <a:t>PS</a:t>
              </a:r>
              <a:endParaRPr/>
            </a:p>
          </p:txBody>
        </p:sp>
        <p:sp>
          <p:nvSpPr>
            <p:cNvPr id="97" name="Google Shape;181;p18">
              <a:extLst>
                <a:ext uri="{FF2B5EF4-FFF2-40B4-BE49-F238E27FC236}">
                  <a16:creationId xmlns:a16="http://schemas.microsoft.com/office/drawing/2014/main" id="{BEE33349-9DA9-69A2-5078-320CDD625593}"/>
                </a:ext>
              </a:extLst>
            </p:cNvPr>
            <p:cNvSpPr/>
            <p:nvPr/>
          </p:nvSpPr>
          <p:spPr>
            <a:xfrm rot="17500907">
              <a:off x="8544785" y="4227417"/>
              <a:ext cx="747054" cy="26517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9050" cap="flat" cmpd="sng">
              <a:solidFill>
                <a:srgbClr val="004C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82;p18">
              <a:extLst>
                <a:ext uri="{FF2B5EF4-FFF2-40B4-BE49-F238E27FC236}">
                  <a16:creationId xmlns:a16="http://schemas.microsoft.com/office/drawing/2014/main" id="{5893C6CC-DB54-504F-83E8-B8612BBB637F}"/>
                </a:ext>
              </a:extLst>
            </p:cNvPr>
            <p:cNvSpPr txBox="1"/>
            <p:nvPr/>
          </p:nvSpPr>
          <p:spPr>
            <a:xfrm rot="17497853">
              <a:off x="8899684" y="4221902"/>
              <a:ext cx="37436" cy="374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500"/>
                <a:buFont typeface="Arial"/>
                <a:buNone/>
              </a:pPr>
              <a:endParaRPr sz="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183;p18">
              <a:extLst>
                <a:ext uri="{FF2B5EF4-FFF2-40B4-BE49-F238E27FC236}">
                  <a16:creationId xmlns:a16="http://schemas.microsoft.com/office/drawing/2014/main" id="{98268E23-29DF-32E6-8FBA-5DC7A25B6376}"/>
                </a:ext>
              </a:extLst>
            </p:cNvPr>
            <p:cNvSpPr/>
            <p:nvPr/>
          </p:nvSpPr>
          <p:spPr>
            <a:xfrm>
              <a:off x="9056324" y="3721123"/>
              <a:ext cx="689700" cy="345000"/>
            </a:xfrm>
            <a:prstGeom prst="roundRect">
              <a:avLst>
                <a:gd name="adj" fmla="val 10000"/>
              </a:avLst>
            </a:prstGeom>
            <a:solidFill>
              <a:srgbClr val="0055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84;p18">
              <a:extLst>
                <a:ext uri="{FF2B5EF4-FFF2-40B4-BE49-F238E27FC236}">
                  <a16:creationId xmlns:a16="http://schemas.microsoft.com/office/drawing/2014/main" id="{73A5268D-4C43-24CA-9253-5ECE297D56BC}"/>
                </a:ext>
              </a:extLst>
            </p:cNvPr>
            <p:cNvSpPr txBox="1"/>
            <p:nvPr/>
          </p:nvSpPr>
          <p:spPr>
            <a:xfrm>
              <a:off x="9066426" y="3731225"/>
              <a:ext cx="669600" cy="324600"/>
            </a:xfrm>
            <a:prstGeom prst="rect">
              <a:avLst/>
            </a:prstGeom>
            <a:solidFill>
              <a:schemeClr val="lt1"/>
            </a:solidFill>
            <a:ln w="28575" cap="flat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rgbClr val="004C90"/>
                  </a:solidFill>
                  <a:latin typeface="Arial"/>
                  <a:ea typeface="Arial"/>
                  <a:cs typeface="Arial"/>
                  <a:sym typeface="Arial"/>
                </a:rPr>
                <a:t>East Area</a:t>
              </a:r>
              <a:endParaRPr>
                <a:solidFill>
                  <a:srgbClr val="004C90"/>
                </a:solidFill>
              </a:endParaRPr>
            </a:p>
          </p:txBody>
        </p:sp>
        <p:sp>
          <p:nvSpPr>
            <p:cNvPr id="101" name="Google Shape;185;p18">
              <a:extLst>
                <a:ext uri="{FF2B5EF4-FFF2-40B4-BE49-F238E27FC236}">
                  <a16:creationId xmlns:a16="http://schemas.microsoft.com/office/drawing/2014/main" id="{D4EDD8C9-F47F-BC24-EB0B-3C8306A2AD96}"/>
                </a:ext>
              </a:extLst>
            </p:cNvPr>
            <p:cNvSpPr/>
            <p:nvPr/>
          </p:nvSpPr>
          <p:spPr>
            <a:xfrm rot="18770606">
              <a:off x="8715431" y="4425621"/>
              <a:ext cx="405884" cy="2653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9050" cap="flat" cmpd="sng">
              <a:solidFill>
                <a:srgbClr val="004C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86;p18">
              <a:extLst>
                <a:ext uri="{FF2B5EF4-FFF2-40B4-BE49-F238E27FC236}">
                  <a16:creationId xmlns:a16="http://schemas.microsoft.com/office/drawing/2014/main" id="{51D6D2E8-CB7B-A8E8-177F-E3108FA4361C}"/>
                </a:ext>
              </a:extLst>
            </p:cNvPr>
            <p:cNvSpPr txBox="1"/>
            <p:nvPr/>
          </p:nvSpPr>
          <p:spPr>
            <a:xfrm rot="18756843">
              <a:off x="8908228" y="4428744"/>
              <a:ext cx="20382" cy="203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500"/>
                <a:buFont typeface="Arial"/>
                <a:buNone/>
              </a:pPr>
              <a:endParaRPr sz="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87;p18">
              <a:extLst>
                <a:ext uri="{FF2B5EF4-FFF2-40B4-BE49-F238E27FC236}">
                  <a16:creationId xmlns:a16="http://schemas.microsoft.com/office/drawing/2014/main" id="{F6DB8263-E72B-6549-1E3C-85448C0B490E}"/>
                </a:ext>
              </a:extLst>
            </p:cNvPr>
            <p:cNvSpPr/>
            <p:nvPr/>
          </p:nvSpPr>
          <p:spPr>
            <a:xfrm>
              <a:off x="9056324" y="4117785"/>
              <a:ext cx="689700" cy="345000"/>
            </a:xfrm>
            <a:prstGeom prst="roundRect">
              <a:avLst>
                <a:gd name="adj" fmla="val 10000"/>
              </a:avLst>
            </a:prstGeom>
            <a:solidFill>
              <a:srgbClr val="0055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88;p18">
              <a:extLst>
                <a:ext uri="{FF2B5EF4-FFF2-40B4-BE49-F238E27FC236}">
                  <a16:creationId xmlns:a16="http://schemas.microsoft.com/office/drawing/2014/main" id="{CCD853D4-595B-37DC-D586-C0FD6DE04357}"/>
                </a:ext>
              </a:extLst>
            </p:cNvPr>
            <p:cNvSpPr txBox="1"/>
            <p:nvPr/>
          </p:nvSpPr>
          <p:spPr>
            <a:xfrm>
              <a:off x="9066426" y="4127887"/>
              <a:ext cx="669600" cy="324600"/>
            </a:xfrm>
            <a:prstGeom prst="rect">
              <a:avLst/>
            </a:prstGeom>
            <a:solidFill>
              <a:schemeClr val="lt1"/>
            </a:solidFill>
            <a:ln w="28575" cap="flat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rgbClr val="004C90"/>
                  </a:solidFill>
                  <a:latin typeface="Arial"/>
                  <a:ea typeface="Arial"/>
                  <a:cs typeface="Arial"/>
                  <a:sym typeface="Arial"/>
                </a:rPr>
                <a:t>AD</a:t>
              </a:r>
              <a:endParaRPr>
                <a:solidFill>
                  <a:srgbClr val="004C90"/>
                </a:solidFill>
              </a:endParaRPr>
            </a:p>
          </p:txBody>
        </p:sp>
        <p:sp>
          <p:nvSpPr>
            <p:cNvPr id="105" name="Google Shape;189;p18">
              <a:extLst>
                <a:ext uri="{FF2B5EF4-FFF2-40B4-BE49-F238E27FC236}">
                  <a16:creationId xmlns:a16="http://schemas.microsoft.com/office/drawing/2014/main" id="{D0CC379F-EE65-478E-5858-BAE73903364D}"/>
                </a:ext>
              </a:extLst>
            </p:cNvPr>
            <p:cNvSpPr/>
            <p:nvPr/>
          </p:nvSpPr>
          <p:spPr>
            <a:xfrm>
              <a:off x="9746172" y="4276932"/>
              <a:ext cx="276000" cy="26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9050" cap="flat" cmpd="sng">
              <a:solidFill>
                <a:srgbClr val="004C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90;p18">
              <a:extLst>
                <a:ext uri="{FF2B5EF4-FFF2-40B4-BE49-F238E27FC236}">
                  <a16:creationId xmlns:a16="http://schemas.microsoft.com/office/drawing/2014/main" id="{4E94B037-6025-4335-9F27-62B0882C7DB9}"/>
                </a:ext>
              </a:extLst>
            </p:cNvPr>
            <p:cNvSpPr txBox="1"/>
            <p:nvPr/>
          </p:nvSpPr>
          <p:spPr>
            <a:xfrm>
              <a:off x="9877244" y="4283349"/>
              <a:ext cx="13800" cy="1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500"/>
                <a:buFont typeface="Arial"/>
                <a:buNone/>
              </a:pPr>
              <a:endParaRPr sz="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91;p18">
              <a:extLst>
                <a:ext uri="{FF2B5EF4-FFF2-40B4-BE49-F238E27FC236}">
                  <a16:creationId xmlns:a16="http://schemas.microsoft.com/office/drawing/2014/main" id="{04108D3D-4959-5812-BDE5-43BEBE9686FB}"/>
                </a:ext>
              </a:extLst>
            </p:cNvPr>
            <p:cNvSpPr/>
            <p:nvPr/>
          </p:nvSpPr>
          <p:spPr>
            <a:xfrm>
              <a:off x="10022112" y="4117785"/>
              <a:ext cx="689700" cy="345000"/>
            </a:xfrm>
            <a:prstGeom prst="roundRect">
              <a:avLst>
                <a:gd name="adj" fmla="val 10000"/>
              </a:avLst>
            </a:prstGeom>
            <a:solidFill>
              <a:srgbClr val="0055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92;p18">
              <a:extLst>
                <a:ext uri="{FF2B5EF4-FFF2-40B4-BE49-F238E27FC236}">
                  <a16:creationId xmlns:a16="http://schemas.microsoft.com/office/drawing/2014/main" id="{82BA712F-F629-1776-55CA-8F106BC840CF}"/>
                </a:ext>
              </a:extLst>
            </p:cNvPr>
            <p:cNvSpPr txBox="1"/>
            <p:nvPr/>
          </p:nvSpPr>
          <p:spPr>
            <a:xfrm>
              <a:off x="10032214" y="4127887"/>
              <a:ext cx="669600" cy="324600"/>
            </a:xfrm>
            <a:prstGeom prst="rect">
              <a:avLst/>
            </a:prstGeom>
            <a:solidFill>
              <a:schemeClr val="lt1"/>
            </a:solidFill>
            <a:ln w="28575" cap="flat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rgbClr val="00437E"/>
                  </a:solidFill>
                  <a:latin typeface="Arial"/>
                  <a:ea typeface="Arial"/>
                  <a:cs typeface="Arial"/>
                  <a:sym typeface="Arial"/>
                </a:rPr>
                <a:t>ELENA</a:t>
              </a:r>
              <a:endParaRPr>
                <a:solidFill>
                  <a:srgbClr val="00437E"/>
                </a:solidFill>
              </a:endParaRPr>
            </a:p>
          </p:txBody>
        </p:sp>
        <p:sp>
          <p:nvSpPr>
            <p:cNvPr id="109" name="Google Shape;193;p18">
              <a:extLst>
                <a:ext uri="{FF2B5EF4-FFF2-40B4-BE49-F238E27FC236}">
                  <a16:creationId xmlns:a16="http://schemas.microsoft.com/office/drawing/2014/main" id="{57967A34-00FF-ED95-78FA-FA6252E00D52}"/>
                </a:ext>
              </a:extLst>
            </p:cNvPr>
            <p:cNvSpPr/>
            <p:nvPr/>
          </p:nvSpPr>
          <p:spPr>
            <a:xfrm rot="1187271">
              <a:off x="8771728" y="4624084"/>
              <a:ext cx="293320" cy="2675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9050" cap="flat" cmpd="sng">
              <a:solidFill>
                <a:srgbClr val="004C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94;p18">
              <a:extLst>
                <a:ext uri="{FF2B5EF4-FFF2-40B4-BE49-F238E27FC236}">
                  <a16:creationId xmlns:a16="http://schemas.microsoft.com/office/drawing/2014/main" id="{711E7F66-3903-C67E-CFD4-0FF1A452DA9C}"/>
                </a:ext>
              </a:extLst>
            </p:cNvPr>
            <p:cNvSpPr txBox="1"/>
            <p:nvPr/>
          </p:nvSpPr>
          <p:spPr>
            <a:xfrm rot="1216954">
              <a:off x="8910929" y="4630044"/>
              <a:ext cx="14712" cy="147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500"/>
                <a:buFont typeface="Arial"/>
                <a:buNone/>
              </a:pPr>
              <a:endParaRPr sz="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95;p18">
              <a:extLst>
                <a:ext uri="{FF2B5EF4-FFF2-40B4-BE49-F238E27FC236}">
                  <a16:creationId xmlns:a16="http://schemas.microsoft.com/office/drawing/2014/main" id="{9A883993-C581-F240-4233-2613AA887CB4}"/>
                </a:ext>
              </a:extLst>
            </p:cNvPr>
            <p:cNvSpPr/>
            <p:nvPr/>
          </p:nvSpPr>
          <p:spPr>
            <a:xfrm>
              <a:off x="9056324" y="4514448"/>
              <a:ext cx="689700" cy="345000"/>
            </a:xfrm>
            <a:prstGeom prst="roundRect">
              <a:avLst>
                <a:gd name="adj" fmla="val 10000"/>
              </a:avLst>
            </a:prstGeom>
            <a:solidFill>
              <a:srgbClr val="0055A0"/>
            </a:solidFill>
            <a:ln w="19050" cap="flat" cmpd="sng">
              <a:solidFill>
                <a:srgbClr val="F8F8F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96;p18">
              <a:extLst>
                <a:ext uri="{FF2B5EF4-FFF2-40B4-BE49-F238E27FC236}">
                  <a16:creationId xmlns:a16="http://schemas.microsoft.com/office/drawing/2014/main" id="{4B0FF692-516E-3BD7-0B0A-8E8A94AD9C7A}"/>
                </a:ext>
              </a:extLst>
            </p:cNvPr>
            <p:cNvSpPr txBox="1"/>
            <p:nvPr/>
          </p:nvSpPr>
          <p:spPr>
            <a:xfrm>
              <a:off x="9066426" y="4524550"/>
              <a:ext cx="669600" cy="324600"/>
            </a:xfrm>
            <a:prstGeom prst="rect">
              <a:avLst/>
            </a:prstGeom>
            <a:solidFill>
              <a:srgbClr val="B7B7B7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N_TOF</a:t>
              </a:r>
              <a:endParaRPr/>
            </a:p>
          </p:txBody>
        </p:sp>
        <p:sp>
          <p:nvSpPr>
            <p:cNvPr id="113" name="Google Shape;197;p18">
              <a:extLst>
                <a:ext uri="{FF2B5EF4-FFF2-40B4-BE49-F238E27FC236}">
                  <a16:creationId xmlns:a16="http://schemas.microsoft.com/office/drawing/2014/main" id="{0580B345-83D1-AF65-EDCE-9006438B9B55}"/>
                </a:ext>
              </a:extLst>
            </p:cNvPr>
            <p:cNvSpPr/>
            <p:nvPr/>
          </p:nvSpPr>
          <p:spPr>
            <a:xfrm rot="4099093">
              <a:off x="8544932" y="4921617"/>
              <a:ext cx="747054" cy="26517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9050" cap="flat" cmpd="sng">
              <a:solidFill>
                <a:srgbClr val="004C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98;p18">
              <a:extLst>
                <a:ext uri="{FF2B5EF4-FFF2-40B4-BE49-F238E27FC236}">
                  <a16:creationId xmlns:a16="http://schemas.microsoft.com/office/drawing/2014/main" id="{2F7CC757-E23F-D7FA-6000-42D89CE6B06D}"/>
                </a:ext>
              </a:extLst>
            </p:cNvPr>
            <p:cNvSpPr txBox="1"/>
            <p:nvPr/>
          </p:nvSpPr>
          <p:spPr>
            <a:xfrm rot="4102147">
              <a:off x="8899592" y="4916153"/>
              <a:ext cx="37436" cy="374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500"/>
                <a:buFont typeface="Arial"/>
                <a:buNone/>
              </a:pPr>
              <a:endParaRPr sz="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99;p18">
              <a:extLst>
                <a:ext uri="{FF2B5EF4-FFF2-40B4-BE49-F238E27FC236}">
                  <a16:creationId xmlns:a16="http://schemas.microsoft.com/office/drawing/2014/main" id="{B04DC0B2-A168-ECC4-BFE9-91AA547A0C0C}"/>
                </a:ext>
              </a:extLst>
            </p:cNvPr>
            <p:cNvSpPr/>
            <p:nvPr/>
          </p:nvSpPr>
          <p:spPr>
            <a:xfrm>
              <a:off x="9056324" y="5109442"/>
              <a:ext cx="689700" cy="345000"/>
            </a:xfrm>
            <a:prstGeom prst="roundRect">
              <a:avLst>
                <a:gd name="adj" fmla="val 10000"/>
              </a:avLst>
            </a:prstGeom>
            <a:solidFill>
              <a:srgbClr val="FFFFFF"/>
            </a:solidFill>
            <a:ln w="19050" cap="flat" cmpd="sng">
              <a:solidFill>
                <a:srgbClr val="0055A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200;p18">
              <a:extLst>
                <a:ext uri="{FF2B5EF4-FFF2-40B4-BE49-F238E27FC236}">
                  <a16:creationId xmlns:a16="http://schemas.microsoft.com/office/drawing/2014/main" id="{7A00D344-6592-1213-4FFD-92BBADEBBF27}"/>
                </a:ext>
              </a:extLst>
            </p:cNvPr>
            <p:cNvSpPr txBox="1"/>
            <p:nvPr/>
          </p:nvSpPr>
          <p:spPr>
            <a:xfrm>
              <a:off x="9066426" y="5119544"/>
              <a:ext cx="669600" cy="3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rPr>
                <a:t>SPS</a:t>
              </a:r>
              <a:endParaRPr/>
            </a:p>
          </p:txBody>
        </p:sp>
        <p:sp>
          <p:nvSpPr>
            <p:cNvPr id="117" name="Google Shape;201;p18">
              <a:extLst>
                <a:ext uri="{FF2B5EF4-FFF2-40B4-BE49-F238E27FC236}">
                  <a16:creationId xmlns:a16="http://schemas.microsoft.com/office/drawing/2014/main" id="{50EB637D-19AC-734F-4AE7-33E18D719320}"/>
                </a:ext>
              </a:extLst>
            </p:cNvPr>
            <p:cNvSpPr/>
            <p:nvPr/>
          </p:nvSpPr>
          <p:spPr>
            <a:xfrm rot="17693318">
              <a:off x="9556340" y="4971044"/>
              <a:ext cx="655806" cy="2671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9050" cap="flat" cmpd="sng">
              <a:solidFill>
                <a:srgbClr val="004C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202;p18">
              <a:extLst>
                <a:ext uri="{FF2B5EF4-FFF2-40B4-BE49-F238E27FC236}">
                  <a16:creationId xmlns:a16="http://schemas.microsoft.com/office/drawing/2014/main" id="{44983596-75CA-1741-ADA1-FBB7EAB5C60F}"/>
                </a:ext>
              </a:extLst>
            </p:cNvPr>
            <p:cNvSpPr txBox="1"/>
            <p:nvPr/>
          </p:nvSpPr>
          <p:spPr>
            <a:xfrm rot="17695306">
              <a:off x="9867744" y="4968059"/>
              <a:ext cx="32750" cy="3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500"/>
                <a:buFont typeface="Arial"/>
                <a:buNone/>
              </a:pPr>
              <a:endParaRPr sz="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203;p18">
              <a:extLst>
                <a:ext uri="{FF2B5EF4-FFF2-40B4-BE49-F238E27FC236}">
                  <a16:creationId xmlns:a16="http://schemas.microsoft.com/office/drawing/2014/main" id="{10EC0E39-4B10-746D-D9EE-B45F96E182E5}"/>
                </a:ext>
              </a:extLst>
            </p:cNvPr>
            <p:cNvSpPr/>
            <p:nvPr/>
          </p:nvSpPr>
          <p:spPr>
            <a:xfrm>
              <a:off x="10022112" y="4514448"/>
              <a:ext cx="689700" cy="345000"/>
            </a:xfrm>
            <a:prstGeom prst="roundRect">
              <a:avLst>
                <a:gd name="adj" fmla="val 10000"/>
              </a:avLst>
            </a:prstGeom>
            <a:solidFill>
              <a:srgbClr val="0055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204;p18">
              <a:extLst>
                <a:ext uri="{FF2B5EF4-FFF2-40B4-BE49-F238E27FC236}">
                  <a16:creationId xmlns:a16="http://schemas.microsoft.com/office/drawing/2014/main" id="{DAE3F2FF-968D-33F4-0648-4D7179EB8E60}"/>
                </a:ext>
              </a:extLst>
            </p:cNvPr>
            <p:cNvSpPr txBox="1"/>
            <p:nvPr/>
          </p:nvSpPr>
          <p:spPr>
            <a:xfrm>
              <a:off x="10032214" y="4524550"/>
              <a:ext cx="669600" cy="324600"/>
            </a:xfrm>
            <a:prstGeom prst="rect">
              <a:avLst/>
            </a:prstGeom>
            <a:solidFill>
              <a:schemeClr val="lt1"/>
            </a:solidFill>
            <a:ln w="28575" cap="flat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rgbClr val="00437E"/>
                  </a:solidFill>
                  <a:latin typeface="Arial"/>
                  <a:ea typeface="Arial"/>
                  <a:cs typeface="Arial"/>
                  <a:sym typeface="Arial"/>
                </a:rPr>
                <a:t>North Area</a:t>
              </a:r>
              <a:endParaRPr>
                <a:solidFill>
                  <a:srgbClr val="00437E"/>
                </a:solidFill>
              </a:endParaRPr>
            </a:p>
          </p:txBody>
        </p:sp>
        <p:sp>
          <p:nvSpPr>
            <p:cNvPr id="121" name="Google Shape;205;p18">
              <a:extLst>
                <a:ext uri="{FF2B5EF4-FFF2-40B4-BE49-F238E27FC236}">
                  <a16:creationId xmlns:a16="http://schemas.microsoft.com/office/drawing/2014/main" id="{DE70C17A-871D-9C9D-620E-F140DE34C51E}"/>
                </a:ext>
              </a:extLst>
            </p:cNvPr>
            <p:cNvSpPr/>
            <p:nvPr/>
          </p:nvSpPr>
          <p:spPr>
            <a:xfrm rot="19458215">
              <a:off x="9714276" y="5169419"/>
              <a:ext cx="339851" cy="2664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9050" cap="flat" cmpd="sng">
              <a:solidFill>
                <a:srgbClr val="004C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206;p18">
              <a:extLst>
                <a:ext uri="{FF2B5EF4-FFF2-40B4-BE49-F238E27FC236}">
                  <a16:creationId xmlns:a16="http://schemas.microsoft.com/office/drawing/2014/main" id="{7E792298-46B1-77D1-5B66-72E5E6ADC4DF}"/>
                </a:ext>
              </a:extLst>
            </p:cNvPr>
            <p:cNvSpPr txBox="1"/>
            <p:nvPr/>
          </p:nvSpPr>
          <p:spPr>
            <a:xfrm rot="19460680">
              <a:off x="9875644" y="5174256"/>
              <a:ext cx="16984" cy="169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500"/>
                <a:buFont typeface="Arial"/>
                <a:buNone/>
              </a:pPr>
              <a:endParaRPr sz="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207;p18">
              <a:extLst>
                <a:ext uri="{FF2B5EF4-FFF2-40B4-BE49-F238E27FC236}">
                  <a16:creationId xmlns:a16="http://schemas.microsoft.com/office/drawing/2014/main" id="{7D52FC5D-12BE-28D9-F409-126DE0BD8DCD}"/>
                </a:ext>
              </a:extLst>
            </p:cNvPr>
            <p:cNvSpPr/>
            <p:nvPr/>
          </p:nvSpPr>
          <p:spPr>
            <a:xfrm>
              <a:off x="10022112" y="4911111"/>
              <a:ext cx="689700" cy="345000"/>
            </a:xfrm>
            <a:prstGeom prst="roundRect">
              <a:avLst>
                <a:gd name="adj" fmla="val 10000"/>
              </a:avLst>
            </a:prstGeom>
            <a:solidFill>
              <a:srgbClr val="0055A0"/>
            </a:solidFill>
            <a:ln w="19050" cap="flat" cmpd="sng">
              <a:solidFill>
                <a:srgbClr val="F8F8F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208;p18">
              <a:extLst>
                <a:ext uri="{FF2B5EF4-FFF2-40B4-BE49-F238E27FC236}">
                  <a16:creationId xmlns:a16="http://schemas.microsoft.com/office/drawing/2014/main" id="{08125CB4-9687-7450-9DF0-FB97C3B7CB6F}"/>
                </a:ext>
              </a:extLst>
            </p:cNvPr>
            <p:cNvSpPr txBox="1"/>
            <p:nvPr/>
          </p:nvSpPr>
          <p:spPr>
            <a:xfrm>
              <a:off x="10032214" y="4921213"/>
              <a:ext cx="669600" cy="324600"/>
            </a:xfrm>
            <a:prstGeom prst="rect">
              <a:avLst/>
            </a:prstGeom>
            <a:solidFill>
              <a:srgbClr val="B7B7B7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Awake</a:t>
              </a:r>
              <a:endParaRPr/>
            </a:p>
          </p:txBody>
        </p:sp>
        <p:sp>
          <p:nvSpPr>
            <p:cNvPr id="125" name="Google Shape;209;p18">
              <a:extLst>
                <a:ext uri="{FF2B5EF4-FFF2-40B4-BE49-F238E27FC236}">
                  <a16:creationId xmlns:a16="http://schemas.microsoft.com/office/drawing/2014/main" id="{88408F4A-DD3C-72BC-D2ED-7B5E355FDBCE}"/>
                </a:ext>
              </a:extLst>
            </p:cNvPr>
            <p:cNvSpPr/>
            <p:nvPr/>
          </p:nvSpPr>
          <p:spPr>
            <a:xfrm rot="2141785">
              <a:off x="9714218" y="5367719"/>
              <a:ext cx="339851" cy="2664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9050" cap="flat" cmpd="sng">
              <a:solidFill>
                <a:srgbClr val="004C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210;p18">
              <a:extLst>
                <a:ext uri="{FF2B5EF4-FFF2-40B4-BE49-F238E27FC236}">
                  <a16:creationId xmlns:a16="http://schemas.microsoft.com/office/drawing/2014/main" id="{08E6C877-B7F6-93B6-BFB5-78970376459A}"/>
                </a:ext>
              </a:extLst>
            </p:cNvPr>
            <p:cNvSpPr txBox="1"/>
            <p:nvPr/>
          </p:nvSpPr>
          <p:spPr>
            <a:xfrm rot="2139320">
              <a:off x="9875660" y="5372571"/>
              <a:ext cx="16984" cy="169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500"/>
                <a:buFont typeface="Arial"/>
                <a:buNone/>
              </a:pPr>
              <a:endParaRPr sz="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211;p18">
              <a:extLst>
                <a:ext uri="{FF2B5EF4-FFF2-40B4-BE49-F238E27FC236}">
                  <a16:creationId xmlns:a16="http://schemas.microsoft.com/office/drawing/2014/main" id="{3A57EBC1-AA31-1572-CC5F-9EEEF251B863}"/>
                </a:ext>
              </a:extLst>
            </p:cNvPr>
            <p:cNvSpPr/>
            <p:nvPr/>
          </p:nvSpPr>
          <p:spPr>
            <a:xfrm>
              <a:off x="10022112" y="5307773"/>
              <a:ext cx="689700" cy="345000"/>
            </a:xfrm>
            <a:prstGeom prst="roundRect">
              <a:avLst>
                <a:gd name="adj" fmla="val 10000"/>
              </a:avLst>
            </a:prstGeom>
            <a:solidFill>
              <a:srgbClr val="0055A0"/>
            </a:solidFill>
            <a:ln w="19050" cap="flat" cmpd="sng">
              <a:solidFill>
                <a:srgbClr val="F8F8F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212;p18">
              <a:extLst>
                <a:ext uri="{FF2B5EF4-FFF2-40B4-BE49-F238E27FC236}">
                  <a16:creationId xmlns:a16="http://schemas.microsoft.com/office/drawing/2014/main" id="{E500F165-FC30-07B0-03E3-2EA49BF96A3A}"/>
                </a:ext>
              </a:extLst>
            </p:cNvPr>
            <p:cNvSpPr txBox="1"/>
            <p:nvPr/>
          </p:nvSpPr>
          <p:spPr>
            <a:xfrm>
              <a:off x="10032214" y="5317875"/>
              <a:ext cx="669600" cy="324600"/>
            </a:xfrm>
            <a:prstGeom prst="rect">
              <a:avLst/>
            </a:prstGeom>
            <a:solidFill>
              <a:srgbClr val="B7B7B7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HiRadMat</a:t>
              </a:r>
              <a:endPara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213;p18">
              <a:extLst>
                <a:ext uri="{FF2B5EF4-FFF2-40B4-BE49-F238E27FC236}">
                  <a16:creationId xmlns:a16="http://schemas.microsoft.com/office/drawing/2014/main" id="{072348D7-1A98-07BD-66E2-37090E161C0F}"/>
                </a:ext>
              </a:extLst>
            </p:cNvPr>
            <p:cNvSpPr/>
            <p:nvPr/>
          </p:nvSpPr>
          <p:spPr>
            <a:xfrm rot="3906682">
              <a:off x="9556198" y="5565945"/>
              <a:ext cx="655806" cy="2671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9050" cap="flat" cmpd="sng">
              <a:solidFill>
                <a:srgbClr val="004C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214;p18">
              <a:extLst>
                <a:ext uri="{FF2B5EF4-FFF2-40B4-BE49-F238E27FC236}">
                  <a16:creationId xmlns:a16="http://schemas.microsoft.com/office/drawing/2014/main" id="{4E451854-F2AD-338E-6722-818E6C1E4EAE}"/>
                </a:ext>
              </a:extLst>
            </p:cNvPr>
            <p:cNvSpPr txBox="1"/>
            <p:nvPr/>
          </p:nvSpPr>
          <p:spPr>
            <a:xfrm rot="3904694">
              <a:off x="9867793" y="5563004"/>
              <a:ext cx="32750" cy="3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500"/>
                <a:buFont typeface="Arial"/>
                <a:buNone/>
              </a:pPr>
              <a:endParaRPr sz="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217;p18">
              <a:extLst>
                <a:ext uri="{FF2B5EF4-FFF2-40B4-BE49-F238E27FC236}">
                  <a16:creationId xmlns:a16="http://schemas.microsoft.com/office/drawing/2014/main" id="{606B453F-997F-EB5B-541E-294EFBAA0715}"/>
                </a:ext>
              </a:extLst>
            </p:cNvPr>
            <p:cNvSpPr/>
            <p:nvPr/>
          </p:nvSpPr>
          <p:spPr>
            <a:xfrm>
              <a:off x="6158962" y="4613614"/>
              <a:ext cx="689700" cy="345000"/>
            </a:xfrm>
            <a:prstGeom prst="roundRect">
              <a:avLst>
                <a:gd name="adj" fmla="val 10000"/>
              </a:avLst>
            </a:prstGeom>
            <a:solidFill>
              <a:srgbClr val="0055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218;p18">
              <a:extLst>
                <a:ext uri="{FF2B5EF4-FFF2-40B4-BE49-F238E27FC236}">
                  <a16:creationId xmlns:a16="http://schemas.microsoft.com/office/drawing/2014/main" id="{12236FBD-40E5-692A-7317-09D6A75E7737}"/>
                </a:ext>
              </a:extLst>
            </p:cNvPr>
            <p:cNvSpPr txBox="1"/>
            <p:nvPr/>
          </p:nvSpPr>
          <p:spPr>
            <a:xfrm>
              <a:off x="6169064" y="4623716"/>
              <a:ext cx="669600" cy="3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LINAC3</a:t>
              </a:r>
              <a:endPara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219;p18">
              <a:extLst>
                <a:ext uri="{FF2B5EF4-FFF2-40B4-BE49-F238E27FC236}">
                  <a16:creationId xmlns:a16="http://schemas.microsoft.com/office/drawing/2014/main" id="{879B5F8D-7F50-8177-5E73-17A90FCEC831}"/>
                </a:ext>
              </a:extLst>
            </p:cNvPr>
            <p:cNvSpPr/>
            <p:nvPr/>
          </p:nvSpPr>
          <p:spPr>
            <a:xfrm>
              <a:off x="6848810" y="4772760"/>
              <a:ext cx="276000" cy="26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9050" cap="flat" cmpd="sng">
              <a:solidFill>
                <a:srgbClr val="00437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220;p18">
              <a:extLst>
                <a:ext uri="{FF2B5EF4-FFF2-40B4-BE49-F238E27FC236}">
                  <a16:creationId xmlns:a16="http://schemas.microsoft.com/office/drawing/2014/main" id="{111E6C56-8B85-22E8-5ADC-874860FDA88E}"/>
                </a:ext>
              </a:extLst>
            </p:cNvPr>
            <p:cNvSpPr txBox="1"/>
            <p:nvPr/>
          </p:nvSpPr>
          <p:spPr>
            <a:xfrm>
              <a:off x="6979881" y="4779177"/>
              <a:ext cx="13800" cy="1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500"/>
                <a:buFont typeface="Arial"/>
                <a:buNone/>
              </a:pPr>
              <a:endParaRPr sz="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221;p18">
              <a:extLst>
                <a:ext uri="{FF2B5EF4-FFF2-40B4-BE49-F238E27FC236}">
                  <a16:creationId xmlns:a16="http://schemas.microsoft.com/office/drawing/2014/main" id="{6EAEEF59-8299-79CA-0297-D88D5B632941}"/>
                </a:ext>
              </a:extLst>
            </p:cNvPr>
            <p:cNvSpPr/>
            <p:nvPr/>
          </p:nvSpPr>
          <p:spPr>
            <a:xfrm>
              <a:off x="7124750" y="4613614"/>
              <a:ext cx="689700" cy="345000"/>
            </a:xfrm>
            <a:prstGeom prst="roundRect">
              <a:avLst>
                <a:gd name="adj" fmla="val 10000"/>
              </a:avLst>
            </a:prstGeom>
            <a:solidFill>
              <a:srgbClr val="0055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222;p18">
              <a:extLst>
                <a:ext uri="{FF2B5EF4-FFF2-40B4-BE49-F238E27FC236}">
                  <a16:creationId xmlns:a16="http://schemas.microsoft.com/office/drawing/2014/main" id="{69D88E95-9392-60BA-B0EF-8D2B4EF3256E}"/>
                </a:ext>
              </a:extLst>
            </p:cNvPr>
            <p:cNvSpPr txBox="1"/>
            <p:nvPr/>
          </p:nvSpPr>
          <p:spPr>
            <a:xfrm>
              <a:off x="7134852" y="4623716"/>
              <a:ext cx="669600" cy="3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Arial"/>
                <a:buNone/>
              </a:pPr>
              <a:r>
                <a:rPr lang="en-GB" sz="11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LEIR</a:t>
              </a:r>
              <a:endParaRPr dirty="0"/>
            </a:p>
          </p:txBody>
        </p:sp>
        <p:sp>
          <p:nvSpPr>
            <p:cNvPr id="139" name="Google Shape;223;p18">
              <a:extLst>
                <a:ext uri="{FF2B5EF4-FFF2-40B4-BE49-F238E27FC236}">
                  <a16:creationId xmlns:a16="http://schemas.microsoft.com/office/drawing/2014/main" id="{30B30FAA-E966-BAA2-EF20-2320F0B0A0E8}"/>
                </a:ext>
              </a:extLst>
            </p:cNvPr>
            <p:cNvSpPr/>
            <p:nvPr/>
          </p:nvSpPr>
          <p:spPr>
            <a:xfrm>
              <a:off x="6158962" y="5010276"/>
              <a:ext cx="689700" cy="345000"/>
            </a:xfrm>
            <a:prstGeom prst="roundRect">
              <a:avLst>
                <a:gd name="adj" fmla="val 10000"/>
              </a:avLst>
            </a:prstGeom>
            <a:solidFill>
              <a:srgbClr val="0055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224;p18">
              <a:extLst>
                <a:ext uri="{FF2B5EF4-FFF2-40B4-BE49-F238E27FC236}">
                  <a16:creationId xmlns:a16="http://schemas.microsoft.com/office/drawing/2014/main" id="{59D610E8-5CEF-971D-0A66-6DD8550E0096}"/>
                </a:ext>
              </a:extLst>
            </p:cNvPr>
            <p:cNvSpPr txBox="1"/>
            <p:nvPr/>
          </p:nvSpPr>
          <p:spPr>
            <a:xfrm>
              <a:off x="6169064" y="5020378"/>
              <a:ext cx="669600" cy="324600"/>
            </a:xfrm>
            <a:prstGeom prst="rect">
              <a:avLst/>
            </a:prstGeom>
            <a:solidFill>
              <a:srgbClr val="B7B7B7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CLEAR</a:t>
              </a:r>
              <a:endParaRPr/>
            </a:p>
          </p:txBody>
        </p:sp>
        <p:sp>
          <p:nvSpPr>
            <p:cNvPr id="13" name="Google Shape;170;p18">
              <a:extLst>
                <a:ext uri="{FF2B5EF4-FFF2-40B4-BE49-F238E27FC236}">
                  <a16:creationId xmlns:a16="http://schemas.microsoft.com/office/drawing/2014/main" id="{376F2A8D-169F-26E7-E030-5FBF4D635AA6}"/>
                </a:ext>
              </a:extLst>
            </p:cNvPr>
            <p:cNvSpPr txBox="1"/>
            <p:nvPr/>
          </p:nvSpPr>
          <p:spPr>
            <a:xfrm>
              <a:off x="6008155" y="4383913"/>
              <a:ext cx="13800" cy="1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500"/>
                <a:buFont typeface="Arial"/>
                <a:buNone/>
              </a:pPr>
              <a:endParaRPr sz="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71;p18">
              <a:extLst>
                <a:ext uri="{FF2B5EF4-FFF2-40B4-BE49-F238E27FC236}">
                  <a16:creationId xmlns:a16="http://schemas.microsoft.com/office/drawing/2014/main" id="{2D4E43AE-DF4E-653D-B2B3-3D821E7D2926}"/>
                </a:ext>
              </a:extLst>
            </p:cNvPr>
            <p:cNvSpPr/>
            <p:nvPr/>
          </p:nvSpPr>
          <p:spPr>
            <a:xfrm>
              <a:off x="6153024" y="4218349"/>
              <a:ext cx="689700" cy="345000"/>
            </a:xfrm>
            <a:prstGeom prst="roundRect">
              <a:avLst>
                <a:gd name="adj" fmla="val 10000"/>
              </a:avLst>
            </a:prstGeom>
            <a:solidFill>
              <a:srgbClr val="FFFFFF"/>
            </a:solidFill>
            <a:ln w="19050" cap="flat" cmpd="sng">
              <a:solidFill>
                <a:srgbClr val="0055A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72;p18">
              <a:extLst>
                <a:ext uri="{FF2B5EF4-FFF2-40B4-BE49-F238E27FC236}">
                  <a16:creationId xmlns:a16="http://schemas.microsoft.com/office/drawing/2014/main" id="{281CD992-2106-19F8-AFBD-8CC763601ED6}"/>
                </a:ext>
              </a:extLst>
            </p:cNvPr>
            <p:cNvSpPr txBox="1"/>
            <p:nvPr/>
          </p:nvSpPr>
          <p:spPr>
            <a:xfrm>
              <a:off x="6163126" y="4228451"/>
              <a:ext cx="669600" cy="3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1100"/>
                <a:buFont typeface="Arial"/>
                <a:buNone/>
              </a:pPr>
              <a:r>
                <a:rPr lang="en-GB" sz="1100" dirty="0">
                  <a:solidFill>
                    <a:srgbClr val="0055A0"/>
                  </a:solidFill>
                  <a:latin typeface="Arial"/>
                  <a:cs typeface="Arial"/>
                  <a:sym typeface="Arial"/>
                </a:rPr>
                <a:t>Linac4</a:t>
              </a:r>
              <a:endParaRPr dirty="0"/>
            </a:p>
          </p:txBody>
        </p:sp>
        <p:sp>
          <p:nvSpPr>
            <p:cNvPr id="16" name="Google Shape;170;p18">
              <a:extLst>
                <a:ext uri="{FF2B5EF4-FFF2-40B4-BE49-F238E27FC236}">
                  <a16:creationId xmlns:a16="http://schemas.microsoft.com/office/drawing/2014/main" id="{DEFD5530-D604-E2BC-D99D-F1FD757498EF}"/>
                </a:ext>
              </a:extLst>
            </p:cNvPr>
            <p:cNvSpPr txBox="1"/>
            <p:nvPr/>
          </p:nvSpPr>
          <p:spPr>
            <a:xfrm>
              <a:off x="9875004" y="5927369"/>
              <a:ext cx="13800" cy="1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500"/>
                <a:buFont typeface="Arial"/>
                <a:buNone/>
              </a:pPr>
              <a:endParaRPr sz="5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71;p18">
              <a:extLst>
                <a:ext uri="{FF2B5EF4-FFF2-40B4-BE49-F238E27FC236}">
                  <a16:creationId xmlns:a16="http://schemas.microsoft.com/office/drawing/2014/main" id="{414A2F86-CE92-9B4A-DE79-A792676BBBB3}"/>
                </a:ext>
              </a:extLst>
            </p:cNvPr>
            <p:cNvSpPr/>
            <p:nvPr/>
          </p:nvSpPr>
          <p:spPr>
            <a:xfrm>
              <a:off x="10019873" y="5761805"/>
              <a:ext cx="689700" cy="345000"/>
            </a:xfrm>
            <a:prstGeom prst="roundRect">
              <a:avLst>
                <a:gd name="adj" fmla="val 10000"/>
              </a:avLst>
            </a:prstGeom>
            <a:solidFill>
              <a:srgbClr val="FFFFFF"/>
            </a:solidFill>
            <a:ln w="19050" cap="flat" cmpd="sng">
              <a:solidFill>
                <a:srgbClr val="0055A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72;p18">
              <a:extLst>
                <a:ext uri="{FF2B5EF4-FFF2-40B4-BE49-F238E27FC236}">
                  <a16:creationId xmlns:a16="http://schemas.microsoft.com/office/drawing/2014/main" id="{BCFADA46-E1E0-2E97-666C-AC2C51650777}"/>
                </a:ext>
              </a:extLst>
            </p:cNvPr>
            <p:cNvSpPr txBox="1"/>
            <p:nvPr/>
          </p:nvSpPr>
          <p:spPr>
            <a:xfrm>
              <a:off x="10029975" y="5771907"/>
              <a:ext cx="669600" cy="3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1100"/>
                <a:buFont typeface="Arial"/>
                <a:buNone/>
              </a:pPr>
              <a:r>
                <a:rPr lang="en-GB" sz="1100" dirty="0">
                  <a:solidFill>
                    <a:srgbClr val="0055A0"/>
                  </a:solidFill>
                  <a:latin typeface="Arial"/>
                  <a:cs typeface="Arial"/>
                  <a:sym typeface="Arial"/>
                </a:rPr>
                <a:t>LHC</a:t>
              </a: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286995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LEIR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30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3806D5-6C5A-E121-70AE-A4DCB2952FC5}"/>
              </a:ext>
            </a:extLst>
          </p:cNvPr>
          <p:cNvSpPr txBox="1"/>
          <p:nvPr/>
        </p:nvSpPr>
        <p:spPr>
          <a:xfrm>
            <a:off x="319509" y="1451405"/>
            <a:ext cx="6668859" cy="3315267"/>
          </a:xfrm>
          <a:prstGeom prst="rect">
            <a:avLst/>
          </a:prstGeom>
          <a:noFill/>
          <a:ln w="28575">
            <a:solidFill>
              <a:srgbClr val="2F2F2F"/>
            </a:solidFill>
          </a:ln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rgbClr val="0070C0"/>
                </a:solidFill>
              </a:rPr>
              <a:t>2022: 95.7% </a:t>
            </a:r>
            <a:r>
              <a:rPr lang="de-DE" sz="1600" dirty="0">
                <a:solidFill>
                  <a:srgbClr val="2F2F2F"/>
                </a:solidFill>
              </a:rPr>
              <a:t>(</a:t>
            </a:r>
            <a:r>
              <a:rPr lang="de-DE" sz="1600" b="1" u="sng" dirty="0">
                <a:solidFill>
                  <a:srgbClr val="2F2F2F"/>
                </a:solidFill>
              </a:rPr>
              <a:t>97.8% excluding Linac3 downtime</a:t>
            </a:r>
            <a:r>
              <a:rPr lang="de-DE" sz="1600" dirty="0">
                <a:solidFill>
                  <a:srgbClr val="2F2F2F"/>
                </a:solidFill>
              </a:rPr>
              <a:t>):</a:t>
            </a:r>
          </a:p>
          <a:p>
            <a:pPr marL="628650" lvl="1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</a:rPr>
              <a:t>Availability </a:t>
            </a:r>
            <a:r>
              <a:rPr lang="de-DE" sz="1600" b="1" dirty="0">
                <a:solidFill>
                  <a:srgbClr val="0070C0"/>
                </a:solidFill>
              </a:rPr>
              <a:t>compatible with Linac3.</a:t>
            </a:r>
          </a:p>
          <a:p>
            <a:pPr marL="628650" lvl="1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</a:rPr>
              <a:t>A few power converters issues (&lt;1h to fix).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2F2F2F"/>
              </a:solidFill>
            </a:endParaRP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rgbClr val="0070C0"/>
                </a:solidFill>
              </a:rPr>
              <a:t>2023: 93.1% </a:t>
            </a:r>
            <a:r>
              <a:rPr lang="de-DE" sz="1600" dirty="0">
                <a:solidFill>
                  <a:srgbClr val="2F2F2F"/>
                </a:solidFill>
              </a:rPr>
              <a:t>(</a:t>
            </a:r>
            <a:r>
              <a:rPr lang="de-DE" sz="1600" b="1" u="sng" dirty="0">
                <a:solidFill>
                  <a:srgbClr val="2F2F2F"/>
                </a:solidFill>
              </a:rPr>
              <a:t>95.6% excluding Linac3 downtime</a:t>
            </a:r>
            <a:r>
              <a:rPr lang="de-DE" sz="1600" dirty="0">
                <a:solidFill>
                  <a:srgbClr val="2F2F2F"/>
                </a:solidFill>
              </a:rPr>
              <a:t>)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rgbClr val="0070C0"/>
                </a:solidFill>
              </a:rPr>
              <a:t>High availability apart from week 38! </a:t>
            </a:r>
          </a:p>
          <a:p>
            <a:pPr marL="628650" lvl="1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b="1" u="sng" dirty="0">
                <a:solidFill>
                  <a:srgbClr val="C00000"/>
                </a:solidFill>
              </a:rPr>
              <a:t>Major event</a:t>
            </a:r>
            <a:r>
              <a:rPr lang="de-DE" sz="1600" dirty="0">
                <a:solidFill>
                  <a:srgbClr val="2F2F2F"/>
                </a:solidFill>
              </a:rPr>
              <a:t>: fault of the </a:t>
            </a:r>
            <a:r>
              <a:rPr lang="de-DE" sz="1600" b="1" dirty="0">
                <a:solidFill>
                  <a:srgbClr val="C00000"/>
                </a:solidFill>
              </a:rPr>
              <a:t>18kV breaker </a:t>
            </a:r>
            <a:r>
              <a:rPr lang="de-DE" sz="1600" dirty="0">
                <a:solidFill>
                  <a:srgbClr val="2F2F2F"/>
                </a:solidFill>
              </a:rPr>
              <a:t>and the consequent recovery of other equipments and beam performance.</a:t>
            </a:r>
          </a:p>
          <a:p>
            <a:pPr marL="1085850" lvl="2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</a:rPr>
              <a:t>Several outdated electronics cards (</a:t>
            </a:r>
            <a:r>
              <a:rPr lang="de-DE" sz="1600" b="1" dirty="0">
                <a:solidFill>
                  <a:srgbClr val="C00000"/>
                </a:solidFill>
              </a:rPr>
              <a:t>PowM1553</a:t>
            </a:r>
            <a:r>
              <a:rPr lang="de-DE" sz="1600" dirty="0">
                <a:solidFill>
                  <a:srgbClr val="2F2F2F"/>
                </a:solidFill>
              </a:rPr>
              <a:t>) which needed </a:t>
            </a:r>
            <a:r>
              <a:rPr lang="de-DE" sz="1600" b="1" dirty="0">
                <a:solidFill>
                  <a:srgbClr val="C00000"/>
                </a:solidFill>
              </a:rPr>
              <a:t>to be replaced </a:t>
            </a:r>
            <a:r>
              <a:rPr lang="de-DE" sz="1600" dirty="0">
                <a:solidFill>
                  <a:srgbClr val="2F2F2F"/>
                </a:solidFill>
              </a:rPr>
              <a:t>(CONSolidation).</a:t>
            </a:r>
          </a:p>
          <a:p>
            <a:pPr marL="628650" lvl="1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</a:rPr>
              <a:t>Remaining (minor) issues with power converters tripping.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BDE19D-4B41-E177-2AB4-4DFF252006D2}"/>
              </a:ext>
            </a:extLst>
          </p:cNvPr>
          <p:cNvSpPr txBox="1"/>
          <p:nvPr/>
        </p:nvSpPr>
        <p:spPr>
          <a:xfrm>
            <a:off x="252397" y="953259"/>
            <a:ext cx="11677005" cy="360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975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</a:rPr>
              <a:t>Just looking at AFT LEIR is </a:t>
            </a:r>
            <a:r>
              <a:rPr lang="de-DE" sz="1600" b="1" dirty="0">
                <a:solidFill>
                  <a:srgbClr val="00B050"/>
                </a:solidFill>
              </a:rPr>
              <a:t>a rather solid machine!</a:t>
            </a:r>
          </a:p>
        </p:txBody>
      </p:sp>
      <p:pic>
        <p:nvPicPr>
          <p:cNvPr id="16" name="Picture 15" descr="A graph with blue lines and a line&#10;&#10;Description automatically generated">
            <a:extLst>
              <a:ext uri="{FF2B5EF4-FFF2-40B4-BE49-F238E27FC236}">
                <a16:creationId xmlns:a16="http://schemas.microsoft.com/office/drawing/2014/main" id="{415E1FE9-18DD-ADA2-1082-9937DC7B7F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711" y="1517936"/>
            <a:ext cx="4431865" cy="3171825"/>
          </a:xfrm>
          <a:prstGeom prst="rect">
            <a:avLst/>
          </a:prstGeom>
          <a:ln w="25400">
            <a:solidFill>
              <a:srgbClr val="303030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FA7109F-2FE1-1C75-0382-15D5EE27BE60}"/>
              </a:ext>
            </a:extLst>
          </p:cNvPr>
          <p:cNvSpPr txBox="1"/>
          <p:nvPr/>
        </p:nvSpPr>
        <p:spPr>
          <a:xfrm rot="16200000">
            <a:off x="7043178" y="2890267"/>
            <a:ext cx="170701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0" i="0" dirty="0">
                <a:solidFill>
                  <a:srgbClr val="C00000"/>
                </a:solidFill>
                <a:effectLst/>
                <a:latin typeface="Roboto" panose="02000000000000000000" pitchFamily="2" charset="0"/>
              </a:rPr>
              <a:t>Fault of 18kV transformer</a:t>
            </a:r>
            <a:endParaRPr lang="en-GB" sz="1050" dirty="0">
              <a:solidFill>
                <a:srgbClr val="C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FB2194-D969-5108-8538-53C03144B663}"/>
              </a:ext>
            </a:extLst>
          </p:cNvPr>
          <p:cNvSpPr txBox="1"/>
          <p:nvPr/>
        </p:nvSpPr>
        <p:spPr>
          <a:xfrm rot="16200000">
            <a:off x="8473599" y="2976889"/>
            <a:ext cx="116378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C00000"/>
                </a:solidFill>
                <a:latin typeface="Roboto" panose="02000000000000000000" pitchFamily="2" charset="0"/>
              </a:rPr>
              <a:t>LINAC3 Cavity 1 </a:t>
            </a:r>
            <a:endParaRPr lang="en-GB" sz="1050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983FD3-B41B-DFB7-E91C-5CD9520535B5}"/>
              </a:ext>
            </a:extLst>
          </p:cNvPr>
          <p:cNvSpPr txBox="1"/>
          <p:nvPr/>
        </p:nvSpPr>
        <p:spPr>
          <a:xfrm>
            <a:off x="253795" y="4931043"/>
            <a:ext cx="11607781" cy="1542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975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</a:rPr>
              <a:t>Looking beyond the mere statistics:</a:t>
            </a:r>
          </a:p>
          <a:p>
            <a:pPr marL="638175" lvl="1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</a:rPr>
              <a:t>A few </a:t>
            </a:r>
            <a:r>
              <a:rPr lang="de-DE" sz="1600" b="1" dirty="0">
                <a:solidFill>
                  <a:srgbClr val="DE7D12"/>
                </a:solidFill>
              </a:rPr>
              <a:t>equipment missing a spare </a:t>
            </a:r>
            <a:r>
              <a:rPr lang="de-DE" sz="1600" dirty="0">
                <a:solidFill>
                  <a:srgbClr val="2F2F2F"/>
                </a:solidFill>
              </a:rPr>
              <a:t>or even </a:t>
            </a:r>
            <a:r>
              <a:rPr lang="de-DE" sz="1600" b="1" dirty="0">
                <a:solidFill>
                  <a:srgbClr val="DE7D12"/>
                </a:solidFill>
              </a:rPr>
              <a:t>spare components</a:t>
            </a:r>
            <a:r>
              <a:rPr lang="de-DE" sz="1600" dirty="0">
                <a:solidFill>
                  <a:srgbClr val="2F2F2F"/>
                </a:solidFill>
              </a:rPr>
              <a:t>. </a:t>
            </a:r>
          </a:p>
          <a:p>
            <a:pPr marL="638175" lvl="1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</a:rPr>
              <a:t>Ions program currently scheduled until 2043 (as long as HL-LHC): </a:t>
            </a:r>
          </a:p>
          <a:p>
            <a:pPr marL="1095375" lvl="2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F2F2F"/>
                </a:solidFill>
              </a:rPr>
              <a:t>We must </a:t>
            </a:r>
            <a:r>
              <a:rPr lang="de-DE" sz="1600" b="1" dirty="0">
                <a:solidFill>
                  <a:srgbClr val="DE7D12"/>
                </a:solidFill>
              </a:rPr>
              <a:t>ensure long term reliability of LEIR</a:t>
            </a:r>
            <a:r>
              <a:rPr lang="de-DE" sz="1600" dirty="0">
                <a:solidFill>
                  <a:srgbClr val="2F2F2F"/>
                </a:solidFill>
              </a:rPr>
              <a:t>.</a:t>
            </a:r>
          </a:p>
          <a:p>
            <a:pPr marL="638175" lvl="1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2F2F2F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2A653E7-1CCB-C9A5-35E8-E446D534E8F6}"/>
              </a:ext>
            </a:extLst>
          </p:cNvPr>
          <p:cNvGrpSpPr/>
          <p:nvPr/>
        </p:nvGrpSpPr>
        <p:grpSpPr>
          <a:xfrm>
            <a:off x="7148641" y="5047193"/>
            <a:ext cx="562140" cy="1160690"/>
            <a:chOff x="8680978" y="4925742"/>
            <a:chExt cx="562140" cy="1160690"/>
          </a:xfrm>
        </p:grpSpPr>
        <p:pic>
          <p:nvPicPr>
            <p:cNvPr id="8" name="Picture 7" descr="A person with a computer&#10;&#10;Description automatically generated">
              <a:extLst>
                <a:ext uri="{FF2B5EF4-FFF2-40B4-BE49-F238E27FC236}">
                  <a16:creationId xmlns:a16="http://schemas.microsoft.com/office/drawing/2014/main" id="{35463CDC-622E-2F10-6574-BF53C1A3EE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08348" y="5551662"/>
              <a:ext cx="534770" cy="534770"/>
            </a:xfrm>
            <a:prstGeom prst="rect">
              <a:avLst/>
            </a:prstGeom>
          </p:spPr>
        </p:pic>
        <p:pic>
          <p:nvPicPr>
            <p:cNvPr id="11" name="Picture 10" descr="A cartoon of a sword&#10;&#10;Description automatically generated">
              <a:extLst>
                <a:ext uri="{FF2B5EF4-FFF2-40B4-BE49-F238E27FC236}">
                  <a16:creationId xmlns:a16="http://schemas.microsoft.com/office/drawing/2014/main" id="{CFC5F378-B32D-0C03-BDA9-A12A767A0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3425380" flipH="1">
              <a:off x="8680978" y="4925742"/>
              <a:ext cx="484821" cy="4848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7484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Summary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31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BDE19D-4B41-E177-2AB4-4DFF252006D2}"/>
              </a:ext>
            </a:extLst>
          </p:cNvPr>
          <p:cNvSpPr txBox="1"/>
          <p:nvPr/>
        </p:nvSpPr>
        <p:spPr>
          <a:xfrm>
            <a:off x="252397" y="1022824"/>
            <a:ext cx="11677005" cy="5166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975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rgbClr val="0070C0"/>
                </a:solidFill>
                <a:latin typeface="+mj-lt"/>
              </a:rPr>
              <a:t>Data in AFT 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are currently </a:t>
            </a:r>
            <a:r>
              <a:rPr lang="de-DE" sz="1600" b="1" dirty="0">
                <a:solidFill>
                  <a:srgbClr val="0070C0"/>
                </a:solidFill>
                <a:latin typeface="+mj-lt"/>
              </a:rPr>
              <a:t>widely accepted at CERN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, as result of a common effort!</a:t>
            </a:r>
          </a:p>
          <a:p>
            <a:pPr marL="638175" lvl="1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Teams working improved diagnostics, automatic resets and fault recording.</a:t>
            </a:r>
          </a:p>
          <a:p>
            <a:pPr marL="180975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0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marL="180975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rgbClr val="0070C0"/>
                </a:solidFill>
                <a:latin typeface="+mj-lt"/>
              </a:rPr>
              <a:t>Virtuous feeback loop among teams 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to address machine‘s issues at the source.</a:t>
            </a:r>
          </a:p>
          <a:p>
            <a:pPr marL="638175" lvl="1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Long term strategy/needs for </a:t>
            </a:r>
            <a:r>
              <a:rPr lang="de-DE" sz="1600" b="1" dirty="0">
                <a:solidFill>
                  <a:srgbClr val="0070C0"/>
                </a:solidFill>
                <a:latin typeface="+mj-lt"/>
              </a:rPr>
              <a:t>recurrent issues followed-up within the IEFC framework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. 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de-DE" sz="10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As a result the </a:t>
            </a:r>
            <a:r>
              <a:rPr lang="de-DE" sz="1600" b="1" dirty="0">
                <a:solidFill>
                  <a:srgbClr val="00B050"/>
                </a:solidFill>
                <a:latin typeface="+mj-lt"/>
              </a:rPr>
              <a:t>machines are performing rather well:</a:t>
            </a:r>
          </a:p>
          <a:p>
            <a:pPr marL="638175" lvl="1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General feeling is that we will </a:t>
            </a:r>
            <a:r>
              <a:rPr lang="de-DE" sz="1600" b="1" dirty="0">
                <a:solidFill>
                  <a:srgbClr val="00B050"/>
                </a:solidFill>
                <a:latin typeface="+mj-lt"/>
              </a:rPr>
              <a:t>not be able to easily improve the 2023 figures before LS3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.</a:t>
            </a:r>
          </a:p>
          <a:p>
            <a:pPr marL="638175" lvl="1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We need strike a balance between </a:t>
            </a:r>
            <a:r>
              <a:rPr lang="de-DE" sz="1600" b="1" dirty="0">
                <a:solidFill>
                  <a:srgbClr val="0070C0"/>
                </a:solidFill>
                <a:latin typeface="+mj-lt"/>
              </a:rPr>
              <a:t>pushing the performance 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to the limit and the </a:t>
            </a:r>
            <a:r>
              <a:rPr lang="de-DE" sz="1600" b="1" dirty="0">
                <a:solidFill>
                  <a:srgbClr val="0070C0"/>
                </a:solidFill>
                <a:latin typeface="+mj-lt"/>
              </a:rPr>
              <a:t>machine reliability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.</a:t>
            </a:r>
          </a:p>
          <a:p>
            <a:pPr marL="638175" lvl="1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Personal suggestion to </a:t>
            </a:r>
            <a:r>
              <a:rPr lang="de-DE" sz="1600" b="1" dirty="0">
                <a:solidFill>
                  <a:srgbClr val="0070C0"/>
                </a:solidFill>
                <a:latin typeface="+mj-lt"/>
              </a:rPr>
              <a:t>document yearly the machine availability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, observations, expectations, etc, etc...</a:t>
            </a:r>
          </a:p>
          <a:p>
            <a:pPr marL="638175" lvl="1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000" b="1" dirty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marL="180975" indent="-180975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rgbClr val="00B050"/>
                </a:solidFill>
                <a:latin typeface="+mj-lt"/>
              </a:rPr>
              <a:t>RAWG surveying the usage of AFT with the equipment groups 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to define the next steps:</a:t>
            </a:r>
          </a:p>
          <a:p>
            <a:pPr marL="638175" lvl="1" indent="-180975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AFT data </a:t>
            </a:r>
            <a:r>
              <a:rPr lang="de-DE" sz="1600" b="1" dirty="0">
                <a:solidFill>
                  <a:srgbClr val="0070C0"/>
                </a:solidFill>
                <a:latin typeface="+mj-lt"/>
              </a:rPr>
              <a:t>quality/categorization 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to be improved → automation should help.</a:t>
            </a:r>
          </a:p>
          <a:p>
            <a:pPr marL="638175" lvl="1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Agree on a way to </a:t>
            </a:r>
            <a:r>
              <a:rPr lang="en-US" sz="1600" b="1" dirty="0">
                <a:solidFill>
                  <a:srgbClr val="0070C0"/>
                </a:solidFill>
                <a:latin typeface="+mj-lt"/>
              </a:rPr>
              <a:t>exploit captured data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 to improve performance – definition of </a:t>
            </a:r>
            <a:r>
              <a:rPr lang="en-US" sz="1600" b="1" dirty="0">
                <a:solidFill>
                  <a:srgbClr val="0070C0"/>
                </a:solidFill>
                <a:latin typeface="+mj-lt"/>
              </a:rPr>
              <a:t>complexity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 and </a:t>
            </a:r>
            <a:r>
              <a:rPr lang="en-US" sz="1600" b="1" dirty="0">
                <a:solidFill>
                  <a:srgbClr val="0070C0"/>
                </a:solidFill>
                <a:latin typeface="+mj-lt"/>
              </a:rPr>
              <a:t>consolidation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.</a:t>
            </a:r>
          </a:p>
          <a:p>
            <a:pPr marL="638175" lvl="1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AFT is currently a container isolated data:</a:t>
            </a:r>
          </a:p>
          <a:p>
            <a:pPr marL="1095375" lvl="2" indent="-180975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70C0"/>
                </a:solidFill>
                <a:latin typeface="+mj-lt"/>
              </a:rPr>
              <a:t>Correlate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 the data with external databases, e.g. RP, losses, beam/cycle types, API to NXCALS missing.</a:t>
            </a:r>
          </a:p>
          <a:p>
            <a:pPr marL="638175" lvl="1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rgbClr val="0070C0"/>
                </a:solidFill>
                <a:latin typeface="+mj-lt"/>
              </a:rPr>
              <a:t>The exciting news is that there is so much potential in the tool which could be exploited.</a:t>
            </a:r>
          </a:p>
          <a:p>
            <a:pPr marL="1095375" lvl="2" indent="-1809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Ongoing EPA effort, e.g. WP 8, could be a force multiplier to the AFT growth.</a:t>
            </a:r>
          </a:p>
        </p:txBody>
      </p:sp>
    </p:spTree>
    <p:extLst>
      <p:ext uri="{BB962C8B-B14F-4D97-AF65-F5344CB8AC3E}">
        <p14:creationId xmlns:p14="http://schemas.microsoft.com/office/powerpoint/2010/main" val="365727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8E5CD-3A46-42C2-87E9-1080825DC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BI.BSW Coil Failure History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904BA3-5AE0-431D-93AB-F57552A221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47596" y="6350852"/>
            <a:ext cx="1668793" cy="365125"/>
          </a:xfrm>
        </p:spPr>
        <p:txBody>
          <a:bodyPr/>
          <a:lstStyle/>
          <a:p>
            <a:pPr defTabSz="609585"/>
            <a:r>
              <a:rPr lang="en-US" dirty="0">
                <a:solidFill>
                  <a:srgbClr val="FFFFFF"/>
                </a:solidFill>
                <a:latin typeface="Arial"/>
              </a:rPr>
              <a:t>27th of October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5E34C-442F-445E-868D-3F2FF5A7C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09585"/>
              <a:t>33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F2C16FDE-780F-EB7B-98FF-CEACF2D815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901852"/>
              </p:ext>
            </p:extLst>
          </p:nvPr>
        </p:nvGraphicFramePr>
        <p:xfrm>
          <a:off x="203150" y="1087042"/>
          <a:ext cx="11785699" cy="498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6662">
                  <a:extLst>
                    <a:ext uri="{9D8B030D-6E8A-4147-A177-3AD203B41FA5}">
                      <a16:colId xmlns:a16="http://schemas.microsoft.com/office/drawing/2014/main" val="1724846053"/>
                    </a:ext>
                  </a:extLst>
                </a:gridCol>
                <a:gridCol w="1527039">
                  <a:extLst>
                    <a:ext uri="{9D8B030D-6E8A-4147-A177-3AD203B41FA5}">
                      <a16:colId xmlns:a16="http://schemas.microsoft.com/office/drawing/2014/main" val="2775388699"/>
                    </a:ext>
                  </a:extLst>
                </a:gridCol>
                <a:gridCol w="5357605">
                  <a:extLst>
                    <a:ext uri="{9D8B030D-6E8A-4147-A177-3AD203B41FA5}">
                      <a16:colId xmlns:a16="http://schemas.microsoft.com/office/drawing/2014/main" val="2465917299"/>
                    </a:ext>
                  </a:extLst>
                </a:gridCol>
                <a:gridCol w="1696217">
                  <a:extLst>
                    <a:ext uri="{9D8B030D-6E8A-4147-A177-3AD203B41FA5}">
                      <a16:colId xmlns:a16="http://schemas.microsoft.com/office/drawing/2014/main" val="634288072"/>
                    </a:ext>
                  </a:extLst>
                </a:gridCol>
                <a:gridCol w="1708176">
                  <a:extLst>
                    <a:ext uri="{9D8B030D-6E8A-4147-A177-3AD203B41FA5}">
                      <a16:colId xmlns:a16="http://schemas.microsoft.com/office/drawing/2014/main" val="4103431194"/>
                    </a:ext>
                  </a:extLst>
                </a:gridCol>
              </a:tblGrid>
              <a:tr h="48018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Time / cycles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Magnet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Observation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Root cause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Down time [h]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6984299"/>
                  </a:ext>
                </a:extLst>
              </a:tr>
              <a:tr h="55895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28/09/’20</a:t>
                      </a:r>
                    </a:p>
                    <a:p>
                      <a:pPr algn="l"/>
                      <a:r>
                        <a:rPr lang="en-GB" dirty="0"/>
                        <a:t>~ 1*10</a:t>
                      </a:r>
                      <a:r>
                        <a:rPr lang="en-GB" baseline="30000" dirty="0"/>
                        <a:t>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BI3.BSW1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Brazing alloy blockage of cooling tube: Repaired by re-drilling, but damaged copper tube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Repair damage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LS2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0126061"/>
                  </a:ext>
                </a:extLst>
              </a:tr>
              <a:tr h="480183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21/4/’21</a:t>
                      </a:r>
                    </a:p>
                    <a:p>
                      <a:pPr algn="l"/>
                      <a:r>
                        <a:rPr lang="en-GB" dirty="0"/>
                        <a:t>~ 1*10</a:t>
                      </a:r>
                      <a:r>
                        <a:rPr lang="en-GB" baseline="300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BI4.BSW1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Fatigue damage with microcrack on cooling tube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Fatigue crack cooling pipe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8892921"/>
                  </a:ext>
                </a:extLst>
              </a:tr>
              <a:tr h="480183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7/12/’21 /  ~ 21*10</a:t>
                      </a:r>
                      <a:r>
                        <a:rPr lang="en-GB" baseline="30000" dirty="0"/>
                        <a:t>6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BI3.BSW4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Brazing failure – hydraulic connector 2 water block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Brazing joint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YETS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3505084"/>
                  </a:ext>
                </a:extLst>
              </a:tr>
              <a:tr h="480183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13/1/’22 </a:t>
                      </a:r>
                    </a:p>
                    <a:p>
                      <a:pPr algn="l"/>
                      <a:r>
                        <a:rPr lang="en-GB" dirty="0"/>
                        <a:t>~ 21*10</a:t>
                      </a:r>
                      <a:r>
                        <a:rPr lang="en-GB" baseline="30000" dirty="0"/>
                        <a:t>6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BI3.BSW4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Brazing failure - hydraulic connector 2 water block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Brazing joint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YETS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5722221"/>
                  </a:ext>
                </a:extLst>
              </a:tr>
              <a:tr h="48018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17/1/’22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~ 21*10</a:t>
                      </a:r>
                      <a:r>
                        <a:rPr lang="en-GB" baseline="30000" dirty="0"/>
                        <a:t>6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BI1.BSW3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Brazing failure – Coil 2 water block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Brazing joint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YETS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7977807"/>
                  </a:ext>
                </a:extLst>
              </a:tr>
              <a:tr h="48018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21/6/’23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~ 44*10</a:t>
                      </a:r>
                      <a:r>
                        <a:rPr lang="en-GB" baseline="300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BI1.BSW4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Fatigue damage with microcrack on cooling tube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Fatigue crack cooling pipe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TS+14h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1117260"/>
                  </a:ext>
                </a:extLst>
              </a:tr>
              <a:tr h="48018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14/8/’23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 4*10</a:t>
                      </a:r>
                      <a:r>
                        <a:rPr lang="en-GB" sz="135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BI1.BSW4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Brazing failure – Coil 2 water block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Brazing joint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11h</a:t>
                      </a:r>
                      <a:endParaRPr lang="en-GB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7248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2526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Support 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6C5E4F-D37C-EA74-C2D5-62BDC86C3AEA}"/>
              </a:ext>
            </a:extLst>
          </p:cNvPr>
          <p:cNvSpPr txBox="1"/>
          <p:nvPr/>
        </p:nvSpPr>
        <p:spPr>
          <a:xfrm>
            <a:off x="407987" y="1209600"/>
            <a:ext cx="10368223" cy="34778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70C0"/>
                </a:solidFill>
              </a:rPr>
              <a:t>A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ccelerator </a:t>
            </a:r>
            <a:r>
              <a:rPr lang="en-GB" sz="1600" b="1" dirty="0">
                <a:solidFill>
                  <a:srgbClr val="0070C0"/>
                </a:solidFill>
              </a:rPr>
              <a:t>F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ault </a:t>
            </a:r>
            <a:r>
              <a:rPr lang="en-GB" sz="1600" b="1" dirty="0">
                <a:solidFill>
                  <a:srgbClr val="0070C0"/>
                </a:solidFill>
              </a:rPr>
              <a:t>T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racking (</a:t>
            </a:r>
            <a:r>
              <a:rPr lang="en-GB" sz="1600" b="1" dirty="0">
                <a:solidFill>
                  <a:srgbClr val="0070C0"/>
                </a:solidFill>
              </a:rPr>
              <a:t>AFT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) inherited </a:t>
            </a:r>
            <a:r>
              <a:rPr lang="en-GB" sz="1600" b="1" dirty="0">
                <a:solidFill>
                  <a:srgbClr val="0070C0"/>
                </a:solidFill>
              </a:rPr>
              <a:t>from the LHC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since 2017 (outcome of Chamonix ’16).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70C0"/>
                </a:solidFill>
              </a:rPr>
              <a:t>More than 10k faults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recorded and reviewed in 2023 (LHC included) </a:t>
            </a:r>
            <a:r>
              <a:rPr lang="en-US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</a:t>
            </a:r>
            <a:r>
              <a:rPr lang="en-US" sz="1600" b="1" dirty="0">
                <a:solidFill>
                  <a:srgbClr val="C00000"/>
                </a:solidFill>
              </a:rPr>
              <a:t> Automation necessary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Significant </a:t>
            </a:r>
            <a:r>
              <a:rPr lang="en-US" sz="1600" b="1" dirty="0">
                <a:solidFill>
                  <a:srgbClr val="0070C0"/>
                </a:solidFill>
              </a:rPr>
              <a:t>effort done by OP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in integrating the machines of the CERN complex.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The data automatically/manually stored are </a:t>
            </a:r>
            <a:r>
              <a:rPr lang="en-US" sz="1600" b="1" dirty="0">
                <a:solidFill>
                  <a:srgbClr val="0070C0"/>
                </a:solidFill>
              </a:rPr>
              <a:t>first reviewed by the coordinators/supervisors of the week.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70C0"/>
                </a:solidFill>
              </a:rPr>
              <a:t>Weekly fault reviews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throughout the year, driven by Lukas/Jack.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000" dirty="0">
              <a:solidFill>
                <a:schemeClr val="bg2">
                  <a:lumMod val="10000"/>
                </a:schemeClr>
              </a:solidFill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A major goal for this year was to </a:t>
            </a:r>
            <a:r>
              <a:rPr lang="en-GB" sz="1600" b="1" dirty="0">
                <a:solidFill>
                  <a:srgbClr val="0070C0"/>
                </a:solidFill>
              </a:rPr>
              <a:t>raise expert review rate and participation by increasing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Experts’ </a:t>
            </a:r>
            <a:r>
              <a:rPr lang="en-GB" sz="1600" b="1" dirty="0">
                <a:solidFill>
                  <a:srgbClr val="0070C0"/>
                </a:solidFill>
              </a:rPr>
              <a:t>awareness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en-GB" sz="1600" b="1" dirty="0">
                <a:solidFill>
                  <a:srgbClr val="0070C0"/>
                </a:solidFill>
              </a:rPr>
              <a:t>notification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 mechanisms on fault existence.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Clarify </a:t>
            </a:r>
            <a:r>
              <a:rPr lang="en-GB" sz="1600" b="1" dirty="0">
                <a:solidFill>
                  <a:srgbClr val="0070C0"/>
                </a:solidFill>
              </a:rPr>
              <a:t>responsibility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 throughout the systems in the accelerator complex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Make </a:t>
            </a:r>
            <a:r>
              <a:rPr lang="en-GB" sz="1600" b="1" dirty="0">
                <a:solidFill>
                  <a:srgbClr val="0070C0"/>
                </a:solidFill>
              </a:rPr>
              <a:t>UI/UX better for the experts.</a:t>
            </a:r>
          </a:p>
        </p:txBody>
      </p:sp>
      <p:sp>
        <p:nvSpPr>
          <p:cNvPr id="78" name="Google Shape;241;p19">
            <a:extLst>
              <a:ext uri="{FF2B5EF4-FFF2-40B4-BE49-F238E27FC236}">
                <a16:creationId xmlns:a16="http://schemas.microsoft.com/office/drawing/2014/main" id="{6E59E0F5-4E80-F6BC-D4A0-427F3DB94B87}"/>
              </a:ext>
            </a:extLst>
          </p:cNvPr>
          <p:cNvSpPr txBox="1">
            <a:spLocks/>
          </p:cNvSpPr>
          <p:nvPr/>
        </p:nvSpPr>
        <p:spPr>
          <a:xfrm>
            <a:off x="8634900" y="3165029"/>
            <a:ext cx="8520600" cy="1975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endParaRPr lang="en-GB" dirty="0"/>
          </a:p>
        </p:txBody>
      </p:sp>
      <p:sp>
        <p:nvSpPr>
          <p:cNvPr id="7" name="Google Shape;242;p19">
            <a:extLst>
              <a:ext uri="{FF2B5EF4-FFF2-40B4-BE49-F238E27FC236}">
                <a16:creationId xmlns:a16="http://schemas.microsoft.com/office/drawing/2014/main" id="{5F001BD2-96CF-A352-6AC0-2C8DB51C9EF4}"/>
              </a:ext>
            </a:extLst>
          </p:cNvPr>
          <p:cNvSpPr/>
          <p:nvPr/>
        </p:nvSpPr>
        <p:spPr>
          <a:xfrm>
            <a:off x="1465222" y="5232730"/>
            <a:ext cx="3950700" cy="765600"/>
          </a:xfrm>
          <a:prstGeom prst="rect">
            <a:avLst/>
          </a:prstGeom>
          <a:solidFill>
            <a:srgbClr val="6D9EEB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128588" dist="476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b="1" dirty="0">
                <a:solidFill>
                  <a:schemeClr val="lt1"/>
                </a:solidFill>
              </a:rPr>
              <a:t>Multiple demos have been given to different expert groups</a:t>
            </a:r>
            <a:endParaRPr sz="1900" b="1" dirty="0">
              <a:solidFill>
                <a:schemeClr val="l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62899A-6129-67C9-65B7-1B6637DB1DA2}"/>
              </a:ext>
            </a:extLst>
          </p:cNvPr>
          <p:cNvSpPr txBox="1"/>
          <p:nvPr/>
        </p:nvSpPr>
        <p:spPr>
          <a:xfrm>
            <a:off x="1476196" y="4866620"/>
            <a:ext cx="39397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User Training and Onboarding:</a:t>
            </a:r>
            <a:endParaRPr lang="en-GB" dirty="0"/>
          </a:p>
        </p:txBody>
      </p:sp>
      <p:pic>
        <p:nvPicPr>
          <p:cNvPr id="9" name="Google Shape;269;p22">
            <a:extLst>
              <a:ext uri="{FF2B5EF4-FFF2-40B4-BE49-F238E27FC236}">
                <a16:creationId xmlns:a16="http://schemas.microsoft.com/office/drawing/2014/main" id="{F9AA07D7-909D-853C-90BD-4025907CA03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63292" y="4905543"/>
            <a:ext cx="5153025" cy="10953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ight Brace 9">
            <a:extLst>
              <a:ext uri="{FF2B5EF4-FFF2-40B4-BE49-F238E27FC236}">
                <a16:creationId xmlns:a16="http://schemas.microsoft.com/office/drawing/2014/main" id="{45E5E38A-1458-81EA-D6C8-508072F8D188}"/>
              </a:ext>
            </a:extLst>
          </p:cNvPr>
          <p:cNvSpPr/>
          <p:nvPr/>
        </p:nvSpPr>
        <p:spPr>
          <a:xfrm>
            <a:off x="7922419" y="3779044"/>
            <a:ext cx="285750" cy="908431"/>
          </a:xfrm>
          <a:prstGeom prst="righ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E2F317-0373-8E00-6661-6735B11E8DE3}"/>
              </a:ext>
            </a:extLst>
          </p:cNvPr>
          <p:cNvSpPr txBox="1"/>
          <p:nvPr/>
        </p:nvSpPr>
        <p:spPr>
          <a:xfrm>
            <a:off x="8310526" y="4045454"/>
            <a:ext cx="313764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1463" lvl="1" indent="-271463">
              <a:spcAft>
                <a:spcPts val="600"/>
              </a:spcAft>
            </a:pPr>
            <a:r>
              <a:rPr lang="en-US" sz="1600" b="1" dirty="0">
                <a:solidFill>
                  <a:srgbClr val="C00000"/>
                </a:solidFill>
                <a:latin typeface="+mj-lt"/>
                <a:sym typeface="Wingdings" panose="05000000000000000000" pitchFamily="2" charset="2"/>
              </a:rPr>
              <a:t>Great effort from Anti/Lukas</a:t>
            </a:r>
            <a:endParaRPr lang="en-US" sz="16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0355367-2329-3716-0F82-EC220B66F640}"/>
              </a:ext>
            </a:extLst>
          </p:cNvPr>
          <p:cNvSpPr/>
          <p:nvPr/>
        </p:nvSpPr>
        <p:spPr>
          <a:xfrm>
            <a:off x="228600" y="1050131"/>
            <a:ext cx="10602883" cy="223294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81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Culture 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6C5E4F-D37C-EA74-C2D5-62BDC86C3AEA}"/>
              </a:ext>
            </a:extLst>
          </p:cNvPr>
          <p:cNvSpPr txBox="1"/>
          <p:nvPr/>
        </p:nvSpPr>
        <p:spPr>
          <a:xfrm>
            <a:off x="407987" y="1209600"/>
            <a:ext cx="10927992" cy="49167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70C0"/>
                </a:solidFill>
              </a:rPr>
              <a:t>A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ccelerator </a:t>
            </a:r>
            <a:r>
              <a:rPr lang="en-GB" sz="1600" b="1" dirty="0">
                <a:solidFill>
                  <a:srgbClr val="0070C0"/>
                </a:solidFill>
              </a:rPr>
              <a:t>F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ault </a:t>
            </a:r>
            <a:r>
              <a:rPr lang="en-GB" sz="1600" b="1" dirty="0">
                <a:solidFill>
                  <a:srgbClr val="0070C0"/>
                </a:solidFill>
              </a:rPr>
              <a:t>T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racking (</a:t>
            </a:r>
            <a:r>
              <a:rPr lang="en-GB" sz="1600" b="1" dirty="0">
                <a:solidFill>
                  <a:srgbClr val="0070C0"/>
                </a:solidFill>
              </a:rPr>
              <a:t>AFT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) inherited </a:t>
            </a:r>
            <a:r>
              <a:rPr lang="en-GB" sz="1600" b="1" dirty="0">
                <a:solidFill>
                  <a:srgbClr val="0070C0"/>
                </a:solidFill>
              </a:rPr>
              <a:t>from the LHC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since 2017 (outcome of Chamonix ’16).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70C0"/>
                </a:solidFill>
              </a:rPr>
              <a:t>More than 10k faults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recorded and reviewed in 2023 (LHC included) </a:t>
            </a:r>
            <a:r>
              <a:rPr lang="en-US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</a:t>
            </a:r>
            <a:r>
              <a:rPr lang="en-US" sz="1600" b="1" dirty="0">
                <a:solidFill>
                  <a:srgbClr val="C00000"/>
                </a:solidFill>
              </a:rPr>
              <a:t> Automation necessary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Significant </a:t>
            </a:r>
            <a:r>
              <a:rPr lang="en-US" sz="1600" b="1" dirty="0">
                <a:solidFill>
                  <a:srgbClr val="0070C0"/>
                </a:solidFill>
              </a:rPr>
              <a:t>effort done by OP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in integrating the machines of the CERN complex.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The data automatically/manually stored are </a:t>
            </a:r>
            <a:r>
              <a:rPr lang="en-US" sz="1600" b="1" dirty="0">
                <a:solidFill>
                  <a:srgbClr val="0070C0"/>
                </a:solidFill>
              </a:rPr>
              <a:t>first reviewed by the coordinators/supervisors of the week.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70C0"/>
                </a:solidFill>
              </a:rPr>
              <a:t>Weekly fault reviews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throughout the year, driven by Lukas/Jack.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000" dirty="0">
              <a:solidFill>
                <a:schemeClr val="bg2">
                  <a:lumMod val="10000"/>
                </a:schemeClr>
              </a:solidFill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A major goal for this year was to </a:t>
            </a:r>
            <a:r>
              <a:rPr lang="en-GB" sz="1600" b="1" dirty="0">
                <a:solidFill>
                  <a:srgbClr val="0070C0"/>
                </a:solidFill>
              </a:rPr>
              <a:t>raise expert review rate and participation by increasing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Experts’ </a:t>
            </a:r>
            <a:r>
              <a:rPr lang="en-GB" sz="1600" b="1" dirty="0">
                <a:solidFill>
                  <a:srgbClr val="0070C0"/>
                </a:solidFill>
              </a:rPr>
              <a:t>awareness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en-GB" sz="1600" b="1" dirty="0">
                <a:solidFill>
                  <a:srgbClr val="0070C0"/>
                </a:solidFill>
              </a:rPr>
              <a:t>notification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 mechanisms on fault existence.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Clarify </a:t>
            </a:r>
            <a:r>
              <a:rPr lang="en-GB" sz="1600" b="1" dirty="0">
                <a:solidFill>
                  <a:srgbClr val="0070C0"/>
                </a:solidFill>
              </a:rPr>
              <a:t>responsibility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 throughout the systems in the accelerator complex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Make </a:t>
            </a:r>
            <a:r>
              <a:rPr lang="en-GB" sz="1600" b="1" dirty="0">
                <a:solidFill>
                  <a:srgbClr val="0070C0"/>
                </a:solidFill>
              </a:rPr>
              <a:t>UI/UX better for the experts.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050" b="1" dirty="0">
              <a:solidFill>
                <a:srgbClr val="0070C0"/>
              </a:solidFill>
            </a:endParaRPr>
          </a:p>
          <a:p>
            <a:pPr marL="179388" indent="-179388">
              <a:spcBef>
                <a:spcPts val="0"/>
              </a:spcBef>
              <a:spcAft>
                <a:spcPts val="600"/>
              </a:spcAft>
              <a:buSzPts val="18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70C0"/>
                </a:solidFill>
              </a:rPr>
              <a:t>Cultural shift:</a:t>
            </a:r>
          </a:p>
          <a:p>
            <a:pPr marL="636588" lvl="1" indent="-179388">
              <a:spcAft>
                <a:spcPts val="600"/>
              </a:spcAft>
              <a:buSzPts val="18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AFT is not a blaming machine.</a:t>
            </a:r>
          </a:p>
          <a:p>
            <a:pPr marL="636588" lvl="1" indent="-179388">
              <a:spcAft>
                <a:spcPts val="600"/>
              </a:spcAft>
              <a:buSzPts val="18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70C0"/>
                </a:solidFill>
              </a:rPr>
              <a:t>Industrial approach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 necessary when looking at the data both for </a:t>
            </a:r>
            <a:r>
              <a:rPr lang="en-GB" sz="1600" b="1" dirty="0">
                <a:solidFill>
                  <a:srgbClr val="0070C0"/>
                </a:solidFill>
              </a:rPr>
              <a:t>equipment groups and management:</a:t>
            </a:r>
          </a:p>
          <a:p>
            <a:pPr marL="1093788" lvl="2" indent="-179388">
              <a:spcAft>
                <a:spcPts val="600"/>
              </a:spcAft>
              <a:buSzPts val="18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Could resources be diverted to teams to address short-medium term issues which have a quantified impact?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0355367-2329-3716-0F82-EC220B66F640}"/>
              </a:ext>
            </a:extLst>
          </p:cNvPr>
          <p:cNvSpPr/>
          <p:nvPr/>
        </p:nvSpPr>
        <p:spPr>
          <a:xfrm>
            <a:off x="228600" y="979581"/>
            <a:ext cx="10602883" cy="374243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87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2023 in a Glance 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78" name="Google Shape;241;p19">
            <a:extLst>
              <a:ext uri="{FF2B5EF4-FFF2-40B4-BE49-F238E27FC236}">
                <a16:creationId xmlns:a16="http://schemas.microsoft.com/office/drawing/2014/main" id="{6E59E0F5-4E80-F6BC-D4A0-427F3DB94B87}"/>
              </a:ext>
            </a:extLst>
          </p:cNvPr>
          <p:cNvSpPr txBox="1">
            <a:spLocks/>
          </p:cNvSpPr>
          <p:nvPr/>
        </p:nvSpPr>
        <p:spPr>
          <a:xfrm>
            <a:off x="8634900" y="3165029"/>
            <a:ext cx="8520600" cy="1975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2A5E2D6-E00D-4E8F-2624-70566F5B9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743054"/>
              </p:ext>
            </p:extLst>
          </p:nvPr>
        </p:nvGraphicFramePr>
        <p:xfrm>
          <a:off x="226746" y="1244262"/>
          <a:ext cx="7865649" cy="4617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61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0798">
                  <a:extLst>
                    <a:ext uri="{9D8B030D-6E8A-4147-A177-3AD203B41FA5}">
                      <a16:colId xmlns:a16="http://schemas.microsoft.com/office/drawing/2014/main" val="2844183645"/>
                    </a:ext>
                  </a:extLst>
                </a:gridCol>
                <a:gridCol w="1081991">
                  <a:extLst>
                    <a:ext uri="{9D8B030D-6E8A-4147-A177-3AD203B41FA5}">
                      <a16:colId xmlns:a16="http://schemas.microsoft.com/office/drawing/2014/main" val="2302964827"/>
                    </a:ext>
                  </a:extLst>
                </a:gridCol>
                <a:gridCol w="1081991">
                  <a:extLst>
                    <a:ext uri="{9D8B030D-6E8A-4147-A177-3AD203B41FA5}">
                      <a16:colId xmlns:a16="http://schemas.microsoft.com/office/drawing/2014/main" val="2471740035"/>
                    </a:ext>
                  </a:extLst>
                </a:gridCol>
                <a:gridCol w="1548448">
                  <a:extLst>
                    <a:ext uri="{9D8B030D-6E8A-4147-A177-3AD203B41FA5}">
                      <a16:colId xmlns:a16="http://schemas.microsoft.com/office/drawing/2014/main" val="2199796686"/>
                    </a:ext>
                  </a:extLst>
                </a:gridCol>
                <a:gridCol w="1926273">
                  <a:extLst>
                    <a:ext uri="{9D8B030D-6E8A-4147-A177-3AD203B41FA5}">
                      <a16:colId xmlns:a16="http://schemas.microsoft.com/office/drawing/2014/main" val="3815098951"/>
                    </a:ext>
                  </a:extLst>
                </a:gridCol>
              </a:tblGrid>
              <a:tr h="278130">
                <a:tc rowSpan="2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Facility</a:t>
                      </a:r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Destination</a:t>
                      </a:r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‘21/‘22</a:t>
                      </a:r>
                    </a:p>
                    <a:p>
                      <a:pPr algn="ctr"/>
                      <a:r>
                        <a:rPr lang="en-US" sz="1600" dirty="0"/>
                        <a:t>Overall</a:t>
                      </a:r>
                    </a:p>
                    <a:p>
                      <a:pPr algn="ctr"/>
                      <a:r>
                        <a:rPr lang="en-US" sz="1600" dirty="0"/>
                        <a:t>[%]</a:t>
                      </a:r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Achieved 2023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Period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85154901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Facility</a:t>
                      </a: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Destination</a:t>
                      </a: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Overall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[%]</a:t>
                      </a: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Per destination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[%]</a:t>
                      </a: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Period</a:t>
                      </a: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516">
                <a:tc>
                  <a:txBody>
                    <a:bodyPr/>
                    <a:lstStyle/>
                    <a:p>
                      <a:r>
                        <a:rPr lang="en-US" sz="1600" b="1" dirty="0"/>
                        <a:t>LINAC4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PSB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96.7/97.1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98.0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98.0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03.03.2023 – 12.11.2023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277576"/>
                  </a:ext>
                </a:extLst>
              </a:tr>
              <a:tr h="215000">
                <a:tc rowSpan="2">
                  <a:txBody>
                    <a:bodyPr/>
                    <a:lstStyle/>
                    <a:p>
                      <a:r>
                        <a:rPr lang="en-US" sz="1600" b="1" dirty="0"/>
                        <a:t>PSB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PS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94.4/95.1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96.1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96.4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10.03.2023 – 12.11.2023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158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ISOLDE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96.6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17.03.2023 – 30.10.2023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1769955"/>
                  </a:ext>
                </a:extLst>
              </a:tr>
              <a:tr h="218379">
                <a:tc rowSpan="4">
                  <a:txBody>
                    <a:bodyPr/>
                    <a:lstStyle/>
                    <a:p>
                      <a:r>
                        <a:rPr lang="en-US" sz="1600" b="1" dirty="0"/>
                        <a:t>PS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SPS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88.6/88.7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91.6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92.7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17.03.2023 – 30.10.2023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627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East Area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93.5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27.03.2023 – 01.11.2023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051791"/>
                  </a:ext>
                </a:extLst>
              </a:tr>
              <a:tr h="226274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nTOF</a:t>
                      </a:r>
                      <a:endParaRPr lang="en-US" sz="1600" dirty="0"/>
                    </a:p>
                  </a:txBody>
                  <a:tcPr marL="68580" marR="68580" marT="34290" marB="3429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92.8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03.04.2023 – 30.10.2023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125577"/>
                  </a:ext>
                </a:extLst>
              </a:tr>
              <a:tr h="238308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AD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93.9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12.06.2023* – 12.11.2023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12726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600" b="1" dirty="0"/>
                        <a:t>ELENA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AD-Hall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90.4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90.4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12.06.2023* – 12.11.2023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1927367"/>
                  </a:ext>
                </a:extLst>
              </a:tr>
              <a:tr h="278130">
                <a:tc rowSpan="4">
                  <a:txBody>
                    <a:bodyPr/>
                    <a:lstStyle/>
                    <a:p>
                      <a:r>
                        <a:rPr lang="en-US" sz="1600" b="1" dirty="0"/>
                        <a:t>SPS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LHC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74.5/73.3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86.4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94.8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27.03.2023 – 30.10.2023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North Area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87.3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24.04.2023 – 30.10.2023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AWAKE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98.4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01.05.2023 – 22.10.2023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648372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HiRadMat</a:t>
                      </a:r>
                      <a:endParaRPr lang="en-US" sz="1600" dirty="0"/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99.0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22.05.2023 – 27.08.2023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33590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4EEEE45-F5FE-E903-DA9F-500C9AD2A20A}"/>
              </a:ext>
            </a:extLst>
          </p:cNvPr>
          <p:cNvSpPr txBox="1"/>
          <p:nvPr/>
        </p:nvSpPr>
        <p:spPr>
          <a:xfrm>
            <a:off x="3124688" y="6010320"/>
            <a:ext cx="344164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i="1" dirty="0"/>
              <a:t>*Revised AD start date following quadrupole water leak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9790A2-61B9-85FE-6A93-7C473F396E77}"/>
              </a:ext>
            </a:extLst>
          </p:cNvPr>
          <p:cNvSpPr txBox="1"/>
          <p:nvPr/>
        </p:nvSpPr>
        <p:spPr>
          <a:xfrm>
            <a:off x="9092077" y="2416911"/>
            <a:ext cx="3233853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In the injectors overall</a:t>
            </a:r>
          </a:p>
          <a:p>
            <a:pPr algn="l"/>
            <a:r>
              <a:rPr lang="en-GB" sz="1600" dirty="0"/>
              <a:t>very good availability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i="1" dirty="0"/>
              <a:t>Better than in previous years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Overall includes the whole period and all other beams such as MD etc. </a:t>
            </a:r>
          </a:p>
        </p:txBody>
      </p:sp>
      <p:sp>
        <p:nvSpPr>
          <p:cNvPr id="10" name="Down Arrow 7">
            <a:extLst>
              <a:ext uri="{FF2B5EF4-FFF2-40B4-BE49-F238E27FC236}">
                <a16:creationId xmlns:a16="http://schemas.microsoft.com/office/drawing/2014/main" id="{11DC7F6E-8821-5858-6BF5-20E152436E01}"/>
              </a:ext>
            </a:extLst>
          </p:cNvPr>
          <p:cNvSpPr/>
          <p:nvPr/>
        </p:nvSpPr>
        <p:spPr bwMode="auto">
          <a:xfrm>
            <a:off x="8092395" y="1807029"/>
            <a:ext cx="890369" cy="4038759"/>
          </a:xfrm>
          <a:prstGeom prst="downArrow">
            <a:avLst>
              <a:gd name="adj1" fmla="val 35558"/>
              <a:gd name="adj2" fmla="val 50000"/>
            </a:avLst>
          </a:prstGeom>
          <a:gradFill flip="none" rotWithShape="1">
            <a:gsLst>
              <a:gs pos="0">
                <a:srgbClr val="92D050"/>
              </a:gs>
              <a:gs pos="10000">
                <a:srgbClr val="92D050"/>
              </a:gs>
              <a:gs pos="6000">
                <a:srgbClr val="92D050"/>
              </a:gs>
              <a:gs pos="100000">
                <a:srgbClr val="92D050"/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14300" dist="127000" dir="2700000" algn="tl" rotWithShape="0">
              <a:prstClr val="black">
                <a:alpha val="40000"/>
              </a:prstClr>
            </a:outerShdw>
          </a:effectLst>
        </p:spPr>
        <p:txBody>
          <a:bodyPr vert="vert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Cumulative availability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54665D-FD78-F36F-C125-DD4077194187}"/>
              </a:ext>
            </a:extLst>
          </p:cNvPr>
          <p:cNvSpPr txBox="1"/>
          <p:nvPr/>
        </p:nvSpPr>
        <p:spPr>
          <a:xfrm rot="19877493">
            <a:off x="1688119" y="3377562"/>
            <a:ext cx="5413364" cy="615553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4000" dirty="0">
                <a:solidFill>
                  <a:srgbClr val="00B050"/>
                </a:solidFill>
              </a:rPr>
              <a:t>You are doing GREAT!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2F4649-8A1A-E70B-5485-CA2F8A75D430}"/>
              </a:ext>
            </a:extLst>
          </p:cNvPr>
          <p:cNvSpPr txBox="1"/>
          <p:nvPr/>
        </p:nvSpPr>
        <p:spPr>
          <a:xfrm>
            <a:off x="8925043" y="242810"/>
            <a:ext cx="326695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Slide presented by </a:t>
            </a:r>
            <a:r>
              <a:rPr lang="en-GB" dirty="0" err="1">
                <a:solidFill>
                  <a:schemeClr val="bg2">
                    <a:lumMod val="10000"/>
                  </a:schemeClr>
                </a:solidFill>
              </a:rPr>
              <a:t>Rende</a:t>
            </a:r>
            <a:br>
              <a:rPr lang="en-GB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 at the OP group meeting </a:t>
            </a:r>
          </a:p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in Dec. 2023</a:t>
            </a:r>
          </a:p>
        </p:txBody>
      </p:sp>
    </p:spTree>
    <p:extLst>
      <p:ext uri="{BB962C8B-B14F-4D97-AF65-F5344CB8AC3E}">
        <p14:creationId xmlns:p14="http://schemas.microsoft.com/office/powerpoint/2010/main" val="374839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Linac4 in a Nutshell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D7F2FCF-DD38-30B8-777F-D90EF909E5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89379" y="1086943"/>
            <a:ext cx="4740244" cy="2924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61DF98E-21BE-B23A-FA6A-94DC2CFEF8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726068" y="944443"/>
            <a:ext cx="4662147" cy="313517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903993B-ECB3-A58C-81A1-DBBAD60F97EF}"/>
              </a:ext>
            </a:extLst>
          </p:cNvPr>
          <p:cNvSpPr txBox="1"/>
          <p:nvPr/>
        </p:nvSpPr>
        <p:spPr>
          <a:xfrm>
            <a:off x="644394" y="4238163"/>
            <a:ext cx="10322039" cy="20344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Excellent performance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, availability increasing over time.</a:t>
            </a:r>
          </a:p>
          <a:p>
            <a:pPr marL="1200150" lvl="2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Experts continue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solving issues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which repeatedly cause downtime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at the source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, when possible.</a:t>
            </a:r>
          </a:p>
          <a:p>
            <a:pPr marL="628650" lvl="1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Machine is still relatively new, and we (still) do </a:t>
            </a:r>
            <a:r>
              <a:rPr lang="en-GB" sz="1600" b="1" dirty="0">
                <a:solidFill>
                  <a:srgbClr val="0070C0"/>
                </a:solidFill>
                <a:latin typeface="+mj-lt"/>
              </a:rPr>
              <a:t>not see many aging effects: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200150" lvl="2" indent="-285750">
              <a:lnSpc>
                <a:spcPct val="90000"/>
              </a:lnSpc>
              <a:spcBef>
                <a:spcPts val="5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Reduced the number of faults, in particular the major ones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, i.e., longer than 2h.</a:t>
            </a:r>
          </a:p>
          <a:p>
            <a:pPr marL="1200150" lvl="2" indent="-285750">
              <a:lnSpc>
                <a:spcPct val="90000"/>
              </a:lnSpc>
              <a:spcBef>
                <a:spcPts val="5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Excellent </a:t>
            </a:r>
            <a:r>
              <a:rPr lang="en-GB" sz="1600" b="1" dirty="0">
                <a:solidFill>
                  <a:srgbClr val="0070C0"/>
                </a:solidFill>
                <a:latin typeface="+mj-lt"/>
              </a:rPr>
              <a:t>support and collaboration within the groups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.</a:t>
            </a:r>
          </a:p>
          <a:p>
            <a:pPr marL="1200150" lvl="2" indent="-285750">
              <a:lnSpc>
                <a:spcPct val="90000"/>
              </a:lnSpc>
              <a:spcBef>
                <a:spcPts val="5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Increasing (and keeping the) </a:t>
            </a:r>
            <a:r>
              <a:rPr lang="en-GB" sz="1600" b="1" dirty="0">
                <a:solidFill>
                  <a:srgbClr val="0070C0"/>
                </a:solidFill>
                <a:latin typeface="+mj-lt"/>
              </a:rPr>
              <a:t>experience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 also plays a role.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Picture 1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A7B6986-20D9-1308-716B-30C8078F6E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6811" y="2788036"/>
            <a:ext cx="919841" cy="919841"/>
          </a:xfrm>
          <a:prstGeom prst="rect">
            <a:avLst/>
          </a:prstGeom>
        </p:spPr>
      </p:pic>
      <p:pic>
        <p:nvPicPr>
          <p:cNvPr id="4" name="Picture 3" descr="A handshake with a black background&#10;&#10;Description automatically generated">
            <a:extLst>
              <a:ext uri="{FF2B5EF4-FFF2-40B4-BE49-F238E27FC236}">
                <a16:creationId xmlns:a16="http://schemas.microsoft.com/office/drawing/2014/main" id="{E6D5AD80-3B9E-7876-0C4D-72B38E758C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6445" y="5639319"/>
            <a:ext cx="548475" cy="548475"/>
          </a:xfrm>
          <a:prstGeom prst="rect">
            <a:avLst/>
          </a:prstGeom>
        </p:spPr>
      </p:pic>
      <p:pic>
        <p:nvPicPr>
          <p:cNvPr id="15" name="Picture 14" descr="A close up of a walnut&#10;&#10;Description automatically generated">
            <a:extLst>
              <a:ext uri="{FF2B5EF4-FFF2-40B4-BE49-F238E27FC236}">
                <a16:creationId xmlns:a16="http://schemas.microsoft.com/office/drawing/2014/main" id="{3867B328-C4D4-0FDB-F5FA-9AECEA34A0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8862" y="171890"/>
            <a:ext cx="789791" cy="78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50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Linac4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pic>
        <p:nvPicPr>
          <p:cNvPr id="4" name="Picture 3" descr="A group of colored bars&#10;&#10;Description automatically generated with medium confidence">
            <a:extLst>
              <a:ext uri="{FF2B5EF4-FFF2-40B4-BE49-F238E27FC236}">
                <a16:creationId xmlns:a16="http://schemas.microsoft.com/office/drawing/2014/main" id="{B3EDC49A-1437-3C36-CB97-B02D1DB828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069" y="1415061"/>
            <a:ext cx="4454567" cy="3149796"/>
          </a:xfrm>
          <a:prstGeom prst="rect">
            <a:avLst/>
          </a:prstGeom>
          <a:ln w="19050">
            <a:solidFill>
              <a:schemeClr val="bg2">
                <a:lumMod val="10000"/>
              </a:schemeClr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90F72F-FE71-C910-888F-70D926ACB387}"/>
              </a:ext>
            </a:extLst>
          </p:cNvPr>
          <p:cNvSpPr txBox="1"/>
          <p:nvPr/>
        </p:nvSpPr>
        <p:spPr>
          <a:xfrm>
            <a:off x="4809949" y="455676"/>
            <a:ext cx="7127826" cy="5539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b="1" dirty="0">
                <a:solidFill>
                  <a:srgbClr val="0070C0"/>
                </a:solidFill>
              </a:rPr>
              <a:t>RF is the main </a:t>
            </a:r>
            <a:r>
              <a:rPr lang="en-AU" sz="1400" dirty="0">
                <a:solidFill>
                  <a:schemeClr val="bg2">
                    <a:lumMod val="10000"/>
                  </a:schemeClr>
                </a:solidFill>
              </a:rPr>
              <a:t>(&gt;70% of the) equipment, and by far the </a:t>
            </a:r>
            <a:r>
              <a:rPr lang="en-AU" sz="1400" b="1" dirty="0">
                <a:solidFill>
                  <a:srgbClr val="0070C0"/>
                </a:solidFill>
              </a:rPr>
              <a:t>most challenging system,</a:t>
            </a:r>
            <a:br>
              <a:rPr lang="en-AU" sz="1400" b="1" dirty="0">
                <a:solidFill>
                  <a:srgbClr val="0070C0"/>
                </a:solidFill>
              </a:rPr>
            </a:br>
            <a:r>
              <a:rPr lang="en-AU" sz="1400" dirty="0">
                <a:solidFill>
                  <a:schemeClr val="bg2">
                    <a:lumMod val="10000"/>
                  </a:schemeClr>
                </a:solidFill>
              </a:rPr>
              <a:t>so it must be the main downtime contributor: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AU" sz="1400" b="1" dirty="0">
                <a:solidFill>
                  <a:srgbClr val="00B050"/>
                </a:solidFill>
              </a:rPr>
              <a:t>Still an impressive availability of 98.8%!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AU" sz="800" dirty="0">
              <a:solidFill>
                <a:schemeClr val="bg2">
                  <a:lumMod val="10000"/>
                </a:schemeClr>
              </a:solidFill>
            </a:endParaRP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b="1" dirty="0">
                <a:solidFill>
                  <a:srgbClr val="0070C0"/>
                </a:solidFill>
              </a:rPr>
              <a:t>Modulators</a:t>
            </a:r>
            <a:r>
              <a:rPr lang="en-AU" sz="1400" dirty="0">
                <a:solidFill>
                  <a:schemeClr val="bg2">
                    <a:lumMod val="10000"/>
                  </a:schemeClr>
                </a:solidFill>
              </a:rPr>
              <a:t> are power supplies that </a:t>
            </a:r>
            <a:r>
              <a:rPr lang="en-AU" sz="1400" b="1" dirty="0">
                <a:solidFill>
                  <a:srgbClr val="0070C0"/>
                </a:solidFill>
              </a:rPr>
              <a:t>deliver above 100 kV </a:t>
            </a:r>
            <a:r>
              <a:rPr lang="en-AU" sz="1400" dirty="0">
                <a:solidFill>
                  <a:schemeClr val="bg2">
                    <a:lumMod val="10000"/>
                  </a:schemeClr>
                </a:solidFill>
              </a:rPr>
              <a:t>voltage for klystrons.</a:t>
            </a:r>
            <a:br>
              <a:rPr lang="en-AU" sz="1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AU" sz="1400" dirty="0">
                <a:solidFill>
                  <a:schemeClr val="bg2">
                    <a:lumMod val="10000"/>
                  </a:schemeClr>
                </a:solidFill>
              </a:rPr>
              <a:t>De facto, they are </a:t>
            </a:r>
            <a:r>
              <a:rPr lang="en-AU" sz="1400" b="1" dirty="0">
                <a:solidFill>
                  <a:srgbClr val="0070C0"/>
                </a:solidFill>
              </a:rPr>
              <a:t>integral part of RF powering system</a:t>
            </a:r>
            <a:r>
              <a:rPr lang="en-AU" sz="1400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2">
                    <a:lumMod val="10000"/>
                  </a:schemeClr>
                </a:solidFill>
              </a:rPr>
              <a:t>They interlock with fast abort if RF lines stop.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2">
                    <a:lumMod val="10000"/>
                  </a:schemeClr>
                </a:solidFill>
              </a:rPr>
              <a:t>They suffer from any high voltage sparking in the modulator-klystron systems.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2">
                    <a:lumMod val="10000"/>
                  </a:schemeClr>
                </a:solidFill>
              </a:rPr>
              <a:t>Therefore, it is not a surprise that they are the 2</a:t>
            </a:r>
            <a:r>
              <a:rPr lang="en-AU" sz="1400" baseline="30000" dirty="0">
                <a:solidFill>
                  <a:schemeClr val="bg2">
                    <a:lumMod val="10000"/>
                  </a:schemeClr>
                </a:solidFill>
              </a:rPr>
              <a:t>nd</a:t>
            </a:r>
            <a:r>
              <a:rPr lang="en-AU" sz="1400" dirty="0">
                <a:solidFill>
                  <a:schemeClr val="bg2">
                    <a:lumMod val="10000"/>
                  </a:schemeClr>
                </a:solidFill>
              </a:rPr>
              <a:t> contributor to the downtime.</a:t>
            </a:r>
          </a:p>
          <a:p>
            <a:pPr marL="5524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AU" sz="1400" dirty="0">
              <a:solidFill>
                <a:schemeClr val="bg2">
                  <a:lumMod val="10000"/>
                </a:schemeClr>
              </a:solidFill>
            </a:endParaRP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u="sng" dirty="0">
                <a:solidFill>
                  <a:srgbClr val="00B050"/>
                </a:solidFill>
              </a:rPr>
              <a:t>Implemented several improvements throughout the years.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 Only in 2022: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70C0"/>
                </a:solidFill>
              </a:rPr>
              <a:t>Contained sparking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 in modulator-klystron interface.</a:t>
            </a:r>
          </a:p>
          <a:p>
            <a:pPr marL="1079500" lvl="2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Minimized modulator voltages and layout modifications.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Extended </a:t>
            </a:r>
            <a:r>
              <a:rPr lang="en-GB" sz="1400" b="1" dirty="0">
                <a:solidFill>
                  <a:srgbClr val="0070C0"/>
                </a:solidFill>
                <a:sym typeface="Wingdings" pitchFamily="2" charset="2"/>
              </a:rPr>
              <a:t>cavity break down 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protection across </a:t>
            </a:r>
            <a:r>
              <a:rPr lang="en-GB" sz="1400" b="1" dirty="0">
                <a:solidFill>
                  <a:srgbClr val="0070C0"/>
                </a:solidFill>
                <a:sym typeface="Wingdings" pitchFamily="2" charset="2"/>
              </a:rPr>
              <a:t>LINAC4.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70C0"/>
                </a:solidFill>
                <a:sym typeface="Wingdings" pitchFamily="2" charset="2"/>
              </a:rPr>
              <a:t>Chopper trips from 2022 addressed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:</a:t>
            </a:r>
          </a:p>
          <a:p>
            <a:pPr marL="1079500" lvl="2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PLC FW &amp; interlock logic update.</a:t>
            </a:r>
          </a:p>
          <a:p>
            <a:pPr marL="1079500" lvl="2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Chopper dump alignment line 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and better steering in MEBT.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70C0"/>
                </a:solidFill>
                <a:sym typeface="Wingdings" pitchFamily="2" charset="2"/>
              </a:rPr>
              <a:t>DTL1 klystron exchanged 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in EYETS22/23.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70C0"/>
                </a:solidFill>
                <a:sym typeface="Wingdings" pitchFamily="2" charset="2"/>
              </a:rPr>
              <a:t>Source valve validation in test stand 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and 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modification the </a:t>
            </a:r>
            <a:r>
              <a:rPr lang="en-GB" sz="1400" b="1" dirty="0">
                <a:solidFill>
                  <a:srgbClr val="0070C0"/>
                </a:solidFill>
              </a:rPr>
              <a:t>gas injection system 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for a faster valve exchange.</a:t>
            </a:r>
            <a:endParaRPr lang="en-GB" sz="1400" dirty="0">
              <a:solidFill>
                <a:schemeClr val="bg2">
                  <a:lumMod val="10000"/>
                </a:schemeClr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59067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Linac4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1210AC44-6731-41FA-9540-A7A369D8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7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85515-22C4-3438-1AD9-48218FE40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G.P. Di Giovanni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7263D03-6E9E-AD27-B2F6-1C3778357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9285" y="1286034"/>
            <a:ext cx="11376025" cy="5163251"/>
          </a:xfrm>
        </p:spPr>
        <p:txBody>
          <a:bodyPr>
            <a:noAutofit/>
          </a:bodyPr>
          <a:lstStyle/>
          <a:p>
            <a:pPr marL="419090" indent="-410623">
              <a:buFont typeface="Wingdings" pitchFamily="2" charset="2"/>
              <a:buChar char="Ø"/>
            </a:pPr>
            <a:r>
              <a:rPr lang="en-GB" sz="1600" dirty="0"/>
              <a:t>2x burned connector on focus circuit: </a:t>
            </a:r>
          </a:p>
          <a:p>
            <a:pPr marL="829713" lvl="1" indent="-378875">
              <a:buClr>
                <a:srgbClr val="2D7CA3"/>
              </a:buClr>
              <a:buFont typeface="Wingdings" pitchFamily="2" charset="2"/>
              <a:buChar char="§"/>
            </a:pPr>
            <a:r>
              <a:rPr lang="en-GB" sz="1600" dirty="0">
                <a:solidFill>
                  <a:srgbClr val="2D7CA3"/>
                </a:solidFill>
              </a:rPr>
              <a:t>Other connectors were verified during </a:t>
            </a:r>
            <a:r>
              <a:rPr lang="en-GB" sz="1600" dirty="0" err="1">
                <a:solidFill>
                  <a:srgbClr val="2D7CA3"/>
                </a:solidFill>
              </a:rPr>
              <a:t>iTS</a:t>
            </a:r>
            <a:r>
              <a:rPr lang="en-GB" sz="1600" dirty="0">
                <a:solidFill>
                  <a:srgbClr val="2D7CA3"/>
                </a:solidFill>
              </a:rPr>
              <a:t>.</a:t>
            </a:r>
          </a:p>
          <a:p>
            <a:pPr marL="829713" lvl="1" indent="-378875">
              <a:buClr>
                <a:srgbClr val="2D7CA3"/>
              </a:buClr>
              <a:buFont typeface="Wingdings" pitchFamily="2" charset="2"/>
              <a:buChar char="§"/>
            </a:pPr>
            <a:r>
              <a:rPr lang="en-GB" sz="1600" dirty="0">
                <a:solidFill>
                  <a:srgbClr val="2D7CA3"/>
                </a:solidFill>
              </a:rPr>
              <a:t>Consolidation during YETS.</a:t>
            </a:r>
          </a:p>
          <a:p>
            <a:pPr marL="419090" indent="-419090">
              <a:buFont typeface="Wingdings" pitchFamily="2" charset="2"/>
              <a:buChar char="Ø"/>
            </a:pPr>
            <a:r>
              <a:rPr lang="en-GB" sz="1600" dirty="0"/>
              <a:t>Hydrogen valve in the source.</a:t>
            </a:r>
          </a:p>
          <a:p>
            <a:pPr marL="419090" indent="-419090">
              <a:buFont typeface="Wingdings" pitchFamily="2" charset="2"/>
              <a:buChar char="Ø"/>
            </a:pPr>
            <a:r>
              <a:rPr lang="en-GB" sz="1600" dirty="0"/>
              <a:t>Aftermath of LEIR 18 kV circuit breaker fault.</a:t>
            </a:r>
          </a:p>
          <a:p>
            <a:pPr marL="419090" indent="-419090">
              <a:buFont typeface="Wingdings" pitchFamily="2" charset="2"/>
              <a:buChar char="Ø"/>
            </a:pPr>
            <a:r>
              <a:rPr lang="en-GB" sz="1600" dirty="0"/>
              <a:t>Card measuring filament current (interlock).</a:t>
            </a:r>
          </a:p>
          <a:p>
            <a:pPr marL="419090" indent="-419090">
              <a:buFont typeface="Wingdings" pitchFamily="2" charset="2"/>
              <a:buChar char="Ø"/>
            </a:pPr>
            <a:r>
              <a:rPr lang="en-GB" sz="1600" dirty="0"/>
              <a:t>Water pressure sensor (interlock).</a:t>
            </a:r>
          </a:p>
          <a:p>
            <a:pPr marL="419090" indent="-419090">
              <a:buFont typeface="Wingdings" pitchFamily="2" charset="2"/>
              <a:buChar char="Ø"/>
            </a:pPr>
            <a:r>
              <a:rPr lang="en-GB" sz="1600" dirty="0"/>
              <a:t>Card measuring focus current (interlock)</a:t>
            </a:r>
            <a:br>
              <a:rPr lang="en-GB" sz="1600" dirty="0"/>
            </a:br>
            <a:r>
              <a:rPr lang="en-GB" sz="1600" dirty="0"/>
              <a:t>+ difficulties in the system restart.</a:t>
            </a:r>
          </a:p>
          <a:p>
            <a:pPr marL="419090" indent="-419090">
              <a:buFont typeface="Wingdings" pitchFamily="2" charset="2"/>
              <a:buChar char="Ø"/>
            </a:pPr>
            <a:r>
              <a:rPr lang="en-GB" sz="1600" dirty="0"/>
              <a:t>Sensor checking socket connection (interlock).</a:t>
            </a:r>
          </a:p>
          <a:p>
            <a:pPr marL="450838" lvl="1" indent="0">
              <a:buClr>
                <a:srgbClr val="2D7CA3"/>
              </a:buClr>
              <a:buNone/>
            </a:pPr>
            <a:endParaRPr lang="en-GB" sz="16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4B80281-E491-D126-2E1D-9AA9E57CBE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217640"/>
              </p:ext>
            </p:extLst>
          </p:nvPr>
        </p:nvGraphicFramePr>
        <p:xfrm>
          <a:off x="6542287" y="834343"/>
          <a:ext cx="4518986" cy="472502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07876">
                  <a:extLst>
                    <a:ext uri="{9D8B030D-6E8A-4147-A177-3AD203B41FA5}">
                      <a16:colId xmlns:a16="http://schemas.microsoft.com/office/drawing/2014/main" val="3623765682"/>
                    </a:ext>
                  </a:extLst>
                </a:gridCol>
                <a:gridCol w="1850009">
                  <a:extLst>
                    <a:ext uri="{9D8B030D-6E8A-4147-A177-3AD203B41FA5}">
                      <a16:colId xmlns:a16="http://schemas.microsoft.com/office/drawing/2014/main" val="2629939487"/>
                    </a:ext>
                  </a:extLst>
                </a:gridCol>
                <a:gridCol w="1561101">
                  <a:extLst>
                    <a:ext uri="{9D8B030D-6E8A-4147-A177-3AD203B41FA5}">
                      <a16:colId xmlns:a16="http://schemas.microsoft.com/office/drawing/2014/main" val="3615766309"/>
                    </a:ext>
                  </a:extLst>
                </a:gridCol>
              </a:tblGrid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Date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Equipment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Downtime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31949241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Mar 15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PIMS1112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9 hours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57416885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Apr 15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PIMS0102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8 hours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711775597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Apr 28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Source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5 hours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87722294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Jun 27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Multiple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7 hours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699926666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Jun 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CCDTL1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4.5 hours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891184766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Jun 12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CCDTL1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13.5 hours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37042572"/>
                  </a:ext>
                </a:extLst>
              </a:tr>
              <a:tr h="769405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Oct 17</a:t>
                      </a:r>
                    </a:p>
                    <a:p>
                      <a:pPr algn="ctr"/>
                      <a:r>
                        <a:rPr lang="en-GB" sz="1800" dirty="0"/>
                        <a:t> 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CCDTL7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10.5 hours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96338456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Nov 2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Pre-chopper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4.5 hours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3454964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650C723-6175-3088-99E6-95B1D0C09E59}"/>
              </a:ext>
            </a:extLst>
          </p:cNvPr>
          <p:cNvSpPr txBox="1"/>
          <p:nvPr/>
        </p:nvSpPr>
        <p:spPr>
          <a:xfrm>
            <a:off x="0" y="5830358"/>
            <a:ext cx="12191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DE7D12"/>
                </a:solidFill>
              </a:rPr>
              <a:t>4 out of 7 are related to faulty sensors interlocking the machine (being followed-up by experts)  </a:t>
            </a:r>
          </a:p>
        </p:txBody>
      </p:sp>
    </p:spTree>
    <p:extLst>
      <p:ext uri="{BB962C8B-B14F-4D97-AF65-F5344CB8AC3E}">
        <p14:creationId xmlns:p14="http://schemas.microsoft.com/office/powerpoint/2010/main" val="651249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2023_PSB_BC</Template>
  <TotalTime>48692</TotalTime>
  <Words>4673</Words>
  <Application>Microsoft Office PowerPoint</Application>
  <PresentationFormat>Widescreen</PresentationFormat>
  <Paragraphs>699</Paragraphs>
  <Slides>33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Roboto</vt:lpstr>
      <vt:lpstr>Wingdings</vt:lpstr>
      <vt:lpstr>Office Theme</vt:lpstr>
      <vt:lpstr>1_Office Theme</vt:lpstr>
      <vt:lpstr>Recurring Faults in the Injectors Evolution over the Years and Plans</vt:lpstr>
      <vt:lpstr>Introduction</vt:lpstr>
      <vt:lpstr>Data Capture </vt:lpstr>
      <vt:lpstr>Support </vt:lpstr>
      <vt:lpstr>Culture </vt:lpstr>
      <vt:lpstr>2023 in a Glance </vt:lpstr>
      <vt:lpstr>Linac4 in a Nutshell</vt:lpstr>
      <vt:lpstr>Linac4</vt:lpstr>
      <vt:lpstr>Linac4</vt:lpstr>
      <vt:lpstr>PSB in a Nutshell</vt:lpstr>
      <vt:lpstr>PSB in a Nutshell</vt:lpstr>
      <vt:lpstr>PSB Main Magnets</vt:lpstr>
      <vt:lpstr>PSB Main Magnets</vt:lpstr>
      <vt:lpstr>PSB BI.BSW</vt:lpstr>
      <vt:lpstr>PS in a Nutshell</vt:lpstr>
      <vt:lpstr>PS – Injection/Extraction Systems  </vt:lpstr>
      <vt:lpstr>PS – POPS </vt:lpstr>
      <vt:lpstr>PS – RF Systems</vt:lpstr>
      <vt:lpstr>PS – RF Systems</vt:lpstr>
      <vt:lpstr>SPS in a Nutshell </vt:lpstr>
      <vt:lpstr>SPS in 2021</vt:lpstr>
      <vt:lpstr>SMD Transformers</vt:lpstr>
      <vt:lpstr>SMD Transformers</vt:lpstr>
      <vt:lpstr>SMD Transformers</vt:lpstr>
      <vt:lpstr>SPS in 2022</vt:lpstr>
      <vt:lpstr>SPS in 2023</vt:lpstr>
      <vt:lpstr>SPS Magnets Inter-Shorts</vt:lpstr>
      <vt:lpstr>Linac3</vt:lpstr>
      <vt:lpstr>Linac3 in 2023</vt:lpstr>
      <vt:lpstr>LEIR</vt:lpstr>
      <vt:lpstr>Summary</vt:lpstr>
      <vt:lpstr>PowerPoint Presentation</vt:lpstr>
      <vt:lpstr>BI.BSW Coil Failure History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PSB Beam Commissioning in 2023</dc:title>
  <dc:creator>Gian Piero Di Giovanni</dc:creator>
  <cp:lastModifiedBy>Gian Piero Di Giovanni</cp:lastModifiedBy>
  <cp:revision>437</cp:revision>
  <dcterms:created xsi:type="dcterms:W3CDTF">2022-12-12T13:44:00Z</dcterms:created>
  <dcterms:modified xsi:type="dcterms:W3CDTF">2023-12-07T10:51:20Z</dcterms:modified>
</cp:coreProperties>
</file>