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310" r:id="rId3"/>
    <p:sldId id="317" r:id="rId4"/>
    <p:sldId id="315" r:id="rId5"/>
    <p:sldId id="311" r:id="rId6"/>
    <p:sldId id="312" r:id="rId7"/>
    <p:sldId id="313" r:id="rId8"/>
    <p:sldId id="314" r:id="rId9"/>
    <p:sldId id="318" r:id="rId10"/>
    <p:sldId id="320" r:id="rId11"/>
    <p:sldId id="316" r:id="rId12"/>
    <p:sldId id="306" r:id="rId13"/>
    <p:sldId id="309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76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2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7758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99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14435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24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15846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4838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8459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84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20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90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2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7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82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1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Deliverables for SC Link protection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644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2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6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138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/>
              <a:t>QDS R2E events during 2023 LHC ion run 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66" y="5438588"/>
            <a:ext cx="12049569" cy="1065451"/>
          </a:xfrm>
        </p:spPr>
        <p:txBody>
          <a:bodyPr/>
          <a:lstStyle/>
          <a:p>
            <a:pPr algn="r"/>
            <a:r>
              <a:rPr lang="en-US" dirty="0"/>
              <a:t>Jens Steckert, Jelena Spasic, </a:t>
            </a:r>
            <a:r>
              <a:rPr lang="en-US"/>
              <a:t>Tomasz Podzorny, Reiner Denz – TE-MPE-EP</a:t>
            </a:r>
          </a:p>
          <a:p>
            <a:pPr algn="r"/>
            <a:r>
              <a:rPr lang="en-US"/>
              <a:t>Thanks to R2E and RadWG</a:t>
            </a:r>
          </a:p>
          <a:p>
            <a:pPr algn="r"/>
            <a:br>
              <a:rPr lang="en-US"/>
            </a:br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2338A9-D634-B049-96CC-FD2707D375B0}"/>
              </a:ext>
            </a:extLst>
          </p:cNvPr>
          <p:cNvSpPr txBox="1"/>
          <p:nvPr/>
        </p:nvSpPr>
        <p:spPr>
          <a:xfrm>
            <a:off x="3068477" y="3245341"/>
            <a:ext cx="6136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'z'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4006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2F1526-6857-0D02-A686-F3A84976E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3852488"/>
            <a:ext cx="11751685" cy="1504084"/>
          </a:xfrm>
        </p:spPr>
        <p:txBody>
          <a:bodyPr/>
          <a:lstStyle/>
          <a:p>
            <a:r>
              <a:rPr lang="en-US"/>
              <a:t>If we look at peak RadMon Doses and delivered luminosities we find: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Total number of events does not scale with delivered Lumi comparing same species runs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/>
              <a:t>Ions 23 vs 18: twice lumi vs. 6x R2E events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/>
              <a:t>pp: 23 vs. 18: half the lumi, 1/7x of R2E events </a:t>
            </a:r>
            <a:r>
              <a:rPr lang="en-US">
                <a:sym typeface="Wingdings" panose="05000000000000000000" pitchFamily="2" charset="2"/>
              </a:rPr>
              <a:t> TCL settings in 2018 lead to more losses in QDS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What made 2023 ions so “toxic” 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B9B58A-CFF6-1F16-A3FD-B88184BF4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4771"/>
          </a:xfrm>
        </p:spPr>
        <p:txBody>
          <a:bodyPr/>
          <a:lstStyle/>
          <a:p>
            <a:r>
              <a:rPr lang="en-US"/>
              <a:t>Events compared to previous runs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36B56-315E-F582-89D4-6874283C5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39622-E4CF-2232-C719-6379CBDCC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BB1-C9AE-9CD4-74E0-33D4E5AC6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6BB0452-E717-5652-A358-97EDA3236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22476"/>
              </p:ext>
            </p:extLst>
          </p:nvPr>
        </p:nvGraphicFramePr>
        <p:xfrm>
          <a:off x="1117599" y="1219180"/>
          <a:ext cx="10395527" cy="2470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602">
                  <a:extLst>
                    <a:ext uri="{9D8B030D-6E8A-4147-A177-3AD203B41FA5}">
                      <a16:colId xmlns:a16="http://schemas.microsoft.com/office/drawing/2014/main" val="2783175249"/>
                    </a:ext>
                  </a:extLst>
                </a:gridCol>
                <a:gridCol w="1636160">
                  <a:extLst>
                    <a:ext uri="{9D8B030D-6E8A-4147-A177-3AD203B41FA5}">
                      <a16:colId xmlns:a16="http://schemas.microsoft.com/office/drawing/2014/main" val="595226488"/>
                    </a:ext>
                  </a:extLst>
                </a:gridCol>
                <a:gridCol w="2564676">
                  <a:extLst>
                    <a:ext uri="{9D8B030D-6E8A-4147-A177-3AD203B41FA5}">
                      <a16:colId xmlns:a16="http://schemas.microsoft.com/office/drawing/2014/main" val="1444409456"/>
                    </a:ext>
                  </a:extLst>
                </a:gridCol>
                <a:gridCol w="2564676">
                  <a:extLst>
                    <a:ext uri="{9D8B030D-6E8A-4147-A177-3AD203B41FA5}">
                      <a16:colId xmlns:a16="http://schemas.microsoft.com/office/drawing/2014/main" val="1119706869"/>
                    </a:ext>
                  </a:extLst>
                </a:gridCol>
                <a:gridCol w="2428413">
                  <a:extLst>
                    <a:ext uri="{9D8B030D-6E8A-4147-A177-3AD203B41FA5}">
                      <a16:colId xmlns:a16="http://schemas.microsoft.com/office/drawing/2014/main" val="4145809289"/>
                    </a:ext>
                  </a:extLst>
                </a:gridCol>
              </a:tblGrid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Year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Run type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Luminosity delivered a point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Peak RadMon dose @ point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Events/destructive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440637"/>
                  </a:ext>
                </a:extLst>
              </a:tr>
              <a:tr h="367627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P2: 2.16 1/nb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P2: 5 Gy (B10L2)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0000"/>
                          </a:solidFill>
                        </a:rPr>
                        <a:t>12 / 6</a:t>
                      </a:r>
                      <a:endParaRPr lang="en-CH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77189"/>
                  </a:ext>
                </a:extLst>
              </a:tr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P2: 0.905 1/nb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P2: 0.49 Gy (B9L2)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 / 0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0070"/>
                  </a:ext>
                </a:extLst>
              </a:tr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P5: 30 1/fb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P5: 0.8 Gy (B11L5)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 / 0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326781"/>
                  </a:ext>
                </a:extLst>
              </a:tr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2022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P5: 41 1/fb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P5: 0.4 (B8R5)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1/1 (at dose of 0.3Gy)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443475"/>
                  </a:ext>
                </a:extLst>
              </a:tr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P5: 66 1/fb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P5: 28.8 Gy (B8L5)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 / 1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380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363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07098E3-E98C-11FA-CEAD-33705FB1D4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1587303"/>
              </p:ext>
            </p:extLst>
          </p:nvPr>
        </p:nvGraphicFramePr>
        <p:xfrm>
          <a:off x="407988" y="997811"/>
          <a:ext cx="11376024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5938">
                  <a:extLst>
                    <a:ext uri="{9D8B030D-6E8A-4147-A177-3AD203B41FA5}">
                      <a16:colId xmlns:a16="http://schemas.microsoft.com/office/drawing/2014/main" val="909459454"/>
                    </a:ext>
                  </a:extLst>
                </a:gridCol>
                <a:gridCol w="1205347">
                  <a:extLst>
                    <a:ext uri="{9D8B030D-6E8A-4147-A177-3AD203B41FA5}">
                      <a16:colId xmlns:a16="http://schemas.microsoft.com/office/drawing/2014/main" val="3073460219"/>
                    </a:ext>
                  </a:extLst>
                </a:gridCol>
                <a:gridCol w="5537200">
                  <a:extLst>
                    <a:ext uri="{9D8B030D-6E8A-4147-A177-3AD203B41FA5}">
                      <a16:colId xmlns:a16="http://schemas.microsoft.com/office/drawing/2014/main" val="3429244721"/>
                    </a:ext>
                  </a:extLst>
                </a:gridCol>
                <a:gridCol w="3637539">
                  <a:extLst>
                    <a:ext uri="{9D8B030D-6E8A-4147-A177-3AD203B41FA5}">
                      <a16:colId xmlns:a16="http://schemas.microsoft.com/office/drawing/2014/main" val="6127079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Element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Mitigation 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Time frame / Status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657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 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DQQBS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New implementation of DQQBS with FPGA and rad tol SAR ADC. </a:t>
                      </a:r>
                    </a:p>
                    <a:p>
                      <a:r>
                        <a:rPr lang="en-US"/>
                        <a:t>Already tested in CHARM and good to 700 Gy</a:t>
                      </a:r>
                    </a:p>
                    <a:p>
                      <a:r>
                        <a:rPr lang="en-US"/>
                        <a:t>Produce 200 boards &amp; Install around P1, P2, P5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End of EYETS 2023/2024</a:t>
                      </a:r>
                    </a:p>
                    <a:p>
                      <a:r>
                        <a:rPr lang="en-US"/>
                        <a:t>Plan “B”: install in TS</a:t>
                      </a:r>
                      <a:br>
                        <a:rPr lang="en-US"/>
                      </a:br>
                      <a:r>
                        <a:rPr lang="en-US"/>
                        <a:t>Production launched with BE-CEM-EPR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810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 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DQQDL (MQ)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Replace op amp by compatible type in different technology on 4 DQQDL and 2 DQCSU in racks </a:t>
                      </a:r>
                      <a:br>
                        <a:rPr lang="en-US"/>
                      </a:br>
                      <a:r>
                        <a:rPr lang="en-US"/>
                        <a:t>A12 L2 &amp; R2 (if possible also in P1 &amp; P5)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EYETS 2023/2024 </a:t>
                      </a:r>
                      <a:br>
                        <a:rPr lang="en-US"/>
                      </a:br>
                      <a:r>
                        <a:rPr lang="en-US"/>
                        <a:t>(boards already in preparation)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250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Class 4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DQAMGS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Produce new version with enhanced latch up protection (resettable fuse)</a:t>
                      </a:r>
                    </a:p>
                    <a:p>
                      <a:r>
                        <a:rPr lang="en-US"/>
                        <a:t>~ 30 Boards to be installed around P2, P1 &amp; P5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End of EYETS 2023/2024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Plan “B”: install in TS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89723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FFD5059-A8FE-C021-76E8-E355EB0A2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Mitigation  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7DEAE-B4D9-A354-6BBA-2ED07B325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39400-4E62-D007-B1BE-F84BCDD61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72571-B1B3-BD56-FF8A-17D31271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B650BF-6D46-4405-5F49-067193431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07685" y="4932219"/>
            <a:ext cx="4294339" cy="18987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2E934B-7ADE-5729-78E9-A78F2A1A86EC}"/>
              </a:ext>
            </a:extLst>
          </p:cNvPr>
          <p:cNvSpPr txBox="1"/>
          <p:nvPr/>
        </p:nvSpPr>
        <p:spPr>
          <a:xfrm>
            <a:off x="1377637" y="4503484"/>
            <a:ext cx="10772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DQQBSv2</a:t>
            </a:r>
            <a:endParaRPr lang="en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D2E1E9-78E2-952F-2ECF-872A9AD75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9979" y="4795977"/>
            <a:ext cx="3891814" cy="20492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16797E-2585-51E4-D0E6-5317DB386DF1}"/>
              </a:ext>
            </a:extLst>
          </p:cNvPr>
          <p:cNvSpPr txBox="1"/>
          <p:nvPr/>
        </p:nvSpPr>
        <p:spPr>
          <a:xfrm>
            <a:off x="9415564" y="4759297"/>
            <a:ext cx="10259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DQAMGS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13F2B4-4247-5EBA-89EC-4E56C20A9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333" y="4663476"/>
            <a:ext cx="2138993" cy="21675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E937B3-665B-F305-CBED-6AA9F1E0AEDD}"/>
              </a:ext>
            </a:extLst>
          </p:cNvPr>
          <p:cNvSpPr txBox="1"/>
          <p:nvPr/>
        </p:nvSpPr>
        <p:spPr>
          <a:xfrm rot="16200000">
            <a:off x="4601603" y="5470440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DQQDL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8133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2023 ion run lead to an overproportional amount of radiation induced events in the QDS compared to the delivered lumi</a:t>
            </a:r>
          </a:p>
          <a:p>
            <a:r>
              <a:rPr lang="en-US"/>
              <a:t>Only frequency of class 2 events scaled with P2 integrated luminosity during ion run</a:t>
            </a:r>
          </a:p>
          <a:p>
            <a:r>
              <a:rPr lang="en-US"/>
              <a:t>Two of the four error classes (3 and 4) were unknown so far, and not expected at all.</a:t>
            </a:r>
          </a:p>
          <a:p>
            <a:r>
              <a:rPr lang="en-US"/>
              <a:t>CHARM testing strategy (system level qualification) seems not sufficient anymore</a:t>
            </a:r>
          </a:p>
          <a:p>
            <a:r>
              <a:rPr lang="en-US"/>
              <a:t>Mitigation measures for the three un-mitigated event classes are underway, completion foreseen until end of EYETS (or in TS if late)</a:t>
            </a:r>
          </a:p>
          <a:p>
            <a:r>
              <a:rPr lang="en-US"/>
              <a:t>A potential 2024 ion run would confirm the effectiveness of the mitigation methods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</a:t>
            </a:r>
            <a:r>
              <a:rPr lang="en-US"/>
              <a:t>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317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E2AB0D-698F-2BB0-8DC6-EB54DE179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Radiation data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Event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R2E event classes of the QDS during 2023 ion 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Mitigation measures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F43743-1E5C-78BF-5B1F-52FD3BF64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5EBAE-2DAB-EB66-BA32-05B68CCCD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8E491-25B4-F327-04AF-680664315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DD9AF-4F05-4B40-791D-616C1E38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8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0CF032-D125-360C-1BF2-9AF75FD99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the scene – Doses 2023 vs 2018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63765-80B4-B8C3-2251-DCBD03DCC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A99CE-7289-5460-D055-1EE12831B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25362-8FBD-0174-C71D-F084F5FBA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7AF01BA-1BD6-D83F-2B51-F4E06B109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188" y="4297133"/>
            <a:ext cx="11376024" cy="1213871"/>
          </a:xfrm>
        </p:spPr>
        <p:txBody>
          <a:bodyPr/>
          <a:lstStyle/>
          <a:p>
            <a:r>
              <a:rPr lang="en-US"/>
              <a:t>During 2023 ions, dose recorded by RadMons is 10x higher than in ions 2018 while luminosity increased only by a factor of 2</a:t>
            </a:r>
          </a:p>
          <a:p>
            <a:r>
              <a:rPr lang="en-US"/>
              <a:t>Compared to 2018 pp in P5, doses in P2 ions 2023 is 5x smaller </a:t>
            </a:r>
          </a:p>
          <a:p>
            <a:r>
              <a:rPr lang="en-US"/>
              <a:t>Based on received dose and in comparison to previous runs we did not expect so many R2E events (expected x2 compared to 2018 ions)</a:t>
            </a:r>
          </a:p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9026F99-1C98-BFB2-5FF0-68CF6E09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55" y="1069905"/>
            <a:ext cx="4893205" cy="30750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059CAAA-92CA-118D-8F1A-5EC3D63C9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3725" y="1069905"/>
            <a:ext cx="5133821" cy="308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9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F33A93-BF83-3852-8570-FFACA7566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695" y="4532599"/>
            <a:ext cx="10811062" cy="1818252"/>
          </a:xfrm>
        </p:spPr>
        <p:txBody>
          <a:bodyPr/>
          <a:lstStyle/>
          <a:p>
            <a:r>
              <a:rPr lang="en-US"/>
              <a:t>Class1 &amp; Class 2 were known and (to a certain extent) expected</a:t>
            </a:r>
          </a:p>
          <a:p>
            <a:r>
              <a:rPr lang="en-US"/>
              <a:t>Class 3 &amp; Class 4 did not happen before </a:t>
            </a:r>
          </a:p>
          <a:p>
            <a:pPr lvl="1"/>
            <a:r>
              <a:rPr lang="en-US" sz="1500" b="0"/>
              <a:t>DQQDL (MQ) was only installed in LS2 but was tested in CHARM </a:t>
            </a:r>
            <a:endParaRPr lang="en-US" sz="1500"/>
          </a:p>
          <a:p>
            <a:pPr lvl="1"/>
            <a:r>
              <a:rPr lang="en-US" sz="1500"/>
              <a:t>One</a:t>
            </a:r>
            <a:r>
              <a:rPr lang="en-US" sz="1500" b="0"/>
              <a:t> Class 4b event </a:t>
            </a:r>
            <a:r>
              <a:rPr lang="en-US" sz="1500"/>
              <a:t>during 2018 pp and one Class 4c during 2022 pp run but were not recognized as such at that time </a:t>
            </a:r>
            <a:endParaRPr lang="en-CH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7CECC6-217C-EF96-5AFA-51A3217FB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280" y="129898"/>
            <a:ext cx="11376025" cy="1065742"/>
          </a:xfrm>
        </p:spPr>
        <p:txBody>
          <a:bodyPr/>
          <a:lstStyle/>
          <a:p>
            <a:r>
              <a:rPr lang="en-US"/>
              <a:t>Event Type Overview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13B33-767F-9306-1291-09F581742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52993-2E31-B979-3336-C267BCF6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3C235-9B45-CC22-BB27-955AFF24D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8366031-9816-0F6B-14E7-51B00FD33E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267307"/>
              </p:ext>
            </p:extLst>
          </p:nvPr>
        </p:nvGraphicFramePr>
        <p:xfrm>
          <a:off x="404695" y="861350"/>
          <a:ext cx="11043479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9181">
                  <a:extLst>
                    <a:ext uri="{9D8B030D-6E8A-4147-A177-3AD203B41FA5}">
                      <a16:colId xmlns:a16="http://schemas.microsoft.com/office/drawing/2014/main" val="1130641113"/>
                    </a:ext>
                  </a:extLst>
                </a:gridCol>
                <a:gridCol w="1761912">
                  <a:extLst>
                    <a:ext uri="{9D8B030D-6E8A-4147-A177-3AD203B41FA5}">
                      <a16:colId xmlns:a16="http://schemas.microsoft.com/office/drawing/2014/main" val="269590225"/>
                    </a:ext>
                  </a:extLst>
                </a:gridCol>
                <a:gridCol w="2889847">
                  <a:extLst>
                    <a:ext uri="{9D8B030D-6E8A-4147-A177-3AD203B41FA5}">
                      <a16:colId xmlns:a16="http://schemas.microsoft.com/office/drawing/2014/main" val="231678386"/>
                    </a:ext>
                  </a:extLst>
                </a:gridCol>
                <a:gridCol w="3107069">
                  <a:extLst>
                    <a:ext uri="{9D8B030D-6E8A-4147-A177-3AD203B41FA5}">
                      <a16:colId xmlns:a16="http://schemas.microsoft.com/office/drawing/2014/main" val="2265671616"/>
                    </a:ext>
                  </a:extLst>
                </a:gridCol>
                <a:gridCol w="1322735">
                  <a:extLst>
                    <a:ext uri="{9D8B030D-6E8A-4147-A177-3AD203B41FA5}">
                      <a16:colId xmlns:a16="http://schemas.microsoft.com/office/drawing/2014/main" val="1057225213"/>
                    </a:ext>
                  </a:extLst>
                </a:gridCol>
                <a:gridCol w="1322735">
                  <a:extLst>
                    <a:ext uri="{9D8B030D-6E8A-4147-A177-3AD203B41FA5}">
                      <a16:colId xmlns:a16="http://schemas.microsoft.com/office/drawing/2014/main" val="3117216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Class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Equipment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Fault mechanism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Consequence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# events 2023 ions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# events 2018 ions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49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1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DQQDL (MB)</a:t>
                      </a:r>
                    </a:p>
                    <a:p>
                      <a:r>
                        <a:rPr lang="en-US" sz="1200"/>
                        <a:t>Base layer QD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SEU bit flip in digital isolator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Mitigated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188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129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83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2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DQQBS (bus bar splice detector)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SEU in microcontroller (uC)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Fast power abort (FPA)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5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543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3a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DQQDL (MQ)</a:t>
                      </a:r>
                    </a:p>
                    <a:p>
                      <a:r>
                        <a:rPr lang="en-US" sz="1200"/>
                        <a:t>Base layer QD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SEL in op amp (non-destructive)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FPA &amp; Quench MQ</a:t>
                      </a:r>
                      <a:br>
                        <a:rPr lang="en-US" sz="1200"/>
                      </a:br>
                      <a:r>
                        <a:rPr lang="en-US" sz="1200"/>
                        <a:t>remote power cycle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840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3b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DQQDL (MQ)</a:t>
                      </a:r>
                    </a:p>
                    <a:p>
                      <a:r>
                        <a:rPr lang="en-US" sz="1200"/>
                        <a:t>Base layer QD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SEL in op amp (destructive)</a:t>
                      </a:r>
                      <a:endParaRPr lang="en-CH" sz="1200"/>
                    </a:p>
                    <a:p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FPA &amp; Quench MQ</a:t>
                      </a:r>
                      <a:br>
                        <a:rPr lang="en-US" sz="1200"/>
                      </a:br>
                      <a:r>
                        <a:rPr lang="en-US" sz="1200"/>
                        <a:t>access to replace quench detector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170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4a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DQAMC</a:t>
                      </a:r>
                      <a:br>
                        <a:rPr lang="en-US" sz="1200"/>
                      </a:br>
                      <a:r>
                        <a:rPr lang="en-US" sz="1200"/>
                        <a:t>(com board)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SEL in uC (destructive)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Loss of communication</a:t>
                      </a:r>
                    </a:p>
                    <a:p>
                      <a:r>
                        <a:rPr lang="en-US" sz="1200"/>
                        <a:t>Access for board exchange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733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4b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DQAMGS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SEL in uC (destructive)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Com loss, FPA, access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816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4c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DQAMGS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SEL in uC (destructive)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Com loss, FPA, Quench MB, access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083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29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3A3753-D332-D360-AA44-B2D156900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088"/>
            <a:ext cx="11376024" cy="4608512"/>
          </a:xfrm>
        </p:spPr>
        <p:txBody>
          <a:bodyPr/>
          <a:lstStyle/>
          <a:p>
            <a:r>
              <a:rPr lang="en-US"/>
              <a:t>Known R2E issue of the base layer QDS for dipoles</a:t>
            </a:r>
          </a:p>
          <a:p>
            <a:r>
              <a:rPr lang="en-US"/>
              <a:t>Digital isolator changes logic level due to SEU</a:t>
            </a:r>
          </a:p>
          <a:p>
            <a:r>
              <a:rPr lang="en-US"/>
              <a:t>Mitigated in firmware since many years</a:t>
            </a:r>
          </a:p>
          <a:p>
            <a:r>
              <a:rPr lang="en-US"/>
              <a:t>Used as a “radiation detector: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70CB98-4042-2866-07B4-CE4CB9499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1 events – DAQ triggers (mitigated)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77F0B-4C6B-265C-D342-8324335D0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2764D-EE61-539A-E59C-2E29B6FA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A1779-29C0-1950-2F4F-092E3097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35A65D-5808-2093-ED44-4398A213682A}"/>
              </a:ext>
            </a:extLst>
          </p:cNvPr>
          <p:cNvSpPr txBox="1"/>
          <p:nvPr/>
        </p:nvSpPr>
        <p:spPr>
          <a:xfrm>
            <a:off x="6973883" y="4625532"/>
            <a:ext cx="426225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/>
              <a:t>Rack 10L2 is in reverse orientation to R2, cannot be moved due to other equipment </a:t>
            </a:r>
            <a:br>
              <a:rPr lang="en-US"/>
            </a:br>
            <a:r>
              <a:rPr lang="en-US"/>
              <a:t>(slight mitigation by changing sequence of modules could “win” 1-2m)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3998EF-4332-721F-4330-9B509B79C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703" y="2375713"/>
            <a:ext cx="3765843" cy="17051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D3078F8-D501-A117-4581-C854A2C75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39" y="3429000"/>
            <a:ext cx="4311955" cy="276594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952AEE59-B9A9-E73E-A90A-C3C5FDF52DDF}"/>
              </a:ext>
            </a:extLst>
          </p:cNvPr>
          <p:cNvSpPr/>
          <p:nvPr/>
        </p:nvSpPr>
        <p:spPr>
          <a:xfrm>
            <a:off x="8052904" y="3065670"/>
            <a:ext cx="1281044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7314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FE0F5B-6EB6-326A-4169-5F429C051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24053"/>
            <a:ext cx="11376024" cy="4608512"/>
          </a:xfrm>
        </p:spPr>
        <p:txBody>
          <a:bodyPr/>
          <a:lstStyle/>
          <a:p>
            <a:r>
              <a:rPr lang="en-US"/>
              <a:t>Well known issue, happens also sporadically during high intensity PP runs</a:t>
            </a:r>
          </a:p>
          <a:p>
            <a:r>
              <a:rPr lang="en-US"/>
              <a:t>2018 pp run with modified TCL settings provoked 6 of these events</a:t>
            </a:r>
          </a:p>
          <a:p>
            <a:r>
              <a:rPr lang="en-US"/>
              <a:t>DQQBS is based on ADuC834, a uC with integrated sigma delta ADC. SEU in this microcontroller lead to a spurious FPA</a:t>
            </a:r>
          </a:p>
          <a:p>
            <a:r>
              <a:rPr lang="en-US"/>
              <a:t>Comparison 2023 vs 2018:  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CD1B5C-1AB3-C9E5-083E-15E0D7E59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2 events – DQQBS triggers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A7D46-CF9E-1528-6F4E-E68532763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06653-0A6D-EC3C-23EE-758E50D7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240D3-EE4B-DBE8-312F-813B4120C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11657A-311F-8F0C-BAFA-739442AB7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787" y="2999602"/>
            <a:ext cx="4726675" cy="151351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46381FB-323A-9D26-270E-88E4A076C7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513970"/>
              </p:ext>
            </p:extLst>
          </p:nvPr>
        </p:nvGraphicFramePr>
        <p:xfrm>
          <a:off x="717010" y="3783549"/>
          <a:ext cx="496226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565">
                  <a:extLst>
                    <a:ext uri="{9D8B030D-6E8A-4147-A177-3AD203B41FA5}">
                      <a16:colId xmlns:a16="http://schemas.microsoft.com/office/drawing/2014/main" val="2783175249"/>
                    </a:ext>
                  </a:extLst>
                </a:gridCol>
                <a:gridCol w="1240565">
                  <a:extLst>
                    <a:ext uri="{9D8B030D-6E8A-4147-A177-3AD203B41FA5}">
                      <a16:colId xmlns:a16="http://schemas.microsoft.com/office/drawing/2014/main" val="595226488"/>
                    </a:ext>
                  </a:extLst>
                </a:gridCol>
                <a:gridCol w="987695">
                  <a:extLst>
                    <a:ext uri="{9D8B030D-6E8A-4147-A177-3AD203B41FA5}">
                      <a16:colId xmlns:a16="http://schemas.microsoft.com/office/drawing/2014/main" val="4145809289"/>
                    </a:ext>
                  </a:extLst>
                </a:gridCol>
                <a:gridCol w="1493435">
                  <a:extLst>
                    <a:ext uri="{9D8B030D-6E8A-4147-A177-3AD203B41FA5}">
                      <a16:colId xmlns:a16="http://schemas.microsoft.com/office/drawing/2014/main" val="2482769077"/>
                    </a:ext>
                  </a:extLst>
                </a:gridCol>
              </a:tblGrid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Year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Run type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Events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Integrated Lumi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440637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30 1/fb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16370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CH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2.16 1/nb</a:t>
                      </a:r>
                      <a:endParaRPr lang="en-CH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77189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66 1/fb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717439"/>
                  </a:ext>
                </a:extLst>
              </a:tr>
              <a:tr h="309164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0.905 1/nb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007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31F43CD0-900D-ADBF-BF3C-0FF02A23308F}"/>
              </a:ext>
            </a:extLst>
          </p:cNvPr>
          <p:cNvSpPr txBox="1"/>
          <p:nvPr/>
        </p:nvSpPr>
        <p:spPr>
          <a:xfrm>
            <a:off x="6550666" y="4982802"/>
            <a:ext cx="5533631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/>
              <a:t>Statistics is low, but class 2 events seem to scale </a:t>
            </a:r>
            <a:br>
              <a:rPr lang="en-US"/>
            </a:br>
            <a:r>
              <a:rPr lang="en-US"/>
              <a:t>with P2 integrated luminosity for 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/>
              <a:t>For pp, 2018 had more losses per lumi</a:t>
            </a:r>
            <a:br>
              <a:rPr lang="en-US"/>
            </a:br>
            <a:r>
              <a:rPr lang="en-US"/>
              <a:t>due to TCL settings and hence more class 2 events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13016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5F38E9-EAB8-1959-5D74-E54ADCD8A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18190"/>
            <a:ext cx="11376024" cy="4608512"/>
          </a:xfrm>
        </p:spPr>
        <p:txBody>
          <a:bodyPr/>
          <a:lstStyle/>
          <a:p>
            <a:r>
              <a:rPr lang="en-US"/>
              <a:t>2 Events at Oct 14 and Oct 15, symmetrically around P2: A12L2 / A12R2</a:t>
            </a:r>
          </a:p>
          <a:p>
            <a:pPr lvl="1"/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event, MQ11L2: one ADC channel saturated, isolated power supply indicates out of spec. voltages. </a:t>
            </a:r>
            <a:br>
              <a:rPr lang="en-US"/>
            </a:br>
            <a:r>
              <a:rPr lang="en-US"/>
              <a:t>Power cycle un-latched component and device resumed normal operation</a:t>
            </a:r>
          </a:p>
          <a:p>
            <a:pPr lvl="1"/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event, MQ11R2: One complete isolate domain (3 ADC channels) saturated values, indication of bad isolated power. Power cycle did not restore function </a:t>
            </a:r>
            <a:r>
              <a:rPr lang="en-US">
                <a:sym typeface="Wingdings" panose="05000000000000000000" pitchFamily="2" charset="2"/>
              </a:rPr>
              <a:t> piquet intervention to change card</a:t>
            </a:r>
            <a:endParaRPr lang="en-US"/>
          </a:p>
          <a:p>
            <a:r>
              <a:rPr lang="en-US"/>
              <a:t>Analysis on damage board found Single Event latch up in OPA2192 operational amplifier of the DQQDL for quadrupoles</a:t>
            </a:r>
          </a:p>
          <a:p>
            <a:r>
              <a:rPr lang="en-US"/>
              <a:t>After replacing this opamp, DQQDL was fully functional again</a:t>
            </a:r>
          </a:p>
          <a:p>
            <a:r>
              <a:rPr lang="en-US"/>
              <a:t>Crate A12L/R was already moved to be further away from </a:t>
            </a:r>
            <a:br>
              <a:rPr lang="en-US"/>
            </a:br>
            <a:r>
              <a:rPr lang="en-US"/>
              <a:t>empty cryostat</a:t>
            </a:r>
          </a:p>
          <a:p>
            <a:r>
              <a:rPr lang="en-US"/>
              <a:t>This error did not show up during CHARM test</a:t>
            </a:r>
          </a:p>
          <a:p>
            <a:r>
              <a:rPr lang="en-US"/>
              <a:t>No further event recorded after Oct. 14</a:t>
            </a:r>
            <a:r>
              <a:rPr lang="en-US" baseline="30000"/>
              <a:t>th</a:t>
            </a:r>
            <a:r>
              <a:rPr lang="en-US"/>
              <a:t>/15</a:t>
            </a:r>
            <a:r>
              <a:rPr lang="en-US" baseline="30000"/>
              <a:t>th</a:t>
            </a:r>
            <a:r>
              <a:rPr lang="en-US"/>
              <a:t> </a:t>
            </a:r>
          </a:p>
          <a:p>
            <a:pPr marL="0" indent="0">
              <a:buNone/>
            </a:pP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266C75-B3F1-CA6B-9DDA-E8A12D21B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20904" cy="1065742"/>
          </a:xfrm>
        </p:spPr>
        <p:txBody>
          <a:bodyPr/>
          <a:lstStyle/>
          <a:p>
            <a:r>
              <a:rPr lang="en-US"/>
              <a:t>Class 3 events – DQQDL (MQ) SEL, FPA + HDS trigger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8426B-29C4-CDD1-7E49-21B7B7E1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4269A-5EF9-4C18-9D6F-FD37AAFEC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5C97B-5548-3254-8299-D5BFB470F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1E9EA-61B1-0EF5-E000-F71940AEF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546" y="3894279"/>
            <a:ext cx="3183535" cy="238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841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3CC29F-08A5-5D07-016A-E931B5F14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85415"/>
            <a:ext cx="11376024" cy="4608512"/>
          </a:xfrm>
        </p:spPr>
        <p:txBody>
          <a:bodyPr/>
          <a:lstStyle/>
          <a:p>
            <a:r>
              <a:rPr lang="en-US"/>
              <a:t>Loss of communication to the nQPS (DQLPU-S) crate</a:t>
            </a:r>
          </a:p>
          <a:p>
            <a:r>
              <a:rPr lang="en-US"/>
              <a:t>Instantaneous or delayed FPA and/or trigger of quench heaters by symmetric quench detection card, DQQDS</a:t>
            </a:r>
          </a:p>
          <a:p>
            <a:r>
              <a:rPr lang="en-US"/>
              <a:t>Crate controller’s microcontroller (ADuC831) physically destroyed by destructive SEL</a:t>
            </a:r>
          </a:p>
          <a:p>
            <a:r>
              <a:rPr lang="en-US">
                <a:sym typeface="Wingdings" panose="05000000000000000000" pitchFamily="2" charset="2"/>
              </a:rPr>
              <a:t>Quench detectors worked properly but in a cascade of events, fault of ADuC can cause:</a:t>
            </a:r>
            <a:br>
              <a:rPr lang="en-US">
                <a:sym typeface="Wingdings" panose="05000000000000000000" pitchFamily="2" charset="2"/>
              </a:rPr>
            </a:b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	Loss of communication (4a)</a:t>
            </a:r>
            <a:br>
              <a:rPr lang="en-US"/>
            </a:br>
            <a:r>
              <a:rPr lang="en-US">
                <a:sym typeface="Wingdings" panose="05000000000000000000" pitchFamily="2" charset="2"/>
              </a:rPr>
              <a:t>	</a:t>
            </a:r>
            <a:r>
              <a:rPr lang="en-US"/>
              <a:t>Loss of communication &amp;</a:t>
            </a:r>
            <a:r>
              <a:rPr lang="en-US">
                <a:sym typeface="Wingdings" panose="05000000000000000000" pitchFamily="2" charset="2"/>
              </a:rPr>
              <a:t> </a:t>
            </a:r>
            <a:r>
              <a:rPr lang="en-US"/>
              <a:t>Fast power abort (4b)</a:t>
            </a:r>
            <a:br>
              <a:rPr lang="en-US"/>
            </a:br>
            <a:r>
              <a:rPr lang="en-US">
                <a:sym typeface="Wingdings" panose="05000000000000000000" pitchFamily="2" charset="2"/>
              </a:rPr>
              <a:t>	</a:t>
            </a:r>
            <a:r>
              <a:rPr lang="en-US"/>
              <a:t>Loss of communication &amp; </a:t>
            </a:r>
            <a:br>
              <a:rPr lang="en-US"/>
            </a:br>
            <a:r>
              <a:rPr lang="en-US"/>
              <a:t>	</a:t>
            </a:r>
            <a:r>
              <a:rPr lang="en-US">
                <a:sym typeface="Wingdings" panose="05000000000000000000" pitchFamily="2" charset="2"/>
              </a:rPr>
              <a:t>Fires heaters, quenching magnet (4c)</a:t>
            </a:r>
            <a:endParaRPr lang="en-US"/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54F4EF-333F-875B-D612-038CBAC34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4 events – nQPS FPA and HDS firing on 3xMB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C0130-9911-7D25-CA0D-A6459E976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62296-48B4-04BE-FDDC-FC3FA4954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159BF-8770-4442-9371-083D2BCF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0F8C21-9541-6E8E-FA60-DBB253816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420" y="4359564"/>
            <a:ext cx="2645580" cy="24984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E6434E-823C-8941-24FF-8B8A7AF02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545" y="4366726"/>
            <a:ext cx="2803873" cy="249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779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8BF0A81-C225-1EB8-0197-F6AEA4135D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5847616"/>
              </p:ext>
            </p:extLst>
          </p:nvPr>
        </p:nvGraphicFramePr>
        <p:xfrm>
          <a:off x="323394" y="1058525"/>
          <a:ext cx="682665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742">
                  <a:extLst>
                    <a:ext uri="{9D8B030D-6E8A-4147-A177-3AD203B41FA5}">
                      <a16:colId xmlns:a16="http://schemas.microsoft.com/office/drawing/2014/main" val="3658635123"/>
                    </a:ext>
                  </a:extLst>
                </a:gridCol>
                <a:gridCol w="1176081">
                  <a:extLst>
                    <a:ext uri="{9D8B030D-6E8A-4147-A177-3AD203B41FA5}">
                      <a16:colId xmlns:a16="http://schemas.microsoft.com/office/drawing/2014/main" val="784232053"/>
                    </a:ext>
                  </a:extLst>
                </a:gridCol>
                <a:gridCol w="849392">
                  <a:extLst>
                    <a:ext uri="{9D8B030D-6E8A-4147-A177-3AD203B41FA5}">
                      <a16:colId xmlns:a16="http://schemas.microsoft.com/office/drawing/2014/main" val="3057468758"/>
                    </a:ext>
                  </a:extLst>
                </a:gridCol>
                <a:gridCol w="3879435">
                  <a:extLst>
                    <a:ext uri="{9D8B030D-6E8A-4147-A177-3AD203B41FA5}">
                      <a16:colId xmlns:a16="http://schemas.microsoft.com/office/drawing/2014/main" val="3898996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Date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Location 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Event class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Consequence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528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B10L2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947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7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B9R2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4c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MB (quench)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35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B10L2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80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12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B9L2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619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12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B8L5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4b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65742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13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B12R2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4c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MB (quench)</a:t>
                      </a:r>
                      <a:endParaRPr lang="en-CH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5799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14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A12L2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3a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MQ (quench)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712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A12R2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3b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FPA, Heater discharge MQ (quench)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776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15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B12R1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18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20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B11L1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487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22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B10L2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FPA (precycle required)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5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Oct 29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A10R2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4a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Loss of communication (access)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13539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7373B5B-291F-474F-1C8F-2CE916308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Ion run 2023 – R2E Event overview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C18F8-192A-910B-EA26-06A81B837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12/6/2023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89D37-3B34-1A22-59A9-388ED5E74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Jens Steckert | </a:t>
            </a:r>
            <a:r>
              <a:rPr lang="en-GB" sz="1200"/>
              <a:t>QDS R2E events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96CEB-BA94-E811-6715-FA80F30F4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2685FEB-A90C-0715-BDB5-A908AF016547}"/>
              </a:ext>
            </a:extLst>
          </p:cNvPr>
          <p:cNvSpPr txBox="1">
            <a:spLocks/>
          </p:cNvSpPr>
          <p:nvPr/>
        </p:nvSpPr>
        <p:spPr>
          <a:xfrm>
            <a:off x="7226579" y="1069341"/>
            <a:ext cx="4726617" cy="2948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/>
              <a:t>In 2023 ion run we saw 12 unmitigated R2E events leading to FPA or worse</a:t>
            </a:r>
          </a:p>
          <a:p>
            <a:pPr marL="285750" indent="-285750"/>
            <a:r>
              <a:rPr lang="en-US"/>
              <a:t>6 of the 12 events were destructive failures, requiring the exchange of a board</a:t>
            </a:r>
          </a:p>
          <a:p>
            <a:pPr marL="285750" indent="-285750"/>
            <a:endParaRPr lang="en-CH"/>
          </a:p>
          <a:p>
            <a:endParaRPr lang="en-CH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5D8C6D0-2640-D66D-E884-899DCF36F1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895580"/>
              </p:ext>
            </p:extLst>
          </p:nvPr>
        </p:nvGraphicFramePr>
        <p:xfrm>
          <a:off x="7413374" y="3943908"/>
          <a:ext cx="4493642" cy="2198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645">
                  <a:extLst>
                    <a:ext uri="{9D8B030D-6E8A-4147-A177-3AD203B41FA5}">
                      <a16:colId xmlns:a16="http://schemas.microsoft.com/office/drawing/2014/main" val="2783175249"/>
                    </a:ext>
                  </a:extLst>
                </a:gridCol>
                <a:gridCol w="1186873">
                  <a:extLst>
                    <a:ext uri="{9D8B030D-6E8A-4147-A177-3AD203B41FA5}">
                      <a16:colId xmlns:a16="http://schemas.microsoft.com/office/drawing/2014/main" val="595226488"/>
                    </a:ext>
                  </a:extLst>
                </a:gridCol>
                <a:gridCol w="2435124">
                  <a:extLst>
                    <a:ext uri="{9D8B030D-6E8A-4147-A177-3AD203B41FA5}">
                      <a16:colId xmlns:a16="http://schemas.microsoft.com/office/drawing/2014/main" val="4145809289"/>
                    </a:ext>
                  </a:extLst>
                </a:gridCol>
              </a:tblGrid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Year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Run type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Events/destructive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440637"/>
                  </a:ext>
                </a:extLst>
              </a:tr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 / 0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16370"/>
                  </a:ext>
                </a:extLst>
              </a:tr>
              <a:tr h="367627">
                <a:tc>
                  <a:txBody>
                    <a:bodyPr/>
                    <a:lstStyle/>
                    <a:p>
                      <a:r>
                        <a:rPr lang="en-US"/>
                        <a:t>2023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0000"/>
                          </a:solidFill>
                        </a:rPr>
                        <a:t>12 / 6</a:t>
                      </a:r>
                      <a:endParaRPr lang="en-CH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77189"/>
                  </a:ext>
                </a:extLst>
              </a:tr>
              <a:tr h="367627">
                <a:tc>
                  <a:txBody>
                    <a:bodyPr/>
                    <a:lstStyle/>
                    <a:p>
                      <a:r>
                        <a:rPr lang="en-US"/>
                        <a:t>2022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/ 1</a:t>
                      </a:r>
                      <a:endParaRPr lang="en-CH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490488"/>
                  </a:ext>
                </a:extLst>
              </a:tr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pp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 / 1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717439"/>
                  </a:ext>
                </a:extLst>
              </a:tr>
              <a:tr h="296695">
                <a:tc>
                  <a:txBody>
                    <a:bodyPr/>
                    <a:lstStyle/>
                    <a:p>
                      <a:r>
                        <a:rPr lang="en-US"/>
                        <a:t>2018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Ions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 / 0</a:t>
                      </a:r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0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0955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67642</TotalTime>
  <Words>1530</Words>
  <Application>Microsoft Office PowerPoint</Application>
  <PresentationFormat>Widescreen</PresentationFormat>
  <Paragraphs>292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1_Office Theme</vt:lpstr>
      <vt:lpstr>QDS R2E events during 2023 LHC ion run </vt:lpstr>
      <vt:lpstr>Content</vt:lpstr>
      <vt:lpstr>Setting the scene – Doses 2023 vs 2018</vt:lpstr>
      <vt:lpstr>Event Type Overview</vt:lpstr>
      <vt:lpstr>Class 1 events – DAQ triggers (mitigated)</vt:lpstr>
      <vt:lpstr>Class 2 events – DQQBS triggers</vt:lpstr>
      <vt:lpstr>Class 3 events – DQQDL (MQ) SEL, FPA + HDS trigger</vt:lpstr>
      <vt:lpstr>Class 4 events – nQPS FPA and HDS firing on 3xMB</vt:lpstr>
      <vt:lpstr>Ion run 2023 – R2E Event overview</vt:lpstr>
      <vt:lpstr>Events compared to previous runs</vt:lpstr>
      <vt:lpstr>Mitigation  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Steckert</dc:creator>
  <cp:lastModifiedBy>Jens Steckert</cp:lastModifiedBy>
  <cp:revision>685</cp:revision>
  <cp:lastPrinted>2022-09-02T12:22:20Z</cp:lastPrinted>
  <dcterms:created xsi:type="dcterms:W3CDTF">2021-10-12T09:43:36Z</dcterms:created>
  <dcterms:modified xsi:type="dcterms:W3CDTF">2023-12-06T17:06:23Z</dcterms:modified>
</cp:coreProperties>
</file>