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1952" r:id="rId2"/>
    <p:sldId id="436" r:id="rId3"/>
    <p:sldId id="437" r:id="rId4"/>
    <p:sldId id="432" r:id="rId5"/>
    <p:sldId id="3272" r:id="rId6"/>
    <p:sldId id="2147196669" r:id="rId7"/>
    <p:sldId id="2147196633" r:id="rId8"/>
    <p:sldId id="2147196637" r:id="rId9"/>
    <p:sldId id="2147196634" r:id="rId10"/>
    <p:sldId id="2147196620" r:id="rId11"/>
    <p:sldId id="4499" r:id="rId12"/>
    <p:sldId id="296" r:id="rId13"/>
    <p:sldId id="2918" r:id="rId14"/>
    <p:sldId id="3303" r:id="rId15"/>
    <p:sldId id="2917" r:id="rId16"/>
    <p:sldId id="4442" r:id="rId17"/>
    <p:sldId id="499" r:id="rId18"/>
    <p:sldId id="4445" r:id="rId19"/>
    <p:sldId id="5126" r:id="rId20"/>
    <p:sldId id="4564" r:id="rId21"/>
    <p:sldId id="371" r:id="rId22"/>
    <p:sldId id="2798" r:id="rId23"/>
    <p:sldId id="2893" r:id="rId24"/>
    <p:sldId id="278" r:id="rId25"/>
    <p:sldId id="2147196642" r:id="rId26"/>
    <p:sldId id="1011" r:id="rId27"/>
    <p:sldId id="4510" r:id="rId28"/>
    <p:sldId id="2147196668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verview" id="{B6A89F2E-2C33-1D4C-8074-2821DC54ADC3}">
          <p14:sldIdLst>
            <p14:sldId id="1952"/>
          </p14:sldIdLst>
        </p14:section>
        <p14:section name="CERN" id="{F4A52730-F6C0-1946-94BA-3B88FB77681E}">
          <p14:sldIdLst>
            <p14:sldId id="436"/>
            <p14:sldId id="437"/>
            <p14:sldId id="432"/>
          </p14:sldIdLst>
        </p14:section>
        <p14:section name="Mission" id="{71000B11-0E12-9844-8724-B929A650EB5D}">
          <p14:sldIdLst>
            <p14:sldId id="3272"/>
            <p14:sldId id="2147196669"/>
            <p14:sldId id="2147196633"/>
            <p14:sldId id="2147196637"/>
            <p14:sldId id="2147196634"/>
            <p14:sldId id="2147196620"/>
          </p14:sldIdLst>
        </p14:section>
        <p14:section name="Accelerators" id="{B30BD7E0-501C-2840-BF4F-24F81826FFB5}">
          <p14:sldIdLst>
            <p14:sldId id="4499"/>
            <p14:sldId id="296"/>
          </p14:sldIdLst>
        </p14:section>
        <p14:section name="2022 Operations" id="{723C3A6F-D811-FC4A-BF5A-86F984403C9B}">
          <p14:sldIdLst>
            <p14:sldId id="2918"/>
            <p14:sldId id="3303"/>
            <p14:sldId id="2917"/>
            <p14:sldId id="4442"/>
            <p14:sldId id="499"/>
            <p14:sldId id="4445"/>
          </p14:sldIdLst>
        </p14:section>
        <p14:section name="What's next" id="{84372972-6D9D-AB4E-BB31-40A020FB74EB}">
          <p14:sldIdLst>
            <p14:sldId id="5126"/>
            <p14:sldId id="4564"/>
            <p14:sldId id="371"/>
            <p14:sldId id="2798"/>
            <p14:sldId id="2893"/>
            <p14:sldId id="278"/>
            <p14:sldId id="2147196642"/>
          </p14:sldIdLst>
        </p14:section>
        <p14:section name="KT" id="{B63E222C-4316-704E-BBF8-A30BD8E3A86B}">
          <p14:sldIdLst>
            <p14:sldId id="1011"/>
            <p14:sldId id="4510"/>
          </p14:sldIdLst>
        </p14:section>
        <p14:section name="CLOSE" id="{BCE89D23-D62A-134C-A880-10E34F311C92}">
          <p14:sldIdLst>
            <p14:sldId id="214719666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03030"/>
    <a:srgbClr val="FF9300"/>
    <a:srgbClr val="FFD579"/>
    <a:srgbClr val="1765BE"/>
    <a:srgbClr val="256ED0"/>
    <a:srgbClr val="60ABE8"/>
    <a:srgbClr val="0432FF"/>
    <a:srgbClr val="2F2F2F"/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54"/>
    <p:restoredTop sz="94686"/>
  </p:normalViewPr>
  <p:slideViewPr>
    <p:cSldViewPr snapToGrid="0" snapToObjects="1">
      <p:cViewPr varScale="1">
        <p:scale>
          <a:sx n="193" d="100"/>
          <a:sy n="193" d="100"/>
        </p:scale>
        <p:origin x="752" y="208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speaker can highlight CERN’s second mission as stated when it was established: to foster peaceful collaborations between nations that had recently been at war.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Additional information (OPTIONAL)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than 40% of CERN’s budget is returned to industry through materials, utilities and services </a:t>
            </a:r>
          </a:p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411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SLIDE WILL INCLUDE THE NUMBER OF MEMBERS OF PERSONNEL OF THE VISITORS’ COUNTRY OF ORIGIN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363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slide introduces the four pillars that underpin CERN’s mission: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Research: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perform world-class research in experimental and theoretical particle physics; and to provide the particle physics community a range of accelerators that enable that research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Collaboration: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unite people from all over the world in the common goal of advancing the frontiers of human knowledge, in a spirit of equal collaboration and openness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Innovation: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push the technology underpinning accelerators, detectors and computing, to drive innovation in order to transfer knowledge to other scientific and technological areas, for the benefit of society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Education and Training: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train future physicists and engineers, to promote careers in science and engineering, and to foster citizens’ engagement in particle physics and in fundamental research.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 THIS POINT FORWARD, THE PRESENTATION IS DIVIDED INTO FOUR SECTIONS: ONE SECTION PER PILLAR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556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89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u="none" dirty="0">
                <a:solidFill>
                  <a:srgbClr val="2574B9"/>
                </a:solidFill>
                <a:effectLst/>
                <a:latin typeface="sourcesans-regular"/>
              </a:rPr>
              <a:t>Particle accelerators </a:t>
            </a:r>
            <a:r>
              <a:rPr lang="en-GB" b="0" i="0" u="none" dirty="0">
                <a:solidFill>
                  <a:srgbClr val="292929"/>
                </a:solidFill>
                <a:effectLst/>
                <a:latin typeface="sourcesans-regular"/>
              </a:rPr>
              <a:t>are key to CERNs research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i="0" u="sng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Accelerators boost beams of particles to high energies before the beams are made to collide with each other or with stationary targets.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GB" dirty="0"/>
            </a:br>
            <a:r>
              <a:rPr lang="en-GB" i="1" dirty="0"/>
              <a:t>This slide shows a few examples of CERNs experimental facilities.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95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">
            <a:extLst>
              <a:ext uri="{FF2B5EF4-FFF2-40B4-BE49-F238E27FC236}">
                <a16:creationId xmlns:a16="http://schemas.microsoft.com/office/drawing/2014/main" id="{5201CB70-4936-4D56-BD85-7A85A016B86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defTabSz="966612">
              <a:spcBef>
                <a:spcPct val="0"/>
              </a:spcBef>
              <a:buClrTx/>
              <a:defRPr/>
            </a:pPr>
            <a:fld id="{66D6A5A0-806E-4E21-A59A-4D6E0AB8A473}" type="slidenum">
              <a:rPr lang="en-US" altLang="en-US">
                <a:latin typeface="Arial" panose="020B0604020202020204" pitchFamily="34" charset="0"/>
                <a:ea typeface="DejaVu Sans"/>
                <a:cs typeface="DejaVu Sans"/>
              </a:rPr>
              <a:pPr defTabSz="966612">
                <a:spcBef>
                  <a:spcPct val="0"/>
                </a:spcBef>
                <a:buClrTx/>
                <a:defRPr/>
              </a:pPr>
              <a:t>22</a:t>
            </a:fld>
            <a:endParaRPr lang="en-US" altLang="en-US">
              <a:latin typeface="Arial" panose="020B0604020202020204" pitchFamily="34" charset="0"/>
              <a:ea typeface="DejaVu Sans"/>
              <a:cs typeface="DejaVu Sans"/>
            </a:endParaRPr>
          </a:p>
        </p:txBody>
      </p:sp>
      <p:sp>
        <p:nvSpPr>
          <p:cNvPr id="55299" name="Rectangle 1">
            <a:extLst>
              <a:ext uri="{FF2B5EF4-FFF2-40B4-BE49-F238E27FC236}">
                <a16:creationId xmlns:a16="http://schemas.microsoft.com/office/drawing/2014/main" id="{B4A93988-550D-4E5D-98AD-CF08DFF369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3050" y="854075"/>
            <a:ext cx="7505700" cy="42227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300" name="Text Box 2">
            <a:extLst>
              <a:ext uri="{FF2B5EF4-FFF2-40B4-BE49-F238E27FC236}">
                <a16:creationId xmlns:a16="http://schemas.microsoft.com/office/drawing/2014/main" id="{084EA72E-32BD-4BB9-A9BA-E79977EAB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785" y="5346520"/>
            <a:ext cx="6441346" cy="5065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61" tIns="48331" rIns="96661" bIns="48331" anchor="ctr"/>
          <a:lstStyle/>
          <a:p>
            <a:pPr defTabSz="966612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en-US" altLang="en-US" sz="1900">
              <a:solidFill>
                <a:srgbClr val="FFFFFF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828C62-F0C2-9645-A5FA-46E4D2B401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0767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589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938644-2358-7773-D197-EE3873529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9936" y="6525384"/>
            <a:ext cx="576064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O. Brüning @ </a:t>
            </a:r>
            <a:r>
              <a:rPr lang="en-US" dirty="0"/>
              <a:t>CMS Upgrade days at CERN – February 6</a:t>
            </a:r>
            <a:r>
              <a:rPr lang="en-US" baseline="30000" dirty="0"/>
              <a:t>th</a:t>
            </a:r>
            <a:r>
              <a:rPr lang="en-US" dirty="0"/>
              <a:t> to 8</a:t>
            </a:r>
            <a:r>
              <a:rPr lang="en-US" baseline="30000" dirty="0"/>
              <a:t>th </a:t>
            </a:r>
            <a:r>
              <a:rPr lang="en-US" dirty="0"/>
              <a:t>2023 </a:t>
            </a:r>
          </a:p>
        </p:txBody>
      </p:sp>
    </p:spTree>
    <p:extLst>
      <p:ext uri="{BB962C8B-B14F-4D97-AF65-F5344CB8AC3E}">
        <p14:creationId xmlns:p14="http://schemas.microsoft.com/office/powerpoint/2010/main" val="2751996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61438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9" y="236433"/>
            <a:ext cx="11376025" cy="5499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156447"/>
            <a:ext cx="11376024" cy="50443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5F2FE8-93CE-924C-A3D1-FA02A63AF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1866" y="63573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BDC2-B36A-8E46-98EE-BD5D8FCA9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92" r:id="rId22"/>
    <p:sldLayoutId id="2147483699" r:id="rId23"/>
    <p:sldLayoutId id="2147483700" r:id="rId2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0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png"/><Relationship Id="rId7" Type="http://schemas.openxmlformats.org/officeDocument/2006/relationships/image" Target="../media/image29.tif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jpeg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png"/><Relationship Id="rId7" Type="http://schemas.openxmlformats.org/officeDocument/2006/relationships/image" Target="../media/image68.jpeg"/><Relationship Id="rId12" Type="http://schemas.openxmlformats.org/officeDocument/2006/relationships/image" Target="../media/image7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7.jpeg"/><Relationship Id="rId11" Type="http://schemas.openxmlformats.org/officeDocument/2006/relationships/image" Target="../media/image72.jpeg"/><Relationship Id="rId5" Type="http://schemas.openxmlformats.org/officeDocument/2006/relationships/image" Target="../media/image66.jpeg"/><Relationship Id="rId10" Type="http://schemas.openxmlformats.org/officeDocument/2006/relationships/image" Target="../media/image71.jpe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The unseen progress of the LHC | symmetry magazine">
            <a:extLst>
              <a:ext uri="{FF2B5EF4-FFF2-40B4-BE49-F238E27FC236}">
                <a16:creationId xmlns:a16="http://schemas.microsoft.com/office/drawing/2014/main" id="{7C861573-1D1B-6B8C-B780-614DF2FA1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39" y="4125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666966-CDB7-BE4E-90FA-338EA8380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F2511F-3680-F340-81D8-6551AB02B632}"/>
              </a:ext>
            </a:extLst>
          </p:cNvPr>
          <p:cNvSpPr txBox="1"/>
          <p:nvPr/>
        </p:nvSpPr>
        <p:spPr>
          <a:xfrm>
            <a:off x="2797708" y="318513"/>
            <a:ext cx="683539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CERN, Accelerators, and Perspectives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BD8F2D-2336-913B-F849-C1930B78856C}"/>
              </a:ext>
            </a:extLst>
          </p:cNvPr>
          <p:cNvSpPr txBox="1"/>
          <p:nvPr/>
        </p:nvSpPr>
        <p:spPr>
          <a:xfrm>
            <a:off x="10069033" y="6453189"/>
            <a:ext cx="16267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bg1"/>
                </a:solidFill>
              </a:rPr>
              <a:t>Mike Lamont</a:t>
            </a:r>
          </a:p>
        </p:txBody>
      </p:sp>
    </p:spTree>
    <p:extLst>
      <p:ext uri="{BB962C8B-B14F-4D97-AF65-F5344CB8AC3E}">
        <p14:creationId xmlns:p14="http://schemas.microsoft.com/office/powerpoint/2010/main" val="3748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C5AC173-C182-B29C-5109-FE97C3CB8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209" y="0"/>
            <a:ext cx="9301579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9B8220E-2F7D-C951-396E-2F909B0FD8CD}"/>
              </a:ext>
            </a:extLst>
          </p:cNvPr>
          <p:cNvSpPr txBox="1"/>
          <p:nvPr/>
        </p:nvSpPr>
        <p:spPr>
          <a:xfrm>
            <a:off x="10883423" y="6558930"/>
            <a:ext cx="12398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Michael Turner</a:t>
            </a:r>
          </a:p>
        </p:txBody>
      </p:sp>
    </p:spTree>
    <p:extLst>
      <p:ext uri="{BB962C8B-B14F-4D97-AF65-F5344CB8AC3E}">
        <p14:creationId xmlns:p14="http://schemas.microsoft.com/office/powerpoint/2010/main" val="3829497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88C96A52-4692-7FC6-808E-313BD850E9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561" y="380163"/>
            <a:ext cx="5269040" cy="312198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BF68F9-04CE-A346-B9ED-DAFB6184A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11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CD4BEF3-F44F-9000-7626-CC76321B0957}"/>
              </a:ext>
            </a:extLst>
          </p:cNvPr>
          <p:cNvGrpSpPr/>
          <p:nvPr/>
        </p:nvGrpSpPr>
        <p:grpSpPr>
          <a:xfrm>
            <a:off x="139840" y="3649191"/>
            <a:ext cx="5303779" cy="3180745"/>
            <a:chOff x="139840" y="3649191"/>
            <a:chExt cx="5303779" cy="3180745"/>
          </a:xfrm>
        </p:grpSpPr>
        <p:pic>
          <p:nvPicPr>
            <p:cNvPr id="7" name="Picture 4" descr="CERN unveils its new European strategy - it does not rule out a new  particle accelerator - Heidi.news">
              <a:extLst>
                <a:ext uri="{FF2B5EF4-FFF2-40B4-BE49-F238E27FC236}">
                  <a16:creationId xmlns:a16="http://schemas.microsoft.com/office/drawing/2014/main" id="{0AE61B6A-5A57-0E40-B66B-2E420DA046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464" y="3722885"/>
              <a:ext cx="5015155" cy="3107051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BF19AA2-5759-1341-920F-208AEC0D1F76}"/>
                </a:ext>
              </a:extLst>
            </p:cNvPr>
            <p:cNvSpPr/>
            <p:nvPr/>
          </p:nvSpPr>
          <p:spPr>
            <a:xfrm>
              <a:off x="139840" y="3649191"/>
              <a:ext cx="2819400" cy="408959"/>
            </a:xfrm>
            <a:prstGeom prst="rect">
              <a:avLst/>
            </a:prstGeom>
            <a:solidFill>
              <a:srgbClr val="92D05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</a:rPr>
                <a:t>Future Options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63588FF-5178-DF4C-84C5-826D76BEE0C9}"/>
              </a:ext>
            </a:extLst>
          </p:cNvPr>
          <p:cNvSpPr/>
          <p:nvPr/>
        </p:nvSpPr>
        <p:spPr>
          <a:xfrm>
            <a:off x="91189" y="28064"/>
            <a:ext cx="2442605" cy="408959"/>
          </a:xfrm>
          <a:prstGeom prst="rect">
            <a:avLst/>
          </a:prstGeom>
          <a:solidFill>
            <a:srgbClr val="92D05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Exploitation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95B498A-23E1-2837-60F3-40BAD310E704}"/>
              </a:ext>
            </a:extLst>
          </p:cNvPr>
          <p:cNvGrpSpPr/>
          <p:nvPr/>
        </p:nvGrpSpPr>
        <p:grpSpPr>
          <a:xfrm>
            <a:off x="6273758" y="30034"/>
            <a:ext cx="4482347" cy="3352536"/>
            <a:chOff x="6050810" y="21500"/>
            <a:chExt cx="5226790" cy="374271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9E3625B-483A-8349-A738-CD945CBCE7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30221" y="21500"/>
              <a:ext cx="4347379" cy="3742715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6D55FC-B301-244A-A6EB-76674550970C}"/>
                </a:ext>
              </a:extLst>
            </p:cNvPr>
            <p:cNvSpPr/>
            <p:nvPr/>
          </p:nvSpPr>
          <p:spPr>
            <a:xfrm>
              <a:off x="6050810" y="43098"/>
              <a:ext cx="1415348" cy="408959"/>
            </a:xfrm>
            <a:prstGeom prst="rect">
              <a:avLst/>
            </a:prstGeom>
            <a:solidFill>
              <a:srgbClr val="92D05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</a:rPr>
                <a:t>HL-LHC</a:t>
              </a:r>
            </a:p>
          </p:txBody>
        </p:sp>
      </p:grpSp>
      <p:pic>
        <p:nvPicPr>
          <p:cNvPr id="14" name="Picture 2" descr="Linac 4 : Un nouvel injecteur pour le Cern">
            <a:extLst>
              <a:ext uri="{FF2B5EF4-FFF2-40B4-BE49-F238E27FC236}">
                <a16:creationId xmlns:a16="http://schemas.microsoft.com/office/drawing/2014/main" id="{FA29FBC3-8D7B-3EC2-545E-3CE12070F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6442" y="3983076"/>
            <a:ext cx="2015848" cy="1511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98D2595-7CF6-1FD9-45BA-5311852448E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4025" y="3939444"/>
            <a:ext cx="1898102" cy="1511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138E04-EC7B-2241-BDCA-881F3411C11E}"/>
              </a:ext>
            </a:extLst>
          </p:cNvPr>
          <p:cNvSpPr/>
          <p:nvPr/>
        </p:nvSpPr>
        <p:spPr>
          <a:xfrm>
            <a:off x="6273757" y="3649190"/>
            <a:ext cx="4005359" cy="408959"/>
          </a:xfrm>
          <a:prstGeom prst="rect">
            <a:avLst/>
          </a:prstGeom>
          <a:solidFill>
            <a:srgbClr val="92D05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Technology/Engineering/R&amp;D</a:t>
            </a:r>
          </a:p>
        </p:txBody>
      </p:sp>
      <p:pic>
        <p:nvPicPr>
          <p:cNvPr id="17" name="Picture 2" descr="https://mediastream.cern.ch/MediaArchive/Photo/Public/2009/0904207/0904207_04/0904207_04-A4-at-144-dpi.jpg">
            <a:extLst>
              <a:ext uri="{FF2B5EF4-FFF2-40B4-BE49-F238E27FC236}">
                <a16:creationId xmlns:a16="http://schemas.microsoft.com/office/drawing/2014/main" id="{42E95E43-7D17-A0C8-8F80-69606785A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4025" y="5516488"/>
            <a:ext cx="1898103" cy="1263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C770F0-781E-C131-7CCE-076867D59BD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831" y="5605975"/>
            <a:ext cx="2144013" cy="11739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852599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433942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304799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304799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582419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452494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403880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2096556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964896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733798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5279500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649889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5149338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00FF72F-7696-0A1D-2FDD-7850D444BA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763" y="-13750"/>
            <a:ext cx="11198022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19982A-6C79-454D-B76E-DAE1B685E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13</a:t>
            </a:fld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EA91617A-1BA1-DB48-82EF-9D0DB655A414}"/>
              </a:ext>
            </a:extLst>
          </p:cNvPr>
          <p:cNvSpPr/>
          <p:nvPr/>
        </p:nvSpPr>
        <p:spPr>
          <a:xfrm>
            <a:off x="5141167" y="4550020"/>
            <a:ext cx="865881" cy="731106"/>
          </a:xfrm>
          <a:custGeom>
            <a:avLst/>
            <a:gdLst>
              <a:gd name="connsiteX0" fmla="*/ 0 w 774441"/>
              <a:gd name="connsiteY0" fmla="*/ 690466 h 690466"/>
              <a:gd name="connsiteX1" fmla="*/ 382555 w 774441"/>
              <a:gd name="connsiteY1" fmla="*/ 233266 h 690466"/>
              <a:gd name="connsiteX2" fmla="*/ 774441 w 774441"/>
              <a:gd name="connsiteY2" fmla="*/ 0 h 690466"/>
              <a:gd name="connsiteX3" fmla="*/ 774441 w 774441"/>
              <a:gd name="connsiteY3" fmla="*/ 0 h 690466"/>
              <a:gd name="connsiteX0" fmla="*/ 0 w 828628"/>
              <a:gd name="connsiteY0" fmla="*/ 709605 h 709605"/>
              <a:gd name="connsiteX1" fmla="*/ 382555 w 828628"/>
              <a:gd name="connsiteY1" fmla="*/ 252405 h 709605"/>
              <a:gd name="connsiteX2" fmla="*/ 774441 w 828628"/>
              <a:gd name="connsiteY2" fmla="*/ 19139 h 709605"/>
              <a:gd name="connsiteX3" fmla="*/ 828628 w 828628"/>
              <a:gd name="connsiteY3" fmla="*/ 12366 h 709605"/>
              <a:gd name="connsiteX0" fmla="*/ 0 w 828628"/>
              <a:gd name="connsiteY0" fmla="*/ 697239 h 697239"/>
              <a:gd name="connsiteX1" fmla="*/ 382555 w 828628"/>
              <a:gd name="connsiteY1" fmla="*/ 240039 h 697239"/>
              <a:gd name="connsiteX2" fmla="*/ 828628 w 828628"/>
              <a:gd name="connsiteY2" fmla="*/ 0 h 697239"/>
              <a:gd name="connsiteX0" fmla="*/ 0 w 818468"/>
              <a:gd name="connsiteY0" fmla="*/ 704012 h 704012"/>
              <a:gd name="connsiteX1" fmla="*/ 382555 w 818468"/>
              <a:gd name="connsiteY1" fmla="*/ 246812 h 704012"/>
              <a:gd name="connsiteX2" fmla="*/ 818468 w 818468"/>
              <a:gd name="connsiteY2" fmla="*/ 0 h 704012"/>
              <a:gd name="connsiteX0" fmla="*/ 0 w 754121"/>
              <a:gd name="connsiteY0" fmla="*/ 687079 h 687079"/>
              <a:gd name="connsiteX1" fmla="*/ 382555 w 754121"/>
              <a:gd name="connsiteY1" fmla="*/ 229879 h 687079"/>
              <a:gd name="connsiteX2" fmla="*/ 754121 w 754121"/>
              <a:gd name="connsiteY2" fmla="*/ 0 h 687079"/>
              <a:gd name="connsiteX0" fmla="*/ 0 w 865881"/>
              <a:gd name="connsiteY0" fmla="*/ 731106 h 731106"/>
              <a:gd name="connsiteX1" fmla="*/ 382555 w 865881"/>
              <a:gd name="connsiteY1" fmla="*/ 273906 h 731106"/>
              <a:gd name="connsiteX2" fmla="*/ 865881 w 865881"/>
              <a:gd name="connsiteY2" fmla="*/ 0 h 73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5881" h="731106">
                <a:moveTo>
                  <a:pt x="0" y="731106"/>
                </a:moveTo>
                <a:cubicBezTo>
                  <a:pt x="126740" y="560045"/>
                  <a:pt x="238241" y="395757"/>
                  <a:pt x="382555" y="273906"/>
                </a:cubicBezTo>
                <a:cubicBezTo>
                  <a:pt x="526869" y="152055"/>
                  <a:pt x="772949" y="50008"/>
                  <a:pt x="865881" y="0"/>
                </a:cubicBezTo>
              </a:path>
            </a:pathLst>
          </a:custGeom>
          <a:noFill/>
          <a:ln w="66675">
            <a:solidFill>
              <a:srgbClr val="92D05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0205940-ED81-E04C-A202-A6E8AF90DDC2}"/>
              </a:ext>
            </a:extLst>
          </p:cNvPr>
          <p:cNvSpPr txBox="1"/>
          <p:nvPr/>
        </p:nvSpPr>
        <p:spPr>
          <a:xfrm>
            <a:off x="2446692" y="1066332"/>
            <a:ext cx="245112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Wide range of secondary hadron/lepton beams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2A1C559-82C3-3145-A664-118BC5E0DD0E}"/>
              </a:ext>
            </a:extLst>
          </p:cNvPr>
          <p:cNvSpPr txBox="1"/>
          <p:nvPr/>
        </p:nvSpPr>
        <p:spPr>
          <a:xfrm>
            <a:off x="9613938" y="5873236"/>
            <a:ext cx="136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Electrons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7644AFC0-F3EB-0E49-AC08-BDC41FFA5CCD}"/>
              </a:ext>
            </a:extLst>
          </p:cNvPr>
          <p:cNvGrpSpPr/>
          <p:nvPr/>
        </p:nvGrpSpPr>
        <p:grpSpPr>
          <a:xfrm>
            <a:off x="1143001" y="332509"/>
            <a:ext cx="9095507" cy="5087867"/>
            <a:chOff x="1143001" y="332509"/>
            <a:chExt cx="9095507" cy="5087867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D763F22-EB76-AF4A-9D5B-8AABDAB65F5F}"/>
                </a:ext>
              </a:extLst>
            </p:cNvPr>
            <p:cNvSpPr/>
            <p:nvPr/>
          </p:nvSpPr>
          <p:spPr>
            <a:xfrm>
              <a:off x="5625359" y="4270549"/>
              <a:ext cx="904012" cy="266400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0D82EFE-8D25-0C4B-A01D-9B0CA55CC87A}"/>
                </a:ext>
              </a:extLst>
            </p:cNvPr>
            <p:cNvSpPr/>
            <p:nvPr/>
          </p:nvSpPr>
          <p:spPr>
            <a:xfrm>
              <a:off x="5915608" y="4765675"/>
              <a:ext cx="2324099" cy="654701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3C754A3-843F-614C-8F39-019B3E7D0F33}"/>
                </a:ext>
              </a:extLst>
            </p:cNvPr>
            <p:cNvSpPr/>
            <p:nvPr/>
          </p:nvSpPr>
          <p:spPr>
            <a:xfrm>
              <a:off x="1143001" y="332509"/>
              <a:ext cx="8534400" cy="2700691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6C4AA809-0EEC-E140-A6AD-D45DFC64CE78}"/>
                </a:ext>
              </a:extLst>
            </p:cNvPr>
            <p:cNvSpPr/>
            <p:nvPr/>
          </p:nvSpPr>
          <p:spPr>
            <a:xfrm>
              <a:off x="3591509" y="1959455"/>
              <a:ext cx="4608000" cy="1339633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52D48578-E25E-4B43-9DB1-100F361D9E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14800" y="1604088"/>
              <a:ext cx="1135527" cy="609909"/>
            </a:xfrm>
            <a:prstGeom prst="straightConnector1">
              <a:avLst/>
            </a:prstGeom>
            <a:ln w="444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C4D6EAE1-B6D9-3143-B7F0-EC6B82A111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13015" y="4876800"/>
              <a:ext cx="1316186" cy="228600"/>
            </a:xfrm>
            <a:prstGeom prst="straightConnector1">
              <a:avLst/>
            </a:prstGeom>
            <a:ln w="444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0784E8BE-C3B2-9F42-A29F-61004D7C4821}"/>
                </a:ext>
              </a:extLst>
            </p:cNvPr>
            <p:cNvCxnSpPr>
              <a:cxnSpLocks/>
            </p:cNvCxnSpPr>
            <p:nvPr/>
          </p:nvCxnSpPr>
          <p:spPr>
            <a:xfrm>
              <a:off x="7241105" y="4765675"/>
              <a:ext cx="2664895" cy="0"/>
            </a:xfrm>
            <a:prstGeom prst="straightConnector1">
              <a:avLst/>
            </a:prstGeom>
            <a:ln w="444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CF6F709A-FFA7-8440-933B-607C0580757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13015" y="3299088"/>
              <a:ext cx="2364350" cy="53712"/>
            </a:xfrm>
            <a:prstGeom prst="straightConnector1">
              <a:avLst/>
            </a:prstGeom>
            <a:ln w="4445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B8618530-019C-0549-947D-13958B28803E}"/>
                </a:ext>
              </a:extLst>
            </p:cNvPr>
            <p:cNvSpPr/>
            <p:nvPr/>
          </p:nvSpPr>
          <p:spPr>
            <a:xfrm>
              <a:off x="2780538" y="3159760"/>
              <a:ext cx="914453" cy="192486"/>
            </a:xfrm>
            <a:custGeom>
              <a:avLst/>
              <a:gdLst>
                <a:gd name="connsiteX0" fmla="*/ 905069 w 905069"/>
                <a:gd name="connsiteY0" fmla="*/ 195942 h 195942"/>
                <a:gd name="connsiteX1" fmla="*/ 410546 w 905069"/>
                <a:gd name="connsiteY1" fmla="*/ 139959 h 195942"/>
                <a:gd name="connsiteX2" fmla="*/ 317240 w 905069"/>
                <a:gd name="connsiteY2" fmla="*/ 130628 h 195942"/>
                <a:gd name="connsiteX3" fmla="*/ 242595 w 905069"/>
                <a:gd name="connsiteY3" fmla="*/ 93306 h 195942"/>
                <a:gd name="connsiteX4" fmla="*/ 167951 w 905069"/>
                <a:gd name="connsiteY4" fmla="*/ 74644 h 195942"/>
                <a:gd name="connsiteX5" fmla="*/ 139959 w 905069"/>
                <a:gd name="connsiteY5" fmla="*/ 65314 h 195942"/>
                <a:gd name="connsiteX6" fmla="*/ 93306 w 905069"/>
                <a:gd name="connsiteY6" fmla="*/ 37322 h 195942"/>
                <a:gd name="connsiteX7" fmla="*/ 9330 w 905069"/>
                <a:gd name="connsiteY7" fmla="*/ 18661 h 195942"/>
                <a:gd name="connsiteX8" fmla="*/ 0 w 905069"/>
                <a:gd name="connsiteY8" fmla="*/ 0 h 195942"/>
                <a:gd name="connsiteX9" fmla="*/ 0 w 905069"/>
                <a:gd name="connsiteY9" fmla="*/ 0 h 195942"/>
                <a:gd name="connsiteX0" fmla="*/ 905069 w 905069"/>
                <a:gd name="connsiteY0" fmla="*/ 195942 h 195942"/>
                <a:gd name="connsiteX1" fmla="*/ 410546 w 905069"/>
                <a:gd name="connsiteY1" fmla="*/ 139959 h 195942"/>
                <a:gd name="connsiteX2" fmla="*/ 317240 w 905069"/>
                <a:gd name="connsiteY2" fmla="*/ 130628 h 195942"/>
                <a:gd name="connsiteX3" fmla="*/ 242595 w 905069"/>
                <a:gd name="connsiteY3" fmla="*/ 93306 h 195942"/>
                <a:gd name="connsiteX4" fmla="*/ 167951 w 905069"/>
                <a:gd name="connsiteY4" fmla="*/ 74644 h 195942"/>
                <a:gd name="connsiteX5" fmla="*/ 93306 w 905069"/>
                <a:gd name="connsiteY5" fmla="*/ 37322 h 195942"/>
                <a:gd name="connsiteX6" fmla="*/ 9330 w 905069"/>
                <a:gd name="connsiteY6" fmla="*/ 18661 h 195942"/>
                <a:gd name="connsiteX7" fmla="*/ 0 w 905069"/>
                <a:gd name="connsiteY7" fmla="*/ 0 h 195942"/>
                <a:gd name="connsiteX8" fmla="*/ 0 w 905069"/>
                <a:gd name="connsiteY8" fmla="*/ 0 h 195942"/>
                <a:gd name="connsiteX0" fmla="*/ 905069 w 905069"/>
                <a:gd name="connsiteY0" fmla="*/ 195942 h 195942"/>
                <a:gd name="connsiteX1" fmla="*/ 410546 w 905069"/>
                <a:gd name="connsiteY1" fmla="*/ 139959 h 195942"/>
                <a:gd name="connsiteX2" fmla="*/ 317240 w 905069"/>
                <a:gd name="connsiteY2" fmla="*/ 130628 h 195942"/>
                <a:gd name="connsiteX3" fmla="*/ 167951 w 905069"/>
                <a:gd name="connsiteY3" fmla="*/ 74644 h 195942"/>
                <a:gd name="connsiteX4" fmla="*/ 93306 w 905069"/>
                <a:gd name="connsiteY4" fmla="*/ 37322 h 195942"/>
                <a:gd name="connsiteX5" fmla="*/ 9330 w 905069"/>
                <a:gd name="connsiteY5" fmla="*/ 18661 h 195942"/>
                <a:gd name="connsiteX6" fmla="*/ 0 w 905069"/>
                <a:gd name="connsiteY6" fmla="*/ 0 h 195942"/>
                <a:gd name="connsiteX7" fmla="*/ 0 w 905069"/>
                <a:gd name="connsiteY7" fmla="*/ 0 h 195942"/>
                <a:gd name="connsiteX0" fmla="*/ 910220 w 910220"/>
                <a:gd name="connsiteY0" fmla="*/ 195942 h 195942"/>
                <a:gd name="connsiteX1" fmla="*/ 415697 w 910220"/>
                <a:gd name="connsiteY1" fmla="*/ 139959 h 195942"/>
                <a:gd name="connsiteX2" fmla="*/ 322391 w 910220"/>
                <a:gd name="connsiteY2" fmla="*/ 130628 h 195942"/>
                <a:gd name="connsiteX3" fmla="*/ 173102 w 910220"/>
                <a:gd name="connsiteY3" fmla="*/ 74644 h 195942"/>
                <a:gd name="connsiteX4" fmla="*/ 14481 w 910220"/>
                <a:gd name="connsiteY4" fmla="*/ 18661 h 195942"/>
                <a:gd name="connsiteX5" fmla="*/ 5151 w 910220"/>
                <a:gd name="connsiteY5" fmla="*/ 0 h 195942"/>
                <a:gd name="connsiteX6" fmla="*/ 5151 w 910220"/>
                <a:gd name="connsiteY6" fmla="*/ 0 h 195942"/>
                <a:gd name="connsiteX0" fmla="*/ 910220 w 910220"/>
                <a:gd name="connsiteY0" fmla="*/ 195942 h 195942"/>
                <a:gd name="connsiteX1" fmla="*/ 415697 w 910220"/>
                <a:gd name="connsiteY1" fmla="*/ 139959 h 195942"/>
                <a:gd name="connsiteX2" fmla="*/ 173102 w 910220"/>
                <a:gd name="connsiteY2" fmla="*/ 74644 h 195942"/>
                <a:gd name="connsiteX3" fmla="*/ 14481 w 910220"/>
                <a:gd name="connsiteY3" fmla="*/ 18661 h 195942"/>
                <a:gd name="connsiteX4" fmla="*/ 5151 w 910220"/>
                <a:gd name="connsiteY4" fmla="*/ 0 h 195942"/>
                <a:gd name="connsiteX5" fmla="*/ 5151 w 910220"/>
                <a:gd name="connsiteY5" fmla="*/ 0 h 195942"/>
                <a:gd name="connsiteX0" fmla="*/ 873074 w 873074"/>
                <a:gd name="connsiteY0" fmla="*/ 187574 h 187574"/>
                <a:gd name="connsiteX1" fmla="*/ 415697 w 873074"/>
                <a:gd name="connsiteY1" fmla="*/ 139959 h 187574"/>
                <a:gd name="connsiteX2" fmla="*/ 173102 w 873074"/>
                <a:gd name="connsiteY2" fmla="*/ 74644 h 187574"/>
                <a:gd name="connsiteX3" fmla="*/ 14481 w 873074"/>
                <a:gd name="connsiteY3" fmla="*/ 18661 h 187574"/>
                <a:gd name="connsiteX4" fmla="*/ 5151 w 873074"/>
                <a:gd name="connsiteY4" fmla="*/ 0 h 187574"/>
                <a:gd name="connsiteX5" fmla="*/ 5151 w 873074"/>
                <a:gd name="connsiteY5" fmla="*/ 0 h 187574"/>
                <a:gd name="connsiteX0" fmla="*/ 873074 w 873074"/>
                <a:gd name="connsiteY0" fmla="*/ 187574 h 187574"/>
                <a:gd name="connsiteX1" fmla="*/ 415697 w 873074"/>
                <a:gd name="connsiteY1" fmla="*/ 139959 h 187574"/>
                <a:gd name="connsiteX2" fmla="*/ 173102 w 873074"/>
                <a:gd name="connsiteY2" fmla="*/ 74644 h 187574"/>
                <a:gd name="connsiteX3" fmla="*/ 14481 w 873074"/>
                <a:gd name="connsiteY3" fmla="*/ 18661 h 187574"/>
                <a:gd name="connsiteX4" fmla="*/ 5151 w 873074"/>
                <a:gd name="connsiteY4" fmla="*/ 0 h 187574"/>
                <a:gd name="connsiteX0" fmla="*/ 911823 w 911823"/>
                <a:gd name="connsiteY0" fmla="*/ 237776 h 237776"/>
                <a:gd name="connsiteX1" fmla="*/ 454446 w 911823"/>
                <a:gd name="connsiteY1" fmla="*/ 190161 h 237776"/>
                <a:gd name="connsiteX2" fmla="*/ 211851 w 911823"/>
                <a:gd name="connsiteY2" fmla="*/ 124846 h 237776"/>
                <a:gd name="connsiteX3" fmla="*/ 53230 w 911823"/>
                <a:gd name="connsiteY3" fmla="*/ 68863 h 237776"/>
                <a:gd name="connsiteX4" fmla="*/ 0 w 911823"/>
                <a:gd name="connsiteY4" fmla="*/ 0 h 237776"/>
                <a:gd name="connsiteX0" fmla="*/ 911823 w 911823"/>
                <a:gd name="connsiteY0" fmla="*/ 237776 h 237776"/>
                <a:gd name="connsiteX1" fmla="*/ 454446 w 911823"/>
                <a:gd name="connsiteY1" fmla="*/ 190161 h 237776"/>
                <a:gd name="connsiteX2" fmla="*/ 201720 w 911823"/>
                <a:gd name="connsiteY2" fmla="*/ 145764 h 237776"/>
                <a:gd name="connsiteX3" fmla="*/ 53230 w 911823"/>
                <a:gd name="connsiteY3" fmla="*/ 68863 h 237776"/>
                <a:gd name="connsiteX4" fmla="*/ 0 w 911823"/>
                <a:gd name="connsiteY4" fmla="*/ 0 h 237776"/>
                <a:gd name="connsiteX0" fmla="*/ 911823 w 911823"/>
                <a:gd name="connsiteY0" fmla="*/ 237776 h 237776"/>
                <a:gd name="connsiteX1" fmla="*/ 454446 w 911823"/>
                <a:gd name="connsiteY1" fmla="*/ 190161 h 237776"/>
                <a:gd name="connsiteX2" fmla="*/ 208475 w 911823"/>
                <a:gd name="connsiteY2" fmla="*/ 124846 h 237776"/>
                <a:gd name="connsiteX3" fmla="*/ 53230 w 911823"/>
                <a:gd name="connsiteY3" fmla="*/ 68863 h 237776"/>
                <a:gd name="connsiteX4" fmla="*/ 0 w 911823"/>
                <a:gd name="connsiteY4" fmla="*/ 0 h 237776"/>
                <a:gd name="connsiteX0" fmla="*/ 911823 w 911823"/>
                <a:gd name="connsiteY0" fmla="*/ 237776 h 237776"/>
                <a:gd name="connsiteX1" fmla="*/ 454446 w 911823"/>
                <a:gd name="connsiteY1" fmla="*/ 190161 h 237776"/>
                <a:gd name="connsiteX2" fmla="*/ 208475 w 911823"/>
                <a:gd name="connsiteY2" fmla="*/ 124846 h 237776"/>
                <a:gd name="connsiteX3" fmla="*/ 63361 w 911823"/>
                <a:gd name="connsiteY3" fmla="*/ 47945 h 237776"/>
                <a:gd name="connsiteX4" fmla="*/ 0 w 911823"/>
                <a:gd name="connsiteY4" fmla="*/ 0 h 23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823" h="237776">
                  <a:moveTo>
                    <a:pt x="911823" y="237776"/>
                  </a:moveTo>
                  <a:lnTo>
                    <a:pt x="454446" y="190161"/>
                  </a:lnTo>
                  <a:cubicBezTo>
                    <a:pt x="372456" y="168389"/>
                    <a:pt x="273656" y="148549"/>
                    <a:pt x="208475" y="124846"/>
                  </a:cubicBezTo>
                  <a:cubicBezTo>
                    <a:pt x="143294" y="101143"/>
                    <a:pt x="98107" y="68753"/>
                    <a:pt x="63361" y="47945"/>
                  </a:cubicBezTo>
                  <a:cubicBezTo>
                    <a:pt x="28615" y="27137"/>
                    <a:pt x="3110" y="6220"/>
                    <a:pt x="0" y="0"/>
                  </a:cubicBezTo>
                </a:path>
              </a:pathLst>
            </a:custGeom>
            <a:noFill/>
            <a:ln w="44450">
              <a:solidFill>
                <a:srgbClr val="FF0000"/>
              </a:solidFill>
              <a:tailEnd type="stealt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BA7CC484-16A4-B549-9439-44B561F39E05}"/>
                </a:ext>
              </a:extLst>
            </p:cNvPr>
            <p:cNvSpPr/>
            <p:nvPr/>
          </p:nvSpPr>
          <p:spPr>
            <a:xfrm>
              <a:off x="3455164" y="2614047"/>
              <a:ext cx="2485856" cy="2546889"/>
            </a:xfrm>
            <a:custGeom>
              <a:avLst/>
              <a:gdLst>
                <a:gd name="connsiteX0" fmla="*/ 2457838 w 2457838"/>
                <a:gd name="connsiteY0" fmla="*/ 2567553 h 2567553"/>
                <a:gd name="connsiteX1" fmla="*/ 2091045 w 2457838"/>
                <a:gd name="connsiteY1" fmla="*/ 2340245 h 2567553"/>
                <a:gd name="connsiteX2" fmla="*/ 1021662 w 2457838"/>
                <a:gd name="connsiteY2" fmla="*/ 2190428 h 2567553"/>
                <a:gd name="connsiteX3" fmla="*/ 530882 w 2457838"/>
                <a:gd name="connsiteY3" fmla="*/ 2087106 h 2567553"/>
                <a:gd name="connsiteX4" fmla="*/ 60767 w 2457838"/>
                <a:gd name="connsiteY4" fmla="*/ 1606658 h 2567553"/>
                <a:gd name="connsiteX5" fmla="*/ 14272 w 2457838"/>
                <a:gd name="connsiteY5" fmla="*/ 645763 h 2567553"/>
                <a:gd name="connsiteX6" fmla="*/ 138259 w 2457838"/>
                <a:gd name="connsiteY6" fmla="*/ 0 h 2567553"/>
                <a:gd name="connsiteX0" fmla="*/ 2455905 w 2455905"/>
                <a:gd name="connsiteY0" fmla="*/ 2567553 h 2567553"/>
                <a:gd name="connsiteX1" fmla="*/ 2089112 w 2455905"/>
                <a:gd name="connsiteY1" fmla="*/ 2340245 h 2567553"/>
                <a:gd name="connsiteX2" fmla="*/ 1019729 w 2455905"/>
                <a:gd name="connsiteY2" fmla="*/ 2190428 h 2567553"/>
                <a:gd name="connsiteX3" fmla="*/ 492787 w 2455905"/>
                <a:gd name="connsiteY3" fmla="*/ 2061276 h 2567553"/>
                <a:gd name="connsiteX4" fmla="*/ 58834 w 2455905"/>
                <a:gd name="connsiteY4" fmla="*/ 1606658 h 2567553"/>
                <a:gd name="connsiteX5" fmla="*/ 12339 w 2455905"/>
                <a:gd name="connsiteY5" fmla="*/ 645763 h 2567553"/>
                <a:gd name="connsiteX6" fmla="*/ 136326 w 2455905"/>
                <a:gd name="connsiteY6" fmla="*/ 0 h 2567553"/>
                <a:gd name="connsiteX0" fmla="*/ 2455905 w 2455905"/>
                <a:gd name="connsiteY0" fmla="*/ 2567553 h 2567553"/>
                <a:gd name="connsiteX1" fmla="*/ 2089112 w 2455905"/>
                <a:gd name="connsiteY1" fmla="*/ 2340245 h 2567553"/>
                <a:gd name="connsiteX2" fmla="*/ 1014563 w 2455905"/>
                <a:gd name="connsiteY2" fmla="*/ 2190428 h 2567553"/>
                <a:gd name="connsiteX3" fmla="*/ 492787 w 2455905"/>
                <a:gd name="connsiteY3" fmla="*/ 2061276 h 2567553"/>
                <a:gd name="connsiteX4" fmla="*/ 58834 w 2455905"/>
                <a:gd name="connsiteY4" fmla="*/ 1606658 h 2567553"/>
                <a:gd name="connsiteX5" fmla="*/ 12339 w 2455905"/>
                <a:gd name="connsiteY5" fmla="*/ 645763 h 2567553"/>
                <a:gd name="connsiteX6" fmla="*/ 136326 w 2455905"/>
                <a:gd name="connsiteY6" fmla="*/ 0 h 2567553"/>
                <a:gd name="connsiteX0" fmla="*/ 2454858 w 2454858"/>
                <a:gd name="connsiteY0" fmla="*/ 2567553 h 2567553"/>
                <a:gd name="connsiteX1" fmla="*/ 2088065 w 2454858"/>
                <a:gd name="connsiteY1" fmla="*/ 2340245 h 2567553"/>
                <a:gd name="connsiteX2" fmla="*/ 1013516 w 2454858"/>
                <a:gd name="connsiteY2" fmla="*/ 2190428 h 2567553"/>
                <a:gd name="connsiteX3" fmla="*/ 471075 w 2454858"/>
                <a:gd name="connsiteY3" fmla="*/ 2061276 h 2567553"/>
                <a:gd name="connsiteX4" fmla="*/ 57787 w 2454858"/>
                <a:gd name="connsiteY4" fmla="*/ 1606658 h 2567553"/>
                <a:gd name="connsiteX5" fmla="*/ 11292 w 2454858"/>
                <a:gd name="connsiteY5" fmla="*/ 645763 h 2567553"/>
                <a:gd name="connsiteX6" fmla="*/ 135279 w 2454858"/>
                <a:gd name="connsiteY6" fmla="*/ 0 h 2567553"/>
                <a:gd name="connsiteX0" fmla="*/ 2454858 w 2454858"/>
                <a:gd name="connsiteY0" fmla="*/ 2567553 h 2567553"/>
                <a:gd name="connsiteX1" fmla="*/ 2088065 w 2454858"/>
                <a:gd name="connsiteY1" fmla="*/ 2340245 h 2567553"/>
                <a:gd name="connsiteX2" fmla="*/ 1013516 w 2454858"/>
                <a:gd name="connsiteY2" fmla="*/ 2190428 h 2567553"/>
                <a:gd name="connsiteX3" fmla="*/ 471075 w 2454858"/>
                <a:gd name="connsiteY3" fmla="*/ 2061276 h 2567553"/>
                <a:gd name="connsiteX4" fmla="*/ 57787 w 2454858"/>
                <a:gd name="connsiteY4" fmla="*/ 1606658 h 2567553"/>
                <a:gd name="connsiteX5" fmla="*/ 11292 w 2454858"/>
                <a:gd name="connsiteY5" fmla="*/ 645763 h 2567553"/>
                <a:gd name="connsiteX6" fmla="*/ 135279 w 2454858"/>
                <a:gd name="connsiteY6" fmla="*/ 0 h 2567553"/>
                <a:gd name="connsiteX0" fmla="*/ 2470357 w 2470357"/>
                <a:gd name="connsiteY0" fmla="*/ 2552055 h 2552055"/>
                <a:gd name="connsiteX1" fmla="*/ 2088065 w 2470357"/>
                <a:gd name="connsiteY1" fmla="*/ 2340245 h 2552055"/>
                <a:gd name="connsiteX2" fmla="*/ 1013516 w 2470357"/>
                <a:gd name="connsiteY2" fmla="*/ 2190428 h 2552055"/>
                <a:gd name="connsiteX3" fmla="*/ 471075 w 2470357"/>
                <a:gd name="connsiteY3" fmla="*/ 2061276 h 2552055"/>
                <a:gd name="connsiteX4" fmla="*/ 57787 w 2470357"/>
                <a:gd name="connsiteY4" fmla="*/ 1606658 h 2552055"/>
                <a:gd name="connsiteX5" fmla="*/ 11292 w 2470357"/>
                <a:gd name="connsiteY5" fmla="*/ 645763 h 2552055"/>
                <a:gd name="connsiteX6" fmla="*/ 135279 w 2470357"/>
                <a:gd name="connsiteY6" fmla="*/ 0 h 2552055"/>
                <a:gd name="connsiteX0" fmla="*/ 2470357 w 2470357"/>
                <a:gd name="connsiteY0" fmla="*/ 2552055 h 2552055"/>
                <a:gd name="connsiteX1" fmla="*/ 2088065 w 2470357"/>
                <a:gd name="connsiteY1" fmla="*/ 2340245 h 2552055"/>
                <a:gd name="connsiteX2" fmla="*/ 1013516 w 2470357"/>
                <a:gd name="connsiteY2" fmla="*/ 2190428 h 2552055"/>
                <a:gd name="connsiteX3" fmla="*/ 471075 w 2470357"/>
                <a:gd name="connsiteY3" fmla="*/ 2061276 h 2552055"/>
                <a:gd name="connsiteX4" fmla="*/ 57787 w 2470357"/>
                <a:gd name="connsiteY4" fmla="*/ 1606658 h 2552055"/>
                <a:gd name="connsiteX5" fmla="*/ 11292 w 2470357"/>
                <a:gd name="connsiteY5" fmla="*/ 645763 h 2552055"/>
                <a:gd name="connsiteX6" fmla="*/ 135279 w 2470357"/>
                <a:gd name="connsiteY6" fmla="*/ 0 h 2552055"/>
                <a:gd name="connsiteX0" fmla="*/ 2485856 w 2485856"/>
                <a:gd name="connsiteY0" fmla="*/ 2546889 h 2546889"/>
                <a:gd name="connsiteX1" fmla="*/ 2088065 w 2485856"/>
                <a:gd name="connsiteY1" fmla="*/ 2340245 h 2546889"/>
                <a:gd name="connsiteX2" fmla="*/ 1013516 w 2485856"/>
                <a:gd name="connsiteY2" fmla="*/ 2190428 h 2546889"/>
                <a:gd name="connsiteX3" fmla="*/ 471075 w 2485856"/>
                <a:gd name="connsiteY3" fmla="*/ 2061276 h 2546889"/>
                <a:gd name="connsiteX4" fmla="*/ 57787 w 2485856"/>
                <a:gd name="connsiteY4" fmla="*/ 1606658 h 2546889"/>
                <a:gd name="connsiteX5" fmla="*/ 11292 w 2485856"/>
                <a:gd name="connsiteY5" fmla="*/ 645763 h 2546889"/>
                <a:gd name="connsiteX6" fmla="*/ 135279 w 2485856"/>
                <a:gd name="connsiteY6" fmla="*/ 0 h 2546889"/>
                <a:gd name="connsiteX0" fmla="*/ 2485856 w 2485856"/>
                <a:gd name="connsiteY0" fmla="*/ 2546889 h 2546889"/>
                <a:gd name="connsiteX1" fmla="*/ 2088065 w 2485856"/>
                <a:gd name="connsiteY1" fmla="*/ 2340245 h 2546889"/>
                <a:gd name="connsiteX2" fmla="*/ 1013516 w 2485856"/>
                <a:gd name="connsiteY2" fmla="*/ 2190428 h 2546889"/>
                <a:gd name="connsiteX3" fmla="*/ 471075 w 2485856"/>
                <a:gd name="connsiteY3" fmla="*/ 2061276 h 2546889"/>
                <a:gd name="connsiteX4" fmla="*/ 57787 w 2485856"/>
                <a:gd name="connsiteY4" fmla="*/ 1606658 h 2546889"/>
                <a:gd name="connsiteX5" fmla="*/ 11292 w 2485856"/>
                <a:gd name="connsiteY5" fmla="*/ 645763 h 2546889"/>
                <a:gd name="connsiteX6" fmla="*/ 135279 w 2485856"/>
                <a:gd name="connsiteY6" fmla="*/ 0 h 254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5856" h="2546889">
                  <a:moveTo>
                    <a:pt x="2485856" y="2546889"/>
                  </a:moveTo>
                  <a:cubicBezTo>
                    <a:pt x="2380812" y="2485326"/>
                    <a:pt x="2333455" y="2399655"/>
                    <a:pt x="2088065" y="2340245"/>
                  </a:cubicBezTo>
                  <a:cubicBezTo>
                    <a:pt x="1842675" y="2280835"/>
                    <a:pt x="1283014" y="2236923"/>
                    <a:pt x="1013516" y="2190428"/>
                  </a:cubicBezTo>
                  <a:cubicBezTo>
                    <a:pt x="744018" y="2143933"/>
                    <a:pt x="640695" y="2132740"/>
                    <a:pt x="471075" y="2061276"/>
                  </a:cubicBezTo>
                  <a:cubicBezTo>
                    <a:pt x="301455" y="1989812"/>
                    <a:pt x="134418" y="1842577"/>
                    <a:pt x="57787" y="1606658"/>
                  </a:cubicBezTo>
                  <a:cubicBezTo>
                    <a:pt x="-18844" y="1370739"/>
                    <a:pt x="-1623" y="913539"/>
                    <a:pt x="11292" y="645763"/>
                  </a:cubicBezTo>
                  <a:cubicBezTo>
                    <a:pt x="24207" y="377987"/>
                    <a:pt x="79743" y="188993"/>
                    <a:pt x="135279" y="0"/>
                  </a:cubicBezTo>
                </a:path>
              </a:pathLst>
            </a:custGeom>
            <a:noFill/>
            <a:ln w="444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4787C20E-3DEF-1546-9C27-C0DA8976EE1D}"/>
                </a:ext>
              </a:extLst>
            </p:cNvPr>
            <p:cNvSpPr/>
            <p:nvPr/>
          </p:nvSpPr>
          <p:spPr>
            <a:xfrm>
              <a:off x="1159934" y="1811713"/>
              <a:ext cx="2553084" cy="1674664"/>
            </a:xfrm>
            <a:custGeom>
              <a:avLst/>
              <a:gdLst>
                <a:gd name="connsiteX0" fmla="*/ 2570018 w 2570018"/>
                <a:gd name="connsiteY0" fmla="*/ 1530927 h 1664504"/>
                <a:gd name="connsiteX1" fmla="*/ 1620982 w 2570018"/>
                <a:gd name="connsiteY1" fmla="*/ 1662545 h 1664504"/>
                <a:gd name="connsiteX2" fmla="*/ 1032164 w 2570018"/>
                <a:gd name="connsiteY2" fmla="*/ 1586345 h 1664504"/>
                <a:gd name="connsiteX3" fmla="*/ 554182 w 2570018"/>
                <a:gd name="connsiteY3" fmla="*/ 1288472 h 1664504"/>
                <a:gd name="connsiteX4" fmla="*/ 166255 w 2570018"/>
                <a:gd name="connsiteY4" fmla="*/ 630382 h 1664504"/>
                <a:gd name="connsiteX5" fmla="*/ 0 w 2570018"/>
                <a:gd name="connsiteY5" fmla="*/ 0 h 1664504"/>
                <a:gd name="connsiteX0" fmla="*/ 2553084 w 2553084"/>
                <a:gd name="connsiteY0" fmla="*/ 1541087 h 1674664"/>
                <a:gd name="connsiteX1" fmla="*/ 1604048 w 2553084"/>
                <a:gd name="connsiteY1" fmla="*/ 1672705 h 1674664"/>
                <a:gd name="connsiteX2" fmla="*/ 1015230 w 2553084"/>
                <a:gd name="connsiteY2" fmla="*/ 1596505 h 1674664"/>
                <a:gd name="connsiteX3" fmla="*/ 537248 w 2553084"/>
                <a:gd name="connsiteY3" fmla="*/ 1298632 h 1674664"/>
                <a:gd name="connsiteX4" fmla="*/ 149321 w 2553084"/>
                <a:gd name="connsiteY4" fmla="*/ 640542 h 1674664"/>
                <a:gd name="connsiteX5" fmla="*/ 0 w 2553084"/>
                <a:gd name="connsiteY5" fmla="*/ 0 h 1674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53084" h="1674664">
                  <a:moveTo>
                    <a:pt x="2553084" y="1541087"/>
                  </a:moveTo>
                  <a:cubicBezTo>
                    <a:pt x="2206720" y="1602278"/>
                    <a:pt x="1860357" y="1663469"/>
                    <a:pt x="1604048" y="1672705"/>
                  </a:cubicBezTo>
                  <a:cubicBezTo>
                    <a:pt x="1347739" y="1681941"/>
                    <a:pt x="1193030" y="1658851"/>
                    <a:pt x="1015230" y="1596505"/>
                  </a:cubicBezTo>
                  <a:cubicBezTo>
                    <a:pt x="837430" y="1534159"/>
                    <a:pt x="681566" y="1457959"/>
                    <a:pt x="537248" y="1298632"/>
                  </a:cubicBezTo>
                  <a:cubicBezTo>
                    <a:pt x="392930" y="1139305"/>
                    <a:pt x="238862" y="856981"/>
                    <a:pt x="149321" y="640542"/>
                  </a:cubicBezTo>
                  <a:cubicBezTo>
                    <a:pt x="59780" y="424103"/>
                    <a:pt x="36945" y="207818"/>
                    <a:pt x="0" y="0"/>
                  </a:cubicBezTo>
                </a:path>
              </a:pathLst>
            </a:custGeom>
            <a:noFill/>
            <a:ln w="444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2370582A-DFDA-314E-93CD-A29BE23D4007}"/>
                </a:ext>
              </a:extLst>
            </p:cNvPr>
            <p:cNvSpPr/>
            <p:nvPr/>
          </p:nvSpPr>
          <p:spPr>
            <a:xfrm>
              <a:off x="7357841" y="2072909"/>
              <a:ext cx="2880667" cy="434764"/>
            </a:xfrm>
            <a:custGeom>
              <a:avLst/>
              <a:gdLst>
                <a:gd name="connsiteX0" fmla="*/ 0 w 2833254"/>
                <a:gd name="connsiteY0" fmla="*/ 46378 h 434306"/>
                <a:gd name="connsiteX1" fmla="*/ 762000 w 2833254"/>
                <a:gd name="connsiteY1" fmla="*/ 4815 h 434306"/>
                <a:gd name="connsiteX2" fmla="*/ 1558636 w 2833254"/>
                <a:gd name="connsiteY2" fmla="*/ 11742 h 434306"/>
                <a:gd name="connsiteX3" fmla="*/ 2022763 w 2833254"/>
                <a:gd name="connsiteY3" fmla="*/ 101797 h 434306"/>
                <a:gd name="connsiteX4" fmla="*/ 2833254 w 2833254"/>
                <a:gd name="connsiteY4" fmla="*/ 434306 h 434306"/>
                <a:gd name="connsiteX5" fmla="*/ 2833254 w 2833254"/>
                <a:gd name="connsiteY5" fmla="*/ 434306 h 434306"/>
                <a:gd name="connsiteX0" fmla="*/ 0 w 2863734"/>
                <a:gd name="connsiteY0" fmla="*/ 49992 h 434534"/>
                <a:gd name="connsiteX1" fmla="*/ 792480 w 2863734"/>
                <a:gd name="connsiteY1" fmla="*/ 5043 h 434534"/>
                <a:gd name="connsiteX2" fmla="*/ 1589116 w 2863734"/>
                <a:gd name="connsiteY2" fmla="*/ 11970 h 434534"/>
                <a:gd name="connsiteX3" fmla="*/ 2053243 w 2863734"/>
                <a:gd name="connsiteY3" fmla="*/ 102025 h 434534"/>
                <a:gd name="connsiteX4" fmla="*/ 2863734 w 2863734"/>
                <a:gd name="connsiteY4" fmla="*/ 434534 h 434534"/>
                <a:gd name="connsiteX5" fmla="*/ 2863734 w 2863734"/>
                <a:gd name="connsiteY5" fmla="*/ 434534 h 434534"/>
                <a:gd name="connsiteX0" fmla="*/ 0 w 2880667"/>
                <a:gd name="connsiteY0" fmla="*/ 53609 h 434764"/>
                <a:gd name="connsiteX1" fmla="*/ 809413 w 2880667"/>
                <a:gd name="connsiteY1" fmla="*/ 5273 h 434764"/>
                <a:gd name="connsiteX2" fmla="*/ 1606049 w 2880667"/>
                <a:gd name="connsiteY2" fmla="*/ 12200 h 434764"/>
                <a:gd name="connsiteX3" fmla="*/ 2070176 w 2880667"/>
                <a:gd name="connsiteY3" fmla="*/ 102255 h 434764"/>
                <a:gd name="connsiteX4" fmla="*/ 2880667 w 2880667"/>
                <a:gd name="connsiteY4" fmla="*/ 434764 h 434764"/>
                <a:gd name="connsiteX5" fmla="*/ 2880667 w 2880667"/>
                <a:gd name="connsiteY5" fmla="*/ 434764 h 43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667" h="434764">
                  <a:moveTo>
                    <a:pt x="0" y="53609"/>
                  </a:moveTo>
                  <a:cubicBezTo>
                    <a:pt x="251113" y="35714"/>
                    <a:pt x="541738" y="12175"/>
                    <a:pt x="809413" y="5273"/>
                  </a:cubicBezTo>
                  <a:cubicBezTo>
                    <a:pt x="1077088" y="-1629"/>
                    <a:pt x="1395922" y="-3964"/>
                    <a:pt x="1606049" y="12200"/>
                  </a:cubicBezTo>
                  <a:cubicBezTo>
                    <a:pt x="1816176" y="28364"/>
                    <a:pt x="1857740" y="31828"/>
                    <a:pt x="2070176" y="102255"/>
                  </a:cubicBezTo>
                  <a:cubicBezTo>
                    <a:pt x="2282612" y="172682"/>
                    <a:pt x="2880667" y="434764"/>
                    <a:pt x="2880667" y="434764"/>
                  </a:cubicBezTo>
                  <a:lnTo>
                    <a:pt x="2880667" y="434764"/>
                  </a:lnTo>
                </a:path>
              </a:pathLst>
            </a:custGeom>
            <a:noFill/>
            <a:ln w="47625">
              <a:solidFill>
                <a:srgbClr val="FF0000"/>
              </a:solidFill>
              <a:tailEnd type="stealt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6A923366-18FF-9944-9550-73C4D361624F}"/>
                </a:ext>
              </a:extLst>
            </p:cNvPr>
            <p:cNvSpPr/>
            <p:nvPr/>
          </p:nvSpPr>
          <p:spPr>
            <a:xfrm>
              <a:off x="7686041" y="2097102"/>
              <a:ext cx="1428558" cy="288171"/>
            </a:xfrm>
            <a:custGeom>
              <a:avLst/>
              <a:gdLst>
                <a:gd name="connsiteX0" fmla="*/ 0 w 1343891"/>
                <a:gd name="connsiteY0" fmla="*/ 0 h 311755"/>
                <a:gd name="connsiteX1" fmla="*/ 290945 w 1343891"/>
                <a:gd name="connsiteY1" fmla="*/ 110837 h 311755"/>
                <a:gd name="connsiteX2" fmla="*/ 526473 w 1343891"/>
                <a:gd name="connsiteY2" fmla="*/ 270164 h 311755"/>
                <a:gd name="connsiteX3" fmla="*/ 852054 w 1343891"/>
                <a:gd name="connsiteY3" fmla="*/ 311728 h 311755"/>
                <a:gd name="connsiteX4" fmla="*/ 1343891 w 1343891"/>
                <a:gd name="connsiteY4" fmla="*/ 277091 h 311755"/>
                <a:gd name="connsiteX5" fmla="*/ 1343891 w 1343891"/>
                <a:gd name="connsiteY5" fmla="*/ 277091 h 311755"/>
                <a:gd name="connsiteX0" fmla="*/ 0 w 1354051"/>
                <a:gd name="connsiteY0" fmla="*/ 0 h 288048"/>
                <a:gd name="connsiteX1" fmla="*/ 301105 w 1354051"/>
                <a:gd name="connsiteY1" fmla="*/ 87130 h 288048"/>
                <a:gd name="connsiteX2" fmla="*/ 536633 w 1354051"/>
                <a:gd name="connsiteY2" fmla="*/ 246457 h 288048"/>
                <a:gd name="connsiteX3" fmla="*/ 862214 w 1354051"/>
                <a:gd name="connsiteY3" fmla="*/ 288021 h 288048"/>
                <a:gd name="connsiteX4" fmla="*/ 1354051 w 1354051"/>
                <a:gd name="connsiteY4" fmla="*/ 253384 h 288048"/>
                <a:gd name="connsiteX5" fmla="*/ 1354051 w 1354051"/>
                <a:gd name="connsiteY5" fmla="*/ 253384 h 288048"/>
                <a:gd name="connsiteX0" fmla="*/ 0 w 1404343"/>
                <a:gd name="connsiteY0" fmla="*/ 0 h 288052"/>
                <a:gd name="connsiteX1" fmla="*/ 301105 w 1404343"/>
                <a:gd name="connsiteY1" fmla="*/ 87130 h 288052"/>
                <a:gd name="connsiteX2" fmla="*/ 536633 w 1404343"/>
                <a:gd name="connsiteY2" fmla="*/ 246457 h 288052"/>
                <a:gd name="connsiteX3" fmla="*/ 862214 w 1404343"/>
                <a:gd name="connsiteY3" fmla="*/ 288021 h 288052"/>
                <a:gd name="connsiteX4" fmla="*/ 1354051 w 1404343"/>
                <a:gd name="connsiteY4" fmla="*/ 253384 h 288052"/>
                <a:gd name="connsiteX5" fmla="*/ 1398078 w 1404343"/>
                <a:gd name="connsiteY5" fmla="*/ 260158 h 288052"/>
                <a:gd name="connsiteX0" fmla="*/ 0 w 1428558"/>
                <a:gd name="connsiteY0" fmla="*/ 0 h 288052"/>
                <a:gd name="connsiteX1" fmla="*/ 301105 w 1428558"/>
                <a:gd name="connsiteY1" fmla="*/ 87130 h 288052"/>
                <a:gd name="connsiteX2" fmla="*/ 536633 w 1428558"/>
                <a:gd name="connsiteY2" fmla="*/ 246457 h 288052"/>
                <a:gd name="connsiteX3" fmla="*/ 862214 w 1428558"/>
                <a:gd name="connsiteY3" fmla="*/ 288021 h 288052"/>
                <a:gd name="connsiteX4" fmla="*/ 1354051 w 1428558"/>
                <a:gd name="connsiteY4" fmla="*/ 253384 h 288052"/>
                <a:gd name="connsiteX5" fmla="*/ 1428558 w 1428558"/>
                <a:gd name="connsiteY5" fmla="*/ 260158 h 288052"/>
                <a:gd name="connsiteX0" fmla="*/ 0 w 1428558"/>
                <a:gd name="connsiteY0" fmla="*/ 0 h 288171"/>
                <a:gd name="connsiteX1" fmla="*/ 301105 w 1428558"/>
                <a:gd name="connsiteY1" fmla="*/ 87130 h 288171"/>
                <a:gd name="connsiteX2" fmla="*/ 536633 w 1428558"/>
                <a:gd name="connsiteY2" fmla="*/ 246457 h 288171"/>
                <a:gd name="connsiteX3" fmla="*/ 862214 w 1428558"/>
                <a:gd name="connsiteY3" fmla="*/ 288021 h 288171"/>
                <a:gd name="connsiteX4" fmla="*/ 1428558 w 1428558"/>
                <a:gd name="connsiteY4" fmla="*/ 260158 h 288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8558" h="288171">
                  <a:moveTo>
                    <a:pt x="0" y="0"/>
                  </a:moveTo>
                  <a:cubicBezTo>
                    <a:pt x="101600" y="32905"/>
                    <a:pt x="211666" y="46054"/>
                    <a:pt x="301105" y="87130"/>
                  </a:cubicBezTo>
                  <a:cubicBezTo>
                    <a:pt x="390544" y="128206"/>
                    <a:pt x="443115" y="212975"/>
                    <a:pt x="536633" y="246457"/>
                  </a:cubicBezTo>
                  <a:cubicBezTo>
                    <a:pt x="630151" y="279939"/>
                    <a:pt x="713560" y="285738"/>
                    <a:pt x="862214" y="288021"/>
                  </a:cubicBezTo>
                  <a:cubicBezTo>
                    <a:pt x="1010868" y="290304"/>
                    <a:pt x="1310570" y="265963"/>
                    <a:pt x="1428558" y="260158"/>
                  </a:cubicBezTo>
                </a:path>
              </a:pathLst>
            </a:custGeom>
            <a:noFill/>
            <a:ln w="444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2661A013-0D1F-6F43-B96B-8CB607169012}"/>
                </a:ext>
              </a:extLst>
            </p:cNvPr>
            <p:cNvSpPr/>
            <p:nvPr/>
          </p:nvSpPr>
          <p:spPr>
            <a:xfrm>
              <a:off x="4721013" y="4504267"/>
              <a:ext cx="321734" cy="362373"/>
            </a:xfrm>
            <a:custGeom>
              <a:avLst/>
              <a:gdLst>
                <a:gd name="connsiteX0" fmla="*/ 321734 w 321734"/>
                <a:gd name="connsiteY0" fmla="*/ 362373 h 362373"/>
                <a:gd name="connsiteX1" fmla="*/ 226907 w 321734"/>
                <a:gd name="connsiteY1" fmla="*/ 206586 h 362373"/>
                <a:gd name="connsiteX2" fmla="*/ 149014 w 321734"/>
                <a:gd name="connsiteY2" fmla="*/ 121920 h 362373"/>
                <a:gd name="connsiteX3" fmla="*/ 0 w 321734"/>
                <a:gd name="connsiteY3" fmla="*/ 0 h 36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734" h="362373">
                  <a:moveTo>
                    <a:pt x="321734" y="362373"/>
                  </a:moveTo>
                  <a:cubicBezTo>
                    <a:pt x="288714" y="304517"/>
                    <a:pt x="255694" y="246661"/>
                    <a:pt x="226907" y="206586"/>
                  </a:cubicBezTo>
                  <a:cubicBezTo>
                    <a:pt x="198120" y="166510"/>
                    <a:pt x="186832" y="156351"/>
                    <a:pt x="149014" y="121920"/>
                  </a:cubicBezTo>
                  <a:cubicBezTo>
                    <a:pt x="111196" y="87489"/>
                    <a:pt x="55598" y="43744"/>
                    <a:pt x="0" y="0"/>
                  </a:cubicBezTo>
                </a:path>
              </a:pathLst>
            </a:custGeom>
            <a:noFill/>
            <a:ln w="44450">
              <a:solidFill>
                <a:srgbClr val="FF0000"/>
              </a:solidFill>
              <a:tailEnd type="stealt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802A3069-2AA9-2647-AA22-8F618A1F4E4C}"/>
                </a:ext>
              </a:extLst>
            </p:cNvPr>
            <p:cNvSpPr/>
            <p:nvPr/>
          </p:nvSpPr>
          <p:spPr>
            <a:xfrm>
              <a:off x="6221307" y="4534747"/>
              <a:ext cx="860213" cy="226906"/>
            </a:xfrm>
            <a:custGeom>
              <a:avLst/>
              <a:gdLst>
                <a:gd name="connsiteX0" fmla="*/ 0 w 860213"/>
                <a:gd name="connsiteY0" fmla="*/ 0 h 226906"/>
                <a:gd name="connsiteX1" fmla="*/ 77893 w 860213"/>
                <a:gd name="connsiteY1" fmla="*/ 74506 h 226906"/>
                <a:gd name="connsiteX2" fmla="*/ 375920 w 860213"/>
                <a:gd name="connsiteY2" fmla="*/ 128693 h 226906"/>
                <a:gd name="connsiteX3" fmla="*/ 677333 w 860213"/>
                <a:gd name="connsiteY3" fmla="*/ 159173 h 226906"/>
                <a:gd name="connsiteX4" fmla="*/ 795866 w 860213"/>
                <a:gd name="connsiteY4" fmla="*/ 189653 h 226906"/>
                <a:gd name="connsiteX5" fmla="*/ 860213 w 860213"/>
                <a:gd name="connsiteY5" fmla="*/ 226906 h 226906"/>
                <a:gd name="connsiteX6" fmla="*/ 860213 w 860213"/>
                <a:gd name="connsiteY6" fmla="*/ 226906 h 226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0213" h="226906">
                  <a:moveTo>
                    <a:pt x="0" y="0"/>
                  </a:moveTo>
                  <a:cubicBezTo>
                    <a:pt x="7620" y="26528"/>
                    <a:pt x="15240" y="53057"/>
                    <a:pt x="77893" y="74506"/>
                  </a:cubicBezTo>
                  <a:cubicBezTo>
                    <a:pt x="140546" y="95955"/>
                    <a:pt x="276013" y="114582"/>
                    <a:pt x="375920" y="128693"/>
                  </a:cubicBezTo>
                  <a:cubicBezTo>
                    <a:pt x="475827" y="142804"/>
                    <a:pt x="607342" y="149013"/>
                    <a:pt x="677333" y="159173"/>
                  </a:cubicBezTo>
                  <a:cubicBezTo>
                    <a:pt x="747324" y="169333"/>
                    <a:pt x="765386" y="178364"/>
                    <a:pt x="795866" y="189653"/>
                  </a:cubicBezTo>
                  <a:cubicBezTo>
                    <a:pt x="826346" y="200942"/>
                    <a:pt x="860213" y="226906"/>
                    <a:pt x="860213" y="226906"/>
                  </a:cubicBezTo>
                  <a:lnTo>
                    <a:pt x="860213" y="226906"/>
                  </a:lnTo>
                </a:path>
              </a:pathLst>
            </a:custGeom>
            <a:noFill/>
            <a:ln w="444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6C028ECF-0F0E-CE43-90B2-79784885BE01}"/>
                </a:ext>
              </a:extLst>
            </p:cNvPr>
            <p:cNvSpPr/>
            <p:nvPr/>
          </p:nvSpPr>
          <p:spPr>
            <a:xfrm>
              <a:off x="6410960" y="4114252"/>
              <a:ext cx="812800" cy="522094"/>
            </a:xfrm>
            <a:custGeom>
              <a:avLst/>
              <a:gdLst>
                <a:gd name="connsiteX0" fmla="*/ 0 w 795867"/>
                <a:gd name="connsiteY0" fmla="*/ 508548 h 508548"/>
                <a:gd name="connsiteX1" fmla="*/ 145627 w 795867"/>
                <a:gd name="connsiteY1" fmla="*/ 413721 h 508548"/>
                <a:gd name="connsiteX2" fmla="*/ 362374 w 795867"/>
                <a:gd name="connsiteY2" fmla="*/ 163108 h 508548"/>
                <a:gd name="connsiteX3" fmla="*/ 463974 w 795867"/>
                <a:gd name="connsiteY3" fmla="*/ 54735 h 508548"/>
                <a:gd name="connsiteX4" fmla="*/ 541867 w 795867"/>
                <a:gd name="connsiteY4" fmla="*/ 14095 h 508548"/>
                <a:gd name="connsiteX5" fmla="*/ 650240 w 795867"/>
                <a:gd name="connsiteY5" fmla="*/ 548 h 508548"/>
                <a:gd name="connsiteX6" fmla="*/ 795867 w 795867"/>
                <a:gd name="connsiteY6" fmla="*/ 3935 h 508548"/>
                <a:gd name="connsiteX0" fmla="*/ 0 w 812800"/>
                <a:gd name="connsiteY0" fmla="*/ 522094 h 522094"/>
                <a:gd name="connsiteX1" fmla="*/ 162560 w 812800"/>
                <a:gd name="connsiteY1" fmla="*/ 413721 h 522094"/>
                <a:gd name="connsiteX2" fmla="*/ 379307 w 812800"/>
                <a:gd name="connsiteY2" fmla="*/ 163108 h 522094"/>
                <a:gd name="connsiteX3" fmla="*/ 480907 w 812800"/>
                <a:gd name="connsiteY3" fmla="*/ 54735 h 522094"/>
                <a:gd name="connsiteX4" fmla="*/ 558800 w 812800"/>
                <a:gd name="connsiteY4" fmla="*/ 14095 h 522094"/>
                <a:gd name="connsiteX5" fmla="*/ 667173 w 812800"/>
                <a:gd name="connsiteY5" fmla="*/ 548 h 522094"/>
                <a:gd name="connsiteX6" fmla="*/ 812800 w 812800"/>
                <a:gd name="connsiteY6" fmla="*/ 3935 h 522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2800" h="522094">
                  <a:moveTo>
                    <a:pt x="0" y="522094"/>
                  </a:moveTo>
                  <a:cubicBezTo>
                    <a:pt x="42615" y="503467"/>
                    <a:pt x="99342" y="473552"/>
                    <a:pt x="162560" y="413721"/>
                  </a:cubicBezTo>
                  <a:cubicBezTo>
                    <a:pt x="225778" y="353890"/>
                    <a:pt x="326249" y="222939"/>
                    <a:pt x="379307" y="163108"/>
                  </a:cubicBezTo>
                  <a:cubicBezTo>
                    <a:pt x="432365" y="103277"/>
                    <a:pt x="450991" y="79571"/>
                    <a:pt x="480907" y="54735"/>
                  </a:cubicBezTo>
                  <a:cubicBezTo>
                    <a:pt x="510823" y="29899"/>
                    <a:pt x="527756" y="23126"/>
                    <a:pt x="558800" y="14095"/>
                  </a:cubicBezTo>
                  <a:cubicBezTo>
                    <a:pt x="589844" y="5064"/>
                    <a:pt x="624840" y="2241"/>
                    <a:pt x="667173" y="548"/>
                  </a:cubicBezTo>
                  <a:cubicBezTo>
                    <a:pt x="709506" y="-1145"/>
                    <a:pt x="761153" y="1395"/>
                    <a:pt x="812800" y="3935"/>
                  </a:cubicBezTo>
                </a:path>
              </a:pathLst>
            </a:custGeom>
            <a:noFill/>
            <a:ln w="44450">
              <a:solidFill>
                <a:srgbClr val="FF0000"/>
              </a:solidFill>
              <a:tailEnd type="stealt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0322DB06-A1C8-6347-B045-BB8B22AAE4BC}"/>
              </a:ext>
            </a:extLst>
          </p:cNvPr>
          <p:cNvGrpSpPr/>
          <p:nvPr/>
        </p:nvGrpSpPr>
        <p:grpSpPr>
          <a:xfrm>
            <a:off x="991888" y="4270549"/>
            <a:ext cx="2166948" cy="1555287"/>
            <a:chOff x="991888" y="4270549"/>
            <a:chExt cx="2166948" cy="1555287"/>
          </a:xfrm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D63A9C87-81E1-AD46-B8C4-E727D0F5A73D}"/>
                </a:ext>
              </a:extLst>
            </p:cNvPr>
            <p:cNvSpPr/>
            <p:nvPr/>
          </p:nvSpPr>
          <p:spPr>
            <a:xfrm>
              <a:off x="1953491" y="4502727"/>
              <a:ext cx="1205345" cy="1323109"/>
            </a:xfrm>
            <a:custGeom>
              <a:avLst/>
              <a:gdLst>
                <a:gd name="connsiteX0" fmla="*/ 817418 w 1205345"/>
                <a:gd name="connsiteY0" fmla="*/ 34637 h 1323109"/>
                <a:gd name="connsiteX1" fmla="*/ 720436 w 1205345"/>
                <a:gd name="connsiteY1" fmla="*/ 20782 h 1323109"/>
                <a:gd name="connsiteX2" fmla="*/ 685800 w 1205345"/>
                <a:gd name="connsiteY2" fmla="*/ 13855 h 1323109"/>
                <a:gd name="connsiteX3" fmla="*/ 568036 w 1205345"/>
                <a:gd name="connsiteY3" fmla="*/ 0 h 1323109"/>
                <a:gd name="connsiteX4" fmla="*/ 394854 w 1205345"/>
                <a:gd name="connsiteY4" fmla="*/ 6928 h 1323109"/>
                <a:gd name="connsiteX5" fmla="*/ 346364 w 1205345"/>
                <a:gd name="connsiteY5" fmla="*/ 20782 h 1323109"/>
                <a:gd name="connsiteX6" fmla="*/ 290945 w 1205345"/>
                <a:gd name="connsiteY6" fmla="*/ 34637 h 1323109"/>
                <a:gd name="connsiteX7" fmla="*/ 249382 w 1205345"/>
                <a:gd name="connsiteY7" fmla="*/ 41564 h 1323109"/>
                <a:gd name="connsiteX8" fmla="*/ 228600 w 1205345"/>
                <a:gd name="connsiteY8" fmla="*/ 48491 h 1323109"/>
                <a:gd name="connsiteX9" fmla="*/ 193964 w 1205345"/>
                <a:gd name="connsiteY9" fmla="*/ 55418 h 1323109"/>
                <a:gd name="connsiteX10" fmla="*/ 152400 w 1205345"/>
                <a:gd name="connsiteY10" fmla="*/ 69273 h 1323109"/>
                <a:gd name="connsiteX11" fmla="*/ 131618 w 1205345"/>
                <a:gd name="connsiteY11" fmla="*/ 83128 h 1323109"/>
                <a:gd name="connsiteX12" fmla="*/ 83127 w 1205345"/>
                <a:gd name="connsiteY12" fmla="*/ 145473 h 1323109"/>
                <a:gd name="connsiteX13" fmla="*/ 69273 w 1205345"/>
                <a:gd name="connsiteY13" fmla="*/ 173182 h 1323109"/>
                <a:gd name="connsiteX14" fmla="*/ 55418 w 1205345"/>
                <a:gd name="connsiteY14" fmla="*/ 207818 h 1323109"/>
                <a:gd name="connsiteX15" fmla="*/ 41564 w 1205345"/>
                <a:gd name="connsiteY15" fmla="*/ 263237 h 1323109"/>
                <a:gd name="connsiteX16" fmla="*/ 20782 w 1205345"/>
                <a:gd name="connsiteY16" fmla="*/ 318655 h 1323109"/>
                <a:gd name="connsiteX17" fmla="*/ 0 w 1205345"/>
                <a:gd name="connsiteY17" fmla="*/ 464128 h 1323109"/>
                <a:gd name="connsiteX18" fmla="*/ 13854 w 1205345"/>
                <a:gd name="connsiteY18" fmla="*/ 762000 h 1323109"/>
                <a:gd name="connsiteX19" fmla="*/ 20782 w 1205345"/>
                <a:gd name="connsiteY19" fmla="*/ 817418 h 1323109"/>
                <a:gd name="connsiteX20" fmla="*/ 34636 w 1205345"/>
                <a:gd name="connsiteY20" fmla="*/ 865909 h 1323109"/>
                <a:gd name="connsiteX21" fmla="*/ 48491 w 1205345"/>
                <a:gd name="connsiteY21" fmla="*/ 921328 h 1323109"/>
                <a:gd name="connsiteX22" fmla="*/ 76200 w 1205345"/>
                <a:gd name="connsiteY22" fmla="*/ 962891 h 1323109"/>
                <a:gd name="connsiteX23" fmla="*/ 96982 w 1205345"/>
                <a:gd name="connsiteY23" fmla="*/ 1004455 h 1323109"/>
                <a:gd name="connsiteX24" fmla="*/ 117764 w 1205345"/>
                <a:gd name="connsiteY24" fmla="*/ 1025237 h 1323109"/>
                <a:gd name="connsiteX25" fmla="*/ 152400 w 1205345"/>
                <a:gd name="connsiteY25" fmla="*/ 1073728 h 1323109"/>
                <a:gd name="connsiteX26" fmla="*/ 193964 w 1205345"/>
                <a:gd name="connsiteY26" fmla="*/ 1115291 h 1323109"/>
                <a:gd name="connsiteX27" fmla="*/ 256309 w 1205345"/>
                <a:gd name="connsiteY27" fmla="*/ 1163782 h 1323109"/>
                <a:gd name="connsiteX28" fmla="*/ 290945 w 1205345"/>
                <a:gd name="connsiteY28" fmla="*/ 1177637 h 1323109"/>
                <a:gd name="connsiteX29" fmla="*/ 332509 w 1205345"/>
                <a:gd name="connsiteY29" fmla="*/ 1198418 h 1323109"/>
                <a:gd name="connsiteX30" fmla="*/ 381000 w 1205345"/>
                <a:gd name="connsiteY30" fmla="*/ 1226128 h 1323109"/>
                <a:gd name="connsiteX31" fmla="*/ 415636 w 1205345"/>
                <a:gd name="connsiteY31" fmla="*/ 1233055 h 1323109"/>
                <a:gd name="connsiteX32" fmla="*/ 457200 w 1205345"/>
                <a:gd name="connsiteY32" fmla="*/ 1253837 h 1323109"/>
                <a:gd name="connsiteX33" fmla="*/ 505691 w 1205345"/>
                <a:gd name="connsiteY33" fmla="*/ 1267691 h 1323109"/>
                <a:gd name="connsiteX34" fmla="*/ 595745 w 1205345"/>
                <a:gd name="connsiteY34" fmla="*/ 1288473 h 1323109"/>
                <a:gd name="connsiteX35" fmla="*/ 699654 w 1205345"/>
                <a:gd name="connsiteY35" fmla="*/ 1309255 h 1323109"/>
                <a:gd name="connsiteX36" fmla="*/ 720436 w 1205345"/>
                <a:gd name="connsiteY36" fmla="*/ 1316182 h 1323109"/>
                <a:gd name="connsiteX37" fmla="*/ 803564 w 1205345"/>
                <a:gd name="connsiteY37" fmla="*/ 1323109 h 1323109"/>
                <a:gd name="connsiteX38" fmla="*/ 942109 w 1205345"/>
                <a:gd name="connsiteY38" fmla="*/ 1309255 h 1323109"/>
                <a:gd name="connsiteX39" fmla="*/ 983673 w 1205345"/>
                <a:gd name="connsiteY39" fmla="*/ 1295400 h 1323109"/>
                <a:gd name="connsiteX40" fmla="*/ 1046018 w 1205345"/>
                <a:gd name="connsiteY40" fmla="*/ 1253837 h 1323109"/>
                <a:gd name="connsiteX41" fmla="*/ 1066800 w 1205345"/>
                <a:gd name="connsiteY41" fmla="*/ 1239982 h 1323109"/>
                <a:gd name="connsiteX42" fmla="*/ 1087582 w 1205345"/>
                <a:gd name="connsiteY42" fmla="*/ 1226128 h 1323109"/>
                <a:gd name="connsiteX43" fmla="*/ 1115291 w 1205345"/>
                <a:gd name="connsiteY43" fmla="*/ 1184564 h 1323109"/>
                <a:gd name="connsiteX44" fmla="*/ 1129145 w 1205345"/>
                <a:gd name="connsiteY44" fmla="*/ 1143000 h 1323109"/>
                <a:gd name="connsiteX45" fmla="*/ 1136073 w 1205345"/>
                <a:gd name="connsiteY45" fmla="*/ 1122218 h 1323109"/>
                <a:gd name="connsiteX46" fmla="*/ 1143000 w 1205345"/>
                <a:gd name="connsiteY46" fmla="*/ 1094509 h 1323109"/>
                <a:gd name="connsiteX47" fmla="*/ 1163782 w 1205345"/>
                <a:gd name="connsiteY47" fmla="*/ 1039091 h 1323109"/>
                <a:gd name="connsiteX48" fmla="*/ 1177636 w 1205345"/>
                <a:gd name="connsiteY48" fmla="*/ 990600 h 1323109"/>
                <a:gd name="connsiteX49" fmla="*/ 1184564 w 1205345"/>
                <a:gd name="connsiteY49" fmla="*/ 935182 h 1323109"/>
                <a:gd name="connsiteX50" fmla="*/ 1198418 w 1205345"/>
                <a:gd name="connsiteY50" fmla="*/ 845128 h 1323109"/>
                <a:gd name="connsiteX51" fmla="*/ 1205345 w 1205345"/>
                <a:gd name="connsiteY51" fmla="*/ 762000 h 1323109"/>
                <a:gd name="connsiteX52" fmla="*/ 1198418 w 1205345"/>
                <a:gd name="connsiteY52" fmla="*/ 394855 h 1323109"/>
                <a:gd name="connsiteX53" fmla="*/ 1191491 w 1205345"/>
                <a:gd name="connsiteY53" fmla="*/ 374073 h 1323109"/>
                <a:gd name="connsiteX54" fmla="*/ 1184564 w 1205345"/>
                <a:gd name="connsiteY54" fmla="*/ 332509 h 1323109"/>
                <a:gd name="connsiteX55" fmla="*/ 1170709 w 1205345"/>
                <a:gd name="connsiteY55" fmla="*/ 290946 h 1323109"/>
                <a:gd name="connsiteX56" fmla="*/ 1163782 w 1205345"/>
                <a:gd name="connsiteY56" fmla="*/ 263237 h 1323109"/>
                <a:gd name="connsiteX57" fmla="*/ 1115291 w 1205345"/>
                <a:gd name="connsiteY57" fmla="*/ 200891 h 1323109"/>
                <a:gd name="connsiteX58" fmla="*/ 1101436 w 1205345"/>
                <a:gd name="connsiteY58" fmla="*/ 180109 h 1323109"/>
                <a:gd name="connsiteX59" fmla="*/ 1039091 w 1205345"/>
                <a:gd name="connsiteY59" fmla="*/ 145473 h 1323109"/>
                <a:gd name="connsiteX60" fmla="*/ 976745 w 1205345"/>
                <a:gd name="connsiteY60" fmla="*/ 117764 h 1323109"/>
                <a:gd name="connsiteX61" fmla="*/ 955964 w 1205345"/>
                <a:gd name="connsiteY61" fmla="*/ 110837 h 1323109"/>
                <a:gd name="connsiteX62" fmla="*/ 907473 w 1205345"/>
                <a:gd name="connsiteY62" fmla="*/ 76200 h 1323109"/>
                <a:gd name="connsiteX63" fmla="*/ 865909 w 1205345"/>
                <a:gd name="connsiteY63" fmla="*/ 62346 h 1323109"/>
                <a:gd name="connsiteX64" fmla="*/ 817418 w 1205345"/>
                <a:gd name="connsiteY64" fmla="*/ 34637 h 1323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05345" h="1323109">
                  <a:moveTo>
                    <a:pt x="817418" y="34637"/>
                  </a:moveTo>
                  <a:cubicBezTo>
                    <a:pt x="793172" y="27710"/>
                    <a:pt x="752457" y="27186"/>
                    <a:pt x="720436" y="20782"/>
                  </a:cubicBezTo>
                  <a:cubicBezTo>
                    <a:pt x="708891" y="18473"/>
                    <a:pt x="697437" y="15645"/>
                    <a:pt x="685800" y="13855"/>
                  </a:cubicBezTo>
                  <a:cubicBezTo>
                    <a:pt x="661064" y="10050"/>
                    <a:pt x="591118" y="2565"/>
                    <a:pt x="568036" y="0"/>
                  </a:cubicBezTo>
                  <a:cubicBezTo>
                    <a:pt x="510309" y="2309"/>
                    <a:pt x="452491" y="2953"/>
                    <a:pt x="394854" y="6928"/>
                  </a:cubicBezTo>
                  <a:cubicBezTo>
                    <a:pt x="379410" y="7993"/>
                    <a:pt x="361338" y="16698"/>
                    <a:pt x="346364" y="20782"/>
                  </a:cubicBezTo>
                  <a:cubicBezTo>
                    <a:pt x="327993" y="25792"/>
                    <a:pt x="309564" y="30647"/>
                    <a:pt x="290945" y="34637"/>
                  </a:cubicBezTo>
                  <a:cubicBezTo>
                    <a:pt x="277211" y="37580"/>
                    <a:pt x="263093" y="38517"/>
                    <a:pt x="249382" y="41564"/>
                  </a:cubicBezTo>
                  <a:cubicBezTo>
                    <a:pt x="242254" y="43148"/>
                    <a:pt x="235684" y="46720"/>
                    <a:pt x="228600" y="48491"/>
                  </a:cubicBezTo>
                  <a:cubicBezTo>
                    <a:pt x="217178" y="51347"/>
                    <a:pt x="205323" y="52320"/>
                    <a:pt x="193964" y="55418"/>
                  </a:cubicBezTo>
                  <a:cubicBezTo>
                    <a:pt x="179874" y="59261"/>
                    <a:pt x="152400" y="69273"/>
                    <a:pt x="152400" y="69273"/>
                  </a:cubicBezTo>
                  <a:cubicBezTo>
                    <a:pt x="145473" y="73891"/>
                    <a:pt x="138014" y="77798"/>
                    <a:pt x="131618" y="83128"/>
                  </a:cubicBezTo>
                  <a:cubicBezTo>
                    <a:pt x="112068" y="99419"/>
                    <a:pt x="94162" y="123402"/>
                    <a:pt x="83127" y="145473"/>
                  </a:cubicBezTo>
                  <a:cubicBezTo>
                    <a:pt x="78509" y="154709"/>
                    <a:pt x="73467" y="163746"/>
                    <a:pt x="69273" y="173182"/>
                  </a:cubicBezTo>
                  <a:cubicBezTo>
                    <a:pt x="64223" y="184545"/>
                    <a:pt x="59075" y="195933"/>
                    <a:pt x="55418" y="207818"/>
                  </a:cubicBezTo>
                  <a:cubicBezTo>
                    <a:pt x="49818" y="226017"/>
                    <a:pt x="47586" y="245173"/>
                    <a:pt x="41564" y="263237"/>
                  </a:cubicBezTo>
                  <a:cubicBezTo>
                    <a:pt x="30703" y="295815"/>
                    <a:pt x="37348" y="277238"/>
                    <a:pt x="20782" y="318655"/>
                  </a:cubicBezTo>
                  <a:cubicBezTo>
                    <a:pt x="6121" y="450603"/>
                    <a:pt x="20151" y="403672"/>
                    <a:pt x="0" y="464128"/>
                  </a:cubicBezTo>
                  <a:cubicBezTo>
                    <a:pt x="6391" y="681442"/>
                    <a:pt x="-1440" y="632005"/>
                    <a:pt x="13854" y="762000"/>
                  </a:cubicBezTo>
                  <a:cubicBezTo>
                    <a:pt x="16029" y="780489"/>
                    <a:pt x="17721" y="799055"/>
                    <a:pt x="20782" y="817418"/>
                  </a:cubicBezTo>
                  <a:cubicBezTo>
                    <a:pt x="25728" y="847094"/>
                    <a:pt x="27575" y="840020"/>
                    <a:pt x="34636" y="865909"/>
                  </a:cubicBezTo>
                  <a:cubicBezTo>
                    <a:pt x="39646" y="884280"/>
                    <a:pt x="37929" y="905485"/>
                    <a:pt x="48491" y="921328"/>
                  </a:cubicBezTo>
                  <a:lnTo>
                    <a:pt x="76200" y="962891"/>
                  </a:lnTo>
                  <a:cubicBezTo>
                    <a:pt x="83143" y="983720"/>
                    <a:pt x="82060" y="986549"/>
                    <a:pt x="96982" y="1004455"/>
                  </a:cubicBezTo>
                  <a:cubicBezTo>
                    <a:pt x="103254" y="1011981"/>
                    <a:pt x="111492" y="1017711"/>
                    <a:pt x="117764" y="1025237"/>
                  </a:cubicBezTo>
                  <a:cubicBezTo>
                    <a:pt x="159921" y="1075825"/>
                    <a:pt x="96253" y="1011343"/>
                    <a:pt x="152400" y="1073728"/>
                  </a:cubicBezTo>
                  <a:cubicBezTo>
                    <a:pt x="165507" y="1088291"/>
                    <a:pt x="180109" y="1101436"/>
                    <a:pt x="193964" y="1115291"/>
                  </a:cubicBezTo>
                  <a:cubicBezTo>
                    <a:pt x="218723" y="1140050"/>
                    <a:pt x="219844" y="1143892"/>
                    <a:pt x="256309" y="1163782"/>
                  </a:cubicBezTo>
                  <a:cubicBezTo>
                    <a:pt x="267225" y="1169736"/>
                    <a:pt x="279823" y="1172076"/>
                    <a:pt x="290945" y="1177637"/>
                  </a:cubicBezTo>
                  <a:cubicBezTo>
                    <a:pt x="344653" y="1204491"/>
                    <a:pt x="280279" y="1181009"/>
                    <a:pt x="332509" y="1198418"/>
                  </a:cubicBezTo>
                  <a:cubicBezTo>
                    <a:pt x="347711" y="1208553"/>
                    <a:pt x="363423" y="1220269"/>
                    <a:pt x="381000" y="1226128"/>
                  </a:cubicBezTo>
                  <a:cubicBezTo>
                    <a:pt x="392170" y="1229851"/>
                    <a:pt x="404091" y="1230746"/>
                    <a:pt x="415636" y="1233055"/>
                  </a:cubicBezTo>
                  <a:cubicBezTo>
                    <a:pt x="429491" y="1239982"/>
                    <a:pt x="443045" y="1247546"/>
                    <a:pt x="457200" y="1253837"/>
                  </a:cubicBezTo>
                  <a:cubicBezTo>
                    <a:pt x="473317" y="1261000"/>
                    <a:pt x="488757" y="1262611"/>
                    <a:pt x="505691" y="1267691"/>
                  </a:cubicBezTo>
                  <a:cubicBezTo>
                    <a:pt x="574849" y="1288439"/>
                    <a:pt x="519263" y="1277547"/>
                    <a:pt x="595745" y="1288473"/>
                  </a:cubicBezTo>
                  <a:cubicBezTo>
                    <a:pt x="697733" y="1317613"/>
                    <a:pt x="588134" y="1288979"/>
                    <a:pt x="699654" y="1309255"/>
                  </a:cubicBezTo>
                  <a:cubicBezTo>
                    <a:pt x="706838" y="1310561"/>
                    <a:pt x="713198" y="1315217"/>
                    <a:pt x="720436" y="1316182"/>
                  </a:cubicBezTo>
                  <a:cubicBezTo>
                    <a:pt x="747997" y="1319857"/>
                    <a:pt x="775855" y="1320800"/>
                    <a:pt x="803564" y="1323109"/>
                  </a:cubicBezTo>
                  <a:cubicBezTo>
                    <a:pt x="871814" y="1318844"/>
                    <a:pt x="891884" y="1324322"/>
                    <a:pt x="942109" y="1309255"/>
                  </a:cubicBezTo>
                  <a:cubicBezTo>
                    <a:pt x="956097" y="1305059"/>
                    <a:pt x="971522" y="1303501"/>
                    <a:pt x="983673" y="1295400"/>
                  </a:cubicBezTo>
                  <a:lnTo>
                    <a:pt x="1046018" y="1253837"/>
                  </a:lnTo>
                  <a:lnTo>
                    <a:pt x="1066800" y="1239982"/>
                  </a:lnTo>
                  <a:lnTo>
                    <a:pt x="1087582" y="1226128"/>
                  </a:lnTo>
                  <a:cubicBezTo>
                    <a:pt x="1096818" y="1212273"/>
                    <a:pt x="1110026" y="1200361"/>
                    <a:pt x="1115291" y="1184564"/>
                  </a:cubicBezTo>
                  <a:lnTo>
                    <a:pt x="1129145" y="1143000"/>
                  </a:lnTo>
                  <a:cubicBezTo>
                    <a:pt x="1131454" y="1136073"/>
                    <a:pt x="1134302" y="1129302"/>
                    <a:pt x="1136073" y="1122218"/>
                  </a:cubicBezTo>
                  <a:cubicBezTo>
                    <a:pt x="1138382" y="1112982"/>
                    <a:pt x="1139989" y="1103541"/>
                    <a:pt x="1143000" y="1094509"/>
                  </a:cubicBezTo>
                  <a:cubicBezTo>
                    <a:pt x="1157631" y="1050615"/>
                    <a:pt x="1154058" y="1073125"/>
                    <a:pt x="1163782" y="1039091"/>
                  </a:cubicBezTo>
                  <a:cubicBezTo>
                    <a:pt x="1181187" y="978177"/>
                    <a:pt x="1161021" y="1040448"/>
                    <a:pt x="1177636" y="990600"/>
                  </a:cubicBezTo>
                  <a:cubicBezTo>
                    <a:pt x="1179945" y="972127"/>
                    <a:pt x="1181931" y="953611"/>
                    <a:pt x="1184564" y="935182"/>
                  </a:cubicBezTo>
                  <a:cubicBezTo>
                    <a:pt x="1190350" y="894681"/>
                    <a:pt x="1193951" y="887566"/>
                    <a:pt x="1198418" y="845128"/>
                  </a:cubicBezTo>
                  <a:cubicBezTo>
                    <a:pt x="1201329" y="817475"/>
                    <a:pt x="1203036" y="789709"/>
                    <a:pt x="1205345" y="762000"/>
                  </a:cubicBezTo>
                  <a:cubicBezTo>
                    <a:pt x="1203036" y="639618"/>
                    <a:pt x="1202787" y="517180"/>
                    <a:pt x="1198418" y="394855"/>
                  </a:cubicBezTo>
                  <a:cubicBezTo>
                    <a:pt x="1198157" y="387558"/>
                    <a:pt x="1193075" y="381201"/>
                    <a:pt x="1191491" y="374073"/>
                  </a:cubicBezTo>
                  <a:cubicBezTo>
                    <a:pt x="1188444" y="360362"/>
                    <a:pt x="1187971" y="346135"/>
                    <a:pt x="1184564" y="332509"/>
                  </a:cubicBezTo>
                  <a:cubicBezTo>
                    <a:pt x="1181022" y="318341"/>
                    <a:pt x="1174251" y="305114"/>
                    <a:pt x="1170709" y="290946"/>
                  </a:cubicBezTo>
                  <a:cubicBezTo>
                    <a:pt x="1168400" y="281710"/>
                    <a:pt x="1168040" y="271752"/>
                    <a:pt x="1163782" y="263237"/>
                  </a:cubicBezTo>
                  <a:cubicBezTo>
                    <a:pt x="1137521" y="210713"/>
                    <a:pt x="1143798" y="235099"/>
                    <a:pt x="1115291" y="200891"/>
                  </a:cubicBezTo>
                  <a:cubicBezTo>
                    <a:pt x="1109961" y="194495"/>
                    <a:pt x="1107702" y="185592"/>
                    <a:pt x="1101436" y="180109"/>
                  </a:cubicBezTo>
                  <a:cubicBezTo>
                    <a:pt x="1072119" y="154456"/>
                    <a:pt x="1067635" y="154987"/>
                    <a:pt x="1039091" y="145473"/>
                  </a:cubicBezTo>
                  <a:cubicBezTo>
                    <a:pt x="1006157" y="123517"/>
                    <a:pt x="1026208" y="134251"/>
                    <a:pt x="976745" y="117764"/>
                  </a:cubicBezTo>
                  <a:lnTo>
                    <a:pt x="955964" y="110837"/>
                  </a:lnTo>
                  <a:cubicBezTo>
                    <a:pt x="952250" y="108052"/>
                    <a:pt x="915754" y="79881"/>
                    <a:pt x="907473" y="76200"/>
                  </a:cubicBezTo>
                  <a:cubicBezTo>
                    <a:pt x="894128" y="70269"/>
                    <a:pt x="865909" y="62346"/>
                    <a:pt x="865909" y="62346"/>
                  </a:cubicBezTo>
                  <a:cubicBezTo>
                    <a:pt x="843206" y="47210"/>
                    <a:pt x="841664" y="41564"/>
                    <a:pt x="817418" y="34637"/>
                  </a:cubicBezTo>
                  <a:close/>
                </a:path>
              </a:pathLst>
            </a:custGeom>
            <a:noFill/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8917A98-D36C-F748-8F0B-40B9DC7A7BF7}"/>
                </a:ext>
              </a:extLst>
            </p:cNvPr>
            <p:cNvSpPr txBox="1"/>
            <p:nvPr/>
          </p:nvSpPr>
          <p:spPr>
            <a:xfrm>
              <a:off x="991888" y="4270549"/>
              <a:ext cx="11353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9300"/>
                  </a:solidFill>
                </a:rPr>
                <a:t>Neutrons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EDB5DC5B-32BC-A14D-93A6-B3D70EA17895}"/>
              </a:ext>
            </a:extLst>
          </p:cNvPr>
          <p:cNvGrpSpPr/>
          <p:nvPr/>
        </p:nvGrpSpPr>
        <p:grpSpPr>
          <a:xfrm>
            <a:off x="7117431" y="3275175"/>
            <a:ext cx="3035562" cy="1319157"/>
            <a:chOff x="7198825" y="3275175"/>
            <a:chExt cx="2954168" cy="1288473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840E043-D22C-C44E-BCD4-C700C658C232}"/>
                </a:ext>
              </a:extLst>
            </p:cNvPr>
            <p:cNvSpPr txBox="1"/>
            <p:nvPr/>
          </p:nvSpPr>
          <p:spPr>
            <a:xfrm>
              <a:off x="8651835" y="3352087"/>
              <a:ext cx="15011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B050"/>
                  </a:solidFill>
                </a:rPr>
                <a:t>Radioactive</a:t>
              </a:r>
            </a:p>
            <a:p>
              <a:r>
                <a:rPr lang="en-GB" dirty="0">
                  <a:solidFill>
                    <a:srgbClr val="00B050"/>
                  </a:solidFill>
                </a:rPr>
                <a:t>Ion Beams</a:t>
              </a:r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A80B0CE6-609B-9143-891B-FF2AF89A4A38}"/>
                </a:ext>
              </a:extLst>
            </p:cNvPr>
            <p:cNvSpPr/>
            <p:nvPr/>
          </p:nvSpPr>
          <p:spPr>
            <a:xfrm>
              <a:off x="7198825" y="3275175"/>
              <a:ext cx="2081764" cy="1288473"/>
            </a:xfrm>
            <a:custGeom>
              <a:avLst/>
              <a:gdLst>
                <a:gd name="connsiteX0" fmla="*/ 90055 w 2081764"/>
                <a:gd name="connsiteY0" fmla="*/ 110836 h 1288473"/>
                <a:gd name="connsiteX1" fmla="*/ 166255 w 2081764"/>
                <a:gd name="connsiteY1" fmla="*/ 83127 h 1288473"/>
                <a:gd name="connsiteX2" fmla="*/ 187036 w 2081764"/>
                <a:gd name="connsiteY2" fmla="*/ 76200 h 1288473"/>
                <a:gd name="connsiteX3" fmla="*/ 214745 w 2081764"/>
                <a:gd name="connsiteY3" fmla="*/ 69273 h 1288473"/>
                <a:gd name="connsiteX4" fmla="*/ 270164 w 2081764"/>
                <a:gd name="connsiteY4" fmla="*/ 55418 h 1288473"/>
                <a:gd name="connsiteX5" fmla="*/ 346364 w 2081764"/>
                <a:gd name="connsiteY5" fmla="*/ 48491 h 1288473"/>
                <a:gd name="connsiteX6" fmla="*/ 415636 w 2081764"/>
                <a:gd name="connsiteY6" fmla="*/ 34636 h 1288473"/>
                <a:gd name="connsiteX7" fmla="*/ 450273 w 2081764"/>
                <a:gd name="connsiteY7" fmla="*/ 27709 h 1288473"/>
                <a:gd name="connsiteX8" fmla="*/ 581891 w 2081764"/>
                <a:gd name="connsiteY8" fmla="*/ 13855 h 1288473"/>
                <a:gd name="connsiteX9" fmla="*/ 678873 w 2081764"/>
                <a:gd name="connsiteY9" fmla="*/ 0 h 1288473"/>
                <a:gd name="connsiteX10" fmla="*/ 942109 w 2081764"/>
                <a:gd name="connsiteY10" fmla="*/ 6927 h 1288473"/>
                <a:gd name="connsiteX11" fmla="*/ 969818 w 2081764"/>
                <a:gd name="connsiteY11" fmla="*/ 13855 h 1288473"/>
                <a:gd name="connsiteX12" fmla="*/ 1018309 w 2081764"/>
                <a:gd name="connsiteY12" fmla="*/ 34636 h 1288473"/>
                <a:gd name="connsiteX13" fmla="*/ 1073727 w 2081764"/>
                <a:gd name="connsiteY13" fmla="*/ 55418 h 1288473"/>
                <a:gd name="connsiteX14" fmla="*/ 1136073 w 2081764"/>
                <a:gd name="connsiteY14" fmla="*/ 90055 h 1288473"/>
                <a:gd name="connsiteX15" fmla="*/ 1156855 w 2081764"/>
                <a:gd name="connsiteY15" fmla="*/ 110836 h 1288473"/>
                <a:gd name="connsiteX16" fmla="*/ 1177636 w 2081764"/>
                <a:gd name="connsiteY16" fmla="*/ 193964 h 1288473"/>
                <a:gd name="connsiteX17" fmla="*/ 1191491 w 2081764"/>
                <a:gd name="connsiteY17" fmla="*/ 242455 h 1288473"/>
                <a:gd name="connsiteX18" fmla="*/ 1198418 w 2081764"/>
                <a:gd name="connsiteY18" fmla="*/ 290945 h 1288473"/>
                <a:gd name="connsiteX19" fmla="*/ 1212273 w 2081764"/>
                <a:gd name="connsiteY19" fmla="*/ 332509 h 1288473"/>
                <a:gd name="connsiteX20" fmla="*/ 1219200 w 2081764"/>
                <a:gd name="connsiteY20" fmla="*/ 353291 h 1288473"/>
                <a:gd name="connsiteX21" fmla="*/ 1226127 w 2081764"/>
                <a:gd name="connsiteY21" fmla="*/ 374073 h 1288473"/>
                <a:gd name="connsiteX22" fmla="*/ 1239982 w 2081764"/>
                <a:gd name="connsiteY22" fmla="*/ 394855 h 1288473"/>
                <a:gd name="connsiteX23" fmla="*/ 1267691 w 2081764"/>
                <a:gd name="connsiteY23" fmla="*/ 457200 h 1288473"/>
                <a:gd name="connsiteX24" fmla="*/ 1288473 w 2081764"/>
                <a:gd name="connsiteY24" fmla="*/ 498764 h 1288473"/>
                <a:gd name="connsiteX25" fmla="*/ 1309255 w 2081764"/>
                <a:gd name="connsiteY25" fmla="*/ 519545 h 1288473"/>
                <a:gd name="connsiteX26" fmla="*/ 1357745 w 2081764"/>
                <a:gd name="connsiteY26" fmla="*/ 581891 h 1288473"/>
                <a:gd name="connsiteX27" fmla="*/ 1399309 w 2081764"/>
                <a:gd name="connsiteY27" fmla="*/ 595745 h 1288473"/>
                <a:gd name="connsiteX28" fmla="*/ 1420091 w 2081764"/>
                <a:gd name="connsiteY28" fmla="*/ 602673 h 1288473"/>
                <a:gd name="connsiteX29" fmla="*/ 1440873 w 2081764"/>
                <a:gd name="connsiteY29" fmla="*/ 609600 h 1288473"/>
                <a:gd name="connsiteX30" fmla="*/ 1482436 w 2081764"/>
                <a:gd name="connsiteY30" fmla="*/ 637309 h 1288473"/>
                <a:gd name="connsiteX31" fmla="*/ 1510145 w 2081764"/>
                <a:gd name="connsiteY31" fmla="*/ 644236 h 1288473"/>
                <a:gd name="connsiteX32" fmla="*/ 1551709 w 2081764"/>
                <a:gd name="connsiteY32" fmla="*/ 658091 h 1288473"/>
                <a:gd name="connsiteX33" fmla="*/ 1607127 w 2081764"/>
                <a:gd name="connsiteY33" fmla="*/ 671945 h 1288473"/>
                <a:gd name="connsiteX34" fmla="*/ 1627909 w 2081764"/>
                <a:gd name="connsiteY34" fmla="*/ 678873 h 1288473"/>
                <a:gd name="connsiteX35" fmla="*/ 1676400 w 2081764"/>
                <a:gd name="connsiteY35" fmla="*/ 685800 h 1288473"/>
                <a:gd name="connsiteX36" fmla="*/ 1704109 w 2081764"/>
                <a:gd name="connsiteY36" fmla="*/ 692727 h 1288473"/>
                <a:gd name="connsiteX37" fmla="*/ 1766455 w 2081764"/>
                <a:gd name="connsiteY37" fmla="*/ 699655 h 1288473"/>
                <a:gd name="connsiteX38" fmla="*/ 1814945 w 2081764"/>
                <a:gd name="connsiteY38" fmla="*/ 706582 h 1288473"/>
                <a:gd name="connsiteX39" fmla="*/ 1884218 w 2081764"/>
                <a:gd name="connsiteY39" fmla="*/ 720436 h 1288473"/>
                <a:gd name="connsiteX40" fmla="*/ 1995055 w 2081764"/>
                <a:gd name="connsiteY40" fmla="*/ 741218 h 1288473"/>
                <a:gd name="connsiteX41" fmla="*/ 2015836 w 2081764"/>
                <a:gd name="connsiteY41" fmla="*/ 748145 h 1288473"/>
                <a:gd name="connsiteX42" fmla="*/ 2029691 w 2081764"/>
                <a:gd name="connsiteY42" fmla="*/ 789709 h 1288473"/>
                <a:gd name="connsiteX43" fmla="*/ 2043545 w 2081764"/>
                <a:gd name="connsiteY43" fmla="*/ 810491 h 1288473"/>
                <a:gd name="connsiteX44" fmla="*/ 2064327 w 2081764"/>
                <a:gd name="connsiteY44" fmla="*/ 852055 h 1288473"/>
                <a:gd name="connsiteX45" fmla="*/ 2071255 w 2081764"/>
                <a:gd name="connsiteY45" fmla="*/ 1163782 h 1288473"/>
                <a:gd name="connsiteX46" fmla="*/ 2064327 w 2081764"/>
                <a:gd name="connsiteY46" fmla="*/ 1184564 h 1288473"/>
                <a:gd name="connsiteX47" fmla="*/ 2022764 w 2081764"/>
                <a:gd name="connsiteY47" fmla="*/ 1205345 h 1288473"/>
                <a:gd name="connsiteX48" fmla="*/ 2001982 w 2081764"/>
                <a:gd name="connsiteY48" fmla="*/ 1219200 h 1288473"/>
                <a:gd name="connsiteX49" fmla="*/ 1953491 w 2081764"/>
                <a:gd name="connsiteY49" fmla="*/ 1233055 h 1288473"/>
                <a:gd name="connsiteX50" fmla="*/ 1911927 w 2081764"/>
                <a:gd name="connsiteY50" fmla="*/ 1246909 h 1288473"/>
                <a:gd name="connsiteX51" fmla="*/ 1891145 w 2081764"/>
                <a:gd name="connsiteY51" fmla="*/ 1253836 h 1288473"/>
                <a:gd name="connsiteX52" fmla="*/ 1662545 w 2081764"/>
                <a:gd name="connsiteY52" fmla="*/ 1267691 h 1288473"/>
                <a:gd name="connsiteX53" fmla="*/ 1565564 w 2081764"/>
                <a:gd name="connsiteY53" fmla="*/ 1281545 h 1288473"/>
                <a:gd name="connsiteX54" fmla="*/ 1392382 w 2081764"/>
                <a:gd name="connsiteY54" fmla="*/ 1288473 h 1288473"/>
                <a:gd name="connsiteX55" fmla="*/ 1052945 w 2081764"/>
                <a:gd name="connsiteY55" fmla="*/ 1281545 h 1288473"/>
                <a:gd name="connsiteX56" fmla="*/ 1025236 w 2081764"/>
                <a:gd name="connsiteY56" fmla="*/ 1274618 h 1288473"/>
                <a:gd name="connsiteX57" fmla="*/ 990600 w 2081764"/>
                <a:gd name="connsiteY57" fmla="*/ 1267691 h 1288473"/>
                <a:gd name="connsiteX58" fmla="*/ 921327 w 2081764"/>
                <a:gd name="connsiteY58" fmla="*/ 1260764 h 1288473"/>
                <a:gd name="connsiteX59" fmla="*/ 865909 w 2081764"/>
                <a:gd name="connsiteY59" fmla="*/ 1253836 h 1288473"/>
                <a:gd name="connsiteX60" fmla="*/ 644236 w 2081764"/>
                <a:gd name="connsiteY60" fmla="*/ 1246909 h 1288473"/>
                <a:gd name="connsiteX61" fmla="*/ 609600 w 2081764"/>
                <a:gd name="connsiteY61" fmla="*/ 1239982 h 1288473"/>
                <a:gd name="connsiteX62" fmla="*/ 581891 w 2081764"/>
                <a:gd name="connsiteY62" fmla="*/ 1233055 h 1288473"/>
                <a:gd name="connsiteX63" fmla="*/ 540327 w 2081764"/>
                <a:gd name="connsiteY63" fmla="*/ 1226127 h 1288473"/>
                <a:gd name="connsiteX64" fmla="*/ 498764 w 2081764"/>
                <a:gd name="connsiteY64" fmla="*/ 1212273 h 1288473"/>
                <a:gd name="connsiteX65" fmla="*/ 471055 w 2081764"/>
                <a:gd name="connsiteY65" fmla="*/ 1205345 h 1288473"/>
                <a:gd name="connsiteX66" fmla="*/ 429491 w 2081764"/>
                <a:gd name="connsiteY66" fmla="*/ 1191491 h 1288473"/>
                <a:gd name="connsiteX67" fmla="*/ 387927 w 2081764"/>
                <a:gd name="connsiteY67" fmla="*/ 1163782 h 1288473"/>
                <a:gd name="connsiteX68" fmla="*/ 367145 w 2081764"/>
                <a:gd name="connsiteY68" fmla="*/ 1149927 h 1288473"/>
                <a:gd name="connsiteX69" fmla="*/ 339436 w 2081764"/>
                <a:gd name="connsiteY69" fmla="*/ 1136073 h 1288473"/>
                <a:gd name="connsiteX70" fmla="*/ 318655 w 2081764"/>
                <a:gd name="connsiteY70" fmla="*/ 1115291 h 1288473"/>
                <a:gd name="connsiteX71" fmla="*/ 290945 w 2081764"/>
                <a:gd name="connsiteY71" fmla="*/ 1108364 h 1288473"/>
                <a:gd name="connsiteX72" fmla="*/ 270164 w 2081764"/>
                <a:gd name="connsiteY72" fmla="*/ 1101436 h 1288473"/>
                <a:gd name="connsiteX73" fmla="*/ 242455 w 2081764"/>
                <a:gd name="connsiteY73" fmla="*/ 1094509 h 1288473"/>
                <a:gd name="connsiteX74" fmla="*/ 221673 w 2081764"/>
                <a:gd name="connsiteY74" fmla="*/ 1087582 h 1288473"/>
                <a:gd name="connsiteX75" fmla="*/ 173182 w 2081764"/>
                <a:gd name="connsiteY75" fmla="*/ 1073727 h 1288473"/>
                <a:gd name="connsiteX76" fmla="*/ 110836 w 2081764"/>
                <a:gd name="connsiteY76" fmla="*/ 1039091 h 1288473"/>
                <a:gd name="connsiteX77" fmla="*/ 90055 w 2081764"/>
                <a:gd name="connsiteY77" fmla="*/ 997527 h 1288473"/>
                <a:gd name="connsiteX78" fmla="*/ 69273 w 2081764"/>
                <a:gd name="connsiteY78" fmla="*/ 955964 h 1288473"/>
                <a:gd name="connsiteX79" fmla="*/ 48491 w 2081764"/>
                <a:gd name="connsiteY79" fmla="*/ 886691 h 1288473"/>
                <a:gd name="connsiteX80" fmla="*/ 41564 w 2081764"/>
                <a:gd name="connsiteY80" fmla="*/ 865909 h 1288473"/>
                <a:gd name="connsiteX81" fmla="*/ 27709 w 2081764"/>
                <a:gd name="connsiteY81" fmla="*/ 845127 h 1288473"/>
                <a:gd name="connsiteX82" fmla="*/ 13855 w 2081764"/>
                <a:gd name="connsiteY82" fmla="*/ 803564 h 1288473"/>
                <a:gd name="connsiteX83" fmla="*/ 6927 w 2081764"/>
                <a:gd name="connsiteY83" fmla="*/ 782782 h 1288473"/>
                <a:gd name="connsiteX84" fmla="*/ 0 w 2081764"/>
                <a:gd name="connsiteY84" fmla="*/ 755073 h 1288473"/>
                <a:gd name="connsiteX85" fmla="*/ 13855 w 2081764"/>
                <a:gd name="connsiteY85" fmla="*/ 290945 h 1288473"/>
                <a:gd name="connsiteX86" fmla="*/ 20782 w 2081764"/>
                <a:gd name="connsiteY86" fmla="*/ 235527 h 1288473"/>
                <a:gd name="connsiteX87" fmla="*/ 34636 w 2081764"/>
                <a:gd name="connsiteY87" fmla="*/ 173182 h 1288473"/>
                <a:gd name="connsiteX88" fmla="*/ 48491 w 2081764"/>
                <a:gd name="connsiteY88" fmla="*/ 152400 h 1288473"/>
                <a:gd name="connsiteX89" fmla="*/ 90055 w 2081764"/>
                <a:gd name="connsiteY89" fmla="*/ 110836 h 1288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081764" h="1288473">
                  <a:moveTo>
                    <a:pt x="90055" y="110836"/>
                  </a:moveTo>
                  <a:cubicBezTo>
                    <a:pt x="109682" y="99290"/>
                    <a:pt x="112897" y="100913"/>
                    <a:pt x="166255" y="83127"/>
                  </a:cubicBezTo>
                  <a:cubicBezTo>
                    <a:pt x="173182" y="80818"/>
                    <a:pt x="179952" y="77971"/>
                    <a:pt x="187036" y="76200"/>
                  </a:cubicBezTo>
                  <a:cubicBezTo>
                    <a:pt x="196272" y="73891"/>
                    <a:pt x="205591" y="71889"/>
                    <a:pt x="214745" y="69273"/>
                  </a:cubicBezTo>
                  <a:cubicBezTo>
                    <a:pt x="244073" y="60893"/>
                    <a:pt x="232597" y="60114"/>
                    <a:pt x="270164" y="55418"/>
                  </a:cubicBezTo>
                  <a:cubicBezTo>
                    <a:pt x="295472" y="52255"/>
                    <a:pt x="320964" y="50800"/>
                    <a:pt x="346364" y="48491"/>
                  </a:cubicBezTo>
                  <a:lnTo>
                    <a:pt x="415636" y="34636"/>
                  </a:lnTo>
                  <a:cubicBezTo>
                    <a:pt x="427182" y="32327"/>
                    <a:pt x="438547" y="28775"/>
                    <a:pt x="450273" y="27709"/>
                  </a:cubicBezTo>
                  <a:cubicBezTo>
                    <a:pt x="506983" y="22554"/>
                    <a:pt x="528924" y="21422"/>
                    <a:pt x="581891" y="13855"/>
                  </a:cubicBezTo>
                  <a:cubicBezTo>
                    <a:pt x="721720" y="-6121"/>
                    <a:pt x="503615" y="21906"/>
                    <a:pt x="678873" y="0"/>
                  </a:cubicBezTo>
                  <a:cubicBezTo>
                    <a:pt x="766618" y="2309"/>
                    <a:pt x="854433" y="2752"/>
                    <a:pt x="942109" y="6927"/>
                  </a:cubicBezTo>
                  <a:cubicBezTo>
                    <a:pt x="951619" y="7380"/>
                    <a:pt x="960664" y="11239"/>
                    <a:pt x="969818" y="13855"/>
                  </a:cubicBezTo>
                  <a:cubicBezTo>
                    <a:pt x="1002311" y="23139"/>
                    <a:pt x="981361" y="18801"/>
                    <a:pt x="1018309" y="34636"/>
                  </a:cubicBezTo>
                  <a:cubicBezTo>
                    <a:pt x="1047158" y="47000"/>
                    <a:pt x="1038663" y="36292"/>
                    <a:pt x="1073727" y="55418"/>
                  </a:cubicBezTo>
                  <a:cubicBezTo>
                    <a:pt x="1148595" y="96254"/>
                    <a:pt x="1087554" y="73880"/>
                    <a:pt x="1136073" y="90055"/>
                  </a:cubicBezTo>
                  <a:cubicBezTo>
                    <a:pt x="1143000" y="96982"/>
                    <a:pt x="1152097" y="102272"/>
                    <a:pt x="1156855" y="110836"/>
                  </a:cubicBezTo>
                  <a:cubicBezTo>
                    <a:pt x="1172408" y="138831"/>
                    <a:pt x="1170946" y="163861"/>
                    <a:pt x="1177636" y="193964"/>
                  </a:cubicBezTo>
                  <a:cubicBezTo>
                    <a:pt x="1192479" y="260755"/>
                    <a:pt x="1176399" y="159445"/>
                    <a:pt x="1191491" y="242455"/>
                  </a:cubicBezTo>
                  <a:cubicBezTo>
                    <a:pt x="1194412" y="258519"/>
                    <a:pt x="1194747" y="275036"/>
                    <a:pt x="1198418" y="290945"/>
                  </a:cubicBezTo>
                  <a:cubicBezTo>
                    <a:pt x="1201702" y="305175"/>
                    <a:pt x="1207655" y="318654"/>
                    <a:pt x="1212273" y="332509"/>
                  </a:cubicBezTo>
                  <a:lnTo>
                    <a:pt x="1219200" y="353291"/>
                  </a:lnTo>
                  <a:cubicBezTo>
                    <a:pt x="1221509" y="360218"/>
                    <a:pt x="1222077" y="367997"/>
                    <a:pt x="1226127" y="374073"/>
                  </a:cubicBezTo>
                  <a:lnTo>
                    <a:pt x="1239982" y="394855"/>
                  </a:lnTo>
                  <a:cubicBezTo>
                    <a:pt x="1256469" y="444316"/>
                    <a:pt x="1245735" y="424267"/>
                    <a:pt x="1267691" y="457200"/>
                  </a:cubicBezTo>
                  <a:cubicBezTo>
                    <a:pt x="1274634" y="478029"/>
                    <a:pt x="1273551" y="480859"/>
                    <a:pt x="1288473" y="498764"/>
                  </a:cubicBezTo>
                  <a:cubicBezTo>
                    <a:pt x="1294745" y="506290"/>
                    <a:pt x="1303241" y="511812"/>
                    <a:pt x="1309255" y="519545"/>
                  </a:cubicBezTo>
                  <a:cubicBezTo>
                    <a:pt x="1318441" y="531355"/>
                    <a:pt x="1339285" y="571636"/>
                    <a:pt x="1357745" y="581891"/>
                  </a:cubicBezTo>
                  <a:cubicBezTo>
                    <a:pt x="1370511" y="588983"/>
                    <a:pt x="1385454" y="591127"/>
                    <a:pt x="1399309" y="595745"/>
                  </a:cubicBezTo>
                  <a:lnTo>
                    <a:pt x="1420091" y="602673"/>
                  </a:lnTo>
                  <a:lnTo>
                    <a:pt x="1440873" y="609600"/>
                  </a:lnTo>
                  <a:cubicBezTo>
                    <a:pt x="1454727" y="618836"/>
                    <a:pt x="1466282" y="633271"/>
                    <a:pt x="1482436" y="637309"/>
                  </a:cubicBezTo>
                  <a:cubicBezTo>
                    <a:pt x="1491672" y="639618"/>
                    <a:pt x="1501026" y="641500"/>
                    <a:pt x="1510145" y="644236"/>
                  </a:cubicBezTo>
                  <a:cubicBezTo>
                    <a:pt x="1524133" y="648432"/>
                    <a:pt x="1537541" y="654549"/>
                    <a:pt x="1551709" y="658091"/>
                  </a:cubicBezTo>
                  <a:cubicBezTo>
                    <a:pt x="1570182" y="662709"/>
                    <a:pt x="1589063" y="665923"/>
                    <a:pt x="1607127" y="671945"/>
                  </a:cubicBezTo>
                  <a:cubicBezTo>
                    <a:pt x="1614054" y="674254"/>
                    <a:pt x="1620749" y="677441"/>
                    <a:pt x="1627909" y="678873"/>
                  </a:cubicBezTo>
                  <a:cubicBezTo>
                    <a:pt x="1643920" y="682075"/>
                    <a:pt x="1660336" y="682879"/>
                    <a:pt x="1676400" y="685800"/>
                  </a:cubicBezTo>
                  <a:cubicBezTo>
                    <a:pt x="1685767" y="687503"/>
                    <a:pt x="1694699" y="691279"/>
                    <a:pt x="1704109" y="692727"/>
                  </a:cubicBezTo>
                  <a:cubicBezTo>
                    <a:pt x="1724776" y="695907"/>
                    <a:pt x="1745707" y="697061"/>
                    <a:pt x="1766455" y="699655"/>
                  </a:cubicBezTo>
                  <a:cubicBezTo>
                    <a:pt x="1782656" y="701680"/>
                    <a:pt x="1798782" y="704273"/>
                    <a:pt x="1814945" y="706582"/>
                  </a:cubicBezTo>
                  <a:cubicBezTo>
                    <a:pt x="1853354" y="719384"/>
                    <a:pt x="1823720" y="710884"/>
                    <a:pt x="1884218" y="720436"/>
                  </a:cubicBezTo>
                  <a:cubicBezTo>
                    <a:pt x="1925059" y="726885"/>
                    <a:pt x="1957607" y="730519"/>
                    <a:pt x="1995055" y="741218"/>
                  </a:cubicBezTo>
                  <a:cubicBezTo>
                    <a:pt x="2002076" y="743224"/>
                    <a:pt x="2008909" y="745836"/>
                    <a:pt x="2015836" y="748145"/>
                  </a:cubicBezTo>
                  <a:cubicBezTo>
                    <a:pt x="2020454" y="762000"/>
                    <a:pt x="2021590" y="777557"/>
                    <a:pt x="2029691" y="789709"/>
                  </a:cubicBezTo>
                  <a:cubicBezTo>
                    <a:pt x="2034309" y="796636"/>
                    <a:pt x="2039822" y="803044"/>
                    <a:pt x="2043545" y="810491"/>
                  </a:cubicBezTo>
                  <a:cubicBezTo>
                    <a:pt x="2072225" y="867851"/>
                    <a:pt x="2024624" y="792498"/>
                    <a:pt x="2064327" y="852055"/>
                  </a:cubicBezTo>
                  <a:cubicBezTo>
                    <a:pt x="2088924" y="999631"/>
                    <a:pt x="2083895" y="936274"/>
                    <a:pt x="2071255" y="1163782"/>
                  </a:cubicBezTo>
                  <a:cubicBezTo>
                    <a:pt x="2070850" y="1171073"/>
                    <a:pt x="2068889" y="1178862"/>
                    <a:pt x="2064327" y="1184564"/>
                  </a:cubicBezTo>
                  <a:cubicBezTo>
                    <a:pt x="2054561" y="1196771"/>
                    <a:pt x="2036454" y="1200782"/>
                    <a:pt x="2022764" y="1205345"/>
                  </a:cubicBezTo>
                  <a:cubicBezTo>
                    <a:pt x="2015837" y="1209963"/>
                    <a:pt x="2009429" y="1215477"/>
                    <a:pt x="2001982" y="1219200"/>
                  </a:cubicBezTo>
                  <a:cubicBezTo>
                    <a:pt x="1990348" y="1225017"/>
                    <a:pt x="1964580" y="1229728"/>
                    <a:pt x="1953491" y="1233055"/>
                  </a:cubicBezTo>
                  <a:cubicBezTo>
                    <a:pt x="1939503" y="1237251"/>
                    <a:pt x="1925782" y="1242291"/>
                    <a:pt x="1911927" y="1246909"/>
                  </a:cubicBezTo>
                  <a:cubicBezTo>
                    <a:pt x="1905000" y="1249218"/>
                    <a:pt x="1898391" y="1252930"/>
                    <a:pt x="1891145" y="1253836"/>
                  </a:cubicBezTo>
                  <a:cubicBezTo>
                    <a:pt x="1778400" y="1267931"/>
                    <a:pt x="1854329" y="1260020"/>
                    <a:pt x="1662545" y="1267691"/>
                  </a:cubicBezTo>
                  <a:cubicBezTo>
                    <a:pt x="1634387" y="1272384"/>
                    <a:pt x="1592812" y="1279894"/>
                    <a:pt x="1565564" y="1281545"/>
                  </a:cubicBezTo>
                  <a:cubicBezTo>
                    <a:pt x="1507896" y="1285040"/>
                    <a:pt x="1450109" y="1286164"/>
                    <a:pt x="1392382" y="1288473"/>
                  </a:cubicBezTo>
                  <a:lnTo>
                    <a:pt x="1052945" y="1281545"/>
                  </a:lnTo>
                  <a:cubicBezTo>
                    <a:pt x="1043431" y="1281186"/>
                    <a:pt x="1034530" y="1276683"/>
                    <a:pt x="1025236" y="1274618"/>
                  </a:cubicBezTo>
                  <a:cubicBezTo>
                    <a:pt x="1013742" y="1272064"/>
                    <a:pt x="1002271" y="1269247"/>
                    <a:pt x="990600" y="1267691"/>
                  </a:cubicBezTo>
                  <a:cubicBezTo>
                    <a:pt x="967597" y="1264624"/>
                    <a:pt x="944391" y="1263327"/>
                    <a:pt x="921327" y="1260764"/>
                  </a:cubicBezTo>
                  <a:cubicBezTo>
                    <a:pt x="902824" y="1258708"/>
                    <a:pt x="884502" y="1254766"/>
                    <a:pt x="865909" y="1253836"/>
                  </a:cubicBezTo>
                  <a:cubicBezTo>
                    <a:pt x="792074" y="1250144"/>
                    <a:pt x="718127" y="1249218"/>
                    <a:pt x="644236" y="1246909"/>
                  </a:cubicBezTo>
                  <a:cubicBezTo>
                    <a:pt x="632691" y="1244600"/>
                    <a:pt x="621094" y="1242536"/>
                    <a:pt x="609600" y="1239982"/>
                  </a:cubicBezTo>
                  <a:cubicBezTo>
                    <a:pt x="600306" y="1237917"/>
                    <a:pt x="591227" y="1234922"/>
                    <a:pt x="581891" y="1233055"/>
                  </a:cubicBezTo>
                  <a:cubicBezTo>
                    <a:pt x="568118" y="1230300"/>
                    <a:pt x="553953" y="1229534"/>
                    <a:pt x="540327" y="1226127"/>
                  </a:cubicBezTo>
                  <a:cubicBezTo>
                    <a:pt x="526159" y="1222585"/>
                    <a:pt x="512932" y="1215815"/>
                    <a:pt x="498764" y="1212273"/>
                  </a:cubicBezTo>
                  <a:cubicBezTo>
                    <a:pt x="489528" y="1209964"/>
                    <a:pt x="480174" y="1208081"/>
                    <a:pt x="471055" y="1205345"/>
                  </a:cubicBezTo>
                  <a:cubicBezTo>
                    <a:pt x="457067" y="1201149"/>
                    <a:pt x="429491" y="1191491"/>
                    <a:pt x="429491" y="1191491"/>
                  </a:cubicBezTo>
                  <a:lnTo>
                    <a:pt x="387927" y="1163782"/>
                  </a:lnTo>
                  <a:cubicBezTo>
                    <a:pt x="381000" y="1159164"/>
                    <a:pt x="374592" y="1153650"/>
                    <a:pt x="367145" y="1149927"/>
                  </a:cubicBezTo>
                  <a:lnTo>
                    <a:pt x="339436" y="1136073"/>
                  </a:lnTo>
                  <a:cubicBezTo>
                    <a:pt x="332509" y="1129146"/>
                    <a:pt x="327161" y="1120151"/>
                    <a:pt x="318655" y="1115291"/>
                  </a:cubicBezTo>
                  <a:cubicBezTo>
                    <a:pt x="310389" y="1110567"/>
                    <a:pt x="300100" y="1110980"/>
                    <a:pt x="290945" y="1108364"/>
                  </a:cubicBezTo>
                  <a:cubicBezTo>
                    <a:pt x="283924" y="1106358"/>
                    <a:pt x="277185" y="1103442"/>
                    <a:pt x="270164" y="1101436"/>
                  </a:cubicBezTo>
                  <a:cubicBezTo>
                    <a:pt x="261010" y="1098820"/>
                    <a:pt x="251609" y="1097124"/>
                    <a:pt x="242455" y="1094509"/>
                  </a:cubicBezTo>
                  <a:cubicBezTo>
                    <a:pt x="235434" y="1092503"/>
                    <a:pt x="228694" y="1089588"/>
                    <a:pt x="221673" y="1087582"/>
                  </a:cubicBezTo>
                  <a:cubicBezTo>
                    <a:pt x="214282" y="1085470"/>
                    <a:pt x="181979" y="1078614"/>
                    <a:pt x="173182" y="1073727"/>
                  </a:cubicBezTo>
                  <a:cubicBezTo>
                    <a:pt x="101728" y="1034030"/>
                    <a:pt x="157858" y="1054764"/>
                    <a:pt x="110836" y="1039091"/>
                  </a:cubicBezTo>
                  <a:cubicBezTo>
                    <a:pt x="93427" y="986861"/>
                    <a:pt x="116909" y="1051235"/>
                    <a:pt x="90055" y="997527"/>
                  </a:cubicBezTo>
                  <a:cubicBezTo>
                    <a:pt x="61378" y="940173"/>
                    <a:pt x="108972" y="1015513"/>
                    <a:pt x="69273" y="955964"/>
                  </a:cubicBezTo>
                  <a:cubicBezTo>
                    <a:pt x="58803" y="914087"/>
                    <a:pt x="65356" y="937287"/>
                    <a:pt x="48491" y="886691"/>
                  </a:cubicBezTo>
                  <a:cubicBezTo>
                    <a:pt x="46182" y="879764"/>
                    <a:pt x="45614" y="871985"/>
                    <a:pt x="41564" y="865909"/>
                  </a:cubicBezTo>
                  <a:lnTo>
                    <a:pt x="27709" y="845127"/>
                  </a:lnTo>
                  <a:lnTo>
                    <a:pt x="13855" y="803564"/>
                  </a:lnTo>
                  <a:cubicBezTo>
                    <a:pt x="11546" y="796637"/>
                    <a:pt x="8698" y="789866"/>
                    <a:pt x="6927" y="782782"/>
                  </a:cubicBezTo>
                  <a:lnTo>
                    <a:pt x="0" y="755073"/>
                  </a:lnTo>
                  <a:cubicBezTo>
                    <a:pt x="3886" y="541352"/>
                    <a:pt x="-2846" y="457951"/>
                    <a:pt x="13855" y="290945"/>
                  </a:cubicBezTo>
                  <a:cubicBezTo>
                    <a:pt x="15707" y="272421"/>
                    <a:pt x="18149" y="253956"/>
                    <a:pt x="20782" y="235527"/>
                  </a:cubicBezTo>
                  <a:cubicBezTo>
                    <a:pt x="22910" y="220630"/>
                    <a:pt x="26387" y="189681"/>
                    <a:pt x="34636" y="173182"/>
                  </a:cubicBezTo>
                  <a:cubicBezTo>
                    <a:pt x="38359" y="165735"/>
                    <a:pt x="41990" y="157601"/>
                    <a:pt x="48491" y="152400"/>
                  </a:cubicBezTo>
                  <a:cubicBezTo>
                    <a:pt x="128046" y="88757"/>
                    <a:pt x="70428" y="122382"/>
                    <a:pt x="90055" y="110836"/>
                  </a:cubicBezTo>
                  <a:close/>
                </a:path>
              </a:pathLst>
            </a:custGeom>
            <a:noFill/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E9EED09-9AE7-8645-881A-E7A46592730A}"/>
              </a:ext>
            </a:extLst>
          </p:cNvPr>
          <p:cNvGrpSpPr/>
          <p:nvPr/>
        </p:nvGrpSpPr>
        <p:grpSpPr>
          <a:xfrm>
            <a:off x="3546764" y="3376297"/>
            <a:ext cx="3216357" cy="1024778"/>
            <a:chOff x="3546764" y="3376297"/>
            <a:chExt cx="3216357" cy="1024778"/>
          </a:xfrm>
        </p:grpSpPr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FDF34F4B-C920-DD43-A7C1-064C9367725A}"/>
                </a:ext>
              </a:extLst>
            </p:cNvPr>
            <p:cNvSpPr/>
            <p:nvPr/>
          </p:nvSpPr>
          <p:spPr>
            <a:xfrm>
              <a:off x="3546764" y="3408218"/>
              <a:ext cx="1884664" cy="992857"/>
            </a:xfrm>
            <a:custGeom>
              <a:avLst/>
              <a:gdLst>
                <a:gd name="connsiteX0" fmla="*/ 609600 w 1884664"/>
                <a:gd name="connsiteY0" fmla="*/ 983673 h 992857"/>
                <a:gd name="connsiteX1" fmla="*/ 644236 w 1884664"/>
                <a:gd name="connsiteY1" fmla="*/ 976746 h 992857"/>
                <a:gd name="connsiteX2" fmla="*/ 685800 w 1884664"/>
                <a:gd name="connsiteY2" fmla="*/ 962891 h 992857"/>
                <a:gd name="connsiteX3" fmla="*/ 762000 w 1884664"/>
                <a:gd name="connsiteY3" fmla="*/ 942109 h 992857"/>
                <a:gd name="connsiteX4" fmla="*/ 914400 w 1884664"/>
                <a:gd name="connsiteY4" fmla="*/ 928255 h 992857"/>
                <a:gd name="connsiteX5" fmla="*/ 969818 w 1884664"/>
                <a:gd name="connsiteY5" fmla="*/ 921327 h 992857"/>
                <a:gd name="connsiteX6" fmla="*/ 1018309 w 1884664"/>
                <a:gd name="connsiteY6" fmla="*/ 914400 h 992857"/>
                <a:gd name="connsiteX7" fmla="*/ 1253836 w 1884664"/>
                <a:gd name="connsiteY7" fmla="*/ 907473 h 992857"/>
                <a:gd name="connsiteX8" fmla="*/ 1343891 w 1884664"/>
                <a:gd name="connsiteY8" fmla="*/ 886691 h 992857"/>
                <a:gd name="connsiteX9" fmla="*/ 1399309 w 1884664"/>
                <a:gd name="connsiteY9" fmla="*/ 872837 h 992857"/>
                <a:gd name="connsiteX10" fmla="*/ 1420091 w 1884664"/>
                <a:gd name="connsiteY10" fmla="*/ 865909 h 992857"/>
                <a:gd name="connsiteX11" fmla="*/ 1475509 w 1884664"/>
                <a:gd name="connsiteY11" fmla="*/ 852055 h 992857"/>
                <a:gd name="connsiteX12" fmla="*/ 1496291 w 1884664"/>
                <a:gd name="connsiteY12" fmla="*/ 845127 h 992857"/>
                <a:gd name="connsiteX13" fmla="*/ 1517072 w 1884664"/>
                <a:gd name="connsiteY13" fmla="*/ 831273 h 992857"/>
                <a:gd name="connsiteX14" fmla="*/ 1558636 w 1884664"/>
                <a:gd name="connsiteY14" fmla="*/ 817418 h 992857"/>
                <a:gd name="connsiteX15" fmla="*/ 1579418 w 1884664"/>
                <a:gd name="connsiteY15" fmla="*/ 810491 h 992857"/>
                <a:gd name="connsiteX16" fmla="*/ 1607127 w 1884664"/>
                <a:gd name="connsiteY16" fmla="*/ 796637 h 992857"/>
                <a:gd name="connsiteX17" fmla="*/ 1627909 w 1884664"/>
                <a:gd name="connsiteY17" fmla="*/ 789709 h 992857"/>
                <a:gd name="connsiteX18" fmla="*/ 1669472 w 1884664"/>
                <a:gd name="connsiteY18" fmla="*/ 762000 h 992857"/>
                <a:gd name="connsiteX19" fmla="*/ 1690254 w 1884664"/>
                <a:gd name="connsiteY19" fmla="*/ 748146 h 992857"/>
                <a:gd name="connsiteX20" fmla="*/ 1711036 w 1884664"/>
                <a:gd name="connsiteY20" fmla="*/ 734291 h 992857"/>
                <a:gd name="connsiteX21" fmla="*/ 1731818 w 1884664"/>
                <a:gd name="connsiteY21" fmla="*/ 720437 h 992857"/>
                <a:gd name="connsiteX22" fmla="*/ 1745672 w 1884664"/>
                <a:gd name="connsiteY22" fmla="*/ 699655 h 992857"/>
                <a:gd name="connsiteX23" fmla="*/ 1794163 w 1884664"/>
                <a:gd name="connsiteY23" fmla="*/ 637309 h 992857"/>
                <a:gd name="connsiteX24" fmla="*/ 1801091 w 1884664"/>
                <a:gd name="connsiteY24" fmla="*/ 616527 h 992857"/>
                <a:gd name="connsiteX25" fmla="*/ 1821872 w 1884664"/>
                <a:gd name="connsiteY25" fmla="*/ 581891 h 992857"/>
                <a:gd name="connsiteX26" fmla="*/ 1835727 w 1884664"/>
                <a:gd name="connsiteY26" fmla="*/ 561109 h 992857"/>
                <a:gd name="connsiteX27" fmla="*/ 1870363 w 1884664"/>
                <a:gd name="connsiteY27" fmla="*/ 491837 h 992857"/>
                <a:gd name="connsiteX28" fmla="*/ 1870363 w 1884664"/>
                <a:gd name="connsiteY28" fmla="*/ 228600 h 992857"/>
                <a:gd name="connsiteX29" fmla="*/ 1856509 w 1884664"/>
                <a:gd name="connsiteY29" fmla="*/ 159327 h 992857"/>
                <a:gd name="connsiteX30" fmla="*/ 1842654 w 1884664"/>
                <a:gd name="connsiteY30" fmla="*/ 117764 h 992857"/>
                <a:gd name="connsiteX31" fmla="*/ 1814945 w 1884664"/>
                <a:gd name="connsiteY31" fmla="*/ 76200 h 992857"/>
                <a:gd name="connsiteX32" fmla="*/ 1752600 w 1884664"/>
                <a:gd name="connsiteY32" fmla="*/ 48491 h 992857"/>
                <a:gd name="connsiteX33" fmla="*/ 1711036 w 1884664"/>
                <a:gd name="connsiteY33" fmla="*/ 34637 h 992857"/>
                <a:gd name="connsiteX34" fmla="*/ 1690254 w 1884664"/>
                <a:gd name="connsiteY34" fmla="*/ 27709 h 992857"/>
                <a:gd name="connsiteX35" fmla="*/ 1627909 w 1884664"/>
                <a:gd name="connsiteY35" fmla="*/ 20782 h 992857"/>
                <a:gd name="connsiteX36" fmla="*/ 1586345 w 1884664"/>
                <a:gd name="connsiteY36" fmla="*/ 13855 h 992857"/>
                <a:gd name="connsiteX37" fmla="*/ 1482436 w 1884664"/>
                <a:gd name="connsiteY37" fmla="*/ 0 h 992857"/>
                <a:gd name="connsiteX38" fmla="*/ 256309 w 1884664"/>
                <a:gd name="connsiteY38" fmla="*/ 6927 h 992857"/>
                <a:gd name="connsiteX39" fmla="*/ 214745 w 1884664"/>
                <a:gd name="connsiteY39" fmla="*/ 20782 h 992857"/>
                <a:gd name="connsiteX40" fmla="*/ 173181 w 1884664"/>
                <a:gd name="connsiteY40" fmla="*/ 48491 h 992857"/>
                <a:gd name="connsiteX41" fmla="*/ 138545 w 1884664"/>
                <a:gd name="connsiteY41" fmla="*/ 83127 h 992857"/>
                <a:gd name="connsiteX42" fmla="*/ 110836 w 1884664"/>
                <a:gd name="connsiteY42" fmla="*/ 124691 h 992857"/>
                <a:gd name="connsiteX43" fmla="*/ 90054 w 1884664"/>
                <a:gd name="connsiteY43" fmla="*/ 145473 h 992857"/>
                <a:gd name="connsiteX44" fmla="*/ 62345 w 1884664"/>
                <a:gd name="connsiteY44" fmla="*/ 187037 h 992857"/>
                <a:gd name="connsiteX45" fmla="*/ 55418 w 1884664"/>
                <a:gd name="connsiteY45" fmla="*/ 207818 h 992857"/>
                <a:gd name="connsiteX46" fmla="*/ 27709 w 1884664"/>
                <a:gd name="connsiteY46" fmla="*/ 249382 h 992857"/>
                <a:gd name="connsiteX47" fmla="*/ 13854 w 1884664"/>
                <a:gd name="connsiteY47" fmla="*/ 290946 h 992857"/>
                <a:gd name="connsiteX48" fmla="*/ 6927 w 1884664"/>
                <a:gd name="connsiteY48" fmla="*/ 311727 h 992857"/>
                <a:gd name="connsiteX49" fmla="*/ 0 w 1884664"/>
                <a:gd name="connsiteY49" fmla="*/ 332509 h 992857"/>
                <a:gd name="connsiteX50" fmla="*/ 6927 w 1884664"/>
                <a:gd name="connsiteY50" fmla="*/ 561109 h 992857"/>
                <a:gd name="connsiteX51" fmla="*/ 20781 w 1884664"/>
                <a:gd name="connsiteY51" fmla="*/ 602673 h 992857"/>
                <a:gd name="connsiteX52" fmla="*/ 34636 w 1884664"/>
                <a:gd name="connsiteY52" fmla="*/ 665018 h 992857"/>
                <a:gd name="connsiteX53" fmla="*/ 48491 w 1884664"/>
                <a:gd name="connsiteY53" fmla="*/ 685800 h 992857"/>
                <a:gd name="connsiteX54" fmla="*/ 62345 w 1884664"/>
                <a:gd name="connsiteY54" fmla="*/ 727364 h 992857"/>
                <a:gd name="connsiteX55" fmla="*/ 69272 w 1884664"/>
                <a:gd name="connsiteY55" fmla="*/ 748146 h 992857"/>
                <a:gd name="connsiteX56" fmla="*/ 96981 w 1884664"/>
                <a:gd name="connsiteY56" fmla="*/ 789709 h 992857"/>
                <a:gd name="connsiteX57" fmla="*/ 131618 w 1884664"/>
                <a:gd name="connsiteY57" fmla="*/ 831273 h 992857"/>
                <a:gd name="connsiteX58" fmla="*/ 152400 w 1884664"/>
                <a:gd name="connsiteY58" fmla="*/ 845127 h 992857"/>
                <a:gd name="connsiteX59" fmla="*/ 207818 w 1884664"/>
                <a:gd name="connsiteY59" fmla="*/ 893618 h 992857"/>
                <a:gd name="connsiteX60" fmla="*/ 249381 w 1884664"/>
                <a:gd name="connsiteY60" fmla="*/ 928255 h 992857"/>
                <a:gd name="connsiteX61" fmla="*/ 318654 w 1884664"/>
                <a:gd name="connsiteY61" fmla="*/ 949037 h 992857"/>
                <a:gd name="connsiteX62" fmla="*/ 367145 w 1884664"/>
                <a:gd name="connsiteY62" fmla="*/ 955964 h 992857"/>
                <a:gd name="connsiteX63" fmla="*/ 464127 w 1884664"/>
                <a:gd name="connsiteY63" fmla="*/ 983673 h 992857"/>
                <a:gd name="connsiteX64" fmla="*/ 498763 w 1884664"/>
                <a:gd name="connsiteY64" fmla="*/ 990600 h 992857"/>
                <a:gd name="connsiteX65" fmla="*/ 609600 w 1884664"/>
                <a:gd name="connsiteY65" fmla="*/ 983673 h 99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884664" h="992857">
                  <a:moveTo>
                    <a:pt x="609600" y="983673"/>
                  </a:moveTo>
                  <a:cubicBezTo>
                    <a:pt x="633845" y="981364"/>
                    <a:pt x="632877" y="979844"/>
                    <a:pt x="644236" y="976746"/>
                  </a:cubicBezTo>
                  <a:cubicBezTo>
                    <a:pt x="658326" y="972903"/>
                    <a:pt x="671945" y="967509"/>
                    <a:pt x="685800" y="962891"/>
                  </a:cubicBezTo>
                  <a:cubicBezTo>
                    <a:pt x="712660" y="953938"/>
                    <a:pt x="730753" y="947317"/>
                    <a:pt x="762000" y="942109"/>
                  </a:cubicBezTo>
                  <a:cubicBezTo>
                    <a:pt x="840077" y="929096"/>
                    <a:pt x="789545" y="936058"/>
                    <a:pt x="914400" y="928255"/>
                  </a:cubicBezTo>
                  <a:lnTo>
                    <a:pt x="969818" y="921327"/>
                  </a:lnTo>
                  <a:cubicBezTo>
                    <a:pt x="986003" y="919169"/>
                    <a:pt x="1002001" y="915195"/>
                    <a:pt x="1018309" y="914400"/>
                  </a:cubicBezTo>
                  <a:cubicBezTo>
                    <a:pt x="1096759" y="910573"/>
                    <a:pt x="1175327" y="909782"/>
                    <a:pt x="1253836" y="907473"/>
                  </a:cubicBezTo>
                  <a:cubicBezTo>
                    <a:pt x="1311176" y="888361"/>
                    <a:pt x="1221608" y="917261"/>
                    <a:pt x="1343891" y="886691"/>
                  </a:cubicBezTo>
                  <a:cubicBezTo>
                    <a:pt x="1362364" y="882073"/>
                    <a:pt x="1381245" y="878859"/>
                    <a:pt x="1399309" y="872837"/>
                  </a:cubicBezTo>
                  <a:cubicBezTo>
                    <a:pt x="1406236" y="870528"/>
                    <a:pt x="1413046" y="867830"/>
                    <a:pt x="1420091" y="865909"/>
                  </a:cubicBezTo>
                  <a:cubicBezTo>
                    <a:pt x="1438461" y="860899"/>
                    <a:pt x="1457445" y="858077"/>
                    <a:pt x="1475509" y="852055"/>
                  </a:cubicBezTo>
                  <a:cubicBezTo>
                    <a:pt x="1482436" y="849746"/>
                    <a:pt x="1489760" y="848393"/>
                    <a:pt x="1496291" y="845127"/>
                  </a:cubicBezTo>
                  <a:cubicBezTo>
                    <a:pt x="1503737" y="841404"/>
                    <a:pt x="1509464" y="834654"/>
                    <a:pt x="1517072" y="831273"/>
                  </a:cubicBezTo>
                  <a:cubicBezTo>
                    <a:pt x="1530417" y="825342"/>
                    <a:pt x="1544781" y="822036"/>
                    <a:pt x="1558636" y="817418"/>
                  </a:cubicBezTo>
                  <a:cubicBezTo>
                    <a:pt x="1565563" y="815109"/>
                    <a:pt x="1572887" y="813756"/>
                    <a:pt x="1579418" y="810491"/>
                  </a:cubicBezTo>
                  <a:cubicBezTo>
                    <a:pt x="1588654" y="805873"/>
                    <a:pt x="1597635" y="800705"/>
                    <a:pt x="1607127" y="796637"/>
                  </a:cubicBezTo>
                  <a:cubicBezTo>
                    <a:pt x="1613839" y="793761"/>
                    <a:pt x="1621526" y="793255"/>
                    <a:pt x="1627909" y="789709"/>
                  </a:cubicBezTo>
                  <a:cubicBezTo>
                    <a:pt x="1642464" y="781622"/>
                    <a:pt x="1655618" y="771236"/>
                    <a:pt x="1669472" y="762000"/>
                  </a:cubicBezTo>
                  <a:lnTo>
                    <a:pt x="1690254" y="748146"/>
                  </a:lnTo>
                  <a:lnTo>
                    <a:pt x="1711036" y="734291"/>
                  </a:lnTo>
                  <a:lnTo>
                    <a:pt x="1731818" y="720437"/>
                  </a:lnTo>
                  <a:cubicBezTo>
                    <a:pt x="1736436" y="713510"/>
                    <a:pt x="1740342" y="706051"/>
                    <a:pt x="1745672" y="699655"/>
                  </a:cubicBezTo>
                  <a:cubicBezTo>
                    <a:pt x="1765597" y="675744"/>
                    <a:pt x="1782488" y="672330"/>
                    <a:pt x="1794163" y="637309"/>
                  </a:cubicBezTo>
                  <a:cubicBezTo>
                    <a:pt x="1796472" y="630382"/>
                    <a:pt x="1797825" y="623058"/>
                    <a:pt x="1801091" y="616527"/>
                  </a:cubicBezTo>
                  <a:cubicBezTo>
                    <a:pt x="1807112" y="604484"/>
                    <a:pt x="1814736" y="593308"/>
                    <a:pt x="1821872" y="581891"/>
                  </a:cubicBezTo>
                  <a:cubicBezTo>
                    <a:pt x="1826285" y="574831"/>
                    <a:pt x="1832004" y="568556"/>
                    <a:pt x="1835727" y="561109"/>
                  </a:cubicBezTo>
                  <a:cubicBezTo>
                    <a:pt x="1882864" y="466835"/>
                    <a:pt x="1812559" y="588175"/>
                    <a:pt x="1870363" y="491837"/>
                  </a:cubicBezTo>
                  <a:cubicBezTo>
                    <a:pt x="1895832" y="389968"/>
                    <a:pt x="1881775" y="456829"/>
                    <a:pt x="1870363" y="228600"/>
                  </a:cubicBezTo>
                  <a:cubicBezTo>
                    <a:pt x="1869614" y="213624"/>
                    <a:pt x="1861593" y="176275"/>
                    <a:pt x="1856509" y="159327"/>
                  </a:cubicBezTo>
                  <a:cubicBezTo>
                    <a:pt x="1852313" y="145339"/>
                    <a:pt x="1850755" y="129915"/>
                    <a:pt x="1842654" y="117764"/>
                  </a:cubicBezTo>
                  <a:cubicBezTo>
                    <a:pt x="1833418" y="103909"/>
                    <a:pt x="1828800" y="85436"/>
                    <a:pt x="1814945" y="76200"/>
                  </a:cubicBezTo>
                  <a:cubicBezTo>
                    <a:pt x="1782013" y="54246"/>
                    <a:pt x="1802060" y="64978"/>
                    <a:pt x="1752600" y="48491"/>
                  </a:cubicBezTo>
                  <a:lnTo>
                    <a:pt x="1711036" y="34637"/>
                  </a:lnTo>
                  <a:cubicBezTo>
                    <a:pt x="1704109" y="32328"/>
                    <a:pt x="1697511" y="28515"/>
                    <a:pt x="1690254" y="27709"/>
                  </a:cubicBezTo>
                  <a:cubicBezTo>
                    <a:pt x="1669472" y="25400"/>
                    <a:pt x="1648635" y="23545"/>
                    <a:pt x="1627909" y="20782"/>
                  </a:cubicBezTo>
                  <a:cubicBezTo>
                    <a:pt x="1613986" y="18926"/>
                    <a:pt x="1600282" y="15597"/>
                    <a:pt x="1586345" y="13855"/>
                  </a:cubicBezTo>
                  <a:cubicBezTo>
                    <a:pt x="1478364" y="357"/>
                    <a:pt x="1553522" y="14217"/>
                    <a:pt x="1482436" y="0"/>
                  </a:cubicBezTo>
                  <a:lnTo>
                    <a:pt x="256309" y="6927"/>
                  </a:lnTo>
                  <a:cubicBezTo>
                    <a:pt x="241707" y="7166"/>
                    <a:pt x="214745" y="20782"/>
                    <a:pt x="214745" y="20782"/>
                  </a:cubicBezTo>
                  <a:cubicBezTo>
                    <a:pt x="200890" y="30018"/>
                    <a:pt x="182417" y="34636"/>
                    <a:pt x="173181" y="48491"/>
                  </a:cubicBezTo>
                  <a:cubicBezTo>
                    <a:pt x="154709" y="76200"/>
                    <a:pt x="166254" y="64655"/>
                    <a:pt x="138545" y="83127"/>
                  </a:cubicBezTo>
                  <a:cubicBezTo>
                    <a:pt x="129309" y="96982"/>
                    <a:pt x="122610" y="112917"/>
                    <a:pt x="110836" y="124691"/>
                  </a:cubicBezTo>
                  <a:cubicBezTo>
                    <a:pt x="103909" y="131618"/>
                    <a:pt x="96069" y="137740"/>
                    <a:pt x="90054" y="145473"/>
                  </a:cubicBezTo>
                  <a:cubicBezTo>
                    <a:pt x="79831" y="158617"/>
                    <a:pt x="62345" y="187037"/>
                    <a:pt x="62345" y="187037"/>
                  </a:cubicBezTo>
                  <a:cubicBezTo>
                    <a:pt x="60036" y="193964"/>
                    <a:pt x="58964" y="201435"/>
                    <a:pt x="55418" y="207818"/>
                  </a:cubicBezTo>
                  <a:cubicBezTo>
                    <a:pt x="47331" y="222374"/>
                    <a:pt x="32975" y="233585"/>
                    <a:pt x="27709" y="249382"/>
                  </a:cubicBezTo>
                  <a:lnTo>
                    <a:pt x="13854" y="290946"/>
                  </a:lnTo>
                  <a:lnTo>
                    <a:pt x="6927" y="311727"/>
                  </a:lnTo>
                  <a:lnTo>
                    <a:pt x="0" y="332509"/>
                  </a:lnTo>
                  <a:cubicBezTo>
                    <a:pt x="2309" y="408709"/>
                    <a:pt x="1080" y="485099"/>
                    <a:pt x="6927" y="561109"/>
                  </a:cubicBezTo>
                  <a:cubicBezTo>
                    <a:pt x="8047" y="575670"/>
                    <a:pt x="18380" y="588268"/>
                    <a:pt x="20781" y="602673"/>
                  </a:cubicBezTo>
                  <a:cubicBezTo>
                    <a:pt x="23441" y="618633"/>
                    <a:pt x="26110" y="647966"/>
                    <a:pt x="34636" y="665018"/>
                  </a:cubicBezTo>
                  <a:cubicBezTo>
                    <a:pt x="38359" y="672465"/>
                    <a:pt x="43873" y="678873"/>
                    <a:pt x="48491" y="685800"/>
                  </a:cubicBezTo>
                  <a:lnTo>
                    <a:pt x="62345" y="727364"/>
                  </a:lnTo>
                  <a:cubicBezTo>
                    <a:pt x="64654" y="734291"/>
                    <a:pt x="65222" y="742070"/>
                    <a:pt x="69272" y="748146"/>
                  </a:cubicBezTo>
                  <a:lnTo>
                    <a:pt x="96981" y="789709"/>
                  </a:lnTo>
                  <a:cubicBezTo>
                    <a:pt x="110603" y="810142"/>
                    <a:pt x="111617" y="814606"/>
                    <a:pt x="131618" y="831273"/>
                  </a:cubicBezTo>
                  <a:cubicBezTo>
                    <a:pt x="138014" y="836603"/>
                    <a:pt x="145473" y="840509"/>
                    <a:pt x="152400" y="845127"/>
                  </a:cubicBezTo>
                  <a:cubicBezTo>
                    <a:pt x="191652" y="904007"/>
                    <a:pt x="127003" y="812803"/>
                    <a:pt x="207818" y="893618"/>
                  </a:cubicBezTo>
                  <a:cubicBezTo>
                    <a:pt x="220866" y="906666"/>
                    <a:pt x="232024" y="920541"/>
                    <a:pt x="249381" y="928255"/>
                  </a:cubicBezTo>
                  <a:cubicBezTo>
                    <a:pt x="261885" y="933812"/>
                    <a:pt x="301610" y="945938"/>
                    <a:pt x="318654" y="949037"/>
                  </a:cubicBezTo>
                  <a:cubicBezTo>
                    <a:pt x="334718" y="951958"/>
                    <a:pt x="350981" y="953655"/>
                    <a:pt x="367145" y="955964"/>
                  </a:cubicBezTo>
                  <a:cubicBezTo>
                    <a:pt x="406752" y="969166"/>
                    <a:pt x="420646" y="974977"/>
                    <a:pt x="464127" y="983673"/>
                  </a:cubicBezTo>
                  <a:cubicBezTo>
                    <a:pt x="475672" y="985982"/>
                    <a:pt x="487061" y="989300"/>
                    <a:pt x="498763" y="990600"/>
                  </a:cubicBezTo>
                  <a:cubicBezTo>
                    <a:pt x="562702" y="997704"/>
                    <a:pt x="585355" y="985982"/>
                    <a:pt x="609600" y="983673"/>
                  </a:cubicBezTo>
                  <a:close/>
                </a:path>
              </a:pathLst>
            </a:custGeom>
            <a:noFill/>
            <a:ln w="34925"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17855B60-9F9B-7E4C-BD4B-A6993A4A9DC6}"/>
                </a:ext>
              </a:extLst>
            </p:cNvPr>
            <p:cNvSpPr txBox="1"/>
            <p:nvPr/>
          </p:nvSpPr>
          <p:spPr>
            <a:xfrm>
              <a:off x="5403718" y="3376297"/>
              <a:ext cx="1359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432FF"/>
                  </a:solidFill>
                </a:rPr>
                <a:t>Antiprotons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07F6ACF-D32F-0E4C-8C7B-41231119D285}"/>
              </a:ext>
            </a:extLst>
          </p:cNvPr>
          <p:cNvSpPr txBox="1"/>
          <p:nvPr/>
        </p:nvSpPr>
        <p:spPr>
          <a:xfrm>
            <a:off x="10024887" y="3136644"/>
            <a:ext cx="2097296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Primary p and ions,</a:t>
            </a:r>
          </a:p>
          <a:p>
            <a:pPr algn="ctr"/>
            <a:r>
              <a:rPr lang="en-US" sz="1600" dirty="0"/>
              <a:t>secondary beams of hadrons, leptons</a:t>
            </a:r>
          </a:p>
        </p:txBody>
      </p:sp>
    </p:spTree>
    <p:extLst>
      <p:ext uri="{BB962C8B-B14F-4D97-AF65-F5344CB8AC3E}">
        <p14:creationId xmlns:p14="http://schemas.microsoft.com/office/powerpoint/2010/main" val="341165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2" grpId="0" animBg="1"/>
      <p:bldP spid="78" grpId="0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C1CA6C7B-E907-675A-3DAE-9BF5B5F562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222" y="3500766"/>
            <a:ext cx="5035851" cy="3357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BFEC6A-6120-75DF-3E02-D0CEBD2FF6AB}"/>
              </a:ext>
            </a:extLst>
          </p:cNvPr>
          <p:cNvSpPr txBox="1"/>
          <p:nvPr/>
        </p:nvSpPr>
        <p:spPr>
          <a:xfrm>
            <a:off x="6457565" y="3587761"/>
            <a:ext cx="1350197" cy="313757"/>
          </a:xfrm>
          <a:prstGeom prst="rect">
            <a:avLst/>
          </a:prstGeom>
          <a:solidFill>
            <a:srgbClr val="303030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Electrons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A587E54-FC69-414B-AB7E-94E9117A3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100" y="0"/>
            <a:ext cx="5324168" cy="354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8D43B3-A5E8-F548-85AC-02DF03BF0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4268" y="0"/>
            <a:ext cx="4916129" cy="350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53BB6C2-8DE9-6E4B-81A3-F65BDB6A1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100" y="3500767"/>
            <a:ext cx="5324168" cy="335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189ABC-6135-D04F-BDF6-1B252B8F7D68}"/>
              </a:ext>
            </a:extLst>
          </p:cNvPr>
          <p:cNvSpPr txBox="1"/>
          <p:nvPr/>
        </p:nvSpPr>
        <p:spPr>
          <a:xfrm>
            <a:off x="1046644" y="48312"/>
            <a:ext cx="1405358" cy="276999"/>
          </a:xfrm>
          <a:prstGeom prst="rect">
            <a:avLst/>
          </a:prstGeom>
          <a:solidFill>
            <a:srgbClr val="303030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Antiprotons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7F132F-2AB4-E144-BC57-7EC81ABC8B4D}"/>
              </a:ext>
            </a:extLst>
          </p:cNvPr>
          <p:cNvSpPr txBox="1"/>
          <p:nvPr/>
        </p:nvSpPr>
        <p:spPr>
          <a:xfrm>
            <a:off x="6392771" y="48312"/>
            <a:ext cx="2515255" cy="276999"/>
          </a:xfrm>
          <a:prstGeom prst="rect">
            <a:avLst/>
          </a:prstGeom>
          <a:solidFill>
            <a:srgbClr val="303030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Radioactive ion beams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DE4213-E125-934D-88EE-6983A4EF84BB}"/>
              </a:ext>
            </a:extLst>
          </p:cNvPr>
          <p:cNvSpPr txBox="1"/>
          <p:nvPr/>
        </p:nvSpPr>
        <p:spPr>
          <a:xfrm>
            <a:off x="1046644" y="3617083"/>
            <a:ext cx="1152011" cy="276999"/>
          </a:xfrm>
          <a:prstGeom prst="rect">
            <a:avLst/>
          </a:prstGeom>
          <a:solidFill>
            <a:srgbClr val="303030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Protons</a:t>
            </a:r>
          </a:p>
        </p:txBody>
      </p:sp>
    </p:spTree>
    <p:extLst>
      <p:ext uri="{BB962C8B-B14F-4D97-AF65-F5344CB8AC3E}">
        <p14:creationId xmlns:p14="http://schemas.microsoft.com/office/powerpoint/2010/main" val="19441333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5A8B08-7177-79D3-3F71-0F27EA6D85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30" y="0"/>
            <a:ext cx="11198022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3C5F62-6807-8F40-B627-BFFD9ADCC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15</a:t>
            </a:fld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C830A44-81F1-FA4E-A6F0-D9445FB9320C}"/>
              </a:ext>
            </a:extLst>
          </p:cNvPr>
          <p:cNvGrpSpPr/>
          <p:nvPr/>
        </p:nvGrpSpPr>
        <p:grpSpPr>
          <a:xfrm>
            <a:off x="1143000" y="221673"/>
            <a:ext cx="10099964" cy="5854998"/>
            <a:chOff x="1143000" y="221673"/>
            <a:chExt cx="10099964" cy="585499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1E116462-B789-3F46-AE43-925DF06C14C8}"/>
                </a:ext>
              </a:extLst>
            </p:cNvPr>
            <p:cNvGrpSpPr/>
            <p:nvPr/>
          </p:nvGrpSpPr>
          <p:grpSpPr>
            <a:xfrm>
              <a:off x="1143000" y="351200"/>
              <a:ext cx="8763000" cy="5725471"/>
              <a:chOff x="1143000" y="351200"/>
              <a:chExt cx="8763000" cy="5725471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D515CF35-ABE6-A444-9257-0707FF3FEC92}"/>
                  </a:ext>
                </a:extLst>
              </p:cNvPr>
              <p:cNvGrpSpPr/>
              <p:nvPr/>
            </p:nvGrpSpPr>
            <p:grpSpPr>
              <a:xfrm>
                <a:off x="1143000" y="351200"/>
                <a:ext cx="8763000" cy="5089406"/>
                <a:chOff x="1143000" y="351200"/>
                <a:chExt cx="8763000" cy="5089406"/>
              </a:xfrm>
            </p:grpSpPr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85F0EC7B-E7CF-A742-BD6E-8728671B0B7C}"/>
                    </a:ext>
                  </a:extLst>
                </p:cNvPr>
                <p:cNvSpPr/>
                <p:nvPr/>
              </p:nvSpPr>
              <p:spPr>
                <a:xfrm>
                  <a:off x="5916220" y="4785905"/>
                  <a:ext cx="2324099" cy="654701"/>
                </a:xfrm>
                <a:prstGeom prst="ellipse">
                  <a:avLst/>
                </a:prstGeom>
                <a:noFill/>
                <a:ln w="41275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tIns="0" bIns="46800"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DAC3C261-029A-B94E-B18A-812F9F05C5DF}"/>
                    </a:ext>
                  </a:extLst>
                </p:cNvPr>
                <p:cNvSpPr/>
                <p:nvPr/>
              </p:nvSpPr>
              <p:spPr>
                <a:xfrm>
                  <a:off x="1143000" y="351200"/>
                  <a:ext cx="8559799" cy="2682000"/>
                </a:xfrm>
                <a:prstGeom prst="ellipse">
                  <a:avLst/>
                </a:prstGeom>
                <a:noFill/>
                <a:ln w="41275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tIns="0" bIns="46800"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A7D1404A-257F-AD4D-AB1F-0DF4D71F7E0E}"/>
                    </a:ext>
                  </a:extLst>
                </p:cNvPr>
                <p:cNvSpPr/>
                <p:nvPr/>
              </p:nvSpPr>
              <p:spPr>
                <a:xfrm>
                  <a:off x="3591509" y="1985088"/>
                  <a:ext cx="4608000" cy="1314000"/>
                </a:xfrm>
                <a:prstGeom prst="ellipse">
                  <a:avLst/>
                </a:prstGeom>
                <a:noFill/>
                <a:ln w="41275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tIns="0" bIns="46800"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10" name="Straight Arrow Connector 9">
                  <a:extLst>
                    <a:ext uri="{FF2B5EF4-FFF2-40B4-BE49-F238E27FC236}">
                      <a16:creationId xmlns:a16="http://schemas.microsoft.com/office/drawing/2014/main" id="{0B4C3043-9D39-3744-AAE5-DF6FE97756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14800" y="1604088"/>
                  <a:ext cx="1135527" cy="609909"/>
                </a:xfrm>
                <a:prstGeom prst="straightConnector1">
                  <a:avLst/>
                </a:prstGeom>
                <a:ln w="44450">
                  <a:solidFill>
                    <a:srgbClr val="00B050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11">
                  <a:extLst>
                    <a:ext uri="{FF2B5EF4-FFF2-40B4-BE49-F238E27FC236}">
                      <a16:creationId xmlns:a16="http://schemas.microsoft.com/office/drawing/2014/main" id="{763D3D58-ED2A-7745-BEA0-3CC7859306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41105" y="4785905"/>
                  <a:ext cx="2664895" cy="0"/>
                </a:xfrm>
                <a:prstGeom prst="straightConnector1">
                  <a:avLst/>
                </a:prstGeom>
                <a:ln w="44450">
                  <a:solidFill>
                    <a:srgbClr val="00B050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12">
                  <a:extLst>
                    <a:ext uri="{FF2B5EF4-FFF2-40B4-BE49-F238E27FC236}">
                      <a16:creationId xmlns:a16="http://schemas.microsoft.com/office/drawing/2014/main" id="{87A9E842-E292-6C4F-9027-8C5259CDD9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713015" y="3322611"/>
                  <a:ext cx="2364350" cy="30189"/>
                </a:xfrm>
                <a:prstGeom prst="straightConnector1">
                  <a:avLst/>
                </a:prstGeom>
                <a:ln w="44450">
                  <a:solidFill>
                    <a:srgbClr val="00B050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F7901CDD-6B56-E646-A11E-873FD636BE18}"/>
                    </a:ext>
                  </a:extLst>
                </p:cNvPr>
                <p:cNvSpPr/>
                <p:nvPr/>
              </p:nvSpPr>
              <p:spPr>
                <a:xfrm>
                  <a:off x="3474082" y="2614047"/>
                  <a:ext cx="2466938" cy="2546889"/>
                </a:xfrm>
                <a:custGeom>
                  <a:avLst/>
                  <a:gdLst>
                    <a:gd name="connsiteX0" fmla="*/ 2457838 w 2457838"/>
                    <a:gd name="connsiteY0" fmla="*/ 2567553 h 2567553"/>
                    <a:gd name="connsiteX1" fmla="*/ 2091045 w 2457838"/>
                    <a:gd name="connsiteY1" fmla="*/ 2340245 h 2567553"/>
                    <a:gd name="connsiteX2" fmla="*/ 1021662 w 2457838"/>
                    <a:gd name="connsiteY2" fmla="*/ 2190428 h 2567553"/>
                    <a:gd name="connsiteX3" fmla="*/ 530882 w 2457838"/>
                    <a:gd name="connsiteY3" fmla="*/ 2087106 h 2567553"/>
                    <a:gd name="connsiteX4" fmla="*/ 60767 w 2457838"/>
                    <a:gd name="connsiteY4" fmla="*/ 1606658 h 2567553"/>
                    <a:gd name="connsiteX5" fmla="*/ 14272 w 2457838"/>
                    <a:gd name="connsiteY5" fmla="*/ 645763 h 2567553"/>
                    <a:gd name="connsiteX6" fmla="*/ 138259 w 2457838"/>
                    <a:gd name="connsiteY6" fmla="*/ 0 h 2567553"/>
                    <a:gd name="connsiteX0" fmla="*/ 2455905 w 2455905"/>
                    <a:gd name="connsiteY0" fmla="*/ 2567553 h 2567553"/>
                    <a:gd name="connsiteX1" fmla="*/ 2089112 w 2455905"/>
                    <a:gd name="connsiteY1" fmla="*/ 2340245 h 2567553"/>
                    <a:gd name="connsiteX2" fmla="*/ 1019729 w 2455905"/>
                    <a:gd name="connsiteY2" fmla="*/ 2190428 h 2567553"/>
                    <a:gd name="connsiteX3" fmla="*/ 492787 w 2455905"/>
                    <a:gd name="connsiteY3" fmla="*/ 2061276 h 2567553"/>
                    <a:gd name="connsiteX4" fmla="*/ 58834 w 2455905"/>
                    <a:gd name="connsiteY4" fmla="*/ 1606658 h 2567553"/>
                    <a:gd name="connsiteX5" fmla="*/ 12339 w 2455905"/>
                    <a:gd name="connsiteY5" fmla="*/ 645763 h 2567553"/>
                    <a:gd name="connsiteX6" fmla="*/ 136326 w 2455905"/>
                    <a:gd name="connsiteY6" fmla="*/ 0 h 2567553"/>
                    <a:gd name="connsiteX0" fmla="*/ 2455905 w 2455905"/>
                    <a:gd name="connsiteY0" fmla="*/ 2567553 h 2567553"/>
                    <a:gd name="connsiteX1" fmla="*/ 2089112 w 2455905"/>
                    <a:gd name="connsiteY1" fmla="*/ 2340245 h 2567553"/>
                    <a:gd name="connsiteX2" fmla="*/ 1014563 w 2455905"/>
                    <a:gd name="connsiteY2" fmla="*/ 2190428 h 2567553"/>
                    <a:gd name="connsiteX3" fmla="*/ 492787 w 2455905"/>
                    <a:gd name="connsiteY3" fmla="*/ 2061276 h 2567553"/>
                    <a:gd name="connsiteX4" fmla="*/ 58834 w 2455905"/>
                    <a:gd name="connsiteY4" fmla="*/ 1606658 h 2567553"/>
                    <a:gd name="connsiteX5" fmla="*/ 12339 w 2455905"/>
                    <a:gd name="connsiteY5" fmla="*/ 645763 h 2567553"/>
                    <a:gd name="connsiteX6" fmla="*/ 136326 w 2455905"/>
                    <a:gd name="connsiteY6" fmla="*/ 0 h 2567553"/>
                    <a:gd name="connsiteX0" fmla="*/ 2454858 w 2454858"/>
                    <a:gd name="connsiteY0" fmla="*/ 2567553 h 2567553"/>
                    <a:gd name="connsiteX1" fmla="*/ 2088065 w 2454858"/>
                    <a:gd name="connsiteY1" fmla="*/ 2340245 h 2567553"/>
                    <a:gd name="connsiteX2" fmla="*/ 1013516 w 2454858"/>
                    <a:gd name="connsiteY2" fmla="*/ 2190428 h 2567553"/>
                    <a:gd name="connsiteX3" fmla="*/ 471075 w 2454858"/>
                    <a:gd name="connsiteY3" fmla="*/ 2061276 h 2567553"/>
                    <a:gd name="connsiteX4" fmla="*/ 57787 w 2454858"/>
                    <a:gd name="connsiteY4" fmla="*/ 1606658 h 2567553"/>
                    <a:gd name="connsiteX5" fmla="*/ 11292 w 2454858"/>
                    <a:gd name="connsiteY5" fmla="*/ 645763 h 2567553"/>
                    <a:gd name="connsiteX6" fmla="*/ 135279 w 2454858"/>
                    <a:gd name="connsiteY6" fmla="*/ 0 h 2567553"/>
                    <a:gd name="connsiteX0" fmla="*/ 2454858 w 2454858"/>
                    <a:gd name="connsiteY0" fmla="*/ 2567553 h 2567553"/>
                    <a:gd name="connsiteX1" fmla="*/ 2088065 w 2454858"/>
                    <a:gd name="connsiteY1" fmla="*/ 2340245 h 2567553"/>
                    <a:gd name="connsiteX2" fmla="*/ 1013516 w 2454858"/>
                    <a:gd name="connsiteY2" fmla="*/ 2190428 h 2567553"/>
                    <a:gd name="connsiteX3" fmla="*/ 471075 w 2454858"/>
                    <a:gd name="connsiteY3" fmla="*/ 2061276 h 2567553"/>
                    <a:gd name="connsiteX4" fmla="*/ 57787 w 2454858"/>
                    <a:gd name="connsiteY4" fmla="*/ 1606658 h 2567553"/>
                    <a:gd name="connsiteX5" fmla="*/ 11292 w 2454858"/>
                    <a:gd name="connsiteY5" fmla="*/ 645763 h 2567553"/>
                    <a:gd name="connsiteX6" fmla="*/ 135279 w 2454858"/>
                    <a:gd name="connsiteY6" fmla="*/ 0 h 2567553"/>
                    <a:gd name="connsiteX0" fmla="*/ 2470357 w 2470357"/>
                    <a:gd name="connsiteY0" fmla="*/ 2552055 h 2552055"/>
                    <a:gd name="connsiteX1" fmla="*/ 2088065 w 2470357"/>
                    <a:gd name="connsiteY1" fmla="*/ 2340245 h 2552055"/>
                    <a:gd name="connsiteX2" fmla="*/ 1013516 w 2470357"/>
                    <a:gd name="connsiteY2" fmla="*/ 2190428 h 2552055"/>
                    <a:gd name="connsiteX3" fmla="*/ 471075 w 2470357"/>
                    <a:gd name="connsiteY3" fmla="*/ 2061276 h 2552055"/>
                    <a:gd name="connsiteX4" fmla="*/ 57787 w 2470357"/>
                    <a:gd name="connsiteY4" fmla="*/ 1606658 h 2552055"/>
                    <a:gd name="connsiteX5" fmla="*/ 11292 w 2470357"/>
                    <a:gd name="connsiteY5" fmla="*/ 645763 h 2552055"/>
                    <a:gd name="connsiteX6" fmla="*/ 135279 w 2470357"/>
                    <a:gd name="connsiteY6" fmla="*/ 0 h 2552055"/>
                    <a:gd name="connsiteX0" fmla="*/ 2470357 w 2470357"/>
                    <a:gd name="connsiteY0" fmla="*/ 2552055 h 2552055"/>
                    <a:gd name="connsiteX1" fmla="*/ 2088065 w 2470357"/>
                    <a:gd name="connsiteY1" fmla="*/ 2340245 h 2552055"/>
                    <a:gd name="connsiteX2" fmla="*/ 1013516 w 2470357"/>
                    <a:gd name="connsiteY2" fmla="*/ 2190428 h 2552055"/>
                    <a:gd name="connsiteX3" fmla="*/ 471075 w 2470357"/>
                    <a:gd name="connsiteY3" fmla="*/ 2061276 h 2552055"/>
                    <a:gd name="connsiteX4" fmla="*/ 57787 w 2470357"/>
                    <a:gd name="connsiteY4" fmla="*/ 1606658 h 2552055"/>
                    <a:gd name="connsiteX5" fmla="*/ 11292 w 2470357"/>
                    <a:gd name="connsiteY5" fmla="*/ 645763 h 2552055"/>
                    <a:gd name="connsiteX6" fmla="*/ 135279 w 2470357"/>
                    <a:gd name="connsiteY6" fmla="*/ 0 h 2552055"/>
                    <a:gd name="connsiteX0" fmla="*/ 2485856 w 2485856"/>
                    <a:gd name="connsiteY0" fmla="*/ 2546889 h 2546889"/>
                    <a:gd name="connsiteX1" fmla="*/ 2088065 w 2485856"/>
                    <a:gd name="connsiteY1" fmla="*/ 2340245 h 2546889"/>
                    <a:gd name="connsiteX2" fmla="*/ 1013516 w 2485856"/>
                    <a:gd name="connsiteY2" fmla="*/ 2190428 h 2546889"/>
                    <a:gd name="connsiteX3" fmla="*/ 471075 w 2485856"/>
                    <a:gd name="connsiteY3" fmla="*/ 2061276 h 2546889"/>
                    <a:gd name="connsiteX4" fmla="*/ 57787 w 2485856"/>
                    <a:gd name="connsiteY4" fmla="*/ 1606658 h 2546889"/>
                    <a:gd name="connsiteX5" fmla="*/ 11292 w 2485856"/>
                    <a:gd name="connsiteY5" fmla="*/ 645763 h 2546889"/>
                    <a:gd name="connsiteX6" fmla="*/ 135279 w 2485856"/>
                    <a:gd name="connsiteY6" fmla="*/ 0 h 2546889"/>
                    <a:gd name="connsiteX0" fmla="*/ 2485856 w 2485856"/>
                    <a:gd name="connsiteY0" fmla="*/ 2546889 h 2546889"/>
                    <a:gd name="connsiteX1" fmla="*/ 2088065 w 2485856"/>
                    <a:gd name="connsiteY1" fmla="*/ 2340245 h 2546889"/>
                    <a:gd name="connsiteX2" fmla="*/ 1013516 w 2485856"/>
                    <a:gd name="connsiteY2" fmla="*/ 2190428 h 2546889"/>
                    <a:gd name="connsiteX3" fmla="*/ 471075 w 2485856"/>
                    <a:gd name="connsiteY3" fmla="*/ 2061276 h 2546889"/>
                    <a:gd name="connsiteX4" fmla="*/ 57787 w 2485856"/>
                    <a:gd name="connsiteY4" fmla="*/ 1606658 h 2546889"/>
                    <a:gd name="connsiteX5" fmla="*/ 11292 w 2485856"/>
                    <a:gd name="connsiteY5" fmla="*/ 645763 h 2546889"/>
                    <a:gd name="connsiteX6" fmla="*/ 135279 w 2485856"/>
                    <a:gd name="connsiteY6" fmla="*/ 0 h 2546889"/>
                    <a:gd name="connsiteX0" fmla="*/ 2466938 w 2466938"/>
                    <a:gd name="connsiteY0" fmla="*/ 2546889 h 2546889"/>
                    <a:gd name="connsiteX1" fmla="*/ 2069147 w 2466938"/>
                    <a:gd name="connsiteY1" fmla="*/ 2340245 h 2546889"/>
                    <a:gd name="connsiteX2" fmla="*/ 994598 w 2466938"/>
                    <a:gd name="connsiteY2" fmla="*/ 2190428 h 2546889"/>
                    <a:gd name="connsiteX3" fmla="*/ 452157 w 2466938"/>
                    <a:gd name="connsiteY3" fmla="*/ 2061276 h 2546889"/>
                    <a:gd name="connsiteX4" fmla="*/ 38869 w 2466938"/>
                    <a:gd name="connsiteY4" fmla="*/ 1606658 h 2546889"/>
                    <a:gd name="connsiteX5" fmla="*/ 26241 w 2466938"/>
                    <a:gd name="connsiteY5" fmla="*/ 654229 h 2546889"/>
                    <a:gd name="connsiteX6" fmla="*/ 116361 w 2466938"/>
                    <a:gd name="connsiteY6" fmla="*/ 0 h 25468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66938" h="2546889">
                      <a:moveTo>
                        <a:pt x="2466938" y="2546889"/>
                      </a:moveTo>
                      <a:cubicBezTo>
                        <a:pt x="2361894" y="2485326"/>
                        <a:pt x="2314537" y="2399655"/>
                        <a:pt x="2069147" y="2340245"/>
                      </a:cubicBezTo>
                      <a:cubicBezTo>
                        <a:pt x="1823757" y="2280835"/>
                        <a:pt x="1264096" y="2236923"/>
                        <a:pt x="994598" y="2190428"/>
                      </a:cubicBezTo>
                      <a:cubicBezTo>
                        <a:pt x="725100" y="2143933"/>
                        <a:pt x="621777" y="2132740"/>
                        <a:pt x="452157" y="2061276"/>
                      </a:cubicBezTo>
                      <a:cubicBezTo>
                        <a:pt x="282537" y="1989812"/>
                        <a:pt x="109855" y="1841166"/>
                        <a:pt x="38869" y="1606658"/>
                      </a:cubicBezTo>
                      <a:cubicBezTo>
                        <a:pt x="-32117" y="1372150"/>
                        <a:pt x="13326" y="922005"/>
                        <a:pt x="26241" y="654229"/>
                      </a:cubicBezTo>
                      <a:cubicBezTo>
                        <a:pt x="39156" y="386453"/>
                        <a:pt x="60825" y="188993"/>
                        <a:pt x="116361" y="0"/>
                      </a:cubicBezTo>
                    </a:path>
                  </a:pathLst>
                </a:custGeom>
                <a:noFill/>
                <a:ln w="44450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CBF8F59E-759E-A347-88ED-85C448AB6E6F}"/>
                    </a:ext>
                  </a:extLst>
                </p:cNvPr>
                <p:cNvSpPr/>
                <p:nvPr/>
              </p:nvSpPr>
              <p:spPr>
                <a:xfrm>
                  <a:off x="1159934" y="1811713"/>
                  <a:ext cx="2553084" cy="1674664"/>
                </a:xfrm>
                <a:custGeom>
                  <a:avLst/>
                  <a:gdLst>
                    <a:gd name="connsiteX0" fmla="*/ 2570018 w 2570018"/>
                    <a:gd name="connsiteY0" fmla="*/ 1530927 h 1664504"/>
                    <a:gd name="connsiteX1" fmla="*/ 1620982 w 2570018"/>
                    <a:gd name="connsiteY1" fmla="*/ 1662545 h 1664504"/>
                    <a:gd name="connsiteX2" fmla="*/ 1032164 w 2570018"/>
                    <a:gd name="connsiteY2" fmla="*/ 1586345 h 1664504"/>
                    <a:gd name="connsiteX3" fmla="*/ 554182 w 2570018"/>
                    <a:gd name="connsiteY3" fmla="*/ 1288472 h 1664504"/>
                    <a:gd name="connsiteX4" fmla="*/ 166255 w 2570018"/>
                    <a:gd name="connsiteY4" fmla="*/ 630382 h 1664504"/>
                    <a:gd name="connsiteX5" fmla="*/ 0 w 2570018"/>
                    <a:gd name="connsiteY5" fmla="*/ 0 h 1664504"/>
                    <a:gd name="connsiteX0" fmla="*/ 2553084 w 2553084"/>
                    <a:gd name="connsiteY0" fmla="*/ 1541087 h 1674664"/>
                    <a:gd name="connsiteX1" fmla="*/ 1604048 w 2553084"/>
                    <a:gd name="connsiteY1" fmla="*/ 1672705 h 1674664"/>
                    <a:gd name="connsiteX2" fmla="*/ 1015230 w 2553084"/>
                    <a:gd name="connsiteY2" fmla="*/ 1596505 h 1674664"/>
                    <a:gd name="connsiteX3" fmla="*/ 537248 w 2553084"/>
                    <a:gd name="connsiteY3" fmla="*/ 1298632 h 1674664"/>
                    <a:gd name="connsiteX4" fmla="*/ 149321 w 2553084"/>
                    <a:gd name="connsiteY4" fmla="*/ 640542 h 1674664"/>
                    <a:gd name="connsiteX5" fmla="*/ 0 w 2553084"/>
                    <a:gd name="connsiteY5" fmla="*/ 0 h 1674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53084" h="1674664">
                      <a:moveTo>
                        <a:pt x="2553084" y="1541087"/>
                      </a:moveTo>
                      <a:cubicBezTo>
                        <a:pt x="2206720" y="1602278"/>
                        <a:pt x="1860357" y="1663469"/>
                        <a:pt x="1604048" y="1672705"/>
                      </a:cubicBezTo>
                      <a:cubicBezTo>
                        <a:pt x="1347739" y="1681941"/>
                        <a:pt x="1193030" y="1658851"/>
                        <a:pt x="1015230" y="1596505"/>
                      </a:cubicBezTo>
                      <a:cubicBezTo>
                        <a:pt x="837430" y="1534159"/>
                        <a:pt x="681566" y="1457959"/>
                        <a:pt x="537248" y="1298632"/>
                      </a:cubicBezTo>
                      <a:cubicBezTo>
                        <a:pt x="392930" y="1139305"/>
                        <a:pt x="238862" y="856981"/>
                        <a:pt x="149321" y="640542"/>
                      </a:cubicBezTo>
                      <a:cubicBezTo>
                        <a:pt x="59780" y="424103"/>
                        <a:pt x="36945" y="207818"/>
                        <a:pt x="0" y="0"/>
                      </a:cubicBezTo>
                    </a:path>
                  </a:pathLst>
                </a:custGeom>
                <a:noFill/>
                <a:ln w="44450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2F98093A-194B-8441-AC74-22BACAD3D4F0}"/>
                    </a:ext>
                  </a:extLst>
                </p:cNvPr>
                <p:cNvSpPr/>
                <p:nvPr/>
              </p:nvSpPr>
              <p:spPr>
                <a:xfrm>
                  <a:off x="7686041" y="2097102"/>
                  <a:ext cx="1428558" cy="288171"/>
                </a:xfrm>
                <a:custGeom>
                  <a:avLst/>
                  <a:gdLst>
                    <a:gd name="connsiteX0" fmla="*/ 0 w 1343891"/>
                    <a:gd name="connsiteY0" fmla="*/ 0 h 311755"/>
                    <a:gd name="connsiteX1" fmla="*/ 290945 w 1343891"/>
                    <a:gd name="connsiteY1" fmla="*/ 110837 h 311755"/>
                    <a:gd name="connsiteX2" fmla="*/ 526473 w 1343891"/>
                    <a:gd name="connsiteY2" fmla="*/ 270164 h 311755"/>
                    <a:gd name="connsiteX3" fmla="*/ 852054 w 1343891"/>
                    <a:gd name="connsiteY3" fmla="*/ 311728 h 311755"/>
                    <a:gd name="connsiteX4" fmla="*/ 1343891 w 1343891"/>
                    <a:gd name="connsiteY4" fmla="*/ 277091 h 311755"/>
                    <a:gd name="connsiteX5" fmla="*/ 1343891 w 1343891"/>
                    <a:gd name="connsiteY5" fmla="*/ 277091 h 311755"/>
                    <a:gd name="connsiteX0" fmla="*/ 0 w 1354051"/>
                    <a:gd name="connsiteY0" fmla="*/ 0 h 288048"/>
                    <a:gd name="connsiteX1" fmla="*/ 301105 w 1354051"/>
                    <a:gd name="connsiteY1" fmla="*/ 87130 h 288048"/>
                    <a:gd name="connsiteX2" fmla="*/ 536633 w 1354051"/>
                    <a:gd name="connsiteY2" fmla="*/ 246457 h 288048"/>
                    <a:gd name="connsiteX3" fmla="*/ 862214 w 1354051"/>
                    <a:gd name="connsiteY3" fmla="*/ 288021 h 288048"/>
                    <a:gd name="connsiteX4" fmla="*/ 1354051 w 1354051"/>
                    <a:gd name="connsiteY4" fmla="*/ 253384 h 288048"/>
                    <a:gd name="connsiteX5" fmla="*/ 1354051 w 1354051"/>
                    <a:gd name="connsiteY5" fmla="*/ 253384 h 288048"/>
                    <a:gd name="connsiteX0" fmla="*/ 0 w 1404343"/>
                    <a:gd name="connsiteY0" fmla="*/ 0 h 288052"/>
                    <a:gd name="connsiteX1" fmla="*/ 301105 w 1404343"/>
                    <a:gd name="connsiteY1" fmla="*/ 87130 h 288052"/>
                    <a:gd name="connsiteX2" fmla="*/ 536633 w 1404343"/>
                    <a:gd name="connsiteY2" fmla="*/ 246457 h 288052"/>
                    <a:gd name="connsiteX3" fmla="*/ 862214 w 1404343"/>
                    <a:gd name="connsiteY3" fmla="*/ 288021 h 288052"/>
                    <a:gd name="connsiteX4" fmla="*/ 1354051 w 1404343"/>
                    <a:gd name="connsiteY4" fmla="*/ 253384 h 288052"/>
                    <a:gd name="connsiteX5" fmla="*/ 1398078 w 1404343"/>
                    <a:gd name="connsiteY5" fmla="*/ 260158 h 288052"/>
                    <a:gd name="connsiteX0" fmla="*/ 0 w 1428558"/>
                    <a:gd name="connsiteY0" fmla="*/ 0 h 288052"/>
                    <a:gd name="connsiteX1" fmla="*/ 301105 w 1428558"/>
                    <a:gd name="connsiteY1" fmla="*/ 87130 h 288052"/>
                    <a:gd name="connsiteX2" fmla="*/ 536633 w 1428558"/>
                    <a:gd name="connsiteY2" fmla="*/ 246457 h 288052"/>
                    <a:gd name="connsiteX3" fmla="*/ 862214 w 1428558"/>
                    <a:gd name="connsiteY3" fmla="*/ 288021 h 288052"/>
                    <a:gd name="connsiteX4" fmla="*/ 1354051 w 1428558"/>
                    <a:gd name="connsiteY4" fmla="*/ 253384 h 288052"/>
                    <a:gd name="connsiteX5" fmla="*/ 1428558 w 1428558"/>
                    <a:gd name="connsiteY5" fmla="*/ 260158 h 288052"/>
                    <a:gd name="connsiteX0" fmla="*/ 0 w 1428558"/>
                    <a:gd name="connsiteY0" fmla="*/ 0 h 288171"/>
                    <a:gd name="connsiteX1" fmla="*/ 301105 w 1428558"/>
                    <a:gd name="connsiteY1" fmla="*/ 87130 h 288171"/>
                    <a:gd name="connsiteX2" fmla="*/ 536633 w 1428558"/>
                    <a:gd name="connsiteY2" fmla="*/ 246457 h 288171"/>
                    <a:gd name="connsiteX3" fmla="*/ 862214 w 1428558"/>
                    <a:gd name="connsiteY3" fmla="*/ 288021 h 288171"/>
                    <a:gd name="connsiteX4" fmla="*/ 1428558 w 1428558"/>
                    <a:gd name="connsiteY4" fmla="*/ 260158 h 288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8558" h="288171">
                      <a:moveTo>
                        <a:pt x="0" y="0"/>
                      </a:moveTo>
                      <a:cubicBezTo>
                        <a:pt x="101600" y="32905"/>
                        <a:pt x="211666" y="46054"/>
                        <a:pt x="301105" y="87130"/>
                      </a:cubicBezTo>
                      <a:cubicBezTo>
                        <a:pt x="390544" y="128206"/>
                        <a:pt x="443115" y="212975"/>
                        <a:pt x="536633" y="246457"/>
                      </a:cubicBezTo>
                      <a:cubicBezTo>
                        <a:pt x="630151" y="279939"/>
                        <a:pt x="713560" y="285738"/>
                        <a:pt x="862214" y="288021"/>
                      </a:cubicBezTo>
                      <a:cubicBezTo>
                        <a:pt x="1010868" y="290304"/>
                        <a:pt x="1310570" y="265963"/>
                        <a:pt x="1428558" y="260158"/>
                      </a:cubicBezTo>
                    </a:path>
                  </a:pathLst>
                </a:custGeom>
                <a:noFill/>
                <a:ln w="44450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F2DF82A2-295A-2846-9F1D-258A39079D84}"/>
                  </a:ext>
                </a:extLst>
              </p:cNvPr>
              <p:cNvGrpSpPr/>
              <p:nvPr/>
            </p:nvGrpSpPr>
            <p:grpSpPr>
              <a:xfrm>
                <a:off x="5175249" y="5045176"/>
                <a:ext cx="1205793" cy="1031495"/>
                <a:chOff x="5175249" y="5045176"/>
                <a:chExt cx="1205793" cy="1031495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6207B066-7243-1A43-B4C5-8FD293CC879A}"/>
                    </a:ext>
                  </a:extLst>
                </p:cNvPr>
                <p:cNvSpPr/>
                <p:nvPr/>
              </p:nvSpPr>
              <p:spPr>
                <a:xfrm>
                  <a:off x="5175249" y="5310942"/>
                  <a:ext cx="558447" cy="746960"/>
                </a:xfrm>
                <a:custGeom>
                  <a:avLst/>
                  <a:gdLst>
                    <a:gd name="connsiteX0" fmla="*/ 0 w 595946"/>
                    <a:gd name="connsiteY0" fmla="*/ 721191 h 721191"/>
                    <a:gd name="connsiteX1" fmla="*/ 338667 w 595946"/>
                    <a:gd name="connsiteY1" fmla="*/ 9991 h 721191"/>
                    <a:gd name="connsiteX2" fmla="*/ 575734 w 595946"/>
                    <a:gd name="connsiteY2" fmla="*/ 331725 h 721191"/>
                    <a:gd name="connsiteX3" fmla="*/ 567267 w 595946"/>
                    <a:gd name="connsiteY3" fmla="*/ 721191 h 721191"/>
                    <a:gd name="connsiteX0" fmla="*/ 0 w 607553"/>
                    <a:gd name="connsiteY0" fmla="*/ 718519 h 718519"/>
                    <a:gd name="connsiteX1" fmla="*/ 338667 w 607553"/>
                    <a:gd name="connsiteY1" fmla="*/ 7319 h 718519"/>
                    <a:gd name="connsiteX2" fmla="*/ 591609 w 607553"/>
                    <a:gd name="connsiteY2" fmla="*/ 370328 h 718519"/>
                    <a:gd name="connsiteX3" fmla="*/ 567267 w 607553"/>
                    <a:gd name="connsiteY3" fmla="*/ 718519 h 718519"/>
                    <a:gd name="connsiteX0" fmla="*/ 0 w 593781"/>
                    <a:gd name="connsiteY0" fmla="*/ 718717 h 718717"/>
                    <a:gd name="connsiteX1" fmla="*/ 338667 w 593781"/>
                    <a:gd name="connsiteY1" fmla="*/ 7517 h 718717"/>
                    <a:gd name="connsiteX2" fmla="*/ 591609 w 593781"/>
                    <a:gd name="connsiteY2" fmla="*/ 370526 h 718717"/>
                    <a:gd name="connsiteX3" fmla="*/ 567267 w 593781"/>
                    <a:gd name="connsiteY3" fmla="*/ 718717 h 718717"/>
                    <a:gd name="connsiteX0" fmla="*/ 0 w 576462"/>
                    <a:gd name="connsiteY0" fmla="*/ 718352 h 718352"/>
                    <a:gd name="connsiteX1" fmla="*/ 338667 w 576462"/>
                    <a:gd name="connsiteY1" fmla="*/ 7152 h 718352"/>
                    <a:gd name="connsiteX2" fmla="*/ 556684 w 576462"/>
                    <a:gd name="connsiteY2" fmla="*/ 376511 h 718352"/>
                    <a:gd name="connsiteX3" fmla="*/ 567267 w 576462"/>
                    <a:gd name="connsiteY3" fmla="*/ 718352 h 718352"/>
                    <a:gd name="connsiteX0" fmla="*/ 0 w 576462"/>
                    <a:gd name="connsiteY0" fmla="*/ 741130 h 741130"/>
                    <a:gd name="connsiteX1" fmla="*/ 338667 w 576462"/>
                    <a:gd name="connsiteY1" fmla="*/ 29930 h 741130"/>
                    <a:gd name="connsiteX2" fmla="*/ 478367 w 576462"/>
                    <a:gd name="connsiteY2" fmla="*/ 159046 h 741130"/>
                    <a:gd name="connsiteX3" fmla="*/ 556684 w 576462"/>
                    <a:gd name="connsiteY3" fmla="*/ 399289 h 741130"/>
                    <a:gd name="connsiteX4" fmla="*/ 567267 w 576462"/>
                    <a:gd name="connsiteY4" fmla="*/ 741130 h 741130"/>
                    <a:gd name="connsiteX0" fmla="*/ 0 w 577477"/>
                    <a:gd name="connsiteY0" fmla="*/ 742358 h 742358"/>
                    <a:gd name="connsiteX1" fmla="*/ 338667 w 577477"/>
                    <a:gd name="connsiteY1" fmla="*/ 31158 h 742358"/>
                    <a:gd name="connsiteX2" fmla="*/ 497417 w 577477"/>
                    <a:gd name="connsiteY2" fmla="*/ 153924 h 742358"/>
                    <a:gd name="connsiteX3" fmla="*/ 556684 w 577477"/>
                    <a:gd name="connsiteY3" fmla="*/ 400517 h 742358"/>
                    <a:gd name="connsiteX4" fmla="*/ 567267 w 577477"/>
                    <a:gd name="connsiteY4" fmla="*/ 742358 h 742358"/>
                    <a:gd name="connsiteX0" fmla="*/ 0 w 577477"/>
                    <a:gd name="connsiteY0" fmla="*/ 702338 h 702338"/>
                    <a:gd name="connsiteX1" fmla="*/ 268817 w 577477"/>
                    <a:gd name="connsiteY1" fmla="*/ 38763 h 702338"/>
                    <a:gd name="connsiteX2" fmla="*/ 497417 w 577477"/>
                    <a:gd name="connsiteY2" fmla="*/ 113904 h 702338"/>
                    <a:gd name="connsiteX3" fmla="*/ 556684 w 577477"/>
                    <a:gd name="connsiteY3" fmla="*/ 360497 h 702338"/>
                    <a:gd name="connsiteX4" fmla="*/ 567267 w 577477"/>
                    <a:gd name="connsiteY4" fmla="*/ 702338 h 702338"/>
                    <a:gd name="connsiteX0" fmla="*/ 0 w 577477"/>
                    <a:gd name="connsiteY0" fmla="*/ 694046 h 694046"/>
                    <a:gd name="connsiteX1" fmla="*/ 268817 w 577477"/>
                    <a:gd name="connsiteY1" fmla="*/ 30471 h 694046"/>
                    <a:gd name="connsiteX2" fmla="*/ 497417 w 577477"/>
                    <a:gd name="connsiteY2" fmla="*/ 105612 h 694046"/>
                    <a:gd name="connsiteX3" fmla="*/ 556684 w 577477"/>
                    <a:gd name="connsiteY3" fmla="*/ 352205 h 694046"/>
                    <a:gd name="connsiteX4" fmla="*/ 567267 w 577477"/>
                    <a:gd name="connsiteY4" fmla="*/ 694046 h 694046"/>
                    <a:gd name="connsiteX0" fmla="*/ 0 w 577477"/>
                    <a:gd name="connsiteY0" fmla="*/ 715333 h 715333"/>
                    <a:gd name="connsiteX1" fmla="*/ 322792 w 577477"/>
                    <a:gd name="connsiteY1" fmla="*/ 26358 h 715333"/>
                    <a:gd name="connsiteX2" fmla="*/ 497417 w 577477"/>
                    <a:gd name="connsiteY2" fmla="*/ 126899 h 715333"/>
                    <a:gd name="connsiteX3" fmla="*/ 556684 w 577477"/>
                    <a:gd name="connsiteY3" fmla="*/ 373492 h 715333"/>
                    <a:gd name="connsiteX4" fmla="*/ 567267 w 577477"/>
                    <a:gd name="connsiteY4" fmla="*/ 715333 h 715333"/>
                    <a:gd name="connsiteX0" fmla="*/ 0 w 599391"/>
                    <a:gd name="connsiteY0" fmla="*/ 715333 h 715333"/>
                    <a:gd name="connsiteX1" fmla="*/ 322792 w 599391"/>
                    <a:gd name="connsiteY1" fmla="*/ 26358 h 715333"/>
                    <a:gd name="connsiteX2" fmla="*/ 497417 w 599391"/>
                    <a:gd name="connsiteY2" fmla="*/ 126899 h 715333"/>
                    <a:gd name="connsiteX3" fmla="*/ 556684 w 599391"/>
                    <a:gd name="connsiteY3" fmla="*/ 373492 h 715333"/>
                    <a:gd name="connsiteX4" fmla="*/ 592667 w 599391"/>
                    <a:gd name="connsiteY4" fmla="*/ 715333 h 715333"/>
                    <a:gd name="connsiteX0" fmla="*/ 0 w 592667"/>
                    <a:gd name="connsiteY0" fmla="*/ 715333 h 715333"/>
                    <a:gd name="connsiteX1" fmla="*/ 322792 w 592667"/>
                    <a:gd name="connsiteY1" fmla="*/ 26358 h 715333"/>
                    <a:gd name="connsiteX2" fmla="*/ 497417 w 592667"/>
                    <a:gd name="connsiteY2" fmla="*/ 126899 h 715333"/>
                    <a:gd name="connsiteX3" fmla="*/ 556684 w 592667"/>
                    <a:gd name="connsiteY3" fmla="*/ 373492 h 715333"/>
                    <a:gd name="connsiteX4" fmla="*/ 592667 w 592667"/>
                    <a:gd name="connsiteY4" fmla="*/ 715333 h 715333"/>
                    <a:gd name="connsiteX0" fmla="*/ 0 w 564092"/>
                    <a:gd name="connsiteY0" fmla="*/ 715333 h 715333"/>
                    <a:gd name="connsiteX1" fmla="*/ 322792 w 564092"/>
                    <a:gd name="connsiteY1" fmla="*/ 26358 h 715333"/>
                    <a:gd name="connsiteX2" fmla="*/ 497417 w 564092"/>
                    <a:gd name="connsiteY2" fmla="*/ 126899 h 715333"/>
                    <a:gd name="connsiteX3" fmla="*/ 556684 w 564092"/>
                    <a:gd name="connsiteY3" fmla="*/ 373492 h 715333"/>
                    <a:gd name="connsiteX4" fmla="*/ 564092 w 564092"/>
                    <a:gd name="connsiteY4" fmla="*/ 597858 h 715333"/>
                    <a:gd name="connsiteX0" fmla="*/ 0 w 564092"/>
                    <a:gd name="connsiteY0" fmla="*/ 715333 h 715333"/>
                    <a:gd name="connsiteX1" fmla="*/ 322792 w 564092"/>
                    <a:gd name="connsiteY1" fmla="*/ 26358 h 715333"/>
                    <a:gd name="connsiteX2" fmla="*/ 497417 w 564092"/>
                    <a:gd name="connsiteY2" fmla="*/ 126899 h 715333"/>
                    <a:gd name="connsiteX3" fmla="*/ 547014 w 564092"/>
                    <a:gd name="connsiteY3" fmla="*/ 376744 h 715333"/>
                    <a:gd name="connsiteX4" fmla="*/ 564092 w 564092"/>
                    <a:gd name="connsiteY4" fmla="*/ 597858 h 715333"/>
                    <a:gd name="connsiteX0" fmla="*/ 0 w 570539"/>
                    <a:gd name="connsiteY0" fmla="*/ 765070 h 765069"/>
                    <a:gd name="connsiteX1" fmla="*/ 329239 w 570539"/>
                    <a:gd name="connsiteY1" fmla="*/ 37071 h 765069"/>
                    <a:gd name="connsiteX2" fmla="*/ 503864 w 570539"/>
                    <a:gd name="connsiteY2" fmla="*/ 137612 h 765069"/>
                    <a:gd name="connsiteX3" fmla="*/ 553461 w 570539"/>
                    <a:gd name="connsiteY3" fmla="*/ 387457 h 765069"/>
                    <a:gd name="connsiteX4" fmla="*/ 570539 w 570539"/>
                    <a:gd name="connsiteY4" fmla="*/ 608571 h 765069"/>
                    <a:gd name="connsiteX0" fmla="*/ 0 w 576986"/>
                    <a:gd name="connsiteY0" fmla="*/ 765070 h 765070"/>
                    <a:gd name="connsiteX1" fmla="*/ 329239 w 576986"/>
                    <a:gd name="connsiteY1" fmla="*/ 37071 h 765070"/>
                    <a:gd name="connsiteX2" fmla="*/ 503864 w 576986"/>
                    <a:gd name="connsiteY2" fmla="*/ 137612 h 765070"/>
                    <a:gd name="connsiteX3" fmla="*/ 553461 w 576986"/>
                    <a:gd name="connsiteY3" fmla="*/ 387457 h 765070"/>
                    <a:gd name="connsiteX4" fmla="*/ 576986 w 576986"/>
                    <a:gd name="connsiteY4" fmla="*/ 637839 h 765070"/>
                    <a:gd name="connsiteX0" fmla="*/ 0 w 563233"/>
                    <a:gd name="connsiteY0" fmla="*/ 765070 h 765070"/>
                    <a:gd name="connsiteX1" fmla="*/ 329239 w 563233"/>
                    <a:gd name="connsiteY1" fmla="*/ 37071 h 765070"/>
                    <a:gd name="connsiteX2" fmla="*/ 503864 w 563233"/>
                    <a:gd name="connsiteY2" fmla="*/ 137612 h 765070"/>
                    <a:gd name="connsiteX3" fmla="*/ 553461 w 563233"/>
                    <a:gd name="connsiteY3" fmla="*/ 387457 h 765070"/>
                    <a:gd name="connsiteX4" fmla="*/ 563233 w 563233"/>
                    <a:gd name="connsiteY4" fmla="*/ 634370 h 765070"/>
                    <a:gd name="connsiteX0" fmla="*/ 0 w 566958"/>
                    <a:gd name="connsiteY0" fmla="*/ 765070 h 765070"/>
                    <a:gd name="connsiteX1" fmla="*/ 329239 w 566958"/>
                    <a:gd name="connsiteY1" fmla="*/ 37071 h 765070"/>
                    <a:gd name="connsiteX2" fmla="*/ 503864 w 566958"/>
                    <a:gd name="connsiteY2" fmla="*/ 137612 h 765070"/>
                    <a:gd name="connsiteX3" fmla="*/ 553461 w 566958"/>
                    <a:gd name="connsiteY3" fmla="*/ 387457 h 765070"/>
                    <a:gd name="connsiteX4" fmla="*/ 563233 w 566958"/>
                    <a:gd name="connsiteY4" fmla="*/ 634370 h 765070"/>
                    <a:gd name="connsiteX0" fmla="*/ 0 w 566958"/>
                    <a:gd name="connsiteY0" fmla="*/ 765070 h 765070"/>
                    <a:gd name="connsiteX1" fmla="*/ 329239 w 566958"/>
                    <a:gd name="connsiteY1" fmla="*/ 37071 h 765070"/>
                    <a:gd name="connsiteX2" fmla="*/ 503864 w 566958"/>
                    <a:gd name="connsiteY2" fmla="*/ 137612 h 765070"/>
                    <a:gd name="connsiteX3" fmla="*/ 553461 w 566958"/>
                    <a:gd name="connsiteY3" fmla="*/ 387457 h 765070"/>
                    <a:gd name="connsiteX4" fmla="*/ 563233 w 566958"/>
                    <a:gd name="connsiteY4" fmla="*/ 634370 h 765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958" h="765070">
                      <a:moveTo>
                        <a:pt x="0" y="765070"/>
                      </a:moveTo>
                      <a:cubicBezTo>
                        <a:pt x="121355" y="441925"/>
                        <a:pt x="245262" y="141647"/>
                        <a:pt x="329239" y="37071"/>
                      </a:cubicBezTo>
                      <a:cubicBezTo>
                        <a:pt x="413216" y="-67505"/>
                        <a:pt x="467528" y="76052"/>
                        <a:pt x="503864" y="137612"/>
                      </a:cubicBezTo>
                      <a:cubicBezTo>
                        <a:pt x="540200" y="199172"/>
                        <a:pt x="543566" y="311601"/>
                        <a:pt x="553461" y="387457"/>
                      </a:cubicBezTo>
                      <a:cubicBezTo>
                        <a:pt x="563356" y="463313"/>
                        <a:pt x="572221" y="509015"/>
                        <a:pt x="563233" y="634370"/>
                      </a:cubicBezTo>
                    </a:path>
                  </a:pathLst>
                </a:custGeom>
                <a:noFill/>
                <a:ln w="44450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B6D15C07-8F8E-4941-A00C-61AB02451273}"/>
                    </a:ext>
                  </a:extLst>
                </p:cNvPr>
                <p:cNvSpPr/>
                <p:nvPr/>
              </p:nvSpPr>
              <p:spPr>
                <a:xfrm>
                  <a:off x="5726429" y="5631032"/>
                  <a:ext cx="654613" cy="445639"/>
                </a:xfrm>
                <a:custGeom>
                  <a:avLst/>
                  <a:gdLst>
                    <a:gd name="connsiteX0" fmla="*/ 10805 w 667633"/>
                    <a:gd name="connsiteY0" fmla="*/ 295022 h 448594"/>
                    <a:gd name="connsiteX1" fmla="*/ 39380 w 667633"/>
                    <a:gd name="connsiteY1" fmla="*/ 406147 h 448594"/>
                    <a:gd name="connsiteX2" fmla="*/ 331480 w 667633"/>
                    <a:gd name="connsiteY2" fmla="*/ 437897 h 448594"/>
                    <a:gd name="connsiteX3" fmla="*/ 585480 w 667633"/>
                    <a:gd name="connsiteY3" fmla="*/ 437897 h 448594"/>
                    <a:gd name="connsiteX4" fmla="*/ 661680 w 667633"/>
                    <a:gd name="connsiteY4" fmla="*/ 310897 h 448594"/>
                    <a:gd name="connsiteX5" fmla="*/ 645805 w 667633"/>
                    <a:gd name="connsiteY5" fmla="*/ 82297 h 448594"/>
                    <a:gd name="connsiteX6" fmla="*/ 512455 w 667633"/>
                    <a:gd name="connsiteY6" fmla="*/ 2922 h 448594"/>
                    <a:gd name="connsiteX7" fmla="*/ 156855 w 667633"/>
                    <a:gd name="connsiteY7" fmla="*/ 18797 h 448594"/>
                    <a:gd name="connsiteX8" fmla="*/ 48905 w 667633"/>
                    <a:gd name="connsiteY8" fmla="*/ 34672 h 448594"/>
                    <a:gd name="connsiteX9" fmla="*/ 23505 w 667633"/>
                    <a:gd name="connsiteY9" fmla="*/ 79122 h 448594"/>
                    <a:gd name="connsiteX10" fmla="*/ 23505 w 667633"/>
                    <a:gd name="connsiteY10" fmla="*/ 79122 h 448594"/>
                    <a:gd name="connsiteX0" fmla="*/ 5361 w 662189"/>
                    <a:gd name="connsiteY0" fmla="*/ 295022 h 448480"/>
                    <a:gd name="connsiteX1" fmla="*/ 52986 w 662189"/>
                    <a:gd name="connsiteY1" fmla="*/ 437897 h 448480"/>
                    <a:gd name="connsiteX2" fmla="*/ 326036 w 662189"/>
                    <a:gd name="connsiteY2" fmla="*/ 437897 h 448480"/>
                    <a:gd name="connsiteX3" fmla="*/ 580036 w 662189"/>
                    <a:gd name="connsiteY3" fmla="*/ 437897 h 448480"/>
                    <a:gd name="connsiteX4" fmla="*/ 656236 w 662189"/>
                    <a:gd name="connsiteY4" fmla="*/ 310897 h 448480"/>
                    <a:gd name="connsiteX5" fmla="*/ 640361 w 662189"/>
                    <a:gd name="connsiteY5" fmla="*/ 82297 h 448480"/>
                    <a:gd name="connsiteX6" fmla="*/ 507011 w 662189"/>
                    <a:gd name="connsiteY6" fmla="*/ 2922 h 448480"/>
                    <a:gd name="connsiteX7" fmla="*/ 151411 w 662189"/>
                    <a:gd name="connsiteY7" fmla="*/ 18797 h 448480"/>
                    <a:gd name="connsiteX8" fmla="*/ 43461 w 662189"/>
                    <a:gd name="connsiteY8" fmla="*/ 34672 h 448480"/>
                    <a:gd name="connsiteX9" fmla="*/ 18061 w 662189"/>
                    <a:gd name="connsiteY9" fmla="*/ 79122 h 448480"/>
                    <a:gd name="connsiteX10" fmla="*/ 18061 w 662189"/>
                    <a:gd name="connsiteY10" fmla="*/ 79122 h 448480"/>
                    <a:gd name="connsiteX0" fmla="*/ 5904 w 662732"/>
                    <a:gd name="connsiteY0" fmla="*/ 295022 h 447304"/>
                    <a:gd name="connsiteX1" fmla="*/ 53529 w 662732"/>
                    <a:gd name="connsiteY1" fmla="*/ 437897 h 447304"/>
                    <a:gd name="connsiteX2" fmla="*/ 326579 w 662732"/>
                    <a:gd name="connsiteY2" fmla="*/ 437897 h 447304"/>
                    <a:gd name="connsiteX3" fmla="*/ 580579 w 662732"/>
                    <a:gd name="connsiteY3" fmla="*/ 437897 h 447304"/>
                    <a:gd name="connsiteX4" fmla="*/ 656779 w 662732"/>
                    <a:gd name="connsiteY4" fmla="*/ 310897 h 447304"/>
                    <a:gd name="connsiteX5" fmla="*/ 640904 w 662732"/>
                    <a:gd name="connsiteY5" fmla="*/ 82297 h 447304"/>
                    <a:gd name="connsiteX6" fmla="*/ 507554 w 662732"/>
                    <a:gd name="connsiteY6" fmla="*/ 2922 h 447304"/>
                    <a:gd name="connsiteX7" fmla="*/ 151954 w 662732"/>
                    <a:gd name="connsiteY7" fmla="*/ 18797 h 447304"/>
                    <a:gd name="connsiteX8" fmla="*/ 44004 w 662732"/>
                    <a:gd name="connsiteY8" fmla="*/ 34672 h 447304"/>
                    <a:gd name="connsiteX9" fmla="*/ 18604 w 662732"/>
                    <a:gd name="connsiteY9" fmla="*/ 79122 h 447304"/>
                    <a:gd name="connsiteX10" fmla="*/ 18604 w 662732"/>
                    <a:gd name="connsiteY10" fmla="*/ 79122 h 447304"/>
                    <a:gd name="connsiteX0" fmla="*/ 4446 w 661274"/>
                    <a:gd name="connsiteY0" fmla="*/ 295022 h 454125"/>
                    <a:gd name="connsiteX1" fmla="*/ 52071 w 661274"/>
                    <a:gd name="connsiteY1" fmla="*/ 437897 h 454125"/>
                    <a:gd name="connsiteX2" fmla="*/ 325121 w 661274"/>
                    <a:gd name="connsiteY2" fmla="*/ 437897 h 454125"/>
                    <a:gd name="connsiteX3" fmla="*/ 579121 w 661274"/>
                    <a:gd name="connsiteY3" fmla="*/ 437897 h 454125"/>
                    <a:gd name="connsiteX4" fmla="*/ 655321 w 661274"/>
                    <a:gd name="connsiteY4" fmla="*/ 310897 h 454125"/>
                    <a:gd name="connsiteX5" fmla="*/ 639446 w 661274"/>
                    <a:gd name="connsiteY5" fmla="*/ 82297 h 454125"/>
                    <a:gd name="connsiteX6" fmla="*/ 506096 w 661274"/>
                    <a:gd name="connsiteY6" fmla="*/ 2922 h 454125"/>
                    <a:gd name="connsiteX7" fmla="*/ 150496 w 661274"/>
                    <a:gd name="connsiteY7" fmla="*/ 18797 h 454125"/>
                    <a:gd name="connsiteX8" fmla="*/ 42546 w 661274"/>
                    <a:gd name="connsiteY8" fmla="*/ 34672 h 454125"/>
                    <a:gd name="connsiteX9" fmla="*/ 17146 w 661274"/>
                    <a:gd name="connsiteY9" fmla="*/ 79122 h 454125"/>
                    <a:gd name="connsiteX10" fmla="*/ 17146 w 661274"/>
                    <a:gd name="connsiteY10" fmla="*/ 79122 h 454125"/>
                    <a:gd name="connsiteX0" fmla="*/ 4446 w 661274"/>
                    <a:gd name="connsiteY0" fmla="*/ 295022 h 448183"/>
                    <a:gd name="connsiteX1" fmla="*/ 52071 w 661274"/>
                    <a:gd name="connsiteY1" fmla="*/ 415672 h 448183"/>
                    <a:gd name="connsiteX2" fmla="*/ 325121 w 661274"/>
                    <a:gd name="connsiteY2" fmla="*/ 437897 h 448183"/>
                    <a:gd name="connsiteX3" fmla="*/ 579121 w 661274"/>
                    <a:gd name="connsiteY3" fmla="*/ 437897 h 448183"/>
                    <a:gd name="connsiteX4" fmla="*/ 655321 w 661274"/>
                    <a:gd name="connsiteY4" fmla="*/ 310897 h 448183"/>
                    <a:gd name="connsiteX5" fmla="*/ 639446 w 661274"/>
                    <a:gd name="connsiteY5" fmla="*/ 82297 h 448183"/>
                    <a:gd name="connsiteX6" fmla="*/ 506096 w 661274"/>
                    <a:gd name="connsiteY6" fmla="*/ 2922 h 448183"/>
                    <a:gd name="connsiteX7" fmla="*/ 150496 w 661274"/>
                    <a:gd name="connsiteY7" fmla="*/ 18797 h 448183"/>
                    <a:gd name="connsiteX8" fmla="*/ 42546 w 661274"/>
                    <a:gd name="connsiteY8" fmla="*/ 34672 h 448183"/>
                    <a:gd name="connsiteX9" fmla="*/ 17146 w 661274"/>
                    <a:gd name="connsiteY9" fmla="*/ 79122 h 448183"/>
                    <a:gd name="connsiteX10" fmla="*/ 17146 w 661274"/>
                    <a:gd name="connsiteY10" fmla="*/ 79122 h 448183"/>
                    <a:gd name="connsiteX0" fmla="*/ 5360 w 662188"/>
                    <a:gd name="connsiteY0" fmla="*/ 295022 h 450597"/>
                    <a:gd name="connsiteX1" fmla="*/ 52985 w 662188"/>
                    <a:gd name="connsiteY1" fmla="*/ 415672 h 450597"/>
                    <a:gd name="connsiteX2" fmla="*/ 326035 w 662188"/>
                    <a:gd name="connsiteY2" fmla="*/ 450597 h 450597"/>
                    <a:gd name="connsiteX3" fmla="*/ 580035 w 662188"/>
                    <a:gd name="connsiteY3" fmla="*/ 437897 h 450597"/>
                    <a:gd name="connsiteX4" fmla="*/ 656235 w 662188"/>
                    <a:gd name="connsiteY4" fmla="*/ 310897 h 450597"/>
                    <a:gd name="connsiteX5" fmla="*/ 640360 w 662188"/>
                    <a:gd name="connsiteY5" fmla="*/ 82297 h 450597"/>
                    <a:gd name="connsiteX6" fmla="*/ 507010 w 662188"/>
                    <a:gd name="connsiteY6" fmla="*/ 2922 h 450597"/>
                    <a:gd name="connsiteX7" fmla="*/ 151410 w 662188"/>
                    <a:gd name="connsiteY7" fmla="*/ 18797 h 450597"/>
                    <a:gd name="connsiteX8" fmla="*/ 43460 w 662188"/>
                    <a:gd name="connsiteY8" fmla="*/ 34672 h 450597"/>
                    <a:gd name="connsiteX9" fmla="*/ 18060 w 662188"/>
                    <a:gd name="connsiteY9" fmla="*/ 79122 h 450597"/>
                    <a:gd name="connsiteX10" fmla="*/ 18060 w 662188"/>
                    <a:gd name="connsiteY10" fmla="*/ 79122 h 450597"/>
                    <a:gd name="connsiteX0" fmla="*/ 5360 w 662188"/>
                    <a:gd name="connsiteY0" fmla="*/ 283994 h 439569"/>
                    <a:gd name="connsiteX1" fmla="*/ 52985 w 662188"/>
                    <a:gd name="connsiteY1" fmla="*/ 404644 h 439569"/>
                    <a:gd name="connsiteX2" fmla="*/ 326035 w 662188"/>
                    <a:gd name="connsiteY2" fmla="*/ 439569 h 439569"/>
                    <a:gd name="connsiteX3" fmla="*/ 580035 w 662188"/>
                    <a:gd name="connsiteY3" fmla="*/ 426869 h 439569"/>
                    <a:gd name="connsiteX4" fmla="*/ 656235 w 662188"/>
                    <a:gd name="connsiteY4" fmla="*/ 299869 h 439569"/>
                    <a:gd name="connsiteX5" fmla="*/ 640360 w 662188"/>
                    <a:gd name="connsiteY5" fmla="*/ 71269 h 439569"/>
                    <a:gd name="connsiteX6" fmla="*/ 507010 w 662188"/>
                    <a:gd name="connsiteY6" fmla="*/ 4594 h 439569"/>
                    <a:gd name="connsiteX7" fmla="*/ 151410 w 662188"/>
                    <a:gd name="connsiteY7" fmla="*/ 7769 h 439569"/>
                    <a:gd name="connsiteX8" fmla="*/ 43460 w 662188"/>
                    <a:gd name="connsiteY8" fmla="*/ 23644 h 439569"/>
                    <a:gd name="connsiteX9" fmla="*/ 18060 w 662188"/>
                    <a:gd name="connsiteY9" fmla="*/ 68094 h 439569"/>
                    <a:gd name="connsiteX10" fmla="*/ 18060 w 662188"/>
                    <a:gd name="connsiteY10" fmla="*/ 68094 h 439569"/>
                    <a:gd name="connsiteX0" fmla="*/ 4145 w 670498"/>
                    <a:gd name="connsiteY0" fmla="*/ 287169 h 439569"/>
                    <a:gd name="connsiteX1" fmla="*/ 61295 w 670498"/>
                    <a:gd name="connsiteY1" fmla="*/ 404644 h 439569"/>
                    <a:gd name="connsiteX2" fmla="*/ 334345 w 670498"/>
                    <a:gd name="connsiteY2" fmla="*/ 439569 h 439569"/>
                    <a:gd name="connsiteX3" fmla="*/ 588345 w 670498"/>
                    <a:gd name="connsiteY3" fmla="*/ 426869 h 439569"/>
                    <a:gd name="connsiteX4" fmla="*/ 664545 w 670498"/>
                    <a:gd name="connsiteY4" fmla="*/ 299869 h 439569"/>
                    <a:gd name="connsiteX5" fmla="*/ 648670 w 670498"/>
                    <a:gd name="connsiteY5" fmla="*/ 71269 h 439569"/>
                    <a:gd name="connsiteX6" fmla="*/ 515320 w 670498"/>
                    <a:gd name="connsiteY6" fmla="*/ 4594 h 439569"/>
                    <a:gd name="connsiteX7" fmla="*/ 159720 w 670498"/>
                    <a:gd name="connsiteY7" fmla="*/ 7769 h 439569"/>
                    <a:gd name="connsiteX8" fmla="*/ 51770 w 670498"/>
                    <a:gd name="connsiteY8" fmla="*/ 23644 h 439569"/>
                    <a:gd name="connsiteX9" fmla="*/ 26370 w 670498"/>
                    <a:gd name="connsiteY9" fmla="*/ 68094 h 439569"/>
                    <a:gd name="connsiteX10" fmla="*/ 26370 w 670498"/>
                    <a:gd name="connsiteY10" fmla="*/ 68094 h 439569"/>
                    <a:gd name="connsiteX0" fmla="*/ 0 w 666353"/>
                    <a:gd name="connsiteY0" fmla="*/ 287169 h 439569"/>
                    <a:gd name="connsiteX1" fmla="*/ 57150 w 666353"/>
                    <a:gd name="connsiteY1" fmla="*/ 404644 h 439569"/>
                    <a:gd name="connsiteX2" fmla="*/ 330200 w 666353"/>
                    <a:gd name="connsiteY2" fmla="*/ 439569 h 439569"/>
                    <a:gd name="connsiteX3" fmla="*/ 584200 w 666353"/>
                    <a:gd name="connsiteY3" fmla="*/ 426869 h 439569"/>
                    <a:gd name="connsiteX4" fmla="*/ 660400 w 666353"/>
                    <a:gd name="connsiteY4" fmla="*/ 299869 h 439569"/>
                    <a:gd name="connsiteX5" fmla="*/ 644525 w 666353"/>
                    <a:gd name="connsiteY5" fmla="*/ 71269 h 439569"/>
                    <a:gd name="connsiteX6" fmla="*/ 511175 w 666353"/>
                    <a:gd name="connsiteY6" fmla="*/ 4594 h 439569"/>
                    <a:gd name="connsiteX7" fmla="*/ 155575 w 666353"/>
                    <a:gd name="connsiteY7" fmla="*/ 7769 h 439569"/>
                    <a:gd name="connsiteX8" fmla="*/ 47625 w 666353"/>
                    <a:gd name="connsiteY8" fmla="*/ 23644 h 439569"/>
                    <a:gd name="connsiteX9" fmla="*/ 22225 w 666353"/>
                    <a:gd name="connsiteY9" fmla="*/ 68094 h 439569"/>
                    <a:gd name="connsiteX10" fmla="*/ 22225 w 666353"/>
                    <a:gd name="connsiteY10" fmla="*/ 68094 h 439569"/>
                    <a:gd name="connsiteX0" fmla="*/ 0 w 647303"/>
                    <a:gd name="connsiteY0" fmla="*/ 283994 h 439569"/>
                    <a:gd name="connsiteX1" fmla="*/ 38100 w 647303"/>
                    <a:gd name="connsiteY1" fmla="*/ 404644 h 439569"/>
                    <a:gd name="connsiteX2" fmla="*/ 311150 w 647303"/>
                    <a:gd name="connsiteY2" fmla="*/ 439569 h 439569"/>
                    <a:gd name="connsiteX3" fmla="*/ 565150 w 647303"/>
                    <a:gd name="connsiteY3" fmla="*/ 426869 h 439569"/>
                    <a:gd name="connsiteX4" fmla="*/ 641350 w 647303"/>
                    <a:gd name="connsiteY4" fmla="*/ 299869 h 439569"/>
                    <a:gd name="connsiteX5" fmla="*/ 625475 w 647303"/>
                    <a:gd name="connsiteY5" fmla="*/ 71269 h 439569"/>
                    <a:gd name="connsiteX6" fmla="*/ 492125 w 647303"/>
                    <a:gd name="connsiteY6" fmla="*/ 4594 h 439569"/>
                    <a:gd name="connsiteX7" fmla="*/ 136525 w 647303"/>
                    <a:gd name="connsiteY7" fmla="*/ 7769 h 439569"/>
                    <a:gd name="connsiteX8" fmla="*/ 28575 w 647303"/>
                    <a:gd name="connsiteY8" fmla="*/ 23644 h 439569"/>
                    <a:gd name="connsiteX9" fmla="*/ 3175 w 647303"/>
                    <a:gd name="connsiteY9" fmla="*/ 68094 h 439569"/>
                    <a:gd name="connsiteX10" fmla="*/ 3175 w 647303"/>
                    <a:gd name="connsiteY10" fmla="*/ 68094 h 439569"/>
                    <a:gd name="connsiteX0" fmla="*/ 9998 w 657301"/>
                    <a:gd name="connsiteY0" fmla="*/ 283994 h 439569"/>
                    <a:gd name="connsiteX1" fmla="*/ 48098 w 657301"/>
                    <a:gd name="connsiteY1" fmla="*/ 404644 h 439569"/>
                    <a:gd name="connsiteX2" fmla="*/ 321148 w 657301"/>
                    <a:gd name="connsiteY2" fmla="*/ 439569 h 439569"/>
                    <a:gd name="connsiteX3" fmla="*/ 575148 w 657301"/>
                    <a:gd name="connsiteY3" fmla="*/ 426869 h 439569"/>
                    <a:gd name="connsiteX4" fmla="*/ 651348 w 657301"/>
                    <a:gd name="connsiteY4" fmla="*/ 299869 h 439569"/>
                    <a:gd name="connsiteX5" fmla="*/ 635473 w 657301"/>
                    <a:gd name="connsiteY5" fmla="*/ 71269 h 439569"/>
                    <a:gd name="connsiteX6" fmla="*/ 502123 w 657301"/>
                    <a:gd name="connsiteY6" fmla="*/ 4594 h 439569"/>
                    <a:gd name="connsiteX7" fmla="*/ 146523 w 657301"/>
                    <a:gd name="connsiteY7" fmla="*/ 7769 h 439569"/>
                    <a:gd name="connsiteX8" fmla="*/ 38573 w 657301"/>
                    <a:gd name="connsiteY8" fmla="*/ 23644 h 439569"/>
                    <a:gd name="connsiteX9" fmla="*/ 13173 w 657301"/>
                    <a:gd name="connsiteY9" fmla="*/ 68094 h 439569"/>
                    <a:gd name="connsiteX10" fmla="*/ 13173 w 657301"/>
                    <a:gd name="connsiteY10" fmla="*/ 68094 h 439569"/>
                    <a:gd name="connsiteX0" fmla="*/ 1537 w 648840"/>
                    <a:gd name="connsiteY0" fmla="*/ 283994 h 439569"/>
                    <a:gd name="connsiteX1" fmla="*/ 39637 w 648840"/>
                    <a:gd name="connsiteY1" fmla="*/ 404644 h 439569"/>
                    <a:gd name="connsiteX2" fmla="*/ 312687 w 648840"/>
                    <a:gd name="connsiteY2" fmla="*/ 439569 h 439569"/>
                    <a:gd name="connsiteX3" fmla="*/ 566687 w 648840"/>
                    <a:gd name="connsiteY3" fmla="*/ 426869 h 439569"/>
                    <a:gd name="connsiteX4" fmla="*/ 642887 w 648840"/>
                    <a:gd name="connsiteY4" fmla="*/ 299869 h 439569"/>
                    <a:gd name="connsiteX5" fmla="*/ 627012 w 648840"/>
                    <a:gd name="connsiteY5" fmla="*/ 71269 h 439569"/>
                    <a:gd name="connsiteX6" fmla="*/ 493662 w 648840"/>
                    <a:gd name="connsiteY6" fmla="*/ 4594 h 439569"/>
                    <a:gd name="connsiteX7" fmla="*/ 138062 w 648840"/>
                    <a:gd name="connsiteY7" fmla="*/ 7769 h 439569"/>
                    <a:gd name="connsiteX8" fmla="*/ 30112 w 648840"/>
                    <a:gd name="connsiteY8" fmla="*/ 23644 h 439569"/>
                    <a:gd name="connsiteX9" fmla="*/ 4712 w 648840"/>
                    <a:gd name="connsiteY9" fmla="*/ 68094 h 439569"/>
                    <a:gd name="connsiteX10" fmla="*/ 4712 w 648840"/>
                    <a:gd name="connsiteY10" fmla="*/ 68094 h 439569"/>
                    <a:gd name="connsiteX0" fmla="*/ 1537 w 648840"/>
                    <a:gd name="connsiteY0" fmla="*/ 283994 h 446033"/>
                    <a:gd name="connsiteX1" fmla="*/ 39637 w 648840"/>
                    <a:gd name="connsiteY1" fmla="*/ 404644 h 446033"/>
                    <a:gd name="connsiteX2" fmla="*/ 312687 w 648840"/>
                    <a:gd name="connsiteY2" fmla="*/ 439569 h 446033"/>
                    <a:gd name="connsiteX3" fmla="*/ 566687 w 648840"/>
                    <a:gd name="connsiteY3" fmla="*/ 426869 h 446033"/>
                    <a:gd name="connsiteX4" fmla="*/ 642887 w 648840"/>
                    <a:gd name="connsiteY4" fmla="*/ 299869 h 446033"/>
                    <a:gd name="connsiteX5" fmla="*/ 627012 w 648840"/>
                    <a:gd name="connsiteY5" fmla="*/ 71269 h 446033"/>
                    <a:gd name="connsiteX6" fmla="*/ 493662 w 648840"/>
                    <a:gd name="connsiteY6" fmla="*/ 4594 h 446033"/>
                    <a:gd name="connsiteX7" fmla="*/ 138062 w 648840"/>
                    <a:gd name="connsiteY7" fmla="*/ 7769 h 446033"/>
                    <a:gd name="connsiteX8" fmla="*/ 30112 w 648840"/>
                    <a:gd name="connsiteY8" fmla="*/ 23644 h 446033"/>
                    <a:gd name="connsiteX9" fmla="*/ 4712 w 648840"/>
                    <a:gd name="connsiteY9" fmla="*/ 68094 h 446033"/>
                    <a:gd name="connsiteX10" fmla="*/ 4712 w 648840"/>
                    <a:gd name="connsiteY10" fmla="*/ 68094 h 446033"/>
                    <a:gd name="connsiteX0" fmla="*/ 1537 w 648840"/>
                    <a:gd name="connsiteY0" fmla="*/ 283994 h 439569"/>
                    <a:gd name="connsiteX1" fmla="*/ 39637 w 648840"/>
                    <a:gd name="connsiteY1" fmla="*/ 404644 h 439569"/>
                    <a:gd name="connsiteX2" fmla="*/ 312687 w 648840"/>
                    <a:gd name="connsiteY2" fmla="*/ 439569 h 439569"/>
                    <a:gd name="connsiteX3" fmla="*/ 566687 w 648840"/>
                    <a:gd name="connsiteY3" fmla="*/ 426869 h 439569"/>
                    <a:gd name="connsiteX4" fmla="*/ 642887 w 648840"/>
                    <a:gd name="connsiteY4" fmla="*/ 299869 h 439569"/>
                    <a:gd name="connsiteX5" fmla="*/ 627012 w 648840"/>
                    <a:gd name="connsiteY5" fmla="*/ 71269 h 439569"/>
                    <a:gd name="connsiteX6" fmla="*/ 493662 w 648840"/>
                    <a:gd name="connsiteY6" fmla="*/ 4594 h 439569"/>
                    <a:gd name="connsiteX7" fmla="*/ 138062 w 648840"/>
                    <a:gd name="connsiteY7" fmla="*/ 7769 h 439569"/>
                    <a:gd name="connsiteX8" fmla="*/ 30112 w 648840"/>
                    <a:gd name="connsiteY8" fmla="*/ 23644 h 439569"/>
                    <a:gd name="connsiteX9" fmla="*/ 4712 w 648840"/>
                    <a:gd name="connsiteY9" fmla="*/ 68094 h 439569"/>
                    <a:gd name="connsiteX10" fmla="*/ 4712 w 648840"/>
                    <a:gd name="connsiteY10" fmla="*/ 68094 h 439569"/>
                    <a:gd name="connsiteX0" fmla="*/ 3900 w 651203"/>
                    <a:gd name="connsiteY0" fmla="*/ 283994 h 443812"/>
                    <a:gd name="connsiteX1" fmla="*/ 35226 w 651203"/>
                    <a:gd name="connsiteY1" fmla="*/ 428351 h 443812"/>
                    <a:gd name="connsiteX2" fmla="*/ 315050 w 651203"/>
                    <a:gd name="connsiteY2" fmla="*/ 439569 h 443812"/>
                    <a:gd name="connsiteX3" fmla="*/ 569050 w 651203"/>
                    <a:gd name="connsiteY3" fmla="*/ 426869 h 443812"/>
                    <a:gd name="connsiteX4" fmla="*/ 645250 w 651203"/>
                    <a:gd name="connsiteY4" fmla="*/ 299869 h 443812"/>
                    <a:gd name="connsiteX5" fmla="*/ 629375 w 651203"/>
                    <a:gd name="connsiteY5" fmla="*/ 71269 h 443812"/>
                    <a:gd name="connsiteX6" fmla="*/ 496025 w 651203"/>
                    <a:gd name="connsiteY6" fmla="*/ 4594 h 443812"/>
                    <a:gd name="connsiteX7" fmla="*/ 140425 w 651203"/>
                    <a:gd name="connsiteY7" fmla="*/ 7769 h 443812"/>
                    <a:gd name="connsiteX8" fmla="*/ 32475 w 651203"/>
                    <a:gd name="connsiteY8" fmla="*/ 23644 h 443812"/>
                    <a:gd name="connsiteX9" fmla="*/ 7075 w 651203"/>
                    <a:gd name="connsiteY9" fmla="*/ 68094 h 443812"/>
                    <a:gd name="connsiteX10" fmla="*/ 7075 w 651203"/>
                    <a:gd name="connsiteY10" fmla="*/ 68094 h 443812"/>
                    <a:gd name="connsiteX0" fmla="*/ 1810 w 655886"/>
                    <a:gd name="connsiteY0" fmla="*/ 256901 h 445639"/>
                    <a:gd name="connsiteX1" fmla="*/ 39909 w 655886"/>
                    <a:gd name="connsiteY1" fmla="*/ 428351 h 445639"/>
                    <a:gd name="connsiteX2" fmla="*/ 319733 w 655886"/>
                    <a:gd name="connsiteY2" fmla="*/ 439569 h 445639"/>
                    <a:gd name="connsiteX3" fmla="*/ 573733 w 655886"/>
                    <a:gd name="connsiteY3" fmla="*/ 426869 h 445639"/>
                    <a:gd name="connsiteX4" fmla="*/ 649933 w 655886"/>
                    <a:gd name="connsiteY4" fmla="*/ 299869 h 445639"/>
                    <a:gd name="connsiteX5" fmla="*/ 634058 w 655886"/>
                    <a:gd name="connsiteY5" fmla="*/ 71269 h 445639"/>
                    <a:gd name="connsiteX6" fmla="*/ 500708 w 655886"/>
                    <a:gd name="connsiteY6" fmla="*/ 4594 h 445639"/>
                    <a:gd name="connsiteX7" fmla="*/ 145108 w 655886"/>
                    <a:gd name="connsiteY7" fmla="*/ 7769 h 445639"/>
                    <a:gd name="connsiteX8" fmla="*/ 37158 w 655886"/>
                    <a:gd name="connsiteY8" fmla="*/ 23644 h 445639"/>
                    <a:gd name="connsiteX9" fmla="*/ 11758 w 655886"/>
                    <a:gd name="connsiteY9" fmla="*/ 68094 h 445639"/>
                    <a:gd name="connsiteX10" fmla="*/ 11758 w 655886"/>
                    <a:gd name="connsiteY10" fmla="*/ 68094 h 445639"/>
                    <a:gd name="connsiteX0" fmla="*/ 1810 w 649385"/>
                    <a:gd name="connsiteY0" fmla="*/ 256901 h 445639"/>
                    <a:gd name="connsiteX1" fmla="*/ 39909 w 649385"/>
                    <a:gd name="connsiteY1" fmla="*/ 428351 h 445639"/>
                    <a:gd name="connsiteX2" fmla="*/ 319733 w 649385"/>
                    <a:gd name="connsiteY2" fmla="*/ 439569 h 445639"/>
                    <a:gd name="connsiteX3" fmla="*/ 573733 w 649385"/>
                    <a:gd name="connsiteY3" fmla="*/ 426869 h 445639"/>
                    <a:gd name="connsiteX4" fmla="*/ 639773 w 649385"/>
                    <a:gd name="connsiteY4" fmla="*/ 299869 h 445639"/>
                    <a:gd name="connsiteX5" fmla="*/ 634058 w 649385"/>
                    <a:gd name="connsiteY5" fmla="*/ 71269 h 445639"/>
                    <a:gd name="connsiteX6" fmla="*/ 500708 w 649385"/>
                    <a:gd name="connsiteY6" fmla="*/ 4594 h 445639"/>
                    <a:gd name="connsiteX7" fmla="*/ 145108 w 649385"/>
                    <a:gd name="connsiteY7" fmla="*/ 7769 h 445639"/>
                    <a:gd name="connsiteX8" fmla="*/ 37158 w 649385"/>
                    <a:gd name="connsiteY8" fmla="*/ 23644 h 445639"/>
                    <a:gd name="connsiteX9" fmla="*/ 11758 w 649385"/>
                    <a:gd name="connsiteY9" fmla="*/ 68094 h 445639"/>
                    <a:gd name="connsiteX10" fmla="*/ 11758 w 649385"/>
                    <a:gd name="connsiteY10" fmla="*/ 68094 h 445639"/>
                    <a:gd name="connsiteX0" fmla="*/ 1810 w 646051"/>
                    <a:gd name="connsiteY0" fmla="*/ 256901 h 445639"/>
                    <a:gd name="connsiteX1" fmla="*/ 39909 w 646051"/>
                    <a:gd name="connsiteY1" fmla="*/ 428351 h 445639"/>
                    <a:gd name="connsiteX2" fmla="*/ 319733 w 646051"/>
                    <a:gd name="connsiteY2" fmla="*/ 439569 h 445639"/>
                    <a:gd name="connsiteX3" fmla="*/ 573733 w 646051"/>
                    <a:gd name="connsiteY3" fmla="*/ 426869 h 445639"/>
                    <a:gd name="connsiteX4" fmla="*/ 639773 w 646051"/>
                    <a:gd name="connsiteY4" fmla="*/ 299869 h 445639"/>
                    <a:gd name="connsiteX5" fmla="*/ 634058 w 646051"/>
                    <a:gd name="connsiteY5" fmla="*/ 71269 h 445639"/>
                    <a:gd name="connsiteX6" fmla="*/ 500708 w 646051"/>
                    <a:gd name="connsiteY6" fmla="*/ 4594 h 445639"/>
                    <a:gd name="connsiteX7" fmla="*/ 145108 w 646051"/>
                    <a:gd name="connsiteY7" fmla="*/ 7769 h 445639"/>
                    <a:gd name="connsiteX8" fmla="*/ 37158 w 646051"/>
                    <a:gd name="connsiteY8" fmla="*/ 23644 h 445639"/>
                    <a:gd name="connsiteX9" fmla="*/ 11758 w 646051"/>
                    <a:gd name="connsiteY9" fmla="*/ 68094 h 445639"/>
                    <a:gd name="connsiteX10" fmla="*/ 11758 w 646051"/>
                    <a:gd name="connsiteY10" fmla="*/ 68094 h 445639"/>
                    <a:gd name="connsiteX0" fmla="*/ 10372 w 654613"/>
                    <a:gd name="connsiteY0" fmla="*/ 256901 h 445639"/>
                    <a:gd name="connsiteX1" fmla="*/ 48471 w 654613"/>
                    <a:gd name="connsiteY1" fmla="*/ 428351 h 445639"/>
                    <a:gd name="connsiteX2" fmla="*/ 328295 w 654613"/>
                    <a:gd name="connsiteY2" fmla="*/ 439569 h 445639"/>
                    <a:gd name="connsiteX3" fmla="*/ 582295 w 654613"/>
                    <a:gd name="connsiteY3" fmla="*/ 426869 h 445639"/>
                    <a:gd name="connsiteX4" fmla="*/ 648335 w 654613"/>
                    <a:gd name="connsiteY4" fmla="*/ 299869 h 445639"/>
                    <a:gd name="connsiteX5" fmla="*/ 642620 w 654613"/>
                    <a:gd name="connsiteY5" fmla="*/ 71269 h 445639"/>
                    <a:gd name="connsiteX6" fmla="*/ 509270 w 654613"/>
                    <a:gd name="connsiteY6" fmla="*/ 4594 h 445639"/>
                    <a:gd name="connsiteX7" fmla="*/ 153670 w 654613"/>
                    <a:gd name="connsiteY7" fmla="*/ 7769 h 445639"/>
                    <a:gd name="connsiteX8" fmla="*/ 45720 w 654613"/>
                    <a:gd name="connsiteY8" fmla="*/ 23644 h 445639"/>
                    <a:gd name="connsiteX9" fmla="*/ 20320 w 654613"/>
                    <a:gd name="connsiteY9" fmla="*/ 68094 h 445639"/>
                    <a:gd name="connsiteX10" fmla="*/ 0 w 654613"/>
                    <a:gd name="connsiteY10" fmla="*/ 85028 h 445639"/>
                    <a:gd name="connsiteX0" fmla="*/ 10372 w 654613"/>
                    <a:gd name="connsiteY0" fmla="*/ 256901 h 445639"/>
                    <a:gd name="connsiteX1" fmla="*/ 48471 w 654613"/>
                    <a:gd name="connsiteY1" fmla="*/ 428351 h 445639"/>
                    <a:gd name="connsiteX2" fmla="*/ 328295 w 654613"/>
                    <a:gd name="connsiteY2" fmla="*/ 439569 h 445639"/>
                    <a:gd name="connsiteX3" fmla="*/ 582295 w 654613"/>
                    <a:gd name="connsiteY3" fmla="*/ 426869 h 445639"/>
                    <a:gd name="connsiteX4" fmla="*/ 648335 w 654613"/>
                    <a:gd name="connsiteY4" fmla="*/ 299869 h 445639"/>
                    <a:gd name="connsiteX5" fmla="*/ 642620 w 654613"/>
                    <a:gd name="connsiteY5" fmla="*/ 71269 h 445639"/>
                    <a:gd name="connsiteX6" fmla="*/ 509270 w 654613"/>
                    <a:gd name="connsiteY6" fmla="*/ 4594 h 445639"/>
                    <a:gd name="connsiteX7" fmla="*/ 153670 w 654613"/>
                    <a:gd name="connsiteY7" fmla="*/ 7769 h 445639"/>
                    <a:gd name="connsiteX8" fmla="*/ 45720 w 654613"/>
                    <a:gd name="connsiteY8" fmla="*/ 23644 h 445639"/>
                    <a:gd name="connsiteX9" fmla="*/ 0 w 654613"/>
                    <a:gd name="connsiteY9" fmla="*/ 85028 h 445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4613" h="445639">
                      <a:moveTo>
                        <a:pt x="10372" y="256901"/>
                      </a:moveTo>
                      <a:cubicBezTo>
                        <a:pt x="10636" y="303732"/>
                        <a:pt x="-4516" y="397906"/>
                        <a:pt x="48471" y="428351"/>
                      </a:cubicBezTo>
                      <a:cubicBezTo>
                        <a:pt x="101458" y="458796"/>
                        <a:pt x="239324" y="439816"/>
                        <a:pt x="328295" y="439569"/>
                      </a:cubicBezTo>
                      <a:cubicBezTo>
                        <a:pt x="417266" y="439322"/>
                        <a:pt x="528955" y="450152"/>
                        <a:pt x="582295" y="426869"/>
                      </a:cubicBezTo>
                      <a:cubicBezTo>
                        <a:pt x="635635" y="403586"/>
                        <a:pt x="648441" y="355749"/>
                        <a:pt x="648335" y="299869"/>
                      </a:cubicBezTo>
                      <a:cubicBezTo>
                        <a:pt x="648229" y="243989"/>
                        <a:pt x="665797" y="120481"/>
                        <a:pt x="642620" y="71269"/>
                      </a:cubicBezTo>
                      <a:cubicBezTo>
                        <a:pt x="619443" y="22057"/>
                        <a:pt x="590762" y="15177"/>
                        <a:pt x="509270" y="4594"/>
                      </a:cubicBezTo>
                      <a:cubicBezTo>
                        <a:pt x="427778" y="-5989"/>
                        <a:pt x="230928" y="4594"/>
                        <a:pt x="153670" y="7769"/>
                      </a:cubicBezTo>
                      <a:cubicBezTo>
                        <a:pt x="76412" y="10944"/>
                        <a:pt x="71332" y="10768"/>
                        <a:pt x="45720" y="23644"/>
                      </a:cubicBezTo>
                      <a:cubicBezTo>
                        <a:pt x="20108" y="36520"/>
                        <a:pt x="9525" y="72240"/>
                        <a:pt x="0" y="85028"/>
                      </a:cubicBezTo>
                    </a:path>
                  </a:pathLst>
                </a:custGeom>
                <a:noFill/>
                <a:ln w="44450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CC882961-822D-5748-8CED-E93CA4E89C3D}"/>
                    </a:ext>
                  </a:extLst>
                </p:cNvPr>
                <p:cNvSpPr/>
                <p:nvPr/>
              </p:nvSpPr>
              <p:spPr>
                <a:xfrm>
                  <a:off x="5696572" y="5045176"/>
                  <a:ext cx="254783" cy="590449"/>
                </a:xfrm>
                <a:custGeom>
                  <a:avLst/>
                  <a:gdLst>
                    <a:gd name="connsiteX0" fmla="*/ 189696 w 248167"/>
                    <a:gd name="connsiteY0" fmla="*/ 612265 h 612265"/>
                    <a:gd name="connsiteX1" fmla="*/ 24596 w 248167"/>
                    <a:gd name="connsiteY1" fmla="*/ 478915 h 612265"/>
                    <a:gd name="connsiteX2" fmla="*/ 21421 w 248167"/>
                    <a:gd name="connsiteY2" fmla="*/ 272540 h 612265"/>
                    <a:gd name="connsiteX3" fmla="*/ 221446 w 248167"/>
                    <a:gd name="connsiteY3" fmla="*/ 24890 h 612265"/>
                    <a:gd name="connsiteX4" fmla="*/ 240496 w 248167"/>
                    <a:gd name="connsiteY4" fmla="*/ 21715 h 612265"/>
                    <a:gd name="connsiteX0" fmla="*/ 199763 w 248709"/>
                    <a:gd name="connsiteY0" fmla="*/ 631315 h 631315"/>
                    <a:gd name="connsiteX1" fmla="*/ 25138 w 248709"/>
                    <a:gd name="connsiteY1" fmla="*/ 478915 h 631315"/>
                    <a:gd name="connsiteX2" fmla="*/ 21963 w 248709"/>
                    <a:gd name="connsiteY2" fmla="*/ 272540 h 631315"/>
                    <a:gd name="connsiteX3" fmla="*/ 221988 w 248709"/>
                    <a:gd name="connsiteY3" fmla="*/ 24890 h 631315"/>
                    <a:gd name="connsiteX4" fmla="*/ 241038 w 248709"/>
                    <a:gd name="connsiteY4" fmla="*/ 21715 h 631315"/>
                    <a:gd name="connsiteX0" fmla="*/ 201046 w 242321"/>
                    <a:gd name="connsiteY0" fmla="*/ 609600 h 609600"/>
                    <a:gd name="connsiteX1" fmla="*/ 26421 w 242321"/>
                    <a:gd name="connsiteY1" fmla="*/ 457200 h 609600"/>
                    <a:gd name="connsiteX2" fmla="*/ 23246 w 242321"/>
                    <a:gd name="connsiteY2" fmla="*/ 250825 h 609600"/>
                    <a:gd name="connsiteX3" fmla="*/ 242321 w 242321"/>
                    <a:gd name="connsiteY3" fmla="*/ 0 h 609600"/>
                    <a:gd name="connsiteX0" fmla="*/ 202564 w 266064"/>
                    <a:gd name="connsiteY0" fmla="*/ 615950 h 615950"/>
                    <a:gd name="connsiteX1" fmla="*/ 27939 w 266064"/>
                    <a:gd name="connsiteY1" fmla="*/ 463550 h 615950"/>
                    <a:gd name="connsiteX2" fmla="*/ 24764 w 266064"/>
                    <a:gd name="connsiteY2" fmla="*/ 257175 h 615950"/>
                    <a:gd name="connsiteX3" fmla="*/ 266064 w 266064"/>
                    <a:gd name="connsiteY3" fmla="*/ 0 h 615950"/>
                    <a:gd name="connsiteX0" fmla="*/ 204075 w 289434"/>
                    <a:gd name="connsiteY0" fmla="*/ 601378 h 601378"/>
                    <a:gd name="connsiteX1" fmla="*/ 29450 w 289434"/>
                    <a:gd name="connsiteY1" fmla="*/ 448978 h 601378"/>
                    <a:gd name="connsiteX2" fmla="*/ 26275 w 289434"/>
                    <a:gd name="connsiteY2" fmla="*/ 242603 h 601378"/>
                    <a:gd name="connsiteX3" fmla="*/ 289434 w 289434"/>
                    <a:gd name="connsiteY3" fmla="*/ 0 h 601378"/>
                    <a:gd name="connsiteX0" fmla="*/ 190212 w 275571"/>
                    <a:gd name="connsiteY0" fmla="*/ 601378 h 601378"/>
                    <a:gd name="connsiteX1" fmla="*/ 15587 w 275571"/>
                    <a:gd name="connsiteY1" fmla="*/ 448978 h 601378"/>
                    <a:gd name="connsiteX2" fmla="*/ 37913 w 275571"/>
                    <a:gd name="connsiteY2" fmla="*/ 238960 h 601378"/>
                    <a:gd name="connsiteX3" fmla="*/ 275571 w 275571"/>
                    <a:gd name="connsiteY3" fmla="*/ 0 h 601378"/>
                    <a:gd name="connsiteX0" fmla="*/ 181033 w 266392"/>
                    <a:gd name="connsiteY0" fmla="*/ 601378 h 601378"/>
                    <a:gd name="connsiteX1" fmla="*/ 20980 w 266392"/>
                    <a:gd name="connsiteY1" fmla="*/ 448978 h 601378"/>
                    <a:gd name="connsiteX2" fmla="*/ 28734 w 266392"/>
                    <a:gd name="connsiteY2" fmla="*/ 238960 h 601378"/>
                    <a:gd name="connsiteX3" fmla="*/ 266392 w 266392"/>
                    <a:gd name="connsiteY3" fmla="*/ 0 h 601378"/>
                    <a:gd name="connsiteX0" fmla="*/ 179908 w 247051"/>
                    <a:gd name="connsiteY0" fmla="*/ 608665 h 608665"/>
                    <a:gd name="connsiteX1" fmla="*/ 19855 w 247051"/>
                    <a:gd name="connsiteY1" fmla="*/ 456265 h 608665"/>
                    <a:gd name="connsiteX2" fmla="*/ 27609 w 247051"/>
                    <a:gd name="connsiteY2" fmla="*/ 246247 h 608665"/>
                    <a:gd name="connsiteX3" fmla="*/ 247051 w 247051"/>
                    <a:gd name="connsiteY3" fmla="*/ 0 h 608665"/>
                    <a:gd name="connsiteX0" fmla="*/ 179908 w 247051"/>
                    <a:gd name="connsiteY0" fmla="*/ 608665 h 608665"/>
                    <a:gd name="connsiteX1" fmla="*/ 19855 w 247051"/>
                    <a:gd name="connsiteY1" fmla="*/ 456265 h 608665"/>
                    <a:gd name="connsiteX2" fmla="*/ 27609 w 247051"/>
                    <a:gd name="connsiteY2" fmla="*/ 246247 h 608665"/>
                    <a:gd name="connsiteX3" fmla="*/ 247051 w 247051"/>
                    <a:gd name="connsiteY3" fmla="*/ 0 h 608665"/>
                    <a:gd name="connsiteX0" fmla="*/ 180354 w 254783"/>
                    <a:gd name="connsiteY0" fmla="*/ 590449 h 590449"/>
                    <a:gd name="connsiteX1" fmla="*/ 20301 w 254783"/>
                    <a:gd name="connsiteY1" fmla="*/ 438049 h 590449"/>
                    <a:gd name="connsiteX2" fmla="*/ 28055 w 254783"/>
                    <a:gd name="connsiteY2" fmla="*/ 228031 h 590449"/>
                    <a:gd name="connsiteX3" fmla="*/ 254783 w 254783"/>
                    <a:gd name="connsiteY3" fmla="*/ 0 h 590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83" h="590449">
                      <a:moveTo>
                        <a:pt x="180354" y="590449"/>
                      </a:moveTo>
                      <a:cubicBezTo>
                        <a:pt x="111827" y="552084"/>
                        <a:pt x="45684" y="498452"/>
                        <a:pt x="20301" y="438049"/>
                      </a:cubicBezTo>
                      <a:cubicBezTo>
                        <a:pt x="-5082" y="377646"/>
                        <a:pt x="-11025" y="301039"/>
                        <a:pt x="28055" y="228031"/>
                      </a:cubicBezTo>
                      <a:cubicBezTo>
                        <a:pt x="67135" y="155023"/>
                        <a:pt x="190928" y="37683"/>
                        <a:pt x="254783" y="0"/>
                      </a:cubicBezTo>
                    </a:path>
                  </a:pathLst>
                </a:custGeom>
                <a:noFill/>
                <a:ln w="44450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6A36B42-1E92-9E4B-B2C4-1B4748021239}"/>
                </a:ext>
              </a:extLst>
            </p:cNvPr>
            <p:cNvSpPr txBox="1"/>
            <p:nvPr/>
          </p:nvSpPr>
          <p:spPr>
            <a:xfrm>
              <a:off x="9608127" y="221673"/>
              <a:ext cx="16348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 dirty="0">
                  <a:solidFill>
                    <a:srgbClr val="00B050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IONS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6BA33C3D-AC15-3343-B211-6AC59F93D673}"/>
              </a:ext>
            </a:extLst>
          </p:cNvPr>
          <p:cNvSpPr/>
          <p:nvPr/>
        </p:nvSpPr>
        <p:spPr>
          <a:xfrm>
            <a:off x="8769927" y="5361709"/>
            <a:ext cx="2798618" cy="714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276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1FD0CE31-DD81-8B2A-8FFB-261F19DFA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959FE2B2-BA4E-A1CF-4773-22FF47CCE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8618871-BBF0-FC26-2837-1F0A1900EA6C}"/>
              </a:ext>
            </a:extLst>
          </p:cNvPr>
          <p:cNvGrpSpPr/>
          <p:nvPr/>
        </p:nvGrpSpPr>
        <p:grpSpPr>
          <a:xfrm>
            <a:off x="10721581" y="6184074"/>
            <a:ext cx="1110711" cy="436135"/>
            <a:chOff x="3167063" y="2715766"/>
            <a:chExt cx="1110711" cy="436135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982DB4DC-5E04-0BAE-339C-1630F3608C6C}"/>
                </a:ext>
              </a:extLst>
            </p:cNvPr>
            <p:cNvCxnSpPr/>
            <p:nvPr/>
          </p:nvCxnSpPr>
          <p:spPr>
            <a:xfrm>
              <a:off x="3601783" y="2904124"/>
              <a:ext cx="243943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84FEC525-0373-E614-B8CA-29EB54611C15}"/>
                </a:ext>
              </a:extLst>
            </p:cNvPr>
            <p:cNvCxnSpPr/>
            <p:nvPr/>
          </p:nvCxnSpPr>
          <p:spPr>
            <a:xfrm flipH="1">
              <a:off x="3601784" y="2976132"/>
              <a:ext cx="243942" cy="1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23EDC7F-882A-B577-8E2C-C7C59351F8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7063" y="2715766"/>
              <a:ext cx="434721" cy="41743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B9C876C-EF02-0E05-462F-61DF3C97F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3053" y="2734470"/>
              <a:ext cx="434721" cy="417431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2A518020-DBC8-BDCE-5DD4-D3AEC4993A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6618" y="2564830"/>
            <a:ext cx="5725382" cy="429317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1026" name="Picture 2" descr="LHC Switches to Smashing Lead Ions | WIRED">
            <a:extLst>
              <a:ext uri="{FF2B5EF4-FFF2-40B4-BE49-F238E27FC236}">
                <a16:creationId xmlns:a16="http://schemas.microsoft.com/office/drawing/2014/main" id="{7B6B715C-EB13-9617-07C0-1FDED24308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40721" cy="311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36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bicycle&#10;&#10;Description automatically generated">
            <a:extLst>
              <a:ext uri="{FF2B5EF4-FFF2-40B4-BE49-F238E27FC236}">
                <a16:creationId xmlns:a16="http://schemas.microsoft.com/office/drawing/2014/main" id="{E39AE046-52F0-4A34-BF7A-0E5BC70063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633" y="765993"/>
            <a:ext cx="11385359" cy="5660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D98AD87-9C67-452E-AF49-A8213ACB66B5}"/>
              </a:ext>
            </a:extLst>
          </p:cNvPr>
          <p:cNvSpPr txBox="1"/>
          <p:nvPr/>
        </p:nvSpPr>
        <p:spPr>
          <a:xfrm rot="20974381">
            <a:off x="4313389" y="4357527"/>
            <a:ext cx="568239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UA57</a:t>
            </a:r>
            <a:endParaRPr lang="fr-FR" sz="1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14DEFE-218C-4209-8205-11502A6E49E6}"/>
              </a:ext>
            </a:extLst>
          </p:cNvPr>
          <p:cNvSpPr txBox="1"/>
          <p:nvPr/>
        </p:nvSpPr>
        <p:spPr>
          <a:xfrm>
            <a:off x="2855640" y="2678723"/>
            <a:ext cx="604068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US57</a:t>
            </a:r>
            <a:endParaRPr lang="fr-FR" sz="1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D0B939-5CCF-4632-BD33-BA8D02C04602}"/>
              </a:ext>
            </a:extLst>
          </p:cNvPr>
          <p:cNvSpPr txBox="1"/>
          <p:nvPr/>
        </p:nvSpPr>
        <p:spPr>
          <a:xfrm rot="20762707">
            <a:off x="10957565" y="1265273"/>
            <a:ext cx="647752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UR55</a:t>
            </a:r>
            <a:endParaRPr lang="fr-FR" sz="10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36E04F-42D6-4B36-87A9-FDED13338EC0}"/>
              </a:ext>
            </a:extLst>
          </p:cNvPr>
          <p:cNvSpPr txBox="1"/>
          <p:nvPr/>
        </p:nvSpPr>
        <p:spPr>
          <a:xfrm rot="1872273">
            <a:off x="6732367" y="3775984"/>
            <a:ext cx="580343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FCEDF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UL57</a:t>
            </a:r>
            <a:endParaRPr lang="fr-FR" sz="10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AFD8B1-A593-4397-A11C-AAA39339BF6F}"/>
              </a:ext>
            </a:extLst>
          </p:cNvPr>
          <p:cNvSpPr txBox="1"/>
          <p:nvPr/>
        </p:nvSpPr>
        <p:spPr>
          <a:xfrm>
            <a:off x="1997228" y="5058717"/>
            <a:ext cx="659235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UPR57</a:t>
            </a:r>
            <a:endParaRPr lang="fr-FR" sz="100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18F8348-3FDE-488D-8E99-551AA84B584A}"/>
              </a:ext>
            </a:extLst>
          </p:cNvPr>
          <p:cNvGrpSpPr/>
          <p:nvPr/>
        </p:nvGrpSpPr>
        <p:grpSpPr>
          <a:xfrm>
            <a:off x="7342486" y="2774420"/>
            <a:ext cx="490709" cy="509131"/>
            <a:chOff x="6340100" y="2733610"/>
            <a:chExt cx="368032" cy="381848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81381E44-0293-4F95-8DCD-A0B09236195D}"/>
                </a:ext>
              </a:extLst>
            </p:cNvPr>
            <p:cNvSpPr/>
            <p:nvPr/>
          </p:nvSpPr>
          <p:spPr>
            <a:xfrm>
              <a:off x="6340100" y="2939845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PC IT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66ABDC4-CF24-45CE-92B9-7704BEBD9233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H="1" flipV="1">
              <a:off x="6522560" y="2733610"/>
              <a:ext cx="1556" cy="20623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51DE9B0-927C-4E09-9F4A-627E1BE4545B}"/>
              </a:ext>
            </a:extLst>
          </p:cNvPr>
          <p:cNvGrpSpPr/>
          <p:nvPr/>
        </p:nvGrpSpPr>
        <p:grpSpPr>
          <a:xfrm>
            <a:off x="7966663" y="2688373"/>
            <a:ext cx="866744" cy="520825"/>
            <a:chOff x="6499279" y="2713124"/>
            <a:chExt cx="650058" cy="390619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50574D71-A8D5-45A8-AC87-A2B4F2E8446B}"/>
                </a:ext>
              </a:extLst>
            </p:cNvPr>
            <p:cNvSpPr/>
            <p:nvPr/>
          </p:nvSpPr>
          <p:spPr>
            <a:xfrm>
              <a:off x="6499279" y="2928130"/>
              <a:ext cx="650058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PCs IT Trims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E678CA5A-9152-467A-BF70-C0AD5797063B}"/>
                </a:ext>
              </a:extLst>
            </p:cNvPr>
            <p:cNvCxnSpPr>
              <a:cxnSpLocks/>
              <a:stCxn id="57" idx="0"/>
            </p:cNvCxnSpPr>
            <p:nvPr/>
          </p:nvCxnSpPr>
          <p:spPr>
            <a:xfrm flipH="1" flipV="1">
              <a:off x="6562570" y="2713124"/>
              <a:ext cx="261738" cy="21500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6AA214-6A28-4A79-B2CC-CE9B49D965A9}"/>
              </a:ext>
            </a:extLst>
          </p:cNvPr>
          <p:cNvGrpSpPr/>
          <p:nvPr/>
        </p:nvGrpSpPr>
        <p:grpSpPr>
          <a:xfrm>
            <a:off x="7399603" y="4529565"/>
            <a:ext cx="653879" cy="653665"/>
            <a:chOff x="6430650" y="2751004"/>
            <a:chExt cx="490409" cy="490249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D479BA23-F9EA-4826-B200-98E2BE6C447F}"/>
                </a:ext>
              </a:extLst>
            </p:cNvPr>
            <p:cNvSpPr/>
            <p:nvPr/>
          </p:nvSpPr>
          <p:spPr>
            <a:xfrm>
              <a:off x="6430650" y="3065640"/>
              <a:ext cx="368032" cy="175613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DFX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2758161-1861-45F9-B40E-C6FB7D2DA84E}"/>
                </a:ext>
              </a:extLst>
            </p:cNvPr>
            <p:cNvCxnSpPr>
              <a:cxnSpLocks/>
              <a:stCxn id="77" idx="0"/>
            </p:cNvCxnSpPr>
            <p:nvPr/>
          </p:nvCxnSpPr>
          <p:spPr>
            <a:xfrm flipV="1">
              <a:off x="6614666" y="2751004"/>
              <a:ext cx="306393" cy="314636"/>
            </a:xfrm>
            <a:prstGeom prst="straightConnector1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26ED332-6887-4C14-871B-92352DD0B7D5}"/>
              </a:ext>
            </a:extLst>
          </p:cNvPr>
          <p:cNvGrpSpPr/>
          <p:nvPr/>
        </p:nvGrpSpPr>
        <p:grpSpPr>
          <a:xfrm>
            <a:off x="7890312" y="3478087"/>
            <a:ext cx="562251" cy="426828"/>
            <a:chOff x="6548464" y="2545544"/>
            <a:chExt cx="421688" cy="320121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52F5566D-7471-4CD0-92BA-9877982E7648}"/>
                </a:ext>
              </a:extLst>
            </p:cNvPr>
            <p:cNvSpPr/>
            <p:nvPr/>
          </p:nvSpPr>
          <p:spPr>
            <a:xfrm>
              <a:off x="6602120" y="2545544"/>
              <a:ext cx="368032" cy="175613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DSHX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FA78012A-27A6-45BE-A426-60BB283AAA15}"/>
                </a:ext>
              </a:extLst>
            </p:cNvPr>
            <p:cNvCxnSpPr>
              <a:cxnSpLocks/>
              <a:stCxn id="82" idx="2"/>
            </p:cNvCxnSpPr>
            <p:nvPr/>
          </p:nvCxnSpPr>
          <p:spPr>
            <a:xfrm flipH="1">
              <a:off x="6548464" y="2721157"/>
              <a:ext cx="237672" cy="144508"/>
            </a:xfrm>
            <a:prstGeom prst="straightConnector1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F998062-48D6-4B63-B444-F4C8A2132CAB}"/>
              </a:ext>
            </a:extLst>
          </p:cNvPr>
          <p:cNvGrpSpPr/>
          <p:nvPr/>
        </p:nvGrpSpPr>
        <p:grpSpPr>
          <a:xfrm>
            <a:off x="6640570" y="2039442"/>
            <a:ext cx="490709" cy="536332"/>
            <a:chOff x="6225257" y="2628881"/>
            <a:chExt cx="368032" cy="402249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E0EE9C46-75EF-4B9E-9D1A-31629DD5A4B7}"/>
                </a:ext>
              </a:extLst>
            </p:cNvPr>
            <p:cNvSpPr/>
            <p:nvPr/>
          </p:nvSpPr>
          <p:spPr>
            <a:xfrm>
              <a:off x="6225257" y="2628881"/>
              <a:ext cx="368032" cy="175613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DFHX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40BC892B-3D8F-4CAD-90F1-3D26E955C306}"/>
                </a:ext>
              </a:extLst>
            </p:cNvPr>
            <p:cNvCxnSpPr>
              <a:cxnSpLocks/>
              <a:stCxn id="86" idx="2"/>
            </p:cNvCxnSpPr>
            <p:nvPr/>
          </p:nvCxnSpPr>
          <p:spPr>
            <a:xfrm>
              <a:off x="6409273" y="2804494"/>
              <a:ext cx="0" cy="226636"/>
            </a:xfrm>
            <a:prstGeom prst="straightConnector1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667C76D-F2A4-400E-8D37-F6AAFF2D003C}"/>
              </a:ext>
            </a:extLst>
          </p:cNvPr>
          <p:cNvGrpSpPr/>
          <p:nvPr/>
        </p:nvGrpSpPr>
        <p:grpSpPr>
          <a:xfrm>
            <a:off x="6989531" y="1713771"/>
            <a:ext cx="490709" cy="820144"/>
            <a:chOff x="5998348" y="2398890"/>
            <a:chExt cx="368032" cy="615108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83420B85-4F39-41CF-8754-D51E55A35B59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CDBs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D795F0D6-0DB7-4A29-BA74-3FFB7D306206}"/>
                </a:ext>
              </a:extLst>
            </p:cNvPr>
            <p:cNvCxnSpPr>
              <a:cxnSpLocks/>
              <a:stCxn id="90" idx="2"/>
            </p:cNvCxnSpPr>
            <p:nvPr/>
          </p:nvCxnSpPr>
          <p:spPr>
            <a:xfrm>
              <a:off x="6182364" y="2574503"/>
              <a:ext cx="0" cy="43949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95F7A7C-EB6B-4B1E-A293-4B296FA2D50D}"/>
              </a:ext>
            </a:extLst>
          </p:cNvPr>
          <p:cNvGrpSpPr/>
          <p:nvPr/>
        </p:nvGrpSpPr>
        <p:grpSpPr>
          <a:xfrm>
            <a:off x="9886376" y="1467764"/>
            <a:ext cx="775739" cy="571677"/>
            <a:chOff x="7302354" y="2909014"/>
            <a:chExt cx="581804" cy="428758"/>
          </a:xfrm>
          <a:solidFill>
            <a:srgbClr val="941651"/>
          </a:solidFill>
        </p:grpSpPr>
        <p:sp>
          <p:nvSpPr>
            <p:cNvPr id="118" name="Rectangle: Rounded Corners 117">
              <a:extLst>
                <a:ext uri="{FF2B5EF4-FFF2-40B4-BE49-F238E27FC236}">
                  <a16:creationId xmlns:a16="http://schemas.microsoft.com/office/drawing/2014/main" id="{8A1A0D3B-8C81-441F-8B77-C4678383E543}"/>
                </a:ext>
              </a:extLst>
            </p:cNvPr>
            <p:cNvSpPr/>
            <p:nvPr/>
          </p:nvSpPr>
          <p:spPr>
            <a:xfrm>
              <a:off x="7302354" y="2909014"/>
              <a:ext cx="581804" cy="175613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 err="1">
                  <a:solidFill>
                    <a:schemeClr val="bg1"/>
                  </a:solidFill>
                </a:rPr>
                <a:t>PIC,BIS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A908D334-AE4D-464B-A93F-A9A9710EE3D8}"/>
                </a:ext>
              </a:extLst>
            </p:cNvPr>
            <p:cNvCxnSpPr>
              <a:cxnSpLocks/>
              <a:stCxn id="118" idx="2"/>
            </p:cNvCxnSpPr>
            <p:nvPr/>
          </p:nvCxnSpPr>
          <p:spPr>
            <a:xfrm flipH="1">
              <a:off x="7319718" y="3084627"/>
              <a:ext cx="273538" cy="253145"/>
            </a:xfrm>
            <a:prstGeom prst="straightConnector1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FB85FDB-A6C8-4272-B9F9-9B7FB666B44F}"/>
              </a:ext>
            </a:extLst>
          </p:cNvPr>
          <p:cNvGrpSpPr/>
          <p:nvPr/>
        </p:nvGrpSpPr>
        <p:grpSpPr>
          <a:xfrm>
            <a:off x="9390687" y="1271310"/>
            <a:ext cx="424504" cy="736113"/>
            <a:chOff x="6859184" y="2944699"/>
            <a:chExt cx="318378" cy="552085"/>
          </a:xfrm>
          <a:solidFill>
            <a:srgbClr val="941651"/>
          </a:solidFill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C518B50B-9EDD-4C4D-B31B-E7D249FF5F96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QDS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A1FF1411-2BC9-4040-9D7F-3B9E6BD137E7}"/>
                </a:ext>
              </a:extLst>
            </p:cNvPr>
            <p:cNvCxnSpPr>
              <a:cxnSpLocks/>
              <a:stCxn id="123" idx="2"/>
            </p:cNvCxnSpPr>
            <p:nvPr/>
          </p:nvCxnSpPr>
          <p:spPr>
            <a:xfrm>
              <a:off x="7018373" y="3120312"/>
              <a:ext cx="49466" cy="376472"/>
            </a:xfrm>
            <a:prstGeom prst="straightConnector1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7FBD49B5-60DB-423C-A83C-EE3394CC0933}"/>
              </a:ext>
            </a:extLst>
          </p:cNvPr>
          <p:cNvGrpSpPr/>
          <p:nvPr/>
        </p:nvGrpSpPr>
        <p:grpSpPr>
          <a:xfrm>
            <a:off x="8937800" y="1536723"/>
            <a:ext cx="424504" cy="609327"/>
            <a:chOff x="6859184" y="2944699"/>
            <a:chExt cx="318378" cy="456995"/>
          </a:xfrm>
          <a:solidFill>
            <a:srgbClr val="941651"/>
          </a:solidFill>
        </p:grpSpPr>
        <p:sp>
          <p:nvSpPr>
            <p:cNvPr id="130" name="Rectangle: Rounded Corners 129">
              <a:extLst>
                <a:ext uri="{FF2B5EF4-FFF2-40B4-BE49-F238E27FC236}">
                  <a16:creationId xmlns:a16="http://schemas.microsoft.com/office/drawing/2014/main" id="{2EA74BBA-1A89-40CA-8CD7-5AB581FE6EA5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CLIQ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17ABF7EC-F37F-4143-BFF9-4D0FDAA10D55}"/>
                </a:ext>
              </a:extLst>
            </p:cNvPr>
            <p:cNvCxnSpPr>
              <a:cxnSpLocks/>
            </p:cNvCxnSpPr>
            <p:nvPr/>
          </p:nvCxnSpPr>
          <p:spPr>
            <a:xfrm>
              <a:off x="7013753" y="3120312"/>
              <a:ext cx="155393" cy="281382"/>
            </a:xfrm>
            <a:prstGeom prst="straightConnector1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83EACCEF-C5CA-4DE8-9DB0-0287291B1481}"/>
              </a:ext>
            </a:extLst>
          </p:cNvPr>
          <p:cNvGrpSpPr/>
          <p:nvPr/>
        </p:nvGrpSpPr>
        <p:grpSpPr>
          <a:xfrm>
            <a:off x="7517286" y="1415059"/>
            <a:ext cx="898756" cy="987136"/>
            <a:chOff x="6320545" y="2599650"/>
            <a:chExt cx="674067" cy="740352"/>
          </a:xfrm>
          <a:solidFill>
            <a:srgbClr val="941651"/>
          </a:solidFill>
        </p:grpSpPr>
        <p:sp>
          <p:nvSpPr>
            <p:cNvPr id="135" name="Rectangle: Rounded Corners 134">
              <a:extLst>
                <a:ext uri="{FF2B5EF4-FFF2-40B4-BE49-F238E27FC236}">
                  <a16:creationId xmlns:a16="http://schemas.microsoft.com/office/drawing/2014/main" id="{55E48BBC-4729-459C-A6CD-21B735440AD7}"/>
                </a:ext>
              </a:extLst>
            </p:cNvPr>
            <p:cNvSpPr/>
            <p:nvPr/>
          </p:nvSpPr>
          <p:spPr>
            <a:xfrm>
              <a:off x="6320545" y="2599650"/>
              <a:ext cx="674067" cy="175613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Warm Diodes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BF4025A5-67EB-454C-9DB8-0F720C80C389}"/>
                </a:ext>
              </a:extLst>
            </p:cNvPr>
            <p:cNvCxnSpPr>
              <a:cxnSpLocks/>
              <a:stCxn id="135" idx="2"/>
            </p:cNvCxnSpPr>
            <p:nvPr/>
          </p:nvCxnSpPr>
          <p:spPr>
            <a:xfrm>
              <a:off x="6657579" y="2775263"/>
              <a:ext cx="2635" cy="564739"/>
            </a:xfrm>
            <a:prstGeom prst="straightConnector1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5C69951D-B54E-445D-BA0E-70C95756E97B}"/>
              </a:ext>
            </a:extLst>
          </p:cNvPr>
          <p:cNvSpPr/>
          <p:nvPr/>
        </p:nvSpPr>
        <p:spPr>
          <a:xfrm>
            <a:off x="8287631" y="4785896"/>
            <a:ext cx="384043" cy="19202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DCM</a:t>
            </a:r>
            <a:endParaRPr lang="en-GB" sz="1067">
              <a:solidFill>
                <a:schemeClr val="bg1"/>
              </a:solidFill>
            </a:endParaRP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05AB1912-3BDD-4BB8-AF8A-7ED4C936CAFC}"/>
              </a:ext>
            </a:extLst>
          </p:cNvPr>
          <p:cNvCxnSpPr>
            <a:cxnSpLocks/>
            <a:stCxn id="160" idx="0"/>
          </p:cNvCxnSpPr>
          <p:nvPr/>
        </p:nvCxnSpPr>
        <p:spPr>
          <a:xfrm flipV="1">
            <a:off x="8479652" y="4565608"/>
            <a:ext cx="0" cy="22028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B1A95CD-0114-4B3E-88C7-92A18247FA38}"/>
              </a:ext>
            </a:extLst>
          </p:cNvPr>
          <p:cNvGrpSpPr/>
          <p:nvPr/>
        </p:nvGrpSpPr>
        <p:grpSpPr>
          <a:xfrm rot="20831218">
            <a:off x="8784524" y="4331510"/>
            <a:ext cx="2814296" cy="204365"/>
            <a:chOff x="6920847" y="3372095"/>
            <a:chExt cx="2205757" cy="160936"/>
          </a:xfrm>
        </p:grpSpPr>
        <p:sp>
          <p:nvSpPr>
            <p:cNvPr id="167" name="Rectangle: Rounded Corners 166">
              <a:extLst>
                <a:ext uri="{FF2B5EF4-FFF2-40B4-BE49-F238E27FC236}">
                  <a16:creationId xmlns:a16="http://schemas.microsoft.com/office/drawing/2014/main" id="{7D3BA8E7-7A34-4678-853D-9F5900DF21E6}"/>
                </a:ext>
              </a:extLst>
            </p:cNvPr>
            <p:cNvSpPr/>
            <p:nvPr/>
          </p:nvSpPr>
          <p:spPr>
            <a:xfrm rot="21600000">
              <a:off x="8838572" y="3381499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Q1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68" name="Rectangle: Rounded Corners 167">
              <a:extLst>
                <a:ext uri="{FF2B5EF4-FFF2-40B4-BE49-F238E27FC236}">
                  <a16:creationId xmlns:a16="http://schemas.microsoft.com/office/drawing/2014/main" id="{2F5C0B07-4C80-4F12-8120-F0B44DEB3004}"/>
                </a:ext>
              </a:extLst>
            </p:cNvPr>
            <p:cNvSpPr/>
            <p:nvPr/>
          </p:nvSpPr>
          <p:spPr>
            <a:xfrm>
              <a:off x="8476019" y="3381177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Q2A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BEC4971E-CBF3-429F-8425-371ADFCC5D2B}"/>
                </a:ext>
              </a:extLst>
            </p:cNvPr>
            <p:cNvSpPr/>
            <p:nvPr/>
          </p:nvSpPr>
          <p:spPr>
            <a:xfrm>
              <a:off x="8108312" y="3372095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Q2B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9563C15D-3FBB-42F3-87EF-C86E3076BDDE}"/>
                </a:ext>
              </a:extLst>
            </p:cNvPr>
            <p:cNvSpPr/>
            <p:nvPr/>
          </p:nvSpPr>
          <p:spPr>
            <a:xfrm>
              <a:off x="7726661" y="3373204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Q3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1" name="Rectangle: Rounded Corners 170">
              <a:extLst>
                <a:ext uri="{FF2B5EF4-FFF2-40B4-BE49-F238E27FC236}">
                  <a16:creationId xmlns:a16="http://schemas.microsoft.com/office/drawing/2014/main" id="{8089278C-4D8E-4436-9D40-66998CC44A5A}"/>
                </a:ext>
              </a:extLst>
            </p:cNvPr>
            <p:cNvSpPr/>
            <p:nvPr/>
          </p:nvSpPr>
          <p:spPr>
            <a:xfrm>
              <a:off x="7332535" y="3381703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CP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17639AA0-2177-4297-BE6C-185CC7C5D89F}"/>
                </a:ext>
              </a:extLst>
            </p:cNvPr>
            <p:cNvSpPr/>
            <p:nvPr/>
          </p:nvSpPr>
          <p:spPr>
            <a:xfrm>
              <a:off x="6920847" y="3389015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</a:rPr>
                <a:t>D1</a:t>
              </a:r>
              <a:endParaRPr lang="en-GB" sz="1067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65458E4C-0827-471F-98BA-585A726742CE}"/>
              </a:ext>
            </a:extLst>
          </p:cNvPr>
          <p:cNvGrpSpPr/>
          <p:nvPr/>
        </p:nvGrpSpPr>
        <p:grpSpPr>
          <a:xfrm>
            <a:off x="8934779" y="2564594"/>
            <a:ext cx="1105301" cy="269893"/>
            <a:chOff x="6870843" y="2928546"/>
            <a:chExt cx="1258332" cy="202420"/>
          </a:xfrm>
        </p:grpSpPr>
        <p:sp>
          <p:nvSpPr>
            <p:cNvPr id="190" name="Rectangle: Rounded Corners 189">
              <a:extLst>
                <a:ext uri="{FF2B5EF4-FFF2-40B4-BE49-F238E27FC236}">
                  <a16:creationId xmlns:a16="http://schemas.microsoft.com/office/drawing/2014/main" id="{CEBBD6E5-9FC7-4F3F-BDD1-96389AAF3EE4}"/>
                </a:ext>
              </a:extLst>
            </p:cNvPr>
            <p:cNvSpPr/>
            <p:nvPr/>
          </p:nvSpPr>
          <p:spPr>
            <a:xfrm>
              <a:off x="7479118" y="2955353"/>
              <a:ext cx="650057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OC PCs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D7A16008-EBB9-4EA2-BBE9-81340BC6E3A0}"/>
                </a:ext>
              </a:extLst>
            </p:cNvPr>
            <p:cNvCxnSpPr>
              <a:cxnSpLocks/>
              <a:stCxn id="190" idx="0"/>
            </p:cNvCxnSpPr>
            <p:nvPr/>
          </p:nvCxnSpPr>
          <p:spPr>
            <a:xfrm flipH="1" flipV="1">
              <a:off x="6870843" y="2928546"/>
              <a:ext cx="933304" cy="2680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98699140-CA03-4490-938D-074B8BDF8A4B}"/>
              </a:ext>
            </a:extLst>
          </p:cNvPr>
          <p:cNvGrpSpPr/>
          <p:nvPr/>
        </p:nvGrpSpPr>
        <p:grpSpPr>
          <a:xfrm>
            <a:off x="8381253" y="2682523"/>
            <a:ext cx="930543" cy="249981"/>
            <a:chOff x="6263577" y="2974556"/>
            <a:chExt cx="697907" cy="187486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C1CFE493-BF36-4FBF-8B8B-DF0F9D5D728C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D1 PC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970B0A6E-1862-47D1-A3F3-C1FBBC5BF3AB}"/>
                </a:ext>
              </a:extLst>
            </p:cNvPr>
            <p:cNvCxnSpPr>
              <a:cxnSpLocks/>
              <a:stCxn id="193" idx="1"/>
            </p:cNvCxnSpPr>
            <p:nvPr/>
          </p:nvCxnSpPr>
          <p:spPr>
            <a:xfrm flipH="1" flipV="1">
              <a:off x="6263577" y="2974556"/>
              <a:ext cx="206002" cy="99680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2" name="Rectangle: Rounded Corners 201">
            <a:extLst>
              <a:ext uri="{FF2B5EF4-FFF2-40B4-BE49-F238E27FC236}">
                <a16:creationId xmlns:a16="http://schemas.microsoft.com/office/drawing/2014/main" id="{F3AFAC9E-44BE-41C1-B102-CD9EC8A92919}"/>
              </a:ext>
            </a:extLst>
          </p:cNvPr>
          <p:cNvSpPr/>
          <p:nvPr/>
        </p:nvSpPr>
        <p:spPr>
          <a:xfrm>
            <a:off x="8071427" y="5006175"/>
            <a:ext cx="853440" cy="234151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 dirty="0">
                <a:solidFill>
                  <a:schemeClr val="bg1"/>
                </a:solidFill>
              </a:rPr>
              <a:t>Cold Diodes</a:t>
            </a:r>
            <a:endParaRPr lang="en-GB" sz="1067" dirty="0">
              <a:solidFill>
                <a:schemeClr val="bg1"/>
              </a:solidFill>
            </a:endParaRP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2C9E632-17BD-499A-8B78-A0D7292B7EFC}"/>
              </a:ext>
            </a:extLst>
          </p:cNvPr>
          <p:cNvGrpSpPr/>
          <p:nvPr/>
        </p:nvGrpSpPr>
        <p:grpSpPr>
          <a:xfrm>
            <a:off x="8197046" y="1830846"/>
            <a:ext cx="474628" cy="496381"/>
            <a:chOff x="6810161" y="2715091"/>
            <a:chExt cx="355971" cy="372286"/>
          </a:xfrm>
          <a:solidFill>
            <a:srgbClr val="941651"/>
          </a:solidFill>
        </p:grpSpPr>
        <p:sp>
          <p:nvSpPr>
            <p:cNvPr id="204" name="Rectangle: Rounded Corners 203">
              <a:extLst>
                <a:ext uri="{FF2B5EF4-FFF2-40B4-BE49-F238E27FC236}">
                  <a16:creationId xmlns:a16="http://schemas.microsoft.com/office/drawing/2014/main" id="{2B0B5591-3602-464D-9893-B90F1CE5F1CA}"/>
                </a:ext>
              </a:extLst>
            </p:cNvPr>
            <p:cNvSpPr/>
            <p:nvPr/>
          </p:nvSpPr>
          <p:spPr>
            <a:xfrm>
              <a:off x="6810161" y="2715091"/>
              <a:ext cx="355971" cy="175613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OC EE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3381D409-6A74-461C-8CB6-4351EDD02384}"/>
                </a:ext>
              </a:extLst>
            </p:cNvPr>
            <p:cNvCxnSpPr>
              <a:cxnSpLocks/>
              <a:stCxn id="204" idx="2"/>
            </p:cNvCxnSpPr>
            <p:nvPr/>
          </p:nvCxnSpPr>
          <p:spPr>
            <a:xfrm>
              <a:off x="6988147" y="2890704"/>
              <a:ext cx="86396" cy="196673"/>
            </a:xfrm>
            <a:prstGeom prst="straightConnector1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7762D8B-241D-4CDA-A9B2-0B954775584D}"/>
              </a:ext>
            </a:extLst>
          </p:cNvPr>
          <p:cNvGrpSpPr/>
          <p:nvPr/>
        </p:nvGrpSpPr>
        <p:grpSpPr>
          <a:xfrm>
            <a:off x="7188651" y="3834288"/>
            <a:ext cx="490709" cy="446867"/>
            <a:chOff x="5981929" y="2898599"/>
            <a:chExt cx="368032" cy="335150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8E33F454-593E-4CC0-87E0-7E231941E2FD}"/>
                </a:ext>
              </a:extLst>
            </p:cNvPr>
            <p:cNvSpPr/>
            <p:nvPr/>
          </p:nvSpPr>
          <p:spPr>
            <a:xfrm>
              <a:off x="5981929" y="3058136"/>
              <a:ext cx="368032" cy="175613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 dirty="0" err="1">
                  <a:solidFill>
                    <a:schemeClr val="bg1"/>
                  </a:solidFill>
                </a:rPr>
                <a:t>DSHM</a:t>
              </a:r>
              <a:endParaRPr lang="en-GB" sz="1067" dirty="0">
                <a:solidFill>
                  <a:schemeClr val="bg1"/>
                </a:solidFill>
              </a:endParaRP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87B6DB66-8266-4FC3-9FED-5BE18DCA26F3}"/>
                </a:ext>
              </a:extLst>
            </p:cNvPr>
            <p:cNvCxnSpPr>
              <a:cxnSpLocks/>
              <a:stCxn id="126" idx="0"/>
            </p:cNvCxnSpPr>
            <p:nvPr/>
          </p:nvCxnSpPr>
          <p:spPr>
            <a:xfrm flipV="1">
              <a:off x="6165945" y="2898599"/>
              <a:ext cx="158214" cy="159537"/>
            </a:xfrm>
            <a:prstGeom prst="straightConnector1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5287BFD-734D-4F7B-88CA-70103DAF3087}"/>
              </a:ext>
            </a:extLst>
          </p:cNvPr>
          <p:cNvGrpSpPr/>
          <p:nvPr/>
        </p:nvGrpSpPr>
        <p:grpSpPr>
          <a:xfrm>
            <a:off x="4238425" y="2619635"/>
            <a:ext cx="813232" cy="690053"/>
            <a:chOff x="2645158" y="2640325"/>
            <a:chExt cx="925824" cy="517540"/>
          </a:xfrm>
        </p:grpSpPr>
        <p:sp>
          <p:nvSpPr>
            <p:cNvPr id="137" name="Rectangle: Rounded Corners 136">
              <a:extLst>
                <a:ext uri="{FF2B5EF4-FFF2-40B4-BE49-F238E27FC236}">
                  <a16:creationId xmlns:a16="http://schemas.microsoft.com/office/drawing/2014/main" id="{4F73B2AD-15A8-47CE-85F6-DBE88C04C36E}"/>
                </a:ext>
              </a:extLst>
            </p:cNvPr>
            <p:cNvSpPr/>
            <p:nvPr/>
          </p:nvSpPr>
          <p:spPr>
            <a:xfrm>
              <a:off x="2645158" y="2640325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PC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651621EA-348A-4C9A-BEF8-D1DB426EC1E5}"/>
                </a:ext>
              </a:extLst>
            </p:cNvPr>
            <p:cNvCxnSpPr>
              <a:cxnSpLocks/>
              <a:stCxn id="137" idx="2"/>
            </p:cNvCxnSpPr>
            <p:nvPr/>
          </p:nvCxnSpPr>
          <p:spPr>
            <a:xfrm>
              <a:off x="3084706" y="2815938"/>
              <a:ext cx="486276" cy="34192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6AC0262-D489-4E8A-90E1-0193BC361F41}"/>
              </a:ext>
            </a:extLst>
          </p:cNvPr>
          <p:cNvGrpSpPr/>
          <p:nvPr/>
        </p:nvGrpSpPr>
        <p:grpSpPr>
          <a:xfrm>
            <a:off x="4957942" y="3257426"/>
            <a:ext cx="690401" cy="632575"/>
            <a:chOff x="6022653" y="2545276"/>
            <a:chExt cx="517801" cy="474431"/>
          </a:xfrm>
        </p:grpSpPr>
        <p:sp>
          <p:nvSpPr>
            <p:cNvPr id="143" name="Rectangle: Rounded Corners 142">
              <a:extLst>
                <a:ext uri="{FF2B5EF4-FFF2-40B4-BE49-F238E27FC236}">
                  <a16:creationId xmlns:a16="http://schemas.microsoft.com/office/drawing/2014/main" id="{D6CADB22-D4A4-46AE-B691-B23EDEF8FE9D}"/>
                </a:ext>
              </a:extLst>
            </p:cNvPr>
            <p:cNvSpPr/>
            <p:nvPr/>
          </p:nvSpPr>
          <p:spPr>
            <a:xfrm>
              <a:off x="6022653" y="2845746"/>
              <a:ext cx="517801" cy="173961"/>
            </a:xfrm>
            <a:prstGeom prst="roundRect">
              <a:avLst/>
            </a:prstGeom>
            <a:solidFill>
              <a:srgbClr val="94165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</a:rPr>
                <a:t>D2 OC EE</a:t>
              </a:r>
              <a:endParaRPr lang="en-GB" sz="1067" dirty="0">
                <a:solidFill>
                  <a:schemeClr val="bg1"/>
                </a:solidFill>
              </a:endParaRPr>
            </a:p>
          </p:txBody>
        </p: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04902B16-6042-4FF1-8369-39BA9B13AEAB}"/>
                </a:ext>
              </a:extLst>
            </p:cNvPr>
            <p:cNvCxnSpPr>
              <a:cxnSpLocks/>
              <a:stCxn id="143" idx="0"/>
            </p:cNvCxnSpPr>
            <p:nvPr/>
          </p:nvCxnSpPr>
          <p:spPr>
            <a:xfrm flipV="1">
              <a:off x="6281554" y="2545276"/>
              <a:ext cx="0" cy="30047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34191587-F68F-4638-82A9-3AED4DCC4BE5}"/>
              </a:ext>
            </a:extLst>
          </p:cNvPr>
          <p:cNvGrpSpPr/>
          <p:nvPr/>
        </p:nvGrpSpPr>
        <p:grpSpPr>
          <a:xfrm>
            <a:off x="3572870" y="3790065"/>
            <a:ext cx="897140" cy="462833"/>
            <a:chOff x="5555959" y="3617162"/>
            <a:chExt cx="672855" cy="347125"/>
          </a:xfrm>
        </p:grpSpPr>
        <p:sp>
          <p:nvSpPr>
            <p:cNvPr id="150" name="Rectangle: Rounded Corners 149">
              <a:extLst>
                <a:ext uri="{FF2B5EF4-FFF2-40B4-BE49-F238E27FC236}">
                  <a16:creationId xmlns:a16="http://schemas.microsoft.com/office/drawing/2014/main" id="{21BA9B01-6FDD-400C-94A1-6D5CBFCE17C8}"/>
                </a:ext>
              </a:extLst>
            </p:cNvPr>
            <p:cNvSpPr/>
            <p:nvPr/>
          </p:nvSpPr>
          <p:spPr>
            <a:xfrm>
              <a:off x="5736909" y="3788674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C</a:t>
              </a:r>
              <a:r>
                <a:rPr lang="en-US" sz="1067">
                  <a:solidFill>
                    <a:schemeClr val="bg1"/>
                  </a:solidFill>
                </a:rPr>
                <a:t>old box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E8DDFFAE-0AC3-455C-B131-04EE639AE277}"/>
                </a:ext>
              </a:extLst>
            </p:cNvPr>
            <p:cNvCxnSpPr>
              <a:cxnSpLocks/>
              <a:stCxn id="150" idx="0"/>
            </p:cNvCxnSpPr>
            <p:nvPr/>
          </p:nvCxnSpPr>
          <p:spPr>
            <a:xfrm flipH="1" flipV="1">
              <a:off x="5555959" y="3617162"/>
              <a:ext cx="426903" cy="171512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D79B2F47-C43E-4419-9C17-C37CB730920A}"/>
              </a:ext>
            </a:extLst>
          </p:cNvPr>
          <p:cNvGrpSpPr/>
          <p:nvPr/>
        </p:nvGrpSpPr>
        <p:grpSpPr>
          <a:xfrm>
            <a:off x="5501267" y="3232874"/>
            <a:ext cx="697715" cy="445823"/>
            <a:chOff x="5843094" y="2240136"/>
            <a:chExt cx="523286" cy="334367"/>
          </a:xfrm>
        </p:grpSpPr>
        <p:sp>
          <p:nvSpPr>
            <p:cNvPr id="153" name="Rectangle: Rounded Corners 152">
              <a:extLst>
                <a:ext uri="{FF2B5EF4-FFF2-40B4-BE49-F238E27FC236}">
                  <a16:creationId xmlns:a16="http://schemas.microsoft.com/office/drawing/2014/main" id="{AF4C3180-5EB1-4ECE-B359-F846F9E092F1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CDBs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D9D5F4E0-0816-403D-A7F2-B18D50EC0167}"/>
                </a:ext>
              </a:extLst>
            </p:cNvPr>
            <p:cNvCxnSpPr>
              <a:cxnSpLocks/>
              <a:stCxn id="153" idx="0"/>
            </p:cNvCxnSpPr>
            <p:nvPr/>
          </p:nvCxnSpPr>
          <p:spPr>
            <a:xfrm flipH="1" flipV="1">
              <a:off x="5843094" y="2240136"/>
              <a:ext cx="339270" cy="158754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1C06A1D9-BF12-460A-98B0-3845DD34D1D5}"/>
              </a:ext>
            </a:extLst>
          </p:cNvPr>
          <p:cNvGrpSpPr/>
          <p:nvPr/>
        </p:nvGrpSpPr>
        <p:grpSpPr>
          <a:xfrm>
            <a:off x="5407987" y="2447519"/>
            <a:ext cx="559135" cy="2647692"/>
            <a:chOff x="5163581" y="2410950"/>
            <a:chExt cx="419351" cy="1985769"/>
          </a:xfrm>
          <a:solidFill>
            <a:schemeClr val="accent1">
              <a:lumMod val="40000"/>
              <a:lumOff val="60000"/>
            </a:schemeClr>
          </a:solidFill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66A94A3-9A03-42EE-B3EC-20CA9FF18E64}"/>
                </a:ext>
              </a:extLst>
            </p:cNvPr>
            <p:cNvGrpSpPr/>
            <p:nvPr/>
          </p:nvGrpSpPr>
          <p:grpSpPr>
            <a:xfrm>
              <a:off x="5163581" y="4068197"/>
              <a:ext cx="368032" cy="328522"/>
              <a:chOff x="6335802" y="3227938"/>
              <a:chExt cx="368032" cy="328522"/>
            </a:xfrm>
            <a:grpFill/>
          </p:grpSpPr>
          <p:sp>
            <p:nvSpPr>
              <p:cNvPr id="179" name="Rectangle: Rounded Corners 178">
                <a:extLst>
                  <a:ext uri="{FF2B5EF4-FFF2-40B4-BE49-F238E27FC236}">
                    <a16:creationId xmlns:a16="http://schemas.microsoft.com/office/drawing/2014/main" id="{2A9DCBFD-F13B-4305-9B0E-5E429BD2F444}"/>
                  </a:ext>
                </a:extLst>
              </p:cNvPr>
              <p:cNvSpPr/>
              <p:nvPr/>
            </p:nvSpPr>
            <p:spPr>
              <a:xfrm>
                <a:off x="6335802" y="3227938"/>
                <a:ext cx="368032" cy="175613"/>
              </a:xfrm>
              <a:prstGeom prst="roundRect">
                <a:avLst/>
              </a:prstGeom>
              <a:grp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DFM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95" name="Straight Arrow Connector 194">
                <a:extLst>
                  <a:ext uri="{FF2B5EF4-FFF2-40B4-BE49-F238E27FC236}">
                    <a16:creationId xmlns:a16="http://schemas.microsoft.com/office/drawing/2014/main" id="{154406ED-CDD4-4272-A94A-A540AB52DFE9}"/>
                  </a:ext>
                </a:extLst>
              </p:cNvPr>
              <p:cNvCxnSpPr>
                <a:cxnSpLocks/>
                <a:stCxn id="179" idx="2"/>
              </p:cNvCxnSpPr>
              <p:nvPr/>
            </p:nvCxnSpPr>
            <p:spPr>
              <a:xfrm flipH="1">
                <a:off x="6464458" y="3403551"/>
                <a:ext cx="55360" cy="152909"/>
              </a:xfrm>
              <a:prstGeom prst="straightConnector1">
                <a:avLst/>
              </a:prstGeom>
              <a:grpFill/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D35FACF7-2A06-476D-960F-0D42812E77F6}"/>
                </a:ext>
              </a:extLst>
            </p:cNvPr>
            <p:cNvGrpSpPr/>
            <p:nvPr/>
          </p:nvGrpSpPr>
          <p:grpSpPr>
            <a:xfrm>
              <a:off x="5214900" y="2410950"/>
              <a:ext cx="368032" cy="445557"/>
              <a:chOff x="6477407" y="2559857"/>
              <a:chExt cx="368032" cy="445557"/>
            </a:xfrm>
            <a:grpFill/>
          </p:grpSpPr>
          <p:sp>
            <p:nvSpPr>
              <p:cNvPr id="158" name="Rectangle: Rounded Corners 157">
                <a:extLst>
                  <a:ext uri="{FF2B5EF4-FFF2-40B4-BE49-F238E27FC236}">
                    <a16:creationId xmlns:a16="http://schemas.microsoft.com/office/drawing/2014/main" id="{DD066492-9B71-4B14-AF12-5E9C21073E10}"/>
                  </a:ext>
                </a:extLst>
              </p:cNvPr>
              <p:cNvSpPr/>
              <p:nvPr/>
            </p:nvSpPr>
            <p:spPr>
              <a:xfrm>
                <a:off x="6477407" y="2559857"/>
                <a:ext cx="368032" cy="175613"/>
              </a:xfrm>
              <a:prstGeom prst="roundRect">
                <a:avLst/>
              </a:prstGeom>
              <a:grp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DFHM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59" name="Straight Arrow Connector 158">
                <a:extLst>
                  <a:ext uri="{FF2B5EF4-FFF2-40B4-BE49-F238E27FC236}">
                    <a16:creationId xmlns:a16="http://schemas.microsoft.com/office/drawing/2014/main" id="{D855FEA6-12A2-4F6D-88C9-1FE1300D282A}"/>
                  </a:ext>
                </a:extLst>
              </p:cNvPr>
              <p:cNvCxnSpPr>
                <a:cxnSpLocks/>
                <a:stCxn id="158" idx="2"/>
              </p:cNvCxnSpPr>
              <p:nvPr/>
            </p:nvCxnSpPr>
            <p:spPr>
              <a:xfrm flipH="1">
                <a:off x="6651302" y="2735470"/>
                <a:ext cx="10121" cy="269944"/>
              </a:xfrm>
              <a:prstGeom prst="straightConnector1">
                <a:avLst/>
              </a:prstGeom>
              <a:grpFill/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52F06387-E2B0-4181-88E3-CA7E9AEB705D}"/>
              </a:ext>
            </a:extLst>
          </p:cNvPr>
          <p:cNvGrpSpPr/>
          <p:nvPr/>
        </p:nvGrpSpPr>
        <p:grpSpPr>
          <a:xfrm>
            <a:off x="63180" y="5707718"/>
            <a:ext cx="775739" cy="623927"/>
            <a:chOff x="357915" y="4883927"/>
            <a:chExt cx="581804" cy="467945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4BD99641-B73B-41CF-997C-26BD06E31FFE}"/>
                </a:ext>
              </a:extLst>
            </p:cNvPr>
            <p:cNvSpPr/>
            <p:nvPr/>
          </p:nvSpPr>
          <p:spPr>
            <a:xfrm>
              <a:off x="357915" y="4883927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DQHDS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F3E3E898-2E6A-4689-8484-981C0B2AFB99}"/>
                </a:ext>
              </a:extLst>
            </p:cNvPr>
            <p:cNvCxnSpPr>
              <a:cxnSpLocks/>
              <a:stCxn id="197" idx="2"/>
            </p:cNvCxnSpPr>
            <p:nvPr/>
          </p:nvCxnSpPr>
          <p:spPr>
            <a:xfrm>
              <a:off x="648817" y="5059540"/>
              <a:ext cx="0" cy="29233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B815D97F-5A3B-45FF-96BA-E6DBA0E6F2E9}"/>
              </a:ext>
            </a:extLst>
          </p:cNvPr>
          <p:cNvSpPr/>
          <p:nvPr/>
        </p:nvSpPr>
        <p:spPr>
          <a:xfrm rot="20831218">
            <a:off x="5325072" y="5475992"/>
            <a:ext cx="367496" cy="182880"/>
          </a:xfrm>
          <a:prstGeom prst="roundRect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D2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0" name="Rectangle: Rounded Corners 199">
            <a:extLst>
              <a:ext uri="{FF2B5EF4-FFF2-40B4-BE49-F238E27FC236}">
                <a16:creationId xmlns:a16="http://schemas.microsoft.com/office/drawing/2014/main" id="{3ED865BB-47C1-464F-819C-F4FB82B44CE9}"/>
              </a:ext>
            </a:extLst>
          </p:cNvPr>
          <p:cNvSpPr/>
          <p:nvPr/>
        </p:nvSpPr>
        <p:spPr>
          <a:xfrm rot="20831218">
            <a:off x="3552583" y="5870653"/>
            <a:ext cx="367496" cy="182880"/>
          </a:xfrm>
          <a:prstGeom prst="roundRect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Q4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1" name="Rectangle: Rounded Corners 200">
            <a:extLst>
              <a:ext uri="{FF2B5EF4-FFF2-40B4-BE49-F238E27FC236}">
                <a16:creationId xmlns:a16="http://schemas.microsoft.com/office/drawing/2014/main" id="{12318EF6-4A9B-4F01-BF96-CB49EE081B63}"/>
              </a:ext>
            </a:extLst>
          </p:cNvPr>
          <p:cNvSpPr/>
          <p:nvPr/>
        </p:nvSpPr>
        <p:spPr>
          <a:xfrm rot="20831218">
            <a:off x="1976893" y="6205440"/>
            <a:ext cx="367496" cy="182880"/>
          </a:xfrm>
          <a:prstGeom prst="roundRect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1067">
                <a:solidFill>
                  <a:schemeClr val="bg1"/>
                </a:solidFill>
              </a:rPr>
              <a:t>Q5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7" name="Rectangle: Rounded Corners 206">
            <a:extLst>
              <a:ext uri="{FF2B5EF4-FFF2-40B4-BE49-F238E27FC236}">
                <a16:creationId xmlns:a16="http://schemas.microsoft.com/office/drawing/2014/main" id="{B96ECD14-BC6E-47F9-B191-4E0637B741AC}"/>
              </a:ext>
            </a:extLst>
          </p:cNvPr>
          <p:cNvSpPr/>
          <p:nvPr/>
        </p:nvSpPr>
        <p:spPr>
          <a:xfrm rot="20831218">
            <a:off x="836100" y="6447903"/>
            <a:ext cx="367496" cy="182880"/>
          </a:xfrm>
          <a:prstGeom prst="roundRect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 dirty="0">
                <a:solidFill>
                  <a:schemeClr val="bg1"/>
                </a:solidFill>
              </a:rPr>
              <a:t>Q6</a:t>
            </a:r>
            <a:endParaRPr lang="en-GB" sz="1067" dirty="0">
              <a:solidFill>
                <a:schemeClr val="bg1"/>
              </a:solidFill>
            </a:endParaRP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B3FF559E-B26F-46DF-9BA3-B86071A67A64}"/>
              </a:ext>
            </a:extLst>
          </p:cNvPr>
          <p:cNvGrpSpPr/>
          <p:nvPr/>
        </p:nvGrpSpPr>
        <p:grpSpPr>
          <a:xfrm>
            <a:off x="5782242" y="1980035"/>
            <a:ext cx="655873" cy="999951"/>
            <a:chOff x="6469579" y="2986429"/>
            <a:chExt cx="491905" cy="749963"/>
          </a:xfrm>
        </p:grpSpPr>
        <p:sp>
          <p:nvSpPr>
            <p:cNvPr id="210" name="Rectangle: Rounded Corners 209">
              <a:extLst>
                <a:ext uri="{FF2B5EF4-FFF2-40B4-BE49-F238E27FC236}">
                  <a16:creationId xmlns:a16="http://schemas.microsoft.com/office/drawing/2014/main" id="{A307CC1D-2763-46B2-8802-9142D0054280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Valve</a:t>
              </a:r>
              <a:r>
                <a:rPr lang="en-US" sz="1067">
                  <a:solidFill>
                    <a:schemeClr val="bg1"/>
                  </a:solidFill>
                </a:rPr>
                <a:t> box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1" name="Straight Arrow Connector 210">
              <a:extLst>
                <a:ext uri="{FF2B5EF4-FFF2-40B4-BE49-F238E27FC236}">
                  <a16:creationId xmlns:a16="http://schemas.microsoft.com/office/drawing/2014/main" id="{A89C63C3-31DF-49E0-96D0-94FA12A89F7D}"/>
                </a:ext>
              </a:extLst>
            </p:cNvPr>
            <p:cNvCxnSpPr>
              <a:cxnSpLocks/>
              <a:stCxn id="210" idx="2"/>
            </p:cNvCxnSpPr>
            <p:nvPr/>
          </p:nvCxnSpPr>
          <p:spPr>
            <a:xfrm>
              <a:off x="6715532" y="3162042"/>
              <a:ext cx="147329" cy="57435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9D862683-DAED-420B-87F3-AE41A0360182}"/>
              </a:ext>
            </a:extLst>
          </p:cNvPr>
          <p:cNvGrpSpPr/>
          <p:nvPr/>
        </p:nvGrpSpPr>
        <p:grpSpPr>
          <a:xfrm>
            <a:off x="4644669" y="2235666"/>
            <a:ext cx="772187" cy="901439"/>
            <a:chOff x="942988" y="1412238"/>
            <a:chExt cx="879096" cy="676079"/>
          </a:xfrm>
        </p:grpSpPr>
        <p:sp>
          <p:nvSpPr>
            <p:cNvPr id="213" name="Rectangle: Rounded Corners 212">
              <a:extLst>
                <a:ext uri="{FF2B5EF4-FFF2-40B4-BE49-F238E27FC236}">
                  <a16:creationId xmlns:a16="http://schemas.microsoft.com/office/drawing/2014/main" id="{6888FBD8-DE05-4DCE-8131-D53858DCFD25}"/>
                </a:ext>
              </a:extLst>
            </p:cNvPr>
            <p:cNvSpPr/>
            <p:nvPr/>
          </p:nvSpPr>
          <p:spPr>
            <a:xfrm>
              <a:off x="942988" y="1412238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OC PCs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4" name="Straight Arrow Connector 213">
              <a:extLst>
                <a:ext uri="{FF2B5EF4-FFF2-40B4-BE49-F238E27FC236}">
                  <a16:creationId xmlns:a16="http://schemas.microsoft.com/office/drawing/2014/main" id="{E5C5D547-A2DA-43ED-83F5-D9EFA74C397E}"/>
                </a:ext>
              </a:extLst>
            </p:cNvPr>
            <p:cNvCxnSpPr>
              <a:cxnSpLocks/>
              <a:stCxn id="213" idx="2"/>
            </p:cNvCxnSpPr>
            <p:nvPr/>
          </p:nvCxnSpPr>
          <p:spPr>
            <a:xfrm>
              <a:off x="1382536" y="1587851"/>
              <a:ext cx="279435" cy="50046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6" name="Rectangle: Rounded Corners 215">
            <a:extLst>
              <a:ext uri="{FF2B5EF4-FFF2-40B4-BE49-F238E27FC236}">
                <a16:creationId xmlns:a16="http://schemas.microsoft.com/office/drawing/2014/main" id="{5020F9DC-AA39-47AD-BE1D-EE2793FF8485}"/>
              </a:ext>
            </a:extLst>
          </p:cNvPr>
          <p:cNvSpPr/>
          <p:nvPr/>
        </p:nvSpPr>
        <p:spPr>
          <a:xfrm rot="20831218">
            <a:off x="4318981" y="5507430"/>
            <a:ext cx="737349" cy="379827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1067">
                <a:solidFill>
                  <a:schemeClr val="bg1"/>
                </a:solidFill>
              </a:rPr>
              <a:t>Crab</a:t>
            </a:r>
          </a:p>
          <a:p>
            <a:pPr algn="ctr"/>
            <a:r>
              <a:rPr lang="pt-PT" sz="1067">
                <a:solidFill>
                  <a:schemeClr val="bg1"/>
                </a:solidFill>
              </a:rPr>
              <a:t>Cavities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D7456E8F-22C8-43B7-8DFC-39DE95065868}"/>
              </a:ext>
            </a:extLst>
          </p:cNvPr>
          <p:cNvGrpSpPr/>
          <p:nvPr/>
        </p:nvGrpSpPr>
        <p:grpSpPr>
          <a:xfrm>
            <a:off x="1633553" y="4715757"/>
            <a:ext cx="1726143" cy="225411"/>
            <a:chOff x="5500259" y="3788675"/>
            <a:chExt cx="1294607" cy="169058"/>
          </a:xfrm>
          <a:solidFill>
            <a:srgbClr val="941651"/>
          </a:solidFill>
        </p:grpSpPr>
        <p:sp>
          <p:nvSpPr>
            <p:cNvPr id="218" name="Rectangle: Rounded Corners 217">
              <a:extLst>
                <a:ext uri="{FF2B5EF4-FFF2-40B4-BE49-F238E27FC236}">
                  <a16:creationId xmlns:a16="http://schemas.microsoft.com/office/drawing/2014/main" id="{C34C9CEA-AD01-44EA-B56A-39073381950B}"/>
                </a:ext>
              </a:extLst>
            </p:cNvPr>
            <p:cNvSpPr/>
            <p:nvPr/>
          </p:nvSpPr>
          <p:spPr>
            <a:xfrm>
              <a:off x="5500259" y="3788675"/>
              <a:ext cx="728556" cy="169058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 dirty="0">
                  <a:solidFill>
                    <a:schemeClr val="bg1"/>
                  </a:solidFill>
                </a:rPr>
                <a:t>RF </a:t>
              </a:r>
              <a:r>
                <a:rPr lang="pt-PT" sz="1067" dirty="0" err="1">
                  <a:solidFill>
                    <a:schemeClr val="bg1"/>
                  </a:solidFill>
                </a:rPr>
                <a:t>Powering</a:t>
              </a:r>
              <a:endParaRPr lang="en-GB" sz="1067" dirty="0">
                <a:solidFill>
                  <a:schemeClr val="bg1"/>
                </a:solidFill>
              </a:endParaRPr>
            </a:p>
          </p:txBody>
        </p:sp>
        <p:cxnSp>
          <p:nvCxnSpPr>
            <p:cNvPr id="219" name="Straight Arrow Connector 218">
              <a:extLst>
                <a:ext uri="{FF2B5EF4-FFF2-40B4-BE49-F238E27FC236}">
                  <a16:creationId xmlns:a16="http://schemas.microsoft.com/office/drawing/2014/main" id="{EA3175D6-253E-4D5F-86DE-D797B75889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8815" y="3810093"/>
              <a:ext cx="566051" cy="79306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64299BA9-423D-4AEF-9680-58E178F82BEF}"/>
              </a:ext>
            </a:extLst>
          </p:cNvPr>
          <p:cNvSpPr txBox="1"/>
          <p:nvPr/>
        </p:nvSpPr>
        <p:spPr>
          <a:xfrm>
            <a:off x="397215" y="3084097"/>
            <a:ext cx="604068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UW57</a:t>
            </a:r>
            <a:endParaRPr lang="fr-FR" sz="100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ED37B2E-B98D-6543-8319-34E2FED5E51F}"/>
              </a:ext>
            </a:extLst>
          </p:cNvPr>
          <p:cNvSpPr txBox="1"/>
          <p:nvPr/>
        </p:nvSpPr>
        <p:spPr>
          <a:xfrm rot="20905595">
            <a:off x="5847789" y="5269392"/>
            <a:ext cx="693383" cy="23083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dk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solidFill>
                  <a:srgbClr val="FF0000"/>
                </a:solidFill>
              </a:defRPr>
            </a:lvl1pPr>
          </a:lstStyle>
          <a:p>
            <a:r>
              <a:rPr lang="en-US" sz="900"/>
              <a:t>TAXN</a:t>
            </a:r>
            <a:endParaRPr lang="fr-FR" sz="90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BEC77BE-A4DD-704A-8298-5403A407C01B}"/>
              </a:ext>
            </a:extLst>
          </p:cNvPr>
          <p:cNvSpPr txBox="1"/>
          <p:nvPr/>
        </p:nvSpPr>
        <p:spPr>
          <a:xfrm>
            <a:off x="232286" y="4829090"/>
            <a:ext cx="919741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Cooling and Ventilation</a:t>
            </a:r>
            <a:endParaRPr lang="fr-FR" sz="1000" dirty="0">
              <a:solidFill>
                <a:schemeClr val="bg1"/>
              </a:solidFill>
            </a:endParaRPr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181D0B53-9510-F14A-9725-9A32E544E6C2}"/>
              </a:ext>
            </a:extLst>
          </p:cNvPr>
          <p:cNvCxnSpPr/>
          <p:nvPr/>
        </p:nvCxnSpPr>
        <p:spPr>
          <a:xfrm flipV="1">
            <a:off x="1102314" y="4180802"/>
            <a:ext cx="97142" cy="61635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Slide Number Placeholder 4">
            <a:extLst>
              <a:ext uri="{FF2B5EF4-FFF2-40B4-BE49-F238E27FC236}">
                <a16:creationId xmlns:a16="http://schemas.microsoft.com/office/drawing/2014/main" id="{34A40EF7-CC10-F85D-DF83-345E06DB5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17</a:t>
            </a:fld>
            <a:endParaRPr lang="fr-FR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51FB7E79-5848-82B9-DDD7-1B5818FE4BD4}"/>
              </a:ext>
            </a:extLst>
          </p:cNvPr>
          <p:cNvSpPr txBox="1">
            <a:spLocks/>
          </p:cNvSpPr>
          <p:nvPr/>
        </p:nvSpPr>
        <p:spPr>
          <a:xfrm>
            <a:off x="131540" y="676804"/>
            <a:ext cx="7316774" cy="706190"/>
          </a:xfrm>
          <a:prstGeom prst="rect">
            <a:avLst/>
          </a:prstGeo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36000" tIns="36000" rIns="36000" bIns="3600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/>
              <a:t>Prepare the machine for operation beyond </a:t>
            </a:r>
            <a:r>
              <a:rPr lang="en-US" sz="1800" dirty="0">
                <a:solidFill>
                  <a:srgbClr val="FF0000"/>
                </a:solidFill>
              </a:rPr>
              <a:t>2025 and up to ~2041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Operation scenarios for a total integrated luminosity of </a:t>
            </a:r>
            <a:r>
              <a:rPr lang="en-US" sz="1800" dirty="0">
                <a:solidFill>
                  <a:srgbClr val="FF0000"/>
                </a:solidFill>
              </a:rPr>
              <a:t>3000 fb</a:t>
            </a:r>
            <a:r>
              <a:rPr lang="en-US" sz="1800" baseline="30000" dirty="0">
                <a:solidFill>
                  <a:srgbClr val="FF0000"/>
                </a:solidFill>
              </a:rPr>
              <a:t>-1</a:t>
            </a:r>
            <a:endParaRPr lang="en-US" sz="1800" dirty="0"/>
          </a:p>
        </p:txBody>
      </p:sp>
      <p:sp>
        <p:nvSpPr>
          <p:cNvPr id="4" name="Title 38">
            <a:extLst>
              <a:ext uri="{FF2B5EF4-FFF2-40B4-BE49-F238E27FC236}">
                <a16:creationId xmlns:a16="http://schemas.microsoft.com/office/drawing/2014/main" id="{48D0CC19-F742-F286-0156-685B3DABBF82}"/>
              </a:ext>
            </a:extLst>
          </p:cNvPr>
          <p:cNvSpPr txBox="1">
            <a:spLocks/>
          </p:cNvSpPr>
          <p:nvPr/>
        </p:nvSpPr>
        <p:spPr bwMode="auto">
          <a:xfrm>
            <a:off x="143670" y="162648"/>
            <a:ext cx="4907988" cy="5316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High Luminosity LHC</a:t>
            </a:r>
            <a:endParaRPr lang="en-GB" dirty="0"/>
          </a:p>
        </p:txBody>
      </p:sp>
      <p:pic>
        <p:nvPicPr>
          <p:cNvPr id="8" name="Picture 7" descr="A computer screen shot of a machine&#10;&#10;Description automatically generated">
            <a:extLst>
              <a:ext uri="{FF2B5EF4-FFF2-40B4-BE49-F238E27FC236}">
                <a16:creationId xmlns:a16="http://schemas.microsoft.com/office/drawing/2014/main" id="{31EE6358-4A6C-058C-389C-FEF71CFC97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7291" y="5562651"/>
            <a:ext cx="4814111" cy="110660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887DAC0-18D4-29E2-0600-2A62FB1AA364}"/>
              </a:ext>
            </a:extLst>
          </p:cNvPr>
          <p:cNvCxnSpPr/>
          <p:nvPr/>
        </p:nvCxnSpPr>
        <p:spPr>
          <a:xfrm>
            <a:off x="10274245" y="4739322"/>
            <a:ext cx="0" cy="69819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cartoon of a flag and a tube&#10;&#10;Description automatically generated with medium confidence">
            <a:extLst>
              <a:ext uri="{FF2B5EF4-FFF2-40B4-BE49-F238E27FC236}">
                <a16:creationId xmlns:a16="http://schemas.microsoft.com/office/drawing/2014/main" id="{9450FFCC-E2E6-2823-B1B9-BE8B417E953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1000" y="6010710"/>
            <a:ext cx="2243836" cy="824331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BFB452F-0160-37B6-54D4-B5C89E3D6FD9}"/>
              </a:ext>
            </a:extLst>
          </p:cNvPr>
          <p:cNvCxnSpPr>
            <a:cxnSpLocks/>
          </p:cNvCxnSpPr>
          <p:nvPr/>
        </p:nvCxnSpPr>
        <p:spPr>
          <a:xfrm>
            <a:off x="5508820" y="5707718"/>
            <a:ext cx="0" cy="27381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691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Timeline&#10;&#10;Description automatically generated">
            <a:extLst>
              <a:ext uri="{FF2B5EF4-FFF2-40B4-BE49-F238E27FC236}">
                <a16:creationId xmlns:a16="http://schemas.microsoft.com/office/drawing/2014/main" id="{889FD351-AC13-8C38-F60A-1CD82474C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75" y="960783"/>
            <a:ext cx="11153982" cy="5812015"/>
          </a:xfrm>
          <a:prstGeom prst="rect">
            <a:avLst/>
          </a:prstGeom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EC868F05-9A29-41A7-46FE-800F1E530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17059"/>
            <a:ext cx="11376025" cy="531663"/>
          </a:xfrm>
        </p:spPr>
        <p:txBody>
          <a:bodyPr/>
          <a:lstStyle/>
          <a:p>
            <a:r>
              <a:rPr lang="en-US" sz="2800" dirty="0"/>
              <a:t>Indicative timeline - full and diverse physics programme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B7CCB3-1AC7-48EF-1807-1C3454752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381F8-908C-52CB-CF02-898A8A622952}"/>
              </a:ext>
            </a:extLst>
          </p:cNvPr>
          <p:cNvSpPr/>
          <p:nvPr/>
        </p:nvSpPr>
        <p:spPr>
          <a:xfrm>
            <a:off x="7018565" y="1629358"/>
            <a:ext cx="2906192" cy="3471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LS3: HL-LHC installation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01BEF6-3928-730D-3B64-39496028713A}"/>
              </a:ext>
            </a:extLst>
          </p:cNvPr>
          <p:cNvSpPr/>
          <p:nvPr/>
        </p:nvSpPr>
        <p:spPr>
          <a:xfrm>
            <a:off x="4726499" y="3870571"/>
            <a:ext cx="2027733" cy="2069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LHCb-II, ALICE3 upgrades (tbc)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29E803DE-A51B-AF75-D3CA-AF5F74F04C9A}"/>
              </a:ext>
            </a:extLst>
          </p:cNvPr>
          <p:cNvSpPr/>
          <p:nvPr/>
        </p:nvSpPr>
        <p:spPr>
          <a:xfrm>
            <a:off x="4612730" y="6318525"/>
            <a:ext cx="877230" cy="282497"/>
          </a:xfrm>
          <a:prstGeom prst="rightArrow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57C26313-7AFD-493C-C2B8-F7A77FA6D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6847" y="5655832"/>
            <a:ext cx="3068765" cy="985109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C83622C-51D1-6AE5-4699-EF904E11C93B}"/>
              </a:ext>
            </a:extLst>
          </p:cNvPr>
          <p:cNvCxnSpPr/>
          <p:nvPr/>
        </p:nvCxnSpPr>
        <p:spPr>
          <a:xfrm>
            <a:off x="4367861" y="842963"/>
            <a:ext cx="0" cy="2028825"/>
          </a:xfrm>
          <a:prstGeom prst="line">
            <a:avLst/>
          </a:prstGeom>
          <a:ln w="3175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2363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100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12192000" cy="6862574"/>
          </a:xfrm>
          <a:prstGeom prst="rect">
            <a:avLst/>
          </a:prstGeom>
          <a:noFill/>
        </p:spPr>
      </p:pic>
      <p:pic>
        <p:nvPicPr>
          <p:cNvPr id="102" name="Picture 10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55968" y="1079962"/>
            <a:ext cx="341739" cy="422068"/>
          </a:xfrm>
          <a:prstGeom prst="rect">
            <a:avLst/>
          </a:prstGeom>
          <a:noFill/>
        </p:spPr>
      </p:pic>
      <p:pic>
        <p:nvPicPr>
          <p:cNvPr id="103" name="Picture 10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5550" y="492481"/>
            <a:ext cx="432055" cy="580923"/>
          </a:xfrm>
          <a:prstGeom prst="rect">
            <a:avLst/>
          </a:prstGeom>
          <a:noFill/>
        </p:spPr>
      </p:pic>
      <p:pic>
        <p:nvPicPr>
          <p:cNvPr id="104" name="Picture 10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2626" y="2892317"/>
            <a:ext cx="678703" cy="236963"/>
          </a:xfrm>
          <a:prstGeom prst="rect">
            <a:avLst/>
          </a:prstGeom>
          <a:noFill/>
        </p:spPr>
      </p:pic>
      <p:sp>
        <p:nvSpPr>
          <p:cNvPr id="105" name="Freeform 105"/>
          <p:cNvSpPr/>
          <p:nvPr/>
        </p:nvSpPr>
        <p:spPr>
          <a:xfrm>
            <a:off x="4303778" y="1872997"/>
            <a:ext cx="4828031" cy="4713731"/>
          </a:xfrm>
          <a:custGeom>
            <a:avLst/>
            <a:gdLst/>
            <a:ahLst/>
            <a:cxnLst/>
            <a:rect l="0" t="0" r="0" b="0"/>
            <a:pathLst>
              <a:path w="4828031" h="4713731">
                <a:moveTo>
                  <a:pt x="0" y="2356865"/>
                </a:moveTo>
                <a:cubicBezTo>
                  <a:pt x="0" y="1055243"/>
                  <a:pt x="1080770" y="0"/>
                  <a:pt x="2414016" y="0"/>
                </a:cubicBezTo>
                <a:cubicBezTo>
                  <a:pt x="3747262" y="0"/>
                  <a:pt x="4828031" y="1055243"/>
                  <a:pt x="4828031" y="2356865"/>
                </a:cubicBezTo>
                <a:cubicBezTo>
                  <a:pt x="4828031" y="3658489"/>
                  <a:pt x="3747262" y="4713731"/>
                  <a:pt x="2414016" y="4713731"/>
                </a:cubicBezTo>
                <a:cubicBezTo>
                  <a:pt x="1080770" y="4713731"/>
                  <a:pt x="0" y="3658489"/>
                  <a:pt x="0" y="2356865"/>
                </a:cubicBezTo>
                <a:close/>
                <a:moveTo>
                  <a:pt x="-1675638" y="4985003"/>
                </a:moveTo>
              </a:path>
            </a:pathLst>
          </a:custGeom>
          <a:noFill/>
          <a:ln w="57150" cap="flat" cmpd="sng">
            <a:solidFill>
              <a:srgbClr val="00B0F0">
                <a:alpha val="100000"/>
              </a:srgbClr>
            </a:solidFill>
            <a:custDash>
              <a:ds d="3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6" name="Freeform 106"/>
          <p:cNvSpPr/>
          <p:nvPr/>
        </p:nvSpPr>
        <p:spPr>
          <a:xfrm>
            <a:off x="10076688" y="4574"/>
            <a:ext cx="2023872" cy="1458468"/>
          </a:xfrm>
          <a:custGeom>
            <a:avLst/>
            <a:gdLst/>
            <a:ahLst/>
            <a:cxnLst/>
            <a:rect l="0" t="0" r="0" b="0"/>
            <a:pathLst>
              <a:path w="2023872" h="1458468">
                <a:moveTo>
                  <a:pt x="0" y="1458468"/>
                </a:moveTo>
                <a:lnTo>
                  <a:pt x="2023872" y="1458468"/>
                </a:lnTo>
                <a:lnTo>
                  <a:pt x="2023872" y="0"/>
                </a:lnTo>
                <a:lnTo>
                  <a:pt x="0" y="0"/>
                </a:lnTo>
                <a:lnTo>
                  <a:pt x="0" y="1458468"/>
                </a:lnTo>
                <a:close/>
              </a:path>
            </a:pathLst>
          </a:custGeom>
          <a:solidFill>
            <a:srgbClr val="D0CECE">
              <a:alpha val="76077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7" name="Freeform 107"/>
          <p:cNvSpPr/>
          <p:nvPr/>
        </p:nvSpPr>
        <p:spPr>
          <a:xfrm>
            <a:off x="10170415" y="628651"/>
            <a:ext cx="179831" cy="178309"/>
          </a:xfrm>
          <a:custGeom>
            <a:avLst/>
            <a:gdLst/>
            <a:ahLst/>
            <a:cxnLst/>
            <a:rect l="0" t="0" r="0" b="0"/>
            <a:pathLst>
              <a:path w="179831" h="178309">
                <a:moveTo>
                  <a:pt x="0" y="89154"/>
                </a:moveTo>
                <a:cubicBezTo>
                  <a:pt x="0" y="39879"/>
                  <a:pt x="40258" y="0"/>
                  <a:pt x="89916" y="0"/>
                </a:cubicBezTo>
                <a:cubicBezTo>
                  <a:pt x="139572" y="0"/>
                  <a:pt x="179831" y="39879"/>
                  <a:pt x="179831" y="89154"/>
                </a:cubicBezTo>
                <a:cubicBezTo>
                  <a:pt x="179831" y="138430"/>
                  <a:pt x="139572" y="178309"/>
                  <a:pt x="89916" y="178309"/>
                </a:cubicBezTo>
                <a:cubicBezTo>
                  <a:pt x="40258" y="178309"/>
                  <a:pt x="0" y="138430"/>
                  <a:pt x="0" y="89154"/>
                </a:cubicBezTo>
                <a:close/>
                <a:moveTo>
                  <a:pt x="-4030218" y="6229350"/>
                </a:moveTo>
              </a:path>
            </a:pathLst>
          </a:custGeom>
          <a:noFill/>
          <a:ln w="38100" cap="flat" cmpd="sng">
            <a:solidFill>
              <a:srgbClr val="00B0F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8" name="Freeform 108"/>
          <p:cNvSpPr/>
          <p:nvPr/>
        </p:nvSpPr>
        <p:spPr>
          <a:xfrm>
            <a:off x="4578097" y="2510029"/>
            <a:ext cx="1836419" cy="1821179"/>
          </a:xfrm>
          <a:custGeom>
            <a:avLst/>
            <a:gdLst/>
            <a:ahLst/>
            <a:cxnLst/>
            <a:rect l="0" t="0" r="0" b="0"/>
            <a:pathLst>
              <a:path w="1836419" h="1821179">
                <a:moveTo>
                  <a:pt x="0" y="910589"/>
                </a:moveTo>
                <a:cubicBezTo>
                  <a:pt x="0" y="407669"/>
                  <a:pt x="411099" y="0"/>
                  <a:pt x="918209" y="0"/>
                </a:cubicBezTo>
                <a:cubicBezTo>
                  <a:pt x="1425320" y="0"/>
                  <a:pt x="1836419" y="407669"/>
                  <a:pt x="1836419" y="910589"/>
                </a:cubicBezTo>
                <a:cubicBezTo>
                  <a:pt x="1836419" y="1413510"/>
                  <a:pt x="1425320" y="1821179"/>
                  <a:pt x="918209" y="1821179"/>
                </a:cubicBezTo>
                <a:cubicBezTo>
                  <a:pt x="411099" y="1821179"/>
                  <a:pt x="0" y="1413510"/>
                  <a:pt x="0" y="910589"/>
                </a:cubicBezTo>
                <a:close/>
                <a:moveTo>
                  <a:pt x="-1140714" y="4347971"/>
                </a:moveTo>
              </a:path>
            </a:pathLst>
          </a:custGeom>
          <a:noFill/>
          <a:ln w="76200" cap="flat" cmpd="sng">
            <a:solidFill>
              <a:srgbClr val="FF0000">
                <a:alpha val="100000"/>
              </a:srgbClr>
            </a:solidFill>
            <a:custDash>
              <a:ds d="3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9" name="Freeform 109"/>
          <p:cNvSpPr/>
          <p:nvPr/>
        </p:nvSpPr>
        <p:spPr>
          <a:xfrm>
            <a:off x="4800600" y="2543556"/>
            <a:ext cx="1341120" cy="1165861"/>
          </a:xfrm>
          <a:custGeom>
            <a:avLst/>
            <a:gdLst/>
            <a:ahLst/>
            <a:cxnLst/>
            <a:rect l="0" t="0" r="0" b="0"/>
            <a:pathLst>
              <a:path w="1341120" h="1165861">
                <a:moveTo>
                  <a:pt x="0" y="582930"/>
                </a:moveTo>
                <a:cubicBezTo>
                  <a:pt x="0" y="260985"/>
                  <a:pt x="300228" y="0"/>
                  <a:pt x="670559" y="0"/>
                </a:cubicBezTo>
                <a:cubicBezTo>
                  <a:pt x="1040891" y="0"/>
                  <a:pt x="1341120" y="260985"/>
                  <a:pt x="1341120" y="582930"/>
                </a:cubicBezTo>
                <a:cubicBezTo>
                  <a:pt x="1341120" y="904875"/>
                  <a:pt x="1040891" y="1165861"/>
                  <a:pt x="670559" y="1165861"/>
                </a:cubicBezTo>
                <a:cubicBezTo>
                  <a:pt x="300228" y="1165861"/>
                  <a:pt x="0" y="904875"/>
                  <a:pt x="0" y="582930"/>
                </a:cubicBezTo>
                <a:close/>
                <a:moveTo>
                  <a:pt x="-1069086" y="4314444"/>
                </a:moveTo>
              </a:path>
            </a:pathLst>
          </a:custGeom>
          <a:noFill/>
          <a:ln w="76200" cap="flat" cmpd="sng">
            <a:solidFill>
              <a:srgbClr val="FF0000">
                <a:alpha val="100000"/>
              </a:srgbClr>
            </a:solidFill>
            <a:custDash>
              <a:ds d="3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0" name="Freeform 110"/>
          <p:cNvSpPr/>
          <p:nvPr/>
        </p:nvSpPr>
        <p:spPr>
          <a:xfrm>
            <a:off x="5935979" y="3564636"/>
            <a:ext cx="1647444" cy="307848"/>
          </a:xfrm>
          <a:custGeom>
            <a:avLst/>
            <a:gdLst/>
            <a:ahLst/>
            <a:cxnLst/>
            <a:rect l="0" t="0" r="0" b="0"/>
            <a:pathLst>
              <a:path w="1647444" h="307848">
                <a:moveTo>
                  <a:pt x="0" y="307848"/>
                </a:moveTo>
                <a:lnTo>
                  <a:pt x="1647444" y="307848"/>
                </a:lnTo>
                <a:lnTo>
                  <a:pt x="1647444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00">
              <a:alpha val="58824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1" name="Freeform 111"/>
          <p:cNvSpPr/>
          <p:nvPr/>
        </p:nvSpPr>
        <p:spPr>
          <a:xfrm>
            <a:off x="10170415" y="906019"/>
            <a:ext cx="173736" cy="190500"/>
          </a:xfrm>
          <a:custGeom>
            <a:avLst/>
            <a:gdLst/>
            <a:ahLst/>
            <a:cxnLst/>
            <a:rect l="0" t="0" r="0" b="0"/>
            <a:pathLst>
              <a:path w="173736" h="190500">
                <a:moveTo>
                  <a:pt x="0" y="95250"/>
                </a:moveTo>
                <a:cubicBezTo>
                  <a:pt x="0" y="42673"/>
                  <a:pt x="38862" y="0"/>
                  <a:pt x="86867" y="0"/>
                </a:cubicBezTo>
                <a:cubicBezTo>
                  <a:pt x="134874" y="0"/>
                  <a:pt x="173736" y="42673"/>
                  <a:pt x="173736" y="95250"/>
                </a:cubicBezTo>
                <a:cubicBezTo>
                  <a:pt x="173736" y="147829"/>
                  <a:pt x="134874" y="190500"/>
                  <a:pt x="86867" y="190500"/>
                </a:cubicBezTo>
                <a:cubicBezTo>
                  <a:pt x="38862" y="190500"/>
                  <a:pt x="0" y="147829"/>
                  <a:pt x="0" y="95250"/>
                </a:cubicBezTo>
                <a:close/>
                <a:moveTo>
                  <a:pt x="-4313682" y="5951982"/>
                </a:moveTo>
              </a:path>
            </a:pathLst>
          </a:custGeom>
          <a:noFill/>
          <a:ln w="38100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2" name="Freeform 112"/>
          <p:cNvSpPr/>
          <p:nvPr/>
        </p:nvSpPr>
        <p:spPr>
          <a:xfrm>
            <a:off x="4937760" y="733046"/>
            <a:ext cx="1537717" cy="1517903"/>
          </a:xfrm>
          <a:custGeom>
            <a:avLst/>
            <a:gdLst/>
            <a:ahLst/>
            <a:cxnLst/>
            <a:rect l="0" t="0" r="0" b="0"/>
            <a:pathLst>
              <a:path w="1537717" h="1517903">
                <a:moveTo>
                  <a:pt x="0" y="758952"/>
                </a:moveTo>
                <a:cubicBezTo>
                  <a:pt x="0" y="339852"/>
                  <a:pt x="344170" y="0"/>
                  <a:pt x="768858" y="0"/>
                </a:cubicBezTo>
                <a:cubicBezTo>
                  <a:pt x="1193546" y="0"/>
                  <a:pt x="1537717" y="339852"/>
                  <a:pt x="1537717" y="758952"/>
                </a:cubicBezTo>
                <a:cubicBezTo>
                  <a:pt x="1537717" y="1178052"/>
                  <a:pt x="1193546" y="1517903"/>
                  <a:pt x="768858" y="1517903"/>
                </a:cubicBezTo>
                <a:cubicBezTo>
                  <a:pt x="344170" y="1517903"/>
                  <a:pt x="0" y="1178052"/>
                  <a:pt x="0" y="758952"/>
                </a:cubicBezTo>
                <a:close/>
                <a:moveTo>
                  <a:pt x="428244" y="6124955"/>
                </a:moveTo>
              </a:path>
            </a:pathLst>
          </a:custGeom>
          <a:noFill/>
          <a:ln w="76200" cap="flat" cmpd="sng">
            <a:solidFill>
              <a:srgbClr val="000000">
                <a:alpha val="100000"/>
              </a:srgbClr>
            </a:solidFill>
            <a:custDash>
              <a:ds d="3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3" name="Freeform 113"/>
          <p:cNvSpPr/>
          <p:nvPr/>
        </p:nvSpPr>
        <p:spPr>
          <a:xfrm>
            <a:off x="4698491" y="437389"/>
            <a:ext cx="577596" cy="368808"/>
          </a:xfrm>
          <a:custGeom>
            <a:avLst/>
            <a:gdLst/>
            <a:ahLst/>
            <a:cxnLst/>
            <a:rect l="0" t="0" r="0" b="0"/>
            <a:pathLst>
              <a:path w="577596" h="368808">
                <a:moveTo>
                  <a:pt x="0" y="368808"/>
                </a:moveTo>
                <a:lnTo>
                  <a:pt x="577596" y="368808"/>
                </a:lnTo>
                <a:lnTo>
                  <a:pt x="577596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FFFF00">
              <a:alpha val="67058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4" name="Freeform 114"/>
          <p:cNvSpPr/>
          <p:nvPr/>
        </p:nvSpPr>
        <p:spPr>
          <a:xfrm>
            <a:off x="10176510" y="305563"/>
            <a:ext cx="179833" cy="192024"/>
          </a:xfrm>
          <a:custGeom>
            <a:avLst/>
            <a:gdLst/>
            <a:ahLst/>
            <a:cxnLst/>
            <a:rect l="0" t="0" r="0" b="0"/>
            <a:pathLst>
              <a:path w="179833" h="192024">
                <a:moveTo>
                  <a:pt x="0" y="96012"/>
                </a:moveTo>
                <a:cubicBezTo>
                  <a:pt x="0" y="42927"/>
                  <a:pt x="40259" y="0"/>
                  <a:pt x="89917" y="0"/>
                </a:cubicBezTo>
                <a:cubicBezTo>
                  <a:pt x="139573" y="0"/>
                  <a:pt x="179833" y="42927"/>
                  <a:pt x="179833" y="96012"/>
                </a:cubicBezTo>
                <a:cubicBezTo>
                  <a:pt x="179833" y="149098"/>
                  <a:pt x="139573" y="192024"/>
                  <a:pt x="89917" y="192024"/>
                </a:cubicBezTo>
                <a:cubicBezTo>
                  <a:pt x="40259" y="192024"/>
                  <a:pt x="0" y="149098"/>
                  <a:pt x="0" y="96012"/>
                </a:cubicBezTo>
                <a:close/>
                <a:moveTo>
                  <a:pt x="-3720083" y="6552438"/>
                </a:moveTo>
              </a:path>
            </a:pathLst>
          </a:custGeom>
          <a:noFill/>
          <a:ln w="38100" cap="flat" cmpd="sng">
            <a:solidFill>
              <a:srgbClr val="00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15" name="Picture 11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96831" y="0"/>
            <a:ext cx="4281655" cy="4370848"/>
          </a:xfrm>
          <a:prstGeom prst="rect">
            <a:avLst/>
          </a:prstGeom>
          <a:noFill/>
        </p:spPr>
      </p:pic>
      <p:sp>
        <p:nvSpPr>
          <p:cNvPr id="116" name="Freeform 116"/>
          <p:cNvSpPr/>
          <p:nvPr/>
        </p:nvSpPr>
        <p:spPr>
          <a:xfrm>
            <a:off x="10140695" y="1272541"/>
            <a:ext cx="190500" cy="0"/>
          </a:xfrm>
          <a:custGeom>
            <a:avLst/>
            <a:gdLst/>
            <a:ahLst/>
            <a:cxnLst/>
            <a:rect l="0" t="0" r="0" b="0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noFill/>
          <a:ln w="57150" cap="flat" cmpd="sng">
            <a:solidFill>
              <a:srgbClr val="00FF00">
                <a:alpha val="100000"/>
              </a:srgbClr>
            </a:solidFill>
            <a:custDash>
              <a:ds d="1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7" name="Freeform 117"/>
          <p:cNvSpPr/>
          <p:nvPr/>
        </p:nvSpPr>
        <p:spPr>
          <a:xfrm>
            <a:off x="2500883" y="3534157"/>
            <a:ext cx="780288" cy="368808"/>
          </a:xfrm>
          <a:custGeom>
            <a:avLst/>
            <a:gdLst/>
            <a:ahLst/>
            <a:cxnLst/>
            <a:rect l="0" t="0" r="0" b="0"/>
            <a:pathLst>
              <a:path w="780288" h="368808">
                <a:moveTo>
                  <a:pt x="0" y="368808"/>
                </a:moveTo>
                <a:lnTo>
                  <a:pt x="780288" y="368808"/>
                </a:lnTo>
                <a:lnTo>
                  <a:pt x="780288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FFFF00">
              <a:alpha val="67058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8" name="Freeform 118"/>
          <p:cNvSpPr/>
          <p:nvPr/>
        </p:nvSpPr>
        <p:spPr>
          <a:xfrm>
            <a:off x="7781543" y="2071116"/>
            <a:ext cx="597408" cy="368808"/>
          </a:xfrm>
          <a:custGeom>
            <a:avLst/>
            <a:gdLst/>
            <a:ahLst/>
            <a:cxnLst/>
            <a:rect l="0" t="0" r="0" b="0"/>
            <a:pathLst>
              <a:path w="597408" h="368808">
                <a:moveTo>
                  <a:pt x="0" y="368808"/>
                </a:moveTo>
                <a:lnTo>
                  <a:pt x="597408" y="368808"/>
                </a:lnTo>
                <a:lnTo>
                  <a:pt x="597408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FFFF00">
              <a:alpha val="67058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9" name="Freeform 119"/>
          <p:cNvSpPr/>
          <p:nvPr/>
        </p:nvSpPr>
        <p:spPr>
          <a:xfrm>
            <a:off x="5230367" y="4366260"/>
            <a:ext cx="1994916" cy="307848"/>
          </a:xfrm>
          <a:custGeom>
            <a:avLst/>
            <a:gdLst/>
            <a:ahLst/>
            <a:cxnLst/>
            <a:rect l="0" t="0" r="0" b="0"/>
            <a:pathLst>
              <a:path w="1994916" h="307848">
                <a:moveTo>
                  <a:pt x="0" y="307848"/>
                </a:moveTo>
                <a:lnTo>
                  <a:pt x="1994916" y="307848"/>
                </a:lnTo>
                <a:lnTo>
                  <a:pt x="1994916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00">
              <a:alpha val="58824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20" name="Rectangle 120"/>
          <p:cNvSpPr/>
          <p:nvPr/>
        </p:nvSpPr>
        <p:spPr>
          <a:xfrm>
            <a:off x="10130664" y="-19049"/>
            <a:ext cx="760849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L</a:t>
            </a:r>
            <a:r>
              <a:rPr kumimoji="0" lang="en-US" sz="1800" b="1" i="0" u="none" strike="noStrike" kern="1200" cap="none" spc="-28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GEND</a:t>
            </a:r>
          </a:p>
        </p:txBody>
      </p:sp>
      <p:sp>
        <p:nvSpPr>
          <p:cNvPr id="122" name="Rectangle 122"/>
          <p:cNvSpPr/>
          <p:nvPr/>
        </p:nvSpPr>
        <p:spPr>
          <a:xfrm>
            <a:off x="10434194" y="574422"/>
            <a:ext cx="3491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-1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CC</a:t>
            </a:r>
          </a:p>
        </p:txBody>
      </p:sp>
      <p:sp>
        <p:nvSpPr>
          <p:cNvPr id="124" name="Rectangle 124"/>
          <p:cNvSpPr/>
          <p:nvPr/>
        </p:nvSpPr>
        <p:spPr>
          <a:xfrm>
            <a:off x="6027674" y="3608060"/>
            <a:ext cx="1391663" cy="21653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Muon</a:t>
            </a:r>
            <a:r>
              <a:rPr kumimoji="0" lang="en-US" sz="1407" b="1" i="0" u="none" strike="noStrike" kern="1200" cap="none" spc="-1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 </a:t>
            </a:r>
            <a:r>
              <a:rPr kumimoji="0" lang="en-US" sz="140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Collider</a:t>
            </a:r>
            <a:r>
              <a:rPr kumimoji="0" lang="en-US" sz="1407" b="1" i="0" u="none" strike="noStrike" kern="1200" cap="none" spc="-3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 </a:t>
            </a:r>
            <a:r>
              <a:rPr kumimoji="0" lang="en-US" sz="140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ring</a:t>
            </a:r>
          </a:p>
        </p:txBody>
      </p:sp>
      <p:sp>
        <p:nvSpPr>
          <p:cNvPr id="125" name="Rectangle 125"/>
          <p:cNvSpPr/>
          <p:nvPr/>
        </p:nvSpPr>
        <p:spPr>
          <a:xfrm>
            <a:off x="10423525" y="855093"/>
            <a:ext cx="133690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Muon Collider</a:t>
            </a:r>
          </a:p>
        </p:txBody>
      </p:sp>
      <p:sp>
        <p:nvSpPr>
          <p:cNvPr id="126" name="Rectangle 126"/>
          <p:cNvSpPr/>
          <p:nvPr/>
        </p:nvSpPr>
        <p:spPr>
          <a:xfrm>
            <a:off x="4791204" y="479046"/>
            <a:ext cx="365485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LHC</a:t>
            </a:r>
          </a:p>
        </p:txBody>
      </p:sp>
      <p:sp>
        <p:nvSpPr>
          <p:cNvPr id="127" name="Rectangle 127"/>
          <p:cNvSpPr/>
          <p:nvPr/>
        </p:nvSpPr>
        <p:spPr>
          <a:xfrm>
            <a:off x="10418319" y="264161"/>
            <a:ext cx="1637949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CERN Exi</a:t>
            </a: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tingLHC</a:t>
            </a:r>
          </a:p>
        </p:txBody>
      </p:sp>
      <p:sp>
        <p:nvSpPr>
          <p:cNvPr id="128" name="Rectangle 128"/>
          <p:cNvSpPr/>
          <p:nvPr/>
        </p:nvSpPr>
        <p:spPr>
          <a:xfrm>
            <a:off x="10434193" y="1143473"/>
            <a:ext cx="402354" cy="2774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CLIC</a:t>
            </a:r>
          </a:p>
        </p:txBody>
      </p:sp>
      <p:sp>
        <p:nvSpPr>
          <p:cNvPr id="129" name="Rectangle 129"/>
          <p:cNvSpPr/>
          <p:nvPr/>
        </p:nvSpPr>
        <p:spPr>
          <a:xfrm>
            <a:off x="2592959" y="3576665"/>
            <a:ext cx="402354" cy="2774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CLIC</a:t>
            </a:r>
          </a:p>
        </p:txBody>
      </p:sp>
      <p:sp>
        <p:nvSpPr>
          <p:cNvPr id="130" name="Rectangle 130"/>
          <p:cNvSpPr/>
          <p:nvPr/>
        </p:nvSpPr>
        <p:spPr>
          <a:xfrm>
            <a:off x="7874509" y="2113662"/>
            <a:ext cx="346377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-1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F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CC</a:t>
            </a:r>
          </a:p>
        </p:txBody>
      </p:sp>
      <p:sp>
        <p:nvSpPr>
          <p:cNvPr id="131" name="Rectangle 131"/>
          <p:cNvSpPr/>
          <p:nvPr/>
        </p:nvSpPr>
        <p:spPr>
          <a:xfrm>
            <a:off x="5323079" y="4409594"/>
            <a:ext cx="1738361" cy="21589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Muon</a:t>
            </a:r>
            <a:r>
              <a:rPr kumimoji="0" lang="en-US" sz="1403" b="1" i="0" u="none" strike="noStrike" kern="1200" cap="none" spc="-16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 </a:t>
            </a:r>
            <a:r>
              <a:rPr kumimoji="0" lang="en-US" sz="140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Accele</a:t>
            </a:r>
            <a:r>
              <a:rPr kumimoji="0" lang="en-US" sz="1403" b="1" i="0" u="none" strike="noStrike" kern="1200" cap="none" spc="-3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r</a:t>
            </a:r>
            <a:r>
              <a:rPr kumimoji="0" lang="en-US" sz="140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ation</a:t>
            </a:r>
            <a:r>
              <a:rPr kumimoji="0" lang="en-US" sz="1403" b="1" i="0" u="none" strike="noStrike" kern="1200" cap="none" spc="-4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 </a:t>
            </a:r>
            <a:r>
              <a:rPr kumimoji="0" lang="en-US" sz="140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ring</a:t>
            </a:r>
          </a:p>
        </p:txBody>
      </p:sp>
    </p:spTree>
    <p:extLst>
      <p:ext uri="{BB962C8B-B14F-4D97-AF65-F5344CB8AC3E}">
        <p14:creationId xmlns:p14="http://schemas.microsoft.com/office/powerpoint/2010/main" val="2424966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06" y="465592"/>
            <a:ext cx="11324967" cy="916982"/>
          </a:xfrm>
        </p:spPr>
        <p:txBody>
          <a:bodyPr>
            <a:noAutofit/>
          </a:bodyPr>
          <a:lstStyle/>
          <a:p>
            <a:r>
              <a:rPr lang="en-US" sz="4000" dirty="0"/>
              <a:t>Science for peace</a:t>
            </a:r>
            <a:br>
              <a:rPr lang="en-US" sz="3800" dirty="0"/>
            </a:br>
            <a:r>
              <a:rPr lang="en-US" sz="3100" dirty="0"/>
              <a:t>CERN was founded in 1954 with 12 European Member States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781E-76FF-374F-A134-BCA33B00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</a:t>
            </a:fld>
            <a:endParaRPr lang="fr-FR"/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478016" y="1603222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1" name="ZoneTexte 15">
            <a:extLst>
              <a:ext uri="{FF2B5EF4-FFF2-40B4-BE49-F238E27FC236}">
                <a16:creationId xmlns:a16="http://schemas.microsoft.com/office/drawing/2014/main" id="{ED63E074-9F71-3744-8F38-9F06BA8B3D9D}"/>
              </a:ext>
            </a:extLst>
          </p:cNvPr>
          <p:cNvSpPr txBox="1"/>
          <p:nvPr/>
        </p:nvSpPr>
        <p:spPr>
          <a:xfrm>
            <a:off x="695318" y="3182192"/>
            <a:ext cx="3125001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b="1" dirty="0"/>
              <a:t>23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Member States</a:t>
            </a:r>
          </a:p>
          <a:p>
            <a:r>
              <a:rPr lang="en-US" sz="1000" dirty="0"/>
              <a:t>Austria – Belgium – Bulgaria – Czech Republic </a:t>
            </a:r>
            <a:br>
              <a:rPr lang="en-US" sz="1000" dirty="0"/>
            </a:br>
            <a:r>
              <a:rPr lang="en-US" sz="1000" dirty="0"/>
              <a:t>Denmark – Finland – France – Germany – Greece Hungary – Israel </a:t>
            </a:r>
            <a:r>
              <a:rPr lang="en-US" sz="1000" dirty="0">
                <a:solidFill>
                  <a:srgbClr val="0055A0"/>
                </a:solidFill>
              </a:rPr>
              <a:t>–</a:t>
            </a:r>
            <a:r>
              <a:rPr lang="en-US" sz="1000" dirty="0"/>
              <a:t> Italy – Netherlands – Norway </a:t>
            </a:r>
            <a:br>
              <a:rPr lang="en-US" sz="1000" dirty="0"/>
            </a:br>
            <a:r>
              <a:rPr lang="en-US" sz="1000" dirty="0"/>
              <a:t>Poland – Portugal – Romania – Serbia – Slovakia Spain – Sweden – Switzerland – United Kingdom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2" name="ZoneTexte 15">
            <a:extLst>
              <a:ext uri="{FF2B5EF4-FFF2-40B4-BE49-F238E27FC236}">
                <a16:creationId xmlns:a16="http://schemas.microsoft.com/office/drawing/2014/main" id="{AE67E09A-DB82-F742-9DF1-BA3E62EBE9C1}"/>
              </a:ext>
            </a:extLst>
          </p:cNvPr>
          <p:cNvSpPr txBox="1"/>
          <p:nvPr/>
        </p:nvSpPr>
        <p:spPr>
          <a:xfrm>
            <a:off x="377023" y="4326012"/>
            <a:ext cx="3710481" cy="2170756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50850" indent="-450850"/>
            <a:r>
              <a:rPr lang="fr-FR" sz="1600" b="1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3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States </a:t>
            </a:r>
          </a:p>
          <a:p>
            <a:pPr marL="450850" indent="-450850"/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sz="1600" dirty="0">
              <a:solidFill>
                <a:schemeClr val="accent4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450850" indent="-450850"/>
            <a:r>
              <a:rPr lang="en-US" sz="1000" dirty="0">
                <a:solidFill>
                  <a:schemeClr val="accent4">
                    <a:lumMod val="75000"/>
                  </a:schemeClr>
                </a:solidFill>
              </a:rPr>
              <a:t>Cyprus – Estonia – Slovenia </a:t>
            </a:r>
          </a:p>
          <a:p>
            <a:pPr marL="450850" indent="-450850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r>
              <a:rPr lang="en-US" sz="1000" dirty="0">
                <a:solidFill>
                  <a:srgbClr val="668BCC"/>
                </a:solidFill>
              </a:rPr>
              <a:t>Croatia – India –  Latvia – Lithuania – Pakistan</a:t>
            </a:r>
            <a:br>
              <a:rPr lang="en-US" sz="1000" dirty="0">
                <a:solidFill>
                  <a:srgbClr val="668BCC"/>
                </a:solidFill>
              </a:rPr>
            </a:br>
            <a:r>
              <a:rPr lang="en-US" sz="1000" dirty="0" err="1">
                <a:solidFill>
                  <a:srgbClr val="668BCC"/>
                </a:solidFill>
              </a:rPr>
              <a:t>Türkiye</a:t>
            </a:r>
            <a:r>
              <a:rPr lang="en-US" sz="1000" dirty="0">
                <a:solidFill>
                  <a:srgbClr val="668BCC"/>
                </a:solidFill>
              </a:rPr>
              <a:t> – Ukraine</a:t>
            </a:r>
          </a:p>
          <a:p>
            <a:endParaRPr lang="en-US" sz="1000" b="1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fr-FR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endParaRPr lang="fr-FR" sz="160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Japan – Russia (suspended) – USA</a:t>
            </a:r>
          </a:p>
          <a:p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European Union – JINR (suspended) – UNESCO</a:t>
            </a:r>
          </a:p>
          <a:p>
            <a:r>
              <a:rPr lang="en-US" sz="1000" dirty="0">
                <a:solidFill>
                  <a:srgbClr val="A8CEE3"/>
                </a:solidFill>
              </a:rPr>
              <a:t> </a:t>
            </a:r>
          </a:p>
        </p:txBody>
      </p: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1ED366C7-9586-CF46-9759-425FC74B08D9}"/>
              </a:ext>
            </a:extLst>
          </p:cNvPr>
          <p:cNvGrpSpPr/>
          <p:nvPr/>
        </p:nvGrpSpPr>
        <p:grpSpPr>
          <a:xfrm>
            <a:off x="9109465" y="3645907"/>
            <a:ext cx="3321496" cy="1542503"/>
            <a:chOff x="9915059" y="2650253"/>
            <a:chExt cx="3178132" cy="1624460"/>
          </a:xfrm>
        </p:grpSpPr>
        <p:sp>
          <p:nvSpPr>
            <p:cNvPr id="389" name="Rectangle 388">
              <a:extLst>
                <a:ext uri="{FF2B5EF4-FFF2-40B4-BE49-F238E27FC236}">
                  <a16:creationId xmlns:a16="http://schemas.microsoft.com/office/drawing/2014/main" id="{9D2F5DCE-2B1B-F342-85BA-962A761725C7}"/>
                </a:ext>
              </a:extLst>
            </p:cNvPr>
            <p:cNvSpPr/>
            <p:nvPr/>
          </p:nvSpPr>
          <p:spPr>
            <a:xfrm>
              <a:off x="9915059" y="2650253"/>
              <a:ext cx="2956161" cy="16244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ZoneTexte 2">
              <a:extLst>
                <a:ext uri="{FF2B5EF4-FFF2-40B4-BE49-F238E27FC236}">
                  <a16:creationId xmlns:a16="http://schemas.microsoft.com/office/drawing/2014/main" id="{6C341B06-E424-6B48-A791-969129B7F027}"/>
                </a:ext>
              </a:extLst>
            </p:cNvPr>
            <p:cNvSpPr txBox="1"/>
            <p:nvPr/>
          </p:nvSpPr>
          <p:spPr>
            <a:xfrm>
              <a:off x="9954637" y="2723467"/>
              <a:ext cx="3138554" cy="150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As of </a:t>
              </a:r>
              <a:r>
                <a:rPr lang="en-US" sz="1500" dirty="0">
                  <a:solidFill>
                    <a:schemeClr val="bg1"/>
                  </a:solidFill>
                </a:rPr>
                <a:t>31 December 2022</a:t>
              </a:r>
              <a:endParaRPr lang="en-US" sz="1500" dirty="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endParaRP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Employees: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2658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staff, </a:t>
              </a: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900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fellows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endParaRPr lang="en-US" sz="1500" dirty="0">
                <a:solidFill>
                  <a:schemeClr val="bg2"/>
                </a:solidFill>
              </a:endParaRP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2"/>
                  </a:solidFill>
                </a:rPr>
                <a:t>Associates:</a:t>
              </a:r>
              <a:r>
                <a:rPr lang="en-US" sz="1500" b="1" dirty="0">
                  <a:solidFill>
                    <a:schemeClr val="bg2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11 860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users, </a:t>
              </a: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1516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others</a:t>
              </a:r>
            </a:p>
          </p:txBody>
        </p:sp>
      </p:grpSp>
      <p:sp>
        <p:nvSpPr>
          <p:cNvPr id="392" name="Rectangle 391">
            <a:extLst>
              <a:ext uri="{FF2B5EF4-FFF2-40B4-BE49-F238E27FC236}">
                <a16:creationId xmlns:a16="http://schemas.microsoft.com/office/drawing/2014/main" id="{B1CFD215-7D6F-B748-9D72-E6BE6E6B67D3}"/>
              </a:ext>
            </a:extLst>
          </p:cNvPr>
          <p:cNvSpPr/>
          <p:nvPr/>
        </p:nvSpPr>
        <p:spPr>
          <a:xfrm>
            <a:off x="9093212" y="2509914"/>
            <a:ext cx="3105342" cy="10460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ZoneTexte 2">
            <a:extLst>
              <a:ext uri="{FF2B5EF4-FFF2-40B4-BE49-F238E27FC236}">
                <a16:creationId xmlns:a16="http://schemas.microsoft.com/office/drawing/2014/main" id="{550A0A85-68F3-AD4E-BC01-61C37573C952}"/>
              </a:ext>
            </a:extLst>
          </p:cNvPr>
          <p:cNvSpPr txBox="1"/>
          <p:nvPr/>
        </p:nvSpPr>
        <p:spPr>
          <a:xfrm>
            <a:off x="9109466" y="2509982"/>
            <a:ext cx="2744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CERN’s annual budget </a:t>
            </a:r>
            <a:b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is 1300 MCHF (equivalent </a:t>
            </a:r>
            <a:b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 a medium-sized European university)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A709612-5C3B-A642-A5D1-6DF331BB2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8354" y="1513146"/>
            <a:ext cx="5613400" cy="3581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97E8936-EC78-E142-B8DB-84FC50F36B5B}"/>
              </a:ext>
            </a:extLst>
          </p:cNvPr>
          <p:cNvSpPr txBox="1"/>
          <p:nvPr/>
        </p:nvSpPr>
        <p:spPr>
          <a:xfrm>
            <a:off x="4698802" y="5278330"/>
            <a:ext cx="6811391" cy="1641892"/>
          </a:xfrm>
          <a:prstGeom prst="rect">
            <a:avLst/>
          </a:prstGeom>
          <a:noFill/>
        </p:spPr>
        <p:txBody>
          <a:bodyPr wrap="none" rtlCol="0" anchor="t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Around 50 Cooperation Agreements </a:t>
            </a:r>
            <a:b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with non-Member States and Territories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Albania – Algeria – Argentina – Armenia – Australia – Azerbaijan – Bangladesh – Belarus – Bolivia</a:t>
            </a:r>
            <a:b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Bosnia and Herzegovina –  Brazil – Canada – Chile – Colombia – Costa Rica – Ecuador – Egypt – Georgia – Honduras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Iceland – Iran – Jordan – Kazakhstan – Lebanon – Malta – Mexico – Mongolia – Montenegro – Morocco – Nepal  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New Zealand – North Macedonia – Palestine – Paraguay – People's Republic of China – Peru – Philippines – Qatar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Republic of Korea – Saudi Arabia – Sri Lanka – South Africa – Thailand – Tunisia – United Arab Emirates – Vietnam</a:t>
            </a:r>
            <a:endParaRPr lang="fr-FR" dirty="0">
              <a:solidFill>
                <a:schemeClr val="tx2">
                  <a:lumMod val="75000"/>
                  <a:lumOff val="2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5103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FB5E0-A87F-ED36-62EE-1134CA3B7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Options at CERN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0E20FA-D3D0-9067-708F-759938EE59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3200" y="1180282"/>
            <a:ext cx="5793238" cy="514774"/>
          </a:xfrm>
        </p:spPr>
        <p:txBody>
          <a:bodyPr/>
          <a:lstStyle/>
          <a:p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Within specified timeframe (start ops. ~2045)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7A23C6-72F8-42FD-B053-DEDF642491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95994" y="1659713"/>
            <a:ext cx="3919804" cy="1526607"/>
          </a:xfrm>
        </p:spPr>
        <p:txBody>
          <a:bodyPr/>
          <a:lstStyle/>
          <a:p>
            <a:r>
              <a:rPr lang="en-GB" sz="1800" b="1" dirty="0"/>
              <a:t>FCC-</a:t>
            </a:r>
            <a:r>
              <a:rPr lang="en-GB" sz="1800" b="1" dirty="0" err="1"/>
              <a:t>ee</a:t>
            </a:r>
            <a:endParaRPr lang="en-GB" sz="1800" b="1" dirty="0"/>
          </a:p>
          <a:p>
            <a:r>
              <a:rPr lang="en-GB" sz="1800" b="1" dirty="0"/>
              <a:t>CLIC-380</a:t>
            </a:r>
          </a:p>
          <a:p>
            <a:r>
              <a:rPr lang="en-GB" sz="1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(ILC-250, LEP3, </a:t>
            </a:r>
            <a:r>
              <a:rPr lang="en-GB" sz="1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LHeC</a:t>
            </a:r>
            <a:r>
              <a:rPr lang="en-GB" sz="1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, HE-LHC) </a:t>
            </a:r>
            <a:endParaRPr lang="en-GB" sz="18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5BFC3F-64D3-0595-815E-C8BB8A9377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3200" y="3706511"/>
            <a:ext cx="5616600" cy="655634"/>
          </a:xfrm>
        </p:spPr>
        <p:txBody>
          <a:bodyPr/>
          <a:lstStyle/>
          <a:p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Outside specified timeframe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A27A0E-8336-69EF-E87C-E6A441FE53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95994" y="4362145"/>
            <a:ext cx="5199980" cy="914928"/>
          </a:xfrm>
        </p:spPr>
        <p:txBody>
          <a:bodyPr/>
          <a:lstStyle/>
          <a:p>
            <a:r>
              <a:rPr lang="en-GB" sz="1800" b="1" dirty="0"/>
              <a:t>FCC-</a:t>
            </a:r>
            <a:r>
              <a:rPr lang="en-GB" sz="1800" b="1" dirty="0" err="1"/>
              <a:t>hh</a:t>
            </a:r>
            <a:r>
              <a:rPr lang="en-GB" sz="1800" b="1" dirty="0"/>
              <a:t> (natural follow-on to FCC-</a:t>
            </a:r>
            <a:r>
              <a:rPr lang="en-GB" sz="1800" b="1" dirty="0" err="1"/>
              <a:t>ee</a:t>
            </a:r>
            <a:r>
              <a:rPr lang="en-GB" sz="1800" b="1" dirty="0"/>
              <a:t>)</a:t>
            </a:r>
          </a:p>
          <a:p>
            <a:r>
              <a:rPr lang="en-GB" sz="1800" b="1" dirty="0"/>
              <a:t>Muon Collider</a:t>
            </a:r>
          </a:p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7B38D6-6961-7D3E-4D78-0AAD9EF3B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68A6B8-7836-CC9D-DDF4-B91CF0A2E05D}"/>
              </a:ext>
            </a:extLst>
          </p:cNvPr>
          <p:cNvGrpSpPr/>
          <p:nvPr/>
        </p:nvGrpSpPr>
        <p:grpSpPr>
          <a:xfrm>
            <a:off x="6477000" y="-7833"/>
            <a:ext cx="5707380" cy="6858000"/>
            <a:chOff x="6477000" y="-7833"/>
            <a:chExt cx="5707380" cy="6858000"/>
          </a:xfrm>
        </p:grpSpPr>
        <p:pic>
          <p:nvPicPr>
            <p:cNvPr id="10" name="CLIC_SummaryYR2018_Cover_Size13.jpg" descr="CLIC_SummaryYR2018_Cover_Size13.jpg">
              <a:extLst>
                <a:ext uri="{FF2B5EF4-FFF2-40B4-BE49-F238E27FC236}">
                  <a16:creationId xmlns:a16="http://schemas.microsoft.com/office/drawing/2014/main" id="{E96BA3BB-CFC5-BA6B-E945-D47985AA9E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592044" y="7407"/>
              <a:ext cx="5592336" cy="6835353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1" name="Rectangle">
              <a:extLst>
                <a:ext uri="{FF2B5EF4-FFF2-40B4-BE49-F238E27FC236}">
                  <a16:creationId xmlns:a16="http://schemas.microsoft.com/office/drawing/2014/main" id="{6BCAD495-52F3-D3C3-915E-31275220652E}"/>
                </a:ext>
              </a:extLst>
            </p:cNvPr>
            <p:cNvSpPr/>
            <p:nvPr/>
          </p:nvSpPr>
          <p:spPr>
            <a:xfrm>
              <a:off x="6477000" y="-7833"/>
              <a:ext cx="4419600" cy="68580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10800000"/>
            </a:gradFill>
            <a:ln w="12700"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kumimoji="0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  <a:sym typeface="Gill Sans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D193D06B-1704-47A0-4415-CAFD4AEF31C1}"/>
              </a:ext>
            </a:extLst>
          </p:cNvPr>
          <p:cNvSpPr txBox="1"/>
          <p:nvPr/>
        </p:nvSpPr>
        <p:spPr>
          <a:xfrm>
            <a:off x="403200" y="6272174"/>
            <a:ext cx="865925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B050"/>
                </a:solidFill>
              </a:rPr>
              <a:t>Options possibly in timeframe not at CERN: ILC, CEPC, C</a:t>
            </a:r>
            <a:r>
              <a:rPr lang="en-GB" sz="1600" b="1" baseline="30000" dirty="0">
                <a:solidFill>
                  <a:srgbClr val="00B050"/>
                </a:solidFill>
              </a:rPr>
              <a:t>3</a:t>
            </a:r>
            <a:r>
              <a:rPr lang="en-GB" sz="1600" b="1" dirty="0">
                <a:solidFill>
                  <a:srgbClr val="00B05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80199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7">
            <a:extLst>
              <a:ext uri="{FF2B5EF4-FFF2-40B4-BE49-F238E27FC236}">
                <a16:creationId xmlns:a16="http://schemas.microsoft.com/office/drawing/2014/main" id="{7517A8B1-FB07-3742-8ACD-B3A1086BB9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33855"/>
            <a:ext cx="12192000" cy="6405331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8CFF245-E2D7-38D5-57BB-C748D6573533}"/>
              </a:ext>
            </a:extLst>
          </p:cNvPr>
          <p:cNvSpPr txBox="1"/>
          <p:nvPr/>
        </p:nvSpPr>
        <p:spPr>
          <a:xfrm>
            <a:off x="284206" y="18814"/>
            <a:ext cx="700535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400" b="1" dirty="0">
                <a:solidFill>
                  <a:schemeClr val="bg1"/>
                </a:solidFill>
              </a:rPr>
              <a:t>FCC</a:t>
            </a:r>
          </a:p>
        </p:txBody>
      </p:sp>
    </p:spTree>
    <p:extLst>
      <p:ext uri="{BB962C8B-B14F-4D97-AF65-F5344CB8AC3E}">
        <p14:creationId xmlns:p14="http://schemas.microsoft.com/office/powerpoint/2010/main" val="2830098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46E44AE2-2C8D-43F8-0D9A-B5A93961C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910" y="2462033"/>
            <a:ext cx="3703090" cy="318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8B7216B-639E-4B85-9DE7-D4C2EE4469B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FCC integrated program: inspired by LEP- LHC</a:t>
            </a: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9F5200E5-32CA-4E37-8990-34E0C09AF57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7662580A-51D2-D0A2-946B-E55AE11612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442" y="2462033"/>
            <a:ext cx="2823067" cy="3144813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2DB9E4-D680-6FA1-A8A4-473DF0931125}"/>
              </a:ext>
            </a:extLst>
          </p:cNvPr>
          <p:cNvSpPr txBox="1">
            <a:spLocks/>
          </p:cNvSpPr>
          <p:nvPr/>
        </p:nvSpPr>
        <p:spPr>
          <a:xfrm>
            <a:off x="5514712" y="3336547"/>
            <a:ext cx="1130532" cy="393482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marR="0" lvl="0" indent="0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</a:t>
            </a:r>
            <a:endParaRPr kumimoji="0" lang="f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B5AEE2-A6AF-54F9-F52E-2672F1EFBE3A}"/>
              </a:ext>
            </a:extLst>
          </p:cNvPr>
          <p:cNvSpPr/>
          <p:nvPr/>
        </p:nvSpPr>
        <p:spPr>
          <a:xfrm>
            <a:off x="335360" y="5871057"/>
            <a:ext cx="4320480" cy="288032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5000"/>
                  <a:lumOff val="95000"/>
                </a:srgbClr>
              </a:gs>
              <a:gs pos="50000">
                <a:srgbClr val="0000FF">
                  <a:lumMod val="45000"/>
                  <a:lumOff val="55000"/>
                </a:srgbClr>
              </a:gs>
              <a:gs pos="93000">
                <a:srgbClr val="0000FF">
                  <a:lumMod val="45000"/>
                  <a:lumOff val="55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E855E4-8C06-8179-2B8D-E0C22B3F9795}"/>
              </a:ext>
            </a:extLst>
          </p:cNvPr>
          <p:cNvSpPr/>
          <p:nvPr/>
        </p:nvSpPr>
        <p:spPr>
          <a:xfrm>
            <a:off x="4655840" y="5871057"/>
            <a:ext cx="2784309" cy="28803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27000">
                <a:srgbClr val="FF9900"/>
              </a:gs>
              <a:gs pos="85000">
                <a:srgbClr val="FF99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EA2CCD-5CED-34BC-F294-67B69938070E}"/>
              </a:ext>
            </a:extLst>
          </p:cNvPr>
          <p:cNvSpPr/>
          <p:nvPr/>
        </p:nvSpPr>
        <p:spPr>
          <a:xfrm>
            <a:off x="7440149" y="5871057"/>
            <a:ext cx="4320480" cy="288032"/>
          </a:xfrm>
          <a:prstGeom prst="rect">
            <a:avLst/>
          </a:prstGeom>
          <a:gradFill flip="none" rotWithShape="1">
            <a:gsLst>
              <a:gs pos="6000">
                <a:srgbClr val="0000FF">
                  <a:lumMod val="5000"/>
                  <a:lumOff val="95000"/>
                </a:srgbClr>
              </a:gs>
              <a:gs pos="37000">
                <a:srgbClr val="40C245">
                  <a:lumMod val="75000"/>
                </a:srgbClr>
              </a:gs>
              <a:gs pos="86000">
                <a:srgbClr val="40C245">
                  <a:lumMod val="75000"/>
                </a:srgbClr>
              </a:gs>
              <a:gs pos="100000">
                <a:srgbClr val="40C245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DBC0A7-29FA-9BCE-CB6A-BF537F9F1164}"/>
              </a:ext>
            </a:extLst>
          </p:cNvPr>
          <p:cNvSpPr txBox="1"/>
          <p:nvPr/>
        </p:nvSpPr>
        <p:spPr>
          <a:xfrm>
            <a:off x="1679510" y="5821860"/>
            <a:ext cx="1887556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2020 - 2040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F91467-89AD-4117-FA80-A16269773AED}"/>
              </a:ext>
            </a:extLst>
          </p:cNvPr>
          <p:cNvSpPr txBox="1"/>
          <p:nvPr/>
        </p:nvSpPr>
        <p:spPr>
          <a:xfrm>
            <a:off x="5377213" y="5830913"/>
            <a:ext cx="1725605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2045 - 2063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FE9794-A28D-9916-65CA-648C937A2357}"/>
              </a:ext>
            </a:extLst>
          </p:cNvPr>
          <p:cNvSpPr txBox="1"/>
          <p:nvPr/>
        </p:nvSpPr>
        <p:spPr>
          <a:xfrm>
            <a:off x="9168342" y="5829365"/>
            <a:ext cx="165055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2070 - 2095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 descr="Diagram, radar chart&#10;&#10;Description automatically generated">
            <a:extLst>
              <a:ext uri="{FF2B5EF4-FFF2-40B4-BE49-F238E27FC236}">
                <a16:creationId xmlns:a16="http://schemas.microsoft.com/office/drawing/2014/main" id="{CAB6820D-7F89-AA9E-627F-2F076BC02F4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3460" y="2555459"/>
            <a:ext cx="3795188" cy="307718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6B11ACC-554C-4750-AE7A-6884C42941D0}"/>
              </a:ext>
            </a:extLst>
          </p:cNvPr>
          <p:cNvSpPr txBox="1">
            <a:spLocks/>
          </p:cNvSpPr>
          <p:nvPr/>
        </p:nvSpPr>
        <p:spPr>
          <a:xfrm>
            <a:off x="9462860" y="3407974"/>
            <a:ext cx="1211176" cy="394481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marR="0" lvl="0" indent="0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FCC-hh</a:t>
            </a:r>
            <a:endParaRPr kumimoji="0" lang="f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059ABD7-9005-204D-B98D-AEDE447ABF18}"/>
                  </a:ext>
                </a:extLst>
              </p:cNvPr>
              <p:cNvSpPr txBox="1"/>
              <p:nvPr/>
            </p:nvSpPr>
            <p:spPr>
              <a:xfrm>
                <a:off x="172791" y="1059636"/>
                <a:ext cx="11953328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GB" sz="2000" b="1" dirty="0">
                    <a:solidFill>
                      <a:srgbClr val="0C377B"/>
                    </a:solidFill>
                    <a:latin typeface="Arial"/>
                  </a:rPr>
                  <a:t>Comprehensive long-term program maximizing physics opportunities: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  <a:defRPr/>
                </a:pP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Stage 1: </a:t>
                </a:r>
                <a:r>
                  <a:rPr lang="en-GB" b="1" dirty="0">
                    <a:solidFill>
                      <a:srgbClr val="FF0000"/>
                    </a:solidFill>
                    <a:latin typeface="Arial"/>
                  </a:rPr>
                  <a:t>FCC-ee</a:t>
                </a: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1" dirty="0">
                        <a:solidFill>
                          <a:srgbClr val="3333FF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b="1" i="1" dirty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) as Higgs factory, electroweak &amp; top factory at highest luminosities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  <a:defRPr/>
                </a:pP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Stage 2: </a:t>
                </a:r>
                <a:r>
                  <a:rPr lang="en-GB" b="1" dirty="0">
                    <a:solidFill>
                      <a:srgbClr val="FF0000"/>
                    </a:solidFill>
                    <a:latin typeface="Arial"/>
                  </a:rPr>
                  <a:t>FCC-</a:t>
                </a:r>
                <a:r>
                  <a:rPr lang="en-GB" b="1" dirty="0" err="1">
                    <a:solidFill>
                      <a:srgbClr val="FF0000"/>
                    </a:solidFill>
                    <a:latin typeface="Arial"/>
                  </a:rPr>
                  <a:t>hh</a:t>
                </a: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 (~100 TeV) as natural continuation at energy frontier, with ion and eh options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059ABD7-9005-204D-B98D-AEDE447ABF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91" y="1059636"/>
                <a:ext cx="11953328" cy="954107"/>
              </a:xfrm>
              <a:prstGeom prst="rect">
                <a:avLst/>
              </a:prstGeom>
              <a:blipFill>
                <a:blip r:embed="rId7"/>
                <a:stretch>
                  <a:fillRect l="-531" t="-3947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3778690-9B7C-CF5B-1603-623EC6FD8F75}"/>
              </a:ext>
            </a:extLst>
          </p:cNvPr>
          <p:cNvGrpSpPr>
            <a:grpSpLocks noChangeAspect="1"/>
          </p:cNvGrpSpPr>
          <p:nvPr/>
        </p:nvGrpSpPr>
        <p:grpSpPr>
          <a:xfrm>
            <a:off x="6118063" y="739717"/>
            <a:ext cx="6098617" cy="6116087"/>
            <a:chOff x="4943872" y="426891"/>
            <a:chExt cx="6368243" cy="6386485"/>
          </a:xfrm>
        </p:grpSpPr>
        <p:sp>
          <p:nvSpPr>
            <p:cNvPr id="6" name="Slide Number Placeholder 1">
              <a:extLst>
                <a:ext uri="{FF2B5EF4-FFF2-40B4-BE49-F238E27FC236}">
                  <a16:creationId xmlns:a16="http://schemas.microsoft.com/office/drawing/2014/main" id="{32B507C4-FE40-38C4-A592-160F15BB287E}"/>
                </a:ext>
              </a:extLst>
            </p:cNvPr>
            <p:cNvSpPr txBox="1">
              <a:spLocks/>
            </p:cNvSpPr>
            <p:nvPr/>
          </p:nvSpPr>
          <p:spPr>
            <a:xfrm>
              <a:off x="7706627" y="6284342"/>
              <a:ext cx="2743200" cy="365125"/>
            </a:xfrm>
            <a:prstGeom prst="rect">
              <a:avLst/>
            </a:prstGeom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r" defTabSz="914400" rtl="0" eaLnBrk="1" latinLnBrk="0" hangingPunct="1"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28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88A1DFE4-5FC5-43BD-BB7E-75EAD82B965F}" type="slidenum">
                <a:rPr kumimoji="0" lang="en-US" sz="1067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pPr marL="0" marR="0" lvl="0" indent="0" algn="r" defTabSz="914280" rtl="0" eaLnBrk="1" fontAlgn="auto" latinLnBrk="0" hangingPunct="1">
                  <a:lnSpc>
                    <a:spcPts val="16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23</a:t>
              </a:fld>
              <a:endPara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9" name="Picture 8" descr="Map&#10;&#10;Description automatically generated">
              <a:extLst>
                <a:ext uri="{FF2B5EF4-FFF2-40B4-BE49-F238E27FC236}">
                  <a16:creationId xmlns:a16="http://schemas.microsoft.com/office/drawing/2014/main" id="{BCBA99D0-3DBF-6212-44AE-C5E817B58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43872" y="426891"/>
              <a:ext cx="6344156" cy="638648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C003D95-F40D-A64C-832D-F6ECCC9EDFFA}"/>
                </a:ext>
              </a:extLst>
            </p:cNvPr>
            <p:cNvSpPr txBox="1"/>
            <p:nvPr/>
          </p:nvSpPr>
          <p:spPr>
            <a:xfrm>
              <a:off x="6453009" y="732505"/>
              <a:ext cx="1507715" cy="327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PA: Experiment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A91DA8E-9F50-EDAC-EDE1-AB2C7A12E392}"/>
                </a:ext>
              </a:extLst>
            </p:cNvPr>
            <p:cNvSpPr txBox="1"/>
            <p:nvPr/>
          </p:nvSpPr>
          <p:spPr>
            <a:xfrm>
              <a:off x="9653758" y="1193313"/>
              <a:ext cx="1310388" cy="327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PB: technical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09A09EB-3683-AED0-63E4-5CEA40855296}"/>
                </a:ext>
              </a:extLst>
            </p:cNvPr>
            <p:cNvSpPr txBox="1"/>
            <p:nvPr/>
          </p:nvSpPr>
          <p:spPr>
            <a:xfrm>
              <a:off x="9802150" y="3018438"/>
              <a:ext cx="1509965" cy="327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PD: experiment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0BCB069-FAA9-B593-C223-1E851E167C52}"/>
                </a:ext>
              </a:extLst>
            </p:cNvPr>
            <p:cNvSpPr txBox="1"/>
            <p:nvPr/>
          </p:nvSpPr>
          <p:spPr>
            <a:xfrm>
              <a:off x="9529142" y="5139854"/>
              <a:ext cx="1298448" cy="327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PF: technical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C36C721-7248-AD42-A839-E8FDD1D8C66D}"/>
                </a:ext>
              </a:extLst>
            </p:cNvPr>
            <p:cNvSpPr txBox="1"/>
            <p:nvPr/>
          </p:nvSpPr>
          <p:spPr>
            <a:xfrm>
              <a:off x="8677198" y="6435701"/>
              <a:ext cx="1520200" cy="327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PG: experiment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A18E6B2-2F43-4DF9-4C6B-116AA454C6D3}"/>
                </a:ext>
              </a:extLst>
            </p:cNvPr>
            <p:cNvSpPr txBox="1"/>
            <p:nvPr/>
          </p:nvSpPr>
          <p:spPr>
            <a:xfrm>
              <a:off x="6453009" y="5975924"/>
              <a:ext cx="1320623" cy="327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PH: technical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81DF8D1-B2B9-921B-09B6-3980AA1768C1}"/>
                </a:ext>
              </a:extLst>
            </p:cNvPr>
            <p:cNvSpPr txBox="1"/>
            <p:nvPr/>
          </p:nvSpPr>
          <p:spPr>
            <a:xfrm>
              <a:off x="5323611" y="4073012"/>
              <a:ext cx="1467322" cy="327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PJ: experiment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A00A708-0F98-3301-8744-9198B2CCAE39}"/>
                </a:ext>
              </a:extLst>
            </p:cNvPr>
            <p:cNvSpPr txBox="1"/>
            <p:nvPr/>
          </p:nvSpPr>
          <p:spPr>
            <a:xfrm>
              <a:off x="5754954" y="1919718"/>
              <a:ext cx="1288213" cy="327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PL: technical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95DA98CD-BAEE-0C4C-18E3-19391715CE6B}"/>
              </a:ext>
            </a:extLst>
          </p:cNvPr>
          <p:cNvSpPr txBox="1"/>
          <p:nvPr/>
        </p:nvSpPr>
        <p:spPr>
          <a:xfrm>
            <a:off x="152219" y="955820"/>
            <a:ext cx="5833328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8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Major achievement: optimization of the ring placement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Layout chosen out of </a:t>
            </a:r>
            <a:r>
              <a:rPr kumimoji="0" lang="root" altLang="roo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</a:t>
            </a:r>
            <a:r>
              <a:rPr kumimoji="0" lang="en-US" altLang="roo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</a:t>
            </a:r>
            <a:r>
              <a:rPr kumimoji="0" lang="root" altLang="roo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 initial variants, based </a:t>
            </a:r>
            <a:r>
              <a:rPr kumimoji="0" lang="root" altLang="roo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 geolog</a:t>
            </a:r>
            <a:r>
              <a:rPr kumimoji="0" lang="en-US" altLang="root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ical</a:t>
            </a:r>
            <a:r>
              <a:rPr kumimoji="0" lang="en-US" altLang="roo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</a:t>
            </a:r>
            <a:r>
              <a:rPr kumimoji="0" lang="root" altLang="roo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altLang="roo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root" sz="1600" dirty="0">
                <a:solidFill>
                  <a:prstClr val="black"/>
                </a:solidFill>
                <a:latin typeface="Arial"/>
              </a:rPr>
              <a:t>urban, </a:t>
            </a:r>
            <a:r>
              <a:rPr kumimoji="0" lang="en-GB" altLang="roo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root" altLang="roo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nvironment</a:t>
            </a:r>
            <a:r>
              <a:rPr kumimoji="0" lang="en-US" altLang="roo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 &amp; </a:t>
            </a:r>
            <a:r>
              <a:rPr kumimoji="0" lang="root" altLang="roo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infrastructure</a:t>
            </a:r>
            <a:r>
              <a:rPr lang="en-US" altLang="root" sz="1600" dirty="0">
                <a:solidFill>
                  <a:prstClr val="black"/>
                </a:solidFill>
                <a:latin typeface="Arial"/>
              </a:rPr>
              <a:t> </a:t>
            </a:r>
            <a:r>
              <a:rPr kumimoji="0" lang="root" altLang="roo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constraints. </a:t>
            </a:r>
            <a:endParaRPr kumimoji="0" lang="root" altLang="roo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5E66E2-14A5-8198-5273-277F34E124CD}"/>
              </a:ext>
            </a:extLst>
          </p:cNvPr>
          <p:cNvSpPr txBox="1"/>
          <p:nvPr/>
        </p:nvSpPr>
        <p:spPr>
          <a:xfrm>
            <a:off x="152219" y="1799103"/>
            <a:ext cx="5716493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8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Lowest-risk baseline: 90.7 km ring, 8 surface points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Whole project now adapted to this placement</a:t>
            </a:r>
            <a:endParaRPr kumimoji="0" lang="root" altLang="root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35" name="Table 7">
            <a:extLst>
              <a:ext uri="{FF2B5EF4-FFF2-40B4-BE49-F238E27FC236}">
                <a16:creationId xmlns:a16="http://schemas.microsoft.com/office/drawing/2014/main" id="{A0126627-3D2F-1468-82D9-B847F45BFE4A}"/>
              </a:ext>
            </a:extLst>
          </p:cNvPr>
          <p:cNvGraphicFramePr>
            <a:graphicFrameLocks noGrp="1"/>
          </p:cNvGraphicFramePr>
          <p:nvPr/>
        </p:nvGraphicFramePr>
        <p:xfrm>
          <a:off x="7894378" y="2629363"/>
          <a:ext cx="2873846" cy="1712160"/>
        </p:xfrm>
        <a:graphic>
          <a:graphicData uri="http://schemas.openxmlformats.org/drawingml/2006/table">
            <a:tbl>
              <a:tblPr bandRow="1"/>
              <a:tblGrid>
                <a:gridCol w="2112473">
                  <a:extLst>
                    <a:ext uri="{9D8B030D-6E8A-4147-A177-3AD203B41FA5}">
                      <a16:colId xmlns:a16="http://schemas.microsoft.com/office/drawing/2014/main" val="3540313235"/>
                    </a:ext>
                  </a:extLst>
                </a:gridCol>
                <a:gridCol w="761373">
                  <a:extLst>
                    <a:ext uri="{9D8B030D-6E8A-4147-A177-3AD203B41FA5}">
                      <a16:colId xmlns:a16="http://schemas.microsoft.com/office/drawing/2014/main" val="1716970435"/>
                    </a:ext>
                  </a:extLst>
                </a:gridCol>
              </a:tblGrid>
              <a:tr h="239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400" b="1" dirty="0"/>
                        <a:t>Number of surface sites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400" dirty="0"/>
                        <a:t>8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806506"/>
                  </a:ext>
                </a:extLst>
              </a:tr>
              <a:tr h="239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400" b="1" dirty="0"/>
                        <a:t>LSS@IP </a:t>
                      </a:r>
                      <a:r>
                        <a:rPr lang="en-CH" sz="1400" b="0" dirty="0"/>
                        <a:t>(PA, PD, PG, PJ)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400" dirty="0"/>
                        <a:t>1400 m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831990"/>
                  </a:ext>
                </a:extLst>
              </a:tr>
              <a:tr h="239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400" b="1" dirty="0"/>
                        <a:t>LSS@TECH </a:t>
                      </a:r>
                      <a:r>
                        <a:rPr lang="en-CH" sz="1400" b="0" dirty="0"/>
                        <a:t>(PB, PF, PH, PL)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400" dirty="0"/>
                        <a:t>2</a:t>
                      </a:r>
                      <a:r>
                        <a:rPr lang="en-US" sz="1400" dirty="0"/>
                        <a:t>032</a:t>
                      </a:r>
                      <a:r>
                        <a:rPr lang="en-CH" sz="1400" dirty="0"/>
                        <a:t> m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780578"/>
                  </a:ext>
                </a:extLst>
              </a:tr>
              <a:tr h="239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400" b="1" dirty="0"/>
                        <a:t>Arc length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400" dirty="0"/>
                        <a:t>9.6 km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886502"/>
                  </a:ext>
                </a:extLst>
              </a:tr>
              <a:tr h="239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400" b="1" dirty="0"/>
                        <a:t>Sum of arc lengths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400" dirty="0"/>
                        <a:t>76.9 m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809558"/>
                  </a:ext>
                </a:extLst>
              </a:tr>
              <a:tr h="239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b="1" dirty="0"/>
                        <a:t>Total length</a:t>
                      </a:r>
                      <a:endParaRPr lang="en-CH" sz="1400" b="1" dirty="0"/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b="1" dirty="0"/>
                        <a:t>90.7 km</a:t>
                      </a:r>
                      <a:endParaRPr lang="en-CH" sz="1400" b="1" dirty="0"/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0398293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</a:t>
            </a:r>
            <a:r>
              <a:rPr kumimoji="0" lang="en-GB" sz="3200" b="1" i="0" u="none" strike="noStrike" kern="1200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easibility study (2021 – 2025) ongoing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4E45300-1AA7-B8E5-10AB-4DF2AD4E8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277" y="2768599"/>
            <a:ext cx="4758790" cy="4093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24577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9898"/>
            <a:ext cx="385972" cy="22676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0FFB021-DFC8-419C-B74C-FEA3B6DFB98C}"/>
              </a:ext>
            </a:extLst>
          </p:cNvPr>
          <p:cNvGrpSpPr/>
          <p:nvPr/>
        </p:nvGrpSpPr>
        <p:grpSpPr>
          <a:xfrm>
            <a:off x="1102718" y="48651"/>
            <a:ext cx="5377325" cy="240000"/>
            <a:chOff x="1007830" y="87494"/>
            <a:chExt cx="4032994" cy="180000"/>
          </a:xfrm>
        </p:grpSpPr>
        <p:sp>
          <p:nvSpPr>
            <p:cNvPr id="8" name="Textfeld 1">
              <a:extLst>
                <a:ext uri="{FF2B5EF4-FFF2-40B4-BE49-F238E27FC236}">
                  <a16:creationId xmlns:a16="http://schemas.microsoft.com/office/drawing/2014/main" id="{5F49D43B-2B72-48A3-AED8-BE20E4CEA9F0}"/>
                </a:ext>
              </a:extLst>
            </p:cNvPr>
            <p:cNvSpPr txBox="1"/>
            <p:nvPr/>
          </p:nvSpPr>
          <p:spPr>
            <a:xfrm>
              <a:off x="1007830" y="87494"/>
              <a:ext cx="2268026" cy="1700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651"/>
                </a:lnSpc>
              </a:pPr>
              <a:r>
                <a:rPr lang="en-US" sz="1200" dirty="0">
                  <a:solidFill>
                    <a:schemeClr val="bg1"/>
                  </a:solidFill>
                </a:rPr>
                <a:t>5 June 2023 / FCC Week</a:t>
              </a:r>
            </a:p>
          </p:txBody>
        </p:sp>
        <p:sp>
          <p:nvSpPr>
            <p:cNvPr id="9" name="Textfeld 2">
              <a:extLst>
                <a:ext uri="{FF2B5EF4-FFF2-40B4-BE49-F238E27FC236}">
                  <a16:creationId xmlns:a16="http://schemas.microsoft.com/office/drawing/2014/main" id="{9BF3791F-B0A7-4DBF-A8D4-875D02921D26}"/>
                </a:ext>
              </a:extLst>
            </p:cNvPr>
            <p:cNvSpPr txBox="1"/>
            <p:nvPr/>
          </p:nvSpPr>
          <p:spPr>
            <a:xfrm>
              <a:off x="3829644" y="97423"/>
              <a:ext cx="1211180" cy="1700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651"/>
                </a:lnSpc>
              </a:pPr>
              <a:r>
                <a:rPr lang="en-US" sz="1200" dirty="0">
                  <a:solidFill>
                    <a:schemeClr val="bg1"/>
                  </a:solidFill>
                </a:rPr>
                <a:t>Timothy WATSON</a:t>
              </a:r>
            </a:p>
          </p:txBody>
        </p:sp>
      </p:grpSp>
      <p:pic>
        <p:nvPicPr>
          <p:cNvPr id="4" name="Picture 3" descr="A picture containing diagram, circle, text, map">
            <a:extLst>
              <a:ext uri="{FF2B5EF4-FFF2-40B4-BE49-F238E27FC236}">
                <a16:creationId xmlns:a16="http://schemas.microsoft.com/office/drawing/2014/main" id="{9E5F6FC6-CD9A-695B-F389-DE116BA41D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1396" y="633215"/>
            <a:ext cx="7774977" cy="565484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DF1B4BA-C63F-0A5F-F230-2EB729CA7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991" y="159662"/>
            <a:ext cx="8702231" cy="576064"/>
          </a:xfrm>
        </p:spPr>
        <p:txBody>
          <a:bodyPr/>
          <a:lstStyle/>
          <a:p>
            <a:r>
              <a:rPr lang="en-US" sz="2400" dirty="0"/>
              <a:t>FCC Underground Civil Engineering Schematic</a:t>
            </a:r>
            <a:endParaRPr lang="en-GB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06A4CB-866F-A690-5A5E-3439BEEEA7D0}"/>
              </a:ext>
            </a:extLst>
          </p:cNvPr>
          <p:cNvSpPr txBox="1"/>
          <p:nvPr/>
        </p:nvSpPr>
        <p:spPr>
          <a:xfrm>
            <a:off x="574505" y="1547718"/>
            <a:ext cx="518228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00080"/>
            <a:r>
              <a:rPr lang="en-US" sz="1600" b="1" dirty="0"/>
              <a:t>Tunnel Circumference: 90.7 km</a:t>
            </a:r>
          </a:p>
          <a:p>
            <a:pPr algn="l"/>
            <a:endParaRPr lang="en-US" sz="1600" b="1" dirty="0"/>
          </a:p>
          <a:p>
            <a:pPr algn="l"/>
            <a:r>
              <a:rPr lang="en-US" sz="1600" b="1" dirty="0"/>
              <a:t>Excavated vol: 6.2 Mm</a:t>
            </a:r>
            <a:r>
              <a:rPr lang="en-US" sz="1600" b="1" baseline="30000" dirty="0"/>
              <a:t>3</a:t>
            </a:r>
            <a:r>
              <a:rPr lang="en-US" sz="1600" b="1" dirty="0"/>
              <a:t> (in the ground)</a:t>
            </a:r>
          </a:p>
          <a:p>
            <a:pPr algn="l"/>
            <a:endParaRPr lang="en-US" sz="1600" b="1" dirty="0"/>
          </a:p>
          <a:p>
            <a:pPr algn="l"/>
            <a:r>
              <a:rPr lang="en-US" sz="1600" b="1" dirty="0"/>
              <a:t>Access shafts: 12</a:t>
            </a:r>
          </a:p>
          <a:p>
            <a:pPr algn="l"/>
            <a:endParaRPr lang="en-US" sz="1600" b="1" dirty="0"/>
          </a:p>
          <a:p>
            <a:pPr algn="l"/>
            <a:r>
              <a:rPr lang="en-US" sz="1600" b="1" dirty="0"/>
              <a:t>Construction shafts: 1</a:t>
            </a:r>
          </a:p>
          <a:p>
            <a:pPr algn="l"/>
            <a:endParaRPr lang="en-US" sz="1600" b="1" dirty="0"/>
          </a:p>
          <a:p>
            <a:pPr algn="l"/>
            <a:r>
              <a:rPr lang="en-US" sz="1600" b="1" dirty="0"/>
              <a:t>Large experiment areas: 2</a:t>
            </a:r>
          </a:p>
          <a:p>
            <a:pPr algn="l"/>
            <a:endParaRPr lang="en-US" sz="1600" b="1" dirty="0"/>
          </a:p>
          <a:p>
            <a:pPr algn="l"/>
            <a:r>
              <a:rPr lang="en-US" sz="1600" b="1" dirty="0"/>
              <a:t>Small experiment areas: 2</a:t>
            </a:r>
          </a:p>
          <a:p>
            <a:pPr algn="l"/>
            <a:endParaRPr lang="en-US" sz="1600" b="1" dirty="0"/>
          </a:p>
          <a:p>
            <a:pPr algn="l"/>
            <a:r>
              <a:rPr lang="en-US" sz="1600" b="1" dirty="0"/>
              <a:t>Technical points: 4</a:t>
            </a:r>
          </a:p>
          <a:p>
            <a:pPr algn="l"/>
            <a:endParaRPr lang="en-US" sz="1600" b="1" dirty="0"/>
          </a:p>
          <a:p>
            <a:pPr algn="l"/>
            <a:r>
              <a:rPr lang="en-US" sz="1600" b="1" dirty="0"/>
              <a:t>Deepest shaft: 400 m</a:t>
            </a:r>
          </a:p>
          <a:p>
            <a:pPr algn="l"/>
            <a:endParaRPr lang="en-US" sz="1600" b="1" dirty="0"/>
          </a:p>
          <a:p>
            <a:pPr algn="l"/>
            <a:r>
              <a:rPr lang="en-US" sz="1600" b="1" dirty="0"/>
              <a:t>Average shaft depth: 243 m</a:t>
            </a:r>
          </a:p>
          <a:p>
            <a:pPr algn="l"/>
            <a:endParaRPr lang="en-GB" sz="1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C97C00-2793-1221-FE6E-2B76728D6B21}"/>
              </a:ext>
            </a:extLst>
          </p:cNvPr>
          <p:cNvSpPr txBox="1"/>
          <p:nvPr/>
        </p:nvSpPr>
        <p:spPr>
          <a:xfrm>
            <a:off x="4028661" y="6368771"/>
            <a:ext cx="4750905" cy="34970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lIns="0" tIns="36000" rIns="0" bIns="36000" rtlCol="0">
            <a:spAutoFit/>
          </a:bodyPr>
          <a:lstStyle/>
          <a:p>
            <a:pPr algn="ctr"/>
            <a:r>
              <a:rPr lang="en-GB" dirty="0"/>
              <a:t>FCC feasibility study (2021 – 2025) ongoing  </a:t>
            </a:r>
          </a:p>
        </p:txBody>
      </p:sp>
    </p:spTree>
    <p:extLst>
      <p:ext uri="{BB962C8B-B14F-4D97-AF65-F5344CB8AC3E}">
        <p14:creationId xmlns:p14="http://schemas.microsoft.com/office/powerpoint/2010/main" val="31605595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machine&#10;&#10;Description automatically generated">
            <a:extLst>
              <a:ext uri="{FF2B5EF4-FFF2-40B4-BE49-F238E27FC236}">
                <a16:creationId xmlns:a16="http://schemas.microsoft.com/office/drawing/2014/main" id="{600CAFE1-52E0-E7C7-247D-8E40CABB83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8442" y="1988893"/>
            <a:ext cx="7887483" cy="36278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A91088-D680-1598-781D-0BACFCFBC244}"/>
              </a:ext>
            </a:extLst>
          </p:cNvPr>
          <p:cNvSpPr txBox="1"/>
          <p:nvPr/>
        </p:nvSpPr>
        <p:spPr>
          <a:xfrm>
            <a:off x="998924" y="4731166"/>
            <a:ext cx="211615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1. Produce muons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A2C638-F8F2-3347-D1C0-FB29B69E2713}"/>
              </a:ext>
            </a:extLst>
          </p:cNvPr>
          <p:cNvSpPr txBox="1"/>
          <p:nvPr/>
        </p:nvSpPr>
        <p:spPr>
          <a:xfrm>
            <a:off x="3429582" y="5601018"/>
            <a:ext cx="24988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2. Capture them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98E1D9-3F6F-49B7-1D8B-401043C3F6B6}"/>
              </a:ext>
            </a:extLst>
          </p:cNvPr>
          <p:cNvSpPr txBox="1"/>
          <p:nvPr/>
        </p:nvSpPr>
        <p:spPr>
          <a:xfrm>
            <a:off x="4513830" y="6042152"/>
            <a:ext cx="24988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3. Cool them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85552B-6A3C-7CD3-99B3-9913E673FAAE}"/>
              </a:ext>
            </a:extLst>
          </p:cNvPr>
          <p:cNvSpPr txBox="1"/>
          <p:nvPr/>
        </p:nvSpPr>
        <p:spPr>
          <a:xfrm>
            <a:off x="5420089" y="6417036"/>
            <a:ext cx="20641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4. Accelerate them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AA13AD-C750-2D47-658D-56CD41A6F93A}"/>
              </a:ext>
            </a:extLst>
          </p:cNvPr>
          <p:cNvSpPr txBox="1"/>
          <p:nvPr/>
        </p:nvSpPr>
        <p:spPr>
          <a:xfrm>
            <a:off x="7596734" y="4082192"/>
            <a:ext cx="15395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6. Collide them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B506FB-4400-B77D-C333-53ED38214978}"/>
              </a:ext>
            </a:extLst>
          </p:cNvPr>
          <p:cNvSpPr txBox="1"/>
          <p:nvPr/>
        </p:nvSpPr>
        <p:spPr>
          <a:xfrm>
            <a:off x="9509295" y="5458205"/>
            <a:ext cx="20551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5. Accelerate them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520C8262-8652-F45E-0FCF-4F16284E4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Muon Collider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655C27-F28F-0A87-01BC-32EB6F40EFE1}"/>
              </a:ext>
            </a:extLst>
          </p:cNvPr>
          <p:cNvSpPr txBox="1"/>
          <p:nvPr/>
        </p:nvSpPr>
        <p:spPr>
          <a:xfrm>
            <a:off x="329173" y="923883"/>
            <a:ext cx="8914385" cy="923261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dirty="0"/>
              <a:t>Large mass (207 m</a:t>
            </a:r>
            <a:r>
              <a:rPr lang="en-US" baseline="-25000" dirty="0"/>
              <a:t>e</a:t>
            </a:r>
            <a:r>
              <a:rPr lang="en-US" dirty="0"/>
              <a:t>) suppresses synchrotron radiation =&gt; circular collider</a:t>
            </a:r>
            <a:endParaRPr lang="en-US" b="1" dirty="0"/>
          </a:p>
          <a:p>
            <a:r>
              <a:rPr lang="en-US" dirty="0"/>
              <a:t>Fundamental particle yields clean collisions &amp; requires less energy than protons</a:t>
            </a:r>
          </a:p>
          <a:p>
            <a:r>
              <a:rPr lang="en-US" dirty="0">
                <a:solidFill>
                  <a:srgbClr val="FF0000"/>
                </a:solidFill>
              </a:rPr>
              <a:t>But lifetime at rest is only 2.2 </a:t>
            </a:r>
            <a:r>
              <a:rPr lang="en-US" dirty="0" err="1">
                <a:solidFill>
                  <a:srgbClr val="FF0000"/>
                </a:solidFill>
              </a:rPr>
              <a:t>μs</a:t>
            </a:r>
            <a:r>
              <a:rPr lang="en-US" dirty="0">
                <a:solidFill>
                  <a:srgbClr val="FF0000"/>
                </a:solidFill>
              </a:rPr>
              <a:t> (fortunately increases with energy)!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DD8BD0-73DC-8866-7D0F-1DBD07E57159}"/>
              </a:ext>
            </a:extLst>
          </p:cNvPr>
          <p:cNvSpPr txBox="1"/>
          <p:nvPr/>
        </p:nvSpPr>
        <p:spPr>
          <a:xfrm>
            <a:off x="3506649" y="4290010"/>
            <a:ext cx="1661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</a:rPr>
              <a:t>S</a:t>
            </a:r>
            <a:r>
              <a:rPr lang="en-CH" sz="1400" dirty="0">
                <a:solidFill>
                  <a:srgbClr val="00B050"/>
                </a:solidFill>
              </a:rPr>
              <a:t>teady state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64DED0-2BCC-2FD2-2FF5-89DDEB75554F}"/>
              </a:ext>
            </a:extLst>
          </p:cNvPr>
          <p:cNvSpPr txBox="1"/>
          <p:nvPr/>
        </p:nvSpPr>
        <p:spPr>
          <a:xfrm>
            <a:off x="7351921" y="2937814"/>
            <a:ext cx="1661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</a:rPr>
              <a:t>S</a:t>
            </a:r>
            <a:r>
              <a:rPr lang="en-CH" sz="1400" dirty="0">
                <a:solidFill>
                  <a:srgbClr val="00B050"/>
                </a:solidFill>
              </a:rPr>
              <a:t>teady state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948A25-642D-A4A6-8861-73922C5DD141}"/>
              </a:ext>
            </a:extLst>
          </p:cNvPr>
          <p:cNvSpPr txBox="1"/>
          <p:nvPr/>
        </p:nvSpPr>
        <p:spPr>
          <a:xfrm>
            <a:off x="5168185" y="194001"/>
            <a:ext cx="6569542" cy="34970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lIns="0" tIns="36000" rIns="0" bIns="36000" rtlCol="0">
            <a:spAutoFit/>
          </a:bodyPr>
          <a:lstStyle/>
          <a:p>
            <a:pPr algn="ctr"/>
            <a:r>
              <a:rPr lang="en-GB" dirty="0"/>
              <a:t>International Muon Collider Collaboration hosted at CERN  </a:t>
            </a:r>
          </a:p>
        </p:txBody>
      </p:sp>
    </p:spTree>
    <p:extLst>
      <p:ext uri="{BB962C8B-B14F-4D97-AF65-F5344CB8AC3E}">
        <p14:creationId xmlns:p14="http://schemas.microsoft.com/office/powerpoint/2010/main" val="134580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5" grpId="0"/>
      <p:bldP spid="6" grpId="0"/>
      <p:bldP spid="7" grpId="0"/>
      <p:bldP spid="8" grpId="0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rom CERN Technology to Society infographic">
            <a:extLst>
              <a:ext uri="{FF2B5EF4-FFF2-40B4-BE49-F238E27FC236}">
                <a16:creationId xmlns:a16="http://schemas.microsoft.com/office/drawing/2014/main" id="{E78058EA-537D-8E4E-B474-E505C607D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420" y="118768"/>
            <a:ext cx="5339580" cy="5339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D7E827-3EC2-0248-92DB-C289B4CDAD3F}"/>
              </a:ext>
            </a:extLst>
          </p:cNvPr>
          <p:cNvSpPr txBox="1"/>
          <p:nvPr/>
        </p:nvSpPr>
        <p:spPr>
          <a:xfrm>
            <a:off x="1284020" y="5803381"/>
            <a:ext cx="1028034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i="1" dirty="0">
                <a:solidFill>
                  <a:schemeClr val="bg1"/>
                </a:solidFill>
              </a:rPr>
              <a:t>“Places like CERN contribute to the kind of knowledge that not only enriches humanity, but also provides the wellspring of ideas that become the technologies of the future”</a:t>
            </a:r>
            <a:r>
              <a:rPr lang="en-GB" dirty="0">
                <a:solidFill>
                  <a:schemeClr val="bg1"/>
                </a:solidFill>
              </a:rPr>
              <a:t> </a:t>
            </a:r>
          </a:p>
          <a:p>
            <a:pPr algn="l"/>
            <a:r>
              <a:rPr lang="en-GB" dirty="0">
                <a:solidFill>
                  <a:schemeClr val="bg1"/>
                </a:solidFill>
              </a:rPr>
              <a:t>								           Fabiola </a:t>
            </a:r>
            <a:r>
              <a:rPr lang="en-GB" dirty="0" err="1">
                <a:solidFill>
                  <a:schemeClr val="bg1"/>
                </a:solidFill>
              </a:rPr>
              <a:t>Gianotti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140908-D1BF-A748-86DB-2558CEF301B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1296" y="468066"/>
            <a:ext cx="5451347" cy="4786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5381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F9B3609E-F54F-C53D-3075-F67DAF454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527" y="2337969"/>
            <a:ext cx="1773982" cy="177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C5F989-2111-D240-97F4-7052D84B4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87A23F-BAF2-40F7-981E-A4E481A32A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5956674-1897-7D4F-8D10-668192E5BB07}"/>
              </a:ext>
            </a:extLst>
          </p:cNvPr>
          <p:cNvSpPr/>
          <p:nvPr/>
        </p:nvSpPr>
        <p:spPr>
          <a:xfrm>
            <a:off x="7461518" y="246772"/>
            <a:ext cx="2719301" cy="408959"/>
          </a:xfrm>
          <a:prstGeom prst="rect">
            <a:avLst/>
          </a:prstGeom>
          <a:solidFill>
            <a:srgbClr val="00B05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Medical Applications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D23E5-A56A-9B4F-B4E1-97FC001A4F3D}"/>
              </a:ext>
            </a:extLst>
          </p:cNvPr>
          <p:cNvSpPr/>
          <p:nvPr/>
        </p:nvSpPr>
        <p:spPr>
          <a:xfrm>
            <a:off x="1282486" y="3840520"/>
            <a:ext cx="2227332" cy="408959"/>
          </a:xfrm>
          <a:prstGeom prst="rect">
            <a:avLst/>
          </a:prstGeom>
          <a:solidFill>
            <a:srgbClr val="00B05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prstClr val="white"/>
                </a:solidFill>
                <a:latin typeface="Calibri"/>
              </a:rPr>
              <a:t>Sustainability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71CFEA3-7FFE-DB49-8B70-48F0B01282F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927" y="694033"/>
            <a:ext cx="3348848" cy="294018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E5AC3C19-FEF0-ED4F-A26C-35D942B946E4}"/>
              </a:ext>
            </a:extLst>
          </p:cNvPr>
          <p:cNvSpPr/>
          <p:nvPr/>
        </p:nvSpPr>
        <p:spPr>
          <a:xfrm>
            <a:off x="1230680" y="216965"/>
            <a:ext cx="2714188" cy="408959"/>
          </a:xfrm>
          <a:prstGeom prst="rect">
            <a:avLst/>
          </a:prstGeom>
          <a:solidFill>
            <a:srgbClr val="00B05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Knowledge Transfer</a:t>
            </a:r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C80EB03F-7623-6A48-A4D4-D51B5A5C7C06}"/>
              </a:ext>
            </a:extLst>
          </p:cNvPr>
          <p:cNvGraphicFramePr>
            <a:graphicFrameLocks noGrp="1"/>
          </p:cNvGraphicFramePr>
          <p:nvPr/>
        </p:nvGraphicFramePr>
        <p:xfrm>
          <a:off x="5853659" y="4914311"/>
          <a:ext cx="5491398" cy="1807164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1139253">
                  <a:extLst>
                    <a:ext uri="{9D8B030D-6E8A-4147-A177-3AD203B41FA5}">
                      <a16:colId xmlns:a16="http://schemas.microsoft.com/office/drawing/2014/main" val="1752098821"/>
                    </a:ext>
                  </a:extLst>
                </a:gridCol>
                <a:gridCol w="4352145">
                  <a:extLst>
                    <a:ext uri="{9D8B030D-6E8A-4147-A177-3AD203B41FA5}">
                      <a16:colId xmlns:a16="http://schemas.microsoft.com/office/drawing/2014/main" val="1922775633"/>
                    </a:ext>
                  </a:extLst>
                </a:gridCol>
              </a:tblGrid>
              <a:tr h="301194">
                <a:tc>
                  <a:txBody>
                    <a:bodyPr/>
                    <a:lstStyle/>
                    <a:p>
                      <a:r>
                        <a:rPr lang="en-US" sz="1200" b="1" kern="1200" dirty="0">
                          <a:effectLst/>
                        </a:rPr>
                        <a:t>I.FAST 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effectLst/>
                        </a:rPr>
                        <a:t>Fostering Innovation in Accelerator Science and Technology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071825"/>
                  </a:ext>
                </a:extLst>
              </a:tr>
              <a:tr h="301194">
                <a:tc>
                  <a:txBody>
                    <a:bodyPr/>
                    <a:lstStyle/>
                    <a:p>
                      <a:r>
                        <a:rPr lang="en-US" sz="1200" b="1" dirty="0"/>
                        <a:t>RADNEXT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Radiation facility network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050747"/>
                  </a:ext>
                </a:extLst>
              </a:tr>
              <a:tr h="301194">
                <a:tc>
                  <a:txBody>
                    <a:bodyPr/>
                    <a:lstStyle/>
                    <a:p>
                      <a:r>
                        <a:rPr lang="en-US" sz="1200" b="1" dirty="0"/>
                        <a:t>PRISMAP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European Medical Isotope programme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013411"/>
                  </a:ext>
                </a:extLst>
              </a:tr>
              <a:tr h="301194">
                <a:tc>
                  <a:txBody>
                    <a:bodyPr/>
                    <a:lstStyle/>
                    <a:p>
                      <a:r>
                        <a:rPr lang="en-GB" sz="1200" b="1" dirty="0" err="1"/>
                        <a:t>HITRIplus</a:t>
                      </a:r>
                      <a:r>
                        <a:rPr lang="en-GB" sz="12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effectLst/>
                        </a:rPr>
                        <a:t>Heavy Ion Therapy Research Integration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743309"/>
                  </a:ext>
                </a:extLst>
              </a:tr>
              <a:tr h="301194">
                <a:tc>
                  <a:txBody>
                    <a:bodyPr/>
                    <a:lstStyle/>
                    <a:p>
                      <a:r>
                        <a:rPr lang="en-GB" sz="1200" b="1" dirty="0"/>
                        <a:t>FCC-IS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effectLst/>
                        </a:rPr>
                        <a:t>FCC Innovation Study</a:t>
                      </a:r>
                      <a:endParaRPr lang="en-US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350090"/>
                  </a:ext>
                </a:extLst>
              </a:tr>
              <a:tr h="301194">
                <a:tc>
                  <a:txBody>
                    <a:bodyPr/>
                    <a:lstStyle/>
                    <a:p>
                      <a:r>
                        <a:rPr lang="en-GB" sz="1200" b="1" dirty="0"/>
                        <a:t>EURO-LABS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European Labs for Accelerator Based Sciences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634984"/>
                  </a:ext>
                </a:extLst>
              </a:tr>
            </a:tbl>
          </a:graphicData>
        </a:graphic>
      </p:graphicFrame>
      <p:pic>
        <p:nvPicPr>
          <p:cNvPr id="29" name="Picture 2" descr="https://www.zabala.eu/sites/default/files/imagenes/noticias/horizon-europe_0.jpg">
            <a:extLst>
              <a:ext uri="{FF2B5EF4-FFF2-40B4-BE49-F238E27FC236}">
                <a16:creationId xmlns:a16="http://schemas.microsoft.com/office/drawing/2014/main" id="{2C92D318-5EEE-9A4A-A388-D2B909B91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47586" y="4249479"/>
            <a:ext cx="1597471" cy="63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56655B-67DE-A008-908F-073B8C0E673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434" y="4315511"/>
            <a:ext cx="1788372" cy="1197600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F774C300-0974-9882-18D9-B55242C6A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0158" y="4323387"/>
            <a:ext cx="1735042" cy="1206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9149F70-DAF4-F971-35D8-0638FD66907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02" y="5579143"/>
            <a:ext cx="1825904" cy="1227921"/>
          </a:xfrm>
          <a:prstGeom prst="rect">
            <a:avLst/>
          </a:prstGeom>
          <a:noFill/>
        </p:spPr>
      </p:pic>
      <p:pic>
        <p:nvPicPr>
          <p:cNvPr id="1028" name="Picture 4" descr="ISO 50001 – une maîtrise de l'énergie au profit de notre commune –  leperray.fr">
            <a:extLst>
              <a:ext uri="{FF2B5EF4-FFF2-40B4-BE49-F238E27FC236}">
                <a16:creationId xmlns:a16="http://schemas.microsoft.com/office/drawing/2014/main" id="{3A2C82DE-BA21-D58E-B3FF-4B2D33F202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0158" y="5568380"/>
            <a:ext cx="1716232" cy="1248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F9B7616-49CD-1319-7665-060DF435DFDA}"/>
              </a:ext>
            </a:extLst>
          </p:cNvPr>
          <p:cNvSpPr/>
          <p:nvPr/>
        </p:nvSpPr>
        <p:spPr>
          <a:xfrm>
            <a:off x="5853659" y="4315511"/>
            <a:ext cx="1597471" cy="408959"/>
          </a:xfrm>
          <a:prstGeom prst="rect">
            <a:avLst/>
          </a:prstGeom>
          <a:solidFill>
            <a:srgbClr val="00B05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Horizon</a:t>
            </a:r>
          </a:p>
        </p:txBody>
      </p:sp>
      <p:pic>
        <p:nvPicPr>
          <p:cNvPr id="2050" name="Picture 2" descr="Knowledge &amp; Technology Transfer,hadrontherapy,Industry and Technology">
            <a:extLst>
              <a:ext uri="{FF2B5EF4-FFF2-40B4-BE49-F238E27FC236}">
                <a16:creationId xmlns:a16="http://schemas.microsoft.com/office/drawing/2014/main" id="{721A70FE-FA94-9F9D-B647-7D07DFF75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3828" y="2359168"/>
            <a:ext cx="1773981" cy="1773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63B6444-7863-1BE9-4C2C-A6BD5CBF4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4532" y="767720"/>
            <a:ext cx="2314798" cy="154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Content Placeholder 7" descr="A picture containing LEGO, indoor, toy, blue&#10;&#10;Description automatically generated">
            <a:extLst>
              <a:ext uri="{FF2B5EF4-FFF2-40B4-BE49-F238E27FC236}">
                <a16:creationId xmlns:a16="http://schemas.microsoft.com/office/drawing/2014/main" id="{65DA41A6-2930-CF5D-CDF8-C74A900972C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1843" y="767720"/>
            <a:ext cx="2639318" cy="154440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D3FCF8-854A-186A-A785-9FBB1CE3094D}"/>
              </a:ext>
            </a:extLst>
          </p:cNvPr>
          <p:cNvSpPr txBox="1"/>
          <p:nvPr/>
        </p:nvSpPr>
        <p:spPr>
          <a:xfrm>
            <a:off x="9388922" y="2037242"/>
            <a:ext cx="2314798" cy="277641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spcBef>
                <a:spcPts val="300"/>
              </a:spcBef>
              <a:spcAft>
                <a:spcPts val="150"/>
              </a:spcAft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spcAft>
                <a:spcPts val="0"/>
              </a:spcAft>
            </a:pPr>
            <a:r>
              <a:rPr lang="de-CH" sz="1200" b="0" dirty="0"/>
              <a:t>Compact Helium Synchrotron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F3E3B3-66D0-E30C-7FAC-AB6E8562629D}"/>
              </a:ext>
            </a:extLst>
          </p:cNvPr>
          <p:cNvSpPr txBox="1"/>
          <p:nvPr/>
        </p:nvSpPr>
        <p:spPr>
          <a:xfrm>
            <a:off x="9065869" y="3641187"/>
            <a:ext cx="2960904" cy="277641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spcBef>
                <a:spcPts val="300"/>
              </a:spcBef>
              <a:spcAft>
                <a:spcPts val="150"/>
              </a:spcAft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200" b="0" dirty="0"/>
              <a:t>Compact </a:t>
            </a:r>
            <a:r>
              <a:rPr lang="en-US" sz="1200" b="0" dirty="0">
                <a:solidFill>
                  <a:schemeClr val="bg1"/>
                </a:solidFill>
              </a:rPr>
              <a:t>Gantries (</a:t>
            </a:r>
            <a:r>
              <a:rPr lang="en-US" sz="1200" b="0" dirty="0" err="1"/>
              <a:t>HITRIp</a:t>
            </a:r>
            <a:r>
              <a:rPr lang="en-US" sz="1200" b="0" dirty="0" err="1">
                <a:solidFill>
                  <a:schemeClr val="bg1"/>
                </a:solidFill>
              </a:rPr>
              <a:t>lus</a:t>
            </a:r>
            <a:r>
              <a:rPr lang="en-US" sz="1200" b="0" dirty="0">
                <a:solidFill>
                  <a:schemeClr val="bg1"/>
                </a:solidFill>
              </a:rPr>
              <a:t>, </a:t>
            </a:r>
            <a:r>
              <a:rPr lang="en-US" sz="1200" b="0" dirty="0" err="1">
                <a:solidFill>
                  <a:schemeClr val="bg1"/>
                </a:solidFill>
              </a:rPr>
              <a:t>SIGRUM</a:t>
            </a:r>
            <a:r>
              <a:rPr lang="en-US" sz="1200" b="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060D51-9118-B80D-21FD-89AFAA72FA02}"/>
              </a:ext>
            </a:extLst>
          </p:cNvPr>
          <p:cNvSpPr txBox="1"/>
          <p:nvPr/>
        </p:nvSpPr>
        <p:spPr>
          <a:xfrm>
            <a:off x="6354532" y="3797270"/>
            <a:ext cx="768559" cy="277641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spcBef>
                <a:spcPts val="300"/>
              </a:spcBef>
              <a:spcAft>
                <a:spcPts val="150"/>
              </a:spcAft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200" dirty="0"/>
              <a:t>FLASH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C2F745-D653-C61B-82A1-4EBA953BD0BE}"/>
              </a:ext>
            </a:extLst>
          </p:cNvPr>
          <p:cNvSpPr txBox="1"/>
          <p:nvPr/>
        </p:nvSpPr>
        <p:spPr>
          <a:xfrm>
            <a:off x="6278835" y="1981973"/>
            <a:ext cx="2314798" cy="277641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spcBef>
                <a:spcPts val="300"/>
              </a:spcBef>
              <a:spcAft>
                <a:spcPts val="150"/>
              </a:spcAft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spcAft>
                <a:spcPts val="0"/>
              </a:spcAft>
            </a:pPr>
            <a:r>
              <a:rPr lang="de-CH" sz="1200" b="0" dirty="0"/>
              <a:t>Compact high-</a:t>
            </a:r>
            <a:r>
              <a:rPr lang="de-CH" sz="1200" b="0" dirty="0" err="1"/>
              <a:t>frequency</a:t>
            </a:r>
            <a:r>
              <a:rPr lang="de-CH" sz="1200" b="0" dirty="0"/>
              <a:t> </a:t>
            </a:r>
            <a:r>
              <a:rPr lang="de-CH" sz="1200" b="0" dirty="0" err="1"/>
              <a:t>RFQ</a:t>
            </a:r>
            <a:endParaRPr lang="de-CH" sz="1200" b="0" dirty="0"/>
          </a:p>
        </p:txBody>
      </p:sp>
    </p:spTree>
    <p:extLst>
      <p:ext uri="{BB962C8B-B14F-4D97-AF65-F5344CB8AC3E}">
        <p14:creationId xmlns:p14="http://schemas.microsoft.com/office/powerpoint/2010/main" val="29099852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99DE81-D62B-AC1D-1496-13396126E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2050" name="Picture 2" descr="CERN opens Science Gateway.">
            <a:extLst>
              <a:ext uri="{FF2B5EF4-FFF2-40B4-BE49-F238E27FC236}">
                <a16:creationId xmlns:a16="http://schemas.microsoft.com/office/drawing/2014/main" id="{D38DA121-DF9D-AF51-5395-38D75C0702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0"/>
            <a:ext cx="10280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7769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682894"/>
          </a:xfrm>
        </p:spPr>
        <p:txBody>
          <a:bodyPr>
            <a:normAutofit/>
          </a:bodyPr>
          <a:lstStyle/>
          <a:p>
            <a:r>
              <a:rPr lang="en-US" sz="4000" dirty="0"/>
              <a:t>A laboratory for people around the world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781E-76FF-374F-A134-BCA33B00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3</a:t>
            </a:fld>
            <a:endParaRPr lang="fr-FR"/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743231" y="1651064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5" name="TextBox 754">
            <a:extLst>
              <a:ext uri="{FF2B5EF4-FFF2-40B4-BE49-F238E27FC236}">
                <a16:creationId xmlns:a16="http://schemas.microsoft.com/office/drawing/2014/main" id="{370A23ED-C0A0-6B4C-8F18-70D93F06AEB8}"/>
              </a:ext>
            </a:extLst>
          </p:cNvPr>
          <p:cNvSpPr txBox="1"/>
          <p:nvPr/>
        </p:nvSpPr>
        <p:spPr>
          <a:xfrm>
            <a:off x="5158492" y="5442643"/>
            <a:ext cx="6273214" cy="1143594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Non-Member States and Territories </a:t>
            </a:r>
            <a:r>
              <a:rPr lang="fr-FR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1271</a:t>
            </a:r>
            <a:r>
              <a:rPr lang="fr-FR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en-US" sz="1400" dirty="0">
              <a:solidFill>
                <a:schemeClr val="tx2">
                  <a:lumMod val="75000"/>
                  <a:lumOff val="2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Algeria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Argentina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13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Armenia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8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Australia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21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Azerbaijan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Bahrain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Belarus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18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Brazil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122 </a:t>
            </a:r>
            <a:b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Canada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199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Chile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34 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Colombia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21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Costa Rica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Cuba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Ecuador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Egypt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20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Georgia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32 </a:t>
            </a:r>
          </a:p>
          <a:p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Hong Kong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15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Iceland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Indonesia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Iran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11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Ireland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Jordan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Kuwait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Lebanon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13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Madagascar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</a:t>
            </a:r>
          </a:p>
          <a:p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Malaysia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Malta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Mexico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49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Montenegro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Morocco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19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New Zealand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Nigeria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Oman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</a:t>
            </a:r>
          </a:p>
          <a:p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Palestine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People’s Republic of China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333 – 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Peru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Philippines </a:t>
            </a:r>
            <a:r>
              <a:rPr lang="en-GB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Republic of Korea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147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Singapore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South Africa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Sri Lanka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10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Taiwan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45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Thailand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17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Tunisia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United Arab Emirates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7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Viet Nam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896" name="ZoneTexte 15">
            <a:extLst>
              <a:ext uri="{FF2B5EF4-FFF2-40B4-BE49-F238E27FC236}">
                <a16:creationId xmlns:a16="http://schemas.microsoft.com/office/drawing/2014/main" id="{9FCF8CFA-D161-954A-B280-A5DD293A3A7A}"/>
              </a:ext>
            </a:extLst>
          </p:cNvPr>
          <p:cNvSpPr txBox="1"/>
          <p:nvPr/>
        </p:nvSpPr>
        <p:spPr>
          <a:xfrm>
            <a:off x="695325" y="3512104"/>
            <a:ext cx="3356836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400" b="1" dirty="0"/>
              <a:t>Member States 7147 </a:t>
            </a:r>
            <a:endParaRPr lang="en-US" sz="1400" dirty="0"/>
          </a:p>
          <a:p>
            <a:r>
              <a:rPr lang="en-US" sz="900" b="1" dirty="0"/>
              <a:t>Austria </a:t>
            </a:r>
            <a:r>
              <a:rPr lang="en-US" sz="900" dirty="0"/>
              <a:t>85 –</a:t>
            </a:r>
            <a:r>
              <a:rPr lang="en-US" sz="900" b="1" dirty="0"/>
              <a:t> Belgium </a:t>
            </a:r>
            <a:r>
              <a:rPr lang="en-US" sz="900" dirty="0"/>
              <a:t>129 –</a:t>
            </a:r>
            <a:r>
              <a:rPr lang="en-US" sz="900" b="1" dirty="0"/>
              <a:t> Bulgaria </a:t>
            </a:r>
            <a:r>
              <a:rPr lang="en-US" sz="900" dirty="0"/>
              <a:t>43 –</a:t>
            </a:r>
            <a:r>
              <a:rPr lang="en-US" sz="900" b="1" dirty="0"/>
              <a:t> Czech Republic </a:t>
            </a:r>
            <a:r>
              <a:rPr lang="en-US" sz="900" dirty="0"/>
              <a:t>244 </a:t>
            </a:r>
            <a:r>
              <a:rPr lang="en-US" sz="900" b="1" dirty="0"/>
              <a:t>Denmark</a:t>
            </a:r>
            <a:r>
              <a:rPr lang="en-US" sz="900" dirty="0"/>
              <a:t> 49 –</a:t>
            </a:r>
            <a:r>
              <a:rPr lang="en-US" sz="900" b="1" dirty="0"/>
              <a:t> Finland </a:t>
            </a:r>
            <a:r>
              <a:rPr lang="en-US" sz="900" dirty="0"/>
              <a:t>90 –</a:t>
            </a:r>
            <a:r>
              <a:rPr lang="en-US" sz="900" b="1" dirty="0"/>
              <a:t> France </a:t>
            </a:r>
            <a:r>
              <a:rPr lang="en-US" sz="900" dirty="0"/>
              <a:t>844 –</a:t>
            </a:r>
            <a:r>
              <a:rPr lang="en-US" sz="900" b="1" dirty="0"/>
              <a:t> Germany </a:t>
            </a:r>
            <a:r>
              <a:rPr lang="en-US" sz="900" dirty="0"/>
              <a:t>1225 </a:t>
            </a:r>
            <a:r>
              <a:rPr lang="en-US" sz="900" b="1" dirty="0"/>
              <a:t>Greece </a:t>
            </a:r>
            <a:r>
              <a:rPr lang="en-US" sz="900" dirty="0"/>
              <a:t>119 –</a:t>
            </a:r>
            <a:r>
              <a:rPr lang="en-US" sz="900" b="1" dirty="0"/>
              <a:t> Hungary </a:t>
            </a:r>
            <a:r>
              <a:rPr lang="en-US" sz="900" dirty="0"/>
              <a:t>73 –</a:t>
            </a:r>
            <a:r>
              <a:rPr lang="en-US" sz="900" b="1" dirty="0"/>
              <a:t> Israel </a:t>
            </a:r>
            <a:r>
              <a:rPr lang="en-US" sz="900" dirty="0"/>
              <a:t>64 –</a:t>
            </a:r>
            <a:r>
              <a:rPr lang="en-US" sz="900" b="1" dirty="0"/>
              <a:t> Italy </a:t>
            </a:r>
            <a:r>
              <a:rPr lang="en-US" sz="900" dirty="0"/>
              <a:t>1527 </a:t>
            </a:r>
          </a:p>
          <a:p>
            <a:r>
              <a:rPr lang="en-US" sz="900" b="1" dirty="0"/>
              <a:t>Netherlands </a:t>
            </a:r>
            <a:r>
              <a:rPr lang="en-US" sz="900" dirty="0"/>
              <a:t>169 –</a:t>
            </a:r>
            <a:r>
              <a:rPr lang="en-US" sz="900" b="1" dirty="0"/>
              <a:t> Norway</a:t>
            </a:r>
            <a:r>
              <a:rPr lang="en-US" sz="900" dirty="0"/>
              <a:t> 79 –</a:t>
            </a:r>
            <a:r>
              <a:rPr lang="en-US" sz="900" b="1" dirty="0"/>
              <a:t> Poland </a:t>
            </a:r>
            <a:r>
              <a:rPr lang="en-US" sz="900" dirty="0"/>
              <a:t>305 –</a:t>
            </a:r>
            <a:r>
              <a:rPr lang="en-US" sz="900" b="1" dirty="0"/>
              <a:t> Portugal </a:t>
            </a:r>
            <a:r>
              <a:rPr lang="en-US" sz="900" dirty="0"/>
              <a:t>100 </a:t>
            </a:r>
            <a:r>
              <a:rPr lang="en-US" sz="900" b="1" dirty="0"/>
              <a:t>Romania </a:t>
            </a:r>
            <a:r>
              <a:rPr lang="en-US" sz="900" dirty="0"/>
              <a:t>109 –</a:t>
            </a:r>
            <a:r>
              <a:rPr lang="en-US" sz="900" b="1" dirty="0"/>
              <a:t> Serbia </a:t>
            </a:r>
            <a:r>
              <a:rPr lang="en-US" sz="900" dirty="0"/>
              <a:t>33 –</a:t>
            </a:r>
            <a:r>
              <a:rPr lang="en-US" sz="900" b="1" dirty="0"/>
              <a:t> Slovakia </a:t>
            </a:r>
            <a:r>
              <a:rPr lang="en-US" sz="900" dirty="0"/>
              <a:t>70 –</a:t>
            </a:r>
            <a:r>
              <a:rPr lang="en-US" sz="900" b="1" dirty="0"/>
              <a:t> Spain </a:t>
            </a:r>
            <a:r>
              <a:rPr lang="en-US" sz="900" dirty="0"/>
              <a:t>383</a:t>
            </a:r>
            <a:r>
              <a:rPr lang="en-US" sz="900" b="1" dirty="0"/>
              <a:t> </a:t>
            </a:r>
            <a:br>
              <a:rPr lang="en-US" sz="900" b="1" dirty="0"/>
            </a:br>
            <a:r>
              <a:rPr lang="en-US" sz="900" b="1" dirty="0"/>
              <a:t>Sweden </a:t>
            </a:r>
            <a:r>
              <a:rPr lang="en-US" sz="900" dirty="0"/>
              <a:t>103 –</a:t>
            </a:r>
            <a:r>
              <a:rPr lang="en-US" sz="900" b="1" dirty="0"/>
              <a:t> Switzerland </a:t>
            </a:r>
            <a:r>
              <a:rPr lang="en-US" sz="900" dirty="0"/>
              <a:t>406 –</a:t>
            </a:r>
            <a:r>
              <a:rPr lang="en-US" sz="900" b="1" dirty="0"/>
              <a:t> United Kingdom</a:t>
            </a:r>
            <a:r>
              <a:rPr lang="en-US" sz="900" dirty="0"/>
              <a:t> 898</a:t>
            </a:r>
            <a:r>
              <a:rPr lang="en-US" sz="900" b="1" dirty="0"/>
              <a:t> </a:t>
            </a:r>
            <a:endParaRPr lang="en-US" sz="900" dirty="0"/>
          </a:p>
        </p:txBody>
      </p:sp>
      <p:sp>
        <p:nvSpPr>
          <p:cNvPr id="897" name="ZoneTexte 15">
            <a:extLst>
              <a:ext uri="{FF2B5EF4-FFF2-40B4-BE49-F238E27FC236}">
                <a16:creationId xmlns:a16="http://schemas.microsoft.com/office/drawing/2014/main" id="{DE09DFFE-3CD1-614D-A05A-7F9E823B5F03}"/>
              </a:ext>
            </a:extLst>
          </p:cNvPr>
          <p:cNvSpPr txBox="1"/>
          <p:nvPr/>
        </p:nvSpPr>
        <p:spPr>
          <a:xfrm>
            <a:off x="368049" y="4662299"/>
            <a:ext cx="4490390" cy="1828713"/>
          </a:xfrm>
          <a:prstGeom prst="rect">
            <a:avLst/>
          </a:prstGeom>
          <a:noFill/>
          <a:ln>
            <a:noFill/>
          </a:ln>
        </p:spPr>
        <p:txBody>
          <a:bodyPr wrap="square" lIns="324000" rIns="72000" rtlCol="0">
            <a:noAutofit/>
          </a:bodyPr>
          <a:lstStyle/>
          <a:p>
            <a:pPr marL="450850" indent="-450850"/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pPr marL="450850" indent="-450850"/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b="1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69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Cyprus</a:t>
            </a:r>
            <a:r>
              <a:rPr lang="en-US" sz="900" dirty="0">
                <a:solidFill>
                  <a:schemeClr val="accent4">
                    <a:lumMod val="75000"/>
                  </a:schemeClr>
                </a:solidFill>
              </a:rPr>
              <a:t> 15 – </a:t>
            </a:r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Estonia</a:t>
            </a:r>
            <a:r>
              <a:rPr lang="en-US" sz="900" dirty="0">
                <a:solidFill>
                  <a:schemeClr val="accent4">
                    <a:lumMod val="75000"/>
                  </a:schemeClr>
                </a:solidFill>
              </a:rPr>
              <a:t> 30 – </a:t>
            </a:r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Slovenia </a:t>
            </a:r>
            <a:r>
              <a:rPr lang="en-US" sz="900" dirty="0">
                <a:solidFill>
                  <a:schemeClr val="accent4">
                    <a:lumMod val="75000"/>
                  </a:schemeClr>
                </a:solidFill>
              </a:rPr>
              <a:t>24</a:t>
            </a:r>
          </a:p>
          <a:p>
            <a:pPr marL="450850" indent="-450850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4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States </a:t>
            </a:r>
            <a:r>
              <a:rPr lang="fr-FR" sz="1400" b="1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382</a:t>
            </a:r>
            <a:endParaRPr lang="fr-FR" sz="1400" dirty="0">
              <a:solidFill>
                <a:srgbClr val="668BCC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900" b="1" dirty="0">
                <a:solidFill>
                  <a:srgbClr val="668BCC"/>
                </a:solidFill>
              </a:rPr>
              <a:t>Croatia</a:t>
            </a:r>
            <a:r>
              <a:rPr lang="en-US" sz="900" dirty="0">
                <a:solidFill>
                  <a:srgbClr val="668BCC"/>
                </a:solidFill>
              </a:rPr>
              <a:t> 38 –</a:t>
            </a:r>
            <a:r>
              <a:rPr lang="en-US" sz="900" b="1" dirty="0">
                <a:solidFill>
                  <a:srgbClr val="668BCC"/>
                </a:solidFill>
              </a:rPr>
              <a:t> India </a:t>
            </a:r>
            <a:r>
              <a:rPr lang="en-US" sz="900" dirty="0">
                <a:solidFill>
                  <a:srgbClr val="668BCC"/>
                </a:solidFill>
              </a:rPr>
              <a:t>132 –  </a:t>
            </a:r>
            <a:r>
              <a:rPr lang="en-US" sz="900" b="1" dirty="0">
                <a:solidFill>
                  <a:srgbClr val="668BCC"/>
                </a:solidFill>
              </a:rPr>
              <a:t>Latvia </a:t>
            </a:r>
            <a:r>
              <a:rPr lang="en-US" sz="900" dirty="0">
                <a:solidFill>
                  <a:srgbClr val="668BCC"/>
                </a:solidFill>
              </a:rPr>
              <a:t>16 – </a:t>
            </a:r>
            <a:r>
              <a:rPr lang="en-US" sz="900" b="1" dirty="0">
                <a:solidFill>
                  <a:srgbClr val="668BCC"/>
                </a:solidFill>
              </a:rPr>
              <a:t>Lithuania </a:t>
            </a:r>
            <a:r>
              <a:rPr lang="en-US" sz="900" dirty="0">
                <a:solidFill>
                  <a:srgbClr val="668BCC"/>
                </a:solidFill>
              </a:rPr>
              <a:t>14 – </a:t>
            </a:r>
            <a:r>
              <a:rPr lang="en-US" sz="900" b="1" dirty="0">
                <a:solidFill>
                  <a:srgbClr val="668BCC"/>
                </a:solidFill>
              </a:rPr>
              <a:t>Pakistan </a:t>
            </a:r>
            <a:r>
              <a:rPr lang="en-US" sz="900" dirty="0">
                <a:solidFill>
                  <a:srgbClr val="668BCC"/>
                </a:solidFill>
              </a:rPr>
              <a:t>35 </a:t>
            </a:r>
          </a:p>
          <a:p>
            <a:r>
              <a:rPr lang="en-GB" sz="900" b="1" dirty="0" err="1">
                <a:solidFill>
                  <a:srgbClr val="668BCC"/>
                </a:solidFill>
              </a:rPr>
              <a:t>Türkiye</a:t>
            </a:r>
            <a:r>
              <a:rPr lang="en-US" sz="900" b="1" dirty="0">
                <a:solidFill>
                  <a:srgbClr val="668BCC"/>
                </a:solidFill>
              </a:rPr>
              <a:t> </a:t>
            </a:r>
            <a:r>
              <a:rPr lang="en-US" sz="900" dirty="0">
                <a:solidFill>
                  <a:srgbClr val="668BCC"/>
                </a:solidFill>
              </a:rPr>
              <a:t>122 –</a:t>
            </a:r>
            <a:r>
              <a:rPr lang="en-US" sz="900" b="1" dirty="0">
                <a:solidFill>
                  <a:srgbClr val="668BCC"/>
                </a:solidFill>
              </a:rPr>
              <a:t> Ukraine</a:t>
            </a:r>
            <a:r>
              <a:rPr lang="en-US" sz="900" dirty="0">
                <a:solidFill>
                  <a:srgbClr val="668BCC"/>
                </a:solidFill>
              </a:rPr>
              <a:t> 25</a:t>
            </a:r>
          </a:p>
          <a:p>
            <a:endParaRPr lang="en-US" sz="1000" b="1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r>
              <a:rPr lang="fr-FR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2991</a:t>
            </a:r>
            <a:endParaRPr lang="en-US" sz="1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Japan </a:t>
            </a:r>
            <a:r>
              <a:rPr lang="en-US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216 – </a:t>
            </a:r>
            <a:r>
              <a:rPr lang="en-US" sz="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Russia </a:t>
            </a:r>
            <a:r>
              <a:rPr lang="en-US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(suspended) 873 – </a:t>
            </a:r>
            <a:r>
              <a:rPr lang="en-US" sz="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United States of America</a:t>
            </a:r>
            <a:r>
              <a:rPr lang="en-US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1902</a:t>
            </a:r>
          </a:p>
        </p:txBody>
      </p:sp>
      <p:sp>
        <p:nvSpPr>
          <p:cNvPr id="898" name="TextBox 897">
            <a:extLst>
              <a:ext uri="{FF2B5EF4-FFF2-40B4-BE49-F238E27FC236}">
                <a16:creationId xmlns:a16="http://schemas.microsoft.com/office/drawing/2014/main" id="{2808FD21-D4AB-F549-9A57-AA123844C767}"/>
              </a:ext>
            </a:extLst>
          </p:cNvPr>
          <p:cNvSpPr txBox="1"/>
          <p:nvPr/>
        </p:nvSpPr>
        <p:spPr>
          <a:xfrm>
            <a:off x="967215" y="1177032"/>
            <a:ext cx="1112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Distribution of all CERN Users by the country of their home institutes as of 31 December 2022</a:t>
            </a:r>
          </a:p>
        </p:txBody>
      </p:sp>
      <p:sp>
        <p:nvSpPr>
          <p:cNvPr id="400" name="ZoneTexte 9">
            <a:extLst>
              <a:ext uri="{FF2B5EF4-FFF2-40B4-BE49-F238E27FC236}">
                <a16:creationId xmlns:a16="http://schemas.microsoft.com/office/drawing/2014/main" id="{0597B97A-0B05-5A47-9570-9CB78847FC96}"/>
              </a:ext>
            </a:extLst>
          </p:cNvPr>
          <p:cNvSpPr txBox="1"/>
          <p:nvPr/>
        </p:nvSpPr>
        <p:spPr bwMode="auto">
          <a:xfrm>
            <a:off x="695325" y="2252689"/>
            <a:ext cx="2716090" cy="1035903"/>
          </a:xfrm>
          <a:prstGeom prst="rect">
            <a:avLst/>
          </a:prstGeom>
          <a:solidFill>
            <a:schemeClr val="accent2"/>
          </a:solidFill>
        </p:spPr>
        <p:txBody>
          <a:bodyPr wrap="none"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CH" sz="1400" dirty="0" err="1">
                <a:solidFill>
                  <a:schemeClr val="bg1"/>
                </a:solidFill>
              </a:rPr>
              <a:t>Geographical</a:t>
            </a:r>
            <a:r>
              <a:rPr lang="fr-CH" sz="1400" dirty="0">
                <a:solidFill>
                  <a:schemeClr val="bg1"/>
                </a:solidFill>
              </a:rPr>
              <a:t> &amp; cultural </a:t>
            </a:r>
            <a:r>
              <a:rPr lang="fr-CH" sz="1400" dirty="0" err="1">
                <a:solidFill>
                  <a:schemeClr val="bg1"/>
                </a:solidFill>
              </a:rPr>
              <a:t>diversity</a:t>
            </a:r>
            <a:endParaRPr lang="fr-CH" sz="1400" dirty="0">
              <a:solidFill>
                <a:schemeClr val="bg1"/>
              </a:solidFill>
            </a:endParaRPr>
          </a:p>
          <a:p>
            <a:pPr algn="ctr"/>
            <a:r>
              <a:rPr lang="fr-CH" sz="1400" dirty="0" err="1">
                <a:solidFill>
                  <a:schemeClr val="bg1"/>
                </a:solidFill>
              </a:rPr>
              <a:t>Users</a:t>
            </a:r>
            <a:r>
              <a:rPr lang="fr-CH" sz="1400" b="1" dirty="0">
                <a:solidFill>
                  <a:schemeClr val="bg1"/>
                </a:solidFill>
              </a:rPr>
              <a:t> </a:t>
            </a:r>
            <a:r>
              <a:rPr lang="fr-CH" sz="1400" dirty="0">
                <a:solidFill>
                  <a:schemeClr val="bg1"/>
                </a:solidFill>
              </a:rPr>
              <a:t>of </a:t>
            </a:r>
            <a:r>
              <a:rPr lang="fr-CH" sz="1400" b="1" dirty="0">
                <a:solidFill>
                  <a:schemeClr val="bg1"/>
                </a:solidFill>
              </a:rPr>
              <a:t>110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b="1" dirty="0" err="1">
                <a:solidFill>
                  <a:schemeClr val="bg1"/>
                </a:solidFill>
              </a:rPr>
              <a:t>nationalities</a:t>
            </a:r>
            <a:endParaRPr lang="fr-CH" sz="1400" b="1" dirty="0">
              <a:solidFill>
                <a:schemeClr val="bg1"/>
              </a:solidFill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rPr>
              <a:t>19.4</a:t>
            </a:r>
            <a:r>
              <a:rPr lang="fr-CH" sz="1400" b="1" dirty="0">
                <a:solidFill>
                  <a:schemeClr val="bg1"/>
                </a:solidFill>
              </a:rPr>
              <a:t>% </a:t>
            </a:r>
            <a:r>
              <a:rPr lang="fr-CH" sz="1400" b="1" dirty="0" err="1">
                <a:solidFill>
                  <a:schemeClr val="bg1"/>
                </a:solidFill>
              </a:rPr>
              <a:t>women</a:t>
            </a:r>
            <a:endParaRPr lang="fr-CH" sz="1400" dirty="0">
              <a:solidFill>
                <a:schemeClr val="bg1"/>
              </a:solidFill>
            </a:endParaRPr>
          </a:p>
        </p:txBody>
      </p:sp>
      <p:grpSp>
        <p:nvGrpSpPr>
          <p:cNvPr id="901" name="Group 900">
            <a:extLst>
              <a:ext uri="{FF2B5EF4-FFF2-40B4-BE49-F238E27FC236}">
                <a16:creationId xmlns:a16="http://schemas.microsoft.com/office/drawing/2014/main" id="{D0BD652F-5CF1-1842-A97F-108B17992596}"/>
              </a:ext>
            </a:extLst>
          </p:cNvPr>
          <p:cNvGrpSpPr/>
          <p:nvPr/>
        </p:nvGrpSpPr>
        <p:grpSpPr>
          <a:xfrm>
            <a:off x="905973" y="1917679"/>
            <a:ext cx="2142382" cy="306464"/>
            <a:chOff x="905973" y="1917679"/>
            <a:chExt cx="2142382" cy="306464"/>
          </a:xfrm>
        </p:grpSpPr>
        <p:pic>
          <p:nvPicPr>
            <p:cNvPr id="401" name="Picture 400">
              <a:extLst>
                <a:ext uri="{FF2B5EF4-FFF2-40B4-BE49-F238E27FC236}">
                  <a16:creationId xmlns:a16="http://schemas.microsoft.com/office/drawing/2014/main" id="{B2EF796C-66BC-1846-AC2A-3FDD83078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5973" y="1917679"/>
              <a:ext cx="1050150" cy="306464"/>
            </a:xfrm>
            <a:prstGeom prst="rect">
              <a:avLst/>
            </a:prstGeom>
          </p:spPr>
        </p:pic>
        <p:pic>
          <p:nvPicPr>
            <p:cNvPr id="402" name="Picture 401">
              <a:extLst>
                <a:ext uri="{FF2B5EF4-FFF2-40B4-BE49-F238E27FC236}">
                  <a16:creationId xmlns:a16="http://schemas.microsoft.com/office/drawing/2014/main" id="{5270F467-8D62-CE44-ACED-53D942C2B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98205" y="1917679"/>
              <a:ext cx="1050150" cy="306464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16780E5E-4BEA-D043-8F44-8F3D3C1EDE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066" y="1703803"/>
            <a:ext cx="56134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189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9797D0-DBA3-4B43-BAED-3D875F20C451}"/>
              </a:ext>
            </a:extLst>
          </p:cNvPr>
          <p:cNvCxnSpPr/>
          <p:nvPr/>
        </p:nvCxnSpPr>
        <p:spPr>
          <a:xfrm flipH="1">
            <a:off x="4592464" y="5179792"/>
            <a:ext cx="2331624" cy="0"/>
          </a:xfrm>
          <a:prstGeom prst="line">
            <a:avLst/>
          </a:prstGeom>
          <a:ln w="952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285677-4191-8140-9547-9D055EAC6085}"/>
              </a:ext>
            </a:extLst>
          </p:cNvPr>
          <p:cNvCxnSpPr>
            <a:cxnSpLocks/>
          </p:cNvCxnSpPr>
          <p:nvPr/>
        </p:nvCxnSpPr>
        <p:spPr>
          <a:xfrm>
            <a:off x="5758276" y="2281145"/>
            <a:ext cx="1840499" cy="0"/>
          </a:xfrm>
          <a:prstGeom prst="line">
            <a:avLst/>
          </a:prstGeom>
          <a:ln w="9525">
            <a:solidFill>
              <a:schemeClr val="accent3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4AAD893-2C38-2043-A20A-2999C2DA792D}"/>
              </a:ext>
            </a:extLst>
          </p:cNvPr>
          <p:cNvCxnSpPr/>
          <p:nvPr/>
        </p:nvCxnSpPr>
        <p:spPr>
          <a:xfrm flipH="1">
            <a:off x="3133838" y="3699203"/>
            <a:ext cx="2331624" cy="0"/>
          </a:xfrm>
          <a:prstGeom prst="line">
            <a:avLst/>
          </a:prstGeom>
          <a:ln w="9525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731609"/>
          </a:xfrm>
        </p:spPr>
        <p:txBody>
          <a:bodyPr/>
          <a:lstStyle/>
          <a:p>
            <a:r>
              <a:rPr lang="en-US" dirty="0"/>
              <a:t>Four pillars underpin CERN’s mission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41742"/>
            <a:ext cx="205699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4</a:t>
            </a:fld>
            <a:endParaRPr lang="fr-FR"/>
          </a:p>
        </p:txBody>
      </p:sp>
      <p:pic>
        <p:nvPicPr>
          <p:cNvPr id="1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861" y="6063500"/>
            <a:ext cx="3607689" cy="498495"/>
          </a:xfrm>
          <a:prstGeom prst="rect">
            <a:avLst/>
          </a:prstGeom>
        </p:spPr>
      </p:pic>
      <p:sp>
        <p:nvSpPr>
          <p:cNvPr id="28" name="ZoneTexte 20">
            <a:extLst>
              <a:ext uri="{FF2B5EF4-FFF2-40B4-BE49-F238E27FC236}">
                <a16:creationId xmlns:a16="http://schemas.microsoft.com/office/drawing/2014/main" id="{B6449E9F-A066-894F-9700-FC85C49627B5}"/>
              </a:ext>
            </a:extLst>
          </p:cNvPr>
          <p:cNvSpPr txBox="1"/>
          <p:nvPr/>
        </p:nvSpPr>
        <p:spPr>
          <a:xfrm>
            <a:off x="7434088" y="2092169"/>
            <a:ext cx="1546125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 dirty="0">
                <a:solidFill>
                  <a:schemeClr val="accent3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endParaRPr lang="fr-FR" dirty="0">
              <a:solidFill>
                <a:schemeClr val="accent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2">
            <a:extLst>
              <a:ext uri="{FF2B5EF4-FFF2-40B4-BE49-F238E27FC236}">
                <a16:creationId xmlns:a16="http://schemas.microsoft.com/office/drawing/2014/main" id="{67537D8C-961F-3E47-B9BE-98C876CA126D}"/>
              </a:ext>
            </a:extLst>
          </p:cNvPr>
          <p:cNvSpPr txBox="1"/>
          <p:nvPr/>
        </p:nvSpPr>
        <p:spPr>
          <a:xfrm>
            <a:off x="1641583" y="3371206"/>
            <a:ext cx="1570829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EDUCATION </a:t>
            </a:r>
            <a:b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&amp; TRAINING</a:t>
            </a:r>
            <a:endParaRPr lang="fr-FR" dirty="0">
              <a:solidFill>
                <a:schemeClr val="bg1">
                  <a:lumMod val="6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ZoneTexte 23">
            <a:extLst>
              <a:ext uri="{FF2B5EF4-FFF2-40B4-BE49-F238E27FC236}">
                <a16:creationId xmlns:a16="http://schemas.microsoft.com/office/drawing/2014/main" id="{0C5BECD1-7B1B-4C43-A6EE-A0DE663074B1}"/>
              </a:ext>
            </a:extLst>
          </p:cNvPr>
          <p:cNvSpPr txBox="1"/>
          <p:nvPr/>
        </p:nvSpPr>
        <p:spPr>
          <a:xfrm>
            <a:off x="2895546" y="4881020"/>
            <a:ext cx="1707324" cy="9462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TECHNOLOGY </a:t>
            </a:r>
            <a:b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&amp; INNOVATION</a:t>
            </a:r>
            <a:endParaRPr lang="fr-FR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1" name="ZoneTexte 21">
            <a:extLst>
              <a:ext uri="{FF2B5EF4-FFF2-40B4-BE49-F238E27FC236}">
                <a16:creationId xmlns:a16="http://schemas.microsoft.com/office/drawing/2014/main" id="{F141B71B-A18E-1A4B-ACD7-BC94BB0EDCFF}"/>
              </a:ext>
            </a:extLst>
          </p:cNvPr>
          <p:cNvSpPr txBox="1"/>
          <p:nvPr/>
        </p:nvSpPr>
        <p:spPr>
          <a:xfrm>
            <a:off x="8469431" y="3508941"/>
            <a:ext cx="2355664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COLLABORATION</a:t>
            </a:r>
            <a:endParaRPr lang="fr-FR" dirty="0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Oval 14"/>
          <p:cNvSpPr/>
          <p:nvPr/>
        </p:nvSpPr>
        <p:spPr>
          <a:xfrm>
            <a:off x="5920882" y="2438250"/>
            <a:ext cx="2472266" cy="2472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</a:endParaRPr>
          </a:p>
        </p:txBody>
      </p:sp>
      <p:pic>
        <p:nvPicPr>
          <p:cNvPr id="34" name="Picture Placeholder 20">
            <a:extLst>
              <a:ext uri="{FF2B5EF4-FFF2-40B4-BE49-F238E27FC236}">
                <a16:creationId xmlns:a16="http://schemas.microsoft.com/office/drawing/2014/main" id="{B88D3680-513A-ED44-81CC-2F3CD6AD70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34"/>
          <a:stretch/>
        </p:blipFill>
        <p:spPr>
          <a:xfrm>
            <a:off x="6112145" y="2630383"/>
            <a:ext cx="2089740" cy="2088000"/>
          </a:xfrm>
          <a:prstGeom prst="ellipse">
            <a:avLst/>
          </a:prstGeom>
        </p:spPr>
      </p:pic>
      <p:sp>
        <p:nvSpPr>
          <p:cNvPr id="18" name="Oval 15"/>
          <p:cNvSpPr/>
          <p:nvPr/>
        </p:nvSpPr>
        <p:spPr>
          <a:xfrm>
            <a:off x="4961822" y="3699203"/>
            <a:ext cx="2472266" cy="2472266"/>
          </a:xfrm>
          <a:prstGeom prst="ellipse">
            <a:avLst/>
          </a:prstGeom>
          <a:solidFill>
            <a:srgbClr val="6E24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3" name="Picture Placeholder 18">
            <a:extLst>
              <a:ext uri="{FF2B5EF4-FFF2-40B4-BE49-F238E27FC236}">
                <a16:creationId xmlns:a16="http://schemas.microsoft.com/office/drawing/2014/main" id="{28EF0F4E-6D7A-8E4E-8243-4E397B48423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53955" y="3892182"/>
            <a:ext cx="2088000" cy="2086308"/>
          </a:xfrm>
          <a:prstGeom prst="ellipse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EC30EA2-A160-6746-8863-4B21840FF800}"/>
              </a:ext>
            </a:extLst>
          </p:cNvPr>
          <p:cNvGrpSpPr/>
          <p:nvPr/>
        </p:nvGrpSpPr>
        <p:grpSpPr>
          <a:xfrm>
            <a:off x="3477283" y="2430919"/>
            <a:ext cx="2472266" cy="2472266"/>
            <a:chOff x="3477283" y="2430919"/>
            <a:chExt cx="2472266" cy="2472266"/>
          </a:xfrm>
        </p:grpSpPr>
        <p:sp>
          <p:nvSpPr>
            <p:cNvPr id="19" name="Oval 16"/>
            <p:cNvSpPr/>
            <p:nvPr/>
          </p:nvSpPr>
          <p:spPr>
            <a:xfrm>
              <a:off x="3477283" y="2430919"/>
              <a:ext cx="2472266" cy="2472266"/>
            </a:xfrm>
            <a:prstGeom prst="ellipse">
              <a:avLst/>
            </a:prstGeom>
            <a:solidFill>
              <a:srgbClr val="62C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35" name="Picture Placeholder 16">
              <a:extLst>
                <a:ext uri="{FF2B5EF4-FFF2-40B4-BE49-F238E27FC236}">
                  <a16:creationId xmlns:a16="http://schemas.microsoft.com/office/drawing/2014/main" id="{7F6CE354-F0C3-8446-BE21-7C125AA415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52"/>
            <a:stretch/>
          </p:blipFill>
          <p:spPr>
            <a:xfrm>
              <a:off x="3668557" y="2623052"/>
              <a:ext cx="2089719" cy="2088000"/>
            </a:xfrm>
            <a:prstGeom prst="ellipse">
              <a:avLst/>
            </a:prstGeom>
          </p:spPr>
        </p:pic>
      </p:grpSp>
      <p:sp>
        <p:nvSpPr>
          <p:cNvPr id="20" name="Freeform 5"/>
          <p:cNvSpPr>
            <a:spLocks/>
          </p:cNvSpPr>
          <p:nvPr/>
        </p:nvSpPr>
        <p:spPr bwMode="auto">
          <a:xfrm>
            <a:off x="4732822" y="1213710"/>
            <a:ext cx="2511014" cy="2514933"/>
          </a:xfrm>
          <a:custGeom>
            <a:avLst/>
            <a:gdLst>
              <a:gd name="T0" fmla="*/ 0 w 756"/>
              <a:gd name="T1" fmla="*/ 378 h 756"/>
              <a:gd name="T2" fmla="*/ 378 w 756"/>
              <a:gd name="T3" fmla="*/ 0 h 756"/>
              <a:gd name="T4" fmla="*/ 756 w 756"/>
              <a:gd name="T5" fmla="*/ 370 h 756"/>
              <a:gd name="T6" fmla="*/ 746 w 756"/>
              <a:gd name="T7" fmla="*/ 370 h 756"/>
              <a:gd name="T8" fmla="*/ 368 w 756"/>
              <a:gd name="T9" fmla="*/ 748 h 756"/>
              <a:gd name="T10" fmla="*/ 368 w 756"/>
              <a:gd name="T11" fmla="*/ 756 h 756"/>
              <a:gd name="T12" fmla="*/ 0 w 756"/>
              <a:gd name="T13" fmla="*/ 37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756">
                <a:moveTo>
                  <a:pt x="0" y="378"/>
                </a:moveTo>
                <a:cubicBezTo>
                  <a:pt x="0" y="169"/>
                  <a:pt x="169" y="0"/>
                  <a:pt x="378" y="0"/>
                </a:cubicBezTo>
                <a:cubicBezTo>
                  <a:pt x="584" y="0"/>
                  <a:pt x="752" y="165"/>
                  <a:pt x="756" y="370"/>
                </a:cubicBezTo>
                <a:cubicBezTo>
                  <a:pt x="753" y="370"/>
                  <a:pt x="749" y="370"/>
                  <a:pt x="746" y="370"/>
                </a:cubicBezTo>
                <a:cubicBezTo>
                  <a:pt x="537" y="370"/>
                  <a:pt x="368" y="540"/>
                  <a:pt x="368" y="748"/>
                </a:cubicBezTo>
                <a:cubicBezTo>
                  <a:pt x="368" y="751"/>
                  <a:pt x="368" y="753"/>
                  <a:pt x="368" y="756"/>
                </a:cubicBezTo>
                <a:cubicBezTo>
                  <a:pt x="164" y="751"/>
                  <a:pt x="0" y="583"/>
                  <a:pt x="0" y="378"/>
                </a:cubicBezTo>
                <a:close/>
              </a:path>
            </a:pathLst>
          </a:custGeom>
          <a:solidFill>
            <a:srgbClr val="1C4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84558CF-9EE1-0D43-B2CE-F7A71CE2DE50}"/>
              </a:ext>
            </a:extLst>
          </p:cNvPr>
          <p:cNvCxnSpPr>
            <a:cxnSpLocks/>
          </p:cNvCxnSpPr>
          <p:nvPr/>
        </p:nvCxnSpPr>
        <p:spPr>
          <a:xfrm>
            <a:off x="8298425" y="3686844"/>
            <a:ext cx="442452" cy="0"/>
          </a:xfrm>
          <a:prstGeom prst="line">
            <a:avLst/>
          </a:prstGeom>
          <a:ln w="9525">
            <a:solidFill>
              <a:schemeClr val="accent2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56E49C38-B64A-9246-967A-E0F1B8D5B96C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213" y="1452412"/>
            <a:ext cx="2095200" cy="209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825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4837281-4199-C84C-A93C-592462078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913" y="0"/>
            <a:ext cx="107775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14F95F7-9A82-A444-A151-AAAE2657AC2F}"/>
              </a:ext>
            </a:extLst>
          </p:cNvPr>
          <p:cNvGrpSpPr/>
          <p:nvPr/>
        </p:nvGrpSpPr>
        <p:grpSpPr>
          <a:xfrm>
            <a:off x="3430846" y="947268"/>
            <a:ext cx="4748977" cy="1337302"/>
            <a:chOff x="7704666" y="1616291"/>
            <a:chExt cx="4167759" cy="133730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F511733-DFDA-9440-87C9-D08A2A67DD44}"/>
                </a:ext>
              </a:extLst>
            </p:cNvPr>
            <p:cNvSpPr/>
            <p:nvPr/>
          </p:nvSpPr>
          <p:spPr>
            <a:xfrm>
              <a:off x="7704666" y="1616291"/>
              <a:ext cx="4167759" cy="1337302"/>
            </a:xfrm>
            <a:prstGeom prst="rect">
              <a:avLst/>
            </a:prstGeom>
            <a:solidFill>
              <a:schemeClr val="tx1">
                <a:alpha val="9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0057A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ZoneTexte 10">
              <a:extLst>
                <a:ext uri="{FF2B5EF4-FFF2-40B4-BE49-F238E27FC236}">
                  <a16:creationId xmlns:a16="http://schemas.microsoft.com/office/drawing/2014/main" id="{6BF99BD5-24AB-A243-AFA2-F780B5A367E8}"/>
                </a:ext>
              </a:extLst>
            </p:cNvPr>
            <p:cNvSpPr txBox="1"/>
            <p:nvPr/>
          </p:nvSpPr>
          <p:spPr>
            <a:xfrm>
              <a:off x="7848600" y="1683561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Arial" charset="0"/>
                  <a:cs typeface="Arial" charset="0"/>
                </a:rPr>
                <a:t>Our goal is to understand the most fundamental particles and laws of the universe.</a:t>
              </a:r>
              <a:endPara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591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C1EA28-EF90-3686-BE49-7E54724D0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112" y="68263"/>
            <a:ext cx="6267775" cy="6721475"/>
          </a:xfrm>
          <a:prstGeom prst="rect">
            <a:avLst/>
          </a:prstGeom>
          <a:noFill/>
        </p:spPr>
      </p:pic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690B6D28-8183-B1D9-D344-951D47F46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05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abiola Gianotti, centre, in Meyrin, Switzerland">
            <a:extLst>
              <a:ext uri="{FF2B5EF4-FFF2-40B4-BE49-F238E27FC236}">
                <a16:creationId xmlns:a16="http://schemas.microsoft.com/office/drawing/2014/main" id="{61092916-6711-8A6C-11DB-CBE84C92D9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253686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artoon of a superhero&#10;&#10;Description automatically generated">
            <a:extLst>
              <a:ext uri="{FF2B5EF4-FFF2-40B4-BE49-F238E27FC236}">
                <a16:creationId xmlns:a16="http://schemas.microsoft.com/office/drawing/2014/main" id="{CC27A41B-A63A-C122-FB66-E21F334F861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45BDE401-D5A6-96F9-F84B-8AEE0E7D6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04ECAC-992D-550E-1320-BA45C442024D}"/>
              </a:ext>
            </a:extLst>
          </p:cNvPr>
          <p:cNvSpPr txBox="1"/>
          <p:nvPr/>
        </p:nvSpPr>
        <p:spPr>
          <a:xfrm>
            <a:off x="10303727" y="6144323"/>
            <a:ext cx="30331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Hitoshi Murayama</a:t>
            </a:r>
          </a:p>
        </p:txBody>
      </p:sp>
    </p:spTree>
    <p:extLst>
      <p:ext uri="{BB962C8B-B14F-4D97-AF65-F5344CB8AC3E}">
        <p14:creationId xmlns:p14="http://schemas.microsoft.com/office/powerpoint/2010/main" val="135105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 up of a blue and green surface&#10;&#10;Description automatically generated">
            <a:extLst>
              <a:ext uri="{FF2B5EF4-FFF2-40B4-BE49-F238E27FC236}">
                <a16:creationId xmlns:a16="http://schemas.microsoft.com/office/drawing/2014/main" id="{BC7D21B5-0834-2EE9-D962-05C8EDCA1F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38257CE-5086-4177-F543-169D878D5507}"/>
              </a:ext>
            </a:extLst>
          </p:cNvPr>
          <p:cNvSpPr txBox="1"/>
          <p:nvPr/>
        </p:nvSpPr>
        <p:spPr>
          <a:xfrm>
            <a:off x="9800433" y="5430319"/>
            <a:ext cx="2391567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i="1" dirty="0">
                <a:solidFill>
                  <a:schemeClr val="bg1"/>
                </a:solidFill>
                <a:effectLst/>
                <a:latin typeface="Helvetica" pitchFamily="2" charset="0"/>
              </a:rPr>
              <a:t>Simulation of the large-scale structure of the universe, showing dense clusters of galaxies, filaments, galactic walls and voids. </a:t>
            </a:r>
            <a:br>
              <a:rPr lang="en-GB" sz="1400" i="1" dirty="0">
                <a:solidFill>
                  <a:schemeClr val="bg1"/>
                </a:solidFill>
                <a:effectLst/>
                <a:latin typeface="Helvetica" pitchFamily="2" charset="0"/>
              </a:rPr>
            </a:br>
            <a:r>
              <a:rPr lang="en-GB" sz="1400" i="1" dirty="0">
                <a:solidFill>
                  <a:schemeClr val="bg1"/>
                </a:solidFill>
                <a:effectLst/>
                <a:latin typeface="Helvetica" pitchFamily="2" charset="0"/>
              </a:rPr>
              <a:t>Credit: </a:t>
            </a:r>
            <a:r>
              <a:rPr lang="en-GB" sz="1400" i="1" dirty="0" err="1">
                <a:solidFill>
                  <a:schemeClr val="bg1"/>
                </a:solidFill>
                <a:effectLst/>
                <a:latin typeface="Helvetica" pitchFamily="2" charset="0"/>
              </a:rPr>
              <a:t>Uchuu</a:t>
            </a:r>
            <a:r>
              <a:rPr lang="en-GB" sz="1400" i="1" dirty="0">
                <a:solidFill>
                  <a:schemeClr val="bg1"/>
                </a:solidFill>
                <a:effectLst/>
                <a:latin typeface="Helvetica" pitchFamily="2" charset="0"/>
              </a:rPr>
              <a:t> project.</a:t>
            </a:r>
            <a:endParaRPr lang="en-GB" sz="1400" dirty="0">
              <a:solidFill>
                <a:schemeClr val="bg1"/>
              </a:solidFill>
              <a:effectLst/>
              <a:latin typeface="Helvetic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2447D1-36EF-B8C2-06FB-8428A1F45911}"/>
              </a:ext>
            </a:extLst>
          </p:cNvPr>
          <p:cNvSpPr txBox="1"/>
          <p:nvPr/>
        </p:nvSpPr>
        <p:spPr>
          <a:xfrm>
            <a:off x="242276" y="1682217"/>
            <a:ext cx="212399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bg1"/>
                </a:solidFill>
              </a:rPr>
              <a:t>Cosmic web of Dark Matter Decorated by Stars</a:t>
            </a:r>
          </a:p>
        </p:txBody>
      </p:sp>
    </p:spTree>
    <p:extLst>
      <p:ext uri="{BB962C8B-B14F-4D97-AF65-F5344CB8AC3E}">
        <p14:creationId xmlns:p14="http://schemas.microsoft.com/office/powerpoint/2010/main" val="643535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81483</TotalTime>
  <Words>1609</Words>
  <Application>Microsoft Macintosh PowerPoint</Application>
  <PresentationFormat>Widescreen</PresentationFormat>
  <Paragraphs>284</Paragraphs>
  <Slides>28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Arial Black</vt:lpstr>
      <vt:lpstr>Calibri</vt:lpstr>
      <vt:lpstr>Calibri-Bold</vt:lpstr>
      <vt:lpstr>Cambria Math</vt:lpstr>
      <vt:lpstr>Helvetica</vt:lpstr>
      <vt:lpstr>sourcesans-regular</vt:lpstr>
      <vt:lpstr>Times New Roman</vt:lpstr>
      <vt:lpstr>Wingdings</vt:lpstr>
      <vt:lpstr>Office Theme</vt:lpstr>
      <vt:lpstr>PowerPoint Presentation</vt:lpstr>
      <vt:lpstr>Science for peace CERN was founded in 1954 with 12 European Member States</vt:lpstr>
      <vt:lpstr>A laboratory for people around the world</vt:lpstr>
      <vt:lpstr>Four pillars underpin CERN’s mission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CERN Accelerator Complex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Indicative timeline - full and diverse physics programme</vt:lpstr>
      <vt:lpstr>PowerPoint Presentation</vt:lpstr>
      <vt:lpstr>Options at CERN </vt:lpstr>
      <vt:lpstr>PowerPoint Presentation</vt:lpstr>
      <vt:lpstr>PowerPoint Presentation</vt:lpstr>
      <vt:lpstr>PowerPoint Presentation</vt:lpstr>
      <vt:lpstr>FCC Underground Civil Engineering Schematic</vt:lpstr>
      <vt:lpstr>Muon Collider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Mike Lamont</cp:lastModifiedBy>
  <cp:revision>1002</cp:revision>
  <dcterms:created xsi:type="dcterms:W3CDTF">2021-03-16T12:17:23Z</dcterms:created>
  <dcterms:modified xsi:type="dcterms:W3CDTF">2023-11-09T10:06:05Z</dcterms:modified>
</cp:coreProperties>
</file>