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6" r:id="rId2"/>
    <p:sldId id="258" r:id="rId3"/>
    <p:sldId id="259" r:id="rId4"/>
    <p:sldId id="267" r:id="rId5"/>
    <p:sldId id="268" r:id="rId6"/>
    <p:sldId id="261" r:id="rId7"/>
    <p:sldId id="262" r:id="rId8"/>
    <p:sldId id="269" r:id="rId9"/>
    <p:sldId id="270" r:id="rId10"/>
    <p:sldId id="271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1A6D8D-6AA0-4703-9C0E-57964D2B2FE5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E9E9E6-5178-44DA-ADCD-D3B4342192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11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53419-3B20-4177-A217-FF2721E8A3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7950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D53419-3B20-4177-A217-FF2721E8A36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4289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53419-3B20-4177-A217-FF2721E8A3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050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D53419-3B20-4177-A217-FF2721E8A3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3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2720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120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126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549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6916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0241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3173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76070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593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651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828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300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120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4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344905"/>
            <a:ext cx="10969139" cy="3769895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DQ web display: </a:t>
            </a:r>
            <a:br>
              <a:rPr lang="en-US" dirty="0"/>
            </a:br>
            <a:r>
              <a:rPr lang="en-US" dirty="0"/>
              <a:t>reference-replacement functionality in </a:t>
            </a:r>
            <a:r>
              <a:rPr lang="en-US" dirty="0" err="1"/>
              <a:t>jsROOT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5821916" y="4172430"/>
            <a:ext cx="6177581" cy="1571423"/>
          </a:xfrm>
        </p:spPr>
        <p:txBody>
          <a:bodyPr>
            <a:noAutofit/>
          </a:bodyPr>
          <a:lstStyle/>
          <a:p>
            <a:pPr algn="r"/>
            <a:r>
              <a:rPr lang="en-US" sz="2400" dirty="0"/>
              <a:t>Petronel POSTOLACHE</a:t>
            </a:r>
          </a:p>
          <a:p>
            <a:pPr algn="r"/>
            <a:r>
              <a:rPr lang="en-US" sz="1400" dirty="0" err="1"/>
              <a:t>Alexandru</a:t>
            </a:r>
            <a:r>
              <a:rPr lang="en-US" sz="1400" dirty="0"/>
              <a:t> </a:t>
            </a:r>
            <a:r>
              <a:rPr lang="en-US" sz="1400" dirty="0" err="1"/>
              <a:t>Ioan</a:t>
            </a:r>
            <a:r>
              <a:rPr lang="en-US" sz="1400" dirty="0"/>
              <a:t> </a:t>
            </a:r>
            <a:r>
              <a:rPr lang="en-US" sz="1400" dirty="0" err="1"/>
              <a:t>Cuza</a:t>
            </a:r>
            <a:r>
              <a:rPr lang="en-US" sz="1400" dirty="0"/>
              <a:t> University of Iasi (RO)</a:t>
            </a:r>
          </a:p>
          <a:p>
            <a:pPr algn="r"/>
            <a:endParaRPr lang="en-US" sz="1400" dirty="0"/>
          </a:p>
          <a:p>
            <a:pPr algn="r"/>
            <a:r>
              <a:rPr lang="en-US" sz="2400" dirty="0"/>
              <a:t>Technical Supervisor: </a:t>
            </a:r>
            <a:r>
              <a:rPr lang="en-US" sz="2400" dirty="0" err="1"/>
              <a:t>Rohin</a:t>
            </a:r>
            <a:r>
              <a:rPr lang="en-US" sz="2400" dirty="0"/>
              <a:t> NARAYAN</a:t>
            </a:r>
          </a:p>
        </p:txBody>
      </p:sp>
    </p:spTree>
    <p:extLst>
      <p:ext uri="{BB962C8B-B14F-4D97-AF65-F5344CB8AC3E}">
        <p14:creationId xmlns:p14="http://schemas.microsoft.com/office/powerpoint/2010/main" val="2769767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FE3585-BAAF-4DE0-98D9-9FB018E2A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Changes to the code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36CD0-B870-4CB1-857E-BEA34D7B02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/>
          </a:p>
          <a:p>
            <a:r>
              <a:rPr lang="en-US" sz="3200" dirty="0"/>
              <a:t>Athena / </a:t>
            </a:r>
            <a:r>
              <a:rPr lang="en-US" sz="3200" dirty="0" err="1"/>
              <a:t>DataQualityUtils</a:t>
            </a:r>
            <a:r>
              <a:rPr lang="en-US" sz="3200" dirty="0"/>
              <a:t> commit </a:t>
            </a:r>
            <a:r>
              <a:rPr lang="en-US" sz="3200" b="1" dirty="0"/>
              <a:t>0e675d1d</a:t>
            </a:r>
          </a:p>
          <a:p>
            <a:pPr marL="597393" lvl="1" indent="0">
              <a:buNone/>
            </a:pPr>
            <a:r>
              <a:rPr lang="en-US" sz="1600" dirty="0"/>
              <a:t>https://gitlab.cern.ch/atlasdqm/athena/-/commit/0e675d1db56dd56d6a8934634fb59b408115e808</a:t>
            </a:r>
          </a:p>
          <a:p>
            <a:endParaRPr lang="en-US" sz="3200" dirty="0"/>
          </a:p>
          <a:p>
            <a:r>
              <a:rPr lang="en-US" sz="3200" dirty="0" err="1"/>
              <a:t>CheryPy</a:t>
            </a:r>
            <a:r>
              <a:rPr lang="en-US" sz="3200" dirty="0"/>
              <a:t> webserver commit </a:t>
            </a:r>
            <a:r>
              <a:rPr lang="en-US" sz="3200" b="1" dirty="0"/>
              <a:t>870219b9</a:t>
            </a:r>
            <a:r>
              <a:rPr lang="en-US" sz="3200" dirty="0"/>
              <a:t> </a:t>
            </a:r>
          </a:p>
          <a:p>
            <a:pPr marL="597393" lvl="1" indent="0">
              <a:buNone/>
            </a:pPr>
            <a:r>
              <a:rPr lang="en-US" sz="1600" dirty="0"/>
              <a:t>https://gitlab.cern.ch/atlas-dqm-core/cherrypy/-/commit/870219b92523ecac42b8d37c6c0b4ae706f2aabd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549425-85E2-4C42-B7AB-7811F1F70B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B910AF-DF8A-4307-AFDE-BC6C72E04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483599-C833-4FCD-9928-7D3E223CD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862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Good knowledge of Python and C++ programming language was required.</a:t>
            </a:r>
          </a:p>
          <a:p>
            <a:r>
              <a:rPr lang="en-US" dirty="0"/>
              <a:t>Use of the web technologies like </a:t>
            </a:r>
            <a:r>
              <a:rPr lang="en-US" dirty="0" err="1"/>
              <a:t>Javascript</a:t>
            </a:r>
            <a:r>
              <a:rPr lang="en-US" dirty="0"/>
              <a:t>, JSON.</a:t>
            </a:r>
          </a:p>
          <a:p>
            <a:r>
              <a:rPr lang="en-US" dirty="0"/>
              <a:t>Linux experience and use of development process (</a:t>
            </a:r>
            <a:r>
              <a:rPr lang="en-US" dirty="0" err="1"/>
              <a:t>git</a:t>
            </a:r>
            <a:r>
              <a:rPr lang="en-US" dirty="0"/>
              <a:t> for atlas/Athena project).</a:t>
            </a:r>
          </a:p>
          <a:p>
            <a:r>
              <a:rPr lang="en-US" dirty="0"/>
              <a:t>Understanding of the </a:t>
            </a:r>
            <a:r>
              <a:rPr lang="en-US" dirty="0" err="1"/>
              <a:t>CherryPy</a:t>
            </a:r>
            <a:r>
              <a:rPr lang="en-US" dirty="0"/>
              <a:t> python webserver.</a:t>
            </a:r>
          </a:p>
          <a:p>
            <a:r>
              <a:rPr lang="en-US" dirty="0"/>
              <a:t>Learning and understanding the </a:t>
            </a:r>
            <a:r>
              <a:rPr lang="en-US" dirty="0" err="1"/>
              <a:t>jsRoot</a:t>
            </a:r>
            <a:r>
              <a:rPr lang="en-US" dirty="0"/>
              <a:t> package.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258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Qualification Task for </a:t>
            </a:r>
            <a:r>
              <a:rPr lang="en-US" sz="5400" dirty="0" err="1"/>
              <a:t>P.Postolache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Implement the reference-replacement functionality in </a:t>
            </a:r>
            <a:r>
              <a:rPr lang="en-US" dirty="0" err="1"/>
              <a:t>jsROOT</a:t>
            </a:r>
            <a:r>
              <a:rPr lang="en-US" dirty="0"/>
              <a:t> for the DQ web displays. </a:t>
            </a:r>
          </a:p>
          <a:p>
            <a:pPr marL="48767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BFD808-6B56-4447-9401-2398D08EE3C0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11/27/23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9093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was requested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 functionality to be able to </a:t>
            </a:r>
            <a:r>
              <a:rPr lang="en-US" sz="3200" b="1" dirty="0"/>
              <a:t>replace the reference </a:t>
            </a:r>
            <a:r>
              <a:rPr lang="en-US" sz="3200" dirty="0"/>
              <a:t>with data from another run.</a:t>
            </a:r>
          </a:p>
          <a:p>
            <a:endParaRPr lang="en-US" sz="3200" dirty="0"/>
          </a:p>
          <a:p>
            <a:r>
              <a:rPr lang="en-US" sz="3200" dirty="0"/>
              <a:t>There was a </a:t>
            </a:r>
            <a:r>
              <a:rPr lang="en-US" sz="3200" b="1" dirty="0"/>
              <a:t>side-by-side</a:t>
            </a:r>
            <a:r>
              <a:rPr lang="en-US" sz="3200" dirty="0"/>
              <a:t> comparing functionality already implemented but we need the data on same graph (</a:t>
            </a:r>
            <a:r>
              <a:rPr lang="en-US" sz="3200" b="1" dirty="0"/>
              <a:t>superimposed</a:t>
            </a:r>
            <a:r>
              <a:rPr lang="en-US" sz="3200" dirty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8526" y="4010406"/>
            <a:ext cx="4714232" cy="284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673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AFA57-9EF0-4624-ACFA-30B69994E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600" dirty="0">
                <a:solidFill>
                  <a:srgbClr val="0055A0"/>
                </a:solidFill>
              </a:rPr>
              <a:t>How I did it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184E8-9103-46D5-AD8B-493E3C6ED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err="1"/>
              <a:t>Webdisplay</a:t>
            </a:r>
            <a:r>
              <a:rPr lang="en-US" sz="3200" dirty="0"/>
              <a:t> uses </a:t>
            </a:r>
            <a:r>
              <a:rPr lang="en-US" sz="3200" dirty="0" err="1"/>
              <a:t>jsRoot</a:t>
            </a:r>
            <a:r>
              <a:rPr lang="en-US" sz="3200" dirty="0"/>
              <a:t> to provide interactive graphics in the web browser.</a:t>
            </a:r>
          </a:p>
          <a:p>
            <a:r>
              <a:rPr lang="en-US" sz="3200" dirty="0"/>
              <a:t>I’ve investigated two options:</a:t>
            </a:r>
          </a:p>
          <a:p>
            <a:pPr lvl="1"/>
            <a:r>
              <a:rPr lang="en-US" sz="3200" b="1" dirty="0" err="1"/>
              <a:t>Clientside</a:t>
            </a:r>
            <a:r>
              <a:rPr lang="en-US" sz="3200" b="1" dirty="0"/>
              <a:t>:</a:t>
            </a:r>
            <a:r>
              <a:rPr lang="en-US" sz="3200" dirty="0"/>
              <a:t> generate two .json files and replace the reference from first one with the data from the second one (all this done in </a:t>
            </a:r>
            <a:r>
              <a:rPr lang="en-US" sz="3200" dirty="0" err="1"/>
              <a:t>javascript</a:t>
            </a:r>
            <a:r>
              <a:rPr lang="en-US" sz="3200" dirty="0"/>
              <a:t>)</a:t>
            </a:r>
          </a:p>
          <a:p>
            <a:pPr lvl="1"/>
            <a:r>
              <a:rPr lang="en-US" sz="3200" b="1" dirty="0" err="1"/>
              <a:t>Serverside</a:t>
            </a:r>
            <a:r>
              <a:rPr lang="en-US" sz="3200" b="1" dirty="0"/>
              <a:t>:</a:t>
            </a:r>
            <a:r>
              <a:rPr lang="en-US" sz="3200" dirty="0"/>
              <a:t> generate the superimposed .json file with reference data replaced from Python/C++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C25EE5-0845-4A56-83E0-E40204CE4D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09C72-7932-4BFA-A35E-9F8B5BBC4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2F84B0-E0FD-44DD-A4C3-9C51501EB3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795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326D2-F903-467A-A312-A69466980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>
                <a:solidFill>
                  <a:srgbClr val="0055A0"/>
                </a:solidFill>
              </a:rPr>
              <a:t>How I did it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7EBB3-8AAE-48B0-8DEA-EEDF59F6C7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.json file format it is dependent on the graph type, it is hard to make a </a:t>
            </a:r>
            <a:r>
              <a:rPr lang="en-US" sz="3200" dirty="0" err="1"/>
              <a:t>javascript</a:t>
            </a:r>
            <a:r>
              <a:rPr lang="en-US" sz="3200" dirty="0"/>
              <a:t> function that will work on every case.</a:t>
            </a:r>
          </a:p>
          <a:p>
            <a:endParaRPr lang="en-US" sz="3200" dirty="0"/>
          </a:p>
          <a:p>
            <a:r>
              <a:rPr lang="en-US" sz="3200" dirty="0"/>
              <a:t>I’ve run some test and the time it take for the server to generated two .json files is about the same to the time to generate a superimposed .json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3F409-7486-4D51-B3FB-7B82936863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2BE64-36D4-4995-B546-124BCCF3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3A4464-1F41-4337-83D8-C28225CBF7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506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9813" y="1093599"/>
            <a:ext cx="1092081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55A0"/>
                </a:solidFill>
                <a:latin typeface="Arial"/>
              </a:rPr>
              <a:t>Two new route paths were added in </a:t>
            </a:r>
            <a:r>
              <a:rPr lang="en-US" sz="2400" dirty="0">
                <a:solidFill>
                  <a:srgbClr val="00B050"/>
                </a:solidFill>
                <a:latin typeface="Arial"/>
              </a:rPr>
              <a:t>seed_devel.py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55A0"/>
                </a:solidFill>
                <a:latin typeface="Arial"/>
              </a:rPr>
              <a:t>Two new functions were added in </a:t>
            </a:r>
            <a:r>
              <a:rPr lang="en-US" sz="2400" dirty="0">
                <a:solidFill>
                  <a:srgbClr val="00B050"/>
                </a:solidFill>
              </a:rPr>
              <a:t>webdisplay.py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 file. Depending on the </a:t>
            </a:r>
            <a:r>
              <a:rPr lang="en-US" sz="2400" dirty="0" err="1">
                <a:solidFill>
                  <a:srgbClr val="0055A0"/>
                </a:solidFill>
                <a:latin typeface="Arial"/>
              </a:rPr>
              <a:t>url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, </a:t>
            </a:r>
            <a:r>
              <a:rPr lang="en-US" sz="2400" i="1" dirty="0" err="1">
                <a:solidFill>
                  <a:srgbClr val="00B050"/>
                </a:solidFill>
                <a:latin typeface="Arial"/>
              </a:rPr>
              <a:t>superimpose_png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 or </a:t>
            </a:r>
            <a:r>
              <a:rPr lang="en-US" sz="2400" i="1" dirty="0" err="1">
                <a:solidFill>
                  <a:srgbClr val="00B050"/>
                </a:solidFill>
                <a:latin typeface="Arial"/>
              </a:rPr>
              <a:t>superimpose_json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 functions are called.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55A0"/>
                </a:solidFill>
                <a:latin typeface="Arial"/>
              </a:rPr>
              <a:t>This functions are parsing the parameters and call </a:t>
            </a:r>
            <a:r>
              <a:rPr lang="en-US" sz="2400" i="1" dirty="0" err="1">
                <a:solidFill>
                  <a:srgbClr val="00B050"/>
                </a:solidFill>
                <a:latin typeface="Arial"/>
              </a:rPr>
              <a:t>get_hist_image_superimposed</a:t>
            </a:r>
            <a:r>
              <a:rPr lang="en-US" sz="2400" dirty="0">
                <a:solidFill>
                  <a:srgbClr val="00B050"/>
                </a:solidFill>
                <a:latin typeface="Arial"/>
              </a:rPr>
              <a:t> 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from </a:t>
            </a:r>
            <a:r>
              <a:rPr lang="en-US" sz="2400" dirty="0">
                <a:solidFill>
                  <a:srgbClr val="00B050"/>
                </a:solidFill>
                <a:latin typeface="Arial"/>
              </a:rPr>
              <a:t>xmlrpc/han_extractor.py</a:t>
            </a:r>
          </a:p>
          <a:p>
            <a:pPr defTabSz="1219170"/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55A0"/>
                </a:solidFill>
                <a:latin typeface="Arial"/>
              </a:rPr>
              <a:t>JSON file or PNG image are generated using the </a:t>
            </a:r>
            <a:r>
              <a:rPr lang="en-US" sz="2400" i="1" dirty="0" err="1">
                <a:solidFill>
                  <a:srgbClr val="00B050"/>
                </a:solidFill>
                <a:latin typeface="Arial"/>
              </a:rPr>
              <a:t>saveHistogramToFileSuperimposed</a:t>
            </a:r>
            <a:r>
              <a:rPr lang="en-US" sz="2400" dirty="0">
                <a:solidFill>
                  <a:srgbClr val="00B050"/>
                </a:solidFill>
                <a:latin typeface="Arial"/>
              </a:rPr>
              <a:t> 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from </a:t>
            </a:r>
            <a:r>
              <a:rPr lang="en-US" sz="2400" b="1" dirty="0" err="1">
                <a:solidFill>
                  <a:srgbClr val="00B050"/>
                </a:solidFill>
                <a:latin typeface="Arial"/>
              </a:rPr>
              <a:t>libDataQualityUtils</a:t>
            </a:r>
            <a:r>
              <a:rPr lang="en-US" sz="2400" dirty="0">
                <a:solidFill>
                  <a:srgbClr val="00B050"/>
                </a:solidFill>
                <a:latin typeface="Arial"/>
              </a:rPr>
              <a:t> 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library (C++)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61634"/>
            <a:ext cx="12152381" cy="107936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3744" y="117566"/>
            <a:ext cx="3760966" cy="913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sz="5333" dirty="0">
                <a:solidFill>
                  <a:srgbClr val="0055A0"/>
                </a:solidFill>
                <a:latin typeface="Arial"/>
              </a:rPr>
              <a:t>How I did it:</a:t>
            </a:r>
          </a:p>
        </p:txBody>
      </p:sp>
    </p:spTree>
    <p:extLst>
      <p:ext uri="{BB962C8B-B14F-4D97-AF65-F5344CB8AC3E}">
        <p14:creationId xmlns:p14="http://schemas.microsoft.com/office/powerpoint/2010/main" val="4192600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121917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B4BFD808-6B56-4447-9401-2398D08EE3C0}" type="datetime1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1219170"/>
              <a:t>11/27/23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defTabSz="1219170"/>
            <a:r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3744" y="117566"/>
            <a:ext cx="3760966" cy="913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/>
            <a:r>
              <a:rPr lang="en-US" sz="5333" dirty="0">
                <a:solidFill>
                  <a:srgbClr val="0055A0"/>
                </a:solidFill>
                <a:latin typeface="Arial"/>
              </a:rPr>
              <a:t>How I did it:</a:t>
            </a:r>
          </a:p>
        </p:txBody>
      </p:sp>
      <p:sp>
        <p:nvSpPr>
          <p:cNvPr id="8" name="Rectangle 7"/>
          <p:cNvSpPr/>
          <p:nvPr/>
        </p:nvSpPr>
        <p:spPr>
          <a:xfrm>
            <a:off x="519813" y="1093600"/>
            <a:ext cx="1092081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55A0"/>
                </a:solidFill>
                <a:latin typeface="Arial"/>
              </a:rPr>
              <a:t>If the </a:t>
            </a:r>
            <a:r>
              <a:rPr lang="en-US" sz="2400" dirty="0" err="1">
                <a:solidFill>
                  <a:srgbClr val="0055A0"/>
                </a:solidFill>
                <a:latin typeface="Arial"/>
              </a:rPr>
              <a:t>url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 has “.../</a:t>
            </a:r>
            <a:r>
              <a:rPr lang="en-US" sz="2400" dirty="0" err="1">
                <a:solidFill>
                  <a:srgbClr val="00B050"/>
                </a:solidFill>
                <a:latin typeface="Arial"/>
              </a:rPr>
              <a:t>run_xxxxx-run_xxxxx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/…..” then a variable: </a:t>
            </a:r>
            <a:r>
              <a:rPr lang="en-US" sz="2400" i="1" dirty="0" err="1">
                <a:solidFill>
                  <a:srgbClr val="00B050"/>
                </a:solidFill>
                <a:latin typeface="Arial"/>
              </a:rPr>
              <a:t>multirun</a:t>
            </a:r>
            <a:r>
              <a:rPr lang="en-US" sz="2400" dirty="0">
                <a:solidFill>
                  <a:srgbClr val="00B050"/>
                </a:solidFill>
                <a:latin typeface="Arial"/>
              </a:rPr>
              <a:t> 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is set true and the page is modified to display the superimposed graph using </a:t>
            </a:r>
            <a:r>
              <a:rPr lang="en-US" sz="2400" dirty="0" err="1">
                <a:solidFill>
                  <a:srgbClr val="0055A0"/>
                </a:solidFill>
                <a:latin typeface="Arial"/>
              </a:rPr>
              <a:t>jsROOT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. The data for </a:t>
            </a:r>
            <a:r>
              <a:rPr lang="en-US" sz="2400" dirty="0" err="1">
                <a:solidFill>
                  <a:srgbClr val="0055A0"/>
                </a:solidFill>
                <a:latin typeface="Arial"/>
              </a:rPr>
              <a:t>jsROOT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 is generated by the server in JSON format.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55A0"/>
                </a:solidFill>
              </a:rPr>
              <a:t>I’ve made changes to </a:t>
            </a:r>
            <a:r>
              <a:rPr lang="en-US" sz="2400" b="1" dirty="0" err="1">
                <a:solidFill>
                  <a:srgbClr val="00B050"/>
                </a:solidFill>
              </a:rPr>
              <a:t>libDataQualityUtils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>
                <a:solidFill>
                  <a:srgbClr val="0055A0"/>
                </a:solidFill>
              </a:rPr>
              <a:t>library (C++) to rescale the graphs and generate the JSON file.</a:t>
            </a: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55A0"/>
                </a:solidFill>
                <a:latin typeface="Arial"/>
              </a:rPr>
              <a:t>Some changes were made to the file </a:t>
            </a:r>
            <a:r>
              <a:rPr lang="en-US" sz="2400" dirty="0">
                <a:solidFill>
                  <a:srgbClr val="00B050"/>
                </a:solidFill>
                <a:latin typeface="Arial"/>
              </a:rPr>
              <a:t>static/</a:t>
            </a:r>
            <a:r>
              <a:rPr lang="en-US" sz="2400" dirty="0" err="1">
                <a:solidFill>
                  <a:srgbClr val="00B050"/>
                </a:solidFill>
                <a:latin typeface="Arial"/>
              </a:rPr>
              <a:t>js</a:t>
            </a:r>
            <a:r>
              <a:rPr lang="en-US" sz="2400" dirty="0">
                <a:solidFill>
                  <a:srgbClr val="00B050"/>
                </a:solidFill>
                <a:latin typeface="Arial"/>
              </a:rPr>
              <a:t>/rundetail2-devel.js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 so that we can still show and browse the ROOT tree on the left side of the page. 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55A0"/>
                </a:solidFill>
                <a:latin typeface="Arial"/>
              </a:rPr>
              <a:t>If we want to go back to the normal </a:t>
            </a:r>
            <a:r>
              <a:rPr lang="en-US" sz="2400" dirty="0" err="1">
                <a:solidFill>
                  <a:srgbClr val="0055A0"/>
                </a:solidFill>
                <a:latin typeface="Arial"/>
              </a:rPr>
              <a:t>webdisplay</a:t>
            </a:r>
            <a:r>
              <a:rPr lang="en-US" sz="2400" dirty="0">
                <a:solidFill>
                  <a:srgbClr val="0055A0"/>
                </a:solidFill>
                <a:latin typeface="Arial"/>
              </a:rPr>
              <a:t>, just click on the top left link: “Disable Superimposing” </a:t>
            </a: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  <a:p>
            <a:pPr marL="380990" indent="-380990" defTabSz="121917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0944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5207" y="775008"/>
            <a:ext cx="8501588" cy="5669841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2291845" y="1777934"/>
            <a:ext cx="818147" cy="4010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Oval 4"/>
          <p:cNvSpPr/>
          <p:nvPr/>
        </p:nvSpPr>
        <p:spPr>
          <a:xfrm>
            <a:off x="6894437" y="1834082"/>
            <a:ext cx="802105" cy="2887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/>
          <p:cNvSpPr/>
          <p:nvPr/>
        </p:nvSpPr>
        <p:spPr>
          <a:xfrm>
            <a:off x="1115311" y="6617"/>
            <a:ext cx="9961381" cy="748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267" dirty="0"/>
              <a:t>Replace reference data with another run</a:t>
            </a:r>
          </a:p>
        </p:txBody>
      </p:sp>
    </p:spTree>
    <p:extLst>
      <p:ext uri="{BB962C8B-B14F-4D97-AF65-F5344CB8AC3E}">
        <p14:creationId xmlns:p14="http://schemas.microsoft.com/office/powerpoint/2010/main" val="1857091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5101" y="654819"/>
            <a:ext cx="8073571" cy="582476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7149752" y="2243283"/>
            <a:ext cx="1074821" cy="6577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Oval 6"/>
          <p:cNvSpPr/>
          <p:nvPr/>
        </p:nvSpPr>
        <p:spPr>
          <a:xfrm>
            <a:off x="1712450" y="982175"/>
            <a:ext cx="1483980" cy="2967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8" name="Rectangle 7"/>
          <p:cNvSpPr/>
          <p:nvPr/>
        </p:nvSpPr>
        <p:spPr>
          <a:xfrm>
            <a:off x="354419" y="29066"/>
            <a:ext cx="11483163" cy="748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267" dirty="0"/>
              <a:t>Data from two runs are superimposed</a:t>
            </a:r>
          </a:p>
        </p:txBody>
      </p:sp>
    </p:spTree>
    <p:extLst>
      <p:ext uri="{BB962C8B-B14F-4D97-AF65-F5344CB8AC3E}">
        <p14:creationId xmlns:p14="http://schemas.microsoft.com/office/powerpoint/2010/main" val="214321124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555</Words>
  <Application>Microsoft Macintosh PowerPoint</Application>
  <PresentationFormat>Widescreen</PresentationFormat>
  <Paragraphs>83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Optima</vt:lpstr>
      <vt:lpstr>CERNCorporate16-9</vt:lpstr>
      <vt:lpstr>DQ web display:  reference-replacement functionality in jsROOT</vt:lpstr>
      <vt:lpstr>Qualification Task for P.Postolache</vt:lpstr>
      <vt:lpstr>What was requested</vt:lpstr>
      <vt:lpstr>How I did it</vt:lpstr>
      <vt:lpstr>How I did it</vt:lpstr>
      <vt:lpstr>PowerPoint Presentation</vt:lpstr>
      <vt:lpstr>PowerPoint Presentation</vt:lpstr>
      <vt:lpstr>PowerPoint Presentation</vt:lpstr>
      <vt:lpstr>PowerPoint Presentation</vt:lpstr>
      <vt:lpstr>Changes to the code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Petronel Postolache</dc:creator>
  <cp:lastModifiedBy>Catalin Agheorghiesei</cp:lastModifiedBy>
  <cp:revision>14</cp:revision>
  <dcterms:created xsi:type="dcterms:W3CDTF">2019-11-14T11:07:17Z</dcterms:created>
  <dcterms:modified xsi:type="dcterms:W3CDTF">2023-11-27T00:07:03Z</dcterms:modified>
</cp:coreProperties>
</file>