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y="6858000" cx="12192000"/>
  <p:notesSz cx="6858000" cy="12192000"/>
  <p:embeddedFontLst>
    <p:embeddedFont>
      <p:font typeface="Lora"/>
      <p:regular r:id="rId43"/>
      <p:bold r:id="rId44"/>
      <p:italic r:id="rId45"/>
      <p:boldItalic r:id="rId46"/>
    </p:embeddedFont>
    <p:embeddedFont>
      <p:font typeface="Open Sans"/>
      <p:regular r:id="rId47"/>
      <p:bold r:id="rId48"/>
      <p:italic r:id="rId49"/>
      <p:boldItalic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51" roundtripDataSignature="AMtx7mhkOmoCFuofDS5tNoWDGpHA2hxX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font" Target="fonts/Lora-bold.fntdata"/><Relationship Id="rId43" Type="http://schemas.openxmlformats.org/officeDocument/2006/relationships/font" Target="fonts/Lora-regular.fntdata"/><Relationship Id="rId46" Type="http://schemas.openxmlformats.org/officeDocument/2006/relationships/font" Target="fonts/Lora-boldItalic.fntdata"/><Relationship Id="rId45" Type="http://schemas.openxmlformats.org/officeDocument/2006/relationships/font" Target="fonts/Lora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OpenSans-bold.fntdata"/><Relationship Id="rId47" Type="http://schemas.openxmlformats.org/officeDocument/2006/relationships/font" Target="fonts/OpenSans-regular.fntdata"/><Relationship Id="rId49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customschemas.google.com/relationships/presentationmetadata" Target="metadata"/><Relationship Id="rId50" Type="http://schemas.openxmlformats.org/officeDocument/2006/relationships/font" Target="fonts/OpenSa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611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611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1580813"/>
            <a:ext cx="2971800" cy="611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98bfa124f3_0_0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98bfa124f3_0_0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298bfa124f3_0_0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1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1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2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2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3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3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6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26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7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7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8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0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30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98bfa124f3_0_394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98bfa124f3_0_394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g298bfa124f3_0_394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98bfa124f3_0_302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g298bfa124f3_0_302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98bfa124f3_0_309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298bfa124f3_0_309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9f9fa68220_0_6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g29f9fa68220_0_6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98bfa124f3_0_348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g298bfa124f3_0_348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98bfa124f3_0_324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g298bfa124f3_0_324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298bfa124f3_0_338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g298bfa124f3_0_338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98bfa124f3_0_367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g298bfa124f3_0_367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4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44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6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46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29fffb18302_1_497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29fffb18302_1_497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g29fffb18302_1_497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98bfa124f3_0_381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298bfa124f3_0_381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g298bfa124f3_0_381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9fffb18302_1_179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5" name="Google Shape;375;g29fffb18302_1_179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6" name="Google Shape;376;g29fffb18302_1_179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9fffb18302_1_338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29fffb18302_1_338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g29fffb18302_1_338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98bfa124f3_0_18:notes"/>
          <p:cNvSpPr/>
          <p:nvPr>
            <p:ph idx="2" type="sldImg"/>
          </p:nvPr>
        </p:nvSpPr>
        <p:spPr>
          <a:xfrm>
            <a:off x="1143225" y="914400"/>
            <a:ext cx="45723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g298bfa124f3_0_18:notes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98bfa124f3_0_814:notes"/>
          <p:cNvSpPr/>
          <p:nvPr>
            <p:ph idx="2" type="sldImg"/>
          </p:nvPr>
        </p:nvSpPr>
        <p:spPr>
          <a:xfrm>
            <a:off x="685800" y="1524000"/>
            <a:ext cx="54864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4" name="Google Shape;404;g298bfa124f3_0_814:notes"/>
          <p:cNvSpPr txBox="1"/>
          <p:nvPr>
            <p:ph idx="1" type="body"/>
          </p:nvPr>
        </p:nvSpPr>
        <p:spPr>
          <a:xfrm>
            <a:off x="685800" y="5867400"/>
            <a:ext cx="5486400" cy="48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rgbClr val="3F4350"/>
              </a:buClr>
              <a:buSzPts val="1200"/>
              <a:buFont typeface="Arial"/>
              <a:buChar char="•"/>
            </a:pPr>
            <a:r>
              <a:rPr b="0" i="0" lang="en-US">
                <a:solidFill>
                  <a:srgbClr val="3F4350"/>
                </a:solidFill>
                <a:latin typeface="Open Sans"/>
                <a:ea typeface="Open Sans"/>
                <a:cs typeface="Open Sans"/>
                <a:sym typeface="Open Sans"/>
              </a:rPr>
              <a:t>This benchmark dosimetry method and the development of a VHE ion beam line are covered within the HEARTS project.</a:t>
            </a:r>
            <a:endParaRPr/>
          </a:p>
          <a:p>
            <a:pPr indent="-952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0" i="0">
              <a:solidFill>
                <a:srgbClr val="3F435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200"/>
              <a:buFont typeface="Arial"/>
              <a:buChar char="•"/>
            </a:pPr>
            <a:r>
              <a:rPr b="0" i="0" lang="en-US" u="none" strike="noStrike">
                <a:solidFill>
                  <a:srgbClr val="404040"/>
                </a:solidFill>
                <a:latin typeface="Lora"/>
                <a:ea typeface="Lora"/>
                <a:cs typeface="Lora"/>
                <a:sym typeface="Lora"/>
              </a:rPr>
              <a:t>To ensure the European non-dependency for access to space.</a:t>
            </a:r>
            <a:endParaRPr/>
          </a:p>
          <a:p>
            <a:pPr indent="-952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0" i="0" u="none" strike="noStrike">
              <a:solidFill>
                <a:srgbClr val="404040"/>
              </a:solidFill>
              <a:latin typeface="Lora"/>
              <a:ea typeface="Lora"/>
              <a:cs typeface="Lora"/>
              <a:sym typeface="Lora"/>
            </a:endParaRPr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200"/>
              <a:buFont typeface="Arial"/>
              <a:buChar char="•"/>
            </a:pPr>
            <a:r>
              <a:rPr b="0" i="0" lang="en-US" u="none" strike="noStrike">
                <a:solidFill>
                  <a:srgbClr val="404040"/>
                </a:solidFill>
                <a:latin typeface="Lora"/>
                <a:ea typeface="Lora"/>
                <a:cs typeface="Lora"/>
                <a:sym typeface="Lora"/>
              </a:rPr>
              <a:t>HEARTS brings together the two main high-energy ion accelerator infrastructures (CERN and GSI) as well as the two main space companies in Europe (Airbus Defence and Space and Thales Alenia Space) and a top-level academic institution (Università degli Studi di Padova)</a:t>
            </a:r>
            <a:endParaRPr/>
          </a:p>
        </p:txBody>
      </p:sp>
      <p:sp>
        <p:nvSpPr>
          <p:cNvPr id="405" name="Google Shape;405;g298bfa124f3_0_814:notes"/>
          <p:cNvSpPr txBox="1"/>
          <p:nvPr>
            <p:ph idx="12" type="sldNum"/>
          </p:nvPr>
        </p:nvSpPr>
        <p:spPr>
          <a:xfrm>
            <a:off x="3884613" y="11580284"/>
            <a:ext cx="2971800" cy="61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6" name="Google Shape;406;g298bfa124f3_0_814:notes"/>
          <p:cNvSpPr txBox="1"/>
          <p:nvPr>
            <p:ph idx="11" type="ftr"/>
          </p:nvPr>
        </p:nvSpPr>
        <p:spPr>
          <a:xfrm>
            <a:off x="0" y="11580284"/>
            <a:ext cx="2971800" cy="61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298bfa124f3_0_995:notes"/>
          <p:cNvSpPr/>
          <p:nvPr>
            <p:ph idx="2" type="sldImg"/>
          </p:nvPr>
        </p:nvSpPr>
        <p:spPr>
          <a:xfrm>
            <a:off x="685800" y="1524000"/>
            <a:ext cx="54864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6" name="Google Shape;426;g298bfa124f3_0_995:notes"/>
          <p:cNvSpPr txBox="1"/>
          <p:nvPr>
            <p:ph idx="1" type="body"/>
          </p:nvPr>
        </p:nvSpPr>
        <p:spPr>
          <a:xfrm>
            <a:off x="685800" y="5867400"/>
            <a:ext cx="5486400" cy="48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>
                <a:solidFill>
                  <a:srgbClr val="3F4350"/>
                </a:solidFill>
                <a:latin typeface="Open Sans"/>
                <a:ea typeface="Open Sans"/>
                <a:cs typeface="Open Sans"/>
                <a:sym typeface="Open Sans"/>
              </a:rPr>
              <a:t>There are many challenges in the VHE ion beam line development, of which implementing a proper dosimetry method is one</a:t>
            </a:r>
            <a:endParaRPr/>
          </a:p>
        </p:txBody>
      </p:sp>
      <p:sp>
        <p:nvSpPr>
          <p:cNvPr id="427" name="Google Shape;427;g298bfa124f3_0_995:notes"/>
          <p:cNvSpPr txBox="1"/>
          <p:nvPr>
            <p:ph idx="12" type="sldNum"/>
          </p:nvPr>
        </p:nvSpPr>
        <p:spPr>
          <a:xfrm>
            <a:off x="3884613" y="11580284"/>
            <a:ext cx="2971800" cy="61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8" name="Google Shape;428;g298bfa124f3_0_995:notes"/>
          <p:cNvSpPr txBox="1"/>
          <p:nvPr>
            <p:ph idx="11" type="ftr"/>
          </p:nvPr>
        </p:nvSpPr>
        <p:spPr>
          <a:xfrm>
            <a:off x="0" y="11580284"/>
            <a:ext cx="2971800" cy="61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298bfa124f3_0_1160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298bfa124f3_0_1160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g298bfa124f3_0_1160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298bfa124f3_0_429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298bfa124f3_0_429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g298bfa124f3_0_429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298bfa124f3_0_436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298bfa124f3_0_436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g298bfa124f3_0_436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298bfa124f3_0_600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298bfa124f3_0_600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g298bfa124f3_0_600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53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53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29fffb18302_1_512:notes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95" name="Google Shape;495;g29fffb18302_1_512:notes"/>
          <p:cNvSpPr/>
          <p:nvPr>
            <p:ph idx="2" type="sldImg"/>
          </p:nvPr>
        </p:nvSpPr>
        <p:spPr>
          <a:xfrm>
            <a:off x="1143225" y="914400"/>
            <a:ext cx="45723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98bfa124f3_0_117:notes"/>
          <p:cNvSpPr/>
          <p:nvPr>
            <p:ph idx="2" type="sldImg"/>
          </p:nvPr>
        </p:nvSpPr>
        <p:spPr>
          <a:xfrm>
            <a:off x="381300" y="914400"/>
            <a:ext cx="60960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g298bfa124f3_0_117:notes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98bfa124f3_0_200:notes"/>
          <p:cNvSpPr/>
          <p:nvPr>
            <p:ph idx="2" type="sldImg"/>
          </p:nvPr>
        </p:nvSpPr>
        <p:spPr>
          <a:xfrm>
            <a:off x="1143225" y="914400"/>
            <a:ext cx="45723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98bfa124f3_0_200:notes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8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8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9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9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0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0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1" Type="http://schemas.openxmlformats.org/officeDocument/2006/relationships/image" Target="../media/image23.png"/><Relationship Id="rId10" Type="http://schemas.openxmlformats.org/officeDocument/2006/relationships/image" Target="../media/image19.png"/><Relationship Id="rId13" Type="http://schemas.openxmlformats.org/officeDocument/2006/relationships/hyperlink" Target="https://dprelipcean.github.io/personal-website/" TargetMode="External"/><Relationship Id="rId1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png"/><Relationship Id="rId4" Type="http://schemas.openxmlformats.org/officeDocument/2006/relationships/image" Target="../media/image14.png"/><Relationship Id="rId9" Type="http://schemas.openxmlformats.org/officeDocument/2006/relationships/image" Target="../media/image8.png"/><Relationship Id="rId15" Type="http://schemas.openxmlformats.org/officeDocument/2006/relationships/hyperlink" Target="https://dprelipcean.github.io/personal-website/" TargetMode="External"/><Relationship Id="rId14" Type="http://schemas.openxmlformats.org/officeDocument/2006/relationships/hyperlink" Target="https://dprelipcean.github.io/personal-website/" TargetMode="External"/><Relationship Id="rId5" Type="http://schemas.openxmlformats.org/officeDocument/2006/relationships/image" Target="../media/image15.png"/><Relationship Id="rId6" Type="http://schemas.openxmlformats.org/officeDocument/2006/relationships/image" Target="../media/image20.png"/><Relationship Id="rId7" Type="http://schemas.openxmlformats.org/officeDocument/2006/relationships/image" Target="../media/image6.jpg"/><Relationship Id="rId8" Type="http://schemas.openxmlformats.org/officeDocument/2006/relationships/image" Target="../media/image1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with logo" showMasterSp="0">
  <p:cSld name="1_Title Slide with logo"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6"/>
          <p:cNvSpPr/>
          <p:nvPr/>
        </p:nvSpPr>
        <p:spPr>
          <a:xfrm>
            <a:off x="0" y="0"/>
            <a:ext cx="12192000" cy="6885384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00257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outline.eps" id="19" name="Google Shape;19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0797" y="719576"/>
            <a:ext cx="1990425" cy="197042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6"/>
          <p:cNvSpPr txBox="1"/>
          <p:nvPr>
            <p:ph type="ctrTitle"/>
          </p:nvPr>
        </p:nvSpPr>
        <p:spPr>
          <a:xfrm>
            <a:off x="407987" y="4077071"/>
            <a:ext cx="11376025" cy="12961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9CEFE"/>
              </a:buClr>
              <a:buSzPts val="5000"/>
              <a:buFont typeface="Arial"/>
              <a:buNone/>
              <a:defRPr sz="5000">
                <a:solidFill>
                  <a:srgbClr val="B9CEF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6"/>
          <p:cNvSpPr txBox="1"/>
          <p:nvPr>
            <p:ph idx="1" type="subTitle"/>
          </p:nvPr>
        </p:nvSpPr>
        <p:spPr>
          <a:xfrm>
            <a:off x="3575720" y="5497462"/>
            <a:ext cx="5112568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B9CEFE"/>
              </a:buClr>
              <a:buSzPts val="2000"/>
              <a:buNone/>
              <a:defRPr b="0" sz="2000">
                <a:solidFill>
                  <a:srgbClr val="B9CEFE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98bfa124f3_0_594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g298bfa124f3_0_594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g298bfa124f3_0_594"/>
          <p:cNvSpPr txBox="1"/>
          <p:nvPr>
            <p:ph idx="10" type="dt"/>
          </p:nvPr>
        </p:nvSpPr>
        <p:spPr>
          <a:xfrm>
            <a:off x="3248526" y="6408000"/>
            <a:ext cx="867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g298bfa124f3_0_594"/>
          <p:cNvSpPr txBox="1"/>
          <p:nvPr>
            <p:ph idx="11" type="ftr"/>
          </p:nvPr>
        </p:nvSpPr>
        <p:spPr>
          <a:xfrm>
            <a:off x="4259262" y="640800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g298bfa124f3_0_594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98bfa124f3_0_758"/>
          <p:cNvSpPr txBox="1"/>
          <p:nvPr>
            <p:ph type="title"/>
          </p:nvPr>
        </p:nvSpPr>
        <p:spPr>
          <a:xfrm>
            <a:off x="407988" y="365125"/>
            <a:ext cx="113808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g298bfa124f3_0_758"/>
          <p:cNvSpPr txBox="1"/>
          <p:nvPr>
            <p:ph idx="1" type="body"/>
          </p:nvPr>
        </p:nvSpPr>
        <p:spPr>
          <a:xfrm>
            <a:off x="407987" y="1592263"/>
            <a:ext cx="5616600" cy="6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9" name="Google Shape;69;g298bfa124f3_0_758"/>
          <p:cNvSpPr txBox="1"/>
          <p:nvPr>
            <p:ph idx="2" type="body"/>
          </p:nvPr>
        </p:nvSpPr>
        <p:spPr>
          <a:xfrm>
            <a:off x="6172200" y="1604966"/>
            <a:ext cx="5616600" cy="6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g298bfa124f3_0_758"/>
          <p:cNvSpPr/>
          <p:nvPr>
            <p:ph idx="3" type="pic"/>
          </p:nvPr>
        </p:nvSpPr>
        <p:spPr>
          <a:xfrm>
            <a:off x="407988" y="2420938"/>
            <a:ext cx="5616600" cy="3779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1" name="Google Shape;71;g298bfa124f3_0_758"/>
          <p:cNvSpPr txBox="1"/>
          <p:nvPr>
            <p:ph idx="10" type="dt"/>
          </p:nvPr>
        </p:nvSpPr>
        <p:spPr>
          <a:xfrm>
            <a:off x="3248526" y="6408000"/>
            <a:ext cx="867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g298bfa124f3_0_758"/>
          <p:cNvSpPr txBox="1"/>
          <p:nvPr>
            <p:ph idx="11" type="ftr"/>
          </p:nvPr>
        </p:nvSpPr>
        <p:spPr>
          <a:xfrm>
            <a:off x="4259262" y="640800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g298bfa124f3_0_758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g298bfa124f3_0_758"/>
          <p:cNvSpPr/>
          <p:nvPr>
            <p:ph idx="4" type="pic"/>
          </p:nvPr>
        </p:nvSpPr>
        <p:spPr>
          <a:xfrm>
            <a:off x="6172200" y="2420938"/>
            <a:ext cx="5616600" cy="3779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98bfa124f3_0_988"/>
          <p:cNvSpPr txBox="1"/>
          <p:nvPr>
            <p:ph type="title"/>
          </p:nvPr>
        </p:nvSpPr>
        <p:spPr>
          <a:xfrm>
            <a:off x="407989" y="373593"/>
            <a:ext cx="56166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g298bfa124f3_0_988"/>
          <p:cNvSpPr txBox="1"/>
          <p:nvPr>
            <p:ph idx="1" type="body"/>
          </p:nvPr>
        </p:nvSpPr>
        <p:spPr>
          <a:xfrm>
            <a:off x="407987" y="1598658"/>
            <a:ext cx="56166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g298bfa124f3_0_988"/>
          <p:cNvSpPr/>
          <p:nvPr>
            <p:ph idx="2" type="pic"/>
          </p:nvPr>
        </p:nvSpPr>
        <p:spPr>
          <a:xfrm>
            <a:off x="6167438" y="0"/>
            <a:ext cx="6024600" cy="6318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9" name="Google Shape;79;g298bfa124f3_0_988"/>
          <p:cNvSpPr txBox="1"/>
          <p:nvPr>
            <p:ph idx="10" type="dt"/>
          </p:nvPr>
        </p:nvSpPr>
        <p:spPr>
          <a:xfrm>
            <a:off x="3485228" y="6350851"/>
            <a:ext cx="631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g298bfa124f3_0_988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g298bfa124f3_0_98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9f9fa68220_0_14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00257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outline.eps" id="84" name="Google Shape;84;g29f9fa68220_0_1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8005" y="645667"/>
            <a:ext cx="1990425" cy="197042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g29f9fa68220_0_145"/>
          <p:cNvSpPr txBox="1"/>
          <p:nvPr>
            <p:ph type="ctrTitle"/>
          </p:nvPr>
        </p:nvSpPr>
        <p:spPr>
          <a:xfrm>
            <a:off x="407987" y="3429000"/>
            <a:ext cx="11376000" cy="2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g29f9fa68220_0_145"/>
          <p:cNvSpPr txBox="1"/>
          <p:nvPr>
            <p:ph idx="1" type="subTitle"/>
          </p:nvPr>
        </p:nvSpPr>
        <p:spPr>
          <a:xfrm>
            <a:off x="407988" y="5700251"/>
            <a:ext cx="113760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9fffb18302_1_166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g29fffb18302_1_166"/>
          <p:cNvSpPr txBox="1"/>
          <p:nvPr>
            <p:ph idx="1" type="body"/>
          </p:nvPr>
        </p:nvSpPr>
        <p:spPr>
          <a:xfrm>
            <a:off x="407987" y="1592264"/>
            <a:ext cx="56166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0" sz="1800"/>
            </a:lvl1pPr>
            <a:lvl2pPr indent="-3429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 sz="1800"/>
            </a:lvl2pPr>
            <a:lvl3pPr indent="-34290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 sz="1800"/>
            </a:lvl3pPr>
            <a:lvl4pPr indent="-3429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 sz="1800"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 sz="1800"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g29fffb18302_1_166"/>
          <p:cNvSpPr txBox="1"/>
          <p:nvPr>
            <p:ph idx="2" type="body"/>
          </p:nvPr>
        </p:nvSpPr>
        <p:spPr>
          <a:xfrm>
            <a:off x="6172199" y="1592264"/>
            <a:ext cx="56118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0" sz="1800"/>
            </a:lvl1pPr>
            <a:lvl2pPr indent="-3429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 sz="1800"/>
            </a:lvl2pPr>
            <a:lvl3pPr indent="-34290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 sz="1800"/>
            </a:lvl3pPr>
            <a:lvl4pPr indent="-3429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 sz="1800"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 sz="1800"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g29fffb18302_1_166"/>
          <p:cNvSpPr txBox="1"/>
          <p:nvPr>
            <p:ph idx="12" type="sldNum"/>
          </p:nvPr>
        </p:nvSpPr>
        <p:spPr>
          <a:xfrm>
            <a:off x="112169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y Blank" showMasterSp="0">
  <p:cSld name="Very Blank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g29fffb18302_1_68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27384"/>
            <a:ext cx="1219200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g29fffb18302_1_6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12383" y="5488789"/>
            <a:ext cx="676326" cy="7534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95" name="Google Shape;95;g29fffb18302_1_6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62741" y="5464856"/>
            <a:ext cx="837202" cy="877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g29fffb18302_1_68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51754" y="5464856"/>
            <a:ext cx="800668" cy="877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29fffb18302_1_68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72735" y="5363476"/>
            <a:ext cx="729301" cy="100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g29fffb18302_1_68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502034" y="5464860"/>
            <a:ext cx="837195" cy="876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g29fffb18302_1_68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98300" y="620675"/>
            <a:ext cx="4693876" cy="496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g29fffb18302_1_680"/>
          <p:cNvSpPr txBox="1"/>
          <p:nvPr/>
        </p:nvSpPr>
        <p:spPr>
          <a:xfrm>
            <a:off x="5772825" y="1644625"/>
            <a:ext cx="6594300" cy="3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b="1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  <a:endParaRPr b="1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daniel.prelipcean@cern.ch</a:t>
            </a:r>
            <a:endParaRPr b="0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g29fffb18302_1_68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9587150" y="5551000"/>
            <a:ext cx="1522065" cy="79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g29fffb18302_1_68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1164700" y="5541800"/>
            <a:ext cx="800675" cy="80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29fffb18302_1_680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8504075" y="5527775"/>
            <a:ext cx="967150" cy="79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g29fffb18302_1_680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0428025" y="77600"/>
            <a:ext cx="1508225" cy="1493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g29fffb18302_1_680"/>
          <p:cNvSpPr txBox="1"/>
          <p:nvPr/>
        </p:nvSpPr>
        <p:spPr>
          <a:xfrm>
            <a:off x="7428025" y="12155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3"/>
              </a:rPr>
              <a:t>dprelipcean.github.io/</a:t>
            </a:r>
            <a:br>
              <a:rPr b="0" i="0" lang="en-US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4"/>
              </a:rPr>
            </a:br>
            <a:r>
              <a:rPr b="0" i="0" lang="en-US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5"/>
              </a:rPr>
              <a:t>personal-website/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7"/>
          <p:cNvSpPr txBox="1"/>
          <p:nvPr>
            <p:ph idx="1" type="body"/>
          </p:nvPr>
        </p:nvSpPr>
        <p:spPr>
          <a:xfrm>
            <a:off x="407989" y="1268760"/>
            <a:ext cx="11376024" cy="49320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55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57"/>
          <p:cNvSpPr txBox="1"/>
          <p:nvPr>
            <p:ph type="title"/>
          </p:nvPr>
        </p:nvSpPr>
        <p:spPr>
          <a:xfrm>
            <a:off x="407988" y="373593"/>
            <a:ext cx="11376025" cy="6791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7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57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</a:t>
            </a:r>
            <a:r>
              <a:rPr b="1" lang="en-US">
                <a:solidFill>
                  <a:schemeClr val="lt1"/>
                </a:solidFill>
              </a:rPr>
              <a:t> | </a:t>
            </a:r>
            <a:r>
              <a:rPr b="1" lang="en-US">
                <a:solidFill>
                  <a:schemeClr val="lt1"/>
                </a:solidFill>
              </a:rPr>
              <a:t>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 type="obj">
  <p:cSld name="OBJEC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8"/>
          <p:cNvSpPr txBox="1"/>
          <p:nvPr>
            <p:ph type="title"/>
          </p:nvPr>
        </p:nvSpPr>
        <p:spPr>
          <a:xfrm>
            <a:off x="563425" y="307196"/>
            <a:ext cx="7050600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8"/>
          <p:cNvSpPr txBox="1"/>
          <p:nvPr>
            <p:ph idx="1" type="body"/>
          </p:nvPr>
        </p:nvSpPr>
        <p:spPr>
          <a:xfrm>
            <a:off x="407989" y="1268760"/>
            <a:ext cx="11376024" cy="49320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58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58"/>
          <p:cNvSpPr txBox="1"/>
          <p:nvPr>
            <p:ph idx="10" type="dt"/>
          </p:nvPr>
        </p:nvSpPr>
        <p:spPr>
          <a:xfrm>
            <a:off x="9498063" y="6552644"/>
            <a:ext cx="110038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58"/>
          <p:cNvSpPr txBox="1"/>
          <p:nvPr>
            <p:ph idx="11" type="ftr"/>
          </p:nvPr>
        </p:nvSpPr>
        <p:spPr>
          <a:xfrm>
            <a:off x="1631504" y="6408000"/>
            <a:ext cx="919997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Alt">
  <p:cSld name="Default Al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9"/>
          <p:cNvSpPr txBox="1"/>
          <p:nvPr>
            <p:ph type="title"/>
          </p:nvPr>
        </p:nvSpPr>
        <p:spPr>
          <a:xfrm>
            <a:off x="407988" y="373593"/>
            <a:ext cx="11376025" cy="6791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9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59"/>
          <p:cNvSpPr txBox="1"/>
          <p:nvPr>
            <p:ph idx="1" type="body"/>
          </p:nvPr>
        </p:nvSpPr>
        <p:spPr>
          <a:xfrm>
            <a:off x="609601" y="1245522"/>
            <a:ext cx="10968567" cy="48219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 sz="1800"/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•"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0"/>
          <p:cNvSpPr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" name="Google Shape;39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1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1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43" name="Google Shape;43;p61"/>
          <p:cNvSpPr txBox="1"/>
          <p:nvPr>
            <p:ph idx="11" type="ftr"/>
          </p:nvPr>
        </p:nvSpPr>
        <p:spPr>
          <a:xfrm>
            <a:off x="1631504" y="6408000"/>
            <a:ext cx="919997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1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>
  <p:cSld name="Title Slide  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2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8" name="Google Shape;48;p62"/>
          <p:cNvSpPr txBox="1"/>
          <p:nvPr>
            <p:ph idx="11" type="ftr"/>
          </p:nvPr>
        </p:nvSpPr>
        <p:spPr>
          <a:xfrm>
            <a:off x="1628384" y="6408000"/>
            <a:ext cx="9203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2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">
  <p:cSld name="Defaul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98bfa124f3_0_110"/>
          <p:cNvSpPr txBox="1"/>
          <p:nvPr>
            <p:ph idx="10" type="dt"/>
          </p:nvPr>
        </p:nvSpPr>
        <p:spPr>
          <a:xfrm>
            <a:off x="5041635" y="6356351"/>
            <a:ext cx="1828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BFBFBF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g298bfa124f3_0_110"/>
          <p:cNvSpPr txBox="1"/>
          <p:nvPr>
            <p:ph idx="11" type="ftr"/>
          </p:nvPr>
        </p:nvSpPr>
        <p:spPr>
          <a:xfrm>
            <a:off x="4888579" y="6356351"/>
            <a:ext cx="572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BFBFBF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g298bfa124f3_0_110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g298bfa124f3_0_110"/>
          <p:cNvSpPr/>
          <p:nvPr/>
        </p:nvSpPr>
        <p:spPr>
          <a:xfrm>
            <a:off x="0" y="0"/>
            <a:ext cx="12192000" cy="6219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Google Shape;55;g298bfa124f3_0_1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7384"/>
            <a:ext cx="12192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g298bfa124f3_0_110"/>
          <p:cNvSpPr txBox="1"/>
          <p:nvPr>
            <p:ph type="title"/>
          </p:nvPr>
        </p:nvSpPr>
        <p:spPr>
          <a:xfrm>
            <a:off x="4888575" y="2743350"/>
            <a:ext cx="66939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4400"/>
              <a:buFont typeface="Arial"/>
              <a:buNone/>
              <a:defRPr sz="4400">
                <a:solidFill>
                  <a:srgbClr val="5AA3D9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98bfa124f3_0_197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Clr>
                <a:srgbClr val="000000"/>
              </a:buClr>
              <a:buSzPts val="1200"/>
              <a:buFont typeface="Arial"/>
              <a:buNone/>
              <a:defRPr/>
            </a:lvl1pPr>
            <a:lvl2pPr lvl="1" rtl="0">
              <a:buClr>
                <a:srgbClr val="000000"/>
              </a:buClr>
              <a:buSzPts val="1200"/>
              <a:buFont typeface="Arial"/>
              <a:buNone/>
              <a:defRPr/>
            </a:lvl2pPr>
            <a:lvl3pPr lvl="2" rtl="0">
              <a:buClr>
                <a:srgbClr val="000000"/>
              </a:buClr>
              <a:buSzPts val="1200"/>
              <a:buFont typeface="Arial"/>
              <a:buNone/>
              <a:defRPr/>
            </a:lvl3pPr>
            <a:lvl4pPr lvl="3" rtl="0">
              <a:buClr>
                <a:srgbClr val="000000"/>
              </a:buClr>
              <a:buSzPts val="1200"/>
              <a:buFont typeface="Arial"/>
              <a:buNone/>
              <a:defRPr/>
            </a:lvl4pPr>
            <a:lvl5pPr lvl="4" rtl="0">
              <a:buClr>
                <a:srgbClr val="000000"/>
              </a:buClr>
              <a:buSzPts val="1200"/>
              <a:buFont typeface="Arial"/>
              <a:buNone/>
              <a:defRPr/>
            </a:lvl5pPr>
            <a:lvl6pPr lvl="5" rtl="0">
              <a:buClr>
                <a:srgbClr val="000000"/>
              </a:buClr>
              <a:buSzPts val="1200"/>
              <a:buFont typeface="Arial"/>
              <a:buNone/>
              <a:defRPr/>
            </a:lvl6pPr>
            <a:lvl7pPr lvl="6" rtl="0">
              <a:buClr>
                <a:srgbClr val="000000"/>
              </a:buClr>
              <a:buSzPts val="1200"/>
              <a:buFont typeface="Arial"/>
              <a:buNone/>
              <a:defRPr/>
            </a:lvl7pPr>
            <a:lvl8pPr lvl="7" rtl="0">
              <a:buClr>
                <a:srgbClr val="000000"/>
              </a:buClr>
              <a:buSzPts val="1200"/>
              <a:buFont typeface="Arial"/>
              <a:buNone/>
              <a:defRPr/>
            </a:lvl8pPr>
            <a:lvl9pPr lvl="8" rtl="0">
              <a:buClr>
                <a:srgbClr val="000000"/>
              </a:buClr>
              <a:buSzPts val="1200"/>
              <a:buFont typeface="Arial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" name="Google Shape;59;g298bfa124f3_0_197"/>
          <p:cNvSpPr/>
          <p:nvPr/>
        </p:nvSpPr>
        <p:spPr>
          <a:xfrm>
            <a:off x="455975" y="6137550"/>
            <a:ext cx="11308500" cy="720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7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55"/>
          <p:cNvPicPr preferRelativeResize="0"/>
          <p:nvPr/>
        </p:nvPicPr>
        <p:blipFill rotWithShape="1">
          <a:blip r:embed="rId1">
            <a:alphaModFix/>
          </a:blip>
          <a:srcRect b="0" l="30181" r="0" t="0"/>
          <a:stretch/>
        </p:blipFill>
        <p:spPr>
          <a:xfrm>
            <a:off x="983432" y="6324600"/>
            <a:ext cx="11208568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55"/>
          <p:cNvSpPr txBox="1"/>
          <p:nvPr>
            <p:ph type="title"/>
          </p:nvPr>
        </p:nvSpPr>
        <p:spPr>
          <a:xfrm>
            <a:off x="407988" y="373593"/>
            <a:ext cx="11376025" cy="6791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55"/>
          <p:cNvSpPr txBox="1"/>
          <p:nvPr>
            <p:ph idx="1" type="body"/>
          </p:nvPr>
        </p:nvSpPr>
        <p:spPr>
          <a:xfrm>
            <a:off x="407989" y="1268760"/>
            <a:ext cx="11376024" cy="49320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55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55"/>
          <p:cNvSpPr txBox="1"/>
          <p:nvPr>
            <p:ph idx="11" type="ftr"/>
          </p:nvPr>
        </p:nvSpPr>
        <p:spPr>
          <a:xfrm>
            <a:off x="1775520" y="6408000"/>
            <a:ext cx="905596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5" name="Google Shape;15;p55"/>
          <p:cNvPicPr preferRelativeResize="0"/>
          <p:nvPr/>
        </p:nvPicPr>
        <p:blipFill rotWithShape="1">
          <a:blip r:embed="rId1">
            <a:alphaModFix/>
          </a:blip>
          <a:srcRect b="0" l="0" r="91643" t="0"/>
          <a:stretch/>
        </p:blipFill>
        <p:spPr>
          <a:xfrm>
            <a:off x="0" y="6324600"/>
            <a:ext cx="1018903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5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5440" y="6352962"/>
            <a:ext cx="394028" cy="46041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9.png"/><Relationship Id="rId4" Type="http://schemas.openxmlformats.org/officeDocument/2006/relationships/image" Target="../media/image3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0.png"/><Relationship Id="rId4" Type="http://schemas.openxmlformats.org/officeDocument/2006/relationships/image" Target="../media/image46.png"/><Relationship Id="rId5" Type="http://schemas.openxmlformats.org/officeDocument/2006/relationships/image" Target="../media/image28.png"/><Relationship Id="rId6" Type="http://schemas.openxmlformats.org/officeDocument/2006/relationships/image" Target="../media/image4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9.png"/><Relationship Id="rId4" Type="http://schemas.openxmlformats.org/officeDocument/2006/relationships/image" Target="../media/image48.png"/><Relationship Id="rId5" Type="http://schemas.openxmlformats.org/officeDocument/2006/relationships/image" Target="../media/image43.png"/><Relationship Id="rId6" Type="http://schemas.openxmlformats.org/officeDocument/2006/relationships/image" Target="../media/image6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2.png"/><Relationship Id="rId4" Type="http://schemas.openxmlformats.org/officeDocument/2006/relationships/image" Target="../media/image44.png"/><Relationship Id="rId5" Type="http://schemas.openxmlformats.org/officeDocument/2006/relationships/image" Target="../media/image36.png"/><Relationship Id="rId6" Type="http://schemas.openxmlformats.org/officeDocument/2006/relationships/image" Target="../media/image45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8.png"/><Relationship Id="rId4" Type="http://schemas.openxmlformats.org/officeDocument/2006/relationships/image" Target="../media/image47.gif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1.gif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6.png"/><Relationship Id="rId4" Type="http://schemas.openxmlformats.org/officeDocument/2006/relationships/image" Target="../media/image57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78.png"/><Relationship Id="rId4" Type="http://schemas.openxmlformats.org/officeDocument/2006/relationships/image" Target="../media/image52.png"/><Relationship Id="rId5" Type="http://schemas.openxmlformats.org/officeDocument/2006/relationships/image" Target="../media/image5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7.png"/><Relationship Id="rId4" Type="http://schemas.openxmlformats.org/officeDocument/2006/relationships/image" Target="../media/image6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9" Type="http://schemas.openxmlformats.org/officeDocument/2006/relationships/image" Target="../media/image69.png"/><Relationship Id="rId5" Type="http://schemas.openxmlformats.org/officeDocument/2006/relationships/image" Target="../media/image59.png"/><Relationship Id="rId6" Type="http://schemas.openxmlformats.org/officeDocument/2006/relationships/image" Target="../media/image64.png"/><Relationship Id="rId7" Type="http://schemas.openxmlformats.org/officeDocument/2006/relationships/image" Target="../media/image61.png"/><Relationship Id="rId8" Type="http://schemas.openxmlformats.org/officeDocument/2006/relationships/image" Target="../media/image6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70.png"/><Relationship Id="rId4" Type="http://schemas.openxmlformats.org/officeDocument/2006/relationships/image" Target="../media/image77.png"/><Relationship Id="rId5" Type="http://schemas.openxmlformats.org/officeDocument/2006/relationships/image" Target="../media/image76.png"/><Relationship Id="rId6" Type="http://schemas.openxmlformats.org/officeDocument/2006/relationships/image" Target="../media/image6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81.jpg"/><Relationship Id="rId4" Type="http://schemas.openxmlformats.org/officeDocument/2006/relationships/image" Target="../media/image68.png"/><Relationship Id="rId5" Type="http://schemas.openxmlformats.org/officeDocument/2006/relationships/image" Target="../media/image73.png"/><Relationship Id="rId6" Type="http://schemas.openxmlformats.org/officeDocument/2006/relationships/image" Target="../media/image7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8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9.png"/><Relationship Id="rId4" Type="http://schemas.openxmlformats.org/officeDocument/2006/relationships/image" Target="../media/image75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4.png"/><Relationship Id="rId4" Type="http://schemas.openxmlformats.org/officeDocument/2006/relationships/image" Target="../media/image8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98bfa124f3_0_0"/>
          <p:cNvSpPr txBox="1"/>
          <p:nvPr>
            <p:ph type="ctrTitle"/>
          </p:nvPr>
        </p:nvSpPr>
        <p:spPr>
          <a:xfrm>
            <a:off x="407987" y="3772271"/>
            <a:ext cx="11376000" cy="1296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Romanian Students Internship Programme 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298bfa124f3_0_0"/>
          <p:cNvSpPr txBox="1"/>
          <p:nvPr>
            <p:ph idx="1" type="subTitle"/>
          </p:nvPr>
        </p:nvSpPr>
        <p:spPr>
          <a:xfrm>
            <a:off x="3575720" y="5497462"/>
            <a:ext cx="5112600" cy="50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/>
              <a:t>https://indico.cern.ch/event/1337923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1"/>
          <p:cNvSpPr txBox="1"/>
          <p:nvPr>
            <p:ph type="title"/>
          </p:nvPr>
        </p:nvSpPr>
        <p:spPr>
          <a:xfrm>
            <a:off x="593408" y="404664"/>
            <a:ext cx="11005184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/>
              <a:t>Sources of radiation: beam-machine and beam-gas interactions</a:t>
            </a:r>
            <a:endParaRPr/>
          </a:p>
        </p:txBody>
      </p:sp>
      <p:pic>
        <p:nvPicPr>
          <p:cNvPr id="193" name="Google Shape;193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9416" y="976842"/>
            <a:ext cx="10125039" cy="4904316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1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5" name="Google Shape;195;p21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2"/>
          <p:cNvSpPr txBox="1"/>
          <p:nvPr>
            <p:ph type="title"/>
          </p:nvPr>
        </p:nvSpPr>
        <p:spPr>
          <a:xfrm>
            <a:off x="563425" y="307196"/>
            <a:ext cx="7050600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LHC radiation showers</a:t>
            </a:r>
            <a:endParaRPr/>
          </a:p>
        </p:txBody>
      </p:sp>
      <p:pic>
        <p:nvPicPr>
          <p:cNvPr id="201" name="Google Shape;201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2821" y="1455155"/>
            <a:ext cx="11226800" cy="3947689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2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3" name="Google Shape;203;p22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3"/>
          <p:cNvSpPr txBox="1"/>
          <p:nvPr>
            <p:ph type="title"/>
          </p:nvPr>
        </p:nvSpPr>
        <p:spPr>
          <a:xfrm>
            <a:off x="563425" y="307196"/>
            <a:ext cx="7050600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Monitoring and calculation tools</a:t>
            </a:r>
            <a:endParaRPr/>
          </a:p>
        </p:txBody>
      </p:sp>
      <p:pic>
        <p:nvPicPr>
          <p:cNvPr id="209" name="Google Shape;209;p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2600" y="1268760"/>
            <a:ext cx="11226800" cy="4721817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3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1" name="Google Shape;211;p23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6"/>
          <p:cNvSpPr txBox="1"/>
          <p:nvPr>
            <p:ph type="title"/>
          </p:nvPr>
        </p:nvSpPr>
        <p:spPr>
          <a:xfrm>
            <a:off x="563424" y="307196"/>
            <a:ext cx="7764823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The ATLAS Insertion Region (IR1)</a:t>
            </a:r>
            <a:endParaRPr/>
          </a:p>
        </p:txBody>
      </p:sp>
      <p:pic>
        <p:nvPicPr>
          <p:cNvPr id="217" name="Google Shape;217;p2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7368" y="1196752"/>
            <a:ext cx="11226800" cy="484182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6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9" name="Google Shape;219;p26"/>
          <p:cNvSpPr txBox="1"/>
          <p:nvPr/>
        </p:nvSpPr>
        <p:spPr>
          <a:xfrm>
            <a:off x="522298" y="3891039"/>
            <a:ext cx="78004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D6EFF"/>
                </a:solidFill>
                <a:latin typeface="Arial"/>
                <a:ea typeface="Arial"/>
                <a:cs typeface="Arial"/>
                <a:sym typeface="Arial"/>
              </a:rPr>
              <a:t>RR13</a:t>
            </a:r>
            <a:endParaRPr b="1" sz="1800">
              <a:solidFill>
                <a:srgbClr val="2D6E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6"/>
          <p:cNvSpPr txBox="1"/>
          <p:nvPr/>
        </p:nvSpPr>
        <p:spPr>
          <a:xfrm>
            <a:off x="10812814" y="3924465"/>
            <a:ext cx="78004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D6EFF"/>
                </a:solidFill>
                <a:latin typeface="Arial"/>
                <a:ea typeface="Arial"/>
                <a:cs typeface="Arial"/>
                <a:sym typeface="Arial"/>
              </a:rPr>
              <a:t>RR17</a:t>
            </a:r>
            <a:endParaRPr b="1" sz="1800">
              <a:solidFill>
                <a:srgbClr val="2D6E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6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7"/>
          <p:cNvSpPr txBox="1"/>
          <p:nvPr>
            <p:ph type="title"/>
          </p:nvPr>
        </p:nvSpPr>
        <p:spPr>
          <a:xfrm>
            <a:off x="563424" y="307196"/>
            <a:ext cx="9132975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Radiation levels in the ATLAS detector</a:t>
            </a:r>
            <a:endParaRPr/>
          </a:p>
        </p:txBody>
      </p:sp>
      <p:pic>
        <p:nvPicPr>
          <p:cNvPr id="227" name="Google Shape;227;p2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7368" y="1196752"/>
            <a:ext cx="11226800" cy="4833256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7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9" name="Google Shape;229;p27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8"/>
          <p:cNvSpPr txBox="1"/>
          <p:nvPr>
            <p:ph type="title"/>
          </p:nvPr>
        </p:nvSpPr>
        <p:spPr>
          <a:xfrm>
            <a:off x="563424" y="307196"/>
            <a:ext cx="11221207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/>
              <a:t>IR1 (ATLAS) and IR5 (CMS) Long Straight Sections (LSS)</a:t>
            </a:r>
            <a:endParaRPr/>
          </a:p>
        </p:txBody>
      </p:sp>
      <p:pic>
        <p:nvPicPr>
          <p:cNvPr id="235" name="Google Shape;235;p2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3424" y="1299218"/>
            <a:ext cx="10676100" cy="490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8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7" name="Google Shape;237;p28"/>
          <p:cNvSpPr/>
          <p:nvPr/>
        </p:nvSpPr>
        <p:spPr>
          <a:xfrm>
            <a:off x="436500" y="2813050"/>
            <a:ext cx="11484900" cy="344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8" name="Google Shape;238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" y="3246736"/>
            <a:ext cx="12192000" cy="2476515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8"/>
          <p:cNvSpPr txBox="1"/>
          <p:nvPr/>
        </p:nvSpPr>
        <p:spPr>
          <a:xfrm>
            <a:off x="708100" y="5790975"/>
            <a:ext cx="11076600" cy="4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D. Prelipcean, Master thesis: </a:t>
            </a:r>
            <a:br>
              <a:rPr lang="en-US" sz="1200">
                <a:solidFill>
                  <a:schemeClr val="dk2"/>
                </a:solidFill>
              </a:rPr>
            </a:br>
            <a:r>
              <a:rPr i="1" lang="en-US" sz="1200">
                <a:solidFill>
                  <a:schemeClr val="dk2"/>
                </a:solidFill>
              </a:rPr>
              <a:t>Comparison between measured radiation levels and FLUKA simulations at CHARM and in the LHC tunnel of P1-5 within the R2E project in Run 2</a:t>
            </a:r>
            <a:endParaRPr i="1" sz="1200">
              <a:solidFill>
                <a:schemeClr val="dk2"/>
              </a:solidFill>
            </a:endParaRPr>
          </a:p>
        </p:txBody>
      </p:sp>
      <p:sp>
        <p:nvSpPr>
          <p:cNvPr id="240" name="Google Shape;240;p28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0"/>
          <p:cNvSpPr txBox="1"/>
          <p:nvPr>
            <p:ph type="title"/>
          </p:nvPr>
        </p:nvSpPr>
        <p:spPr>
          <a:xfrm>
            <a:off x="563424" y="307196"/>
            <a:ext cx="10933175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IR1 and IR5 Dispersion Suppressor (DS): TID</a:t>
            </a:r>
            <a:endParaRPr/>
          </a:p>
        </p:txBody>
      </p:sp>
      <p:pic>
        <p:nvPicPr>
          <p:cNvPr id="246" name="Google Shape;246;p3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5809" y="1094753"/>
            <a:ext cx="11226800" cy="4614344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0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8" name="Google Shape;248;p30"/>
          <p:cNvSpPr txBox="1"/>
          <p:nvPr/>
        </p:nvSpPr>
        <p:spPr>
          <a:xfrm>
            <a:off x="6586400" y="5790975"/>
            <a:ext cx="5198400" cy="4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Courtesy of: M. Sabate-Gilarte on behalf of of HL WP 13</a:t>
            </a:r>
            <a:endParaRPr i="1" sz="1200">
              <a:solidFill>
                <a:schemeClr val="dk2"/>
              </a:solidFill>
            </a:endParaRPr>
          </a:p>
        </p:txBody>
      </p:sp>
      <p:sp>
        <p:nvSpPr>
          <p:cNvPr id="249" name="Google Shape;249;p30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98bfa124f3_0_394"/>
          <p:cNvSpPr txBox="1"/>
          <p:nvPr>
            <p:ph type="ctrTitle"/>
          </p:nvPr>
        </p:nvSpPr>
        <p:spPr>
          <a:xfrm>
            <a:off x="407987" y="4077071"/>
            <a:ext cx="11376000" cy="1296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R2E</a:t>
            </a:r>
            <a:endParaRPr/>
          </a:p>
        </p:txBody>
      </p:sp>
      <p:sp>
        <p:nvSpPr>
          <p:cNvPr id="256" name="Google Shape;256;g298bfa124f3_0_394"/>
          <p:cNvSpPr txBox="1"/>
          <p:nvPr>
            <p:ph idx="1" type="subTitle"/>
          </p:nvPr>
        </p:nvSpPr>
        <p:spPr>
          <a:xfrm>
            <a:off x="3575720" y="5497462"/>
            <a:ext cx="5112600" cy="50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800"/>
              </a:spcBef>
              <a:spcAft>
                <a:spcPts val="4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98bfa124f3_0_302"/>
          <p:cNvSpPr txBox="1"/>
          <p:nvPr>
            <p:ph type="title"/>
          </p:nvPr>
        </p:nvSpPr>
        <p:spPr>
          <a:xfrm>
            <a:off x="397539" y="286496"/>
            <a:ext cx="11376000" cy="6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Key point: “unavoidable” radiation exposure of critical accelerator systems</a:t>
            </a:r>
            <a:endParaRPr/>
          </a:p>
        </p:txBody>
      </p:sp>
      <p:sp>
        <p:nvSpPr>
          <p:cNvPr id="262" name="Google Shape;262;g298bfa124f3_0_302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3" name="Google Shape;263;g298bfa124f3_0_30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95600" y="1484784"/>
            <a:ext cx="6840900" cy="456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98bfa124f3_0_309"/>
          <p:cNvSpPr txBox="1"/>
          <p:nvPr/>
        </p:nvSpPr>
        <p:spPr>
          <a:xfrm>
            <a:off x="457200" y="175120"/>
            <a:ext cx="113877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 fontScale="625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1" i="0" lang="en-US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“Radiation to Electronics” (R2E) challenge in high-energy accelerators </a:t>
            </a:r>
            <a:endParaRPr b="1" i="0" sz="3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g298bfa124f3_0_309"/>
          <p:cNvSpPr txBox="1"/>
          <p:nvPr/>
        </p:nvSpPr>
        <p:spPr>
          <a:xfrm>
            <a:off x="418594" y="841141"/>
            <a:ext cx="4610400" cy="44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5902" lvl="0" marL="22542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High-energy accelerators are subject to </a:t>
            </a: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beam losses 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hence generate prompt radiation in their vicinity</a:t>
            </a:r>
            <a:endParaRPr/>
          </a:p>
          <a:p>
            <a:pPr indent="-235902" lvl="0" marL="22542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Part of the accelerator equipment needs to be installed near the machine itself, and is therefore subject to a complex and challenging </a:t>
            </a: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radiation environment </a:t>
            </a:r>
            <a:endParaRPr/>
          </a:p>
          <a:p>
            <a:pPr indent="-235902" lvl="0" marL="22542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Such equipment is critical for the successful operation of the accelerator, and uses microelectronic components which are </a:t>
            </a: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sensitive to radiation  </a:t>
            </a:r>
            <a:endParaRPr b="1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0" name="Google Shape;270;g298bfa124f3_0_3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99886" y="871754"/>
            <a:ext cx="4764028" cy="2192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g298bfa124f3_0_30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32634" y="3165945"/>
            <a:ext cx="3312258" cy="1992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g298bfa124f3_0_30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87198" y="4016642"/>
            <a:ext cx="3105468" cy="2283665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g298bfa124f3_0_309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4" name="Google Shape;274;g298bfa124f3_0_309"/>
          <p:cNvSpPr txBox="1"/>
          <p:nvPr/>
        </p:nvSpPr>
        <p:spPr>
          <a:xfrm>
            <a:off x="9915850" y="1125068"/>
            <a:ext cx="21429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1200" u="none" cap="none" strike="noStrike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rPr>
              <a:t>Expected HL-LHC radiation levels around the ATLAS interaction point (IP1), as simulated in FLUKA</a:t>
            </a:r>
            <a:endParaRPr i="1" sz="1200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g298bfa124f3_0_309"/>
          <p:cNvSpPr/>
          <p:nvPr/>
        </p:nvSpPr>
        <p:spPr>
          <a:xfrm rot="1190074">
            <a:off x="4789566" y="4166490"/>
            <a:ext cx="543758" cy="206021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6" name="Google Shape;276;g298bfa124f3_0_30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523691" y="2012107"/>
            <a:ext cx="707186" cy="578733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g298bfa124f3_0_309"/>
          <p:cNvSpPr txBox="1"/>
          <p:nvPr/>
        </p:nvSpPr>
        <p:spPr>
          <a:xfrm>
            <a:off x="567011" y="5223703"/>
            <a:ext cx="4313400" cy="954300"/>
          </a:xfrm>
          <a:prstGeom prst="rect">
            <a:avLst/>
          </a:prstGeom>
          <a:noFill/>
          <a:ln cap="flat" cmpd="sng" w="9525">
            <a:solidFill>
              <a:srgbClr val="0055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Tens of thousands of electronic boards in the LHC (and millions of individual components), all capable of negatively affecting its operation through radiation effects  </a:t>
            </a:r>
            <a:endParaRPr b="1" i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298bfa124f3_0_309"/>
          <p:cNvSpPr txBox="1"/>
          <p:nvPr/>
        </p:nvSpPr>
        <p:spPr>
          <a:xfrm>
            <a:off x="8610600" y="5403122"/>
            <a:ext cx="3534000" cy="738900"/>
          </a:xfrm>
          <a:prstGeom prst="rect">
            <a:avLst/>
          </a:prstGeom>
          <a:noFill/>
          <a:ln cap="flat" cmpd="sng" w="9525">
            <a:solidFill>
              <a:srgbClr val="0055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R2E mandate: to ensure the successful operation of CERN accelerators in view of radiation effects on electronics</a:t>
            </a:r>
            <a:endParaRPr/>
          </a:p>
        </p:txBody>
      </p:sp>
      <p:sp>
        <p:nvSpPr>
          <p:cNvPr id="279" name="Google Shape;279;g298bfa124f3_0_309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9f9fa68220_0_6"/>
          <p:cNvSpPr txBox="1"/>
          <p:nvPr>
            <p:ph type="ctrTitle"/>
          </p:nvPr>
        </p:nvSpPr>
        <p:spPr>
          <a:xfrm>
            <a:off x="407975" y="3429000"/>
            <a:ext cx="6330300" cy="11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sz="3000"/>
              <a:t>Radiation Monitoring R&amp;D </a:t>
            </a:r>
            <a:br>
              <a:rPr lang="en-US" sz="3000"/>
            </a:br>
            <a:r>
              <a:rPr lang="en-US" sz="3000"/>
              <a:t>at the CERN Accelerator Complex</a:t>
            </a:r>
            <a:endParaRPr sz="3000"/>
          </a:p>
        </p:txBody>
      </p:sp>
      <p:sp>
        <p:nvSpPr>
          <p:cNvPr id="118" name="Google Shape;118;g29f9fa68220_0_6"/>
          <p:cNvSpPr txBox="1"/>
          <p:nvPr>
            <p:ph idx="1" type="subTitle"/>
          </p:nvPr>
        </p:nvSpPr>
        <p:spPr>
          <a:xfrm>
            <a:off x="408000" y="4551900"/>
            <a:ext cx="6531900" cy="19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br>
              <a:rPr lang="en-US" sz="1800"/>
            </a:br>
            <a:r>
              <a:rPr lang="en-US" sz="1800"/>
              <a:t>Daniel Prelipcean</a:t>
            </a:r>
            <a:br>
              <a:rPr lang="en-US" sz="1800"/>
            </a:b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br>
              <a:rPr lang="en-US" sz="1800"/>
            </a:br>
            <a:r>
              <a:rPr lang="en-US" sz="1800"/>
              <a:t>2023.11.21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t/>
            </a:r>
            <a:endParaRPr sz="1800"/>
          </a:p>
        </p:txBody>
      </p:sp>
      <p:pic>
        <p:nvPicPr>
          <p:cNvPr id="119" name="Google Shape;119;g29f9fa68220_0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8518" y="0"/>
            <a:ext cx="5143480" cy="68579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98bfa124f3_0_348"/>
          <p:cNvSpPr txBox="1"/>
          <p:nvPr>
            <p:ph type="title"/>
          </p:nvPr>
        </p:nvSpPr>
        <p:spPr>
          <a:xfrm>
            <a:off x="563424" y="307196"/>
            <a:ext cx="90609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Focusing on the LHC: a typical cycle </a:t>
            </a:r>
            <a:endParaRPr/>
          </a:p>
        </p:txBody>
      </p:sp>
      <p:pic>
        <p:nvPicPr>
          <p:cNvPr id="285" name="Google Shape;285;g298bfa124f3_0_34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9255" y="1449918"/>
            <a:ext cx="10715100" cy="490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298bfa124f3_0_348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7" name="Google Shape;287;g298bfa124f3_0_348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98bfa124f3_0_324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3" name="Google Shape;293;g298bfa124f3_0_3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25886" y="921262"/>
            <a:ext cx="4392488" cy="3317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g298bfa124f3_0_3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7717" y="1435173"/>
            <a:ext cx="3188554" cy="252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g298bfa124f3_0_3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82837" y="3355266"/>
            <a:ext cx="4130918" cy="2620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g298bfa124f3_0_3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129366" y="136525"/>
            <a:ext cx="3402817" cy="2552113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g298bfa124f3_0_324"/>
          <p:cNvSpPr txBox="1"/>
          <p:nvPr/>
        </p:nvSpPr>
        <p:spPr>
          <a:xfrm>
            <a:off x="387717" y="4149080"/>
            <a:ext cx="3021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Radiation tolerant design and production (standards, guidelines, quality assurance, reviews…) </a:t>
            </a:r>
            <a:endParaRPr b="1" i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g298bfa124f3_0_324"/>
          <p:cNvSpPr txBox="1"/>
          <p:nvPr/>
        </p:nvSpPr>
        <p:spPr>
          <a:xfrm>
            <a:off x="4801027" y="2698786"/>
            <a:ext cx="234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Radiation effects facilities and tests</a:t>
            </a:r>
            <a:endParaRPr b="1" i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g298bfa124f3_0_324"/>
          <p:cNvSpPr txBox="1"/>
          <p:nvPr/>
        </p:nvSpPr>
        <p:spPr>
          <a:xfrm>
            <a:off x="2827728" y="5965878"/>
            <a:ext cx="600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Radiation environment simulation and monitoring</a:t>
            </a:r>
            <a:endParaRPr b="1" i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g298bfa124f3_0_324"/>
          <p:cNvSpPr txBox="1"/>
          <p:nvPr/>
        </p:nvSpPr>
        <p:spPr>
          <a:xfrm>
            <a:off x="8296756" y="4495620"/>
            <a:ext cx="38217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Follow-up and mitigation of radiation effects impact on operation; mission-critical also for HL-LHC objectives</a:t>
            </a:r>
            <a:endParaRPr b="1" i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g298bfa124f3_0_324"/>
          <p:cNvSpPr txBox="1"/>
          <p:nvPr/>
        </p:nvSpPr>
        <p:spPr>
          <a:xfrm>
            <a:off x="534988" y="313136"/>
            <a:ext cx="2894100" cy="7080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Radiation Hardness Assurance at CERN</a:t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g298bfa124f3_0_324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298bfa124f3_0_338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8" name="Google Shape;308;g298bfa124f3_0_3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1384" y="476672"/>
            <a:ext cx="7632850" cy="1937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g298bfa124f3_0_3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7368" y="2708920"/>
            <a:ext cx="3663884" cy="3301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g298bfa124f3_0_3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95800" y="3262510"/>
            <a:ext cx="3424238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hart, scatter chart&#10;&#10;Description automatically generated" id="311" name="Google Shape;311;g298bfa124f3_0_33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44584" y="1215941"/>
            <a:ext cx="4267392" cy="3200544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298bfa124f3_0_338"/>
          <p:cNvSpPr txBox="1"/>
          <p:nvPr/>
        </p:nvSpPr>
        <p:spPr>
          <a:xfrm>
            <a:off x="8184225" y="4701725"/>
            <a:ext cx="3960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Improvement in 2022 versus 2018 mainly due to: </a:t>
            </a:r>
            <a:br>
              <a:rPr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(a) reduced Point 1 &amp; 5 DS levels and </a:t>
            </a:r>
            <a:br>
              <a:rPr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(b) </a:t>
            </a:r>
            <a:r>
              <a:rPr b="1"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R2E power converters in RRs 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98bfa124f3_0_367"/>
          <p:cNvSpPr txBox="1"/>
          <p:nvPr>
            <p:ph type="title"/>
          </p:nvPr>
        </p:nvSpPr>
        <p:spPr>
          <a:xfrm>
            <a:off x="563424" y="307196"/>
            <a:ext cx="107172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LHC approach: from mitigation to prevention </a:t>
            </a:r>
            <a:endParaRPr/>
          </a:p>
        </p:txBody>
      </p:sp>
      <p:sp>
        <p:nvSpPr>
          <p:cNvPr id="318" name="Google Shape;318;g298bfa124f3_0_36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888DB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rgbClr val="888DB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9" name="Google Shape;319;g298bfa124f3_0_3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26314" y="1870681"/>
            <a:ext cx="6555198" cy="4206323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g298bfa124f3_0_367"/>
          <p:cNvSpPr txBox="1"/>
          <p:nvPr/>
        </p:nvSpPr>
        <p:spPr>
          <a:xfrm>
            <a:off x="148911" y="1686870"/>
            <a:ext cx="3620400" cy="26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80989" lvl="0" marL="380989" marR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67"/>
              <a:buFont typeface="Arial"/>
              <a:buChar char="•"/>
            </a:pPr>
            <a:r>
              <a:rPr lang="en-US" sz="1867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No information about radiation levels and sensitivity of critical components and systems to radiation</a:t>
            </a:r>
            <a:endParaRPr/>
          </a:p>
          <a:p>
            <a:pPr indent="-380989" lvl="0" marL="380989" marR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67"/>
              <a:buFont typeface="Arial"/>
              <a:buChar char="•"/>
            </a:pPr>
            <a:r>
              <a:rPr lang="en-US" sz="1867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Use of purely commercial modules and systems in radiation areas, even if radiation tested </a:t>
            </a:r>
            <a:endParaRPr/>
          </a:p>
        </p:txBody>
      </p:sp>
      <p:cxnSp>
        <p:nvCxnSpPr>
          <p:cNvPr id="321" name="Google Shape;321;g298bfa124f3_0_367"/>
          <p:cNvCxnSpPr/>
          <p:nvPr/>
        </p:nvCxnSpPr>
        <p:spPr>
          <a:xfrm>
            <a:off x="3526314" y="2309669"/>
            <a:ext cx="1108500" cy="491700"/>
          </a:xfrm>
          <a:prstGeom prst="straightConnector1">
            <a:avLst/>
          </a:prstGeom>
          <a:noFill/>
          <a:ln cap="flat" cmpd="sng" w="34925">
            <a:solidFill>
              <a:srgbClr val="C00000"/>
            </a:solidFill>
            <a:prstDash val="solid"/>
            <a:miter lim="800000"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sp>
        <p:nvSpPr>
          <p:cNvPr id="322" name="Google Shape;322;g298bfa124f3_0_367"/>
          <p:cNvSpPr txBox="1"/>
          <p:nvPr/>
        </p:nvSpPr>
        <p:spPr>
          <a:xfrm>
            <a:off x="9536250" y="3922107"/>
            <a:ext cx="24699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80989" lvl="0" marL="380989" marR="0" rtl="0" algn="l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Active electronics operating only in radiation safe areas (e.g. shielding, relocation) </a:t>
            </a:r>
            <a:endParaRPr/>
          </a:p>
          <a:p>
            <a:pPr indent="-380989" lvl="0" marL="380989" marR="0" rtl="0" algn="l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Rad-hard-by-design components</a:t>
            </a:r>
            <a:endParaRPr sz="1600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3" name="Google Shape;323;g298bfa124f3_0_367"/>
          <p:cNvCxnSpPr/>
          <p:nvPr/>
        </p:nvCxnSpPr>
        <p:spPr>
          <a:xfrm rot="10800000">
            <a:off x="8573165" y="2792604"/>
            <a:ext cx="1673700" cy="945300"/>
          </a:xfrm>
          <a:prstGeom prst="straightConnector1">
            <a:avLst/>
          </a:prstGeom>
          <a:noFill/>
          <a:ln cap="flat" cmpd="sng" w="38100">
            <a:solidFill>
              <a:srgbClr val="FFC000"/>
            </a:solidFill>
            <a:prstDash val="solid"/>
            <a:miter lim="800000"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sp>
        <p:nvSpPr>
          <p:cNvPr id="324" name="Google Shape;324;g298bfa124f3_0_367"/>
          <p:cNvSpPr txBox="1"/>
          <p:nvPr/>
        </p:nvSpPr>
        <p:spPr>
          <a:xfrm>
            <a:off x="5758961" y="1008647"/>
            <a:ext cx="61692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80989" lvl="0" marL="380989" marR="0" rtl="0" algn="l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1867"/>
              <a:buFont typeface="Arial"/>
              <a:buChar char="•"/>
            </a:pPr>
            <a:r>
              <a:rPr lang="en-US" sz="1867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Radiation tolerant design based on qualified COTS</a:t>
            </a:r>
            <a:endParaRPr/>
          </a:p>
        </p:txBody>
      </p:sp>
      <p:cxnSp>
        <p:nvCxnSpPr>
          <p:cNvPr id="325" name="Google Shape;325;g298bfa124f3_0_367"/>
          <p:cNvCxnSpPr/>
          <p:nvPr/>
        </p:nvCxnSpPr>
        <p:spPr>
          <a:xfrm flipH="1">
            <a:off x="6648658" y="1556792"/>
            <a:ext cx="1773900" cy="1244700"/>
          </a:xfrm>
          <a:prstGeom prst="straightConnector1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sp>
        <p:nvSpPr>
          <p:cNvPr id="326" name="Google Shape;326;g298bfa124f3_0_367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7" name="Google Shape;327;g298bfa124f3_0_367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4"/>
          <p:cNvSpPr txBox="1"/>
          <p:nvPr>
            <p:ph idx="1" type="body"/>
          </p:nvPr>
        </p:nvSpPr>
        <p:spPr>
          <a:xfrm>
            <a:off x="372500" y="1124745"/>
            <a:ext cx="11376000" cy="10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r>
              <a:rPr b="0" lang="en-US" sz="1800"/>
              <a:t>(*) As final Radiation Hardness Assurance step, after radiation levels and tolerance requirement definition, architecture selection (including radiation effects mitigation solutions), component selection (based mainly on device level radiation effects testing), etc.  </a:t>
            </a:r>
            <a:endParaRPr b="0" sz="1800"/>
          </a:p>
        </p:txBody>
      </p:sp>
      <p:sp>
        <p:nvSpPr>
          <p:cNvPr id="333" name="Google Shape;333;p44"/>
          <p:cNvSpPr txBox="1"/>
          <p:nvPr>
            <p:ph type="title"/>
          </p:nvPr>
        </p:nvSpPr>
        <p:spPr>
          <a:xfrm>
            <a:off x="407988" y="373593"/>
            <a:ext cx="11376025" cy="6791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Importance of CHARM for system level testing(*)</a:t>
            </a:r>
            <a:endParaRPr/>
          </a:p>
        </p:txBody>
      </p:sp>
      <p:sp>
        <p:nvSpPr>
          <p:cNvPr id="334" name="Google Shape;334;p44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35" name="Google Shape;335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8246" y="2209167"/>
            <a:ext cx="51435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44"/>
          <p:cNvSpPr txBox="1"/>
          <p:nvPr/>
        </p:nvSpPr>
        <p:spPr>
          <a:xfrm>
            <a:off x="708100" y="5790975"/>
            <a:ext cx="11076600" cy="4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D. Prelipcean et al., "Benchmark Between Measured and Simulated Radiation Level Data at the Mixed-Field CHARM Facility at CERN," </a:t>
            </a:r>
            <a:br>
              <a:rPr lang="en-US" sz="1200">
                <a:solidFill>
                  <a:schemeClr val="dk2"/>
                </a:solidFill>
              </a:rPr>
            </a:br>
            <a:r>
              <a:rPr lang="en-US" sz="1200">
                <a:solidFill>
                  <a:schemeClr val="dk2"/>
                </a:solidFill>
              </a:rPr>
              <a:t>in IEEE Transactions on Nuclear Science, vol. 69, no. 7, pp. 1557-1564, July 2022, doi: 10.1109/TNS.2022.3169756.</a:t>
            </a:r>
            <a:endParaRPr i="1" sz="1200">
              <a:solidFill>
                <a:schemeClr val="dk2"/>
              </a:solidFill>
            </a:endParaRPr>
          </a:p>
        </p:txBody>
      </p:sp>
      <p:pic>
        <p:nvPicPr>
          <p:cNvPr id="337" name="Google Shape;337;p44"/>
          <p:cNvPicPr preferRelativeResize="0"/>
          <p:nvPr/>
        </p:nvPicPr>
        <p:blipFill rotWithShape="1">
          <a:blip r:embed="rId4">
            <a:alphaModFix/>
          </a:blip>
          <a:srcRect b="50000" l="0" r="0" t="0"/>
          <a:stretch/>
        </p:blipFill>
        <p:spPr>
          <a:xfrm>
            <a:off x="5903650" y="1794525"/>
            <a:ext cx="5400100" cy="399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6"/>
          <p:cNvSpPr txBox="1"/>
          <p:nvPr>
            <p:ph type="title"/>
          </p:nvPr>
        </p:nvSpPr>
        <p:spPr>
          <a:xfrm>
            <a:off x="563424" y="307196"/>
            <a:ext cx="11437231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000"/>
              <a:t>Mimicking the hadron accelerator environment in CHARM </a:t>
            </a:r>
            <a:endParaRPr sz="3000"/>
          </a:p>
        </p:txBody>
      </p:sp>
      <p:sp>
        <p:nvSpPr>
          <p:cNvPr id="343" name="Google Shape;343;p46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4" name="Google Shape;344;p46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45" name="Google Shape;345;p46"/>
          <p:cNvPicPr preferRelativeResize="0"/>
          <p:nvPr/>
        </p:nvPicPr>
        <p:blipFill rotWithShape="1">
          <a:blip r:embed="rId3">
            <a:alphaModFix/>
          </a:blip>
          <a:srcRect b="49947" l="0" r="0" t="0"/>
          <a:stretch/>
        </p:blipFill>
        <p:spPr>
          <a:xfrm>
            <a:off x="365800" y="2652350"/>
            <a:ext cx="5375175" cy="331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46"/>
          <p:cNvPicPr preferRelativeResize="0"/>
          <p:nvPr/>
        </p:nvPicPr>
        <p:blipFill rotWithShape="1">
          <a:blip r:embed="rId3">
            <a:alphaModFix/>
          </a:blip>
          <a:srcRect b="0" l="0" r="0" t="51290"/>
          <a:stretch/>
        </p:blipFill>
        <p:spPr>
          <a:xfrm>
            <a:off x="6400200" y="2652350"/>
            <a:ext cx="5442599" cy="3268951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6"/>
          <p:cNvSpPr txBox="1"/>
          <p:nvPr>
            <p:ph idx="1" type="body"/>
          </p:nvPr>
        </p:nvSpPr>
        <p:spPr>
          <a:xfrm>
            <a:off x="372500" y="1124746"/>
            <a:ext cx="11376000" cy="1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Radiation field composition in selected locations of the LHC can be almost perfectly replicated in the CHARM irradiation facility.</a:t>
            </a:r>
            <a:endParaRPr b="0"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Slightly higher energy particles at the LHC, and none above 24 GeV (beam energy) at CHARM.</a:t>
            </a:r>
            <a:endParaRPr b="0" sz="1800"/>
          </a:p>
        </p:txBody>
      </p:sp>
      <p:sp>
        <p:nvSpPr>
          <p:cNvPr id="348" name="Google Shape;348;p46"/>
          <p:cNvSpPr txBox="1"/>
          <p:nvPr/>
        </p:nvSpPr>
        <p:spPr>
          <a:xfrm>
            <a:off x="708100" y="5790975"/>
            <a:ext cx="11076600" cy="4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D. Prelipcean et al., "Benchmark Between Measured and Simulated Radiation Level Data at the Mixed-Field CHARM Facility at CERN," </a:t>
            </a:r>
            <a:br>
              <a:rPr lang="en-US" sz="1200">
                <a:solidFill>
                  <a:schemeClr val="dk2"/>
                </a:solidFill>
              </a:rPr>
            </a:br>
            <a:r>
              <a:rPr lang="en-US" sz="1200">
                <a:solidFill>
                  <a:schemeClr val="dk2"/>
                </a:solidFill>
              </a:rPr>
              <a:t>in IEEE Transactions on Nuclear Science, vol. 69, no. 7, pp. 1557-1564, July 2022, doi: 10.1109/TNS.2022.3169756.</a:t>
            </a:r>
            <a:endParaRPr i="1"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9fffb18302_1_497"/>
          <p:cNvSpPr txBox="1"/>
          <p:nvPr>
            <p:ph type="ctrTitle"/>
          </p:nvPr>
        </p:nvSpPr>
        <p:spPr>
          <a:xfrm>
            <a:off x="407987" y="4077071"/>
            <a:ext cx="11376000" cy="1296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Radiation Monitoring R&amp;D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g29fffb18302_1_497"/>
          <p:cNvSpPr txBox="1"/>
          <p:nvPr>
            <p:ph idx="1" type="subTitle"/>
          </p:nvPr>
        </p:nvSpPr>
        <p:spPr>
          <a:xfrm>
            <a:off x="3575720" y="5497462"/>
            <a:ext cx="5112600" cy="50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800"/>
              </a:spcBef>
              <a:spcAft>
                <a:spcPts val="4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Google Shape;361;g298bfa124f3_0_381"/>
          <p:cNvPicPr preferRelativeResize="0"/>
          <p:nvPr/>
        </p:nvPicPr>
        <p:blipFill rotWithShape="1">
          <a:blip r:embed="rId3">
            <a:alphaModFix/>
          </a:blip>
          <a:srcRect b="0" l="3446" r="0" t="0"/>
          <a:stretch/>
        </p:blipFill>
        <p:spPr>
          <a:xfrm>
            <a:off x="5829825" y="3540950"/>
            <a:ext cx="3217050" cy="27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g298bfa124f3_0_3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700" y="3543092"/>
            <a:ext cx="2963138" cy="2664225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g298bfa124f3_0_381"/>
          <p:cNvSpPr txBox="1"/>
          <p:nvPr>
            <p:ph type="title"/>
          </p:nvPr>
        </p:nvSpPr>
        <p:spPr>
          <a:xfrm>
            <a:off x="563425" y="307196"/>
            <a:ext cx="7050600" cy="787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Radiation Monitoring R&amp;D</a:t>
            </a:r>
            <a:endParaRPr/>
          </a:p>
        </p:txBody>
      </p:sp>
      <p:sp>
        <p:nvSpPr>
          <p:cNvPr id="364" name="Google Shape;364;g298bfa124f3_0_381"/>
          <p:cNvSpPr txBox="1"/>
          <p:nvPr>
            <p:ph idx="1" type="body"/>
          </p:nvPr>
        </p:nvSpPr>
        <p:spPr>
          <a:xfrm>
            <a:off x="408000" y="1268759"/>
            <a:ext cx="11376000" cy="681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800"/>
              </a:spcBef>
              <a:spcAft>
                <a:spcPts val="400"/>
              </a:spcAft>
              <a:buNone/>
            </a:pPr>
            <a:r>
              <a:rPr b="0" lang="en-US" sz="1800"/>
              <a:t>In parallel to existing deployed radiation monitors, new technologies are tested to assess their suitability for R2E usages, in particular:</a:t>
            </a:r>
            <a:endParaRPr sz="1800"/>
          </a:p>
        </p:txBody>
      </p:sp>
      <p:sp>
        <p:nvSpPr>
          <p:cNvPr id="365" name="Google Shape;365;g298bfa124f3_0_381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6" name="Google Shape;366;g298bfa124f3_0_381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67" name="Google Shape;367;g298bfa124f3_0_381"/>
          <p:cNvSpPr txBox="1"/>
          <p:nvPr>
            <p:ph idx="1" type="body"/>
          </p:nvPr>
        </p:nvSpPr>
        <p:spPr>
          <a:xfrm>
            <a:off x="405600" y="2430443"/>
            <a:ext cx="5616600" cy="1716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Material: Si</a:t>
            </a:r>
            <a:endParaRPr b="0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Thickness (full bias): 300 μm</a:t>
            </a:r>
            <a:endParaRPr b="0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Exposed area: 0.5 cm²</a:t>
            </a:r>
            <a:endParaRPr b="0" baseline="-25000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Energy threshold: about 600 keV</a:t>
            </a:r>
            <a:endParaRPr b="0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Timing resolution: 1 ns</a:t>
            </a:r>
            <a:endParaRPr b="0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1800"/>
              <a:t>Single pixel</a:t>
            </a:r>
            <a:endParaRPr b="0" i="1" sz="1800"/>
          </a:p>
        </p:txBody>
      </p:sp>
      <p:sp>
        <p:nvSpPr>
          <p:cNvPr id="368" name="Google Shape;368;g298bfa124f3_0_381"/>
          <p:cNvSpPr txBox="1"/>
          <p:nvPr>
            <p:ph idx="4294967295" type="body"/>
          </p:nvPr>
        </p:nvSpPr>
        <p:spPr>
          <a:xfrm>
            <a:off x="8606125" y="2430475"/>
            <a:ext cx="3177900" cy="231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Material: Si</a:t>
            </a:r>
            <a:endParaRPr b="0" sz="18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Thickness (full bias): 300 μm</a:t>
            </a:r>
            <a:endParaRPr b="0" sz="18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Exposed area: 2.4 cm²</a:t>
            </a:r>
            <a:endParaRPr b="0" baseline="-25000" sz="18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Energy threshold: about 8 keV</a:t>
            </a:r>
            <a:endParaRPr b="0" sz="18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Timing resolution: 1.25 ns</a:t>
            </a:r>
            <a:endParaRPr b="0" sz="18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1800"/>
              <a:t>Pixel array (256 x 256),</a:t>
            </a:r>
            <a:r>
              <a:rPr b="0" lang="en-US" sz="1800"/>
              <a:t> </a:t>
            </a:r>
            <a:br>
              <a:rPr b="0" lang="en-US" sz="1800"/>
            </a:br>
            <a:r>
              <a:rPr b="0" lang="en-US" sz="1800"/>
              <a:t>pixel pitch: 55 μm</a:t>
            </a:r>
            <a:endParaRPr b="0" sz="1800"/>
          </a:p>
        </p:txBody>
      </p:sp>
      <p:sp>
        <p:nvSpPr>
          <p:cNvPr id="369" name="Google Shape;369;g298bfa124f3_0_381"/>
          <p:cNvSpPr txBox="1"/>
          <p:nvPr>
            <p:ph type="title"/>
          </p:nvPr>
        </p:nvSpPr>
        <p:spPr>
          <a:xfrm>
            <a:off x="408000" y="1821125"/>
            <a:ext cx="5611800" cy="527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569BCE"/>
                </a:solidFill>
              </a:rPr>
              <a:t>Diode</a:t>
            </a:r>
            <a:endParaRPr>
              <a:solidFill>
                <a:srgbClr val="569BCE"/>
              </a:solidFill>
            </a:endParaRPr>
          </a:p>
        </p:txBody>
      </p:sp>
      <p:sp>
        <p:nvSpPr>
          <p:cNvPr id="370" name="Google Shape;370;g298bfa124f3_0_381"/>
          <p:cNvSpPr txBox="1"/>
          <p:nvPr>
            <p:ph type="title"/>
          </p:nvPr>
        </p:nvSpPr>
        <p:spPr>
          <a:xfrm>
            <a:off x="6275400" y="1821125"/>
            <a:ext cx="5611800" cy="527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569BCE"/>
                </a:solidFill>
              </a:rPr>
              <a:t>Timepix3</a:t>
            </a:r>
            <a:endParaRPr>
              <a:solidFill>
                <a:srgbClr val="569BCE"/>
              </a:solidFill>
            </a:endParaRPr>
          </a:p>
        </p:txBody>
      </p:sp>
      <p:pic>
        <p:nvPicPr>
          <p:cNvPr id="371" name="Google Shape;371;g298bfa124f3_0_381"/>
          <p:cNvPicPr preferRelativeResize="0"/>
          <p:nvPr/>
        </p:nvPicPr>
        <p:blipFill rotWithShape="1">
          <a:blip r:embed="rId5">
            <a:alphaModFix/>
          </a:blip>
          <a:srcRect b="4039" l="29851" r="26980" t="0"/>
          <a:stretch/>
        </p:blipFill>
        <p:spPr>
          <a:xfrm>
            <a:off x="3000400" y="3698450"/>
            <a:ext cx="1798675" cy="224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g298bfa124f3_0_38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829826" y="1777576"/>
            <a:ext cx="2106484" cy="181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29fffb18302_1_179"/>
          <p:cNvSpPr/>
          <p:nvPr/>
        </p:nvSpPr>
        <p:spPr>
          <a:xfrm>
            <a:off x="188900" y="2642200"/>
            <a:ext cx="7893000" cy="3096000"/>
          </a:xfrm>
          <a:prstGeom prst="roundRect">
            <a:avLst>
              <a:gd fmla="val 6681" name="adj"/>
            </a:avLst>
          </a:prstGeom>
          <a:noFill/>
          <a:ln cap="flat" cmpd="sng" w="38100">
            <a:solidFill>
              <a:srgbClr val="569BC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69BCE"/>
              </a:solidFill>
            </a:endParaRPr>
          </a:p>
        </p:txBody>
      </p:sp>
      <p:sp>
        <p:nvSpPr>
          <p:cNvPr id="379" name="Google Shape;379;g29fffb18302_1_179"/>
          <p:cNvSpPr/>
          <p:nvPr/>
        </p:nvSpPr>
        <p:spPr>
          <a:xfrm>
            <a:off x="3632525" y="2680138"/>
            <a:ext cx="7893000" cy="3096000"/>
          </a:xfrm>
          <a:prstGeom prst="roundRect">
            <a:avLst>
              <a:gd fmla="val 6681" name="adj"/>
            </a:avLst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g29fffb18302_1_179"/>
          <p:cNvSpPr txBox="1"/>
          <p:nvPr>
            <p:ph idx="12" type="sldNum"/>
          </p:nvPr>
        </p:nvSpPr>
        <p:spPr>
          <a:xfrm>
            <a:off x="112169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1" name="Google Shape;381;g29fffb18302_1_179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CHARM example</a:t>
            </a:r>
            <a:endParaRPr/>
          </a:p>
        </p:txBody>
      </p:sp>
      <p:sp>
        <p:nvSpPr>
          <p:cNvPr id="382" name="Google Shape;382;g29fffb18302_1_179"/>
          <p:cNvSpPr txBox="1"/>
          <p:nvPr>
            <p:ph idx="2" type="body"/>
          </p:nvPr>
        </p:nvSpPr>
        <p:spPr>
          <a:xfrm>
            <a:off x="408000" y="1592275"/>
            <a:ext cx="11376000" cy="893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18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Mixed radiation field on a single diode.</a:t>
            </a:r>
            <a:br>
              <a:rPr lang="en-US"/>
            </a:br>
            <a:br>
              <a:rPr lang="en-US"/>
            </a:br>
            <a:endParaRPr/>
          </a:p>
        </p:txBody>
      </p:sp>
      <p:pic>
        <p:nvPicPr>
          <p:cNvPr id="383" name="Google Shape;383;g29fffb18302_1_1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1738" y="2974017"/>
            <a:ext cx="3808638" cy="2459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g29fffb18302_1_179"/>
          <p:cNvPicPr preferRelativeResize="0"/>
          <p:nvPr/>
        </p:nvPicPr>
        <p:blipFill rotWithShape="1">
          <a:blip r:embed="rId4">
            <a:alphaModFix/>
          </a:blip>
          <a:srcRect b="4039" l="29851" r="26980" t="0"/>
          <a:stretch/>
        </p:blipFill>
        <p:spPr>
          <a:xfrm>
            <a:off x="9355725" y="2903800"/>
            <a:ext cx="1798675" cy="2249049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g29fffb18302_1_179"/>
          <p:cNvSpPr txBox="1"/>
          <p:nvPr/>
        </p:nvSpPr>
        <p:spPr>
          <a:xfrm>
            <a:off x="2874650" y="2180488"/>
            <a:ext cx="2521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50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569BCE"/>
                </a:solidFill>
              </a:rPr>
              <a:t>First Step</a:t>
            </a:r>
            <a:endParaRPr b="1">
              <a:solidFill>
                <a:srgbClr val="569BCE"/>
              </a:solidFill>
            </a:endParaRPr>
          </a:p>
        </p:txBody>
      </p:sp>
      <p:sp>
        <p:nvSpPr>
          <p:cNvPr id="386" name="Google Shape;386;g29fffb18302_1_179"/>
          <p:cNvSpPr txBox="1"/>
          <p:nvPr/>
        </p:nvSpPr>
        <p:spPr>
          <a:xfrm>
            <a:off x="8854725" y="2180500"/>
            <a:ext cx="2299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50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accent3"/>
                </a:solidFill>
              </a:rPr>
              <a:t>Second Step</a:t>
            </a:r>
            <a:endParaRPr b="1">
              <a:solidFill>
                <a:schemeClr val="accent3"/>
              </a:solidFill>
            </a:endParaRPr>
          </a:p>
        </p:txBody>
      </p:sp>
      <p:pic>
        <p:nvPicPr>
          <p:cNvPr id="387" name="Google Shape;387;g29fffb18302_1_17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1700" y="2714424"/>
            <a:ext cx="3184624" cy="2922576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g29fffb18302_1_179"/>
          <p:cNvSpPr/>
          <p:nvPr/>
        </p:nvSpPr>
        <p:spPr>
          <a:xfrm>
            <a:off x="8854725" y="4079200"/>
            <a:ext cx="1199100" cy="46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6D24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29fffb18302_1_338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Diode results - 2020</a:t>
            </a:r>
            <a:endParaRPr/>
          </a:p>
        </p:txBody>
      </p:sp>
      <p:sp>
        <p:nvSpPr>
          <p:cNvPr id="395" name="Google Shape;395;g29fffb18302_1_338"/>
          <p:cNvSpPr txBox="1"/>
          <p:nvPr>
            <p:ph idx="12" type="sldNum"/>
          </p:nvPr>
        </p:nvSpPr>
        <p:spPr>
          <a:xfrm>
            <a:off x="112169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6" name="Google Shape;396;g29fffb18302_1_338"/>
          <p:cNvSpPr txBox="1"/>
          <p:nvPr/>
        </p:nvSpPr>
        <p:spPr>
          <a:xfrm>
            <a:off x="408000" y="1067250"/>
            <a:ext cx="8670000" cy="6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[1] </a:t>
            </a:r>
            <a:r>
              <a:rPr b="1" lang="en-US"/>
              <a:t>Carlo Cazzaniga et al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/>
              <a:t>Study of the Deposited Energy Spectra in Silicon by High-Energy Neutron and Mixed Fields</a:t>
            </a:r>
            <a:r>
              <a:rPr lang="en-US"/>
              <a:t> (2020)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DOI: 10.1109/TNS.2019.2944657 </a:t>
            </a:r>
            <a:endParaRPr/>
          </a:p>
        </p:txBody>
      </p:sp>
      <p:pic>
        <p:nvPicPr>
          <p:cNvPr id="397" name="Google Shape;397;g29fffb18302_1_338"/>
          <p:cNvPicPr preferRelativeResize="0"/>
          <p:nvPr/>
        </p:nvPicPr>
        <p:blipFill rotWithShape="1">
          <a:blip r:embed="rId3">
            <a:alphaModFix/>
          </a:blip>
          <a:srcRect b="0" l="0" r="3428" t="44870"/>
          <a:stretch/>
        </p:blipFill>
        <p:spPr>
          <a:xfrm>
            <a:off x="8216950" y="2983400"/>
            <a:ext cx="3743862" cy="322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g29fffb18302_1_338"/>
          <p:cNvPicPr preferRelativeResize="0"/>
          <p:nvPr/>
        </p:nvPicPr>
        <p:blipFill rotWithShape="1">
          <a:blip r:embed="rId3">
            <a:alphaModFix/>
          </a:blip>
          <a:srcRect b="55130" l="0" r="0" t="0"/>
          <a:stretch/>
        </p:blipFill>
        <p:spPr>
          <a:xfrm>
            <a:off x="4254575" y="2836651"/>
            <a:ext cx="3766252" cy="254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g29fffb18302_1_3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4750" y="2684243"/>
            <a:ext cx="4264475" cy="3527290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g29fffb18302_1_338"/>
          <p:cNvSpPr txBox="1"/>
          <p:nvPr/>
        </p:nvSpPr>
        <p:spPr>
          <a:xfrm>
            <a:off x="1621125" y="2907200"/>
            <a:ext cx="1478400" cy="6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569BCE"/>
                </a:solidFill>
              </a:rPr>
              <a:t>G0 position</a:t>
            </a:r>
            <a:endParaRPr b="1">
              <a:solidFill>
                <a:srgbClr val="569BCE"/>
              </a:solidFill>
            </a:endParaRPr>
          </a:p>
        </p:txBody>
      </p:sp>
      <p:sp>
        <p:nvSpPr>
          <p:cNvPr id="401" name="Google Shape;401;g29fffb18302_1_338"/>
          <p:cNvSpPr txBox="1"/>
          <p:nvPr>
            <p:ph idx="2" type="body"/>
          </p:nvPr>
        </p:nvSpPr>
        <p:spPr>
          <a:xfrm>
            <a:off x="408000" y="1917800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18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Diode measurements at G0.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Good agreement at higher energies (&gt;20 MeV).</a:t>
            </a:r>
            <a:br>
              <a:rPr lang="en-US"/>
            </a:br>
            <a:br>
              <a:rPr lang="en-US"/>
            </a:b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g298bfa124f3_0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2199" y="286675"/>
            <a:ext cx="8165825" cy="590877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g298bfa124f3_0_18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26" name="Google Shape;126;g298bfa124f3_0_18"/>
          <p:cNvCxnSpPr/>
          <p:nvPr/>
        </p:nvCxnSpPr>
        <p:spPr>
          <a:xfrm rot="10800000">
            <a:off x="4664450" y="1011800"/>
            <a:ext cx="3267900" cy="1638300"/>
          </a:xfrm>
          <a:prstGeom prst="curved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7" name="Google Shape;127;g298bfa124f3_0_18"/>
          <p:cNvCxnSpPr/>
          <p:nvPr/>
        </p:nvCxnSpPr>
        <p:spPr>
          <a:xfrm flipH="1" rot="-5400000">
            <a:off x="4203675" y="1544150"/>
            <a:ext cx="1449600" cy="402600"/>
          </a:xfrm>
          <a:prstGeom prst="curved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8" name="Google Shape;128;g298bfa124f3_0_18"/>
          <p:cNvCxnSpPr/>
          <p:nvPr/>
        </p:nvCxnSpPr>
        <p:spPr>
          <a:xfrm flipH="1">
            <a:off x="3994175" y="2510125"/>
            <a:ext cx="1115700" cy="388500"/>
          </a:xfrm>
          <a:prstGeom prst="curved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9" name="Google Shape;129;g298bfa124f3_0_18"/>
          <p:cNvCxnSpPr/>
          <p:nvPr/>
        </p:nvCxnSpPr>
        <p:spPr>
          <a:xfrm flipH="1" rot="10800000">
            <a:off x="4166550" y="2667875"/>
            <a:ext cx="3828600" cy="250800"/>
          </a:xfrm>
          <a:prstGeom prst="curved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dot"/>
            <a:round/>
            <a:headEnd len="sm" w="sm" type="none"/>
            <a:tailEnd len="med" w="med" type="triangle"/>
          </a:ln>
        </p:spPr>
      </p:cxnSp>
      <p:sp>
        <p:nvSpPr>
          <p:cNvPr id="130" name="Google Shape;130;g298bfa124f3_0_18"/>
          <p:cNvSpPr txBox="1"/>
          <p:nvPr>
            <p:ph idx="4294967295" type="body"/>
          </p:nvPr>
        </p:nvSpPr>
        <p:spPr>
          <a:xfrm>
            <a:off x="8882475" y="497625"/>
            <a:ext cx="3174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1800"/>
              <a:buFont typeface="Arial"/>
              <a:buAutoNum type="romanUcPeriod"/>
            </a:pPr>
            <a:r>
              <a:rPr b="1" lang="en-US" sz="1800">
                <a:solidFill>
                  <a:srgbClr val="3D85C6"/>
                </a:solidFill>
              </a:rPr>
              <a:t>Colegiul Național Eudoxiu Hurmuzachi Rădăuți (‘11 -&gt; ‘15)</a:t>
            </a:r>
            <a:br>
              <a:rPr b="1" lang="en-US" sz="1800">
                <a:solidFill>
                  <a:srgbClr val="3D85C6"/>
                </a:solidFill>
              </a:rPr>
            </a:br>
            <a:r>
              <a:rPr lang="en-US" sz="1800">
                <a:solidFill>
                  <a:srgbClr val="3D85C6"/>
                </a:solidFill>
              </a:rPr>
              <a:t>Profil Științele Naturii</a:t>
            </a:r>
            <a:endParaRPr sz="1800"/>
          </a:p>
        </p:txBody>
      </p:sp>
      <p:sp>
        <p:nvSpPr>
          <p:cNvPr id="131" name="Google Shape;131;g298bfa124f3_0_18"/>
          <p:cNvSpPr txBox="1"/>
          <p:nvPr>
            <p:ph idx="4294967295" type="body"/>
          </p:nvPr>
        </p:nvSpPr>
        <p:spPr>
          <a:xfrm>
            <a:off x="8882475" y="1638200"/>
            <a:ext cx="2953500" cy="12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1800"/>
              <a:buFont typeface="Arial"/>
              <a:buAutoNum type="romanUcPeriod" startAt="2"/>
            </a:pPr>
            <a:r>
              <a:rPr b="1" lang="en-US" sz="1800">
                <a:solidFill>
                  <a:srgbClr val="3D85C6"/>
                </a:solidFill>
              </a:rPr>
              <a:t>Jacobs University Bremen (‘15 -&gt; ‘18)</a:t>
            </a:r>
            <a:br>
              <a:rPr b="1" lang="en-US" sz="1800">
                <a:solidFill>
                  <a:srgbClr val="3D85C6"/>
                </a:solidFill>
              </a:rPr>
            </a:br>
            <a:r>
              <a:rPr lang="en-US" sz="1800">
                <a:solidFill>
                  <a:srgbClr val="3D85C6"/>
                </a:solidFill>
              </a:rPr>
              <a:t>Licență în Fizică și Matematică</a:t>
            </a:r>
            <a:endParaRPr sz="1800"/>
          </a:p>
        </p:txBody>
      </p:sp>
      <p:sp>
        <p:nvSpPr>
          <p:cNvPr id="132" name="Google Shape;132;g298bfa124f3_0_18"/>
          <p:cNvSpPr txBox="1"/>
          <p:nvPr>
            <p:ph idx="4294967295" type="body"/>
          </p:nvPr>
        </p:nvSpPr>
        <p:spPr>
          <a:xfrm>
            <a:off x="8882475" y="2667175"/>
            <a:ext cx="3267900" cy="12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1800"/>
              <a:buFont typeface="Arial"/>
              <a:buAutoNum type="romanUcPeriod" startAt="3"/>
            </a:pPr>
            <a:r>
              <a:rPr b="1" lang="en-US" sz="1800">
                <a:solidFill>
                  <a:srgbClr val="3D85C6"/>
                </a:solidFill>
              </a:rPr>
              <a:t>Technische Universität München</a:t>
            </a:r>
            <a:br>
              <a:rPr b="1" lang="en-US" sz="1800">
                <a:solidFill>
                  <a:srgbClr val="3D85C6"/>
                </a:solidFill>
              </a:rPr>
            </a:br>
            <a:r>
              <a:rPr lang="en-US" sz="1800">
                <a:solidFill>
                  <a:srgbClr val="3D85C6"/>
                </a:solidFill>
              </a:rPr>
              <a:t>Master în Fizică Aplicată </a:t>
            </a:r>
            <a:r>
              <a:rPr b="1" lang="en-US" sz="1800">
                <a:solidFill>
                  <a:srgbClr val="3D85C6"/>
                </a:solidFill>
              </a:rPr>
              <a:t>(‘18 -&gt; ‘21)</a:t>
            </a:r>
            <a:br>
              <a:rPr b="1" lang="en-US" sz="1800">
                <a:solidFill>
                  <a:srgbClr val="3D85C6"/>
                </a:solidFill>
              </a:rPr>
            </a:br>
            <a:r>
              <a:rPr lang="en-US" sz="1800">
                <a:solidFill>
                  <a:srgbClr val="3D85C6"/>
                </a:solidFill>
              </a:rPr>
              <a:t>Doctorat</a:t>
            </a:r>
            <a:r>
              <a:rPr b="1" lang="en-US" sz="1800">
                <a:solidFill>
                  <a:srgbClr val="3D85C6"/>
                </a:solidFill>
              </a:rPr>
              <a:t> (‘21 -&gt; ‘24)</a:t>
            </a:r>
            <a:endParaRPr b="1" sz="1800">
              <a:solidFill>
                <a:srgbClr val="3D85C6"/>
              </a:solidFill>
            </a:endParaRPr>
          </a:p>
        </p:txBody>
      </p:sp>
      <p:sp>
        <p:nvSpPr>
          <p:cNvPr id="133" name="Google Shape;133;g298bfa124f3_0_18"/>
          <p:cNvSpPr txBox="1"/>
          <p:nvPr>
            <p:ph idx="4294967295" type="body"/>
          </p:nvPr>
        </p:nvSpPr>
        <p:spPr>
          <a:xfrm>
            <a:off x="8882475" y="3955725"/>
            <a:ext cx="3267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1800"/>
              <a:buFont typeface="Arial"/>
              <a:buAutoNum type="romanUcPeriod" startAt="4"/>
            </a:pPr>
            <a:r>
              <a:rPr b="1" lang="en-US" sz="1800">
                <a:solidFill>
                  <a:srgbClr val="3D85C6"/>
                </a:solidFill>
              </a:rPr>
              <a:t>CERN</a:t>
            </a:r>
            <a:br>
              <a:rPr b="1" lang="en-US" sz="1800">
                <a:solidFill>
                  <a:srgbClr val="3D85C6"/>
                </a:solidFill>
              </a:rPr>
            </a:br>
            <a:r>
              <a:rPr lang="en-US" sz="1800">
                <a:solidFill>
                  <a:srgbClr val="3D85C6"/>
                </a:solidFill>
              </a:rPr>
              <a:t>Summer Student </a:t>
            </a:r>
            <a:r>
              <a:rPr b="1" lang="en-US" sz="1800">
                <a:solidFill>
                  <a:srgbClr val="3D85C6"/>
                </a:solidFill>
              </a:rPr>
              <a:t>(‘19)</a:t>
            </a:r>
            <a:br>
              <a:rPr b="1" lang="en-US" sz="1800">
                <a:solidFill>
                  <a:srgbClr val="3D85C6"/>
                </a:solidFill>
              </a:rPr>
            </a:br>
            <a:r>
              <a:rPr lang="en-US" sz="1800">
                <a:solidFill>
                  <a:srgbClr val="3D85C6"/>
                </a:solidFill>
              </a:rPr>
              <a:t>Dizertația de Master</a:t>
            </a:r>
            <a:r>
              <a:rPr b="1" lang="en-US" sz="1800">
                <a:solidFill>
                  <a:srgbClr val="3D85C6"/>
                </a:solidFill>
              </a:rPr>
              <a:t> (‘20-&gt;‘21)</a:t>
            </a:r>
            <a:br>
              <a:rPr lang="en-US" sz="1800">
                <a:solidFill>
                  <a:srgbClr val="3D85C6"/>
                </a:solidFill>
              </a:rPr>
            </a:br>
            <a:r>
              <a:rPr lang="en-US" sz="1800">
                <a:solidFill>
                  <a:srgbClr val="3D85C6"/>
                </a:solidFill>
              </a:rPr>
              <a:t>Doctorat </a:t>
            </a:r>
            <a:r>
              <a:rPr b="1" lang="en-US" sz="1800">
                <a:solidFill>
                  <a:srgbClr val="3D85C6"/>
                </a:solidFill>
              </a:rPr>
              <a:t>(‘21-&gt;‘24)</a:t>
            </a:r>
            <a:endParaRPr sz="1800">
              <a:solidFill>
                <a:srgbClr val="3D85C6"/>
              </a:solidFill>
            </a:endParaRPr>
          </a:p>
        </p:txBody>
      </p:sp>
      <p:sp>
        <p:nvSpPr>
          <p:cNvPr id="134" name="Google Shape;134;g298bfa124f3_0_18"/>
          <p:cNvSpPr txBox="1"/>
          <p:nvPr>
            <p:ph idx="4294967295" type="body"/>
          </p:nvPr>
        </p:nvSpPr>
        <p:spPr>
          <a:xfrm>
            <a:off x="8882475" y="5370325"/>
            <a:ext cx="29535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1800"/>
              <a:buFont typeface="Arial"/>
              <a:buAutoNum type="romanUcPeriod" startAt="5"/>
            </a:pPr>
            <a:r>
              <a:rPr b="1" lang="en-US" sz="1800">
                <a:solidFill>
                  <a:srgbClr val="3D85C6"/>
                </a:solidFill>
              </a:rPr>
              <a:t>Universitatea </a:t>
            </a:r>
            <a:br>
              <a:rPr b="1" lang="en-US" sz="1800">
                <a:solidFill>
                  <a:srgbClr val="3D85C6"/>
                </a:solidFill>
              </a:rPr>
            </a:br>
            <a:r>
              <a:rPr b="1" lang="en-US" sz="1800">
                <a:solidFill>
                  <a:srgbClr val="3D85C6"/>
                </a:solidFill>
              </a:rPr>
              <a:t>Ștefan cel Mare Suceava (‘20 -&gt;?)</a:t>
            </a:r>
            <a:br>
              <a:rPr lang="en-US" sz="1800">
                <a:solidFill>
                  <a:srgbClr val="3D85C6"/>
                </a:solidFill>
              </a:rPr>
            </a:br>
            <a:r>
              <a:rPr lang="en-US" sz="1800">
                <a:solidFill>
                  <a:srgbClr val="3D85C6"/>
                </a:solidFill>
              </a:rPr>
              <a:t>Asistent de cercetare</a:t>
            </a:r>
            <a:endParaRPr sz="1800">
              <a:solidFill>
                <a:srgbClr val="3D85C6"/>
              </a:solidFill>
            </a:endParaRPr>
          </a:p>
        </p:txBody>
      </p:sp>
      <p:sp>
        <p:nvSpPr>
          <p:cNvPr id="135" name="Google Shape;135;g298bfa124f3_0_18"/>
          <p:cNvSpPr/>
          <p:nvPr/>
        </p:nvSpPr>
        <p:spPr>
          <a:xfrm>
            <a:off x="7870050" y="2559925"/>
            <a:ext cx="174900" cy="179400"/>
          </a:xfrm>
          <a:prstGeom prst="donut">
            <a:avLst>
              <a:gd fmla="val 25000" name="adj"/>
            </a:avLst>
          </a:prstGeom>
          <a:solidFill>
            <a:srgbClr val="5AA3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298bfa124f3_0_18"/>
          <p:cNvSpPr txBox="1"/>
          <p:nvPr>
            <p:ph idx="4294967295" type="body"/>
          </p:nvPr>
        </p:nvSpPr>
        <p:spPr>
          <a:xfrm>
            <a:off x="8882475" y="102174"/>
            <a:ext cx="29535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i="1" lang="en-US" sz="1800">
                <a:solidFill>
                  <a:srgbClr val="3D85C6"/>
                </a:solidFill>
              </a:rPr>
              <a:t>Personal Bio:</a:t>
            </a:r>
            <a:endParaRPr i="1"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98bfa124f3_0_814"/>
          <p:cNvSpPr txBox="1"/>
          <p:nvPr>
            <p:ph type="title"/>
          </p:nvPr>
        </p:nvSpPr>
        <p:spPr>
          <a:xfrm>
            <a:off x="407989" y="373593"/>
            <a:ext cx="56166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The HEARTS project</a:t>
            </a:r>
            <a:endParaRPr/>
          </a:p>
        </p:txBody>
      </p:sp>
      <p:sp>
        <p:nvSpPr>
          <p:cNvPr id="409" name="Google Shape;409;g298bfa124f3_0_814"/>
          <p:cNvSpPr txBox="1"/>
          <p:nvPr>
            <p:ph idx="12" type="sldNum"/>
          </p:nvPr>
        </p:nvSpPr>
        <p:spPr>
          <a:xfrm>
            <a:off x="11107546" y="6397915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410" name="Google Shape;410;g298bfa124f3_0_814"/>
          <p:cNvGrpSpPr/>
          <p:nvPr/>
        </p:nvGrpSpPr>
        <p:grpSpPr>
          <a:xfrm>
            <a:off x="407989" y="1217863"/>
            <a:ext cx="5424900" cy="4725603"/>
            <a:chOff x="3383549" y="1048617"/>
            <a:chExt cx="5424900" cy="4725603"/>
          </a:xfrm>
        </p:grpSpPr>
        <p:pic>
          <p:nvPicPr>
            <p:cNvPr descr="HEARTS" id="411" name="Google Shape;411;g298bfa124f3_0_81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300588" y="1048617"/>
              <a:ext cx="1590824" cy="15271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2" name="Google Shape;412;g298bfa124f3_0_81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383549" y="2681206"/>
              <a:ext cx="5424900" cy="14955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3" name="Google Shape;413;g298bfa124f3_0_814"/>
            <p:cNvSpPr txBox="1"/>
            <p:nvPr/>
          </p:nvSpPr>
          <p:spPr>
            <a:xfrm>
              <a:off x="3466466" y="4512120"/>
              <a:ext cx="5259000" cy="126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just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US" sz="1600" u="none" cap="none" strike="noStrike">
                  <a:solidFill>
                    <a:srgbClr val="404040"/>
                  </a:solidFill>
                  <a:latin typeface="Arial"/>
                  <a:ea typeface="Arial"/>
                  <a:cs typeface="Arial"/>
                  <a:sym typeface="Arial"/>
                </a:rPr>
                <a:t>aims at developing and establishing a European infrastructure for research and industrial access to high-energy heavy ion facilities for the fields of radiation effects in electronics, shielding and radiobiology. </a:t>
              </a:r>
              <a:endParaRPr b="0" i="1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4" name="Google Shape;414;g298bfa124f3_0_814"/>
          <p:cNvGrpSpPr/>
          <p:nvPr/>
        </p:nvGrpSpPr>
        <p:grpSpPr>
          <a:xfrm>
            <a:off x="8244899" y="4620809"/>
            <a:ext cx="3397084" cy="1271000"/>
            <a:chOff x="5748248" y="972514"/>
            <a:chExt cx="3397084" cy="1268970"/>
          </a:xfrm>
        </p:grpSpPr>
        <p:pic>
          <p:nvPicPr>
            <p:cNvPr id="415" name="Google Shape;415;g298bfa124f3_0_8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904972" y="972514"/>
              <a:ext cx="2844800" cy="711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6" name="Google Shape;416;g298bfa124f3_0_814"/>
            <p:cNvPicPr preferRelativeResize="0"/>
            <p:nvPr/>
          </p:nvPicPr>
          <p:blipFill rotWithShape="1">
            <a:blip r:embed="rId6">
              <a:alphaModFix/>
            </a:blip>
            <a:srcRect b="0" l="36576" r="0" t="0"/>
            <a:stretch/>
          </p:blipFill>
          <p:spPr>
            <a:xfrm>
              <a:off x="5748248" y="1662671"/>
              <a:ext cx="3397084" cy="57881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17" name="Google Shape;417;g298bfa124f3_0_8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422275" y="1046513"/>
            <a:ext cx="2219762" cy="2957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g298bfa124f3_0_8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457380" y="921981"/>
            <a:ext cx="2092943" cy="3133150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g298bfa124f3_0_814"/>
          <p:cNvSpPr/>
          <p:nvPr/>
        </p:nvSpPr>
        <p:spPr>
          <a:xfrm>
            <a:off x="6251996" y="681920"/>
            <a:ext cx="2560200" cy="33219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g298bfa124f3_0_814"/>
          <p:cNvSpPr/>
          <p:nvPr/>
        </p:nvSpPr>
        <p:spPr>
          <a:xfrm>
            <a:off x="9223691" y="681920"/>
            <a:ext cx="2560200" cy="33219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g298bfa124f3_0_814"/>
          <p:cNvSpPr txBox="1"/>
          <p:nvPr/>
        </p:nvSpPr>
        <p:spPr>
          <a:xfrm>
            <a:off x="6946098" y="494885"/>
            <a:ext cx="1172100" cy="369300"/>
          </a:xfrm>
          <a:prstGeom prst="rect">
            <a:avLst/>
          </a:prstGeom>
          <a:gradFill>
            <a:gsLst>
              <a:gs pos="0">
                <a:srgbClr val="C5C5D1"/>
              </a:gs>
              <a:gs pos="50000">
                <a:srgbClr val="BDBDCB"/>
              </a:gs>
              <a:gs pos="100000">
                <a:srgbClr val="A5A5B4"/>
              </a:gs>
            </a:gsLst>
            <a:lin ang="5400012" scaled="0"/>
          </a:gradFill>
          <a:ln>
            <a:noFill/>
          </a:ln>
          <a:effectLst>
            <a:outerShdw blurRad="57150" rotWithShape="0" algn="ctr" dir="5400000" dist="19050">
              <a:srgbClr val="000000">
                <a:alpha val="6275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Facilities</a:t>
            </a:r>
            <a:endParaRPr b="1" sz="1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g298bfa124f3_0_814"/>
          <p:cNvSpPr txBox="1"/>
          <p:nvPr/>
        </p:nvSpPr>
        <p:spPr>
          <a:xfrm>
            <a:off x="9943441" y="494885"/>
            <a:ext cx="1120800" cy="369300"/>
          </a:xfrm>
          <a:prstGeom prst="rect">
            <a:avLst/>
          </a:prstGeom>
          <a:gradFill>
            <a:gsLst>
              <a:gs pos="0">
                <a:srgbClr val="C5C5D1"/>
              </a:gs>
              <a:gs pos="50000">
                <a:srgbClr val="BDBDCB"/>
              </a:gs>
              <a:gs pos="100000">
                <a:srgbClr val="A5A5B4"/>
              </a:gs>
            </a:gsLst>
            <a:lin ang="5400012" scaled="0"/>
          </a:gradFill>
          <a:ln>
            <a:noFill/>
          </a:ln>
          <a:effectLst>
            <a:outerShdw blurRad="57150" rotWithShape="0" algn="ctr" dir="5400000" dist="19050">
              <a:srgbClr val="000000">
                <a:alpha val="6275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Partners</a:t>
            </a:r>
            <a:endParaRPr b="1" sz="1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3" name="Google Shape;423;g298bfa124f3_0_81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607141" y="4620821"/>
            <a:ext cx="1301309" cy="12478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298bfa124f3_0_995"/>
          <p:cNvSpPr txBox="1"/>
          <p:nvPr>
            <p:ph type="title"/>
          </p:nvPr>
        </p:nvSpPr>
        <p:spPr>
          <a:xfrm>
            <a:off x="407988" y="373593"/>
            <a:ext cx="11376000" cy="6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Heavy ion activity at CERN</a:t>
            </a:r>
            <a:endParaRPr/>
          </a:p>
        </p:txBody>
      </p:sp>
      <p:sp>
        <p:nvSpPr>
          <p:cNvPr id="431" name="Google Shape;431;g298bfa124f3_0_995"/>
          <p:cNvSpPr txBox="1"/>
          <p:nvPr>
            <p:ph idx="12" type="sldNum"/>
          </p:nvPr>
        </p:nvSpPr>
        <p:spPr>
          <a:xfrm>
            <a:off x="11107546" y="6397915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2" name="Google Shape;432;g298bfa124f3_0_995"/>
          <p:cNvSpPr txBox="1"/>
          <p:nvPr/>
        </p:nvSpPr>
        <p:spPr>
          <a:xfrm>
            <a:off x="407987" y="1439335"/>
            <a:ext cx="11272800" cy="22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77812" lvl="0" marL="290512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NTR"/>
              <a:buChar char="●"/>
            </a:pPr>
            <a:r>
              <a:rPr lang="en-US" sz="1400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Ongoing challenges in CERN’s heavy ion activity addressed within the HEARTS project under different work packages:</a:t>
            </a:r>
            <a:endParaRPr/>
          </a:p>
          <a:p>
            <a:pPr indent="-285750" lvl="2" marL="755650" marR="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Courier New"/>
              <a:buChar char="o"/>
            </a:pPr>
            <a:r>
              <a:rPr b="1" i="0" lang="en-US" sz="1400" u="none" cap="none" strike="noStrik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Dosimetry</a:t>
            </a:r>
            <a:r>
              <a:rPr b="0" i="0" lang="en-US" sz="1400" u="none" cap="none" strike="noStrik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 and knowledge transfer with GSI (WP4) </a:t>
            </a:r>
            <a:endParaRPr/>
          </a:p>
          <a:p>
            <a:pPr indent="-285750" lvl="2" marL="755650" marR="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Courier New"/>
              <a:buChar char="o"/>
            </a:pPr>
            <a:r>
              <a:rPr b="1" i="0" lang="en-US" sz="1400" u="none" cap="none" strike="noStrik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Beam line simulations </a:t>
            </a:r>
            <a:r>
              <a:rPr b="0" i="0" lang="en-US" sz="1400" u="none" cap="none" strike="noStrik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of key beam properties, e.g. transmission, beam composition, beam size, detector response (WP3)</a:t>
            </a:r>
            <a:endParaRPr/>
          </a:p>
          <a:p>
            <a:pPr indent="-285750" lvl="2" marL="755650" marR="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Courier New"/>
              <a:buChar char="o"/>
            </a:pPr>
            <a:r>
              <a:rPr b="1" i="0" lang="en-US" sz="1400" u="none" cap="none" strike="noStrik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Development of T08 beam line </a:t>
            </a:r>
            <a:r>
              <a:rPr b="0" i="0" lang="en-US" sz="1400" u="none" cap="none" strike="noStrik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at CERN for radiation effects testing (WP7)</a:t>
            </a:r>
            <a:endParaRPr/>
          </a:p>
          <a:p>
            <a:pPr indent="-285750" lvl="1" marL="298450" marR="0" rtl="0" algn="l">
              <a:lnSpc>
                <a:spcPct val="125000"/>
              </a:lnSpc>
              <a:spcBef>
                <a:spcPts val="1800"/>
              </a:spcBef>
              <a:spcAft>
                <a:spcPts val="1200"/>
              </a:spcAft>
              <a:buClr>
                <a:srgbClr val="181818"/>
              </a:buClr>
              <a:buSzPts val="1400"/>
              <a:buFont typeface="NTR"/>
              <a:buChar char="●"/>
            </a:pPr>
            <a:r>
              <a:rPr b="1" i="0" lang="en-US" sz="1400" u="none" cap="none" strike="noStrik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Recent two-week HEARTS@CERN ion run, </a:t>
            </a:r>
            <a:r>
              <a:rPr b="0" i="0" lang="en-US" sz="1400" u="none" cap="none" strike="noStrik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finished (17-Oct – 1-Nov, 2023), full of beam development and exploitation activities, including welcoming our GSI, UniOldenburg, PTW and UniWollongong partners.</a:t>
            </a:r>
            <a:endParaRPr/>
          </a:p>
        </p:txBody>
      </p:sp>
      <p:pic>
        <p:nvPicPr>
          <p:cNvPr id="433" name="Google Shape;433;g298bfa124f3_0_9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42031" y="4036560"/>
            <a:ext cx="2254459" cy="2153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g298bfa124f3_0_995"/>
          <p:cNvPicPr preferRelativeResize="0"/>
          <p:nvPr/>
        </p:nvPicPr>
        <p:blipFill rotWithShape="1">
          <a:blip r:embed="rId4">
            <a:alphaModFix/>
          </a:blip>
          <a:srcRect b="30566" l="17598" r="16215" t="16824"/>
          <a:stretch/>
        </p:blipFill>
        <p:spPr>
          <a:xfrm>
            <a:off x="8611959" y="4036560"/>
            <a:ext cx="2032109" cy="2153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g298bfa124f3_0_995"/>
          <p:cNvPicPr preferRelativeResize="0"/>
          <p:nvPr/>
        </p:nvPicPr>
        <p:blipFill rotWithShape="1">
          <a:blip r:embed="rId5">
            <a:alphaModFix/>
          </a:blip>
          <a:srcRect b="11928" l="0" r="14602" t="19793"/>
          <a:stretch/>
        </p:blipFill>
        <p:spPr>
          <a:xfrm>
            <a:off x="6304570" y="4036560"/>
            <a:ext cx="2032120" cy="2166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g298bfa124f3_0_995"/>
          <p:cNvPicPr preferRelativeResize="0"/>
          <p:nvPr/>
        </p:nvPicPr>
        <p:blipFill rotWithShape="1">
          <a:blip r:embed="rId6">
            <a:alphaModFix/>
          </a:blip>
          <a:srcRect b="399" l="1565" r="0" t="12666"/>
          <a:stretch/>
        </p:blipFill>
        <p:spPr>
          <a:xfrm>
            <a:off x="3871757" y="4036560"/>
            <a:ext cx="2157547" cy="2153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298bfa124f3_0_1160"/>
          <p:cNvSpPr txBox="1"/>
          <p:nvPr>
            <p:ph type="title"/>
          </p:nvPr>
        </p:nvSpPr>
        <p:spPr>
          <a:xfrm>
            <a:off x="407988" y="373593"/>
            <a:ext cx="11376000" cy="679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Autumn has come to its end</a:t>
            </a:r>
            <a:endParaRPr/>
          </a:p>
        </p:txBody>
      </p:sp>
      <p:sp>
        <p:nvSpPr>
          <p:cNvPr id="443" name="Google Shape;443;g298bfa124f3_0_1160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44" name="Google Shape;444;g298bfa124f3_0_1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05199"/>
            <a:ext cx="3699226" cy="4932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g298bfa124f3_0_11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6962" y="2765674"/>
            <a:ext cx="3718076" cy="337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g298bfa124f3_0_1160"/>
          <p:cNvPicPr preferRelativeResize="0"/>
          <p:nvPr/>
        </p:nvPicPr>
        <p:blipFill rotWithShape="1">
          <a:blip r:embed="rId5">
            <a:alphaModFix/>
          </a:blip>
          <a:srcRect b="0" l="30" r="62383" t="0"/>
          <a:stretch/>
        </p:blipFill>
        <p:spPr>
          <a:xfrm>
            <a:off x="4788750" y="1120075"/>
            <a:ext cx="2501475" cy="180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g298bfa124f3_0_116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740150" y="3025600"/>
            <a:ext cx="3288150" cy="317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Google Shape;453;g298bfa124f3_0_429"/>
          <p:cNvPicPr preferRelativeResize="0"/>
          <p:nvPr/>
        </p:nvPicPr>
        <p:blipFill rotWithShape="1">
          <a:blip r:embed="rId3">
            <a:alphaModFix/>
          </a:blip>
          <a:srcRect b="0" l="9425" r="10561" t="17620"/>
          <a:stretch/>
        </p:blipFill>
        <p:spPr>
          <a:xfrm>
            <a:off x="2744350" y="824500"/>
            <a:ext cx="9433248" cy="5463399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54" name="Google Shape;454;g298bfa124f3_0_429"/>
          <p:cNvSpPr txBox="1"/>
          <p:nvPr>
            <p:ph type="title"/>
          </p:nvPr>
        </p:nvSpPr>
        <p:spPr>
          <a:xfrm>
            <a:off x="563425" y="307200"/>
            <a:ext cx="11182500" cy="787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Physics Beyond Colliders (PBC)</a:t>
            </a:r>
            <a:endParaRPr/>
          </a:p>
        </p:txBody>
      </p:sp>
      <p:sp>
        <p:nvSpPr>
          <p:cNvPr id="455" name="Google Shape;455;g298bfa124f3_0_429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6" name="Google Shape;456;g298bfa124f3_0_429"/>
          <p:cNvSpPr txBox="1"/>
          <p:nvPr/>
        </p:nvSpPr>
        <p:spPr>
          <a:xfrm>
            <a:off x="164425" y="1094700"/>
            <a:ext cx="2323200" cy="17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Slide from</a:t>
            </a:r>
            <a:br>
              <a:rPr lang="en-US" sz="1200">
                <a:solidFill>
                  <a:schemeClr val="dk2"/>
                </a:solidFill>
              </a:rPr>
            </a:br>
            <a:r>
              <a:rPr b="1" lang="en-US" sz="1200">
                <a:solidFill>
                  <a:schemeClr val="dk2"/>
                </a:solidFill>
              </a:rPr>
              <a:t>C. Vallee</a:t>
            </a:r>
            <a:r>
              <a:rPr lang="en-US" sz="1200">
                <a:solidFill>
                  <a:schemeClr val="dk2"/>
                </a:solidFill>
              </a:rPr>
              <a:t>, </a:t>
            </a:r>
            <a:br>
              <a:rPr lang="en-US" sz="1200">
                <a:solidFill>
                  <a:schemeClr val="dk2"/>
                </a:solidFill>
              </a:rPr>
            </a:br>
            <a:r>
              <a:rPr i="1" lang="en-US" sz="1200">
                <a:solidFill>
                  <a:schemeClr val="dk2"/>
                </a:solidFill>
              </a:rPr>
              <a:t>Physics Beyond Colliders at CERN</a:t>
            </a:r>
            <a:r>
              <a:rPr lang="en-US" sz="1200">
                <a:solidFill>
                  <a:schemeClr val="dk2"/>
                </a:solidFill>
              </a:rPr>
              <a:t>,</a:t>
            </a:r>
            <a:br>
              <a:rPr lang="en-US" sz="1200">
                <a:solidFill>
                  <a:schemeClr val="dk2"/>
                </a:solidFill>
              </a:rPr>
            </a:br>
            <a:r>
              <a:rPr lang="en-US" sz="1200">
                <a:solidFill>
                  <a:schemeClr val="dk2"/>
                </a:solidFill>
              </a:rPr>
              <a:t>in Academic Training Lecture Regular Programme </a:t>
            </a:r>
            <a:br>
              <a:rPr lang="en-US" sz="1200">
                <a:solidFill>
                  <a:schemeClr val="dk2"/>
                </a:solidFill>
              </a:rPr>
            </a:br>
            <a:r>
              <a:rPr lang="en-US" sz="1200">
                <a:solidFill>
                  <a:schemeClr val="dk2"/>
                </a:solidFill>
              </a:rPr>
              <a:t>indico.cern.ch/event/1334121/</a:t>
            </a:r>
            <a:endParaRPr i="1" sz="1200">
              <a:solidFill>
                <a:schemeClr val="dk2"/>
              </a:solidFill>
            </a:endParaRPr>
          </a:p>
        </p:txBody>
      </p:sp>
      <p:sp>
        <p:nvSpPr>
          <p:cNvPr id="457" name="Google Shape;457;g298bfa124f3_0_429"/>
          <p:cNvSpPr/>
          <p:nvPr/>
        </p:nvSpPr>
        <p:spPr>
          <a:xfrm>
            <a:off x="8159650" y="3982050"/>
            <a:ext cx="1028100" cy="300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55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g298bfa124f3_0_429"/>
          <p:cNvSpPr txBox="1"/>
          <p:nvPr/>
        </p:nvSpPr>
        <p:spPr>
          <a:xfrm>
            <a:off x="164425" y="2881500"/>
            <a:ext cx="23232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You might recognize FASER from </a:t>
            </a:r>
            <a:r>
              <a:rPr b="1" lang="en-US" sz="1200">
                <a:solidFill>
                  <a:schemeClr val="dk2"/>
                </a:solidFill>
              </a:rPr>
              <a:t>Brian Petersen</a:t>
            </a:r>
            <a:r>
              <a:rPr lang="en-US" sz="1200">
                <a:solidFill>
                  <a:schemeClr val="dk2"/>
                </a:solidFill>
              </a:rPr>
              <a:t>’s talk</a:t>
            </a:r>
            <a:br>
              <a:rPr lang="en-US" sz="1200">
                <a:solidFill>
                  <a:schemeClr val="dk2"/>
                </a:solidFill>
              </a:rPr>
            </a:br>
            <a:br>
              <a:rPr lang="en-US" sz="1200">
                <a:solidFill>
                  <a:schemeClr val="dk2"/>
                </a:solidFill>
              </a:rPr>
            </a:br>
            <a:r>
              <a:rPr lang="en-US" sz="1200">
                <a:solidFill>
                  <a:schemeClr val="dk2"/>
                </a:solidFill>
              </a:rPr>
              <a:t>indico.cern.ch/event/1337923/</a:t>
            </a:r>
            <a:br>
              <a:rPr lang="en-US" sz="1200">
                <a:solidFill>
                  <a:schemeClr val="dk2"/>
                </a:solidFill>
              </a:rPr>
            </a:br>
            <a:r>
              <a:rPr lang="en-US" sz="1200">
                <a:solidFill>
                  <a:schemeClr val="dk2"/>
                </a:solidFill>
              </a:rPr>
              <a:t>contributions/5652649</a:t>
            </a:r>
            <a:endParaRPr i="1" sz="1200">
              <a:solidFill>
                <a:schemeClr val="dk2"/>
              </a:solidFill>
            </a:endParaRPr>
          </a:p>
        </p:txBody>
      </p:sp>
      <p:sp>
        <p:nvSpPr>
          <p:cNvPr id="459" name="Google Shape;459;g298bfa124f3_0_429"/>
          <p:cNvSpPr/>
          <p:nvPr/>
        </p:nvSpPr>
        <p:spPr>
          <a:xfrm>
            <a:off x="8169255" y="4268285"/>
            <a:ext cx="1028100" cy="300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55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0" name="Google Shape;460;g298bfa124f3_0_429"/>
          <p:cNvSpPr txBox="1"/>
          <p:nvPr/>
        </p:nvSpPr>
        <p:spPr>
          <a:xfrm>
            <a:off x="164425" y="4568875"/>
            <a:ext cx="23232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But i will talk about CODEX-B</a:t>
            </a:r>
            <a:endParaRPr i="1" sz="12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98bfa124f3_0_436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Scope</a:t>
            </a:r>
            <a:endParaRPr/>
          </a:p>
        </p:txBody>
      </p:sp>
      <p:sp>
        <p:nvSpPr>
          <p:cNvPr id="467" name="Google Shape;467;g298bfa124f3_0_436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68" name="Google Shape;468;g298bfa124f3_0_436"/>
          <p:cNvPicPr preferRelativeResize="0"/>
          <p:nvPr/>
        </p:nvPicPr>
        <p:blipFill rotWithShape="1">
          <a:blip r:embed="rId3">
            <a:alphaModFix/>
          </a:blip>
          <a:srcRect b="19691" l="0" r="52435" t="0"/>
          <a:stretch/>
        </p:blipFill>
        <p:spPr>
          <a:xfrm>
            <a:off x="7444600" y="265150"/>
            <a:ext cx="4130326" cy="3044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g298bfa124f3_0_4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000" y="2723725"/>
            <a:ext cx="5546825" cy="347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g298bfa124f3_0_436"/>
          <p:cNvSpPr txBox="1"/>
          <p:nvPr>
            <p:ph idx="1" type="body"/>
          </p:nvPr>
        </p:nvSpPr>
        <p:spPr>
          <a:xfrm>
            <a:off x="407995" y="1058867"/>
            <a:ext cx="6501300" cy="146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180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Quantify if the muon flux is higher during luminosity production at LHCb/IP8 as compared to the background at LHCb in the D1 shielded area, the foreseen location of the CODEX-b experiment.</a:t>
            </a:r>
            <a:endParaRPr b="0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Detector installed at the same level with the IP, at a </a:t>
            </a:r>
            <a:r>
              <a:rPr lang="en-US" sz="1800"/>
              <a:t>15</a:t>
            </a:r>
            <a:r>
              <a:rPr b="0" lang="en-US" sz="1800"/>
              <a:t> deg angle wrt. the perpendicular to the beamline.</a:t>
            </a:r>
            <a:endParaRPr b="0" sz="1800"/>
          </a:p>
        </p:txBody>
      </p:sp>
      <p:pic>
        <p:nvPicPr>
          <p:cNvPr id="471" name="Google Shape;471;g298bfa124f3_0_436"/>
          <p:cNvPicPr preferRelativeResize="0"/>
          <p:nvPr/>
        </p:nvPicPr>
        <p:blipFill rotWithShape="1">
          <a:blip r:embed="rId3">
            <a:alphaModFix/>
          </a:blip>
          <a:srcRect b="29502" l="48820" r="3614" t="0"/>
          <a:stretch/>
        </p:blipFill>
        <p:spPr>
          <a:xfrm>
            <a:off x="7444600" y="3553360"/>
            <a:ext cx="4092925" cy="26483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298bfa124f3_0_600"/>
          <p:cNvSpPr txBox="1"/>
          <p:nvPr>
            <p:ph type="title"/>
          </p:nvPr>
        </p:nvSpPr>
        <p:spPr>
          <a:xfrm>
            <a:off x="408000" y="365125"/>
            <a:ext cx="11380800" cy="779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Transversal muon rate measurements at LHCb</a:t>
            </a:r>
            <a:endParaRPr/>
          </a:p>
        </p:txBody>
      </p:sp>
      <p:sp>
        <p:nvSpPr>
          <p:cNvPr id="478" name="Google Shape;478;g298bfa124f3_0_600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79" name="Google Shape;479;g298bfa124f3_0_6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482130"/>
            <a:ext cx="6096000" cy="3221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g298bfa124f3_0_6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20350" y="2506650"/>
            <a:ext cx="5791200" cy="3425669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g298bfa124f3_0_600"/>
          <p:cNvSpPr txBox="1"/>
          <p:nvPr>
            <p:ph idx="1" type="body"/>
          </p:nvPr>
        </p:nvSpPr>
        <p:spPr>
          <a:xfrm>
            <a:off x="408012" y="1980288"/>
            <a:ext cx="5616600" cy="66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800"/>
              </a:spcBef>
              <a:spcAft>
                <a:spcPts val="0"/>
              </a:spcAft>
              <a:buNone/>
            </a:pPr>
            <a:r>
              <a:rPr lang="en-US"/>
              <a:t>Full signal</a:t>
            </a:r>
            <a:endParaRPr/>
          </a:p>
        </p:txBody>
      </p:sp>
      <p:sp>
        <p:nvSpPr>
          <p:cNvPr id="482" name="Google Shape;482;g298bfa124f3_0_600"/>
          <p:cNvSpPr txBox="1"/>
          <p:nvPr>
            <p:ph idx="1" type="body"/>
          </p:nvPr>
        </p:nvSpPr>
        <p:spPr>
          <a:xfrm>
            <a:off x="6394962" y="1813713"/>
            <a:ext cx="5616600" cy="66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800"/>
              </a:spcBef>
              <a:spcAft>
                <a:spcPts val="0"/>
              </a:spcAft>
              <a:buNone/>
            </a:pPr>
            <a:r>
              <a:rPr lang="en-US"/>
              <a:t>Comparison with previous results and FLUKA simulations</a:t>
            </a:r>
            <a:endParaRPr/>
          </a:p>
        </p:txBody>
      </p:sp>
      <p:sp>
        <p:nvSpPr>
          <p:cNvPr id="483" name="Google Shape;483;g298bfa124f3_0_600"/>
          <p:cNvSpPr txBox="1"/>
          <p:nvPr>
            <p:ph idx="1" type="body"/>
          </p:nvPr>
        </p:nvSpPr>
        <p:spPr>
          <a:xfrm>
            <a:off x="372500" y="1124745"/>
            <a:ext cx="11376000" cy="10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Char char="●"/>
            </a:pPr>
            <a:r>
              <a:rPr b="0" lang="en-US" sz="1800">
                <a:solidFill>
                  <a:srgbClr val="333333"/>
                </a:solidFill>
              </a:rPr>
              <a:t>Signal identification based on irradiation geometry (tracks with 2 to 4 pixel length along detector’s x axis)</a:t>
            </a:r>
            <a:endParaRPr b="0" sz="1800">
              <a:solidFill>
                <a:srgbClr val="333333"/>
              </a:solidFill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Char char="●"/>
            </a:pPr>
            <a:r>
              <a:rPr b="0" lang="en-US" sz="1800">
                <a:solidFill>
                  <a:srgbClr val="333333"/>
                </a:solidFill>
              </a:rPr>
              <a:t>Result agrees with FLUKA simulations, but not with previous measurements [1] -&gt; </a:t>
            </a:r>
            <a:br>
              <a:rPr b="0" lang="en-US" sz="1800">
                <a:solidFill>
                  <a:srgbClr val="333333"/>
                </a:solidFill>
              </a:rPr>
            </a:br>
            <a:r>
              <a:rPr b="0" lang="en-US" sz="1800">
                <a:solidFill>
                  <a:srgbClr val="333333"/>
                </a:solidFill>
              </a:rPr>
              <a:t>authors have identified a faulty trigger in their setup.</a:t>
            </a:r>
            <a:endParaRPr b="0" sz="1800">
              <a:solidFill>
                <a:srgbClr val="333333"/>
              </a:solidFill>
            </a:endParaRPr>
          </a:p>
        </p:txBody>
      </p:sp>
      <p:sp>
        <p:nvSpPr>
          <p:cNvPr id="484" name="Google Shape;484;g298bfa124f3_0_600"/>
          <p:cNvSpPr txBox="1"/>
          <p:nvPr/>
        </p:nvSpPr>
        <p:spPr>
          <a:xfrm>
            <a:off x="708100" y="5790975"/>
            <a:ext cx="11076600" cy="4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[1] Biplab Dey, Jongho Lee, Victor Coco and Chang-Seong Moon, </a:t>
            </a:r>
            <a:r>
              <a:rPr i="1" lang="en-US" sz="1200">
                <a:solidFill>
                  <a:schemeClr val="dk2"/>
                </a:solidFill>
              </a:rPr>
              <a:t>Background studies for the CODEX-b experiment: measurements and simulation</a:t>
            </a:r>
            <a:endParaRPr i="1" sz="12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53"/>
          <p:cNvSpPr txBox="1"/>
          <p:nvPr>
            <p:ph type="title"/>
          </p:nvPr>
        </p:nvSpPr>
        <p:spPr>
          <a:xfrm>
            <a:off x="407988" y="373593"/>
            <a:ext cx="11376025" cy="6791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Conclusions</a:t>
            </a:r>
            <a:endParaRPr/>
          </a:p>
        </p:txBody>
      </p:sp>
      <p:sp>
        <p:nvSpPr>
          <p:cNvPr id="490" name="Google Shape;490;p53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1" name="Google Shape;491;p53"/>
          <p:cNvSpPr txBox="1"/>
          <p:nvPr>
            <p:ph idx="1" type="body"/>
          </p:nvPr>
        </p:nvSpPr>
        <p:spPr>
          <a:xfrm>
            <a:off x="384825" y="1104400"/>
            <a:ext cx="11399100" cy="51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600"/>
              <a:buNone/>
            </a:pPr>
            <a:r>
              <a:rPr b="0" lang="en-US" sz="2400"/>
              <a:t>Simplified overview of key ingredients to a successful operation of critical electronics in radiation areas: </a:t>
            </a:r>
            <a:endParaRPr sz="2400"/>
          </a:p>
          <a:p>
            <a:pPr indent="-330200" lvl="0" marL="3429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</a:pPr>
            <a:r>
              <a:rPr b="0" lang="en-US" sz="2400"/>
              <a:t>detailed knowledge of </a:t>
            </a:r>
            <a:r>
              <a:rPr lang="en-US" sz="2400"/>
              <a:t>radiation environment:</a:t>
            </a:r>
            <a:endParaRPr sz="2400"/>
          </a:p>
          <a:p>
            <a:pPr indent="-349399" lvl="2" marL="647999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2400"/>
              <a:buFont typeface="Arial"/>
              <a:buChar char="•"/>
            </a:pPr>
            <a:r>
              <a:rPr b="0" lang="en-US" sz="2400"/>
              <a:t>measurement</a:t>
            </a:r>
            <a:endParaRPr sz="2400"/>
          </a:p>
          <a:p>
            <a:pPr indent="-349399" lvl="2" marL="647999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2400"/>
              <a:buFont typeface="Arial"/>
              <a:buChar char="•"/>
            </a:pPr>
            <a:r>
              <a:rPr b="0" lang="en-US" sz="2400"/>
              <a:t>simulations</a:t>
            </a:r>
            <a:endParaRPr sz="2400"/>
          </a:p>
          <a:p>
            <a:pPr indent="-323850" lvl="1" marL="3238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2400"/>
              <a:buFont typeface="Arial"/>
              <a:buChar char="•"/>
            </a:pPr>
            <a:r>
              <a:rPr lang="en-US"/>
              <a:t>radiation</a:t>
            </a:r>
            <a:r>
              <a:rPr b="0" lang="en-US"/>
              <a:t> </a:t>
            </a:r>
            <a:r>
              <a:rPr lang="en-US"/>
              <a:t>effects</a:t>
            </a:r>
            <a:r>
              <a:rPr b="0" lang="en-US"/>
              <a:t> on electronics (no</a:t>
            </a:r>
            <a:r>
              <a:rPr lang="en-US"/>
              <a:t>t touched upon here)</a:t>
            </a:r>
            <a:endParaRPr/>
          </a:p>
          <a:p>
            <a:pPr indent="-330200" lvl="0" marL="3429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</a:pPr>
            <a:r>
              <a:rPr b="0" lang="en-US" sz="2400"/>
              <a:t>experienced </a:t>
            </a:r>
            <a:r>
              <a:rPr lang="en-US" sz="2400"/>
              <a:t>radiation testing service </a:t>
            </a:r>
            <a:endParaRPr b="0" sz="2400"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2400"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lang="en-US" sz="2400"/>
              <a:t>Moreover:</a:t>
            </a:r>
            <a:endParaRPr b="0" sz="2400"/>
          </a:p>
          <a:p>
            <a:pPr indent="-381000" lvl="0" marL="457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Char char="●"/>
            </a:pPr>
            <a:r>
              <a:rPr b="0" lang="en-US" sz="2400"/>
              <a:t>R&amp;D for future monitoring and calculation tools.</a:t>
            </a:r>
            <a:endParaRPr b="0" sz="2400"/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0" lang="en-US" sz="2400"/>
              <a:t>Detectors can have complementary usages.</a:t>
            </a:r>
            <a:endParaRPr b="0" sz="2400"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</a:pPr>
            <a:r>
              <a:t/>
            </a:r>
            <a:endParaRPr b="0" sz="2400"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</a:pPr>
            <a:r>
              <a:t/>
            </a:r>
            <a:endParaRPr b="0" sz="2400"/>
          </a:p>
        </p:txBody>
      </p:sp>
      <p:sp>
        <p:nvSpPr>
          <p:cNvPr id="492" name="Google Shape;492;p53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Google Shape;497;g29fffb18302_1_5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300" y="620675"/>
            <a:ext cx="4693876" cy="496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g298bfa124f3_0_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01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98bfa124f3_0_200"/>
          <p:cNvSpPr txBox="1"/>
          <p:nvPr>
            <p:ph type="title"/>
          </p:nvPr>
        </p:nvSpPr>
        <p:spPr>
          <a:xfrm>
            <a:off x="407988" y="373593"/>
            <a:ext cx="11376000" cy="679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Doctoral Students</a:t>
            </a:r>
            <a:endParaRPr/>
          </a:p>
        </p:txBody>
      </p:sp>
      <p:sp>
        <p:nvSpPr>
          <p:cNvPr id="147" name="Google Shape;147;g298bfa124f3_0_200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8" name="Google Shape;148;g298bfa124f3_0_2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7875" y="1152506"/>
            <a:ext cx="7400925" cy="5000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g298bfa124f3_0_200"/>
          <p:cNvSpPr txBox="1"/>
          <p:nvPr>
            <p:ph idx="1" type="body"/>
          </p:nvPr>
        </p:nvSpPr>
        <p:spPr>
          <a:xfrm>
            <a:off x="336175" y="1245525"/>
            <a:ext cx="3525000" cy="4018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1800"/>
              <a:t>Programe de finanțare dedicate:</a:t>
            </a:r>
            <a:endParaRPr sz="1800"/>
          </a:p>
          <a:p>
            <a:pPr indent="-228600" lvl="0" marL="457200" rtl="0" algn="l">
              <a:spcBef>
                <a:spcPts val="180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Italia </a:t>
            </a:r>
            <a:br>
              <a:rPr lang="en-US" sz="1800"/>
            </a:br>
            <a:r>
              <a:rPr lang="en-US" sz="1800"/>
              <a:t>(64 students, 26.1%) </a:t>
            </a:r>
            <a:br>
              <a:rPr lang="en-US" sz="1800"/>
            </a:br>
            <a:endParaRPr sz="1800"/>
          </a:p>
          <a:p>
            <a:pPr indent="-228600" lvl="0" marL="4572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Germania </a:t>
            </a:r>
            <a:br>
              <a:rPr lang="en-US" sz="1800"/>
            </a:br>
            <a:r>
              <a:rPr lang="en-US" sz="1800"/>
              <a:t>(42 students, 17.1%) </a:t>
            </a:r>
            <a:br>
              <a:rPr lang="en-US" sz="1800"/>
            </a:br>
            <a:endParaRPr sz="1800"/>
          </a:p>
          <a:p>
            <a:pPr indent="-228600" lvl="0" marL="4572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Austria </a:t>
            </a:r>
            <a:br>
              <a:rPr lang="en-US" sz="1800"/>
            </a:br>
            <a:r>
              <a:rPr lang="en-US" sz="1800"/>
              <a:t>(20 students, 8.14%)</a:t>
            </a:r>
            <a:endParaRPr sz="1800"/>
          </a:p>
        </p:txBody>
      </p:sp>
      <p:sp>
        <p:nvSpPr>
          <p:cNvPr id="150" name="Google Shape;150;g298bfa124f3_0_200"/>
          <p:cNvSpPr/>
          <p:nvPr/>
        </p:nvSpPr>
        <p:spPr>
          <a:xfrm rot="-2697188">
            <a:off x="10236832" y="5392260"/>
            <a:ext cx="1037326" cy="251164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5AA3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AA3D9"/>
              </a:solidFill>
            </a:endParaRPr>
          </a:p>
        </p:txBody>
      </p:sp>
      <p:sp>
        <p:nvSpPr>
          <p:cNvPr id="151" name="Google Shape;151;g298bfa124f3_0_200"/>
          <p:cNvSpPr txBox="1"/>
          <p:nvPr/>
        </p:nvSpPr>
        <p:spPr>
          <a:xfrm>
            <a:off x="609600" y="5752925"/>
            <a:ext cx="339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https://indico.cern.ch/event/1002599/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"/>
          <p:cNvSpPr txBox="1"/>
          <p:nvPr>
            <p:ph idx="1" type="body"/>
          </p:nvPr>
        </p:nvSpPr>
        <p:spPr>
          <a:xfrm>
            <a:off x="408000" y="1268750"/>
            <a:ext cx="6824700" cy="26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/>
              <a:t>Radiation levels at the</a:t>
            </a:r>
            <a:br>
              <a:rPr lang="en-US"/>
            </a:br>
            <a:r>
              <a:rPr lang="en-US"/>
              <a:t>CERN accelerator complex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Why Radiation to Electronics (R2E)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Radiation Monitoring R&amp;D</a:t>
            </a:r>
            <a:endParaRPr/>
          </a:p>
        </p:txBody>
      </p:sp>
      <p:sp>
        <p:nvSpPr>
          <p:cNvPr id="157" name="Google Shape;157;p2"/>
          <p:cNvSpPr txBox="1"/>
          <p:nvPr>
            <p:ph type="title"/>
          </p:nvPr>
        </p:nvSpPr>
        <p:spPr>
          <a:xfrm>
            <a:off x="407988" y="373593"/>
            <a:ext cx="11376025" cy="6791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Outlook </a:t>
            </a:r>
            <a:endParaRPr/>
          </a:p>
        </p:txBody>
      </p:sp>
      <p:sp>
        <p:nvSpPr>
          <p:cNvPr id="158" name="Google Shape;158;p2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9" name="Google Shape;159;p2"/>
          <p:cNvPicPr preferRelativeResize="0"/>
          <p:nvPr/>
        </p:nvPicPr>
        <p:blipFill rotWithShape="1">
          <a:blip r:embed="rId3">
            <a:alphaModFix/>
          </a:blip>
          <a:srcRect b="0" l="0" r="65455" t="0"/>
          <a:stretch/>
        </p:blipFill>
        <p:spPr>
          <a:xfrm>
            <a:off x="7965158" y="1020125"/>
            <a:ext cx="3724267" cy="210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"/>
          <p:cNvPicPr preferRelativeResize="0"/>
          <p:nvPr/>
        </p:nvPicPr>
        <p:blipFill rotWithShape="1">
          <a:blip r:embed="rId3">
            <a:alphaModFix/>
          </a:blip>
          <a:srcRect b="74007" l="33639" r="31815" t="0"/>
          <a:stretch/>
        </p:blipFill>
        <p:spPr>
          <a:xfrm>
            <a:off x="7965150" y="3106761"/>
            <a:ext cx="3724276" cy="547198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"/>
          <p:cNvSpPr txBox="1"/>
          <p:nvPr>
            <p:ph idx="1" type="body"/>
          </p:nvPr>
        </p:nvSpPr>
        <p:spPr>
          <a:xfrm>
            <a:off x="408000" y="4642650"/>
            <a:ext cx="11281500" cy="1383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/>
              <a:t>Special thanks and credits to the entire R2E team and SY-STI-BMI section at CERN. These slides are a </a:t>
            </a:r>
            <a:r>
              <a:rPr b="0" lang="en-US"/>
              <a:t>compilation</a:t>
            </a:r>
            <a:r>
              <a:rPr b="0" lang="en-US"/>
              <a:t> of a collective effort.</a:t>
            </a:r>
            <a:endParaRPr b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/>
          <p:nvPr>
            <p:ph type="title"/>
          </p:nvPr>
        </p:nvSpPr>
        <p:spPr>
          <a:xfrm>
            <a:off x="551384" y="363951"/>
            <a:ext cx="7050600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The LHC accelerator complex</a:t>
            </a:r>
            <a:endParaRPr/>
          </a:p>
        </p:txBody>
      </p:sp>
      <p:sp>
        <p:nvSpPr>
          <p:cNvPr id="167" name="Google Shape;167;p18"/>
          <p:cNvSpPr txBox="1"/>
          <p:nvPr>
            <p:ph idx="1" type="body"/>
          </p:nvPr>
        </p:nvSpPr>
        <p:spPr>
          <a:xfrm>
            <a:off x="335360" y="1478137"/>
            <a:ext cx="5619480" cy="49035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lang="en-US" sz="2400">
                <a:solidFill>
                  <a:schemeClr val="dk1"/>
                </a:solidFill>
              </a:rPr>
              <a:t>Long sequence of accelerators and transfer lines to reach the LHC, for proton and ion operation.</a:t>
            </a:r>
            <a:endParaRPr/>
          </a:p>
          <a:p>
            <a:pPr indent="-4572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lang="en-US" sz="2400">
                <a:solidFill>
                  <a:schemeClr val="dk1"/>
                </a:solidFill>
              </a:rPr>
              <a:t>Energy increase by a factor ≈30 at each step.</a:t>
            </a:r>
            <a:endParaRPr/>
          </a:p>
          <a:p>
            <a:pPr indent="-4572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lang="en-US" sz="2400">
                <a:solidFill>
                  <a:schemeClr val="dk1"/>
                </a:solidFill>
              </a:rPr>
              <a:t>Four LHC Interaction Points (ATLAS, CMS, ALICE and LHCb detectors).</a:t>
            </a:r>
            <a:endParaRPr/>
          </a:p>
          <a:p>
            <a:pPr indent="-4572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lang="en-US" sz="2400">
                <a:solidFill>
                  <a:schemeClr val="dk1"/>
                </a:solidFill>
              </a:rPr>
              <a:t>Many experiments and facilities (e.g. CHARM test facility, discussed later).</a:t>
            </a:r>
            <a:endParaRPr/>
          </a:p>
        </p:txBody>
      </p:sp>
      <p:pic>
        <p:nvPicPr>
          <p:cNvPr id="168" name="Google Shape;16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50011" y="1747486"/>
            <a:ext cx="6273463" cy="3632377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8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0" name="Google Shape;170;p18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9"/>
          <p:cNvSpPr txBox="1"/>
          <p:nvPr>
            <p:ph type="title"/>
          </p:nvPr>
        </p:nvSpPr>
        <p:spPr>
          <a:xfrm>
            <a:off x="563425" y="307196"/>
            <a:ext cx="7050600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Layout of the LHC</a:t>
            </a:r>
            <a:endParaRPr/>
          </a:p>
        </p:txBody>
      </p:sp>
      <p:pic>
        <p:nvPicPr>
          <p:cNvPr id="176" name="Google Shape;176;p1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7408" y="1268760"/>
            <a:ext cx="4514656" cy="4611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23992" y="1196752"/>
            <a:ext cx="5147452" cy="4611573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9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9" name="Google Shape;179;p19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>
            <p:ph type="title"/>
          </p:nvPr>
        </p:nvSpPr>
        <p:spPr>
          <a:xfrm>
            <a:off x="563424" y="307196"/>
            <a:ext cx="8916951" cy="7875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Sources of radiation: LHC collisions </a:t>
            </a:r>
            <a:endParaRPr/>
          </a:p>
        </p:txBody>
      </p:sp>
      <p:pic>
        <p:nvPicPr>
          <p:cNvPr id="185" name="Google Shape;18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1626" y="1196752"/>
            <a:ext cx="10697501" cy="4650347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0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7" name="Google Shape;187;p20"/>
          <p:cNvSpPr txBox="1"/>
          <p:nvPr/>
        </p:nvSpPr>
        <p:spPr>
          <a:xfrm>
            <a:off x="1631504" y="6408000"/>
            <a:ext cx="9200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Daniel Prelipcean | Radiation Monitoring R&amp;D at the CERN Accelerator Complex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2021-11-08T12:53:02Z</dcterms:created>
  <dc:creator>Marco Calviani</dc:creator>
</cp:coreProperties>
</file>