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00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30/11/2023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90600"/>
            <a:ext cx="6480048" cy="2286000"/>
          </a:xfrm>
        </p:spPr>
        <p:txBody>
          <a:bodyPr/>
          <a:lstStyle/>
          <a:p>
            <a:r>
              <a:rPr lang="en-US" dirty="0" smtClean="0"/>
              <a:t>Neutrino </a:t>
            </a:r>
            <a:r>
              <a:rPr lang="en-US" dirty="0" smtClean="0"/>
              <a:t>platform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dirty="0" smtClean="0"/>
              <a:t>An </a:t>
            </a:r>
            <a:r>
              <a:rPr lang="en-US" dirty="0" err="1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5029200"/>
            <a:ext cx="5815350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Boca George </a:t>
            </a:r>
            <a:r>
              <a:rPr lang="en-US" sz="3200" dirty="0" err="1" smtClean="0"/>
              <a:t>Alexandru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46388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After a long and grueling </a:t>
            </a:r>
            <a:r>
              <a:rPr lang="en-US" dirty="0" err="1" smtClean="0"/>
              <a:t>filght</a:t>
            </a:r>
            <a:r>
              <a:rPr lang="en-US" dirty="0" smtClean="0"/>
              <a:t> we arrive at CERN…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430920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Learining</a:t>
            </a:r>
            <a:r>
              <a:rPr lang="en-US" dirty="0" smtClean="0"/>
              <a:t> the fundamentals of particle physics in our fist course..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77232"/>
            <a:ext cx="5531908" cy="4148931"/>
          </a:xfrm>
        </p:spPr>
      </p:pic>
    </p:spTree>
    <p:extLst>
      <p:ext uri="{BB962C8B-B14F-4D97-AF65-F5344CB8AC3E}">
        <p14:creationId xmlns:p14="http://schemas.microsoft.com/office/powerpoint/2010/main" val="748060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our first visit…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896783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start </a:t>
            </a:r>
            <a:r>
              <a:rPr lang="en-US" sz="3200" dirty="0" smtClean="0"/>
              <a:t>small </a:t>
            </a:r>
            <a:r>
              <a:rPr lang="en-US" sz="4400" dirty="0" smtClean="0"/>
              <a:t>before we go </a:t>
            </a:r>
            <a:r>
              <a:rPr lang="en-US" sz="5400" dirty="0" smtClean="0"/>
              <a:t>BIG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540061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8402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910237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Then we go bigger… But not the biggest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806" y="1600200"/>
            <a:ext cx="3398387" cy="4525963"/>
          </a:xfrm>
        </p:spPr>
      </p:pic>
    </p:spTree>
    <p:extLst>
      <p:ext uri="{BB962C8B-B14F-4D97-AF65-F5344CB8AC3E}">
        <p14:creationId xmlns:p14="http://schemas.microsoft.com/office/powerpoint/2010/main" val="2250188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52400"/>
            <a:ext cx="4800600" cy="6400801"/>
          </a:xfrm>
        </p:spPr>
      </p:pic>
    </p:spTree>
    <p:extLst>
      <p:ext uri="{BB962C8B-B14F-4D97-AF65-F5344CB8AC3E}">
        <p14:creationId xmlns:p14="http://schemas.microsoft.com/office/powerpoint/2010/main" val="3001888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last but not least the detectors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912992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578651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NEUTRINO’S-What’s up with that?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dirty="0" smtClean="0"/>
              <a:t>neutrino </a:t>
            </a:r>
            <a:r>
              <a:rPr lang="en-US" dirty="0"/>
              <a:t>was postulated first by Wolfgang Pauli in 1930 to explain how beta decay could conserve energy, momentum, and angular momentum (spin</a:t>
            </a:r>
            <a:r>
              <a:rPr lang="en-US" dirty="0" smtClean="0"/>
              <a:t>).</a:t>
            </a:r>
          </a:p>
          <a:p>
            <a:r>
              <a:rPr lang="en-US" dirty="0"/>
              <a:t>He considered that the new particle was emitted from the nucleus together with the electron or beta particle in the process of beta decay and had a mass similar to the electron</a:t>
            </a:r>
          </a:p>
        </p:txBody>
      </p:sp>
    </p:spTree>
    <p:extLst>
      <p:ext uri="{BB962C8B-B14F-4D97-AF65-F5344CB8AC3E}">
        <p14:creationId xmlns:p14="http://schemas.microsoft.com/office/powerpoint/2010/main" val="3432300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714" y="2286000"/>
            <a:ext cx="6086982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1706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so, so much more…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no particular order, here are some of the other things we learned and places we visited whilst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218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0497"/>
            <a:ext cx="7467600" cy="4205369"/>
          </a:xfrm>
        </p:spPr>
      </p:pic>
    </p:spTree>
    <p:extLst>
      <p:ext uri="{BB962C8B-B14F-4D97-AF65-F5344CB8AC3E}">
        <p14:creationId xmlns:p14="http://schemas.microsoft.com/office/powerpoint/2010/main" val="1156407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010652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756068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2919"/>
            <a:ext cx="7467600" cy="4200525"/>
          </a:xfrm>
        </p:spPr>
      </p:pic>
    </p:spTree>
    <p:extLst>
      <p:ext uri="{BB962C8B-B14F-4D97-AF65-F5344CB8AC3E}">
        <p14:creationId xmlns:p14="http://schemas.microsoft.com/office/powerpoint/2010/main" val="28303658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this time and effort, but why?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0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 to mention the other breakthroughs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1973: The discovery of neutral currents in the </a:t>
            </a:r>
            <a:r>
              <a:rPr lang="en-US" dirty="0" err="1"/>
              <a:t>Gargamelle</a:t>
            </a:r>
            <a:r>
              <a:rPr lang="en-US" dirty="0"/>
              <a:t> bubble </a:t>
            </a:r>
            <a:r>
              <a:rPr lang="en-US" dirty="0" smtClean="0"/>
              <a:t>chamber</a:t>
            </a:r>
            <a:endParaRPr lang="en-US" dirty="0"/>
          </a:p>
          <a:p>
            <a:r>
              <a:rPr lang="en-US" dirty="0"/>
              <a:t>1983: The discovery of W and Z bosons in the UA1 and UA2 </a:t>
            </a:r>
            <a:r>
              <a:rPr lang="en-US" dirty="0" smtClean="0"/>
              <a:t>experiments</a:t>
            </a:r>
            <a:endParaRPr lang="en-US" dirty="0"/>
          </a:p>
          <a:p>
            <a:r>
              <a:rPr lang="en-US" dirty="0"/>
              <a:t>1989: The determination of the number of light neutrino families at the Large Electron–Positron Collider (LEP) operating on the Z boson </a:t>
            </a:r>
            <a:r>
              <a:rPr lang="en-US" dirty="0" smtClean="0"/>
              <a:t>peak;</a:t>
            </a:r>
            <a:endParaRPr lang="en-US" dirty="0"/>
          </a:p>
          <a:p>
            <a:r>
              <a:rPr lang="en-US" dirty="0"/>
              <a:t>1995: The first creation of </a:t>
            </a:r>
            <a:r>
              <a:rPr lang="en-US" dirty="0" err="1"/>
              <a:t>antihydrogen</a:t>
            </a:r>
            <a:r>
              <a:rPr lang="en-US" dirty="0"/>
              <a:t> atoms in the PS210 </a:t>
            </a:r>
            <a:r>
              <a:rPr lang="en-US" dirty="0" smtClean="0"/>
              <a:t>experiment</a:t>
            </a:r>
            <a:r>
              <a:rPr lang="en-US" dirty="0"/>
              <a:t>;</a:t>
            </a:r>
          </a:p>
          <a:p>
            <a:r>
              <a:rPr lang="en-US" dirty="0"/>
              <a:t>1995–2005: Precision measurement of the Z </a:t>
            </a:r>
            <a:r>
              <a:rPr lang="en-US" dirty="0" err="1" smtClean="0"/>
              <a:t>lineshape</a:t>
            </a:r>
            <a:r>
              <a:rPr lang="en-US" dirty="0" smtClean="0"/>
              <a:t>, based </a:t>
            </a:r>
            <a:r>
              <a:rPr lang="en-US" dirty="0"/>
              <a:t>predominantly on LEP data collected on the Z resonance from 1990–1995;</a:t>
            </a:r>
          </a:p>
          <a:p>
            <a:r>
              <a:rPr lang="en-US" dirty="0"/>
              <a:t>1999: The discovery of direct CP violation in the NA48 experiment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dirty="0"/>
              <a:t>2000: The Heavy Ion </a:t>
            </a:r>
            <a:r>
              <a:rPr lang="en-US" dirty="0" err="1"/>
              <a:t>Programme</a:t>
            </a:r>
            <a:r>
              <a:rPr lang="en-US" dirty="0"/>
              <a:t> discovered a new state of matter, the Quark Gluon Plasma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2010: The isolation of 38 atoms of </a:t>
            </a:r>
            <a:r>
              <a:rPr lang="en-US" dirty="0" err="1" smtClean="0"/>
              <a:t>antihydrogen</a:t>
            </a:r>
            <a:r>
              <a:rPr lang="en-US" dirty="0"/>
              <a:t>;</a:t>
            </a:r>
          </a:p>
          <a:p>
            <a:r>
              <a:rPr lang="en-US" dirty="0"/>
              <a:t>2011: Maintaining </a:t>
            </a:r>
            <a:r>
              <a:rPr lang="en-US" dirty="0" err="1"/>
              <a:t>antihydrogen</a:t>
            </a:r>
            <a:r>
              <a:rPr lang="en-US" dirty="0"/>
              <a:t> for over 15 minutes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dirty="0"/>
              <a:t>2012: A boson with mass around 125 </a:t>
            </a:r>
            <a:r>
              <a:rPr lang="en-US" dirty="0" err="1"/>
              <a:t>GeV</a:t>
            </a:r>
            <a:r>
              <a:rPr lang="en-US" dirty="0"/>
              <a:t>/c2 consistent with the long-sought Higgs boson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75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something that is intrinsic to everyday life nowadays…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2919"/>
            <a:ext cx="7467600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8100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let’s not forget what it prevented…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2654"/>
            <a:ext cx="7467600" cy="376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949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dirty="0"/>
          </a:p>
          <a:p>
            <a:pPr marL="36576" indent="0">
              <a:buNone/>
            </a:pPr>
            <a:r>
              <a:rPr lang="en-US" dirty="0"/>
              <a:t>In Fermi's theory of beta decay, Chadwick's large neutral particle could decay to a proton, electron, and the smaller neutral particle (now called an electron antineutrino)</a:t>
            </a:r>
            <a:endParaRPr lang="pt-B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05797"/>
            <a:ext cx="5562600" cy="77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1453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what it strives to </a:t>
            </a:r>
            <a:r>
              <a:rPr lang="en-US" dirty="0" err="1" smtClean="0"/>
              <a:t>achive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2919"/>
            <a:ext cx="7467600" cy="4200525"/>
          </a:xfrm>
        </p:spPr>
      </p:pic>
    </p:spTree>
    <p:extLst>
      <p:ext uri="{BB962C8B-B14F-4D97-AF65-F5344CB8AC3E}">
        <p14:creationId xmlns:p14="http://schemas.microsoft.com/office/powerpoint/2010/main" val="30883064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why bringing people here is so, so important…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53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detections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1942, Wang </a:t>
            </a:r>
            <a:r>
              <a:rPr lang="en-US" dirty="0" err="1"/>
              <a:t>Ganchang</a:t>
            </a:r>
            <a:r>
              <a:rPr lang="en-US" dirty="0"/>
              <a:t> first proposed the use of beta capture to </a:t>
            </a:r>
            <a:r>
              <a:rPr lang="en-US" dirty="0" smtClean="0"/>
              <a:t>experimentally </a:t>
            </a:r>
            <a:r>
              <a:rPr lang="en-US" dirty="0"/>
              <a:t>detect neutrinos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1956 Francis </a:t>
            </a:r>
            <a:r>
              <a:rPr lang="en-US" dirty="0"/>
              <a:t>B. "</a:t>
            </a:r>
            <a:r>
              <a:rPr lang="en-US" dirty="0" err="1"/>
              <a:t>Kiko</a:t>
            </a:r>
            <a:r>
              <a:rPr lang="en-US" dirty="0"/>
              <a:t>" Harrison, Herald W. Kruse, and Austin D. McGuire published confirmation that they had detected the </a:t>
            </a:r>
            <a:r>
              <a:rPr lang="en-US" dirty="0" smtClean="0"/>
              <a:t>neutrino,</a:t>
            </a:r>
            <a:r>
              <a:rPr lang="en-US" dirty="0"/>
              <a:t> a result that was rewarded almost forty years later with the 1995 Nobel </a:t>
            </a:r>
            <a:r>
              <a:rPr lang="en-US" dirty="0" smtClean="0"/>
              <a:t>Prize.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57200"/>
            <a:ext cx="34290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69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Known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Neutrinos have half-integer spin ( 1 /2</a:t>
            </a:r>
            <a:r>
              <a:rPr lang="en-US" i="1" dirty="0"/>
              <a:t>ħ</a:t>
            </a:r>
            <a:r>
              <a:rPr lang="en-US" dirty="0"/>
              <a:t>); therefore they </a:t>
            </a:r>
            <a:r>
              <a:rPr lang="en-US" dirty="0" smtClean="0"/>
              <a:t>are</a:t>
            </a:r>
            <a:r>
              <a:rPr lang="en-US" dirty="0"/>
              <a:t> </a:t>
            </a:r>
            <a:r>
              <a:rPr lang="en-US" dirty="0" smtClean="0"/>
              <a:t>fermions and</a:t>
            </a:r>
            <a:r>
              <a:rPr lang="en-US" dirty="0"/>
              <a:t> leptons</a:t>
            </a:r>
            <a:r>
              <a:rPr lang="en-US" dirty="0" smtClean="0"/>
              <a:t>.</a:t>
            </a:r>
          </a:p>
          <a:p>
            <a:r>
              <a:rPr lang="en-US" dirty="0"/>
              <a:t>Weak interactions create neutrinos in one of three </a:t>
            </a:r>
            <a:r>
              <a:rPr lang="en-US" dirty="0" err="1"/>
              <a:t>leptonic</a:t>
            </a:r>
            <a:r>
              <a:rPr lang="en-US" dirty="0"/>
              <a:t> flavors: electron neutrinos </a:t>
            </a:r>
            <a:r>
              <a:rPr lang="en-US" dirty="0" smtClean="0"/>
              <a:t>,</a:t>
            </a:r>
            <a:r>
              <a:rPr lang="en-US" dirty="0" err="1" smtClean="0"/>
              <a:t>muon</a:t>
            </a:r>
            <a:r>
              <a:rPr lang="en-US" dirty="0" smtClean="0"/>
              <a:t> neutrinos</a:t>
            </a:r>
            <a:r>
              <a:rPr lang="el-GR" dirty="0" smtClean="0"/>
              <a:t>, </a:t>
            </a:r>
            <a:r>
              <a:rPr lang="en-US" dirty="0"/>
              <a:t>or tau neutrinos 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have a very tiny mass(0.09ev/c*c)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361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Altough</a:t>
            </a:r>
            <a:r>
              <a:rPr lang="en-US" dirty="0" smtClean="0"/>
              <a:t> we have come a long way in regards to understanding the neutrino, many questions still remain, therefore it is a highly important field of study regarding nuclear physics.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06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D.U.N.E.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93 years after being proposed, we have come to C.E.R.N. to get a glimpse into the next phase of neutrino </a:t>
            </a:r>
            <a:r>
              <a:rPr lang="en-US" dirty="0" err="1" smtClean="0"/>
              <a:t>resarch</a:t>
            </a:r>
            <a:r>
              <a:rPr lang="en-US" dirty="0" smtClean="0"/>
              <a:t>, the D.U.N.E. experiment.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666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objectives of D.U.N.E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Investigation of neutrino oscillations to test </a:t>
            </a:r>
            <a:r>
              <a:rPr lang="en-US" dirty="0" smtClean="0"/>
              <a:t>CP (time-reversal symmetry) </a:t>
            </a:r>
            <a:r>
              <a:rPr lang="en-US" dirty="0"/>
              <a:t>violation in the lepton sector, which explores why the universe is made of matter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Determination of the ordering of the neutrino masses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Studies of supernovae and the formation of a neutron star or black </a:t>
            </a:r>
            <a:r>
              <a:rPr lang="en-US" dirty="0" smtClean="0"/>
              <a:t>holes.</a:t>
            </a:r>
          </a:p>
          <a:p>
            <a:r>
              <a:rPr lang="en-US" dirty="0" smtClean="0"/>
              <a:t>Search </a:t>
            </a:r>
            <a:r>
              <a:rPr lang="en-US" dirty="0"/>
              <a:t>for proton decay, which has never been observed but is predicted by theories that unify the fundamental forces</a:t>
            </a:r>
          </a:p>
        </p:txBody>
      </p:sp>
    </p:spTree>
    <p:extLst>
      <p:ext uri="{BB962C8B-B14F-4D97-AF65-F5344CB8AC3E}">
        <p14:creationId xmlns:p14="http://schemas.microsoft.com/office/powerpoint/2010/main" val="863412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so our story begins…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60309794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1624</TotalTime>
  <Words>583</Words>
  <Application>Microsoft Office PowerPoint</Application>
  <PresentationFormat>On-screen Show (4:3)</PresentationFormat>
  <Paragraphs>48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Technic</vt:lpstr>
      <vt:lpstr>Neutrino platform -An INtroduction</vt:lpstr>
      <vt:lpstr>NEUTRINO’S-What’s up with that?</vt:lpstr>
      <vt:lpstr>PowerPoint Presentation</vt:lpstr>
      <vt:lpstr>First detections</vt:lpstr>
      <vt:lpstr>Known properties</vt:lpstr>
      <vt:lpstr>Where now?</vt:lpstr>
      <vt:lpstr>D.U.N.E.</vt:lpstr>
      <vt:lpstr>Primary objectives of D.U.N.E</vt:lpstr>
      <vt:lpstr>And so our story begins…</vt:lpstr>
      <vt:lpstr>After a long and grueling filght we arrive at CERN…</vt:lpstr>
      <vt:lpstr>Learining the fundamentals of particle physics in our fist course..</vt:lpstr>
      <vt:lpstr>And our first visit…</vt:lpstr>
      <vt:lpstr>We start small before we go BIG</vt:lpstr>
      <vt:lpstr>PowerPoint Presentation</vt:lpstr>
      <vt:lpstr>PowerPoint Presentation</vt:lpstr>
      <vt:lpstr>Then we go bigger… But not the biggest</vt:lpstr>
      <vt:lpstr>PowerPoint Presentation</vt:lpstr>
      <vt:lpstr>And last but not least the detectors</vt:lpstr>
      <vt:lpstr>PowerPoint Presentation</vt:lpstr>
      <vt:lpstr>PowerPoint Presentation</vt:lpstr>
      <vt:lpstr>And so, so much more…</vt:lpstr>
      <vt:lpstr>PowerPoint Presentation</vt:lpstr>
      <vt:lpstr>PowerPoint Presentation</vt:lpstr>
      <vt:lpstr>PowerPoint Presentation</vt:lpstr>
      <vt:lpstr>PowerPoint Presentation</vt:lpstr>
      <vt:lpstr>All this time and effort, but why?</vt:lpstr>
      <vt:lpstr>Not to mention the other breakthroughs</vt:lpstr>
      <vt:lpstr>And something that is intrinsic to everyday life nowadays…</vt:lpstr>
      <vt:lpstr>But let’s not forget what it prevented…</vt:lpstr>
      <vt:lpstr>…And what it strives to achive</vt:lpstr>
      <vt:lpstr>And why bringing people here is so, so important…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 platform</dc:title>
  <dc:creator>user</dc:creator>
  <cp:lastModifiedBy>RePack by Diakov</cp:lastModifiedBy>
  <cp:revision>14</cp:revision>
  <dcterms:created xsi:type="dcterms:W3CDTF">2006-08-16T00:00:00Z</dcterms:created>
  <dcterms:modified xsi:type="dcterms:W3CDTF">2023-11-30T11:23:52Z</dcterms:modified>
</cp:coreProperties>
</file>