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8"/>
  </p:notesMasterIdLst>
  <p:sldIdLst>
    <p:sldId id="256" r:id="rId2"/>
    <p:sldId id="274" r:id="rId3"/>
    <p:sldId id="296" r:id="rId4"/>
    <p:sldId id="261" r:id="rId5"/>
    <p:sldId id="258" r:id="rId6"/>
    <p:sldId id="259" r:id="rId7"/>
    <p:sldId id="265" r:id="rId8"/>
    <p:sldId id="271" r:id="rId9"/>
    <p:sldId id="262" r:id="rId10"/>
    <p:sldId id="263" r:id="rId11"/>
    <p:sldId id="272" r:id="rId12"/>
    <p:sldId id="297" r:id="rId13"/>
    <p:sldId id="267" r:id="rId14"/>
    <p:sldId id="257" r:id="rId15"/>
    <p:sldId id="273" r:id="rId16"/>
    <p:sldId id="298" r:id="rId17"/>
  </p:sldIdLst>
  <p:sldSz cx="9144000" cy="5143500" type="screen16x9"/>
  <p:notesSz cx="6858000" cy="9144000"/>
  <p:embeddedFontLst>
    <p:embeddedFont>
      <p:font typeface="Source Sans Pro" panose="020B0604020202020204" charset="0"/>
      <p:regular r:id="rId19"/>
      <p:bold r:id="rId20"/>
      <p:italic r:id="rId21"/>
      <p:boldItalic r:id="rId22"/>
    </p:embeddedFont>
    <p:embeddedFont>
      <p:font typeface="Roboto Slab" panose="020B0604020202020204" charset="0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EB5A258-F7D5-4377-8D89-3EC3CFDA50BF}">
          <p14:sldIdLst>
            <p14:sldId id="256"/>
            <p14:sldId id="274"/>
            <p14:sldId id="296"/>
            <p14:sldId id="261"/>
            <p14:sldId id="258"/>
            <p14:sldId id="259"/>
            <p14:sldId id="265"/>
            <p14:sldId id="271"/>
            <p14:sldId id="262"/>
            <p14:sldId id="263"/>
            <p14:sldId id="272"/>
            <p14:sldId id="297"/>
            <p14:sldId id="267"/>
            <p14:sldId id="257"/>
            <p14:sldId id="273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0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01FB10D-A61A-4DE4-8506-F670E7A89527}">
  <a:tblStyle styleId="{701FB10D-A61A-4DE4-8506-F670E7A895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98DAF6-0271-4389-B3DC-BA433CC306D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619" y="82"/>
      </p:cViewPr>
      <p:guideLst>
        <p:guide orient="horz" pos="200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54EF02-232C-42A5-92EC-74F266BEE47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046A0F-D2E1-4666-A217-562314D7EF36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800" b="1" dirty="0" smtClean="0"/>
            <a:t>Healthcare</a:t>
          </a:r>
          <a:endParaRPr lang="ru-RU" sz="800" b="1" dirty="0"/>
        </a:p>
      </dgm:t>
    </dgm:pt>
    <dgm:pt modelId="{6F0DA3B5-9007-46A7-B825-86E1A7BD46A7}" type="parTrans" cxnId="{2A067929-FE68-481A-85AB-08E1A63C71B2}">
      <dgm:prSet/>
      <dgm:spPr/>
      <dgm:t>
        <a:bodyPr/>
        <a:lstStyle/>
        <a:p>
          <a:endParaRPr lang="ru-RU"/>
        </a:p>
      </dgm:t>
    </dgm:pt>
    <dgm:pt modelId="{59AACEA5-CEDF-4D8A-A70C-405AB20A7D1D}" type="sibTrans" cxnId="{2A067929-FE68-481A-85AB-08E1A63C71B2}">
      <dgm:prSet/>
      <dgm:spPr/>
      <dgm:t>
        <a:bodyPr/>
        <a:lstStyle/>
        <a:p>
          <a:endParaRPr lang="ru-RU"/>
        </a:p>
      </dgm:t>
    </dgm:pt>
    <dgm:pt modelId="{1B1FF2FE-9723-4551-B80E-602D10A1F6A8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sz="700" b="1" dirty="0" smtClean="0"/>
            <a:t>Entertainmen</a:t>
          </a:r>
          <a:r>
            <a:rPr lang="en-US" sz="700" dirty="0" smtClean="0"/>
            <a:t>t</a:t>
          </a:r>
          <a:endParaRPr lang="ru-RU" sz="700" dirty="0"/>
        </a:p>
      </dgm:t>
    </dgm:pt>
    <dgm:pt modelId="{A61A908B-4D9D-4018-825C-17498BCE5E64}" type="parTrans" cxnId="{1F5F0F16-CD4F-4312-A94E-EBFC210199DC}">
      <dgm:prSet/>
      <dgm:spPr/>
      <dgm:t>
        <a:bodyPr/>
        <a:lstStyle/>
        <a:p>
          <a:endParaRPr lang="ru-RU"/>
        </a:p>
      </dgm:t>
    </dgm:pt>
    <dgm:pt modelId="{05514AFA-4048-4EA2-BF01-47DEC49809A1}" type="sibTrans" cxnId="{1F5F0F16-CD4F-4312-A94E-EBFC210199DC}">
      <dgm:prSet/>
      <dgm:spPr/>
      <dgm:t>
        <a:bodyPr/>
        <a:lstStyle/>
        <a:p>
          <a:endParaRPr lang="ru-RU"/>
        </a:p>
      </dgm:t>
    </dgm:pt>
    <dgm:pt modelId="{23F29722-F926-478F-8011-E8B1C9E13975}">
      <dgm:prSet phldrT="[Текст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de-DE" b="1" dirty="0" err="1" smtClean="0"/>
            <a:t>Engeneering</a:t>
          </a:r>
          <a:endParaRPr lang="ru-RU" dirty="0"/>
        </a:p>
      </dgm:t>
    </dgm:pt>
    <dgm:pt modelId="{F25BA564-387B-40E9-A0AD-6519BD5D05BA}" type="parTrans" cxnId="{743DC1C8-728E-4737-A4E3-3E968E517802}">
      <dgm:prSet/>
      <dgm:spPr/>
      <dgm:t>
        <a:bodyPr/>
        <a:lstStyle/>
        <a:p>
          <a:endParaRPr lang="ru-RU"/>
        </a:p>
      </dgm:t>
    </dgm:pt>
    <dgm:pt modelId="{A49E7A31-C4D0-4BC6-95D1-9544E43BD1D9}" type="sibTrans" cxnId="{743DC1C8-728E-4737-A4E3-3E968E517802}">
      <dgm:prSet/>
      <dgm:spPr/>
      <dgm:t>
        <a:bodyPr/>
        <a:lstStyle/>
        <a:p>
          <a:endParaRPr lang="ru-RU"/>
        </a:p>
      </dgm:t>
    </dgm:pt>
    <dgm:pt modelId="{8AAA5C7A-3E18-4A2A-B209-C17953ABC338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900" b="1" dirty="0" smtClean="0"/>
            <a:t>Scientific research</a:t>
          </a:r>
          <a:endParaRPr lang="ru-RU" sz="900" b="1" dirty="0"/>
        </a:p>
      </dgm:t>
    </dgm:pt>
    <dgm:pt modelId="{404AEE85-2729-452E-A981-00C1E982F13B}" type="parTrans" cxnId="{2240AC83-2329-47DA-943B-7F95244FA3C1}">
      <dgm:prSet/>
      <dgm:spPr/>
      <dgm:t>
        <a:bodyPr/>
        <a:lstStyle/>
        <a:p>
          <a:endParaRPr lang="ru-RU"/>
        </a:p>
      </dgm:t>
    </dgm:pt>
    <dgm:pt modelId="{BB6A8867-1BEF-4843-B670-292DA6F2187A}" type="sibTrans" cxnId="{2240AC83-2329-47DA-943B-7F95244FA3C1}">
      <dgm:prSet/>
      <dgm:spPr/>
      <dgm:t>
        <a:bodyPr/>
        <a:lstStyle/>
        <a:p>
          <a:endParaRPr lang="ru-RU"/>
        </a:p>
      </dgm:t>
    </dgm:pt>
    <dgm:pt modelId="{09F27A5A-FE7F-42EE-9180-41FCF6461FC0}" type="pres">
      <dgm:prSet presAssocID="{A254EF02-232C-42A5-92EC-74F266BEE47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86AEA4-3B60-4312-81FB-515304B31A8D}" type="pres">
      <dgm:prSet presAssocID="{8F046A0F-D2E1-4666-A217-562314D7EF36}" presName="node" presStyleLbl="node1" presStyleIdx="0" presStyleCnt="4" custScaleX="87531" custScaleY="12451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9D8C5D50-AA26-4276-B873-B5C199EE3EF9}" type="pres">
      <dgm:prSet presAssocID="{8F046A0F-D2E1-4666-A217-562314D7EF36}" presName="spNode" presStyleCnt="0"/>
      <dgm:spPr/>
    </dgm:pt>
    <dgm:pt modelId="{FE88CEBB-C564-4319-B53B-8D9B0B3B06E5}" type="pres">
      <dgm:prSet presAssocID="{59AACEA5-CEDF-4D8A-A70C-405AB20A7D1D}" presName="sibTrans" presStyleLbl="sibTrans1D1" presStyleIdx="0" presStyleCnt="4"/>
      <dgm:spPr/>
      <dgm:t>
        <a:bodyPr/>
        <a:lstStyle/>
        <a:p>
          <a:endParaRPr lang="ru-RU"/>
        </a:p>
      </dgm:t>
    </dgm:pt>
    <dgm:pt modelId="{3B526634-7BC2-4ED3-9963-DEF4069D8B73}" type="pres">
      <dgm:prSet presAssocID="{1B1FF2FE-9723-4551-B80E-602D10A1F6A8}" presName="node" presStyleLbl="node1" presStyleIdx="1" presStyleCnt="4" custScaleX="86012" custScaleY="137847" custRadScaleRad="102271" custRadScaleInc="52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C5C4AB4C-849C-4AFE-A393-59B586632C62}" type="pres">
      <dgm:prSet presAssocID="{1B1FF2FE-9723-4551-B80E-602D10A1F6A8}" presName="spNode" presStyleCnt="0"/>
      <dgm:spPr/>
    </dgm:pt>
    <dgm:pt modelId="{B35967A8-CFBA-432D-B117-4A1D79912928}" type="pres">
      <dgm:prSet presAssocID="{05514AFA-4048-4EA2-BF01-47DEC49809A1}" presName="sibTrans" presStyleLbl="sibTrans1D1" presStyleIdx="1" presStyleCnt="4"/>
      <dgm:spPr/>
      <dgm:t>
        <a:bodyPr/>
        <a:lstStyle/>
        <a:p>
          <a:endParaRPr lang="ru-RU"/>
        </a:p>
      </dgm:t>
    </dgm:pt>
    <dgm:pt modelId="{B08047D9-EAFF-4BB4-9E64-EB37185D599C}" type="pres">
      <dgm:prSet presAssocID="{23F29722-F926-478F-8011-E8B1C9E13975}" presName="node" presStyleLbl="node1" presStyleIdx="2" presStyleCnt="4" custScaleX="87531" custScaleY="121506">
        <dgm:presLayoutVars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4F60E2AE-DE76-496A-9B88-7777A66FF5CF}" type="pres">
      <dgm:prSet presAssocID="{23F29722-F926-478F-8011-E8B1C9E13975}" presName="spNode" presStyleCnt="0"/>
      <dgm:spPr/>
    </dgm:pt>
    <dgm:pt modelId="{8FE0EFF1-5EA4-46C8-BF65-5F8251C11E6B}" type="pres">
      <dgm:prSet presAssocID="{A49E7A31-C4D0-4BC6-95D1-9544E43BD1D9}" presName="sibTrans" presStyleLbl="sibTrans1D1" presStyleIdx="2" presStyleCnt="4"/>
      <dgm:spPr/>
      <dgm:t>
        <a:bodyPr/>
        <a:lstStyle/>
        <a:p>
          <a:endParaRPr lang="ru-RU"/>
        </a:p>
      </dgm:t>
    </dgm:pt>
    <dgm:pt modelId="{B3172DC5-6254-4424-B898-C4521BDA14C0}" type="pres">
      <dgm:prSet presAssocID="{8AAA5C7A-3E18-4A2A-B209-C17953ABC338}" presName="node" presStyleLbl="node1" presStyleIdx="3" presStyleCnt="4" custScaleX="81590" custScaleY="11408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96B2C7AB-1953-4507-8374-40FFCCBD6B36}" type="pres">
      <dgm:prSet presAssocID="{8AAA5C7A-3E18-4A2A-B209-C17953ABC338}" presName="spNode" presStyleCnt="0"/>
      <dgm:spPr/>
    </dgm:pt>
    <dgm:pt modelId="{1968B2A9-8C1C-418E-91D1-BC7C3FCCD3BD}" type="pres">
      <dgm:prSet presAssocID="{BB6A8867-1BEF-4843-B670-292DA6F2187A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3E166373-0BE5-41DE-9BBB-409A196CACC8}" type="presOf" srcId="{A254EF02-232C-42A5-92EC-74F266BEE479}" destId="{09F27A5A-FE7F-42EE-9180-41FCF6461FC0}" srcOrd="0" destOrd="0" presId="urn:microsoft.com/office/officeart/2005/8/layout/cycle6"/>
    <dgm:cxn modelId="{AF6A72C4-E17A-4D1F-80A4-C2E8A4058F10}" type="presOf" srcId="{59AACEA5-CEDF-4D8A-A70C-405AB20A7D1D}" destId="{FE88CEBB-C564-4319-B53B-8D9B0B3B06E5}" srcOrd="0" destOrd="0" presId="urn:microsoft.com/office/officeart/2005/8/layout/cycle6"/>
    <dgm:cxn modelId="{9999E3EE-0B6C-4FE8-AC9C-68D2FD021A8B}" type="presOf" srcId="{05514AFA-4048-4EA2-BF01-47DEC49809A1}" destId="{B35967A8-CFBA-432D-B117-4A1D79912928}" srcOrd="0" destOrd="0" presId="urn:microsoft.com/office/officeart/2005/8/layout/cycle6"/>
    <dgm:cxn modelId="{2240AC83-2329-47DA-943B-7F95244FA3C1}" srcId="{A254EF02-232C-42A5-92EC-74F266BEE479}" destId="{8AAA5C7A-3E18-4A2A-B209-C17953ABC338}" srcOrd="3" destOrd="0" parTransId="{404AEE85-2729-452E-A981-00C1E982F13B}" sibTransId="{BB6A8867-1BEF-4843-B670-292DA6F2187A}"/>
    <dgm:cxn modelId="{2A1580CC-D37B-4FB5-BCE1-529BD133115E}" type="presOf" srcId="{1B1FF2FE-9723-4551-B80E-602D10A1F6A8}" destId="{3B526634-7BC2-4ED3-9963-DEF4069D8B73}" srcOrd="0" destOrd="0" presId="urn:microsoft.com/office/officeart/2005/8/layout/cycle6"/>
    <dgm:cxn modelId="{E8C6F7A2-A760-4F01-833E-86D7B8214EC5}" type="presOf" srcId="{23F29722-F926-478F-8011-E8B1C9E13975}" destId="{B08047D9-EAFF-4BB4-9E64-EB37185D599C}" srcOrd="0" destOrd="0" presId="urn:microsoft.com/office/officeart/2005/8/layout/cycle6"/>
    <dgm:cxn modelId="{1F5F0F16-CD4F-4312-A94E-EBFC210199DC}" srcId="{A254EF02-232C-42A5-92EC-74F266BEE479}" destId="{1B1FF2FE-9723-4551-B80E-602D10A1F6A8}" srcOrd="1" destOrd="0" parTransId="{A61A908B-4D9D-4018-825C-17498BCE5E64}" sibTransId="{05514AFA-4048-4EA2-BF01-47DEC49809A1}"/>
    <dgm:cxn modelId="{743DC1C8-728E-4737-A4E3-3E968E517802}" srcId="{A254EF02-232C-42A5-92EC-74F266BEE479}" destId="{23F29722-F926-478F-8011-E8B1C9E13975}" srcOrd="2" destOrd="0" parTransId="{F25BA564-387B-40E9-A0AD-6519BD5D05BA}" sibTransId="{A49E7A31-C4D0-4BC6-95D1-9544E43BD1D9}"/>
    <dgm:cxn modelId="{40E6F8BF-7973-4BEB-8717-E444DB85BC43}" type="presOf" srcId="{8F046A0F-D2E1-4666-A217-562314D7EF36}" destId="{9486AEA4-3B60-4312-81FB-515304B31A8D}" srcOrd="0" destOrd="0" presId="urn:microsoft.com/office/officeart/2005/8/layout/cycle6"/>
    <dgm:cxn modelId="{2A067929-FE68-481A-85AB-08E1A63C71B2}" srcId="{A254EF02-232C-42A5-92EC-74F266BEE479}" destId="{8F046A0F-D2E1-4666-A217-562314D7EF36}" srcOrd="0" destOrd="0" parTransId="{6F0DA3B5-9007-46A7-B825-86E1A7BD46A7}" sibTransId="{59AACEA5-CEDF-4D8A-A70C-405AB20A7D1D}"/>
    <dgm:cxn modelId="{791E4C75-37C9-4346-B19C-2E4FEB3DAFC8}" type="presOf" srcId="{BB6A8867-1BEF-4843-B670-292DA6F2187A}" destId="{1968B2A9-8C1C-418E-91D1-BC7C3FCCD3BD}" srcOrd="0" destOrd="0" presId="urn:microsoft.com/office/officeart/2005/8/layout/cycle6"/>
    <dgm:cxn modelId="{ABFB1A8F-F52D-439F-9A96-E9211AC72EAB}" type="presOf" srcId="{A49E7A31-C4D0-4BC6-95D1-9544E43BD1D9}" destId="{8FE0EFF1-5EA4-46C8-BF65-5F8251C11E6B}" srcOrd="0" destOrd="0" presId="urn:microsoft.com/office/officeart/2005/8/layout/cycle6"/>
    <dgm:cxn modelId="{FE882CE2-53B2-49E2-AE27-7E1F6C4D17F1}" type="presOf" srcId="{8AAA5C7A-3E18-4A2A-B209-C17953ABC338}" destId="{B3172DC5-6254-4424-B898-C4521BDA14C0}" srcOrd="0" destOrd="0" presId="urn:microsoft.com/office/officeart/2005/8/layout/cycle6"/>
    <dgm:cxn modelId="{4BF7994D-2648-476A-A857-B1440DA9A712}" type="presParOf" srcId="{09F27A5A-FE7F-42EE-9180-41FCF6461FC0}" destId="{9486AEA4-3B60-4312-81FB-515304B31A8D}" srcOrd="0" destOrd="0" presId="urn:microsoft.com/office/officeart/2005/8/layout/cycle6"/>
    <dgm:cxn modelId="{CD5C1CF9-A2F4-4D01-9FEE-536E27BB9632}" type="presParOf" srcId="{09F27A5A-FE7F-42EE-9180-41FCF6461FC0}" destId="{9D8C5D50-AA26-4276-B873-B5C199EE3EF9}" srcOrd="1" destOrd="0" presId="urn:microsoft.com/office/officeart/2005/8/layout/cycle6"/>
    <dgm:cxn modelId="{513F0F9B-005E-40C7-A67A-8BC8357D2783}" type="presParOf" srcId="{09F27A5A-FE7F-42EE-9180-41FCF6461FC0}" destId="{FE88CEBB-C564-4319-B53B-8D9B0B3B06E5}" srcOrd="2" destOrd="0" presId="urn:microsoft.com/office/officeart/2005/8/layout/cycle6"/>
    <dgm:cxn modelId="{43495D04-4288-46FE-978E-53D11138E8CA}" type="presParOf" srcId="{09F27A5A-FE7F-42EE-9180-41FCF6461FC0}" destId="{3B526634-7BC2-4ED3-9963-DEF4069D8B73}" srcOrd="3" destOrd="0" presId="urn:microsoft.com/office/officeart/2005/8/layout/cycle6"/>
    <dgm:cxn modelId="{9794C332-A58D-49F1-9C29-74E6C86CEFE1}" type="presParOf" srcId="{09F27A5A-FE7F-42EE-9180-41FCF6461FC0}" destId="{C5C4AB4C-849C-4AFE-A393-59B586632C62}" srcOrd="4" destOrd="0" presId="urn:microsoft.com/office/officeart/2005/8/layout/cycle6"/>
    <dgm:cxn modelId="{B56B4835-8E2F-4EC9-8679-72ABABD50892}" type="presParOf" srcId="{09F27A5A-FE7F-42EE-9180-41FCF6461FC0}" destId="{B35967A8-CFBA-432D-B117-4A1D79912928}" srcOrd="5" destOrd="0" presId="urn:microsoft.com/office/officeart/2005/8/layout/cycle6"/>
    <dgm:cxn modelId="{543A7EDB-B801-4DE2-85FA-277A54B63D9D}" type="presParOf" srcId="{09F27A5A-FE7F-42EE-9180-41FCF6461FC0}" destId="{B08047D9-EAFF-4BB4-9E64-EB37185D599C}" srcOrd="6" destOrd="0" presId="urn:microsoft.com/office/officeart/2005/8/layout/cycle6"/>
    <dgm:cxn modelId="{AEB9F090-4D41-4189-8B5C-764976288541}" type="presParOf" srcId="{09F27A5A-FE7F-42EE-9180-41FCF6461FC0}" destId="{4F60E2AE-DE76-496A-9B88-7777A66FF5CF}" srcOrd="7" destOrd="0" presId="urn:microsoft.com/office/officeart/2005/8/layout/cycle6"/>
    <dgm:cxn modelId="{45450495-CF11-4AB6-A43D-35DD97C1FE98}" type="presParOf" srcId="{09F27A5A-FE7F-42EE-9180-41FCF6461FC0}" destId="{8FE0EFF1-5EA4-46C8-BF65-5F8251C11E6B}" srcOrd="8" destOrd="0" presId="urn:microsoft.com/office/officeart/2005/8/layout/cycle6"/>
    <dgm:cxn modelId="{C79CC97F-9DC1-416B-951D-59443731B483}" type="presParOf" srcId="{09F27A5A-FE7F-42EE-9180-41FCF6461FC0}" destId="{B3172DC5-6254-4424-B898-C4521BDA14C0}" srcOrd="9" destOrd="0" presId="urn:microsoft.com/office/officeart/2005/8/layout/cycle6"/>
    <dgm:cxn modelId="{10FE6F02-46C9-4473-8B1C-55CA70D5CBF4}" type="presParOf" srcId="{09F27A5A-FE7F-42EE-9180-41FCF6461FC0}" destId="{96B2C7AB-1953-4507-8374-40FFCCBD6B36}" srcOrd="10" destOrd="0" presId="urn:microsoft.com/office/officeart/2005/8/layout/cycle6"/>
    <dgm:cxn modelId="{6B84FBD4-9D84-412C-9602-0A70C1C82217}" type="presParOf" srcId="{09F27A5A-FE7F-42EE-9180-41FCF6461FC0}" destId="{1968B2A9-8C1C-418E-91D1-BC7C3FCCD3BD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7DF0F1-51BD-4EFE-9A34-19C3DFDEF45C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A703B2-19C9-4D5B-A87D-8ED3BAEA8C3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200" dirty="0" smtClean="0"/>
            <a:t>Tier 0</a:t>
          </a:r>
          <a:endParaRPr lang="ru-RU" sz="1200" dirty="0"/>
        </a:p>
      </dgm:t>
    </dgm:pt>
    <dgm:pt modelId="{56EF2083-B8FC-4B27-8B7A-C2365A579119}" type="parTrans" cxnId="{DEFAA162-EF91-4338-92E7-11A6459CC085}">
      <dgm:prSet/>
      <dgm:spPr/>
      <dgm:t>
        <a:bodyPr/>
        <a:lstStyle/>
        <a:p>
          <a:endParaRPr lang="ru-RU"/>
        </a:p>
      </dgm:t>
    </dgm:pt>
    <dgm:pt modelId="{671AC083-5F04-45E6-A6C9-ACCCA34001B0}" type="sibTrans" cxnId="{DEFAA162-EF91-4338-92E7-11A6459CC085}">
      <dgm:prSet/>
      <dgm:spPr/>
      <dgm:t>
        <a:bodyPr/>
        <a:lstStyle/>
        <a:p>
          <a:endParaRPr lang="ru-RU"/>
        </a:p>
      </dgm:t>
    </dgm:pt>
    <dgm:pt modelId="{0F21D797-80C9-418E-BE43-CCECF998F266}">
      <dgm:prSet phldrT="[Текст]" custT="1"/>
      <dgm:spPr>
        <a:solidFill>
          <a:schemeClr val="accent6">
            <a:lumMod val="90000"/>
          </a:schemeClr>
        </a:solidFill>
      </dgm:spPr>
      <dgm:t>
        <a:bodyPr/>
        <a:lstStyle/>
        <a:p>
          <a:r>
            <a:rPr lang="en-US" sz="1400" dirty="0" smtClean="0"/>
            <a:t>Tier1</a:t>
          </a:r>
          <a:endParaRPr lang="ru-RU" sz="1400" dirty="0"/>
        </a:p>
      </dgm:t>
    </dgm:pt>
    <dgm:pt modelId="{AFF37265-79B6-47B0-9A93-DB8516503F3F}" type="parTrans" cxnId="{A4A4CD90-CC80-485F-88AC-2B59A797B9AA}">
      <dgm:prSet/>
      <dgm:spPr/>
      <dgm:t>
        <a:bodyPr/>
        <a:lstStyle/>
        <a:p>
          <a:endParaRPr lang="ru-RU"/>
        </a:p>
      </dgm:t>
    </dgm:pt>
    <dgm:pt modelId="{80E6F7F7-57C5-4F47-8912-7946AF5D4AE5}" type="sibTrans" cxnId="{A4A4CD90-CC80-485F-88AC-2B59A797B9AA}">
      <dgm:prSet/>
      <dgm:spPr/>
      <dgm:t>
        <a:bodyPr/>
        <a:lstStyle/>
        <a:p>
          <a:endParaRPr lang="ru-RU"/>
        </a:p>
      </dgm:t>
    </dgm:pt>
    <dgm:pt modelId="{5ED047A9-630E-470B-85A3-035480DACE5E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400" dirty="0" smtClean="0"/>
            <a:t>Tier 2</a:t>
          </a:r>
          <a:endParaRPr lang="ru-RU" sz="1400" dirty="0"/>
        </a:p>
      </dgm:t>
    </dgm:pt>
    <dgm:pt modelId="{9FFAE000-28BF-4243-B4A1-ED2807851356}" type="parTrans" cxnId="{262AC559-2F8F-481F-9722-9816D89008BB}">
      <dgm:prSet/>
      <dgm:spPr/>
      <dgm:t>
        <a:bodyPr/>
        <a:lstStyle/>
        <a:p>
          <a:endParaRPr lang="ru-RU"/>
        </a:p>
      </dgm:t>
    </dgm:pt>
    <dgm:pt modelId="{3BF5B24C-6D2C-4444-957F-DBF33E2A7525}" type="sibTrans" cxnId="{262AC559-2F8F-481F-9722-9816D89008BB}">
      <dgm:prSet/>
      <dgm:spPr/>
      <dgm:t>
        <a:bodyPr/>
        <a:lstStyle/>
        <a:p>
          <a:endParaRPr lang="ru-RU"/>
        </a:p>
      </dgm:t>
    </dgm:pt>
    <dgm:pt modelId="{FD964FE7-C9C6-4860-BDFD-57953975C87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US" sz="1400" dirty="0" smtClean="0"/>
            <a:t>Tier 3</a:t>
          </a:r>
          <a:endParaRPr lang="ru-RU" sz="1400" dirty="0"/>
        </a:p>
      </dgm:t>
    </dgm:pt>
    <dgm:pt modelId="{7F7044DF-A410-4CDB-BA3E-E2ED8BE73B6D}" type="parTrans" cxnId="{CECEC4D9-0D84-4587-8687-6399889B18B1}">
      <dgm:prSet/>
      <dgm:spPr/>
      <dgm:t>
        <a:bodyPr/>
        <a:lstStyle/>
        <a:p>
          <a:endParaRPr lang="ru-RU"/>
        </a:p>
      </dgm:t>
    </dgm:pt>
    <dgm:pt modelId="{601F6C16-6E1E-4021-8417-8AD9E8A5E9D3}" type="sibTrans" cxnId="{CECEC4D9-0D84-4587-8687-6399889B18B1}">
      <dgm:prSet/>
      <dgm:spPr/>
      <dgm:t>
        <a:bodyPr/>
        <a:lstStyle/>
        <a:p>
          <a:endParaRPr lang="ru-RU"/>
        </a:p>
      </dgm:t>
    </dgm:pt>
    <dgm:pt modelId="{9A19781B-3F71-4624-8AFA-E1F3C5732A29}" type="pres">
      <dgm:prSet presAssocID="{2C7DF0F1-51BD-4EFE-9A34-19C3DFDEF4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83CFAE-9EC7-4121-B654-0988FF6F9C9F}" type="pres">
      <dgm:prSet presAssocID="{0DA703B2-19C9-4D5B-A87D-8ED3BAEA8C3D}" presName="Name8" presStyleCnt="0"/>
      <dgm:spPr/>
    </dgm:pt>
    <dgm:pt modelId="{027E229A-DC5B-4DD8-A805-CDF233EE1A47}" type="pres">
      <dgm:prSet presAssocID="{0DA703B2-19C9-4D5B-A87D-8ED3BAEA8C3D}" presName="level" presStyleLbl="node1" presStyleIdx="0" presStyleCnt="4" custLinFactNeighborY="15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9A848-897D-45B3-8938-11485C0B9677}" type="pres">
      <dgm:prSet presAssocID="{0DA703B2-19C9-4D5B-A87D-8ED3BAEA8C3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EAE42-B31E-4CDA-8387-09EE547B2FCB}" type="pres">
      <dgm:prSet presAssocID="{0F21D797-80C9-418E-BE43-CCECF998F266}" presName="Name8" presStyleCnt="0"/>
      <dgm:spPr/>
    </dgm:pt>
    <dgm:pt modelId="{4150CC5A-E2C8-46D8-A66A-BB72A723454A}" type="pres">
      <dgm:prSet presAssocID="{0F21D797-80C9-418E-BE43-CCECF998F266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A3E4B-BEBE-42DB-ACF6-EE152EE9F0A8}" type="pres">
      <dgm:prSet presAssocID="{0F21D797-80C9-418E-BE43-CCECF998F26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E9B0A-0614-4404-8565-B17C0EF21564}" type="pres">
      <dgm:prSet presAssocID="{5ED047A9-630E-470B-85A3-035480DACE5E}" presName="Name8" presStyleCnt="0"/>
      <dgm:spPr/>
    </dgm:pt>
    <dgm:pt modelId="{0A19D544-4816-4722-AD94-136B6962323D}" type="pres">
      <dgm:prSet presAssocID="{5ED047A9-630E-470B-85A3-035480DACE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08BEB-04A5-4060-8F1E-5F086402CB3F}" type="pres">
      <dgm:prSet presAssocID="{5ED047A9-630E-470B-85A3-035480DACE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92BEF-B9D7-4036-9020-71A55CBEA72F}" type="pres">
      <dgm:prSet presAssocID="{FD964FE7-C9C6-4860-BDFD-57953975C876}" presName="Name8" presStyleCnt="0"/>
      <dgm:spPr/>
    </dgm:pt>
    <dgm:pt modelId="{99B9D403-EE3A-4B8A-B158-94426897DE7E}" type="pres">
      <dgm:prSet presAssocID="{FD964FE7-C9C6-4860-BDFD-57953975C876}" presName="level" presStyleLbl="node1" presStyleIdx="3" presStyleCnt="4" custLinFactNeighborX="-789" custLinFactNeighborY="-6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34B5A-E328-4DCC-96CE-14DB1F1EC44B}" type="pres">
      <dgm:prSet presAssocID="{FD964FE7-C9C6-4860-BDFD-57953975C8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DB51F4-F84C-4F64-B031-19C597350642}" type="presOf" srcId="{5ED047A9-630E-470B-85A3-035480DACE5E}" destId="{0B908BEB-04A5-4060-8F1E-5F086402CB3F}" srcOrd="1" destOrd="0" presId="urn:microsoft.com/office/officeart/2005/8/layout/pyramid1"/>
    <dgm:cxn modelId="{D62F390C-E7FB-4F75-A1E2-0DF7C28957EA}" type="presOf" srcId="{0F21D797-80C9-418E-BE43-CCECF998F266}" destId="{045A3E4B-BEBE-42DB-ACF6-EE152EE9F0A8}" srcOrd="1" destOrd="0" presId="urn:microsoft.com/office/officeart/2005/8/layout/pyramid1"/>
    <dgm:cxn modelId="{9087BB5C-59C7-4AEF-89FD-6117931F68E0}" type="presOf" srcId="{5ED047A9-630E-470B-85A3-035480DACE5E}" destId="{0A19D544-4816-4722-AD94-136B6962323D}" srcOrd="0" destOrd="0" presId="urn:microsoft.com/office/officeart/2005/8/layout/pyramid1"/>
    <dgm:cxn modelId="{C7EE39A2-58F7-49B8-BA5F-0E43B5194A92}" type="presOf" srcId="{0DA703B2-19C9-4D5B-A87D-8ED3BAEA8C3D}" destId="{027E229A-DC5B-4DD8-A805-CDF233EE1A47}" srcOrd="0" destOrd="0" presId="urn:microsoft.com/office/officeart/2005/8/layout/pyramid1"/>
    <dgm:cxn modelId="{30E69625-7ABE-4BC3-9719-69C779CC3ABB}" type="presOf" srcId="{0DA703B2-19C9-4D5B-A87D-8ED3BAEA8C3D}" destId="{0129A848-897D-45B3-8938-11485C0B9677}" srcOrd="1" destOrd="0" presId="urn:microsoft.com/office/officeart/2005/8/layout/pyramid1"/>
    <dgm:cxn modelId="{9E97FF75-1079-4657-B2DB-844EF93E795E}" type="presOf" srcId="{FD964FE7-C9C6-4860-BDFD-57953975C876}" destId="{0DE34B5A-E328-4DCC-96CE-14DB1F1EC44B}" srcOrd="1" destOrd="0" presId="urn:microsoft.com/office/officeart/2005/8/layout/pyramid1"/>
    <dgm:cxn modelId="{A4A4CD90-CC80-485F-88AC-2B59A797B9AA}" srcId="{2C7DF0F1-51BD-4EFE-9A34-19C3DFDEF45C}" destId="{0F21D797-80C9-418E-BE43-CCECF998F266}" srcOrd="1" destOrd="0" parTransId="{AFF37265-79B6-47B0-9A93-DB8516503F3F}" sibTransId="{80E6F7F7-57C5-4F47-8912-7946AF5D4AE5}"/>
    <dgm:cxn modelId="{88CB603E-245A-44D4-8536-1CBA2CBEBDCA}" type="presOf" srcId="{FD964FE7-C9C6-4860-BDFD-57953975C876}" destId="{99B9D403-EE3A-4B8A-B158-94426897DE7E}" srcOrd="0" destOrd="0" presId="urn:microsoft.com/office/officeart/2005/8/layout/pyramid1"/>
    <dgm:cxn modelId="{DEFAA162-EF91-4338-92E7-11A6459CC085}" srcId="{2C7DF0F1-51BD-4EFE-9A34-19C3DFDEF45C}" destId="{0DA703B2-19C9-4D5B-A87D-8ED3BAEA8C3D}" srcOrd="0" destOrd="0" parTransId="{56EF2083-B8FC-4B27-8B7A-C2365A579119}" sibTransId="{671AC083-5F04-45E6-A6C9-ACCCA34001B0}"/>
    <dgm:cxn modelId="{262AC559-2F8F-481F-9722-9816D89008BB}" srcId="{2C7DF0F1-51BD-4EFE-9A34-19C3DFDEF45C}" destId="{5ED047A9-630E-470B-85A3-035480DACE5E}" srcOrd="2" destOrd="0" parTransId="{9FFAE000-28BF-4243-B4A1-ED2807851356}" sibTransId="{3BF5B24C-6D2C-4444-957F-DBF33E2A7525}"/>
    <dgm:cxn modelId="{CECEC4D9-0D84-4587-8687-6399889B18B1}" srcId="{2C7DF0F1-51BD-4EFE-9A34-19C3DFDEF45C}" destId="{FD964FE7-C9C6-4860-BDFD-57953975C876}" srcOrd="3" destOrd="0" parTransId="{7F7044DF-A410-4CDB-BA3E-E2ED8BE73B6D}" sibTransId="{601F6C16-6E1E-4021-8417-8AD9E8A5E9D3}"/>
    <dgm:cxn modelId="{18CF1A61-3FB6-4878-AED4-6B1EB75079B4}" type="presOf" srcId="{0F21D797-80C9-418E-BE43-CCECF998F266}" destId="{4150CC5A-E2C8-46D8-A66A-BB72A723454A}" srcOrd="0" destOrd="0" presId="urn:microsoft.com/office/officeart/2005/8/layout/pyramid1"/>
    <dgm:cxn modelId="{7C3AB2A6-237F-4765-9096-034AFC27E0DE}" type="presOf" srcId="{2C7DF0F1-51BD-4EFE-9A34-19C3DFDEF45C}" destId="{9A19781B-3F71-4624-8AFA-E1F3C5732A29}" srcOrd="0" destOrd="0" presId="urn:microsoft.com/office/officeart/2005/8/layout/pyramid1"/>
    <dgm:cxn modelId="{6B73B96F-1702-4D9C-863B-D97AC8225D0A}" type="presParOf" srcId="{9A19781B-3F71-4624-8AFA-E1F3C5732A29}" destId="{6383CFAE-9EC7-4121-B654-0988FF6F9C9F}" srcOrd="0" destOrd="0" presId="urn:microsoft.com/office/officeart/2005/8/layout/pyramid1"/>
    <dgm:cxn modelId="{021CFD0C-25A0-4477-96E0-38703EED3CE7}" type="presParOf" srcId="{6383CFAE-9EC7-4121-B654-0988FF6F9C9F}" destId="{027E229A-DC5B-4DD8-A805-CDF233EE1A47}" srcOrd="0" destOrd="0" presId="urn:microsoft.com/office/officeart/2005/8/layout/pyramid1"/>
    <dgm:cxn modelId="{BF891235-0148-40AA-BBA6-55174AEBC0CC}" type="presParOf" srcId="{6383CFAE-9EC7-4121-B654-0988FF6F9C9F}" destId="{0129A848-897D-45B3-8938-11485C0B9677}" srcOrd="1" destOrd="0" presId="urn:microsoft.com/office/officeart/2005/8/layout/pyramid1"/>
    <dgm:cxn modelId="{BEC3751C-2481-40C8-AD08-D9944F031F22}" type="presParOf" srcId="{9A19781B-3F71-4624-8AFA-E1F3C5732A29}" destId="{BB5EAE42-B31E-4CDA-8387-09EE547B2FCB}" srcOrd="1" destOrd="0" presId="urn:microsoft.com/office/officeart/2005/8/layout/pyramid1"/>
    <dgm:cxn modelId="{B10217F9-11A8-4CF3-8D22-5146F7AD8AE8}" type="presParOf" srcId="{BB5EAE42-B31E-4CDA-8387-09EE547B2FCB}" destId="{4150CC5A-E2C8-46D8-A66A-BB72A723454A}" srcOrd="0" destOrd="0" presId="urn:microsoft.com/office/officeart/2005/8/layout/pyramid1"/>
    <dgm:cxn modelId="{4449C9BD-EDD2-4542-8957-5F448A34D8B2}" type="presParOf" srcId="{BB5EAE42-B31E-4CDA-8387-09EE547B2FCB}" destId="{045A3E4B-BEBE-42DB-ACF6-EE152EE9F0A8}" srcOrd="1" destOrd="0" presId="urn:microsoft.com/office/officeart/2005/8/layout/pyramid1"/>
    <dgm:cxn modelId="{A926DC84-4944-4935-B282-FBCDDA557BB5}" type="presParOf" srcId="{9A19781B-3F71-4624-8AFA-E1F3C5732A29}" destId="{ECBE9B0A-0614-4404-8565-B17C0EF21564}" srcOrd="2" destOrd="0" presId="urn:microsoft.com/office/officeart/2005/8/layout/pyramid1"/>
    <dgm:cxn modelId="{AD02B0AC-8903-45E1-B122-DB3E0BC89D2C}" type="presParOf" srcId="{ECBE9B0A-0614-4404-8565-B17C0EF21564}" destId="{0A19D544-4816-4722-AD94-136B6962323D}" srcOrd="0" destOrd="0" presId="urn:microsoft.com/office/officeart/2005/8/layout/pyramid1"/>
    <dgm:cxn modelId="{B38862F4-B9C8-4538-B246-20C6815EA27D}" type="presParOf" srcId="{ECBE9B0A-0614-4404-8565-B17C0EF21564}" destId="{0B908BEB-04A5-4060-8F1E-5F086402CB3F}" srcOrd="1" destOrd="0" presId="urn:microsoft.com/office/officeart/2005/8/layout/pyramid1"/>
    <dgm:cxn modelId="{3C10BC5E-04D1-44E4-A881-6293D0B46042}" type="presParOf" srcId="{9A19781B-3F71-4624-8AFA-E1F3C5732A29}" destId="{75F92BEF-B9D7-4036-9020-71A55CBEA72F}" srcOrd="3" destOrd="0" presId="urn:microsoft.com/office/officeart/2005/8/layout/pyramid1"/>
    <dgm:cxn modelId="{8262277E-837D-4424-8C23-FBAD7BF08A5F}" type="presParOf" srcId="{75F92BEF-B9D7-4036-9020-71A55CBEA72F}" destId="{99B9D403-EE3A-4B8A-B158-94426897DE7E}" srcOrd="0" destOrd="0" presId="urn:microsoft.com/office/officeart/2005/8/layout/pyramid1"/>
    <dgm:cxn modelId="{081A4A7F-CBED-4A4A-886C-D1B74ED66FEF}" type="presParOf" srcId="{75F92BEF-B9D7-4036-9020-71A55CBEA72F}" destId="{0DE34B5A-E328-4DCC-96CE-14DB1F1EC4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6AEA4-3B60-4312-81FB-515304B31A8D}">
      <dsp:nvSpPr>
        <dsp:cNvPr id="0" name=""/>
        <dsp:cNvSpPr/>
      </dsp:nvSpPr>
      <dsp:spPr>
        <a:xfrm>
          <a:off x="1718506" y="-85318"/>
          <a:ext cx="1004117" cy="928418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Healthcare</a:t>
          </a:r>
          <a:endParaRPr lang="ru-RU" sz="800" b="1" kern="1200" dirty="0"/>
        </a:p>
      </dsp:txBody>
      <dsp:txXfrm>
        <a:off x="1865556" y="50646"/>
        <a:ext cx="710017" cy="656490"/>
      </dsp:txXfrm>
    </dsp:sp>
    <dsp:sp modelId="{FE88CEBB-C564-4319-B53B-8D9B0B3B06E5}">
      <dsp:nvSpPr>
        <dsp:cNvPr id="0" name=""/>
        <dsp:cNvSpPr/>
      </dsp:nvSpPr>
      <dsp:spPr>
        <a:xfrm>
          <a:off x="1026089" y="394745"/>
          <a:ext cx="2463231" cy="2463231"/>
        </a:xfrm>
        <a:custGeom>
          <a:avLst/>
          <a:gdLst/>
          <a:ahLst/>
          <a:cxnLst/>
          <a:rect l="0" t="0" r="0" b="0"/>
          <a:pathLst>
            <a:path>
              <a:moveTo>
                <a:pt x="1705084" y="94644"/>
              </a:moveTo>
              <a:arcTo wR="1231615" hR="1231615" stAng="17556498" swAng="25945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26634-7BC2-4ED3-9963-DEF4069D8B73}">
      <dsp:nvSpPr>
        <dsp:cNvPr id="0" name=""/>
        <dsp:cNvSpPr/>
      </dsp:nvSpPr>
      <dsp:spPr>
        <a:xfrm>
          <a:off x="2986335" y="1130953"/>
          <a:ext cx="986691" cy="1027858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/>
            <a:t>Entertainmen</a:t>
          </a:r>
          <a:r>
            <a:rPr lang="en-US" sz="700" kern="1200" dirty="0" smtClean="0"/>
            <a:t>t</a:t>
          </a:r>
          <a:endParaRPr lang="ru-RU" sz="700" kern="1200" dirty="0"/>
        </a:p>
      </dsp:txBody>
      <dsp:txXfrm>
        <a:off x="3130833" y="1281479"/>
        <a:ext cx="697695" cy="726806"/>
      </dsp:txXfrm>
    </dsp:sp>
    <dsp:sp modelId="{B35967A8-CFBA-432D-B117-4A1D79912928}">
      <dsp:nvSpPr>
        <dsp:cNvPr id="0" name=""/>
        <dsp:cNvSpPr/>
      </dsp:nvSpPr>
      <dsp:spPr>
        <a:xfrm>
          <a:off x="1028666" y="361988"/>
          <a:ext cx="2463231" cy="2463231"/>
        </a:xfrm>
        <a:custGeom>
          <a:avLst/>
          <a:gdLst/>
          <a:ahLst/>
          <a:cxnLst/>
          <a:rect l="0" t="0" r="0" b="0"/>
          <a:pathLst>
            <a:path>
              <a:moveTo>
                <a:pt x="2321930" y="1804408"/>
              </a:moveTo>
              <a:arcTo wR="1231615" hR="1231615" stAng="1662902" swAng="23903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047D9-EAFF-4BB4-9E64-EB37185D599C}">
      <dsp:nvSpPr>
        <dsp:cNvPr id="0" name=""/>
        <dsp:cNvSpPr/>
      </dsp:nvSpPr>
      <dsp:spPr>
        <a:xfrm>
          <a:off x="1718506" y="2389116"/>
          <a:ext cx="1004117" cy="906011"/>
        </a:xfrm>
        <a:prstGeom prst="flowChartConnector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kern="1200" dirty="0" err="1" smtClean="0"/>
            <a:t>Engeneering</a:t>
          </a:r>
          <a:endParaRPr lang="ru-RU" sz="800" kern="1200" dirty="0"/>
        </a:p>
      </dsp:txBody>
      <dsp:txXfrm>
        <a:off x="1865556" y="2521798"/>
        <a:ext cx="710017" cy="640647"/>
      </dsp:txXfrm>
    </dsp:sp>
    <dsp:sp modelId="{8FE0EFF1-5EA4-46C8-BF65-5F8251C11E6B}">
      <dsp:nvSpPr>
        <dsp:cNvPr id="0" name=""/>
        <dsp:cNvSpPr/>
      </dsp:nvSpPr>
      <dsp:spPr>
        <a:xfrm>
          <a:off x="988949" y="378890"/>
          <a:ext cx="2463231" cy="2463231"/>
        </a:xfrm>
        <a:custGeom>
          <a:avLst/>
          <a:gdLst/>
          <a:ahLst/>
          <a:cxnLst/>
          <a:rect l="0" t="0" r="0" b="0"/>
          <a:pathLst>
            <a:path>
              <a:moveTo>
                <a:pt x="720830" y="2352319"/>
              </a:moveTo>
              <a:arcTo wR="1231615" hR="1231615" stAng="6870129" swAng="26909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72DC5-6254-4424-B898-C4521BDA14C0}">
      <dsp:nvSpPr>
        <dsp:cNvPr id="0" name=""/>
        <dsp:cNvSpPr/>
      </dsp:nvSpPr>
      <dsp:spPr>
        <a:xfrm>
          <a:off x="520966" y="1185156"/>
          <a:ext cx="935964" cy="850698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Scientific research</a:t>
          </a:r>
          <a:endParaRPr lang="ru-RU" sz="900" b="1" kern="1200" dirty="0"/>
        </a:p>
      </dsp:txBody>
      <dsp:txXfrm>
        <a:off x="658035" y="1309738"/>
        <a:ext cx="661826" cy="601534"/>
      </dsp:txXfrm>
    </dsp:sp>
    <dsp:sp modelId="{1968B2A9-8C1C-418E-91D1-BC7C3FCCD3BD}">
      <dsp:nvSpPr>
        <dsp:cNvPr id="0" name=""/>
        <dsp:cNvSpPr/>
      </dsp:nvSpPr>
      <dsp:spPr>
        <a:xfrm>
          <a:off x="988949" y="378890"/>
          <a:ext cx="2463231" cy="2463231"/>
        </a:xfrm>
        <a:custGeom>
          <a:avLst/>
          <a:gdLst/>
          <a:ahLst/>
          <a:cxnLst/>
          <a:rect l="0" t="0" r="0" b="0"/>
          <a:pathLst>
            <a:path>
              <a:moveTo>
                <a:pt x="79121" y="797295"/>
              </a:moveTo>
              <a:arcTo wR="1231615" hR="1231615" stAng="12038943" swAng="26909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117414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022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9942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4991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564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867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9394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051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60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0754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4190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544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2575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4085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7283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59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26550" y="-14850"/>
            <a:ext cx="9197100" cy="51732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6" r:id="rId6"/>
    <p:sldLayoutId id="2147483657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trs.nasa.gov/api/citations/20000112944/downloads/20000112944.pdf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hyperlink" Target="https://www.worldcommunitygrid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Grid computing in data analysis</a:t>
            </a:r>
            <a:endParaRPr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32026" y="3494996"/>
            <a:ext cx="19484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>
                <a:solidFill>
                  <a:schemeClr val="tx2">
                    <a:lumMod val="50000"/>
                  </a:schemeClr>
                </a:solidFill>
              </a:rPr>
              <a:t>Ţiuleanu Ana-Maria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body" idx="1"/>
          </p:nvPr>
        </p:nvSpPr>
        <p:spPr>
          <a:xfrm>
            <a:off x="2855569" y="2557569"/>
            <a:ext cx="1537677" cy="27120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en-US" sz="1200" b="1" dirty="0" smtClean="0"/>
              <a:t>Grid applications </a:t>
            </a:r>
            <a:endParaRPr sz="1200" b="1" dirty="0"/>
          </a:p>
        </p:txBody>
      </p:sp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 dirty="0" smtClean="0"/>
              <a:t>Applications</a:t>
            </a:r>
            <a:endParaRPr sz="2400" u="sng" dirty="0"/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2641015438"/>
              </p:ext>
            </p:extLst>
          </p:nvPr>
        </p:nvGraphicFramePr>
        <p:xfrm>
          <a:off x="1301790" y="1258159"/>
          <a:ext cx="4466494" cy="3209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5" name="Прямая соединительная линия 24"/>
          <p:cNvCxnSpPr/>
          <p:nvPr/>
        </p:nvCxnSpPr>
        <p:spPr>
          <a:xfrm flipV="1">
            <a:off x="5128890" y="2316938"/>
            <a:ext cx="467513" cy="185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197642" y="3251964"/>
            <a:ext cx="426262" cy="199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946358" y="1065654"/>
            <a:ext cx="446888" cy="226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37" idx="1"/>
          </p:cNvCxnSpPr>
          <p:nvPr/>
        </p:nvCxnSpPr>
        <p:spPr>
          <a:xfrm>
            <a:off x="3575098" y="4547890"/>
            <a:ext cx="295248" cy="317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Прямоугольник 129"/>
          <p:cNvSpPr/>
          <p:nvPr/>
        </p:nvSpPr>
        <p:spPr>
          <a:xfrm>
            <a:off x="5644425" y="3351654"/>
            <a:ext cx="7665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ource Sans Pro" panose="020B0604020202020204" charset="0"/>
              </a:rPr>
              <a:t>Gaming</a:t>
            </a:r>
            <a:endParaRPr lang="ru-RU" dirty="0">
              <a:latin typeface="Source Sans Pro" panose="020B0604020202020204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5568413" y="2132417"/>
            <a:ext cx="522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ource Sans Pro" panose="020B0604020202020204" charset="0"/>
              </a:rPr>
              <a:t>Film</a:t>
            </a:r>
            <a:endParaRPr lang="ru-RU" dirty="0">
              <a:latin typeface="Source Sans Pro" panose="020B060402020202020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4471768" y="933631"/>
            <a:ext cx="2193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Source Sans Pro" panose="020B0604020202020204" charset="0"/>
              </a:rPr>
              <a:t>Storing and analyzing patient data, imaging</a:t>
            </a:r>
            <a:endParaRPr lang="ru-RU" sz="1200" dirty="0">
              <a:latin typeface="Source Sans Pro" panose="020B060402020202020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870346" y="4711110"/>
            <a:ext cx="2492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ource Sans Pro" panose="020B0604020202020204" charset="0"/>
              </a:rPr>
              <a:t>Modeling, design optimization </a:t>
            </a:r>
            <a:endParaRPr lang="ru-RU" dirty="0">
              <a:latin typeface="Source Sans Pro" panose="020B0604020202020204" charset="0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195255" y="2126682"/>
            <a:ext cx="2222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Source Sans Pro" panose="020B0604020202020204" charset="0"/>
              </a:rPr>
              <a:t>Storing and </a:t>
            </a:r>
            <a:r>
              <a:rPr lang="en-US" sz="1200" dirty="0" err="1">
                <a:latin typeface="Source Sans Pro" panose="020B0604020202020204" charset="0"/>
              </a:rPr>
              <a:t>analizing</a:t>
            </a:r>
            <a:r>
              <a:rPr lang="en-US" sz="1200" dirty="0">
                <a:latin typeface="Source Sans Pro" panose="020B0604020202020204" charset="0"/>
              </a:rPr>
              <a:t> experiment data</a:t>
            </a:r>
            <a:endParaRPr lang="ru-RU" sz="1200" dirty="0">
              <a:latin typeface="Source Sans Pro" panose="020B060402020202020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1306285" y="2580331"/>
            <a:ext cx="454909" cy="18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>
            <a:spLocks noGrp="1"/>
          </p:cNvSpPr>
          <p:nvPr>
            <p:ph type="title"/>
          </p:nvPr>
        </p:nvSpPr>
        <p:spPr>
          <a:xfrm>
            <a:off x="590740" y="539013"/>
            <a:ext cx="7962520" cy="7902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Examples :</a:t>
            </a:r>
            <a:endParaRPr sz="2800" dirty="0"/>
          </a:p>
        </p:txBody>
      </p:sp>
      <p:sp>
        <p:nvSpPr>
          <p:cNvPr id="256" name="Google Shape;256;p28"/>
          <p:cNvSpPr txBox="1"/>
          <p:nvPr/>
        </p:nvSpPr>
        <p:spPr>
          <a:xfrm>
            <a:off x="3588370" y="3879950"/>
            <a:ext cx="5160300" cy="6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u="sng" dirty="0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u="sng" dirty="0" smtClean="0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……….</a:t>
            </a:r>
            <a:endParaRPr sz="1200" u="sng" dirty="0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7" name="Google Shape;257;p2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905656" y="1847574"/>
            <a:ext cx="323678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MCell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 project</a:t>
            </a:r>
          </a:p>
          <a:p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latin typeface="Source Sans Pro" panose="020B0604020202020204" charset="0"/>
            </a:endParaRPr>
          </a:p>
          <a:p>
            <a:r>
              <a:rPr lang="de-DE" dirty="0">
                <a:latin typeface="Source Sans Pro" panose="020B0604020202020204" charset="0"/>
                <a:hlinkClick r:id="rId3"/>
              </a:rPr>
              <a:t>NASA Information Power </a:t>
            </a:r>
            <a:r>
              <a:rPr lang="de-DE" dirty="0" err="1">
                <a:latin typeface="Source Sans Pro" panose="020B0604020202020204" charset="0"/>
                <a:hlinkClick r:id="rId3"/>
              </a:rPr>
              <a:t>Grid</a:t>
            </a:r>
            <a:r>
              <a:rPr lang="de-DE" dirty="0">
                <a:latin typeface="Source Sans Pro" panose="020B0604020202020204" charset="0"/>
                <a:hlinkClick r:id="rId3"/>
              </a:rPr>
              <a:t> (NASA IPG</a:t>
            </a:r>
            <a:r>
              <a:rPr lang="de-DE" dirty="0" smtClean="0">
                <a:latin typeface="Source Sans Pro" panose="020B0604020202020204" charset="0"/>
                <a:hlinkClick r:id="rId3"/>
              </a:rPr>
              <a:t>)</a:t>
            </a:r>
            <a:endParaRPr lang="de-DE" dirty="0" smtClean="0">
              <a:latin typeface="Source Sans Pro" panose="020B0604020202020204" charset="0"/>
            </a:endParaRPr>
          </a:p>
          <a:p>
            <a:endParaRPr lang="de-DE" dirty="0">
              <a:latin typeface="Source Sans Pro" panose="020B0604020202020204" charset="0"/>
            </a:endParaRPr>
          </a:p>
          <a:p>
            <a:r>
              <a:rPr lang="de-DE" dirty="0">
                <a:latin typeface="Source Sans Pro" panose="020B0604020202020204" charset="0"/>
                <a:hlinkClick r:id="rId4"/>
              </a:rPr>
              <a:t>World Community </a:t>
            </a:r>
            <a:r>
              <a:rPr lang="de-DE" dirty="0" err="1" smtClean="0">
                <a:latin typeface="Source Sans Pro" panose="020B0604020202020204" charset="0"/>
                <a:hlinkClick r:id="rId4"/>
              </a:rPr>
              <a:t>Grid</a:t>
            </a:r>
            <a:endParaRPr lang="de-DE" dirty="0" smtClean="0">
              <a:latin typeface="Source Sans Pro" panose="020B0604020202020204" charset="0"/>
            </a:endParaRPr>
          </a:p>
          <a:p>
            <a:endParaRPr lang="de-DE" dirty="0">
              <a:latin typeface="Source Sans Pro" panose="020B0604020202020204" charset="0"/>
            </a:endParaRPr>
          </a:p>
          <a:p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Worldwide 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LHC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 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Computing 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Grid </a:t>
            </a:r>
            <a:endParaRPr lang="de-DE" u="sng" dirty="0">
              <a:solidFill>
                <a:schemeClr val="accent2">
                  <a:lumMod val="60000"/>
                  <a:lumOff val="40000"/>
                </a:schemeClr>
              </a:solidFill>
              <a:latin typeface="Source Sans Pro" panose="020B0604020202020204" charset="0"/>
            </a:endParaRPr>
          </a:p>
          <a:p>
            <a:endParaRPr lang="de-DE" dirty="0"/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Source Sans Pro" panose="020B060402020202020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743" y="63760"/>
            <a:ext cx="2234045" cy="1950107"/>
          </a:xfrm>
          <a:prstGeom prst="ellipse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933" y="3645336"/>
            <a:ext cx="1636028" cy="1498115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5064" y="1038813"/>
            <a:ext cx="1879024" cy="1764072"/>
          </a:xfrm>
          <a:prstGeom prst="ellipse">
            <a:avLst/>
          </a:prstGeom>
        </p:spPr>
      </p:pic>
      <p:sp>
        <p:nvSpPr>
          <p:cNvPr id="11" name="Google Shape;117;p18"/>
          <p:cNvSpPr/>
          <p:nvPr/>
        </p:nvSpPr>
        <p:spPr>
          <a:xfrm>
            <a:off x="6351613" y="765785"/>
            <a:ext cx="2265926" cy="2230201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273;p30"/>
          <p:cNvSpPr/>
          <p:nvPr/>
        </p:nvSpPr>
        <p:spPr>
          <a:xfrm>
            <a:off x="6076611" y="3522450"/>
            <a:ext cx="1718673" cy="1743983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17;p18"/>
          <p:cNvSpPr/>
          <p:nvPr/>
        </p:nvSpPr>
        <p:spPr>
          <a:xfrm>
            <a:off x="3588370" y="-76288"/>
            <a:ext cx="2503554" cy="2255723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" name="Прямая соединительная линия 14"/>
          <p:cNvCxnSpPr>
            <a:endCxn id="13" idx="1"/>
          </p:cNvCxnSpPr>
          <p:nvPr/>
        </p:nvCxnSpPr>
        <p:spPr>
          <a:xfrm>
            <a:off x="2708824" y="2944247"/>
            <a:ext cx="3619481" cy="833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46900" y="3368768"/>
            <a:ext cx="441470" cy="816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238727" y="1255080"/>
            <a:ext cx="1635241" cy="760924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980734" y="2134978"/>
            <a:ext cx="2407826" cy="35087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268107" y="299248"/>
            <a:ext cx="8607786" cy="8623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Worldwide </a:t>
            </a:r>
            <a:r>
              <a:rPr lang="en-US" sz="24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LHC(Large </a:t>
            </a:r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Hadron Collider</a:t>
            </a:r>
            <a:r>
              <a:rPr lang="en-US" sz="24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br>
              <a:rPr lang="en-US" sz="24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4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Computing Grid </a:t>
            </a:r>
            <a:endParaRPr sz="2400" u="sng" dirty="0"/>
          </a:p>
        </p:txBody>
      </p:sp>
      <p:sp>
        <p:nvSpPr>
          <p:cNvPr id="171" name="Google Shape;171;p23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" t="-948" r="25398" b="4829"/>
          <a:stretch/>
        </p:blipFill>
        <p:spPr>
          <a:xfrm>
            <a:off x="4683001" y="523210"/>
            <a:ext cx="4371622" cy="3992880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8225" y="1402199"/>
            <a:ext cx="34718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</a:t>
            </a:r>
            <a:r>
              <a:rPr lang="en-US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170 </a:t>
            </a:r>
            <a:r>
              <a:rPr lang="en-US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computing centers</a:t>
            </a:r>
          </a:p>
          <a:p>
            <a:r>
              <a:rPr lang="en-US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- 40 </a:t>
            </a:r>
            <a:r>
              <a:rPr lang="en-US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countries</a:t>
            </a:r>
          </a:p>
          <a:p>
            <a:r>
              <a:rPr lang="en-US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~ 200 petabytes of data analyzed yearly</a:t>
            </a:r>
            <a:endParaRPr lang="ru-RU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0"/>
          <a:stretch/>
        </p:blipFill>
        <p:spPr>
          <a:xfrm>
            <a:off x="2306133" y="2680737"/>
            <a:ext cx="2052824" cy="1929394"/>
          </a:xfrm>
          <a:prstGeom prst="ellipse">
            <a:avLst/>
          </a:prstGeom>
        </p:spPr>
      </p:pic>
      <p:sp>
        <p:nvSpPr>
          <p:cNvPr id="17" name="Google Shape;117;p18"/>
          <p:cNvSpPr/>
          <p:nvPr/>
        </p:nvSpPr>
        <p:spPr>
          <a:xfrm>
            <a:off x="2199582" y="2519650"/>
            <a:ext cx="2265926" cy="2230201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21" y="2381502"/>
            <a:ext cx="1616143" cy="149562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765138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err="1" smtClean="0"/>
              <a:t>Sctructure</a:t>
            </a:r>
            <a:r>
              <a:rPr lang="en-US" u="sng" dirty="0" smtClean="0"/>
              <a:t> of WLCG:</a:t>
            </a:r>
            <a:endParaRPr u="sng" dirty="0"/>
          </a:p>
        </p:txBody>
      </p:sp>
      <p:sp>
        <p:nvSpPr>
          <p:cNvPr id="171" name="Google Shape;171;p23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06556319"/>
              </p:ext>
            </p:extLst>
          </p:nvPr>
        </p:nvGraphicFramePr>
        <p:xfrm>
          <a:off x="286466" y="1230658"/>
          <a:ext cx="3900524" cy="3352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V="1">
            <a:off x="4286676" y="1730520"/>
            <a:ext cx="570641" cy="2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857317" y="1444937"/>
            <a:ext cx="4399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 data center at CERN, stores raw data, first reconstruction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286677" y="2491441"/>
            <a:ext cx="570641" cy="2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286678" y="3311774"/>
            <a:ext cx="570641" cy="2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286679" y="4360477"/>
            <a:ext cx="570641" cy="2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857317" y="222983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13 </a:t>
            </a:r>
            <a:r>
              <a:rPr lang="en-US" dirty="0"/>
              <a:t>data </a:t>
            </a:r>
            <a:r>
              <a:rPr lang="en-US" dirty="0" smtClean="0"/>
              <a:t>centers, store proportional parts of </a:t>
            </a:r>
            <a:r>
              <a:rPr lang="en-US" dirty="0"/>
              <a:t>raw data, </a:t>
            </a:r>
            <a:r>
              <a:rPr lang="en-US" dirty="0" smtClean="0"/>
              <a:t>large scale reconstruction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317" y="309645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Universities </a:t>
            </a:r>
            <a:r>
              <a:rPr lang="en-US" dirty="0"/>
              <a:t>and </a:t>
            </a:r>
            <a:r>
              <a:rPr lang="en-US" dirty="0" smtClean="0"/>
              <a:t>institutes </a:t>
            </a:r>
            <a:r>
              <a:rPr lang="en-US" dirty="0"/>
              <a:t>that can store sufficient 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and </a:t>
            </a:r>
            <a:r>
              <a:rPr lang="en-US" dirty="0" smtClean="0"/>
              <a:t>provide </a:t>
            </a:r>
            <a:r>
              <a:rPr lang="en-US" dirty="0"/>
              <a:t>computing power </a:t>
            </a:r>
            <a:r>
              <a:rPr lang="en-US" dirty="0" err="1" smtClean="0"/>
              <a:t>forspecific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analysis, ex: Monte Carlo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857320" y="4178524"/>
            <a:ext cx="1778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Individual </a:t>
            </a:r>
            <a:r>
              <a:rPr lang="de-DE" dirty="0" err="1"/>
              <a:t>scientists</a:t>
            </a:r>
            <a:r>
              <a:rPr lang="de-DE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>
            <a:off x="359888" y="363121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Advantages/ Disadvantages:</a:t>
            </a:r>
            <a:endParaRPr sz="2400" dirty="0"/>
          </a:p>
        </p:txBody>
      </p:sp>
      <p:sp>
        <p:nvSpPr>
          <p:cNvPr id="76" name="Google Shape;76;p13"/>
          <p:cNvSpPr txBox="1"/>
          <p:nvPr/>
        </p:nvSpPr>
        <p:spPr>
          <a:xfrm>
            <a:off x="648646" y="1474216"/>
            <a:ext cx="3161354" cy="3164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Advantages:</a:t>
            </a:r>
            <a:endParaRPr dirty="0"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Decentralized</a:t>
            </a:r>
            <a:endParaRPr lang="en-US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Easy collaboration</a:t>
            </a:r>
            <a:endParaRPr lang="en-US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Cost efficient</a:t>
            </a:r>
          </a:p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</a:rPr>
              <a:t>Easily improved</a:t>
            </a:r>
            <a:endParaRPr lang="en-US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spcBef>
                <a:spcPts val="60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Eficient</a:t>
            </a: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hardware usage and parallel </a:t>
            </a:r>
            <a:r>
              <a:rPr lang="en-US" dirty="0" err="1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comuping</a:t>
            </a: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lang="en-US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4613288" y="1474216"/>
            <a:ext cx="3318300" cy="2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Disadvantages:</a:t>
            </a:r>
          </a:p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Trouble in the control node can come to halt in the whole network.</a:t>
            </a:r>
          </a:p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Grid computing involves the sharing of resources over a network, raising security concerns.</a:t>
            </a:r>
          </a:p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Complexity </a:t>
            </a:r>
            <a:r>
              <a:rPr lang="en-US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of </a:t>
            </a:r>
            <a:r>
              <a:rPr lang="en-US" dirty="0" err="1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instalation</a:t>
            </a:r>
            <a:endParaRPr lang="en-US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800400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/>
              <a:t>Conclusion:</a:t>
            </a:r>
            <a:endParaRPr sz="4800" dirty="0"/>
          </a:p>
        </p:txBody>
      </p:sp>
      <p:sp>
        <p:nvSpPr>
          <p:cNvPr id="263" name="Google Shape;263;p29"/>
          <p:cNvSpPr txBox="1">
            <a:spLocks noGrp="1"/>
          </p:cNvSpPr>
          <p:nvPr>
            <p:ph type="subTitle" idx="4294967295"/>
          </p:nvPr>
        </p:nvSpPr>
        <p:spPr>
          <a:xfrm>
            <a:off x="1608715" y="1695300"/>
            <a:ext cx="6857001" cy="27893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The term Grid refers to distributed, high performance computing and data handling infrastructure that incorporated geographically and organizationally dispersed, heterogeneous resources.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Standard computing is no longer feasible technology for large data analysis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Exploring a couple examples we’ve seen the potential and the power Grit has, particularly to process and analyze vast amounts of information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sz="1800" dirty="0"/>
          </a:p>
        </p:txBody>
      </p:sp>
      <p:sp>
        <p:nvSpPr>
          <p:cNvPr id="268" name="Google Shape;268;p29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3099270" y="2280358"/>
            <a:ext cx="3335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Thank</a:t>
            </a:r>
            <a:r>
              <a:rPr lang="en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 </a:t>
            </a:r>
            <a:r>
              <a:rPr lang="en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ource Sans Pro" panose="020B0604020202020204" charset="0"/>
              </a:rPr>
              <a:t>you!</a:t>
            </a:r>
            <a:endParaRPr lang="ru-RU" sz="4000" dirty="0">
              <a:solidFill>
                <a:schemeClr val="accent2">
                  <a:lumMod val="60000"/>
                  <a:lumOff val="40000"/>
                </a:schemeClr>
              </a:solidFill>
              <a:latin typeface="Source Sans Pr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6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/>
          <p:nvPr/>
        </p:nvSpPr>
        <p:spPr>
          <a:xfrm>
            <a:off x="839750" y="1316881"/>
            <a:ext cx="1718673" cy="1743983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 txBox="1">
            <a:spLocks noGrp="1"/>
          </p:cNvSpPr>
          <p:nvPr>
            <p:ph type="title"/>
          </p:nvPr>
        </p:nvSpPr>
        <p:spPr>
          <a:xfrm>
            <a:off x="832684" y="423109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 dirty="0" smtClean="0"/>
              <a:t>Contents</a:t>
            </a:r>
            <a:r>
              <a:rPr lang="en-US" sz="3200" dirty="0" smtClean="0"/>
              <a:t>:</a:t>
            </a:r>
            <a:endParaRPr sz="3200" dirty="0"/>
          </a:p>
        </p:txBody>
      </p:sp>
      <p:sp>
        <p:nvSpPr>
          <p:cNvPr id="275" name="Google Shape;275;p30"/>
          <p:cNvSpPr/>
          <p:nvPr/>
        </p:nvSpPr>
        <p:spPr>
          <a:xfrm>
            <a:off x="924486" y="1433578"/>
            <a:ext cx="1549200" cy="1528109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1. Introduction</a:t>
            </a:r>
            <a:endParaRPr sz="1200" b="1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6" name="Google Shape;276;p30"/>
          <p:cNvSpPr/>
          <p:nvPr/>
        </p:nvSpPr>
        <p:spPr>
          <a:xfrm>
            <a:off x="2933639" y="2292565"/>
            <a:ext cx="2002800" cy="1980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0"/>
          <p:cNvSpPr/>
          <p:nvPr/>
        </p:nvSpPr>
        <p:spPr>
          <a:xfrm>
            <a:off x="3008961" y="2436522"/>
            <a:ext cx="1650900" cy="1632900"/>
          </a:xfrm>
          <a:prstGeom prst="ellipse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Grid computing  architecture</a:t>
            </a:r>
            <a:endParaRPr b="1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8" name="Google Shape;278;p30"/>
          <p:cNvSpPr/>
          <p:nvPr/>
        </p:nvSpPr>
        <p:spPr>
          <a:xfrm>
            <a:off x="4719259" y="419787"/>
            <a:ext cx="2211300" cy="21867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/>
          <p:nvPr/>
        </p:nvSpPr>
        <p:spPr>
          <a:xfrm>
            <a:off x="4936439" y="559271"/>
            <a:ext cx="1822500" cy="1802400"/>
          </a:xfrm>
          <a:prstGeom prst="ellipse">
            <a:avLst/>
          </a:prstGeom>
          <a:noFill/>
          <a:ln w="7620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 Applications and WLCG</a:t>
            </a:r>
            <a:endParaRPr b="1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80" name="Google Shape;280;p30"/>
          <p:cNvCxnSpPr/>
          <p:nvPr/>
        </p:nvCxnSpPr>
        <p:spPr>
          <a:xfrm>
            <a:off x="2479899" y="2565564"/>
            <a:ext cx="585889" cy="34127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1" name="Google Shape;281;p30"/>
          <p:cNvCxnSpPr/>
          <p:nvPr/>
        </p:nvCxnSpPr>
        <p:spPr>
          <a:xfrm rot="10800000" flipH="1">
            <a:off x="4340481" y="1910221"/>
            <a:ext cx="717300" cy="709200"/>
          </a:xfrm>
          <a:prstGeom prst="straightConnector1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2" name="Google Shape;282;p3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cxnSp>
        <p:nvCxnSpPr>
          <p:cNvPr id="12" name="Google Shape;280;p30"/>
          <p:cNvCxnSpPr/>
          <p:nvPr/>
        </p:nvCxnSpPr>
        <p:spPr>
          <a:xfrm>
            <a:off x="6894739" y="1859741"/>
            <a:ext cx="819000" cy="4953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75;p30"/>
          <p:cNvSpPr/>
          <p:nvPr/>
        </p:nvSpPr>
        <p:spPr>
          <a:xfrm>
            <a:off x="7350260" y="2292564"/>
            <a:ext cx="1388103" cy="1268783"/>
          </a:xfrm>
          <a:prstGeom prst="ellipse">
            <a:avLst/>
          </a:prstGeom>
          <a:noFill/>
          <a:ln w="9525" cap="flat" cmpd="sng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smtClean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4. Conclusions</a:t>
            </a:r>
            <a:endParaRPr sz="1200" b="1" dirty="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" name="Google Shape;273;p30"/>
          <p:cNvSpPr/>
          <p:nvPr/>
        </p:nvSpPr>
        <p:spPr>
          <a:xfrm>
            <a:off x="7234411" y="2034842"/>
            <a:ext cx="1718673" cy="1743983"/>
          </a:xfrm>
          <a:prstGeom prst="ellipse">
            <a:avLst/>
          </a:prstGeom>
          <a:noFill/>
          <a:ln w="12700" cap="flat" cmpd="sng">
            <a:solidFill>
              <a:schemeClr val="accent2">
                <a:lumMod val="60000"/>
                <a:lumOff val="4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3511" y="2832756"/>
            <a:ext cx="5832600" cy="784800"/>
          </a:xfrm>
        </p:spPr>
        <p:txBody>
          <a:bodyPr/>
          <a:lstStyle/>
          <a:p>
            <a:r>
              <a:rPr lang="en-US" sz="2000" dirty="0" smtClean="0"/>
              <a:t>Grid computing concept and data analysis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431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295633" y="308120"/>
            <a:ext cx="8657451" cy="7768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What is Grid computing? </a:t>
            </a:r>
            <a:endParaRPr sz="2400" dirty="0"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0" y="1176251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§"/>
            </a:pPr>
            <a:r>
              <a:rPr lang="en-US" sz="1600" dirty="0" smtClean="0"/>
              <a:t>“Computing power from a plug in the wall”</a:t>
            </a:r>
            <a:endParaRPr sz="1600" dirty="0"/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Large </a:t>
            </a:r>
            <a:r>
              <a:rPr lang="en-US" sz="1600" dirty="0"/>
              <a:t>number of </a:t>
            </a:r>
            <a:r>
              <a:rPr lang="en-US" sz="1600" dirty="0" smtClean="0"/>
              <a:t>(heterogeneous) compute units connected </a:t>
            </a:r>
            <a:r>
              <a:rPr lang="en-US" sz="1600" dirty="0"/>
              <a:t>via a fast </a:t>
            </a:r>
            <a:r>
              <a:rPr lang="en-US" sz="1600" dirty="0" smtClean="0"/>
              <a:t>network that share storage, power </a:t>
            </a:r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" sz="1600" dirty="0" smtClean="0"/>
              <a:t>Great focus </a:t>
            </a:r>
            <a:r>
              <a:rPr lang="en-US" sz="1600" dirty="0" smtClean="0"/>
              <a:t>on large, </a:t>
            </a:r>
            <a:r>
              <a:rPr lang="en-US" sz="1600" dirty="0" smtClean="0"/>
              <a:t> </a:t>
            </a:r>
            <a:r>
              <a:rPr lang="en-US" sz="1600" dirty="0" smtClean="0"/>
              <a:t>trans </a:t>
            </a:r>
            <a:r>
              <a:rPr lang="en-US" sz="1600" dirty="0"/>
              <a:t>geographical </a:t>
            </a:r>
            <a:r>
              <a:rPr lang="en-US" sz="1600" dirty="0" err="1"/>
              <a:t>sclaes</a:t>
            </a:r>
            <a:r>
              <a:rPr lang="en-US" sz="1600" dirty="0"/>
              <a:t> </a:t>
            </a:r>
            <a:r>
              <a:rPr lang="en" sz="1600" dirty="0" smtClean="0"/>
              <a:t>  </a:t>
            </a:r>
            <a:endParaRPr sz="1600" dirty="0"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325" y="2160620"/>
            <a:ext cx="2720882" cy="181108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293" y="2901684"/>
            <a:ext cx="2091831" cy="1978798"/>
          </a:xfrm>
          <a:prstGeom prst="flowChartConnector">
            <a:avLst/>
          </a:prstGeom>
        </p:spPr>
      </p:pic>
      <p:sp>
        <p:nvSpPr>
          <p:cNvPr id="7" name="Google Shape;276;p30"/>
          <p:cNvSpPr/>
          <p:nvPr/>
        </p:nvSpPr>
        <p:spPr>
          <a:xfrm>
            <a:off x="2577738" y="2815485"/>
            <a:ext cx="2322782" cy="2195628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" name="Google Shape;280;p30"/>
          <p:cNvCxnSpPr/>
          <p:nvPr/>
        </p:nvCxnSpPr>
        <p:spPr>
          <a:xfrm flipH="1">
            <a:off x="1892532" y="4346448"/>
            <a:ext cx="881148" cy="463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" t="1084" r="43623" b="-1084"/>
          <a:stretch/>
        </p:blipFill>
        <p:spPr>
          <a:xfrm>
            <a:off x="1133487" y="2940295"/>
            <a:ext cx="1170550" cy="1170550"/>
          </a:xfrm>
          <a:prstGeom prst="ellipse">
            <a:avLst/>
          </a:prstGeom>
        </p:spPr>
      </p:pic>
      <p:sp>
        <p:nvSpPr>
          <p:cNvPr id="12" name="Google Shape;276;p30"/>
          <p:cNvSpPr/>
          <p:nvPr/>
        </p:nvSpPr>
        <p:spPr>
          <a:xfrm>
            <a:off x="1103895" y="2842117"/>
            <a:ext cx="1282315" cy="1323397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" name="Google Shape;280;p30"/>
          <p:cNvCxnSpPr>
            <a:stCxn id="12" idx="3"/>
          </p:cNvCxnSpPr>
          <p:nvPr/>
        </p:nvCxnSpPr>
        <p:spPr>
          <a:xfrm flipH="1">
            <a:off x="1021723" y="3971707"/>
            <a:ext cx="269963" cy="453481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ctrTitle" idx="4294967295"/>
          </p:nvPr>
        </p:nvSpPr>
        <p:spPr>
          <a:xfrm>
            <a:off x="3015026" y="-40775"/>
            <a:ext cx="6385021" cy="122596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 smtClean="0"/>
              <a:t>Data analysis challenges</a:t>
            </a:r>
            <a:endParaRPr sz="3600" b="1"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4294967295"/>
          </p:nvPr>
        </p:nvSpPr>
        <p:spPr>
          <a:xfrm>
            <a:off x="979362" y="1094880"/>
            <a:ext cx="41094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de-DE" sz="2000" dirty="0" smtClean="0"/>
              <a:t>Data Storage </a:t>
            </a:r>
            <a:r>
              <a:rPr lang="de-DE" sz="2000" dirty="0" err="1" smtClean="0"/>
              <a:t>and</a:t>
            </a:r>
            <a:r>
              <a:rPr lang="de-DE" sz="2000" dirty="0" smtClean="0"/>
              <a:t> Management</a:t>
            </a:r>
          </a:p>
          <a:p>
            <a:pPr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de-DE" sz="2000" dirty="0" err="1" smtClean="0"/>
              <a:t>Computational</a:t>
            </a:r>
            <a:r>
              <a:rPr lang="de-DE" sz="2000" dirty="0" smtClean="0"/>
              <a:t> </a:t>
            </a:r>
            <a:r>
              <a:rPr lang="de-DE" sz="2000" dirty="0" smtClean="0"/>
              <a:t>Resources</a:t>
            </a:r>
          </a:p>
          <a:p>
            <a:pPr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de-DE" sz="2000" dirty="0" smtClean="0"/>
              <a:t>Data Transfer, </a:t>
            </a:r>
            <a:r>
              <a:rPr lang="de-DE" sz="2000" dirty="0" err="1" smtClean="0"/>
              <a:t>colaboration</a:t>
            </a:r>
            <a:endParaRPr lang="de-DE" sz="2000" dirty="0" smtClean="0"/>
          </a:p>
          <a:p>
            <a:pPr indent="-457200"/>
            <a:endParaRPr sz="2000" dirty="0"/>
          </a:p>
        </p:txBody>
      </p:sp>
      <p:cxnSp>
        <p:nvCxnSpPr>
          <p:cNvPr id="89" name="Google Shape;89;p14"/>
          <p:cNvCxnSpPr/>
          <p:nvPr/>
        </p:nvCxnSpPr>
        <p:spPr>
          <a:xfrm>
            <a:off x="6068860" y="4553211"/>
            <a:ext cx="840626" cy="237214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90;p14"/>
          <p:cNvCxnSpPr/>
          <p:nvPr/>
        </p:nvCxnSpPr>
        <p:spPr>
          <a:xfrm flipV="1">
            <a:off x="6207536" y="4253175"/>
            <a:ext cx="1246506" cy="55778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5692656" y="1568910"/>
            <a:ext cx="449032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buClr>
                <a:srgbClr val="CFD8DC"/>
              </a:buClr>
              <a:buSzPts val="3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263238"/>
                </a:solidFill>
                <a:latin typeface="Source Sans Pro"/>
                <a:sym typeface="Source Sans Pro"/>
              </a:rPr>
              <a:t>Distributed </a:t>
            </a:r>
            <a:r>
              <a:rPr lang="de-DE" sz="2000" dirty="0" smtClean="0">
                <a:solidFill>
                  <a:srgbClr val="263238"/>
                </a:solidFill>
                <a:latin typeface="Source Sans Pro"/>
                <a:sym typeface="Source Sans Pro"/>
              </a:rPr>
              <a:t>Storage</a:t>
            </a:r>
          </a:p>
          <a:p>
            <a:pPr marL="457200" lvl="0" indent="-457200">
              <a:lnSpc>
                <a:spcPct val="150000"/>
              </a:lnSpc>
              <a:spcBef>
                <a:spcPts val="600"/>
              </a:spcBef>
              <a:buClr>
                <a:srgbClr val="CFD8DC"/>
              </a:buClr>
              <a:buSzPts val="3000"/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263238"/>
                </a:solidFill>
                <a:latin typeface="Source Sans Pro"/>
                <a:sym typeface="Source Sans Pro"/>
              </a:rPr>
              <a:t>Parallel Processing</a:t>
            </a:r>
          </a:p>
          <a:p>
            <a:pPr marL="457200" lvl="0" indent="-457200">
              <a:lnSpc>
                <a:spcPct val="150000"/>
              </a:lnSpc>
              <a:spcBef>
                <a:spcPts val="600"/>
              </a:spcBef>
              <a:buClr>
                <a:srgbClr val="CFD8DC"/>
              </a:buClr>
              <a:buSzPts val="3000"/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263238"/>
                </a:solidFill>
                <a:latin typeface="Source Sans Pro"/>
                <a:sym typeface="Source Sans Pro"/>
              </a:rPr>
              <a:t>Horizontal </a:t>
            </a:r>
            <a:r>
              <a:rPr lang="de-DE" sz="2000" dirty="0" err="1" smtClean="0">
                <a:solidFill>
                  <a:srgbClr val="263238"/>
                </a:solidFill>
                <a:latin typeface="Source Sans Pro"/>
                <a:sym typeface="Source Sans Pro"/>
              </a:rPr>
              <a:t>Scalability</a:t>
            </a:r>
            <a:endParaRPr lang="de-DE" sz="2000" dirty="0" smtClean="0">
              <a:solidFill>
                <a:srgbClr val="263238"/>
              </a:solidFill>
              <a:latin typeface="Source Sans Pro"/>
              <a:sym typeface="Source Sans Pro"/>
            </a:endParaRPr>
          </a:p>
          <a:p>
            <a:pPr marL="457200" lvl="0" indent="-457200">
              <a:lnSpc>
                <a:spcPct val="150000"/>
              </a:lnSpc>
              <a:spcBef>
                <a:spcPts val="600"/>
              </a:spcBef>
              <a:buClr>
                <a:srgbClr val="CFD8DC"/>
              </a:buClr>
              <a:buSzPts val="3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263238"/>
                </a:solidFill>
                <a:latin typeface="Source Sans Pro"/>
                <a:sym typeface="Source Sans Pro"/>
              </a:rPr>
              <a:t>Virtual </a:t>
            </a:r>
            <a:r>
              <a:rPr lang="de-DE" sz="2000" dirty="0" err="1" smtClean="0">
                <a:solidFill>
                  <a:srgbClr val="263238"/>
                </a:solidFill>
                <a:latin typeface="Source Sans Pro"/>
                <a:sym typeface="Source Sans Pro"/>
              </a:rPr>
              <a:t>Organizations</a:t>
            </a:r>
            <a:endParaRPr lang="de-DE" sz="2000" dirty="0" smtClean="0">
              <a:solidFill>
                <a:srgbClr val="263238"/>
              </a:solidFill>
              <a:latin typeface="Source Sans Pro"/>
              <a:sym typeface="Source Sans Pro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895134" y="1760048"/>
            <a:ext cx="797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413871" y="2337564"/>
            <a:ext cx="1278785" cy="247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13871" y="2653823"/>
            <a:ext cx="1278785" cy="130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510123" y="3451344"/>
            <a:ext cx="1244409" cy="13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6000" dirty="0" smtClean="0"/>
              <a:t>2. Architecture</a:t>
            </a:r>
            <a:endParaRPr dirty="0"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Grid architecture</a:t>
            </a:r>
            <a:endParaRPr dirty="0"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4294967295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/>
          <p:nvPr/>
        </p:nvSpPr>
        <p:spPr>
          <a:xfrm>
            <a:off x="4448247" y="1296370"/>
            <a:ext cx="3705726" cy="3715642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3.Grid architecture</a:t>
            </a:r>
            <a:endParaRPr sz="2800" dirty="0"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1266264" y="1530019"/>
            <a:ext cx="2341660" cy="23576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de-DE" sz="1600" dirty="0" smtClean="0"/>
              <a:t>1.Control </a:t>
            </a:r>
            <a:r>
              <a:rPr lang="de-DE" sz="1600" dirty="0" err="1"/>
              <a:t>Node</a:t>
            </a:r>
            <a:r>
              <a:rPr lang="de-DE" sz="1600" dirty="0"/>
              <a:t> / </a:t>
            </a:r>
            <a:r>
              <a:rPr lang="de-DE" sz="1600" dirty="0" err="1"/>
              <a:t>computing</a:t>
            </a:r>
            <a:r>
              <a:rPr lang="de-DE" sz="1600" dirty="0"/>
              <a:t> </a:t>
            </a:r>
            <a:r>
              <a:rPr lang="de-DE" sz="1600" dirty="0" err="1" smtClean="0"/>
              <a:t>element</a:t>
            </a:r>
            <a:endParaRPr lang="en-US" sz="1600" dirty="0"/>
          </a:p>
          <a:p>
            <a:pPr marL="0" lvl="0" indent="0">
              <a:buNone/>
            </a:pPr>
            <a:r>
              <a:rPr lang="en-US" sz="1600" dirty="0"/>
              <a:t>2. </a:t>
            </a:r>
            <a:r>
              <a:rPr lang="en-US" sz="1600" dirty="0" smtClean="0"/>
              <a:t>Storage elements</a:t>
            </a:r>
          </a:p>
          <a:p>
            <a:pPr marL="0" lvl="0" indent="0">
              <a:buNone/>
            </a:pPr>
            <a:r>
              <a:rPr lang="en-US" sz="1600" dirty="0"/>
              <a:t>3. </a:t>
            </a:r>
            <a:r>
              <a:rPr lang="en-US" sz="1600" dirty="0" smtClean="0"/>
              <a:t>Working elements</a:t>
            </a:r>
          </a:p>
          <a:p>
            <a:pPr marL="0" lvl="0" indent="0">
              <a:buNone/>
            </a:pPr>
            <a:r>
              <a:rPr lang="en-US" sz="1600" dirty="0"/>
              <a:t>4. </a:t>
            </a:r>
            <a:r>
              <a:rPr lang="en-US" sz="1600" dirty="0" smtClean="0"/>
              <a:t>User</a:t>
            </a:r>
          </a:p>
          <a:p>
            <a:pPr marL="0" lvl="0" indent="0">
              <a:buNone/>
            </a:pPr>
            <a:r>
              <a:rPr lang="en-US" sz="1600" b="1" dirty="0" smtClean="0"/>
              <a:t>+</a:t>
            </a:r>
            <a:r>
              <a:rPr lang="en-US" sz="1600" b="1" dirty="0" err="1" smtClean="0"/>
              <a:t>Middlewear</a:t>
            </a:r>
            <a:endParaRPr sz="1600" b="1" dirty="0"/>
          </a:p>
        </p:txBody>
      </p:sp>
      <p:cxnSp>
        <p:nvCxnSpPr>
          <p:cNvPr id="153" name="Google Shape;153;p21"/>
          <p:cNvCxnSpPr/>
          <p:nvPr/>
        </p:nvCxnSpPr>
        <p:spPr>
          <a:xfrm flipV="1">
            <a:off x="6971441" y="367851"/>
            <a:ext cx="460450" cy="1130737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1"/>
          <p:cNvCxnSpPr/>
          <p:nvPr/>
        </p:nvCxnSpPr>
        <p:spPr>
          <a:xfrm flipV="1">
            <a:off x="7930896" y="1638982"/>
            <a:ext cx="898706" cy="518066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1"/>
          <p:cNvCxnSpPr>
            <a:stCxn id="149" idx="7"/>
          </p:cNvCxnSpPr>
          <p:nvPr/>
        </p:nvCxnSpPr>
        <p:spPr>
          <a:xfrm flipV="1">
            <a:off x="7611282" y="1171785"/>
            <a:ext cx="181650" cy="668728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2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660" r="5010" b="5082"/>
          <a:stretch/>
        </p:blipFill>
        <p:spPr>
          <a:xfrm>
            <a:off x="4716379" y="2157048"/>
            <a:ext cx="3148835" cy="19469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876" y="1296370"/>
            <a:ext cx="2690984" cy="26703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50" y="1099946"/>
            <a:ext cx="3043237" cy="3057184"/>
          </a:xfrm>
          <a:prstGeom prst="rect">
            <a:avLst/>
          </a:prstGeom>
        </p:spPr>
      </p:pic>
      <p:cxnSp>
        <p:nvCxnSpPr>
          <p:cNvPr id="12" name="Google Shape;280;p30"/>
          <p:cNvCxnSpPr/>
          <p:nvPr/>
        </p:nvCxnSpPr>
        <p:spPr>
          <a:xfrm flipH="1">
            <a:off x="1751298" y="4077358"/>
            <a:ext cx="873477" cy="604337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5" b="5119"/>
          <a:stretch/>
        </p:blipFill>
        <p:spPr>
          <a:xfrm>
            <a:off x="1670240" y="315355"/>
            <a:ext cx="5143500" cy="443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500534" y="1018910"/>
            <a:ext cx="2822964" cy="2542167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-552204" y="918052"/>
            <a:ext cx="6968015" cy="19336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/>
              <a:t>3.Applications and</a:t>
            </a:r>
            <a:br>
              <a:rPr lang="en" sz="4400" b="1" dirty="0" smtClean="0"/>
            </a:br>
            <a:r>
              <a:rPr lang="en" sz="4400" b="1" dirty="0" smtClean="0"/>
              <a:t> WLCG</a:t>
            </a:r>
            <a:endParaRPr sz="4400" b="1" dirty="0"/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flipH="1">
            <a:off x="8323498" y="2043413"/>
            <a:ext cx="389488" cy="246581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621260" y="1145963"/>
            <a:ext cx="2511777" cy="2321094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29" y="1247675"/>
            <a:ext cx="2160638" cy="2066989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8384" y="352343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CERN data center</a:t>
            </a:r>
            <a:endParaRPr lang="ru-RU" sz="1200" i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381</Words>
  <Application>Microsoft Office PowerPoint</Application>
  <PresentationFormat>Экран (16:9)</PresentationFormat>
  <Paragraphs>101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Source Sans Pro</vt:lpstr>
      <vt:lpstr>Arial</vt:lpstr>
      <vt:lpstr>Times New Roman</vt:lpstr>
      <vt:lpstr>Roboto Slab</vt:lpstr>
      <vt:lpstr>Calibri</vt:lpstr>
      <vt:lpstr>Wingdings</vt:lpstr>
      <vt:lpstr>Cordelia template</vt:lpstr>
      <vt:lpstr>Grid computing in data analysis</vt:lpstr>
      <vt:lpstr>Contents:</vt:lpstr>
      <vt:lpstr>1. Introduction</vt:lpstr>
      <vt:lpstr>What is Grid computing? </vt:lpstr>
      <vt:lpstr>Data analysis challenges</vt:lpstr>
      <vt:lpstr>2. Architecture</vt:lpstr>
      <vt:lpstr>3.Grid architecture</vt:lpstr>
      <vt:lpstr>Презентация PowerPoint</vt:lpstr>
      <vt:lpstr>3.Applications and  WLCG</vt:lpstr>
      <vt:lpstr>Applications</vt:lpstr>
      <vt:lpstr>Examples :</vt:lpstr>
      <vt:lpstr>Worldwide LHC(Large Hadron Collider)  Computing Grid </vt:lpstr>
      <vt:lpstr>Sctructure of WLCG:</vt:lpstr>
      <vt:lpstr>Advantages/ Disadvantages:</vt:lpstr>
      <vt:lpstr>Conclusion: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 computing in data analysis</dc:title>
  <cp:lastModifiedBy>Учетная запись Майкрософт</cp:lastModifiedBy>
  <cp:revision>37</cp:revision>
  <dcterms:modified xsi:type="dcterms:W3CDTF">2023-11-30T21:45:18Z</dcterms:modified>
</cp:coreProperties>
</file>