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Lst>
  <p:notesMasterIdLst>
    <p:notesMasterId r:id="rId42"/>
  </p:notesMasterIdLst>
  <p:handoutMasterIdLst>
    <p:handoutMasterId r:id="rId43"/>
  </p:handoutMasterIdLst>
  <p:sldIdLst>
    <p:sldId id="256" r:id="rId2"/>
    <p:sldId id="395" r:id="rId3"/>
    <p:sldId id="260" r:id="rId4"/>
    <p:sldId id="406" r:id="rId5"/>
    <p:sldId id="331" r:id="rId6"/>
    <p:sldId id="323" r:id="rId7"/>
    <p:sldId id="326" r:id="rId8"/>
    <p:sldId id="259" r:id="rId9"/>
    <p:sldId id="369" r:id="rId10"/>
    <p:sldId id="407" r:id="rId11"/>
    <p:sldId id="365" r:id="rId12"/>
    <p:sldId id="427" r:id="rId13"/>
    <p:sldId id="313" r:id="rId14"/>
    <p:sldId id="275" r:id="rId15"/>
    <p:sldId id="428" r:id="rId16"/>
    <p:sldId id="429" r:id="rId17"/>
    <p:sldId id="430" r:id="rId18"/>
    <p:sldId id="377" r:id="rId19"/>
    <p:sldId id="410" r:id="rId20"/>
    <p:sldId id="411" r:id="rId21"/>
    <p:sldId id="340" r:id="rId22"/>
    <p:sldId id="321" r:id="rId23"/>
    <p:sldId id="431" r:id="rId24"/>
    <p:sldId id="356" r:id="rId25"/>
    <p:sldId id="290" r:id="rId26"/>
    <p:sldId id="386" r:id="rId27"/>
    <p:sldId id="355" r:id="rId28"/>
    <p:sldId id="363" r:id="rId29"/>
    <p:sldId id="286" r:id="rId30"/>
    <p:sldId id="287" r:id="rId31"/>
    <p:sldId id="409" r:id="rId32"/>
    <p:sldId id="314" r:id="rId33"/>
    <p:sldId id="295" r:id="rId34"/>
    <p:sldId id="302" r:id="rId35"/>
    <p:sldId id="311" r:id="rId36"/>
    <p:sldId id="398" r:id="rId37"/>
    <p:sldId id="301" r:id="rId38"/>
    <p:sldId id="399" r:id="rId39"/>
    <p:sldId id="309" r:id="rId40"/>
    <p:sldId id="310" r:id="rId41"/>
  </p:sldIdLst>
  <p:sldSz cx="9144000" cy="5143500" type="screen16x9"/>
  <p:notesSz cx="9926638" cy="14301788"/>
  <p:embeddedFontLst>
    <p:embeddedFont>
      <p:font typeface="Calibri" panose="020F0502020204030204" pitchFamily="34" charset="0"/>
      <p:regular r:id="rId44"/>
      <p:bold r:id="rId45"/>
      <p:italic r:id="rId46"/>
      <p:boldItalic r:id="rId47"/>
    </p:embeddedFont>
    <p:embeddedFont>
      <p:font typeface="Georgia" panose="02040502050405020303" pitchFamily="18" charset="0"/>
      <p:regular r:id="rId48"/>
      <p:bold r:id="rId49"/>
      <p:italic r:id="rId50"/>
      <p:boldItalic r:id="rId51"/>
    </p:embeddedFont>
    <p:embeddedFont>
      <p:font typeface="Verdana" panose="020B0604030504040204" pitchFamily="34" charset="0"/>
      <p:regular r:id="rId52"/>
      <p:bold r:id="rId53"/>
      <p:italic r:id="rId54"/>
      <p:boldItalic r:id="rId55"/>
    </p:embeddedFont>
  </p:embeddedFontLst>
  <p:custDataLst>
    <p:tags r:id="rId5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5AAE"/>
    <a:srgbClr val="0033A0"/>
    <a:srgbClr val="B9DEFF"/>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0" autoAdjust="0"/>
    <p:restoredTop sz="93792" autoAdjust="0"/>
  </p:normalViewPr>
  <p:slideViewPr>
    <p:cSldViewPr snapToGrid="0" snapToObjects="1">
      <p:cViewPr varScale="1">
        <p:scale>
          <a:sx n="204" d="100"/>
          <a:sy n="204" d="100"/>
        </p:scale>
        <p:origin x="516" y="120"/>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70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font" Target="fonts/font5.fntdata"/><Relationship Id="rId56"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font" Target="fonts/font8.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font" Target="fonts/font3.fntdata"/><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6.fntdata"/><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b="1"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b="1"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2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b="1"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b="1"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b="1"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b="1"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b="1"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b="1"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b="1"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b="1"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b="1" dirty="0" err="1"/>
            <a:t>AcceleratorSystems</a:t>
          </a:r>
          <a:endParaRPr lang="en-US" sz="1100" b="1" dirty="0"/>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custT="1"/>
      <dgm:spPr/>
      <dgm:t>
        <a:bodyPr/>
        <a:lstStyle/>
        <a:p>
          <a:r>
            <a:rPr lang="fr-CH" sz="900" b="1" i="0" dirty="0" err="1"/>
            <a:t>Diplomatic</a:t>
          </a:r>
          <a:r>
            <a:rPr lang="fr-CH" sz="900" b="1" i="0" dirty="0"/>
            <a:t> &amp; Stakeholder Relations</a:t>
          </a:r>
          <a:endParaRPr lang="en-US" sz="900" b="1" i="0" dirty="0"/>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custT="1"/>
      <dgm:spPr/>
      <dgm:t>
        <a:bodyPr/>
        <a:lstStyle/>
        <a:p>
          <a:pPr marL="0" indent="0"/>
          <a:r>
            <a:rPr lang="en-US" sz="900" b="1" dirty="0"/>
            <a:t>Education, Communication &amp; Outreach</a:t>
          </a:r>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6FBCB857-97C9-4F26-8443-228E7934272A}">
      <dgm:prSet custT="1"/>
      <dgm:spPr/>
      <dgm:t>
        <a:bodyPr/>
        <a:lstStyle/>
        <a:p>
          <a:r>
            <a:rPr lang="fr-CH" sz="900" b="1" dirty="0"/>
            <a:t>Science Gateway Operations</a:t>
          </a:r>
          <a:endParaRPr lang="en-US" sz="900" b="1" dirty="0"/>
        </a:p>
      </dgm:t>
    </dgm:pt>
    <dgm:pt modelId="{2AE6088D-22F6-42B3-BC4C-7887D73DA438}" type="parTrans" cxnId="{2F37EDF1-94F2-4013-92F4-A2B8FB23AA9E}">
      <dgm:prSet/>
      <dgm:spPr/>
      <dgm:t>
        <a:bodyPr/>
        <a:lstStyle/>
        <a:p>
          <a:endParaRPr lang="en-GB"/>
        </a:p>
      </dgm:t>
    </dgm:pt>
    <dgm:pt modelId="{CEA387A3-91A8-4F04-A468-CF60965E4B26}" type="sibTrans" cxnId="{2F37EDF1-94F2-4013-92F4-A2B8FB23AA9E}">
      <dgm:prSet/>
      <dgm:spPr/>
      <dgm:t>
        <a:bodyPr/>
        <a:lstStyle/>
        <a:p>
          <a:endParaRPr lang="en-GB"/>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4"/>
      <dgm:spPr/>
    </dgm:pt>
    <dgm:pt modelId="{DA7CCF86-3120-453C-B4D9-D73958095C99}" type="pres">
      <dgm:prSet presAssocID="{A2D46EEE-4C74-41C8-AA85-2FC23A070AA5}" presName="childText" presStyleLbl="bgAcc1" presStyleIdx="0" presStyleCnt="14">
        <dgm:presLayoutVars>
          <dgm:bulletEnabled val="1"/>
        </dgm:presLayoutVars>
      </dgm:prSet>
      <dgm:spPr/>
    </dgm:pt>
    <dgm:pt modelId="{1F8EE426-C7D8-43D5-8F1E-2820C3128EB6}" type="pres">
      <dgm:prSet presAssocID="{CA8BFBA3-00F6-4D5E-858C-27B1F921E167}" presName="Name13" presStyleLbl="parChTrans1D2" presStyleIdx="1" presStyleCnt="14"/>
      <dgm:spPr/>
    </dgm:pt>
    <dgm:pt modelId="{FC0E0194-178C-42BE-91C8-DCDAE38BA14B}" type="pres">
      <dgm:prSet presAssocID="{A5B46A85-6E39-45F7-AA70-3B9A0A90AE29}" presName="childText" presStyleLbl="bgAcc1" presStyleIdx="1" presStyleCnt="14">
        <dgm:presLayoutVars>
          <dgm:bulletEnabled val="1"/>
        </dgm:presLayoutVars>
      </dgm:prSet>
      <dgm:spPr/>
    </dgm:pt>
    <dgm:pt modelId="{BC6523A5-F901-4C14-834F-8F19FB253565}" type="pres">
      <dgm:prSet presAssocID="{84753535-6F2F-4E39-8360-3EDDB4A3DB52}" presName="Name13" presStyleLbl="parChTrans1D2" presStyleIdx="2" presStyleCnt="14"/>
      <dgm:spPr/>
    </dgm:pt>
    <dgm:pt modelId="{81E8F7C7-6410-4636-9437-5BC103F41506}" type="pres">
      <dgm:prSet presAssocID="{5EBC1F7D-1644-482A-9716-2114C93E2FE7}" presName="childText" presStyleLbl="bgAcc1" presStyleIdx="2" presStyleCnt="14" custLinFactNeighborX="1479" custLinFactNeighborY="3399">
        <dgm:presLayoutVars>
          <dgm:bulletEnabled val="1"/>
        </dgm:presLayoutVars>
      </dgm:prSet>
      <dgm:spPr/>
    </dgm:pt>
    <dgm:pt modelId="{3C6E880E-798A-4E99-B48B-FD619ED8FA63}" type="pres">
      <dgm:prSet presAssocID="{4FB80EAF-271C-42AE-BCE4-8F1CFA3D1542}" presName="Name13" presStyleLbl="parChTrans1D2" presStyleIdx="3" presStyleCnt="14"/>
      <dgm:spPr/>
    </dgm:pt>
    <dgm:pt modelId="{6A2C459D-412F-40F0-9F1C-01994C63547C}" type="pres">
      <dgm:prSet presAssocID="{441B2B92-A128-401C-AA29-95DC3CD9C013}" presName="childText" presStyleLbl="bgAcc1" presStyleIdx="3" presStyleCnt="14">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4"/>
      <dgm:spPr/>
    </dgm:pt>
    <dgm:pt modelId="{DEAFBE4F-F052-4F56-8735-83E63AEFF4DB}" type="pres">
      <dgm:prSet presAssocID="{39108FAD-021C-4AFB-9C5A-7ED86F50D644}" presName="childText" presStyleLbl="bgAcc1" presStyleIdx="4" presStyleCnt="14" custScaleX="118466">
        <dgm:presLayoutVars>
          <dgm:bulletEnabled val="1"/>
        </dgm:presLayoutVars>
      </dgm:prSet>
      <dgm:spPr/>
    </dgm:pt>
    <dgm:pt modelId="{D65E9D8E-0FB4-4DA2-A49F-5B8DD5375BFB}" type="pres">
      <dgm:prSet presAssocID="{7353E32C-47A9-4EC0-9B61-D26B42C5213F}" presName="Name13" presStyleLbl="parChTrans1D2" presStyleIdx="5" presStyleCnt="14"/>
      <dgm:spPr/>
    </dgm:pt>
    <dgm:pt modelId="{7AC5AAD6-546C-42F0-B9F0-33F4B70F1751}" type="pres">
      <dgm:prSet presAssocID="{539AB4CB-28FE-41AE-9620-CC8DC46EB68C}" presName="childText" presStyleLbl="bgAcc1" presStyleIdx="5" presStyleCnt="14" custScaleX="121826" custScaleY="129439">
        <dgm:presLayoutVars>
          <dgm:bulletEnabled val="1"/>
        </dgm:presLayoutVars>
      </dgm:prSet>
      <dgm:spPr/>
    </dgm:pt>
    <dgm:pt modelId="{12B760B6-3DDF-4548-9C92-DB7CEB52880C}" type="pres">
      <dgm:prSet presAssocID="{C9CFF273-83C3-474E-9C1D-1CD4D26FC9EF}" presName="Name13" presStyleLbl="parChTrans1D2" presStyleIdx="6" presStyleCnt="14"/>
      <dgm:spPr/>
    </dgm:pt>
    <dgm:pt modelId="{C1F5CA99-2F35-4670-A117-0D20B5ADE1AB}" type="pres">
      <dgm:prSet presAssocID="{9C7AECA1-16F7-4C5C-A64D-32D2FC42E013}" presName="childText" presStyleLbl="bgAcc1" presStyleIdx="6" presStyleCnt="14" custScaleX="121597" custScaleY="76298">
        <dgm:presLayoutVars>
          <dgm:bulletEnabled val="1"/>
        </dgm:presLayoutVars>
      </dgm:prSet>
      <dgm:spPr/>
    </dgm:pt>
    <dgm:pt modelId="{200386FC-B442-411C-ACC8-9E81282172CD}" type="pres">
      <dgm:prSet presAssocID="{86AF2C3D-1433-4D80-9A63-E430505D246B}" presName="Name13" presStyleLbl="parChTrans1D2" presStyleIdx="7" presStyleCnt="14"/>
      <dgm:spPr/>
    </dgm:pt>
    <dgm:pt modelId="{764768B0-77E8-4473-B436-228C4261FBCD}" type="pres">
      <dgm:prSet presAssocID="{ECC604BF-4896-41E8-B4EC-BCDA7E1B6217}" presName="childText" presStyleLbl="bgAcc1" presStyleIdx="7" presStyleCnt="14" custScaleX="123091" custLinFactNeighborX="3816" custLinFactNeighborY="24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4"/>
      <dgm:spPr/>
    </dgm:pt>
    <dgm:pt modelId="{2A5B49D8-645C-4838-875B-DFD0C5D43DD3}" type="pres">
      <dgm:prSet presAssocID="{88FCB1AF-15DA-4A92-B883-8254C67E3DB2}" presName="childText" presStyleLbl="bgAcc1" presStyleIdx="8" presStyleCnt="14" custScaleX="128616" custLinFactNeighborX="-3564">
        <dgm:presLayoutVars>
          <dgm:bulletEnabled val="1"/>
        </dgm:presLayoutVars>
      </dgm:prSet>
      <dgm:spPr>
        <a:prstGeom prst="hexagon">
          <a:avLst/>
        </a:prstGeom>
      </dgm:spPr>
    </dgm:pt>
    <dgm:pt modelId="{2E4EAA78-1590-46E5-9026-9233B404F275}" type="pres">
      <dgm:prSet presAssocID="{2AE6088D-22F6-42B3-BC4C-7887D73DA438}" presName="Name13" presStyleLbl="parChTrans1D2" presStyleIdx="9" presStyleCnt="14"/>
      <dgm:spPr/>
    </dgm:pt>
    <dgm:pt modelId="{46309AC7-6E4B-47EB-9AE7-E511F7FDD38A}" type="pres">
      <dgm:prSet presAssocID="{6FBCB857-97C9-4F26-8443-228E7934272A}" presName="childText" presStyleLbl="bgAcc1" presStyleIdx="9" presStyleCnt="14" custScaleX="120753">
        <dgm:presLayoutVars>
          <dgm:bulletEnabled val="1"/>
        </dgm:presLayoutVars>
      </dgm:prSet>
      <dgm:spPr>
        <a:prstGeom prst="hexagon">
          <a:avLst/>
        </a:prstGeom>
      </dgm:spPr>
    </dgm:pt>
    <dgm:pt modelId="{D1212626-523F-4F9B-B493-2E8C6793E464}" type="pres">
      <dgm:prSet presAssocID="{7BD7828A-6FC2-4F44-B467-AF76D5897E1A}" presName="Name13" presStyleLbl="parChTrans1D2" presStyleIdx="10" presStyleCnt="14"/>
      <dgm:spPr/>
    </dgm:pt>
    <dgm:pt modelId="{2835AED8-5CAE-46B9-88F3-E0239CA049D5}" type="pres">
      <dgm:prSet presAssocID="{8094EE2D-2FCF-46D5-8907-085C6B7FAA69}" presName="childText" presStyleLbl="bgAcc1" presStyleIdx="10" presStyleCnt="14" custScaleX="130932" custLinFactNeighborX="-3564">
        <dgm:presLayoutVars>
          <dgm:bulletEnabled val="1"/>
        </dgm:presLayoutVars>
      </dgm:prSet>
      <dgm:spPr>
        <a:prstGeom prst="hexag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1" presStyleCnt="14"/>
      <dgm:spPr/>
    </dgm:pt>
    <dgm:pt modelId="{BB07D65E-D755-4ADF-BE10-872FA5B3B89F}" type="pres">
      <dgm:prSet presAssocID="{3FD281C8-6F8D-4926-80D2-B4A1BDF3EC66}" presName="childText" presStyleLbl="bgAcc1" presStyleIdx="11" presStyleCnt="14">
        <dgm:presLayoutVars>
          <dgm:bulletEnabled val="1"/>
        </dgm:presLayoutVars>
      </dgm:prSet>
      <dgm:spPr/>
    </dgm:pt>
    <dgm:pt modelId="{3570A4A0-050F-4C56-AB23-2F0A0B6CB10A}" type="pres">
      <dgm:prSet presAssocID="{D11142CD-F467-4F19-9EC1-5F83A5B1CCBD}" presName="Name13" presStyleLbl="parChTrans1D2" presStyleIdx="12" presStyleCnt="14"/>
      <dgm:spPr/>
    </dgm:pt>
    <dgm:pt modelId="{52F189E8-A88A-40EA-BBDE-521D5CC66B4A}" type="pres">
      <dgm:prSet presAssocID="{FDF2AE1B-088B-4F12-B5E4-32AEFE5748F7}" presName="childText" presStyleLbl="bgAcc1" presStyleIdx="12" presStyleCnt="14">
        <dgm:presLayoutVars>
          <dgm:bulletEnabled val="1"/>
        </dgm:presLayoutVars>
      </dgm:prSet>
      <dgm:spPr/>
    </dgm:pt>
    <dgm:pt modelId="{CCE39531-CE22-4D30-B71F-E93C3D738AC5}" type="pres">
      <dgm:prSet presAssocID="{651423BD-B9A1-4DCB-8D2F-DEB30D583D4A}" presName="Name13" presStyleLbl="parChTrans1D2" presStyleIdx="13" presStyleCnt="14"/>
      <dgm:spPr/>
    </dgm:pt>
    <dgm:pt modelId="{DF687E79-D046-4BF5-A72F-A11B9BC8915F}" type="pres">
      <dgm:prSet presAssocID="{5541189E-B59C-43D7-8ECD-48F0C06731B8}" presName="childText" presStyleLbl="bgAcc1" presStyleIdx="13" presStyleCnt="14">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1A194009-7CC4-4008-A243-7EFED8E2690B}" type="presOf" srcId="{2AE6088D-22F6-42B3-BC4C-7887D73DA438}" destId="{2E4EAA78-1590-46E5-9026-9233B404F27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5979140-A8A6-44CA-B1D1-F37625829377}" type="presOf" srcId="{6FBCB857-97C9-4F26-8443-228E7934272A}" destId="{46309AC7-6E4B-47EB-9AE7-E511F7FDD38A}" srcOrd="0"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2" destOrd="0" parTransId="{7BD7828A-6FC2-4F44-B467-AF76D5897E1A}" sibTransId="{FF87B3AD-6CBD-4289-8D74-E41EC5620CB3}"/>
    <dgm:cxn modelId="{2F37EDF1-94F2-4013-92F4-A2B8FB23AA9E}" srcId="{92B70794-D2B5-44D2-B154-D003643E61A8}" destId="{6FBCB857-97C9-4F26-8443-228E7934272A}" srcOrd="1" destOrd="0" parTransId="{2AE6088D-22F6-42B3-BC4C-7887D73DA438}" sibTransId="{CEA387A3-91A8-4F04-A468-CF60965E4B26}"/>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36782635-578A-4FC2-A535-06FE85262A6E}" type="presParOf" srcId="{7B850852-F351-4086-BE5F-89D7273D4E3F}" destId="{2E4EAA78-1590-46E5-9026-9233B404F275}" srcOrd="2" destOrd="0" presId="urn:microsoft.com/office/officeart/2005/8/layout/hierarchy3"/>
    <dgm:cxn modelId="{78EC4F75-9EA3-4AD8-8694-7E790ECA1225}" type="presParOf" srcId="{7B850852-F351-4086-BE5F-89D7273D4E3F}" destId="{46309AC7-6E4B-47EB-9AE7-E511F7FDD38A}" srcOrd="3" destOrd="0" presId="urn:microsoft.com/office/officeart/2005/8/layout/hierarchy3"/>
    <dgm:cxn modelId="{C43F9A4B-70E4-44F6-B9A1-3AEED555AB1B}" type="presParOf" srcId="{7B850852-F351-4086-BE5F-89D7273D4E3F}" destId="{D1212626-523F-4F9B-B493-2E8C6793E464}" srcOrd="4" destOrd="0" presId="urn:microsoft.com/office/officeart/2005/8/layout/hierarchy3"/>
    <dgm:cxn modelId="{834E0123-5AD4-48BD-8077-A42A159A200B}" type="presParOf" srcId="{7B850852-F351-4086-BE5F-89D7273D4E3F}" destId="{2835AED8-5CAE-46B9-88F3-E0239CA049D5}" srcOrd="5"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3535"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0452" y="17788"/>
        <a:ext cx="1121352" cy="543759"/>
      </dsp:txXfrm>
    </dsp:sp>
    <dsp:sp modelId="{1A14D0EF-8685-4FF9-8196-01F437D357B4}">
      <dsp:nvSpPr>
        <dsp:cNvPr id="0" name=""/>
        <dsp:cNvSpPr/>
      </dsp:nvSpPr>
      <dsp:spPr>
        <a:xfrm>
          <a:off x="429053"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4572" y="722862"/>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Beams</a:t>
          </a:r>
        </a:p>
      </dsp:txBody>
      <dsp:txXfrm>
        <a:off x="561489" y="739779"/>
        <a:ext cx="890314" cy="543759"/>
      </dsp:txXfrm>
    </dsp:sp>
    <dsp:sp modelId="{1F8EE426-C7D8-43D5-8F1E-2820C3128EB6}">
      <dsp:nvSpPr>
        <dsp:cNvPr id="0" name=""/>
        <dsp:cNvSpPr/>
      </dsp:nvSpPr>
      <dsp:spPr>
        <a:xfrm>
          <a:off x="429053" y="578464"/>
          <a:ext cx="115518" cy="1155186"/>
        </a:xfrm>
        <a:custGeom>
          <a:avLst/>
          <a:gdLst/>
          <a:ahLst/>
          <a:cxnLst/>
          <a:rect l="0" t="0" r="0" b="0"/>
          <a:pathLst>
            <a:path>
              <a:moveTo>
                <a:pt x="0" y="0"/>
              </a:moveTo>
              <a:lnTo>
                <a:pt x="0" y="1155186"/>
              </a:lnTo>
              <a:lnTo>
                <a:pt x="115518" y="115518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4572" y="1444853"/>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Technology</a:t>
          </a:r>
        </a:p>
      </dsp:txBody>
      <dsp:txXfrm>
        <a:off x="561489" y="1461770"/>
        <a:ext cx="890314" cy="543759"/>
      </dsp:txXfrm>
    </dsp:sp>
    <dsp:sp modelId="{BC6523A5-F901-4C14-834F-8F19FB253565}">
      <dsp:nvSpPr>
        <dsp:cNvPr id="0" name=""/>
        <dsp:cNvSpPr/>
      </dsp:nvSpPr>
      <dsp:spPr>
        <a:xfrm>
          <a:off x="429053" y="578464"/>
          <a:ext cx="129186" cy="1896809"/>
        </a:xfrm>
        <a:custGeom>
          <a:avLst/>
          <a:gdLst/>
          <a:ahLst/>
          <a:cxnLst/>
          <a:rect l="0" t="0" r="0" b="0"/>
          <a:pathLst>
            <a:path>
              <a:moveTo>
                <a:pt x="0" y="0"/>
              </a:moveTo>
              <a:lnTo>
                <a:pt x="0" y="1896809"/>
              </a:lnTo>
              <a:lnTo>
                <a:pt x="129186" y="189680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58240" y="2186477"/>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Engineering</a:t>
          </a:r>
        </a:p>
      </dsp:txBody>
      <dsp:txXfrm>
        <a:off x="575157" y="2203394"/>
        <a:ext cx="890314" cy="543759"/>
      </dsp:txXfrm>
    </dsp:sp>
    <dsp:sp modelId="{3C6E880E-798A-4E99-B48B-FD619ED8FA63}">
      <dsp:nvSpPr>
        <dsp:cNvPr id="0" name=""/>
        <dsp:cNvSpPr/>
      </dsp:nvSpPr>
      <dsp:spPr>
        <a:xfrm>
          <a:off x="429053" y="578464"/>
          <a:ext cx="115518" cy="2599168"/>
        </a:xfrm>
        <a:custGeom>
          <a:avLst/>
          <a:gdLst/>
          <a:ahLst/>
          <a:cxnLst/>
          <a:rect l="0" t="0" r="0" b="0"/>
          <a:pathLst>
            <a:path>
              <a:moveTo>
                <a:pt x="0" y="0"/>
              </a:moveTo>
              <a:lnTo>
                <a:pt x="0" y="2599168"/>
              </a:lnTo>
              <a:lnTo>
                <a:pt x="115518" y="259916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4572" y="2888836"/>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err="1"/>
            <a:t>AcceleratorSystems</a:t>
          </a:r>
          <a:endParaRPr lang="en-US" sz="1100" b="1" kern="1200" dirty="0"/>
        </a:p>
      </dsp:txBody>
      <dsp:txXfrm>
        <a:off x="561489" y="2905753"/>
        <a:ext cx="890314" cy="543759"/>
      </dsp:txXfrm>
    </dsp:sp>
    <dsp:sp modelId="{0E78719B-F783-4874-BEA1-E2C9FFA8E9B0}">
      <dsp:nvSpPr>
        <dsp:cNvPr id="0" name=""/>
        <dsp:cNvSpPr/>
      </dsp:nvSpPr>
      <dsp:spPr>
        <a:xfrm>
          <a:off x="1757517"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rgbClr val="0B387C"/>
              </a:solidFill>
            </a:rPr>
            <a:t>Finance &amp; Human Resources</a:t>
          </a:r>
        </a:p>
      </dsp:txBody>
      <dsp:txXfrm>
        <a:off x="1774434" y="17788"/>
        <a:ext cx="1121352" cy="543759"/>
      </dsp:txXfrm>
    </dsp:sp>
    <dsp:sp modelId="{3C23C20F-BFC5-4097-A4DE-AF3101295735}">
      <dsp:nvSpPr>
        <dsp:cNvPr id="0" name=""/>
        <dsp:cNvSpPr/>
      </dsp:nvSpPr>
      <dsp:spPr>
        <a:xfrm>
          <a:off x="1873036"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1988555" y="722862"/>
          <a:ext cx="1094802"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Finance &amp; Administrative Processes</a:t>
          </a:r>
        </a:p>
      </dsp:txBody>
      <dsp:txXfrm>
        <a:off x="2005472" y="739779"/>
        <a:ext cx="1060968" cy="543759"/>
      </dsp:txXfrm>
    </dsp:sp>
    <dsp:sp modelId="{D65E9D8E-0FB4-4DA2-A49F-5B8DD5375BFB}">
      <dsp:nvSpPr>
        <dsp:cNvPr id="0" name=""/>
        <dsp:cNvSpPr/>
      </dsp:nvSpPr>
      <dsp:spPr>
        <a:xfrm>
          <a:off x="1873036" y="578464"/>
          <a:ext cx="115518" cy="1240204"/>
        </a:xfrm>
        <a:custGeom>
          <a:avLst/>
          <a:gdLst/>
          <a:ahLst/>
          <a:cxnLst/>
          <a:rect l="0" t="0" r="0" b="0"/>
          <a:pathLst>
            <a:path>
              <a:moveTo>
                <a:pt x="0" y="0"/>
              </a:moveTo>
              <a:lnTo>
                <a:pt x="0" y="1240204"/>
              </a:lnTo>
              <a:lnTo>
                <a:pt x="115518" y="1240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1988555" y="1444853"/>
          <a:ext cx="1125853" cy="747630"/>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Industry, Procurement &amp; Knowledge Transfer</a:t>
          </a:r>
        </a:p>
      </dsp:txBody>
      <dsp:txXfrm>
        <a:off x="2010452" y="1466750"/>
        <a:ext cx="1082059" cy="703836"/>
      </dsp:txXfrm>
    </dsp:sp>
    <dsp:sp modelId="{12B760B6-3DDF-4548-9C92-DB7CEB52880C}">
      <dsp:nvSpPr>
        <dsp:cNvPr id="0" name=""/>
        <dsp:cNvSpPr/>
      </dsp:nvSpPr>
      <dsp:spPr>
        <a:xfrm>
          <a:off x="1873036" y="578464"/>
          <a:ext cx="115518" cy="1978764"/>
        </a:xfrm>
        <a:custGeom>
          <a:avLst/>
          <a:gdLst/>
          <a:ahLst/>
          <a:cxnLst/>
          <a:rect l="0" t="0" r="0" b="0"/>
          <a:pathLst>
            <a:path>
              <a:moveTo>
                <a:pt x="0" y="0"/>
              </a:moveTo>
              <a:lnTo>
                <a:pt x="0" y="1978764"/>
              </a:lnTo>
              <a:lnTo>
                <a:pt x="115518" y="197876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1988555" y="2336882"/>
          <a:ext cx="1123737" cy="440691"/>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Human Resources</a:t>
          </a:r>
        </a:p>
      </dsp:txBody>
      <dsp:txXfrm>
        <a:off x="2001462" y="2349789"/>
        <a:ext cx="1097923" cy="414877"/>
      </dsp:txXfrm>
    </dsp:sp>
    <dsp:sp modelId="{200386FC-B442-411C-ACC8-9E81282172CD}">
      <dsp:nvSpPr>
        <dsp:cNvPr id="0" name=""/>
        <dsp:cNvSpPr/>
      </dsp:nvSpPr>
      <dsp:spPr>
        <a:xfrm>
          <a:off x="1873036" y="578464"/>
          <a:ext cx="150784" cy="2633176"/>
        </a:xfrm>
        <a:custGeom>
          <a:avLst/>
          <a:gdLst/>
          <a:ahLst/>
          <a:cxnLst/>
          <a:rect l="0" t="0" r="0" b="0"/>
          <a:pathLst>
            <a:path>
              <a:moveTo>
                <a:pt x="0" y="0"/>
              </a:moveTo>
              <a:lnTo>
                <a:pt x="0" y="2633176"/>
              </a:lnTo>
              <a:lnTo>
                <a:pt x="150784" y="263317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23820" y="2922843"/>
          <a:ext cx="1137544"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Site &amp; Civil Engineering</a:t>
          </a:r>
        </a:p>
      </dsp:txBody>
      <dsp:txXfrm>
        <a:off x="2040737" y="2939760"/>
        <a:ext cx="1103710" cy="543759"/>
      </dsp:txXfrm>
    </dsp:sp>
    <dsp:sp modelId="{01575F11-9931-4F78-8ADC-0E6E97AAD4C1}">
      <dsp:nvSpPr>
        <dsp:cNvPr id="0" name=""/>
        <dsp:cNvSpPr/>
      </dsp:nvSpPr>
      <dsp:spPr>
        <a:xfrm>
          <a:off x="3192351" y="0"/>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09268" y="16917"/>
        <a:ext cx="1121352" cy="543759"/>
      </dsp:txXfrm>
    </dsp:sp>
    <dsp:sp modelId="{D5FDEEAC-4B6E-4EA2-888D-FD0AB0F08232}">
      <dsp:nvSpPr>
        <dsp:cNvPr id="0" name=""/>
        <dsp:cNvSpPr/>
      </dsp:nvSpPr>
      <dsp:spPr>
        <a:xfrm>
          <a:off x="3307870" y="577593"/>
          <a:ext cx="91731" cy="434065"/>
        </a:xfrm>
        <a:custGeom>
          <a:avLst/>
          <a:gdLst/>
          <a:ahLst/>
          <a:cxnLst/>
          <a:rect l="0" t="0" r="0" b="0"/>
          <a:pathLst>
            <a:path>
              <a:moveTo>
                <a:pt x="0" y="0"/>
              </a:moveTo>
              <a:lnTo>
                <a:pt x="0" y="434065"/>
              </a:lnTo>
              <a:lnTo>
                <a:pt x="91731" y="43406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399601" y="722862"/>
          <a:ext cx="1188603"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i="0" kern="1200" dirty="0" err="1"/>
            <a:t>Diplomatic</a:t>
          </a:r>
          <a:r>
            <a:rPr lang="fr-CH" sz="900" b="1" i="0" kern="1200" dirty="0"/>
            <a:t> &amp; Stakeholder Relations</a:t>
          </a:r>
          <a:endParaRPr lang="en-US" sz="900" b="1" i="0" kern="1200" dirty="0"/>
        </a:p>
      </dsp:txBody>
      <dsp:txXfrm>
        <a:off x="3546784" y="794385"/>
        <a:ext cx="894237" cy="434547"/>
      </dsp:txXfrm>
    </dsp:sp>
    <dsp:sp modelId="{2E4EAA78-1590-46E5-9026-9233B404F275}">
      <dsp:nvSpPr>
        <dsp:cNvPr id="0" name=""/>
        <dsp:cNvSpPr/>
      </dsp:nvSpPr>
      <dsp:spPr>
        <a:xfrm>
          <a:off x="3307870" y="577593"/>
          <a:ext cx="124667" cy="1156057"/>
        </a:xfrm>
        <a:custGeom>
          <a:avLst/>
          <a:gdLst/>
          <a:ahLst/>
          <a:cxnLst/>
          <a:rect l="0" t="0" r="0" b="0"/>
          <a:pathLst>
            <a:path>
              <a:moveTo>
                <a:pt x="0" y="0"/>
              </a:moveTo>
              <a:lnTo>
                <a:pt x="0" y="1156057"/>
              </a:lnTo>
              <a:lnTo>
                <a:pt x="124667" y="11560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309AC7-6E4B-47EB-9AE7-E511F7FDD38A}">
      <dsp:nvSpPr>
        <dsp:cNvPr id="0" name=""/>
        <dsp:cNvSpPr/>
      </dsp:nvSpPr>
      <dsp:spPr>
        <a:xfrm>
          <a:off x="3432537" y="1444853"/>
          <a:ext cx="1115937"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kern="1200" dirty="0"/>
            <a:t>Science Gateway Operations</a:t>
          </a:r>
          <a:endParaRPr lang="en-US" sz="900" b="1" kern="1200" dirty="0"/>
        </a:p>
      </dsp:txBody>
      <dsp:txXfrm>
        <a:off x="3573665" y="1517899"/>
        <a:ext cx="833682" cy="431501"/>
      </dsp:txXfrm>
    </dsp:sp>
    <dsp:sp modelId="{D1212626-523F-4F9B-B493-2E8C6793E464}">
      <dsp:nvSpPr>
        <dsp:cNvPr id="0" name=""/>
        <dsp:cNvSpPr/>
      </dsp:nvSpPr>
      <dsp:spPr>
        <a:xfrm>
          <a:off x="3307870" y="577593"/>
          <a:ext cx="91731" cy="1878048"/>
        </a:xfrm>
        <a:custGeom>
          <a:avLst/>
          <a:gdLst/>
          <a:ahLst/>
          <a:cxnLst/>
          <a:rect l="0" t="0" r="0" b="0"/>
          <a:pathLst>
            <a:path>
              <a:moveTo>
                <a:pt x="0" y="0"/>
              </a:moveTo>
              <a:lnTo>
                <a:pt x="0" y="1878048"/>
              </a:lnTo>
              <a:lnTo>
                <a:pt x="91731" y="187804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399601" y="2166845"/>
          <a:ext cx="1210006"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US" sz="900" b="1" kern="1200" dirty="0"/>
            <a:t>Education, Communication &amp; Outreach</a:t>
          </a:r>
        </a:p>
      </dsp:txBody>
      <dsp:txXfrm>
        <a:off x="3548568" y="2237954"/>
        <a:ext cx="912072" cy="435375"/>
      </dsp:txXfrm>
    </dsp:sp>
    <dsp:sp modelId="{00AD20D3-2D94-47BE-93C6-83B5548C0C32}">
      <dsp:nvSpPr>
        <dsp:cNvPr id="0" name=""/>
        <dsp:cNvSpPr/>
      </dsp:nvSpPr>
      <dsp:spPr>
        <a:xfrm>
          <a:off x="4700303"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17220" y="17788"/>
        <a:ext cx="1121352" cy="543759"/>
      </dsp:txXfrm>
    </dsp:sp>
    <dsp:sp modelId="{E5B5C4AA-0FA8-4860-970A-703352084C88}">
      <dsp:nvSpPr>
        <dsp:cNvPr id="0" name=""/>
        <dsp:cNvSpPr/>
      </dsp:nvSpPr>
      <dsp:spPr>
        <a:xfrm>
          <a:off x="4815822"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31340" y="722862"/>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Experimental Physics</a:t>
          </a:r>
        </a:p>
      </dsp:txBody>
      <dsp:txXfrm>
        <a:off x="4948257" y="739779"/>
        <a:ext cx="890314" cy="543759"/>
      </dsp:txXfrm>
    </dsp:sp>
    <dsp:sp modelId="{3570A4A0-050F-4C56-AB23-2F0A0B6CB10A}">
      <dsp:nvSpPr>
        <dsp:cNvPr id="0" name=""/>
        <dsp:cNvSpPr/>
      </dsp:nvSpPr>
      <dsp:spPr>
        <a:xfrm>
          <a:off x="4815822" y="578464"/>
          <a:ext cx="115518" cy="1155186"/>
        </a:xfrm>
        <a:custGeom>
          <a:avLst/>
          <a:gdLst/>
          <a:ahLst/>
          <a:cxnLst/>
          <a:rect l="0" t="0" r="0" b="0"/>
          <a:pathLst>
            <a:path>
              <a:moveTo>
                <a:pt x="0" y="0"/>
              </a:moveTo>
              <a:lnTo>
                <a:pt x="0" y="1155186"/>
              </a:lnTo>
              <a:lnTo>
                <a:pt x="115518" y="115518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31340" y="1444853"/>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Theory</a:t>
          </a:r>
        </a:p>
      </dsp:txBody>
      <dsp:txXfrm>
        <a:off x="4948257" y="1461770"/>
        <a:ext cx="890314" cy="543759"/>
      </dsp:txXfrm>
    </dsp:sp>
    <dsp:sp modelId="{CCE39531-CE22-4D30-B71F-E93C3D738AC5}">
      <dsp:nvSpPr>
        <dsp:cNvPr id="0" name=""/>
        <dsp:cNvSpPr/>
      </dsp:nvSpPr>
      <dsp:spPr>
        <a:xfrm>
          <a:off x="4815822" y="578464"/>
          <a:ext cx="115518" cy="1877177"/>
        </a:xfrm>
        <a:custGeom>
          <a:avLst/>
          <a:gdLst/>
          <a:ahLst/>
          <a:cxnLst/>
          <a:rect l="0" t="0" r="0" b="0"/>
          <a:pathLst>
            <a:path>
              <a:moveTo>
                <a:pt x="0" y="0"/>
              </a:moveTo>
              <a:lnTo>
                <a:pt x="0" y="1877177"/>
              </a:lnTo>
              <a:lnTo>
                <a:pt x="115518" y="187717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31340" y="2166845"/>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Information Technology</a:t>
          </a:r>
        </a:p>
      </dsp:txBody>
      <dsp:txXfrm>
        <a:off x="4948257" y="2183762"/>
        <a:ext cx="890314" cy="5437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1543" cy="717574"/>
          </a:xfrm>
          <a:prstGeom prst="rect">
            <a:avLst/>
          </a:prstGeom>
        </p:spPr>
        <p:txBody>
          <a:bodyPr vert="horz" lIns="132890" tIns="66445" rIns="132890" bIns="66445" rtlCol="0"/>
          <a:lstStyle>
            <a:lvl1pPr algn="l">
              <a:defRPr sz="1700"/>
            </a:lvl1pPr>
          </a:lstStyle>
          <a:p>
            <a:endParaRPr lang="en-GB"/>
          </a:p>
        </p:txBody>
      </p:sp>
      <p:sp>
        <p:nvSpPr>
          <p:cNvPr id="3" name="Date Placeholder 2"/>
          <p:cNvSpPr>
            <a:spLocks noGrp="1"/>
          </p:cNvSpPr>
          <p:nvPr>
            <p:ph type="dt" sz="quarter" idx="1"/>
          </p:nvPr>
        </p:nvSpPr>
        <p:spPr>
          <a:xfrm>
            <a:off x="5622800" y="0"/>
            <a:ext cx="4301543" cy="717574"/>
          </a:xfrm>
          <a:prstGeom prst="rect">
            <a:avLst/>
          </a:prstGeom>
        </p:spPr>
        <p:txBody>
          <a:bodyPr vert="horz" lIns="132890" tIns="66445" rIns="132890" bIns="66445" rtlCol="0"/>
          <a:lstStyle>
            <a:lvl1pPr algn="r">
              <a:defRPr sz="1700"/>
            </a:lvl1pPr>
          </a:lstStyle>
          <a:p>
            <a:fld id="{A5400F9D-92A0-422B-ABB0-997B961779BE}" type="datetimeFigureOut">
              <a:rPr lang="en-GB" smtClean="0"/>
              <a:t>01/11/2023</a:t>
            </a:fld>
            <a:endParaRPr lang="en-GB"/>
          </a:p>
        </p:txBody>
      </p:sp>
      <p:sp>
        <p:nvSpPr>
          <p:cNvPr id="4" name="Footer Placeholder 3"/>
          <p:cNvSpPr>
            <a:spLocks noGrp="1"/>
          </p:cNvSpPr>
          <p:nvPr>
            <p:ph type="ftr" sz="quarter" idx="2"/>
          </p:nvPr>
        </p:nvSpPr>
        <p:spPr>
          <a:xfrm>
            <a:off x="2" y="13584220"/>
            <a:ext cx="4301543" cy="717572"/>
          </a:xfrm>
          <a:prstGeom prst="rect">
            <a:avLst/>
          </a:prstGeom>
        </p:spPr>
        <p:txBody>
          <a:bodyPr vert="horz" lIns="132890" tIns="66445" rIns="132890" bIns="66445" rtlCol="0" anchor="b"/>
          <a:lstStyle>
            <a:lvl1pPr algn="l">
              <a:defRPr sz="1700"/>
            </a:lvl1pPr>
          </a:lstStyle>
          <a:p>
            <a:endParaRPr lang="en-GB"/>
          </a:p>
        </p:txBody>
      </p:sp>
      <p:sp>
        <p:nvSpPr>
          <p:cNvPr id="5" name="Slide Number Placeholder 4"/>
          <p:cNvSpPr>
            <a:spLocks noGrp="1"/>
          </p:cNvSpPr>
          <p:nvPr>
            <p:ph type="sldNum" sz="quarter" idx="3"/>
          </p:nvPr>
        </p:nvSpPr>
        <p:spPr>
          <a:xfrm>
            <a:off x="5622800" y="13584220"/>
            <a:ext cx="4301543" cy="717572"/>
          </a:xfrm>
          <a:prstGeom prst="rect">
            <a:avLst/>
          </a:prstGeom>
        </p:spPr>
        <p:txBody>
          <a:bodyPr vert="horz" lIns="132890" tIns="66445" rIns="132890" bIns="66445" rtlCol="0" anchor="b"/>
          <a:lstStyle>
            <a:lvl1pPr algn="r">
              <a:defRPr sz="17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1543" cy="717574"/>
          </a:xfrm>
          <a:prstGeom prst="rect">
            <a:avLst/>
          </a:prstGeom>
        </p:spPr>
        <p:txBody>
          <a:bodyPr vert="horz" lIns="132890" tIns="66445" rIns="132890" bIns="66445" rtlCol="0"/>
          <a:lstStyle>
            <a:lvl1pPr algn="l">
              <a:defRPr sz="1700"/>
            </a:lvl1pPr>
          </a:lstStyle>
          <a:p>
            <a:endParaRPr lang="en-GB"/>
          </a:p>
        </p:txBody>
      </p:sp>
      <p:sp>
        <p:nvSpPr>
          <p:cNvPr id="3" name="Date Placeholder 2"/>
          <p:cNvSpPr>
            <a:spLocks noGrp="1"/>
          </p:cNvSpPr>
          <p:nvPr>
            <p:ph type="dt" idx="1"/>
          </p:nvPr>
        </p:nvSpPr>
        <p:spPr>
          <a:xfrm>
            <a:off x="5622800" y="0"/>
            <a:ext cx="4301543" cy="717574"/>
          </a:xfrm>
          <a:prstGeom prst="rect">
            <a:avLst/>
          </a:prstGeom>
        </p:spPr>
        <p:txBody>
          <a:bodyPr vert="horz" lIns="132890" tIns="66445" rIns="132890" bIns="66445" rtlCol="0"/>
          <a:lstStyle>
            <a:lvl1pPr algn="r">
              <a:defRPr sz="1700"/>
            </a:lvl1pPr>
          </a:lstStyle>
          <a:p>
            <a:fld id="{889D642E-375B-4B6C-9A08-D0EF4DEE96CB}" type="datetimeFigureOut">
              <a:rPr lang="en-GB" smtClean="0"/>
              <a:t>01/11/2023</a:t>
            </a:fld>
            <a:endParaRPr lang="en-GB"/>
          </a:p>
        </p:txBody>
      </p:sp>
      <p:sp>
        <p:nvSpPr>
          <p:cNvPr id="4" name="Slide Image Placeholder 3"/>
          <p:cNvSpPr>
            <a:spLocks noGrp="1" noRot="1" noChangeAspect="1"/>
          </p:cNvSpPr>
          <p:nvPr>
            <p:ph type="sldImg" idx="2"/>
          </p:nvPr>
        </p:nvSpPr>
        <p:spPr>
          <a:xfrm>
            <a:off x="673100" y="1790700"/>
            <a:ext cx="8580438" cy="4826000"/>
          </a:xfrm>
          <a:prstGeom prst="rect">
            <a:avLst/>
          </a:prstGeom>
          <a:noFill/>
          <a:ln w="12700">
            <a:solidFill>
              <a:prstClr val="black"/>
            </a:solidFill>
          </a:ln>
        </p:spPr>
        <p:txBody>
          <a:bodyPr vert="horz" lIns="132890" tIns="66445" rIns="132890" bIns="66445" rtlCol="0" anchor="ctr"/>
          <a:lstStyle/>
          <a:p>
            <a:endParaRPr lang="en-GB"/>
          </a:p>
        </p:txBody>
      </p:sp>
      <p:sp>
        <p:nvSpPr>
          <p:cNvPr id="5" name="Notes Placeholder 4"/>
          <p:cNvSpPr>
            <a:spLocks noGrp="1"/>
          </p:cNvSpPr>
          <p:nvPr>
            <p:ph type="body" sz="quarter" idx="3"/>
          </p:nvPr>
        </p:nvSpPr>
        <p:spPr>
          <a:xfrm>
            <a:off x="992665" y="6882738"/>
            <a:ext cx="7941310" cy="5631329"/>
          </a:xfrm>
          <a:prstGeom prst="rect">
            <a:avLst/>
          </a:prstGeom>
        </p:spPr>
        <p:txBody>
          <a:bodyPr vert="horz" lIns="132890" tIns="66445" rIns="132890" bIns="6644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13584220"/>
            <a:ext cx="4301543" cy="717572"/>
          </a:xfrm>
          <a:prstGeom prst="rect">
            <a:avLst/>
          </a:prstGeom>
        </p:spPr>
        <p:txBody>
          <a:bodyPr vert="horz" lIns="132890" tIns="66445" rIns="132890" bIns="66445" rtlCol="0" anchor="b"/>
          <a:lstStyle>
            <a:lvl1pPr algn="l">
              <a:defRPr sz="1700"/>
            </a:lvl1pPr>
          </a:lstStyle>
          <a:p>
            <a:endParaRPr lang="en-GB"/>
          </a:p>
        </p:txBody>
      </p:sp>
      <p:sp>
        <p:nvSpPr>
          <p:cNvPr id="7" name="Slide Number Placeholder 6"/>
          <p:cNvSpPr>
            <a:spLocks noGrp="1"/>
          </p:cNvSpPr>
          <p:nvPr>
            <p:ph type="sldNum" sz="quarter" idx="5"/>
          </p:nvPr>
        </p:nvSpPr>
        <p:spPr>
          <a:xfrm>
            <a:off x="5622800" y="13584220"/>
            <a:ext cx="4301543" cy="717572"/>
          </a:xfrm>
          <a:prstGeom prst="rect">
            <a:avLst/>
          </a:prstGeom>
        </p:spPr>
        <p:txBody>
          <a:bodyPr vert="horz" lIns="132890" tIns="66445" rIns="132890" bIns="66445" rtlCol="0" anchor="b"/>
          <a:lstStyle>
            <a:lvl1pPr algn="r">
              <a:defRPr sz="17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a:t>
            </a:r>
            <a:br>
              <a:rPr lang="en-GB" dirty="0"/>
            </a:br>
            <a:r>
              <a:rPr lang="en-GB" dirty="0"/>
              <a:t>*************</a:t>
            </a:r>
          </a:p>
          <a:p>
            <a:r>
              <a:rPr lang="en-GB" dirty="0"/>
              <a:t>In</a:t>
            </a:r>
            <a:r>
              <a:rPr lang="en-GB" baseline="0" dirty="0"/>
              <a:t> the CERN Phonebook, you can find out where people have their office.</a:t>
            </a:r>
          </a:p>
          <a:p>
            <a:r>
              <a:rPr lang="en-GB" baseline="0" dirty="0"/>
              <a:t>For example, me/Rocio has her office in building 5, on the 2</a:t>
            </a:r>
            <a:r>
              <a:rPr lang="en-GB" baseline="30000" dirty="0"/>
              <a:t>nd</a:t>
            </a:r>
            <a:r>
              <a:rPr lang="en-GB" baseline="0" dirty="0"/>
              <a:t> floor, and the office number is 25, on the side of the corridor with </a:t>
            </a:r>
            <a:r>
              <a:rPr lang="en-GB" baseline="0" dirty="0" err="1"/>
              <a:t>oneven</a:t>
            </a:r>
            <a:r>
              <a:rPr lang="en-GB" baseline="0" dirty="0"/>
              <a:t> numbers, and which are going up from 1 on one side of the building to the highest number on the other side of the building.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10</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br>
              <a:rPr lang="fr-CH" dirty="0"/>
            </a:br>
            <a:r>
              <a:rPr lang="en-GB" baseline="0" dirty="0"/>
              <a:t>And there is </a:t>
            </a:r>
            <a:r>
              <a:rPr lang="en-GB" b="1" baseline="0" dirty="0"/>
              <a:t>an application</a:t>
            </a:r>
            <a:r>
              <a:rPr lang="en-GB" baseline="0" dirty="0"/>
              <a:t> which you can install on your smartphone.</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11</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endParaRPr lang="en-US" dirty="0"/>
          </a:p>
        </p:txBody>
      </p:sp>
      <p:sp>
        <p:nvSpPr>
          <p:cNvPr id="4" name="Slide Number Placeholder 3"/>
          <p:cNvSpPr>
            <a:spLocks noGrp="1"/>
          </p:cNvSpPr>
          <p:nvPr>
            <p:ph type="sldNum" sz="quarter" idx="5"/>
          </p:nvPr>
        </p:nvSpPr>
        <p:spPr/>
        <p:txBody>
          <a:bodyPr/>
          <a:lstStyle/>
          <a:p>
            <a:fld id="{A25B4BE4-2004-4494-AD8A-6209C7B637E4}" type="slidenum">
              <a:rPr lang="en-GB" smtClean="0"/>
              <a:t>12</a:t>
            </a:fld>
            <a:endParaRPr lang="en-GB"/>
          </a:p>
        </p:txBody>
      </p:sp>
    </p:spTree>
    <p:extLst>
      <p:ext uri="{BB962C8B-B14F-4D97-AF65-F5344CB8AC3E}">
        <p14:creationId xmlns:p14="http://schemas.microsoft.com/office/powerpoint/2010/main" val="1212531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r>
              <a:rPr lang="en-US" baseline="0" dirty="0"/>
              <a:t>The Globe is building with a history similar to the Eiffel tower.</a:t>
            </a:r>
          </a:p>
          <a:p>
            <a:endParaRPr lang="en-US" baseline="0" dirty="0"/>
          </a:p>
          <a:p>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r>
              <a:rPr lang="en-US" baseline="0" dirty="0"/>
              <a:t>This name is however no longer used.</a:t>
            </a:r>
          </a:p>
          <a:p>
            <a:r>
              <a:rPr lang="en-US" baseline="0" dirty="0"/>
              <a:t>At the end of the exhibition, it was dismantled and the Swiss </a:t>
            </a:r>
            <a:r>
              <a:rPr lang="en-US" baseline="0" dirty="0" err="1"/>
              <a:t>Governement</a:t>
            </a:r>
            <a:r>
              <a:rPr lang="en-US" baseline="0" dirty="0"/>
              <a:t> offered to re-build it on the CERN site.</a:t>
            </a:r>
          </a:p>
          <a:p>
            <a:r>
              <a:rPr lang="en-US" baseline="0" dirty="0"/>
              <a:t>The building technique is quite unique : they start with top crown, which is on a temporary platform. Once all the beams are put in circle, the platform is dismantled : the crown holds everything together.</a:t>
            </a:r>
          </a:p>
          <a:p>
            <a:r>
              <a:rPr lang="en-US" baseline="0" dirty="0"/>
              <a:t>The shape of the building represents the planet Earth (outer layer to protect the building against Sun and other elements, just like the atmosphere does).</a:t>
            </a:r>
          </a:p>
          <a:p>
            <a:r>
              <a:rPr lang="en-US" baseline="0" dirty="0"/>
              <a:t>The Globe has become a landmark in the Geneva area.</a:t>
            </a:r>
          </a:p>
          <a:p>
            <a:endParaRPr lang="en-US" baseline="0" dirty="0"/>
          </a:p>
          <a:p>
            <a:r>
              <a:rPr lang="en-US" baseline="0" dirty="0"/>
              <a:t>If you want to know more about it, here is a link :</a:t>
            </a:r>
          </a:p>
          <a:p>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13</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14</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endParaRPr lang="en-US" dirty="0"/>
          </a:p>
        </p:txBody>
      </p:sp>
      <p:sp>
        <p:nvSpPr>
          <p:cNvPr id="4" name="Slide Number Placeholder 3"/>
          <p:cNvSpPr>
            <a:spLocks noGrp="1"/>
          </p:cNvSpPr>
          <p:nvPr>
            <p:ph type="sldNum" sz="quarter" idx="5"/>
          </p:nvPr>
        </p:nvSpPr>
        <p:spPr/>
        <p:txBody>
          <a:bodyPr/>
          <a:lstStyle/>
          <a:p>
            <a:fld id="{A25B4BE4-2004-4494-AD8A-6209C7B637E4}" type="slidenum">
              <a:rPr lang="en-GB" smtClean="0"/>
              <a:t>15</a:t>
            </a:fld>
            <a:endParaRPr lang="en-GB"/>
          </a:p>
        </p:txBody>
      </p:sp>
    </p:spTree>
    <p:extLst>
      <p:ext uri="{BB962C8B-B14F-4D97-AF65-F5344CB8AC3E}">
        <p14:creationId xmlns:p14="http://schemas.microsoft.com/office/powerpoint/2010/main" val="36777675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endParaRPr lang="en-US" dirty="0"/>
          </a:p>
        </p:txBody>
      </p:sp>
      <p:sp>
        <p:nvSpPr>
          <p:cNvPr id="4" name="Slide Number Placeholder 3"/>
          <p:cNvSpPr>
            <a:spLocks noGrp="1"/>
          </p:cNvSpPr>
          <p:nvPr>
            <p:ph type="sldNum" sz="quarter" idx="5"/>
          </p:nvPr>
        </p:nvSpPr>
        <p:spPr/>
        <p:txBody>
          <a:bodyPr/>
          <a:lstStyle/>
          <a:p>
            <a:fld id="{A25B4BE4-2004-4494-AD8A-6209C7B637E4}" type="slidenum">
              <a:rPr lang="en-GB" smtClean="0"/>
              <a:t>16</a:t>
            </a:fld>
            <a:endParaRPr lang="en-GB"/>
          </a:p>
        </p:txBody>
      </p:sp>
    </p:spTree>
    <p:extLst>
      <p:ext uri="{BB962C8B-B14F-4D97-AF65-F5344CB8AC3E}">
        <p14:creationId xmlns:p14="http://schemas.microsoft.com/office/powerpoint/2010/main" val="8511828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a:t>
            </a:r>
            <a:br>
              <a:rPr lang="en-GB" dirty="0"/>
            </a:br>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17</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br>
              <a:rPr lang="en-US" dirty="0"/>
            </a:br>
            <a:r>
              <a:rPr lang="en-US" dirty="0"/>
              <a:t>**************</a:t>
            </a:r>
          </a:p>
          <a:p>
            <a:endParaRPr lang="en-US"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18</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5B4BE4-2004-4494-AD8A-6209C7B637E4}" type="slidenum">
              <a:rPr lang="en-GB" smtClean="0"/>
              <a:t>19</a:t>
            </a:fld>
            <a:endParaRPr lang="en-GB"/>
          </a:p>
        </p:txBody>
      </p:sp>
    </p:spTree>
    <p:extLst>
      <p:ext uri="{BB962C8B-B14F-4D97-AF65-F5344CB8AC3E}">
        <p14:creationId xmlns:p14="http://schemas.microsoft.com/office/powerpoint/2010/main" val="7404687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br>
              <a:rPr lang="en-GB" baseline="0" dirty="0">
                <a:cs typeface="+mn-cs"/>
              </a:rPr>
            </a:br>
            <a:br>
              <a:rPr lang="en-GB" dirty="0">
                <a:cs typeface="+mn-lt"/>
              </a:rPr>
            </a:br>
            <a:r>
              <a:rPr lang="en-GB" dirty="0">
                <a:cs typeface="+mn-lt"/>
              </a:rPr>
              <a:t>Good morning</a:t>
            </a:r>
            <a:r>
              <a:rPr lang="en-GB" baseline="0" dirty="0">
                <a:cs typeface="+mn-lt"/>
              </a:rPr>
              <a:t> and welcome aboard</a:t>
            </a:r>
            <a:r>
              <a:rPr lang="el-GR" baseline="0" dirty="0">
                <a:cs typeface="+mn-lt"/>
              </a:rPr>
              <a:t>!</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a:t>
            </a:r>
            <a:br>
              <a:rPr lang="en-GB" dirty="0"/>
            </a:br>
            <a:r>
              <a:rPr lang="en-GB" dirty="0"/>
              <a:t>****************************</a:t>
            </a:r>
            <a:br>
              <a:rPr lang="en-GB" dirty="0"/>
            </a:br>
            <a:r>
              <a:rPr lang="en-GB" dirty="0"/>
              <a:t>If you hurry to get your CERN</a:t>
            </a:r>
            <a:r>
              <a:rPr lang="en-GB" baseline="0" dirty="0"/>
              <a:t> access card, you might find yourself queuing.</a:t>
            </a:r>
          </a:p>
          <a:p>
            <a:r>
              <a:rPr lang="en-GB" baseline="0" dirty="0"/>
              <a:t>Avoid </a:t>
            </a:r>
          </a:p>
          <a:p>
            <a:pPr marL="249168" indent="-249168">
              <a:buFontTx/>
              <a:buChar char="-"/>
            </a:pPr>
            <a:r>
              <a:rPr lang="en-GB" baseline="0" dirty="0"/>
              <a:t>Mondays</a:t>
            </a:r>
          </a:p>
          <a:p>
            <a:pPr marL="249168" indent="-249168">
              <a:buFontTx/>
              <a:buChar char="-"/>
            </a:pPr>
            <a:r>
              <a:rPr lang="en-GB" baseline="0" dirty="0"/>
              <a:t>1</a:t>
            </a:r>
            <a:r>
              <a:rPr lang="en-GB" baseline="30000" dirty="0"/>
              <a:t>st</a:t>
            </a:r>
            <a:r>
              <a:rPr lang="en-GB" baseline="0" dirty="0"/>
              <a:t> working day of the month</a:t>
            </a:r>
          </a:p>
          <a:p>
            <a:pPr marL="249168" indent="-249168">
              <a:buFontTx/>
              <a:buChar char="-"/>
            </a:pPr>
            <a:r>
              <a:rPr lang="en-GB" baseline="0" dirty="0"/>
              <a:t>7:30 to 9</a:t>
            </a:r>
          </a:p>
          <a:p>
            <a:pPr marL="249168" indent="-249168">
              <a:buFontTx/>
              <a:buChar char="-"/>
            </a:pPr>
            <a:endParaRPr lang="en-US" baseline="0" dirty="0"/>
          </a:p>
          <a:p>
            <a:endParaRPr lang="en-GB" baseline="0" dirty="0"/>
          </a:p>
          <a:p>
            <a:pPr marL="249168" indent="-249168">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21</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endParaRPr lang="en-GB" dirty="0"/>
          </a:p>
          <a:p>
            <a:r>
              <a:rPr lang="en-GB" dirty="0"/>
              <a:t>There are 7 gates at the </a:t>
            </a:r>
            <a:r>
              <a:rPr lang="en-GB" dirty="0" err="1"/>
              <a:t>Meyrin</a:t>
            </a:r>
            <a:r>
              <a:rPr lang="en-GB" dirty="0"/>
              <a:t> site,</a:t>
            </a:r>
            <a:r>
              <a:rPr lang="en-GB" baseline="0" dirty="0"/>
              <a:t> and 3 gates at the </a:t>
            </a:r>
            <a:r>
              <a:rPr lang="en-GB" baseline="0" dirty="0" err="1"/>
              <a:t>Prevessin</a:t>
            </a:r>
            <a:r>
              <a:rPr lang="en-GB" baseline="0" dirty="0"/>
              <a:t> site.</a:t>
            </a:r>
          </a:p>
          <a:p>
            <a:endParaRPr lang="en-GB" baseline="0" dirty="0"/>
          </a:p>
          <a:p>
            <a:r>
              <a:rPr lang="en-GB" baseline="0" dirty="0"/>
              <a:t>The Main gates in </a:t>
            </a:r>
            <a:r>
              <a:rPr lang="en-GB" baseline="0" dirty="0" err="1"/>
              <a:t>Meyrin</a:t>
            </a:r>
            <a:r>
              <a:rPr lang="en-GB" baseline="0" dirty="0"/>
              <a:t> and </a:t>
            </a:r>
            <a:r>
              <a:rPr lang="en-GB" baseline="0" dirty="0" err="1"/>
              <a:t>Prevessin</a:t>
            </a:r>
            <a:r>
              <a:rPr lang="en-GB" baseline="0" dirty="0"/>
              <a:t> are open 24 hours a day, for pedestrians, bikes and motorized vehicles.</a:t>
            </a:r>
          </a:p>
          <a:p>
            <a:endParaRPr lang="en-GB" baseline="0" dirty="0"/>
          </a:p>
          <a:p>
            <a:r>
              <a:rPr lang="en-GB" baseline="0" dirty="0"/>
              <a:t>In </a:t>
            </a:r>
            <a:r>
              <a:rPr lang="en-GB" baseline="0" dirty="0" err="1"/>
              <a:t>Meyrin</a:t>
            </a:r>
            <a:r>
              <a:rPr lang="en-GB" baseline="0" dirty="0"/>
              <a:t>, on top of the main gate, there are 4 other gates for pedestrians, with are open only on workdays and for certain periods. 3 of them are also open for </a:t>
            </a:r>
            <a:r>
              <a:rPr lang="en-GB" baseline="0" dirty="0" err="1"/>
              <a:t>bycicles</a:t>
            </a:r>
            <a:r>
              <a:rPr lang="en-GB" baseline="0" dirty="0"/>
              <a:t>. With a car, you can get in on workdays during certain hours through 3 other gates.</a:t>
            </a:r>
          </a:p>
          <a:p>
            <a:r>
              <a:rPr lang="en-GB" baseline="0" dirty="0" err="1"/>
              <a:t>Meyrin</a:t>
            </a:r>
            <a:r>
              <a:rPr lang="en-GB" baseline="0" dirty="0"/>
              <a:t> 2 gates with restrictions : entrance D is for goods only, and the </a:t>
            </a:r>
            <a:r>
              <a:rPr lang="en-GB" baseline="0" dirty="0" err="1"/>
              <a:t>intersites</a:t>
            </a:r>
            <a:r>
              <a:rPr lang="en-GB" baseline="0" dirty="0"/>
              <a:t> tunnel can only be used with a car and being on duty. It can not be used to get to your workplace nor to go home.</a:t>
            </a:r>
          </a:p>
          <a:p>
            <a:endParaRPr lang="en-GB" baseline="0" dirty="0"/>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22</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defTabSz="1328898">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br>
              <a:rPr lang="en-GB" baseline="0" dirty="0"/>
            </a:br>
            <a:endParaRPr lang="en-GB" baseline="0" dirty="0"/>
          </a:p>
          <a:p>
            <a:endParaRPr lang="en-GB" baseline="0" dirty="0"/>
          </a:p>
          <a:p>
            <a:r>
              <a:rPr lang="en-GB" baseline="0" dirty="0"/>
              <a:t>From 15 June to 15 September : discount for students for a meal. Need a badge, can be obtained from your secretariat.</a:t>
            </a:r>
            <a:br>
              <a:rPr lang="en-GB" baseline="0" dirty="0"/>
            </a:br>
            <a:r>
              <a:rPr lang="en-GB" baseline="0" dirty="0"/>
              <a:t>(see announcement https://home.cern/news/announcement/cern/restaurants-offer-student-discount-over-summer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23</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24</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25</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2</a:t>
            </a:r>
            <a:br>
              <a:rPr lang="en-US" b="0" dirty="0"/>
            </a:br>
            <a:endParaRPr lang="en-US" b="0" dirty="0"/>
          </a:p>
          <a:p>
            <a:r>
              <a:rPr lang="en-US" b="0" dirty="0"/>
              <a:t>For professional use, not for personal use</a:t>
            </a:r>
          </a:p>
          <a:p>
            <a:endParaRPr lang="en-US" b="1" dirty="0"/>
          </a:p>
          <a:p>
            <a:r>
              <a:rPr lang="en-US" b="1" dirty="0"/>
              <a:t>Car sharing</a:t>
            </a:r>
          </a:p>
          <a:p>
            <a:r>
              <a:rPr lang="en-US" b="1" dirty="0"/>
              <a:t>Max. 4 hours</a:t>
            </a:r>
          </a:p>
          <a:p>
            <a:r>
              <a:rPr lang="en-US" b="1" dirty="0"/>
              <a:t>Driving authorization is required + complete the Safety at CERN  online course</a:t>
            </a:r>
          </a:p>
          <a:p>
            <a:r>
              <a:rPr lang="en-US" b="0" dirty="0"/>
              <a:t>If stay on the CERN site – no mission order required, outside CERN site : mission required</a:t>
            </a:r>
          </a:p>
          <a:p>
            <a:r>
              <a:rPr lang="en-US" b="0" dirty="0"/>
              <a:t>Pick-up and return to the same station</a:t>
            </a:r>
          </a:p>
          <a:p>
            <a:endParaRPr lang="en-US" b="1" dirty="0"/>
          </a:p>
          <a:p>
            <a:r>
              <a:rPr lang="en-US" b="1" dirty="0"/>
              <a:t>Bike Sharing</a:t>
            </a:r>
          </a:p>
          <a:p>
            <a:r>
              <a:rPr lang="en-US" b="1" dirty="0"/>
              <a:t>CERN site and to </a:t>
            </a:r>
            <a:r>
              <a:rPr lang="en-US" b="1" dirty="0" err="1"/>
              <a:t>Prevessin</a:t>
            </a:r>
            <a:r>
              <a:rPr lang="en-US" b="1" dirty="0"/>
              <a:t> allowed</a:t>
            </a:r>
          </a:p>
          <a:p>
            <a:r>
              <a:rPr lang="en-US" dirty="0"/>
              <a:t>Normal and e-bikes </a:t>
            </a:r>
          </a:p>
          <a:p>
            <a:r>
              <a:rPr lang="en-US" dirty="0"/>
              <a:t>50 </a:t>
            </a:r>
            <a:r>
              <a:rPr lang="en-US" dirty="0" err="1"/>
              <a:t>ebikes</a:t>
            </a:r>
            <a:r>
              <a:rPr lang="en-US" dirty="0"/>
              <a:t> all year round + 50 more during Summer</a:t>
            </a:r>
          </a:p>
          <a:p>
            <a:pPr defTabSz="1328898">
              <a:defRPr/>
            </a:pPr>
            <a:r>
              <a:rPr lang="en-US" b="0" dirty="0"/>
              <a:t>Pick-up and drop off in the another station allowed</a:t>
            </a:r>
          </a:p>
          <a:p>
            <a:endParaRPr lang="en-US" dirty="0"/>
          </a:p>
          <a:p>
            <a:pPr defTabSz="1328898">
              <a:defRPr/>
            </a:pPr>
            <a:r>
              <a:rPr lang="en-US" dirty="0"/>
              <a:t>Note : you should first complete the online course </a:t>
            </a:r>
            <a:r>
              <a:rPr lang="en-US" b="1" dirty="0"/>
              <a:t>Road Traffic – Bike riding (and Safety at CERN)</a:t>
            </a:r>
            <a:br>
              <a:rPr lang="en-US" b="1" dirty="0"/>
            </a:br>
            <a:r>
              <a:rPr lang="en-US" dirty="0"/>
              <a:t> (and wait for one night that the information is propagated and that you can logon to the app)</a:t>
            </a:r>
          </a:p>
          <a:p>
            <a:endParaRPr lang="en-US" dirty="0"/>
          </a:p>
          <a:p>
            <a:r>
              <a:rPr lang="en-US" dirty="0"/>
              <a:t>Link e-learning = https://lms.cern.ch/ekp/servlet/ekp?PX=N&amp;TEACHREVIEW=N&amp;CID=EKP000040487&amp;TX=FORMAT1&amp;LANGUAGE_TAG=en&amp;DECORATEPAGE=N</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a:t>
            </a:r>
            <a:br>
              <a:rPr lang="en-US" baseline="0" dirty="0"/>
            </a:br>
            <a:r>
              <a:rPr lang="en-US" baseline="0" dirty="0"/>
              <a:t>********************</a:t>
            </a: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27</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en-US" baseline="0" dirty="0"/>
              <a:t>1</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defTabSz="1328898">
              <a:defRPr/>
            </a:pPr>
            <a:r>
              <a:rPr lang="en-US" baseline="0" dirty="0"/>
              <a:t>Your request will generate a ticket for an efficient follow-up, and you will be informed by mail.</a:t>
            </a:r>
          </a:p>
          <a:p>
            <a:pPr defTabSz="1328898">
              <a:defRPr/>
            </a:pPr>
            <a:r>
              <a:rPr lang="en-US" baseline="0" dirty="0"/>
              <a:t>You can contact them by phone or by sending an e-mail.</a:t>
            </a:r>
          </a:p>
          <a:p>
            <a:pPr defTabSz="1328898">
              <a:defRPr/>
            </a:pPr>
            <a:endParaRPr lang="en-US" baseline="0" dirty="0"/>
          </a:p>
          <a:p>
            <a:pPr defTabSz="1328898">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defTabSz="1328898">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28</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pPr defTabSz="1328898">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endParaRPr lang="en-US" b="0" baseline="0" dirty="0"/>
          </a:p>
          <a:p>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29</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150 First Aiders, who are trained volunteers.</a:t>
            </a:r>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office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30</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p>
        </p:txBody>
      </p:sp>
      <p:sp>
        <p:nvSpPr>
          <p:cNvPr id="4" name="Slide Number Placeholder 3"/>
          <p:cNvSpPr>
            <a:spLocks noGrp="1"/>
          </p:cNvSpPr>
          <p:nvPr>
            <p:ph type="sldNum" sz="quarter" idx="10"/>
          </p:nvPr>
        </p:nvSpPr>
        <p:spPr/>
        <p:txBody>
          <a:bodyPr/>
          <a:lstStyle/>
          <a:p>
            <a:pPr defTabSz="1328898">
              <a:defRPr/>
            </a:pPr>
            <a:fld id="{58B12F79-F5C2-490B-9685-0971D883351F}" type="slidenum">
              <a:rPr lang="en-US">
                <a:solidFill>
                  <a:prstClr val="black"/>
                </a:solidFill>
                <a:latin typeface="Calibri" panose="020F0502020204030204"/>
              </a:rPr>
              <a:pPr defTabSz="1328898">
                <a:defRPr/>
              </a:pPr>
              <a:t>3</a:t>
            </a:fld>
            <a:endParaRPr lang="en-US">
              <a:solidFill>
                <a:prstClr val="black"/>
              </a:solidFill>
              <a:latin typeface="Calibri" panose="020F0502020204030204"/>
            </a:endParaRPr>
          </a:p>
        </p:txBody>
      </p:sp>
    </p:spTree>
    <p:extLst>
      <p:ext uri="{BB962C8B-B14F-4D97-AF65-F5344CB8AC3E}">
        <p14:creationId xmlns:p14="http://schemas.microsoft.com/office/powerpoint/2010/main" val="15751909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a:t>
            </a:r>
            <a:br>
              <a:rPr lang="en-GB"/>
            </a:br>
            <a:r>
              <a:rPr lang="en-GB"/>
              <a:t>Training available for all All personnel working at CERN :   First Aid - Life-Saving Actions (Covid-19)</a:t>
            </a:r>
          </a:p>
          <a:p>
            <a:r>
              <a:rPr lang="en-GB"/>
              <a:t>https://lms.cern.ch/ekp/servlet/FORMAT1?CID=EKP000043535&amp;LANGUAGE_TAG=en</a:t>
            </a:r>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31</a:t>
            </a:fld>
            <a:endParaRPr lang="en-GB"/>
          </a:p>
        </p:txBody>
      </p:sp>
    </p:spTree>
    <p:extLst>
      <p:ext uri="{BB962C8B-B14F-4D97-AF65-F5344CB8AC3E}">
        <p14:creationId xmlns:p14="http://schemas.microsoft.com/office/powerpoint/2010/main" val="397738862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endParaRPr lang="en-GB" dirty="0"/>
          </a:p>
          <a:p>
            <a:pPr defTabSz="1328898">
              <a:defRPr/>
            </a:pPr>
            <a:r>
              <a:rPr lang="en-US" baseline="0" dirty="0"/>
              <a:t>The Staff association defends your rights, they organize regularly public meetings to inform you. The also have a website, and you can become a member by paying a fee.</a:t>
            </a:r>
          </a:p>
          <a:p>
            <a:pPr defTabSz="1328898">
              <a:defRPr/>
            </a:pPr>
            <a:endParaRPr lang="en-US" baseline="0" dirty="0"/>
          </a:p>
          <a:p>
            <a:pPr defTabSz="1328898">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defTabSz="1328898">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32</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en-US" b="0" i="0" dirty="0"/>
              <a:t>1</a:t>
            </a:r>
            <a:br>
              <a:rPr lang="en-US" b="0" i="0" dirty="0"/>
            </a:br>
            <a:r>
              <a:rPr lang="en-US" b="0" i="0" dirty="0"/>
              <a:t>*****************</a:t>
            </a:r>
            <a:br>
              <a:rPr lang="en-US" b="0" i="0" dirty="0"/>
            </a:br>
            <a:br>
              <a:rPr lang="en-US" b="0" i="0" dirty="0"/>
            </a:br>
            <a:r>
              <a:rPr lang="en-GB" b="1" i="1" dirty="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33</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34</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675" y="1200150"/>
            <a:ext cx="10669588" cy="6002338"/>
          </a:xfrm>
        </p:spPr>
      </p:sp>
      <p:sp>
        <p:nvSpPr>
          <p:cNvPr id="3" name="Notes Placeholder 2"/>
          <p:cNvSpPr>
            <a:spLocks noGrp="1"/>
          </p:cNvSpPr>
          <p:nvPr>
            <p:ph type="body" idx="1"/>
          </p:nvPr>
        </p:nvSpPr>
        <p:spPr/>
        <p:txBody>
          <a:bodyPr/>
          <a:lstStyle/>
          <a:p>
            <a:r>
              <a:rPr lang="fr-CH" dirty="0"/>
              <a:t>1</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249168" indent="-249168">
              <a:buFontTx/>
              <a:buChar char="-"/>
            </a:pPr>
            <a:r>
              <a:rPr lang="en-GB" baseline="0" dirty="0"/>
              <a:t>The departmental secretariat is an important info point about your rights and obligations, and it is close to you. You will meet them later today.</a:t>
            </a:r>
          </a:p>
          <a:p>
            <a:pPr marL="249168" indent="-249168">
              <a:buFontTx/>
              <a:buChar char="-"/>
            </a:pPr>
            <a:r>
              <a:rPr lang="en-GB" baseline="0" dirty="0"/>
              <a:t>Your supervisor and colleagues will also be able to answer certain of your questions.</a:t>
            </a:r>
          </a:p>
          <a:p>
            <a:pPr marL="249168" indent="-249168">
              <a:buFontTx/>
              <a:buChar char="-"/>
            </a:pPr>
            <a:r>
              <a:rPr lang="en-GB" baseline="0" dirty="0"/>
              <a:t>On the HR website, there is also the Welcome site with a dedicated section “My first week”</a:t>
            </a:r>
          </a:p>
          <a:p>
            <a:pPr marL="249168" indent="-249168">
              <a:buFontTx/>
              <a:buChar char="-"/>
            </a:pPr>
            <a:r>
              <a:rPr lang="en-GB" baseline="0" dirty="0"/>
              <a:t>If you have specific questions related to you personal situation, there are expert services at your disposal. You’ll find their contact details on the Welcome pages.</a:t>
            </a:r>
          </a:p>
          <a:p>
            <a:pPr marL="249168" indent="-249168">
              <a:buFontTx/>
              <a:buChar char="-"/>
            </a:pPr>
            <a:r>
              <a:rPr lang="en-GB" baseline="0" dirty="0"/>
              <a:t>We encourage you to make an appointment with them, why not do it later today ?</a:t>
            </a:r>
          </a:p>
          <a:p>
            <a:pPr marL="249168" indent="-249168">
              <a:buFontTx/>
              <a:buChar char="-"/>
            </a:pPr>
            <a:r>
              <a:rPr lang="en-GB" baseline="0" dirty="0"/>
              <a:t>The quiz will also be an opportunity for you learn about the how and why of certain things.</a:t>
            </a:r>
          </a:p>
          <a:p>
            <a:pPr marL="249168" indent="-249168">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35</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36</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37</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br>
              <a:rPr lang="en-US" dirty="0"/>
            </a:br>
            <a:r>
              <a:rPr lang="en-US" dirty="0"/>
              <a:t>****************************</a:t>
            </a:r>
            <a:br>
              <a:rPr lang="en-US" dirty="0"/>
            </a:br>
            <a:br>
              <a:rPr lang="en-US" dirty="0"/>
            </a:br>
            <a:r>
              <a:rPr lang="en-US" dirty="0"/>
              <a:t>Induction sessions</a:t>
            </a:r>
            <a:r>
              <a:rPr lang="en-US" baseline="0" dirty="0"/>
              <a:t> by type of contract :</a:t>
            </a:r>
          </a:p>
          <a:p>
            <a:r>
              <a:rPr lang="en-US" baseline="0" dirty="0"/>
              <a:t>Staff members will be contacted individually by their HRA (Human Resources Coordinator) .</a:t>
            </a:r>
          </a:p>
          <a:p>
            <a:br>
              <a:rPr lang="en-US" dirty="0"/>
            </a:br>
            <a:r>
              <a:rPr lang="en-US" dirty="0"/>
              <a:t>Connecting the dots: you will have the opportunity</a:t>
            </a:r>
            <a:r>
              <a:rPr lang="en-US" baseline="0" dirty="0"/>
              <a:t> to learn more about physics and accelerators, meet representatives from several CERN Services and CERN Clubs and network with other newcomers. You will receive an invitation and you will have to choose in which session you will enroll. </a:t>
            </a:r>
            <a:br>
              <a:rPr lang="en-US" baseline="0" dirty="0"/>
            </a:br>
            <a:br>
              <a:rPr lang="en-US" baseline="0" dirty="0"/>
            </a:br>
            <a:r>
              <a:rPr lang="en-US" baseline="0" dirty="0"/>
              <a:t>Visit of CERN installations open for newcomers and their families </a:t>
            </a:r>
            <a:endParaRPr lang="en-US" dirty="0"/>
          </a:p>
          <a:p>
            <a:endParaRPr lang="en-US" dirty="0"/>
          </a:p>
        </p:txBody>
      </p:sp>
      <p:sp>
        <p:nvSpPr>
          <p:cNvPr id="4" name="Slide Number Placeholder 3"/>
          <p:cNvSpPr>
            <a:spLocks noGrp="1"/>
          </p:cNvSpPr>
          <p:nvPr>
            <p:ph type="sldNum" sz="quarter" idx="10"/>
          </p:nvPr>
        </p:nvSpPr>
        <p:spPr/>
        <p:txBody>
          <a:bodyPr/>
          <a:lstStyle/>
          <a:p>
            <a:pPr defTabSz="1328898">
              <a:defRPr/>
            </a:pPr>
            <a:fld id="{A25B4BE4-2004-4494-AD8A-6209C7B637E4}" type="slidenum">
              <a:rPr lang="en-GB">
                <a:solidFill>
                  <a:prstClr val="black"/>
                </a:solidFill>
                <a:latin typeface="Calibri" panose="020F0502020204030204"/>
              </a:rPr>
              <a:pPr defTabSz="1328898">
                <a:defRPr/>
              </a:pPr>
              <a:t>38</a:t>
            </a:fld>
            <a:endParaRPr lang="en-GB">
              <a:solidFill>
                <a:prstClr val="black"/>
              </a:solidFill>
              <a:latin typeface="Calibri" panose="020F0502020204030204"/>
            </a:endParaRPr>
          </a:p>
        </p:txBody>
      </p:sp>
    </p:spTree>
    <p:extLst>
      <p:ext uri="{BB962C8B-B14F-4D97-AF65-F5344CB8AC3E}">
        <p14:creationId xmlns:p14="http://schemas.microsoft.com/office/powerpoint/2010/main" val="39608945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39</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40</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p>
        </p:txBody>
      </p:sp>
      <p:sp>
        <p:nvSpPr>
          <p:cNvPr id="4" name="Slide Number Placeholder 3"/>
          <p:cNvSpPr>
            <a:spLocks noGrp="1"/>
          </p:cNvSpPr>
          <p:nvPr>
            <p:ph type="sldNum" sz="quarter" idx="10"/>
          </p:nvPr>
        </p:nvSpPr>
        <p:spPr/>
        <p:txBody>
          <a:bodyPr/>
          <a:lstStyle/>
          <a:p>
            <a:pPr defTabSz="1328898">
              <a:defRPr/>
            </a:pPr>
            <a:fld id="{58B12F79-F5C2-490B-9685-0971D883351F}" type="slidenum">
              <a:rPr lang="en-US">
                <a:solidFill>
                  <a:prstClr val="black"/>
                </a:solidFill>
                <a:latin typeface="Calibri" panose="020F0502020204030204"/>
              </a:rPr>
              <a:pPr defTabSz="1328898">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3598806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aseline="0" dirty="0"/>
              <a:t>1</a:t>
            </a:r>
            <a:br>
              <a:rPr lang="fr-CH" baseline="0" dirty="0"/>
            </a:br>
            <a:r>
              <a:rPr lang="fr-CH" baseline="0" dirty="0"/>
              <a:t>*************</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br>
              <a:rPr lang="en-GB" baseline="0" dirty="0"/>
            </a:br>
            <a:r>
              <a:rPr lang="en-GB" baseline="0" dirty="0"/>
              <a:t>The enrolments open from the 7</a:t>
            </a:r>
            <a:r>
              <a:rPr lang="en-GB" baseline="30000" dirty="0"/>
              <a:t>th</a:t>
            </a:r>
            <a:r>
              <a:rPr lang="en-GB" baseline="0" dirty="0"/>
              <a:t> November and the classes start in January 2023. 7</a:t>
            </a:r>
            <a:r>
              <a:rPr lang="en-GB" baseline="30000" dirty="0"/>
              <a:t>th</a:t>
            </a:r>
            <a:r>
              <a:rPr lang="en-GB" baseline="0" dirty="0"/>
              <a:t> speaking platform. </a:t>
            </a:r>
            <a:br>
              <a:rPr lang="en-GB" baseline="0" dirty="0"/>
            </a:br>
            <a:endParaRPr lang="en-GB" baseline="0" dirty="0"/>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a:t>
            </a:r>
            <a:br>
              <a:rPr lang="en-US" baseline="0" dirty="0"/>
            </a:br>
            <a:r>
              <a:rPr lang="en-US" baseline="0" dirty="0"/>
              <a:t>*************</a:t>
            </a:r>
            <a:br>
              <a:rPr lang="en-US" baseline="0" dirty="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6</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a:t>
            </a:r>
            <a:br>
              <a:rPr lang="en-US" baseline="0" dirty="0"/>
            </a:br>
            <a:r>
              <a:rPr lang="en-US" baseline="0" dirty="0"/>
              <a:t>**************</a:t>
            </a:r>
            <a:br>
              <a:rPr lang="en-US" baseline="0" dirty="0"/>
            </a:br>
            <a:endParaRPr lang="en-GB" baseline="0" dirty="0"/>
          </a:p>
          <a:p>
            <a:r>
              <a:rPr lang="en-GB" baseline="0" dirty="0"/>
              <a:t>Welcome on board !</a:t>
            </a:r>
          </a:p>
          <a:p>
            <a:r>
              <a:rPr lang="en-GB" baseline="0" dirty="0"/>
              <a:t>When you take a flight, you always get the emergency demonstration </a:t>
            </a:r>
          </a:p>
          <a:p>
            <a:endParaRPr lang="en-GB" baseline="0" dirty="0"/>
          </a:p>
          <a:p>
            <a:r>
              <a:rPr lang="en-GB" baseline="0" dirty="0"/>
              <a:t>When the alarm goes off (sound), everybody leaves immediately the room, using one of the 2 exits – never the lift.</a:t>
            </a:r>
          </a:p>
          <a:p>
            <a:r>
              <a:rPr lang="en-GB" baseline="0" dirty="0"/>
              <a:t>We come together in front of the green panel “Assembly Point”.</a:t>
            </a:r>
          </a:p>
          <a:p>
            <a:endParaRPr lang="en-GB" baseline="0" dirty="0"/>
          </a:p>
          <a:p>
            <a:r>
              <a:rPr lang="en-GB" baseline="0" dirty="0"/>
              <a:t>Safety is important at CERN – there is a whole unit in charge of Health, Safety and Environment, which is directly attached to the DG.</a:t>
            </a:r>
            <a:br>
              <a:rPr lang="en-GB" baseline="0" dirty="0"/>
            </a:b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7</a:t>
            </a:fld>
            <a:endParaRPr lang="en-GB"/>
          </a:p>
        </p:txBody>
      </p:sp>
    </p:spTree>
    <p:extLst>
      <p:ext uri="{BB962C8B-B14F-4D97-AF65-F5344CB8AC3E}">
        <p14:creationId xmlns:p14="http://schemas.microsoft.com/office/powerpoint/2010/main" val="1990810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1</a:t>
            </a:r>
            <a:br>
              <a:rPr lang="fr-CH" dirty="0">
                <a:ea typeface="Calibri" panose="020F0502020204030204"/>
                <a:cs typeface="Calibri" panose="020F0502020204030204"/>
              </a:rPr>
            </a:br>
            <a:r>
              <a:rPr lang="fr-CH" dirty="0">
                <a:ea typeface="Calibri" panose="020F0502020204030204"/>
                <a:cs typeface="Calibri" panose="020F0502020204030204"/>
              </a:rPr>
              <a:t>************</a:t>
            </a:r>
          </a:p>
        </p:txBody>
      </p:sp>
      <p:sp>
        <p:nvSpPr>
          <p:cNvPr id="4" name="Slide Number Placeholder 3"/>
          <p:cNvSpPr>
            <a:spLocks noGrp="1"/>
          </p:cNvSpPr>
          <p:nvPr>
            <p:ph type="sldNum" sz="quarter" idx="10"/>
          </p:nvPr>
        </p:nvSpPr>
        <p:spPr/>
        <p:txBody>
          <a:bodyPr/>
          <a:lstStyle/>
          <a:p>
            <a:fld id="{6FCA74A4-F605-41B5-921E-61A9A8B92EE3}" type="slidenum">
              <a:rPr lang="en-US" smtClean="0"/>
              <a:t>8</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p>
          <a:p>
            <a:r>
              <a:rPr lang="fr-CH" dirty="0"/>
              <a:t>Programme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9</a:t>
            </a:fld>
            <a:endParaRPr lang="en-US"/>
          </a:p>
        </p:txBody>
      </p:sp>
    </p:spTree>
    <p:extLst>
      <p:ext uri="{BB962C8B-B14F-4D97-AF65-F5344CB8AC3E}">
        <p14:creationId xmlns:p14="http://schemas.microsoft.com/office/powerpoint/2010/main" val="2045793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5" r:id="rId16"/>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3.xml"/><Relationship Id="rId1" Type="http://schemas.openxmlformats.org/officeDocument/2006/relationships/slideLayout" Target="../slideLayouts/slideLayout15.xml"/><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6.xml"/><Relationship Id="rId1" Type="http://schemas.openxmlformats.org/officeDocument/2006/relationships/slideLayout" Target="../slideLayouts/slideLayout1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0.xml"/><Relationship Id="rId1" Type="http://schemas.openxmlformats.org/officeDocument/2006/relationships/slideLayout" Target="../slideLayouts/slideLayout8.xml"/><Relationship Id="rId4" Type="http://schemas.openxmlformats.org/officeDocument/2006/relationships/hyperlink" Target="https://sce-dep.web.cern.ch/security/acces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jpe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0.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hyperlink" Target="https://home.cern/news/announcement/cern/restaurants-offer-student-discount-over-summer" TargetMode="External"/><Relationship Id="rId5" Type="http://schemas.openxmlformats.org/officeDocument/2006/relationships/image" Target="../media/image39.jpeg"/><Relationship Id="rId4" Type="http://schemas.openxmlformats.org/officeDocument/2006/relationships/image" Target="../media/image38.jpeg"/></Relationships>
</file>

<file path=ppt/slides/_rels/slide24.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23.xml"/><Relationship Id="rId1" Type="http://schemas.openxmlformats.org/officeDocument/2006/relationships/slideLayout" Target="../slideLayouts/slideLayout8.xml"/><Relationship Id="rId5" Type="http://schemas.openxmlformats.org/officeDocument/2006/relationships/image" Target="../media/image41.png"/><Relationship Id="rId4" Type="http://schemas.openxmlformats.org/officeDocument/2006/relationships/hyperlink" Target="https://edh.cern.ch/"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4.xml"/><Relationship Id="rId1" Type="http://schemas.openxmlformats.org/officeDocument/2006/relationships/slideLayout" Target="../slideLayouts/slideLayout10.xml"/><Relationship Id="rId5" Type="http://schemas.openxmlformats.org/officeDocument/2006/relationships/hyperlink" Target="https://sce-dep.web.cern.ch/campus-life/mobility" TargetMode="External"/><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hyperlink" Target="https://app.glide.io/" TargetMode="External"/><Relationship Id="rId7" Type="http://schemas.openxmlformats.org/officeDocument/2006/relationships/image" Target="../media/image46.png"/><Relationship Id="rId2" Type="http://schemas.openxmlformats.org/officeDocument/2006/relationships/notesSlide" Target="../notesSlides/notesSlide25.xml"/><Relationship Id="rId1" Type="http://schemas.openxmlformats.org/officeDocument/2006/relationships/slideLayout" Target="../slideLayouts/slideLayout9.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hyperlink" Target="https://www.mobility-parc.net/m/welcome.do?alc=true&amp;communityId=234" TargetMode="External"/><Relationship Id="rId9" Type="http://schemas.openxmlformats.org/officeDocument/2006/relationships/image" Target="../media/image48.png"/></Relationships>
</file>

<file path=ppt/slides/_rels/slide27.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hyperlink" Target="https://sce-dep.web.cern.ch/cern-shuttle-service" TargetMode="External"/></Relationships>
</file>

<file path=ppt/slides/_rels/slide28.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hyperlink" Target="https://cern.service-now.com/service-portal/?id=about" TargetMode="External"/><Relationship Id="rId3" Type="http://schemas.openxmlformats.org/officeDocument/2006/relationships/image" Target="../media/image53.png"/><Relationship Id="rId7" Type="http://schemas.openxmlformats.org/officeDocument/2006/relationships/image" Target="../media/image56.png"/><Relationship Id="rId12" Type="http://schemas.openxmlformats.org/officeDocument/2006/relationships/image" Target="../media/image60.png"/><Relationship Id="rId2" Type="http://schemas.openxmlformats.org/officeDocument/2006/relationships/notesSlide" Target="../notesSlides/notesSlide27.xml"/><Relationship Id="rId1" Type="http://schemas.openxmlformats.org/officeDocument/2006/relationships/slideLayout" Target="../slideLayouts/slideLayout16.xml"/><Relationship Id="rId6" Type="http://schemas.openxmlformats.org/officeDocument/2006/relationships/image" Target="../media/image55.png"/><Relationship Id="rId11" Type="http://schemas.openxmlformats.org/officeDocument/2006/relationships/image" Target="../media/image59.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54.png"/><Relationship Id="rId9" Type="http://schemas.openxmlformats.org/officeDocument/2006/relationships/image" Target="../media/image58.png"/><Relationship Id="rId14" Type="http://schemas.openxmlformats.org/officeDocument/2006/relationships/image" Target="../media/image61.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29.xml"/><Relationship Id="rId1" Type="http://schemas.openxmlformats.org/officeDocument/2006/relationships/slideLayout" Target="../slideLayouts/slideLayout10.xml"/><Relationship Id="rId4" Type="http://schemas.openxmlformats.org/officeDocument/2006/relationships/image" Target="../media/image63.png"/></Relationships>
</file>

<file path=ppt/slides/_rels/slide31.xml.rels><?xml version="1.0" encoding="UTF-8" standalone="yes"?>
<Relationships xmlns="http://schemas.openxmlformats.org/package/2006/relationships"><Relationship Id="rId3" Type="http://schemas.openxmlformats.org/officeDocument/2006/relationships/hyperlink" Target="https://edms.cern.ch/ui/file/2874423/LAST_RELEASED/safety_newcomers_flyer_web_vFinal.pdf" TargetMode="External"/><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image" Target="../media/image64.png"/></Relationships>
</file>

<file path=ppt/slides/_rels/slide32.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1.xml"/><Relationship Id="rId1" Type="http://schemas.openxmlformats.org/officeDocument/2006/relationships/slideLayout" Target="../slideLayouts/slideLayout15.xml"/><Relationship Id="rId6" Type="http://schemas.openxmlformats.org/officeDocument/2006/relationships/image" Target="../media/image66.png"/><Relationship Id="rId5" Type="http://schemas.openxmlformats.org/officeDocument/2006/relationships/hyperlink" Target="https://alumni.cern/signup" TargetMode="External"/><Relationship Id="rId4" Type="http://schemas.openxmlformats.org/officeDocument/2006/relationships/image" Target="../media/image65.png"/></Relationships>
</file>

<file path=ppt/slides/_rels/slide33.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hyperlink" Target="https://admin-eguide.web.cern.ch/en/procedure/social-media-guidelines" TargetMode="External"/><Relationship Id="rId7" Type="http://schemas.openxmlformats.org/officeDocument/2006/relationships/hyperlink" Target="https://diversity-and-inclusion.web.cern.ch/" TargetMode="External"/><Relationship Id="rId2" Type="http://schemas.openxmlformats.org/officeDocument/2006/relationships/notesSlide" Target="../notesSlides/notesSlide32.xml"/><Relationship Id="rId1" Type="http://schemas.openxmlformats.org/officeDocument/2006/relationships/slideLayout" Target="../slideLayouts/slideLayout10.xml"/><Relationship Id="rId6" Type="http://schemas.openxmlformats.org/officeDocument/2006/relationships/hyperlink" Target="https://hr.web.cern.ch/node/1863" TargetMode="External"/><Relationship Id="rId5" Type="http://schemas.openxmlformats.org/officeDocument/2006/relationships/hyperlink" Target="https://hr.web.cern.ch/node/581" TargetMode="External"/><Relationship Id="rId4" Type="http://schemas.openxmlformats.org/officeDocument/2006/relationships/hyperlink" Target="https://hr.web.cern.ch/anti-harassment" TargetMode="External"/><Relationship Id="rId9" Type="http://schemas.openxmlformats.org/officeDocument/2006/relationships/hyperlink" Target="https://cern.ch/codeofconduct"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33.xml"/><Relationship Id="rId1" Type="http://schemas.openxmlformats.org/officeDocument/2006/relationships/slideLayout" Target="../slideLayouts/slideLayout14.xml"/><Relationship Id="rId5" Type="http://schemas.openxmlformats.org/officeDocument/2006/relationships/image" Target="../media/image69.png"/><Relationship Id="rId4" Type="http://schemas.openxmlformats.org/officeDocument/2006/relationships/image" Target="../media/image68.png"/></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34.xml"/><Relationship Id="rId1" Type="http://schemas.openxmlformats.org/officeDocument/2006/relationships/slideLayout" Target="../slideLayouts/slideLayout15.xml"/><Relationship Id="rId5" Type="http://schemas.openxmlformats.org/officeDocument/2006/relationships/image" Target="../media/image72.png"/><Relationship Id="rId4" Type="http://schemas.openxmlformats.org/officeDocument/2006/relationships/image" Target="../media/image71.png"/></Relationships>
</file>

<file path=ppt/slides/_rels/slide36.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35.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73.png"/></Relationships>
</file>

<file path=ppt/slides/_rels/slide3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6.xml"/><Relationship Id="rId1" Type="http://schemas.openxmlformats.org/officeDocument/2006/relationships/slideLayout" Target="../slideLayouts/slideLayout15.xml"/><Relationship Id="rId5" Type="http://schemas.microsoft.com/office/2007/relationships/hdphoto" Target="../media/hdphoto1.wdp"/><Relationship Id="rId4" Type="http://schemas.openxmlformats.org/officeDocument/2006/relationships/image" Target="../media/image75.png"/></Relationships>
</file>

<file path=ppt/slides/_rels/slide38.xml.rels><?xml version="1.0" encoding="UTF-8" standalone="yes"?>
<Relationships xmlns="http://schemas.openxmlformats.org/package/2006/relationships"><Relationship Id="rId3" Type="http://schemas.openxmlformats.org/officeDocument/2006/relationships/hyperlink" Target="https://indico.cern.ch/category/14568/" TargetMode="External"/><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hyperlink" Target="https://indico.cern.ch/category/10150/"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jpeg"/><Relationship Id="rId7" Type="http://schemas.openxmlformats.org/officeDocument/2006/relationships/hyperlink" Target="https://language-tandem.web.cern.ch/"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hyperlink" Target="https://lms.cern.ch/" TargetMode="External"/><Relationship Id="rId5" Type="http://schemas.openxmlformats.org/officeDocument/2006/relationships/image" Target="../media/image8.png"/><Relationship Id="rId4" Type="http://schemas.openxmlformats.org/officeDocument/2006/relationships/hyperlink" Target="https://lms.cern.ch/ekp/servlet/ekp?TX=STRUCTUREDCATALOG&amp;CAT=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3" name="Picture 2"/>
          <p:cNvPicPr>
            <a:picLocks noChangeAspect="1"/>
          </p:cNvPicPr>
          <p:nvPr/>
        </p:nvPicPr>
        <p:blipFill>
          <a:blip r:embed="rId3"/>
          <a:stretch>
            <a:fillRect/>
          </a:stretch>
        </p:blipFill>
        <p:spPr>
          <a:xfrm>
            <a:off x="896076" y="172394"/>
            <a:ext cx="7203590" cy="3511900"/>
          </a:xfrm>
          <a:prstGeom prst="rect">
            <a:avLst/>
          </a:prstGeom>
        </p:spPr>
      </p:pic>
      <p:grpSp>
        <p:nvGrpSpPr>
          <p:cNvPr id="7" name="Group 6"/>
          <p:cNvGrpSpPr/>
          <p:nvPr/>
        </p:nvGrpSpPr>
        <p:grpSpPr>
          <a:xfrm>
            <a:off x="2430349" y="2726700"/>
            <a:ext cx="1402597" cy="957594"/>
            <a:chOff x="2430349" y="2766448"/>
            <a:chExt cx="1402597" cy="957594"/>
          </a:xfrm>
        </p:grpSpPr>
        <p:sp>
          <p:nvSpPr>
            <p:cNvPr id="5" name="Oval 4"/>
            <p:cNvSpPr/>
            <p:nvPr/>
          </p:nvSpPr>
          <p:spPr>
            <a:xfrm>
              <a:off x="2430349" y="2766448"/>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noFill/>
              </a:endParaRPr>
            </a:p>
          </p:txBody>
        </p:sp>
        <p:pic>
          <p:nvPicPr>
            <p:cNvPr id="4" name="Picture 3"/>
            <p:cNvPicPr>
              <a:picLocks noChangeAspect="1"/>
            </p:cNvPicPr>
            <p:nvPr/>
          </p:nvPicPr>
          <p:blipFill>
            <a:blip r:embed="rId4"/>
            <a:stretch>
              <a:fillRect/>
            </a:stretch>
          </p:blipFill>
          <p:spPr>
            <a:xfrm>
              <a:off x="2522187" y="3049866"/>
              <a:ext cx="1218922" cy="392534"/>
            </a:xfrm>
            <a:prstGeom prst="rect">
              <a:avLst/>
            </a:prstGeom>
            <a:solidFill>
              <a:schemeClr val="tx1">
                <a:lumMod val="20000"/>
                <a:lumOff val="80000"/>
              </a:schemeClr>
            </a:solidFill>
          </p:spPr>
        </p:pic>
      </p:grpSp>
      <p:pic>
        <p:nvPicPr>
          <p:cNvPr id="8" name="Picture 7"/>
          <p:cNvPicPr>
            <a:picLocks noChangeAspect="1"/>
          </p:cNvPicPr>
          <p:nvPr/>
        </p:nvPicPr>
        <p:blipFill>
          <a:blip r:embed="rId5"/>
          <a:stretch>
            <a:fillRect/>
          </a:stretch>
        </p:blipFill>
        <p:spPr>
          <a:xfrm>
            <a:off x="3591824" y="1086712"/>
            <a:ext cx="1973052" cy="1410425"/>
          </a:xfrm>
          <a:prstGeom prst="rect">
            <a:avLst/>
          </a:prstGeom>
        </p:spPr>
      </p:pic>
      <p:sp>
        <p:nvSpPr>
          <p:cNvPr id="6" name="TextBox 5"/>
          <p:cNvSpPr txBox="1"/>
          <p:nvPr/>
        </p:nvSpPr>
        <p:spPr>
          <a:xfrm>
            <a:off x="3947662" y="1328179"/>
            <a:ext cx="1697764" cy="1200329"/>
          </a:xfrm>
          <a:prstGeom prst="rect">
            <a:avLst/>
          </a:prstGeom>
          <a:noFill/>
        </p:spPr>
        <p:txBody>
          <a:bodyPr wrap="square" rtlCol="0">
            <a:spAutoFit/>
          </a:bodyPr>
          <a:lstStyle/>
          <a:p>
            <a:r>
              <a:rPr lang="en-GB" b="1" dirty="0">
                <a:solidFill>
                  <a:schemeClr val="accent6"/>
                </a:solidFill>
              </a:rPr>
              <a:t>Building 5, </a:t>
            </a:r>
          </a:p>
          <a:p>
            <a:r>
              <a:rPr lang="en-GB" b="1" dirty="0">
                <a:solidFill>
                  <a:schemeClr val="accent6"/>
                </a:solidFill>
              </a:rPr>
              <a:t>2</a:t>
            </a:r>
            <a:r>
              <a:rPr lang="en-GB" b="1" baseline="30000" dirty="0">
                <a:solidFill>
                  <a:schemeClr val="accent6"/>
                </a:solidFill>
              </a:rPr>
              <a:t>nd</a:t>
            </a:r>
            <a:r>
              <a:rPr lang="en-GB" b="1" dirty="0">
                <a:solidFill>
                  <a:schemeClr val="accent6"/>
                </a:solidFill>
              </a:rPr>
              <a:t> floor</a:t>
            </a:r>
          </a:p>
          <a:p>
            <a:r>
              <a:rPr lang="en-GB" b="1" dirty="0">
                <a:solidFill>
                  <a:schemeClr val="accent6"/>
                </a:solidFill>
              </a:rPr>
              <a:t>office 025</a:t>
            </a:r>
          </a:p>
          <a:p>
            <a:endParaRPr lang="en-GB" b="1" dirty="0"/>
          </a:p>
        </p:txBody>
      </p:sp>
      <p:sp>
        <p:nvSpPr>
          <p:cNvPr id="9" name="Rectangle 8"/>
          <p:cNvSpPr/>
          <p:nvPr/>
        </p:nvSpPr>
        <p:spPr>
          <a:xfrm>
            <a:off x="5564876" y="1468758"/>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spTree>
    <p:extLst>
      <p:ext uri="{BB962C8B-B14F-4D97-AF65-F5344CB8AC3E}">
        <p14:creationId xmlns:p14="http://schemas.microsoft.com/office/powerpoint/2010/main" val="102083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3"/>
          <a:stretch>
            <a:fillRect/>
          </a:stretch>
        </p:blipFill>
        <p:spPr>
          <a:xfrm>
            <a:off x="1612699" y="972448"/>
            <a:ext cx="5877123" cy="3309684"/>
          </a:xfrm>
          <a:prstGeom prst="rect">
            <a:avLst/>
          </a:prstGeom>
        </p:spPr>
      </p:pic>
      <p:pic>
        <p:nvPicPr>
          <p:cNvPr id="6" name="Picture 5"/>
          <p:cNvPicPr>
            <a:picLocks noChangeAspect="1"/>
          </p:cNvPicPr>
          <p:nvPr/>
        </p:nvPicPr>
        <p:blipFill>
          <a:blip r:embed="rId4"/>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1302191359"/>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5E421E-F955-38D1-FF33-4E6F2A67231E}"/>
              </a:ext>
            </a:extLst>
          </p:cNvPr>
          <p:cNvSpPr>
            <a:spLocks noGrp="1"/>
          </p:cNvSpPr>
          <p:nvPr>
            <p:ph type="sldNum" sz="quarter" idx="4"/>
          </p:nvPr>
        </p:nvSpPr>
        <p:spPr/>
        <p:txBody>
          <a:bodyPr/>
          <a:lstStyle/>
          <a:p>
            <a:fld id="{17918391-D411-FE40-AAD7-861AE5233E0E}" type="slidenum">
              <a:rPr lang="en-US" smtClean="0"/>
              <a:pPr/>
              <a:t>12</a:t>
            </a:fld>
            <a:endParaRPr lang="en-US" dirty="0"/>
          </a:p>
        </p:txBody>
      </p:sp>
      <p:pic>
        <p:nvPicPr>
          <p:cNvPr id="6" name="Picture 5" descr="A screen shot of a cell phone&#10;&#10;Description automatically generated">
            <a:extLst>
              <a:ext uri="{FF2B5EF4-FFF2-40B4-BE49-F238E27FC236}">
                <a16:creationId xmlns:a16="http://schemas.microsoft.com/office/drawing/2014/main" id="{06DE4096-B56F-6BE8-4CFF-73820EFE34C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50902" y="0"/>
            <a:ext cx="2700443" cy="5143500"/>
          </a:xfrm>
          <a:prstGeom prst="rect">
            <a:avLst/>
          </a:prstGeom>
        </p:spPr>
      </p:pic>
      <p:pic>
        <p:nvPicPr>
          <p:cNvPr id="8" name="Picture 7" descr="A qr code on a white background&#10;&#10;Description automatically generated">
            <a:extLst>
              <a:ext uri="{FF2B5EF4-FFF2-40B4-BE49-F238E27FC236}">
                <a16:creationId xmlns:a16="http://schemas.microsoft.com/office/drawing/2014/main" id="{490A3530-D8E5-658E-108F-83F3361D5167}"/>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922684" y="2905801"/>
            <a:ext cx="1349493" cy="1337310"/>
          </a:xfrm>
          <a:prstGeom prst="rect">
            <a:avLst/>
          </a:prstGeom>
        </p:spPr>
      </p:pic>
      <p:sp>
        <p:nvSpPr>
          <p:cNvPr id="9" name="TextBox 8">
            <a:extLst>
              <a:ext uri="{FF2B5EF4-FFF2-40B4-BE49-F238E27FC236}">
                <a16:creationId xmlns:a16="http://schemas.microsoft.com/office/drawing/2014/main" id="{E0A860E3-6548-BD0B-668A-6A2E5623E6DF}"/>
              </a:ext>
            </a:extLst>
          </p:cNvPr>
          <p:cNvSpPr txBox="1"/>
          <p:nvPr/>
        </p:nvSpPr>
        <p:spPr>
          <a:xfrm>
            <a:off x="4959077" y="609841"/>
            <a:ext cx="3685649" cy="1785104"/>
          </a:xfrm>
          <a:prstGeom prst="rect">
            <a:avLst/>
          </a:prstGeom>
          <a:noFill/>
        </p:spPr>
        <p:txBody>
          <a:bodyPr wrap="square" rtlCol="0">
            <a:spAutoFit/>
          </a:bodyPr>
          <a:lstStyle/>
          <a:p>
            <a:r>
              <a:rPr lang="en-US" sz="2800" b="1" dirty="0">
                <a:solidFill>
                  <a:srgbClr val="92D050"/>
                </a:solidFill>
              </a:rPr>
              <a:t>New</a:t>
            </a:r>
            <a:br>
              <a:rPr lang="en-US" sz="2800" b="1" dirty="0"/>
            </a:br>
            <a:r>
              <a:rPr lang="en-US" sz="2800" b="1" dirty="0"/>
              <a:t>CERN Campus app</a:t>
            </a:r>
            <a:br>
              <a:rPr lang="en-US" dirty="0"/>
            </a:br>
            <a:br>
              <a:rPr lang="en-US" dirty="0"/>
            </a:br>
            <a:r>
              <a:rPr lang="en-GB" dirty="0"/>
              <a:t>centralizes all your most important campus services in one place</a:t>
            </a:r>
          </a:p>
        </p:txBody>
      </p:sp>
    </p:spTree>
    <p:extLst>
      <p:ext uri="{BB962C8B-B14F-4D97-AF65-F5344CB8AC3E}">
        <p14:creationId xmlns:p14="http://schemas.microsoft.com/office/powerpoint/2010/main" val="2953971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13</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0D346F-4BD0-F1A1-38D1-FC4A09DCF90E}"/>
              </a:ext>
            </a:extLst>
          </p:cNvPr>
          <p:cNvSpPr>
            <a:spLocks noGrp="1"/>
          </p:cNvSpPr>
          <p:nvPr>
            <p:ph type="sldNum" sz="quarter" idx="10"/>
          </p:nvPr>
        </p:nvSpPr>
        <p:spPr/>
        <p:txBody>
          <a:bodyPr/>
          <a:lstStyle/>
          <a:p>
            <a:fld id="{17918391-D411-FE40-AAD7-861AE5233E0E}" type="slidenum">
              <a:rPr lang="en-US" smtClean="0"/>
              <a:pPr/>
              <a:t>15</a:t>
            </a:fld>
            <a:endParaRPr lang="en-US" dirty="0"/>
          </a:p>
        </p:txBody>
      </p:sp>
      <p:graphicFrame>
        <p:nvGraphicFramePr>
          <p:cNvPr id="25" name="Content Placeholder 3">
            <a:extLst>
              <a:ext uri="{FF2B5EF4-FFF2-40B4-BE49-F238E27FC236}">
                <a16:creationId xmlns:a16="http://schemas.microsoft.com/office/drawing/2014/main" id="{7E45C152-0C22-9E2A-E757-A88DA8CB14E0}"/>
              </a:ext>
            </a:extLst>
          </p:cNvPr>
          <p:cNvGraphicFramePr>
            <a:graphicFrameLocks/>
          </p:cNvGraphicFramePr>
          <p:nvPr/>
        </p:nvGraphicFramePr>
        <p:xfrm>
          <a:off x="0" y="1058863"/>
          <a:ext cx="6169025" cy="3500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26" name="Picture 25">
            <a:extLst>
              <a:ext uri="{FF2B5EF4-FFF2-40B4-BE49-F238E27FC236}">
                <a16:creationId xmlns:a16="http://schemas.microsoft.com/office/drawing/2014/main" id="{DB753FB2-5FFE-FE28-F2C8-C28CD68330AC}"/>
              </a:ext>
            </a:extLst>
          </p:cNvPr>
          <p:cNvPicPr>
            <a:picLocks noChangeAspect="1"/>
          </p:cNvPicPr>
          <p:nvPr/>
        </p:nvPicPr>
        <p:blipFill>
          <a:blip r:embed="rId8"/>
          <a:stretch>
            <a:fillRect/>
          </a:stretch>
        </p:blipFill>
        <p:spPr>
          <a:xfrm>
            <a:off x="3078524" y="99228"/>
            <a:ext cx="1111092" cy="736156"/>
          </a:xfrm>
          <a:prstGeom prst="rect">
            <a:avLst/>
          </a:prstGeom>
        </p:spPr>
      </p:pic>
      <p:sp>
        <p:nvSpPr>
          <p:cNvPr id="27" name="Rounded Rectangle 4">
            <a:extLst>
              <a:ext uri="{FF2B5EF4-FFF2-40B4-BE49-F238E27FC236}">
                <a16:creationId xmlns:a16="http://schemas.microsoft.com/office/drawing/2014/main" id="{DC03259D-BAFE-7BD8-A09A-ED12443875EB}"/>
              </a:ext>
            </a:extLst>
          </p:cNvPr>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28" name="Rounded Rectangle 4">
            <a:extLst>
              <a:ext uri="{FF2B5EF4-FFF2-40B4-BE49-F238E27FC236}">
                <a16:creationId xmlns:a16="http://schemas.microsoft.com/office/drawing/2014/main" id="{E7DDE697-56ED-96BF-0897-F6DBE7CC6583}"/>
              </a:ext>
            </a:extLst>
          </p:cNvPr>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9" name="Straight Connector 28">
            <a:extLst>
              <a:ext uri="{FF2B5EF4-FFF2-40B4-BE49-F238E27FC236}">
                <a16:creationId xmlns:a16="http://schemas.microsoft.com/office/drawing/2014/main" id="{56B8FADC-A206-2569-7A59-AD1BC1B6F2EC}"/>
              </a:ext>
            </a:extLst>
          </p:cNvPr>
          <p:cNvCxnSpPr>
            <a:stCxn id="27" idx="3"/>
            <a:endCxn id="26"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A5E1BA99-64DA-5A9F-100E-488789115F53}"/>
              </a:ext>
            </a:extLst>
          </p:cNvPr>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EFD86B10-91B1-008A-95D3-5806F9F38F92}"/>
              </a:ext>
            </a:extLst>
          </p:cNvPr>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526F1512-9E89-12C9-48BF-63C840D56B9C}"/>
              </a:ext>
            </a:extLst>
          </p:cNvPr>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95EEA90D-1D64-6FAB-6381-D1044D29AF58}"/>
              </a:ext>
            </a:extLst>
          </p:cNvPr>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57AAD5AB-925B-976A-BEE3-6A76400081F7}"/>
              </a:ext>
            </a:extLst>
          </p:cNvPr>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9E584CA1-6329-B4EE-CBFD-A772F8F188B7}"/>
              </a:ext>
            </a:extLst>
          </p:cNvPr>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BFD406FD-70EB-D621-CFC2-D084D32A4811}"/>
              </a:ext>
            </a:extLst>
          </p:cNvPr>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Rounded Rectangle 47">
            <a:extLst>
              <a:ext uri="{FF2B5EF4-FFF2-40B4-BE49-F238E27FC236}">
                <a16:creationId xmlns:a16="http://schemas.microsoft.com/office/drawing/2014/main" id="{F135CE9F-0AC8-1CD8-110A-59A9F97945F8}"/>
              </a:ext>
            </a:extLst>
          </p:cNvPr>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38" name="Rectangle 37">
            <a:extLst>
              <a:ext uri="{FF2B5EF4-FFF2-40B4-BE49-F238E27FC236}">
                <a16:creationId xmlns:a16="http://schemas.microsoft.com/office/drawing/2014/main" id="{BB8FCA5D-AA3C-0BEF-D648-70BF677E7C5F}"/>
              </a:ext>
            </a:extLst>
          </p:cNvPr>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39" name="Group 38">
            <a:extLst>
              <a:ext uri="{FF2B5EF4-FFF2-40B4-BE49-F238E27FC236}">
                <a16:creationId xmlns:a16="http://schemas.microsoft.com/office/drawing/2014/main" id="{CBB97E5B-D37D-DB2C-C1C1-FC8D76BBEC7D}"/>
              </a:ext>
            </a:extLst>
          </p:cNvPr>
          <p:cNvGrpSpPr/>
          <p:nvPr/>
        </p:nvGrpSpPr>
        <p:grpSpPr>
          <a:xfrm>
            <a:off x="7280877" y="2092255"/>
            <a:ext cx="1522415" cy="582939"/>
            <a:chOff x="4921168" y="2187423"/>
            <a:chExt cx="932703" cy="582939"/>
          </a:xfrm>
        </p:grpSpPr>
        <p:sp>
          <p:nvSpPr>
            <p:cNvPr id="40" name="Rounded Rectangle 51">
              <a:extLst>
                <a:ext uri="{FF2B5EF4-FFF2-40B4-BE49-F238E27FC236}">
                  <a16:creationId xmlns:a16="http://schemas.microsoft.com/office/drawing/2014/main" id="{D688285E-6BDF-8ED7-127A-1FAC250733C1}"/>
                </a:ext>
              </a:extLst>
            </p:cNvPr>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41" name="Rounded Rectangle 4">
              <a:extLst>
                <a:ext uri="{FF2B5EF4-FFF2-40B4-BE49-F238E27FC236}">
                  <a16:creationId xmlns:a16="http://schemas.microsoft.com/office/drawing/2014/main" id="{E61280BD-D4CC-EB60-C824-DB8E117D6583}"/>
                </a:ext>
              </a:extLst>
            </p:cNvPr>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42" name="Rounded Rectangle 4">
            <a:extLst>
              <a:ext uri="{FF2B5EF4-FFF2-40B4-BE49-F238E27FC236}">
                <a16:creationId xmlns:a16="http://schemas.microsoft.com/office/drawing/2014/main" id="{A8DD8914-249B-2413-5450-B7276157B067}"/>
              </a:ext>
            </a:extLst>
          </p:cNvPr>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43" name="Rounded Rectangle 4">
            <a:extLst>
              <a:ext uri="{FF2B5EF4-FFF2-40B4-BE49-F238E27FC236}">
                <a16:creationId xmlns:a16="http://schemas.microsoft.com/office/drawing/2014/main" id="{3D6636FE-79CF-69AF-60BC-D65E9BE6AF2E}"/>
              </a:ext>
            </a:extLst>
          </p:cNvPr>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44" name="Rounded Rectangle 4">
            <a:extLst>
              <a:ext uri="{FF2B5EF4-FFF2-40B4-BE49-F238E27FC236}">
                <a16:creationId xmlns:a16="http://schemas.microsoft.com/office/drawing/2014/main" id="{9ED2D564-6DA3-9DA4-9F6F-F0472C9809F4}"/>
              </a:ext>
            </a:extLst>
          </p:cNvPr>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45" name="Rectangle 44">
            <a:extLst>
              <a:ext uri="{FF2B5EF4-FFF2-40B4-BE49-F238E27FC236}">
                <a16:creationId xmlns:a16="http://schemas.microsoft.com/office/drawing/2014/main" id="{6951C159-5CBA-75BC-2474-09AC32E1FCC1}"/>
              </a:ext>
            </a:extLst>
          </p:cNvPr>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Hexagon 45">
            <a:extLst>
              <a:ext uri="{FF2B5EF4-FFF2-40B4-BE49-F238E27FC236}">
                <a16:creationId xmlns:a16="http://schemas.microsoft.com/office/drawing/2014/main" id="{6EE8D1CB-7DAC-D7CA-4920-CFA194B1FC2E}"/>
              </a:ext>
            </a:extLst>
          </p:cNvPr>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47" name="Rectangle 46">
            <a:extLst>
              <a:ext uri="{FF2B5EF4-FFF2-40B4-BE49-F238E27FC236}">
                <a16:creationId xmlns:a16="http://schemas.microsoft.com/office/drawing/2014/main" id="{E787139E-FF72-B036-93A6-BB5E4A68413B}"/>
              </a:ext>
            </a:extLst>
          </p:cNvPr>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552405443"/>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390B41-13D2-8893-6CB9-35B855CB98A9}"/>
              </a:ext>
            </a:extLst>
          </p:cNvPr>
          <p:cNvSpPr>
            <a:spLocks noGrp="1"/>
          </p:cNvSpPr>
          <p:nvPr>
            <p:ph type="sldNum" sz="quarter" idx="10"/>
          </p:nvPr>
        </p:nvSpPr>
        <p:spPr/>
        <p:txBody>
          <a:bodyPr/>
          <a:lstStyle/>
          <a:p>
            <a:fld id="{17918391-D411-FE40-AAD7-861AE5233E0E}" type="slidenum">
              <a:rPr lang="en-US" smtClean="0"/>
              <a:pPr/>
              <a:t>16</a:t>
            </a:fld>
            <a:endParaRPr lang="en-US" dirty="0"/>
          </a:p>
        </p:txBody>
      </p:sp>
      <p:graphicFrame>
        <p:nvGraphicFramePr>
          <p:cNvPr id="3" name="Content Placeholder 3">
            <a:extLst>
              <a:ext uri="{FF2B5EF4-FFF2-40B4-BE49-F238E27FC236}">
                <a16:creationId xmlns:a16="http://schemas.microsoft.com/office/drawing/2014/main" id="{03C2CBE8-7422-8851-7950-DB07A5BBE694}"/>
              </a:ext>
            </a:extLst>
          </p:cNvPr>
          <p:cNvGraphicFramePr>
            <a:graphicFrameLocks/>
          </p:cNvGraphicFramePr>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a:extLst>
              <a:ext uri="{FF2B5EF4-FFF2-40B4-BE49-F238E27FC236}">
                <a16:creationId xmlns:a16="http://schemas.microsoft.com/office/drawing/2014/main" id="{39137FC1-3C41-03BB-35DC-49F34B5279A3}"/>
              </a:ext>
            </a:extLst>
          </p:cNvPr>
          <p:cNvPicPr>
            <a:picLocks noChangeAspect="1"/>
          </p:cNvPicPr>
          <p:nvPr/>
        </p:nvPicPr>
        <p:blipFill>
          <a:blip r:embed="rId8"/>
          <a:stretch>
            <a:fillRect/>
          </a:stretch>
        </p:blipFill>
        <p:spPr>
          <a:xfrm>
            <a:off x="3078524" y="99228"/>
            <a:ext cx="1111092" cy="736156"/>
          </a:xfrm>
          <a:prstGeom prst="rect">
            <a:avLst/>
          </a:prstGeom>
        </p:spPr>
      </p:pic>
      <p:sp>
        <p:nvSpPr>
          <p:cNvPr id="5" name="Rounded Rectangle 4">
            <a:extLst>
              <a:ext uri="{FF2B5EF4-FFF2-40B4-BE49-F238E27FC236}">
                <a16:creationId xmlns:a16="http://schemas.microsoft.com/office/drawing/2014/main" id="{B144BC9C-D241-5662-25B8-3682BA7EB89D}"/>
              </a:ext>
            </a:extLst>
          </p:cNvPr>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6" name="Rounded Rectangle 4">
            <a:extLst>
              <a:ext uri="{FF2B5EF4-FFF2-40B4-BE49-F238E27FC236}">
                <a16:creationId xmlns:a16="http://schemas.microsoft.com/office/drawing/2014/main" id="{91177B9E-375C-0F21-EF21-40CA60C05C8E}"/>
              </a:ext>
            </a:extLst>
          </p:cNvPr>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7" name="Straight Connector 6">
            <a:extLst>
              <a:ext uri="{FF2B5EF4-FFF2-40B4-BE49-F238E27FC236}">
                <a16:creationId xmlns:a16="http://schemas.microsoft.com/office/drawing/2014/main" id="{2F0BC83C-E80F-DB1C-4394-88D036E811C5}"/>
              </a:ext>
            </a:extLst>
          </p:cNvPr>
          <p:cNvCxnSpPr>
            <a:stCxn id="5" idx="3"/>
            <a:endCxn id="4"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CBEF159F-CAED-B939-703C-A9BBC0097082}"/>
              </a:ext>
            </a:extLst>
          </p:cNvPr>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7EE2BDAB-B732-E6EF-42D5-287E47D843F8}"/>
              </a:ext>
            </a:extLst>
          </p:cNvPr>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E3982F3F-5437-14A2-7B57-BA5230AA20AF}"/>
              </a:ext>
            </a:extLst>
          </p:cNvPr>
          <p:cNvCxnSpPr>
            <a:stCxn id="4"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BBDCECDB-064A-4DC5-F279-3D104F2EDEC4}"/>
              </a:ext>
            </a:extLst>
          </p:cNvPr>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CC2E9387-AF9B-61B4-1A96-040360AEEB51}"/>
              </a:ext>
            </a:extLst>
          </p:cNvPr>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C2DFAFBB-8D16-60BB-B338-DDCF55034D0F}"/>
              </a:ext>
            </a:extLst>
          </p:cNvPr>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F9A87F3-DD8C-1BF5-13BD-7AA5328F862E}"/>
              </a:ext>
            </a:extLst>
          </p:cNvPr>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EA46DE34-5C6E-E0AF-DDFF-37CD160FAD65}"/>
              </a:ext>
            </a:extLst>
          </p:cNvPr>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6" name="TextBox 15">
            <a:extLst>
              <a:ext uri="{FF2B5EF4-FFF2-40B4-BE49-F238E27FC236}">
                <a16:creationId xmlns:a16="http://schemas.microsoft.com/office/drawing/2014/main" id="{A8228A1F-6BA5-4212-6A9E-C247A783B2B2}"/>
              </a:ext>
            </a:extLst>
          </p:cNvPr>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17" name="TextBox 16">
            <a:extLst>
              <a:ext uri="{FF2B5EF4-FFF2-40B4-BE49-F238E27FC236}">
                <a16:creationId xmlns:a16="http://schemas.microsoft.com/office/drawing/2014/main" id="{E0693E10-722B-D48C-6BB7-84B1EB164C53}"/>
              </a:ext>
            </a:extLst>
          </p:cNvPr>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18" name="TextBox 17">
            <a:extLst>
              <a:ext uri="{FF2B5EF4-FFF2-40B4-BE49-F238E27FC236}">
                <a16:creationId xmlns:a16="http://schemas.microsoft.com/office/drawing/2014/main" id="{994C7517-9D04-B4E1-F9AB-2D04BCCB3BE9}"/>
              </a:ext>
            </a:extLst>
          </p:cNvPr>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19" name="TextBox 18">
            <a:extLst>
              <a:ext uri="{FF2B5EF4-FFF2-40B4-BE49-F238E27FC236}">
                <a16:creationId xmlns:a16="http://schemas.microsoft.com/office/drawing/2014/main" id="{7EF0AE45-27C7-19C2-195C-D814FAAA29EA}"/>
              </a:ext>
            </a:extLst>
          </p:cNvPr>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20" name="TextBox 19">
            <a:extLst>
              <a:ext uri="{FF2B5EF4-FFF2-40B4-BE49-F238E27FC236}">
                <a16:creationId xmlns:a16="http://schemas.microsoft.com/office/drawing/2014/main" id="{2B166E4C-D934-F66E-1117-1A75F027BCED}"/>
              </a:ext>
            </a:extLst>
          </p:cNvPr>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21" name="TextBox 20">
            <a:extLst>
              <a:ext uri="{FF2B5EF4-FFF2-40B4-BE49-F238E27FC236}">
                <a16:creationId xmlns:a16="http://schemas.microsoft.com/office/drawing/2014/main" id="{BD2A6A49-569E-53D7-8A84-AAA995C17ED9}"/>
              </a:ext>
            </a:extLst>
          </p:cNvPr>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22" name="TextBox 21">
            <a:extLst>
              <a:ext uri="{FF2B5EF4-FFF2-40B4-BE49-F238E27FC236}">
                <a16:creationId xmlns:a16="http://schemas.microsoft.com/office/drawing/2014/main" id="{659567E2-9C82-0F1D-CE6C-1284D7D6F776}"/>
              </a:ext>
            </a:extLst>
          </p:cNvPr>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23" name="TextBox 22">
            <a:extLst>
              <a:ext uri="{FF2B5EF4-FFF2-40B4-BE49-F238E27FC236}">
                <a16:creationId xmlns:a16="http://schemas.microsoft.com/office/drawing/2014/main" id="{70408E9E-3EC2-58FF-A028-8531023459A5}"/>
              </a:ext>
            </a:extLst>
          </p:cNvPr>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24" name="TextBox 23">
            <a:extLst>
              <a:ext uri="{FF2B5EF4-FFF2-40B4-BE49-F238E27FC236}">
                <a16:creationId xmlns:a16="http://schemas.microsoft.com/office/drawing/2014/main" id="{12C646BA-9CE4-9A76-AC16-2E993BEA9157}"/>
              </a:ext>
            </a:extLst>
          </p:cNvPr>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25" name="TextBox 24">
            <a:extLst>
              <a:ext uri="{FF2B5EF4-FFF2-40B4-BE49-F238E27FC236}">
                <a16:creationId xmlns:a16="http://schemas.microsoft.com/office/drawing/2014/main" id="{4862AA34-10D6-D650-6044-5F7FB8AC0E18}"/>
              </a:ext>
            </a:extLst>
          </p:cNvPr>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26" name="TextBox 25">
            <a:extLst>
              <a:ext uri="{FF2B5EF4-FFF2-40B4-BE49-F238E27FC236}">
                <a16:creationId xmlns:a16="http://schemas.microsoft.com/office/drawing/2014/main" id="{EE6CD714-413B-5D55-91B0-5423E9E5D5B9}"/>
              </a:ext>
            </a:extLst>
          </p:cNvPr>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27" name="TextBox 26">
            <a:extLst>
              <a:ext uri="{FF2B5EF4-FFF2-40B4-BE49-F238E27FC236}">
                <a16:creationId xmlns:a16="http://schemas.microsoft.com/office/drawing/2014/main" id="{AF06A2A8-CEE6-1D32-138D-03D19B0BED63}"/>
              </a:ext>
            </a:extLst>
          </p:cNvPr>
          <p:cNvSpPr txBox="1"/>
          <p:nvPr/>
        </p:nvSpPr>
        <p:spPr>
          <a:xfrm>
            <a:off x="4304933" y="3132308"/>
            <a:ext cx="724267" cy="369332"/>
          </a:xfrm>
          <a:prstGeom prst="rect">
            <a:avLst/>
          </a:prstGeom>
          <a:noFill/>
        </p:spPr>
        <p:txBody>
          <a:bodyPr wrap="square" rtlCol="0">
            <a:spAutoFit/>
          </a:bodyPr>
          <a:lstStyle/>
          <a:p>
            <a:endParaRPr lang="en-GB" dirty="0"/>
          </a:p>
        </p:txBody>
      </p:sp>
      <p:sp>
        <p:nvSpPr>
          <p:cNvPr id="28" name="TextBox 27">
            <a:extLst>
              <a:ext uri="{FF2B5EF4-FFF2-40B4-BE49-F238E27FC236}">
                <a16:creationId xmlns:a16="http://schemas.microsoft.com/office/drawing/2014/main" id="{FD166D01-B764-0FDB-5E7D-B0A69135F412}"/>
              </a:ext>
            </a:extLst>
          </p:cNvPr>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29" name="TextBox 28">
            <a:extLst>
              <a:ext uri="{FF2B5EF4-FFF2-40B4-BE49-F238E27FC236}">
                <a16:creationId xmlns:a16="http://schemas.microsoft.com/office/drawing/2014/main" id="{235DB74A-7EEE-7B17-4AB6-38F140E53A56}"/>
              </a:ext>
            </a:extLst>
          </p:cNvPr>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30" name="TextBox 29">
            <a:extLst>
              <a:ext uri="{FF2B5EF4-FFF2-40B4-BE49-F238E27FC236}">
                <a16:creationId xmlns:a16="http://schemas.microsoft.com/office/drawing/2014/main" id="{15CF7700-AE7F-17BD-6E59-5A2296D1BFA0}"/>
              </a:ext>
            </a:extLst>
          </p:cNvPr>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31" name="TextBox 30">
            <a:extLst>
              <a:ext uri="{FF2B5EF4-FFF2-40B4-BE49-F238E27FC236}">
                <a16:creationId xmlns:a16="http://schemas.microsoft.com/office/drawing/2014/main" id="{A4295751-F5DD-D894-2C78-60C709BA51CC}"/>
              </a:ext>
            </a:extLst>
          </p:cNvPr>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32" name="TextBox 31">
            <a:extLst>
              <a:ext uri="{FF2B5EF4-FFF2-40B4-BE49-F238E27FC236}">
                <a16:creationId xmlns:a16="http://schemas.microsoft.com/office/drawing/2014/main" id="{C7E8A04A-0B12-82B0-FB4C-3DECECD02745}"/>
              </a:ext>
            </a:extLst>
          </p:cNvPr>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33" name="Rounded Rectangle 47">
            <a:extLst>
              <a:ext uri="{FF2B5EF4-FFF2-40B4-BE49-F238E27FC236}">
                <a16:creationId xmlns:a16="http://schemas.microsoft.com/office/drawing/2014/main" id="{08D1CED9-8B5B-F595-0D19-647612D3A5AB}"/>
              </a:ext>
            </a:extLst>
          </p:cNvPr>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34" name="Rectangle 33">
            <a:extLst>
              <a:ext uri="{FF2B5EF4-FFF2-40B4-BE49-F238E27FC236}">
                <a16:creationId xmlns:a16="http://schemas.microsoft.com/office/drawing/2014/main" id="{0AB5EF63-5164-EC06-4C78-8582DA92EBBF}"/>
              </a:ext>
            </a:extLst>
          </p:cNvPr>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35" name="Group 34">
            <a:extLst>
              <a:ext uri="{FF2B5EF4-FFF2-40B4-BE49-F238E27FC236}">
                <a16:creationId xmlns:a16="http://schemas.microsoft.com/office/drawing/2014/main" id="{B36EB68B-FFD6-6DAC-EC98-2A92CF329432}"/>
              </a:ext>
            </a:extLst>
          </p:cNvPr>
          <p:cNvGrpSpPr/>
          <p:nvPr/>
        </p:nvGrpSpPr>
        <p:grpSpPr>
          <a:xfrm>
            <a:off x="7280877" y="2092255"/>
            <a:ext cx="1522415" cy="582939"/>
            <a:chOff x="4921168" y="2187423"/>
            <a:chExt cx="932703" cy="582939"/>
          </a:xfrm>
        </p:grpSpPr>
        <p:sp>
          <p:nvSpPr>
            <p:cNvPr id="36" name="Rounded Rectangle 51">
              <a:extLst>
                <a:ext uri="{FF2B5EF4-FFF2-40B4-BE49-F238E27FC236}">
                  <a16:creationId xmlns:a16="http://schemas.microsoft.com/office/drawing/2014/main" id="{EAFBFC74-6CB9-6499-34EA-F2CDA4FBFBE6}"/>
                </a:ext>
              </a:extLst>
            </p:cNvPr>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7" name="Rounded Rectangle 4">
              <a:extLst>
                <a:ext uri="{FF2B5EF4-FFF2-40B4-BE49-F238E27FC236}">
                  <a16:creationId xmlns:a16="http://schemas.microsoft.com/office/drawing/2014/main" id="{F869E077-F217-3F84-D93D-63179AE6643A}"/>
                </a:ext>
              </a:extLst>
            </p:cNvPr>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46136642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17</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Graduates (Origin, Quest, …)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18</a:t>
            </a:fld>
            <a:endParaRPr lang="en-US" dirty="0"/>
          </a:p>
        </p:txBody>
      </p:sp>
      <p:sp>
        <p:nvSpPr>
          <p:cNvPr id="5" name="Right Brace 4"/>
          <p:cNvSpPr/>
          <p:nvPr/>
        </p:nvSpPr>
        <p:spPr>
          <a:xfrm>
            <a:off x="525312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C43753-1343-BCC5-E71E-5FF1EF212A01}"/>
              </a:ext>
            </a:extLst>
          </p:cNvPr>
          <p:cNvSpPr>
            <a:spLocks noGrp="1"/>
          </p:cNvSpPr>
          <p:nvPr>
            <p:ph type="sldNum" sz="quarter" idx="10"/>
          </p:nvPr>
        </p:nvSpPr>
        <p:spPr/>
        <p:txBody>
          <a:bodyPr/>
          <a:lstStyle/>
          <a:p>
            <a:fld id="{17918391-D411-FE40-AAD7-861AE5233E0E}" type="slidenum">
              <a:rPr lang="en-US" smtClean="0"/>
              <a:pPr/>
              <a:t>19</a:t>
            </a:fld>
            <a:endParaRPr lang="en-US" dirty="0"/>
          </a:p>
        </p:txBody>
      </p:sp>
      <p:pic>
        <p:nvPicPr>
          <p:cNvPr id="4" name="Picture 3" descr="A picture containing text&#10;&#10;Description automatically generated">
            <a:extLst>
              <a:ext uri="{FF2B5EF4-FFF2-40B4-BE49-F238E27FC236}">
                <a16:creationId xmlns:a16="http://schemas.microsoft.com/office/drawing/2014/main" id="{7E04FC07-9ADE-B479-C4E3-0D02548655C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7449751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2308324"/>
          </a:xfrm>
          <a:prstGeom prst="rect">
            <a:avLst/>
          </a:prstGeom>
          <a:noFill/>
        </p:spPr>
        <p:txBody>
          <a:bodyPr wrap="square" rtlCol="0">
            <a:spAutoFit/>
          </a:bodyPr>
          <a:lstStyle/>
          <a:p>
            <a:pPr algn="ctr"/>
            <a:r>
              <a:rPr lang="en-US" sz="7200" b="1" dirty="0">
                <a:solidFill>
                  <a:schemeClr val="bg1"/>
                </a:solidFill>
              </a:rPr>
              <a:t>Welcome @ CERN</a:t>
            </a:r>
          </a:p>
          <a:p>
            <a:pPr algn="ctr"/>
            <a:r>
              <a:rPr lang="en-US" sz="7200" b="1" dirty="0">
                <a:solidFill>
                  <a:schemeClr val="bg1"/>
                </a:solidFill>
              </a:rPr>
              <a:t>1 November</a:t>
            </a:r>
            <a:endParaRPr lang="en-GB" sz="7200" b="1" dirty="0">
              <a:solidFill>
                <a:schemeClr val="bg1"/>
              </a:solidFill>
            </a:endParaRP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0033A0"/>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B68041F-C1C8-A61F-0B0A-4D6BA4C1E092}"/>
              </a:ext>
            </a:extLst>
          </p:cNvPr>
          <p:cNvSpPr>
            <a:spLocks noGrp="1"/>
          </p:cNvSpPr>
          <p:nvPr>
            <p:ph type="sldNum" sz="quarter" idx="10"/>
          </p:nvPr>
        </p:nvSpPr>
        <p:spPr/>
        <p:txBody>
          <a:bodyPr/>
          <a:lstStyle/>
          <a:p>
            <a:fld id="{17918391-D411-FE40-AAD7-861AE5233E0E}" type="slidenum">
              <a:rPr lang="en-US" smtClean="0"/>
              <a:pPr/>
              <a:t>20</a:t>
            </a:fld>
            <a:endParaRPr lang="en-US" dirty="0"/>
          </a:p>
        </p:txBody>
      </p:sp>
      <p:pic>
        <p:nvPicPr>
          <p:cNvPr id="3" name="Picture 2">
            <a:extLst>
              <a:ext uri="{FF2B5EF4-FFF2-40B4-BE49-F238E27FC236}">
                <a16:creationId xmlns:a16="http://schemas.microsoft.com/office/drawing/2014/main" id="{6AA08237-202E-1E31-DBB9-7198777F88EA}"/>
              </a:ext>
            </a:extLst>
          </p:cNvPr>
          <p:cNvPicPr>
            <a:picLocks noChangeAspect="1"/>
          </p:cNvPicPr>
          <p:nvPr/>
        </p:nvPicPr>
        <p:blipFill>
          <a:blip r:embed="rId2"/>
          <a:stretch>
            <a:fillRect/>
          </a:stretch>
        </p:blipFill>
        <p:spPr>
          <a:xfrm>
            <a:off x="935018" y="0"/>
            <a:ext cx="7273963" cy="5143500"/>
          </a:xfrm>
          <a:prstGeom prst="rect">
            <a:avLst/>
          </a:prstGeom>
        </p:spPr>
      </p:pic>
    </p:spTree>
    <p:extLst>
      <p:ext uri="{BB962C8B-B14F-4D97-AF65-F5344CB8AC3E}">
        <p14:creationId xmlns:p14="http://schemas.microsoft.com/office/powerpoint/2010/main" val="163691793"/>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18:30,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21</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1760580060"/>
              </p:ext>
            </p:extLst>
          </p:nvPr>
        </p:nvGraphicFramePr>
        <p:xfrm>
          <a:off x="245338" y="84347"/>
          <a:ext cx="8798361" cy="426720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i="0" dirty="0"/>
                        <a:t>Gates</a:t>
                      </a:r>
                    </a:p>
                  </a:txBody>
                  <a:tcPr anchor="ctr"/>
                </a:tc>
                <a:tc>
                  <a:txBody>
                    <a:bodyPr/>
                    <a:lstStyle/>
                    <a:p>
                      <a:r>
                        <a:rPr lang="en-GB" sz="2000" b="1" i="0" dirty="0"/>
                        <a:t>Days</a:t>
                      </a:r>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extLst>
                  <a:ext uri="{0D108BD9-81ED-4DB2-BD59-A6C34878D82A}">
                    <a16:rowId xmlns:a16="http://schemas.microsoft.com/office/drawing/2014/main" val="554095061"/>
                  </a:ext>
                </a:extLst>
              </a:tr>
              <a:tr h="360173">
                <a:tc>
                  <a:txBody>
                    <a:bodyPr/>
                    <a:lstStyle/>
                    <a:p>
                      <a:r>
                        <a:rPr lang="en-GB" i="0" dirty="0" err="1"/>
                        <a:t>Meyrin</a:t>
                      </a:r>
                      <a:r>
                        <a:rPr lang="en-GB" i="0" dirty="0"/>
                        <a:t> A</a:t>
                      </a:r>
                    </a:p>
                  </a:txBody>
                  <a:tcPr anchor="ctr"/>
                </a:tc>
                <a:tc>
                  <a:txBody>
                    <a:bodyPr/>
                    <a:lstStyle/>
                    <a:p>
                      <a:r>
                        <a:rPr lang="en-GB" sz="1600" i="0" dirty="0"/>
                        <a:t>Mon-Fri</a:t>
                      </a:r>
                    </a:p>
                  </a:txBody>
                  <a:tcPr anchor="ctr"/>
                </a:tc>
                <a:tc gridSpan="2">
                  <a:txBody>
                    <a:bodyPr/>
                    <a:lstStyle/>
                    <a:p>
                      <a:pPr algn="ctr"/>
                      <a:r>
                        <a:rPr lang="en-GB" i="0" dirty="0"/>
                        <a:t>6-22</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dirty="0"/>
                        <a:t>7-19</a:t>
                      </a:r>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i="0" dirty="0"/>
                        <a:t>Porte Jura </a:t>
                      </a:r>
                      <a:r>
                        <a:rPr lang="en-GB" i="0" dirty="0" err="1"/>
                        <a:t>Bldg</a:t>
                      </a:r>
                      <a:r>
                        <a:rPr lang="en-GB" i="0" baseline="0" dirty="0"/>
                        <a:t> </a:t>
                      </a:r>
                      <a:r>
                        <a:rPr lang="en-GB" i="0" dirty="0"/>
                        <a:t>33</a:t>
                      </a:r>
                    </a:p>
                  </a:txBody>
                  <a:tcPr anchor="ctr"/>
                </a:tc>
                <a:tc>
                  <a:txBody>
                    <a:bodyPr/>
                    <a:lstStyle/>
                    <a:p>
                      <a:endParaRPr lang="en-GB" sz="1600" i="0" dirty="0"/>
                    </a:p>
                  </a:txBody>
                  <a:tcPr anchor="ctr"/>
                </a:tc>
                <a:tc>
                  <a:txBody>
                    <a:bodyPr/>
                    <a:lstStyle/>
                    <a:p>
                      <a:pPr algn="ctr"/>
                      <a:r>
                        <a:rPr lang="en-GB" i="0" dirty="0"/>
                        <a:t>24/24</a:t>
                      </a:r>
                    </a:p>
                  </a:txBody>
                  <a:tcPr anchor="ctr">
                    <a:solidFill>
                      <a:srgbClr val="92D05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i="0" dirty="0" err="1"/>
                        <a:t>Meyrin</a:t>
                      </a:r>
                      <a:r>
                        <a:rPr lang="en-GB" b="1" i="0" dirty="0"/>
                        <a:t> B (Main entrance)</a:t>
                      </a:r>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i="0"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i="0" dirty="0" err="1"/>
                        <a:t>Meyrin</a:t>
                      </a:r>
                      <a:r>
                        <a:rPr lang="en-GB" i="0" dirty="0"/>
                        <a:t> C</a:t>
                      </a:r>
                    </a:p>
                  </a:txBody>
                  <a:tcPr anchor="ctr"/>
                </a:tc>
                <a:tc>
                  <a:txBody>
                    <a:bodyPr/>
                    <a:lstStyle/>
                    <a:p>
                      <a:r>
                        <a:rPr lang="en-GB" sz="1600" i="0" dirty="0"/>
                        <a:t>Mon-Fri</a:t>
                      </a:r>
                    </a:p>
                  </a:txBody>
                  <a:tcPr anchor="ctr"/>
                </a:tc>
                <a:tc gridSpan="2">
                  <a:txBody>
                    <a:bodyPr/>
                    <a:lstStyle/>
                    <a:p>
                      <a:pPr algn="ctr"/>
                      <a:r>
                        <a:rPr lang="en-GB" i="0" dirty="0"/>
                        <a:t>6-22</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i="0" dirty="0"/>
                        <a:t>7-19</a:t>
                      </a:r>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0" dirty="0" err="1"/>
                        <a:t>Meyrin</a:t>
                      </a:r>
                      <a:r>
                        <a:rPr lang="en-GB" i="0" dirty="0"/>
                        <a:t> D </a:t>
                      </a:r>
                      <a:r>
                        <a:rPr lang="en-GB" sz="1600" i="0" dirty="0">
                          <a:solidFill>
                            <a:srgbClr val="FF0000"/>
                          </a:solidFill>
                        </a:rPr>
                        <a:t>(goods only)</a:t>
                      </a:r>
                    </a:p>
                  </a:txBody>
                  <a:tcPr anchor="ctr"/>
                </a:tc>
                <a:tc>
                  <a:txBody>
                    <a:bodyPr/>
                    <a:lstStyle/>
                    <a:p>
                      <a:r>
                        <a:rPr lang="en-GB" sz="1600" i="0" dirty="0"/>
                        <a:t>Mon-Fri</a:t>
                      </a:r>
                    </a:p>
                  </a:txBody>
                  <a:tcPr anchor="ctr"/>
                </a:tc>
                <a:tc gridSpan="3">
                  <a:txBody>
                    <a:bodyPr/>
                    <a:lstStyle/>
                    <a:p>
                      <a:pPr algn="ctr"/>
                      <a:endParaRPr lang="en-GB" i="0"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0" dirty="0"/>
                        <a:t>08-12</a:t>
                      </a:r>
                      <a:br>
                        <a:rPr lang="en-GB" sz="1000" i="0" dirty="0"/>
                      </a:br>
                      <a:r>
                        <a:rPr lang="en-GB" sz="1000" i="0"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i="0" dirty="0" err="1"/>
                        <a:t>Meyrin</a:t>
                      </a:r>
                      <a:r>
                        <a:rPr lang="en-GB" i="0" dirty="0"/>
                        <a:t> E</a:t>
                      </a:r>
                    </a:p>
                  </a:txBody>
                  <a:tcPr anchor="ctr"/>
                </a:tc>
                <a:tc>
                  <a:txBody>
                    <a:bodyPr/>
                    <a:lstStyle/>
                    <a:p>
                      <a:r>
                        <a:rPr lang="en-GB" sz="1600" i="0" dirty="0"/>
                        <a:t>Mon-Fri</a:t>
                      </a:r>
                    </a:p>
                  </a:txBody>
                  <a:tcPr anchor="ctr"/>
                </a:tc>
                <a:tc gridSpan="3">
                  <a:txBody>
                    <a:bodyPr/>
                    <a:lstStyle/>
                    <a:p>
                      <a:pPr algn="ctr"/>
                      <a:r>
                        <a:rPr lang="en-GB" sz="1400" i="0" dirty="0"/>
                        <a:t> In : 7-9.30</a:t>
                      </a:r>
                      <a:r>
                        <a:rPr lang="en-GB" sz="1400" i="0" baseline="0" dirty="0"/>
                        <a:t> </a:t>
                      </a:r>
                    </a:p>
                    <a:p>
                      <a:pPr algn="ctr"/>
                      <a:r>
                        <a:rPr lang="en-GB" sz="1400" i="0" dirty="0"/>
                        <a:t>Out :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0" dirty="0" err="1"/>
                        <a:t>Intersites</a:t>
                      </a:r>
                      <a:r>
                        <a:rPr lang="en-GB" i="0" dirty="0"/>
                        <a:t> tunnel </a:t>
                      </a:r>
                      <a:r>
                        <a:rPr lang="en-GB" sz="1600" i="0" dirty="0">
                          <a:solidFill>
                            <a:srgbClr val="FF0000"/>
                          </a:solidFill>
                        </a:rPr>
                        <a:t>(restrictions)</a:t>
                      </a:r>
                    </a:p>
                  </a:txBody>
                  <a:tcPr anchor="ctr"/>
                </a:tc>
                <a:tc>
                  <a:txBody>
                    <a:bodyPr/>
                    <a:lstStyle/>
                    <a:p>
                      <a:r>
                        <a:rPr lang="en-GB" sz="1600" i="0" dirty="0"/>
                        <a:t>Mon-Fri</a:t>
                      </a:r>
                    </a:p>
                  </a:txBody>
                  <a:tcPr anchor="ctr"/>
                </a:tc>
                <a:tc gridSpan="2">
                  <a:txBody>
                    <a:bodyPr/>
                    <a:lstStyle/>
                    <a:p>
                      <a:pPr algn="ctr"/>
                      <a:endParaRPr lang="en-GB" i="0" dirty="0"/>
                    </a:p>
                  </a:txBody>
                  <a:tcPr anchor="ctr">
                    <a:solidFill>
                      <a:srgbClr val="FF0000"/>
                    </a:solidFill>
                  </a:tcPr>
                </a:tc>
                <a:tc hMerge="1">
                  <a:txBody>
                    <a:bodyPr/>
                    <a:lstStyle/>
                    <a:p>
                      <a:endParaRPr lang="en-GB"/>
                    </a:p>
                  </a:txBody>
                  <a:tcPr/>
                </a:tc>
                <a:tc>
                  <a:txBody>
                    <a:bodyPr/>
                    <a:lstStyle/>
                    <a:p>
                      <a:pPr algn="ctr"/>
                      <a:r>
                        <a:rPr lang="en-GB" i="0" dirty="0"/>
                        <a:t>7-18</a:t>
                      </a:r>
                    </a:p>
                  </a:txBody>
                  <a:tcPr anchor="ctr">
                    <a:solidFill>
                      <a:srgbClr val="92D050"/>
                    </a:solidFill>
                  </a:tcPr>
                </a:tc>
                <a:tc>
                  <a:txBody>
                    <a:bodyPr/>
                    <a:lstStyle/>
                    <a:p>
                      <a:endParaRPr lang="en-GB" i="0"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i="0" dirty="0" err="1"/>
                        <a:t>Prevessin</a:t>
                      </a:r>
                      <a:r>
                        <a:rPr lang="en-GB" b="1" i="0" dirty="0"/>
                        <a:t> Main</a:t>
                      </a:r>
                      <a:r>
                        <a:rPr lang="en-GB" b="1" i="0" baseline="0" dirty="0"/>
                        <a:t> entrance</a:t>
                      </a:r>
                      <a:endParaRPr lang="en-GB" b="1" i="0" dirty="0"/>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55A0"/>
                          </a:solidFill>
                          <a:effectLst/>
                          <a:uLnTx/>
                          <a:uFillTx/>
                          <a:latin typeface="+mn-lt"/>
                          <a:ea typeface="+mn-ea"/>
                          <a:cs typeface="+mn-cs"/>
                        </a:rPr>
                        <a:t>08-12</a:t>
                      </a:r>
                      <a:br>
                        <a:rPr kumimoji="0" lang="en-GB" sz="1000" b="0" i="0" u="none" strike="noStrike" kern="1200" cap="none" spc="0" normalizeH="0" baseline="0" noProof="0" dirty="0">
                          <a:ln>
                            <a:noFill/>
                          </a:ln>
                          <a:solidFill>
                            <a:srgbClr val="0055A0"/>
                          </a:solidFill>
                          <a:effectLst/>
                          <a:uLnTx/>
                          <a:uFillTx/>
                          <a:latin typeface="+mn-lt"/>
                          <a:ea typeface="+mn-ea"/>
                          <a:cs typeface="+mn-cs"/>
                        </a:rPr>
                      </a:br>
                      <a:r>
                        <a:rPr kumimoji="0" lang="en-GB" sz="1000" b="0" i="0" u="none" strike="noStrike" kern="1200" cap="none" spc="0" normalizeH="0" baseline="0" noProof="0" dirty="0">
                          <a:ln>
                            <a:noFill/>
                          </a:ln>
                          <a:solidFill>
                            <a:srgbClr val="0055A0"/>
                          </a:solidFill>
                          <a:effectLst/>
                          <a:uLnTx/>
                          <a:uFillTx/>
                          <a:latin typeface="+mn-lt"/>
                          <a:ea typeface="+mn-ea"/>
                          <a:cs typeface="+mn-cs"/>
                        </a:rPr>
                        <a:t>13-16</a:t>
                      </a:r>
                    </a:p>
                  </a:txBody>
                  <a:tcPr anchor="ctr">
                    <a:solidFill>
                      <a:srgbClr val="92D050"/>
                    </a:solidFill>
                  </a:tcPr>
                </a:tc>
                <a:extLst>
                  <a:ext uri="{0D108BD9-81ED-4DB2-BD59-A6C34878D82A}">
                    <a16:rowId xmlns:a16="http://schemas.microsoft.com/office/drawing/2014/main" val="2134736004"/>
                  </a:ext>
                </a:extLst>
              </a:tr>
              <a:tr h="360173">
                <a:tc>
                  <a:txBody>
                    <a:bodyPr/>
                    <a:lstStyle/>
                    <a:p>
                      <a:r>
                        <a:rPr lang="en-GB" i="0" dirty="0" err="1"/>
                        <a:t>Prevessin</a:t>
                      </a:r>
                      <a:r>
                        <a:rPr lang="en-GB" i="0" dirty="0"/>
                        <a:t> </a:t>
                      </a:r>
                      <a:r>
                        <a:rPr lang="en-GB" sz="1400" i="0" dirty="0"/>
                        <a:t>Route du </a:t>
                      </a:r>
                      <a:r>
                        <a:rPr lang="en-GB" sz="1400" i="0" dirty="0" err="1"/>
                        <a:t>Maroc</a:t>
                      </a:r>
                      <a:endParaRPr lang="en-GB" sz="1600" i="0" dirty="0"/>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i="0" dirty="0" err="1"/>
                        <a:t>Prevessin</a:t>
                      </a:r>
                      <a:r>
                        <a:rPr lang="en-GB" i="0" dirty="0"/>
                        <a:t> </a:t>
                      </a:r>
                      <a:r>
                        <a:rPr lang="en-GB" sz="1400" i="0" dirty="0"/>
                        <a:t>Moulin des </a:t>
                      </a:r>
                      <a:r>
                        <a:rPr lang="en-GB" sz="1400" i="0" dirty="0" err="1"/>
                        <a:t>Ponts</a:t>
                      </a:r>
                      <a:endParaRPr lang="en-GB" sz="1400" i="0" dirty="0"/>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18918958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5136548" y="2517342"/>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23</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27810" y="2503571"/>
            <a:ext cx="2629055" cy="1864986"/>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644249" y="611544"/>
            <a:ext cx="2499751" cy="172031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group of people in a buffet line&#10;&#10;Description automatically generated">
            <a:hlinkClick r:id="rId6"/>
            <a:extLst>
              <a:ext uri="{FF2B5EF4-FFF2-40B4-BE49-F238E27FC236}">
                <a16:creationId xmlns:a16="http://schemas.microsoft.com/office/drawing/2014/main" id="{C5C4EA39-E786-D6AD-6613-540420ABA12B}"/>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832044" y="636303"/>
            <a:ext cx="2609008" cy="1720315"/>
          </a:xfrm>
          <a:prstGeom prst="rect">
            <a:avLst/>
          </a:prstGeom>
        </p:spPr>
      </p:pic>
      <p:cxnSp>
        <p:nvCxnSpPr>
          <p:cNvPr id="13" name="Connector: Curved 12">
            <a:extLst>
              <a:ext uri="{FF2B5EF4-FFF2-40B4-BE49-F238E27FC236}">
                <a16:creationId xmlns:a16="http://schemas.microsoft.com/office/drawing/2014/main" id="{6903DBC5-0C81-207B-E551-E6B30856D91E}"/>
              </a:ext>
            </a:extLst>
          </p:cNvPr>
          <p:cNvCxnSpPr>
            <a:cxnSpLocks/>
            <a:stCxn id="18" idx="1"/>
          </p:cNvCxnSpPr>
          <p:nvPr/>
        </p:nvCxnSpPr>
        <p:spPr>
          <a:xfrm rot="10800000" flipV="1">
            <a:off x="4572001" y="380302"/>
            <a:ext cx="421067" cy="231241"/>
          </a:xfrm>
          <a:prstGeom prst="curvedConnector3">
            <a:avLst>
              <a:gd name="adj1" fmla="val 111743"/>
            </a:avLst>
          </a:prstGeom>
          <a:ln>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8AF9046E-345B-856A-6338-632F3B6C9D5E}"/>
              </a:ext>
            </a:extLst>
          </p:cNvPr>
          <p:cNvSpPr txBox="1"/>
          <p:nvPr/>
        </p:nvSpPr>
        <p:spPr>
          <a:xfrm>
            <a:off x="4993067" y="241803"/>
            <a:ext cx="2034990" cy="276999"/>
          </a:xfrm>
          <a:prstGeom prst="rect">
            <a:avLst/>
          </a:prstGeom>
          <a:noFill/>
        </p:spPr>
        <p:txBody>
          <a:bodyPr wrap="square" rtlCol="0">
            <a:spAutoFit/>
          </a:bodyPr>
          <a:lstStyle/>
          <a:p>
            <a:r>
              <a:rPr lang="en-US" sz="1200" i="1" dirty="0"/>
              <a:t>Click for more info</a:t>
            </a:r>
            <a:endParaRPr lang="en-GB" sz="1200" i="1" dirty="0"/>
          </a:p>
        </p:txBody>
      </p:sp>
    </p:spTree>
    <p:extLst>
      <p:ext uri="{BB962C8B-B14F-4D97-AF65-F5344CB8AC3E}">
        <p14:creationId xmlns:p14="http://schemas.microsoft.com/office/powerpoint/2010/main" val="185536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26" presetClass="entr" presetSubtype="0" fill="hold" nodeType="afterEffect">
                                  <p:stCondLst>
                                    <p:cond delay="3000"/>
                                  </p:stCondLst>
                                  <p:childTnLst>
                                    <p:set>
                                      <p:cBhvr>
                                        <p:cTn id="23" dur="1" fill="hold">
                                          <p:stCondLst>
                                            <p:cond delay="0"/>
                                          </p:stCondLst>
                                        </p:cTn>
                                        <p:tgtEl>
                                          <p:spTgt spid="13"/>
                                        </p:tgtEl>
                                        <p:attrNameLst>
                                          <p:attrName>style.visibility</p:attrName>
                                        </p:attrNameLst>
                                      </p:cBhvr>
                                      <p:to>
                                        <p:strVal val="visible"/>
                                      </p:to>
                                    </p:set>
                                    <p:animEffect transition="in" filter="wipe(down)">
                                      <p:cBhvr>
                                        <p:cTn id="24" dur="580">
                                          <p:stCondLst>
                                            <p:cond delay="0"/>
                                          </p:stCondLst>
                                        </p:cTn>
                                        <p:tgtEl>
                                          <p:spTgt spid="13"/>
                                        </p:tgtEl>
                                      </p:cBhvr>
                                    </p:animEffect>
                                    <p:anim calcmode="lin" valueType="num">
                                      <p:cBhvr>
                                        <p:cTn id="25"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0" dur="26">
                                          <p:stCondLst>
                                            <p:cond delay="650"/>
                                          </p:stCondLst>
                                        </p:cTn>
                                        <p:tgtEl>
                                          <p:spTgt spid="13"/>
                                        </p:tgtEl>
                                      </p:cBhvr>
                                      <p:to x="100000" y="60000"/>
                                    </p:animScale>
                                    <p:animScale>
                                      <p:cBhvr>
                                        <p:cTn id="31" dur="166" decel="50000">
                                          <p:stCondLst>
                                            <p:cond delay="676"/>
                                          </p:stCondLst>
                                        </p:cTn>
                                        <p:tgtEl>
                                          <p:spTgt spid="13"/>
                                        </p:tgtEl>
                                      </p:cBhvr>
                                      <p:to x="100000" y="100000"/>
                                    </p:animScale>
                                    <p:animScale>
                                      <p:cBhvr>
                                        <p:cTn id="32" dur="26">
                                          <p:stCondLst>
                                            <p:cond delay="1312"/>
                                          </p:stCondLst>
                                        </p:cTn>
                                        <p:tgtEl>
                                          <p:spTgt spid="13"/>
                                        </p:tgtEl>
                                      </p:cBhvr>
                                      <p:to x="100000" y="80000"/>
                                    </p:animScale>
                                    <p:animScale>
                                      <p:cBhvr>
                                        <p:cTn id="33" dur="166" decel="50000">
                                          <p:stCondLst>
                                            <p:cond delay="1338"/>
                                          </p:stCondLst>
                                        </p:cTn>
                                        <p:tgtEl>
                                          <p:spTgt spid="13"/>
                                        </p:tgtEl>
                                      </p:cBhvr>
                                      <p:to x="100000" y="100000"/>
                                    </p:animScale>
                                    <p:animScale>
                                      <p:cBhvr>
                                        <p:cTn id="34" dur="26">
                                          <p:stCondLst>
                                            <p:cond delay="1642"/>
                                          </p:stCondLst>
                                        </p:cTn>
                                        <p:tgtEl>
                                          <p:spTgt spid="13"/>
                                        </p:tgtEl>
                                      </p:cBhvr>
                                      <p:to x="100000" y="90000"/>
                                    </p:animScale>
                                    <p:animScale>
                                      <p:cBhvr>
                                        <p:cTn id="35" dur="166" decel="50000">
                                          <p:stCondLst>
                                            <p:cond delay="1668"/>
                                          </p:stCondLst>
                                        </p:cTn>
                                        <p:tgtEl>
                                          <p:spTgt spid="13"/>
                                        </p:tgtEl>
                                      </p:cBhvr>
                                      <p:to x="100000" y="100000"/>
                                    </p:animScale>
                                    <p:animScale>
                                      <p:cBhvr>
                                        <p:cTn id="36" dur="26">
                                          <p:stCondLst>
                                            <p:cond delay="1808"/>
                                          </p:stCondLst>
                                        </p:cTn>
                                        <p:tgtEl>
                                          <p:spTgt spid="13"/>
                                        </p:tgtEl>
                                      </p:cBhvr>
                                      <p:to x="100000" y="95000"/>
                                    </p:animScale>
                                    <p:animScale>
                                      <p:cBhvr>
                                        <p:cTn id="37" dur="166" decel="50000">
                                          <p:stCondLst>
                                            <p:cond delay="1834"/>
                                          </p:stCondLst>
                                        </p:cTn>
                                        <p:tgtEl>
                                          <p:spTgt spid="13"/>
                                        </p:tgtEl>
                                      </p:cBhvr>
                                      <p:to x="100000" y="100000"/>
                                    </p:animScale>
                                  </p:childTnLst>
                                </p:cTn>
                              </p:par>
                              <p:par>
                                <p:cTn id="38" presetID="26" presetClass="entr" presetSubtype="0" fill="hold" grpId="0" nodeType="withEffect">
                                  <p:stCondLst>
                                    <p:cond delay="300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80">
                                          <p:stCondLst>
                                            <p:cond delay="0"/>
                                          </p:stCondLst>
                                        </p:cTn>
                                        <p:tgtEl>
                                          <p:spTgt spid="18"/>
                                        </p:tgtEl>
                                      </p:cBhvr>
                                    </p:animEffect>
                                    <p:anim calcmode="lin" valueType="num">
                                      <p:cBhvr>
                                        <p:cTn id="41"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46" dur="26">
                                          <p:stCondLst>
                                            <p:cond delay="650"/>
                                          </p:stCondLst>
                                        </p:cTn>
                                        <p:tgtEl>
                                          <p:spTgt spid="18"/>
                                        </p:tgtEl>
                                      </p:cBhvr>
                                      <p:to x="100000" y="60000"/>
                                    </p:animScale>
                                    <p:animScale>
                                      <p:cBhvr>
                                        <p:cTn id="47" dur="166" decel="50000">
                                          <p:stCondLst>
                                            <p:cond delay="676"/>
                                          </p:stCondLst>
                                        </p:cTn>
                                        <p:tgtEl>
                                          <p:spTgt spid="18"/>
                                        </p:tgtEl>
                                      </p:cBhvr>
                                      <p:to x="100000" y="100000"/>
                                    </p:animScale>
                                    <p:animScale>
                                      <p:cBhvr>
                                        <p:cTn id="48" dur="26">
                                          <p:stCondLst>
                                            <p:cond delay="1312"/>
                                          </p:stCondLst>
                                        </p:cTn>
                                        <p:tgtEl>
                                          <p:spTgt spid="18"/>
                                        </p:tgtEl>
                                      </p:cBhvr>
                                      <p:to x="100000" y="80000"/>
                                    </p:animScale>
                                    <p:animScale>
                                      <p:cBhvr>
                                        <p:cTn id="49" dur="166" decel="50000">
                                          <p:stCondLst>
                                            <p:cond delay="1338"/>
                                          </p:stCondLst>
                                        </p:cTn>
                                        <p:tgtEl>
                                          <p:spTgt spid="18"/>
                                        </p:tgtEl>
                                      </p:cBhvr>
                                      <p:to x="100000" y="100000"/>
                                    </p:animScale>
                                    <p:animScale>
                                      <p:cBhvr>
                                        <p:cTn id="50" dur="26">
                                          <p:stCondLst>
                                            <p:cond delay="1642"/>
                                          </p:stCondLst>
                                        </p:cTn>
                                        <p:tgtEl>
                                          <p:spTgt spid="18"/>
                                        </p:tgtEl>
                                      </p:cBhvr>
                                      <p:to x="100000" y="90000"/>
                                    </p:animScale>
                                    <p:animScale>
                                      <p:cBhvr>
                                        <p:cTn id="51" dur="166" decel="50000">
                                          <p:stCondLst>
                                            <p:cond delay="1668"/>
                                          </p:stCondLst>
                                        </p:cTn>
                                        <p:tgtEl>
                                          <p:spTgt spid="18"/>
                                        </p:tgtEl>
                                      </p:cBhvr>
                                      <p:to x="100000" y="100000"/>
                                    </p:animScale>
                                    <p:animScale>
                                      <p:cBhvr>
                                        <p:cTn id="52" dur="26">
                                          <p:stCondLst>
                                            <p:cond delay="1808"/>
                                          </p:stCondLst>
                                        </p:cTn>
                                        <p:tgtEl>
                                          <p:spTgt spid="18"/>
                                        </p:tgtEl>
                                      </p:cBhvr>
                                      <p:to x="100000" y="95000"/>
                                    </p:animScale>
                                    <p:animScale>
                                      <p:cBhvr>
                                        <p:cTn id="53"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Must be 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24</a:t>
            </a:fld>
            <a:endParaRPr lang="en-US" dirty="0"/>
          </a:p>
        </p:txBody>
      </p:sp>
      <p:pic>
        <p:nvPicPr>
          <p:cNvPr id="6" name="Picture 5">
            <a:hlinkClick r:id="rId4"/>
          </p:cNvPr>
          <p:cNvPicPr>
            <a:picLocks noChangeAspect="1"/>
          </p:cNvPicPr>
          <p:nvPr/>
        </p:nvPicPr>
        <p:blipFill>
          <a:blip r:embed="rId5"/>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t>Car sharing</a:t>
            </a:r>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25</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5"/>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a:xfrm>
            <a:off x="224384" y="1080059"/>
            <a:ext cx="4040188" cy="2764991"/>
          </a:xfrm>
        </p:spPr>
        <p:txBody>
          <a:bodyPr/>
          <a:lstStyle/>
          <a:p>
            <a:pPr marL="36576" indent="0" algn="r">
              <a:buNone/>
            </a:pPr>
            <a:r>
              <a:rPr lang="en-US" sz="2800" dirty="0">
                <a:solidFill>
                  <a:srgbClr val="C00000"/>
                </a:solidFill>
              </a:rPr>
              <a:t>Car sharing</a:t>
            </a:r>
          </a:p>
          <a:p>
            <a:pPr marL="36576" indent="0">
              <a:buNone/>
            </a:pP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a:xfrm>
            <a:off x="4482101" y="1051169"/>
            <a:ext cx="4350868" cy="2764991"/>
          </a:xfrm>
        </p:spPr>
        <p:txBody>
          <a:bodyPr/>
          <a:lstStyle/>
          <a:p>
            <a:pPr marL="36576" indent="0">
              <a:buNone/>
            </a:pPr>
            <a:r>
              <a:rPr lang="en-US" sz="2800" dirty="0">
                <a:solidFill>
                  <a:srgbClr val="92D050"/>
                </a:solidFill>
              </a:rPr>
              <a:t>Bike sharing</a:t>
            </a:r>
          </a:p>
          <a:p>
            <a:pPr marL="36576" indent="0" algn="r">
              <a:buNone/>
            </a:pPr>
            <a:br>
              <a:rPr lang="en-US" dirty="0"/>
            </a:br>
            <a:r>
              <a:rPr lang="en-US" dirty="0">
                <a:hlinkClick r:id="rId4"/>
              </a:rPr>
              <a:t>www.mobility-parc.net/</a:t>
            </a:r>
            <a:br>
              <a:rPr lang="en-US" dirty="0"/>
            </a:br>
            <a:r>
              <a:rPr lang="en-US" sz="1400" dirty="0"/>
              <a:t>login with CERN SSO</a:t>
            </a:r>
            <a:endParaRPr lang="en-GB" sz="2400" dirty="0"/>
          </a:p>
          <a:p>
            <a:pPr marL="36576" indent="0" algn="r">
              <a:buNone/>
            </a:pP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26</a:t>
            </a:fld>
            <a:endParaRPr lang="en-US" dirty="0"/>
          </a:p>
        </p:txBody>
      </p:sp>
      <p:pic>
        <p:nvPicPr>
          <p:cNvPr id="7" name="Content Placeholder 3"/>
          <p:cNvPicPr>
            <a:picLocks noChangeAspect="1"/>
          </p:cNvPicPr>
          <p:nvPr/>
        </p:nvPicPr>
        <p:blipFill rotWithShape="1">
          <a:blip r:embed="rId5"/>
          <a:srcRect l="8467" t="750" r="13301" b="56277"/>
          <a:stretch/>
        </p:blipFill>
        <p:spPr>
          <a:xfrm>
            <a:off x="4525143" y="2646130"/>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03853" y="2690020"/>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35294" y="2625198"/>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110350" y="2603571"/>
            <a:ext cx="1036316" cy="482958"/>
          </a:xfrm>
          <a:prstGeom prst="rect">
            <a:avLst/>
          </a:prstGeom>
        </p:spPr>
      </p:pic>
      <p:pic>
        <p:nvPicPr>
          <p:cNvPr id="11" name="Picture 10"/>
          <p:cNvPicPr>
            <a:picLocks noChangeAspect="1"/>
          </p:cNvPicPr>
          <p:nvPr/>
        </p:nvPicPr>
        <p:blipFill>
          <a:blip r:embed="rId6"/>
          <a:stretch>
            <a:fillRect/>
          </a:stretch>
        </p:blipFill>
        <p:spPr>
          <a:xfrm>
            <a:off x="382588" y="94333"/>
            <a:ext cx="1514465" cy="1444026"/>
          </a:xfrm>
          <a:prstGeom prst="rect">
            <a:avLst/>
          </a:prstGeom>
        </p:spPr>
      </p:pic>
      <p:pic>
        <p:nvPicPr>
          <p:cNvPr id="12" name="Picture 11"/>
          <p:cNvPicPr>
            <a:picLocks noChangeAspect="1"/>
          </p:cNvPicPr>
          <p:nvPr/>
        </p:nvPicPr>
        <p:blipFill>
          <a:blip r:embed="rId7"/>
          <a:stretch>
            <a:fillRect/>
          </a:stretch>
        </p:blipFill>
        <p:spPr>
          <a:xfrm>
            <a:off x="358940" y="3148320"/>
            <a:ext cx="1092068" cy="1134727"/>
          </a:xfrm>
          <a:prstGeom prst="rect">
            <a:avLst/>
          </a:prstGeom>
        </p:spPr>
      </p:pic>
      <p:pic>
        <p:nvPicPr>
          <p:cNvPr id="13" name="Picture 12"/>
          <p:cNvPicPr>
            <a:picLocks noChangeAspect="1"/>
          </p:cNvPicPr>
          <p:nvPr/>
        </p:nvPicPr>
        <p:blipFill>
          <a:blip r:embed="rId8"/>
          <a:stretch>
            <a:fillRect/>
          </a:stretch>
        </p:blipFill>
        <p:spPr>
          <a:xfrm>
            <a:off x="2335294" y="3123890"/>
            <a:ext cx="1230603" cy="1239586"/>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Content Placeholder 7" descr="Icon&#10;&#10;Description automatically generated">
            <a:extLst>
              <a:ext uri="{FF2B5EF4-FFF2-40B4-BE49-F238E27FC236}">
                <a16:creationId xmlns:a16="http://schemas.microsoft.com/office/drawing/2014/main" id="{4CA4E048-75B5-4868-A4D0-0518491BA8A8}"/>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l="30284" t="11755" r="30054" b="12701"/>
          <a:stretch/>
        </p:blipFill>
        <p:spPr>
          <a:xfrm>
            <a:off x="7039973" y="0"/>
            <a:ext cx="1602377" cy="1602378"/>
          </a:xfrm>
          <a:prstGeom prst="rect">
            <a:avLst/>
          </a:prstGeom>
        </p:spPr>
      </p:pic>
      <p:pic>
        <p:nvPicPr>
          <p:cNvPr id="23" name="Picture 22">
            <a:extLst>
              <a:ext uri="{FF2B5EF4-FFF2-40B4-BE49-F238E27FC236}">
                <a16:creationId xmlns:a16="http://schemas.microsoft.com/office/drawing/2014/main" id="{5DB5C2C9-9E69-C9D7-38D1-EBA043608FB0}"/>
              </a:ext>
            </a:extLst>
          </p:cNvPr>
          <p:cNvPicPr>
            <a:picLocks noChangeAspect="1"/>
          </p:cNvPicPr>
          <p:nvPr/>
        </p:nvPicPr>
        <p:blipFill>
          <a:blip r:embed="rId10"/>
          <a:stretch>
            <a:fillRect/>
          </a:stretch>
        </p:blipFill>
        <p:spPr>
          <a:xfrm>
            <a:off x="7080778" y="3071134"/>
            <a:ext cx="1274005" cy="1292380"/>
          </a:xfrm>
          <a:prstGeom prst="rect">
            <a:avLst/>
          </a:prstGeom>
        </p:spPr>
      </p:pic>
      <p:pic>
        <p:nvPicPr>
          <p:cNvPr id="25" name="Picture 24">
            <a:extLst>
              <a:ext uri="{FF2B5EF4-FFF2-40B4-BE49-F238E27FC236}">
                <a16:creationId xmlns:a16="http://schemas.microsoft.com/office/drawing/2014/main" id="{4F5552CE-8E65-444C-6FDD-A38B373CFDA7}"/>
              </a:ext>
            </a:extLst>
          </p:cNvPr>
          <p:cNvPicPr>
            <a:picLocks noChangeAspect="1"/>
          </p:cNvPicPr>
          <p:nvPr/>
        </p:nvPicPr>
        <p:blipFill>
          <a:blip r:embed="rId11"/>
          <a:stretch>
            <a:fillRect/>
          </a:stretch>
        </p:blipFill>
        <p:spPr>
          <a:xfrm>
            <a:off x="4568152" y="3053549"/>
            <a:ext cx="1348438" cy="1291728"/>
          </a:xfrm>
          <a:prstGeom prst="rect">
            <a:avLst/>
          </a:prstGeom>
        </p:spPr>
      </p:pic>
    </p:spTree>
    <p:extLst>
      <p:ext uri="{BB962C8B-B14F-4D97-AF65-F5344CB8AC3E}">
        <p14:creationId xmlns:p14="http://schemas.microsoft.com/office/powerpoint/2010/main" val="10375040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27</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28</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29</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5" name="Picture 4">
            <a:extLst>
              <a:ext uri="{FF2B5EF4-FFF2-40B4-BE49-F238E27FC236}">
                <a16:creationId xmlns:a16="http://schemas.microsoft.com/office/drawing/2014/main" id="{BF21E0E9-E0F8-8FB0-C98F-4745417B74D4}"/>
              </a:ext>
            </a:extLst>
          </p:cNvPr>
          <p:cNvPicPr>
            <a:picLocks noChangeAspect="1"/>
          </p:cNvPicPr>
          <p:nvPr/>
        </p:nvPicPr>
        <p:blipFill>
          <a:blip r:embed="rId4"/>
          <a:stretch>
            <a:fillRect/>
          </a:stretch>
        </p:blipFill>
        <p:spPr>
          <a:xfrm>
            <a:off x="381664" y="2113403"/>
            <a:ext cx="2741861" cy="1971954"/>
          </a:xfrm>
          <a:prstGeom prst="rect">
            <a:avLst/>
          </a:prstGeom>
        </p:spPr>
      </p:pic>
    </p:spTree>
    <p:extLst>
      <p:ext uri="{BB962C8B-B14F-4D97-AF65-F5344CB8AC3E}">
        <p14:creationId xmlns:p14="http://schemas.microsoft.com/office/powerpoint/2010/main" val="32444487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5D645A-6F31-101C-91A3-AEE6C5D24FCF}"/>
              </a:ext>
            </a:extLst>
          </p:cNvPr>
          <p:cNvSpPr>
            <a:spLocks noGrp="1"/>
          </p:cNvSpPr>
          <p:nvPr>
            <p:ph type="sldNum" sz="quarter" idx="10"/>
          </p:nvPr>
        </p:nvSpPr>
        <p:spPr/>
        <p:txBody>
          <a:bodyPr/>
          <a:lstStyle/>
          <a:p>
            <a:fld id="{17918391-D411-FE40-AAD7-861AE5233E0E}" type="slidenum">
              <a:rPr lang="en-US" smtClean="0"/>
              <a:pPr/>
              <a:t>31</a:t>
            </a:fld>
            <a:endParaRPr lang="en-US" dirty="0"/>
          </a:p>
        </p:txBody>
      </p:sp>
      <p:pic>
        <p:nvPicPr>
          <p:cNvPr id="10" name="Content Placeholder 9">
            <a:hlinkClick r:id="rId3"/>
            <a:extLst>
              <a:ext uri="{FF2B5EF4-FFF2-40B4-BE49-F238E27FC236}">
                <a16:creationId xmlns:a16="http://schemas.microsoft.com/office/drawing/2014/main" id="{F4F4F954-29EA-A93B-EE3A-7429094085A9}"/>
              </a:ext>
            </a:extLst>
          </p:cNvPr>
          <p:cNvPicPr>
            <a:picLocks noGrp="1" noChangeAspect="1"/>
          </p:cNvPicPr>
          <p:nvPr>
            <p:ph idx="1"/>
          </p:nvPr>
        </p:nvPicPr>
        <p:blipFill rotWithShape="1">
          <a:blip r:embed="rId4"/>
          <a:srcRect l="779" t="735" r="50227" b="6828"/>
          <a:stretch/>
        </p:blipFill>
        <p:spPr>
          <a:xfrm>
            <a:off x="457200" y="172438"/>
            <a:ext cx="3062428" cy="4129150"/>
          </a:xfrm>
        </p:spPr>
      </p:pic>
      <p:pic>
        <p:nvPicPr>
          <p:cNvPr id="11" name="Content Placeholder 9">
            <a:hlinkClick r:id="rId3"/>
            <a:extLst>
              <a:ext uri="{FF2B5EF4-FFF2-40B4-BE49-F238E27FC236}">
                <a16:creationId xmlns:a16="http://schemas.microsoft.com/office/drawing/2014/main" id="{4468155D-B43F-2765-7B3C-8B8C9A8BF8B2}"/>
              </a:ext>
            </a:extLst>
          </p:cNvPr>
          <p:cNvPicPr>
            <a:picLocks noChangeAspect="1"/>
          </p:cNvPicPr>
          <p:nvPr/>
        </p:nvPicPr>
        <p:blipFill rotWithShape="1">
          <a:blip r:embed="rId4"/>
          <a:srcRect l="51720" t="1213" r="1424" b="1457"/>
          <a:stretch/>
        </p:blipFill>
        <p:spPr>
          <a:xfrm>
            <a:off x="5714697" y="54428"/>
            <a:ext cx="2972103" cy="4365171"/>
          </a:xfrm>
          <a:prstGeom prst="rect">
            <a:avLst/>
          </a:prstGeom>
        </p:spPr>
      </p:pic>
      <p:sp>
        <p:nvSpPr>
          <p:cNvPr id="12" name="TextBox 11">
            <a:extLst>
              <a:ext uri="{FF2B5EF4-FFF2-40B4-BE49-F238E27FC236}">
                <a16:creationId xmlns:a16="http://schemas.microsoft.com/office/drawing/2014/main" id="{0CBD3196-287A-2C72-9E6D-5817FC3CE9C2}"/>
              </a:ext>
            </a:extLst>
          </p:cNvPr>
          <p:cNvSpPr txBox="1"/>
          <p:nvPr/>
        </p:nvSpPr>
        <p:spPr>
          <a:xfrm>
            <a:off x="3907971" y="1833086"/>
            <a:ext cx="1328058" cy="1477328"/>
          </a:xfrm>
          <a:prstGeom prst="rect">
            <a:avLst/>
          </a:prstGeom>
          <a:noFill/>
        </p:spPr>
        <p:txBody>
          <a:bodyPr wrap="square" rtlCol="0">
            <a:spAutoFit/>
          </a:bodyPr>
          <a:lstStyle/>
          <a:p>
            <a:pPr algn="ctr"/>
            <a:r>
              <a:rPr lang="en-US" dirty="0"/>
              <a:t>Click on the picture to download the flyer</a:t>
            </a:r>
            <a:endParaRPr lang="en-GB" dirty="0"/>
          </a:p>
        </p:txBody>
      </p:sp>
    </p:spTree>
    <p:extLst>
      <p:ext uri="{BB962C8B-B14F-4D97-AF65-F5344CB8AC3E}">
        <p14:creationId xmlns:p14="http://schemas.microsoft.com/office/powerpoint/2010/main" val="42092509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32</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83074" y="129377"/>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33</a:t>
            </a:fld>
            <a:endParaRPr lang="en-US" dirty="0"/>
          </a:p>
        </p:txBody>
      </p:sp>
      <p:sp>
        <p:nvSpPr>
          <p:cNvPr id="4" name="TextBox 3">
            <a:extLst>
              <a:ext uri="{FF2B5EF4-FFF2-40B4-BE49-F238E27FC236}">
                <a16:creationId xmlns:a16="http://schemas.microsoft.com/office/drawing/2014/main" id="{E7627F16-9EA1-8354-30F7-63CD9BB1364C}"/>
              </a:ext>
            </a:extLst>
          </p:cNvPr>
          <p:cNvSpPr txBox="1"/>
          <p:nvPr/>
        </p:nvSpPr>
        <p:spPr>
          <a:xfrm>
            <a:off x="5528937" y="1910422"/>
            <a:ext cx="3440892" cy="2303195"/>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Code for ethical procurement</a:t>
            </a:r>
            <a:endParaRPr lang="en-US" sz="1600" dirty="0">
              <a:solidFill>
                <a:srgbClr val="5F5F5F"/>
              </a:solidFill>
              <a:hlinkClick r:id="rId3">
                <a:extLst>
                  <a:ext uri="{A12FA001-AC4F-418D-AE19-62706E023703}">
                    <ahyp:hlinkClr xmlns:ahyp="http://schemas.microsoft.com/office/drawing/2018/hyperlinkcolor" val="tx"/>
                  </a:ext>
                </a:extLst>
              </a:hlinkClick>
            </a:endParaRPr>
          </a:p>
          <a:p>
            <a:pPr marL="285750" indent="-285750">
              <a:lnSpc>
                <a:spcPct val="150000"/>
              </a:lnSpc>
              <a:buFont typeface="Arial" panose="020B0604020202020204" pitchFamily="34" charset="0"/>
              <a:buChar char="•"/>
            </a:pPr>
            <a:r>
              <a:rPr lang="en-US" sz="1600" dirty="0">
                <a:solidFill>
                  <a:srgbClr val="00B0F0"/>
                </a:solidFill>
                <a:hlinkClick r:id="rId3">
                  <a:extLst>
                    <a:ext uri="{A12FA001-AC4F-418D-AE19-62706E023703}">
                      <ahyp:hlinkClr xmlns:ahyp="http://schemas.microsoft.com/office/drawing/2018/hyperlinkcolor" val="tx"/>
                    </a:ext>
                  </a:extLst>
                </a:hlinkClick>
              </a:rPr>
              <a:t>Social media guidelines</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4">
                  <a:extLst>
                    <a:ext uri="{A12FA001-AC4F-418D-AE19-62706E023703}">
                      <ahyp:hlinkClr xmlns:ahyp="http://schemas.microsoft.com/office/drawing/2018/hyperlinkcolor" val="tx"/>
                    </a:ext>
                  </a:extLst>
                </a:hlinkClick>
              </a:rPr>
              <a:t>Anti-harassment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5">
                  <a:extLst>
                    <a:ext uri="{A12FA001-AC4F-418D-AE19-62706E023703}">
                      <ahyp:hlinkClr xmlns:ahyp="http://schemas.microsoft.com/office/drawing/2018/hyperlinkcolor" val="tx"/>
                    </a:ext>
                  </a:extLst>
                </a:hlinkClick>
              </a:rPr>
              <a:t>Anti-fraud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6">
                  <a:extLst>
                    <a:ext uri="{A12FA001-AC4F-418D-AE19-62706E023703}">
                      <ahyp:hlinkClr xmlns:ahyp="http://schemas.microsoft.com/office/drawing/2018/hyperlinkcolor" val="tx"/>
                    </a:ext>
                  </a:extLst>
                </a:hlinkClick>
              </a:rPr>
              <a:t>Conflict of interest policy</a:t>
            </a:r>
            <a:endParaRPr lang="en-GB" sz="1600" dirty="0">
              <a:solidFill>
                <a:srgbClr val="00B0F0"/>
              </a:solidFill>
            </a:endParaRPr>
          </a:p>
          <a:p>
            <a:pPr marL="285750" indent="-285750">
              <a:lnSpc>
                <a:spcPct val="150000"/>
              </a:lnSpc>
              <a:buFont typeface="Arial" panose="020B0604020202020204" pitchFamily="34" charset="0"/>
              <a:buChar char="•"/>
            </a:pPr>
            <a:r>
              <a:rPr lang="en-GB" sz="1600" dirty="0">
                <a:solidFill>
                  <a:srgbClr val="00B0F0"/>
                </a:solidFill>
                <a:hlinkClick r:id="rId7">
                  <a:extLst>
                    <a:ext uri="{A12FA001-AC4F-418D-AE19-62706E023703}">
                      <ahyp:hlinkClr xmlns:ahyp="http://schemas.microsoft.com/office/drawing/2018/hyperlinkcolor" val="tx"/>
                    </a:ext>
                  </a:extLst>
                </a:hlinkClick>
              </a:rPr>
              <a:t>Diversity policy</a:t>
            </a:r>
            <a:endParaRPr lang="en-US" sz="1600" dirty="0">
              <a:solidFill>
                <a:srgbClr val="00B0F0"/>
              </a:solidFill>
            </a:endParaRPr>
          </a:p>
        </p:txBody>
      </p:sp>
      <p:pic>
        <p:nvPicPr>
          <p:cNvPr id="9" name="Picture 8">
            <a:extLst>
              <a:ext uri="{FF2B5EF4-FFF2-40B4-BE49-F238E27FC236}">
                <a16:creationId xmlns:a16="http://schemas.microsoft.com/office/drawing/2014/main" id="{46A705A5-6CBD-6482-CB3E-7D2938B38991}"/>
              </a:ext>
            </a:extLst>
          </p:cNvPr>
          <p:cNvPicPr>
            <a:picLocks noChangeAspect="1"/>
          </p:cNvPicPr>
          <p:nvPr/>
        </p:nvPicPr>
        <p:blipFill>
          <a:blip r:embed="rId8"/>
          <a:stretch>
            <a:fillRect/>
          </a:stretch>
        </p:blipFill>
        <p:spPr>
          <a:xfrm>
            <a:off x="535832" y="791652"/>
            <a:ext cx="4418321" cy="3560196"/>
          </a:xfrm>
          <a:prstGeom prst="rect">
            <a:avLst/>
          </a:prstGeom>
        </p:spPr>
      </p:pic>
      <p:sp>
        <p:nvSpPr>
          <p:cNvPr id="10" name="TextBox 9">
            <a:extLst>
              <a:ext uri="{FF2B5EF4-FFF2-40B4-BE49-F238E27FC236}">
                <a16:creationId xmlns:a16="http://schemas.microsoft.com/office/drawing/2014/main" id="{A1664FA9-0588-8008-B9B5-F8A191848A21}"/>
              </a:ext>
            </a:extLst>
          </p:cNvPr>
          <p:cNvSpPr txBox="1"/>
          <p:nvPr/>
        </p:nvSpPr>
        <p:spPr>
          <a:xfrm>
            <a:off x="5220020" y="448836"/>
            <a:ext cx="3749809" cy="1200329"/>
          </a:xfrm>
          <a:prstGeom prst="rect">
            <a:avLst/>
          </a:prstGeom>
          <a:noFill/>
        </p:spPr>
        <p:txBody>
          <a:bodyPr wrap="none" rtlCol="0">
            <a:spAutoFit/>
          </a:bodyPr>
          <a:lstStyle/>
          <a:p>
            <a:r>
              <a:rPr lang="en-GB" dirty="0">
                <a:hlinkClick r:id="rId9"/>
              </a:rPr>
              <a:t>https://cern.ch/codeofconduct</a:t>
            </a:r>
            <a:br>
              <a:rPr lang="en-GB" dirty="0"/>
            </a:br>
            <a:br>
              <a:rPr lang="en-GB" dirty="0"/>
            </a:br>
            <a:r>
              <a:rPr lang="en-GB" dirty="0"/>
              <a:t>https://hr.web.cern.ch/cerns-values</a:t>
            </a:r>
            <a:br>
              <a:rPr lang="en-GB" dirty="0"/>
            </a:br>
            <a:r>
              <a:rPr lang="en-GB" dirty="0"/>
              <a:t>with a 2’ video for each value</a:t>
            </a:r>
          </a:p>
        </p:txBody>
      </p:sp>
    </p:spTree>
    <p:extLst>
      <p:ext uri="{BB962C8B-B14F-4D97-AF65-F5344CB8AC3E}">
        <p14:creationId xmlns:p14="http://schemas.microsoft.com/office/powerpoint/2010/main" val="32004673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34</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fontScale="62500" lnSpcReduction="20000"/>
          </a:bodyPr>
          <a:lstStyle/>
          <a:p>
            <a:pPr marL="36576" indent="0">
              <a:buNone/>
            </a:pPr>
            <a:r>
              <a:rPr lang="en-US" sz="5100" b="1" dirty="0">
                <a:solidFill>
                  <a:srgbClr val="00B0F0"/>
                </a:solidFill>
              </a:rPr>
              <a:t>Directorate		</a:t>
            </a:r>
            <a:r>
              <a:rPr lang="en-US" sz="3800" dirty="0">
                <a:solidFill>
                  <a:srgbClr val="FF0000"/>
                </a:solidFill>
              </a:rPr>
              <a:t>every 3 months</a:t>
            </a:r>
            <a:r>
              <a:rPr lang="en-US" sz="3800" i="1" dirty="0"/>
              <a:t> </a:t>
            </a:r>
            <a:endParaRPr lang="en-US" sz="3800" dirty="0">
              <a:solidFill>
                <a:srgbClr val="FF0000"/>
              </a:solidFil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r>
              <a:rPr lang="en-US" sz="3900" dirty="0">
                <a:solidFill>
                  <a:srgbClr val="FF0000"/>
                </a:solidFill>
              </a:rPr>
              <a:t>ad hoc</a:t>
            </a:r>
            <a:endParaRPr lang="en-US" sz="5100" b="1" dirty="0">
              <a:solidFill>
                <a:srgbClr val="00B0F0"/>
              </a:solidFill>
            </a:endParaRPr>
          </a:p>
          <a:p>
            <a:pPr marL="571500" indent="-571500">
              <a:buFont typeface="Courier New" panose="02070309020205020404" pitchFamily="49" charset="0"/>
              <a:buChar char="o"/>
            </a:pPr>
            <a:r>
              <a:rPr lang="en-US" sz="4000" dirty="0"/>
              <a:t>Focus on one topic (</a:t>
            </a:r>
            <a:r>
              <a:rPr lang="en-US" sz="4000" dirty="0" err="1"/>
              <a:t>eg</a:t>
            </a:r>
            <a:r>
              <a:rPr lang="en-US" sz="4000" dirty="0"/>
              <a:t>. flexibility)</a:t>
            </a:r>
          </a:p>
          <a:p>
            <a:pPr marL="685800" indent="-685800">
              <a:buFont typeface="Courier New" panose="02070309020205020404" pitchFamily="49" charset="0"/>
              <a:buChar char="o"/>
            </a:pPr>
            <a:endParaRPr lang="en-US" sz="3900" dirty="0"/>
          </a:p>
          <a:p>
            <a:pPr marL="36576" indent="0">
              <a:buNone/>
            </a:pPr>
            <a:r>
              <a:rPr lang="en-US" sz="5100" b="1" dirty="0">
                <a:solidFill>
                  <a:srgbClr val="00B0F0"/>
                </a:solidFill>
              </a:rPr>
              <a:t>Staff Association 	</a:t>
            </a:r>
            <a:r>
              <a:rPr lang="en-US" sz="3900" dirty="0">
                <a:solidFill>
                  <a:srgbClr val="FF0000"/>
                </a:solidFill>
              </a:rPr>
              <a:t>every month</a:t>
            </a:r>
          </a:p>
          <a:p>
            <a:pPr marL="457200">
              <a:buFont typeface="Courier New" panose="02070309020205020404" pitchFamily="49" charset="0"/>
              <a:buChar char="o"/>
            </a:pPr>
            <a:r>
              <a:rPr lang="en-US" sz="3800" dirty="0"/>
              <a:t>Latest information on priorities and current issues</a:t>
            </a: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36</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sp>
        <p:nvSpPr>
          <p:cNvPr id="6" name="Slide Number Placeholder 5"/>
          <p:cNvSpPr>
            <a:spLocks noGrp="1"/>
          </p:cNvSpPr>
          <p:nvPr>
            <p:ph type="sldNum" sz="quarter" idx="10"/>
          </p:nvPr>
        </p:nvSpPr>
        <p:spPr/>
        <p:txBody>
          <a:bodyPr/>
          <a:lstStyle/>
          <a:p>
            <a:fld id="{17918391-D411-FE40-AAD7-861AE5233E0E}" type="slidenum">
              <a:rPr lang="en-US" smtClean="0"/>
              <a:pPr/>
              <a:t>37</a:t>
            </a:fld>
            <a:endParaRPr lang="en-US" dirty="0"/>
          </a:p>
        </p:txBody>
      </p:sp>
      <p:pic>
        <p:nvPicPr>
          <p:cNvPr id="8" name="Picture 7" descr="A close up of a name tag&#10;&#10;Description automatically generated with low confidence">
            <a:extLst>
              <a:ext uri="{FF2B5EF4-FFF2-40B4-BE49-F238E27FC236}">
                <a16:creationId xmlns:a16="http://schemas.microsoft.com/office/drawing/2014/main" id="{2211F57A-4B65-4FA7-E85F-0C662BF63F52}"/>
              </a:ext>
            </a:extLst>
          </p:cNvPr>
          <p:cNvPicPr>
            <a:picLocks noChangeAspect="1"/>
          </p:cNvPicPr>
          <p:nvPr/>
        </p:nvPicPr>
        <p:blipFill rotWithShape="1">
          <a:blip r:embed="rId4" cstate="email">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l="23223" t="28673" r="17104" b="18834"/>
          <a:stretch/>
        </p:blipFill>
        <p:spPr>
          <a:xfrm>
            <a:off x="6407890" y="2977135"/>
            <a:ext cx="2025882" cy="1336604"/>
          </a:xfrm>
          <a:prstGeom prst="rect">
            <a:avLst/>
          </a:prstGeom>
          <a:ln>
            <a:noFill/>
          </a:ln>
          <a:effectLst/>
        </p:spPr>
      </p:pic>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400" dirty="0"/>
              <a:t>Welcome session in </a:t>
            </a:r>
            <a:r>
              <a:rPr lang="en-US" sz="1400" b="1" dirty="0"/>
              <a:t>your department</a:t>
            </a:r>
            <a:r>
              <a:rPr lang="en-US" sz="1400" b="1" i="1" dirty="0">
                <a:solidFill>
                  <a:srgbClr val="92D050"/>
                </a:solidFill>
              </a:rPr>
              <a:t>	</a:t>
            </a:r>
          </a:p>
          <a:p>
            <a:pPr>
              <a:lnSpc>
                <a:spcPct val="120000"/>
              </a:lnSpc>
              <a:buFont typeface="Wingdings" panose="05000000000000000000" pitchFamily="2" charset="2"/>
              <a:buChar char="q"/>
            </a:pPr>
            <a:r>
              <a:rPr lang="en-US" sz="1400" dirty="0"/>
              <a:t>Meet the experts (online – Zoom)</a:t>
            </a:r>
          </a:p>
          <a:p>
            <a:pPr lvl="1">
              <a:lnSpc>
                <a:spcPct val="120000"/>
              </a:lnSpc>
              <a:buFont typeface="Wingdings" panose="05000000000000000000" pitchFamily="2" charset="2"/>
              <a:buChar char="Ø"/>
            </a:pPr>
            <a:r>
              <a:rPr lang="en-US" sz="1200" b="1" i="1" dirty="0"/>
              <a:t>CERN Health Insurance (CHIS) 	</a:t>
            </a:r>
            <a:r>
              <a:rPr lang="en-US" sz="1200" dirty="0"/>
              <a:t>Thursday 2 November, 11.00 – 11.30</a:t>
            </a:r>
          </a:p>
          <a:p>
            <a:pPr lvl="1">
              <a:lnSpc>
                <a:spcPct val="120000"/>
              </a:lnSpc>
              <a:buFont typeface="Wingdings" panose="05000000000000000000" pitchFamily="2" charset="2"/>
              <a:buChar char="Ø"/>
            </a:pPr>
            <a:r>
              <a:rPr lang="en-US" sz="1200" b="1" i="1" dirty="0"/>
              <a:t>Legitimation cards 	</a:t>
            </a:r>
            <a:r>
              <a:rPr lang="en-US" sz="1200" dirty="0"/>
              <a:t> 	Thursday 2 November, 11.30 – 12.00</a:t>
            </a:r>
            <a:endParaRPr lang="en-US" sz="1200" b="1" i="1" dirty="0"/>
          </a:p>
          <a:p>
            <a:pPr>
              <a:lnSpc>
                <a:spcPct val="120000"/>
              </a:lnSpc>
              <a:buFont typeface="Wingdings" panose="05000000000000000000" pitchFamily="2" charset="2"/>
              <a:buChar char="q"/>
            </a:pPr>
            <a:r>
              <a:rPr lang="en-US" sz="1400" dirty="0"/>
              <a:t>More short sessions with experts (online – Zoom)</a:t>
            </a:r>
          </a:p>
          <a:p>
            <a:pPr lvl="1">
              <a:lnSpc>
                <a:spcPct val="120000"/>
              </a:lnSpc>
              <a:buFont typeface="Wingdings" panose="05000000000000000000" pitchFamily="2" charset="2"/>
              <a:buChar char="Ø"/>
            </a:pPr>
            <a:r>
              <a:rPr lang="en-US" sz="1200" b="1" i="1" dirty="0">
                <a:solidFill>
                  <a:srgbClr val="92D050"/>
                </a:solidFill>
              </a:rPr>
              <a:t>Computer security* </a:t>
            </a:r>
            <a:r>
              <a:rPr lang="en-US" sz="1200" b="1" i="1" dirty="0">
                <a:solidFill>
                  <a:srgbClr val="C00000"/>
                </a:solidFill>
              </a:rPr>
              <a:t>		</a:t>
            </a:r>
            <a:r>
              <a:rPr lang="en-US" sz="1200" dirty="0"/>
              <a:t>Monday 13 November, 13.30 - 14.00</a:t>
            </a:r>
          </a:p>
          <a:p>
            <a:pPr lvl="1">
              <a:lnSpc>
                <a:spcPct val="120000"/>
              </a:lnSpc>
              <a:buFont typeface="Wingdings" panose="05000000000000000000" pitchFamily="2" charset="2"/>
              <a:buChar char="Ø"/>
            </a:pPr>
            <a:r>
              <a:rPr lang="en-US" sz="1200" b="1" i="1" dirty="0">
                <a:solidFill>
                  <a:srgbClr val="92D050"/>
                </a:solidFill>
              </a:rPr>
              <a:t>Pension Fund*</a:t>
            </a:r>
            <a:r>
              <a:rPr lang="en-US" sz="1200" b="1" i="1" dirty="0">
                <a:solidFill>
                  <a:srgbClr val="C00000"/>
                </a:solidFill>
              </a:rPr>
              <a:t>		</a:t>
            </a:r>
            <a:r>
              <a:rPr lang="en-US" sz="1200" dirty="0"/>
              <a:t>Monday 20 November, 13.30 - 14.00 </a:t>
            </a:r>
          </a:p>
          <a:p>
            <a:pPr lvl="1">
              <a:lnSpc>
                <a:spcPct val="120000"/>
              </a:lnSpc>
              <a:buFont typeface="Wingdings" panose="05000000000000000000" pitchFamily="2" charset="2"/>
              <a:buChar char="Ø"/>
            </a:pPr>
            <a:r>
              <a:rPr lang="en-US" sz="1200" b="1" i="1" dirty="0">
                <a:solidFill>
                  <a:srgbClr val="92D050"/>
                </a:solidFill>
              </a:rPr>
              <a:t>Library and Open Science*	</a:t>
            </a:r>
            <a:r>
              <a:rPr lang="en-US" sz="1200" dirty="0"/>
              <a:t>Tuesday </a:t>
            </a:r>
            <a:r>
              <a:rPr lang="en-US" sz="1200"/>
              <a:t>5 December, </a:t>
            </a:r>
            <a:r>
              <a:rPr lang="en-US" sz="1200" dirty="0"/>
              <a:t>13.30 - 14.00 	</a:t>
            </a:r>
          </a:p>
          <a:p>
            <a:pPr marL="493776" marR="0" lvl="0" indent="-457200" algn="l" defTabSz="914400" rtl="0" eaLnBrk="1" fontAlgn="auto" latinLnBrk="0" hangingPunct="1">
              <a:lnSpc>
                <a:spcPct val="120000"/>
              </a:lnSpc>
              <a:spcBef>
                <a:spcPct val="20000"/>
              </a:spcBef>
              <a:spcAft>
                <a:spcPts val="0"/>
              </a:spcAft>
              <a:buClr>
                <a:srgbClr val="0055A0"/>
              </a:buClr>
              <a:buSzPct val="80000"/>
              <a:buFont typeface="Wingdings" panose="05000000000000000000" pitchFamily="2" charset="2"/>
              <a:buChar char="q"/>
              <a:tabLst/>
              <a:defRPr/>
            </a:pPr>
            <a:r>
              <a:rPr kumimoji="0" lang="en-US" sz="1200" b="1" i="1" u="none" strike="noStrike" kern="1200" cap="none" spc="0" normalizeH="0" baseline="0" noProof="0" dirty="0">
                <a:ln>
                  <a:noFill/>
                </a:ln>
                <a:solidFill>
                  <a:srgbClr val="92D050"/>
                </a:solidFill>
                <a:effectLst/>
                <a:uLnTx/>
                <a:uFillTx/>
                <a:latin typeface="Arial"/>
                <a:ea typeface="+mn-ea"/>
                <a:cs typeface="+mn-cs"/>
              </a:rPr>
              <a:t>Spouse*</a:t>
            </a:r>
            <a:r>
              <a:rPr kumimoji="0" lang="en-US" sz="1200" b="0" i="0" u="none" strike="noStrike" kern="1200" cap="none" spc="0" normalizeH="0" baseline="0" noProof="0" dirty="0">
                <a:ln>
                  <a:noFill/>
                </a:ln>
                <a:solidFill>
                  <a:srgbClr val="0055A0"/>
                </a:solidFill>
                <a:effectLst/>
                <a:uLnTx/>
                <a:uFillTx/>
                <a:latin typeface="Arial"/>
                <a:ea typeface="+mn-ea"/>
                <a:cs typeface="+mn-cs"/>
              </a:rPr>
              <a:t> welcome session	</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200" b="0" i="0" u="none" strike="noStrike" kern="1200" cap="none" spc="0" normalizeH="0" baseline="0" noProof="0" dirty="0">
                <a:ln>
                  <a:noFill/>
                </a:ln>
                <a:solidFill>
                  <a:srgbClr val="0055A0"/>
                </a:solidFill>
                <a:effectLst/>
                <a:uLnTx/>
                <a:uFillTx/>
                <a:latin typeface="Arial"/>
                <a:ea typeface="+mn-ea"/>
                <a:cs typeface="+mn-cs"/>
              </a:rPr>
              <a:t>to be scheduled</a:t>
            </a:r>
          </a:p>
          <a:p>
            <a:pPr>
              <a:lnSpc>
                <a:spcPct val="120000"/>
              </a:lnSpc>
              <a:buFont typeface="Wingdings" panose="05000000000000000000" pitchFamily="2" charset="2"/>
              <a:buChar char="q"/>
            </a:pPr>
            <a:r>
              <a:rPr lang="en-US" sz="1400" b="1" i="1" dirty="0">
                <a:solidFill>
                  <a:srgbClr val="92D050"/>
                </a:solidFill>
              </a:rPr>
              <a:t>Connecting the dots* </a:t>
            </a:r>
            <a:r>
              <a:rPr lang="en-US" sz="1400" b="1" i="1" dirty="0">
                <a:solidFill>
                  <a:srgbClr val="C00000"/>
                </a:solidFill>
              </a:rPr>
              <a:t>		</a:t>
            </a:r>
            <a:r>
              <a:rPr lang="en-US" sz="1200" dirty="0"/>
              <a:t>Friday 24 November, 13.30 -17.30 </a:t>
            </a:r>
          </a:p>
          <a:p>
            <a:pPr>
              <a:lnSpc>
                <a:spcPct val="120000"/>
              </a:lnSpc>
              <a:buFont typeface="Wingdings" panose="05000000000000000000" pitchFamily="2" charset="2"/>
              <a:buChar char="q"/>
            </a:pPr>
            <a:r>
              <a:rPr lang="en-US" sz="1400" b="1" i="1" dirty="0">
                <a:solidFill>
                  <a:srgbClr val="92D050"/>
                </a:solidFill>
              </a:rPr>
              <a:t>Collective induction session </a:t>
            </a:r>
            <a:r>
              <a:rPr lang="en-US" sz="1200" dirty="0"/>
              <a:t>or </a:t>
            </a:r>
            <a:r>
              <a:rPr lang="en-US" sz="1400" b="1" i="1" dirty="0">
                <a:solidFill>
                  <a:srgbClr val="92D050"/>
                </a:solidFill>
              </a:rPr>
              <a:t>Individual contact by HRA</a:t>
            </a:r>
          </a:p>
          <a:p>
            <a:pPr>
              <a:lnSpc>
                <a:spcPct val="120000"/>
              </a:lnSpc>
              <a:buFont typeface="Wingdings" panose="05000000000000000000" pitchFamily="2" charset="2"/>
              <a:buChar char="q"/>
            </a:pPr>
            <a:r>
              <a:rPr lang="en-US" sz="1400" b="1" i="1" dirty="0">
                <a:solidFill>
                  <a:srgbClr val="C00000"/>
                </a:solidFill>
              </a:rPr>
              <a:t>Visit*</a:t>
            </a:r>
            <a:r>
              <a:rPr lang="en-US" sz="1400" dirty="0"/>
              <a:t> of CERN installations – register via </a:t>
            </a:r>
            <a:r>
              <a:rPr lang="en-US" sz="1400" dirty="0">
                <a:hlinkClick r:id="rId3"/>
              </a:rPr>
              <a:t>Indico</a:t>
            </a:r>
            <a:endParaRPr lang="en-US" sz="14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7013848" y="3836280"/>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92D050"/>
                </a:solidFill>
                <a:effectLst/>
                <a:uLnTx/>
                <a:uFillTx/>
                <a:latin typeface="Arial"/>
                <a:ea typeface="+mn-ea"/>
                <a:cs typeface="+mn-cs"/>
              </a:rPr>
              <a:t>*</a:t>
            </a:r>
            <a:r>
              <a:rPr kumimoji="0" lang="en-GB" sz="1600" b="0" i="1" u="none" strike="noStrike" kern="1200" cap="none" spc="0" normalizeH="0" baseline="0" noProof="0" dirty="0">
                <a:ln>
                  <a:noFill/>
                </a:ln>
                <a:solidFill>
                  <a:srgbClr val="92D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995085"/>
            <a:ext cx="446820" cy="993949"/>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330439" y="1122727"/>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rial"/>
                <a:ea typeface="+mn-ea"/>
                <a:cs typeface="+mn-cs"/>
              </a:rPr>
              <a:t>see</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400" b="0" i="0" u="none" strike="noStrike" kern="1200" cap="none" spc="0" normalizeH="0" baseline="0" noProof="0" dirty="0" err="1">
                <a:ln>
                  <a:noFill/>
                </a:ln>
                <a:solidFill>
                  <a:srgbClr val="0055A0"/>
                </a:solidFill>
                <a:effectLst/>
                <a:uLnTx/>
                <a:uFillTx/>
                <a:latin typeface="Arial"/>
                <a:ea typeface="+mn-ea"/>
                <a:cs typeface="+mn-cs"/>
                <a:hlinkClick r:id="rId4"/>
              </a:rPr>
              <a:t>Indico</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1279108697"/>
      </p:ext>
    </p:extLst>
  </p:cSld>
  <p:clrMapOvr>
    <a:masterClrMapping/>
  </p:clrMapOvr>
  <p:transition spd="slow">
    <p:push dir="u"/>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39</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274" y="337178"/>
            <a:ext cx="8562108" cy="1340987"/>
          </a:xfrm>
        </p:spPr>
        <p:txBody>
          <a:bodyPr>
            <a:noAutofit/>
          </a:bodyPr>
          <a:lstStyle/>
          <a:p>
            <a:r>
              <a:rPr lang="fr-FR" dirty="0" err="1">
                <a:solidFill>
                  <a:schemeClr val="tx1">
                    <a:lumMod val="60000"/>
                    <a:lumOff val="40000"/>
                  </a:schemeClr>
                </a:solidFill>
              </a:rPr>
              <a:t>Welcome</a:t>
            </a:r>
            <a:r>
              <a:rPr lang="fr-FR" dirty="0">
                <a:solidFill>
                  <a:schemeClr val="tx1">
                    <a:lumMod val="60000"/>
                    <a:lumOff val="40000"/>
                  </a:schemeClr>
                </a:solidFill>
              </a:rPr>
              <a:t>                   Bienvenue </a:t>
            </a:r>
          </a:p>
        </p:txBody>
      </p:sp>
      <p:sp>
        <p:nvSpPr>
          <p:cNvPr id="6" name="Text Placeholder 5"/>
          <p:cNvSpPr>
            <a:spLocks noGrp="1"/>
          </p:cNvSpPr>
          <p:nvPr>
            <p:ph type="body" idx="10"/>
          </p:nvPr>
        </p:nvSpPr>
        <p:spPr>
          <a:xfrm>
            <a:off x="508194" y="1711746"/>
            <a:ext cx="2708851" cy="1753590"/>
          </a:xfrm>
        </p:spPr>
        <p:txBody>
          <a:bodyPr>
            <a:noAutofit/>
          </a:bodyPr>
          <a:lstStyle/>
          <a:p>
            <a:r>
              <a:rPr lang="fr-FR" sz="2100" b="1" dirty="0">
                <a:solidFill>
                  <a:srgbClr val="001844"/>
                </a:solidFill>
              </a:rPr>
              <a:t>Florence </a:t>
            </a:r>
          </a:p>
          <a:p>
            <a:r>
              <a:rPr lang="fr-FR" sz="2100" b="1" dirty="0">
                <a:solidFill>
                  <a:srgbClr val="001844"/>
                </a:solidFill>
              </a:rPr>
              <a:t>LICCI-OUNNOUGH</a:t>
            </a:r>
          </a:p>
          <a:p>
            <a:r>
              <a:rPr lang="fr-FR" sz="1350" dirty="0">
                <a:solidFill>
                  <a:srgbClr val="001844"/>
                </a:solidFill>
              </a:rPr>
              <a:t>HR Department, </a:t>
            </a:r>
          </a:p>
          <a:p>
            <a:r>
              <a:rPr lang="fr-FR" sz="1350" dirty="0">
                <a:solidFill>
                  <a:srgbClr val="001844"/>
                </a:solidFill>
              </a:rPr>
              <a:t>Learning </a:t>
            </a:r>
            <a:r>
              <a:rPr lang="fr-CH" sz="1350" dirty="0">
                <a:solidFill>
                  <a:srgbClr val="001844"/>
                </a:solidFill>
              </a:rPr>
              <a:t>&amp; </a:t>
            </a:r>
            <a:r>
              <a:rPr lang="fr-CH" sz="1350" dirty="0" err="1">
                <a:solidFill>
                  <a:srgbClr val="001844"/>
                </a:solidFill>
              </a:rPr>
              <a:t>Development</a:t>
            </a:r>
            <a:r>
              <a:rPr lang="fr-CH" sz="1350" dirty="0">
                <a:solidFill>
                  <a:srgbClr val="001844"/>
                </a:solidFill>
              </a:rPr>
              <a:t> </a:t>
            </a:r>
            <a:endParaRPr lang="fr-FR" sz="1350" dirty="0">
              <a:solidFill>
                <a:srgbClr val="001844"/>
              </a:solidFill>
            </a:endParaRP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3" name="Text Placeholder 5">
            <a:extLst>
              <a:ext uri="{FF2B5EF4-FFF2-40B4-BE49-F238E27FC236}">
                <a16:creationId xmlns:a16="http://schemas.microsoft.com/office/drawing/2014/main" id="{26AEB27B-6D4A-964E-D379-3AC1BA514413}"/>
              </a:ext>
            </a:extLst>
          </p:cNvPr>
          <p:cNvSpPr txBox="1">
            <a:spLocks/>
          </p:cNvSpPr>
          <p:nvPr/>
        </p:nvSpPr>
        <p:spPr>
          <a:xfrm>
            <a:off x="5977949" y="1711746"/>
            <a:ext cx="2708851" cy="1753590"/>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fr-FR" sz="2100" b="1" dirty="0">
                <a:solidFill>
                  <a:srgbClr val="001844"/>
                </a:solidFill>
              </a:rPr>
              <a:t>Kyriaki </a:t>
            </a:r>
          </a:p>
          <a:p>
            <a:r>
              <a:rPr lang="fr-FR" sz="2100" b="1" dirty="0">
                <a:solidFill>
                  <a:srgbClr val="001844"/>
                </a:solidFill>
              </a:rPr>
              <a:t>FAKOURELI</a:t>
            </a:r>
          </a:p>
          <a:p>
            <a:r>
              <a:rPr lang="fr-FR" sz="1350" dirty="0">
                <a:solidFill>
                  <a:srgbClr val="001844"/>
                </a:solidFill>
              </a:rPr>
              <a:t>HR Department, </a:t>
            </a:r>
          </a:p>
          <a:p>
            <a:r>
              <a:rPr lang="fr-FR" sz="1350" dirty="0">
                <a:solidFill>
                  <a:srgbClr val="001844"/>
                </a:solidFill>
              </a:rPr>
              <a:t>Learning </a:t>
            </a:r>
            <a:r>
              <a:rPr lang="fr-CH" sz="1350" dirty="0">
                <a:solidFill>
                  <a:srgbClr val="001844"/>
                </a:solidFill>
              </a:rPr>
              <a:t>&amp; </a:t>
            </a:r>
            <a:r>
              <a:rPr lang="fr-CH" sz="1350" dirty="0" err="1">
                <a:solidFill>
                  <a:srgbClr val="001844"/>
                </a:solidFill>
              </a:rPr>
              <a:t>Development</a:t>
            </a:r>
            <a:r>
              <a:rPr lang="fr-CH" sz="1350" dirty="0">
                <a:solidFill>
                  <a:srgbClr val="001844"/>
                </a:solidFill>
              </a:rPr>
              <a:t> </a:t>
            </a:r>
            <a:endParaRPr lang="fr-FR" sz="1350" dirty="0">
              <a:solidFill>
                <a:srgbClr val="001844"/>
              </a:solidFill>
            </a:endParaRPr>
          </a:p>
        </p:txBody>
      </p:sp>
    </p:spTree>
    <p:extLst>
      <p:ext uri="{BB962C8B-B14F-4D97-AF65-F5344CB8AC3E}">
        <p14:creationId xmlns:p14="http://schemas.microsoft.com/office/powerpoint/2010/main" val="47127090"/>
      </p:ext>
    </p:extLst>
  </p:cSld>
  <p:clrMapOvr>
    <a:masterClrMapping/>
  </p:clrMapOvr>
  <p:transition spd="slow">
    <p:push dir="u"/>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a:hlinkClick r:id="rId4"/>
          </p:cNvPr>
          <p:cNvPicPr>
            <a:picLocks noGrp="1" noChangeAspect="1"/>
          </p:cNvPicPr>
          <p:nvPr>
            <p:ph idx="1"/>
          </p:nvPr>
        </p:nvPicPr>
        <p:blipFill>
          <a:blip r:embed="rId5"/>
          <a:stretch>
            <a:fillRect/>
          </a:stretch>
        </p:blipFill>
        <p:spPr>
          <a:xfrm>
            <a:off x="795664" y="941647"/>
            <a:ext cx="1808512" cy="1795312"/>
          </a:xfrm>
          <a:prstGeom prst="rect">
            <a:avLst/>
          </a:prstGeom>
          <a:ln>
            <a:solidFill>
              <a:schemeClr val="accent1">
                <a:lumMod val="75000"/>
              </a:schemeClr>
            </a:solidFill>
          </a:ln>
        </p:spPr>
      </p:pic>
      <p:sp>
        <p:nvSpPr>
          <p:cNvPr id="9" name="TextBox 8"/>
          <p:cNvSpPr txBox="1"/>
          <p:nvPr/>
        </p:nvSpPr>
        <p:spPr>
          <a:xfrm>
            <a:off x="154713" y="2825515"/>
            <a:ext cx="3235758" cy="1446550"/>
          </a:xfrm>
          <a:prstGeom prst="rect">
            <a:avLst/>
          </a:prstGeom>
          <a:noFill/>
        </p:spPr>
        <p:txBody>
          <a:bodyPr wrap="none" rtlCol="0">
            <a:spAutoFit/>
          </a:bodyPr>
          <a:lstStyle/>
          <a:p>
            <a:r>
              <a:rPr lang="en-GB" sz="1600" dirty="0"/>
              <a:t>Different levels, different formulas</a:t>
            </a:r>
          </a:p>
          <a:p>
            <a:pPr marL="285750" indent="-285750">
              <a:buFont typeface="Arial" panose="020B0604020202020204" pitchFamily="34" charset="0"/>
              <a:buChar char="•"/>
            </a:pPr>
            <a:r>
              <a:rPr lang="en-GB" sz="1400" dirty="0"/>
              <a:t>classroom on site</a:t>
            </a:r>
          </a:p>
          <a:p>
            <a:pPr marL="285750" indent="-285750">
              <a:buFont typeface="Arial" panose="020B0604020202020204" pitchFamily="34" charset="0"/>
              <a:buChar char="•"/>
            </a:pPr>
            <a:r>
              <a:rPr lang="en-GB" sz="1400" dirty="0"/>
              <a:t>virtual classroom (online)</a:t>
            </a:r>
          </a:p>
          <a:p>
            <a:pPr marL="285750" indent="-285750">
              <a:buFont typeface="Arial" panose="020B0604020202020204" pitchFamily="34" charset="0"/>
              <a:buChar char="•"/>
            </a:pPr>
            <a:r>
              <a:rPr lang="en-GB" sz="1400" dirty="0"/>
              <a:t>blended (mix)</a:t>
            </a:r>
          </a:p>
          <a:p>
            <a:pPr marL="285750" indent="-285750">
              <a:buFont typeface="Arial" panose="020B0604020202020204" pitchFamily="34" charset="0"/>
              <a:buChar char="•"/>
            </a:pPr>
            <a:r>
              <a:rPr lang="en-GB" sz="1400" dirty="0"/>
              <a:t>self-study with online platform</a:t>
            </a:r>
            <a:br>
              <a:rPr lang="en-GB" sz="1600" dirty="0"/>
            </a:br>
            <a:r>
              <a:rPr lang="en-GB" sz="1600" dirty="0">
                <a:sym typeface="Symbol" panose="05050102010706020507" pitchFamily="18" charset="2"/>
              </a:rPr>
              <a:t> </a:t>
            </a:r>
            <a:r>
              <a:rPr lang="en-GB" sz="1600" dirty="0">
                <a:sym typeface="Symbol" panose="05050102010706020507" pitchFamily="18" charset="2"/>
                <a:hlinkClick r:id="rId6"/>
              </a:rPr>
              <a:t>Learning Hub</a:t>
            </a:r>
            <a:endParaRPr lang="en-GB" sz="1200"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7"/>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8"/>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906" y="175120"/>
            <a:ext cx="8659906" cy="705332"/>
          </a:xfrm>
        </p:spPr>
        <p:txBody>
          <a:bodyPr>
            <a:normAutofit fontScale="90000"/>
          </a:bodyPr>
          <a:lstStyle/>
          <a:p>
            <a:r>
              <a:rPr lang="fr-FR" b="1" dirty="0"/>
              <a:t>Emergency </a:t>
            </a:r>
            <a:r>
              <a:rPr lang="fr-FR" b="1" dirty="0" err="1">
                <a:solidFill>
                  <a:srgbClr val="00B0F0"/>
                </a:solidFill>
              </a:rPr>
              <a:t>Procedure</a:t>
            </a:r>
            <a:r>
              <a:rPr lang="fr-FR" b="1" dirty="0">
                <a:solidFill>
                  <a:srgbClr val="00B0F0"/>
                </a:solidFill>
              </a:rPr>
              <a:t> d’Urgence</a:t>
            </a:r>
          </a:p>
        </p:txBody>
      </p:sp>
      <p:grpSp>
        <p:nvGrpSpPr>
          <p:cNvPr id="3" name="Group 2"/>
          <p:cNvGrpSpPr/>
          <p:nvPr/>
        </p:nvGrpSpPr>
        <p:grpSpPr>
          <a:xfrm>
            <a:off x="555812" y="995082"/>
            <a:ext cx="7844361" cy="3163943"/>
            <a:chOff x="1304602" y="1312300"/>
            <a:chExt cx="6367117" cy="2580897"/>
          </a:xfrm>
        </p:grpSpPr>
        <p:sp>
          <p:nvSpPr>
            <p:cNvPr id="8" name="Rectangle 7"/>
            <p:cNvSpPr/>
            <p:nvPr/>
          </p:nvSpPr>
          <p:spPr>
            <a:xfrm>
              <a:off x="1589563" y="1312300"/>
              <a:ext cx="1989683" cy="2580897"/>
            </a:xfrm>
            <a:prstGeom prst="rect">
              <a:avLst/>
            </a:prstGeom>
          </p:spPr>
          <p:txBody>
            <a:bodyPr wrap="none">
              <a:spAutoFit/>
            </a:bodyPr>
            <a:lstStyle/>
            <a:p>
              <a:pPr defTabSz="257169">
                <a:lnSpc>
                  <a:spcPct val="110000"/>
                </a:lnSpc>
                <a:defRPr/>
              </a:pPr>
              <a:endParaRPr lang="en-US" sz="900" dirty="0">
                <a:solidFill>
                  <a:prstClr val="black"/>
                </a:solidFill>
                <a:latin typeface="Optima"/>
                <a:cs typeface="DIN-Medium"/>
              </a:endParaRPr>
            </a:p>
            <a:p>
              <a:pPr defTabSz="257169">
                <a:lnSpc>
                  <a:spcPct val="110000"/>
                </a:lnSpc>
                <a:defRPr/>
              </a:pPr>
              <a:endParaRPr lang="en-US" sz="900" dirty="0">
                <a:solidFill>
                  <a:prstClr val="black"/>
                </a:solidFill>
                <a:latin typeface="Optima"/>
                <a:cs typeface="DIN-Medium"/>
              </a:endParaRPr>
            </a:p>
            <a:p>
              <a:pPr marL="161996" algn="dist" defTabSz="257169">
                <a:lnSpc>
                  <a:spcPts val="557"/>
                </a:lnSpc>
                <a:defRPr/>
              </a:pPr>
              <a:endParaRPr lang="en-US" sz="900" dirty="0">
                <a:solidFill>
                  <a:srgbClr val="404040"/>
                </a:solidFill>
                <a:latin typeface="Optima"/>
                <a:cs typeface="DIN-Medium"/>
              </a:endParaRPr>
            </a:p>
            <a:p>
              <a:pPr marL="161996" algn="dist" defTabSz="257169">
                <a:lnSpc>
                  <a:spcPts val="557"/>
                </a:lnSpc>
                <a:defRPr/>
              </a:pPr>
              <a:r>
                <a:rPr lang="en-US" sz="900" dirty="0">
                  <a:solidFill>
                    <a:srgbClr val="404040"/>
                  </a:solidFill>
                  <a:latin typeface="Optima"/>
                  <a:cs typeface="DIN-Medium"/>
                </a:rPr>
                <a:t>When the alarm sounds</a:t>
              </a:r>
            </a:p>
            <a:p>
              <a:pPr marL="161996" algn="dist" defTabSz="257169">
                <a:lnSpc>
                  <a:spcPts val="557"/>
                </a:lnSpc>
                <a:defRPr/>
              </a:pPr>
              <a:endParaRPr lang="en-US" sz="900" dirty="0">
                <a:solidFill>
                  <a:srgbClr val="7F7F7F"/>
                </a:solidFill>
                <a:latin typeface="Optima"/>
                <a:cs typeface="DIN-Medium"/>
              </a:endParaRPr>
            </a:p>
            <a:p>
              <a:pPr marL="161996" algn="dist" defTabSz="257169">
                <a:lnSpc>
                  <a:spcPts val="557"/>
                </a:lnSpc>
                <a:defRPr/>
              </a:pPr>
              <a:r>
                <a:rPr lang="en-US" sz="900" dirty="0" err="1">
                  <a:solidFill>
                    <a:srgbClr val="7F7F7F"/>
                  </a:solidFill>
                  <a:latin typeface="Optima"/>
                  <a:cs typeface="DIN-Medium"/>
                </a:rPr>
                <a:t>Lorsque</a:t>
              </a:r>
              <a:r>
                <a:rPr lang="en-US" sz="900" dirty="0">
                  <a:solidFill>
                    <a:srgbClr val="7F7F7F"/>
                  </a:solidFill>
                  <a:latin typeface="Optima"/>
                  <a:cs typeface="DIN-Medium"/>
                </a:rPr>
                <a:t> le signal </a:t>
              </a:r>
              <a:r>
                <a:rPr lang="en-US" sz="900" dirty="0" err="1">
                  <a:solidFill>
                    <a:srgbClr val="7F7F7F"/>
                  </a:solidFill>
                  <a:latin typeface="Optima"/>
                  <a:cs typeface="DIN-Medium"/>
                </a:rPr>
                <a:t>d’évacuation</a:t>
              </a:r>
              <a:r>
                <a:rPr lang="en-US" sz="900" dirty="0">
                  <a:solidFill>
                    <a:srgbClr val="7F7F7F"/>
                  </a:solidFill>
                  <a:latin typeface="Optima"/>
                  <a:cs typeface="DIN-Medium"/>
                </a:rPr>
                <a:t> </a:t>
              </a:r>
              <a:r>
                <a:rPr lang="en-US" sz="900" dirty="0" err="1">
                  <a:solidFill>
                    <a:srgbClr val="7F7F7F"/>
                  </a:solidFill>
                  <a:latin typeface="Optima"/>
                  <a:cs typeface="DIN-Medium"/>
                </a:rPr>
                <a:t>retentit</a:t>
              </a:r>
              <a:endParaRPr lang="en-US" sz="900" dirty="0">
                <a:solidFill>
                  <a:srgbClr val="7F7F7F"/>
                </a:solidFill>
                <a:latin typeface="Optima"/>
                <a:cs typeface="DIN-Medium"/>
              </a:endParaRPr>
            </a:p>
            <a:p>
              <a:pPr marL="161996" algn="dist" defTabSz="257169">
                <a:lnSpc>
                  <a:spcPts val="557"/>
                </a:lnSpc>
                <a:defRPr/>
              </a:pPr>
              <a:endParaRPr lang="en-US" sz="900" dirty="0">
                <a:solidFill>
                  <a:prstClr val="black"/>
                </a:solidFill>
                <a:latin typeface="Optima"/>
                <a:cs typeface="DIN-Medium"/>
              </a:endParaRPr>
            </a:p>
            <a:p>
              <a:pPr marL="161996" defTabSz="257169">
                <a:lnSpc>
                  <a:spcPct val="110000"/>
                </a:lnSpc>
                <a:defRPr/>
              </a:pPr>
              <a:endParaRPr lang="en-US" sz="900" dirty="0">
                <a:solidFill>
                  <a:srgbClr val="404040"/>
                </a:solidFill>
                <a:latin typeface="Optima"/>
                <a:cs typeface="DIN-Medium"/>
              </a:endParaRPr>
            </a:p>
            <a:p>
              <a:pPr marL="161996" defTabSz="257169">
                <a:lnSpc>
                  <a:spcPct val="110000"/>
                </a:lnSpc>
                <a:defRPr/>
              </a:pPr>
              <a:endParaRPr lang="en-US" sz="600" dirty="0">
                <a:solidFill>
                  <a:srgbClr val="404040"/>
                </a:solidFill>
                <a:latin typeface="Optima"/>
                <a:cs typeface="DIN-Medium"/>
              </a:endParaRPr>
            </a:p>
            <a:p>
              <a:pPr marL="161996" defTabSz="257169">
                <a:lnSpc>
                  <a:spcPct val="110000"/>
                </a:lnSpc>
                <a:defRPr/>
              </a:pPr>
              <a:r>
                <a:rPr lang="en-US" sz="900" dirty="0">
                  <a:solidFill>
                    <a:srgbClr val="404040"/>
                  </a:solidFill>
                  <a:latin typeface="Optima"/>
                  <a:cs typeface="DIN-Medium"/>
                </a:rPr>
                <a:t>Evacuate immediately</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Évacuez</a:t>
              </a:r>
              <a:r>
                <a:rPr lang="en-US" sz="900" dirty="0">
                  <a:solidFill>
                    <a:srgbClr val="7F7F7F"/>
                  </a:solidFill>
                  <a:latin typeface="Optima"/>
                  <a:cs typeface="DIN-Medium"/>
                </a:rPr>
                <a:t> </a:t>
              </a:r>
              <a:r>
                <a:rPr lang="en-US" sz="900" dirty="0" err="1">
                  <a:solidFill>
                    <a:srgbClr val="7F7F7F"/>
                  </a:solidFill>
                  <a:latin typeface="Optima"/>
                  <a:cs typeface="DIN-Medium"/>
                </a:rPr>
                <a:t>immédiatement</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Don’t use the lift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N’utilisez</a:t>
              </a:r>
              <a:r>
                <a:rPr lang="en-US" sz="900" dirty="0">
                  <a:solidFill>
                    <a:srgbClr val="7F7F7F"/>
                  </a:solidFill>
                  <a:latin typeface="Optima"/>
                  <a:cs typeface="DIN-Medium"/>
                </a:rPr>
                <a:t> pas </a:t>
              </a:r>
              <a:r>
                <a:rPr lang="en-US" sz="900" dirty="0" err="1">
                  <a:solidFill>
                    <a:srgbClr val="7F7F7F"/>
                  </a:solidFill>
                  <a:latin typeface="Optima"/>
                  <a:cs typeface="DIN-Medium"/>
                </a:rPr>
                <a:t>l’ascenseur</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40000"/>
                </a:lnSpc>
                <a:defRPr/>
              </a:pPr>
              <a:endParaRPr lang="en-US" sz="900" dirty="0">
                <a:solidFill>
                  <a:srgbClr val="404040"/>
                </a:solidFill>
                <a:latin typeface="Optima"/>
                <a:cs typeface="DIN-Medium"/>
              </a:endParaRPr>
            </a:p>
            <a:p>
              <a:pPr marL="161996" defTabSz="257169">
                <a:lnSpc>
                  <a:spcPct val="140000"/>
                </a:lnSpc>
                <a:defRPr/>
              </a:pPr>
              <a:r>
                <a:rPr lang="en-US" sz="900" dirty="0">
                  <a:solidFill>
                    <a:srgbClr val="404040"/>
                  </a:solidFill>
                  <a:latin typeface="Optima"/>
                  <a:cs typeface="DIN-Medium"/>
                </a:rPr>
                <a:t>Follow the signs</a:t>
              </a:r>
              <a:endParaRPr lang="en-US" sz="6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Suivez</a:t>
              </a:r>
              <a:r>
                <a:rPr lang="en-US" sz="900" dirty="0">
                  <a:solidFill>
                    <a:srgbClr val="7F7F7F"/>
                  </a:solidFill>
                  <a:latin typeface="Optima"/>
                  <a:cs typeface="DIN-Medium"/>
                </a:rPr>
                <a:t> le balisage</a:t>
              </a: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Go to assembly point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Rendez-vous</a:t>
              </a:r>
              <a:r>
                <a:rPr lang="en-US" sz="900" dirty="0">
                  <a:solidFill>
                    <a:srgbClr val="7F7F7F"/>
                  </a:solidFill>
                  <a:latin typeface="Optima"/>
                  <a:cs typeface="DIN-Medium"/>
                </a:rPr>
                <a:t> au point de </a:t>
              </a:r>
              <a:r>
                <a:rPr lang="en-US" sz="900" dirty="0" err="1">
                  <a:solidFill>
                    <a:srgbClr val="7F7F7F"/>
                  </a:solidFill>
                  <a:latin typeface="Optima"/>
                  <a:cs typeface="DIN-Medium"/>
                </a:rPr>
                <a:t>rassemblement</a:t>
              </a: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p:txBody>
        </p:sp>
        <p:sp>
          <p:nvSpPr>
            <p:cNvPr id="9" name="Rectangle 8"/>
            <p:cNvSpPr/>
            <p:nvPr/>
          </p:nvSpPr>
          <p:spPr>
            <a:xfrm>
              <a:off x="6512155" y="1482798"/>
              <a:ext cx="1159564" cy="2330255"/>
            </a:xfrm>
            <a:prstGeom prst="rect">
              <a:avLst/>
            </a:prstGeom>
          </p:spPr>
          <p:txBody>
            <a:bodyPr wrap="none">
              <a:spAutoFit/>
            </a:bodyPr>
            <a:lstStyle/>
            <a:p>
              <a:pPr marL="161996" defTabSz="257169">
                <a:lnSpc>
                  <a:spcPct val="60000"/>
                </a:lnSpc>
                <a:defRPr/>
              </a:pPr>
              <a:endParaRPr lang="en-US" sz="600" dirty="0">
                <a:solidFill>
                  <a:srgbClr val="404040"/>
                </a:solidFill>
                <a:latin typeface="Optima"/>
                <a:cs typeface="DIN-Medium"/>
              </a:endParaRPr>
            </a:p>
            <a:p>
              <a:pPr defTabSz="257169">
                <a:lnSpc>
                  <a:spcPct val="60000"/>
                </a:lnSpc>
                <a:defRPr/>
              </a:pPr>
              <a:endParaRPr lang="en-US" sz="900" dirty="0">
                <a:solidFill>
                  <a:srgbClr val="404040"/>
                </a:solidFill>
                <a:latin typeface="Optima"/>
                <a:cs typeface="DIN-Medium"/>
              </a:endParaRPr>
            </a:p>
            <a:p>
              <a:pPr defTabSz="257169">
                <a:lnSpc>
                  <a:spcPct val="60000"/>
                </a:lnSpc>
                <a:defRPr/>
              </a:pPr>
              <a:r>
                <a:rPr lang="en-US" sz="900" dirty="0">
                  <a:solidFill>
                    <a:srgbClr val="404040"/>
                  </a:solidFill>
                  <a:latin typeface="Optima"/>
                  <a:cs typeface="DIN-Medium"/>
                </a:rPr>
                <a:t>74444</a:t>
              </a:r>
            </a:p>
            <a:p>
              <a:pPr defTabSz="257169">
                <a:lnSpc>
                  <a:spcPct val="210000"/>
                </a:lnSpc>
                <a:defRPr/>
              </a:pPr>
              <a:endParaRPr lang="en-US" sz="900" dirty="0">
                <a:solidFill>
                  <a:srgbClr val="404040"/>
                </a:solidFill>
                <a:latin typeface="Optima"/>
                <a:cs typeface="DIN-Medium"/>
              </a:endParaRPr>
            </a:p>
            <a:p>
              <a:pPr defTabSz="257169">
                <a:lnSpc>
                  <a:spcPct val="150000"/>
                </a:lnSpc>
                <a:defRPr/>
              </a:pPr>
              <a:r>
                <a:rPr lang="en-US" sz="900" kern="0" dirty="0">
                  <a:solidFill>
                    <a:srgbClr val="404040"/>
                  </a:solidFill>
                  <a:latin typeface="Optima"/>
                  <a:cs typeface="DIN-Medium"/>
                </a:rPr>
                <a:t>Escape routes</a:t>
              </a:r>
            </a:p>
            <a:p>
              <a:pPr defTabSz="257169">
                <a:lnSpc>
                  <a:spcPts val="501"/>
                </a:lnSpc>
                <a:defRPr/>
              </a:pPr>
              <a:br>
                <a:rPr lang="en-US" sz="900" kern="0" dirty="0">
                  <a:solidFill>
                    <a:prstClr val="white">
                      <a:lumMod val="50000"/>
                    </a:prstClr>
                  </a:solidFill>
                  <a:latin typeface="Optima"/>
                  <a:cs typeface="DIN-Medium"/>
                </a:rPr>
              </a:br>
              <a:r>
                <a:rPr lang="en-US" sz="900" kern="0" dirty="0" err="1">
                  <a:solidFill>
                    <a:prstClr val="white">
                      <a:lumMod val="50000"/>
                    </a:prstClr>
                  </a:solidFill>
                  <a:latin typeface="Optima"/>
                  <a:cs typeface="DIN-Medium"/>
                </a:rPr>
                <a:t>Voies</a:t>
              </a:r>
              <a:r>
                <a:rPr lang="en-US" sz="900" kern="0" dirty="0">
                  <a:solidFill>
                    <a:prstClr val="white">
                      <a:lumMod val="50000"/>
                    </a:prstClr>
                  </a:solidFill>
                  <a:latin typeface="Optima"/>
                  <a:cs typeface="DIN-Medium"/>
                </a:rPr>
                <a:t> </a:t>
              </a:r>
              <a:r>
                <a:rPr lang="en-US" sz="900" kern="0" dirty="0" err="1">
                  <a:solidFill>
                    <a:prstClr val="white">
                      <a:lumMod val="50000"/>
                    </a:prstClr>
                  </a:solidFill>
                  <a:latin typeface="Optima"/>
                  <a:cs typeface="DIN-Medium"/>
                </a:rPr>
                <a:t>d’évacuation</a:t>
              </a:r>
              <a:endParaRPr lang="en-US" sz="900" kern="0" dirty="0">
                <a:solidFill>
                  <a:prstClr val="white">
                    <a:lumMod val="50000"/>
                  </a:prstClr>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404040"/>
                  </a:solidFill>
                  <a:latin typeface="Optima"/>
                  <a:cs typeface="DIN-Medium"/>
                </a:rPr>
                <a:t>Fire hose</a:t>
              </a: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7F7F7F"/>
                  </a:solidFill>
                  <a:latin typeface="Optima"/>
                  <a:cs typeface="DIN-Medium"/>
                </a:rPr>
                <a:t>Lance </a:t>
              </a:r>
              <a:r>
                <a:rPr lang="en-US" sz="900" kern="0" dirty="0" err="1">
                  <a:solidFill>
                    <a:srgbClr val="7F7F7F"/>
                  </a:solidFill>
                  <a:latin typeface="Optima"/>
                  <a:cs typeface="DIN-Medium"/>
                </a:rPr>
                <a:t>d’incendie</a:t>
              </a:r>
              <a:endParaRPr lang="en-US" sz="900" kern="0" dirty="0">
                <a:solidFill>
                  <a:srgbClr val="7F7F7F"/>
                </a:solidFill>
                <a:latin typeface="Optima"/>
                <a:cs typeface="DIN-Medium"/>
              </a:endParaRPr>
            </a:p>
            <a:p>
              <a:pPr defTabSz="257169">
                <a:lnSpc>
                  <a:spcPct val="50000"/>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ct val="130000"/>
                </a:lnSpc>
                <a:defRPr/>
              </a:pPr>
              <a:endParaRPr lang="en-US" sz="900" kern="0" dirty="0">
                <a:solidFill>
                  <a:srgbClr val="404040"/>
                </a:solidFill>
                <a:latin typeface="Optima"/>
                <a:cs typeface="DIN-Medium"/>
              </a:endParaRPr>
            </a:p>
            <a:p>
              <a:pPr defTabSz="257169">
                <a:lnSpc>
                  <a:spcPct val="130000"/>
                </a:lnSpc>
                <a:defRPr/>
              </a:pPr>
              <a:r>
                <a:rPr lang="en-US" sz="900" kern="0" dirty="0">
                  <a:solidFill>
                    <a:srgbClr val="404040"/>
                  </a:solidFill>
                  <a:latin typeface="Optima"/>
                  <a:cs typeface="DIN-Medium"/>
                </a:rPr>
                <a:t>Extinguisher</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err="1">
                  <a:solidFill>
                    <a:srgbClr val="7F7F7F"/>
                  </a:solidFill>
                  <a:latin typeface="Optima"/>
                  <a:cs typeface="DIN-Medium"/>
                </a:rPr>
                <a:t>Extincteur</a:t>
              </a:r>
              <a:br>
                <a:rPr lang="en-US" sz="900" kern="0" dirty="0">
                  <a:solidFill>
                    <a:srgbClr val="7F7F7F"/>
                  </a:solidFill>
                  <a:latin typeface="Optima"/>
                  <a:cs typeface="DIN-Medium"/>
                </a:rPr>
              </a:br>
              <a:br>
                <a:rPr lang="en-US" sz="900" kern="0" dirty="0">
                  <a:solidFill>
                    <a:srgbClr val="7F7F7F"/>
                  </a:solidFill>
                  <a:latin typeface="Optima"/>
                  <a:cs typeface="DIN-Medium"/>
                </a:rPr>
              </a:br>
              <a:endParaRPr lang="en-US" sz="900" kern="0" dirty="0">
                <a:solidFill>
                  <a:prstClr val="black"/>
                </a:solidFill>
                <a:latin typeface="Optima"/>
                <a:cs typeface="DIN-Medium"/>
              </a:endParaRPr>
            </a:p>
            <a:p>
              <a:pPr defTabSz="257169">
                <a:lnSpc>
                  <a:spcPct val="120000"/>
                </a:lnSpc>
                <a:defRPr/>
              </a:pPr>
              <a:endParaRPr lang="en-US" sz="900" kern="0" dirty="0">
                <a:solidFill>
                  <a:srgbClr val="404040"/>
                </a:solidFill>
                <a:latin typeface="Optima"/>
                <a:cs typeface="DIN-Medium"/>
              </a:endParaRPr>
            </a:p>
            <a:p>
              <a:pPr defTabSz="257169">
                <a:lnSpc>
                  <a:spcPct val="120000"/>
                </a:lnSpc>
                <a:defRPr/>
              </a:pPr>
              <a:r>
                <a:rPr lang="en-US" sz="900" kern="0" dirty="0">
                  <a:solidFill>
                    <a:srgbClr val="404040"/>
                  </a:solidFill>
                  <a:latin typeface="Optima"/>
                  <a:cs typeface="DIN-Medium"/>
                </a:rPr>
                <a:t>Assembly point</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a:solidFill>
                    <a:srgbClr val="7F7F7F"/>
                  </a:solidFill>
                  <a:latin typeface="Optima"/>
                  <a:cs typeface="DIN-Medium"/>
                </a:rPr>
                <a:t>Point de </a:t>
              </a:r>
              <a:r>
                <a:rPr lang="en-US" sz="900" kern="0" dirty="0" err="1">
                  <a:solidFill>
                    <a:srgbClr val="7F7F7F"/>
                  </a:solidFill>
                  <a:latin typeface="Optima"/>
                  <a:cs typeface="DIN-Medium"/>
                </a:rPr>
                <a:t>rassemblement</a:t>
              </a:r>
              <a:endParaRPr lang="en-US" sz="900" kern="0" dirty="0">
                <a:solidFill>
                  <a:srgbClr val="7F7F7F"/>
                </a:solidFill>
                <a:latin typeface="Optima"/>
                <a:cs typeface="DIN-Medium"/>
              </a:endParaRPr>
            </a:p>
          </p:txBody>
        </p:sp>
        <p:pic>
          <p:nvPicPr>
            <p:cNvPr id="14" name="Picture 2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53448" y="1567537"/>
              <a:ext cx="286541" cy="2164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304602" y="1618186"/>
              <a:ext cx="350273" cy="21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590169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08.40		Welcome by James Purvis, Head HR Department</a:t>
            </a:r>
          </a:p>
          <a:p>
            <a:endParaRPr lang="en-US" sz="900" dirty="0"/>
          </a:p>
          <a:p>
            <a:r>
              <a:rPr lang="en-US" sz="2000" dirty="0"/>
              <a:t>08.50		Quiz – Part 1 : </a:t>
            </a:r>
            <a:r>
              <a:rPr lang="en-US" sz="2000" b="1" dirty="0"/>
              <a:t>CERN as organization</a:t>
            </a:r>
          </a:p>
          <a:p>
            <a:endParaRPr lang="en-US" sz="900" dirty="0"/>
          </a:p>
          <a:p>
            <a:r>
              <a:rPr lang="en-US" sz="2000" dirty="0">
                <a:solidFill>
                  <a:srgbClr val="00DB81"/>
                </a:solidFill>
              </a:rPr>
              <a:t>09.15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Part 2 : </a:t>
            </a:r>
            <a:r>
              <a:rPr lang="en-US" sz="2000" b="1" dirty="0"/>
              <a:t>Daily life at CERN </a:t>
            </a:r>
          </a:p>
          <a:p>
            <a:endParaRPr lang="en-US" sz="900" dirty="0"/>
          </a:p>
          <a:p>
            <a:r>
              <a:rPr lang="en-US" sz="2000"/>
              <a:t>10.25</a:t>
            </a:r>
            <a:r>
              <a:rPr lang="en-US" sz="2000" dirty="0"/>
              <a:t>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479738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75" y="-58727"/>
            <a:ext cx="8935048" cy="1249673"/>
          </a:xfrm>
        </p:spPr>
        <p:txBody>
          <a:bodyPr>
            <a:noAutofit/>
          </a:bodyPr>
          <a:lstStyle/>
          <a:p>
            <a:r>
              <a:rPr lang="en-US" sz="4000" dirty="0" err="1">
                <a:solidFill>
                  <a:schemeClr val="tx1">
                    <a:lumMod val="60000"/>
                    <a:lumOff val="40000"/>
                  </a:schemeClr>
                </a:solidFill>
              </a:rPr>
              <a:t>Programme</a:t>
            </a:r>
            <a:r>
              <a:rPr lang="en-US" sz="4000" dirty="0">
                <a:solidFill>
                  <a:schemeClr val="tx1">
                    <a:lumMod val="60000"/>
                    <a:lumOff val="40000"/>
                  </a:schemeClr>
                </a:solidFill>
              </a:rPr>
              <a:t> Thursday 2 November</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9</a:t>
            </a:fld>
            <a:endParaRPr lang="en-US" dirty="0"/>
          </a:p>
        </p:txBody>
      </p:sp>
      <p:pic>
        <p:nvPicPr>
          <p:cNvPr id="6" name="Picture 5"/>
          <p:cNvPicPr>
            <a:picLocks noChangeAspect="1"/>
          </p:cNvPicPr>
          <p:nvPr/>
        </p:nvPicPr>
        <p:blipFill rotWithShape="1">
          <a:blip r:embed="rId3"/>
          <a:srcRect l="32614" t="10266" r="33298" b="10026"/>
          <a:stretch/>
        </p:blipFill>
        <p:spPr>
          <a:xfrm>
            <a:off x="5525667" y="863198"/>
            <a:ext cx="965008" cy="1186443"/>
          </a:xfrm>
          <a:prstGeom prst="rect">
            <a:avLst/>
          </a:prstGeom>
        </p:spPr>
      </p:pic>
      <p:grpSp>
        <p:nvGrpSpPr>
          <p:cNvPr id="17" name="Group 16"/>
          <p:cNvGrpSpPr/>
          <p:nvPr/>
        </p:nvGrpSpPr>
        <p:grpSpPr>
          <a:xfrm>
            <a:off x="6572073" y="2090116"/>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87845" y="1202556"/>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9600778-3591-7DBE-6341-023198E87DE3}"/>
              </a:ext>
            </a:extLst>
          </p:cNvPr>
          <p:cNvPicPr>
            <a:picLocks noChangeAspect="1"/>
          </p:cNvPicPr>
          <p:nvPr/>
        </p:nvPicPr>
        <p:blipFill>
          <a:blip r:embed="rId6"/>
          <a:stretch>
            <a:fillRect/>
          </a:stretch>
        </p:blipFill>
        <p:spPr>
          <a:xfrm>
            <a:off x="204875" y="1984388"/>
            <a:ext cx="6000063" cy="2288561"/>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TPVERSION" val="8"/>
  <p:tag name="PPTVERSION" val="16"/>
  <p:tag name="TPOS" val="2"/>
  <p:tag name="TPLASTSAVEVERSION" val="6.4 PC"/>
  <p:tag name="WASPOLLED" val="FC34D51B9A7A40BA91781A8C9268F15C"/>
  <p:tag name="TPFULLVERSION" val="9.0.10.4"/>
  <p:tag name="OR_PRESENTATION" val="True"/>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45787</TotalTime>
  <Words>3874</Words>
  <Application>Microsoft Office PowerPoint</Application>
  <PresentationFormat>On-screen Show (16:9)</PresentationFormat>
  <Paragraphs>638</Paragraphs>
  <Slides>40</Slides>
  <Notes>39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40</vt:i4>
      </vt:variant>
    </vt:vector>
  </HeadingPairs>
  <TitlesOfParts>
    <vt:vector size="48" baseType="lpstr">
      <vt:lpstr>Wingdings</vt:lpstr>
      <vt:lpstr>Verdana</vt:lpstr>
      <vt:lpstr>Georgia</vt:lpstr>
      <vt:lpstr>Courier New</vt:lpstr>
      <vt:lpstr>Optima</vt:lpstr>
      <vt:lpstr>Arial</vt:lpstr>
      <vt:lpstr>Calibri</vt:lpstr>
      <vt:lpstr>CERNCorporate16-9</vt:lpstr>
      <vt:lpstr>PowerPoint Presentation</vt:lpstr>
      <vt:lpstr>PowerPoint Presentation</vt:lpstr>
      <vt:lpstr>Bienvenue Welcome</vt:lpstr>
      <vt:lpstr>Welcome                   Bienvenue </vt:lpstr>
      <vt:lpstr>Logistics - language</vt:lpstr>
      <vt:lpstr>Logistics - slides</vt:lpstr>
      <vt:lpstr>Emergency Procedure d’Urgence</vt:lpstr>
      <vt:lpstr>Programme of the morning</vt:lpstr>
      <vt:lpstr>Programme Thursday 2 November</vt:lpstr>
      <vt:lpstr>PowerPoint Presentation</vt:lpstr>
      <vt:lpstr>MapCERN</vt:lpstr>
      <vt:lpstr>PowerPoint Presentation</vt:lpstr>
      <vt:lpstr>PowerPoint Presentation</vt:lpstr>
      <vt:lpstr>PowerPoint Presentation</vt:lpstr>
      <vt:lpstr>PowerPoint Presentation</vt:lpstr>
      <vt:lpstr>PowerPoint Presentation</vt:lpstr>
      <vt:lpstr>PowerPoint Presentation</vt:lpstr>
      <vt:lpstr>Welcome to HR-PXE colleagues</vt:lpstr>
      <vt:lpstr>PowerPoint Presentation</vt:lpstr>
      <vt:lpstr>PowerPoint Presentation</vt:lpstr>
      <vt:lpstr>CERN access card</vt:lpstr>
      <vt:lpstr>PowerPoint Presentation</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PowerPoint Presentation</vt:lpstr>
      <vt:lpstr>PowerPoint Presentation</vt:lpstr>
      <vt:lpstr>PowerPoint Presentation</vt:lpstr>
      <vt:lpstr>Newcomers website</vt:lpstr>
      <vt:lpstr>Many questions, answers are …</vt:lpstr>
      <vt:lpstr>Public meetings</vt:lpstr>
      <vt:lpstr>Recap from quiz - recommended</vt:lpstr>
      <vt:lpstr>Onboarding continues with …</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Kyriaki Fakoureli</cp:lastModifiedBy>
  <cp:revision>1263</cp:revision>
  <cp:lastPrinted>2022-08-29T13:46:38Z</cp:lastPrinted>
  <dcterms:created xsi:type="dcterms:W3CDTF">2012-11-30T11:04:26Z</dcterms:created>
  <dcterms:modified xsi:type="dcterms:W3CDTF">2023-11-01T14:52:57Z</dcterms:modified>
</cp:coreProperties>
</file>