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63" r:id="rId4"/>
    <p:sldId id="271" r:id="rId5"/>
    <p:sldId id="272" r:id="rId6"/>
    <p:sldId id="274" r:id="rId7"/>
    <p:sldId id="275" r:id="rId8"/>
    <p:sldId id="276" r:id="rId9"/>
    <p:sldId id="259" r:id="rId10"/>
    <p:sldId id="260" r:id="rId11"/>
    <p:sldId id="264" r:id="rId1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>
        <p:scale>
          <a:sx n="120" d="100"/>
          <a:sy n="120" d="100"/>
        </p:scale>
        <p:origin x="264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Sheet2!$C$6:$C$20</c:f>
              <c:numCache>
                <c:formatCode>General</c:formatCode>
                <c:ptCount val="15"/>
                <c:pt idx="0">
                  <c:v>20</c:v>
                </c:pt>
                <c:pt idx="1">
                  <c:v>77</c:v>
                </c:pt>
                <c:pt idx="2">
                  <c:v>127</c:v>
                </c:pt>
                <c:pt idx="3">
                  <c:v>152</c:v>
                </c:pt>
                <c:pt idx="4">
                  <c:v>177</c:v>
                </c:pt>
                <c:pt idx="5">
                  <c:v>202</c:v>
                </c:pt>
                <c:pt idx="6">
                  <c:v>227</c:v>
                </c:pt>
                <c:pt idx="7">
                  <c:v>277</c:v>
                </c:pt>
                <c:pt idx="8">
                  <c:v>302</c:v>
                </c:pt>
                <c:pt idx="9">
                  <c:v>327</c:v>
                </c:pt>
                <c:pt idx="10">
                  <c:v>352</c:v>
                </c:pt>
                <c:pt idx="11">
                  <c:v>377</c:v>
                </c:pt>
                <c:pt idx="12">
                  <c:v>427</c:v>
                </c:pt>
                <c:pt idx="13">
                  <c:v>527</c:v>
                </c:pt>
                <c:pt idx="14">
                  <c:v>727</c:v>
                </c:pt>
              </c:numCache>
            </c:numRef>
          </c:xVal>
          <c:yVal>
            <c:numRef>
              <c:f>Sheet2!$D$6:$D$20</c:f>
              <c:numCache>
                <c:formatCode>General</c:formatCode>
                <c:ptCount val="15"/>
                <c:pt idx="0">
                  <c:v>348</c:v>
                </c:pt>
                <c:pt idx="1">
                  <c:v>325</c:v>
                </c:pt>
                <c:pt idx="2">
                  <c:v>303</c:v>
                </c:pt>
                <c:pt idx="3">
                  <c:v>295</c:v>
                </c:pt>
                <c:pt idx="4">
                  <c:v>285</c:v>
                </c:pt>
                <c:pt idx="5">
                  <c:v>270</c:v>
                </c:pt>
                <c:pt idx="6">
                  <c:v>244</c:v>
                </c:pt>
                <c:pt idx="7">
                  <c:v>156</c:v>
                </c:pt>
                <c:pt idx="8">
                  <c:v>99</c:v>
                </c:pt>
                <c:pt idx="9">
                  <c:v>36</c:v>
                </c:pt>
                <c:pt idx="10">
                  <c:v>26</c:v>
                </c:pt>
                <c:pt idx="11">
                  <c:v>21</c:v>
                </c:pt>
                <c:pt idx="12">
                  <c:v>15</c:v>
                </c:pt>
                <c:pt idx="13">
                  <c:v>8</c:v>
                </c:pt>
                <c:pt idx="14">
                  <c:v>3.5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C93-454B-9709-28D6559A4D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4083472"/>
        <c:axId val="1455661552"/>
      </c:scatterChart>
      <c:valAx>
        <c:axId val="934083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Temperature [C]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5661552"/>
        <c:crosses val="autoZero"/>
        <c:crossBetween val="midCat"/>
      </c:valAx>
      <c:valAx>
        <c:axId val="1455661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Yield strength [MPa]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40834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9AE07-4636-6778-BB72-13DD87F51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DB314F-F1BF-346F-016E-068E81C48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0AFD1-7038-05DE-5755-E8AA04AE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C9122-6002-F192-BDDD-078363199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C8031-1F24-305B-71F4-3DE332E7E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070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01BAD-CC4A-C1BE-91ED-B73232DCF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5914AF-B6B2-E2E2-E131-FD9F894A6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A39BE-8C10-3549-F2DF-FDA8F0EFB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ECBB6-F8C4-5AB8-C579-55D706E3E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B56627-66C1-945B-8524-B3903ECF7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64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EFBC22-5467-8AE9-DA26-4A0E17FFDF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B3906B-AD18-7A57-1A7F-9E232DDA8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15E75-97AA-467D-E4D1-DEB76E9A2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4E766-BD9D-0857-D642-3FC9557CA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5048D-00E4-3685-EB84-A57A95C6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496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A7A8C-F33D-69FB-213A-BA812BFA5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B4D5C-E288-4F32-663A-32391C886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DC470-5432-1C88-42DC-D065D3E20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455A54-AE72-FFDC-A760-6049B0067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F259D-1AF5-C34A-0E3D-6A59FA22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23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03233-E172-F287-E476-454041B17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728DD-EC8E-9C6F-C904-5DAB39375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F4ED8-C98B-FFE7-F1B4-F3AB367B2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0BD17-F393-A20B-3FC4-66E205A7D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AE39C-1DDC-A2B8-7B42-4DF5E012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41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A6EA4-3C39-C847-AA7E-E3B949081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4F8F3-28CE-D0D9-5F79-004DAA94CA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78DFCD-FB5B-6F7D-E39B-41DCDD84B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97350F-A569-9CA2-83BC-F52DB2C73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496AFB-7B8E-399A-1845-84AC36EF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59E17D-C0EF-ACEC-CB4C-53FB4AE6B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38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E8A08-F4C1-5185-BE0C-C5CD091F8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A0249-D6DB-2655-8C64-06746963F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A820EC-A62E-6DAC-ACAE-D3BA18B97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186006-E69A-AC51-0749-0188CAEBAE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46B91C-6AD8-529D-455A-513CA1EDD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D0AA1A-BD52-1A81-53D3-7A361EAE3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1E9CF0-6B6B-62B1-3FD7-022D4000E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4A1B7E-AC04-426D-A44A-9CC3F7A52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21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56713-D6CC-E49F-7D9C-9E15262C6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F534D9-434E-89D1-7354-01979621A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5429A-47D3-0324-8A38-1ED6834B4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139924-05A8-B391-88A8-2DBA82088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401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E4E8FD-E6DC-5B0F-5CCB-73EB868C0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B4E230-2826-B572-3DFF-B5C206CE0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56A06B-F670-D7ED-A27B-54536066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372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9ED79-623D-E966-E774-20134A615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98F4D-25B7-6464-7963-38E344EA1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9A44AF-CF7E-7D83-D421-A6C016B453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28D271-8AFC-22F9-CFA6-BCD2B1AA6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0EDCAA-D33F-74A3-E192-D6225E518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4DC4A0-D7F9-579B-D035-C94D81E7F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07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25C99-A3FF-FDA7-C25B-24E126A8D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B60A8E-5EED-BFC7-5B5F-89909721A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826B0C-C303-8248-A92A-EC6CC0B6AD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85D13A-1068-4772-A048-7EA41C9C9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7CC89-D8B0-9EA7-2EA6-B61923CA7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D81EC-79D6-7BD9-0DD0-7EE952C82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167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AF23A-C89C-74DA-576A-6DA029C19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4B988-099D-9F3E-9256-92EE71D09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E20F22-0717-90CB-E777-A3601EAB0F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F9493-87CE-4961-AD12-A462EABD6B7C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28E6C-1D18-D7B1-BEC9-C00076312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94DB4-2CE9-C0DA-3271-555FB2D09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16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EA159C6-B579-7C91-FD9E-DDC2A1BCE883}"/>
              </a:ext>
            </a:extLst>
          </p:cNvPr>
          <p:cNvSpPr txBox="1"/>
          <p:nvPr/>
        </p:nvSpPr>
        <p:spPr>
          <a:xfrm>
            <a:off x="1034446" y="2113230"/>
            <a:ext cx="93486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Update on: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Model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Experimental activities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59BFD4-91C8-E7F4-09FD-60228779A94F}"/>
              </a:ext>
            </a:extLst>
          </p:cNvPr>
          <p:cNvSpPr txBox="1"/>
          <p:nvPr/>
        </p:nvSpPr>
        <p:spPr>
          <a:xfrm>
            <a:off x="3349206" y="250968"/>
            <a:ext cx="60945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Nb3Sn cable modelling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CG, 19/10/2023</a:t>
            </a:r>
          </a:p>
        </p:txBody>
      </p:sp>
    </p:spTree>
    <p:extLst>
      <p:ext uri="{BB962C8B-B14F-4D97-AF65-F5344CB8AC3E}">
        <p14:creationId xmlns:p14="http://schemas.microsoft.com/office/powerpoint/2010/main" val="2912201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463E0A-9300-DA59-3CAC-179B9B6FA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939" y="377706"/>
            <a:ext cx="5883608" cy="312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487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83346C9-2CB2-1A64-5F68-0F36CF6374B0}"/>
              </a:ext>
            </a:extLst>
          </p:cNvPr>
          <p:cNvSpPr txBox="1"/>
          <p:nvPr/>
        </p:nvSpPr>
        <p:spPr>
          <a:xfrm>
            <a:off x="241097" y="996288"/>
            <a:ext cx="1148175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Nous proposons une matrice d’essais comme suit :</a:t>
            </a:r>
          </a:p>
          <a:p>
            <a:endParaRPr lang="fr-FR" sz="1200" dirty="0"/>
          </a:p>
          <a:p>
            <a:r>
              <a:rPr lang="fr-FR" sz="1200" dirty="0"/>
              <a:t>•	essais de </a:t>
            </a:r>
            <a:r>
              <a:rPr lang="fr-FR" sz="1200" dirty="0" err="1"/>
              <a:t>dilatométrie</a:t>
            </a:r>
            <a:r>
              <a:rPr lang="fr-FR" sz="1200" dirty="0"/>
              <a:t> 20-650-20C sur brins: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/>
              <a:t>direction axiale 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essai sous faible  force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essai sous traction a 3 N (</a:t>
            </a:r>
            <a:r>
              <a:rPr lang="fr-FR" sz="1200" dirty="0" err="1"/>
              <a:t>Fmax</a:t>
            </a:r>
            <a:r>
              <a:rPr lang="fr-FR" sz="1200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3*Essai sous traction a 1.5 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/>
              <a:t>Direction transversale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Essai à faible force</a:t>
            </a:r>
          </a:p>
          <a:p>
            <a:endParaRPr lang="fr-FR" sz="1200" dirty="0"/>
          </a:p>
          <a:p>
            <a:r>
              <a:rPr lang="fr-FR" sz="1200" dirty="0"/>
              <a:t>•	Essais de « traction » de </a:t>
            </a:r>
            <a:r>
              <a:rPr lang="fr-FR" sz="1200" dirty="0" err="1"/>
              <a:t>cables</a:t>
            </a:r>
            <a:r>
              <a:rPr lang="fr-FR" sz="1200" dirty="0"/>
              <a:t> sous </a:t>
            </a:r>
            <a:r>
              <a:rPr lang="fr-FR" sz="1200" dirty="0" err="1"/>
              <a:t>temperature</a:t>
            </a:r>
            <a:r>
              <a:rPr lang="fr-FR" sz="1200" dirty="0"/>
              <a:t> contrôlée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/>
              <a:t>3x Traction à température ambiante </a:t>
            </a:r>
            <a:r>
              <a:rPr lang="fr-FR" sz="1200" dirty="0">
                <a:sym typeface="Wingdings" panose="05000000000000000000" pitchFamily="2" charset="2"/>
              </a:rPr>
              <a:t></a:t>
            </a:r>
            <a:r>
              <a:rPr lang="fr-FR" sz="1200" dirty="0"/>
              <a:t> rigidité et Poissons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/>
              <a:t>Cycle 20-650-20C 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« 0 » force </a:t>
            </a:r>
            <a:r>
              <a:rPr lang="fr-FR" sz="1200" dirty="0">
                <a:sym typeface="Wingdings" panose="05000000000000000000" pitchFamily="2" charset="2"/>
              </a:rPr>
              <a:t></a:t>
            </a:r>
            <a:r>
              <a:rPr lang="fr-FR" sz="1200" dirty="0"/>
              <a:t> déformations axiale  et transversales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F Force  </a:t>
            </a:r>
            <a:r>
              <a:rPr lang="fr-FR" sz="1200" dirty="0">
                <a:sym typeface="Wingdings" panose="05000000000000000000" pitchFamily="2" charset="2"/>
              </a:rPr>
              <a:t></a:t>
            </a:r>
            <a:r>
              <a:rPr lang="fr-FR" sz="1200" dirty="0"/>
              <a:t> déformations axiale  et transversales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X déformation axiale ( F=</a:t>
            </a:r>
            <a:r>
              <a:rPr lang="fr-FR" sz="1200" dirty="0" err="1"/>
              <a:t>k.X</a:t>
            </a:r>
            <a:r>
              <a:rPr lang="fr-FR" sz="1200" dirty="0"/>
              <a:t>) </a:t>
            </a:r>
            <a:r>
              <a:rPr lang="fr-FR" sz="1200" dirty="0">
                <a:sym typeface="Wingdings" panose="05000000000000000000" pitchFamily="2" charset="2"/>
              </a:rPr>
              <a:t></a:t>
            </a:r>
            <a:r>
              <a:rPr lang="fr-FR" sz="1200" dirty="0"/>
              <a:t> force axiale  et déformations transversales</a:t>
            </a:r>
          </a:p>
          <a:p>
            <a:endParaRPr lang="fr-FR" sz="1200" dirty="0"/>
          </a:p>
          <a:p>
            <a:r>
              <a:rPr lang="fr-FR" sz="1200" dirty="0"/>
              <a:t>Ici nous procèderons comme discuté pour l’arrimage des éprouvettes (collage céramique ) sur des inserts consommables. Un approche similaire a été décrit dans la littérature pour les basses températures (brin brassé a l’étain) avec des bonnes résultats. La mesure des déformations transversales reste compliquée, mais je pense que possible avec le système de Corrélation Digitale D’image.</a:t>
            </a:r>
          </a:p>
          <a:p>
            <a:endParaRPr lang="fr-FR" sz="1200" dirty="0"/>
          </a:p>
          <a:p>
            <a:r>
              <a:rPr lang="fr-FR" sz="1200" dirty="0"/>
              <a:t>Nous travaillons déjà sur le dessin des outillages. Je contacterai prochainement Hervé Rambeau pour planifier la fabrication (même si je pense que c’est un tout petit truc.).</a:t>
            </a:r>
          </a:p>
          <a:p>
            <a:endParaRPr lang="fr-FR" sz="1200" dirty="0"/>
          </a:p>
          <a:p>
            <a:r>
              <a:rPr lang="fr-FR" sz="1200" dirty="0"/>
              <a:t>Au niveau de la production des échantillons, il serait nécessaire de prévoir au moins:</a:t>
            </a:r>
          </a:p>
          <a:p>
            <a:r>
              <a:rPr lang="fr-FR" sz="1200" dirty="0"/>
              <a:t>•	x15 segments d’au moins 30 mm (</a:t>
            </a:r>
            <a:r>
              <a:rPr lang="fr-FR" sz="1200" dirty="0" err="1"/>
              <a:t>dilatometrie</a:t>
            </a:r>
            <a:r>
              <a:rPr lang="fr-FR" sz="1200" dirty="0"/>
              <a:t>)</a:t>
            </a:r>
          </a:p>
          <a:p>
            <a:r>
              <a:rPr lang="fr-FR" sz="1200" dirty="0"/>
              <a:t>•	x15 segments d’au moins 80 mm (traction)</a:t>
            </a:r>
          </a:p>
          <a:p>
            <a:endParaRPr lang="fr-FR" sz="1200" dirty="0"/>
          </a:p>
          <a:p>
            <a:r>
              <a:rPr lang="fr-FR" sz="1200" dirty="0"/>
              <a:t>Comme tu le sais, nous devons facturer no activités. Nous estimons le cout de la campagne en 8000 CHF.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216238-5F2E-51BC-83DB-82940BCAE075}"/>
              </a:ext>
            </a:extLst>
          </p:cNvPr>
          <p:cNvSpPr txBox="1"/>
          <p:nvPr/>
        </p:nvSpPr>
        <p:spPr>
          <a:xfrm>
            <a:off x="469144" y="6267893"/>
            <a:ext cx="60945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CH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 </a:t>
            </a:r>
            <a:r>
              <a:rPr lang="fr-CH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</a:t>
            </a:r>
            <a:r>
              <a:rPr lang="fr-CH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CH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added</a:t>
            </a:r>
            <a:r>
              <a:rPr lang="fr-CH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CH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Essais de traction sur brins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D8EDF2-964B-E48C-D56E-DCBB194332CD}"/>
              </a:ext>
            </a:extLst>
          </p:cNvPr>
          <p:cNvSpPr txBox="1"/>
          <p:nvPr/>
        </p:nvSpPr>
        <p:spPr>
          <a:xfrm>
            <a:off x="1955259" y="0"/>
            <a:ext cx="878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Experimental activities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5E048C-7194-5A0A-6569-1E1464C10BA7}"/>
              </a:ext>
            </a:extLst>
          </p:cNvPr>
          <p:cNvSpPr txBox="1"/>
          <p:nvPr/>
        </p:nvSpPr>
        <p:spPr>
          <a:xfrm>
            <a:off x="241097" y="465827"/>
            <a:ext cx="7539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Mechanical tests with MME:</a:t>
            </a:r>
          </a:p>
        </p:txBody>
      </p:sp>
    </p:spTree>
    <p:extLst>
      <p:ext uri="{BB962C8B-B14F-4D97-AF65-F5344CB8AC3E}">
        <p14:creationId xmlns:p14="http://schemas.microsoft.com/office/powerpoint/2010/main" val="1513726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6911DD30-A697-1D0C-5865-1C812C226826}"/>
              </a:ext>
            </a:extLst>
          </p:cNvPr>
          <p:cNvGrpSpPr>
            <a:grpSpLocks noChangeAspect="1"/>
          </p:cNvGrpSpPr>
          <p:nvPr/>
        </p:nvGrpSpPr>
        <p:grpSpPr>
          <a:xfrm>
            <a:off x="988768" y="1677619"/>
            <a:ext cx="7208544" cy="3033550"/>
            <a:chOff x="167654" y="487963"/>
            <a:chExt cx="13658618" cy="574791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FF20854-FD75-324C-C9D5-8DDAFD7A4D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4" r="42043" b="14160"/>
            <a:stretch/>
          </p:blipFill>
          <p:spPr>
            <a:xfrm>
              <a:off x="167654" y="487963"/>
              <a:ext cx="4254306" cy="4177731"/>
            </a:xfrm>
            <a:prstGeom prst="rect">
              <a:avLst/>
            </a:prstGeom>
          </p:spPr>
        </p:pic>
        <p:pic>
          <p:nvPicPr>
            <p:cNvPr id="7" name="Picture 6" descr="A picture containing text, outdoor object, honeycomb&#10;&#10;Description automatically generated">
              <a:extLst>
                <a:ext uri="{FF2B5EF4-FFF2-40B4-BE49-F238E27FC236}">
                  <a16:creationId xmlns:a16="http://schemas.microsoft.com/office/drawing/2014/main" id="{0DC0486A-AE2C-2D02-6D21-E3BA9739B8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89" r="27271" b="14040"/>
            <a:stretch/>
          </p:blipFill>
          <p:spPr>
            <a:xfrm>
              <a:off x="7906902" y="1004244"/>
              <a:ext cx="5919370" cy="5053518"/>
            </a:xfrm>
            <a:prstGeom prst="rect">
              <a:avLst/>
            </a:prstGeom>
          </p:spPr>
        </p:pic>
        <p:pic>
          <p:nvPicPr>
            <p:cNvPr id="8" name="Picture 7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13072829-1AA4-04FA-9AF6-7ACC0B3444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08" r="30391" b="13454"/>
            <a:stretch/>
          </p:blipFill>
          <p:spPr>
            <a:xfrm>
              <a:off x="4603670" y="3593710"/>
              <a:ext cx="2990841" cy="264216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DA41C3A-E22A-59EA-70CC-F43E1FF9C85D}"/>
                </a:ext>
              </a:extLst>
            </p:cNvPr>
            <p:cNvSpPr txBox="1"/>
            <p:nvPr/>
          </p:nvSpPr>
          <p:spPr>
            <a:xfrm>
              <a:off x="5027527" y="3548979"/>
              <a:ext cx="2143125" cy="524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Plastic strain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869D7AE-2E08-FEFA-FD50-D391BB39F82C}"/>
                </a:ext>
              </a:extLst>
            </p:cNvPr>
            <p:cNvSpPr txBox="1"/>
            <p:nvPr/>
          </p:nvSpPr>
          <p:spPr>
            <a:xfrm>
              <a:off x="9285134" y="732977"/>
              <a:ext cx="3162906" cy="524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Principal stress [</a:t>
              </a:r>
              <a:r>
                <a:rPr lang="en-GB" sz="1200" dirty="0" err="1"/>
                <a:t>Mpa</a:t>
              </a:r>
              <a:r>
                <a:rPr lang="en-GB" sz="1200" dirty="0"/>
                <a:t>]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070FA91-DC22-FEB3-B60B-7468885C7549}"/>
              </a:ext>
            </a:extLst>
          </p:cNvPr>
          <p:cNvSpPr txBox="1"/>
          <p:nvPr/>
        </p:nvSpPr>
        <p:spPr>
          <a:xfrm>
            <a:off x="1955259" y="0"/>
            <a:ext cx="878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Microscopic and equivalent wire models</a:t>
            </a:r>
          </a:p>
        </p:txBody>
      </p:sp>
      <p:pic>
        <p:nvPicPr>
          <p:cNvPr id="34" name="Picture 33" descr="A picture containing circle, graphics, pattern, art&#10;&#10;Description automatically generated">
            <a:extLst>
              <a:ext uri="{FF2B5EF4-FFF2-40B4-BE49-F238E27FC236}">
                <a16:creationId xmlns:a16="http://schemas.microsoft.com/office/drawing/2014/main" id="{34FB7D57-16A5-88EE-B699-7D1070313A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727" y="4298884"/>
            <a:ext cx="2252819" cy="22634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9AC498-8D89-FA05-AA20-6A1A99FFA959}"/>
              </a:ext>
            </a:extLst>
          </p:cNvPr>
          <p:cNvSpPr txBox="1"/>
          <p:nvPr/>
        </p:nvSpPr>
        <p:spPr>
          <a:xfrm>
            <a:off x="2608918" y="1111818"/>
            <a:ext cx="3267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“Simple” elastic-plastic model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7524318-3E9F-46CB-B0D2-CB196AF09DFD}"/>
              </a:ext>
            </a:extLst>
          </p:cNvPr>
          <p:cNvCxnSpPr>
            <a:stCxn id="2" idx="1"/>
          </p:cNvCxnSpPr>
          <p:nvPr/>
        </p:nvCxnSpPr>
        <p:spPr>
          <a:xfrm flipH="1">
            <a:off x="1835194" y="1296484"/>
            <a:ext cx="773724" cy="648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FB462B-6E4A-A583-DDD2-5B5D5469A36B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1739294" y="1296484"/>
            <a:ext cx="869624" cy="858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16ADE8DC-8345-75AC-EAA8-5650860314E9}"/>
              </a:ext>
            </a:extLst>
          </p:cNvPr>
          <p:cNvSpPr/>
          <p:nvPr/>
        </p:nvSpPr>
        <p:spPr>
          <a:xfrm>
            <a:off x="7599435" y="5139651"/>
            <a:ext cx="1195754" cy="58189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A71A52-FB9B-7F51-EC55-7DB3789FD8A0}"/>
              </a:ext>
            </a:extLst>
          </p:cNvPr>
          <p:cNvSpPr txBox="1"/>
          <p:nvPr/>
        </p:nvSpPr>
        <p:spPr>
          <a:xfrm>
            <a:off x="7469929" y="6424006"/>
            <a:ext cx="1931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Equivalent wire</a:t>
            </a:r>
          </a:p>
        </p:txBody>
      </p:sp>
      <p:pic>
        <p:nvPicPr>
          <p:cNvPr id="26" name="Picture 25" descr="A red and blue pattern on a black background&#10;&#10;Description automatically generated">
            <a:extLst>
              <a:ext uri="{FF2B5EF4-FFF2-40B4-BE49-F238E27FC236}">
                <a16:creationId xmlns:a16="http://schemas.microsoft.com/office/drawing/2014/main" id="{F0C6FC23-A93B-FDCF-71EA-DBDF18F776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768" y="4667286"/>
            <a:ext cx="2488590" cy="17567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2989A9-8F88-8CBA-9145-BB757C876AC5}"/>
              </a:ext>
            </a:extLst>
          </p:cNvPr>
          <p:cNvSpPr txBox="1"/>
          <p:nvPr/>
        </p:nvSpPr>
        <p:spPr>
          <a:xfrm>
            <a:off x="1289219" y="6452739"/>
            <a:ext cx="503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Pending material data.</a:t>
            </a:r>
          </a:p>
        </p:txBody>
      </p:sp>
    </p:spTree>
    <p:extLst>
      <p:ext uri="{BB962C8B-B14F-4D97-AF65-F5344CB8AC3E}">
        <p14:creationId xmlns:p14="http://schemas.microsoft.com/office/powerpoint/2010/main" val="3212136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45F069-A973-99A3-681D-3E87166D7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9244" y="4304590"/>
            <a:ext cx="3446603" cy="21220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9B891B-EC1F-DD9D-0B8D-115C9B945287}"/>
              </a:ext>
            </a:extLst>
          </p:cNvPr>
          <p:cNvSpPr txBox="1"/>
          <p:nvPr/>
        </p:nvSpPr>
        <p:spPr>
          <a:xfrm>
            <a:off x="321453" y="6454759"/>
            <a:ext cx="7863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constitutive model shall be coherent with the FEA code expected to be used.</a:t>
            </a:r>
          </a:p>
        </p:txBody>
      </p:sp>
      <p:pic>
        <p:nvPicPr>
          <p:cNvPr id="14" name="Picture 13" descr="A blue rectangular object with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A8E3497-321B-C6D4-E959-A85C9AAE95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565" y="4485738"/>
            <a:ext cx="2961876" cy="147495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070FA91-DC22-FEB3-B60B-7468885C7549}"/>
              </a:ext>
            </a:extLst>
          </p:cNvPr>
          <p:cNvSpPr txBox="1"/>
          <p:nvPr/>
        </p:nvSpPr>
        <p:spPr>
          <a:xfrm>
            <a:off x="1955259" y="0"/>
            <a:ext cx="878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Microscopic and equivalent wire models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925FD2-B19A-41A7-617D-C725C66D2372}"/>
              </a:ext>
            </a:extLst>
          </p:cNvPr>
          <p:cNvSpPr txBox="1"/>
          <p:nvPr/>
        </p:nvSpPr>
        <p:spPr>
          <a:xfrm>
            <a:off x="376910" y="782379"/>
            <a:ext cx="2603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Mesoscopic cable model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28EC37-45D8-03A5-9B84-50C75C297F98}"/>
              </a:ext>
            </a:extLst>
          </p:cNvPr>
          <p:cNvSpPr txBox="1"/>
          <p:nvPr/>
        </p:nvSpPr>
        <p:spPr>
          <a:xfrm>
            <a:off x="2064055" y="5579895"/>
            <a:ext cx="2866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Macroscopic equivalent cable model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C3B81A-4B56-F5F4-719D-E1A3320287A5}"/>
              </a:ext>
            </a:extLst>
          </p:cNvPr>
          <p:cNvSpPr txBox="1"/>
          <p:nvPr/>
        </p:nvSpPr>
        <p:spPr>
          <a:xfrm>
            <a:off x="8631167" y="6419711"/>
            <a:ext cx="3522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Model with initial back stress</a:t>
            </a:r>
          </a:p>
        </p:txBody>
      </p:sp>
      <p:pic>
        <p:nvPicPr>
          <p:cNvPr id="21" name="Picture 20" descr="A picture containing screenshot, pattern, art, design&#10;&#10;Description automatically generated">
            <a:extLst>
              <a:ext uri="{FF2B5EF4-FFF2-40B4-BE49-F238E27FC236}">
                <a16:creationId xmlns:a16="http://schemas.microsoft.com/office/drawing/2014/main" id="{E8A5C806-9078-3AF6-04BC-FAA4AD78AA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44" y="1710691"/>
            <a:ext cx="2399166" cy="1433687"/>
          </a:xfrm>
          <a:prstGeom prst="rect">
            <a:avLst/>
          </a:prstGeom>
        </p:spPr>
      </p:pic>
      <p:pic>
        <p:nvPicPr>
          <p:cNvPr id="25" name="Picture 24" descr="A rainbow colored rectangular object&#10;&#10;Description automatically generated with low confidence">
            <a:extLst>
              <a:ext uri="{FF2B5EF4-FFF2-40B4-BE49-F238E27FC236}">
                <a16:creationId xmlns:a16="http://schemas.microsoft.com/office/drawing/2014/main" id="{75228D6F-BF69-1AF5-0994-474F344E23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981" y="1151711"/>
            <a:ext cx="2115613" cy="1411158"/>
          </a:xfrm>
          <a:prstGeom prst="rect">
            <a:avLst/>
          </a:prstGeom>
        </p:spPr>
      </p:pic>
      <p:pic>
        <p:nvPicPr>
          <p:cNvPr id="27" name="Picture 26" descr="A picture containing colorfulness, screenshot, light, art&#10;&#10;Description automatically generated">
            <a:extLst>
              <a:ext uri="{FF2B5EF4-FFF2-40B4-BE49-F238E27FC236}">
                <a16:creationId xmlns:a16="http://schemas.microsoft.com/office/drawing/2014/main" id="{1E5D31B3-AD61-04F0-79EF-68913EF2AE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163" y="2249067"/>
            <a:ext cx="1882094" cy="1255840"/>
          </a:xfrm>
          <a:prstGeom prst="rect">
            <a:avLst/>
          </a:prstGeom>
        </p:spPr>
      </p:pic>
      <p:pic>
        <p:nvPicPr>
          <p:cNvPr id="29" name="Picture 28" descr="A picture containing colorfulness, screenshot, art&#10;&#10;Description automatically generated">
            <a:extLst>
              <a:ext uri="{FF2B5EF4-FFF2-40B4-BE49-F238E27FC236}">
                <a16:creationId xmlns:a16="http://schemas.microsoft.com/office/drawing/2014/main" id="{2CD374DE-D9F3-B3C1-70D9-B8430EEF7B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996" y="3339758"/>
            <a:ext cx="1026507" cy="684943"/>
          </a:xfrm>
          <a:prstGeom prst="rect">
            <a:avLst/>
          </a:prstGeom>
        </p:spPr>
      </p:pic>
      <p:pic>
        <p:nvPicPr>
          <p:cNvPr id="32" name="Picture 31" descr="A picture containing screenshot, black, text, darkness&#10;&#10;Description automatically generated">
            <a:extLst>
              <a:ext uri="{FF2B5EF4-FFF2-40B4-BE49-F238E27FC236}">
                <a16:creationId xmlns:a16="http://schemas.microsoft.com/office/drawing/2014/main" id="{CAC5C248-3441-455B-A890-645ECB4FD4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005" y="1442800"/>
            <a:ext cx="1630234" cy="11327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4350F0-6208-28DA-2453-BB3FB5B58174}"/>
              </a:ext>
            </a:extLst>
          </p:cNvPr>
          <p:cNvSpPr txBox="1"/>
          <p:nvPr/>
        </p:nvSpPr>
        <p:spPr>
          <a:xfrm>
            <a:off x="309894" y="3587228"/>
            <a:ext cx="1931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Equivalent wire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12E3E7C-0352-7148-B083-F299C08FE264}"/>
              </a:ext>
            </a:extLst>
          </p:cNvPr>
          <p:cNvCxnSpPr>
            <a:cxnSpLocks/>
            <a:stCxn id="2" idx="0"/>
          </p:cNvCxnSpPr>
          <p:nvPr/>
        </p:nvCxnSpPr>
        <p:spPr>
          <a:xfrm flipV="1">
            <a:off x="1275812" y="3144378"/>
            <a:ext cx="175718" cy="442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D427596-1CC2-3224-77FB-F0887E84DFAC}"/>
              </a:ext>
            </a:extLst>
          </p:cNvPr>
          <p:cNvSpPr txBox="1"/>
          <p:nvPr/>
        </p:nvSpPr>
        <p:spPr>
          <a:xfrm>
            <a:off x="321453" y="4024701"/>
            <a:ext cx="2260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St. St foil to be added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B93A7563-D591-DD7E-F7D3-27C32DA32A8C}"/>
              </a:ext>
            </a:extLst>
          </p:cNvPr>
          <p:cNvSpPr/>
          <p:nvPr/>
        </p:nvSpPr>
        <p:spPr>
          <a:xfrm>
            <a:off x="2899546" y="4928420"/>
            <a:ext cx="1195754" cy="58189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299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wireframe of a tank&#10;&#10;Description automatically generated">
            <a:extLst>
              <a:ext uri="{FF2B5EF4-FFF2-40B4-BE49-F238E27FC236}">
                <a16:creationId xmlns:a16="http://schemas.microsoft.com/office/drawing/2014/main" id="{72931F67-7436-ADA6-6CE9-76D7C2247B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957" y="1979891"/>
            <a:ext cx="4324175" cy="2583587"/>
          </a:xfrm>
          <a:prstGeom prst="rect">
            <a:avLst/>
          </a:prstGeom>
        </p:spPr>
      </p:pic>
      <p:pic>
        <p:nvPicPr>
          <p:cNvPr id="11" name="Picture 10" descr="A wireframe of a tank&#10;&#10;Description automatically generated">
            <a:extLst>
              <a:ext uri="{FF2B5EF4-FFF2-40B4-BE49-F238E27FC236}">
                <a16:creationId xmlns:a16="http://schemas.microsoft.com/office/drawing/2014/main" id="{58AA7582-9122-51A2-C205-FCC8EBB421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168" y="2433032"/>
            <a:ext cx="4324175" cy="26078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EFEF701-95B6-0B48-D824-B45ADEEBCF70}"/>
              </a:ext>
            </a:extLst>
          </p:cNvPr>
          <p:cNvSpPr txBox="1"/>
          <p:nvPr/>
        </p:nvSpPr>
        <p:spPr>
          <a:xfrm>
            <a:off x="400764" y="424570"/>
            <a:ext cx="2603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Mesoscopic cable model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E6C8CB-5E02-9127-D7CE-6240BDC3B265}"/>
              </a:ext>
            </a:extLst>
          </p:cNvPr>
          <p:cNvSpPr txBox="1"/>
          <p:nvPr/>
        </p:nvSpPr>
        <p:spPr>
          <a:xfrm>
            <a:off x="1463040" y="1208598"/>
            <a:ext cx="7426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Modification of the cross sections at the interfaces to ease the application of the boundary conditions</a:t>
            </a:r>
          </a:p>
        </p:txBody>
      </p:sp>
    </p:spTree>
    <p:extLst>
      <p:ext uri="{BB962C8B-B14F-4D97-AF65-F5344CB8AC3E}">
        <p14:creationId xmlns:p14="http://schemas.microsoft.com/office/powerpoint/2010/main" val="2406192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object with many circles&#10;&#10;Description automatically generated">
            <a:extLst>
              <a:ext uri="{FF2B5EF4-FFF2-40B4-BE49-F238E27FC236}">
                <a16:creationId xmlns:a16="http://schemas.microsoft.com/office/drawing/2014/main" id="{172A0B7E-1E07-DF62-E3C9-7D4C9FDC4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642" y="1240590"/>
            <a:ext cx="3549636" cy="2309959"/>
          </a:xfrm>
          <a:prstGeom prst="rect">
            <a:avLst/>
          </a:prstGeom>
        </p:spPr>
      </p:pic>
      <p:pic>
        <p:nvPicPr>
          <p:cNvPr id="5" name="Picture 4" descr="A rainbow colored object with a black background&#10;&#10;Description automatically generated">
            <a:extLst>
              <a:ext uri="{FF2B5EF4-FFF2-40B4-BE49-F238E27FC236}">
                <a16:creationId xmlns:a16="http://schemas.microsoft.com/office/drawing/2014/main" id="{4B7D4451-E327-4948-396A-A496EF57F1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603" y="1407730"/>
            <a:ext cx="3461888" cy="2444592"/>
          </a:xfrm>
          <a:prstGeom prst="rect">
            <a:avLst/>
          </a:prstGeom>
        </p:spPr>
      </p:pic>
      <p:pic>
        <p:nvPicPr>
          <p:cNvPr id="7" name="Picture 6" descr="A green and yellow striped object&#10;&#10;Description automatically generated">
            <a:extLst>
              <a:ext uri="{FF2B5EF4-FFF2-40B4-BE49-F238E27FC236}">
                <a16:creationId xmlns:a16="http://schemas.microsoft.com/office/drawing/2014/main" id="{FB13764A-24D5-8684-0939-F992429F07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603" y="3429000"/>
            <a:ext cx="5351726" cy="3079713"/>
          </a:xfrm>
          <a:prstGeom prst="rect">
            <a:avLst/>
          </a:prstGeom>
        </p:spPr>
      </p:pic>
      <p:pic>
        <p:nvPicPr>
          <p:cNvPr id="9" name="Picture 8" descr="A blue and black grid of a tank&#10;&#10;Description automatically generated">
            <a:extLst>
              <a:ext uri="{FF2B5EF4-FFF2-40B4-BE49-F238E27FC236}">
                <a16:creationId xmlns:a16="http://schemas.microsoft.com/office/drawing/2014/main" id="{9675244F-385E-DC8B-8CB0-65D8E3F46F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91" y="3597520"/>
            <a:ext cx="5351725" cy="30797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2497A8-A758-1201-D10B-2B0D840C5D23}"/>
              </a:ext>
            </a:extLst>
          </p:cNvPr>
          <p:cNvSpPr txBox="1"/>
          <p:nvPr/>
        </p:nvSpPr>
        <p:spPr>
          <a:xfrm>
            <a:off x="1049572" y="295062"/>
            <a:ext cx="91519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Definition of local coordinate system to enable the definition of initial stresses: </a:t>
            </a:r>
          </a:p>
          <a:p>
            <a:pPr marL="285750" indent="-285750">
              <a:buFontTx/>
              <a:buChar char="-"/>
            </a:pPr>
            <a:r>
              <a:rPr lang="en-GB" dirty="0"/>
              <a:t>Elastic (tensile, torsion), </a:t>
            </a:r>
          </a:p>
          <a:p>
            <a:pPr marL="285750" indent="-285750">
              <a:buFontTx/>
              <a:buChar char="-"/>
            </a:pPr>
            <a:r>
              <a:rPr lang="en-GB" dirty="0"/>
              <a:t>Residual stress,</a:t>
            </a:r>
          </a:p>
          <a:p>
            <a:pPr marL="285750" indent="-285750">
              <a:buFontTx/>
              <a:buChar char="-"/>
            </a:pPr>
            <a:r>
              <a:rPr lang="en-GB" dirty="0"/>
              <a:t>Back stress.</a:t>
            </a:r>
          </a:p>
          <a:p>
            <a:r>
              <a:rPr lang="en-GB" dirty="0"/>
              <a:t>In local and global coordinate system</a:t>
            </a:r>
          </a:p>
        </p:txBody>
      </p:sp>
    </p:spTree>
    <p:extLst>
      <p:ext uri="{BB962C8B-B14F-4D97-AF65-F5344CB8AC3E}">
        <p14:creationId xmlns:p14="http://schemas.microsoft.com/office/powerpoint/2010/main" val="2512377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27A462-5C84-7663-C3E1-DF20B0665F4A}"/>
              </a:ext>
            </a:extLst>
          </p:cNvPr>
          <p:cNvSpPr txBox="1"/>
          <p:nvPr/>
        </p:nvSpPr>
        <p:spPr>
          <a:xfrm>
            <a:off x="623413" y="152748"/>
            <a:ext cx="79194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Possible initial variables accounted in the model:</a:t>
            </a:r>
          </a:p>
          <a:p>
            <a:endParaRPr lang="en-GB" dirty="0"/>
          </a:p>
          <a:p>
            <a:r>
              <a:rPr lang="en-GB" dirty="0"/>
              <a:t>WIRE</a:t>
            </a:r>
          </a:p>
          <a:p>
            <a:pPr marL="285750" indent="-285750">
              <a:buFontTx/>
              <a:buChar char="-"/>
            </a:pPr>
            <a:r>
              <a:rPr lang="en-GB" dirty="0"/>
              <a:t>Cold work Hardening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 Kinematic or isotropic? </a:t>
            </a:r>
          </a:p>
          <a:p>
            <a:pPr marL="285750" indent="-285750">
              <a:buFontTx/>
              <a:buChar char="-"/>
            </a:pPr>
            <a:r>
              <a:rPr lang="en-GB" dirty="0"/>
              <a:t>Residual stress. If Nb exhibits higher yield strength , compressive/tensile residual stress is expected in copper/Nb, respectively.</a:t>
            </a:r>
          </a:p>
          <a:p>
            <a:endParaRPr lang="en-GB" dirty="0"/>
          </a:p>
          <a:p>
            <a:r>
              <a:rPr lang="en-GB" dirty="0"/>
              <a:t>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Initial stress: axial tensile? Torsion?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CEE5273-2F9F-4A12-DDA2-7539B8F9FE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9534789"/>
              </p:ext>
            </p:extLst>
          </p:nvPr>
        </p:nvGraphicFramePr>
        <p:xfrm>
          <a:off x="6152750" y="411860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E541563-3C63-710E-5555-1A08560B128B}"/>
              </a:ext>
            </a:extLst>
          </p:cNvPr>
          <p:cNvSpPr txBox="1"/>
          <p:nvPr/>
        </p:nvSpPr>
        <p:spPr>
          <a:xfrm>
            <a:off x="623414" y="5028536"/>
            <a:ext cx="5271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hardness and/or yield strength evolutions in temperature translate in isotropic/kinematic hardening evolution?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DA127D1-0B47-0297-85F5-093464FD5B39}"/>
              </a:ext>
            </a:extLst>
          </p:cNvPr>
          <p:cNvGrpSpPr/>
          <p:nvPr/>
        </p:nvGrpSpPr>
        <p:grpSpPr>
          <a:xfrm>
            <a:off x="7071835" y="1045291"/>
            <a:ext cx="3399728" cy="2704305"/>
            <a:chOff x="2332857" y="1069145"/>
            <a:chExt cx="3399728" cy="2704305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12D33DF6-359C-7684-ACCD-58D635D74497}"/>
                </a:ext>
              </a:extLst>
            </p:cNvPr>
            <p:cNvCxnSpPr/>
            <p:nvPr/>
          </p:nvCxnSpPr>
          <p:spPr>
            <a:xfrm flipV="1">
              <a:off x="3552092" y="1069145"/>
              <a:ext cx="0" cy="24337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6C68928-A1FA-12D8-8BF3-00333ED7758F}"/>
                </a:ext>
              </a:extLst>
            </p:cNvPr>
            <p:cNvCxnSpPr>
              <a:cxnSpLocks/>
            </p:cNvCxnSpPr>
            <p:nvPr/>
          </p:nvCxnSpPr>
          <p:spPr>
            <a:xfrm>
              <a:off x="2811194" y="2663483"/>
              <a:ext cx="292139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3FCF145-21AC-C59C-D971-0D86616F424D}"/>
                </a:ext>
              </a:extLst>
            </p:cNvPr>
            <p:cNvSpPr/>
            <p:nvPr/>
          </p:nvSpPr>
          <p:spPr>
            <a:xfrm>
              <a:off x="3547328" y="1798462"/>
              <a:ext cx="864000" cy="864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975E439-F39B-295F-C328-C0B027C75532}"/>
                </a:ext>
              </a:extLst>
            </p:cNvPr>
            <p:cNvSpPr/>
            <p:nvPr/>
          </p:nvSpPr>
          <p:spPr>
            <a:xfrm>
              <a:off x="2683328" y="2662462"/>
              <a:ext cx="864000" cy="864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D376D99-CE17-9676-E708-8ED5823F4669}"/>
                </a:ext>
              </a:extLst>
            </p:cNvPr>
            <p:cNvCxnSpPr/>
            <p:nvPr/>
          </p:nvCxnSpPr>
          <p:spPr>
            <a:xfrm>
              <a:off x="3556857" y="2662462"/>
              <a:ext cx="873940" cy="3764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3AE1A70-730F-A539-A897-AACA1BC31E9A}"/>
                </a:ext>
              </a:extLst>
            </p:cNvPr>
            <p:cNvGrpSpPr/>
            <p:nvPr/>
          </p:nvGrpSpPr>
          <p:grpSpPr>
            <a:xfrm>
              <a:off x="2332857" y="1926365"/>
              <a:ext cx="2438469" cy="1474238"/>
              <a:chOff x="2332857" y="1926365"/>
              <a:chExt cx="2438469" cy="1474238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D88B883-D7DD-9B83-D66F-4D3F21A59B4F}"/>
                  </a:ext>
                </a:extLst>
              </p:cNvPr>
              <p:cNvSpPr/>
              <p:nvPr/>
            </p:nvSpPr>
            <p:spPr>
              <a:xfrm rot="-2700000">
                <a:off x="2332857" y="1926365"/>
                <a:ext cx="2438469" cy="1474238"/>
              </a:xfrm>
              <a:prstGeom prst="ellipse">
                <a:avLst/>
              </a:prstGeom>
              <a:solidFill>
                <a:schemeClr val="accent1">
                  <a:alpha val="4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0447B02D-4B59-515F-2E5C-A266C0FD1D30}"/>
                  </a:ext>
                </a:extLst>
              </p:cNvPr>
              <p:cNvSpPr/>
              <p:nvPr/>
            </p:nvSpPr>
            <p:spPr>
              <a:xfrm>
                <a:off x="3506376" y="2619002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831E49-D018-7738-8DE7-E0B5F6E72B40}"/>
                </a:ext>
              </a:extLst>
            </p:cNvPr>
            <p:cNvGrpSpPr/>
            <p:nvPr/>
          </p:nvGrpSpPr>
          <p:grpSpPr>
            <a:xfrm>
              <a:off x="2736670" y="1973450"/>
              <a:ext cx="2731085" cy="1800000"/>
              <a:chOff x="2696373" y="2047877"/>
              <a:chExt cx="2731085" cy="1651145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D05D549-964C-8DF2-369A-736DA1E84EBA}"/>
                  </a:ext>
                </a:extLst>
              </p:cNvPr>
              <p:cNvSpPr/>
              <p:nvPr/>
            </p:nvSpPr>
            <p:spPr>
              <a:xfrm rot="18900000">
                <a:off x="2696373" y="2047877"/>
                <a:ext cx="2731085" cy="1651145"/>
              </a:xfrm>
              <a:prstGeom prst="ellipse">
                <a:avLst/>
              </a:prstGeom>
              <a:solidFill>
                <a:schemeClr val="accent1">
                  <a:alpha val="4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BB8906B9-C48D-3A78-308C-ECB01A9D1243}"/>
                  </a:ext>
                </a:extLst>
              </p:cNvPr>
              <p:cNvSpPr/>
              <p:nvPr/>
            </p:nvSpPr>
            <p:spPr>
              <a:xfrm>
                <a:off x="4010714" y="2823630"/>
                <a:ext cx="80640" cy="8064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A955440-3BF9-9F2E-69C4-5A6B1E995154}"/>
              </a:ext>
            </a:extLst>
          </p:cNvPr>
          <p:cNvSpPr txBox="1"/>
          <p:nvPr/>
        </p:nvSpPr>
        <p:spPr>
          <a:xfrm>
            <a:off x="623413" y="3717896"/>
            <a:ext cx="5271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to distinguish kinematic and isotropic hardening from measurements?</a:t>
            </a:r>
          </a:p>
        </p:txBody>
      </p:sp>
    </p:spTree>
    <p:extLst>
      <p:ext uri="{BB962C8B-B14F-4D97-AF65-F5344CB8AC3E}">
        <p14:creationId xmlns:p14="http://schemas.microsoft.com/office/powerpoint/2010/main" val="848104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CC85EA-712B-1388-F223-288B72CC8D5A}"/>
              </a:ext>
            </a:extLst>
          </p:cNvPr>
          <p:cNvSpPr txBox="1"/>
          <p:nvPr/>
        </p:nvSpPr>
        <p:spPr>
          <a:xfrm>
            <a:off x="1216549" y="1097280"/>
            <a:ext cx="5677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Experimental activities:</a:t>
            </a:r>
          </a:p>
          <a:p>
            <a:endParaRPr lang="en-GB" dirty="0"/>
          </a:p>
          <a:p>
            <a:r>
              <a:rPr lang="en-GB" dirty="0"/>
              <a:t>Delays due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failure of the sample holder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Degradation of the glue with temperature</a:t>
            </a:r>
          </a:p>
        </p:txBody>
      </p:sp>
    </p:spTree>
    <p:extLst>
      <p:ext uri="{BB962C8B-B14F-4D97-AF65-F5344CB8AC3E}">
        <p14:creationId xmlns:p14="http://schemas.microsoft.com/office/powerpoint/2010/main" val="1098674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8891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803F97-3F06-75DA-4ABE-2D8CBEB47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72" y="1"/>
            <a:ext cx="5569832" cy="35868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B1A0DD-76C0-E9E5-B189-4A90D6542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72" y="3816883"/>
            <a:ext cx="3578975" cy="2966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392E95-E36F-C40D-C9FD-39A81F9AE4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6726" y="419788"/>
            <a:ext cx="4685086" cy="2111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F07DB4-2F8C-7A82-AE4C-49735D5367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0178" y="3747428"/>
            <a:ext cx="2055077" cy="5940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5D80FA-4AC3-1F0E-1435-9394C96B10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6366" y="4179391"/>
            <a:ext cx="3974692" cy="25362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AC2FEE-23AA-5F34-F239-B8881E6936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10742" y="5520442"/>
            <a:ext cx="2806121" cy="4360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FAC588-7C5B-BC9C-8DF5-4799C32CF9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85879" y="116953"/>
            <a:ext cx="2527219" cy="5940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7C4D44-5D8E-327D-00F1-390C5C290A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57448" y="2426203"/>
            <a:ext cx="2296946" cy="161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43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62285</TotalTime>
  <Words>510</Words>
  <Application>Microsoft Office PowerPoint</Application>
  <PresentationFormat>Widescreen</PresentationFormat>
  <Paragraphs>76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37</cp:revision>
  <cp:lastPrinted>2023-04-26T11:03:10Z</cp:lastPrinted>
  <dcterms:created xsi:type="dcterms:W3CDTF">2023-04-26T06:52:21Z</dcterms:created>
  <dcterms:modified xsi:type="dcterms:W3CDTF">2023-10-19T10:35:25Z</dcterms:modified>
</cp:coreProperties>
</file>