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263" r:id="rId5"/>
    <p:sldId id="278" r:id="rId6"/>
    <p:sldId id="324" r:id="rId7"/>
    <p:sldId id="329" r:id="rId8"/>
    <p:sldId id="357" r:id="rId9"/>
    <p:sldId id="330" r:id="rId10"/>
    <p:sldId id="346" r:id="rId11"/>
    <p:sldId id="354" r:id="rId12"/>
    <p:sldId id="347" r:id="rId13"/>
    <p:sldId id="361" r:id="rId14"/>
    <p:sldId id="362" r:id="rId15"/>
    <p:sldId id="349" r:id="rId16"/>
    <p:sldId id="363" r:id="rId17"/>
    <p:sldId id="350" r:id="rId18"/>
    <p:sldId id="351" r:id="rId19"/>
    <p:sldId id="352" r:id="rId20"/>
    <p:sldId id="364" r:id="rId21"/>
    <p:sldId id="371" r:id="rId22"/>
    <p:sldId id="367" r:id="rId23"/>
    <p:sldId id="333" r:id="rId24"/>
    <p:sldId id="338" r:id="rId25"/>
    <p:sldId id="360" r:id="rId26"/>
    <p:sldId id="337" r:id="rId27"/>
    <p:sldId id="344" r:id="rId28"/>
    <p:sldId id="370" r:id="rId29"/>
    <p:sldId id="336" r:id="rId30"/>
    <p:sldId id="368" r:id="rId31"/>
    <p:sldId id="366" r:id="rId32"/>
    <p:sldId id="365" r:id="rId33"/>
    <p:sldId id="345" r:id="rId34"/>
  </p:sldIdLst>
  <p:sldSz cx="9144000" cy="5143500" type="screen16x9"/>
  <p:notesSz cx="7099300" cy="102346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00FF00"/>
    <a:srgbClr val="000000"/>
    <a:srgbClr val="FFCC00"/>
    <a:srgbClr val="33CC33"/>
    <a:srgbClr val="00EAAD"/>
    <a:srgbClr val="5A5A5A"/>
    <a:srgbClr val="43CEFF"/>
    <a:srgbClr val="FCB97C"/>
    <a:srgbClr val="FDCF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92348" autoAdjust="0"/>
  </p:normalViewPr>
  <p:slideViewPr>
    <p:cSldViewPr snapToObjects="1" showGuides="1">
      <p:cViewPr>
        <p:scale>
          <a:sx n="150" d="100"/>
          <a:sy n="150" d="100"/>
        </p:scale>
        <p:origin x="534" y="13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5" y="1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12/12/2023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721107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5" y="9721107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12/12/2023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766763"/>
            <a:ext cx="6823075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759" tIns="47380" rIns="94759" bIns="4738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HL-LHC LLRF Project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HL-LHC LLRF Project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pii/S0168900218310325" TargetMode="External"/><Relationship Id="rId2" Type="http://schemas.openxmlformats.org/officeDocument/2006/relationships/hyperlink" Target="https://journals.aps.org/prab/abstract/10.1103/PhysRevAccelBeams.20.101003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ui/file/2669584/LAST_RELEASED/SSI-FS-2-1_EN.pdf" TargetMode="External"/><Relationship Id="rId4" Type="http://schemas.openxmlformats.org/officeDocument/2006/relationships/hyperlink" Target="https://indico.cern.ch/event/1053324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br>
              <a:rPr lang="en-GB" dirty="0"/>
            </a:br>
            <a:r>
              <a:rPr lang="en-GB" sz="2000" dirty="0"/>
              <a:t>HL-LHC Crab-Cavities LLRF project</a:t>
            </a:r>
            <a:br>
              <a:rPr lang="en-GB" sz="2000" dirty="0"/>
            </a:br>
            <a:br>
              <a:rPr lang="en-GB" sz="2000" dirty="0"/>
            </a:br>
            <a:r>
              <a:rPr lang="en-GB" dirty="0"/>
              <a:t>LLRF Integration </a:t>
            </a:r>
            <a:br>
              <a:rPr lang="en-GB" dirty="0"/>
            </a:b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1800" b="1" dirty="0"/>
              <a:t>G. Hagmann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b="0" i="0" dirty="0">
                <a:solidFill>
                  <a:schemeClr val="bg2"/>
                </a:solidFill>
              </a:rPr>
              <a:t>HL-LHC CC LLRF project, December 11, 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2A1C5B9E-C4CA-4A34-3554-76B78CB61E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66" t="18844" r="21615" b="53888"/>
          <a:stretch/>
        </p:blipFill>
        <p:spPr>
          <a:xfrm>
            <a:off x="1115616" y="3329016"/>
            <a:ext cx="4713662" cy="18001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A5EB0A9-D677-98E7-6B09-D0250E64C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Patch panel – UR faraday-cage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5E793-7876-7BB4-5D13-B1CFDBBB8F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914401"/>
            <a:ext cx="3941383" cy="3680222"/>
          </a:xfrm>
        </p:spPr>
        <p:txBody>
          <a:bodyPr>
            <a:normAutofit/>
          </a:bodyPr>
          <a:lstStyle/>
          <a:p>
            <a:r>
              <a:rPr lang="fr-CH" sz="1600" dirty="0"/>
              <a:t>Patch panel </a:t>
            </a:r>
          </a:p>
          <a:p>
            <a:pPr lvl="1"/>
            <a:r>
              <a:rPr lang="fr-CH" sz="1400" dirty="0"/>
              <a:t>New size: 450x1300mm</a:t>
            </a:r>
          </a:p>
          <a:p>
            <a:pPr lvl="1"/>
            <a:r>
              <a:rPr lang="fr-CH" sz="1400" dirty="0"/>
              <a:t>N </a:t>
            </a:r>
            <a:r>
              <a:rPr lang="fr-CH" sz="1400" dirty="0" err="1"/>
              <a:t>connectors</a:t>
            </a:r>
            <a:endParaRPr lang="fr-CH" sz="1400" dirty="0"/>
          </a:p>
          <a:p>
            <a:pPr lvl="1"/>
            <a:r>
              <a:rPr lang="fr-CH" sz="1400" dirty="0"/>
              <a:t>7/16 </a:t>
            </a:r>
            <a:r>
              <a:rPr lang="fr-CH" sz="1400" dirty="0" err="1"/>
              <a:t>connectors</a:t>
            </a:r>
            <a:r>
              <a:rPr lang="fr-CH" sz="1400" dirty="0"/>
              <a:t> (for </a:t>
            </a:r>
            <a:r>
              <a:rPr lang="fr-CH" sz="1400" dirty="0" err="1"/>
              <a:t>critical</a:t>
            </a:r>
            <a:r>
              <a:rPr lang="fr-CH" sz="1400" dirty="0"/>
              <a:t> signal to </a:t>
            </a:r>
            <a:r>
              <a:rPr lang="fr-CH" sz="1400" dirty="0" err="1"/>
              <a:t>minimize</a:t>
            </a:r>
            <a:r>
              <a:rPr lang="fr-CH" sz="1400" dirty="0"/>
              <a:t> réflexion)</a:t>
            </a:r>
          </a:p>
          <a:p>
            <a:pPr lvl="1"/>
            <a:r>
              <a:rPr lang="fr-CH" sz="1400" dirty="0" err="1"/>
              <a:t>Fiber-optics</a:t>
            </a:r>
            <a:r>
              <a:rPr lang="fr-CH" sz="1400" dirty="0"/>
              <a:t> </a:t>
            </a:r>
            <a:r>
              <a:rPr lang="fr-CH" sz="1400" dirty="0" err="1"/>
              <a:t>feedthrough</a:t>
            </a:r>
            <a:r>
              <a:rPr lang="fr-CH" sz="1400" dirty="0"/>
              <a:t> (AJFC02)</a:t>
            </a:r>
          </a:p>
          <a:p>
            <a:pPr lvl="1"/>
            <a:r>
              <a:rPr lang="fr-CH" sz="1400" dirty="0"/>
              <a:t>multi-</a:t>
            </a:r>
            <a:r>
              <a:rPr lang="fr-CH" sz="1400" dirty="0" err="1"/>
              <a:t>conductors</a:t>
            </a:r>
            <a:r>
              <a:rPr lang="fr-CH" sz="1400" dirty="0"/>
              <a:t> EMI </a:t>
            </a:r>
            <a:r>
              <a:rPr lang="fr-CH" sz="1400" dirty="0" err="1"/>
              <a:t>feedthrough</a:t>
            </a:r>
            <a:r>
              <a:rPr lang="fr-CH" sz="1400" dirty="0"/>
              <a:t> (AJFC02)</a:t>
            </a:r>
          </a:p>
          <a:p>
            <a:pPr lvl="1"/>
            <a:r>
              <a:rPr lang="fr-CH" sz="1400" dirty="0"/>
              <a:t>Distribution </a:t>
            </a:r>
            <a:r>
              <a:rPr lang="fr-CH" sz="1400" dirty="0" err="1"/>
              <a:t>depending</a:t>
            </a:r>
            <a:r>
              <a:rPr lang="fr-CH" sz="1400" dirty="0"/>
              <a:t> on the destination </a:t>
            </a:r>
            <a:r>
              <a:rPr lang="fr-CH" sz="1400" dirty="0" err="1"/>
              <a:t>inside</a:t>
            </a:r>
            <a:r>
              <a:rPr lang="fr-CH" sz="1400" dirty="0"/>
              <a:t> FC</a:t>
            </a:r>
          </a:p>
          <a:p>
            <a:endParaRPr lang="fr-CH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8DF418-4DCE-0802-359F-36FDCE098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B2BD86-B41D-74CA-FB61-177B69274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Image 2" descr="UR_FC_2">
            <a:extLst>
              <a:ext uri="{FF2B5EF4-FFF2-40B4-BE49-F238E27FC236}">
                <a16:creationId xmlns:a16="http://schemas.microsoft.com/office/drawing/2014/main" id="{4FD3D7A3-DF33-8909-D649-515F79C3A77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041" y="2246845"/>
            <a:ext cx="2695775" cy="1519737"/>
          </a:xfrm>
          <a:prstGeom prst="rect">
            <a:avLst/>
          </a:prstGeom>
        </p:spPr>
      </p:pic>
      <p:pic>
        <p:nvPicPr>
          <p:cNvPr id="8" name="Image 2" descr="UR_FC_3">
            <a:extLst>
              <a:ext uri="{FF2B5EF4-FFF2-40B4-BE49-F238E27FC236}">
                <a16:creationId xmlns:a16="http://schemas.microsoft.com/office/drawing/2014/main" id="{A099EE0B-AB0C-2F27-BE48-0D87B23FCB1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683" y="695204"/>
            <a:ext cx="2688133" cy="1482673"/>
          </a:xfrm>
          <a:prstGeom prst="rect">
            <a:avLst/>
          </a:prstGeom>
        </p:spPr>
      </p:pic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84B5F38F-384B-44F1-0D37-1E3BCFD0D3B4}"/>
              </a:ext>
            </a:extLst>
          </p:cNvPr>
          <p:cNvCxnSpPr>
            <a:cxnSpLocks/>
          </p:cNvCxnSpPr>
          <p:nvPr/>
        </p:nvCxnSpPr>
        <p:spPr>
          <a:xfrm>
            <a:off x="5407158" y="1024647"/>
            <a:ext cx="844240" cy="562097"/>
          </a:xfrm>
          <a:prstGeom prst="straightConnector1">
            <a:avLst/>
          </a:prstGeom>
          <a:ln w="12700">
            <a:solidFill>
              <a:srgbClr val="00B050"/>
            </a:solidFill>
            <a:prstDash val="dash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525E582-D764-3D43-2211-75D8BA5E088A}"/>
              </a:ext>
            </a:extLst>
          </p:cNvPr>
          <p:cNvSpPr txBox="1"/>
          <p:nvPr/>
        </p:nvSpPr>
        <p:spPr>
          <a:xfrm>
            <a:off x="4675946" y="722884"/>
            <a:ext cx="15444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cs typeface="Calibri" panose="020F0502020204030204" pitchFamily="34" charset="0"/>
              </a:rPr>
              <a:t>Faraday cage</a:t>
            </a:r>
          </a:p>
          <a:p>
            <a:r>
              <a:rPr lang="en-US" sz="1100" dirty="0">
                <a:solidFill>
                  <a:srgbClr val="00B050"/>
                </a:solidFill>
                <a:cs typeface="Calibri" panose="020F0502020204030204" pitchFamily="34" charset="0"/>
              </a:rPr>
              <a:t>6 racks</a:t>
            </a:r>
          </a:p>
        </p:txBody>
      </p:sp>
      <p:cxnSp>
        <p:nvCxnSpPr>
          <p:cNvPr id="11" name="Connecteur droit avec flèche 8">
            <a:extLst>
              <a:ext uri="{FF2B5EF4-FFF2-40B4-BE49-F238E27FC236}">
                <a16:creationId xmlns:a16="http://schemas.microsoft.com/office/drawing/2014/main" id="{F4469D0E-FA6A-C19C-7BDF-E119FEE52AC4}"/>
              </a:ext>
            </a:extLst>
          </p:cNvPr>
          <p:cNvCxnSpPr>
            <a:cxnSpLocks/>
          </p:cNvCxnSpPr>
          <p:nvPr/>
        </p:nvCxnSpPr>
        <p:spPr>
          <a:xfrm>
            <a:off x="5301881" y="2779384"/>
            <a:ext cx="1081206" cy="227408"/>
          </a:xfrm>
          <a:prstGeom prst="straightConnector1">
            <a:avLst/>
          </a:prstGeom>
          <a:ln w="12700">
            <a:solidFill>
              <a:srgbClr val="00B050"/>
            </a:solidFill>
            <a:prstDash val="dash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8">
            <a:extLst>
              <a:ext uri="{FF2B5EF4-FFF2-40B4-BE49-F238E27FC236}">
                <a16:creationId xmlns:a16="http://schemas.microsoft.com/office/drawing/2014/main" id="{A28F7DB8-EFE2-5F4E-BB77-F3E31CB9EE0F}"/>
              </a:ext>
            </a:extLst>
          </p:cNvPr>
          <p:cNvCxnSpPr>
            <a:cxnSpLocks/>
          </p:cNvCxnSpPr>
          <p:nvPr/>
        </p:nvCxnSpPr>
        <p:spPr>
          <a:xfrm flipH="1" flipV="1">
            <a:off x="7702994" y="3007201"/>
            <a:ext cx="325390" cy="932021"/>
          </a:xfrm>
          <a:prstGeom prst="straightConnector1">
            <a:avLst/>
          </a:prstGeom>
          <a:ln w="12700">
            <a:solidFill>
              <a:srgbClr val="00B050"/>
            </a:solidFill>
            <a:prstDash val="dash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1C2BE0E-28B8-D6DF-BE96-9D0D43F11585}"/>
              </a:ext>
            </a:extLst>
          </p:cNvPr>
          <p:cNvSpPr txBox="1"/>
          <p:nvPr/>
        </p:nvSpPr>
        <p:spPr>
          <a:xfrm>
            <a:off x="4590618" y="2475513"/>
            <a:ext cx="15444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cs typeface="Calibri" panose="020F0502020204030204" pitchFamily="34" charset="0"/>
              </a:rPr>
              <a:t>patch panel</a:t>
            </a:r>
          </a:p>
          <a:p>
            <a:r>
              <a:rPr lang="en-US" sz="1100" dirty="0">
                <a:solidFill>
                  <a:srgbClr val="00B050"/>
                </a:solidFill>
                <a:cs typeface="Calibri" panose="020F0502020204030204" pitchFamily="34" charset="0"/>
              </a:rPr>
              <a:t>AJFC01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925BA5-AE72-B82D-F755-0A9974AF3C57}"/>
              </a:ext>
            </a:extLst>
          </p:cNvPr>
          <p:cNvSpPr txBox="1"/>
          <p:nvPr/>
        </p:nvSpPr>
        <p:spPr>
          <a:xfrm>
            <a:off x="7380312" y="3939222"/>
            <a:ext cx="15444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cs typeface="Calibri" panose="020F0502020204030204" pitchFamily="34" charset="0"/>
              </a:rPr>
              <a:t>patch panel</a:t>
            </a:r>
          </a:p>
          <a:p>
            <a:r>
              <a:rPr lang="en-US" sz="1100" dirty="0">
                <a:solidFill>
                  <a:srgbClr val="00B050"/>
                </a:solidFill>
                <a:cs typeface="Calibri" panose="020F0502020204030204" pitchFamily="34" charset="0"/>
              </a:rPr>
              <a:t>AJFC02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F42083-8ED8-74CF-5AFE-EF6D02D9CCCA}"/>
              </a:ext>
            </a:extLst>
          </p:cNvPr>
          <p:cNvSpPr txBox="1"/>
          <p:nvPr/>
        </p:nvSpPr>
        <p:spPr>
          <a:xfrm>
            <a:off x="5626860" y="3752839"/>
            <a:ext cx="31749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Fig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– HL-LHC URx7 FC,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Courtesy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S. Maridor</a:t>
            </a:r>
          </a:p>
        </p:txBody>
      </p:sp>
    </p:spTree>
    <p:extLst>
      <p:ext uri="{BB962C8B-B14F-4D97-AF65-F5344CB8AC3E}">
        <p14:creationId xmlns:p14="http://schemas.microsoft.com/office/powerpoint/2010/main" val="3311149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6">
            <a:extLst>
              <a:ext uri="{FF2B5EF4-FFF2-40B4-BE49-F238E27FC236}">
                <a16:creationId xmlns:a16="http://schemas.microsoft.com/office/drawing/2014/main" id="{BB7CB1F6-A2DA-2E0C-BE81-1A11E855B0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180"/>
          <a:stretch/>
        </p:blipFill>
        <p:spPr>
          <a:xfrm>
            <a:off x="5508104" y="651297"/>
            <a:ext cx="3361340" cy="3631057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1D36BDB-8470-4B20-B2D4-4E85B5637E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43559"/>
            <a:ext cx="4608072" cy="2880319"/>
          </a:xfrm>
        </p:spPr>
        <p:txBody>
          <a:bodyPr>
            <a:normAutofit/>
          </a:bodyPr>
          <a:lstStyle/>
          <a:p>
            <a:r>
              <a:rPr lang="fr-CH" sz="2000" dirty="0" err="1"/>
              <a:t>Current</a:t>
            </a:r>
            <a:r>
              <a:rPr lang="fr-CH" sz="2000" dirty="0"/>
              <a:t> design</a:t>
            </a:r>
          </a:p>
          <a:p>
            <a:pPr lvl="1"/>
            <a:r>
              <a:rPr lang="fr-CH" sz="1800" dirty="0"/>
              <a:t>Size 5600x2900mm (no change)</a:t>
            </a:r>
          </a:p>
          <a:p>
            <a:r>
              <a:rPr lang="fr-CH" sz="2000" dirty="0"/>
              <a:t>Final design</a:t>
            </a:r>
          </a:p>
          <a:p>
            <a:pPr lvl="1"/>
            <a:r>
              <a:rPr lang="fr-CH" sz="1600" dirty="0" err="1"/>
              <a:t>Door</a:t>
            </a:r>
            <a:r>
              <a:rPr lang="fr-CH" sz="1600" dirty="0"/>
              <a:t> at 250mm</a:t>
            </a:r>
            <a:endParaRPr lang="fr-CH" sz="1400" dirty="0"/>
          </a:p>
          <a:p>
            <a:pPr lvl="1"/>
            <a:endParaRPr lang="fr-CH" sz="1600" dirty="0"/>
          </a:p>
          <a:p>
            <a:pPr lvl="2"/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7CAB31-B9E6-0C8A-88F6-68780E061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URx5 Faraday cage </a:t>
            </a:r>
            <a:r>
              <a:rPr lang="fr-CH" dirty="0" err="1"/>
              <a:t>layout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95FBB9-4BBF-CD0C-ACBC-E4E23D115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HL-LHC LLRF Project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4944D7-8B0A-90AD-7D6E-D2EB4FF39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7558E-C5FE-01CD-E5DF-DB4F39215A9E}"/>
              </a:ext>
            </a:extLst>
          </p:cNvPr>
          <p:cNvSpPr txBox="1"/>
          <p:nvPr/>
        </p:nvSpPr>
        <p:spPr>
          <a:xfrm>
            <a:off x="6804248" y="2687405"/>
            <a:ext cx="648072" cy="2880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fr-CH" sz="1200" i="1" dirty="0">
                <a:solidFill>
                  <a:srgbClr val="FF0000"/>
                </a:solidFill>
              </a:rPr>
              <a:t>5600mm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04A2B5-472D-1CD6-7116-CE9D6A9D0469}"/>
              </a:ext>
            </a:extLst>
          </p:cNvPr>
          <p:cNvSpPr txBox="1"/>
          <p:nvPr/>
        </p:nvSpPr>
        <p:spPr>
          <a:xfrm>
            <a:off x="5040052" y="3427128"/>
            <a:ext cx="648072" cy="2880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fr-CH" sz="1200" i="1" dirty="0">
                <a:solidFill>
                  <a:srgbClr val="FF0000"/>
                </a:solidFill>
              </a:rPr>
              <a:t>2900mm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77ED91-EF37-E392-7454-7A332AF368A3}"/>
              </a:ext>
            </a:extLst>
          </p:cNvPr>
          <p:cNvSpPr txBox="1"/>
          <p:nvPr/>
        </p:nvSpPr>
        <p:spPr>
          <a:xfrm>
            <a:off x="5514501" y="4369092"/>
            <a:ext cx="31749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Fig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– HL-LHC URx5 FC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drawing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V5,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Courtesy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S. Maridor</a:t>
            </a:r>
          </a:p>
        </p:txBody>
      </p:sp>
    </p:spTree>
    <p:extLst>
      <p:ext uri="{BB962C8B-B14F-4D97-AF65-F5344CB8AC3E}">
        <p14:creationId xmlns:p14="http://schemas.microsoft.com/office/powerpoint/2010/main" val="1840913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7CAB31-B9E6-0C8A-88F6-68780E061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UR15 &amp; UR55 Faraday cage False-</a:t>
            </a:r>
            <a:r>
              <a:rPr lang="fr-CH" dirty="0" err="1"/>
              <a:t>floor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95FBB9-4BBF-CD0C-ACBC-E4E23D115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HL-LHC LLRF Project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4944D7-8B0A-90AD-7D6E-D2EB4FF39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E8CA4B2-EB29-A748-1CF1-231B816C3F64}"/>
              </a:ext>
            </a:extLst>
          </p:cNvPr>
          <p:cNvGrpSpPr/>
          <p:nvPr/>
        </p:nvGrpSpPr>
        <p:grpSpPr>
          <a:xfrm>
            <a:off x="3419872" y="675000"/>
            <a:ext cx="5470154" cy="3768958"/>
            <a:chOff x="612000" y="555526"/>
            <a:chExt cx="7344376" cy="458797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8182FFF-865D-17C0-F533-58066A826D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967" t="11641" r="961" b="1166"/>
            <a:stretch/>
          </p:blipFill>
          <p:spPr>
            <a:xfrm>
              <a:off x="612000" y="555526"/>
              <a:ext cx="7344376" cy="4587974"/>
            </a:xfrm>
            <a:prstGeom prst="rect">
              <a:avLst/>
            </a:prstGeom>
          </p:spPr>
        </p:pic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CEEDCC84-C306-C0C8-71C1-20B199743B56}"/>
                </a:ext>
              </a:extLst>
            </p:cNvPr>
            <p:cNvSpPr/>
            <p:nvPr/>
          </p:nvSpPr>
          <p:spPr>
            <a:xfrm>
              <a:off x="1643763" y="1460390"/>
              <a:ext cx="1848117" cy="142760"/>
            </a:xfrm>
            <a:custGeom>
              <a:avLst/>
              <a:gdLst>
                <a:gd name="connsiteX0" fmla="*/ 0 w 1848117"/>
                <a:gd name="connsiteY0" fmla="*/ 127108 h 143958"/>
                <a:gd name="connsiteX1" fmla="*/ 615950 w 1848117"/>
                <a:gd name="connsiteY1" fmla="*/ 139808 h 143958"/>
                <a:gd name="connsiteX2" fmla="*/ 933450 w 1848117"/>
                <a:gd name="connsiteY2" fmla="*/ 63608 h 143958"/>
                <a:gd name="connsiteX3" fmla="*/ 1028700 w 1848117"/>
                <a:gd name="connsiteY3" fmla="*/ 19158 h 143958"/>
                <a:gd name="connsiteX4" fmla="*/ 1758950 w 1848117"/>
                <a:gd name="connsiteY4" fmla="*/ 108 h 143958"/>
                <a:gd name="connsiteX5" fmla="*/ 1809750 w 1848117"/>
                <a:gd name="connsiteY5" fmla="*/ 12808 h 143958"/>
                <a:gd name="connsiteX0" fmla="*/ 0 w 1848117"/>
                <a:gd name="connsiteY0" fmla="*/ 127108 h 142759"/>
                <a:gd name="connsiteX1" fmla="*/ 615950 w 1848117"/>
                <a:gd name="connsiteY1" fmla="*/ 139808 h 142759"/>
                <a:gd name="connsiteX2" fmla="*/ 892969 w 1848117"/>
                <a:gd name="connsiteY2" fmla="*/ 80277 h 142759"/>
                <a:gd name="connsiteX3" fmla="*/ 1028700 w 1848117"/>
                <a:gd name="connsiteY3" fmla="*/ 19158 h 142759"/>
                <a:gd name="connsiteX4" fmla="*/ 1758950 w 1848117"/>
                <a:gd name="connsiteY4" fmla="*/ 108 h 142759"/>
                <a:gd name="connsiteX5" fmla="*/ 1809750 w 1848117"/>
                <a:gd name="connsiteY5" fmla="*/ 12808 h 142759"/>
                <a:gd name="connsiteX0" fmla="*/ 0 w 1848117"/>
                <a:gd name="connsiteY0" fmla="*/ 128041 h 143692"/>
                <a:gd name="connsiteX1" fmla="*/ 615950 w 1848117"/>
                <a:gd name="connsiteY1" fmla="*/ 140741 h 143692"/>
                <a:gd name="connsiteX2" fmla="*/ 892969 w 1848117"/>
                <a:gd name="connsiteY2" fmla="*/ 81210 h 143692"/>
                <a:gd name="connsiteX3" fmla="*/ 1154906 w 1848117"/>
                <a:gd name="connsiteY3" fmla="*/ 8185 h 143692"/>
                <a:gd name="connsiteX4" fmla="*/ 1758950 w 1848117"/>
                <a:gd name="connsiteY4" fmla="*/ 1041 h 143692"/>
                <a:gd name="connsiteX5" fmla="*/ 1809750 w 1848117"/>
                <a:gd name="connsiteY5" fmla="*/ 13741 h 143692"/>
                <a:gd name="connsiteX0" fmla="*/ 0 w 1848117"/>
                <a:gd name="connsiteY0" fmla="*/ 127109 h 142760"/>
                <a:gd name="connsiteX1" fmla="*/ 615950 w 1848117"/>
                <a:gd name="connsiteY1" fmla="*/ 139809 h 142760"/>
                <a:gd name="connsiteX2" fmla="*/ 892969 w 1848117"/>
                <a:gd name="connsiteY2" fmla="*/ 80278 h 142760"/>
                <a:gd name="connsiteX3" fmla="*/ 1154906 w 1848117"/>
                <a:gd name="connsiteY3" fmla="*/ 7253 h 142760"/>
                <a:gd name="connsiteX4" fmla="*/ 1758950 w 1848117"/>
                <a:gd name="connsiteY4" fmla="*/ 109 h 142760"/>
                <a:gd name="connsiteX5" fmla="*/ 1809750 w 1848117"/>
                <a:gd name="connsiteY5" fmla="*/ 12809 h 142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48117" h="142760">
                  <a:moveTo>
                    <a:pt x="0" y="127109"/>
                  </a:moveTo>
                  <a:cubicBezTo>
                    <a:pt x="230187" y="138750"/>
                    <a:pt x="467122" y="147614"/>
                    <a:pt x="615950" y="139809"/>
                  </a:cubicBezTo>
                  <a:cubicBezTo>
                    <a:pt x="764778" y="132004"/>
                    <a:pt x="803143" y="102371"/>
                    <a:pt x="892969" y="80278"/>
                  </a:cubicBezTo>
                  <a:cubicBezTo>
                    <a:pt x="982795" y="58185"/>
                    <a:pt x="1020101" y="11089"/>
                    <a:pt x="1154906" y="7253"/>
                  </a:cubicBezTo>
                  <a:cubicBezTo>
                    <a:pt x="1289711" y="3417"/>
                    <a:pt x="1628775" y="1167"/>
                    <a:pt x="1758950" y="109"/>
                  </a:cubicBezTo>
                  <a:cubicBezTo>
                    <a:pt x="1889125" y="-949"/>
                    <a:pt x="1849437" y="5930"/>
                    <a:pt x="1809750" y="12809"/>
                  </a:cubicBez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FA7EF6F-5A3A-2981-8EC6-D338E05D2C55}"/>
                </a:ext>
              </a:extLst>
            </p:cNvPr>
            <p:cNvSpPr/>
            <p:nvPr/>
          </p:nvSpPr>
          <p:spPr>
            <a:xfrm flipV="1">
              <a:off x="1621439" y="1995686"/>
              <a:ext cx="1848117" cy="142760"/>
            </a:xfrm>
            <a:custGeom>
              <a:avLst/>
              <a:gdLst>
                <a:gd name="connsiteX0" fmla="*/ 0 w 1848117"/>
                <a:gd name="connsiteY0" fmla="*/ 127108 h 143958"/>
                <a:gd name="connsiteX1" fmla="*/ 615950 w 1848117"/>
                <a:gd name="connsiteY1" fmla="*/ 139808 h 143958"/>
                <a:gd name="connsiteX2" fmla="*/ 933450 w 1848117"/>
                <a:gd name="connsiteY2" fmla="*/ 63608 h 143958"/>
                <a:gd name="connsiteX3" fmla="*/ 1028700 w 1848117"/>
                <a:gd name="connsiteY3" fmla="*/ 19158 h 143958"/>
                <a:gd name="connsiteX4" fmla="*/ 1758950 w 1848117"/>
                <a:gd name="connsiteY4" fmla="*/ 108 h 143958"/>
                <a:gd name="connsiteX5" fmla="*/ 1809750 w 1848117"/>
                <a:gd name="connsiteY5" fmla="*/ 12808 h 143958"/>
                <a:gd name="connsiteX0" fmla="*/ 0 w 1848117"/>
                <a:gd name="connsiteY0" fmla="*/ 127108 h 142759"/>
                <a:gd name="connsiteX1" fmla="*/ 615950 w 1848117"/>
                <a:gd name="connsiteY1" fmla="*/ 139808 h 142759"/>
                <a:gd name="connsiteX2" fmla="*/ 892969 w 1848117"/>
                <a:gd name="connsiteY2" fmla="*/ 80277 h 142759"/>
                <a:gd name="connsiteX3" fmla="*/ 1028700 w 1848117"/>
                <a:gd name="connsiteY3" fmla="*/ 19158 h 142759"/>
                <a:gd name="connsiteX4" fmla="*/ 1758950 w 1848117"/>
                <a:gd name="connsiteY4" fmla="*/ 108 h 142759"/>
                <a:gd name="connsiteX5" fmla="*/ 1809750 w 1848117"/>
                <a:gd name="connsiteY5" fmla="*/ 12808 h 142759"/>
                <a:gd name="connsiteX0" fmla="*/ 0 w 1848117"/>
                <a:gd name="connsiteY0" fmla="*/ 128041 h 143692"/>
                <a:gd name="connsiteX1" fmla="*/ 615950 w 1848117"/>
                <a:gd name="connsiteY1" fmla="*/ 140741 h 143692"/>
                <a:gd name="connsiteX2" fmla="*/ 892969 w 1848117"/>
                <a:gd name="connsiteY2" fmla="*/ 81210 h 143692"/>
                <a:gd name="connsiteX3" fmla="*/ 1154906 w 1848117"/>
                <a:gd name="connsiteY3" fmla="*/ 8185 h 143692"/>
                <a:gd name="connsiteX4" fmla="*/ 1758950 w 1848117"/>
                <a:gd name="connsiteY4" fmla="*/ 1041 h 143692"/>
                <a:gd name="connsiteX5" fmla="*/ 1809750 w 1848117"/>
                <a:gd name="connsiteY5" fmla="*/ 13741 h 143692"/>
                <a:gd name="connsiteX0" fmla="*/ 0 w 1848117"/>
                <a:gd name="connsiteY0" fmla="*/ 127109 h 142760"/>
                <a:gd name="connsiteX1" fmla="*/ 615950 w 1848117"/>
                <a:gd name="connsiteY1" fmla="*/ 139809 h 142760"/>
                <a:gd name="connsiteX2" fmla="*/ 892969 w 1848117"/>
                <a:gd name="connsiteY2" fmla="*/ 80278 h 142760"/>
                <a:gd name="connsiteX3" fmla="*/ 1154906 w 1848117"/>
                <a:gd name="connsiteY3" fmla="*/ 7253 h 142760"/>
                <a:gd name="connsiteX4" fmla="*/ 1758950 w 1848117"/>
                <a:gd name="connsiteY4" fmla="*/ 109 h 142760"/>
                <a:gd name="connsiteX5" fmla="*/ 1809750 w 1848117"/>
                <a:gd name="connsiteY5" fmla="*/ 12809 h 142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48117" h="142760">
                  <a:moveTo>
                    <a:pt x="0" y="127109"/>
                  </a:moveTo>
                  <a:cubicBezTo>
                    <a:pt x="230187" y="138750"/>
                    <a:pt x="467122" y="147614"/>
                    <a:pt x="615950" y="139809"/>
                  </a:cubicBezTo>
                  <a:cubicBezTo>
                    <a:pt x="764778" y="132004"/>
                    <a:pt x="803143" y="102371"/>
                    <a:pt x="892969" y="80278"/>
                  </a:cubicBezTo>
                  <a:cubicBezTo>
                    <a:pt x="982795" y="58185"/>
                    <a:pt x="1020101" y="11089"/>
                    <a:pt x="1154906" y="7253"/>
                  </a:cubicBezTo>
                  <a:cubicBezTo>
                    <a:pt x="1289711" y="3417"/>
                    <a:pt x="1628775" y="1167"/>
                    <a:pt x="1758950" y="109"/>
                  </a:cubicBezTo>
                  <a:cubicBezTo>
                    <a:pt x="1889125" y="-949"/>
                    <a:pt x="1849437" y="5930"/>
                    <a:pt x="1809750" y="12809"/>
                  </a:cubicBez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70596D4-6736-9B5C-3DC3-F4539EF5483A}"/>
                </a:ext>
              </a:extLst>
            </p:cNvPr>
            <p:cNvSpPr/>
            <p:nvPr/>
          </p:nvSpPr>
          <p:spPr>
            <a:xfrm flipV="1">
              <a:off x="1630195" y="2283718"/>
              <a:ext cx="1848117" cy="465352"/>
            </a:xfrm>
            <a:custGeom>
              <a:avLst/>
              <a:gdLst>
                <a:gd name="connsiteX0" fmla="*/ 0 w 1848117"/>
                <a:gd name="connsiteY0" fmla="*/ 127108 h 143958"/>
                <a:gd name="connsiteX1" fmla="*/ 615950 w 1848117"/>
                <a:gd name="connsiteY1" fmla="*/ 139808 h 143958"/>
                <a:gd name="connsiteX2" fmla="*/ 933450 w 1848117"/>
                <a:gd name="connsiteY2" fmla="*/ 63608 h 143958"/>
                <a:gd name="connsiteX3" fmla="*/ 1028700 w 1848117"/>
                <a:gd name="connsiteY3" fmla="*/ 19158 h 143958"/>
                <a:gd name="connsiteX4" fmla="*/ 1758950 w 1848117"/>
                <a:gd name="connsiteY4" fmla="*/ 108 h 143958"/>
                <a:gd name="connsiteX5" fmla="*/ 1809750 w 1848117"/>
                <a:gd name="connsiteY5" fmla="*/ 12808 h 143958"/>
                <a:gd name="connsiteX0" fmla="*/ 0 w 1848117"/>
                <a:gd name="connsiteY0" fmla="*/ 127108 h 142759"/>
                <a:gd name="connsiteX1" fmla="*/ 615950 w 1848117"/>
                <a:gd name="connsiteY1" fmla="*/ 139808 h 142759"/>
                <a:gd name="connsiteX2" fmla="*/ 892969 w 1848117"/>
                <a:gd name="connsiteY2" fmla="*/ 80277 h 142759"/>
                <a:gd name="connsiteX3" fmla="*/ 1028700 w 1848117"/>
                <a:gd name="connsiteY3" fmla="*/ 19158 h 142759"/>
                <a:gd name="connsiteX4" fmla="*/ 1758950 w 1848117"/>
                <a:gd name="connsiteY4" fmla="*/ 108 h 142759"/>
                <a:gd name="connsiteX5" fmla="*/ 1809750 w 1848117"/>
                <a:gd name="connsiteY5" fmla="*/ 12808 h 142759"/>
                <a:gd name="connsiteX0" fmla="*/ 0 w 1848117"/>
                <a:gd name="connsiteY0" fmla="*/ 128041 h 143692"/>
                <a:gd name="connsiteX1" fmla="*/ 615950 w 1848117"/>
                <a:gd name="connsiteY1" fmla="*/ 140741 h 143692"/>
                <a:gd name="connsiteX2" fmla="*/ 892969 w 1848117"/>
                <a:gd name="connsiteY2" fmla="*/ 81210 h 143692"/>
                <a:gd name="connsiteX3" fmla="*/ 1154906 w 1848117"/>
                <a:gd name="connsiteY3" fmla="*/ 8185 h 143692"/>
                <a:gd name="connsiteX4" fmla="*/ 1758950 w 1848117"/>
                <a:gd name="connsiteY4" fmla="*/ 1041 h 143692"/>
                <a:gd name="connsiteX5" fmla="*/ 1809750 w 1848117"/>
                <a:gd name="connsiteY5" fmla="*/ 13741 h 143692"/>
                <a:gd name="connsiteX0" fmla="*/ 0 w 1848117"/>
                <a:gd name="connsiteY0" fmla="*/ 127109 h 142760"/>
                <a:gd name="connsiteX1" fmla="*/ 615950 w 1848117"/>
                <a:gd name="connsiteY1" fmla="*/ 139809 h 142760"/>
                <a:gd name="connsiteX2" fmla="*/ 892969 w 1848117"/>
                <a:gd name="connsiteY2" fmla="*/ 80278 h 142760"/>
                <a:gd name="connsiteX3" fmla="*/ 1154906 w 1848117"/>
                <a:gd name="connsiteY3" fmla="*/ 7253 h 142760"/>
                <a:gd name="connsiteX4" fmla="*/ 1758950 w 1848117"/>
                <a:gd name="connsiteY4" fmla="*/ 109 h 142760"/>
                <a:gd name="connsiteX5" fmla="*/ 1809750 w 1848117"/>
                <a:gd name="connsiteY5" fmla="*/ 12809 h 142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48117" h="142760">
                  <a:moveTo>
                    <a:pt x="0" y="127109"/>
                  </a:moveTo>
                  <a:cubicBezTo>
                    <a:pt x="230187" y="138750"/>
                    <a:pt x="467122" y="147614"/>
                    <a:pt x="615950" y="139809"/>
                  </a:cubicBezTo>
                  <a:cubicBezTo>
                    <a:pt x="764778" y="132004"/>
                    <a:pt x="803143" y="102371"/>
                    <a:pt x="892969" y="80278"/>
                  </a:cubicBezTo>
                  <a:cubicBezTo>
                    <a:pt x="982795" y="58185"/>
                    <a:pt x="1020101" y="11089"/>
                    <a:pt x="1154906" y="7253"/>
                  </a:cubicBezTo>
                  <a:cubicBezTo>
                    <a:pt x="1289711" y="3417"/>
                    <a:pt x="1628775" y="1167"/>
                    <a:pt x="1758950" y="109"/>
                  </a:cubicBezTo>
                  <a:cubicBezTo>
                    <a:pt x="1889125" y="-949"/>
                    <a:pt x="1849437" y="5930"/>
                    <a:pt x="1809750" y="12809"/>
                  </a:cubicBez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66CE7D0-4442-96E6-9724-14D815ACAFA4}"/>
                </a:ext>
              </a:extLst>
            </p:cNvPr>
            <p:cNvSpPr/>
            <p:nvPr/>
          </p:nvSpPr>
          <p:spPr>
            <a:xfrm>
              <a:off x="3492500" y="1587501"/>
              <a:ext cx="4025900" cy="2152898"/>
            </a:xfrm>
            <a:custGeom>
              <a:avLst/>
              <a:gdLst>
                <a:gd name="connsiteX0" fmla="*/ 4025900 w 4025900"/>
                <a:gd name="connsiteY0" fmla="*/ 431800 h 2142034"/>
                <a:gd name="connsiteX1" fmla="*/ 3771900 w 4025900"/>
                <a:gd name="connsiteY1" fmla="*/ 425450 h 2142034"/>
                <a:gd name="connsiteX2" fmla="*/ 3644900 w 4025900"/>
                <a:gd name="connsiteY2" fmla="*/ 457200 h 2142034"/>
                <a:gd name="connsiteX3" fmla="*/ 3479800 w 4025900"/>
                <a:gd name="connsiteY3" fmla="*/ 571500 h 2142034"/>
                <a:gd name="connsiteX4" fmla="*/ 3327400 w 4025900"/>
                <a:gd name="connsiteY4" fmla="*/ 819150 h 2142034"/>
                <a:gd name="connsiteX5" fmla="*/ 3244850 w 4025900"/>
                <a:gd name="connsiteY5" fmla="*/ 1060450 h 2142034"/>
                <a:gd name="connsiteX6" fmla="*/ 3149600 w 4025900"/>
                <a:gd name="connsiteY6" fmla="*/ 1638300 h 2142034"/>
                <a:gd name="connsiteX7" fmla="*/ 3098800 w 4025900"/>
                <a:gd name="connsiteY7" fmla="*/ 1911350 h 2142034"/>
                <a:gd name="connsiteX8" fmla="*/ 3016250 w 4025900"/>
                <a:gd name="connsiteY8" fmla="*/ 2089150 h 2142034"/>
                <a:gd name="connsiteX9" fmla="*/ 2609850 w 4025900"/>
                <a:gd name="connsiteY9" fmla="*/ 2139950 h 2142034"/>
                <a:gd name="connsiteX10" fmla="*/ 1847850 w 4025900"/>
                <a:gd name="connsiteY10" fmla="*/ 2120900 h 2142034"/>
                <a:gd name="connsiteX11" fmla="*/ 1422400 w 4025900"/>
                <a:gd name="connsiteY11" fmla="*/ 2019300 h 2142034"/>
                <a:gd name="connsiteX12" fmla="*/ 1225550 w 4025900"/>
                <a:gd name="connsiteY12" fmla="*/ 1657350 h 2142034"/>
                <a:gd name="connsiteX13" fmla="*/ 1022350 w 4025900"/>
                <a:gd name="connsiteY13" fmla="*/ 895350 h 2142034"/>
                <a:gd name="connsiteX14" fmla="*/ 838200 w 4025900"/>
                <a:gd name="connsiteY14" fmla="*/ 323850 h 2142034"/>
                <a:gd name="connsiteX15" fmla="*/ 584200 w 4025900"/>
                <a:gd name="connsiteY15" fmla="*/ 76200 h 2142034"/>
                <a:gd name="connsiteX16" fmla="*/ 304800 w 4025900"/>
                <a:gd name="connsiteY16" fmla="*/ 12700 h 2142034"/>
                <a:gd name="connsiteX17" fmla="*/ 0 w 4025900"/>
                <a:gd name="connsiteY17" fmla="*/ 0 h 2142034"/>
                <a:gd name="connsiteX0" fmla="*/ 4025900 w 4025900"/>
                <a:gd name="connsiteY0" fmla="*/ 431800 h 2142034"/>
                <a:gd name="connsiteX1" fmla="*/ 3771900 w 4025900"/>
                <a:gd name="connsiteY1" fmla="*/ 425450 h 2142034"/>
                <a:gd name="connsiteX2" fmla="*/ 3644900 w 4025900"/>
                <a:gd name="connsiteY2" fmla="*/ 457200 h 2142034"/>
                <a:gd name="connsiteX3" fmla="*/ 3479800 w 4025900"/>
                <a:gd name="connsiteY3" fmla="*/ 571500 h 2142034"/>
                <a:gd name="connsiteX4" fmla="*/ 3327400 w 4025900"/>
                <a:gd name="connsiteY4" fmla="*/ 819150 h 2142034"/>
                <a:gd name="connsiteX5" fmla="*/ 3244850 w 4025900"/>
                <a:gd name="connsiteY5" fmla="*/ 1060450 h 2142034"/>
                <a:gd name="connsiteX6" fmla="*/ 3168650 w 4025900"/>
                <a:gd name="connsiteY6" fmla="*/ 1536700 h 2142034"/>
                <a:gd name="connsiteX7" fmla="*/ 3098800 w 4025900"/>
                <a:gd name="connsiteY7" fmla="*/ 1911350 h 2142034"/>
                <a:gd name="connsiteX8" fmla="*/ 3016250 w 4025900"/>
                <a:gd name="connsiteY8" fmla="*/ 2089150 h 2142034"/>
                <a:gd name="connsiteX9" fmla="*/ 2609850 w 4025900"/>
                <a:gd name="connsiteY9" fmla="*/ 2139950 h 2142034"/>
                <a:gd name="connsiteX10" fmla="*/ 1847850 w 4025900"/>
                <a:gd name="connsiteY10" fmla="*/ 2120900 h 2142034"/>
                <a:gd name="connsiteX11" fmla="*/ 1422400 w 4025900"/>
                <a:gd name="connsiteY11" fmla="*/ 2019300 h 2142034"/>
                <a:gd name="connsiteX12" fmla="*/ 1225550 w 4025900"/>
                <a:gd name="connsiteY12" fmla="*/ 1657350 h 2142034"/>
                <a:gd name="connsiteX13" fmla="*/ 1022350 w 4025900"/>
                <a:gd name="connsiteY13" fmla="*/ 895350 h 2142034"/>
                <a:gd name="connsiteX14" fmla="*/ 838200 w 4025900"/>
                <a:gd name="connsiteY14" fmla="*/ 323850 h 2142034"/>
                <a:gd name="connsiteX15" fmla="*/ 584200 w 4025900"/>
                <a:gd name="connsiteY15" fmla="*/ 76200 h 2142034"/>
                <a:gd name="connsiteX16" fmla="*/ 304800 w 4025900"/>
                <a:gd name="connsiteY16" fmla="*/ 12700 h 2142034"/>
                <a:gd name="connsiteX17" fmla="*/ 0 w 4025900"/>
                <a:gd name="connsiteY17" fmla="*/ 0 h 2142034"/>
                <a:gd name="connsiteX0" fmla="*/ 4025900 w 4025900"/>
                <a:gd name="connsiteY0" fmla="*/ 431800 h 2142034"/>
                <a:gd name="connsiteX1" fmla="*/ 3771900 w 4025900"/>
                <a:gd name="connsiteY1" fmla="*/ 425450 h 2142034"/>
                <a:gd name="connsiteX2" fmla="*/ 3644900 w 4025900"/>
                <a:gd name="connsiteY2" fmla="*/ 457200 h 2142034"/>
                <a:gd name="connsiteX3" fmla="*/ 3479800 w 4025900"/>
                <a:gd name="connsiteY3" fmla="*/ 571500 h 2142034"/>
                <a:gd name="connsiteX4" fmla="*/ 3327400 w 4025900"/>
                <a:gd name="connsiteY4" fmla="*/ 819150 h 2142034"/>
                <a:gd name="connsiteX5" fmla="*/ 3244850 w 4025900"/>
                <a:gd name="connsiteY5" fmla="*/ 1060450 h 2142034"/>
                <a:gd name="connsiteX6" fmla="*/ 3168650 w 4025900"/>
                <a:gd name="connsiteY6" fmla="*/ 1536700 h 2142034"/>
                <a:gd name="connsiteX7" fmla="*/ 3117850 w 4025900"/>
                <a:gd name="connsiteY7" fmla="*/ 1860550 h 2142034"/>
                <a:gd name="connsiteX8" fmla="*/ 3016250 w 4025900"/>
                <a:gd name="connsiteY8" fmla="*/ 2089150 h 2142034"/>
                <a:gd name="connsiteX9" fmla="*/ 2609850 w 4025900"/>
                <a:gd name="connsiteY9" fmla="*/ 2139950 h 2142034"/>
                <a:gd name="connsiteX10" fmla="*/ 1847850 w 4025900"/>
                <a:gd name="connsiteY10" fmla="*/ 2120900 h 2142034"/>
                <a:gd name="connsiteX11" fmla="*/ 1422400 w 4025900"/>
                <a:gd name="connsiteY11" fmla="*/ 2019300 h 2142034"/>
                <a:gd name="connsiteX12" fmla="*/ 1225550 w 4025900"/>
                <a:gd name="connsiteY12" fmla="*/ 1657350 h 2142034"/>
                <a:gd name="connsiteX13" fmla="*/ 1022350 w 4025900"/>
                <a:gd name="connsiteY13" fmla="*/ 895350 h 2142034"/>
                <a:gd name="connsiteX14" fmla="*/ 838200 w 4025900"/>
                <a:gd name="connsiteY14" fmla="*/ 323850 h 2142034"/>
                <a:gd name="connsiteX15" fmla="*/ 584200 w 4025900"/>
                <a:gd name="connsiteY15" fmla="*/ 76200 h 2142034"/>
                <a:gd name="connsiteX16" fmla="*/ 304800 w 4025900"/>
                <a:gd name="connsiteY16" fmla="*/ 12700 h 2142034"/>
                <a:gd name="connsiteX17" fmla="*/ 0 w 4025900"/>
                <a:gd name="connsiteY17" fmla="*/ 0 h 2142034"/>
                <a:gd name="connsiteX0" fmla="*/ 4025900 w 4025900"/>
                <a:gd name="connsiteY0" fmla="*/ 431800 h 2144337"/>
                <a:gd name="connsiteX1" fmla="*/ 3771900 w 4025900"/>
                <a:gd name="connsiteY1" fmla="*/ 425450 h 2144337"/>
                <a:gd name="connsiteX2" fmla="*/ 3644900 w 4025900"/>
                <a:gd name="connsiteY2" fmla="*/ 457200 h 2144337"/>
                <a:gd name="connsiteX3" fmla="*/ 3479800 w 4025900"/>
                <a:gd name="connsiteY3" fmla="*/ 571500 h 2144337"/>
                <a:gd name="connsiteX4" fmla="*/ 3327400 w 4025900"/>
                <a:gd name="connsiteY4" fmla="*/ 819150 h 2144337"/>
                <a:gd name="connsiteX5" fmla="*/ 3244850 w 4025900"/>
                <a:gd name="connsiteY5" fmla="*/ 1060450 h 2144337"/>
                <a:gd name="connsiteX6" fmla="*/ 3168650 w 4025900"/>
                <a:gd name="connsiteY6" fmla="*/ 1536700 h 2144337"/>
                <a:gd name="connsiteX7" fmla="*/ 3117850 w 4025900"/>
                <a:gd name="connsiteY7" fmla="*/ 1860550 h 2144337"/>
                <a:gd name="connsiteX8" fmla="*/ 2946400 w 4025900"/>
                <a:gd name="connsiteY8" fmla="*/ 2114550 h 2144337"/>
                <a:gd name="connsiteX9" fmla="*/ 2609850 w 4025900"/>
                <a:gd name="connsiteY9" fmla="*/ 2139950 h 2144337"/>
                <a:gd name="connsiteX10" fmla="*/ 1847850 w 4025900"/>
                <a:gd name="connsiteY10" fmla="*/ 2120900 h 2144337"/>
                <a:gd name="connsiteX11" fmla="*/ 1422400 w 4025900"/>
                <a:gd name="connsiteY11" fmla="*/ 2019300 h 2144337"/>
                <a:gd name="connsiteX12" fmla="*/ 1225550 w 4025900"/>
                <a:gd name="connsiteY12" fmla="*/ 1657350 h 2144337"/>
                <a:gd name="connsiteX13" fmla="*/ 1022350 w 4025900"/>
                <a:gd name="connsiteY13" fmla="*/ 895350 h 2144337"/>
                <a:gd name="connsiteX14" fmla="*/ 838200 w 4025900"/>
                <a:gd name="connsiteY14" fmla="*/ 323850 h 2144337"/>
                <a:gd name="connsiteX15" fmla="*/ 584200 w 4025900"/>
                <a:gd name="connsiteY15" fmla="*/ 76200 h 2144337"/>
                <a:gd name="connsiteX16" fmla="*/ 304800 w 4025900"/>
                <a:gd name="connsiteY16" fmla="*/ 12700 h 2144337"/>
                <a:gd name="connsiteX17" fmla="*/ 0 w 4025900"/>
                <a:gd name="connsiteY17" fmla="*/ 0 h 2144337"/>
                <a:gd name="connsiteX0" fmla="*/ 4025900 w 4025900"/>
                <a:gd name="connsiteY0" fmla="*/ 431800 h 2153154"/>
                <a:gd name="connsiteX1" fmla="*/ 3771900 w 4025900"/>
                <a:gd name="connsiteY1" fmla="*/ 425450 h 2153154"/>
                <a:gd name="connsiteX2" fmla="*/ 3644900 w 4025900"/>
                <a:gd name="connsiteY2" fmla="*/ 457200 h 2153154"/>
                <a:gd name="connsiteX3" fmla="*/ 3479800 w 4025900"/>
                <a:gd name="connsiteY3" fmla="*/ 571500 h 2153154"/>
                <a:gd name="connsiteX4" fmla="*/ 3327400 w 4025900"/>
                <a:gd name="connsiteY4" fmla="*/ 819150 h 2153154"/>
                <a:gd name="connsiteX5" fmla="*/ 3244850 w 4025900"/>
                <a:gd name="connsiteY5" fmla="*/ 1060450 h 2153154"/>
                <a:gd name="connsiteX6" fmla="*/ 3168650 w 4025900"/>
                <a:gd name="connsiteY6" fmla="*/ 1536700 h 2153154"/>
                <a:gd name="connsiteX7" fmla="*/ 3117850 w 4025900"/>
                <a:gd name="connsiteY7" fmla="*/ 1860550 h 2153154"/>
                <a:gd name="connsiteX8" fmla="*/ 2946400 w 4025900"/>
                <a:gd name="connsiteY8" fmla="*/ 2114550 h 2153154"/>
                <a:gd name="connsiteX9" fmla="*/ 2324100 w 4025900"/>
                <a:gd name="connsiteY9" fmla="*/ 2152650 h 2153154"/>
                <a:gd name="connsiteX10" fmla="*/ 1847850 w 4025900"/>
                <a:gd name="connsiteY10" fmla="*/ 2120900 h 2153154"/>
                <a:gd name="connsiteX11" fmla="*/ 1422400 w 4025900"/>
                <a:gd name="connsiteY11" fmla="*/ 2019300 h 2153154"/>
                <a:gd name="connsiteX12" fmla="*/ 1225550 w 4025900"/>
                <a:gd name="connsiteY12" fmla="*/ 1657350 h 2153154"/>
                <a:gd name="connsiteX13" fmla="*/ 1022350 w 4025900"/>
                <a:gd name="connsiteY13" fmla="*/ 895350 h 2153154"/>
                <a:gd name="connsiteX14" fmla="*/ 838200 w 4025900"/>
                <a:gd name="connsiteY14" fmla="*/ 323850 h 2153154"/>
                <a:gd name="connsiteX15" fmla="*/ 584200 w 4025900"/>
                <a:gd name="connsiteY15" fmla="*/ 76200 h 2153154"/>
                <a:gd name="connsiteX16" fmla="*/ 304800 w 4025900"/>
                <a:gd name="connsiteY16" fmla="*/ 12700 h 2153154"/>
                <a:gd name="connsiteX17" fmla="*/ 0 w 4025900"/>
                <a:gd name="connsiteY17" fmla="*/ 0 h 2153154"/>
                <a:gd name="connsiteX0" fmla="*/ 4025900 w 4025900"/>
                <a:gd name="connsiteY0" fmla="*/ 431800 h 2153154"/>
                <a:gd name="connsiteX1" fmla="*/ 3771900 w 4025900"/>
                <a:gd name="connsiteY1" fmla="*/ 425450 h 2153154"/>
                <a:gd name="connsiteX2" fmla="*/ 3644900 w 4025900"/>
                <a:gd name="connsiteY2" fmla="*/ 457200 h 2153154"/>
                <a:gd name="connsiteX3" fmla="*/ 3479800 w 4025900"/>
                <a:gd name="connsiteY3" fmla="*/ 571500 h 2153154"/>
                <a:gd name="connsiteX4" fmla="*/ 3327400 w 4025900"/>
                <a:gd name="connsiteY4" fmla="*/ 819150 h 2153154"/>
                <a:gd name="connsiteX5" fmla="*/ 3244850 w 4025900"/>
                <a:gd name="connsiteY5" fmla="*/ 1060450 h 2153154"/>
                <a:gd name="connsiteX6" fmla="*/ 3168650 w 4025900"/>
                <a:gd name="connsiteY6" fmla="*/ 1536700 h 2153154"/>
                <a:gd name="connsiteX7" fmla="*/ 3117850 w 4025900"/>
                <a:gd name="connsiteY7" fmla="*/ 1860550 h 2153154"/>
                <a:gd name="connsiteX8" fmla="*/ 2946400 w 4025900"/>
                <a:gd name="connsiteY8" fmla="*/ 2114550 h 2153154"/>
                <a:gd name="connsiteX9" fmla="*/ 2324100 w 4025900"/>
                <a:gd name="connsiteY9" fmla="*/ 2152650 h 2153154"/>
                <a:gd name="connsiteX10" fmla="*/ 1847850 w 4025900"/>
                <a:gd name="connsiteY10" fmla="*/ 2120900 h 2153154"/>
                <a:gd name="connsiteX11" fmla="*/ 1397000 w 4025900"/>
                <a:gd name="connsiteY11" fmla="*/ 2057400 h 2153154"/>
                <a:gd name="connsiteX12" fmla="*/ 1225550 w 4025900"/>
                <a:gd name="connsiteY12" fmla="*/ 1657350 h 2153154"/>
                <a:gd name="connsiteX13" fmla="*/ 1022350 w 4025900"/>
                <a:gd name="connsiteY13" fmla="*/ 895350 h 2153154"/>
                <a:gd name="connsiteX14" fmla="*/ 838200 w 4025900"/>
                <a:gd name="connsiteY14" fmla="*/ 323850 h 2153154"/>
                <a:gd name="connsiteX15" fmla="*/ 584200 w 4025900"/>
                <a:gd name="connsiteY15" fmla="*/ 76200 h 2153154"/>
                <a:gd name="connsiteX16" fmla="*/ 304800 w 4025900"/>
                <a:gd name="connsiteY16" fmla="*/ 12700 h 2153154"/>
                <a:gd name="connsiteX17" fmla="*/ 0 w 4025900"/>
                <a:gd name="connsiteY17" fmla="*/ 0 h 2153154"/>
                <a:gd name="connsiteX0" fmla="*/ 4025900 w 4025900"/>
                <a:gd name="connsiteY0" fmla="*/ 431800 h 2152898"/>
                <a:gd name="connsiteX1" fmla="*/ 3771900 w 4025900"/>
                <a:gd name="connsiteY1" fmla="*/ 425450 h 2152898"/>
                <a:gd name="connsiteX2" fmla="*/ 3644900 w 4025900"/>
                <a:gd name="connsiteY2" fmla="*/ 457200 h 2152898"/>
                <a:gd name="connsiteX3" fmla="*/ 3479800 w 4025900"/>
                <a:gd name="connsiteY3" fmla="*/ 571500 h 2152898"/>
                <a:gd name="connsiteX4" fmla="*/ 3327400 w 4025900"/>
                <a:gd name="connsiteY4" fmla="*/ 819150 h 2152898"/>
                <a:gd name="connsiteX5" fmla="*/ 3244850 w 4025900"/>
                <a:gd name="connsiteY5" fmla="*/ 1060450 h 2152898"/>
                <a:gd name="connsiteX6" fmla="*/ 3168650 w 4025900"/>
                <a:gd name="connsiteY6" fmla="*/ 1536700 h 2152898"/>
                <a:gd name="connsiteX7" fmla="*/ 3117850 w 4025900"/>
                <a:gd name="connsiteY7" fmla="*/ 1860550 h 2152898"/>
                <a:gd name="connsiteX8" fmla="*/ 2946400 w 4025900"/>
                <a:gd name="connsiteY8" fmla="*/ 2114550 h 2152898"/>
                <a:gd name="connsiteX9" fmla="*/ 2324100 w 4025900"/>
                <a:gd name="connsiteY9" fmla="*/ 2152650 h 2152898"/>
                <a:gd name="connsiteX10" fmla="*/ 1790700 w 4025900"/>
                <a:gd name="connsiteY10" fmla="*/ 2127250 h 2152898"/>
                <a:gd name="connsiteX11" fmla="*/ 1397000 w 4025900"/>
                <a:gd name="connsiteY11" fmla="*/ 2057400 h 2152898"/>
                <a:gd name="connsiteX12" fmla="*/ 1225550 w 4025900"/>
                <a:gd name="connsiteY12" fmla="*/ 1657350 h 2152898"/>
                <a:gd name="connsiteX13" fmla="*/ 1022350 w 4025900"/>
                <a:gd name="connsiteY13" fmla="*/ 895350 h 2152898"/>
                <a:gd name="connsiteX14" fmla="*/ 838200 w 4025900"/>
                <a:gd name="connsiteY14" fmla="*/ 323850 h 2152898"/>
                <a:gd name="connsiteX15" fmla="*/ 584200 w 4025900"/>
                <a:gd name="connsiteY15" fmla="*/ 76200 h 2152898"/>
                <a:gd name="connsiteX16" fmla="*/ 304800 w 4025900"/>
                <a:gd name="connsiteY16" fmla="*/ 12700 h 2152898"/>
                <a:gd name="connsiteX17" fmla="*/ 0 w 4025900"/>
                <a:gd name="connsiteY17" fmla="*/ 0 h 2152898"/>
                <a:gd name="connsiteX0" fmla="*/ 4025900 w 4025900"/>
                <a:gd name="connsiteY0" fmla="*/ 431800 h 2152898"/>
                <a:gd name="connsiteX1" fmla="*/ 3771900 w 4025900"/>
                <a:gd name="connsiteY1" fmla="*/ 425450 h 2152898"/>
                <a:gd name="connsiteX2" fmla="*/ 3644900 w 4025900"/>
                <a:gd name="connsiteY2" fmla="*/ 457200 h 2152898"/>
                <a:gd name="connsiteX3" fmla="*/ 3479800 w 4025900"/>
                <a:gd name="connsiteY3" fmla="*/ 571500 h 2152898"/>
                <a:gd name="connsiteX4" fmla="*/ 3327400 w 4025900"/>
                <a:gd name="connsiteY4" fmla="*/ 819150 h 2152898"/>
                <a:gd name="connsiteX5" fmla="*/ 3244850 w 4025900"/>
                <a:gd name="connsiteY5" fmla="*/ 1060450 h 2152898"/>
                <a:gd name="connsiteX6" fmla="*/ 3168650 w 4025900"/>
                <a:gd name="connsiteY6" fmla="*/ 1536700 h 2152898"/>
                <a:gd name="connsiteX7" fmla="*/ 3117850 w 4025900"/>
                <a:gd name="connsiteY7" fmla="*/ 1860550 h 2152898"/>
                <a:gd name="connsiteX8" fmla="*/ 2946400 w 4025900"/>
                <a:gd name="connsiteY8" fmla="*/ 2114550 h 2152898"/>
                <a:gd name="connsiteX9" fmla="*/ 2324100 w 4025900"/>
                <a:gd name="connsiteY9" fmla="*/ 2152650 h 2152898"/>
                <a:gd name="connsiteX10" fmla="*/ 1790700 w 4025900"/>
                <a:gd name="connsiteY10" fmla="*/ 2127250 h 2152898"/>
                <a:gd name="connsiteX11" fmla="*/ 1397000 w 4025900"/>
                <a:gd name="connsiteY11" fmla="*/ 2057400 h 2152898"/>
                <a:gd name="connsiteX12" fmla="*/ 1225550 w 4025900"/>
                <a:gd name="connsiteY12" fmla="*/ 1657350 h 2152898"/>
                <a:gd name="connsiteX13" fmla="*/ 1022350 w 4025900"/>
                <a:gd name="connsiteY13" fmla="*/ 895350 h 2152898"/>
                <a:gd name="connsiteX14" fmla="*/ 838200 w 4025900"/>
                <a:gd name="connsiteY14" fmla="*/ 323850 h 2152898"/>
                <a:gd name="connsiteX15" fmla="*/ 584200 w 4025900"/>
                <a:gd name="connsiteY15" fmla="*/ 76200 h 2152898"/>
                <a:gd name="connsiteX16" fmla="*/ 304800 w 4025900"/>
                <a:gd name="connsiteY16" fmla="*/ 12700 h 2152898"/>
                <a:gd name="connsiteX17" fmla="*/ 0 w 4025900"/>
                <a:gd name="connsiteY17" fmla="*/ 0 h 215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025900" h="2152898">
                  <a:moveTo>
                    <a:pt x="4025900" y="431800"/>
                  </a:moveTo>
                  <a:cubicBezTo>
                    <a:pt x="3930650" y="426508"/>
                    <a:pt x="3835400" y="421217"/>
                    <a:pt x="3771900" y="425450"/>
                  </a:cubicBezTo>
                  <a:cubicBezTo>
                    <a:pt x="3708400" y="429683"/>
                    <a:pt x="3693583" y="432858"/>
                    <a:pt x="3644900" y="457200"/>
                  </a:cubicBezTo>
                  <a:cubicBezTo>
                    <a:pt x="3596217" y="481542"/>
                    <a:pt x="3532717" y="511175"/>
                    <a:pt x="3479800" y="571500"/>
                  </a:cubicBezTo>
                  <a:cubicBezTo>
                    <a:pt x="3426883" y="631825"/>
                    <a:pt x="3366558" y="737659"/>
                    <a:pt x="3327400" y="819150"/>
                  </a:cubicBezTo>
                  <a:cubicBezTo>
                    <a:pt x="3288242" y="900641"/>
                    <a:pt x="3271308" y="940858"/>
                    <a:pt x="3244850" y="1060450"/>
                  </a:cubicBezTo>
                  <a:cubicBezTo>
                    <a:pt x="3218392" y="1180042"/>
                    <a:pt x="3189817" y="1403350"/>
                    <a:pt x="3168650" y="1536700"/>
                  </a:cubicBezTo>
                  <a:cubicBezTo>
                    <a:pt x="3147483" y="1670050"/>
                    <a:pt x="3154892" y="1764242"/>
                    <a:pt x="3117850" y="1860550"/>
                  </a:cubicBezTo>
                  <a:cubicBezTo>
                    <a:pt x="3080808" y="1956858"/>
                    <a:pt x="3078692" y="2065867"/>
                    <a:pt x="2946400" y="2114550"/>
                  </a:cubicBezTo>
                  <a:cubicBezTo>
                    <a:pt x="2814108" y="2163233"/>
                    <a:pt x="2516717" y="2150533"/>
                    <a:pt x="2324100" y="2152650"/>
                  </a:cubicBezTo>
                  <a:cubicBezTo>
                    <a:pt x="2131483" y="2154767"/>
                    <a:pt x="1945217" y="2143125"/>
                    <a:pt x="1790700" y="2127250"/>
                  </a:cubicBezTo>
                  <a:cubicBezTo>
                    <a:pt x="1636183" y="2111375"/>
                    <a:pt x="1491192" y="2135717"/>
                    <a:pt x="1397000" y="2057400"/>
                  </a:cubicBezTo>
                  <a:cubicBezTo>
                    <a:pt x="1302808" y="1979083"/>
                    <a:pt x="1287992" y="1851025"/>
                    <a:pt x="1225550" y="1657350"/>
                  </a:cubicBezTo>
                  <a:cubicBezTo>
                    <a:pt x="1163108" y="1463675"/>
                    <a:pt x="1086908" y="1117600"/>
                    <a:pt x="1022350" y="895350"/>
                  </a:cubicBezTo>
                  <a:cubicBezTo>
                    <a:pt x="957792" y="673100"/>
                    <a:pt x="911225" y="460375"/>
                    <a:pt x="838200" y="323850"/>
                  </a:cubicBezTo>
                  <a:cubicBezTo>
                    <a:pt x="765175" y="187325"/>
                    <a:pt x="673100" y="128058"/>
                    <a:pt x="584200" y="76200"/>
                  </a:cubicBezTo>
                  <a:cubicBezTo>
                    <a:pt x="495300" y="24342"/>
                    <a:pt x="402167" y="25400"/>
                    <a:pt x="304800" y="12700"/>
                  </a:cubicBezTo>
                  <a:cubicBezTo>
                    <a:pt x="207433" y="0"/>
                    <a:pt x="103716" y="0"/>
                    <a:pt x="0" y="0"/>
                  </a:cubicBez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Content Placeholder 20">
            <a:extLst>
              <a:ext uri="{FF2B5EF4-FFF2-40B4-BE49-F238E27FC236}">
                <a16:creationId xmlns:a16="http://schemas.microsoft.com/office/drawing/2014/main" id="{6AD15482-C965-AE96-440A-726846A4F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5" y="914400"/>
            <a:ext cx="2879105" cy="3679825"/>
          </a:xfrm>
        </p:spPr>
        <p:txBody>
          <a:bodyPr>
            <a:normAutofit fontScale="92500" lnSpcReduction="20000"/>
          </a:bodyPr>
          <a:lstStyle/>
          <a:p>
            <a:r>
              <a:rPr lang="fr-CH" sz="1600" i="1" dirty="0" err="1">
                <a:solidFill>
                  <a:schemeClr val="tx1"/>
                </a:solidFill>
              </a:rPr>
              <a:t>External</a:t>
            </a:r>
            <a:r>
              <a:rPr lang="fr-CH" sz="1600" i="1" dirty="0">
                <a:solidFill>
                  <a:schemeClr val="tx1"/>
                </a:solidFill>
              </a:rPr>
              <a:t> Platform </a:t>
            </a:r>
            <a:r>
              <a:rPr lang="fr-CH" sz="1600" i="1" dirty="0" err="1">
                <a:solidFill>
                  <a:schemeClr val="tx1"/>
                </a:solidFill>
              </a:rPr>
              <a:t>required</a:t>
            </a:r>
            <a:endParaRPr lang="fr-CH" sz="1600" i="1" dirty="0">
              <a:solidFill>
                <a:schemeClr val="tx1"/>
              </a:solidFill>
            </a:endParaRPr>
          </a:p>
          <a:p>
            <a:pPr lvl="1"/>
            <a:r>
              <a:rPr lang="fr-CH" sz="1200" i="1" dirty="0" err="1">
                <a:solidFill>
                  <a:schemeClr val="tx1"/>
                </a:solidFill>
              </a:rPr>
              <a:t>Height</a:t>
            </a:r>
            <a:r>
              <a:rPr lang="fr-CH" sz="1200" i="1" dirty="0">
                <a:solidFill>
                  <a:schemeClr val="tx1"/>
                </a:solidFill>
              </a:rPr>
              <a:t> H0=250mm</a:t>
            </a:r>
          </a:p>
          <a:p>
            <a:pPr lvl="1"/>
            <a:r>
              <a:rPr lang="fr-CH" sz="1200" i="1" dirty="0">
                <a:solidFill>
                  <a:schemeClr val="tx1"/>
                </a:solidFill>
              </a:rPr>
              <a:t>Area &gt; </a:t>
            </a:r>
            <a:r>
              <a:rPr lang="fr-CH" sz="1200" i="1" dirty="0" err="1">
                <a:solidFill>
                  <a:schemeClr val="tx1"/>
                </a:solidFill>
              </a:rPr>
              <a:t>door</a:t>
            </a:r>
            <a:r>
              <a:rPr lang="fr-CH" sz="1200" i="1" dirty="0">
                <a:solidFill>
                  <a:schemeClr val="tx1"/>
                </a:solidFill>
              </a:rPr>
              <a:t> open at 90°</a:t>
            </a:r>
          </a:p>
          <a:p>
            <a:pPr lvl="1"/>
            <a:r>
              <a:rPr lang="fr-CH" sz="1200" i="1" dirty="0" err="1">
                <a:solidFill>
                  <a:schemeClr val="tx1"/>
                </a:solidFill>
              </a:rPr>
              <a:t>Door</a:t>
            </a:r>
            <a:r>
              <a:rPr lang="fr-CH" sz="1200" i="1" dirty="0">
                <a:solidFill>
                  <a:schemeClr val="tx1"/>
                </a:solidFill>
              </a:rPr>
              <a:t> : 900mm</a:t>
            </a:r>
          </a:p>
          <a:p>
            <a:pPr lvl="1"/>
            <a:endParaRPr lang="fr-CH" sz="1200" i="1" dirty="0">
              <a:solidFill>
                <a:schemeClr val="tx1"/>
              </a:solidFill>
            </a:endParaRPr>
          </a:p>
          <a:p>
            <a:r>
              <a:rPr lang="fr-CH" sz="1600" i="1" dirty="0">
                <a:solidFill>
                  <a:schemeClr val="tx1"/>
                </a:solidFill>
              </a:rPr>
              <a:t>H0 False </a:t>
            </a:r>
            <a:r>
              <a:rPr lang="fr-CH" sz="1600" i="1" dirty="0" err="1">
                <a:solidFill>
                  <a:schemeClr val="tx1"/>
                </a:solidFill>
              </a:rPr>
              <a:t>floor</a:t>
            </a:r>
            <a:r>
              <a:rPr lang="fr-CH" sz="1600" i="1" dirty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fr-CH" sz="1200" i="1" dirty="0" err="1">
                <a:solidFill>
                  <a:schemeClr val="tx1"/>
                </a:solidFill>
              </a:rPr>
              <a:t>Height</a:t>
            </a:r>
            <a:r>
              <a:rPr lang="fr-CH" sz="1200" i="1" dirty="0">
                <a:solidFill>
                  <a:schemeClr val="tx1"/>
                </a:solidFill>
              </a:rPr>
              <a:t> H0=250mm</a:t>
            </a:r>
          </a:p>
          <a:p>
            <a:pPr lvl="1"/>
            <a:r>
              <a:rPr lang="fr-CH" sz="1200" i="1" dirty="0">
                <a:solidFill>
                  <a:schemeClr val="tx1"/>
                </a:solidFill>
              </a:rPr>
              <a:t>FC </a:t>
            </a:r>
            <a:r>
              <a:rPr lang="fr-CH" sz="1200" i="1" dirty="0" err="1">
                <a:solidFill>
                  <a:schemeClr val="tx1"/>
                </a:solidFill>
              </a:rPr>
              <a:t>bottom</a:t>
            </a:r>
            <a:r>
              <a:rPr lang="fr-CH" sz="1200" i="1" dirty="0">
                <a:solidFill>
                  <a:schemeClr val="tx1"/>
                </a:solidFill>
              </a:rPr>
              <a:t> structure not </a:t>
            </a:r>
            <a:r>
              <a:rPr lang="fr-CH" sz="1200" i="1" dirty="0" err="1">
                <a:solidFill>
                  <a:schemeClr val="tx1"/>
                </a:solidFill>
              </a:rPr>
              <a:t>even</a:t>
            </a:r>
            <a:endParaRPr lang="fr-CH" sz="1200" i="1" dirty="0">
              <a:solidFill>
                <a:schemeClr val="tx1"/>
              </a:solidFill>
            </a:endParaRPr>
          </a:p>
          <a:p>
            <a:pPr lvl="1"/>
            <a:r>
              <a:rPr lang="fr-CH" sz="1200" i="1" dirty="0">
                <a:solidFill>
                  <a:schemeClr val="tx1"/>
                </a:solidFill>
              </a:rPr>
              <a:t>Protection of FC </a:t>
            </a:r>
            <a:r>
              <a:rPr lang="fr-CH" sz="1200" i="1" dirty="0" err="1">
                <a:solidFill>
                  <a:schemeClr val="tx1"/>
                </a:solidFill>
              </a:rPr>
              <a:t>floor</a:t>
            </a:r>
            <a:endParaRPr lang="fr-CH" sz="1200" i="1" dirty="0">
              <a:solidFill>
                <a:schemeClr val="tx1"/>
              </a:solidFill>
            </a:endParaRPr>
          </a:p>
          <a:p>
            <a:r>
              <a:rPr lang="fr-CH" sz="1600" i="1" dirty="0">
                <a:solidFill>
                  <a:schemeClr val="tx1"/>
                </a:solidFill>
              </a:rPr>
              <a:t>H1 False </a:t>
            </a:r>
            <a:r>
              <a:rPr lang="fr-CH" sz="1600" i="1" dirty="0" err="1">
                <a:solidFill>
                  <a:schemeClr val="tx1"/>
                </a:solidFill>
              </a:rPr>
              <a:t>floor</a:t>
            </a:r>
            <a:endParaRPr lang="fr-CH" sz="1600" i="1" dirty="0">
              <a:solidFill>
                <a:schemeClr val="tx1"/>
              </a:solidFill>
            </a:endParaRPr>
          </a:p>
          <a:p>
            <a:pPr lvl="1"/>
            <a:r>
              <a:rPr lang="fr-CH" sz="1200" i="1" dirty="0" err="1">
                <a:solidFill>
                  <a:schemeClr val="tx1"/>
                </a:solidFill>
              </a:rPr>
              <a:t>Height</a:t>
            </a:r>
            <a:r>
              <a:rPr lang="fr-CH" sz="1200" i="1" dirty="0">
                <a:solidFill>
                  <a:schemeClr val="tx1"/>
                </a:solidFill>
              </a:rPr>
              <a:t> H1=H0+225mm</a:t>
            </a:r>
          </a:p>
          <a:p>
            <a:pPr lvl="1"/>
            <a:r>
              <a:rPr lang="fr-CH" sz="1200" i="1" dirty="0">
                <a:solidFill>
                  <a:schemeClr val="tx1"/>
                </a:solidFill>
              </a:rPr>
              <a:t>For </a:t>
            </a:r>
            <a:r>
              <a:rPr lang="fr-CH" sz="1200" i="1" dirty="0" err="1">
                <a:solidFill>
                  <a:schemeClr val="tx1"/>
                </a:solidFill>
              </a:rPr>
              <a:t>cables</a:t>
            </a:r>
            <a:r>
              <a:rPr lang="fr-CH" sz="1200" i="1" dirty="0">
                <a:solidFill>
                  <a:schemeClr val="tx1"/>
                </a:solidFill>
              </a:rPr>
              <a:t> from patch panels to the racks</a:t>
            </a:r>
          </a:p>
          <a:p>
            <a:pPr lvl="1"/>
            <a:endParaRPr lang="fr-CH" sz="1200" i="1" dirty="0">
              <a:solidFill>
                <a:schemeClr val="tx1"/>
              </a:solidFill>
            </a:endParaRPr>
          </a:p>
          <a:p>
            <a:r>
              <a:rPr lang="fr-CH" sz="1600" i="1" dirty="0">
                <a:solidFill>
                  <a:schemeClr val="tx1"/>
                </a:solidFill>
              </a:rPr>
              <a:t>H2 false </a:t>
            </a:r>
            <a:r>
              <a:rPr lang="fr-CH" sz="1600" i="1" dirty="0" err="1">
                <a:solidFill>
                  <a:schemeClr val="tx1"/>
                </a:solidFill>
              </a:rPr>
              <a:t>floor</a:t>
            </a:r>
            <a:endParaRPr lang="fr-CH" sz="1600" i="1" dirty="0">
              <a:solidFill>
                <a:schemeClr val="tx1"/>
              </a:solidFill>
            </a:endParaRPr>
          </a:p>
          <a:p>
            <a:pPr lvl="1"/>
            <a:r>
              <a:rPr lang="fr-CH" sz="1200" i="1" dirty="0" err="1">
                <a:solidFill>
                  <a:schemeClr val="tx1"/>
                </a:solidFill>
              </a:rPr>
              <a:t>Height</a:t>
            </a:r>
            <a:r>
              <a:rPr lang="fr-CH" sz="1200" i="1" dirty="0">
                <a:solidFill>
                  <a:schemeClr val="tx1"/>
                </a:solidFill>
              </a:rPr>
              <a:t> H2=H1+225mm</a:t>
            </a:r>
          </a:p>
          <a:p>
            <a:pPr lvl="1"/>
            <a:r>
              <a:rPr lang="fr-CH" sz="1200" i="1" dirty="0" err="1">
                <a:solidFill>
                  <a:schemeClr val="tx1"/>
                </a:solidFill>
              </a:rPr>
              <a:t>Behind</a:t>
            </a:r>
            <a:r>
              <a:rPr lang="fr-CH" sz="1200" i="1" dirty="0">
                <a:solidFill>
                  <a:schemeClr val="tx1"/>
                </a:solidFill>
              </a:rPr>
              <a:t> the racks</a:t>
            </a:r>
          </a:p>
          <a:p>
            <a:pPr lvl="1"/>
            <a:r>
              <a:rPr lang="fr-CH" sz="1200" i="1" dirty="0">
                <a:solidFill>
                  <a:schemeClr val="tx1"/>
                </a:solidFill>
              </a:rPr>
              <a:t>For </a:t>
            </a:r>
            <a:r>
              <a:rPr lang="fr-CH" sz="1200" i="1" dirty="0" err="1">
                <a:solidFill>
                  <a:schemeClr val="tx1"/>
                </a:solidFill>
              </a:rPr>
              <a:t>cables</a:t>
            </a:r>
            <a:r>
              <a:rPr lang="fr-CH" sz="1200" i="1" dirty="0">
                <a:solidFill>
                  <a:schemeClr val="tx1"/>
                </a:solidFill>
              </a:rPr>
              <a:t> from patch panels to the racks</a:t>
            </a:r>
          </a:p>
          <a:p>
            <a:pPr lvl="1"/>
            <a:r>
              <a:rPr lang="fr-CH" sz="1200" i="1" dirty="0">
                <a:solidFill>
                  <a:schemeClr val="tx1"/>
                </a:solidFill>
              </a:rPr>
              <a:t>One </a:t>
            </a:r>
            <a:r>
              <a:rPr lang="fr-CH" sz="1200" i="1" dirty="0" err="1">
                <a:solidFill>
                  <a:schemeClr val="tx1"/>
                </a:solidFill>
              </a:rPr>
              <a:t>step</a:t>
            </a:r>
            <a:r>
              <a:rPr lang="fr-CH" sz="1200" i="1" dirty="0">
                <a:solidFill>
                  <a:schemeClr val="tx1"/>
                </a:solidFill>
              </a:rPr>
              <a:t> </a:t>
            </a:r>
            <a:r>
              <a:rPr lang="fr-CH" sz="1200" i="1" dirty="0" err="1">
                <a:solidFill>
                  <a:schemeClr val="tx1"/>
                </a:solidFill>
              </a:rPr>
              <a:t>required</a:t>
            </a:r>
            <a:r>
              <a:rPr lang="fr-CH" sz="1200" i="1" dirty="0">
                <a:solidFill>
                  <a:schemeClr val="tx1"/>
                </a:solidFill>
              </a:rPr>
              <a:t> (H1)</a:t>
            </a:r>
          </a:p>
          <a:p>
            <a:pPr lvl="1"/>
            <a:endParaRPr lang="fr-CH" sz="1200" i="1" dirty="0">
              <a:solidFill>
                <a:schemeClr val="tx1"/>
              </a:solidFill>
            </a:endParaRPr>
          </a:p>
          <a:p>
            <a:pPr lvl="1"/>
            <a:endParaRPr lang="fr-CH" sz="1200" i="1" dirty="0">
              <a:solidFill>
                <a:schemeClr val="tx1"/>
              </a:solidFill>
            </a:endParaRPr>
          </a:p>
          <a:p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17CA46A-3442-236C-5711-EBAC689DD828}"/>
              </a:ext>
            </a:extLst>
          </p:cNvPr>
          <p:cNvCxnSpPr>
            <a:cxnSpLocks/>
          </p:cNvCxnSpPr>
          <p:nvPr/>
        </p:nvCxnSpPr>
        <p:spPr>
          <a:xfrm flipH="1" flipV="1">
            <a:off x="5364088" y="3435846"/>
            <a:ext cx="201205" cy="57606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ight Triangle 16">
            <a:extLst>
              <a:ext uri="{FF2B5EF4-FFF2-40B4-BE49-F238E27FC236}">
                <a16:creationId xmlns:a16="http://schemas.microsoft.com/office/drawing/2014/main" id="{C58F0515-3231-61AD-202C-592200D1DAF3}"/>
              </a:ext>
            </a:extLst>
          </p:cNvPr>
          <p:cNvSpPr/>
          <p:nvPr/>
        </p:nvSpPr>
        <p:spPr>
          <a:xfrm flipH="1">
            <a:off x="5380444" y="3942777"/>
            <a:ext cx="1094939" cy="288533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21D914-AAB1-5EB6-1155-049D9D7B4CA0}"/>
              </a:ext>
            </a:extLst>
          </p:cNvPr>
          <p:cNvSpPr txBox="1"/>
          <p:nvPr/>
        </p:nvSpPr>
        <p:spPr>
          <a:xfrm>
            <a:off x="6588224" y="4011910"/>
            <a:ext cx="648072" cy="2194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fr-CH" sz="1200" i="1" dirty="0"/>
              <a:t>225mm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4A29BA6-49E1-0C44-11C4-EE945A3A2733}"/>
              </a:ext>
            </a:extLst>
          </p:cNvPr>
          <p:cNvSpPr txBox="1"/>
          <p:nvPr/>
        </p:nvSpPr>
        <p:spPr>
          <a:xfrm>
            <a:off x="5635896" y="4294648"/>
            <a:ext cx="648072" cy="2194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fr-CH" sz="1200" i="1" dirty="0"/>
              <a:t>800mm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77F05A-8A4C-918F-19EF-03849B6E72DA}"/>
              </a:ext>
            </a:extLst>
          </p:cNvPr>
          <p:cNvSpPr txBox="1"/>
          <p:nvPr/>
        </p:nvSpPr>
        <p:spPr>
          <a:xfrm>
            <a:off x="5316043" y="4584848"/>
            <a:ext cx="1920253" cy="2194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fr-CH" sz="1200" i="1" dirty="0" err="1"/>
              <a:t>Ramp</a:t>
            </a:r>
            <a:r>
              <a:rPr lang="fr-CH" sz="1200" i="1" dirty="0"/>
              <a:t> </a:t>
            </a:r>
            <a:r>
              <a:rPr lang="fr-CH" sz="1200" i="1" dirty="0" err="1"/>
              <a:t>slope</a:t>
            </a:r>
            <a:r>
              <a:rPr lang="fr-CH" sz="1200" i="1" dirty="0"/>
              <a:t>: 16 </a:t>
            </a:r>
            <a:r>
              <a:rPr lang="fr-CH" sz="1200" i="1" dirty="0" err="1"/>
              <a:t>deg</a:t>
            </a:r>
            <a:r>
              <a:rPr lang="fr-CH" sz="1200" i="1" dirty="0"/>
              <a:t> (28%)</a:t>
            </a:r>
          </a:p>
          <a:p>
            <a:pPr algn="ctr"/>
            <a:r>
              <a:rPr lang="fr-CH" sz="1200" i="1" dirty="0"/>
              <a:t>Ok for HSE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A634ABD-7579-0853-0B1F-F4622A71AD17}"/>
              </a:ext>
            </a:extLst>
          </p:cNvPr>
          <p:cNvCxnSpPr>
            <a:cxnSpLocks/>
          </p:cNvCxnSpPr>
          <p:nvPr/>
        </p:nvCxnSpPr>
        <p:spPr>
          <a:xfrm flipH="1" flipV="1">
            <a:off x="3491880" y="3435846"/>
            <a:ext cx="112841" cy="118115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3322A6D-5D96-49BF-4974-65F40BDCEB56}"/>
              </a:ext>
            </a:extLst>
          </p:cNvPr>
          <p:cNvSpPr txBox="1"/>
          <p:nvPr/>
        </p:nvSpPr>
        <p:spPr>
          <a:xfrm>
            <a:off x="3211584" y="4698196"/>
            <a:ext cx="1920253" cy="2194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fr-CH" sz="1200" i="1" dirty="0"/>
              <a:t>Single </a:t>
            </a:r>
            <a:r>
              <a:rPr lang="fr-CH" sz="1200" i="1" dirty="0" err="1"/>
              <a:t>step</a:t>
            </a:r>
            <a:r>
              <a:rPr lang="fr-CH" sz="1200" i="1" dirty="0"/>
              <a:t> of 250mm</a:t>
            </a:r>
          </a:p>
          <a:p>
            <a:pPr algn="ctr"/>
            <a:r>
              <a:rPr lang="fr-CH" sz="1200" i="1" dirty="0"/>
              <a:t>Ok for HSE </a:t>
            </a:r>
          </a:p>
        </p:txBody>
      </p:sp>
    </p:spTree>
    <p:extLst>
      <p:ext uri="{BB962C8B-B14F-4D97-AF65-F5344CB8AC3E}">
        <p14:creationId xmlns:p14="http://schemas.microsoft.com/office/powerpoint/2010/main" val="1727550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7309E9F-1E3B-DDF3-B4AE-A8384FA750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51" t="7349" b="3972"/>
          <a:stretch/>
        </p:blipFill>
        <p:spPr>
          <a:xfrm>
            <a:off x="2987824" y="607866"/>
            <a:ext cx="6042208" cy="38360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1ECE7B-FE5A-4E23-63FA-F0A194AFB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URx7 Faraday cage Racks allocation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A68EA5-2C4A-CC11-215E-C9B3D00FB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E70C50-45E2-D6B3-5A1A-DDC03405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326573-4114-5163-080F-D80E7D9AF2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2735864" cy="3680222"/>
          </a:xfrm>
        </p:spPr>
        <p:txBody>
          <a:bodyPr>
            <a:normAutofit/>
          </a:bodyPr>
          <a:lstStyle/>
          <a:p>
            <a:r>
              <a:rPr lang="fr-CH" sz="2400" dirty="0"/>
              <a:t>New allocation</a:t>
            </a:r>
            <a:br>
              <a:rPr lang="fr-CH" sz="2400" dirty="0"/>
            </a:br>
            <a:r>
              <a:rPr lang="fr-CH" sz="1800" dirty="0"/>
              <a:t>(</a:t>
            </a:r>
            <a:r>
              <a:rPr lang="fr-CH" sz="1800" dirty="0" err="1"/>
              <a:t>optimized</a:t>
            </a:r>
            <a:r>
              <a:rPr lang="fr-CH" sz="1800" dirty="0"/>
              <a:t> for </a:t>
            </a:r>
            <a:r>
              <a:rPr lang="fr-CH" sz="1800" dirty="0" err="1"/>
              <a:t>cabling</a:t>
            </a:r>
            <a:r>
              <a:rPr lang="fr-CH" sz="1800" dirty="0"/>
              <a:t>)</a:t>
            </a:r>
            <a:endParaRPr lang="fr-CH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8EEE2D-4670-739A-DC6C-898912D3C0CD}"/>
              </a:ext>
            </a:extLst>
          </p:cNvPr>
          <p:cNvSpPr txBox="1"/>
          <p:nvPr/>
        </p:nvSpPr>
        <p:spPr>
          <a:xfrm>
            <a:off x="612000" y="2787774"/>
            <a:ext cx="1151688" cy="576064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fr-CH" sz="1200" i="1" dirty="0" err="1">
                <a:solidFill>
                  <a:srgbClr val="FF0000"/>
                </a:solidFill>
              </a:rPr>
              <a:t>after</a:t>
            </a:r>
            <a:r>
              <a:rPr lang="fr-CH" sz="1200" i="1" dirty="0">
                <a:solidFill>
                  <a:srgbClr val="FF0000"/>
                </a:solidFill>
              </a:rPr>
              <a:t> correction</a:t>
            </a:r>
            <a:br>
              <a:rPr lang="fr-CH" sz="1200" i="1" dirty="0">
                <a:solidFill>
                  <a:srgbClr val="FF0000"/>
                </a:solidFill>
              </a:rPr>
            </a:br>
            <a:r>
              <a:rPr lang="fr-CH" sz="1200" i="1" dirty="0">
                <a:solidFill>
                  <a:srgbClr val="FF0000"/>
                </a:solidFill>
              </a:rPr>
              <a:t>12.12.2023</a:t>
            </a:r>
          </a:p>
        </p:txBody>
      </p:sp>
    </p:spTree>
    <p:extLst>
      <p:ext uri="{BB962C8B-B14F-4D97-AF65-F5344CB8AC3E}">
        <p14:creationId xmlns:p14="http://schemas.microsoft.com/office/powerpoint/2010/main" val="33179276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FA3B1-5772-976C-4E1B-21AC3A399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False </a:t>
            </a:r>
            <a:r>
              <a:rPr lang="fr-CH" dirty="0" err="1"/>
              <a:t>floors</a:t>
            </a:r>
            <a:r>
              <a:rPr lang="fr-CH" dirty="0"/>
              <a:t> - </a:t>
            </a:r>
            <a:r>
              <a:rPr lang="fr-CH" dirty="0" err="1"/>
              <a:t>Stairs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994F5D-469E-3804-FC26-1363AE07D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B59EA0-0E46-CEE8-E7A9-A9D19B770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95B9193-1D21-7482-3E54-312C0C266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817" y="701413"/>
            <a:ext cx="3598464" cy="3680222"/>
          </a:xfrm>
        </p:spPr>
        <p:txBody>
          <a:bodyPr>
            <a:normAutofit/>
          </a:bodyPr>
          <a:lstStyle/>
          <a:p>
            <a:r>
              <a:rPr lang="fr-CH" sz="1800" dirty="0"/>
              <a:t>False </a:t>
            </a:r>
            <a:r>
              <a:rPr lang="fr-CH" sz="1800" dirty="0" err="1"/>
              <a:t>floor</a:t>
            </a:r>
            <a:r>
              <a:rPr lang="fr-CH" sz="1800" dirty="0"/>
              <a:t> </a:t>
            </a:r>
            <a:r>
              <a:rPr lang="fr-CH" sz="1800" dirty="0" err="1"/>
              <a:t>stairs</a:t>
            </a:r>
            <a:endParaRPr lang="fr-CH" sz="1800" dirty="0"/>
          </a:p>
          <a:p>
            <a:pPr lvl="1"/>
            <a:r>
              <a:rPr lang="fr-CH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ISO 14122-3:2016(E)</a:t>
            </a:r>
          </a:p>
          <a:p>
            <a:pPr lvl="1"/>
            <a:r>
              <a:rPr lang="fr-CH" sz="1400" dirty="0" err="1">
                <a:solidFill>
                  <a:srgbClr val="000000"/>
                </a:solidFill>
                <a:latin typeface="Calibri" panose="020F0502020204030204" pitchFamily="34" charset="0"/>
              </a:rPr>
              <a:t>Height</a:t>
            </a:r>
            <a:r>
              <a:rPr lang="fr-CH" sz="1400" dirty="0">
                <a:solidFill>
                  <a:srgbClr val="000000"/>
                </a:solidFill>
                <a:latin typeface="Calibri" panose="020F0502020204030204" pitchFamily="34" charset="0"/>
              </a:rPr>
              <a:t> h: 225mm (max)</a:t>
            </a:r>
          </a:p>
          <a:p>
            <a:pPr lvl="1"/>
            <a:r>
              <a:rPr lang="fr-CH" sz="1400" dirty="0" err="1">
                <a:solidFill>
                  <a:srgbClr val="000000"/>
                </a:solidFill>
                <a:latin typeface="Calibri" panose="020F0502020204030204" pitchFamily="34" charset="0"/>
              </a:rPr>
              <a:t>Going</a:t>
            </a:r>
            <a:r>
              <a:rPr lang="fr-CH" sz="1400" dirty="0">
                <a:solidFill>
                  <a:srgbClr val="000000"/>
                </a:solidFill>
                <a:latin typeface="Calibri" panose="020F0502020204030204" pitchFamily="34" charset="0"/>
              </a:rPr>
              <a:t> g: 210mm</a:t>
            </a:r>
          </a:p>
          <a:p>
            <a:pPr lvl="1"/>
            <a:r>
              <a:rPr lang="fr-CH" sz="1400" dirty="0" err="1">
                <a:solidFill>
                  <a:srgbClr val="000000"/>
                </a:solidFill>
                <a:latin typeface="Calibri" panose="020F0502020204030204" pitchFamily="34" charset="0"/>
              </a:rPr>
              <a:t>Overlap</a:t>
            </a:r>
            <a:r>
              <a:rPr lang="fr-CH" sz="1400" dirty="0">
                <a:solidFill>
                  <a:srgbClr val="000000"/>
                </a:solidFill>
                <a:latin typeface="Calibri" panose="020F0502020204030204" pitchFamily="34" charset="0"/>
              </a:rPr>
              <a:t> r: 30mm</a:t>
            </a:r>
          </a:p>
          <a:p>
            <a:r>
              <a:rPr lang="fr-CH" sz="1800" dirty="0"/>
              <a:t>H0=250mm</a:t>
            </a:r>
            <a:br>
              <a:rPr lang="fr-CH" sz="1800" dirty="0"/>
            </a:br>
            <a:r>
              <a:rPr lang="fr-CH" sz="1800" dirty="0"/>
              <a:t>(</a:t>
            </a:r>
            <a:r>
              <a:rPr lang="fr-CH" sz="1800" dirty="0" err="1"/>
              <a:t>door</a:t>
            </a:r>
            <a:r>
              <a:rPr lang="fr-CH" sz="1800" dirty="0"/>
              <a:t> </a:t>
            </a:r>
            <a:r>
              <a:rPr lang="fr-CH" sz="1800" dirty="0" err="1"/>
              <a:t>height</a:t>
            </a:r>
            <a:r>
              <a:rPr lang="fr-CH" sz="1800" dirty="0"/>
              <a:t>)</a:t>
            </a:r>
          </a:p>
          <a:p>
            <a:pPr marL="457200" lvl="1" indent="0">
              <a:buNone/>
            </a:pPr>
            <a:endParaRPr lang="en-US" sz="1400" dirty="0"/>
          </a:p>
          <a:p>
            <a:r>
              <a:rPr lang="en-US" sz="1800" dirty="0"/>
              <a:t>OK for HSE</a:t>
            </a:r>
          </a:p>
          <a:p>
            <a:endParaRPr lang="en-US" sz="1800" dirty="0"/>
          </a:p>
          <a:p>
            <a:r>
              <a:rPr lang="en-US" sz="1800" dirty="0"/>
              <a:t>External platform to be approved by integration</a:t>
            </a:r>
          </a:p>
        </p:txBody>
      </p:sp>
      <p:pic>
        <p:nvPicPr>
          <p:cNvPr id="6" name="Picture 5" descr="A diagram of a building&#10;&#10;Description automatically generated">
            <a:extLst>
              <a:ext uri="{FF2B5EF4-FFF2-40B4-BE49-F238E27FC236}">
                <a16:creationId xmlns:a16="http://schemas.microsoft.com/office/drawing/2014/main" id="{AFBC6760-73D7-23F4-5AC1-EB391EC7A1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27600" r="21151" b="10801"/>
          <a:stretch/>
        </p:blipFill>
        <p:spPr>
          <a:xfrm>
            <a:off x="3851920" y="675000"/>
            <a:ext cx="4700648" cy="2544066"/>
          </a:xfrm>
          <a:prstGeom prst="rect">
            <a:avLst/>
          </a:prstGeom>
        </p:spPr>
      </p:pic>
      <p:pic>
        <p:nvPicPr>
          <p:cNvPr id="8" name="Picture 7" descr="A computer screen shot of a blueprint&#10;&#10;Description automatically generated">
            <a:extLst>
              <a:ext uri="{FF2B5EF4-FFF2-40B4-BE49-F238E27FC236}">
                <a16:creationId xmlns:a16="http://schemas.microsoft.com/office/drawing/2014/main" id="{81B2359A-52F7-6FF5-4C4C-8925E3A4D8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961" t="44400" b="30400"/>
          <a:stretch/>
        </p:blipFill>
        <p:spPr>
          <a:xfrm>
            <a:off x="3463793" y="3435846"/>
            <a:ext cx="3804679" cy="1398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853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1115E93-30BA-600B-EF4C-04C6EA9218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17" t="13244" r="838" b="13244"/>
          <a:stretch/>
        </p:blipFill>
        <p:spPr>
          <a:xfrm>
            <a:off x="3491880" y="1923678"/>
            <a:ext cx="5328592" cy="28569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911BF09-50C2-73A9-B80E-70AE76656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Head room – UR faraday-cage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58E97-926C-939D-465B-923E519396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4104016" cy="3680222"/>
          </a:xfrm>
        </p:spPr>
        <p:txBody>
          <a:bodyPr>
            <a:normAutofit/>
          </a:bodyPr>
          <a:lstStyle/>
          <a:p>
            <a:r>
              <a:rPr lang="fr-CH" sz="1600" dirty="0"/>
              <a:t>Rounded air dict (</a:t>
            </a:r>
            <a:r>
              <a:rPr lang="fr-CH" sz="1600" dirty="0" err="1"/>
              <a:t>blue</a:t>
            </a:r>
            <a:r>
              <a:rPr lang="fr-CH" sz="1600" dirty="0"/>
              <a:t>, 400mm)</a:t>
            </a:r>
          </a:p>
          <a:p>
            <a:r>
              <a:rPr lang="fr-CH" sz="1600" dirty="0"/>
              <a:t>Rectangle air </a:t>
            </a:r>
            <a:r>
              <a:rPr lang="fr-CH" sz="1600" dirty="0" err="1"/>
              <a:t>duct</a:t>
            </a:r>
            <a:r>
              <a:rPr lang="fr-CH" sz="1600" dirty="0"/>
              <a:t> (</a:t>
            </a:r>
            <a:r>
              <a:rPr lang="fr-CH" sz="1600" dirty="0" err="1"/>
              <a:t>yellow</a:t>
            </a:r>
            <a:r>
              <a:rPr lang="fr-CH" sz="1600" dirty="0"/>
              <a:t> , 400mm)</a:t>
            </a:r>
          </a:p>
          <a:p>
            <a:r>
              <a:rPr lang="fr-CH" sz="1600" b="1" dirty="0"/>
              <a:t>H0=250mm</a:t>
            </a:r>
          </a:p>
          <a:p>
            <a:endParaRPr lang="fr-CH" sz="1600" b="1" dirty="0"/>
          </a:p>
          <a:p>
            <a:r>
              <a:rPr lang="fr-CH" sz="1600" b="1" dirty="0"/>
              <a:t>OK for HSE</a:t>
            </a:r>
          </a:p>
          <a:p>
            <a:r>
              <a:rPr lang="fr-CH" sz="1600" b="1" dirty="0"/>
              <a:t>HSE </a:t>
            </a:r>
            <a:r>
              <a:rPr lang="fr-CH" sz="1600" b="1" dirty="0" err="1"/>
              <a:t>recommendations</a:t>
            </a:r>
            <a:r>
              <a:rPr lang="fr-CH" sz="1600" b="1" dirty="0"/>
              <a:t>:</a:t>
            </a:r>
          </a:p>
          <a:p>
            <a:pPr lvl="1"/>
            <a:r>
              <a:rPr lang="fr-CH" sz="1200" b="1" dirty="0" err="1"/>
              <a:t>Reduce</a:t>
            </a:r>
            <a:r>
              <a:rPr lang="fr-CH" sz="1200" b="1" dirty="0"/>
              <a:t> size of air </a:t>
            </a:r>
            <a:r>
              <a:rPr lang="fr-CH" sz="1200" b="1" dirty="0" err="1"/>
              <a:t>duct</a:t>
            </a:r>
            <a:br>
              <a:rPr lang="fr-CH" sz="1200" b="1" dirty="0"/>
            </a:br>
            <a:r>
              <a:rPr lang="fr-CH" sz="1200" b="1" dirty="0"/>
              <a:t>(H2 false </a:t>
            </a:r>
            <a:r>
              <a:rPr lang="fr-CH" sz="1200" b="1" dirty="0" err="1"/>
              <a:t>floor</a:t>
            </a:r>
            <a:r>
              <a:rPr lang="fr-CH" sz="1200" b="1" dirty="0"/>
              <a:t>)</a:t>
            </a:r>
          </a:p>
          <a:p>
            <a:pPr lvl="1"/>
            <a:endParaRPr lang="fr-CH" sz="1200" b="1" dirty="0"/>
          </a:p>
          <a:p>
            <a:pPr lvl="1"/>
            <a:endParaRPr lang="en-US" sz="1200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F2DB02-6C6E-330F-14E2-46823D021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D69DCD-E124-5560-AD70-B06C64A2A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2481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DF948BF-BB4C-CE2E-D4A5-8F366F326C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97" t="6233" r="1483" b="7945"/>
          <a:stretch/>
        </p:blipFill>
        <p:spPr>
          <a:xfrm>
            <a:off x="3635896" y="1420556"/>
            <a:ext cx="5328592" cy="33467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911BF09-50C2-73A9-B80E-70AE76656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Head room – US faraday-cage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58E97-926C-939D-465B-923E51939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1600" dirty="0"/>
              <a:t>Rounded air dict (</a:t>
            </a:r>
            <a:r>
              <a:rPr lang="fr-CH" sz="1600" dirty="0" err="1"/>
              <a:t>blue</a:t>
            </a:r>
            <a:r>
              <a:rPr lang="fr-CH" sz="1600" dirty="0"/>
              <a:t>, 400mm)</a:t>
            </a:r>
          </a:p>
          <a:p>
            <a:r>
              <a:rPr lang="fr-CH" sz="1600" dirty="0"/>
              <a:t>Rectangle air </a:t>
            </a:r>
            <a:r>
              <a:rPr lang="fr-CH" sz="1600" dirty="0" err="1"/>
              <a:t>duct</a:t>
            </a:r>
            <a:r>
              <a:rPr lang="fr-CH" sz="1600" dirty="0"/>
              <a:t> (</a:t>
            </a:r>
            <a:r>
              <a:rPr lang="fr-CH" sz="1600" dirty="0" err="1"/>
              <a:t>yellow</a:t>
            </a:r>
            <a:r>
              <a:rPr lang="fr-CH" sz="1600" dirty="0"/>
              <a:t> , 400mm)</a:t>
            </a:r>
          </a:p>
          <a:p>
            <a:r>
              <a:rPr lang="fr-CH" sz="1600" b="1" dirty="0"/>
              <a:t>H0=250mm</a:t>
            </a:r>
          </a:p>
          <a:p>
            <a:endParaRPr lang="fr-CH" sz="1600" b="1" dirty="0"/>
          </a:p>
          <a:p>
            <a:r>
              <a:rPr lang="fr-CH" sz="1600" b="1" dirty="0"/>
              <a:t>OK for HSE</a:t>
            </a:r>
          </a:p>
          <a:p>
            <a:r>
              <a:rPr lang="fr-CH" sz="1600" b="1" dirty="0"/>
              <a:t>HSE </a:t>
            </a:r>
            <a:r>
              <a:rPr lang="fr-CH" sz="1600" b="1" dirty="0" err="1"/>
              <a:t>recommendations</a:t>
            </a:r>
            <a:r>
              <a:rPr lang="fr-CH" sz="1600" b="1" dirty="0"/>
              <a:t>:</a:t>
            </a:r>
          </a:p>
          <a:p>
            <a:pPr lvl="1"/>
            <a:r>
              <a:rPr lang="fr-CH" sz="1200" b="1" dirty="0" err="1"/>
              <a:t>Reduce</a:t>
            </a:r>
            <a:r>
              <a:rPr lang="fr-CH" sz="1200" b="1" dirty="0"/>
              <a:t> size of air </a:t>
            </a:r>
            <a:r>
              <a:rPr lang="fr-CH" sz="1200" b="1" dirty="0" err="1"/>
              <a:t>duct</a:t>
            </a:r>
            <a:br>
              <a:rPr lang="fr-CH" sz="1200" b="1" dirty="0"/>
            </a:br>
            <a:r>
              <a:rPr lang="fr-CH" sz="1200" b="1" dirty="0"/>
              <a:t>(H2 false </a:t>
            </a:r>
            <a:r>
              <a:rPr lang="fr-CH" sz="1200" b="1" dirty="0" err="1"/>
              <a:t>floor</a:t>
            </a:r>
            <a:r>
              <a:rPr lang="fr-CH" sz="1200" b="1" dirty="0"/>
              <a:t>)</a:t>
            </a:r>
          </a:p>
          <a:p>
            <a:endParaRPr lang="en-US" sz="1600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F2DB02-6C6E-330F-14E2-46823D021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D69DCD-E124-5560-AD70-B06C64A2A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546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omputer screen shot of a blueprint&#10;&#10;Description automatically generated">
            <a:extLst>
              <a:ext uri="{FF2B5EF4-FFF2-40B4-BE49-F238E27FC236}">
                <a16:creationId xmlns:a16="http://schemas.microsoft.com/office/drawing/2014/main" id="{1E09D8F7-113D-997E-F36E-B1F343A347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943" t="2067" b="30400"/>
          <a:stretch/>
        </p:blipFill>
        <p:spPr>
          <a:xfrm>
            <a:off x="4716016" y="787491"/>
            <a:ext cx="4102988" cy="41252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1F4EEE-06BF-6131-DD88-914BAEC5D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Head room – CV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3FCC1-1594-5B2E-E84C-FFDD7F5AE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4392048" cy="3680222"/>
          </a:xfrm>
        </p:spPr>
        <p:txBody>
          <a:bodyPr>
            <a:normAutofit lnSpcReduction="10000"/>
          </a:bodyPr>
          <a:lstStyle/>
          <a:p>
            <a:r>
              <a:rPr lang="fr-CH" sz="2000" dirty="0"/>
              <a:t>Air </a:t>
            </a:r>
            <a:r>
              <a:rPr lang="fr-CH" sz="2000" dirty="0" err="1"/>
              <a:t>ducts</a:t>
            </a:r>
            <a:r>
              <a:rPr lang="fr-CH" sz="2000" dirty="0"/>
              <a:t> size</a:t>
            </a:r>
          </a:p>
          <a:p>
            <a:pPr lvl="1"/>
            <a:r>
              <a:rPr lang="fr-CH" sz="1600" dirty="0" err="1"/>
              <a:t>Assuming</a:t>
            </a:r>
            <a:r>
              <a:rPr lang="fr-CH" sz="1600" dirty="0"/>
              <a:t> 400mm </a:t>
            </a:r>
          </a:p>
          <a:p>
            <a:pPr lvl="1"/>
            <a:r>
              <a:rPr lang="fr-CH" sz="1400" dirty="0"/>
              <a:t>400mm </a:t>
            </a:r>
            <a:r>
              <a:rPr lang="fr-CH" sz="1400" dirty="0" err="1"/>
              <a:t>height</a:t>
            </a:r>
            <a:r>
              <a:rPr lang="fr-CH" sz="1400" dirty="0"/>
              <a:t> from FC hard </a:t>
            </a:r>
            <a:r>
              <a:rPr lang="fr-CH" sz="1400" dirty="0" err="1"/>
              <a:t>ceiling</a:t>
            </a:r>
            <a:r>
              <a:rPr lang="fr-CH" sz="1400" dirty="0"/>
              <a:t>?</a:t>
            </a:r>
          </a:p>
          <a:p>
            <a:r>
              <a:rPr lang="fr-CH" sz="2000" dirty="0" err="1"/>
              <a:t>lighting</a:t>
            </a:r>
            <a:r>
              <a:rPr lang="fr-CH" sz="2000" dirty="0"/>
              <a:t>, false-</a:t>
            </a:r>
            <a:r>
              <a:rPr lang="fr-CH" sz="2000" dirty="0" err="1"/>
              <a:t>ceiling</a:t>
            </a:r>
            <a:r>
              <a:rPr lang="fr-CH" sz="2000" dirty="0"/>
              <a:t> </a:t>
            </a:r>
          </a:p>
          <a:p>
            <a:pPr lvl="1"/>
            <a:r>
              <a:rPr lang="fr-CH" sz="1600" dirty="0"/>
              <a:t>150mm </a:t>
            </a:r>
            <a:r>
              <a:rPr lang="fr-CH" sz="1600" dirty="0" err="1"/>
              <a:t>space</a:t>
            </a:r>
            <a:r>
              <a:rPr lang="fr-CH" sz="1600" dirty="0"/>
              <a:t> </a:t>
            </a:r>
            <a:r>
              <a:rPr lang="fr-CH" sz="1600" dirty="0" err="1"/>
              <a:t>needed</a:t>
            </a:r>
            <a:r>
              <a:rPr lang="fr-CH" sz="1600" dirty="0"/>
              <a:t> for</a:t>
            </a:r>
          </a:p>
          <a:p>
            <a:r>
              <a:rPr lang="fr-CH" sz="2000" dirty="0" err="1"/>
              <a:t>Space</a:t>
            </a:r>
            <a:r>
              <a:rPr lang="fr-CH" sz="2000" dirty="0"/>
              <a:t> </a:t>
            </a:r>
            <a:r>
              <a:rPr lang="fr-CH" sz="2000" dirty="0" err="1"/>
              <a:t>needed</a:t>
            </a:r>
            <a:r>
              <a:rPr lang="fr-CH" sz="2000" dirty="0"/>
              <a:t> for </a:t>
            </a:r>
            <a:r>
              <a:rPr lang="fr-CH" sz="2000" dirty="0" err="1"/>
              <a:t>cable</a:t>
            </a:r>
            <a:r>
              <a:rPr lang="fr-CH" sz="2000" dirty="0"/>
              <a:t> </a:t>
            </a:r>
            <a:r>
              <a:rPr lang="fr-CH" sz="2000" dirty="0" err="1"/>
              <a:t>tray</a:t>
            </a:r>
            <a:r>
              <a:rPr lang="fr-CH" sz="2000" dirty="0"/>
              <a:t> at the top of the racks</a:t>
            </a:r>
          </a:p>
          <a:p>
            <a:r>
              <a:rPr lang="fr-CH" sz="2000" dirty="0" err="1"/>
              <a:t>Positioning</a:t>
            </a:r>
            <a:r>
              <a:rPr lang="fr-CH" sz="2000" dirty="0"/>
              <a:t> of the </a:t>
            </a:r>
            <a:r>
              <a:rPr lang="fr-CH" sz="2000" dirty="0" err="1"/>
              <a:t>aeration</a:t>
            </a:r>
            <a:r>
              <a:rPr lang="fr-CH" sz="2000" dirty="0"/>
              <a:t> </a:t>
            </a:r>
            <a:r>
              <a:rPr lang="fr-CH" sz="2000" dirty="0" err="1"/>
              <a:t>grid</a:t>
            </a:r>
            <a:r>
              <a:rPr lang="fr-CH" sz="2000" dirty="0"/>
              <a:t>:</a:t>
            </a:r>
          </a:p>
          <a:p>
            <a:pPr lvl="1"/>
            <a:r>
              <a:rPr lang="fr-CH" sz="1600" dirty="0" err="1"/>
              <a:t>Lower</a:t>
            </a:r>
            <a:r>
              <a:rPr lang="fr-CH" sz="1600" dirty="0"/>
              <a:t> </a:t>
            </a:r>
            <a:r>
              <a:rPr lang="fr-CH" sz="1600" dirty="0" err="1"/>
              <a:t>than</a:t>
            </a:r>
            <a:r>
              <a:rPr lang="fr-CH" sz="1600" dirty="0"/>
              <a:t> 150mm</a:t>
            </a:r>
          </a:p>
          <a:p>
            <a:pPr lvl="1"/>
            <a:r>
              <a:rPr lang="fr-CH" sz="1600" dirty="0"/>
              <a:t>at the </a:t>
            </a:r>
            <a:r>
              <a:rPr lang="fr-CH" sz="1600" dirty="0" err="1"/>
              <a:t>bottom</a:t>
            </a:r>
            <a:r>
              <a:rPr lang="fr-CH" sz="1600" dirty="0"/>
              <a:t>?</a:t>
            </a:r>
          </a:p>
          <a:p>
            <a:r>
              <a:rPr lang="fr-CH" sz="2000" dirty="0"/>
              <a:t>Can </a:t>
            </a:r>
            <a:r>
              <a:rPr lang="fr-CH" sz="2000" dirty="0" err="1"/>
              <a:t>we</a:t>
            </a:r>
            <a:r>
              <a:rPr lang="fr-CH" sz="2000" dirty="0"/>
              <a:t> </a:t>
            </a:r>
            <a:r>
              <a:rPr lang="fr-CH" sz="2000" dirty="0" err="1"/>
              <a:t>reduce</a:t>
            </a:r>
            <a:r>
              <a:rPr lang="fr-CH" sz="2000" dirty="0"/>
              <a:t> air </a:t>
            </a:r>
            <a:r>
              <a:rPr lang="fr-CH" sz="2000" dirty="0" err="1"/>
              <a:t>duct</a:t>
            </a:r>
            <a:r>
              <a:rPr lang="fr-CH" sz="2000" dirty="0"/>
              <a:t> </a:t>
            </a:r>
            <a:r>
              <a:rPr lang="fr-CH" sz="2000" dirty="0" err="1"/>
              <a:t>height</a:t>
            </a:r>
            <a:r>
              <a:rPr lang="fr-CH" sz="2000" dirty="0"/>
              <a:t>?</a:t>
            </a:r>
            <a:br>
              <a:rPr lang="fr-CH" sz="2000" dirty="0"/>
            </a:br>
            <a:r>
              <a:rPr lang="fr-CH" sz="2000" dirty="0"/>
              <a:t>(HSE)</a:t>
            </a:r>
            <a:endParaRPr lang="fr-CH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AB1B2D-23ED-1018-E06D-8D97007B5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DAD78D-6AA9-EFAA-625E-FFCBC6B31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58291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89AB6-E6CD-B727-4746-29513F061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FC monitoring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22D10-9A59-61E2-6AE6-052B3F6128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1800" dirty="0"/>
              <a:t>FC environnement monitoring</a:t>
            </a:r>
          </a:p>
          <a:p>
            <a:pPr lvl="1"/>
            <a:r>
              <a:rPr lang="fr-CH" sz="1600" dirty="0" err="1"/>
              <a:t>Space</a:t>
            </a:r>
            <a:r>
              <a:rPr lang="fr-CH" sz="1600" dirty="0"/>
              <a:t> </a:t>
            </a:r>
            <a:r>
              <a:rPr lang="fr-CH" sz="1600" dirty="0" err="1"/>
              <a:t>reservation</a:t>
            </a:r>
            <a:r>
              <a:rPr lang="fr-CH" sz="1600" dirty="0"/>
              <a:t> </a:t>
            </a:r>
            <a:r>
              <a:rPr lang="fr-CH" sz="1600" dirty="0" err="1"/>
              <a:t>needed</a:t>
            </a:r>
            <a:endParaRPr lang="fr-CH" sz="1600" dirty="0"/>
          </a:p>
          <a:p>
            <a:pPr lvl="1"/>
            <a:r>
              <a:rPr lang="fr-CH" sz="1600" dirty="0"/>
              <a:t>400x400x200mm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7CC7EA-64E8-8C24-0931-EE5C73B87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HL-LHC LLRF Project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906710-CC06-9B2B-2868-6811B1BCE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80FF3CFF-DC5C-91BA-633F-19D3924DCA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3" t="12200" r="813" b="16249"/>
          <a:stretch/>
        </p:blipFill>
        <p:spPr>
          <a:xfrm>
            <a:off x="251520" y="1973896"/>
            <a:ext cx="3816425" cy="1950518"/>
          </a:xfrm>
          <a:prstGeom prst="rect">
            <a:avLst/>
          </a:prstGeom>
        </p:spPr>
      </p:pic>
      <p:pic>
        <p:nvPicPr>
          <p:cNvPr id="9" name="Picture 8" descr="A blueprint of a computer&#10;&#10;Description automatically generated">
            <a:extLst>
              <a:ext uri="{FF2B5EF4-FFF2-40B4-BE49-F238E27FC236}">
                <a16:creationId xmlns:a16="http://schemas.microsoft.com/office/drawing/2014/main" id="{FAA5C227-FFE9-C63D-0D26-FE397CB111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13" t="13124" r="813" b="9401"/>
          <a:stretch/>
        </p:blipFill>
        <p:spPr>
          <a:xfrm>
            <a:off x="4572000" y="1890053"/>
            <a:ext cx="3899222" cy="21578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59C7BE5-BB23-2E2E-205A-308795EF52D5}"/>
              </a:ext>
            </a:extLst>
          </p:cNvPr>
          <p:cNvSpPr txBox="1"/>
          <p:nvPr/>
        </p:nvSpPr>
        <p:spPr>
          <a:xfrm>
            <a:off x="1905000" y="3795886"/>
            <a:ext cx="1010816" cy="504056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fr-CH" sz="1200" i="1" dirty="0"/>
              <a:t>USx7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FB0B95-008D-610D-3EC2-8512840E40E6}"/>
              </a:ext>
            </a:extLst>
          </p:cNvPr>
          <p:cNvSpPr txBox="1"/>
          <p:nvPr/>
        </p:nvSpPr>
        <p:spPr>
          <a:xfrm>
            <a:off x="6228184" y="3755462"/>
            <a:ext cx="1010816" cy="504056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fr-CH" sz="1200" i="1" dirty="0"/>
              <a:t>URx5</a:t>
            </a:r>
          </a:p>
        </p:txBody>
      </p:sp>
    </p:spTree>
    <p:extLst>
      <p:ext uri="{BB962C8B-B14F-4D97-AF65-F5344CB8AC3E}">
        <p14:creationId xmlns:p14="http://schemas.microsoft.com/office/powerpoint/2010/main" val="2781467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CB072-99D9-3EE8-BB90-4669B12DC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Fiber</a:t>
            </a:r>
            <a:r>
              <a:rPr lang="fr-CH" dirty="0"/>
              <a:t> </a:t>
            </a:r>
            <a:r>
              <a:rPr lang="fr-CH" dirty="0" err="1"/>
              <a:t>feed-throughs</a:t>
            </a:r>
            <a:endParaRPr lang="fr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5CF498-8DC4-1830-7E77-F737130AB5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/>
              <a:t>For </a:t>
            </a:r>
            <a:r>
              <a:rPr lang="fr-CH" sz="2000" dirty="0" err="1"/>
              <a:t>fiber-optics</a:t>
            </a:r>
            <a:endParaRPr lang="fr-CH" sz="2000" dirty="0"/>
          </a:p>
          <a:p>
            <a:r>
              <a:rPr lang="fr-CH" sz="2000" dirty="0"/>
              <a:t>Dimensions</a:t>
            </a:r>
          </a:p>
          <a:p>
            <a:pPr lvl="1"/>
            <a:r>
              <a:rPr lang="fr-CH" sz="1800" dirty="0"/>
              <a:t>L=120mm (80mm </a:t>
            </a:r>
            <a:r>
              <a:rPr lang="fr-CH" sz="1800" dirty="0" err="1"/>
              <a:t>outside</a:t>
            </a:r>
            <a:r>
              <a:rPr lang="fr-CH" sz="1800" dirty="0"/>
              <a:t>)</a:t>
            </a:r>
          </a:p>
          <a:p>
            <a:pPr lvl="1"/>
            <a:r>
              <a:rPr lang="fr-CH" sz="1800" dirty="0" err="1"/>
              <a:t>inner</a:t>
            </a:r>
            <a:r>
              <a:rPr lang="fr-CH" sz="1800" dirty="0"/>
              <a:t> </a:t>
            </a:r>
            <a:r>
              <a:rPr lang="fr-CH" sz="1800" dirty="0" err="1"/>
              <a:t>diameter</a:t>
            </a:r>
            <a:r>
              <a:rPr lang="fr-CH" sz="1800" dirty="0"/>
              <a:t>=30mm</a:t>
            </a:r>
          </a:p>
          <a:p>
            <a:pPr lvl="1"/>
            <a:r>
              <a:rPr lang="fr-CH" sz="1800" dirty="0"/>
              <a:t>Outer </a:t>
            </a:r>
            <a:r>
              <a:rPr lang="fr-CH" sz="1800" dirty="0" err="1"/>
              <a:t>diameter</a:t>
            </a:r>
            <a:r>
              <a:rPr lang="fr-CH" sz="1800" dirty="0"/>
              <a:t>=36mm</a:t>
            </a:r>
          </a:p>
          <a:p>
            <a:r>
              <a:rPr lang="fr-CH" sz="2000" dirty="0"/>
              <a:t>4x </a:t>
            </a:r>
            <a:r>
              <a:rPr lang="fr-CH" sz="2000" dirty="0" err="1"/>
              <a:t>feed-throughs</a:t>
            </a:r>
            <a:r>
              <a:rPr lang="fr-CH" sz="2000" dirty="0"/>
              <a:t> in AJFC02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5C1941-64A8-1237-28B4-FC042DF0B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HL-LHC LLRF Project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4C590A-2137-9DC8-D621-3EB3D525E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9" name="Picture 8" descr="A group of pipes connected to a metal box&#10;&#10;Description automatically generated">
            <a:extLst>
              <a:ext uri="{FF2B5EF4-FFF2-40B4-BE49-F238E27FC236}">
                <a16:creationId xmlns:a16="http://schemas.microsoft.com/office/drawing/2014/main" id="{285F78DA-4EFB-7B19-1653-AE8E29118A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8686" y="893441"/>
            <a:ext cx="2780944" cy="271576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B6632B8-ABA1-4249-5D51-FD26E888A3BB}"/>
              </a:ext>
            </a:extLst>
          </p:cNvPr>
          <p:cNvSpPr txBox="1"/>
          <p:nvPr/>
        </p:nvSpPr>
        <p:spPr>
          <a:xfrm>
            <a:off x="5655806" y="3609207"/>
            <a:ext cx="2674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Fig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– SPS BA3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fiber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feed-throughs</a:t>
            </a:r>
            <a:endParaRPr lang="fr-CH" sz="10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9962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8A84D-F8F8-9FBB-E757-A90D9463A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Crab-Cavities underground layout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484628-4F22-0755-2692-48DDF3BF4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HL-LHC LLRF Project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C485CC-FED0-CE9A-37F7-8E9858EDA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3F4B7791-A580-8283-2ECA-79CEEE4E48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627534"/>
            <a:ext cx="6223906" cy="3680223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E0EFE0D6-7C3F-D8E7-4275-5D184F76CAF4}"/>
              </a:ext>
            </a:extLst>
          </p:cNvPr>
          <p:cNvSpPr txBox="1"/>
          <p:nvPr/>
        </p:nvSpPr>
        <p:spPr>
          <a:xfrm>
            <a:off x="1763688" y="4269745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Fig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– HL-LHC point 1 or 5 underground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layout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. Top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view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,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Courtesy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S. Maridor</a:t>
            </a:r>
          </a:p>
        </p:txBody>
      </p:sp>
      <p:pic>
        <p:nvPicPr>
          <p:cNvPr id="6" name="Image 15">
            <a:extLst>
              <a:ext uri="{FF2B5EF4-FFF2-40B4-BE49-F238E27FC236}">
                <a16:creationId xmlns:a16="http://schemas.microsoft.com/office/drawing/2014/main" id="{E1FA15C8-6C01-23E0-FD36-86A6C2E14C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5" t="17060" r="21668" b="13778"/>
          <a:stretch/>
        </p:blipFill>
        <p:spPr>
          <a:xfrm>
            <a:off x="116570" y="2883722"/>
            <a:ext cx="1503102" cy="11579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FF8A04-6C33-6608-E73C-F6A3E79DBE2E}"/>
              </a:ext>
            </a:extLst>
          </p:cNvPr>
          <p:cNvSpPr txBox="1"/>
          <p:nvPr/>
        </p:nvSpPr>
        <p:spPr>
          <a:xfrm>
            <a:off x="7443876" y="2672566"/>
            <a:ext cx="566957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100" dirty="0"/>
              <a:t>UAX7</a:t>
            </a:r>
            <a:endParaRPr lang="en-GB" sz="11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A35228-E65B-7B9A-4F1B-8C9780B25BA1}"/>
              </a:ext>
            </a:extLst>
          </p:cNvPr>
          <p:cNvSpPr txBox="1"/>
          <p:nvPr/>
        </p:nvSpPr>
        <p:spPr>
          <a:xfrm>
            <a:off x="7515408" y="3381708"/>
            <a:ext cx="639930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100" dirty="0"/>
              <a:t>USX7</a:t>
            </a:r>
            <a:endParaRPr lang="en-GB" sz="11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4534E3-8FFB-7236-D9F5-5D473950F813}"/>
              </a:ext>
            </a:extLst>
          </p:cNvPr>
          <p:cNvSpPr txBox="1"/>
          <p:nvPr/>
        </p:nvSpPr>
        <p:spPr>
          <a:xfrm>
            <a:off x="3980456" y="3363958"/>
            <a:ext cx="591544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100" dirty="0"/>
              <a:t>URX5</a:t>
            </a:r>
            <a:endParaRPr lang="en-GB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EE3923-C775-2BCA-4424-9078D5869599}"/>
              </a:ext>
            </a:extLst>
          </p:cNvPr>
          <p:cNvSpPr txBox="1"/>
          <p:nvPr/>
        </p:nvSpPr>
        <p:spPr>
          <a:xfrm>
            <a:off x="1817885" y="2676110"/>
            <a:ext cx="566957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100" dirty="0"/>
              <a:t>UAX3</a:t>
            </a:r>
            <a:endParaRPr lang="en-GB" sz="11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FB6EC5-6FF6-7693-51DC-37545CE80C9E}"/>
              </a:ext>
            </a:extLst>
          </p:cNvPr>
          <p:cNvSpPr txBox="1"/>
          <p:nvPr/>
        </p:nvSpPr>
        <p:spPr>
          <a:xfrm>
            <a:off x="3136393" y="2647017"/>
            <a:ext cx="566957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100" dirty="0"/>
              <a:t>ULX3</a:t>
            </a:r>
            <a:endParaRPr lang="en-GB" sz="11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B31F64-0485-01C9-9B55-9FDAF964406C}"/>
              </a:ext>
            </a:extLst>
          </p:cNvPr>
          <p:cNvSpPr txBox="1"/>
          <p:nvPr/>
        </p:nvSpPr>
        <p:spPr>
          <a:xfrm>
            <a:off x="5652120" y="2622784"/>
            <a:ext cx="566957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100" dirty="0"/>
              <a:t>ULX7</a:t>
            </a:r>
            <a:endParaRPr lang="en-GB" sz="11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FF93314-7EC7-05FF-1CE7-B522223DA1DA}"/>
              </a:ext>
            </a:extLst>
          </p:cNvPr>
          <p:cNvSpPr/>
          <p:nvPr/>
        </p:nvSpPr>
        <p:spPr>
          <a:xfrm>
            <a:off x="2195296" y="3147814"/>
            <a:ext cx="432048" cy="261610"/>
          </a:xfrm>
          <a:prstGeom prst="roundRect">
            <a:avLst/>
          </a:prstGeom>
          <a:noFill/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3125196-D854-140B-0901-92C8B5A8C960}"/>
              </a:ext>
            </a:extLst>
          </p:cNvPr>
          <p:cNvSpPr/>
          <p:nvPr/>
        </p:nvSpPr>
        <p:spPr>
          <a:xfrm>
            <a:off x="7102660" y="3021150"/>
            <a:ext cx="432048" cy="261610"/>
          </a:xfrm>
          <a:prstGeom prst="roundRect">
            <a:avLst/>
          </a:prstGeom>
          <a:noFill/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546B81D-326A-E235-EB0D-3B2324A63633}"/>
              </a:ext>
            </a:extLst>
          </p:cNvPr>
          <p:cNvCxnSpPr>
            <a:stCxn id="13" idx="1"/>
          </p:cNvCxnSpPr>
          <p:nvPr/>
        </p:nvCxnSpPr>
        <p:spPr>
          <a:xfrm flipH="1">
            <a:off x="1559528" y="3278619"/>
            <a:ext cx="635768" cy="4141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458D6F7-2C78-8BFF-523E-E9A477C6D189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7318684" y="2036118"/>
            <a:ext cx="692149" cy="985032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48C9A010-2C33-13E7-F371-D5E3968390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68" t="26986" r="26373" b="26408"/>
          <a:stretch/>
        </p:blipFill>
        <p:spPr>
          <a:xfrm>
            <a:off x="7376081" y="1028331"/>
            <a:ext cx="1740722" cy="9735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ABD2B89-ED66-A375-91B1-45AEDB68FCA6}"/>
              </a:ext>
            </a:extLst>
          </p:cNvPr>
          <p:cNvSpPr txBox="1"/>
          <p:nvPr/>
        </p:nvSpPr>
        <p:spPr>
          <a:xfrm>
            <a:off x="221309" y="2571750"/>
            <a:ext cx="1398363" cy="311972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fr-CH" sz="1200" i="1" dirty="0"/>
              <a:t>URx5 Faraday cage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BF1DCE-A551-FF17-1EB9-0167680BBCCD}"/>
              </a:ext>
            </a:extLst>
          </p:cNvPr>
          <p:cNvSpPr txBox="1"/>
          <p:nvPr/>
        </p:nvSpPr>
        <p:spPr>
          <a:xfrm>
            <a:off x="7634607" y="711251"/>
            <a:ext cx="1386143" cy="311972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fr-CH" sz="1200" i="1" dirty="0"/>
              <a:t>USx7 Faraday cage</a:t>
            </a:r>
          </a:p>
        </p:txBody>
      </p:sp>
    </p:spTree>
    <p:extLst>
      <p:ext uri="{BB962C8B-B14F-4D97-AF65-F5344CB8AC3E}">
        <p14:creationId xmlns:p14="http://schemas.microsoft.com/office/powerpoint/2010/main" val="41573012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4F27A-55ED-8E82-7E64-4649135E8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Cabling</a:t>
            </a:r>
            <a:r>
              <a:rPr lang="fr-CH" dirty="0"/>
              <a:t> - </a:t>
            </a:r>
            <a:r>
              <a:rPr lang="fr-CH" dirty="0" err="1"/>
              <a:t>Couplers</a:t>
            </a:r>
            <a:r>
              <a:rPr lang="fr-CH" dirty="0"/>
              <a:t> Patch panel</a:t>
            </a:r>
            <a:endParaRPr lang="en-US" dirty="0"/>
          </a:p>
        </p:txBody>
      </p:sp>
      <p:pic>
        <p:nvPicPr>
          <p:cNvPr id="7" name="Content Placeholder 6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50555643-38B1-4DB8-FFF2-66B20BDA71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951226"/>
            <a:ext cx="3845377" cy="202247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6CC36A-702F-CB83-F330-5A4E6C837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43672B-66FE-32C3-8771-65C38A6BE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D2F04-AD10-7EE7-D763-3BFE26423B4F}"/>
              </a:ext>
            </a:extLst>
          </p:cNvPr>
          <p:cNvSpPr txBox="1"/>
          <p:nvPr/>
        </p:nvSpPr>
        <p:spPr>
          <a:xfrm>
            <a:off x="5445937" y="951226"/>
            <a:ext cx="3489906" cy="3088799"/>
          </a:xfrm>
          <a:prstGeom prst="rect">
            <a:avLst/>
          </a:prstGeom>
          <a:noFill/>
          <a:ln w="635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fr-CH" sz="1200" i="1" dirty="0"/>
              <a:t>New patch panels on </a:t>
            </a:r>
            <a:r>
              <a:rPr lang="fr-CH" sz="1200" i="1" dirty="0" err="1"/>
              <a:t>Circulator</a:t>
            </a:r>
            <a:r>
              <a:rPr lang="fr-CH" sz="1200" i="1" dirty="0"/>
              <a:t> </a:t>
            </a:r>
            <a:r>
              <a:rPr lang="fr-CH" sz="1200" i="1" dirty="0" err="1"/>
              <a:t>guirder</a:t>
            </a:r>
            <a:endParaRPr lang="fr-CH" sz="1200" i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200" i="1" dirty="0"/>
              <a:t>14x N type </a:t>
            </a:r>
            <a:r>
              <a:rPr lang="fr-CH" sz="1200" i="1" dirty="0" err="1"/>
              <a:t>connectors</a:t>
            </a:r>
            <a:r>
              <a:rPr lang="fr-CH" sz="1200" i="1" dirty="0"/>
              <a:t>/ patch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200" i="1" dirty="0"/>
              <a:t>1 patch / </a:t>
            </a:r>
            <a:r>
              <a:rPr lang="fr-CH" sz="1200" i="1" dirty="0" err="1"/>
              <a:t>girder</a:t>
            </a:r>
            <a:r>
              <a:rPr lang="fr-CH" sz="1200" i="1" dirty="0"/>
              <a:t> (2 patchs / UA)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200" b="1" i="1" dirty="0" err="1"/>
              <a:t>Missing</a:t>
            </a:r>
            <a:r>
              <a:rPr lang="fr-CH" sz="1200" b="1" i="1" dirty="0"/>
              <a:t> patch panel </a:t>
            </a:r>
            <a:r>
              <a:rPr lang="fr-CH" sz="1200" b="1" i="1" dirty="0" err="1"/>
              <a:t>name</a:t>
            </a:r>
            <a:endParaRPr lang="fr-CH" sz="1200" b="1" i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200" b="1" i="1" dirty="0"/>
              <a:t>Cable </a:t>
            </a:r>
            <a:r>
              <a:rPr lang="fr-CH" sz="1200" b="1" i="1" dirty="0" err="1"/>
              <a:t>tray</a:t>
            </a:r>
            <a:r>
              <a:rPr lang="fr-CH" sz="1200" b="1" i="1" dirty="0"/>
              <a:t> </a:t>
            </a:r>
            <a:r>
              <a:rPr lang="fr-CH" sz="1200" b="1" i="1" dirty="0" err="1"/>
              <a:t>layout</a:t>
            </a:r>
            <a:r>
              <a:rPr lang="fr-CH" sz="1200" b="1" i="1" dirty="0"/>
              <a:t>?</a:t>
            </a:r>
            <a:br>
              <a:rPr lang="fr-CH" sz="1200" i="1" dirty="0"/>
            </a:br>
            <a:endParaRPr lang="fr-CH" sz="1200" i="1" dirty="0"/>
          </a:p>
          <a:p>
            <a:r>
              <a:rPr lang="fr-CH" sz="1200" i="1" dirty="0"/>
              <a:t>8x LLRF signal per UA (4x LLRF </a:t>
            </a:r>
            <a:r>
              <a:rPr lang="fr-CH" sz="1200" i="1" dirty="0" err="1"/>
              <a:t>signals</a:t>
            </a:r>
            <a:r>
              <a:rPr lang="fr-CH" sz="1200" i="1" dirty="0"/>
              <a:t> / patch):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200" i="1" dirty="0"/>
              <a:t>2x </a:t>
            </a:r>
            <a:r>
              <a:rPr lang="fr-CH" sz="1200" i="1" dirty="0" err="1"/>
              <a:t>IcFWD</a:t>
            </a:r>
            <a:r>
              <a:rPr lang="fr-CH" sz="1200" i="1" dirty="0"/>
              <a:t> (CGN50B, 7/8’’)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200" i="1" dirty="0"/>
              <a:t>2x </a:t>
            </a:r>
            <a:r>
              <a:rPr lang="fr-CH" sz="1200" i="1" dirty="0" err="1"/>
              <a:t>IcREV</a:t>
            </a:r>
            <a:r>
              <a:rPr lang="fr-CH" sz="1200" i="1" dirty="0"/>
              <a:t> (CD50A, 3/8’’)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CH" sz="1200" i="1" dirty="0"/>
          </a:p>
          <a:p>
            <a:r>
              <a:rPr lang="fr-CH" sz="1200" i="1" dirty="0"/>
              <a:t>Under SY-RF-AC </a:t>
            </a:r>
            <a:r>
              <a:rPr lang="fr-CH" sz="1200" i="1" dirty="0" err="1"/>
              <a:t>responsability</a:t>
            </a:r>
            <a:br>
              <a:rPr lang="fr-CH" sz="1200" i="1" dirty="0"/>
            </a:br>
            <a:r>
              <a:rPr lang="fr-CH" sz="1200" i="1" dirty="0"/>
              <a:t>(design &amp; fabrication)</a:t>
            </a:r>
          </a:p>
          <a:p>
            <a:endParaRPr lang="fr-CH" sz="1200" i="1" dirty="0"/>
          </a:p>
          <a:p>
            <a:endParaRPr lang="fr-CH" sz="1200" i="1" dirty="0"/>
          </a:p>
        </p:txBody>
      </p:sp>
      <p:pic>
        <p:nvPicPr>
          <p:cNvPr id="19" name="Picture 18" descr="A machine with yellow frame and pipes&#10;&#10;Description automatically generated">
            <a:extLst>
              <a:ext uri="{FF2B5EF4-FFF2-40B4-BE49-F238E27FC236}">
                <a16:creationId xmlns:a16="http://schemas.microsoft.com/office/drawing/2014/main" id="{D7221BF0-D512-AEB4-844E-89C50CF1ED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313" t="6579" r="24801" b="38959"/>
          <a:stretch/>
        </p:blipFill>
        <p:spPr>
          <a:xfrm>
            <a:off x="2843808" y="813574"/>
            <a:ext cx="2073320" cy="13230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20" name="Connecteur droit avec flèche 8">
            <a:extLst>
              <a:ext uri="{FF2B5EF4-FFF2-40B4-BE49-F238E27FC236}">
                <a16:creationId xmlns:a16="http://schemas.microsoft.com/office/drawing/2014/main" id="{1A43ADB3-CA11-562D-906C-2CE8FDCA402E}"/>
              </a:ext>
            </a:extLst>
          </p:cNvPr>
          <p:cNvCxnSpPr>
            <a:cxnSpLocks/>
          </p:cNvCxnSpPr>
          <p:nvPr/>
        </p:nvCxnSpPr>
        <p:spPr>
          <a:xfrm>
            <a:off x="1516432" y="691980"/>
            <a:ext cx="1731996" cy="694899"/>
          </a:xfrm>
          <a:prstGeom prst="straightConnector1">
            <a:avLst/>
          </a:prstGeom>
          <a:ln>
            <a:tailEnd type="triangle" w="med" len="lg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46BAA60-0E90-CC35-FEB3-6B6359CEE2AC}"/>
              </a:ext>
            </a:extLst>
          </p:cNvPr>
          <p:cNvSpPr txBox="1"/>
          <p:nvPr/>
        </p:nvSpPr>
        <p:spPr>
          <a:xfrm>
            <a:off x="612000" y="561175"/>
            <a:ext cx="11048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  <a:cs typeface="Calibri" panose="020F0502020204030204" pitchFamily="34" charset="0"/>
              </a:rPr>
              <a:t>Patch panel</a:t>
            </a:r>
          </a:p>
        </p:txBody>
      </p:sp>
      <p:cxnSp>
        <p:nvCxnSpPr>
          <p:cNvPr id="23" name="Connecteur droit avec flèche 8">
            <a:extLst>
              <a:ext uri="{FF2B5EF4-FFF2-40B4-BE49-F238E27FC236}">
                <a16:creationId xmlns:a16="http://schemas.microsoft.com/office/drawing/2014/main" id="{4EBF716B-1B23-5E7C-C62F-2C2D710516A0}"/>
              </a:ext>
            </a:extLst>
          </p:cNvPr>
          <p:cNvCxnSpPr>
            <a:cxnSpLocks/>
          </p:cNvCxnSpPr>
          <p:nvPr/>
        </p:nvCxnSpPr>
        <p:spPr>
          <a:xfrm flipH="1">
            <a:off x="1579748" y="1403859"/>
            <a:ext cx="1651357" cy="303025"/>
          </a:xfrm>
          <a:prstGeom prst="straightConnector1">
            <a:avLst/>
          </a:prstGeom>
          <a:ln>
            <a:tailEnd type="triangle" w="med" len="lg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D35A72B-93DE-B297-EC2E-CACDC57CC90E}"/>
              </a:ext>
            </a:extLst>
          </p:cNvPr>
          <p:cNvSpPr txBox="1"/>
          <p:nvPr/>
        </p:nvSpPr>
        <p:spPr>
          <a:xfrm>
            <a:off x="251520" y="2973701"/>
            <a:ext cx="31749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Fig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– HL-LHC UA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gallery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,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Circulator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and patch panel,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Courtesy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L. Ciampo</a:t>
            </a:r>
          </a:p>
        </p:txBody>
      </p:sp>
    </p:spTree>
    <p:extLst>
      <p:ext uri="{BB962C8B-B14F-4D97-AF65-F5344CB8AC3E}">
        <p14:creationId xmlns:p14="http://schemas.microsoft.com/office/powerpoint/2010/main" val="256612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4E35AB65-DB59-BB45-0A86-9E103C14B5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92692" y="565746"/>
            <a:ext cx="3288770" cy="1820856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54F27A-55ED-8E82-7E64-4649135E8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Cabling</a:t>
            </a:r>
            <a:r>
              <a:rPr lang="fr-CH" dirty="0"/>
              <a:t> - Tunnel patch panel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6CC36A-702F-CB83-F330-5A4E6C837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43672B-66FE-32C3-8771-65C38A6BE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9" name="Picture 8" descr="A diagram of a machine&#10;&#10;Description automatically generated with medium confidence">
            <a:extLst>
              <a:ext uri="{FF2B5EF4-FFF2-40B4-BE49-F238E27FC236}">
                <a16:creationId xmlns:a16="http://schemas.microsoft.com/office/drawing/2014/main" id="{2BA0BC7C-F4D1-FB6B-6972-171D2AC722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7694" y="2545442"/>
            <a:ext cx="4099654" cy="232480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8E2E12F-4133-052A-95B3-9A6083F3B944}"/>
              </a:ext>
            </a:extLst>
          </p:cNvPr>
          <p:cNvSpPr txBox="1"/>
          <p:nvPr/>
        </p:nvSpPr>
        <p:spPr>
          <a:xfrm>
            <a:off x="478889" y="675000"/>
            <a:ext cx="4309135" cy="3951553"/>
          </a:xfrm>
          <a:prstGeom prst="rect">
            <a:avLst/>
          </a:prstGeom>
          <a:noFill/>
          <a:ln w="635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200" b="1" dirty="0"/>
              <a:t>Patch panel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44 RF cables (assuming RF cables only)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36 LLRF signals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8x HLRF signals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Currently 60x connectors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Connector spacing (currently 80mm) can be optimized to ease the cabling?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i="1" dirty="0"/>
          </a:p>
          <a:p>
            <a:r>
              <a:rPr lang="en-GB" sz="1200" dirty="0"/>
              <a:t>ANT, PU cables (extension)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16x 7/8’’ cables =&gt; Same length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7/16 connector type on PP side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N connector type on PU/ANT side</a:t>
            </a:r>
          </a:p>
          <a:p>
            <a:r>
              <a:rPr lang="en-GB" sz="1200" dirty="0"/>
              <a:t>HOM cable (extension)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16x 3/8’’ cables (CD50A) for HOM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N connector (both side)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916A3B-70DE-4E39-BAEA-FD5E704E15E8}"/>
              </a:ext>
            </a:extLst>
          </p:cNvPr>
          <p:cNvSpPr txBox="1"/>
          <p:nvPr/>
        </p:nvSpPr>
        <p:spPr>
          <a:xfrm>
            <a:off x="5436096" y="2281091"/>
            <a:ext cx="3414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Fig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– HL-LHC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Crab-cavity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, tunnel patch panel,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Courtesy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N.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Bruti</a:t>
            </a:r>
            <a:endParaRPr lang="fr-CH" sz="10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6F93F2-9FC3-3324-F2EC-E0EF51A7C344}"/>
              </a:ext>
            </a:extLst>
          </p:cNvPr>
          <p:cNvSpPr txBox="1"/>
          <p:nvPr/>
        </p:nvSpPr>
        <p:spPr>
          <a:xfrm>
            <a:off x="4747694" y="4345389"/>
            <a:ext cx="40996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Fig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– HL-LHC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Crab-cavity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, tunnel patch panel, ,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Courtesy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S. Maridor</a:t>
            </a:r>
          </a:p>
        </p:txBody>
      </p:sp>
    </p:spTree>
    <p:extLst>
      <p:ext uri="{BB962C8B-B14F-4D97-AF65-F5344CB8AC3E}">
        <p14:creationId xmlns:p14="http://schemas.microsoft.com/office/powerpoint/2010/main" val="14654730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machine&#10;&#10;Description automatically generated with medium confidence">
            <a:extLst>
              <a:ext uri="{FF2B5EF4-FFF2-40B4-BE49-F238E27FC236}">
                <a16:creationId xmlns:a16="http://schemas.microsoft.com/office/drawing/2014/main" id="{F7657BB7-09F5-0BDC-F2BA-FC493BB64B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7146" y="1347614"/>
            <a:ext cx="4099654" cy="23248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54F27A-55ED-8E82-7E64-4649135E8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Cabling</a:t>
            </a:r>
            <a:r>
              <a:rPr lang="fr-CH" dirty="0"/>
              <a:t> - Tunnel patch panel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6CC36A-702F-CB83-F330-5A4E6C837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43672B-66FE-32C3-8771-65C38A6BE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0CBB37-9103-9633-D9B8-9D9BE5D87C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H" sz="2000" dirty="0"/>
              <a:t>Cable </a:t>
            </a:r>
            <a:r>
              <a:rPr lang="fr-CH" sz="2000" dirty="0" err="1"/>
              <a:t>tray</a:t>
            </a:r>
            <a:r>
              <a:rPr lang="fr-CH" sz="2000" dirty="0"/>
              <a:t> </a:t>
            </a:r>
            <a:r>
              <a:rPr lang="fr-CH" sz="2000" dirty="0" err="1"/>
              <a:t>required</a:t>
            </a:r>
            <a:r>
              <a:rPr lang="fr-CH" sz="2000" dirty="0"/>
              <a:t> from patch-panel to</a:t>
            </a:r>
          </a:p>
          <a:p>
            <a:pPr lvl="1"/>
            <a:r>
              <a:rPr lang="fr-CH" sz="1600" dirty="0"/>
              <a:t>Pickup, </a:t>
            </a:r>
            <a:r>
              <a:rPr lang="fr-CH" sz="1600" dirty="0" err="1"/>
              <a:t>Cavity</a:t>
            </a:r>
            <a:r>
              <a:rPr lang="fr-CH" sz="1600" dirty="0"/>
              <a:t> </a:t>
            </a:r>
            <a:r>
              <a:rPr lang="fr-CH" sz="1600" dirty="0" err="1"/>
              <a:t>antenna</a:t>
            </a:r>
            <a:r>
              <a:rPr lang="fr-CH" sz="1600" dirty="0"/>
              <a:t>, HOM (extension)</a:t>
            </a:r>
          </a:p>
          <a:p>
            <a:r>
              <a:rPr lang="fr-CH" sz="2000" dirty="0"/>
              <a:t>High radiation area</a:t>
            </a:r>
          </a:p>
          <a:p>
            <a:pPr lvl="1"/>
            <a:r>
              <a:rPr lang="fr-CH" sz="1600" dirty="0"/>
              <a:t>Access </a:t>
            </a:r>
            <a:r>
              <a:rPr lang="fr-CH" sz="1600" dirty="0" err="1"/>
              <a:t>required</a:t>
            </a:r>
            <a:r>
              <a:rPr lang="fr-CH" sz="1600" dirty="0"/>
              <a:t> for </a:t>
            </a:r>
            <a:r>
              <a:rPr lang="fr-CH" sz="1600" dirty="0" err="1"/>
              <a:t>cables</a:t>
            </a:r>
            <a:r>
              <a:rPr lang="fr-CH" sz="1600" dirty="0"/>
              <a:t> exchange </a:t>
            </a:r>
            <a:r>
              <a:rPr lang="fr-CH" sz="1600" dirty="0" err="1"/>
              <a:t>campaign</a:t>
            </a:r>
            <a:endParaRPr lang="fr-CH" sz="1600" dirty="0"/>
          </a:p>
          <a:p>
            <a:pPr lvl="1"/>
            <a:r>
              <a:rPr lang="fr-CH" sz="1600" dirty="0"/>
              <a:t>150kGy </a:t>
            </a:r>
            <a:r>
              <a:rPr lang="fr-CH" sz="1600" dirty="0" err="1"/>
              <a:t>after</a:t>
            </a:r>
            <a:r>
              <a:rPr lang="fr-CH" sz="1600" dirty="0"/>
              <a:t> 10 </a:t>
            </a:r>
            <a:r>
              <a:rPr lang="fr-CH" sz="1600" dirty="0" err="1"/>
              <a:t>years</a:t>
            </a:r>
            <a:r>
              <a:rPr lang="fr-CH" sz="1600" dirty="0"/>
              <a:t> </a:t>
            </a:r>
            <a:r>
              <a:rPr lang="fr-CH" sz="1600" dirty="0" err="1"/>
              <a:t>expected</a:t>
            </a:r>
            <a:endParaRPr lang="fr-CH" sz="2000" dirty="0"/>
          </a:p>
          <a:p>
            <a:r>
              <a:rPr lang="fr-CH" sz="2000" dirty="0"/>
              <a:t>Pickup</a:t>
            </a:r>
          </a:p>
          <a:p>
            <a:pPr lvl="1"/>
            <a:r>
              <a:rPr lang="fr-CH" sz="1600" dirty="0"/>
              <a:t>Last 2.5m: SIO2 </a:t>
            </a:r>
            <a:r>
              <a:rPr lang="fr-CH" sz="1600" dirty="0" err="1"/>
              <a:t>cables</a:t>
            </a:r>
            <a:r>
              <a:rPr lang="fr-CH" sz="1600" dirty="0"/>
              <a:t> </a:t>
            </a:r>
            <a:r>
              <a:rPr lang="fr-CH" sz="1600" dirty="0" err="1"/>
              <a:t>provided</a:t>
            </a:r>
            <a:r>
              <a:rPr lang="fr-CH" sz="1600" dirty="0"/>
              <a:t> by BI</a:t>
            </a:r>
          </a:p>
          <a:p>
            <a:pPr lvl="1"/>
            <a:r>
              <a:rPr lang="fr-CH" sz="1600" dirty="0"/>
              <a:t>Situation </a:t>
            </a:r>
            <a:r>
              <a:rPr lang="fr-CH" sz="1600" dirty="0" err="1"/>
              <a:t>unknown</a:t>
            </a:r>
            <a:r>
              <a:rPr lang="fr-CH" sz="1600" dirty="0"/>
              <a:t> for RF </a:t>
            </a:r>
            <a:r>
              <a:rPr lang="fr-CH" sz="1600" dirty="0" err="1"/>
              <a:t>loads</a:t>
            </a:r>
            <a:endParaRPr lang="fr-CH" sz="1600" dirty="0"/>
          </a:p>
          <a:p>
            <a:r>
              <a:rPr lang="fr-CH" sz="2000" dirty="0"/>
              <a:t>HOM</a:t>
            </a:r>
          </a:p>
          <a:p>
            <a:pPr lvl="1"/>
            <a:r>
              <a:rPr lang="fr-CH" sz="1600" dirty="0"/>
              <a:t>3/8’’ </a:t>
            </a:r>
            <a:r>
              <a:rPr lang="fr-CH" sz="1600" dirty="0" err="1"/>
              <a:t>cables</a:t>
            </a:r>
            <a:r>
              <a:rPr lang="fr-CH" sz="1600" dirty="0"/>
              <a:t> </a:t>
            </a:r>
            <a:r>
              <a:rPr lang="fr-CH" sz="1600" dirty="0" err="1"/>
              <a:t>directly</a:t>
            </a:r>
            <a:r>
              <a:rPr lang="fr-CH" sz="1600" dirty="0"/>
              <a:t> </a:t>
            </a:r>
            <a:r>
              <a:rPr lang="fr-CH" sz="1600" dirty="0" err="1"/>
              <a:t>connected</a:t>
            </a:r>
            <a:r>
              <a:rPr lang="fr-CH" sz="1600" dirty="0"/>
              <a:t> to the RF port.</a:t>
            </a:r>
          </a:p>
          <a:p>
            <a:r>
              <a:rPr lang="fr-CH" sz="2000" dirty="0"/>
              <a:t>LLRF </a:t>
            </a:r>
            <a:r>
              <a:rPr lang="fr-CH" sz="2000" dirty="0" err="1"/>
              <a:t>Cavity</a:t>
            </a:r>
            <a:r>
              <a:rPr lang="fr-CH" sz="2000" dirty="0"/>
              <a:t> </a:t>
            </a:r>
            <a:r>
              <a:rPr lang="fr-CH" sz="2000" dirty="0" err="1"/>
              <a:t>antenna</a:t>
            </a:r>
            <a:endParaRPr lang="fr-CH" sz="2000" dirty="0"/>
          </a:p>
          <a:p>
            <a:pPr lvl="1"/>
            <a:r>
              <a:rPr lang="fr-CH" sz="1600" dirty="0" err="1"/>
              <a:t>Below</a:t>
            </a:r>
            <a:r>
              <a:rPr lang="fr-CH" sz="1600" dirty="0"/>
              <a:t> the cryostat (1 per </a:t>
            </a:r>
            <a:r>
              <a:rPr lang="fr-CH" sz="1600" dirty="0" err="1"/>
              <a:t>cavity</a:t>
            </a:r>
            <a:r>
              <a:rPr lang="fr-CH" sz="1600" dirty="0"/>
              <a:t>)</a:t>
            </a:r>
          </a:p>
          <a:p>
            <a:pPr lvl="1"/>
            <a:r>
              <a:rPr lang="fr-CH" sz="1600" dirty="0"/>
              <a:t>Last </a:t>
            </a:r>
            <a:r>
              <a:rPr lang="fr-CH" sz="1600" dirty="0" err="1"/>
              <a:t>centimeters</a:t>
            </a:r>
            <a:r>
              <a:rPr lang="fr-CH" sz="1600" dirty="0"/>
              <a:t> </a:t>
            </a:r>
            <a:r>
              <a:rPr lang="fr-CH" sz="1600" dirty="0" err="1"/>
              <a:t>with</a:t>
            </a:r>
            <a:r>
              <a:rPr lang="fr-CH" sz="1600" dirty="0"/>
              <a:t> RF </a:t>
            </a:r>
            <a:r>
              <a:rPr lang="fr-CH" sz="1600" dirty="0" err="1"/>
              <a:t>semi-rigid</a:t>
            </a:r>
            <a:r>
              <a:rPr lang="fr-CH" sz="1600" dirty="0"/>
              <a:t> patch </a:t>
            </a:r>
            <a:r>
              <a:rPr lang="fr-CH" sz="1600" dirty="0" err="1"/>
              <a:t>cable</a:t>
            </a:r>
            <a:endParaRPr lang="fr-CH" sz="1600" dirty="0"/>
          </a:p>
          <a:p>
            <a:pPr lvl="1"/>
            <a:endParaRPr lang="fr-CH" sz="1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BF16F3-3B59-A8D6-7F1A-A4F06D56F1C0}"/>
              </a:ext>
            </a:extLst>
          </p:cNvPr>
          <p:cNvSpPr txBox="1"/>
          <p:nvPr/>
        </p:nvSpPr>
        <p:spPr>
          <a:xfrm>
            <a:off x="4860032" y="3147814"/>
            <a:ext cx="40996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Fig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– HL-LHC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Crab-cavity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, tunnel patch panel, ,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Courtesy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S. Maridor</a:t>
            </a:r>
          </a:p>
        </p:txBody>
      </p:sp>
    </p:spTree>
    <p:extLst>
      <p:ext uri="{BB962C8B-B14F-4D97-AF65-F5344CB8AC3E}">
        <p14:creationId xmlns:p14="http://schemas.microsoft.com/office/powerpoint/2010/main" val="13424099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>
            <a:extLst>
              <a:ext uri="{FF2B5EF4-FFF2-40B4-BE49-F238E27FC236}">
                <a16:creationId xmlns:a16="http://schemas.microsoft.com/office/drawing/2014/main" id="{587D1A99-FDF0-87AD-4570-7ACFDC52F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311" y="3310435"/>
            <a:ext cx="1785226" cy="1155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8112CCB1-F8F8-0FF3-AA82-7EF3089670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4353391"/>
              </p:ext>
            </p:extLst>
          </p:nvPr>
        </p:nvGraphicFramePr>
        <p:xfrm>
          <a:off x="5024443" y="3708711"/>
          <a:ext cx="917856" cy="400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990360" imgH="431640" progId="Equation.DSMT4">
                  <p:embed/>
                </p:oleObj>
              </mc:Choice>
              <mc:Fallback>
                <p:oleObj name="Equation" r:id="rId3" imgW="990360" imgH="43164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8112CCB1-F8F8-0FF3-AA82-7EF3089670C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4443" y="3708711"/>
                        <a:ext cx="917856" cy="40011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FAF66C6B-7D03-7538-1F65-1F9C0BA5DC93}"/>
              </a:ext>
            </a:extLst>
          </p:cNvPr>
          <p:cNvSpPr txBox="1"/>
          <p:nvPr/>
        </p:nvSpPr>
        <p:spPr>
          <a:xfrm>
            <a:off x="3184320" y="4486946"/>
            <a:ext cx="2890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Fig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– Phase offset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leading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to transverse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displacement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on one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beam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only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 [16]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7C7591-A2B0-1F09-C53C-2C28CC6A4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Specifications for LLRF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C583E-0AE7-BBBE-EEEF-FE1103D59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914401"/>
            <a:ext cx="5328153" cy="3745582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5A5A5A"/>
                </a:solidFill>
              </a:rPr>
              <a:t>Crabbing closure</a:t>
            </a:r>
          </a:p>
          <a:p>
            <a:pPr lvl="1"/>
            <a:r>
              <a:rPr lang="en-US" sz="1200" dirty="0">
                <a:solidFill>
                  <a:srgbClr val="5A5A5A"/>
                </a:solidFill>
              </a:rPr>
              <a:t>Cavity phase on bunch core. </a:t>
            </a:r>
            <a:r>
              <a:rPr lang="en-GB" sz="1200" dirty="0">
                <a:solidFill>
                  <a:srgbClr val="5A5A5A"/>
                </a:solidFill>
              </a:rPr>
              <a:t>P</a:t>
            </a:r>
            <a:r>
              <a:rPr lang="en-GB" sz="1200" dirty="0"/>
              <a:t>hase offset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→ transverse displacement (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x or y)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of bunch core</a:t>
            </a:r>
          </a:p>
          <a:p>
            <a:pPr lvl="1"/>
            <a:r>
              <a:rPr lang="en-GB" sz="1200" b="1" dirty="0"/>
              <a:t>Coherent phase shift Requirement: &lt;100ps phase error </a:t>
            </a:r>
            <a:r>
              <a:rPr lang="en-GB" sz="1200" dirty="0"/>
              <a:t>(14.4°) [1] (2% peak luminosity reduction)</a:t>
            </a:r>
          </a:p>
          <a:p>
            <a:pPr lvl="1"/>
            <a:r>
              <a:rPr lang="en-GB" sz="1200" b="1" dirty="0"/>
              <a:t>In Coherent phase shift Requirement : &lt;15ps phase error </a:t>
            </a:r>
            <a:r>
              <a:rPr lang="en-GB" sz="1200" dirty="0"/>
              <a:t>(2°) [1] (1% peak luminosity reduction)</a:t>
            </a:r>
            <a:endParaRPr lang="fr-CH" sz="1200" dirty="0"/>
          </a:p>
          <a:p>
            <a:pPr lvl="1"/>
            <a:r>
              <a:rPr lang="fr-CH" sz="1200" dirty="0" err="1"/>
              <a:t>Precise</a:t>
            </a:r>
            <a:r>
              <a:rPr lang="fr-CH" sz="1200" dirty="0"/>
              <a:t> </a:t>
            </a:r>
            <a:r>
              <a:rPr lang="fr-CH" sz="1200" dirty="0" err="1"/>
              <a:t>crabbing-uncrabbing</a:t>
            </a:r>
            <a:r>
              <a:rPr lang="fr-CH" sz="1200" dirty="0"/>
              <a:t> voltage (</a:t>
            </a:r>
            <a:r>
              <a:rPr lang="en-GB" sz="1200" dirty="0"/>
              <a:t>V</a:t>
            </a:r>
            <a:r>
              <a:rPr lang="en-GB" sz="1200" baseline="-25000" dirty="0">
                <a:sym typeface="Symbol" panose="05050102010706020507" pitchFamily="18" charset="2"/>
              </a:rPr>
              <a:t></a:t>
            </a:r>
            <a:r>
              <a:rPr lang="fr-CH" sz="1200" dirty="0"/>
              <a:t>)</a:t>
            </a:r>
          </a:p>
          <a:p>
            <a:pPr lvl="1"/>
            <a:r>
              <a:rPr lang="en-GB" sz="1200" dirty="0"/>
              <a:t>Counter-phasing on both side of the IP during filling/ramping (V</a:t>
            </a:r>
            <a:r>
              <a:rPr lang="en-GB" sz="1200" baseline="-25000" dirty="0">
                <a:sym typeface="Symbol" panose="05050102010706020507" pitchFamily="18" charset="2"/>
              </a:rPr>
              <a:t></a:t>
            </a:r>
            <a:r>
              <a:rPr lang="en-GB" sz="1200" dirty="0">
                <a:sym typeface="Symbol" panose="05050102010706020507" pitchFamily="18" charset="2"/>
              </a:rPr>
              <a:t>=0)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444F1A-DDDC-0EB5-8582-C9943FB3A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HL-LHC LLRF Project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5C8390-5DAB-7D23-6361-DEDA73636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BE60DE5-30CD-8E3E-F5F7-5069E880CC53}"/>
              </a:ext>
            </a:extLst>
          </p:cNvPr>
          <p:cNvSpPr/>
          <p:nvPr/>
        </p:nvSpPr>
        <p:spPr>
          <a:xfrm>
            <a:off x="936682" y="2007068"/>
            <a:ext cx="5040560" cy="270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478689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529C0-4E61-3D75-B78A-E80C76975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Underground </a:t>
            </a:r>
            <a:r>
              <a:rPr lang="fr-CH" dirty="0" err="1"/>
              <a:t>temperature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ABD9C-DAA0-BC36-096F-2C29EED04A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Thermal simulation in UR</a:t>
            </a:r>
          </a:p>
          <a:p>
            <a:r>
              <a:rPr lang="en-US" sz="2000" dirty="0"/>
              <a:t>High temperature gradient</a:t>
            </a:r>
          </a:p>
          <a:p>
            <a:pPr lvl="1"/>
            <a:r>
              <a:rPr lang="en-US" sz="1600" dirty="0"/>
              <a:t>1m height: ~19°C</a:t>
            </a:r>
          </a:p>
          <a:p>
            <a:pPr lvl="1"/>
            <a:r>
              <a:rPr lang="en-US" sz="1600" dirty="0"/>
              <a:t>3m height: ~25°C</a:t>
            </a:r>
          </a:p>
          <a:p>
            <a:pPr lvl="1"/>
            <a:endParaRPr lang="en-US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151BA2-2F68-9C11-679E-FF6F06E87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A05DB-287A-B5B0-188F-9EFA8F040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5EFBC7-8E75-C1D1-EAB1-E794ED1E8D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016" y="914401"/>
            <a:ext cx="3962784" cy="21965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A77C1AA-0C9D-FE2C-0793-865C4692BB1F}"/>
              </a:ext>
            </a:extLst>
          </p:cNvPr>
          <p:cNvSpPr txBox="1"/>
          <p:nvPr/>
        </p:nvSpPr>
        <p:spPr>
          <a:xfrm>
            <a:off x="4644008" y="3362684"/>
            <a:ext cx="3887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Fig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–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Steady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temperation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profile UR tunnel, Phase modulation of LHC ACS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cavities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along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the batch for 2.2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  <a:sym typeface="Symbol" panose="05050102010706020507" pitchFamily="18" charset="2"/>
              </a:rPr>
              <a:t>10</a:t>
            </a:r>
            <a:r>
              <a:rPr lang="fr-CH" sz="1000" baseline="30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  <a:sym typeface="Symbol" panose="05050102010706020507" pitchFamily="18" charset="2"/>
              </a:rPr>
              <a:t>11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[5]</a:t>
            </a:r>
          </a:p>
        </p:txBody>
      </p:sp>
    </p:spTree>
    <p:extLst>
      <p:ext uri="{BB962C8B-B14F-4D97-AF65-F5344CB8AC3E}">
        <p14:creationId xmlns:p14="http://schemas.microsoft.com/office/powerpoint/2010/main" val="13696465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529C0-4E61-3D75-B78A-E80C76975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Underground </a:t>
            </a:r>
            <a:r>
              <a:rPr lang="fr-CH" dirty="0" err="1"/>
              <a:t>temperature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ABD9C-DAA0-BC36-096F-2C29EED04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4464263" cy="3680222"/>
          </a:xfrm>
        </p:spPr>
        <p:txBody>
          <a:bodyPr>
            <a:normAutofit/>
          </a:bodyPr>
          <a:lstStyle/>
          <a:p>
            <a:r>
              <a:rPr lang="en-US" sz="1600" dirty="0"/>
              <a:t>Tunnel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fr-CH" sz="1600" dirty="0">
                <a:latin typeface="Arial" panose="020B0604020202020204" pitchFamily="34" charset="0"/>
                <a:cs typeface="Arial" panose="020B0604020202020204" pitchFamily="34" charset="0"/>
              </a:rPr>
              <a:t>T=±1.5°K</a:t>
            </a:r>
          </a:p>
          <a:p>
            <a:r>
              <a:rPr lang="en-US" sz="1600" dirty="0"/>
              <a:t>8°K daily variation in </a:t>
            </a:r>
            <a:r>
              <a:rPr lang="en-US" sz="1600" b="1" dirty="0"/>
              <a:t>UR</a:t>
            </a:r>
            <a:r>
              <a:rPr lang="en-US" sz="1600" dirty="0"/>
              <a:t> [5]</a:t>
            </a:r>
          </a:p>
          <a:p>
            <a:r>
              <a:rPr lang="en-US" sz="1600" dirty="0"/>
              <a:t>No simulation available in UA</a:t>
            </a:r>
          </a:p>
          <a:p>
            <a:r>
              <a:rPr lang="en-US" sz="1600" dirty="0"/>
              <a:t>Operational scenario of RF heat load variation in UA?</a:t>
            </a:r>
          </a:p>
          <a:p>
            <a:r>
              <a:rPr lang="en-US" sz="1600" dirty="0"/>
              <a:t>Heat load varying with LHC cycle</a:t>
            </a:r>
            <a:br>
              <a:rPr lang="en-US" sz="1600" dirty="0"/>
            </a:br>
            <a:r>
              <a:rPr lang="en-US" sz="1600" dirty="0"/>
              <a:t>(WP6b, WP7, WP17.2)</a:t>
            </a:r>
          </a:p>
          <a:p>
            <a:pPr marL="0" indent="0">
              <a:buNone/>
            </a:pPr>
            <a:endParaRPr lang="en-US" sz="1200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151BA2-2F68-9C11-679E-FF6F06E87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A05DB-287A-B5B0-188F-9EFA8F040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EFFC181-006B-2182-46D9-8623A80EE7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3241614"/>
            <a:ext cx="2887980" cy="14550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0D16F60-3A52-AF33-0E93-536BF7635A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690" y="3233711"/>
            <a:ext cx="2919940" cy="144561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5FB7154-B197-205E-D29C-39CA0E39F5F3}"/>
              </a:ext>
            </a:extLst>
          </p:cNvPr>
          <p:cNvSpPr txBox="1"/>
          <p:nvPr/>
        </p:nvSpPr>
        <p:spPr>
          <a:xfrm>
            <a:off x="3059832" y="4701793"/>
            <a:ext cx="53021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Figs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– Transient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temperature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at 2m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height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[3, 5]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2E3500B-7E81-3340-EBA7-98783A6BA2CA}"/>
              </a:ext>
            </a:extLst>
          </p:cNvPr>
          <p:cNvCxnSpPr>
            <a:cxnSpLocks/>
          </p:cNvCxnSpPr>
          <p:nvPr/>
        </p:nvCxnSpPr>
        <p:spPr>
          <a:xfrm flipV="1">
            <a:off x="5363900" y="3399956"/>
            <a:ext cx="0" cy="108012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F1F8AEF-AEC0-7D71-44DD-865EBC145BB5}"/>
              </a:ext>
            </a:extLst>
          </p:cNvPr>
          <p:cNvSpPr txBox="1"/>
          <p:nvPr/>
        </p:nvSpPr>
        <p:spPr>
          <a:xfrm>
            <a:off x="5422023" y="3969122"/>
            <a:ext cx="315362" cy="216024"/>
          </a:xfrm>
          <a:prstGeom prst="rect">
            <a:avLst/>
          </a:prstGeom>
          <a:noFill/>
          <a:ln w="635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fr-CH" sz="1200" i="1" dirty="0"/>
              <a:t>8°K</a:t>
            </a:r>
            <a:endParaRPr lang="en-US" sz="1200" i="1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191212C-29A1-A095-3268-A93C74F115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092" y="981245"/>
            <a:ext cx="3675366" cy="2107662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4BEFD2B-B0A1-D137-0BDC-9273FC80F213}"/>
              </a:ext>
            </a:extLst>
          </p:cNvPr>
          <p:cNvCxnSpPr>
            <a:cxnSpLocks/>
          </p:cNvCxnSpPr>
          <p:nvPr/>
        </p:nvCxnSpPr>
        <p:spPr>
          <a:xfrm flipV="1">
            <a:off x="8389080" y="3733454"/>
            <a:ext cx="0" cy="775728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6713D72-E0BB-FA0E-C617-52A7F8D1ADE7}"/>
              </a:ext>
            </a:extLst>
          </p:cNvPr>
          <p:cNvSpPr txBox="1"/>
          <p:nvPr/>
        </p:nvSpPr>
        <p:spPr>
          <a:xfrm>
            <a:off x="8447203" y="3998228"/>
            <a:ext cx="315362" cy="216024"/>
          </a:xfrm>
          <a:prstGeom prst="rect">
            <a:avLst/>
          </a:prstGeom>
          <a:noFill/>
          <a:ln w="635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fr-CH" sz="1200" i="1" dirty="0"/>
              <a:t>5°K</a:t>
            </a:r>
            <a:endParaRPr lang="en-US" sz="1200" i="1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9F0B28EA-DEE6-85B1-3BD2-5F0FB4994B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327" y="3233711"/>
            <a:ext cx="2637782" cy="143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7232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529C0-4E61-3D75-B78A-E80C76975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Cables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ABD9C-DAA0-BC36-096F-2C29EED04A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1800" dirty="0"/>
              <a:t>Tunnel PP to faraday-cage PP</a:t>
            </a:r>
          </a:p>
          <a:p>
            <a:pPr lvl="1"/>
            <a:r>
              <a:rPr lang="fr-CH" sz="1600" dirty="0" err="1"/>
              <a:t>Draka</a:t>
            </a:r>
            <a:r>
              <a:rPr lang="fr-CH" sz="1600" dirty="0"/>
              <a:t> </a:t>
            </a:r>
            <a:r>
              <a:rPr lang="fr-CH" sz="1600" dirty="0" err="1"/>
              <a:t>cables</a:t>
            </a:r>
            <a:r>
              <a:rPr lang="fr-CH" sz="1600" dirty="0"/>
              <a:t> (93m)</a:t>
            </a:r>
          </a:p>
          <a:p>
            <a:pPr lvl="2"/>
            <a:r>
              <a:rPr lang="fr-CH" sz="1400" dirty="0"/>
              <a:t>CGN50B : 7/8’’ : 0.0042 </a:t>
            </a:r>
            <a:r>
              <a:rPr lang="fr-CH" sz="1400" dirty="0" err="1"/>
              <a:t>RFdeg</a:t>
            </a:r>
            <a:r>
              <a:rPr lang="fr-CH" sz="1400" dirty="0"/>
              <a:t> / °K / m</a:t>
            </a:r>
          </a:p>
          <a:p>
            <a:pPr lvl="2"/>
            <a:r>
              <a:rPr lang="fr-CH" sz="1400" dirty="0"/>
              <a:t>CD50A: 3/8’’ : 0.0016 </a:t>
            </a:r>
            <a:r>
              <a:rPr lang="fr-CH" sz="1400" dirty="0" err="1"/>
              <a:t>RFdeg</a:t>
            </a:r>
            <a:r>
              <a:rPr lang="fr-CH" sz="1400" dirty="0"/>
              <a:t> / °K / m</a:t>
            </a:r>
          </a:p>
          <a:p>
            <a:pPr lvl="1"/>
            <a:r>
              <a:rPr lang="en-US" sz="1600" dirty="0"/>
              <a:t>CGN50B example:</a:t>
            </a:r>
          </a:p>
          <a:p>
            <a:pPr lvl="2"/>
            <a:r>
              <a:rPr lang="en-US" sz="1500" b="1" dirty="0"/>
              <a:t>L=93m for 8K =&gt; 3.12 </a:t>
            </a:r>
            <a:r>
              <a:rPr lang="en-US" sz="1500" b="1" dirty="0" err="1"/>
              <a:t>RFdeg</a:t>
            </a:r>
            <a:br>
              <a:rPr lang="en-US" sz="1500" b="1" dirty="0"/>
            </a:br>
            <a:r>
              <a:rPr lang="en-US" sz="1500" b="1" dirty="0"/>
              <a:t>(spec 2RFdeg)</a:t>
            </a:r>
          </a:p>
          <a:p>
            <a:pPr lvl="1"/>
            <a:r>
              <a:rPr lang="en-US" sz="1900" b="1" dirty="0"/>
              <a:t>tentative budget</a:t>
            </a:r>
          </a:p>
          <a:p>
            <a:pPr lvl="2"/>
            <a:r>
              <a:rPr lang="en-US" sz="1500" b="1" dirty="0"/>
              <a:t>0.1 </a:t>
            </a:r>
            <a:r>
              <a:rPr lang="en-US" sz="1500" b="1" dirty="0" err="1"/>
              <a:t>RFdeg</a:t>
            </a:r>
            <a:r>
              <a:rPr lang="en-US" sz="1500" b="1" dirty="0"/>
              <a:t> (10%)</a:t>
            </a:r>
          </a:p>
          <a:p>
            <a:pPr lvl="2"/>
            <a:r>
              <a:rPr lang="en-US" sz="1500" b="1" dirty="0"/>
              <a:t>8°K for 3m =&gt; 0.1RFdeg</a:t>
            </a:r>
          </a:p>
          <a:p>
            <a:r>
              <a:rPr lang="en-US" sz="1800" dirty="0"/>
              <a:t>Budget also for</a:t>
            </a:r>
          </a:p>
          <a:p>
            <a:pPr lvl="1"/>
            <a:r>
              <a:rPr lang="en-US" sz="1600" dirty="0"/>
              <a:t>Cable inside FC, in the tunnel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151BA2-2F68-9C11-679E-FF6F06E87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A05DB-287A-B5B0-188F-9EFA8F040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6" name="Picture 5" descr="A graph showing the amount of electricity&#10;&#10;Description automatically generated">
            <a:extLst>
              <a:ext uri="{FF2B5EF4-FFF2-40B4-BE49-F238E27FC236}">
                <a16:creationId xmlns:a16="http://schemas.microsoft.com/office/drawing/2014/main" id="{90183143-1CF9-683B-E9A9-C9E86E02BD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548877"/>
            <a:ext cx="3690164" cy="23013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C3E31A2-5D31-387E-8A6E-F930C8AB9A93}"/>
              </a:ext>
            </a:extLst>
          </p:cNvPr>
          <p:cNvSpPr/>
          <p:nvPr/>
        </p:nvSpPr>
        <p:spPr>
          <a:xfrm>
            <a:off x="7349788" y="805750"/>
            <a:ext cx="318556" cy="1910015"/>
          </a:xfrm>
          <a:prstGeom prst="rect">
            <a:avLst/>
          </a:prstGeom>
          <a:solidFill>
            <a:srgbClr val="00FF0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95368A9-CC83-B6DF-CF71-EB9C6335ED29}"/>
              </a:ext>
            </a:extLst>
          </p:cNvPr>
          <p:cNvCxnSpPr/>
          <p:nvPr/>
        </p:nvCxnSpPr>
        <p:spPr>
          <a:xfrm>
            <a:off x="7349788" y="2355726"/>
            <a:ext cx="318556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D0F4961-A952-6C92-A902-61C78FD6385E}"/>
              </a:ext>
            </a:extLst>
          </p:cNvPr>
          <p:cNvSpPr txBox="1"/>
          <p:nvPr/>
        </p:nvSpPr>
        <p:spPr>
          <a:xfrm>
            <a:off x="7349788" y="1975744"/>
            <a:ext cx="318556" cy="260281"/>
          </a:xfrm>
          <a:prstGeom prst="rect">
            <a:avLst/>
          </a:prstGeom>
          <a:noFill/>
          <a:ln w="635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±1.5</a:t>
            </a:r>
            <a:endParaRPr lang="en-US" sz="1200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8F2E48-9662-9D7C-B36D-3958BC1B2222}"/>
              </a:ext>
            </a:extLst>
          </p:cNvPr>
          <p:cNvSpPr txBox="1"/>
          <p:nvPr/>
        </p:nvSpPr>
        <p:spPr>
          <a:xfrm>
            <a:off x="5340424" y="2888405"/>
            <a:ext cx="3346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Fig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–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Draka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phase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stability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wrt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Temperature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, 7/8’’, 3/8’’</a:t>
            </a:r>
          </a:p>
        </p:txBody>
      </p:sp>
    </p:spTree>
    <p:extLst>
      <p:ext uri="{BB962C8B-B14F-4D97-AF65-F5344CB8AC3E}">
        <p14:creationId xmlns:p14="http://schemas.microsoft.com/office/powerpoint/2010/main" val="22190330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0623F-0722-E5A8-754B-E08FC1EA8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Cabling</a:t>
            </a:r>
            <a:endParaRPr lang="fr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8AC98B-174E-E7F4-0670-2ACBA1AD4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D71A8D-6A19-195C-5B1A-4D65040A6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368F065-0B89-F46D-E43D-1D2171D3B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182" y="914401"/>
            <a:ext cx="7920000" cy="3680222"/>
          </a:xfrm>
        </p:spPr>
        <p:txBody>
          <a:bodyPr>
            <a:normAutofit/>
          </a:bodyPr>
          <a:lstStyle/>
          <a:p>
            <a:r>
              <a:rPr lang="en-GB" sz="2000" dirty="0">
                <a:sym typeface="Symbol" panose="05050102010706020507" pitchFamily="18" charset="2"/>
              </a:rPr>
              <a:t>Differential measurement with pickup-cavity</a:t>
            </a:r>
            <a:endParaRPr lang="en-GB" sz="2000" dirty="0"/>
          </a:p>
          <a:p>
            <a:endParaRPr lang="fr-CH" sz="2000" dirty="0"/>
          </a:p>
        </p:txBody>
      </p:sp>
      <p:pic>
        <p:nvPicPr>
          <p:cNvPr id="11" name="Picture 10" descr="A diagram of a crab-cave&#10;&#10;Description automatically generated">
            <a:extLst>
              <a:ext uri="{FF2B5EF4-FFF2-40B4-BE49-F238E27FC236}">
                <a16:creationId xmlns:a16="http://schemas.microsoft.com/office/drawing/2014/main" id="{789D91CE-D17F-40BA-CAB7-37F8455E88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400"/>
          <a:stretch/>
        </p:blipFill>
        <p:spPr>
          <a:xfrm>
            <a:off x="2760147" y="1548743"/>
            <a:ext cx="3980037" cy="2411537"/>
          </a:xfrm>
          <a:prstGeom prst="rect">
            <a:avLst/>
          </a:prstGeom>
        </p:spPr>
      </p:pic>
      <p:cxnSp>
        <p:nvCxnSpPr>
          <p:cNvPr id="14" name="Connecteur droit avec flèche 8">
            <a:extLst>
              <a:ext uri="{FF2B5EF4-FFF2-40B4-BE49-F238E27FC236}">
                <a16:creationId xmlns:a16="http://schemas.microsoft.com/office/drawing/2014/main" id="{D9927D70-4266-95B1-7DFD-2B3D69F54685}"/>
              </a:ext>
            </a:extLst>
          </p:cNvPr>
          <p:cNvCxnSpPr>
            <a:cxnSpLocks/>
          </p:cNvCxnSpPr>
          <p:nvPr/>
        </p:nvCxnSpPr>
        <p:spPr>
          <a:xfrm>
            <a:off x="2339752" y="2897682"/>
            <a:ext cx="1224136" cy="236340"/>
          </a:xfrm>
          <a:prstGeom prst="straightConnector1">
            <a:avLst/>
          </a:prstGeom>
          <a:ln w="12700">
            <a:solidFill>
              <a:srgbClr val="00B050"/>
            </a:solidFill>
            <a:prstDash val="dash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A3E48A48-7B12-5DBD-43D6-EBF81FB97A1B}"/>
              </a:ext>
            </a:extLst>
          </p:cNvPr>
          <p:cNvSpPr/>
          <p:nvPr/>
        </p:nvSpPr>
        <p:spPr>
          <a:xfrm rot="5400000">
            <a:off x="2901545" y="2442005"/>
            <a:ext cx="1684726" cy="360040"/>
          </a:xfrm>
          <a:prstGeom prst="ellipse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609C9D-000E-0D42-8C56-9A1ECB2768AC}"/>
              </a:ext>
            </a:extLst>
          </p:cNvPr>
          <p:cNvSpPr txBox="1"/>
          <p:nvPr/>
        </p:nvSpPr>
        <p:spPr>
          <a:xfrm>
            <a:off x="1438732" y="2658060"/>
            <a:ext cx="11316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cs typeface="Calibri" panose="020F0502020204030204" pitchFamily="34" charset="0"/>
              </a:rPr>
              <a:t>Same cable type/ length</a:t>
            </a:r>
            <a:endParaRPr lang="en-US" sz="1100" baseline="-25000" dirty="0">
              <a:solidFill>
                <a:srgbClr val="00B050"/>
              </a:solidFill>
              <a:latin typeface="Symbol" panose="05050102010706020507" pitchFamily="18" charset="2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7CFF5F-3260-BF56-539D-C8E904B316C3}"/>
              </a:ext>
            </a:extLst>
          </p:cNvPr>
          <p:cNvSpPr txBox="1"/>
          <p:nvPr/>
        </p:nvSpPr>
        <p:spPr>
          <a:xfrm>
            <a:off x="2898812" y="4042602"/>
            <a:ext cx="3346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Fig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– LLRF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differential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measurement</a:t>
            </a:r>
            <a:endParaRPr lang="fr-CH" sz="10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15895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" name="Straight Connector 313">
            <a:extLst>
              <a:ext uri="{FF2B5EF4-FFF2-40B4-BE49-F238E27FC236}">
                <a16:creationId xmlns:a16="http://schemas.microsoft.com/office/drawing/2014/main" id="{F783BF73-D9EE-DE7F-A52A-255ED98C481D}"/>
              </a:ext>
            </a:extLst>
          </p:cNvPr>
          <p:cNvCxnSpPr>
            <a:cxnSpLocks/>
          </p:cNvCxnSpPr>
          <p:nvPr/>
        </p:nvCxnSpPr>
        <p:spPr>
          <a:xfrm>
            <a:off x="5683425" y="3634498"/>
            <a:ext cx="0" cy="907631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Connector 314">
            <a:extLst>
              <a:ext uri="{FF2B5EF4-FFF2-40B4-BE49-F238E27FC236}">
                <a16:creationId xmlns:a16="http://schemas.microsoft.com/office/drawing/2014/main" id="{EFD380CA-FD47-4199-4360-608DC75EC05E}"/>
              </a:ext>
            </a:extLst>
          </p:cNvPr>
          <p:cNvCxnSpPr>
            <a:cxnSpLocks/>
          </p:cNvCxnSpPr>
          <p:nvPr/>
        </p:nvCxnSpPr>
        <p:spPr>
          <a:xfrm flipH="1">
            <a:off x="5683425" y="4541443"/>
            <a:ext cx="1646612" cy="686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6" name="Oval 315">
            <a:extLst>
              <a:ext uri="{FF2B5EF4-FFF2-40B4-BE49-F238E27FC236}">
                <a16:creationId xmlns:a16="http://schemas.microsoft.com/office/drawing/2014/main" id="{8CFCC224-590C-91A7-C87D-AD3C7E782A88}"/>
              </a:ext>
            </a:extLst>
          </p:cNvPr>
          <p:cNvSpPr/>
          <p:nvPr/>
        </p:nvSpPr>
        <p:spPr>
          <a:xfrm>
            <a:off x="5763472" y="4331477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Oval 316">
            <a:extLst>
              <a:ext uri="{FF2B5EF4-FFF2-40B4-BE49-F238E27FC236}">
                <a16:creationId xmlns:a16="http://schemas.microsoft.com/office/drawing/2014/main" id="{2F99A803-FB8C-0B09-D7F0-A92DD8E61CB9}"/>
              </a:ext>
            </a:extLst>
          </p:cNvPr>
          <p:cNvSpPr/>
          <p:nvPr/>
        </p:nvSpPr>
        <p:spPr>
          <a:xfrm>
            <a:off x="5955887" y="4336824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Oval 317">
            <a:extLst>
              <a:ext uri="{FF2B5EF4-FFF2-40B4-BE49-F238E27FC236}">
                <a16:creationId xmlns:a16="http://schemas.microsoft.com/office/drawing/2014/main" id="{7ABDB8BE-CB7B-E136-0EB9-670296673F5F}"/>
              </a:ext>
            </a:extLst>
          </p:cNvPr>
          <p:cNvSpPr/>
          <p:nvPr/>
        </p:nvSpPr>
        <p:spPr>
          <a:xfrm>
            <a:off x="6350973" y="4348808"/>
            <a:ext cx="180000" cy="1800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9ECC4683-1435-C81E-F3A6-C12ED825B26A}"/>
              </a:ext>
            </a:extLst>
          </p:cNvPr>
          <p:cNvSpPr/>
          <p:nvPr/>
        </p:nvSpPr>
        <p:spPr>
          <a:xfrm>
            <a:off x="5763472" y="3953091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Oval 319">
            <a:extLst>
              <a:ext uri="{FF2B5EF4-FFF2-40B4-BE49-F238E27FC236}">
                <a16:creationId xmlns:a16="http://schemas.microsoft.com/office/drawing/2014/main" id="{FB42CFDD-4EA2-5AC9-24DD-A4F8C6FABEFB}"/>
              </a:ext>
            </a:extLst>
          </p:cNvPr>
          <p:cNvSpPr/>
          <p:nvPr/>
        </p:nvSpPr>
        <p:spPr>
          <a:xfrm>
            <a:off x="5958664" y="3949835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406F75F4-F875-DB6B-B96E-873883DDFE7A}"/>
              </a:ext>
            </a:extLst>
          </p:cNvPr>
          <p:cNvSpPr/>
          <p:nvPr/>
        </p:nvSpPr>
        <p:spPr>
          <a:xfrm>
            <a:off x="6564389" y="3762422"/>
            <a:ext cx="108000" cy="1080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Oval 321">
            <a:extLst>
              <a:ext uri="{FF2B5EF4-FFF2-40B4-BE49-F238E27FC236}">
                <a16:creationId xmlns:a16="http://schemas.microsoft.com/office/drawing/2014/main" id="{3C154EAB-C0F0-DC28-90E3-7C637B820C3A}"/>
              </a:ext>
            </a:extLst>
          </p:cNvPr>
          <p:cNvSpPr/>
          <p:nvPr/>
        </p:nvSpPr>
        <p:spPr>
          <a:xfrm>
            <a:off x="5767260" y="4140140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Oval 322">
            <a:extLst>
              <a:ext uri="{FF2B5EF4-FFF2-40B4-BE49-F238E27FC236}">
                <a16:creationId xmlns:a16="http://schemas.microsoft.com/office/drawing/2014/main" id="{5CA97A51-DF66-8A89-D78C-532E3FCF2C9B}"/>
              </a:ext>
            </a:extLst>
          </p:cNvPr>
          <p:cNvSpPr/>
          <p:nvPr/>
        </p:nvSpPr>
        <p:spPr>
          <a:xfrm>
            <a:off x="5764000" y="3762980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Oval 323">
            <a:extLst>
              <a:ext uri="{FF2B5EF4-FFF2-40B4-BE49-F238E27FC236}">
                <a16:creationId xmlns:a16="http://schemas.microsoft.com/office/drawing/2014/main" id="{81885883-9FED-BFE9-A3F4-EEFB00CF5DBD}"/>
              </a:ext>
            </a:extLst>
          </p:cNvPr>
          <p:cNvSpPr/>
          <p:nvPr/>
        </p:nvSpPr>
        <p:spPr>
          <a:xfrm>
            <a:off x="6357797" y="3957725"/>
            <a:ext cx="180000" cy="1800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Oval 324">
            <a:extLst>
              <a:ext uri="{FF2B5EF4-FFF2-40B4-BE49-F238E27FC236}">
                <a16:creationId xmlns:a16="http://schemas.microsoft.com/office/drawing/2014/main" id="{DC4CB9D5-8088-3F8C-61F9-1213472923EA}"/>
              </a:ext>
            </a:extLst>
          </p:cNvPr>
          <p:cNvSpPr/>
          <p:nvPr/>
        </p:nvSpPr>
        <p:spPr>
          <a:xfrm>
            <a:off x="6749249" y="4151153"/>
            <a:ext cx="180000" cy="1800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Oval 325">
            <a:extLst>
              <a:ext uri="{FF2B5EF4-FFF2-40B4-BE49-F238E27FC236}">
                <a16:creationId xmlns:a16="http://schemas.microsoft.com/office/drawing/2014/main" id="{37B03B83-4CB1-A7D6-7EFB-BFAB22210E5F}"/>
              </a:ext>
            </a:extLst>
          </p:cNvPr>
          <p:cNvSpPr/>
          <p:nvPr/>
        </p:nvSpPr>
        <p:spPr>
          <a:xfrm>
            <a:off x="6555041" y="4141811"/>
            <a:ext cx="180000" cy="1800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Oval 326">
            <a:extLst>
              <a:ext uri="{FF2B5EF4-FFF2-40B4-BE49-F238E27FC236}">
                <a16:creationId xmlns:a16="http://schemas.microsoft.com/office/drawing/2014/main" id="{AB44FD4B-858D-38FC-E511-F2580F0EBC04}"/>
              </a:ext>
            </a:extLst>
          </p:cNvPr>
          <p:cNvSpPr/>
          <p:nvPr/>
        </p:nvSpPr>
        <p:spPr>
          <a:xfrm>
            <a:off x="6682023" y="3908430"/>
            <a:ext cx="108000" cy="1080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dk1"/>
              </a:solidFill>
            </a:endParaRPr>
          </a:p>
        </p:txBody>
      </p:sp>
      <p:sp>
        <p:nvSpPr>
          <p:cNvPr id="328" name="Oval 327">
            <a:extLst>
              <a:ext uri="{FF2B5EF4-FFF2-40B4-BE49-F238E27FC236}">
                <a16:creationId xmlns:a16="http://schemas.microsoft.com/office/drawing/2014/main" id="{5922C5F8-46FE-D668-F888-9C16AA6682A1}"/>
              </a:ext>
            </a:extLst>
          </p:cNvPr>
          <p:cNvSpPr/>
          <p:nvPr/>
        </p:nvSpPr>
        <p:spPr>
          <a:xfrm>
            <a:off x="6750990" y="4339767"/>
            <a:ext cx="180000" cy="180000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Oval 328">
            <a:extLst>
              <a:ext uri="{FF2B5EF4-FFF2-40B4-BE49-F238E27FC236}">
                <a16:creationId xmlns:a16="http://schemas.microsoft.com/office/drawing/2014/main" id="{238A2888-28E7-2A25-2CE3-76F542AFF4A5}"/>
              </a:ext>
            </a:extLst>
          </p:cNvPr>
          <p:cNvSpPr/>
          <p:nvPr/>
        </p:nvSpPr>
        <p:spPr>
          <a:xfrm>
            <a:off x="6821249" y="4028850"/>
            <a:ext cx="108000" cy="108000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Oval 329">
            <a:extLst>
              <a:ext uri="{FF2B5EF4-FFF2-40B4-BE49-F238E27FC236}">
                <a16:creationId xmlns:a16="http://schemas.microsoft.com/office/drawing/2014/main" id="{82ACD683-09EF-636E-8AAE-C61B235528E9}"/>
              </a:ext>
            </a:extLst>
          </p:cNvPr>
          <p:cNvSpPr/>
          <p:nvPr/>
        </p:nvSpPr>
        <p:spPr>
          <a:xfrm>
            <a:off x="6691144" y="4023622"/>
            <a:ext cx="108000" cy="108000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Oval 330">
            <a:extLst>
              <a:ext uri="{FF2B5EF4-FFF2-40B4-BE49-F238E27FC236}">
                <a16:creationId xmlns:a16="http://schemas.microsoft.com/office/drawing/2014/main" id="{CF183153-D8AF-836B-2459-2DF0A9332E9F}"/>
              </a:ext>
            </a:extLst>
          </p:cNvPr>
          <p:cNvSpPr/>
          <p:nvPr/>
        </p:nvSpPr>
        <p:spPr>
          <a:xfrm>
            <a:off x="6819814" y="3775039"/>
            <a:ext cx="108000" cy="108000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Oval 331">
            <a:extLst>
              <a:ext uri="{FF2B5EF4-FFF2-40B4-BE49-F238E27FC236}">
                <a16:creationId xmlns:a16="http://schemas.microsoft.com/office/drawing/2014/main" id="{D5CCCB84-8519-6B83-5306-D297A6B47287}"/>
              </a:ext>
            </a:extLst>
          </p:cNvPr>
          <p:cNvSpPr/>
          <p:nvPr/>
        </p:nvSpPr>
        <p:spPr>
          <a:xfrm>
            <a:off x="5909869" y="3641887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33" name="Oval 332">
            <a:extLst>
              <a:ext uri="{FF2B5EF4-FFF2-40B4-BE49-F238E27FC236}">
                <a16:creationId xmlns:a16="http://schemas.microsoft.com/office/drawing/2014/main" id="{E9E48D8D-45E7-1B37-30B3-D1B144C411E2}"/>
              </a:ext>
            </a:extLst>
          </p:cNvPr>
          <p:cNvSpPr/>
          <p:nvPr/>
        </p:nvSpPr>
        <p:spPr>
          <a:xfrm>
            <a:off x="5780550" y="3641887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34" name="Oval 333">
            <a:extLst>
              <a:ext uri="{FF2B5EF4-FFF2-40B4-BE49-F238E27FC236}">
                <a16:creationId xmlns:a16="http://schemas.microsoft.com/office/drawing/2014/main" id="{BFBF9B16-6C6E-70A7-B405-8698FA08004D}"/>
              </a:ext>
            </a:extLst>
          </p:cNvPr>
          <p:cNvSpPr/>
          <p:nvPr/>
        </p:nvSpPr>
        <p:spPr>
          <a:xfrm>
            <a:off x="6935441" y="3779146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35" name="Oval 334">
            <a:extLst>
              <a:ext uri="{FF2B5EF4-FFF2-40B4-BE49-F238E27FC236}">
                <a16:creationId xmlns:a16="http://schemas.microsoft.com/office/drawing/2014/main" id="{E657E62B-63B0-1910-A495-CA03CF447827}"/>
              </a:ext>
            </a:extLst>
          </p:cNvPr>
          <p:cNvSpPr/>
          <p:nvPr/>
        </p:nvSpPr>
        <p:spPr>
          <a:xfrm>
            <a:off x="6935441" y="3908961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36" name="Oval 335">
            <a:extLst>
              <a:ext uri="{FF2B5EF4-FFF2-40B4-BE49-F238E27FC236}">
                <a16:creationId xmlns:a16="http://schemas.microsoft.com/office/drawing/2014/main" id="{EF2F7E51-6F3B-ED8E-188A-533624A44017}"/>
              </a:ext>
            </a:extLst>
          </p:cNvPr>
          <p:cNvSpPr/>
          <p:nvPr/>
        </p:nvSpPr>
        <p:spPr>
          <a:xfrm>
            <a:off x="6042679" y="3636192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37" name="Oval 336">
            <a:extLst>
              <a:ext uri="{FF2B5EF4-FFF2-40B4-BE49-F238E27FC236}">
                <a16:creationId xmlns:a16="http://schemas.microsoft.com/office/drawing/2014/main" id="{2AD3D640-CC4F-C62C-EEA3-08C2407C5918}"/>
              </a:ext>
            </a:extLst>
          </p:cNvPr>
          <p:cNvSpPr/>
          <p:nvPr/>
        </p:nvSpPr>
        <p:spPr>
          <a:xfrm>
            <a:off x="6443702" y="3645412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38" name="Oval 337">
            <a:extLst>
              <a:ext uri="{FF2B5EF4-FFF2-40B4-BE49-F238E27FC236}">
                <a16:creationId xmlns:a16="http://schemas.microsoft.com/office/drawing/2014/main" id="{155AE793-E7E3-83EC-6A29-22B64334FD5C}"/>
              </a:ext>
            </a:extLst>
          </p:cNvPr>
          <p:cNvSpPr/>
          <p:nvPr/>
        </p:nvSpPr>
        <p:spPr>
          <a:xfrm>
            <a:off x="7065292" y="3654980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39" name="Oval 338">
            <a:extLst>
              <a:ext uri="{FF2B5EF4-FFF2-40B4-BE49-F238E27FC236}">
                <a16:creationId xmlns:a16="http://schemas.microsoft.com/office/drawing/2014/main" id="{4B2AB6BC-6A11-76CC-3BFE-95592C8869F5}"/>
              </a:ext>
            </a:extLst>
          </p:cNvPr>
          <p:cNvSpPr/>
          <p:nvPr/>
        </p:nvSpPr>
        <p:spPr>
          <a:xfrm>
            <a:off x="7055808" y="4017596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72A5494B-A3A0-3F9E-80D3-FE2022F2FC92}"/>
              </a:ext>
            </a:extLst>
          </p:cNvPr>
          <p:cNvCxnSpPr>
            <a:cxnSpLocks/>
          </p:cNvCxnSpPr>
          <p:nvPr/>
        </p:nvCxnSpPr>
        <p:spPr>
          <a:xfrm>
            <a:off x="7324313" y="3639772"/>
            <a:ext cx="0" cy="907631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3" name="Oval 342">
            <a:extLst>
              <a:ext uri="{FF2B5EF4-FFF2-40B4-BE49-F238E27FC236}">
                <a16:creationId xmlns:a16="http://schemas.microsoft.com/office/drawing/2014/main" id="{D83D1A96-5BCD-90B6-4375-F2AE7546D8DC}"/>
              </a:ext>
            </a:extLst>
          </p:cNvPr>
          <p:cNvSpPr/>
          <p:nvPr/>
        </p:nvSpPr>
        <p:spPr>
          <a:xfrm>
            <a:off x="6353894" y="4149158"/>
            <a:ext cx="180000" cy="1800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Oval 344">
            <a:extLst>
              <a:ext uri="{FF2B5EF4-FFF2-40B4-BE49-F238E27FC236}">
                <a16:creationId xmlns:a16="http://schemas.microsoft.com/office/drawing/2014/main" id="{60351195-9536-48D2-9AE3-1641871CAA21}"/>
              </a:ext>
            </a:extLst>
          </p:cNvPr>
          <p:cNvSpPr/>
          <p:nvPr/>
        </p:nvSpPr>
        <p:spPr>
          <a:xfrm>
            <a:off x="5964174" y="3762422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Oval 345">
            <a:extLst>
              <a:ext uri="{FF2B5EF4-FFF2-40B4-BE49-F238E27FC236}">
                <a16:creationId xmlns:a16="http://schemas.microsoft.com/office/drawing/2014/main" id="{E0207A81-7604-F765-94DA-883D9DE13DC1}"/>
              </a:ext>
            </a:extLst>
          </p:cNvPr>
          <p:cNvSpPr/>
          <p:nvPr/>
        </p:nvSpPr>
        <p:spPr>
          <a:xfrm>
            <a:off x="5960821" y="4144691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Oval 346">
            <a:extLst>
              <a:ext uri="{FF2B5EF4-FFF2-40B4-BE49-F238E27FC236}">
                <a16:creationId xmlns:a16="http://schemas.microsoft.com/office/drawing/2014/main" id="{820E07F7-7AF7-18F5-4300-5C23833857D2}"/>
              </a:ext>
            </a:extLst>
          </p:cNvPr>
          <p:cNvSpPr/>
          <p:nvPr/>
        </p:nvSpPr>
        <p:spPr>
          <a:xfrm>
            <a:off x="6558513" y="4018349"/>
            <a:ext cx="108000" cy="1080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9" name="Oval 348">
            <a:extLst>
              <a:ext uri="{FF2B5EF4-FFF2-40B4-BE49-F238E27FC236}">
                <a16:creationId xmlns:a16="http://schemas.microsoft.com/office/drawing/2014/main" id="{DB432B30-5D63-0B7D-F6E1-31F8012C9D96}"/>
              </a:ext>
            </a:extLst>
          </p:cNvPr>
          <p:cNvSpPr/>
          <p:nvPr/>
        </p:nvSpPr>
        <p:spPr>
          <a:xfrm>
            <a:off x="6942560" y="4150610"/>
            <a:ext cx="180000" cy="1800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0" name="Oval 349">
            <a:extLst>
              <a:ext uri="{FF2B5EF4-FFF2-40B4-BE49-F238E27FC236}">
                <a16:creationId xmlns:a16="http://schemas.microsoft.com/office/drawing/2014/main" id="{8CEA8CEB-C73B-E919-4815-8DF535805B51}"/>
              </a:ext>
            </a:extLst>
          </p:cNvPr>
          <p:cNvSpPr/>
          <p:nvPr/>
        </p:nvSpPr>
        <p:spPr>
          <a:xfrm>
            <a:off x="6555043" y="4342959"/>
            <a:ext cx="180000" cy="1800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1" name="Oval 350">
            <a:extLst>
              <a:ext uri="{FF2B5EF4-FFF2-40B4-BE49-F238E27FC236}">
                <a16:creationId xmlns:a16="http://schemas.microsoft.com/office/drawing/2014/main" id="{86CD1881-1426-5000-2701-BF75E8DEDDF9}"/>
              </a:ext>
            </a:extLst>
          </p:cNvPr>
          <p:cNvSpPr/>
          <p:nvPr/>
        </p:nvSpPr>
        <p:spPr>
          <a:xfrm>
            <a:off x="6562482" y="3889615"/>
            <a:ext cx="108000" cy="1080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dk1"/>
              </a:solidFill>
            </a:endParaRPr>
          </a:p>
        </p:txBody>
      </p:sp>
      <p:sp>
        <p:nvSpPr>
          <p:cNvPr id="352" name="Oval 351">
            <a:extLst>
              <a:ext uri="{FF2B5EF4-FFF2-40B4-BE49-F238E27FC236}">
                <a16:creationId xmlns:a16="http://schemas.microsoft.com/office/drawing/2014/main" id="{24B788E4-0DE0-1146-1316-92A04AABD5BE}"/>
              </a:ext>
            </a:extLst>
          </p:cNvPr>
          <p:cNvSpPr/>
          <p:nvPr/>
        </p:nvSpPr>
        <p:spPr>
          <a:xfrm>
            <a:off x="6949216" y="4345340"/>
            <a:ext cx="180000" cy="180000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3" name="Oval 352">
            <a:extLst>
              <a:ext uri="{FF2B5EF4-FFF2-40B4-BE49-F238E27FC236}">
                <a16:creationId xmlns:a16="http://schemas.microsoft.com/office/drawing/2014/main" id="{7FE2519A-E884-5851-7956-45ECDB3FAF07}"/>
              </a:ext>
            </a:extLst>
          </p:cNvPr>
          <p:cNvSpPr/>
          <p:nvPr/>
        </p:nvSpPr>
        <p:spPr>
          <a:xfrm>
            <a:off x="6366707" y="3767391"/>
            <a:ext cx="180000" cy="1800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4" name="Oval 353">
            <a:extLst>
              <a:ext uri="{FF2B5EF4-FFF2-40B4-BE49-F238E27FC236}">
                <a16:creationId xmlns:a16="http://schemas.microsoft.com/office/drawing/2014/main" id="{1083A8AA-1DB4-8308-639A-F54D4AA1F457}"/>
              </a:ext>
            </a:extLst>
          </p:cNvPr>
          <p:cNvSpPr/>
          <p:nvPr/>
        </p:nvSpPr>
        <p:spPr>
          <a:xfrm>
            <a:off x="6932810" y="4035245"/>
            <a:ext cx="108000" cy="108000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Oval 354">
            <a:extLst>
              <a:ext uri="{FF2B5EF4-FFF2-40B4-BE49-F238E27FC236}">
                <a16:creationId xmlns:a16="http://schemas.microsoft.com/office/drawing/2014/main" id="{DAE31272-B38D-F937-A3F3-307BAB25F7C3}"/>
              </a:ext>
            </a:extLst>
          </p:cNvPr>
          <p:cNvSpPr/>
          <p:nvPr/>
        </p:nvSpPr>
        <p:spPr>
          <a:xfrm>
            <a:off x="6695249" y="3775039"/>
            <a:ext cx="108000" cy="108000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Oval 355">
            <a:extLst>
              <a:ext uri="{FF2B5EF4-FFF2-40B4-BE49-F238E27FC236}">
                <a16:creationId xmlns:a16="http://schemas.microsoft.com/office/drawing/2014/main" id="{CEE0951B-F227-0C13-A531-4708262C7809}"/>
              </a:ext>
            </a:extLst>
          </p:cNvPr>
          <p:cNvSpPr/>
          <p:nvPr/>
        </p:nvSpPr>
        <p:spPr>
          <a:xfrm>
            <a:off x="6810739" y="3912792"/>
            <a:ext cx="108000" cy="108000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Oval 364">
            <a:extLst>
              <a:ext uri="{FF2B5EF4-FFF2-40B4-BE49-F238E27FC236}">
                <a16:creationId xmlns:a16="http://schemas.microsoft.com/office/drawing/2014/main" id="{58825FB5-622B-7087-E292-4D60D500C1C6}"/>
              </a:ext>
            </a:extLst>
          </p:cNvPr>
          <p:cNvSpPr/>
          <p:nvPr/>
        </p:nvSpPr>
        <p:spPr>
          <a:xfrm>
            <a:off x="6184893" y="3646801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66" name="Oval 365">
            <a:extLst>
              <a:ext uri="{FF2B5EF4-FFF2-40B4-BE49-F238E27FC236}">
                <a16:creationId xmlns:a16="http://schemas.microsoft.com/office/drawing/2014/main" id="{56EFFD06-D624-A951-4B35-6EA5379739C9}"/>
              </a:ext>
            </a:extLst>
          </p:cNvPr>
          <p:cNvSpPr/>
          <p:nvPr/>
        </p:nvSpPr>
        <p:spPr>
          <a:xfrm>
            <a:off x="6569215" y="3645412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67" name="Oval 366">
            <a:extLst>
              <a:ext uri="{FF2B5EF4-FFF2-40B4-BE49-F238E27FC236}">
                <a16:creationId xmlns:a16="http://schemas.microsoft.com/office/drawing/2014/main" id="{42E0195D-B51A-FB8D-167F-CDB13A4CDAF0}"/>
              </a:ext>
            </a:extLst>
          </p:cNvPr>
          <p:cNvSpPr/>
          <p:nvPr/>
        </p:nvSpPr>
        <p:spPr>
          <a:xfrm>
            <a:off x="6944551" y="3654980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68" name="Oval 367">
            <a:extLst>
              <a:ext uri="{FF2B5EF4-FFF2-40B4-BE49-F238E27FC236}">
                <a16:creationId xmlns:a16="http://schemas.microsoft.com/office/drawing/2014/main" id="{D3356EA1-B7DD-F1A4-59DF-47BA526965CA}"/>
              </a:ext>
            </a:extLst>
          </p:cNvPr>
          <p:cNvSpPr/>
          <p:nvPr/>
        </p:nvSpPr>
        <p:spPr>
          <a:xfrm>
            <a:off x="7060688" y="3893391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69" name="Oval 368">
            <a:extLst>
              <a:ext uri="{FF2B5EF4-FFF2-40B4-BE49-F238E27FC236}">
                <a16:creationId xmlns:a16="http://schemas.microsoft.com/office/drawing/2014/main" id="{A931EC29-107B-0813-740C-6538BA823253}"/>
              </a:ext>
            </a:extLst>
          </p:cNvPr>
          <p:cNvSpPr/>
          <p:nvPr/>
        </p:nvSpPr>
        <p:spPr>
          <a:xfrm>
            <a:off x="6314951" y="3646273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70" name="Oval 369">
            <a:extLst>
              <a:ext uri="{FF2B5EF4-FFF2-40B4-BE49-F238E27FC236}">
                <a16:creationId xmlns:a16="http://schemas.microsoft.com/office/drawing/2014/main" id="{FC426B68-3149-33EB-B2D9-46E70B38074E}"/>
              </a:ext>
            </a:extLst>
          </p:cNvPr>
          <p:cNvSpPr/>
          <p:nvPr/>
        </p:nvSpPr>
        <p:spPr>
          <a:xfrm>
            <a:off x="6693814" y="3659391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71" name="Oval 370">
            <a:extLst>
              <a:ext uri="{FF2B5EF4-FFF2-40B4-BE49-F238E27FC236}">
                <a16:creationId xmlns:a16="http://schemas.microsoft.com/office/drawing/2014/main" id="{CFCD6607-46CA-FB66-4CCE-B47F2770AE91}"/>
              </a:ext>
            </a:extLst>
          </p:cNvPr>
          <p:cNvSpPr/>
          <p:nvPr/>
        </p:nvSpPr>
        <p:spPr>
          <a:xfrm>
            <a:off x="6822990" y="3659391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72" name="Oval 371">
            <a:extLst>
              <a:ext uri="{FF2B5EF4-FFF2-40B4-BE49-F238E27FC236}">
                <a16:creationId xmlns:a16="http://schemas.microsoft.com/office/drawing/2014/main" id="{C7F22039-5796-7F6B-D8E5-C925CBDBD3BA}"/>
              </a:ext>
            </a:extLst>
          </p:cNvPr>
          <p:cNvSpPr/>
          <p:nvPr/>
        </p:nvSpPr>
        <p:spPr>
          <a:xfrm>
            <a:off x="7060688" y="3773672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90" name="Oval 389">
            <a:extLst>
              <a:ext uri="{FF2B5EF4-FFF2-40B4-BE49-F238E27FC236}">
                <a16:creationId xmlns:a16="http://schemas.microsoft.com/office/drawing/2014/main" id="{B1894A02-A922-D764-D94A-AD9AED1530EA}"/>
              </a:ext>
            </a:extLst>
          </p:cNvPr>
          <p:cNvSpPr/>
          <p:nvPr/>
        </p:nvSpPr>
        <p:spPr>
          <a:xfrm>
            <a:off x="6152747" y="4341793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1" name="Oval 390">
            <a:extLst>
              <a:ext uri="{FF2B5EF4-FFF2-40B4-BE49-F238E27FC236}">
                <a16:creationId xmlns:a16="http://schemas.microsoft.com/office/drawing/2014/main" id="{63C1C95D-3661-3182-CD34-36646ED34DFE}"/>
              </a:ext>
            </a:extLst>
          </p:cNvPr>
          <p:cNvSpPr/>
          <p:nvPr/>
        </p:nvSpPr>
        <p:spPr>
          <a:xfrm>
            <a:off x="6155524" y="3954804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Oval 391">
            <a:extLst>
              <a:ext uri="{FF2B5EF4-FFF2-40B4-BE49-F238E27FC236}">
                <a16:creationId xmlns:a16="http://schemas.microsoft.com/office/drawing/2014/main" id="{7632BE78-F6D1-B1FD-D6B2-D2022E406D30}"/>
              </a:ext>
            </a:extLst>
          </p:cNvPr>
          <p:cNvSpPr/>
          <p:nvPr/>
        </p:nvSpPr>
        <p:spPr>
          <a:xfrm>
            <a:off x="6161034" y="3767391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3" name="Oval 392">
            <a:extLst>
              <a:ext uri="{FF2B5EF4-FFF2-40B4-BE49-F238E27FC236}">
                <a16:creationId xmlns:a16="http://schemas.microsoft.com/office/drawing/2014/main" id="{E85BA446-EB2F-2DFF-9DBC-67CCEF176EB3}"/>
              </a:ext>
            </a:extLst>
          </p:cNvPr>
          <p:cNvSpPr/>
          <p:nvPr/>
        </p:nvSpPr>
        <p:spPr>
          <a:xfrm>
            <a:off x="6157681" y="4149660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0E67D4-721D-9304-2F09-D3D1D4388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Cabling</a:t>
            </a:r>
            <a:endParaRPr lang="fr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40524-677B-25E5-552E-F0D5F65E0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288648" cy="3680222"/>
          </a:xfrm>
        </p:spPr>
        <p:txBody>
          <a:bodyPr>
            <a:normAutofit/>
          </a:bodyPr>
          <a:lstStyle/>
          <a:p>
            <a:r>
              <a:rPr lang="fr-CH" sz="1600" dirty="0" err="1"/>
              <a:t>Cabling</a:t>
            </a:r>
            <a:r>
              <a:rPr lang="fr-CH" sz="1600" dirty="0"/>
              <a:t> </a:t>
            </a:r>
            <a:r>
              <a:rPr lang="fr-CH" sz="1600" dirty="0" err="1"/>
              <a:t>rules</a:t>
            </a:r>
            <a:r>
              <a:rPr lang="fr-CH" sz="1600" dirty="0"/>
              <a:t> </a:t>
            </a:r>
            <a:r>
              <a:rPr lang="fr-CH" sz="1600" dirty="0" err="1"/>
              <a:t>required</a:t>
            </a:r>
            <a:endParaRPr lang="fr-CH" sz="1600" dirty="0"/>
          </a:p>
          <a:p>
            <a:pPr lvl="1"/>
            <a:r>
              <a:rPr lang="en-GB" sz="1400" dirty="0"/>
              <a:t>Same cable type (CGN50B), length, routing for </a:t>
            </a:r>
            <a:r>
              <a:rPr lang="en-GB" sz="1400" dirty="0">
                <a:solidFill>
                  <a:srgbClr val="00CCFF"/>
                </a:solidFill>
              </a:rPr>
              <a:t>PU</a:t>
            </a:r>
            <a:r>
              <a:rPr lang="en-GB" sz="1400" dirty="0"/>
              <a:t> (12x 7/8’’), </a:t>
            </a:r>
            <a:r>
              <a:rPr lang="en-GB" sz="1400" dirty="0">
                <a:solidFill>
                  <a:schemeClr val="accent3"/>
                </a:solidFill>
              </a:rPr>
              <a:t>ANT</a:t>
            </a:r>
            <a:r>
              <a:rPr lang="en-GB" sz="1400" dirty="0"/>
              <a:t>(4x 7/8’’), </a:t>
            </a:r>
            <a:r>
              <a:rPr lang="en-GB" sz="1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IcFWD</a:t>
            </a:r>
            <a:r>
              <a:rPr lang="en-GB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 </a:t>
            </a:r>
            <a:r>
              <a:rPr lang="en-GB" sz="1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IcREV</a:t>
            </a:r>
            <a:r>
              <a:rPr lang="en-GB" sz="1400" dirty="0"/>
              <a:t> and </a:t>
            </a:r>
            <a:r>
              <a:rPr lang="en-GB" sz="1400" dirty="0">
                <a:solidFill>
                  <a:schemeClr val="accent6">
                    <a:lumMod val="75000"/>
                  </a:schemeClr>
                </a:solidFill>
              </a:rPr>
              <a:t>SPARE</a:t>
            </a:r>
            <a:r>
              <a:rPr lang="en-GB" sz="1400" dirty="0"/>
              <a:t> (4x 7/8’’).</a:t>
            </a:r>
          </a:p>
          <a:p>
            <a:pPr lvl="2"/>
            <a:r>
              <a:rPr lang="en-GB" sz="1100" dirty="0"/>
              <a:t>Dedicated cable tray for these temperature sensitive cables.</a:t>
            </a:r>
          </a:p>
          <a:p>
            <a:pPr lvl="2"/>
            <a:r>
              <a:rPr lang="fr-CH" sz="1100" dirty="0" err="1"/>
              <a:t>Keep</a:t>
            </a:r>
            <a:r>
              <a:rPr lang="fr-CH" sz="1100" dirty="0"/>
              <a:t> </a:t>
            </a:r>
            <a:r>
              <a:rPr lang="fr-CH" sz="1100" dirty="0" err="1"/>
              <a:t>same</a:t>
            </a:r>
            <a:r>
              <a:rPr lang="fr-CH" sz="1100" dirty="0"/>
              <a:t> </a:t>
            </a:r>
            <a:r>
              <a:rPr lang="fr-CH" sz="1100" dirty="0" err="1"/>
              <a:t>temperature</a:t>
            </a:r>
            <a:r>
              <a:rPr lang="fr-CH" sz="1100" dirty="0"/>
              <a:t> variation for all </a:t>
            </a:r>
            <a:r>
              <a:rPr lang="fr-CH" sz="1100" dirty="0" err="1"/>
              <a:t>cables</a:t>
            </a:r>
            <a:r>
              <a:rPr lang="fr-CH" sz="1100" dirty="0"/>
              <a:t> (Simulation </a:t>
            </a:r>
            <a:r>
              <a:rPr lang="fr-CH" sz="1100" dirty="0" err="1"/>
              <a:t>required</a:t>
            </a:r>
            <a:r>
              <a:rPr lang="fr-CH" sz="1100" dirty="0"/>
              <a:t>?)</a:t>
            </a:r>
          </a:p>
          <a:p>
            <a:pPr lvl="2"/>
            <a:r>
              <a:rPr lang="en-GB" sz="1100" dirty="0"/>
              <a:t>identical cable drum preferred</a:t>
            </a:r>
          </a:p>
          <a:p>
            <a:pPr lvl="1"/>
            <a:r>
              <a:rPr lang="en-GB" sz="1400" dirty="0"/>
              <a:t>From FC to amplifiers: cables as short as possible per cavity (no cable length matching), optimize for latency</a:t>
            </a:r>
          </a:p>
          <a:p>
            <a:pPr lvl="1"/>
            <a:r>
              <a:rPr lang="en-GB" sz="1400" dirty="0"/>
              <a:t>HOM cables (3/8’’) on a different cable tray than PU, ANT, </a:t>
            </a:r>
            <a:r>
              <a:rPr lang="en-GB" sz="1400" dirty="0" err="1"/>
              <a:t>IcFWD</a:t>
            </a:r>
            <a:r>
              <a:rPr lang="en-GB" sz="1400" dirty="0"/>
              <a:t> and SPARE (Fc to Tunnel)</a:t>
            </a:r>
          </a:p>
          <a:p>
            <a:pPr lvl="1"/>
            <a:endParaRPr lang="en-GB" sz="1400" dirty="0"/>
          </a:p>
          <a:p>
            <a:pPr lvl="1"/>
            <a:endParaRPr lang="fr-CH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CC5269-8B75-5F0D-857E-083C18B9F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HL-LHC LLRF Project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BC2DF8-A690-E66B-AD69-F068EDF0D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E5DFBC1D-D64B-4E24-031F-4A62B0205F19}"/>
              </a:ext>
            </a:extLst>
          </p:cNvPr>
          <p:cNvCxnSpPr/>
          <p:nvPr/>
        </p:nvCxnSpPr>
        <p:spPr>
          <a:xfrm>
            <a:off x="5667772" y="3419368"/>
            <a:ext cx="1653048" cy="1368152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B9FBDAE8-A896-8561-D58B-C4BF03322CEB}"/>
              </a:ext>
            </a:extLst>
          </p:cNvPr>
          <p:cNvCxnSpPr>
            <a:cxnSpLocks/>
          </p:cNvCxnSpPr>
          <p:nvPr/>
        </p:nvCxnSpPr>
        <p:spPr>
          <a:xfrm flipV="1">
            <a:off x="5561600" y="3488986"/>
            <a:ext cx="1515548" cy="1320258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0" name="TextBox 179">
            <a:extLst>
              <a:ext uri="{FF2B5EF4-FFF2-40B4-BE49-F238E27FC236}">
                <a16:creationId xmlns:a16="http://schemas.microsoft.com/office/drawing/2014/main" id="{A36B5638-D709-D044-14F1-75C10D1BA496}"/>
              </a:ext>
            </a:extLst>
          </p:cNvPr>
          <p:cNvSpPr txBox="1"/>
          <p:nvPr/>
        </p:nvSpPr>
        <p:spPr>
          <a:xfrm>
            <a:off x="152538" y="3304540"/>
            <a:ext cx="1151688" cy="576064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fr-CH" sz="1200" i="1" dirty="0" err="1">
                <a:solidFill>
                  <a:srgbClr val="FF0000"/>
                </a:solidFill>
              </a:rPr>
              <a:t>after</a:t>
            </a:r>
            <a:r>
              <a:rPr lang="fr-CH" sz="1200" i="1" dirty="0">
                <a:solidFill>
                  <a:srgbClr val="FF0000"/>
                </a:solidFill>
              </a:rPr>
              <a:t> correction</a:t>
            </a:r>
            <a:br>
              <a:rPr lang="fr-CH" sz="1200" i="1" dirty="0">
                <a:solidFill>
                  <a:srgbClr val="FF0000"/>
                </a:solidFill>
              </a:rPr>
            </a:br>
            <a:r>
              <a:rPr lang="fr-CH" sz="1200" i="1" dirty="0">
                <a:solidFill>
                  <a:srgbClr val="FF0000"/>
                </a:solidFill>
              </a:rPr>
              <a:t>12.12.2023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4D77096B-0623-8092-F0A5-5D9592774FCA}"/>
              </a:ext>
            </a:extLst>
          </p:cNvPr>
          <p:cNvSpPr/>
          <p:nvPr/>
        </p:nvSpPr>
        <p:spPr>
          <a:xfrm>
            <a:off x="6372200" y="82374"/>
            <a:ext cx="180000" cy="180000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1D708A42-A73C-6F3B-230D-237EE729D3B6}"/>
              </a:ext>
            </a:extLst>
          </p:cNvPr>
          <p:cNvSpPr/>
          <p:nvPr/>
        </p:nvSpPr>
        <p:spPr>
          <a:xfrm>
            <a:off x="6596098" y="154374"/>
            <a:ext cx="108000" cy="108000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DC458FCE-4B0F-0EE0-B1AD-43A12BE38D60}"/>
              </a:ext>
            </a:extLst>
          </p:cNvPr>
          <p:cNvSpPr/>
          <p:nvPr/>
        </p:nvSpPr>
        <p:spPr>
          <a:xfrm>
            <a:off x="6377880" y="508684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44B4937D-8D9C-2D05-5723-F72B80F5643A}"/>
              </a:ext>
            </a:extLst>
          </p:cNvPr>
          <p:cNvSpPr/>
          <p:nvPr/>
        </p:nvSpPr>
        <p:spPr>
          <a:xfrm>
            <a:off x="6374502" y="723493"/>
            <a:ext cx="180000" cy="1800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Oval 193">
            <a:extLst>
              <a:ext uri="{FF2B5EF4-FFF2-40B4-BE49-F238E27FC236}">
                <a16:creationId xmlns:a16="http://schemas.microsoft.com/office/drawing/2014/main" id="{CE00AE1D-740B-EEFE-AE6A-06448D2BE77B}"/>
              </a:ext>
            </a:extLst>
          </p:cNvPr>
          <p:cNvSpPr/>
          <p:nvPr/>
        </p:nvSpPr>
        <p:spPr>
          <a:xfrm>
            <a:off x="6377880" y="943532"/>
            <a:ext cx="180000" cy="1800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C48BCD14-E7DD-2989-0AC6-BA082F0FF300}"/>
              </a:ext>
            </a:extLst>
          </p:cNvPr>
          <p:cNvSpPr/>
          <p:nvPr/>
        </p:nvSpPr>
        <p:spPr>
          <a:xfrm>
            <a:off x="6593501" y="1008784"/>
            <a:ext cx="108000" cy="1080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Oval 195">
            <a:extLst>
              <a:ext uri="{FF2B5EF4-FFF2-40B4-BE49-F238E27FC236}">
                <a16:creationId xmlns:a16="http://schemas.microsoft.com/office/drawing/2014/main" id="{B0674F85-FD08-6E58-F356-7F61511F4FE7}"/>
              </a:ext>
            </a:extLst>
          </p:cNvPr>
          <p:cNvSpPr/>
          <p:nvPr/>
        </p:nvSpPr>
        <p:spPr>
          <a:xfrm>
            <a:off x="6372200" y="301133"/>
            <a:ext cx="180000" cy="1800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21811DE5-C7FA-BDF9-7A29-3BB4E4FB17B6}"/>
              </a:ext>
            </a:extLst>
          </p:cNvPr>
          <p:cNvSpPr txBox="1"/>
          <p:nvPr/>
        </p:nvSpPr>
        <p:spPr>
          <a:xfrm>
            <a:off x="6832081" y="30221"/>
            <a:ext cx="2271770" cy="1147971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400" dirty="0"/>
              <a:t>Drive, </a:t>
            </a:r>
            <a:r>
              <a:rPr lang="en-GB" sz="1400" dirty="0" err="1"/>
              <a:t>IgFwd</a:t>
            </a:r>
            <a:r>
              <a:rPr lang="en-GB" sz="1400" dirty="0"/>
              <a:t>, </a:t>
            </a:r>
            <a:r>
              <a:rPr lang="en-GB" sz="1400" dirty="0" err="1"/>
              <a:t>IgREV</a:t>
            </a:r>
            <a:r>
              <a:rPr lang="en-GB" sz="1400" dirty="0"/>
              <a:t>, Spare</a:t>
            </a:r>
          </a:p>
          <a:p>
            <a:r>
              <a:rPr lang="en-GB" sz="16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IcFWD</a:t>
            </a:r>
            <a:r>
              <a:rPr lang="en-GB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 </a:t>
            </a:r>
            <a:r>
              <a:rPr lang="en-GB" sz="16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IcREV</a:t>
            </a:r>
            <a:endParaRPr lang="en-GB" sz="1600" dirty="0">
              <a:solidFill>
                <a:srgbClr val="00CCFF"/>
              </a:solidFill>
            </a:endParaRPr>
          </a:p>
          <a:p>
            <a:r>
              <a:rPr lang="en-GB" sz="1600" dirty="0">
                <a:solidFill>
                  <a:srgbClr val="00CCFF"/>
                </a:solidFill>
              </a:rPr>
              <a:t>PU</a:t>
            </a:r>
          </a:p>
          <a:p>
            <a:r>
              <a:rPr lang="en-GB" sz="1400" dirty="0">
                <a:solidFill>
                  <a:srgbClr val="FF0000"/>
                </a:solidFill>
              </a:rPr>
              <a:t>ANT</a:t>
            </a:r>
          </a:p>
          <a:p>
            <a:r>
              <a:rPr lang="en-GB" sz="1400" dirty="0">
                <a:solidFill>
                  <a:schemeClr val="accent6">
                    <a:lumMod val="75000"/>
                  </a:schemeClr>
                </a:solidFill>
              </a:rPr>
              <a:t>SPARE		</a:t>
            </a:r>
            <a:r>
              <a:rPr lang="en-GB" sz="1400" dirty="0"/>
              <a:t>HOM</a:t>
            </a:r>
          </a:p>
        </p:txBody>
      </p:sp>
      <p:sp>
        <p:nvSpPr>
          <p:cNvPr id="198" name="Oval 197">
            <a:extLst>
              <a:ext uri="{FF2B5EF4-FFF2-40B4-BE49-F238E27FC236}">
                <a16:creationId xmlns:a16="http://schemas.microsoft.com/office/drawing/2014/main" id="{DF894911-7E68-9280-AEA1-0CBA5997F472}"/>
              </a:ext>
            </a:extLst>
          </p:cNvPr>
          <p:cNvSpPr/>
          <p:nvPr/>
        </p:nvSpPr>
        <p:spPr>
          <a:xfrm>
            <a:off x="6584777" y="355684"/>
            <a:ext cx="108000" cy="1080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dk1"/>
              </a:solidFill>
            </a:endParaRPr>
          </a:p>
        </p:txBody>
      </p: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861931E1-89CC-6384-26DF-A33DF9E374C0}"/>
              </a:ext>
            </a:extLst>
          </p:cNvPr>
          <p:cNvCxnSpPr>
            <a:cxnSpLocks/>
          </p:cNvCxnSpPr>
          <p:nvPr/>
        </p:nvCxnSpPr>
        <p:spPr>
          <a:xfrm>
            <a:off x="2003858" y="3661975"/>
            <a:ext cx="0" cy="907631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>
            <a:extLst>
              <a:ext uri="{FF2B5EF4-FFF2-40B4-BE49-F238E27FC236}">
                <a16:creationId xmlns:a16="http://schemas.microsoft.com/office/drawing/2014/main" id="{17128455-0A39-1208-03BB-2865759748D9}"/>
              </a:ext>
            </a:extLst>
          </p:cNvPr>
          <p:cNvCxnSpPr>
            <a:cxnSpLocks/>
          </p:cNvCxnSpPr>
          <p:nvPr/>
        </p:nvCxnSpPr>
        <p:spPr>
          <a:xfrm flipH="1" flipV="1">
            <a:off x="2003858" y="4569606"/>
            <a:ext cx="3153056" cy="62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1" name="Oval 200">
            <a:extLst>
              <a:ext uri="{FF2B5EF4-FFF2-40B4-BE49-F238E27FC236}">
                <a16:creationId xmlns:a16="http://schemas.microsoft.com/office/drawing/2014/main" id="{B8329DC4-08CB-CF84-98E2-6D6966BC094E}"/>
              </a:ext>
            </a:extLst>
          </p:cNvPr>
          <p:cNvSpPr/>
          <p:nvPr/>
        </p:nvSpPr>
        <p:spPr>
          <a:xfrm>
            <a:off x="2462705" y="4366112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Oval 201">
            <a:extLst>
              <a:ext uri="{FF2B5EF4-FFF2-40B4-BE49-F238E27FC236}">
                <a16:creationId xmlns:a16="http://schemas.microsoft.com/office/drawing/2014/main" id="{A6E8C33E-BDFB-1E16-8149-E091A9402463}"/>
              </a:ext>
            </a:extLst>
          </p:cNvPr>
          <p:cNvSpPr/>
          <p:nvPr/>
        </p:nvSpPr>
        <p:spPr>
          <a:xfrm>
            <a:off x="2552705" y="4183687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65894F85-66B6-9B2E-71D4-AE36FFD70275}"/>
              </a:ext>
            </a:extLst>
          </p:cNvPr>
          <p:cNvSpPr/>
          <p:nvPr/>
        </p:nvSpPr>
        <p:spPr>
          <a:xfrm>
            <a:off x="2657242" y="4359151"/>
            <a:ext cx="180000" cy="1800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6DFF0B1C-B097-AD33-49A8-FAE854AD56D3}"/>
              </a:ext>
            </a:extLst>
          </p:cNvPr>
          <p:cNvSpPr/>
          <p:nvPr/>
        </p:nvSpPr>
        <p:spPr>
          <a:xfrm>
            <a:off x="2164289" y="4192008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Oval 205">
            <a:extLst>
              <a:ext uri="{FF2B5EF4-FFF2-40B4-BE49-F238E27FC236}">
                <a16:creationId xmlns:a16="http://schemas.microsoft.com/office/drawing/2014/main" id="{DB8CE7D1-99A8-B1E4-9713-D9F778875CB2}"/>
              </a:ext>
            </a:extLst>
          </p:cNvPr>
          <p:cNvSpPr/>
          <p:nvPr/>
        </p:nvSpPr>
        <p:spPr>
          <a:xfrm>
            <a:off x="2456973" y="4023972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A67A7D4A-4D70-AB08-0139-2DF7B08D4717}"/>
              </a:ext>
            </a:extLst>
          </p:cNvPr>
          <p:cNvSpPr/>
          <p:nvPr/>
        </p:nvSpPr>
        <p:spPr>
          <a:xfrm>
            <a:off x="2644117" y="4073262"/>
            <a:ext cx="108000" cy="1080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Oval 207">
            <a:extLst>
              <a:ext uri="{FF2B5EF4-FFF2-40B4-BE49-F238E27FC236}">
                <a16:creationId xmlns:a16="http://schemas.microsoft.com/office/drawing/2014/main" id="{4627B9D2-CB09-8B9A-B230-C544A63868FF}"/>
              </a:ext>
            </a:extLst>
          </p:cNvPr>
          <p:cNvSpPr/>
          <p:nvPr/>
        </p:nvSpPr>
        <p:spPr>
          <a:xfrm>
            <a:off x="2353823" y="4188571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BDBC9163-E3ED-873F-50A9-59BD8FED40D5}"/>
              </a:ext>
            </a:extLst>
          </p:cNvPr>
          <p:cNvSpPr/>
          <p:nvPr/>
        </p:nvSpPr>
        <p:spPr>
          <a:xfrm>
            <a:off x="2268168" y="4359151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Oval 209">
            <a:extLst>
              <a:ext uri="{FF2B5EF4-FFF2-40B4-BE49-F238E27FC236}">
                <a16:creationId xmlns:a16="http://schemas.microsoft.com/office/drawing/2014/main" id="{80142F19-059B-F2CD-BF34-DF87002EB3F4}"/>
              </a:ext>
            </a:extLst>
          </p:cNvPr>
          <p:cNvSpPr/>
          <p:nvPr/>
        </p:nvSpPr>
        <p:spPr>
          <a:xfrm>
            <a:off x="2073097" y="4359151"/>
            <a:ext cx="180000" cy="1800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A256477-6685-87C8-382E-9062B370E100}"/>
              </a:ext>
            </a:extLst>
          </p:cNvPr>
          <p:cNvSpPr/>
          <p:nvPr/>
        </p:nvSpPr>
        <p:spPr>
          <a:xfrm>
            <a:off x="2065455" y="4029750"/>
            <a:ext cx="180000" cy="1800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8F7F8808-5709-5EEA-2BFE-6BA745ED393C}"/>
              </a:ext>
            </a:extLst>
          </p:cNvPr>
          <p:cNvSpPr/>
          <p:nvPr/>
        </p:nvSpPr>
        <p:spPr>
          <a:xfrm>
            <a:off x="2264863" y="4015986"/>
            <a:ext cx="180000" cy="1800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8FD571B8-9082-B37F-AA06-F8839CA4C623}"/>
              </a:ext>
            </a:extLst>
          </p:cNvPr>
          <p:cNvSpPr/>
          <p:nvPr/>
        </p:nvSpPr>
        <p:spPr>
          <a:xfrm>
            <a:off x="2772756" y="4071035"/>
            <a:ext cx="108000" cy="1080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dk1"/>
              </a:solidFill>
            </a:endParaRPr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AD64F151-DAFF-646D-E9FA-4EE4C51BA696}"/>
              </a:ext>
            </a:extLst>
          </p:cNvPr>
          <p:cNvSpPr/>
          <p:nvPr/>
        </p:nvSpPr>
        <p:spPr>
          <a:xfrm>
            <a:off x="3862126" y="4378154"/>
            <a:ext cx="180000" cy="180000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779BA67B-126D-CD76-0291-1607B17303BD}"/>
              </a:ext>
            </a:extLst>
          </p:cNvPr>
          <p:cNvSpPr/>
          <p:nvPr/>
        </p:nvSpPr>
        <p:spPr>
          <a:xfrm>
            <a:off x="3742733" y="4166370"/>
            <a:ext cx="108000" cy="108000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21B142BB-7F55-0A10-F3EB-20B0AD746CED}"/>
              </a:ext>
            </a:extLst>
          </p:cNvPr>
          <p:cNvSpPr/>
          <p:nvPr/>
        </p:nvSpPr>
        <p:spPr>
          <a:xfrm>
            <a:off x="3659001" y="4245046"/>
            <a:ext cx="108000" cy="108000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Oval 219">
            <a:extLst>
              <a:ext uri="{FF2B5EF4-FFF2-40B4-BE49-F238E27FC236}">
                <a16:creationId xmlns:a16="http://schemas.microsoft.com/office/drawing/2014/main" id="{83A5B9B7-9756-B7C9-A6E5-B018005F511B}"/>
              </a:ext>
            </a:extLst>
          </p:cNvPr>
          <p:cNvSpPr/>
          <p:nvPr/>
        </p:nvSpPr>
        <p:spPr>
          <a:xfrm>
            <a:off x="3773613" y="4283818"/>
            <a:ext cx="108000" cy="108000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Oval 245">
            <a:extLst>
              <a:ext uri="{FF2B5EF4-FFF2-40B4-BE49-F238E27FC236}">
                <a16:creationId xmlns:a16="http://schemas.microsoft.com/office/drawing/2014/main" id="{D913EFF8-7112-E29D-054B-E29E29AEC189}"/>
              </a:ext>
            </a:extLst>
          </p:cNvPr>
          <p:cNvSpPr/>
          <p:nvPr/>
        </p:nvSpPr>
        <p:spPr>
          <a:xfrm>
            <a:off x="4490501" y="4454515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47" name="Oval 246">
            <a:extLst>
              <a:ext uri="{FF2B5EF4-FFF2-40B4-BE49-F238E27FC236}">
                <a16:creationId xmlns:a16="http://schemas.microsoft.com/office/drawing/2014/main" id="{BB1E3816-18BF-75A4-870C-C90875FD8C17}"/>
              </a:ext>
            </a:extLst>
          </p:cNvPr>
          <p:cNvSpPr/>
          <p:nvPr/>
        </p:nvSpPr>
        <p:spPr>
          <a:xfrm>
            <a:off x="4361182" y="4454515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48" name="Oval 247">
            <a:extLst>
              <a:ext uri="{FF2B5EF4-FFF2-40B4-BE49-F238E27FC236}">
                <a16:creationId xmlns:a16="http://schemas.microsoft.com/office/drawing/2014/main" id="{F337904C-6CD4-F931-FE16-85A3D4ECB192}"/>
              </a:ext>
            </a:extLst>
          </p:cNvPr>
          <p:cNvSpPr/>
          <p:nvPr/>
        </p:nvSpPr>
        <p:spPr>
          <a:xfrm>
            <a:off x="4227688" y="4454515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49" name="Oval 248">
            <a:extLst>
              <a:ext uri="{FF2B5EF4-FFF2-40B4-BE49-F238E27FC236}">
                <a16:creationId xmlns:a16="http://schemas.microsoft.com/office/drawing/2014/main" id="{9D3993A5-91D6-28D4-7F00-B35CEF4D8CF1}"/>
              </a:ext>
            </a:extLst>
          </p:cNvPr>
          <p:cNvSpPr/>
          <p:nvPr/>
        </p:nvSpPr>
        <p:spPr>
          <a:xfrm>
            <a:off x="4100570" y="4454515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50" name="Oval 249">
            <a:extLst>
              <a:ext uri="{FF2B5EF4-FFF2-40B4-BE49-F238E27FC236}">
                <a16:creationId xmlns:a16="http://schemas.microsoft.com/office/drawing/2014/main" id="{D104185A-A89F-B06A-B844-2EA609394B96}"/>
              </a:ext>
            </a:extLst>
          </p:cNvPr>
          <p:cNvSpPr/>
          <p:nvPr/>
        </p:nvSpPr>
        <p:spPr>
          <a:xfrm>
            <a:off x="4490501" y="4334796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51" name="Oval 250">
            <a:extLst>
              <a:ext uri="{FF2B5EF4-FFF2-40B4-BE49-F238E27FC236}">
                <a16:creationId xmlns:a16="http://schemas.microsoft.com/office/drawing/2014/main" id="{4A253B9F-CCE4-1E1A-A678-D15774D8E728}"/>
              </a:ext>
            </a:extLst>
          </p:cNvPr>
          <p:cNvSpPr/>
          <p:nvPr/>
        </p:nvSpPr>
        <p:spPr>
          <a:xfrm>
            <a:off x="4361182" y="4334796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52" name="Oval 251">
            <a:extLst>
              <a:ext uri="{FF2B5EF4-FFF2-40B4-BE49-F238E27FC236}">
                <a16:creationId xmlns:a16="http://schemas.microsoft.com/office/drawing/2014/main" id="{09220C1C-69E0-62FE-22B9-F4C398A74EAE}"/>
              </a:ext>
            </a:extLst>
          </p:cNvPr>
          <p:cNvSpPr/>
          <p:nvPr/>
        </p:nvSpPr>
        <p:spPr>
          <a:xfrm>
            <a:off x="4227688" y="4334796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53" name="Oval 252">
            <a:extLst>
              <a:ext uri="{FF2B5EF4-FFF2-40B4-BE49-F238E27FC236}">
                <a16:creationId xmlns:a16="http://schemas.microsoft.com/office/drawing/2014/main" id="{43231334-4CAD-AE7D-A3C2-4FE6B3BE4153}"/>
              </a:ext>
            </a:extLst>
          </p:cNvPr>
          <p:cNvSpPr/>
          <p:nvPr/>
        </p:nvSpPr>
        <p:spPr>
          <a:xfrm>
            <a:off x="4100570" y="4334796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8BAC1F5-856E-1638-F77C-4078B669D612}"/>
              </a:ext>
            </a:extLst>
          </p:cNvPr>
          <p:cNvCxnSpPr>
            <a:cxnSpLocks/>
          </p:cNvCxnSpPr>
          <p:nvPr/>
        </p:nvCxnSpPr>
        <p:spPr>
          <a:xfrm>
            <a:off x="3644746" y="3667249"/>
            <a:ext cx="0" cy="907631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5" name="Oval 254">
            <a:extLst>
              <a:ext uri="{FF2B5EF4-FFF2-40B4-BE49-F238E27FC236}">
                <a16:creationId xmlns:a16="http://schemas.microsoft.com/office/drawing/2014/main" id="{F63FDB15-4D38-F738-5CD7-7C3FC1D20405}"/>
              </a:ext>
            </a:extLst>
          </p:cNvPr>
          <p:cNvSpPr/>
          <p:nvPr/>
        </p:nvSpPr>
        <p:spPr>
          <a:xfrm>
            <a:off x="3248084" y="4366112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Oval 256">
            <a:extLst>
              <a:ext uri="{FF2B5EF4-FFF2-40B4-BE49-F238E27FC236}">
                <a16:creationId xmlns:a16="http://schemas.microsoft.com/office/drawing/2014/main" id="{49E60680-8657-49C4-35A0-9FE8A8FFBB39}"/>
              </a:ext>
            </a:extLst>
          </p:cNvPr>
          <p:cNvSpPr/>
          <p:nvPr/>
        </p:nvSpPr>
        <p:spPr>
          <a:xfrm>
            <a:off x="3053547" y="4359151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Oval 257">
            <a:extLst>
              <a:ext uri="{FF2B5EF4-FFF2-40B4-BE49-F238E27FC236}">
                <a16:creationId xmlns:a16="http://schemas.microsoft.com/office/drawing/2014/main" id="{24922597-9CFE-B4B1-E9A2-8576AF9B5F4E}"/>
              </a:ext>
            </a:extLst>
          </p:cNvPr>
          <p:cNvSpPr/>
          <p:nvPr/>
        </p:nvSpPr>
        <p:spPr>
          <a:xfrm>
            <a:off x="2858476" y="4359151"/>
            <a:ext cx="180000" cy="1800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Oval 266">
            <a:extLst>
              <a:ext uri="{FF2B5EF4-FFF2-40B4-BE49-F238E27FC236}">
                <a16:creationId xmlns:a16="http://schemas.microsoft.com/office/drawing/2014/main" id="{0E0ED05E-CAFA-85AB-60AE-CBDD76B13213}"/>
              </a:ext>
            </a:extLst>
          </p:cNvPr>
          <p:cNvSpPr/>
          <p:nvPr/>
        </p:nvSpPr>
        <p:spPr>
          <a:xfrm>
            <a:off x="3328728" y="4198872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Oval 267">
            <a:extLst>
              <a:ext uri="{FF2B5EF4-FFF2-40B4-BE49-F238E27FC236}">
                <a16:creationId xmlns:a16="http://schemas.microsoft.com/office/drawing/2014/main" id="{74CF7F9D-4BC2-3F63-7E95-075DA16C4A1E}"/>
              </a:ext>
            </a:extLst>
          </p:cNvPr>
          <p:cNvSpPr/>
          <p:nvPr/>
        </p:nvSpPr>
        <p:spPr>
          <a:xfrm>
            <a:off x="2950958" y="4192008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Oval 268">
            <a:extLst>
              <a:ext uri="{FF2B5EF4-FFF2-40B4-BE49-F238E27FC236}">
                <a16:creationId xmlns:a16="http://schemas.microsoft.com/office/drawing/2014/main" id="{9061AEBA-939B-A835-68DB-F0DBFA13BF8B}"/>
              </a:ext>
            </a:extLst>
          </p:cNvPr>
          <p:cNvSpPr/>
          <p:nvPr/>
        </p:nvSpPr>
        <p:spPr>
          <a:xfrm>
            <a:off x="2754846" y="4183687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Oval 269">
            <a:extLst>
              <a:ext uri="{FF2B5EF4-FFF2-40B4-BE49-F238E27FC236}">
                <a16:creationId xmlns:a16="http://schemas.microsoft.com/office/drawing/2014/main" id="{C67009E3-9E6F-A987-CB88-71CF698D7CF3}"/>
              </a:ext>
            </a:extLst>
          </p:cNvPr>
          <p:cNvSpPr/>
          <p:nvPr/>
        </p:nvSpPr>
        <p:spPr>
          <a:xfrm>
            <a:off x="2995281" y="4065278"/>
            <a:ext cx="108000" cy="1080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Oval 270">
            <a:extLst>
              <a:ext uri="{FF2B5EF4-FFF2-40B4-BE49-F238E27FC236}">
                <a16:creationId xmlns:a16="http://schemas.microsoft.com/office/drawing/2014/main" id="{DB3F1452-720D-E114-94DB-6D71C69C217B}"/>
              </a:ext>
            </a:extLst>
          </p:cNvPr>
          <p:cNvSpPr/>
          <p:nvPr/>
        </p:nvSpPr>
        <p:spPr>
          <a:xfrm>
            <a:off x="3140492" y="4188571"/>
            <a:ext cx="180000" cy="18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Oval 271">
            <a:extLst>
              <a:ext uri="{FF2B5EF4-FFF2-40B4-BE49-F238E27FC236}">
                <a16:creationId xmlns:a16="http://schemas.microsoft.com/office/drawing/2014/main" id="{7961289B-0390-85B4-F7EF-1D98C551A6D2}"/>
              </a:ext>
            </a:extLst>
          </p:cNvPr>
          <p:cNvSpPr/>
          <p:nvPr/>
        </p:nvSpPr>
        <p:spPr>
          <a:xfrm>
            <a:off x="3438736" y="4035035"/>
            <a:ext cx="180000" cy="1800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Oval 272">
            <a:extLst>
              <a:ext uri="{FF2B5EF4-FFF2-40B4-BE49-F238E27FC236}">
                <a16:creationId xmlns:a16="http://schemas.microsoft.com/office/drawing/2014/main" id="{DD95ED42-A47C-A46B-944C-FC19BE2BC83C}"/>
              </a:ext>
            </a:extLst>
          </p:cNvPr>
          <p:cNvSpPr/>
          <p:nvPr/>
        </p:nvSpPr>
        <p:spPr>
          <a:xfrm>
            <a:off x="3245731" y="4020068"/>
            <a:ext cx="180000" cy="1800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Oval 273">
            <a:extLst>
              <a:ext uri="{FF2B5EF4-FFF2-40B4-BE49-F238E27FC236}">
                <a16:creationId xmlns:a16="http://schemas.microsoft.com/office/drawing/2014/main" id="{A88A6D3B-9B23-E239-FFED-836793289F9E}"/>
              </a:ext>
            </a:extLst>
          </p:cNvPr>
          <p:cNvSpPr/>
          <p:nvPr/>
        </p:nvSpPr>
        <p:spPr>
          <a:xfrm>
            <a:off x="3120141" y="4065796"/>
            <a:ext cx="108000" cy="1080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dk1"/>
              </a:solidFill>
            </a:endParaRPr>
          </a:p>
        </p:txBody>
      </p:sp>
      <p:sp>
        <p:nvSpPr>
          <p:cNvPr id="275" name="Oval 274">
            <a:extLst>
              <a:ext uri="{FF2B5EF4-FFF2-40B4-BE49-F238E27FC236}">
                <a16:creationId xmlns:a16="http://schemas.microsoft.com/office/drawing/2014/main" id="{C5F9C48E-D1D8-2824-9FCA-396D029ECE76}"/>
              </a:ext>
            </a:extLst>
          </p:cNvPr>
          <p:cNvSpPr/>
          <p:nvPr/>
        </p:nvSpPr>
        <p:spPr>
          <a:xfrm>
            <a:off x="3662338" y="4382515"/>
            <a:ext cx="180000" cy="180000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Oval 275">
            <a:extLst>
              <a:ext uri="{FF2B5EF4-FFF2-40B4-BE49-F238E27FC236}">
                <a16:creationId xmlns:a16="http://schemas.microsoft.com/office/drawing/2014/main" id="{C2241300-E183-F377-1CB6-5B38257CA360}"/>
              </a:ext>
            </a:extLst>
          </p:cNvPr>
          <p:cNvSpPr/>
          <p:nvPr/>
        </p:nvSpPr>
        <p:spPr>
          <a:xfrm>
            <a:off x="3447154" y="4368571"/>
            <a:ext cx="180000" cy="1800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Oval 276">
            <a:extLst>
              <a:ext uri="{FF2B5EF4-FFF2-40B4-BE49-F238E27FC236}">
                <a16:creationId xmlns:a16="http://schemas.microsoft.com/office/drawing/2014/main" id="{FF7CE4A9-3BD9-1FC0-C41A-2D8E76C92362}"/>
              </a:ext>
            </a:extLst>
          </p:cNvPr>
          <p:cNvSpPr/>
          <p:nvPr/>
        </p:nvSpPr>
        <p:spPr>
          <a:xfrm>
            <a:off x="3872564" y="4159869"/>
            <a:ext cx="108000" cy="108000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Oval 277">
            <a:extLst>
              <a:ext uri="{FF2B5EF4-FFF2-40B4-BE49-F238E27FC236}">
                <a16:creationId xmlns:a16="http://schemas.microsoft.com/office/drawing/2014/main" id="{63E61956-98AB-944D-22A0-6328AF93607F}"/>
              </a:ext>
            </a:extLst>
          </p:cNvPr>
          <p:cNvSpPr/>
          <p:nvPr/>
        </p:nvSpPr>
        <p:spPr>
          <a:xfrm>
            <a:off x="3894902" y="4262814"/>
            <a:ext cx="108000" cy="108000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Oval 278">
            <a:extLst>
              <a:ext uri="{FF2B5EF4-FFF2-40B4-BE49-F238E27FC236}">
                <a16:creationId xmlns:a16="http://schemas.microsoft.com/office/drawing/2014/main" id="{C664C1F1-FBD3-5303-15BC-7049BEE9ABCD}"/>
              </a:ext>
            </a:extLst>
          </p:cNvPr>
          <p:cNvSpPr/>
          <p:nvPr/>
        </p:nvSpPr>
        <p:spPr>
          <a:xfrm>
            <a:off x="4003594" y="4262497"/>
            <a:ext cx="108000" cy="108000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Oval 287">
            <a:extLst>
              <a:ext uri="{FF2B5EF4-FFF2-40B4-BE49-F238E27FC236}">
                <a16:creationId xmlns:a16="http://schemas.microsoft.com/office/drawing/2014/main" id="{7C909340-4B5C-E2A4-2930-D67B26341180}"/>
              </a:ext>
            </a:extLst>
          </p:cNvPr>
          <p:cNvSpPr/>
          <p:nvPr/>
        </p:nvSpPr>
        <p:spPr>
          <a:xfrm>
            <a:off x="4891170" y="4338648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89" name="Oval 288">
            <a:extLst>
              <a:ext uri="{FF2B5EF4-FFF2-40B4-BE49-F238E27FC236}">
                <a16:creationId xmlns:a16="http://schemas.microsoft.com/office/drawing/2014/main" id="{53C57FCB-0D0F-745B-0566-6012EF8E9B76}"/>
              </a:ext>
            </a:extLst>
          </p:cNvPr>
          <p:cNvSpPr/>
          <p:nvPr/>
        </p:nvSpPr>
        <p:spPr>
          <a:xfrm>
            <a:off x="4761851" y="4338648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90" name="Oval 289">
            <a:extLst>
              <a:ext uri="{FF2B5EF4-FFF2-40B4-BE49-F238E27FC236}">
                <a16:creationId xmlns:a16="http://schemas.microsoft.com/office/drawing/2014/main" id="{25ED68D8-9010-4567-4A79-64D4B96E402D}"/>
              </a:ext>
            </a:extLst>
          </p:cNvPr>
          <p:cNvSpPr/>
          <p:nvPr/>
        </p:nvSpPr>
        <p:spPr>
          <a:xfrm>
            <a:off x="4628357" y="4338648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91" name="Oval 290">
            <a:extLst>
              <a:ext uri="{FF2B5EF4-FFF2-40B4-BE49-F238E27FC236}">
                <a16:creationId xmlns:a16="http://schemas.microsoft.com/office/drawing/2014/main" id="{819F2EBB-5F86-6066-216E-48DA607307C7}"/>
              </a:ext>
            </a:extLst>
          </p:cNvPr>
          <p:cNvSpPr/>
          <p:nvPr/>
        </p:nvSpPr>
        <p:spPr>
          <a:xfrm>
            <a:off x="5026386" y="4334714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92" name="Oval 291">
            <a:extLst>
              <a:ext uri="{FF2B5EF4-FFF2-40B4-BE49-F238E27FC236}">
                <a16:creationId xmlns:a16="http://schemas.microsoft.com/office/drawing/2014/main" id="{87E85875-0D87-5F11-F41F-62DAE714A645}"/>
              </a:ext>
            </a:extLst>
          </p:cNvPr>
          <p:cNvSpPr/>
          <p:nvPr/>
        </p:nvSpPr>
        <p:spPr>
          <a:xfrm>
            <a:off x="4895427" y="4456016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93" name="Oval 292">
            <a:extLst>
              <a:ext uri="{FF2B5EF4-FFF2-40B4-BE49-F238E27FC236}">
                <a16:creationId xmlns:a16="http://schemas.microsoft.com/office/drawing/2014/main" id="{4AEE3F0E-302E-90A8-2BBA-849EFD2CC7A8}"/>
              </a:ext>
            </a:extLst>
          </p:cNvPr>
          <p:cNvSpPr/>
          <p:nvPr/>
        </p:nvSpPr>
        <p:spPr>
          <a:xfrm>
            <a:off x="4766108" y="4456016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94" name="Oval 293">
            <a:extLst>
              <a:ext uri="{FF2B5EF4-FFF2-40B4-BE49-F238E27FC236}">
                <a16:creationId xmlns:a16="http://schemas.microsoft.com/office/drawing/2014/main" id="{75699D1A-E347-F6F6-411D-D8C829C3406B}"/>
              </a:ext>
            </a:extLst>
          </p:cNvPr>
          <p:cNvSpPr/>
          <p:nvPr/>
        </p:nvSpPr>
        <p:spPr>
          <a:xfrm>
            <a:off x="4632614" y="4456016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95" name="Oval 294">
            <a:extLst>
              <a:ext uri="{FF2B5EF4-FFF2-40B4-BE49-F238E27FC236}">
                <a16:creationId xmlns:a16="http://schemas.microsoft.com/office/drawing/2014/main" id="{AB795D7C-7DE7-BB29-04C7-AF61DDBA5ED5}"/>
              </a:ext>
            </a:extLst>
          </p:cNvPr>
          <p:cNvSpPr/>
          <p:nvPr/>
        </p:nvSpPr>
        <p:spPr>
          <a:xfrm>
            <a:off x="5020489" y="4452407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cxnSp>
        <p:nvCxnSpPr>
          <p:cNvPr id="304" name="Straight Connector 303">
            <a:extLst>
              <a:ext uri="{FF2B5EF4-FFF2-40B4-BE49-F238E27FC236}">
                <a16:creationId xmlns:a16="http://schemas.microsoft.com/office/drawing/2014/main" id="{EDA13190-6AC5-C73F-7931-9804B151ADA7}"/>
              </a:ext>
            </a:extLst>
          </p:cNvPr>
          <p:cNvCxnSpPr>
            <a:cxnSpLocks/>
          </p:cNvCxnSpPr>
          <p:nvPr/>
        </p:nvCxnSpPr>
        <p:spPr>
          <a:xfrm>
            <a:off x="5156914" y="3668262"/>
            <a:ext cx="0" cy="907631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5" name="Oval 394">
            <a:extLst>
              <a:ext uri="{FF2B5EF4-FFF2-40B4-BE49-F238E27FC236}">
                <a16:creationId xmlns:a16="http://schemas.microsoft.com/office/drawing/2014/main" id="{C1D3F1AD-D48F-6AF2-68F6-F75F98B2753C}"/>
              </a:ext>
            </a:extLst>
          </p:cNvPr>
          <p:cNvSpPr/>
          <p:nvPr/>
        </p:nvSpPr>
        <p:spPr>
          <a:xfrm>
            <a:off x="8068461" y="1008630"/>
            <a:ext cx="108000" cy="108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0775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A1DFD-CDEB-861B-F051-93132B5A4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Fire </a:t>
            </a:r>
            <a:r>
              <a:rPr lang="fr-CH" dirty="0" err="1"/>
              <a:t>detection</a:t>
            </a:r>
            <a:endParaRPr lang="fr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DD5F1A-A590-8467-3C95-8D5986E299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 err="1"/>
              <a:t>Pending</a:t>
            </a:r>
            <a:r>
              <a:rPr lang="fr-CH" sz="2000" dirty="0"/>
              <a:t> issue</a:t>
            </a:r>
          </a:p>
          <a:p>
            <a:pPr lvl="1"/>
            <a:r>
              <a:rPr lang="fr-CH" sz="1800" i="1" dirty="0" err="1"/>
              <a:t>Electrical</a:t>
            </a:r>
            <a:r>
              <a:rPr lang="fr-CH" sz="1800" i="1" dirty="0"/>
              <a:t> power </a:t>
            </a:r>
            <a:r>
              <a:rPr lang="fr-CH" sz="1800" i="1" dirty="0" err="1"/>
              <a:t>supply</a:t>
            </a:r>
            <a:r>
              <a:rPr lang="fr-CH" sz="1800" i="1" dirty="0"/>
              <a:t> switch off in case of </a:t>
            </a:r>
            <a:r>
              <a:rPr lang="fr-CH" sz="1800" i="1" dirty="0" err="1"/>
              <a:t>fire</a:t>
            </a:r>
            <a:r>
              <a:rPr lang="fr-CH" sz="1800" i="1" dirty="0"/>
              <a:t> </a:t>
            </a:r>
            <a:r>
              <a:rPr lang="fr-CH" sz="1800" i="1" dirty="0" err="1"/>
              <a:t>detection</a:t>
            </a:r>
            <a:r>
              <a:rPr lang="fr-CH" sz="1800" i="1" dirty="0"/>
              <a:t>?</a:t>
            </a:r>
            <a:endParaRPr lang="fr-CH" sz="2200" i="1" dirty="0"/>
          </a:p>
          <a:p>
            <a:r>
              <a:rPr lang="fr-CH" sz="2000" dirty="0" err="1"/>
              <a:t>Concern</a:t>
            </a:r>
            <a:r>
              <a:rPr lang="fr-CH" sz="2000" dirty="0"/>
              <a:t> for Machine protection and HSE</a:t>
            </a:r>
          </a:p>
          <a:p>
            <a:pPr lvl="1"/>
            <a:r>
              <a:rPr lang="fr-CH" sz="1600" dirty="0"/>
              <a:t>Possible damage in the machine in case of CC voltage </a:t>
            </a:r>
            <a:r>
              <a:rPr lang="fr-CH" sz="1600" dirty="0" err="1"/>
              <a:t>uncontrolled</a:t>
            </a:r>
            <a:endParaRPr lang="fr-CH" sz="1600" dirty="0"/>
          </a:p>
          <a:p>
            <a:pPr lvl="1"/>
            <a:r>
              <a:rPr lang="fr-CH" sz="1600" dirty="0"/>
              <a:t>Beam-dump </a:t>
            </a:r>
            <a:r>
              <a:rPr lang="fr-CH" sz="1600" dirty="0" err="1"/>
              <a:t>within</a:t>
            </a:r>
            <a:r>
              <a:rPr lang="fr-CH" sz="1600" dirty="0"/>
              <a:t> 3-turns</a:t>
            </a:r>
          </a:p>
          <a:p>
            <a:r>
              <a:rPr lang="fr-CH" sz="2000" dirty="0" err="1"/>
              <a:t>Current</a:t>
            </a:r>
            <a:r>
              <a:rPr lang="fr-CH" sz="2000" dirty="0"/>
              <a:t> </a:t>
            </a:r>
            <a:r>
              <a:rPr lang="fr-CH" sz="2000" dirty="0" err="1"/>
              <a:t>status</a:t>
            </a:r>
            <a:endParaRPr lang="fr-CH" sz="2000" dirty="0"/>
          </a:p>
          <a:p>
            <a:pPr lvl="1"/>
            <a:r>
              <a:rPr lang="fr-CH" sz="1600" dirty="0" err="1"/>
              <a:t>Request</a:t>
            </a:r>
            <a:r>
              <a:rPr lang="fr-CH" sz="1600" dirty="0"/>
              <a:t> </a:t>
            </a:r>
            <a:r>
              <a:rPr lang="fr-CH" sz="1600" dirty="0" err="1"/>
              <a:t>pending</a:t>
            </a:r>
            <a:r>
              <a:rPr lang="fr-CH" sz="1600" dirty="0"/>
              <a:t> to HSE</a:t>
            </a:r>
          </a:p>
          <a:p>
            <a:pPr lvl="1"/>
            <a:r>
              <a:rPr lang="fr-CH" sz="1600" dirty="0"/>
              <a:t>Machine protection to </a:t>
            </a:r>
            <a:r>
              <a:rPr lang="fr-CH" sz="1600" dirty="0" err="1"/>
              <a:t>be</a:t>
            </a:r>
            <a:r>
              <a:rPr lang="fr-CH" sz="1600" dirty="0"/>
              <a:t> </a:t>
            </a:r>
            <a:r>
              <a:rPr lang="fr-CH" sz="1600" dirty="0" err="1"/>
              <a:t>contacted</a:t>
            </a:r>
            <a:endParaRPr lang="fr-CH" sz="1600" dirty="0"/>
          </a:p>
          <a:p>
            <a:endParaRPr lang="fr-CH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77B4D7-835B-F40F-8438-CEF36C186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45F48C-2589-0AE8-7834-148767891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550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41742-CA95-C665-0BD3-D335DDB3D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US17 or US57 </a:t>
            </a:r>
            <a:r>
              <a:rPr lang="fr-CH" dirty="0" err="1"/>
              <a:t>gallery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637FB2-229F-0FD4-C0AC-F256495E3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10EB3D-2853-4E4F-C1C8-51B4353CE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2" descr="rf1_8">
            <a:extLst>
              <a:ext uri="{FF2B5EF4-FFF2-40B4-BE49-F238E27FC236}">
                <a16:creationId xmlns:a16="http://schemas.microsoft.com/office/drawing/2014/main" id="{6B0CF05F-F200-CB14-B507-32C73B3573D9}"/>
              </a:ext>
            </a:extLst>
          </p:cNvPr>
          <p:cNvPicPr>
            <a:picLocks noGrp="1" noChangeAspect="1"/>
          </p:cNvPicPr>
          <p:nvPr isPhoto="1">
            <p:ph idx="1"/>
          </p:nvPr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799" y="914400"/>
            <a:ext cx="6528402" cy="3679825"/>
          </a:xfrm>
          <a:prstGeom prst="rect">
            <a:avLst/>
          </a:prstGeom>
        </p:spPr>
      </p:pic>
      <p:cxnSp>
        <p:nvCxnSpPr>
          <p:cNvPr id="7" name="Connecteur droit avec flèche 8">
            <a:extLst>
              <a:ext uri="{FF2B5EF4-FFF2-40B4-BE49-F238E27FC236}">
                <a16:creationId xmlns:a16="http://schemas.microsoft.com/office/drawing/2014/main" id="{108497EF-7DFE-D955-5DB4-88A6F622BF09}"/>
              </a:ext>
            </a:extLst>
          </p:cNvPr>
          <p:cNvCxnSpPr>
            <a:cxnSpLocks/>
          </p:cNvCxnSpPr>
          <p:nvPr/>
        </p:nvCxnSpPr>
        <p:spPr>
          <a:xfrm>
            <a:off x="3085297" y="1835866"/>
            <a:ext cx="1054655" cy="677538"/>
          </a:xfrm>
          <a:prstGeom prst="straightConnector1">
            <a:avLst/>
          </a:prstGeom>
          <a:ln w="12700">
            <a:solidFill>
              <a:srgbClr val="00B050"/>
            </a:solidFill>
            <a:prstDash val="dash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6373D1A-EE7F-6832-36D4-F868D43268F9}"/>
              </a:ext>
            </a:extLst>
          </p:cNvPr>
          <p:cNvSpPr txBox="1"/>
          <p:nvPr/>
        </p:nvSpPr>
        <p:spPr>
          <a:xfrm>
            <a:off x="2411760" y="1540775"/>
            <a:ext cx="15444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cs typeface="Calibri" panose="020F0502020204030204" pitchFamily="34" charset="0"/>
              </a:rPr>
              <a:t>Faraday cage</a:t>
            </a:r>
          </a:p>
          <a:p>
            <a:r>
              <a:rPr lang="en-US" sz="1100" dirty="0">
                <a:solidFill>
                  <a:srgbClr val="00B050"/>
                </a:solidFill>
                <a:cs typeface="Calibri" panose="020F0502020204030204" pitchFamily="34" charset="0"/>
              </a:rPr>
              <a:t>6 racks</a:t>
            </a:r>
          </a:p>
        </p:txBody>
      </p:sp>
      <p:cxnSp>
        <p:nvCxnSpPr>
          <p:cNvPr id="13" name="Connecteur droit avec flèche 8">
            <a:extLst>
              <a:ext uri="{FF2B5EF4-FFF2-40B4-BE49-F238E27FC236}">
                <a16:creationId xmlns:a16="http://schemas.microsoft.com/office/drawing/2014/main" id="{07309094-AB06-8863-790D-B8D7007A0124}"/>
              </a:ext>
            </a:extLst>
          </p:cNvPr>
          <p:cNvCxnSpPr>
            <a:cxnSpLocks/>
          </p:cNvCxnSpPr>
          <p:nvPr/>
        </p:nvCxnSpPr>
        <p:spPr>
          <a:xfrm flipH="1">
            <a:off x="5531377" y="914400"/>
            <a:ext cx="1056847" cy="1180587"/>
          </a:xfrm>
          <a:prstGeom prst="straightConnector1">
            <a:avLst/>
          </a:prstGeom>
          <a:ln w="12700">
            <a:solidFill>
              <a:srgbClr val="00B050"/>
            </a:solidFill>
            <a:prstDash val="dash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97A7362-79A6-2D1D-5BD6-C1C9C95700E3}"/>
              </a:ext>
            </a:extLst>
          </p:cNvPr>
          <p:cNvSpPr txBox="1"/>
          <p:nvPr/>
        </p:nvSpPr>
        <p:spPr>
          <a:xfrm>
            <a:off x="6618912" y="632594"/>
            <a:ext cx="18415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cs typeface="Calibri" panose="020F0502020204030204" pitchFamily="34" charset="0"/>
              </a:rPr>
              <a:t>Access from the stairs to the platform /FC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B3874A-6CFB-BCCF-C614-0BC16ECFD98E}"/>
              </a:ext>
            </a:extLst>
          </p:cNvPr>
          <p:cNvSpPr txBox="1"/>
          <p:nvPr/>
        </p:nvSpPr>
        <p:spPr>
          <a:xfrm>
            <a:off x="1307799" y="4589150"/>
            <a:ext cx="3312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Fig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– HL-LHC USx7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gallery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,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Courtesy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S. Maridor</a:t>
            </a:r>
          </a:p>
        </p:txBody>
      </p:sp>
    </p:spTree>
    <p:extLst>
      <p:ext uri="{BB962C8B-B14F-4D97-AF65-F5344CB8AC3E}">
        <p14:creationId xmlns:p14="http://schemas.microsoft.com/office/powerpoint/2010/main" val="79233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CC9A4-8A8A-6A6C-FF9B-43C13564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References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D57DF9-8BB9-11A2-2719-6282DCC6FA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CH" sz="1400" dirty="0"/>
              <a:t>[1] </a:t>
            </a:r>
            <a:r>
              <a:rPr lang="en-US" sz="1400" dirty="0"/>
              <a:t>T. Mastoridis et al.,</a:t>
            </a:r>
            <a:r>
              <a:rPr lang="en-GB" sz="1400" dirty="0"/>
              <a:t> </a:t>
            </a:r>
            <a:r>
              <a:rPr lang="en-GB" sz="1400" b="1" dirty="0"/>
              <a:t>Cavity voltage phase modulation to reduce the high-luminosity Large Hadron Collider rf power requirements</a:t>
            </a:r>
            <a:r>
              <a:rPr lang="en-GB" sz="1400" dirty="0"/>
              <a:t>, PRAB Oct 2017</a:t>
            </a:r>
            <a:r>
              <a:rPr lang="en-US" sz="1400" dirty="0"/>
              <a:t> </a:t>
            </a:r>
            <a:r>
              <a:rPr lang="en-GB" sz="1400" dirty="0">
                <a:hlinkClick r:id="rId2"/>
              </a:rPr>
              <a:t>Phys. Rev. Accel. Beams 20, 101003 (2017) - Cavity voltage phase modulation to reduce the high-luminosity Large Hadron Collider rf power requirements (aps.org)</a:t>
            </a:r>
            <a:endParaRPr lang="en-GB" sz="1400" dirty="0"/>
          </a:p>
          <a:p>
            <a:endParaRPr lang="fr-CH" sz="1400" dirty="0"/>
          </a:p>
          <a:p>
            <a:r>
              <a:rPr lang="fr-CH" sz="1400" dirty="0"/>
              <a:t>[2] </a:t>
            </a:r>
            <a:r>
              <a:rPr lang="en-GB" sz="1400" dirty="0"/>
              <a:t>E. </a:t>
            </a:r>
            <a:r>
              <a:rPr lang="en-GB" sz="1400" dirty="0" err="1"/>
              <a:t>Yamakawa</a:t>
            </a:r>
            <a:r>
              <a:rPr lang="en-GB" sz="1400" dirty="0"/>
              <a:t> et al., Luminosity reduction caused by phase modulations at the HL-LHC crab cavities, NIMA 2018, </a:t>
            </a:r>
            <a:r>
              <a:rPr lang="en-GB" sz="1400" dirty="0">
                <a:hlinkClick r:id="rId3"/>
              </a:rPr>
              <a:t>https://www.sciencedirect.com/science/article/pii/S0168900218310325</a:t>
            </a:r>
            <a:endParaRPr lang="en-US" sz="1400" dirty="0"/>
          </a:p>
          <a:p>
            <a:endParaRPr lang="fr-CH" sz="1400" dirty="0"/>
          </a:p>
          <a:p>
            <a:r>
              <a:rPr lang="fr-CH" sz="1400" dirty="0"/>
              <a:t>[3] Rahul,</a:t>
            </a:r>
            <a:r>
              <a:rPr lang="en-GB" sz="1400" dirty="0"/>
              <a:t> </a:t>
            </a:r>
            <a:r>
              <a:rPr lang="en-GB" sz="1400" b="1" dirty="0"/>
              <a:t>CFD Results of the Transient Thermal analysis of UR15 Gallery</a:t>
            </a:r>
            <a:r>
              <a:rPr lang="en-GB" sz="1400" dirty="0"/>
              <a:t>, </a:t>
            </a:r>
            <a:r>
              <a:rPr lang="en-US" sz="1400" dirty="0"/>
              <a:t>HL-MCF Meeting # 87</a:t>
            </a:r>
            <a:r>
              <a:rPr lang="fr-CH" sz="1400" dirty="0"/>
              <a:t>, CERN 2021, </a:t>
            </a:r>
            <a:r>
              <a:rPr lang="fr-CH" sz="1400" dirty="0">
                <a:hlinkClick r:id="rId4"/>
              </a:rPr>
              <a:t>https://indico.cern.ch/event/1053324/</a:t>
            </a:r>
            <a:endParaRPr lang="fr-CH" sz="1400" dirty="0"/>
          </a:p>
          <a:p>
            <a:r>
              <a:rPr lang="fr-CH" sz="1400" dirty="0"/>
              <a:t>[4] SMB/SC, </a:t>
            </a:r>
            <a:r>
              <a:rPr lang="fr-CH" sz="1400" b="1" dirty="0"/>
              <a:t>Technical Description 19” Instrument Rack </a:t>
            </a:r>
            <a:r>
              <a:rPr lang="fr-CH" sz="1400" dirty="0"/>
              <a:t>, EDMS 1967612</a:t>
            </a:r>
          </a:p>
          <a:p>
            <a:r>
              <a:rPr lang="fr-CH" sz="1400" dirty="0"/>
              <a:t>[5] </a:t>
            </a:r>
            <a:r>
              <a:rPr lang="it-IT" sz="1400" dirty="0"/>
              <a:t>F. Dragoni, A. Mejica, P. Pepinster</a:t>
            </a:r>
            <a:r>
              <a:rPr lang="fr-CH" sz="1400" dirty="0"/>
              <a:t>, </a:t>
            </a:r>
            <a:r>
              <a:rPr lang="en-GB" sz="1400" dirty="0"/>
              <a:t>WP17.3 - COOLING AND VENTILATION USERS’ REQUIREMENTS FOR P1 AND P5, </a:t>
            </a:r>
            <a:r>
              <a:rPr lang="fr-CH" sz="1400" dirty="0"/>
              <a:t>EDMS EN-CV-2018-081, Doc N°1572976</a:t>
            </a:r>
          </a:p>
          <a:p>
            <a:r>
              <a:rPr lang="fr-CH" sz="1400" dirty="0"/>
              <a:t>[6]H. </a:t>
            </a:r>
            <a:r>
              <a:rPr lang="fr-CH" sz="1400" dirty="0" err="1"/>
              <a:t>Schönbacher</a:t>
            </a:r>
            <a:r>
              <a:rPr lang="fr-CH" sz="1400" dirty="0"/>
              <a:t>, M. </a:t>
            </a:r>
            <a:r>
              <a:rPr lang="fr-CH" sz="1400" dirty="0" err="1"/>
              <a:t>Tavlet</a:t>
            </a:r>
            <a:r>
              <a:rPr lang="fr-CH" sz="1400" dirty="0"/>
              <a:t>, </a:t>
            </a:r>
            <a:r>
              <a:rPr lang="fr-CH" sz="1400" dirty="0" err="1"/>
              <a:t>Absorbed</a:t>
            </a:r>
            <a:r>
              <a:rPr lang="fr-CH" sz="1400" dirty="0"/>
              <a:t> doses and </a:t>
            </a:r>
            <a:r>
              <a:rPr lang="fr-CH" sz="1400" dirty="0" err="1"/>
              <a:t>radtion</a:t>
            </a:r>
            <a:r>
              <a:rPr lang="fr-CH" sz="1400" dirty="0"/>
              <a:t> damage </a:t>
            </a:r>
            <a:r>
              <a:rPr lang="fr-CH" sz="1400" dirty="0" err="1"/>
              <a:t>during</a:t>
            </a:r>
            <a:r>
              <a:rPr lang="fr-CH" sz="1400" dirty="0"/>
              <a:t> the 11 </a:t>
            </a:r>
            <a:r>
              <a:rPr lang="fr-CH" sz="1400" dirty="0" err="1"/>
              <a:t>years</a:t>
            </a:r>
            <a:r>
              <a:rPr lang="fr-CH" sz="1400" dirty="0"/>
              <a:t> of LEP </a:t>
            </a:r>
            <a:r>
              <a:rPr lang="fr-CH" sz="1400" dirty="0" err="1"/>
              <a:t>operation</a:t>
            </a:r>
            <a:r>
              <a:rPr lang="fr-CH" sz="1400" dirty="0"/>
              <a:t>, CERN-TIS-2002-010-DI-PP, CERN, Geneva 2002 </a:t>
            </a:r>
            <a:r>
              <a:rPr lang="fr-CH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DOI: 10.1016/j.nimb.2003.09.034</a:t>
            </a:r>
            <a:endParaRPr lang="fr-CH" sz="1400" dirty="0"/>
          </a:p>
          <a:p>
            <a:r>
              <a:rPr lang="fr-CH" sz="1400" dirty="0"/>
              <a:t>[7] </a:t>
            </a:r>
            <a:r>
              <a:rPr lang="en-US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5"/>
              </a:rPr>
              <a:t>https://edms.cern.ch/ui/file/2669584/LAST_RELEASED/SSI-FS-2-1_EN.pdf</a:t>
            </a:r>
            <a:endParaRPr lang="fr-CH" sz="1400" u="sng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15ACA9-6638-767F-DCEA-DC329AD9D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98DBBB-30F2-D0A7-096F-A43B11D76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1339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3B603C39-CD06-8D5C-C1E8-234EB7ACDB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8"/>
          <a:stretch/>
        </p:blipFill>
        <p:spPr>
          <a:xfrm>
            <a:off x="4644008" y="658655"/>
            <a:ext cx="4315597" cy="2849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D141742-CA95-C665-0BD3-D335DDB3D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Patch panel – USx7 faraday-cage</a:t>
            </a:r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BA93A218-DDB8-85F3-E62D-B29C1EA690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3887993" cy="3680222"/>
          </a:xfrm>
        </p:spPr>
        <p:txBody>
          <a:bodyPr>
            <a:normAutofit/>
          </a:bodyPr>
          <a:lstStyle/>
          <a:p>
            <a:r>
              <a:rPr lang="fr-CH" sz="1800" dirty="0" err="1"/>
              <a:t>Two</a:t>
            </a:r>
            <a:r>
              <a:rPr lang="fr-CH" sz="1800" dirty="0"/>
              <a:t> patch panels </a:t>
            </a:r>
            <a:r>
              <a:rPr lang="fr-CH" sz="1800" dirty="0" err="1"/>
              <a:t>required</a:t>
            </a:r>
            <a:endParaRPr lang="fr-CH" sz="1800" dirty="0"/>
          </a:p>
          <a:p>
            <a:pPr lvl="1"/>
            <a:r>
              <a:rPr lang="fr-CH" sz="1600" dirty="0" err="1"/>
              <a:t>Missing</a:t>
            </a:r>
            <a:r>
              <a:rPr lang="fr-CH" sz="1600" dirty="0"/>
              <a:t> </a:t>
            </a:r>
            <a:r>
              <a:rPr lang="fr-CH" sz="1600" dirty="0" err="1"/>
              <a:t>Fiber-feed</a:t>
            </a:r>
            <a:r>
              <a:rPr lang="fr-CH" sz="1600" dirty="0"/>
              <a:t> </a:t>
            </a:r>
            <a:r>
              <a:rPr lang="fr-CH" sz="1600" dirty="0" err="1"/>
              <a:t>through</a:t>
            </a:r>
            <a:endParaRPr lang="fr-CH" sz="1600" dirty="0"/>
          </a:p>
          <a:p>
            <a:pPr lvl="1"/>
            <a:r>
              <a:rPr lang="fr-CH" sz="1600" dirty="0" err="1"/>
              <a:t>Missing</a:t>
            </a:r>
            <a:r>
              <a:rPr lang="fr-CH" sz="1600" dirty="0"/>
              <a:t> N-type </a:t>
            </a:r>
            <a:r>
              <a:rPr lang="fr-CH" sz="1600" dirty="0" err="1"/>
              <a:t>connectors</a:t>
            </a:r>
            <a:br>
              <a:rPr lang="fr-CH" sz="1600" dirty="0"/>
            </a:br>
            <a:r>
              <a:rPr lang="fr-CH" sz="1600" dirty="0"/>
              <a:t>(new </a:t>
            </a:r>
            <a:r>
              <a:rPr lang="fr-CH" sz="1600" dirty="0" err="1"/>
              <a:t>cable</a:t>
            </a:r>
            <a:r>
              <a:rPr lang="fr-CH" sz="1600" dirty="0"/>
              <a:t> </a:t>
            </a:r>
            <a:r>
              <a:rPr lang="fr-CH" sz="1600" dirty="0" err="1"/>
              <a:t>request</a:t>
            </a:r>
            <a:r>
              <a:rPr lang="fr-CH" sz="1600" dirty="0"/>
              <a:t> from Andy)</a:t>
            </a:r>
          </a:p>
          <a:p>
            <a:pPr lvl="1"/>
            <a:r>
              <a:rPr lang="fr-CH" sz="1600" dirty="0" err="1"/>
              <a:t>Reasonnable</a:t>
            </a:r>
            <a:r>
              <a:rPr lang="fr-CH" sz="1600" dirty="0"/>
              <a:t> amont of </a:t>
            </a:r>
            <a:r>
              <a:rPr lang="fr-CH" sz="1600" dirty="0" err="1"/>
              <a:t>spare</a:t>
            </a:r>
            <a:r>
              <a:rPr lang="fr-CH" sz="1600" dirty="0"/>
              <a:t> </a:t>
            </a:r>
            <a:r>
              <a:rPr lang="fr-CH" sz="1600" dirty="0" err="1"/>
              <a:t>required</a:t>
            </a:r>
            <a:endParaRPr lang="fr-CH" sz="1600" dirty="0"/>
          </a:p>
          <a:p>
            <a:r>
              <a:rPr lang="fr-CH" sz="2000" dirty="0"/>
              <a:t>Or extension possible</a:t>
            </a:r>
          </a:p>
          <a:p>
            <a:pPr lvl="1"/>
            <a:r>
              <a:rPr lang="fr-CH" sz="1600" dirty="0"/>
              <a:t>Final </a:t>
            </a:r>
            <a:r>
              <a:rPr lang="fr-CH" sz="1600" dirty="0" err="1"/>
              <a:t>spec</a:t>
            </a:r>
            <a:r>
              <a:rPr lang="fr-CH" sz="1600" dirty="0"/>
              <a:t> to </a:t>
            </a:r>
            <a:r>
              <a:rPr lang="fr-CH" sz="1600" dirty="0" err="1"/>
              <a:t>be</a:t>
            </a:r>
            <a:r>
              <a:rPr lang="fr-CH" sz="1600" dirty="0"/>
              <a:t> </a:t>
            </a:r>
            <a:r>
              <a:rPr lang="fr-CH" sz="1600" dirty="0" err="1"/>
              <a:t>discussed</a:t>
            </a:r>
            <a:r>
              <a:rPr lang="fr-CH" sz="1600" dirty="0"/>
              <a:t> </a:t>
            </a:r>
            <a:r>
              <a:rPr lang="fr-CH" sz="1600" dirty="0" err="1"/>
              <a:t>with</a:t>
            </a:r>
            <a:r>
              <a:rPr lang="fr-CH" sz="1600" dirty="0"/>
              <a:t> FC supplier.</a:t>
            </a:r>
          </a:p>
          <a:p>
            <a:r>
              <a:rPr lang="fr-CH" sz="2000" dirty="0" err="1"/>
              <a:t>Space</a:t>
            </a:r>
            <a:r>
              <a:rPr lang="fr-CH" sz="2000" dirty="0"/>
              <a:t> </a:t>
            </a:r>
            <a:r>
              <a:rPr lang="fr-CH" sz="2000" dirty="0" err="1"/>
              <a:t>reservation</a:t>
            </a:r>
            <a:r>
              <a:rPr lang="fr-CH" sz="2000" dirty="0"/>
              <a:t> </a:t>
            </a:r>
            <a:r>
              <a:rPr lang="fr-CH" sz="2000" dirty="0" err="1"/>
              <a:t>is</a:t>
            </a:r>
            <a:r>
              <a:rPr lang="fr-CH" sz="2000" dirty="0"/>
              <a:t> important </a:t>
            </a:r>
            <a:r>
              <a:rPr lang="fr-CH" sz="2000" dirty="0" err="1"/>
              <a:t>today</a:t>
            </a:r>
            <a:endParaRPr lang="fr-CH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637FB2-229F-0FD4-C0AC-F256495E3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HL-LHC LLRF Project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10EB3D-2853-4E4F-C1C8-51B4353CE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cxnSp>
        <p:nvCxnSpPr>
          <p:cNvPr id="7" name="Connecteur droit avec flèche 8">
            <a:extLst>
              <a:ext uri="{FF2B5EF4-FFF2-40B4-BE49-F238E27FC236}">
                <a16:creationId xmlns:a16="http://schemas.microsoft.com/office/drawing/2014/main" id="{108497EF-7DFE-D955-5DB4-88A6F622BF09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6300192" y="426987"/>
            <a:ext cx="1296680" cy="1076248"/>
          </a:xfrm>
          <a:prstGeom prst="straightConnector1">
            <a:avLst/>
          </a:prstGeom>
          <a:ln w="12700">
            <a:solidFill>
              <a:srgbClr val="00B050"/>
            </a:solidFill>
            <a:prstDash val="dash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6373D1A-EE7F-6832-36D4-F868D43268F9}"/>
              </a:ext>
            </a:extLst>
          </p:cNvPr>
          <p:cNvSpPr txBox="1"/>
          <p:nvPr/>
        </p:nvSpPr>
        <p:spPr>
          <a:xfrm>
            <a:off x="7596872" y="211543"/>
            <a:ext cx="15444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cs typeface="Calibri" panose="020F0502020204030204" pitchFamily="34" charset="0"/>
              </a:rPr>
              <a:t>Faraday cage</a:t>
            </a:r>
          </a:p>
          <a:p>
            <a:r>
              <a:rPr lang="en-US" sz="1100" dirty="0">
                <a:solidFill>
                  <a:srgbClr val="00B050"/>
                </a:solidFill>
                <a:cs typeface="Calibri" panose="020F0502020204030204" pitchFamily="34" charset="0"/>
              </a:rPr>
              <a:t>6 racks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2806BF-1093-CE6C-3472-F79C7E2901B9}"/>
              </a:ext>
            </a:extLst>
          </p:cNvPr>
          <p:cNvSpPr/>
          <p:nvPr/>
        </p:nvSpPr>
        <p:spPr>
          <a:xfrm>
            <a:off x="5770295" y="2379761"/>
            <a:ext cx="460247" cy="251568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scene3d>
            <a:camera prst="isometricLeftDown">
              <a:rot lat="2100000" lon="90000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ACC37D19-752D-84B7-A70B-A4FED2FA8430}"/>
              </a:ext>
            </a:extLst>
          </p:cNvPr>
          <p:cNvCxnSpPr>
            <a:cxnSpLocks/>
            <a:stCxn id="22" idx="0"/>
          </p:cNvCxnSpPr>
          <p:nvPr/>
        </p:nvCxnSpPr>
        <p:spPr>
          <a:xfrm flipH="1" flipV="1">
            <a:off x="6064523" y="2631329"/>
            <a:ext cx="307677" cy="1505873"/>
          </a:xfrm>
          <a:prstGeom prst="straightConnector1">
            <a:avLst/>
          </a:prstGeom>
          <a:ln w="12700">
            <a:solidFill>
              <a:srgbClr val="00B050"/>
            </a:solidFill>
            <a:prstDash val="dash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63AD7F2-D1C0-9982-5206-2F2330584308}"/>
              </a:ext>
            </a:extLst>
          </p:cNvPr>
          <p:cNvSpPr txBox="1"/>
          <p:nvPr/>
        </p:nvSpPr>
        <p:spPr>
          <a:xfrm>
            <a:off x="6372200" y="3546668"/>
            <a:ext cx="2674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Fig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– HL-LHC USx7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gallery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,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Courtesy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S. Maridor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BD96C3C-9C31-B134-C60D-140FE8DAB544}"/>
              </a:ext>
            </a:extLst>
          </p:cNvPr>
          <p:cNvSpPr/>
          <p:nvPr/>
        </p:nvSpPr>
        <p:spPr>
          <a:xfrm>
            <a:off x="5436096" y="2311678"/>
            <a:ext cx="262191" cy="251568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scene3d>
            <a:camera prst="isometricLeftDown">
              <a:rot lat="2100000" lon="90000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E3249F-026F-48D6-B000-D5E4854C94FD}"/>
              </a:ext>
            </a:extLst>
          </p:cNvPr>
          <p:cNvSpPr txBox="1"/>
          <p:nvPr/>
        </p:nvSpPr>
        <p:spPr>
          <a:xfrm>
            <a:off x="5315627" y="4137202"/>
            <a:ext cx="21131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cs typeface="Calibri" panose="020F0502020204030204" pitchFamily="34" charset="0"/>
              </a:rPr>
              <a:t>Existing patch AJFC01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8B757E-2444-D403-FC1B-21684FD4ECCC}"/>
              </a:ext>
            </a:extLst>
          </p:cNvPr>
          <p:cNvSpPr txBox="1"/>
          <p:nvPr/>
        </p:nvSpPr>
        <p:spPr>
          <a:xfrm>
            <a:off x="4572000" y="3721333"/>
            <a:ext cx="21131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cs typeface="Calibri" panose="020F0502020204030204" pitchFamily="34" charset="0"/>
              </a:rPr>
              <a:t>New patch AJFC02</a:t>
            </a:r>
          </a:p>
        </p:txBody>
      </p:sp>
      <p:cxnSp>
        <p:nvCxnSpPr>
          <p:cNvPr id="24" name="Connecteur droit avec flèche 8">
            <a:extLst>
              <a:ext uri="{FF2B5EF4-FFF2-40B4-BE49-F238E27FC236}">
                <a16:creationId xmlns:a16="http://schemas.microsoft.com/office/drawing/2014/main" id="{1B2A91E1-6975-EC3D-90C5-4984CC1683FA}"/>
              </a:ext>
            </a:extLst>
          </p:cNvPr>
          <p:cNvCxnSpPr>
            <a:cxnSpLocks/>
          </p:cNvCxnSpPr>
          <p:nvPr/>
        </p:nvCxnSpPr>
        <p:spPr>
          <a:xfrm flipV="1">
            <a:off x="5332337" y="2527916"/>
            <a:ext cx="261290" cy="1190875"/>
          </a:xfrm>
          <a:prstGeom prst="straightConnector1">
            <a:avLst/>
          </a:prstGeom>
          <a:ln w="12700">
            <a:solidFill>
              <a:srgbClr val="00B050"/>
            </a:solidFill>
            <a:prstDash val="dash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417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04B0C-F0EF-4149-4A4F-0FC13F2C9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Patch panel – USx7 faraday-cage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BD1AA-553F-F68E-D369-8B9C1B99FC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H" sz="2000" dirty="0" err="1"/>
              <a:t>Current</a:t>
            </a:r>
            <a:r>
              <a:rPr lang="fr-CH" sz="2000" dirty="0"/>
              <a:t> design</a:t>
            </a:r>
          </a:p>
          <a:p>
            <a:pPr lvl="1"/>
            <a:r>
              <a:rPr lang="fr-CH" sz="1800" dirty="0"/>
              <a:t>550x1500mm</a:t>
            </a:r>
          </a:p>
          <a:p>
            <a:pPr lvl="1"/>
            <a:r>
              <a:rPr lang="fr-CH" sz="1800" dirty="0"/>
              <a:t>75 N-type </a:t>
            </a:r>
            <a:r>
              <a:rPr lang="fr-CH" sz="1800" dirty="0" err="1"/>
              <a:t>connectors</a:t>
            </a:r>
            <a:endParaRPr lang="fr-CH" sz="1800" dirty="0"/>
          </a:p>
          <a:p>
            <a:pPr lvl="2"/>
            <a:r>
              <a:rPr lang="fr-CH" sz="1600" dirty="0"/>
              <a:t>69 </a:t>
            </a:r>
            <a:r>
              <a:rPr lang="fr-CH" sz="1600" dirty="0" err="1"/>
              <a:t>signals</a:t>
            </a:r>
            <a:r>
              <a:rPr lang="fr-CH" sz="1600" dirty="0"/>
              <a:t>, 6 </a:t>
            </a:r>
            <a:r>
              <a:rPr lang="fr-CH" sz="1600" dirty="0" err="1"/>
              <a:t>spare</a:t>
            </a:r>
            <a:endParaRPr lang="fr-CH" sz="1600" dirty="0"/>
          </a:p>
          <a:p>
            <a:r>
              <a:rPr lang="fr-CH" sz="2200" dirty="0"/>
              <a:t>Second patch panel </a:t>
            </a:r>
            <a:r>
              <a:rPr lang="fr-CH" sz="2200" dirty="0" err="1"/>
              <a:t>required</a:t>
            </a:r>
            <a:endParaRPr lang="fr-CH" sz="2200" dirty="0"/>
          </a:p>
          <a:p>
            <a:pPr lvl="1"/>
            <a:r>
              <a:rPr lang="fr-CH" sz="1800" dirty="0"/>
              <a:t>AJFC01: 550x1500mm (</a:t>
            </a:r>
            <a:r>
              <a:rPr lang="fr-CH" sz="1800" dirty="0" err="1"/>
              <a:t>unchanged</a:t>
            </a:r>
            <a:r>
              <a:rPr lang="fr-CH" sz="1800" dirty="0"/>
              <a:t>)</a:t>
            </a:r>
          </a:p>
          <a:p>
            <a:pPr lvl="2"/>
            <a:r>
              <a:rPr lang="fr-CH" sz="1600" dirty="0"/>
              <a:t>75 coaxial </a:t>
            </a:r>
            <a:r>
              <a:rPr lang="fr-CH" sz="1600" dirty="0" err="1"/>
              <a:t>connectors</a:t>
            </a:r>
            <a:endParaRPr lang="fr-CH" sz="1600" dirty="0"/>
          </a:p>
          <a:p>
            <a:pPr lvl="2"/>
            <a:r>
              <a:rPr lang="fr-CH" sz="1600" dirty="0"/>
              <a:t>61x N type</a:t>
            </a:r>
          </a:p>
          <a:p>
            <a:pPr lvl="2"/>
            <a:r>
              <a:rPr lang="fr-CH" sz="1600" dirty="0"/>
              <a:t>14x 7/16 type (for 7/8’’: pickup, ANT, </a:t>
            </a:r>
            <a:r>
              <a:rPr lang="fr-CH" sz="1600" dirty="0" err="1"/>
              <a:t>spare</a:t>
            </a:r>
            <a:r>
              <a:rPr lang="fr-CH" sz="1600" dirty="0"/>
              <a:t>)</a:t>
            </a:r>
          </a:p>
          <a:p>
            <a:pPr lvl="2"/>
            <a:r>
              <a:rPr lang="fr-CH" sz="1600" dirty="0"/>
              <a:t>69 </a:t>
            </a:r>
            <a:r>
              <a:rPr lang="fr-CH" sz="1600" dirty="0" err="1"/>
              <a:t>signals</a:t>
            </a:r>
            <a:r>
              <a:rPr lang="fr-CH" sz="1600" dirty="0"/>
              <a:t>, 6 </a:t>
            </a:r>
            <a:r>
              <a:rPr lang="fr-CH" sz="1600" dirty="0" err="1"/>
              <a:t>spare</a:t>
            </a:r>
            <a:endParaRPr lang="fr-CH" sz="1600" dirty="0"/>
          </a:p>
          <a:p>
            <a:pPr lvl="1"/>
            <a:r>
              <a:rPr lang="fr-CH" sz="2000" dirty="0"/>
              <a:t>AJFC02: 550x ~1000mm</a:t>
            </a:r>
          </a:p>
          <a:p>
            <a:pPr lvl="2"/>
            <a:r>
              <a:rPr lang="fr-CH" sz="1600" dirty="0"/>
              <a:t>N type</a:t>
            </a:r>
          </a:p>
          <a:p>
            <a:pPr lvl="2"/>
            <a:r>
              <a:rPr lang="fr-CH" sz="1600" dirty="0"/>
              <a:t>4 </a:t>
            </a:r>
            <a:r>
              <a:rPr lang="fr-CH" sz="1600" dirty="0" err="1"/>
              <a:t>fiber</a:t>
            </a:r>
            <a:r>
              <a:rPr lang="fr-CH" sz="1600" dirty="0"/>
              <a:t> </a:t>
            </a:r>
            <a:r>
              <a:rPr lang="fr-CH" sz="1600" dirty="0" err="1"/>
              <a:t>feed-throughs</a:t>
            </a:r>
            <a:endParaRPr lang="fr-CH" sz="1600" dirty="0"/>
          </a:p>
          <a:p>
            <a:pPr lvl="2"/>
            <a:r>
              <a:rPr lang="fr-CH" sz="1600" dirty="0"/>
              <a:t>EMI multi-</a:t>
            </a:r>
            <a:r>
              <a:rPr lang="fr-CH" sz="1600" dirty="0" err="1"/>
              <a:t>conductors</a:t>
            </a:r>
            <a:r>
              <a:rPr lang="fr-CH" sz="1600" dirty="0"/>
              <a:t> </a:t>
            </a:r>
            <a:r>
              <a:rPr lang="fr-CH" sz="1600" dirty="0" err="1"/>
              <a:t>with</a:t>
            </a:r>
            <a:r>
              <a:rPr lang="fr-CH" sz="1600" dirty="0"/>
              <a:t> </a:t>
            </a:r>
            <a:r>
              <a:rPr lang="fr-CH" sz="1600" dirty="0" err="1"/>
              <a:t>remaing</a:t>
            </a:r>
            <a:r>
              <a:rPr lang="fr-CH" sz="1600" dirty="0"/>
              <a:t> </a:t>
            </a:r>
            <a:r>
              <a:rPr lang="fr-CH" sz="1600" dirty="0" err="1"/>
              <a:t>space</a:t>
            </a:r>
            <a:endParaRPr lang="fr-CH" sz="1600" dirty="0"/>
          </a:p>
          <a:p>
            <a:pPr lvl="2"/>
            <a:r>
              <a:rPr lang="fr-CH" sz="1600" b="1" dirty="0" err="1"/>
              <a:t>Space</a:t>
            </a:r>
            <a:r>
              <a:rPr lang="fr-CH" sz="1600" b="1" dirty="0"/>
              <a:t> </a:t>
            </a:r>
            <a:r>
              <a:rPr lang="fr-CH" sz="1600" b="1" dirty="0" err="1"/>
              <a:t>reservation</a:t>
            </a:r>
            <a:r>
              <a:rPr lang="fr-CH" sz="1600" b="1" dirty="0"/>
              <a:t> of 1500mm</a:t>
            </a:r>
          </a:p>
          <a:p>
            <a:pPr lvl="1"/>
            <a:r>
              <a:rPr lang="fr-CH" sz="2000" b="1" dirty="0"/>
              <a:t>Cable allocation </a:t>
            </a:r>
            <a:r>
              <a:rPr lang="fr-CH" sz="2000" b="1" dirty="0" err="1"/>
              <a:t>might</a:t>
            </a:r>
            <a:r>
              <a:rPr lang="fr-CH" sz="2000" b="1" dirty="0"/>
              <a:t> </a:t>
            </a:r>
            <a:r>
              <a:rPr lang="fr-CH" sz="2000" b="1" dirty="0" err="1"/>
              <a:t>still</a:t>
            </a:r>
            <a:r>
              <a:rPr lang="fr-CH" sz="2000" b="1" dirty="0"/>
              <a:t> </a:t>
            </a:r>
            <a:r>
              <a:rPr lang="fr-CH" sz="2000" b="1" dirty="0" err="1"/>
              <a:t>changed</a:t>
            </a:r>
            <a:endParaRPr lang="fr-CH" sz="2000" b="1" dirty="0"/>
          </a:p>
          <a:p>
            <a:pPr lvl="2"/>
            <a:endParaRPr lang="fr-CH" sz="1600" dirty="0"/>
          </a:p>
          <a:p>
            <a:pPr lvl="1"/>
            <a:endParaRPr lang="fr-CH" sz="1800" dirty="0"/>
          </a:p>
          <a:p>
            <a:pPr lvl="2"/>
            <a:endParaRPr lang="fr-CH" sz="1600" dirty="0"/>
          </a:p>
          <a:p>
            <a:pPr lvl="2"/>
            <a:endParaRPr lang="en-US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675D0-E59D-B8F9-2F25-0FB85F1DA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HL-LHC LLRF Project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ACA18E-729E-3D60-3A9A-D17AB0628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0F43FF5F-9FF0-45F5-172C-50AF8FA6F8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06" t="48346" r="25530" b="15923"/>
          <a:stretch/>
        </p:blipFill>
        <p:spPr>
          <a:xfrm>
            <a:off x="5076055" y="741761"/>
            <a:ext cx="3940989" cy="2137248"/>
          </a:xfrm>
          <a:prstGeom prst="rect">
            <a:avLst/>
          </a:prstGeom>
        </p:spPr>
      </p:pic>
      <p:pic>
        <p:nvPicPr>
          <p:cNvPr id="8" name="Picture 7" descr="A diagram of a patch panel&#10;&#10;Description automatically generated">
            <a:extLst>
              <a:ext uri="{FF2B5EF4-FFF2-40B4-BE49-F238E27FC236}">
                <a16:creationId xmlns:a16="http://schemas.microsoft.com/office/drawing/2014/main" id="{89288A47-3B01-3A9A-D22A-14460FCC23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7515" y="2939517"/>
            <a:ext cx="3157007" cy="17672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C51A605-99CE-F575-6D97-5FC96C28C40C}"/>
              </a:ext>
            </a:extLst>
          </p:cNvPr>
          <p:cNvSpPr txBox="1"/>
          <p:nvPr/>
        </p:nvSpPr>
        <p:spPr>
          <a:xfrm>
            <a:off x="5901700" y="4633174"/>
            <a:ext cx="2674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Fig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– HL-LHC USx7 patch panels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4A0605-0DCD-FE1F-8D76-9F9C7FA359A0}"/>
              </a:ext>
            </a:extLst>
          </p:cNvPr>
          <p:cNvSpPr txBox="1"/>
          <p:nvPr/>
        </p:nvSpPr>
        <p:spPr>
          <a:xfrm>
            <a:off x="7596337" y="1302028"/>
            <a:ext cx="14504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cs typeface="Calibri" panose="020F0502020204030204" pitchFamily="34" charset="0"/>
              </a:rPr>
              <a:t>Fiber feed-throughs</a:t>
            </a: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2DC8C769-6503-190F-D274-7EBDF4323B5D}"/>
              </a:ext>
            </a:extLst>
          </p:cNvPr>
          <p:cNvCxnSpPr>
            <a:cxnSpLocks/>
          </p:cNvCxnSpPr>
          <p:nvPr/>
        </p:nvCxnSpPr>
        <p:spPr>
          <a:xfrm flipH="1">
            <a:off x="7740352" y="1563638"/>
            <a:ext cx="216024" cy="576064"/>
          </a:xfrm>
          <a:prstGeom prst="straightConnector1">
            <a:avLst/>
          </a:prstGeom>
          <a:ln w="12700">
            <a:solidFill>
              <a:srgbClr val="00B050"/>
            </a:solidFill>
            <a:prstDash val="dash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8">
            <a:extLst>
              <a:ext uri="{FF2B5EF4-FFF2-40B4-BE49-F238E27FC236}">
                <a16:creationId xmlns:a16="http://schemas.microsoft.com/office/drawing/2014/main" id="{F7058295-8643-564F-CDBD-049EE263AFA7}"/>
              </a:ext>
            </a:extLst>
          </p:cNvPr>
          <p:cNvCxnSpPr>
            <a:cxnSpLocks/>
          </p:cNvCxnSpPr>
          <p:nvPr/>
        </p:nvCxnSpPr>
        <p:spPr>
          <a:xfrm flipH="1">
            <a:off x="7255308" y="1563638"/>
            <a:ext cx="701068" cy="2304256"/>
          </a:xfrm>
          <a:prstGeom prst="straightConnector1">
            <a:avLst/>
          </a:prstGeom>
          <a:ln w="12700">
            <a:solidFill>
              <a:srgbClr val="00B050"/>
            </a:solidFill>
            <a:prstDash val="dash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315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25099917-0E9A-BA74-7ECA-8035C04CFB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80" t="13124" r="813" b="17800"/>
          <a:stretch/>
        </p:blipFill>
        <p:spPr>
          <a:xfrm>
            <a:off x="5295793" y="3082573"/>
            <a:ext cx="3419068" cy="1721425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1D36BDB-8470-4B20-B2D4-4E85B5637E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43559"/>
            <a:ext cx="4608072" cy="2880319"/>
          </a:xfrm>
        </p:spPr>
        <p:txBody>
          <a:bodyPr>
            <a:normAutofit/>
          </a:bodyPr>
          <a:lstStyle/>
          <a:p>
            <a:r>
              <a:rPr lang="fr-CH" sz="2000" dirty="0" err="1"/>
              <a:t>Current</a:t>
            </a:r>
            <a:r>
              <a:rPr lang="fr-CH" sz="2000" dirty="0"/>
              <a:t> design (v5)</a:t>
            </a:r>
          </a:p>
          <a:p>
            <a:pPr lvl="1"/>
            <a:r>
              <a:rPr lang="fr-CH" sz="1800" dirty="0"/>
              <a:t>5800x2900mm</a:t>
            </a:r>
            <a:br>
              <a:rPr lang="fr-CH" sz="1800" dirty="0"/>
            </a:br>
            <a:r>
              <a:rPr lang="fr-CH" sz="1800" dirty="0"/>
              <a:t>(</a:t>
            </a:r>
            <a:r>
              <a:rPr lang="fr-CH" sz="1800" dirty="0" err="1"/>
              <a:t>proposal</a:t>
            </a:r>
            <a:r>
              <a:rPr lang="fr-CH" sz="1800" dirty="0"/>
              <a:t> from the issue of the </a:t>
            </a:r>
            <a:r>
              <a:rPr lang="fr-CH" sz="1800" dirty="0" err="1"/>
              <a:t>staires</a:t>
            </a:r>
            <a:r>
              <a:rPr lang="fr-CH" sz="1800" dirty="0"/>
              <a:t> </a:t>
            </a:r>
            <a:r>
              <a:rPr lang="fr-CH" sz="1800" dirty="0" err="1"/>
              <a:t>outside</a:t>
            </a:r>
            <a:r>
              <a:rPr lang="fr-CH" sz="1800" dirty="0"/>
              <a:t>)</a:t>
            </a:r>
          </a:p>
          <a:p>
            <a:r>
              <a:rPr lang="fr-CH" sz="2000" dirty="0"/>
              <a:t>Final design</a:t>
            </a:r>
          </a:p>
          <a:p>
            <a:pPr lvl="1"/>
            <a:r>
              <a:rPr lang="fr-CH" sz="1600" dirty="0"/>
              <a:t>Back to </a:t>
            </a:r>
            <a:r>
              <a:rPr lang="fr-CH" sz="1600" b="1" dirty="0"/>
              <a:t>5600x2900mm</a:t>
            </a:r>
          </a:p>
          <a:p>
            <a:pPr lvl="1"/>
            <a:r>
              <a:rPr lang="fr-CH" sz="1600" dirty="0" err="1"/>
              <a:t>Door</a:t>
            </a:r>
            <a:r>
              <a:rPr lang="fr-CH" sz="1600" dirty="0"/>
              <a:t> at 250mm</a:t>
            </a:r>
            <a:endParaRPr lang="fr-CH" sz="1600" b="1" dirty="0"/>
          </a:p>
          <a:p>
            <a:pPr lvl="1"/>
            <a:r>
              <a:rPr lang="fr-CH" sz="1600" dirty="0" err="1"/>
              <a:t>Door</a:t>
            </a:r>
            <a:r>
              <a:rPr lang="fr-CH" sz="1600" dirty="0"/>
              <a:t> </a:t>
            </a:r>
            <a:r>
              <a:rPr lang="fr-CH" sz="1600" dirty="0" err="1"/>
              <a:t>moved</a:t>
            </a:r>
            <a:r>
              <a:rPr lang="fr-CH" sz="1600" dirty="0"/>
              <a:t> at the </a:t>
            </a:r>
            <a:r>
              <a:rPr lang="fr-CH" sz="1600" dirty="0" err="1"/>
              <a:t>same</a:t>
            </a:r>
            <a:r>
              <a:rPr lang="fr-CH" sz="1600" dirty="0"/>
              <a:t> place </a:t>
            </a:r>
            <a:r>
              <a:rPr lang="fr-CH" sz="1600" dirty="0" err="1"/>
              <a:t>than</a:t>
            </a:r>
            <a:r>
              <a:rPr lang="fr-CH" sz="1600" dirty="0"/>
              <a:t> in UR</a:t>
            </a:r>
          </a:p>
          <a:p>
            <a:pPr lvl="1"/>
            <a:r>
              <a:rPr lang="fr-CH" sz="1600" dirty="0" err="1"/>
              <a:t>Uniformization</a:t>
            </a:r>
            <a:r>
              <a:rPr lang="fr-CH" sz="1600" dirty="0"/>
              <a:t> of the </a:t>
            </a:r>
            <a:r>
              <a:rPr lang="fr-CH" sz="1600" dirty="0" err="1"/>
              <a:t>FCs</a:t>
            </a:r>
            <a:r>
              <a:rPr lang="fr-CH" sz="1600" dirty="0"/>
              <a:t> </a:t>
            </a:r>
            <a:r>
              <a:rPr lang="fr-CH" sz="1600" dirty="0" err="1"/>
              <a:t>between</a:t>
            </a:r>
            <a:r>
              <a:rPr lang="fr-CH" sz="1600" dirty="0"/>
              <a:t> UR/US</a:t>
            </a:r>
            <a:endParaRPr lang="fr-CH" sz="1800" dirty="0"/>
          </a:p>
          <a:p>
            <a:pPr lvl="2"/>
            <a:endParaRPr lang="fr-CH" sz="1600" dirty="0"/>
          </a:p>
          <a:p>
            <a:pPr lvl="2"/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7CAB31-B9E6-0C8A-88F6-68780E061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USx7 Faraday cage </a:t>
            </a:r>
            <a:r>
              <a:rPr lang="fr-CH" dirty="0" err="1"/>
              <a:t>layout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95FBB9-4BBF-CD0C-ACBC-E4E23D115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HL-LHC LLRF Project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4944D7-8B0A-90AD-7D6E-D2EB4FF39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508E00E-0ECD-081E-1315-EF976FF560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787" t="47216" r="31111"/>
          <a:stretch/>
        </p:blipFill>
        <p:spPr>
          <a:xfrm>
            <a:off x="5218500" y="686016"/>
            <a:ext cx="3419068" cy="204495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59D9A41-0150-10CF-B914-E6A32F1ABFD8}"/>
              </a:ext>
            </a:extLst>
          </p:cNvPr>
          <p:cNvCxnSpPr>
            <a:cxnSpLocks/>
          </p:cNvCxnSpPr>
          <p:nvPr/>
        </p:nvCxnSpPr>
        <p:spPr>
          <a:xfrm flipH="1">
            <a:off x="5508104" y="1070313"/>
            <a:ext cx="432048" cy="294843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B37558E-C5FE-01CD-E5DF-DB4F39215A9E}"/>
              </a:ext>
            </a:extLst>
          </p:cNvPr>
          <p:cNvSpPr txBox="1"/>
          <p:nvPr/>
        </p:nvSpPr>
        <p:spPr>
          <a:xfrm>
            <a:off x="6804248" y="2925036"/>
            <a:ext cx="648072" cy="2880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fr-CH" sz="1200" i="1" dirty="0">
                <a:solidFill>
                  <a:srgbClr val="FF0000"/>
                </a:solidFill>
              </a:rPr>
              <a:t>5600mm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04A2B5-472D-1CD6-7116-CE9D6A9D0469}"/>
              </a:ext>
            </a:extLst>
          </p:cNvPr>
          <p:cNvSpPr txBox="1"/>
          <p:nvPr/>
        </p:nvSpPr>
        <p:spPr>
          <a:xfrm>
            <a:off x="8498837" y="3867973"/>
            <a:ext cx="648072" cy="2880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fr-CH" sz="1200" i="1" dirty="0">
                <a:solidFill>
                  <a:srgbClr val="FF0000"/>
                </a:solidFill>
              </a:rPr>
              <a:t>2900mm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E06AF8-111E-D136-A65E-7854F609E4DB}"/>
              </a:ext>
            </a:extLst>
          </p:cNvPr>
          <p:cNvSpPr txBox="1"/>
          <p:nvPr/>
        </p:nvSpPr>
        <p:spPr>
          <a:xfrm>
            <a:off x="5652120" y="2585203"/>
            <a:ext cx="31749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Fig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– HL-LHC USx7 FC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drawing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V5,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Courtesy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S. Maridor</a:t>
            </a:r>
          </a:p>
        </p:txBody>
      </p:sp>
    </p:spTree>
    <p:extLst>
      <p:ext uri="{BB962C8B-B14F-4D97-AF65-F5344CB8AC3E}">
        <p14:creationId xmlns:p14="http://schemas.microsoft.com/office/powerpoint/2010/main" val="593093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7CAB31-B9E6-0C8A-88F6-68780E061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USx7 Faraday cage False-</a:t>
            </a:r>
            <a:r>
              <a:rPr lang="fr-CH" dirty="0" err="1"/>
              <a:t>floor</a:t>
            </a:r>
            <a:endParaRPr lang="en-US" dirty="0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C75BE330-7B86-8ED3-D594-C61588A54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3455944" cy="3680222"/>
          </a:xfrm>
        </p:spPr>
        <p:txBody>
          <a:bodyPr>
            <a:normAutofit/>
          </a:bodyPr>
          <a:lstStyle/>
          <a:p>
            <a:r>
              <a:rPr lang="fr-CH" sz="1600" i="1" dirty="0" err="1">
                <a:solidFill>
                  <a:schemeClr val="tx1"/>
                </a:solidFill>
              </a:rPr>
              <a:t>External</a:t>
            </a:r>
            <a:r>
              <a:rPr lang="fr-CH" sz="1600" i="1" dirty="0">
                <a:solidFill>
                  <a:schemeClr val="tx1"/>
                </a:solidFill>
              </a:rPr>
              <a:t> Platform </a:t>
            </a:r>
            <a:r>
              <a:rPr lang="fr-CH" sz="1600" i="1" dirty="0" err="1">
                <a:solidFill>
                  <a:schemeClr val="tx1"/>
                </a:solidFill>
              </a:rPr>
              <a:t>required</a:t>
            </a:r>
            <a:endParaRPr lang="fr-CH" sz="1600" i="1" dirty="0">
              <a:solidFill>
                <a:schemeClr val="tx1"/>
              </a:solidFill>
            </a:endParaRPr>
          </a:p>
          <a:p>
            <a:pPr lvl="1"/>
            <a:r>
              <a:rPr lang="fr-CH" sz="1200" i="1" dirty="0" err="1">
                <a:solidFill>
                  <a:schemeClr val="tx1"/>
                </a:solidFill>
              </a:rPr>
              <a:t>Height</a:t>
            </a:r>
            <a:r>
              <a:rPr lang="fr-CH" sz="1200" i="1" dirty="0">
                <a:solidFill>
                  <a:schemeClr val="tx1"/>
                </a:solidFill>
              </a:rPr>
              <a:t> H0=250mm</a:t>
            </a:r>
          </a:p>
          <a:p>
            <a:pPr lvl="1"/>
            <a:r>
              <a:rPr lang="fr-CH" sz="1200" i="1" dirty="0">
                <a:solidFill>
                  <a:schemeClr val="tx1"/>
                </a:solidFill>
              </a:rPr>
              <a:t>Area &gt; </a:t>
            </a:r>
            <a:r>
              <a:rPr lang="fr-CH" sz="1200" i="1" dirty="0" err="1">
                <a:solidFill>
                  <a:schemeClr val="tx1"/>
                </a:solidFill>
              </a:rPr>
              <a:t>door</a:t>
            </a:r>
            <a:r>
              <a:rPr lang="fr-CH" sz="1200" i="1" dirty="0">
                <a:solidFill>
                  <a:schemeClr val="tx1"/>
                </a:solidFill>
              </a:rPr>
              <a:t> open at 90°</a:t>
            </a:r>
          </a:p>
          <a:p>
            <a:pPr lvl="1"/>
            <a:r>
              <a:rPr lang="fr-CH" sz="1200" i="1" dirty="0" err="1">
                <a:solidFill>
                  <a:schemeClr val="tx1"/>
                </a:solidFill>
              </a:rPr>
              <a:t>Door</a:t>
            </a:r>
            <a:r>
              <a:rPr lang="fr-CH" sz="1200" i="1" dirty="0">
                <a:solidFill>
                  <a:schemeClr val="tx1"/>
                </a:solidFill>
              </a:rPr>
              <a:t> : 900mm</a:t>
            </a:r>
          </a:p>
          <a:p>
            <a:pPr lvl="1"/>
            <a:endParaRPr lang="fr-CH" sz="1200" i="1" dirty="0">
              <a:solidFill>
                <a:schemeClr val="tx1"/>
              </a:solidFill>
            </a:endParaRPr>
          </a:p>
          <a:p>
            <a:r>
              <a:rPr lang="fr-CH" sz="1600" i="1" dirty="0">
                <a:solidFill>
                  <a:schemeClr val="tx1"/>
                </a:solidFill>
              </a:rPr>
              <a:t>H0 False </a:t>
            </a:r>
            <a:r>
              <a:rPr lang="fr-CH" sz="1600" i="1" dirty="0" err="1">
                <a:solidFill>
                  <a:schemeClr val="tx1"/>
                </a:solidFill>
              </a:rPr>
              <a:t>floor</a:t>
            </a:r>
            <a:r>
              <a:rPr lang="fr-CH" sz="1600" i="1" dirty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fr-CH" sz="1200" i="1" dirty="0" err="1">
                <a:solidFill>
                  <a:schemeClr val="tx1"/>
                </a:solidFill>
              </a:rPr>
              <a:t>Height</a:t>
            </a:r>
            <a:r>
              <a:rPr lang="fr-CH" sz="1200" i="1" dirty="0">
                <a:solidFill>
                  <a:schemeClr val="tx1"/>
                </a:solidFill>
              </a:rPr>
              <a:t> H0=250mm</a:t>
            </a:r>
          </a:p>
          <a:p>
            <a:pPr lvl="1"/>
            <a:r>
              <a:rPr lang="fr-CH" sz="1200" i="1" dirty="0">
                <a:solidFill>
                  <a:schemeClr val="tx1"/>
                </a:solidFill>
              </a:rPr>
              <a:t>FC </a:t>
            </a:r>
            <a:r>
              <a:rPr lang="fr-CH" sz="1200" i="1" dirty="0" err="1">
                <a:solidFill>
                  <a:schemeClr val="tx1"/>
                </a:solidFill>
              </a:rPr>
              <a:t>bottom</a:t>
            </a:r>
            <a:r>
              <a:rPr lang="fr-CH" sz="1200" i="1" dirty="0">
                <a:solidFill>
                  <a:schemeClr val="tx1"/>
                </a:solidFill>
              </a:rPr>
              <a:t> structure not </a:t>
            </a:r>
            <a:r>
              <a:rPr lang="fr-CH" sz="1200" i="1" dirty="0" err="1">
                <a:solidFill>
                  <a:schemeClr val="tx1"/>
                </a:solidFill>
              </a:rPr>
              <a:t>even</a:t>
            </a:r>
            <a:endParaRPr lang="fr-CH" sz="1200" i="1" dirty="0">
              <a:solidFill>
                <a:schemeClr val="tx1"/>
              </a:solidFill>
            </a:endParaRPr>
          </a:p>
          <a:p>
            <a:pPr lvl="1"/>
            <a:r>
              <a:rPr lang="fr-CH" sz="1200" i="1" dirty="0">
                <a:solidFill>
                  <a:schemeClr val="tx1"/>
                </a:solidFill>
              </a:rPr>
              <a:t>Protection of FC </a:t>
            </a:r>
            <a:r>
              <a:rPr lang="fr-CH" sz="1200" i="1" dirty="0" err="1">
                <a:solidFill>
                  <a:schemeClr val="tx1"/>
                </a:solidFill>
              </a:rPr>
              <a:t>floor</a:t>
            </a:r>
            <a:endParaRPr lang="fr-CH" sz="1200" i="1" dirty="0">
              <a:solidFill>
                <a:schemeClr val="tx1"/>
              </a:solidFill>
            </a:endParaRPr>
          </a:p>
          <a:p>
            <a:pPr lvl="1"/>
            <a:endParaRPr lang="fr-CH" sz="1200" i="1" dirty="0">
              <a:solidFill>
                <a:schemeClr val="tx1"/>
              </a:solidFill>
            </a:endParaRPr>
          </a:p>
          <a:p>
            <a:r>
              <a:rPr lang="fr-CH" sz="1600" i="1" dirty="0">
                <a:solidFill>
                  <a:schemeClr val="tx1"/>
                </a:solidFill>
              </a:rPr>
              <a:t>H2 false </a:t>
            </a:r>
            <a:r>
              <a:rPr lang="fr-CH" sz="1600" i="1" dirty="0" err="1">
                <a:solidFill>
                  <a:schemeClr val="tx1"/>
                </a:solidFill>
              </a:rPr>
              <a:t>floor</a:t>
            </a:r>
            <a:endParaRPr lang="fr-CH" sz="1600" i="1" dirty="0">
              <a:solidFill>
                <a:schemeClr val="tx1"/>
              </a:solidFill>
            </a:endParaRPr>
          </a:p>
          <a:p>
            <a:pPr lvl="1"/>
            <a:r>
              <a:rPr lang="fr-CH" sz="1200" i="1" dirty="0" err="1">
                <a:solidFill>
                  <a:schemeClr val="tx1"/>
                </a:solidFill>
              </a:rPr>
              <a:t>Height</a:t>
            </a:r>
            <a:r>
              <a:rPr lang="fr-CH" sz="1200" i="1" dirty="0">
                <a:solidFill>
                  <a:schemeClr val="tx1"/>
                </a:solidFill>
              </a:rPr>
              <a:t> H2 = H0+450mm</a:t>
            </a:r>
          </a:p>
          <a:p>
            <a:pPr lvl="1"/>
            <a:r>
              <a:rPr lang="fr-CH" sz="1200" i="1" dirty="0" err="1">
                <a:solidFill>
                  <a:schemeClr val="tx1"/>
                </a:solidFill>
              </a:rPr>
              <a:t>Behind</a:t>
            </a:r>
            <a:r>
              <a:rPr lang="fr-CH" sz="1200" i="1" dirty="0">
                <a:solidFill>
                  <a:schemeClr val="tx1"/>
                </a:solidFill>
              </a:rPr>
              <a:t> the racks</a:t>
            </a:r>
          </a:p>
          <a:p>
            <a:pPr lvl="1"/>
            <a:r>
              <a:rPr lang="fr-CH" sz="1200" i="1" dirty="0">
                <a:solidFill>
                  <a:schemeClr val="tx1"/>
                </a:solidFill>
              </a:rPr>
              <a:t>For </a:t>
            </a:r>
            <a:r>
              <a:rPr lang="fr-CH" sz="1200" i="1" dirty="0" err="1">
                <a:solidFill>
                  <a:schemeClr val="tx1"/>
                </a:solidFill>
              </a:rPr>
              <a:t>cables</a:t>
            </a:r>
            <a:r>
              <a:rPr lang="fr-CH" sz="1200" i="1" dirty="0">
                <a:solidFill>
                  <a:schemeClr val="tx1"/>
                </a:solidFill>
              </a:rPr>
              <a:t> from patch panel AJFC01 to the racks</a:t>
            </a:r>
          </a:p>
          <a:p>
            <a:pPr lvl="1"/>
            <a:r>
              <a:rPr lang="fr-CH" sz="1200" i="1" dirty="0">
                <a:solidFill>
                  <a:schemeClr val="tx1"/>
                </a:solidFill>
              </a:rPr>
              <a:t>One </a:t>
            </a:r>
            <a:r>
              <a:rPr lang="fr-CH" sz="1200" i="1" dirty="0" err="1">
                <a:solidFill>
                  <a:schemeClr val="tx1"/>
                </a:solidFill>
              </a:rPr>
              <a:t>step</a:t>
            </a:r>
            <a:r>
              <a:rPr lang="fr-CH" sz="1200" i="1" dirty="0">
                <a:solidFill>
                  <a:schemeClr val="tx1"/>
                </a:solidFill>
              </a:rPr>
              <a:t> </a:t>
            </a:r>
            <a:r>
              <a:rPr lang="fr-CH" sz="1200" i="1" dirty="0" err="1">
                <a:solidFill>
                  <a:schemeClr val="tx1"/>
                </a:solidFill>
              </a:rPr>
              <a:t>required</a:t>
            </a:r>
            <a:r>
              <a:rPr lang="fr-CH" sz="1200" i="1" dirty="0">
                <a:solidFill>
                  <a:schemeClr val="tx1"/>
                </a:solidFill>
              </a:rPr>
              <a:t> (H1=H0+225mm)</a:t>
            </a:r>
          </a:p>
          <a:p>
            <a:pPr lvl="1"/>
            <a:endParaRPr lang="fr-CH" sz="1200" i="1" dirty="0">
              <a:solidFill>
                <a:schemeClr val="tx1"/>
              </a:solidFill>
            </a:endParaRPr>
          </a:p>
          <a:p>
            <a:pPr lvl="1"/>
            <a:endParaRPr lang="fr-CH" sz="1200" i="1" dirty="0">
              <a:solidFill>
                <a:schemeClr val="tx1"/>
              </a:solidFill>
            </a:endParaRPr>
          </a:p>
          <a:p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95FBB9-4BBF-CD0C-ACBC-E4E23D115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HL-LHC LLRF Project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4944D7-8B0A-90AD-7D6E-D2EB4FF39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B594FD-17F5-325E-3D4D-C7EC7C7DC2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99" t="12785" b="16878"/>
          <a:stretch/>
        </p:blipFill>
        <p:spPr>
          <a:xfrm>
            <a:off x="3652942" y="1356228"/>
            <a:ext cx="5303390" cy="26556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E2CB568-6C46-D7D5-B975-0CA0F5318E43}"/>
              </a:ext>
            </a:extLst>
          </p:cNvPr>
          <p:cNvSpPr txBox="1"/>
          <p:nvPr/>
        </p:nvSpPr>
        <p:spPr>
          <a:xfrm>
            <a:off x="93008" y="1429855"/>
            <a:ext cx="1149539" cy="430792"/>
          </a:xfrm>
          <a:prstGeom prst="rect">
            <a:avLst/>
          </a:prstGeom>
          <a:noFill/>
          <a:ln w="635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endParaRPr lang="fr-CH" sz="1100" i="1" dirty="0">
              <a:solidFill>
                <a:srgbClr val="FF0000"/>
              </a:solidFill>
            </a:endParaRPr>
          </a:p>
        </p:txBody>
      </p:sp>
      <p:cxnSp>
        <p:nvCxnSpPr>
          <p:cNvPr id="3" name="Connecteur droit avec flèche 8">
            <a:extLst>
              <a:ext uri="{FF2B5EF4-FFF2-40B4-BE49-F238E27FC236}">
                <a16:creationId xmlns:a16="http://schemas.microsoft.com/office/drawing/2014/main" id="{56BEB336-3A89-11F2-2CA1-563B5AFE7C63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6522820" y="1015614"/>
            <a:ext cx="619516" cy="347995"/>
          </a:xfrm>
          <a:prstGeom prst="straightConnector1">
            <a:avLst/>
          </a:prstGeom>
          <a:ln w="12700">
            <a:solidFill>
              <a:srgbClr val="00B050"/>
            </a:solidFill>
            <a:prstDash val="dash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82B936A-8C93-1DA1-15A6-E251E348CB1A}"/>
              </a:ext>
            </a:extLst>
          </p:cNvPr>
          <p:cNvSpPr txBox="1"/>
          <p:nvPr/>
        </p:nvSpPr>
        <p:spPr>
          <a:xfrm>
            <a:off x="7142336" y="884809"/>
            <a:ext cx="15444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cs typeface="Calibri" panose="020F0502020204030204" pitchFamily="34" charset="0"/>
              </a:rPr>
              <a:t>New size: 5600mm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00D1EE2-D24A-D5AF-033F-EAE640A4CEE9}"/>
              </a:ext>
            </a:extLst>
          </p:cNvPr>
          <p:cNvGrpSpPr/>
          <p:nvPr/>
        </p:nvGrpSpPr>
        <p:grpSpPr>
          <a:xfrm>
            <a:off x="5676980" y="1841377"/>
            <a:ext cx="1515110" cy="1077514"/>
            <a:chOff x="3336744" y="1635646"/>
            <a:chExt cx="2326496" cy="1509562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65AA4F-FCDB-5086-1039-6F2431CFE3A2}"/>
                </a:ext>
              </a:extLst>
            </p:cNvPr>
            <p:cNvSpPr/>
            <p:nvPr/>
          </p:nvSpPr>
          <p:spPr>
            <a:xfrm>
              <a:off x="3482340" y="1645250"/>
              <a:ext cx="665790" cy="483156"/>
            </a:xfrm>
            <a:custGeom>
              <a:avLst/>
              <a:gdLst>
                <a:gd name="connsiteX0" fmla="*/ 662940 w 668805"/>
                <a:gd name="connsiteY0" fmla="*/ 0 h 482133"/>
                <a:gd name="connsiteX1" fmla="*/ 662940 w 668805"/>
                <a:gd name="connsiteY1" fmla="*/ 304800 h 482133"/>
                <a:gd name="connsiteX2" fmla="*/ 601980 w 668805"/>
                <a:gd name="connsiteY2" fmla="*/ 403860 h 482133"/>
                <a:gd name="connsiteX3" fmla="*/ 563880 w 668805"/>
                <a:gd name="connsiteY3" fmla="*/ 472440 h 482133"/>
                <a:gd name="connsiteX4" fmla="*/ 0 w 668805"/>
                <a:gd name="connsiteY4" fmla="*/ 480060 h 482133"/>
                <a:gd name="connsiteX0" fmla="*/ 662940 w 668805"/>
                <a:gd name="connsiteY0" fmla="*/ 0 h 483156"/>
                <a:gd name="connsiteX1" fmla="*/ 662940 w 668805"/>
                <a:gd name="connsiteY1" fmla="*/ 304800 h 483156"/>
                <a:gd name="connsiteX2" fmla="*/ 601980 w 668805"/>
                <a:gd name="connsiteY2" fmla="*/ 403860 h 483156"/>
                <a:gd name="connsiteX3" fmla="*/ 409098 w 668805"/>
                <a:gd name="connsiteY3" fmla="*/ 474821 h 483156"/>
                <a:gd name="connsiteX4" fmla="*/ 0 w 668805"/>
                <a:gd name="connsiteY4" fmla="*/ 480060 h 483156"/>
                <a:gd name="connsiteX0" fmla="*/ 662940 w 665050"/>
                <a:gd name="connsiteY0" fmla="*/ 0 h 483156"/>
                <a:gd name="connsiteX1" fmla="*/ 653415 w 665050"/>
                <a:gd name="connsiteY1" fmla="*/ 245269 h 483156"/>
                <a:gd name="connsiteX2" fmla="*/ 601980 w 665050"/>
                <a:gd name="connsiteY2" fmla="*/ 403860 h 483156"/>
                <a:gd name="connsiteX3" fmla="*/ 409098 w 665050"/>
                <a:gd name="connsiteY3" fmla="*/ 474821 h 483156"/>
                <a:gd name="connsiteX4" fmla="*/ 0 w 665050"/>
                <a:gd name="connsiteY4" fmla="*/ 480060 h 483156"/>
                <a:gd name="connsiteX0" fmla="*/ 662940 w 664210"/>
                <a:gd name="connsiteY0" fmla="*/ 0 h 483156"/>
                <a:gd name="connsiteX1" fmla="*/ 653415 w 664210"/>
                <a:gd name="connsiteY1" fmla="*/ 245269 h 483156"/>
                <a:gd name="connsiteX2" fmla="*/ 601980 w 664210"/>
                <a:gd name="connsiteY2" fmla="*/ 403860 h 483156"/>
                <a:gd name="connsiteX3" fmla="*/ 409098 w 664210"/>
                <a:gd name="connsiteY3" fmla="*/ 474821 h 483156"/>
                <a:gd name="connsiteX4" fmla="*/ 0 w 664210"/>
                <a:gd name="connsiteY4" fmla="*/ 480060 h 483156"/>
                <a:gd name="connsiteX0" fmla="*/ 662940 w 666093"/>
                <a:gd name="connsiteY0" fmla="*/ 0 h 483156"/>
                <a:gd name="connsiteX1" fmla="*/ 653415 w 666093"/>
                <a:gd name="connsiteY1" fmla="*/ 245269 h 483156"/>
                <a:gd name="connsiteX2" fmla="*/ 601980 w 666093"/>
                <a:gd name="connsiteY2" fmla="*/ 403860 h 483156"/>
                <a:gd name="connsiteX3" fmla="*/ 409098 w 666093"/>
                <a:gd name="connsiteY3" fmla="*/ 474821 h 483156"/>
                <a:gd name="connsiteX4" fmla="*/ 0 w 666093"/>
                <a:gd name="connsiteY4" fmla="*/ 480060 h 483156"/>
                <a:gd name="connsiteX0" fmla="*/ 662940 w 665790"/>
                <a:gd name="connsiteY0" fmla="*/ 0 h 483156"/>
                <a:gd name="connsiteX1" fmla="*/ 653415 w 665790"/>
                <a:gd name="connsiteY1" fmla="*/ 245269 h 483156"/>
                <a:gd name="connsiteX2" fmla="*/ 580549 w 665790"/>
                <a:gd name="connsiteY2" fmla="*/ 425291 h 483156"/>
                <a:gd name="connsiteX3" fmla="*/ 409098 w 665790"/>
                <a:gd name="connsiteY3" fmla="*/ 474821 h 483156"/>
                <a:gd name="connsiteX4" fmla="*/ 0 w 665790"/>
                <a:gd name="connsiteY4" fmla="*/ 480060 h 483156"/>
                <a:gd name="connsiteX0" fmla="*/ 662940 w 665790"/>
                <a:gd name="connsiteY0" fmla="*/ 0 h 483156"/>
                <a:gd name="connsiteX1" fmla="*/ 653415 w 665790"/>
                <a:gd name="connsiteY1" fmla="*/ 245269 h 483156"/>
                <a:gd name="connsiteX2" fmla="*/ 580549 w 665790"/>
                <a:gd name="connsiteY2" fmla="*/ 425291 h 483156"/>
                <a:gd name="connsiteX3" fmla="*/ 409098 w 665790"/>
                <a:gd name="connsiteY3" fmla="*/ 474821 h 483156"/>
                <a:gd name="connsiteX4" fmla="*/ 0 w 665790"/>
                <a:gd name="connsiteY4" fmla="*/ 480060 h 48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5790" h="483156">
                  <a:moveTo>
                    <a:pt x="662940" y="0"/>
                  </a:moveTo>
                  <a:cubicBezTo>
                    <a:pt x="668020" y="118745"/>
                    <a:pt x="667147" y="174387"/>
                    <a:pt x="653415" y="245269"/>
                  </a:cubicBezTo>
                  <a:cubicBezTo>
                    <a:pt x="639683" y="316151"/>
                    <a:pt x="621268" y="387033"/>
                    <a:pt x="580549" y="425291"/>
                  </a:cubicBezTo>
                  <a:cubicBezTo>
                    <a:pt x="539830" y="463549"/>
                    <a:pt x="509428" y="462121"/>
                    <a:pt x="409098" y="474821"/>
                  </a:cubicBezTo>
                  <a:cubicBezTo>
                    <a:pt x="308768" y="487521"/>
                    <a:pt x="231775" y="482600"/>
                    <a:pt x="0" y="480060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654695D-267D-1010-EF4F-B50403C82E5D}"/>
                </a:ext>
              </a:extLst>
            </p:cNvPr>
            <p:cNvSpPr/>
            <p:nvPr/>
          </p:nvSpPr>
          <p:spPr>
            <a:xfrm>
              <a:off x="3347864" y="1645251"/>
              <a:ext cx="952666" cy="850392"/>
            </a:xfrm>
            <a:custGeom>
              <a:avLst/>
              <a:gdLst>
                <a:gd name="connsiteX0" fmla="*/ 662940 w 668805"/>
                <a:gd name="connsiteY0" fmla="*/ 0 h 482133"/>
                <a:gd name="connsiteX1" fmla="*/ 662940 w 668805"/>
                <a:gd name="connsiteY1" fmla="*/ 304800 h 482133"/>
                <a:gd name="connsiteX2" fmla="*/ 601980 w 668805"/>
                <a:gd name="connsiteY2" fmla="*/ 403860 h 482133"/>
                <a:gd name="connsiteX3" fmla="*/ 563880 w 668805"/>
                <a:gd name="connsiteY3" fmla="*/ 472440 h 482133"/>
                <a:gd name="connsiteX4" fmla="*/ 0 w 668805"/>
                <a:gd name="connsiteY4" fmla="*/ 480060 h 482133"/>
                <a:gd name="connsiteX0" fmla="*/ 662940 w 668805"/>
                <a:gd name="connsiteY0" fmla="*/ 0 h 483156"/>
                <a:gd name="connsiteX1" fmla="*/ 662940 w 668805"/>
                <a:gd name="connsiteY1" fmla="*/ 304800 h 483156"/>
                <a:gd name="connsiteX2" fmla="*/ 601980 w 668805"/>
                <a:gd name="connsiteY2" fmla="*/ 403860 h 483156"/>
                <a:gd name="connsiteX3" fmla="*/ 409098 w 668805"/>
                <a:gd name="connsiteY3" fmla="*/ 474821 h 483156"/>
                <a:gd name="connsiteX4" fmla="*/ 0 w 668805"/>
                <a:gd name="connsiteY4" fmla="*/ 480060 h 483156"/>
                <a:gd name="connsiteX0" fmla="*/ 662940 w 665050"/>
                <a:gd name="connsiteY0" fmla="*/ 0 h 483156"/>
                <a:gd name="connsiteX1" fmla="*/ 653415 w 665050"/>
                <a:gd name="connsiteY1" fmla="*/ 245269 h 483156"/>
                <a:gd name="connsiteX2" fmla="*/ 601980 w 665050"/>
                <a:gd name="connsiteY2" fmla="*/ 403860 h 483156"/>
                <a:gd name="connsiteX3" fmla="*/ 409098 w 665050"/>
                <a:gd name="connsiteY3" fmla="*/ 474821 h 483156"/>
                <a:gd name="connsiteX4" fmla="*/ 0 w 665050"/>
                <a:gd name="connsiteY4" fmla="*/ 480060 h 483156"/>
                <a:gd name="connsiteX0" fmla="*/ 662940 w 664210"/>
                <a:gd name="connsiteY0" fmla="*/ 0 h 483156"/>
                <a:gd name="connsiteX1" fmla="*/ 653415 w 664210"/>
                <a:gd name="connsiteY1" fmla="*/ 245269 h 483156"/>
                <a:gd name="connsiteX2" fmla="*/ 601980 w 664210"/>
                <a:gd name="connsiteY2" fmla="*/ 403860 h 483156"/>
                <a:gd name="connsiteX3" fmla="*/ 409098 w 664210"/>
                <a:gd name="connsiteY3" fmla="*/ 474821 h 483156"/>
                <a:gd name="connsiteX4" fmla="*/ 0 w 664210"/>
                <a:gd name="connsiteY4" fmla="*/ 480060 h 483156"/>
                <a:gd name="connsiteX0" fmla="*/ 662940 w 666093"/>
                <a:gd name="connsiteY0" fmla="*/ 0 h 483156"/>
                <a:gd name="connsiteX1" fmla="*/ 653415 w 666093"/>
                <a:gd name="connsiteY1" fmla="*/ 245269 h 483156"/>
                <a:gd name="connsiteX2" fmla="*/ 601980 w 666093"/>
                <a:gd name="connsiteY2" fmla="*/ 403860 h 483156"/>
                <a:gd name="connsiteX3" fmla="*/ 409098 w 666093"/>
                <a:gd name="connsiteY3" fmla="*/ 474821 h 483156"/>
                <a:gd name="connsiteX4" fmla="*/ 0 w 666093"/>
                <a:gd name="connsiteY4" fmla="*/ 480060 h 483156"/>
                <a:gd name="connsiteX0" fmla="*/ 662940 w 665790"/>
                <a:gd name="connsiteY0" fmla="*/ 0 h 483156"/>
                <a:gd name="connsiteX1" fmla="*/ 653415 w 665790"/>
                <a:gd name="connsiteY1" fmla="*/ 245269 h 483156"/>
                <a:gd name="connsiteX2" fmla="*/ 580549 w 665790"/>
                <a:gd name="connsiteY2" fmla="*/ 425291 h 483156"/>
                <a:gd name="connsiteX3" fmla="*/ 409098 w 665790"/>
                <a:gd name="connsiteY3" fmla="*/ 474821 h 483156"/>
                <a:gd name="connsiteX4" fmla="*/ 0 w 665790"/>
                <a:gd name="connsiteY4" fmla="*/ 480060 h 483156"/>
                <a:gd name="connsiteX0" fmla="*/ 662940 w 665790"/>
                <a:gd name="connsiteY0" fmla="*/ 0 h 483156"/>
                <a:gd name="connsiteX1" fmla="*/ 653415 w 665790"/>
                <a:gd name="connsiteY1" fmla="*/ 245269 h 483156"/>
                <a:gd name="connsiteX2" fmla="*/ 580549 w 665790"/>
                <a:gd name="connsiteY2" fmla="*/ 425291 h 483156"/>
                <a:gd name="connsiteX3" fmla="*/ 409098 w 665790"/>
                <a:gd name="connsiteY3" fmla="*/ 474821 h 483156"/>
                <a:gd name="connsiteX4" fmla="*/ 0 w 665790"/>
                <a:gd name="connsiteY4" fmla="*/ 480060 h 48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5790" h="483156">
                  <a:moveTo>
                    <a:pt x="662940" y="0"/>
                  </a:moveTo>
                  <a:cubicBezTo>
                    <a:pt x="668020" y="118745"/>
                    <a:pt x="667147" y="174387"/>
                    <a:pt x="653415" y="245269"/>
                  </a:cubicBezTo>
                  <a:cubicBezTo>
                    <a:pt x="639683" y="316151"/>
                    <a:pt x="621268" y="387033"/>
                    <a:pt x="580549" y="425291"/>
                  </a:cubicBezTo>
                  <a:cubicBezTo>
                    <a:pt x="539830" y="463549"/>
                    <a:pt x="509428" y="462121"/>
                    <a:pt x="409098" y="474821"/>
                  </a:cubicBezTo>
                  <a:cubicBezTo>
                    <a:pt x="308768" y="487521"/>
                    <a:pt x="231775" y="482600"/>
                    <a:pt x="0" y="480060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8927658-D4AE-8E1E-4331-2891C0261E67}"/>
                </a:ext>
              </a:extLst>
            </p:cNvPr>
            <p:cNvSpPr/>
            <p:nvPr/>
          </p:nvSpPr>
          <p:spPr>
            <a:xfrm>
              <a:off x="3336744" y="1645249"/>
              <a:ext cx="1091240" cy="1499959"/>
            </a:xfrm>
            <a:custGeom>
              <a:avLst/>
              <a:gdLst>
                <a:gd name="connsiteX0" fmla="*/ 662940 w 668805"/>
                <a:gd name="connsiteY0" fmla="*/ 0 h 482133"/>
                <a:gd name="connsiteX1" fmla="*/ 662940 w 668805"/>
                <a:gd name="connsiteY1" fmla="*/ 304800 h 482133"/>
                <a:gd name="connsiteX2" fmla="*/ 601980 w 668805"/>
                <a:gd name="connsiteY2" fmla="*/ 403860 h 482133"/>
                <a:gd name="connsiteX3" fmla="*/ 563880 w 668805"/>
                <a:gd name="connsiteY3" fmla="*/ 472440 h 482133"/>
                <a:gd name="connsiteX4" fmla="*/ 0 w 668805"/>
                <a:gd name="connsiteY4" fmla="*/ 480060 h 482133"/>
                <a:gd name="connsiteX0" fmla="*/ 662940 w 668805"/>
                <a:gd name="connsiteY0" fmla="*/ 0 h 483156"/>
                <a:gd name="connsiteX1" fmla="*/ 662940 w 668805"/>
                <a:gd name="connsiteY1" fmla="*/ 304800 h 483156"/>
                <a:gd name="connsiteX2" fmla="*/ 601980 w 668805"/>
                <a:gd name="connsiteY2" fmla="*/ 403860 h 483156"/>
                <a:gd name="connsiteX3" fmla="*/ 409098 w 668805"/>
                <a:gd name="connsiteY3" fmla="*/ 474821 h 483156"/>
                <a:gd name="connsiteX4" fmla="*/ 0 w 668805"/>
                <a:gd name="connsiteY4" fmla="*/ 480060 h 483156"/>
                <a:gd name="connsiteX0" fmla="*/ 662940 w 665050"/>
                <a:gd name="connsiteY0" fmla="*/ 0 h 483156"/>
                <a:gd name="connsiteX1" fmla="*/ 653415 w 665050"/>
                <a:gd name="connsiteY1" fmla="*/ 245269 h 483156"/>
                <a:gd name="connsiteX2" fmla="*/ 601980 w 665050"/>
                <a:gd name="connsiteY2" fmla="*/ 403860 h 483156"/>
                <a:gd name="connsiteX3" fmla="*/ 409098 w 665050"/>
                <a:gd name="connsiteY3" fmla="*/ 474821 h 483156"/>
                <a:gd name="connsiteX4" fmla="*/ 0 w 665050"/>
                <a:gd name="connsiteY4" fmla="*/ 480060 h 483156"/>
                <a:gd name="connsiteX0" fmla="*/ 662940 w 664210"/>
                <a:gd name="connsiteY0" fmla="*/ 0 h 483156"/>
                <a:gd name="connsiteX1" fmla="*/ 653415 w 664210"/>
                <a:gd name="connsiteY1" fmla="*/ 245269 h 483156"/>
                <a:gd name="connsiteX2" fmla="*/ 601980 w 664210"/>
                <a:gd name="connsiteY2" fmla="*/ 403860 h 483156"/>
                <a:gd name="connsiteX3" fmla="*/ 409098 w 664210"/>
                <a:gd name="connsiteY3" fmla="*/ 474821 h 483156"/>
                <a:gd name="connsiteX4" fmla="*/ 0 w 664210"/>
                <a:gd name="connsiteY4" fmla="*/ 480060 h 483156"/>
                <a:gd name="connsiteX0" fmla="*/ 662940 w 666093"/>
                <a:gd name="connsiteY0" fmla="*/ 0 h 483156"/>
                <a:gd name="connsiteX1" fmla="*/ 653415 w 666093"/>
                <a:gd name="connsiteY1" fmla="*/ 245269 h 483156"/>
                <a:gd name="connsiteX2" fmla="*/ 601980 w 666093"/>
                <a:gd name="connsiteY2" fmla="*/ 403860 h 483156"/>
                <a:gd name="connsiteX3" fmla="*/ 409098 w 666093"/>
                <a:gd name="connsiteY3" fmla="*/ 474821 h 483156"/>
                <a:gd name="connsiteX4" fmla="*/ 0 w 666093"/>
                <a:gd name="connsiteY4" fmla="*/ 480060 h 483156"/>
                <a:gd name="connsiteX0" fmla="*/ 662940 w 665790"/>
                <a:gd name="connsiteY0" fmla="*/ 0 h 483156"/>
                <a:gd name="connsiteX1" fmla="*/ 653415 w 665790"/>
                <a:gd name="connsiteY1" fmla="*/ 245269 h 483156"/>
                <a:gd name="connsiteX2" fmla="*/ 580549 w 665790"/>
                <a:gd name="connsiteY2" fmla="*/ 425291 h 483156"/>
                <a:gd name="connsiteX3" fmla="*/ 409098 w 665790"/>
                <a:gd name="connsiteY3" fmla="*/ 474821 h 483156"/>
                <a:gd name="connsiteX4" fmla="*/ 0 w 665790"/>
                <a:gd name="connsiteY4" fmla="*/ 480060 h 483156"/>
                <a:gd name="connsiteX0" fmla="*/ 662940 w 665790"/>
                <a:gd name="connsiteY0" fmla="*/ 0 h 483156"/>
                <a:gd name="connsiteX1" fmla="*/ 653415 w 665790"/>
                <a:gd name="connsiteY1" fmla="*/ 245269 h 483156"/>
                <a:gd name="connsiteX2" fmla="*/ 580549 w 665790"/>
                <a:gd name="connsiteY2" fmla="*/ 425291 h 483156"/>
                <a:gd name="connsiteX3" fmla="*/ 409098 w 665790"/>
                <a:gd name="connsiteY3" fmla="*/ 474821 h 483156"/>
                <a:gd name="connsiteX4" fmla="*/ 0 w 665790"/>
                <a:gd name="connsiteY4" fmla="*/ 480060 h 48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5790" h="483156">
                  <a:moveTo>
                    <a:pt x="662940" y="0"/>
                  </a:moveTo>
                  <a:cubicBezTo>
                    <a:pt x="668020" y="118745"/>
                    <a:pt x="667147" y="174387"/>
                    <a:pt x="653415" y="245269"/>
                  </a:cubicBezTo>
                  <a:cubicBezTo>
                    <a:pt x="639683" y="316151"/>
                    <a:pt x="621268" y="387033"/>
                    <a:pt x="580549" y="425291"/>
                  </a:cubicBezTo>
                  <a:cubicBezTo>
                    <a:pt x="539830" y="463549"/>
                    <a:pt x="509428" y="462121"/>
                    <a:pt x="409098" y="474821"/>
                  </a:cubicBezTo>
                  <a:cubicBezTo>
                    <a:pt x="308768" y="487521"/>
                    <a:pt x="231775" y="482600"/>
                    <a:pt x="0" y="480060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9EBC4D-DD91-C248-1721-85B5FA687D9B}"/>
                </a:ext>
              </a:extLst>
            </p:cNvPr>
            <p:cNvSpPr/>
            <p:nvPr/>
          </p:nvSpPr>
          <p:spPr>
            <a:xfrm flipH="1">
              <a:off x="4832404" y="1635647"/>
              <a:ext cx="665790" cy="483156"/>
            </a:xfrm>
            <a:custGeom>
              <a:avLst/>
              <a:gdLst>
                <a:gd name="connsiteX0" fmla="*/ 662940 w 668805"/>
                <a:gd name="connsiteY0" fmla="*/ 0 h 482133"/>
                <a:gd name="connsiteX1" fmla="*/ 662940 w 668805"/>
                <a:gd name="connsiteY1" fmla="*/ 304800 h 482133"/>
                <a:gd name="connsiteX2" fmla="*/ 601980 w 668805"/>
                <a:gd name="connsiteY2" fmla="*/ 403860 h 482133"/>
                <a:gd name="connsiteX3" fmla="*/ 563880 w 668805"/>
                <a:gd name="connsiteY3" fmla="*/ 472440 h 482133"/>
                <a:gd name="connsiteX4" fmla="*/ 0 w 668805"/>
                <a:gd name="connsiteY4" fmla="*/ 480060 h 482133"/>
                <a:gd name="connsiteX0" fmla="*/ 662940 w 668805"/>
                <a:gd name="connsiteY0" fmla="*/ 0 h 483156"/>
                <a:gd name="connsiteX1" fmla="*/ 662940 w 668805"/>
                <a:gd name="connsiteY1" fmla="*/ 304800 h 483156"/>
                <a:gd name="connsiteX2" fmla="*/ 601980 w 668805"/>
                <a:gd name="connsiteY2" fmla="*/ 403860 h 483156"/>
                <a:gd name="connsiteX3" fmla="*/ 409098 w 668805"/>
                <a:gd name="connsiteY3" fmla="*/ 474821 h 483156"/>
                <a:gd name="connsiteX4" fmla="*/ 0 w 668805"/>
                <a:gd name="connsiteY4" fmla="*/ 480060 h 483156"/>
                <a:gd name="connsiteX0" fmla="*/ 662940 w 665050"/>
                <a:gd name="connsiteY0" fmla="*/ 0 h 483156"/>
                <a:gd name="connsiteX1" fmla="*/ 653415 w 665050"/>
                <a:gd name="connsiteY1" fmla="*/ 245269 h 483156"/>
                <a:gd name="connsiteX2" fmla="*/ 601980 w 665050"/>
                <a:gd name="connsiteY2" fmla="*/ 403860 h 483156"/>
                <a:gd name="connsiteX3" fmla="*/ 409098 w 665050"/>
                <a:gd name="connsiteY3" fmla="*/ 474821 h 483156"/>
                <a:gd name="connsiteX4" fmla="*/ 0 w 665050"/>
                <a:gd name="connsiteY4" fmla="*/ 480060 h 483156"/>
                <a:gd name="connsiteX0" fmla="*/ 662940 w 664210"/>
                <a:gd name="connsiteY0" fmla="*/ 0 h 483156"/>
                <a:gd name="connsiteX1" fmla="*/ 653415 w 664210"/>
                <a:gd name="connsiteY1" fmla="*/ 245269 h 483156"/>
                <a:gd name="connsiteX2" fmla="*/ 601980 w 664210"/>
                <a:gd name="connsiteY2" fmla="*/ 403860 h 483156"/>
                <a:gd name="connsiteX3" fmla="*/ 409098 w 664210"/>
                <a:gd name="connsiteY3" fmla="*/ 474821 h 483156"/>
                <a:gd name="connsiteX4" fmla="*/ 0 w 664210"/>
                <a:gd name="connsiteY4" fmla="*/ 480060 h 483156"/>
                <a:gd name="connsiteX0" fmla="*/ 662940 w 666093"/>
                <a:gd name="connsiteY0" fmla="*/ 0 h 483156"/>
                <a:gd name="connsiteX1" fmla="*/ 653415 w 666093"/>
                <a:gd name="connsiteY1" fmla="*/ 245269 h 483156"/>
                <a:gd name="connsiteX2" fmla="*/ 601980 w 666093"/>
                <a:gd name="connsiteY2" fmla="*/ 403860 h 483156"/>
                <a:gd name="connsiteX3" fmla="*/ 409098 w 666093"/>
                <a:gd name="connsiteY3" fmla="*/ 474821 h 483156"/>
                <a:gd name="connsiteX4" fmla="*/ 0 w 666093"/>
                <a:gd name="connsiteY4" fmla="*/ 480060 h 483156"/>
                <a:gd name="connsiteX0" fmla="*/ 662940 w 665790"/>
                <a:gd name="connsiteY0" fmla="*/ 0 h 483156"/>
                <a:gd name="connsiteX1" fmla="*/ 653415 w 665790"/>
                <a:gd name="connsiteY1" fmla="*/ 245269 h 483156"/>
                <a:gd name="connsiteX2" fmla="*/ 580549 w 665790"/>
                <a:gd name="connsiteY2" fmla="*/ 425291 h 483156"/>
                <a:gd name="connsiteX3" fmla="*/ 409098 w 665790"/>
                <a:gd name="connsiteY3" fmla="*/ 474821 h 483156"/>
                <a:gd name="connsiteX4" fmla="*/ 0 w 665790"/>
                <a:gd name="connsiteY4" fmla="*/ 480060 h 483156"/>
                <a:gd name="connsiteX0" fmla="*/ 662940 w 665790"/>
                <a:gd name="connsiteY0" fmla="*/ 0 h 483156"/>
                <a:gd name="connsiteX1" fmla="*/ 653415 w 665790"/>
                <a:gd name="connsiteY1" fmla="*/ 245269 h 483156"/>
                <a:gd name="connsiteX2" fmla="*/ 580549 w 665790"/>
                <a:gd name="connsiteY2" fmla="*/ 425291 h 483156"/>
                <a:gd name="connsiteX3" fmla="*/ 409098 w 665790"/>
                <a:gd name="connsiteY3" fmla="*/ 474821 h 483156"/>
                <a:gd name="connsiteX4" fmla="*/ 0 w 665790"/>
                <a:gd name="connsiteY4" fmla="*/ 480060 h 48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5790" h="483156">
                  <a:moveTo>
                    <a:pt x="662940" y="0"/>
                  </a:moveTo>
                  <a:cubicBezTo>
                    <a:pt x="668020" y="118745"/>
                    <a:pt x="667147" y="174387"/>
                    <a:pt x="653415" y="245269"/>
                  </a:cubicBezTo>
                  <a:cubicBezTo>
                    <a:pt x="639683" y="316151"/>
                    <a:pt x="621268" y="387033"/>
                    <a:pt x="580549" y="425291"/>
                  </a:cubicBezTo>
                  <a:cubicBezTo>
                    <a:pt x="539830" y="463549"/>
                    <a:pt x="509428" y="462121"/>
                    <a:pt x="409098" y="474821"/>
                  </a:cubicBezTo>
                  <a:cubicBezTo>
                    <a:pt x="308768" y="487521"/>
                    <a:pt x="231775" y="482600"/>
                    <a:pt x="0" y="480060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0412EA3-489C-146A-ED5F-326916EFC4A2}"/>
                </a:ext>
              </a:extLst>
            </p:cNvPr>
            <p:cNvSpPr/>
            <p:nvPr/>
          </p:nvSpPr>
          <p:spPr>
            <a:xfrm flipH="1">
              <a:off x="4697928" y="1635648"/>
              <a:ext cx="952666" cy="850392"/>
            </a:xfrm>
            <a:custGeom>
              <a:avLst/>
              <a:gdLst>
                <a:gd name="connsiteX0" fmla="*/ 662940 w 668805"/>
                <a:gd name="connsiteY0" fmla="*/ 0 h 482133"/>
                <a:gd name="connsiteX1" fmla="*/ 662940 w 668805"/>
                <a:gd name="connsiteY1" fmla="*/ 304800 h 482133"/>
                <a:gd name="connsiteX2" fmla="*/ 601980 w 668805"/>
                <a:gd name="connsiteY2" fmla="*/ 403860 h 482133"/>
                <a:gd name="connsiteX3" fmla="*/ 563880 w 668805"/>
                <a:gd name="connsiteY3" fmla="*/ 472440 h 482133"/>
                <a:gd name="connsiteX4" fmla="*/ 0 w 668805"/>
                <a:gd name="connsiteY4" fmla="*/ 480060 h 482133"/>
                <a:gd name="connsiteX0" fmla="*/ 662940 w 668805"/>
                <a:gd name="connsiteY0" fmla="*/ 0 h 483156"/>
                <a:gd name="connsiteX1" fmla="*/ 662940 w 668805"/>
                <a:gd name="connsiteY1" fmla="*/ 304800 h 483156"/>
                <a:gd name="connsiteX2" fmla="*/ 601980 w 668805"/>
                <a:gd name="connsiteY2" fmla="*/ 403860 h 483156"/>
                <a:gd name="connsiteX3" fmla="*/ 409098 w 668805"/>
                <a:gd name="connsiteY3" fmla="*/ 474821 h 483156"/>
                <a:gd name="connsiteX4" fmla="*/ 0 w 668805"/>
                <a:gd name="connsiteY4" fmla="*/ 480060 h 483156"/>
                <a:gd name="connsiteX0" fmla="*/ 662940 w 665050"/>
                <a:gd name="connsiteY0" fmla="*/ 0 h 483156"/>
                <a:gd name="connsiteX1" fmla="*/ 653415 w 665050"/>
                <a:gd name="connsiteY1" fmla="*/ 245269 h 483156"/>
                <a:gd name="connsiteX2" fmla="*/ 601980 w 665050"/>
                <a:gd name="connsiteY2" fmla="*/ 403860 h 483156"/>
                <a:gd name="connsiteX3" fmla="*/ 409098 w 665050"/>
                <a:gd name="connsiteY3" fmla="*/ 474821 h 483156"/>
                <a:gd name="connsiteX4" fmla="*/ 0 w 665050"/>
                <a:gd name="connsiteY4" fmla="*/ 480060 h 483156"/>
                <a:gd name="connsiteX0" fmla="*/ 662940 w 664210"/>
                <a:gd name="connsiteY0" fmla="*/ 0 h 483156"/>
                <a:gd name="connsiteX1" fmla="*/ 653415 w 664210"/>
                <a:gd name="connsiteY1" fmla="*/ 245269 h 483156"/>
                <a:gd name="connsiteX2" fmla="*/ 601980 w 664210"/>
                <a:gd name="connsiteY2" fmla="*/ 403860 h 483156"/>
                <a:gd name="connsiteX3" fmla="*/ 409098 w 664210"/>
                <a:gd name="connsiteY3" fmla="*/ 474821 h 483156"/>
                <a:gd name="connsiteX4" fmla="*/ 0 w 664210"/>
                <a:gd name="connsiteY4" fmla="*/ 480060 h 483156"/>
                <a:gd name="connsiteX0" fmla="*/ 662940 w 666093"/>
                <a:gd name="connsiteY0" fmla="*/ 0 h 483156"/>
                <a:gd name="connsiteX1" fmla="*/ 653415 w 666093"/>
                <a:gd name="connsiteY1" fmla="*/ 245269 h 483156"/>
                <a:gd name="connsiteX2" fmla="*/ 601980 w 666093"/>
                <a:gd name="connsiteY2" fmla="*/ 403860 h 483156"/>
                <a:gd name="connsiteX3" fmla="*/ 409098 w 666093"/>
                <a:gd name="connsiteY3" fmla="*/ 474821 h 483156"/>
                <a:gd name="connsiteX4" fmla="*/ 0 w 666093"/>
                <a:gd name="connsiteY4" fmla="*/ 480060 h 483156"/>
                <a:gd name="connsiteX0" fmla="*/ 662940 w 665790"/>
                <a:gd name="connsiteY0" fmla="*/ 0 h 483156"/>
                <a:gd name="connsiteX1" fmla="*/ 653415 w 665790"/>
                <a:gd name="connsiteY1" fmla="*/ 245269 h 483156"/>
                <a:gd name="connsiteX2" fmla="*/ 580549 w 665790"/>
                <a:gd name="connsiteY2" fmla="*/ 425291 h 483156"/>
                <a:gd name="connsiteX3" fmla="*/ 409098 w 665790"/>
                <a:gd name="connsiteY3" fmla="*/ 474821 h 483156"/>
                <a:gd name="connsiteX4" fmla="*/ 0 w 665790"/>
                <a:gd name="connsiteY4" fmla="*/ 480060 h 483156"/>
                <a:gd name="connsiteX0" fmla="*/ 662940 w 665790"/>
                <a:gd name="connsiteY0" fmla="*/ 0 h 483156"/>
                <a:gd name="connsiteX1" fmla="*/ 653415 w 665790"/>
                <a:gd name="connsiteY1" fmla="*/ 245269 h 483156"/>
                <a:gd name="connsiteX2" fmla="*/ 580549 w 665790"/>
                <a:gd name="connsiteY2" fmla="*/ 425291 h 483156"/>
                <a:gd name="connsiteX3" fmla="*/ 409098 w 665790"/>
                <a:gd name="connsiteY3" fmla="*/ 474821 h 483156"/>
                <a:gd name="connsiteX4" fmla="*/ 0 w 665790"/>
                <a:gd name="connsiteY4" fmla="*/ 480060 h 48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5790" h="483156">
                  <a:moveTo>
                    <a:pt x="662940" y="0"/>
                  </a:moveTo>
                  <a:cubicBezTo>
                    <a:pt x="668020" y="118745"/>
                    <a:pt x="667147" y="174387"/>
                    <a:pt x="653415" y="245269"/>
                  </a:cubicBezTo>
                  <a:cubicBezTo>
                    <a:pt x="639683" y="316151"/>
                    <a:pt x="621268" y="387033"/>
                    <a:pt x="580549" y="425291"/>
                  </a:cubicBezTo>
                  <a:cubicBezTo>
                    <a:pt x="539830" y="463549"/>
                    <a:pt x="509428" y="462121"/>
                    <a:pt x="409098" y="474821"/>
                  </a:cubicBezTo>
                  <a:cubicBezTo>
                    <a:pt x="308768" y="487521"/>
                    <a:pt x="231775" y="482600"/>
                    <a:pt x="0" y="480060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08DF146-C6B6-6213-3481-23BBDA8BCC20}"/>
                </a:ext>
              </a:extLst>
            </p:cNvPr>
            <p:cNvSpPr/>
            <p:nvPr/>
          </p:nvSpPr>
          <p:spPr>
            <a:xfrm flipH="1">
              <a:off x="4572000" y="1635646"/>
              <a:ext cx="1091240" cy="1499959"/>
            </a:xfrm>
            <a:custGeom>
              <a:avLst/>
              <a:gdLst>
                <a:gd name="connsiteX0" fmla="*/ 662940 w 668805"/>
                <a:gd name="connsiteY0" fmla="*/ 0 h 482133"/>
                <a:gd name="connsiteX1" fmla="*/ 662940 w 668805"/>
                <a:gd name="connsiteY1" fmla="*/ 304800 h 482133"/>
                <a:gd name="connsiteX2" fmla="*/ 601980 w 668805"/>
                <a:gd name="connsiteY2" fmla="*/ 403860 h 482133"/>
                <a:gd name="connsiteX3" fmla="*/ 563880 w 668805"/>
                <a:gd name="connsiteY3" fmla="*/ 472440 h 482133"/>
                <a:gd name="connsiteX4" fmla="*/ 0 w 668805"/>
                <a:gd name="connsiteY4" fmla="*/ 480060 h 482133"/>
                <a:gd name="connsiteX0" fmla="*/ 662940 w 668805"/>
                <a:gd name="connsiteY0" fmla="*/ 0 h 483156"/>
                <a:gd name="connsiteX1" fmla="*/ 662940 w 668805"/>
                <a:gd name="connsiteY1" fmla="*/ 304800 h 483156"/>
                <a:gd name="connsiteX2" fmla="*/ 601980 w 668805"/>
                <a:gd name="connsiteY2" fmla="*/ 403860 h 483156"/>
                <a:gd name="connsiteX3" fmla="*/ 409098 w 668805"/>
                <a:gd name="connsiteY3" fmla="*/ 474821 h 483156"/>
                <a:gd name="connsiteX4" fmla="*/ 0 w 668805"/>
                <a:gd name="connsiteY4" fmla="*/ 480060 h 483156"/>
                <a:gd name="connsiteX0" fmla="*/ 662940 w 665050"/>
                <a:gd name="connsiteY0" fmla="*/ 0 h 483156"/>
                <a:gd name="connsiteX1" fmla="*/ 653415 w 665050"/>
                <a:gd name="connsiteY1" fmla="*/ 245269 h 483156"/>
                <a:gd name="connsiteX2" fmla="*/ 601980 w 665050"/>
                <a:gd name="connsiteY2" fmla="*/ 403860 h 483156"/>
                <a:gd name="connsiteX3" fmla="*/ 409098 w 665050"/>
                <a:gd name="connsiteY3" fmla="*/ 474821 h 483156"/>
                <a:gd name="connsiteX4" fmla="*/ 0 w 665050"/>
                <a:gd name="connsiteY4" fmla="*/ 480060 h 483156"/>
                <a:gd name="connsiteX0" fmla="*/ 662940 w 664210"/>
                <a:gd name="connsiteY0" fmla="*/ 0 h 483156"/>
                <a:gd name="connsiteX1" fmla="*/ 653415 w 664210"/>
                <a:gd name="connsiteY1" fmla="*/ 245269 h 483156"/>
                <a:gd name="connsiteX2" fmla="*/ 601980 w 664210"/>
                <a:gd name="connsiteY2" fmla="*/ 403860 h 483156"/>
                <a:gd name="connsiteX3" fmla="*/ 409098 w 664210"/>
                <a:gd name="connsiteY3" fmla="*/ 474821 h 483156"/>
                <a:gd name="connsiteX4" fmla="*/ 0 w 664210"/>
                <a:gd name="connsiteY4" fmla="*/ 480060 h 483156"/>
                <a:gd name="connsiteX0" fmla="*/ 662940 w 666093"/>
                <a:gd name="connsiteY0" fmla="*/ 0 h 483156"/>
                <a:gd name="connsiteX1" fmla="*/ 653415 w 666093"/>
                <a:gd name="connsiteY1" fmla="*/ 245269 h 483156"/>
                <a:gd name="connsiteX2" fmla="*/ 601980 w 666093"/>
                <a:gd name="connsiteY2" fmla="*/ 403860 h 483156"/>
                <a:gd name="connsiteX3" fmla="*/ 409098 w 666093"/>
                <a:gd name="connsiteY3" fmla="*/ 474821 h 483156"/>
                <a:gd name="connsiteX4" fmla="*/ 0 w 666093"/>
                <a:gd name="connsiteY4" fmla="*/ 480060 h 483156"/>
                <a:gd name="connsiteX0" fmla="*/ 662940 w 665790"/>
                <a:gd name="connsiteY0" fmla="*/ 0 h 483156"/>
                <a:gd name="connsiteX1" fmla="*/ 653415 w 665790"/>
                <a:gd name="connsiteY1" fmla="*/ 245269 h 483156"/>
                <a:gd name="connsiteX2" fmla="*/ 580549 w 665790"/>
                <a:gd name="connsiteY2" fmla="*/ 425291 h 483156"/>
                <a:gd name="connsiteX3" fmla="*/ 409098 w 665790"/>
                <a:gd name="connsiteY3" fmla="*/ 474821 h 483156"/>
                <a:gd name="connsiteX4" fmla="*/ 0 w 665790"/>
                <a:gd name="connsiteY4" fmla="*/ 480060 h 483156"/>
                <a:gd name="connsiteX0" fmla="*/ 662940 w 665790"/>
                <a:gd name="connsiteY0" fmla="*/ 0 h 483156"/>
                <a:gd name="connsiteX1" fmla="*/ 653415 w 665790"/>
                <a:gd name="connsiteY1" fmla="*/ 245269 h 483156"/>
                <a:gd name="connsiteX2" fmla="*/ 580549 w 665790"/>
                <a:gd name="connsiteY2" fmla="*/ 425291 h 483156"/>
                <a:gd name="connsiteX3" fmla="*/ 409098 w 665790"/>
                <a:gd name="connsiteY3" fmla="*/ 474821 h 483156"/>
                <a:gd name="connsiteX4" fmla="*/ 0 w 665790"/>
                <a:gd name="connsiteY4" fmla="*/ 480060 h 48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5790" h="483156">
                  <a:moveTo>
                    <a:pt x="662940" y="0"/>
                  </a:moveTo>
                  <a:cubicBezTo>
                    <a:pt x="668020" y="118745"/>
                    <a:pt x="667147" y="174387"/>
                    <a:pt x="653415" y="245269"/>
                  </a:cubicBezTo>
                  <a:cubicBezTo>
                    <a:pt x="639683" y="316151"/>
                    <a:pt x="621268" y="387033"/>
                    <a:pt x="580549" y="425291"/>
                  </a:cubicBezTo>
                  <a:cubicBezTo>
                    <a:pt x="539830" y="463549"/>
                    <a:pt x="509428" y="462121"/>
                    <a:pt x="409098" y="474821"/>
                  </a:cubicBezTo>
                  <a:cubicBezTo>
                    <a:pt x="308768" y="487521"/>
                    <a:pt x="231775" y="482600"/>
                    <a:pt x="0" y="480060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A0E6D13-F255-8C20-3BA1-1FF770813FB6}"/>
              </a:ext>
            </a:extLst>
          </p:cNvPr>
          <p:cNvCxnSpPr>
            <a:cxnSpLocks/>
          </p:cNvCxnSpPr>
          <p:nvPr/>
        </p:nvCxnSpPr>
        <p:spPr>
          <a:xfrm flipH="1" flipV="1">
            <a:off x="4201719" y="3435846"/>
            <a:ext cx="614322" cy="101743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089F1BF-F6CD-A468-6DED-C56AC718C71A}"/>
              </a:ext>
            </a:extLst>
          </p:cNvPr>
          <p:cNvSpPr txBox="1"/>
          <p:nvPr/>
        </p:nvSpPr>
        <p:spPr>
          <a:xfrm>
            <a:off x="4201719" y="4500570"/>
            <a:ext cx="1920253" cy="2194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fr-CH" sz="1200" i="1" dirty="0"/>
              <a:t>Single </a:t>
            </a:r>
            <a:r>
              <a:rPr lang="fr-CH" sz="1200" i="1" dirty="0" err="1"/>
              <a:t>step</a:t>
            </a:r>
            <a:r>
              <a:rPr lang="fr-CH" sz="1200" i="1" dirty="0"/>
              <a:t> of 250mm</a:t>
            </a:r>
          </a:p>
          <a:p>
            <a:pPr algn="ctr"/>
            <a:r>
              <a:rPr lang="fr-CH" sz="1200" i="1" dirty="0"/>
              <a:t>Ok for HSE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73FAA6-D19B-969F-2935-358F0F11B9A7}"/>
              </a:ext>
            </a:extLst>
          </p:cNvPr>
          <p:cNvSpPr txBox="1"/>
          <p:nvPr/>
        </p:nvSpPr>
        <p:spPr>
          <a:xfrm>
            <a:off x="7715112" y="387228"/>
            <a:ext cx="1151688" cy="576064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fr-CH" sz="1200" i="1" dirty="0" err="1">
                <a:solidFill>
                  <a:srgbClr val="FF0000"/>
                </a:solidFill>
              </a:rPr>
              <a:t>after</a:t>
            </a:r>
            <a:r>
              <a:rPr lang="fr-CH" sz="1200" i="1" dirty="0">
                <a:solidFill>
                  <a:srgbClr val="FF0000"/>
                </a:solidFill>
              </a:rPr>
              <a:t> correction</a:t>
            </a:r>
            <a:br>
              <a:rPr lang="fr-CH" sz="1200" i="1" dirty="0">
                <a:solidFill>
                  <a:srgbClr val="FF0000"/>
                </a:solidFill>
              </a:rPr>
            </a:br>
            <a:r>
              <a:rPr lang="fr-CH" sz="1200" i="1" dirty="0">
                <a:solidFill>
                  <a:srgbClr val="FF0000"/>
                </a:solidFill>
              </a:rPr>
              <a:t>12.12.2023</a:t>
            </a:r>
          </a:p>
        </p:txBody>
      </p:sp>
    </p:spTree>
    <p:extLst>
      <p:ext uri="{BB962C8B-B14F-4D97-AF65-F5344CB8AC3E}">
        <p14:creationId xmlns:p14="http://schemas.microsoft.com/office/powerpoint/2010/main" val="3828847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C1CE98A-514D-78FD-792F-2B7A9FEE41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99" t="6469" r="1631" b="2729"/>
          <a:stretch/>
        </p:blipFill>
        <p:spPr>
          <a:xfrm>
            <a:off x="3059832" y="830118"/>
            <a:ext cx="5760640" cy="38298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1ECE7B-FE5A-4E23-63FA-F0A194AFB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USx7 Faraday cage Racks allocation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A68EA5-2C4A-CC11-215E-C9B3D00FB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LLRF Project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E70C50-45E2-D6B3-5A1A-DDC03405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326573-4114-5163-080F-D80E7D9AF2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2735864" cy="3680222"/>
          </a:xfrm>
        </p:spPr>
        <p:txBody>
          <a:bodyPr>
            <a:normAutofit/>
          </a:bodyPr>
          <a:lstStyle/>
          <a:p>
            <a:r>
              <a:rPr lang="fr-CH" sz="2400" dirty="0"/>
              <a:t>New allocation</a:t>
            </a:r>
            <a:br>
              <a:rPr lang="fr-CH" sz="2400" dirty="0"/>
            </a:br>
            <a:r>
              <a:rPr lang="fr-CH" sz="1800" dirty="0"/>
              <a:t>(</a:t>
            </a:r>
            <a:r>
              <a:rPr lang="fr-CH" sz="1800" dirty="0" err="1"/>
              <a:t>optimized</a:t>
            </a:r>
            <a:r>
              <a:rPr lang="fr-CH" sz="1800" dirty="0"/>
              <a:t> for </a:t>
            </a:r>
            <a:r>
              <a:rPr lang="fr-CH" sz="1800" dirty="0" err="1"/>
              <a:t>cabling</a:t>
            </a:r>
            <a:r>
              <a:rPr lang="fr-CH" sz="1800" dirty="0"/>
              <a:t>)</a:t>
            </a:r>
            <a:endParaRPr lang="fr-CH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C6EF52-C13A-D94F-2720-BAC6985A38D2}"/>
              </a:ext>
            </a:extLst>
          </p:cNvPr>
          <p:cNvSpPr txBox="1"/>
          <p:nvPr/>
        </p:nvSpPr>
        <p:spPr>
          <a:xfrm>
            <a:off x="612000" y="2787774"/>
            <a:ext cx="1151688" cy="576064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fr-CH" sz="1200" i="1" dirty="0" err="1">
                <a:solidFill>
                  <a:srgbClr val="FF0000"/>
                </a:solidFill>
              </a:rPr>
              <a:t>after</a:t>
            </a:r>
            <a:r>
              <a:rPr lang="fr-CH" sz="1200" i="1" dirty="0">
                <a:solidFill>
                  <a:srgbClr val="FF0000"/>
                </a:solidFill>
              </a:rPr>
              <a:t> correction</a:t>
            </a:r>
            <a:br>
              <a:rPr lang="fr-CH" sz="1200" i="1" dirty="0">
                <a:solidFill>
                  <a:srgbClr val="FF0000"/>
                </a:solidFill>
              </a:rPr>
            </a:br>
            <a:r>
              <a:rPr lang="fr-CH" sz="1200" i="1" dirty="0">
                <a:solidFill>
                  <a:srgbClr val="FF0000"/>
                </a:solidFill>
              </a:rPr>
              <a:t>12.12.2023</a:t>
            </a:r>
          </a:p>
        </p:txBody>
      </p:sp>
    </p:spTree>
    <p:extLst>
      <p:ext uri="{BB962C8B-B14F-4D97-AF65-F5344CB8AC3E}">
        <p14:creationId xmlns:p14="http://schemas.microsoft.com/office/powerpoint/2010/main" val="2848147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BA15D-A123-6F38-4D9D-B9A578893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UR15 or UR55 </a:t>
            </a:r>
            <a:r>
              <a:rPr lang="fr-CH" dirty="0" err="1"/>
              <a:t>gallery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DF4D2D-40F1-1EB3-6D24-600B3641F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HL-LHC LLRF Project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22394F-3E36-51F4-224D-818F2E436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9" name="Image 2" descr="rf1_14">
            <a:extLst>
              <a:ext uri="{FF2B5EF4-FFF2-40B4-BE49-F238E27FC236}">
                <a16:creationId xmlns:a16="http://schemas.microsoft.com/office/drawing/2014/main" id="{D71C72F9-50FA-AB64-764D-C0D04E253BA5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61"/>
          <a:stretch/>
        </p:blipFill>
        <p:spPr>
          <a:xfrm>
            <a:off x="1801688" y="800695"/>
            <a:ext cx="5252591" cy="379392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2" name="ZoneTexte 8">
            <a:extLst>
              <a:ext uri="{FF2B5EF4-FFF2-40B4-BE49-F238E27FC236}">
                <a16:creationId xmlns:a16="http://schemas.microsoft.com/office/drawing/2014/main" id="{E78D5A19-59FA-E17F-28F2-6B6B61EC78BD}"/>
              </a:ext>
            </a:extLst>
          </p:cNvPr>
          <p:cNvSpPr txBox="1"/>
          <p:nvPr/>
        </p:nvSpPr>
        <p:spPr>
          <a:xfrm>
            <a:off x="4158233" y="3488109"/>
            <a:ext cx="712013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UR15</a:t>
            </a:r>
            <a:endParaRPr lang="en-GB" sz="1400" dirty="0"/>
          </a:p>
        </p:txBody>
      </p:sp>
      <p:sp>
        <p:nvSpPr>
          <p:cNvPr id="13" name="ZoneTexte 9">
            <a:extLst>
              <a:ext uri="{FF2B5EF4-FFF2-40B4-BE49-F238E27FC236}">
                <a16:creationId xmlns:a16="http://schemas.microsoft.com/office/drawing/2014/main" id="{670B72E0-E0D4-1B01-33B0-78B9357FD2CE}"/>
              </a:ext>
            </a:extLst>
          </p:cNvPr>
          <p:cNvSpPr txBox="1"/>
          <p:nvPr/>
        </p:nvSpPr>
        <p:spPr>
          <a:xfrm>
            <a:off x="2147395" y="2413835"/>
            <a:ext cx="64807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UA13</a:t>
            </a:r>
            <a:endParaRPr lang="en-GB" sz="1400" dirty="0"/>
          </a:p>
        </p:txBody>
      </p:sp>
      <p:sp>
        <p:nvSpPr>
          <p:cNvPr id="14" name="ZoneTexte 10">
            <a:extLst>
              <a:ext uri="{FF2B5EF4-FFF2-40B4-BE49-F238E27FC236}">
                <a16:creationId xmlns:a16="http://schemas.microsoft.com/office/drawing/2014/main" id="{61FF2A7D-C2D8-23C8-2C44-BED93CA44E7C}"/>
              </a:ext>
            </a:extLst>
          </p:cNvPr>
          <p:cNvSpPr txBox="1"/>
          <p:nvPr/>
        </p:nvSpPr>
        <p:spPr>
          <a:xfrm>
            <a:off x="6084168" y="2281483"/>
            <a:ext cx="64807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UL13</a:t>
            </a:r>
            <a:endParaRPr lang="en-GB" sz="1400" dirty="0"/>
          </a:p>
        </p:txBody>
      </p:sp>
      <p:cxnSp>
        <p:nvCxnSpPr>
          <p:cNvPr id="16" name="Connecteur droit avec flèche 8">
            <a:extLst>
              <a:ext uri="{FF2B5EF4-FFF2-40B4-BE49-F238E27FC236}">
                <a16:creationId xmlns:a16="http://schemas.microsoft.com/office/drawing/2014/main" id="{15937B13-07B9-5D84-D961-EF2170EE0E89}"/>
              </a:ext>
            </a:extLst>
          </p:cNvPr>
          <p:cNvCxnSpPr>
            <a:cxnSpLocks/>
          </p:cNvCxnSpPr>
          <p:nvPr/>
        </p:nvCxnSpPr>
        <p:spPr>
          <a:xfrm>
            <a:off x="1822211" y="3795886"/>
            <a:ext cx="1613145" cy="260234"/>
          </a:xfrm>
          <a:prstGeom prst="straightConnector1">
            <a:avLst/>
          </a:prstGeom>
          <a:ln w="12700">
            <a:solidFill>
              <a:srgbClr val="00B050"/>
            </a:solidFill>
            <a:prstDash val="dash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D8644B7-7A7A-A27E-7549-21D3C8B9DB17}"/>
              </a:ext>
            </a:extLst>
          </p:cNvPr>
          <p:cNvSpPr txBox="1"/>
          <p:nvPr/>
        </p:nvSpPr>
        <p:spPr>
          <a:xfrm>
            <a:off x="1049979" y="3517153"/>
            <a:ext cx="15444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cs typeface="Calibri" panose="020F0502020204030204" pitchFamily="34" charset="0"/>
              </a:rPr>
              <a:t>Faraday cage</a:t>
            </a:r>
          </a:p>
          <a:p>
            <a:r>
              <a:rPr lang="en-US" sz="1100" dirty="0">
                <a:solidFill>
                  <a:srgbClr val="00B050"/>
                </a:solidFill>
                <a:cs typeface="Calibri" panose="020F0502020204030204" pitchFamily="34" charset="0"/>
              </a:rPr>
              <a:t>6 racks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74E5D7-DED9-0D9E-D67F-8ECDB38B4036}"/>
              </a:ext>
            </a:extLst>
          </p:cNvPr>
          <p:cNvSpPr txBox="1"/>
          <p:nvPr/>
        </p:nvSpPr>
        <p:spPr>
          <a:xfrm>
            <a:off x="2795467" y="4474097"/>
            <a:ext cx="31749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Fig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– HL-LHC URx5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gallery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,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Courtesy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S. Maridor</a:t>
            </a:r>
          </a:p>
        </p:txBody>
      </p:sp>
    </p:spTree>
    <p:extLst>
      <p:ext uri="{BB962C8B-B14F-4D97-AF65-F5344CB8AC3E}">
        <p14:creationId xmlns:p14="http://schemas.microsoft.com/office/powerpoint/2010/main" val="2139097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tailEnd type="triangl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  <a:ln w="6350">
          <a:solidFill>
            <a:schemeClr val="tx1"/>
          </a:solidFill>
        </a:ln>
      </a:spPr>
      <a:bodyPr wrap="square" lIns="0" tIns="0" rIns="0" bIns="0" rtlCol="0" anchor="ctr" anchorCtr="0">
        <a:noAutofit/>
      </a:bodyPr>
      <a:lstStyle>
        <a:defPPr algn="ctr">
          <a:defRPr sz="1200" i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https://edms.cern.ch/document/1586446/1.0</Note>
  </documentManagement>
</p:properties>
</file>

<file path=customXml/itemProps1.xml><?xml version="1.0" encoding="utf-8"?>
<ds:datastoreItem xmlns:ds="http://schemas.openxmlformats.org/officeDocument/2006/customXml" ds:itemID="{43A6481E-E6A1-463D-B1A9-41C04A87865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63AD722-E25D-4BCF-B24B-64C9609FFF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D794E86-0487-46F2-B904-2989DA392DBC}">
  <ds:schemaRefs>
    <ds:schemaRef ds:uri="http://purl.org/dc/elements/1.1/"/>
    <ds:schemaRef ds:uri="http://www.w3.org/XML/1998/namespace"/>
    <ds:schemaRef ds:uri="http://purl.org/dc/terms/"/>
    <ds:schemaRef ds:uri="8946e33d-fd2f-4ae4-8ee9-d90c129cdf9e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14822</TotalTime>
  <Words>1981</Words>
  <Application>Microsoft Office PowerPoint</Application>
  <PresentationFormat>On-screen Show (16:9)</PresentationFormat>
  <Paragraphs>375</Paragraphs>
  <Slides>30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Symbol</vt:lpstr>
      <vt:lpstr>Wingdings</vt:lpstr>
      <vt:lpstr>Thème Office</vt:lpstr>
      <vt:lpstr>Equation</vt:lpstr>
      <vt:lpstr> HL-LHC Crab-Cavities LLRF project  LLRF Integration  </vt:lpstr>
      <vt:lpstr>Crab-Cavities underground layout</vt:lpstr>
      <vt:lpstr>US17 or US57 gallery</vt:lpstr>
      <vt:lpstr>Patch panel – USx7 faraday-cage</vt:lpstr>
      <vt:lpstr>Patch panel – USx7 faraday-cage</vt:lpstr>
      <vt:lpstr>USx7 Faraday cage layout</vt:lpstr>
      <vt:lpstr>USx7 Faraday cage False-floor</vt:lpstr>
      <vt:lpstr>USx7 Faraday cage Racks allocation</vt:lpstr>
      <vt:lpstr>UR15 or UR55 gallery</vt:lpstr>
      <vt:lpstr>Patch panel – UR faraday-cage</vt:lpstr>
      <vt:lpstr>URx5 Faraday cage layout</vt:lpstr>
      <vt:lpstr>UR15 &amp; UR55 Faraday cage False-floor</vt:lpstr>
      <vt:lpstr>URx7 Faraday cage Racks allocation</vt:lpstr>
      <vt:lpstr>False floors - Stairs</vt:lpstr>
      <vt:lpstr>Head room – UR faraday-cage</vt:lpstr>
      <vt:lpstr>Head room – US faraday-cage</vt:lpstr>
      <vt:lpstr>Head room – CV</vt:lpstr>
      <vt:lpstr>FC monitoring</vt:lpstr>
      <vt:lpstr>Fiber feed-throughs</vt:lpstr>
      <vt:lpstr>Cabling - Couplers Patch panel</vt:lpstr>
      <vt:lpstr>Cabling - Tunnel patch panel</vt:lpstr>
      <vt:lpstr>Cabling - Tunnel patch panel</vt:lpstr>
      <vt:lpstr>Specifications for LLRF</vt:lpstr>
      <vt:lpstr>Underground temperature</vt:lpstr>
      <vt:lpstr>Underground temperature</vt:lpstr>
      <vt:lpstr>Cables</vt:lpstr>
      <vt:lpstr>Cabling</vt:lpstr>
      <vt:lpstr>Cabling</vt:lpstr>
      <vt:lpstr>Fire detection</vt:lpstr>
      <vt:lpstr>References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HiLumi-Pres-Template-16-9-v2</dc:title>
  <dc:creator>André-Pierre OLIVIER</dc:creator>
  <cp:lastModifiedBy>Gregoire Hagmann</cp:lastModifiedBy>
  <cp:revision>440</cp:revision>
  <cp:lastPrinted>2023-11-15T14:30:22Z</cp:lastPrinted>
  <dcterms:created xsi:type="dcterms:W3CDTF">2016-02-11T10:47:23Z</dcterms:created>
  <dcterms:modified xsi:type="dcterms:W3CDTF">2023-12-12T14:50:17Z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