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omments/modernComment_134_F7AA95C9.xml" ContentType="application/vnd.ms-powerpoint.comments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3" r:id="rId2"/>
  </p:sldMasterIdLst>
  <p:sldIdLst>
    <p:sldId id="256" r:id="rId3"/>
    <p:sldId id="289" r:id="rId4"/>
    <p:sldId id="330" r:id="rId5"/>
    <p:sldId id="312" r:id="rId6"/>
    <p:sldId id="294" r:id="rId7"/>
    <p:sldId id="331" r:id="rId8"/>
    <p:sldId id="314" r:id="rId9"/>
    <p:sldId id="302" r:id="rId10"/>
    <p:sldId id="291" r:id="rId11"/>
    <p:sldId id="295" r:id="rId12"/>
    <p:sldId id="309" r:id="rId13"/>
    <p:sldId id="310" r:id="rId14"/>
    <p:sldId id="260" r:id="rId15"/>
    <p:sldId id="339" r:id="rId16"/>
    <p:sldId id="304" r:id="rId17"/>
    <p:sldId id="305" r:id="rId18"/>
    <p:sldId id="307" r:id="rId19"/>
    <p:sldId id="336" r:id="rId20"/>
    <p:sldId id="306" r:id="rId21"/>
    <p:sldId id="337" r:id="rId22"/>
    <p:sldId id="308" r:id="rId23"/>
    <p:sldId id="338" r:id="rId24"/>
    <p:sldId id="316" r:id="rId25"/>
    <p:sldId id="332" r:id="rId26"/>
    <p:sldId id="318" r:id="rId27"/>
    <p:sldId id="320" r:id="rId28"/>
    <p:sldId id="322" r:id="rId29"/>
    <p:sldId id="321" r:id="rId30"/>
    <p:sldId id="323" r:id="rId31"/>
    <p:sldId id="334" r:id="rId32"/>
    <p:sldId id="328" r:id="rId33"/>
    <p:sldId id="340" r:id="rId34"/>
    <p:sldId id="326" r:id="rId35"/>
    <p:sldId id="325" r:id="rId36"/>
    <p:sldId id="333" r:id="rId37"/>
    <p:sldId id="329" r:id="rId38"/>
    <p:sldId id="335" r:id="rId39"/>
    <p:sldId id="303" r:id="rId40"/>
    <p:sldId id="298" r:id="rId41"/>
    <p:sldId id="263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6C560AE-847A-65DA-4677-638326EB8887}" name="Delphine Domange" initials="DD" userId="S::delphine.domange@cern.ch::2f38b3e6-5ba6-403b-a30f-beae8ed0b90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0BDB"/>
    <a:srgbClr val="7244F2"/>
    <a:srgbClr val="000000"/>
    <a:srgbClr val="3FD4FF"/>
    <a:srgbClr val="81E5F9"/>
    <a:srgbClr val="9A57CD"/>
    <a:srgbClr val="C60CB0"/>
    <a:srgbClr val="FF9BEC"/>
    <a:srgbClr val="FF3FDA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>
      <p:cViewPr>
        <p:scale>
          <a:sx n="100" d="100"/>
          <a:sy n="100" d="100"/>
        </p:scale>
        <p:origin x="105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microsoft.com/office/2018/10/relationships/authors" Target="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comments/modernComment_134_F7AA95C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694591C-954B-4532-88DF-F49987F366EA}" authorId="{C6C560AE-847A-65DA-4677-638326EB8887}" created="2023-10-24T16:47:56.807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155151817" sldId="308"/>
      <ac:picMk id="8" creationId="{B95C7386-AFC4-1644-46BF-BFC7C64ECCE4}"/>
    </ac:deMkLst>
    <p188:txBody>
      <a:bodyPr/>
      <a:lstStyle/>
      <a:p>
        <a:r>
          <a:rPr lang="en-GB"/>
          <a:t>Ajouter les deux valeurs avec les plus grandes deviations?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HiRadMat-37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Tapes impacted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03C07639-6935-41D5-B5A7-46143F3E672A}">
      <dgm:prSet phldrT="[Text]" custT="1"/>
      <dgm:spPr/>
      <dgm:t>
        <a:bodyPr/>
        <a:lstStyle/>
        <a:p>
          <a:r>
            <a:rPr lang="en-US" sz="1800" dirty="0"/>
            <a:t>Tapes removed from the sample holder</a:t>
          </a:r>
          <a:endParaRPr lang="en-GB" sz="1800" dirty="0"/>
        </a:p>
      </dgm:t>
    </dgm:pt>
    <dgm:pt modelId="{89E9EE74-C76B-44FC-8B30-499C5781E8E4}" type="parTrans" cxnId="{6E4B4FC2-B713-4DB2-8067-1E1D837F21A2}">
      <dgm:prSet/>
      <dgm:spPr/>
      <dgm:t>
        <a:bodyPr/>
        <a:lstStyle/>
        <a:p>
          <a:endParaRPr lang="en-GB"/>
        </a:p>
      </dgm:t>
    </dgm:pt>
    <dgm:pt modelId="{F0CAAABC-DCCB-4FD6-948A-7F65AF4DB949}" type="sibTrans" cxnId="{6E4B4FC2-B713-4DB2-8067-1E1D837F21A2}">
      <dgm:prSet/>
      <dgm:spPr/>
      <dgm:t>
        <a:bodyPr/>
        <a:lstStyle/>
        <a:p>
          <a:endParaRPr lang="en-GB"/>
        </a:p>
      </dgm:t>
    </dgm:pt>
    <dgm:pt modelId="{07164A0D-9D92-4A7C-9C1D-4C1BFB5F248E}">
      <dgm:prSet phldrT="[Text]" custT="1"/>
      <dgm:spPr/>
      <dgm:t>
        <a:bodyPr/>
        <a:lstStyle/>
        <a:p>
          <a:r>
            <a:rPr lang="en-US" sz="1800" dirty="0"/>
            <a:t>First visual inspection</a:t>
          </a:r>
          <a:endParaRPr lang="en-GB" sz="1800" dirty="0"/>
        </a:p>
      </dgm:t>
    </dgm:pt>
    <dgm:pt modelId="{F3C7DB3E-71CB-4F28-8FE3-5BDECEB9E872}" type="parTrans" cxnId="{EA397400-E0BC-4CC6-86A5-7AEA65B84152}">
      <dgm:prSet/>
      <dgm:spPr/>
      <dgm:t>
        <a:bodyPr/>
        <a:lstStyle/>
        <a:p>
          <a:endParaRPr lang="en-GB"/>
        </a:p>
      </dgm:t>
    </dgm:pt>
    <dgm:pt modelId="{FAD36416-98A1-494E-96E0-C00B0FC91D79}" type="sibTrans" cxnId="{EA397400-E0BC-4CC6-86A5-7AEA65B84152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EA397400-E0BC-4CC6-86A5-7AEA65B84152}" srcId="{BCA8321F-62B9-4952-8A31-49644BBAAE57}" destId="{07164A0D-9D92-4A7C-9C1D-4C1BFB5F248E}" srcOrd="2" destOrd="0" parTransId="{F3C7DB3E-71CB-4F28-8FE3-5BDECEB9E872}" sibTransId="{FAD36416-98A1-494E-96E0-C00B0FC91D79}"/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64F92FA7-95AE-447D-AC7C-ADFAF577D0A4}" type="presOf" srcId="{07164A0D-9D92-4A7C-9C1D-4C1BFB5F248E}" destId="{4C853CD7-652F-4DC6-85D7-2178B4A5C86D}" srcOrd="0" destOrd="2" presId="urn:microsoft.com/office/officeart/2005/8/layout/hList1"/>
    <dgm:cxn modelId="{44EE6FAC-760A-4141-8882-BBBCFBA6ED77}" type="presOf" srcId="{03C07639-6935-41D5-B5A7-46143F3E672A}" destId="{4C853CD7-652F-4DC6-85D7-2178B4A5C86D}" srcOrd="0" destOrd="1" presId="urn:microsoft.com/office/officeart/2005/8/layout/hList1"/>
    <dgm:cxn modelId="{6E4B4FC2-B713-4DB2-8067-1E1D837F21A2}" srcId="{BCA8321F-62B9-4952-8A31-49644BBAAE57}" destId="{03C07639-6935-41D5-B5A7-46143F3E672A}" srcOrd="1" destOrd="0" parTransId="{89E9EE74-C76B-44FC-8B30-499C5781E8E4}" sibTransId="{F0CAAABC-DCCB-4FD6-948A-7F65AF4DB949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100" dirty="0"/>
            <a:t>Validation of modelling </a:t>
          </a:r>
          <a:r>
            <a:rPr lang="en-US" sz="2000" dirty="0"/>
            <a:t>hypotheses</a:t>
          </a:r>
          <a:endParaRPr lang="en-GB" sz="21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Tape resistance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4826290E-629F-4565-88CC-0EDC7BD3024D}">
      <dgm:prSet phldrT="[Text]" custT="1"/>
      <dgm:spPr/>
      <dgm:t>
        <a:bodyPr/>
        <a:lstStyle/>
        <a:p>
          <a:r>
            <a:rPr lang="en-US" sz="1800" dirty="0"/>
            <a:t>Thermal mechanisms modelling</a:t>
          </a:r>
          <a:endParaRPr lang="en-GB" sz="1800" dirty="0"/>
        </a:p>
      </dgm:t>
    </dgm:pt>
    <dgm:pt modelId="{79AA9151-2608-451F-9A81-C9AC27D481E9}" type="parTrans" cxnId="{58336AA6-93C7-4181-AA0E-9D6CF0A2097D}">
      <dgm:prSet/>
      <dgm:spPr/>
      <dgm:t>
        <a:bodyPr/>
        <a:lstStyle/>
        <a:p>
          <a:endParaRPr lang="en-GB"/>
        </a:p>
      </dgm:t>
    </dgm:pt>
    <dgm:pt modelId="{A306054E-43CF-4F83-99E6-741DCD3B66C2}" type="sibTrans" cxnId="{58336AA6-93C7-4181-AA0E-9D6CF0A2097D}">
      <dgm:prSet/>
      <dgm:spPr/>
      <dgm:t>
        <a:bodyPr/>
        <a:lstStyle/>
        <a:p>
          <a:endParaRPr lang="en-GB"/>
        </a:p>
      </dgm:t>
    </dgm:pt>
    <dgm:pt modelId="{80915EF1-5887-4A7C-85D2-CBAA98F0BAD5}">
      <dgm:prSet phldrT="[Text]" custT="1"/>
      <dgm:spPr/>
      <dgm:t>
        <a:bodyPr/>
        <a:lstStyle/>
        <a:p>
          <a:r>
            <a:rPr lang="en-US" sz="1800" dirty="0"/>
            <a:t>Evaluation of uncertainties</a:t>
          </a:r>
          <a:endParaRPr lang="en-GB" sz="2100" dirty="0"/>
        </a:p>
      </dgm:t>
    </dgm:pt>
    <dgm:pt modelId="{6AAC1445-1ED2-4C79-8843-B8464D3D6F06}" type="parTrans" cxnId="{17CF478B-3110-4E05-B416-1443179430A5}">
      <dgm:prSet/>
      <dgm:spPr/>
      <dgm:t>
        <a:bodyPr/>
        <a:lstStyle/>
        <a:p>
          <a:endParaRPr lang="en-GB"/>
        </a:p>
      </dgm:t>
    </dgm:pt>
    <dgm:pt modelId="{4C0DDD05-2F79-4908-BF2F-19EC2CD7AEF7}" type="sibTrans" cxnId="{17CF478B-3110-4E05-B416-1443179430A5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3A903E05-A586-4EF3-83AA-880A932A8ACA}" type="presOf" srcId="{4826290E-629F-4565-88CC-0EDC7BD3024D}" destId="{4C853CD7-652F-4DC6-85D7-2178B4A5C86D}" srcOrd="0" destOrd="1" presId="urn:microsoft.com/office/officeart/2005/8/layout/hList1"/>
    <dgm:cxn modelId="{ECD1E41E-C994-49C4-8326-625E86B1FDB5}" type="presOf" srcId="{80915EF1-5887-4A7C-85D2-CBAA98F0BAD5}" destId="{4C853CD7-652F-4DC6-85D7-2178B4A5C86D}" srcOrd="0" destOrd="2" presId="urn:microsoft.com/office/officeart/2005/8/layout/hList1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17CF478B-3110-4E05-B416-1443179430A5}" srcId="{BCA8321F-62B9-4952-8A31-49644BBAAE57}" destId="{80915EF1-5887-4A7C-85D2-CBAA98F0BAD5}" srcOrd="2" destOrd="0" parTransId="{6AAC1445-1ED2-4C79-8843-B8464D3D6F06}" sibTransId="{4C0DDD05-2F79-4908-BF2F-19EC2CD7AEF7}"/>
    <dgm:cxn modelId="{58336AA6-93C7-4181-AA0E-9D6CF0A2097D}" srcId="{BCA8321F-62B9-4952-8A31-49644BBAAE57}" destId="{4826290E-629F-4565-88CC-0EDC7BD3024D}" srcOrd="1" destOrd="0" parTransId="{79AA9151-2608-451F-9A81-C9AC27D481E9}" sibTransId="{A306054E-43CF-4F83-99E6-741DCD3B66C2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Determination of thermal conditions reached by the tapes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Heat generated inside the tape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B22AEB85-E2A2-47F1-B889-2F78BCF68EE0}">
      <dgm:prSet phldrT="[Text]" custT="1"/>
      <dgm:spPr/>
      <dgm:t>
        <a:bodyPr/>
        <a:lstStyle/>
        <a:p>
          <a:r>
            <a:rPr lang="en-US" sz="1800" dirty="0"/>
            <a:t>Heat → Temperature</a:t>
          </a:r>
          <a:endParaRPr lang="en-GB" sz="1800" dirty="0"/>
        </a:p>
      </dgm:t>
    </dgm:pt>
    <dgm:pt modelId="{5E5F6FB0-CC27-4594-A585-4FF77B92EE9B}" type="parTrans" cxnId="{352CC9BE-F198-4DF3-96C5-73B2124A5966}">
      <dgm:prSet/>
      <dgm:spPr/>
      <dgm:t>
        <a:bodyPr/>
        <a:lstStyle/>
        <a:p>
          <a:endParaRPr lang="en-GB"/>
        </a:p>
      </dgm:t>
    </dgm:pt>
    <dgm:pt modelId="{8D0D62F8-BB26-4124-BBF1-B04E2DEE1178}" type="sibTrans" cxnId="{352CC9BE-F198-4DF3-96C5-73B2124A5966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AF469B7D-EF13-4EA5-9B8F-0142C5C312EF}" type="presOf" srcId="{B22AEB85-E2A2-47F1-B889-2F78BCF68EE0}" destId="{4C853CD7-652F-4DC6-85D7-2178B4A5C86D}" srcOrd="0" destOrd="1" presId="urn:microsoft.com/office/officeart/2005/8/layout/hList1"/>
    <dgm:cxn modelId="{352CC9BE-F198-4DF3-96C5-73B2124A5966}" srcId="{BCA8321F-62B9-4952-8A31-49644BBAAE57}" destId="{B22AEB85-E2A2-47F1-B889-2F78BCF68EE0}" srcOrd="1" destOrd="0" parTransId="{5E5F6FB0-CC27-4594-A585-4FF77B92EE9B}" sibTransId="{8D0D62F8-BB26-4124-BBF1-B04E2DEE1178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Study of critical current degradation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Measurements of critical current at the University of Geneva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56F40EB6-42DD-4D5C-ADF0-AEBC6B46B228}">
      <dgm:prSet phldrT="[Text]" custT="1"/>
      <dgm:spPr/>
      <dgm:t>
        <a:bodyPr/>
        <a:lstStyle/>
        <a:p>
          <a:r>
            <a:rPr lang="en-US" sz="1800" dirty="0"/>
            <a:t>Comparison and analysis</a:t>
          </a:r>
          <a:endParaRPr lang="en-GB" sz="1800" dirty="0"/>
        </a:p>
      </dgm:t>
    </dgm:pt>
    <dgm:pt modelId="{E46398BC-7391-4FA3-AED9-9EE1EA27685A}" type="parTrans" cxnId="{0C01FA19-AD8F-437D-96AB-720473DD5715}">
      <dgm:prSet/>
      <dgm:spPr/>
      <dgm:t>
        <a:bodyPr/>
        <a:lstStyle/>
        <a:p>
          <a:endParaRPr lang="en-GB"/>
        </a:p>
      </dgm:t>
    </dgm:pt>
    <dgm:pt modelId="{6FE1496F-0566-40FE-807A-545A900F0565}" type="sibTrans" cxnId="{0C01FA19-AD8F-437D-96AB-720473DD5715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 custScaleY="100000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0C01FA19-AD8F-437D-96AB-720473DD5715}" srcId="{BCA8321F-62B9-4952-8A31-49644BBAAE57}" destId="{56F40EB6-42DD-4D5C-ADF0-AEBC6B46B228}" srcOrd="1" destOrd="0" parTransId="{E46398BC-7391-4FA3-AED9-9EE1EA27685A}" sibTransId="{6FE1496F-0566-40FE-807A-545A900F0565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08786A70-A55C-4157-BE10-4DB2D77E9729}" type="presOf" srcId="{56F40EB6-42DD-4D5C-ADF0-AEBC6B46B228}" destId="{4C853CD7-652F-4DC6-85D7-2178B4A5C86D}" srcOrd="0" destOrd="1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Discharge experiment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Results of the design-stage simulations 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8F594F65-5578-42F6-8AC1-E73A80104063}">
      <dgm:prSet phldrT="[Text]" custT="1"/>
      <dgm:spPr/>
      <dgm:t>
        <a:bodyPr/>
        <a:lstStyle/>
        <a:p>
          <a:r>
            <a:rPr lang="en-US" sz="1800" dirty="0"/>
            <a:t>Current and voltage measurements during the experiment</a:t>
          </a:r>
          <a:endParaRPr lang="en-GB" sz="1800" dirty="0"/>
        </a:p>
      </dgm:t>
    </dgm:pt>
    <dgm:pt modelId="{99E199E5-58FB-4EEE-AFB0-4EB4C0E3D845}" type="parTrans" cxnId="{4A7D8F5A-7252-46AA-9061-C83335F19904}">
      <dgm:prSet/>
      <dgm:spPr/>
      <dgm:t>
        <a:bodyPr/>
        <a:lstStyle/>
        <a:p>
          <a:endParaRPr lang="en-GB"/>
        </a:p>
      </dgm:t>
    </dgm:pt>
    <dgm:pt modelId="{023A6957-00A4-4E20-8D87-504CF19E4BFB}" type="sibTrans" cxnId="{4A7D8F5A-7252-46AA-9061-C83335F19904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4A7D8F5A-7252-46AA-9061-C83335F19904}" srcId="{BCA8321F-62B9-4952-8A31-49644BBAAE57}" destId="{8F594F65-5578-42F6-8AC1-E73A80104063}" srcOrd="1" destOrd="0" parTransId="{99E199E5-58FB-4EEE-AFB0-4EB4C0E3D845}" sibTransId="{023A6957-00A4-4E20-8D87-504CF19E4BFB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0C4DB8FD-8628-4737-9AA8-0AEB58BB035B}" type="presOf" srcId="{8F594F65-5578-42F6-8AC1-E73A80104063}" destId="{4C853CD7-652F-4DC6-85D7-2178B4A5C86D}" srcOrd="0" destOrd="1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100" dirty="0"/>
            <a:t>Validation of modelling </a:t>
          </a:r>
          <a:r>
            <a:rPr lang="en-US" sz="2000" dirty="0"/>
            <a:t>hypotheses</a:t>
          </a:r>
          <a:endParaRPr lang="en-GB" sz="21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Tape resistance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4826290E-629F-4565-88CC-0EDC7BD3024D}">
      <dgm:prSet phldrT="[Text]" custT="1"/>
      <dgm:spPr/>
      <dgm:t>
        <a:bodyPr/>
        <a:lstStyle/>
        <a:p>
          <a:r>
            <a:rPr lang="en-US" sz="1800" dirty="0"/>
            <a:t>Thermal mechanisms modelling</a:t>
          </a:r>
          <a:endParaRPr lang="en-GB" sz="1800" dirty="0"/>
        </a:p>
      </dgm:t>
    </dgm:pt>
    <dgm:pt modelId="{79AA9151-2608-451F-9A81-C9AC27D481E9}" type="parTrans" cxnId="{58336AA6-93C7-4181-AA0E-9D6CF0A2097D}">
      <dgm:prSet/>
      <dgm:spPr/>
      <dgm:t>
        <a:bodyPr/>
        <a:lstStyle/>
        <a:p>
          <a:endParaRPr lang="en-GB"/>
        </a:p>
      </dgm:t>
    </dgm:pt>
    <dgm:pt modelId="{A306054E-43CF-4F83-99E6-741DCD3B66C2}" type="sibTrans" cxnId="{58336AA6-93C7-4181-AA0E-9D6CF0A2097D}">
      <dgm:prSet/>
      <dgm:spPr/>
      <dgm:t>
        <a:bodyPr/>
        <a:lstStyle/>
        <a:p>
          <a:endParaRPr lang="en-GB"/>
        </a:p>
      </dgm:t>
    </dgm:pt>
    <dgm:pt modelId="{80915EF1-5887-4A7C-85D2-CBAA98F0BAD5}">
      <dgm:prSet phldrT="[Text]" custT="1"/>
      <dgm:spPr/>
      <dgm:t>
        <a:bodyPr/>
        <a:lstStyle/>
        <a:p>
          <a:r>
            <a:rPr lang="en-US" sz="1800" dirty="0"/>
            <a:t>Evaluation of uncertainties</a:t>
          </a:r>
          <a:endParaRPr lang="en-GB" sz="2100" dirty="0"/>
        </a:p>
      </dgm:t>
    </dgm:pt>
    <dgm:pt modelId="{6AAC1445-1ED2-4C79-8843-B8464D3D6F06}" type="parTrans" cxnId="{17CF478B-3110-4E05-B416-1443179430A5}">
      <dgm:prSet/>
      <dgm:spPr/>
      <dgm:t>
        <a:bodyPr/>
        <a:lstStyle/>
        <a:p>
          <a:endParaRPr lang="en-GB"/>
        </a:p>
      </dgm:t>
    </dgm:pt>
    <dgm:pt modelId="{4C0DDD05-2F79-4908-BF2F-19EC2CD7AEF7}" type="sibTrans" cxnId="{17CF478B-3110-4E05-B416-1443179430A5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3A903E05-A586-4EF3-83AA-880A932A8ACA}" type="presOf" srcId="{4826290E-629F-4565-88CC-0EDC7BD3024D}" destId="{4C853CD7-652F-4DC6-85D7-2178B4A5C86D}" srcOrd="0" destOrd="1" presId="urn:microsoft.com/office/officeart/2005/8/layout/hList1"/>
    <dgm:cxn modelId="{ECD1E41E-C994-49C4-8326-625E86B1FDB5}" type="presOf" srcId="{80915EF1-5887-4A7C-85D2-CBAA98F0BAD5}" destId="{4C853CD7-652F-4DC6-85D7-2178B4A5C86D}" srcOrd="0" destOrd="2" presId="urn:microsoft.com/office/officeart/2005/8/layout/hList1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17CF478B-3110-4E05-B416-1443179430A5}" srcId="{BCA8321F-62B9-4952-8A31-49644BBAAE57}" destId="{80915EF1-5887-4A7C-85D2-CBAA98F0BAD5}" srcOrd="2" destOrd="0" parTransId="{6AAC1445-1ED2-4C79-8843-B8464D3D6F06}" sibTransId="{4C0DDD05-2F79-4908-BF2F-19EC2CD7AEF7}"/>
    <dgm:cxn modelId="{58336AA6-93C7-4181-AA0E-9D6CF0A2097D}" srcId="{BCA8321F-62B9-4952-8A31-49644BBAAE57}" destId="{4826290E-629F-4565-88CC-0EDC7BD3024D}" srcOrd="1" destOrd="0" parTransId="{79AA9151-2608-451F-9A81-C9AC27D481E9}" sibTransId="{A306054E-43CF-4F83-99E6-741DCD3B66C2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Determination of thermal conditions reached by the tapes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Heat generated inside the tape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B22AEB85-E2A2-47F1-B889-2F78BCF68EE0}">
      <dgm:prSet phldrT="[Text]" custT="1"/>
      <dgm:spPr/>
      <dgm:t>
        <a:bodyPr/>
        <a:lstStyle/>
        <a:p>
          <a:r>
            <a:rPr lang="en-US" sz="1800" dirty="0"/>
            <a:t>Heat → Temperature</a:t>
          </a:r>
          <a:endParaRPr lang="en-GB" sz="1800" dirty="0"/>
        </a:p>
      </dgm:t>
    </dgm:pt>
    <dgm:pt modelId="{5E5F6FB0-CC27-4594-A585-4FF77B92EE9B}" type="parTrans" cxnId="{352CC9BE-F198-4DF3-96C5-73B2124A5966}">
      <dgm:prSet/>
      <dgm:spPr/>
      <dgm:t>
        <a:bodyPr/>
        <a:lstStyle/>
        <a:p>
          <a:endParaRPr lang="en-GB"/>
        </a:p>
      </dgm:t>
    </dgm:pt>
    <dgm:pt modelId="{8D0D62F8-BB26-4124-BBF1-B04E2DEE1178}" type="sibTrans" cxnId="{352CC9BE-F198-4DF3-96C5-73B2124A5966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AF469B7D-EF13-4EA5-9B8F-0142C5C312EF}" type="presOf" srcId="{B22AEB85-E2A2-47F1-B889-2F78BCF68EE0}" destId="{4C853CD7-652F-4DC6-85D7-2178B4A5C86D}" srcOrd="0" destOrd="1" presId="urn:microsoft.com/office/officeart/2005/8/layout/hList1"/>
    <dgm:cxn modelId="{352CC9BE-F198-4DF3-96C5-73B2124A5966}" srcId="{BCA8321F-62B9-4952-8A31-49644BBAAE57}" destId="{B22AEB85-E2A2-47F1-B889-2F78BCF68EE0}" srcOrd="1" destOrd="0" parTransId="{5E5F6FB0-CC27-4594-A585-4FF77B92EE9B}" sibTransId="{8D0D62F8-BB26-4124-BBF1-B04E2DEE1178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Study of critical current degradation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Measurements of critical current at the University of Geneva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56F40EB6-42DD-4D5C-ADF0-AEBC6B46B228}">
      <dgm:prSet phldrT="[Text]" custT="1"/>
      <dgm:spPr/>
      <dgm:t>
        <a:bodyPr/>
        <a:lstStyle/>
        <a:p>
          <a:r>
            <a:rPr lang="en-US" sz="1800" dirty="0"/>
            <a:t>Comparison and analysis</a:t>
          </a:r>
          <a:endParaRPr lang="en-GB" sz="1800" dirty="0"/>
        </a:p>
      </dgm:t>
    </dgm:pt>
    <dgm:pt modelId="{E46398BC-7391-4FA3-AED9-9EE1EA27685A}" type="parTrans" cxnId="{0C01FA19-AD8F-437D-96AB-720473DD5715}">
      <dgm:prSet/>
      <dgm:spPr/>
      <dgm:t>
        <a:bodyPr/>
        <a:lstStyle/>
        <a:p>
          <a:endParaRPr lang="en-GB"/>
        </a:p>
      </dgm:t>
    </dgm:pt>
    <dgm:pt modelId="{6FE1496F-0566-40FE-807A-545A900F0565}" type="sibTrans" cxnId="{0C01FA19-AD8F-437D-96AB-720473DD5715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 custScaleY="100000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0C01FA19-AD8F-437D-96AB-720473DD5715}" srcId="{BCA8321F-62B9-4952-8A31-49644BBAAE57}" destId="{56F40EB6-42DD-4D5C-ADF0-AEBC6B46B228}" srcOrd="1" destOrd="0" parTransId="{E46398BC-7391-4FA3-AED9-9EE1EA27685A}" sibTransId="{6FE1496F-0566-40FE-807A-545A900F0565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08786A70-A55C-4157-BE10-4DB2D77E9729}" type="presOf" srcId="{56F40EB6-42DD-4D5C-ADF0-AEBC6B46B228}" destId="{4C853CD7-652F-4DC6-85D7-2178B4A5C86D}" srcOrd="0" destOrd="1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Study physical characteristics during the experiment 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 Beam position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4826290E-629F-4565-88CC-0EDC7BD3024D}">
      <dgm:prSet phldrT="[Text]" custT="1"/>
      <dgm:spPr/>
      <dgm:t>
        <a:bodyPr/>
        <a:lstStyle/>
        <a:p>
          <a:r>
            <a:rPr lang="en-US" sz="1800" dirty="0"/>
            <a:t> Beam size</a:t>
          </a:r>
          <a:endParaRPr lang="en-GB" sz="1800" dirty="0"/>
        </a:p>
      </dgm:t>
    </dgm:pt>
    <dgm:pt modelId="{79AA9151-2608-451F-9A81-C9AC27D481E9}" type="parTrans" cxnId="{58336AA6-93C7-4181-AA0E-9D6CF0A2097D}">
      <dgm:prSet/>
      <dgm:spPr/>
      <dgm:t>
        <a:bodyPr/>
        <a:lstStyle/>
        <a:p>
          <a:endParaRPr lang="en-GB"/>
        </a:p>
      </dgm:t>
    </dgm:pt>
    <dgm:pt modelId="{A306054E-43CF-4F83-99E6-741DCD3B66C2}" type="sibTrans" cxnId="{58336AA6-93C7-4181-AA0E-9D6CF0A2097D}">
      <dgm:prSet/>
      <dgm:spPr/>
      <dgm:t>
        <a:bodyPr/>
        <a:lstStyle/>
        <a:p>
          <a:endParaRPr lang="en-GB"/>
        </a:p>
      </dgm:t>
    </dgm:pt>
    <dgm:pt modelId="{80915EF1-5887-4A7C-85D2-CBAA98F0BAD5}">
      <dgm:prSet phldrT="[Text]" custT="1"/>
      <dgm:spPr/>
      <dgm:t>
        <a:bodyPr/>
        <a:lstStyle/>
        <a:p>
          <a:r>
            <a:rPr lang="en-US" sz="1800" dirty="0"/>
            <a:t> Beam intensity</a:t>
          </a:r>
          <a:endParaRPr lang="en-GB" sz="1800" dirty="0"/>
        </a:p>
      </dgm:t>
    </dgm:pt>
    <dgm:pt modelId="{6AAC1445-1ED2-4C79-8843-B8464D3D6F06}" type="parTrans" cxnId="{17CF478B-3110-4E05-B416-1443179430A5}">
      <dgm:prSet/>
      <dgm:spPr/>
      <dgm:t>
        <a:bodyPr/>
        <a:lstStyle/>
        <a:p>
          <a:endParaRPr lang="en-GB"/>
        </a:p>
      </dgm:t>
    </dgm:pt>
    <dgm:pt modelId="{4C0DDD05-2F79-4908-BF2F-19EC2CD7AEF7}" type="sibTrans" cxnId="{17CF478B-3110-4E05-B416-1443179430A5}">
      <dgm:prSet/>
      <dgm:spPr/>
      <dgm:t>
        <a:bodyPr/>
        <a:lstStyle/>
        <a:p>
          <a:endParaRPr lang="en-GB"/>
        </a:p>
      </dgm:t>
    </dgm:pt>
    <dgm:pt modelId="{B09A04AC-76A5-44A9-BB52-CADF41D4FC9C}">
      <dgm:prSet phldrT="[Text]" custT="1"/>
      <dgm:spPr/>
      <dgm:t>
        <a:bodyPr/>
        <a:lstStyle/>
        <a:p>
          <a:r>
            <a:rPr lang="en-US" sz="1800" dirty="0"/>
            <a:t>Temperature inside the cryostat</a:t>
          </a:r>
          <a:endParaRPr lang="en-GB" sz="1800" dirty="0"/>
        </a:p>
      </dgm:t>
    </dgm:pt>
    <dgm:pt modelId="{9421CF97-04E3-4E16-80CF-A6619E933E67}" type="parTrans" cxnId="{D17E6B29-9AFF-4C8C-A604-DB2AFE3C7104}">
      <dgm:prSet/>
      <dgm:spPr/>
      <dgm:t>
        <a:bodyPr/>
        <a:lstStyle/>
        <a:p>
          <a:endParaRPr lang="en-GB"/>
        </a:p>
      </dgm:t>
    </dgm:pt>
    <dgm:pt modelId="{4527615C-8D7D-4E64-A162-03B7D73C45A7}" type="sibTrans" cxnId="{D17E6B29-9AFF-4C8C-A604-DB2AFE3C7104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 custScaleY="100000" custLinFactNeighborX="-294">
        <dgm:presLayoutVars>
          <dgm:bulletEnabled val="1"/>
        </dgm:presLayoutVars>
      </dgm:prSet>
      <dgm:spPr/>
    </dgm:pt>
  </dgm:ptLst>
  <dgm:cxnLst>
    <dgm:cxn modelId="{E7693200-AB8D-47F3-85C5-412CE165899F}" type="presOf" srcId="{B09A04AC-76A5-44A9-BB52-CADF41D4FC9C}" destId="{4C853CD7-652F-4DC6-85D7-2178B4A5C86D}" srcOrd="0" destOrd="3" presId="urn:microsoft.com/office/officeart/2005/8/layout/hList1"/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3A903E05-A586-4EF3-83AA-880A932A8ACA}" type="presOf" srcId="{4826290E-629F-4565-88CC-0EDC7BD3024D}" destId="{4C853CD7-652F-4DC6-85D7-2178B4A5C86D}" srcOrd="0" destOrd="1" presId="urn:microsoft.com/office/officeart/2005/8/layout/hList1"/>
    <dgm:cxn modelId="{ECD1E41E-C994-49C4-8326-625E86B1FDB5}" type="presOf" srcId="{80915EF1-5887-4A7C-85D2-CBAA98F0BAD5}" destId="{4C853CD7-652F-4DC6-85D7-2178B4A5C86D}" srcOrd="0" destOrd="2" presId="urn:microsoft.com/office/officeart/2005/8/layout/hList1"/>
    <dgm:cxn modelId="{D17E6B29-9AFF-4C8C-A604-DB2AFE3C7104}" srcId="{BCA8321F-62B9-4952-8A31-49644BBAAE57}" destId="{B09A04AC-76A5-44A9-BB52-CADF41D4FC9C}" srcOrd="3" destOrd="0" parTransId="{9421CF97-04E3-4E16-80CF-A6619E933E67}" sibTransId="{4527615C-8D7D-4E64-A162-03B7D73C45A7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17CF478B-3110-4E05-B416-1443179430A5}" srcId="{BCA8321F-62B9-4952-8A31-49644BBAAE57}" destId="{80915EF1-5887-4A7C-85D2-CBAA98F0BAD5}" srcOrd="2" destOrd="0" parTransId="{6AAC1445-1ED2-4C79-8843-B8464D3D6F06}" sibTransId="{4C0DDD05-2F79-4908-BF2F-19EC2CD7AEF7}"/>
    <dgm:cxn modelId="{58336AA6-93C7-4181-AA0E-9D6CF0A2097D}" srcId="{BCA8321F-62B9-4952-8A31-49644BBAAE57}" destId="{4826290E-629F-4565-88CC-0EDC7BD3024D}" srcOrd="1" destOrd="0" parTransId="{79AA9151-2608-451F-9A81-C9AC27D481E9}" sibTransId="{A306054E-43CF-4F83-99E6-741DCD3B66C2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Determination of thermal conditions reached in the tapes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 Monte Carlo simulation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B5B0C616-094E-4362-B1AA-B9A9D659BAC5}">
      <dgm:prSet phldrT="[Text]" custT="1"/>
      <dgm:spPr/>
      <dgm:t>
        <a:bodyPr/>
        <a:lstStyle/>
        <a:p>
          <a:r>
            <a:rPr lang="en-US" sz="1800" dirty="0"/>
            <a:t> Energy → Temperature</a:t>
          </a:r>
          <a:endParaRPr lang="en-GB" sz="1800" dirty="0"/>
        </a:p>
      </dgm:t>
    </dgm:pt>
    <dgm:pt modelId="{DAA03F03-2F45-4DF4-A9DA-467EA79B1E49}" type="parTrans" cxnId="{66EDEDC4-9B32-4DD6-A177-06EAABC545B6}">
      <dgm:prSet/>
      <dgm:spPr/>
      <dgm:t>
        <a:bodyPr/>
        <a:lstStyle/>
        <a:p>
          <a:endParaRPr lang="en-GB"/>
        </a:p>
      </dgm:t>
    </dgm:pt>
    <dgm:pt modelId="{631987D2-8B33-4697-AC67-3FEEFF30C335}" type="sibTrans" cxnId="{66EDEDC4-9B32-4DD6-A177-06EAABC545B6}">
      <dgm:prSet/>
      <dgm:spPr/>
      <dgm:t>
        <a:bodyPr/>
        <a:lstStyle/>
        <a:p>
          <a:endParaRPr lang="en-GB"/>
        </a:p>
      </dgm:t>
    </dgm:pt>
    <dgm:pt modelId="{27D62004-22FB-4699-AA11-73648F5E5FD7}">
      <dgm:prSet phldrT="[Text]" custT="1"/>
      <dgm:spPr/>
      <dgm:t>
        <a:bodyPr/>
        <a:lstStyle/>
        <a:p>
          <a:r>
            <a:rPr lang="en-US" sz="1800" dirty="0"/>
            <a:t> Hotspot and gradient</a:t>
          </a:r>
          <a:endParaRPr lang="en-GB" sz="1800" dirty="0"/>
        </a:p>
      </dgm:t>
    </dgm:pt>
    <dgm:pt modelId="{4944BC6E-2E36-4E8A-843D-0ED93C8EB146}" type="parTrans" cxnId="{C3865A57-6EAA-4606-A37E-141C5581B852}">
      <dgm:prSet/>
      <dgm:spPr/>
      <dgm:t>
        <a:bodyPr/>
        <a:lstStyle/>
        <a:p>
          <a:endParaRPr lang="en-GB"/>
        </a:p>
      </dgm:t>
    </dgm:pt>
    <dgm:pt modelId="{9D911366-702B-496C-9698-9A3BB53D778C}" type="sibTrans" cxnId="{C3865A57-6EAA-4606-A37E-141C5581B852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141105D-236A-461A-A67C-B8B17C63E126}" type="presOf" srcId="{27D62004-22FB-4699-AA11-73648F5E5FD7}" destId="{4C853CD7-652F-4DC6-85D7-2178B4A5C86D}" srcOrd="0" destOrd="2" presId="urn:microsoft.com/office/officeart/2005/8/layout/hList1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C3865A57-6EAA-4606-A37E-141C5581B852}" srcId="{BCA8321F-62B9-4952-8A31-49644BBAAE57}" destId="{27D62004-22FB-4699-AA11-73648F5E5FD7}" srcOrd="2" destOrd="0" parTransId="{4944BC6E-2E36-4E8A-843D-0ED93C8EB146}" sibTransId="{9D911366-702B-496C-9698-9A3BB53D778C}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8DB5358F-AC08-466A-984C-0EF375FF7CCD}" type="presOf" srcId="{B5B0C616-094E-4362-B1AA-B9A9D659BAC5}" destId="{4C853CD7-652F-4DC6-85D7-2178B4A5C86D}" srcOrd="0" destOrd="1" presId="urn:microsoft.com/office/officeart/2005/8/layout/hList1"/>
    <dgm:cxn modelId="{66EDEDC4-9B32-4DD6-A177-06EAABC545B6}" srcId="{BCA8321F-62B9-4952-8A31-49644BBAAE57}" destId="{B5B0C616-094E-4362-B1AA-B9A9D659BAC5}" srcOrd="1" destOrd="0" parTransId="{DAA03F03-2F45-4DF4-A9DA-467EA79B1E49}" sibTransId="{631987D2-8B33-4697-AC67-3FEEFF30C335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Study superconducting characteristics degradation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 Measurement of critical current at the University of Geneva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56F40EB6-42DD-4D5C-ADF0-AEBC6B46B228}">
      <dgm:prSet phldrT="[Text]" custT="1"/>
      <dgm:spPr/>
      <dgm:t>
        <a:bodyPr/>
        <a:lstStyle/>
        <a:p>
          <a:r>
            <a:rPr lang="en-US" sz="1800" dirty="0"/>
            <a:t> Comparison and analysis</a:t>
          </a:r>
          <a:endParaRPr lang="en-GB" sz="1800" dirty="0"/>
        </a:p>
      </dgm:t>
    </dgm:pt>
    <dgm:pt modelId="{E46398BC-7391-4FA3-AED9-9EE1EA27685A}" type="parTrans" cxnId="{0C01FA19-AD8F-437D-96AB-720473DD5715}">
      <dgm:prSet/>
      <dgm:spPr/>
      <dgm:t>
        <a:bodyPr/>
        <a:lstStyle/>
        <a:p>
          <a:endParaRPr lang="en-GB"/>
        </a:p>
      </dgm:t>
    </dgm:pt>
    <dgm:pt modelId="{6FE1496F-0566-40FE-807A-545A900F0565}" type="sibTrans" cxnId="{0C01FA19-AD8F-437D-96AB-720473DD5715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 custScaleY="100000" custLinFactNeighborY="679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0C01FA19-AD8F-437D-96AB-720473DD5715}" srcId="{BCA8321F-62B9-4952-8A31-49644BBAAE57}" destId="{56F40EB6-42DD-4D5C-ADF0-AEBC6B46B228}" srcOrd="1" destOrd="0" parTransId="{E46398BC-7391-4FA3-AED9-9EE1EA27685A}" sibTransId="{6FE1496F-0566-40FE-807A-545A900F0565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08786A70-A55C-4157-BE10-4DB2D77E9729}" type="presOf" srcId="{56F40EB6-42DD-4D5C-ADF0-AEBC6B46B228}" destId="{4C853CD7-652F-4DC6-85D7-2178B4A5C86D}" srcOrd="0" destOrd="1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HiRadMat-37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Tapes impacted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03C07639-6935-41D5-B5A7-46143F3E672A}">
      <dgm:prSet phldrT="[Text]" custT="1"/>
      <dgm:spPr/>
      <dgm:t>
        <a:bodyPr/>
        <a:lstStyle/>
        <a:p>
          <a:r>
            <a:rPr lang="en-US" sz="1800" dirty="0"/>
            <a:t>Tapes removed from the sample holder</a:t>
          </a:r>
          <a:endParaRPr lang="en-GB" sz="1800" dirty="0"/>
        </a:p>
      </dgm:t>
    </dgm:pt>
    <dgm:pt modelId="{89E9EE74-C76B-44FC-8B30-499C5781E8E4}" type="parTrans" cxnId="{6E4B4FC2-B713-4DB2-8067-1E1D837F21A2}">
      <dgm:prSet/>
      <dgm:spPr/>
      <dgm:t>
        <a:bodyPr/>
        <a:lstStyle/>
        <a:p>
          <a:endParaRPr lang="en-GB"/>
        </a:p>
      </dgm:t>
    </dgm:pt>
    <dgm:pt modelId="{F0CAAABC-DCCB-4FD6-948A-7F65AF4DB949}" type="sibTrans" cxnId="{6E4B4FC2-B713-4DB2-8067-1E1D837F21A2}">
      <dgm:prSet/>
      <dgm:spPr/>
      <dgm:t>
        <a:bodyPr/>
        <a:lstStyle/>
        <a:p>
          <a:endParaRPr lang="en-GB"/>
        </a:p>
      </dgm:t>
    </dgm:pt>
    <dgm:pt modelId="{07164A0D-9D92-4A7C-9C1D-4C1BFB5F248E}">
      <dgm:prSet phldrT="[Text]" custT="1"/>
      <dgm:spPr/>
      <dgm:t>
        <a:bodyPr/>
        <a:lstStyle/>
        <a:p>
          <a:r>
            <a:rPr lang="en-US" sz="1800" dirty="0"/>
            <a:t>First visual inspection</a:t>
          </a:r>
          <a:endParaRPr lang="en-GB" sz="1800" dirty="0"/>
        </a:p>
      </dgm:t>
    </dgm:pt>
    <dgm:pt modelId="{F3C7DB3E-71CB-4F28-8FE3-5BDECEB9E872}" type="parTrans" cxnId="{EA397400-E0BC-4CC6-86A5-7AEA65B84152}">
      <dgm:prSet/>
      <dgm:spPr/>
      <dgm:t>
        <a:bodyPr/>
        <a:lstStyle/>
        <a:p>
          <a:endParaRPr lang="en-GB"/>
        </a:p>
      </dgm:t>
    </dgm:pt>
    <dgm:pt modelId="{FAD36416-98A1-494E-96E0-C00B0FC91D79}" type="sibTrans" cxnId="{EA397400-E0BC-4CC6-86A5-7AEA65B84152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EA397400-E0BC-4CC6-86A5-7AEA65B84152}" srcId="{BCA8321F-62B9-4952-8A31-49644BBAAE57}" destId="{07164A0D-9D92-4A7C-9C1D-4C1BFB5F248E}" srcOrd="2" destOrd="0" parTransId="{F3C7DB3E-71CB-4F28-8FE3-5BDECEB9E872}" sibTransId="{FAD36416-98A1-494E-96E0-C00B0FC91D79}"/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64F92FA7-95AE-447D-AC7C-ADFAF577D0A4}" type="presOf" srcId="{07164A0D-9D92-4A7C-9C1D-4C1BFB5F248E}" destId="{4C853CD7-652F-4DC6-85D7-2178B4A5C86D}" srcOrd="0" destOrd="2" presId="urn:microsoft.com/office/officeart/2005/8/layout/hList1"/>
    <dgm:cxn modelId="{44EE6FAC-760A-4141-8882-BBBCFBA6ED77}" type="presOf" srcId="{03C07639-6935-41D5-B5A7-46143F3E672A}" destId="{4C853CD7-652F-4DC6-85D7-2178B4A5C86D}" srcOrd="0" destOrd="1" presId="urn:microsoft.com/office/officeart/2005/8/layout/hList1"/>
    <dgm:cxn modelId="{6E4B4FC2-B713-4DB2-8067-1E1D837F21A2}" srcId="{BCA8321F-62B9-4952-8A31-49644BBAAE57}" destId="{03C07639-6935-41D5-B5A7-46143F3E672A}" srcOrd="1" destOrd="0" parTransId="{89E9EE74-C76B-44FC-8B30-499C5781E8E4}" sibTransId="{F0CAAABC-DCCB-4FD6-948A-7F65AF4DB949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Study physical characteristics during the experiment 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 Beam position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4826290E-629F-4565-88CC-0EDC7BD3024D}">
      <dgm:prSet phldrT="[Text]" custT="1"/>
      <dgm:spPr/>
      <dgm:t>
        <a:bodyPr/>
        <a:lstStyle/>
        <a:p>
          <a:r>
            <a:rPr lang="en-US" sz="1800" dirty="0"/>
            <a:t> Beam size</a:t>
          </a:r>
          <a:endParaRPr lang="en-GB" sz="1800" dirty="0"/>
        </a:p>
      </dgm:t>
    </dgm:pt>
    <dgm:pt modelId="{79AA9151-2608-451F-9A81-C9AC27D481E9}" type="parTrans" cxnId="{58336AA6-93C7-4181-AA0E-9D6CF0A2097D}">
      <dgm:prSet/>
      <dgm:spPr/>
      <dgm:t>
        <a:bodyPr/>
        <a:lstStyle/>
        <a:p>
          <a:endParaRPr lang="en-GB"/>
        </a:p>
      </dgm:t>
    </dgm:pt>
    <dgm:pt modelId="{A306054E-43CF-4F83-99E6-741DCD3B66C2}" type="sibTrans" cxnId="{58336AA6-93C7-4181-AA0E-9D6CF0A2097D}">
      <dgm:prSet/>
      <dgm:spPr/>
      <dgm:t>
        <a:bodyPr/>
        <a:lstStyle/>
        <a:p>
          <a:endParaRPr lang="en-GB"/>
        </a:p>
      </dgm:t>
    </dgm:pt>
    <dgm:pt modelId="{80915EF1-5887-4A7C-85D2-CBAA98F0BAD5}">
      <dgm:prSet phldrT="[Text]" custT="1"/>
      <dgm:spPr/>
      <dgm:t>
        <a:bodyPr/>
        <a:lstStyle/>
        <a:p>
          <a:r>
            <a:rPr lang="en-US" sz="1800" dirty="0"/>
            <a:t> Beam intensity</a:t>
          </a:r>
          <a:endParaRPr lang="en-GB" sz="1800" dirty="0"/>
        </a:p>
      </dgm:t>
    </dgm:pt>
    <dgm:pt modelId="{6AAC1445-1ED2-4C79-8843-B8464D3D6F06}" type="parTrans" cxnId="{17CF478B-3110-4E05-B416-1443179430A5}">
      <dgm:prSet/>
      <dgm:spPr/>
      <dgm:t>
        <a:bodyPr/>
        <a:lstStyle/>
        <a:p>
          <a:endParaRPr lang="en-GB"/>
        </a:p>
      </dgm:t>
    </dgm:pt>
    <dgm:pt modelId="{4C0DDD05-2F79-4908-BF2F-19EC2CD7AEF7}" type="sibTrans" cxnId="{17CF478B-3110-4E05-B416-1443179430A5}">
      <dgm:prSet/>
      <dgm:spPr/>
      <dgm:t>
        <a:bodyPr/>
        <a:lstStyle/>
        <a:p>
          <a:endParaRPr lang="en-GB"/>
        </a:p>
      </dgm:t>
    </dgm:pt>
    <dgm:pt modelId="{B09A04AC-76A5-44A9-BB52-CADF41D4FC9C}">
      <dgm:prSet phldrT="[Text]" custT="1"/>
      <dgm:spPr/>
      <dgm:t>
        <a:bodyPr/>
        <a:lstStyle/>
        <a:p>
          <a:r>
            <a:rPr lang="en-US" sz="1800" dirty="0"/>
            <a:t>Temperature inside the cryostat</a:t>
          </a:r>
          <a:endParaRPr lang="en-GB" sz="1800" dirty="0"/>
        </a:p>
      </dgm:t>
    </dgm:pt>
    <dgm:pt modelId="{9421CF97-04E3-4E16-80CF-A6619E933E67}" type="parTrans" cxnId="{D17E6B29-9AFF-4C8C-A604-DB2AFE3C7104}">
      <dgm:prSet/>
      <dgm:spPr/>
      <dgm:t>
        <a:bodyPr/>
        <a:lstStyle/>
        <a:p>
          <a:endParaRPr lang="en-GB"/>
        </a:p>
      </dgm:t>
    </dgm:pt>
    <dgm:pt modelId="{4527615C-8D7D-4E64-A162-03B7D73C45A7}" type="sibTrans" cxnId="{D17E6B29-9AFF-4C8C-A604-DB2AFE3C7104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 custScaleY="100000" custLinFactNeighborX="-294">
        <dgm:presLayoutVars>
          <dgm:bulletEnabled val="1"/>
        </dgm:presLayoutVars>
      </dgm:prSet>
      <dgm:spPr/>
    </dgm:pt>
  </dgm:ptLst>
  <dgm:cxnLst>
    <dgm:cxn modelId="{E7693200-AB8D-47F3-85C5-412CE165899F}" type="presOf" srcId="{B09A04AC-76A5-44A9-BB52-CADF41D4FC9C}" destId="{4C853CD7-652F-4DC6-85D7-2178B4A5C86D}" srcOrd="0" destOrd="3" presId="urn:microsoft.com/office/officeart/2005/8/layout/hList1"/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3A903E05-A586-4EF3-83AA-880A932A8ACA}" type="presOf" srcId="{4826290E-629F-4565-88CC-0EDC7BD3024D}" destId="{4C853CD7-652F-4DC6-85D7-2178B4A5C86D}" srcOrd="0" destOrd="1" presId="urn:microsoft.com/office/officeart/2005/8/layout/hList1"/>
    <dgm:cxn modelId="{ECD1E41E-C994-49C4-8326-625E86B1FDB5}" type="presOf" srcId="{80915EF1-5887-4A7C-85D2-CBAA98F0BAD5}" destId="{4C853CD7-652F-4DC6-85D7-2178B4A5C86D}" srcOrd="0" destOrd="2" presId="urn:microsoft.com/office/officeart/2005/8/layout/hList1"/>
    <dgm:cxn modelId="{D17E6B29-9AFF-4C8C-A604-DB2AFE3C7104}" srcId="{BCA8321F-62B9-4952-8A31-49644BBAAE57}" destId="{B09A04AC-76A5-44A9-BB52-CADF41D4FC9C}" srcOrd="3" destOrd="0" parTransId="{9421CF97-04E3-4E16-80CF-A6619E933E67}" sibTransId="{4527615C-8D7D-4E64-A162-03B7D73C45A7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17CF478B-3110-4E05-B416-1443179430A5}" srcId="{BCA8321F-62B9-4952-8A31-49644BBAAE57}" destId="{80915EF1-5887-4A7C-85D2-CBAA98F0BAD5}" srcOrd="2" destOrd="0" parTransId="{6AAC1445-1ED2-4C79-8843-B8464D3D6F06}" sibTransId="{4C0DDD05-2F79-4908-BF2F-19EC2CD7AEF7}"/>
    <dgm:cxn modelId="{58336AA6-93C7-4181-AA0E-9D6CF0A2097D}" srcId="{BCA8321F-62B9-4952-8A31-49644BBAAE57}" destId="{4826290E-629F-4565-88CC-0EDC7BD3024D}" srcOrd="1" destOrd="0" parTransId="{79AA9151-2608-451F-9A81-C9AC27D481E9}" sibTransId="{A306054E-43CF-4F83-99E6-741DCD3B66C2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Determination of thermal conditions reached in the tapes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 Monte Carlo simulation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B5B0C616-094E-4362-B1AA-B9A9D659BAC5}">
      <dgm:prSet phldrT="[Text]" custT="1"/>
      <dgm:spPr/>
      <dgm:t>
        <a:bodyPr/>
        <a:lstStyle/>
        <a:p>
          <a:r>
            <a:rPr lang="en-US" sz="1800" dirty="0"/>
            <a:t> Energy → Temperature</a:t>
          </a:r>
          <a:endParaRPr lang="en-GB" sz="1800" dirty="0"/>
        </a:p>
      </dgm:t>
    </dgm:pt>
    <dgm:pt modelId="{DAA03F03-2F45-4DF4-A9DA-467EA79B1E49}" type="parTrans" cxnId="{66EDEDC4-9B32-4DD6-A177-06EAABC545B6}">
      <dgm:prSet/>
      <dgm:spPr/>
      <dgm:t>
        <a:bodyPr/>
        <a:lstStyle/>
        <a:p>
          <a:endParaRPr lang="en-GB"/>
        </a:p>
      </dgm:t>
    </dgm:pt>
    <dgm:pt modelId="{631987D2-8B33-4697-AC67-3FEEFF30C335}" type="sibTrans" cxnId="{66EDEDC4-9B32-4DD6-A177-06EAABC545B6}">
      <dgm:prSet/>
      <dgm:spPr/>
      <dgm:t>
        <a:bodyPr/>
        <a:lstStyle/>
        <a:p>
          <a:endParaRPr lang="en-GB"/>
        </a:p>
      </dgm:t>
    </dgm:pt>
    <dgm:pt modelId="{27D62004-22FB-4699-AA11-73648F5E5FD7}">
      <dgm:prSet phldrT="[Text]" custT="1"/>
      <dgm:spPr/>
      <dgm:t>
        <a:bodyPr/>
        <a:lstStyle/>
        <a:p>
          <a:r>
            <a:rPr lang="en-US" sz="1800" dirty="0"/>
            <a:t> Hotspot and gradient</a:t>
          </a:r>
          <a:endParaRPr lang="en-GB" sz="1800" dirty="0"/>
        </a:p>
      </dgm:t>
    </dgm:pt>
    <dgm:pt modelId="{4944BC6E-2E36-4E8A-843D-0ED93C8EB146}" type="parTrans" cxnId="{C3865A57-6EAA-4606-A37E-141C5581B852}">
      <dgm:prSet/>
      <dgm:spPr/>
      <dgm:t>
        <a:bodyPr/>
        <a:lstStyle/>
        <a:p>
          <a:endParaRPr lang="en-GB"/>
        </a:p>
      </dgm:t>
    </dgm:pt>
    <dgm:pt modelId="{9D911366-702B-496C-9698-9A3BB53D778C}" type="sibTrans" cxnId="{C3865A57-6EAA-4606-A37E-141C5581B852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141105D-236A-461A-A67C-B8B17C63E126}" type="presOf" srcId="{27D62004-22FB-4699-AA11-73648F5E5FD7}" destId="{4C853CD7-652F-4DC6-85D7-2178B4A5C86D}" srcOrd="0" destOrd="2" presId="urn:microsoft.com/office/officeart/2005/8/layout/hList1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C3865A57-6EAA-4606-A37E-141C5581B852}" srcId="{BCA8321F-62B9-4952-8A31-49644BBAAE57}" destId="{27D62004-22FB-4699-AA11-73648F5E5FD7}" srcOrd="2" destOrd="0" parTransId="{4944BC6E-2E36-4E8A-843D-0ED93C8EB146}" sibTransId="{9D911366-702B-496C-9698-9A3BB53D778C}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8DB5358F-AC08-466A-984C-0EF375FF7CCD}" type="presOf" srcId="{B5B0C616-094E-4362-B1AA-B9A9D659BAC5}" destId="{4C853CD7-652F-4DC6-85D7-2178B4A5C86D}" srcOrd="0" destOrd="1" presId="urn:microsoft.com/office/officeart/2005/8/layout/hList1"/>
    <dgm:cxn modelId="{66EDEDC4-9B32-4DD6-A177-06EAABC545B6}" srcId="{BCA8321F-62B9-4952-8A31-49644BBAAE57}" destId="{B5B0C616-094E-4362-B1AA-B9A9D659BAC5}" srcOrd="1" destOrd="0" parTransId="{DAA03F03-2F45-4DF4-A9DA-467EA79B1E49}" sibTransId="{631987D2-8B33-4697-AC67-3FEEFF30C335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Study superconducting characteristics degradation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 Measurement of critical current at the University of Geneva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56F40EB6-42DD-4D5C-ADF0-AEBC6B46B228}">
      <dgm:prSet phldrT="[Text]" custT="1"/>
      <dgm:spPr/>
      <dgm:t>
        <a:bodyPr/>
        <a:lstStyle/>
        <a:p>
          <a:r>
            <a:rPr lang="en-US" sz="1800" dirty="0"/>
            <a:t> Comparison and analysis</a:t>
          </a:r>
          <a:endParaRPr lang="en-GB" sz="1800" dirty="0"/>
        </a:p>
      </dgm:t>
    </dgm:pt>
    <dgm:pt modelId="{E46398BC-7391-4FA3-AED9-9EE1EA27685A}" type="parTrans" cxnId="{0C01FA19-AD8F-437D-96AB-720473DD5715}">
      <dgm:prSet/>
      <dgm:spPr/>
      <dgm:t>
        <a:bodyPr/>
        <a:lstStyle/>
        <a:p>
          <a:endParaRPr lang="en-GB"/>
        </a:p>
      </dgm:t>
    </dgm:pt>
    <dgm:pt modelId="{6FE1496F-0566-40FE-807A-545A900F0565}" type="sibTrans" cxnId="{0C01FA19-AD8F-437D-96AB-720473DD5715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 custScaleY="100000" custLinFactNeighborY="679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0C01FA19-AD8F-437D-96AB-720473DD5715}" srcId="{BCA8321F-62B9-4952-8A31-49644BBAAE57}" destId="{56F40EB6-42DD-4D5C-ADF0-AEBC6B46B228}" srcOrd="1" destOrd="0" parTransId="{E46398BC-7391-4FA3-AED9-9EE1EA27685A}" sibTransId="{6FE1496F-0566-40FE-807A-545A900F0565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08786A70-A55C-4157-BE10-4DB2D77E9729}" type="presOf" srcId="{56F40EB6-42DD-4D5C-ADF0-AEBC6B46B228}" destId="{4C853CD7-652F-4DC6-85D7-2178B4A5C86D}" srcOrd="0" destOrd="1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A169AA9-D285-468B-866C-9458BEA8BF0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CA8321F-62B9-4952-8A31-49644BBAAE57}">
      <dgm:prSet phldrT="[Text]" custT="1"/>
      <dgm:spPr/>
      <dgm:t>
        <a:bodyPr/>
        <a:lstStyle/>
        <a:p>
          <a:r>
            <a:rPr lang="en-US" sz="2000" dirty="0"/>
            <a:t>Discharge experiment</a:t>
          </a:r>
          <a:endParaRPr lang="en-GB" sz="2000" dirty="0"/>
        </a:p>
      </dgm:t>
    </dgm:pt>
    <dgm:pt modelId="{8524E114-68A9-4206-9D81-D2C44D849209}" type="parTrans" cxnId="{7CEAD33F-1F0A-41D9-8E24-36EE62DAD885}">
      <dgm:prSet/>
      <dgm:spPr/>
      <dgm:t>
        <a:bodyPr/>
        <a:lstStyle/>
        <a:p>
          <a:endParaRPr lang="en-GB"/>
        </a:p>
      </dgm:t>
    </dgm:pt>
    <dgm:pt modelId="{67E43828-6DC2-410A-80B3-7685B0274613}" type="sibTrans" cxnId="{7CEAD33F-1F0A-41D9-8E24-36EE62DAD885}">
      <dgm:prSet/>
      <dgm:spPr/>
      <dgm:t>
        <a:bodyPr/>
        <a:lstStyle/>
        <a:p>
          <a:endParaRPr lang="en-GB"/>
        </a:p>
      </dgm:t>
    </dgm:pt>
    <dgm:pt modelId="{30B21999-4AF9-4CB4-A71D-C61B0468366F}">
      <dgm:prSet phldrT="[Text]" custT="1"/>
      <dgm:spPr/>
      <dgm:t>
        <a:bodyPr/>
        <a:lstStyle/>
        <a:p>
          <a:r>
            <a:rPr lang="en-US" sz="1800" dirty="0"/>
            <a:t>Results of the design-stage simulations </a:t>
          </a:r>
          <a:endParaRPr lang="en-GB" sz="1800" dirty="0"/>
        </a:p>
      </dgm:t>
    </dgm:pt>
    <dgm:pt modelId="{333E45B1-6ECD-4B12-85E1-7C29898DE8E0}" type="parTrans" cxnId="{63BA8802-CF6B-4057-9F7F-4F88D294C76B}">
      <dgm:prSet/>
      <dgm:spPr/>
      <dgm:t>
        <a:bodyPr/>
        <a:lstStyle/>
        <a:p>
          <a:endParaRPr lang="en-GB"/>
        </a:p>
      </dgm:t>
    </dgm:pt>
    <dgm:pt modelId="{365F7752-EBAB-4EC0-AD56-6D3F65BCFD37}" type="sibTrans" cxnId="{63BA8802-CF6B-4057-9F7F-4F88D294C76B}">
      <dgm:prSet/>
      <dgm:spPr/>
      <dgm:t>
        <a:bodyPr/>
        <a:lstStyle/>
        <a:p>
          <a:endParaRPr lang="en-GB"/>
        </a:p>
      </dgm:t>
    </dgm:pt>
    <dgm:pt modelId="{8F594F65-5578-42F6-8AC1-E73A80104063}">
      <dgm:prSet phldrT="[Text]" custT="1"/>
      <dgm:spPr/>
      <dgm:t>
        <a:bodyPr/>
        <a:lstStyle/>
        <a:p>
          <a:r>
            <a:rPr lang="en-US" sz="1800" dirty="0"/>
            <a:t>Current and voltage measurements during the experiment</a:t>
          </a:r>
          <a:endParaRPr lang="en-GB" sz="1800" dirty="0"/>
        </a:p>
      </dgm:t>
    </dgm:pt>
    <dgm:pt modelId="{99E199E5-58FB-4EEE-AFB0-4EB4C0E3D845}" type="parTrans" cxnId="{4A7D8F5A-7252-46AA-9061-C83335F19904}">
      <dgm:prSet/>
      <dgm:spPr/>
      <dgm:t>
        <a:bodyPr/>
        <a:lstStyle/>
        <a:p>
          <a:endParaRPr lang="en-GB"/>
        </a:p>
      </dgm:t>
    </dgm:pt>
    <dgm:pt modelId="{023A6957-00A4-4E20-8D87-504CF19E4BFB}" type="sibTrans" cxnId="{4A7D8F5A-7252-46AA-9061-C83335F19904}">
      <dgm:prSet/>
      <dgm:spPr/>
      <dgm:t>
        <a:bodyPr/>
        <a:lstStyle/>
        <a:p>
          <a:endParaRPr lang="en-GB"/>
        </a:p>
      </dgm:t>
    </dgm:pt>
    <dgm:pt modelId="{04538365-3A0D-4CD1-B4D4-AE4762DF855E}" type="pres">
      <dgm:prSet presAssocID="{AA169AA9-D285-468B-866C-9458BEA8BF0B}" presName="Name0" presStyleCnt="0">
        <dgm:presLayoutVars>
          <dgm:dir/>
          <dgm:animLvl val="lvl"/>
          <dgm:resizeHandles val="exact"/>
        </dgm:presLayoutVars>
      </dgm:prSet>
      <dgm:spPr/>
    </dgm:pt>
    <dgm:pt modelId="{ECFCD0A3-6CEE-4C8E-A3C3-CEA5757B7ED6}" type="pres">
      <dgm:prSet presAssocID="{BCA8321F-62B9-4952-8A31-49644BBAAE57}" presName="composite" presStyleCnt="0"/>
      <dgm:spPr/>
    </dgm:pt>
    <dgm:pt modelId="{0A2AC77F-27D4-4E3B-9299-33693F5FEBDF}" type="pres">
      <dgm:prSet presAssocID="{BCA8321F-62B9-4952-8A31-49644BBAAE5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C853CD7-652F-4DC6-85D7-2178B4A5C86D}" type="pres">
      <dgm:prSet presAssocID="{BCA8321F-62B9-4952-8A31-49644BBAAE5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63BA8802-CF6B-4057-9F7F-4F88D294C76B}" srcId="{BCA8321F-62B9-4952-8A31-49644BBAAE57}" destId="{30B21999-4AF9-4CB4-A71D-C61B0468366F}" srcOrd="0" destOrd="0" parTransId="{333E45B1-6ECD-4B12-85E1-7C29898DE8E0}" sibTransId="{365F7752-EBAB-4EC0-AD56-6D3F65BCFD37}"/>
    <dgm:cxn modelId="{7CEAD33F-1F0A-41D9-8E24-36EE62DAD885}" srcId="{AA169AA9-D285-468B-866C-9458BEA8BF0B}" destId="{BCA8321F-62B9-4952-8A31-49644BBAAE57}" srcOrd="0" destOrd="0" parTransId="{8524E114-68A9-4206-9D81-D2C44D849209}" sibTransId="{67E43828-6DC2-410A-80B3-7685B0274613}"/>
    <dgm:cxn modelId="{A53D304B-3CF4-4983-AD71-7BE03C295109}" type="presOf" srcId="{BCA8321F-62B9-4952-8A31-49644BBAAE57}" destId="{0A2AC77F-27D4-4E3B-9299-33693F5FEBDF}" srcOrd="0" destOrd="0" presId="urn:microsoft.com/office/officeart/2005/8/layout/hList1"/>
    <dgm:cxn modelId="{ACFA137A-FBF0-4566-9709-048CBD8C08DF}" type="presOf" srcId="{AA169AA9-D285-468B-866C-9458BEA8BF0B}" destId="{04538365-3A0D-4CD1-B4D4-AE4762DF855E}" srcOrd="0" destOrd="0" presId="urn:microsoft.com/office/officeart/2005/8/layout/hList1"/>
    <dgm:cxn modelId="{4A7D8F5A-7252-46AA-9061-C83335F19904}" srcId="{BCA8321F-62B9-4952-8A31-49644BBAAE57}" destId="{8F594F65-5578-42F6-8AC1-E73A80104063}" srcOrd="1" destOrd="0" parTransId="{99E199E5-58FB-4EEE-AFB0-4EB4C0E3D845}" sibTransId="{023A6957-00A4-4E20-8D87-504CF19E4BFB}"/>
    <dgm:cxn modelId="{18338ACC-A847-4E68-B04B-D6CA0598C641}" type="presOf" srcId="{30B21999-4AF9-4CB4-A71D-C61B0468366F}" destId="{4C853CD7-652F-4DC6-85D7-2178B4A5C86D}" srcOrd="0" destOrd="0" presId="urn:microsoft.com/office/officeart/2005/8/layout/hList1"/>
    <dgm:cxn modelId="{0C4DB8FD-8628-4737-9AA8-0AEB58BB035B}" type="presOf" srcId="{8F594F65-5578-42F6-8AC1-E73A80104063}" destId="{4C853CD7-652F-4DC6-85D7-2178B4A5C86D}" srcOrd="0" destOrd="1" presId="urn:microsoft.com/office/officeart/2005/8/layout/hList1"/>
    <dgm:cxn modelId="{8A14AB22-FED5-42DB-B4C5-F36D85AA0488}" type="presParOf" srcId="{04538365-3A0D-4CD1-B4D4-AE4762DF855E}" destId="{ECFCD0A3-6CEE-4C8E-A3C3-CEA5757B7ED6}" srcOrd="0" destOrd="0" presId="urn:microsoft.com/office/officeart/2005/8/layout/hList1"/>
    <dgm:cxn modelId="{90DD43BA-FB68-48A7-8F76-9F834C142316}" type="presParOf" srcId="{ECFCD0A3-6CEE-4C8E-A3C3-CEA5757B7ED6}" destId="{0A2AC77F-27D4-4E3B-9299-33693F5FEBDF}" srcOrd="0" destOrd="0" presId="urn:microsoft.com/office/officeart/2005/8/layout/hList1"/>
    <dgm:cxn modelId="{199C9E44-0EA1-482F-8C7E-E3638CA453F8}" type="presParOf" srcId="{ECFCD0A3-6CEE-4C8E-A3C3-CEA5757B7ED6}" destId="{4C853CD7-652F-4DC6-85D7-2178B4A5C8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0" y="35472"/>
          <a:ext cx="3119406" cy="950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HiRadMat-37</a:t>
          </a:r>
          <a:endParaRPr lang="en-GB" sz="2000" kern="1200" dirty="0"/>
        </a:p>
      </dsp:txBody>
      <dsp:txXfrm>
        <a:off x="0" y="35472"/>
        <a:ext cx="3119406" cy="950400"/>
      </dsp:txXfrm>
    </dsp:sp>
    <dsp:sp modelId="{4C853CD7-652F-4DC6-85D7-2178B4A5C86D}">
      <dsp:nvSpPr>
        <dsp:cNvPr id="0" name=""/>
        <dsp:cNvSpPr/>
      </dsp:nvSpPr>
      <dsp:spPr>
        <a:xfrm>
          <a:off x="0" y="985873"/>
          <a:ext cx="3119406" cy="14493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Tapes impacted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Tapes removed from the sample holder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First visual inspection</a:t>
          </a:r>
          <a:endParaRPr lang="en-GB" sz="1800" kern="1200" dirty="0"/>
        </a:p>
      </dsp:txBody>
      <dsp:txXfrm>
        <a:off x="0" y="985873"/>
        <a:ext cx="3119406" cy="14493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0" y="24675"/>
          <a:ext cx="3420000" cy="8928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Validation of modelling </a:t>
          </a:r>
          <a:r>
            <a:rPr lang="en-US" sz="2000" kern="1200" dirty="0"/>
            <a:t>hypotheses</a:t>
          </a:r>
          <a:endParaRPr lang="en-GB" sz="2100" kern="1200" dirty="0"/>
        </a:p>
      </dsp:txBody>
      <dsp:txXfrm>
        <a:off x="0" y="24675"/>
        <a:ext cx="3420000" cy="892800"/>
      </dsp:txXfrm>
    </dsp:sp>
    <dsp:sp modelId="{4C853CD7-652F-4DC6-85D7-2178B4A5C86D}">
      <dsp:nvSpPr>
        <dsp:cNvPr id="0" name=""/>
        <dsp:cNvSpPr/>
      </dsp:nvSpPr>
      <dsp:spPr>
        <a:xfrm>
          <a:off x="0" y="917476"/>
          <a:ext cx="3420000" cy="136152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Tape resistance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Thermal mechanisms modelling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Evaluation of uncertainties</a:t>
          </a:r>
          <a:endParaRPr lang="en-GB" sz="2100" kern="1200" dirty="0"/>
        </a:p>
      </dsp:txBody>
      <dsp:txXfrm>
        <a:off x="0" y="917476"/>
        <a:ext cx="3420000" cy="136152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0" y="13785"/>
          <a:ext cx="3420000" cy="9585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Determination of thermal conditions reached by the tapes</a:t>
          </a:r>
          <a:endParaRPr lang="en-GB" sz="2000" kern="1200" dirty="0"/>
        </a:p>
      </dsp:txBody>
      <dsp:txXfrm>
        <a:off x="0" y="13785"/>
        <a:ext cx="3420000" cy="958500"/>
      </dsp:txXfrm>
    </dsp:sp>
    <dsp:sp modelId="{4C853CD7-652F-4DC6-85D7-2178B4A5C86D}">
      <dsp:nvSpPr>
        <dsp:cNvPr id="0" name=""/>
        <dsp:cNvSpPr/>
      </dsp:nvSpPr>
      <dsp:spPr>
        <a:xfrm>
          <a:off x="0" y="972286"/>
          <a:ext cx="3420000" cy="13176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Heat generated inside the tape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Heat → Temperature</a:t>
          </a:r>
          <a:endParaRPr lang="en-GB" sz="1800" kern="1200" dirty="0"/>
        </a:p>
      </dsp:txBody>
      <dsp:txXfrm>
        <a:off x="0" y="972286"/>
        <a:ext cx="3420000" cy="13176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1669" y="-55326"/>
          <a:ext cx="3416660" cy="71775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Study of critical current degradation</a:t>
          </a:r>
          <a:endParaRPr lang="en-GB" sz="2000" kern="1200" dirty="0"/>
        </a:p>
      </dsp:txBody>
      <dsp:txXfrm>
        <a:off x="1669" y="-55326"/>
        <a:ext cx="3416660" cy="717750"/>
      </dsp:txXfrm>
    </dsp:sp>
    <dsp:sp modelId="{4C853CD7-652F-4DC6-85D7-2178B4A5C86D}">
      <dsp:nvSpPr>
        <dsp:cNvPr id="0" name=""/>
        <dsp:cNvSpPr/>
      </dsp:nvSpPr>
      <dsp:spPr>
        <a:xfrm>
          <a:off x="1669" y="662423"/>
          <a:ext cx="3416660" cy="1235249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Measurements of critical current at the University of Geneva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Comparison and analysis</a:t>
          </a:r>
          <a:endParaRPr lang="en-GB" sz="1800" kern="1200" dirty="0"/>
        </a:p>
      </dsp:txBody>
      <dsp:txXfrm>
        <a:off x="1669" y="662423"/>
        <a:ext cx="3416660" cy="123524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0" y="12826"/>
          <a:ext cx="3119405" cy="950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Discharge experiment</a:t>
          </a:r>
          <a:endParaRPr lang="en-GB" sz="2000" kern="1200" dirty="0"/>
        </a:p>
      </dsp:txBody>
      <dsp:txXfrm>
        <a:off x="0" y="12826"/>
        <a:ext cx="3119405" cy="950400"/>
      </dsp:txXfrm>
    </dsp:sp>
    <dsp:sp modelId="{4C853CD7-652F-4DC6-85D7-2178B4A5C86D}">
      <dsp:nvSpPr>
        <dsp:cNvPr id="0" name=""/>
        <dsp:cNvSpPr/>
      </dsp:nvSpPr>
      <dsp:spPr>
        <a:xfrm>
          <a:off x="0" y="963226"/>
          <a:ext cx="3119405" cy="149465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Results of the design-stage simulations 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Current and voltage measurements during the experiment</a:t>
          </a:r>
          <a:endParaRPr lang="en-GB" sz="1800" kern="1200" dirty="0"/>
        </a:p>
      </dsp:txBody>
      <dsp:txXfrm>
        <a:off x="0" y="963226"/>
        <a:ext cx="3119405" cy="149465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0" y="24675"/>
          <a:ext cx="3420000" cy="8928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Validation of modelling </a:t>
          </a:r>
          <a:r>
            <a:rPr lang="en-US" sz="2000" kern="1200" dirty="0"/>
            <a:t>hypotheses</a:t>
          </a:r>
          <a:endParaRPr lang="en-GB" sz="2100" kern="1200" dirty="0"/>
        </a:p>
      </dsp:txBody>
      <dsp:txXfrm>
        <a:off x="0" y="24675"/>
        <a:ext cx="3420000" cy="892800"/>
      </dsp:txXfrm>
    </dsp:sp>
    <dsp:sp modelId="{4C853CD7-652F-4DC6-85D7-2178B4A5C86D}">
      <dsp:nvSpPr>
        <dsp:cNvPr id="0" name=""/>
        <dsp:cNvSpPr/>
      </dsp:nvSpPr>
      <dsp:spPr>
        <a:xfrm>
          <a:off x="0" y="917476"/>
          <a:ext cx="3420000" cy="136152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Tape resistance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Thermal mechanisms modelling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Evaluation of uncertainties</a:t>
          </a:r>
          <a:endParaRPr lang="en-GB" sz="2100" kern="1200" dirty="0"/>
        </a:p>
      </dsp:txBody>
      <dsp:txXfrm>
        <a:off x="0" y="917476"/>
        <a:ext cx="3420000" cy="136152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0" y="13785"/>
          <a:ext cx="3420000" cy="9585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Determination of thermal conditions reached by the tapes</a:t>
          </a:r>
          <a:endParaRPr lang="en-GB" sz="2000" kern="1200" dirty="0"/>
        </a:p>
      </dsp:txBody>
      <dsp:txXfrm>
        <a:off x="0" y="13785"/>
        <a:ext cx="3420000" cy="958500"/>
      </dsp:txXfrm>
    </dsp:sp>
    <dsp:sp modelId="{4C853CD7-652F-4DC6-85D7-2178B4A5C86D}">
      <dsp:nvSpPr>
        <dsp:cNvPr id="0" name=""/>
        <dsp:cNvSpPr/>
      </dsp:nvSpPr>
      <dsp:spPr>
        <a:xfrm>
          <a:off x="0" y="972286"/>
          <a:ext cx="3420000" cy="13176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Heat generated inside the tape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Heat → Temperature</a:t>
          </a:r>
          <a:endParaRPr lang="en-GB" sz="1800" kern="1200" dirty="0"/>
        </a:p>
      </dsp:txBody>
      <dsp:txXfrm>
        <a:off x="0" y="972286"/>
        <a:ext cx="3420000" cy="131760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1669" y="-55326"/>
          <a:ext cx="3416660" cy="71775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Study of critical current degradation</a:t>
          </a:r>
          <a:endParaRPr lang="en-GB" sz="2000" kern="1200" dirty="0"/>
        </a:p>
      </dsp:txBody>
      <dsp:txXfrm>
        <a:off x="1669" y="-55326"/>
        <a:ext cx="3416660" cy="717750"/>
      </dsp:txXfrm>
    </dsp:sp>
    <dsp:sp modelId="{4C853CD7-652F-4DC6-85D7-2178B4A5C86D}">
      <dsp:nvSpPr>
        <dsp:cNvPr id="0" name=""/>
        <dsp:cNvSpPr/>
      </dsp:nvSpPr>
      <dsp:spPr>
        <a:xfrm>
          <a:off x="1669" y="662423"/>
          <a:ext cx="3416660" cy="1235249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Measurements of critical current at the University of Geneva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Comparison and analysis</a:t>
          </a:r>
          <a:endParaRPr lang="en-GB" sz="1800" kern="1200" dirty="0"/>
        </a:p>
      </dsp:txBody>
      <dsp:txXfrm>
        <a:off x="1669" y="662423"/>
        <a:ext cx="3416660" cy="12352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1669" y="-39722"/>
          <a:ext cx="3416660" cy="985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Study physical characteristics during the experiment </a:t>
          </a:r>
          <a:endParaRPr lang="en-GB" sz="2000" kern="1200" dirty="0"/>
        </a:p>
      </dsp:txBody>
      <dsp:txXfrm>
        <a:off x="1669" y="-39722"/>
        <a:ext cx="3416660" cy="985500"/>
      </dsp:txXfrm>
    </dsp:sp>
    <dsp:sp modelId="{4C853CD7-652F-4DC6-85D7-2178B4A5C86D}">
      <dsp:nvSpPr>
        <dsp:cNvPr id="0" name=""/>
        <dsp:cNvSpPr/>
      </dsp:nvSpPr>
      <dsp:spPr>
        <a:xfrm>
          <a:off x="0" y="945777"/>
          <a:ext cx="3416660" cy="15646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Beam position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Beam size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Beam intensity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Temperature inside the cryostat</a:t>
          </a:r>
          <a:endParaRPr lang="en-GB" sz="1800" kern="1200" dirty="0"/>
        </a:p>
      </dsp:txBody>
      <dsp:txXfrm>
        <a:off x="0" y="945777"/>
        <a:ext cx="3416660" cy="15646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0" y="28947"/>
          <a:ext cx="3420000" cy="96345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Determination of thermal conditions reached in the tapes</a:t>
          </a:r>
          <a:endParaRPr lang="en-GB" sz="2000" kern="1200" dirty="0"/>
        </a:p>
      </dsp:txBody>
      <dsp:txXfrm>
        <a:off x="0" y="28947"/>
        <a:ext cx="3420000" cy="963450"/>
      </dsp:txXfrm>
    </dsp:sp>
    <dsp:sp modelId="{4C853CD7-652F-4DC6-85D7-2178B4A5C86D}">
      <dsp:nvSpPr>
        <dsp:cNvPr id="0" name=""/>
        <dsp:cNvSpPr/>
      </dsp:nvSpPr>
      <dsp:spPr>
        <a:xfrm>
          <a:off x="0" y="992397"/>
          <a:ext cx="3420000" cy="144936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Monte Carlo simulation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Energy → Temperature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Hotspot and gradient</a:t>
          </a:r>
          <a:endParaRPr lang="en-GB" sz="1800" kern="1200" dirty="0"/>
        </a:p>
      </dsp:txBody>
      <dsp:txXfrm>
        <a:off x="0" y="992397"/>
        <a:ext cx="3420000" cy="14493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1669" y="-55326"/>
          <a:ext cx="3416660" cy="71775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Study superconducting characteristics degradation</a:t>
          </a:r>
          <a:endParaRPr lang="en-GB" sz="2000" kern="1200" dirty="0"/>
        </a:p>
      </dsp:txBody>
      <dsp:txXfrm>
        <a:off x="1669" y="-55326"/>
        <a:ext cx="3416660" cy="717750"/>
      </dsp:txXfrm>
    </dsp:sp>
    <dsp:sp modelId="{4C853CD7-652F-4DC6-85D7-2178B4A5C86D}">
      <dsp:nvSpPr>
        <dsp:cNvPr id="0" name=""/>
        <dsp:cNvSpPr/>
      </dsp:nvSpPr>
      <dsp:spPr>
        <a:xfrm>
          <a:off x="1669" y="662423"/>
          <a:ext cx="3416660" cy="1235249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Measurement of critical current at the University of Geneva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Comparison and analysis</a:t>
          </a:r>
          <a:endParaRPr lang="en-GB" sz="1800" kern="1200" dirty="0"/>
        </a:p>
      </dsp:txBody>
      <dsp:txXfrm>
        <a:off x="1669" y="662423"/>
        <a:ext cx="3416660" cy="12352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0" y="35472"/>
          <a:ext cx="3119406" cy="950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HiRadMat-37</a:t>
          </a:r>
          <a:endParaRPr lang="en-GB" sz="2000" kern="1200" dirty="0"/>
        </a:p>
      </dsp:txBody>
      <dsp:txXfrm>
        <a:off x="0" y="35472"/>
        <a:ext cx="3119406" cy="950400"/>
      </dsp:txXfrm>
    </dsp:sp>
    <dsp:sp modelId="{4C853CD7-652F-4DC6-85D7-2178B4A5C86D}">
      <dsp:nvSpPr>
        <dsp:cNvPr id="0" name=""/>
        <dsp:cNvSpPr/>
      </dsp:nvSpPr>
      <dsp:spPr>
        <a:xfrm>
          <a:off x="0" y="985873"/>
          <a:ext cx="3119406" cy="14493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Tapes impacted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Tapes removed from the sample holder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First visual inspection</a:t>
          </a:r>
          <a:endParaRPr lang="en-GB" sz="1800" kern="1200" dirty="0"/>
        </a:p>
      </dsp:txBody>
      <dsp:txXfrm>
        <a:off x="0" y="985873"/>
        <a:ext cx="3119406" cy="14493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1669" y="-39722"/>
          <a:ext cx="3416660" cy="985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Study physical characteristics during the experiment </a:t>
          </a:r>
          <a:endParaRPr lang="en-GB" sz="2000" kern="1200" dirty="0"/>
        </a:p>
      </dsp:txBody>
      <dsp:txXfrm>
        <a:off x="1669" y="-39722"/>
        <a:ext cx="3416660" cy="985500"/>
      </dsp:txXfrm>
    </dsp:sp>
    <dsp:sp modelId="{4C853CD7-652F-4DC6-85D7-2178B4A5C86D}">
      <dsp:nvSpPr>
        <dsp:cNvPr id="0" name=""/>
        <dsp:cNvSpPr/>
      </dsp:nvSpPr>
      <dsp:spPr>
        <a:xfrm>
          <a:off x="0" y="945777"/>
          <a:ext cx="3416660" cy="15646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Beam position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Beam size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Beam intensity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Temperature inside the cryostat</a:t>
          </a:r>
          <a:endParaRPr lang="en-GB" sz="1800" kern="1200" dirty="0"/>
        </a:p>
      </dsp:txBody>
      <dsp:txXfrm>
        <a:off x="0" y="945777"/>
        <a:ext cx="3416660" cy="156464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0" y="28947"/>
          <a:ext cx="3420000" cy="96345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Determination of thermal conditions reached in the tapes</a:t>
          </a:r>
          <a:endParaRPr lang="en-GB" sz="2000" kern="1200" dirty="0"/>
        </a:p>
      </dsp:txBody>
      <dsp:txXfrm>
        <a:off x="0" y="28947"/>
        <a:ext cx="3420000" cy="963450"/>
      </dsp:txXfrm>
    </dsp:sp>
    <dsp:sp modelId="{4C853CD7-652F-4DC6-85D7-2178B4A5C86D}">
      <dsp:nvSpPr>
        <dsp:cNvPr id="0" name=""/>
        <dsp:cNvSpPr/>
      </dsp:nvSpPr>
      <dsp:spPr>
        <a:xfrm>
          <a:off x="0" y="992397"/>
          <a:ext cx="3420000" cy="144936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Monte Carlo simulation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Energy → Temperature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Hotspot and gradient</a:t>
          </a:r>
          <a:endParaRPr lang="en-GB" sz="1800" kern="1200" dirty="0"/>
        </a:p>
      </dsp:txBody>
      <dsp:txXfrm>
        <a:off x="0" y="992397"/>
        <a:ext cx="3420000" cy="14493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1669" y="-55326"/>
          <a:ext cx="3416660" cy="71775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Study superconducting characteristics degradation</a:t>
          </a:r>
          <a:endParaRPr lang="en-GB" sz="2000" kern="1200" dirty="0"/>
        </a:p>
      </dsp:txBody>
      <dsp:txXfrm>
        <a:off x="1669" y="-55326"/>
        <a:ext cx="3416660" cy="717750"/>
      </dsp:txXfrm>
    </dsp:sp>
    <dsp:sp modelId="{4C853CD7-652F-4DC6-85D7-2178B4A5C86D}">
      <dsp:nvSpPr>
        <dsp:cNvPr id="0" name=""/>
        <dsp:cNvSpPr/>
      </dsp:nvSpPr>
      <dsp:spPr>
        <a:xfrm>
          <a:off x="1669" y="662423"/>
          <a:ext cx="3416660" cy="1235249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Measurement of critical current at the University of Geneva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Comparison and analysis</a:t>
          </a:r>
          <a:endParaRPr lang="en-GB" sz="1800" kern="1200" dirty="0"/>
        </a:p>
      </dsp:txBody>
      <dsp:txXfrm>
        <a:off x="1669" y="662423"/>
        <a:ext cx="3416660" cy="123524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77F-27D4-4E3B-9299-33693F5FEBDF}">
      <dsp:nvSpPr>
        <dsp:cNvPr id="0" name=""/>
        <dsp:cNvSpPr/>
      </dsp:nvSpPr>
      <dsp:spPr>
        <a:xfrm>
          <a:off x="0" y="12826"/>
          <a:ext cx="3119405" cy="950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Discharge experiment</a:t>
          </a:r>
          <a:endParaRPr lang="en-GB" sz="2000" kern="1200" dirty="0"/>
        </a:p>
      </dsp:txBody>
      <dsp:txXfrm>
        <a:off x="0" y="12826"/>
        <a:ext cx="3119405" cy="950400"/>
      </dsp:txXfrm>
    </dsp:sp>
    <dsp:sp modelId="{4C853CD7-652F-4DC6-85D7-2178B4A5C86D}">
      <dsp:nvSpPr>
        <dsp:cNvPr id="0" name=""/>
        <dsp:cNvSpPr/>
      </dsp:nvSpPr>
      <dsp:spPr>
        <a:xfrm>
          <a:off x="0" y="963226"/>
          <a:ext cx="3119405" cy="149465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Results of the design-stage simulations 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Current and voltage measurements during the experiment</a:t>
          </a:r>
          <a:endParaRPr lang="en-GB" sz="1800" kern="1200" dirty="0"/>
        </a:p>
      </dsp:txBody>
      <dsp:txXfrm>
        <a:off x="0" y="963226"/>
        <a:ext cx="3119405" cy="14946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jpe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280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AD1CB-F3AD-40F2-B27A-0FF90A33AA2E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4708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1D71C49-2C5A-4161-AFBD-A61844AD7A66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520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A24315-1FAD-48E6-8505-4C5ADF51C8F1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70029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A769A9-7598-4EA5-A0B4-8971114D0E7B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01535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02B9646-265A-41CC-9454-1AF2B337A4DD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414274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19A310F-FC32-4F86-A83B-9CBFA95DF3D8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1787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06358D-6344-480E-B4FF-1265B7EA98F6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054406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75DFBD4-E8D9-47D0-82AB-23FF32113968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9296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65A627E-9CAA-4828-A099-35EB8559583A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254944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928B-1B47-45F0-A10E-173E7E737792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1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4FCC-247D-468F-9AB7-78D36DC1312D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3590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129A-4989-4B18-9D8A-87EE2A48A898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017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BB89-9033-4F89-B195-694B6CED5660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6138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0214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954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882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6384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224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1741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1575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25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38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49F93-1EC6-4591-B683-222DEFDF81EE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474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3341-76F0-4986-BE52-5F090B5EF910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65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E5ED-EF3A-412A-B3E0-E527F7E9DF90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24034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49BFC8-FD97-4871-A46E-00354C66AEA0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733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6FF54-1429-473A-ADDE-5A5EAA14FBFB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019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07CA6-E420-4DD4-8FD7-51617B3F55BD}" type="datetime1">
              <a:rPr lang="en-GB" smtClean="0"/>
              <a:t>26/10/2023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95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CA303E1A-F000-4F54-996D-23DADAF30A37}" type="datetime1">
              <a:rPr lang="en-GB" smtClean="0"/>
              <a:t>26/10/2023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1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177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4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18" Type="http://schemas.openxmlformats.org/officeDocument/2006/relationships/diagramLayout" Target="../diagrams/layout8.xml"/><Relationship Id="rId3" Type="http://schemas.openxmlformats.org/officeDocument/2006/relationships/diagramLayout" Target="../diagrams/layout5.xml"/><Relationship Id="rId21" Type="http://schemas.microsoft.com/office/2007/relationships/diagramDrawing" Target="../diagrams/drawing8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17" Type="http://schemas.openxmlformats.org/officeDocument/2006/relationships/diagramData" Target="../diagrams/data8.xml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20" Type="http://schemas.openxmlformats.org/officeDocument/2006/relationships/diagramColors" Target="../diagrams/colors8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19" Type="http://schemas.openxmlformats.org/officeDocument/2006/relationships/diagramQuickStyle" Target="../diagrams/quickStyle8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5.png"/><Relationship Id="rId5" Type="http://schemas.openxmlformats.org/officeDocument/2006/relationships/image" Target="../media/image41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microsoft.com/office/2018/10/relationships/comments" Target="../comments/modernComment_134_F7AA95C9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2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18" Type="http://schemas.openxmlformats.org/officeDocument/2006/relationships/diagramLayout" Target="../diagrams/layout12.xml"/><Relationship Id="rId3" Type="http://schemas.openxmlformats.org/officeDocument/2006/relationships/diagramLayout" Target="../diagrams/layout9.xml"/><Relationship Id="rId21" Type="http://schemas.microsoft.com/office/2007/relationships/diagramDrawing" Target="../diagrams/drawing12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17" Type="http://schemas.openxmlformats.org/officeDocument/2006/relationships/diagramData" Target="../diagrams/data12.xml"/><Relationship Id="rId2" Type="http://schemas.openxmlformats.org/officeDocument/2006/relationships/diagramData" Target="../diagrams/data9.xml"/><Relationship Id="rId16" Type="http://schemas.microsoft.com/office/2007/relationships/diagramDrawing" Target="../diagrams/drawing11.xml"/><Relationship Id="rId20" Type="http://schemas.openxmlformats.org/officeDocument/2006/relationships/diagramColors" Target="../diagrams/colors1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5" Type="http://schemas.openxmlformats.org/officeDocument/2006/relationships/diagramColors" Target="../diagrams/colors11.xml"/><Relationship Id="rId10" Type="http://schemas.openxmlformats.org/officeDocument/2006/relationships/diagramColors" Target="../diagrams/colors10.xml"/><Relationship Id="rId19" Type="http://schemas.openxmlformats.org/officeDocument/2006/relationships/diagramQuickStyle" Target="../diagrams/quickStyle12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0.png"/><Relationship Id="rId5" Type="http://schemas.openxmlformats.org/officeDocument/2006/relationships/image" Target="../media/image520.png"/><Relationship Id="rId4" Type="http://schemas.openxmlformats.org/officeDocument/2006/relationships/image" Target="../media/image5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62.png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13" Type="http://schemas.openxmlformats.org/officeDocument/2006/relationships/diagramLayout" Target="../diagrams/layout15.xml"/><Relationship Id="rId18" Type="http://schemas.openxmlformats.org/officeDocument/2006/relationships/diagramLayout" Target="../diagrams/layout16.xml"/><Relationship Id="rId3" Type="http://schemas.openxmlformats.org/officeDocument/2006/relationships/diagramLayout" Target="../diagrams/layout13.xml"/><Relationship Id="rId21" Type="http://schemas.microsoft.com/office/2007/relationships/diagramDrawing" Target="../diagrams/drawing16.xml"/><Relationship Id="rId7" Type="http://schemas.openxmlformats.org/officeDocument/2006/relationships/diagramData" Target="../diagrams/data14.xml"/><Relationship Id="rId12" Type="http://schemas.openxmlformats.org/officeDocument/2006/relationships/diagramData" Target="../diagrams/data15.xml"/><Relationship Id="rId17" Type="http://schemas.openxmlformats.org/officeDocument/2006/relationships/diagramData" Target="../diagrams/data16.xml"/><Relationship Id="rId2" Type="http://schemas.openxmlformats.org/officeDocument/2006/relationships/diagramData" Target="../diagrams/data13.xml"/><Relationship Id="rId16" Type="http://schemas.microsoft.com/office/2007/relationships/diagramDrawing" Target="../diagrams/drawing15.xml"/><Relationship Id="rId20" Type="http://schemas.openxmlformats.org/officeDocument/2006/relationships/diagramColors" Target="../diagrams/colors16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5" Type="http://schemas.openxmlformats.org/officeDocument/2006/relationships/diagramColors" Target="../diagrams/colors15.xml"/><Relationship Id="rId10" Type="http://schemas.openxmlformats.org/officeDocument/2006/relationships/diagramColors" Target="../diagrams/colors14.xml"/><Relationship Id="rId19" Type="http://schemas.openxmlformats.org/officeDocument/2006/relationships/diagramQuickStyle" Target="../diagrams/quickStyle16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Relationship Id="rId14" Type="http://schemas.openxmlformats.org/officeDocument/2006/relationships/diagramQuickStyle" Target="../diagrams/quickStyle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3.emf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2.emf"/><Relationship Id="rId5" Type="http://schemas.microsoft.com/office/2007/relationships/hdphoto" Target="../media/hdphoto1.wdp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4D7F5-8F40-DAF0-CC96-83F0DB3D5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9409" y="2930346"/>
            <a:ext cx="9759391" cy="997307"/>
          </a:xfrm>
        </p:spPr>
        <p:txBody>
          <a:bodyPr anchor="b"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</a:rPr>
              <a:t>Damage Mechanisms in High-Temperature Superconducting (HTS) Tapes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02A6F27-9727-0B9E-AC01-D12936CB46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69409" y="4800598"/>
            <a:ext cx="8640000" cy="990600"/>
          </a:xfrm>
        </p:spPr>
        <p:txBody>
          <a:bodyPr>
            <a:normAutofit lnSpcReduction="10000"/>
          </a:bodyPr>
          <a:lstStyle/>
          <a:p>
            <a:r>
              <a:rPr lang="en-GB" sz="1600" u="sng" dirty="0"/>
              <a:t>Delphine Domange</a:t>
            </a:r>
            <a:r>
              <a:rPr lang="en-GB" sz="1600" dirty="0"/>
              <a:t>, Marco Bonura, David Gancarcik, Cedric Hernalsteens, Carmine </a:t>
            </a:r>
            <a:r>
              <a:rPr lang="en-GB" sz="1600" dirty="0" err="1"/>
              <a:t>Senatore</a:t>
            </a:r>
            <a:r>
              <a:rPr lang="en-GB" sz="1600" dirty="0"/>
              <a:t>, Daniel Wollmann</a:t>
            </a:r>
          </a:p>
          <a:p>
            <a:r>
              <a:rPr lang="en-GB" sz="1600" dirty="0"/>
              <a:t>With contributions from Andreas </a:t>
            </a:r>
            <a:r>
              <a:rPr lang="en-GB" sz="1600" dirty="0" err="1"/>
              <a:t>Oslandsbotn</a:t>
            </a:r>
            <a:r>
              <a:rPr lang="en-GB" sz="1600" dirty="0"/>
              <a:t>, Andreas Will, William Martin Sorensen, </a:t>
            </a:r>
            <a:r>
              <a:rPr lang="en-GB" sz="1600" dirty="0" err="1"/>
              <a:t>Jannik</a:t>
            </a:r>
            <a:r>
              <a:rPr lang="en-GB" sz="1600" dirty="0"/>
              <a:t> Lassen,  Anne </a:t>
            </a:r>
            <a:r>
              <a:rPr lang="en-GB" sz="1600" dirty="0" err="1"/>
              <a:t>Kirstine</a:t>
            </a:r>
            <a:r>
              <a:rPr lang="en-GB" sz="1600" dirty="0"/>
              <a:t> </a:t>
            </a:r>
            <a:r>
              <a:rPr lang="en-GB" sz="1600" dirty="0" err="1"/>
              <a:t>Herskind</a:t>
            </a:r>
            <a:endParaRPr lang="en-GB" sz="1600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67C9AC4-4BA8-D719-D188-A6C840DC8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7266040-B65C-2441-9AAB-316A14F02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69409" y="6168507"/>
            <a:ext cx="8640000" cy="349251"/>
          </a:xfrm>
        </p:spPr>
        <p:txBody>
          <a:bodyPr>
            <a:normAutofit/>
          </a:bodyPr>
          <a:lstStyle/>
          <a:p>
            <a:r>
              <a:rPr lang="en-US" sz="1600" dirty="0"/>
              <a:t>MPE-CB Section meeting – 26/10/2023</a:t>
            </a:r>
            <a:endParaRPr lang="en-GB" sz="16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07DE260-A10B-56EF-15A0-F14D2C7E9C81}"/>
              </a:ext>
            </a:extLst>
          </p:cNvPr>
          <p:cNvSpPr txBox="1">
            <a:spLocks/>
          </p:cNvSpPr>
          <p:nvPr/>
        </p:nvSpPr>
        <p:spPr>
          <a:xfrm>
            <a:off x="1669409" y="3883538"/>
            <a:ext cx="9600000" cy="365125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97500"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3733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0" dirty="0">
                <a:solidFill>
                  <a:schemeClr val="tx1"/>
                </a:solidFill>
              </a:rPr>
              <a:t>Results from beam-induced and current-discharge heating experiments</a:t>
            </a:r>
          </a:p>
        </p:txBody>
      </p:sp>
    </p:spTree>
    <p:extLst>
      <p:ext uri="{BB962C8B-B14F-4D97-AF65-F5344CB8AC3E}">
        <p14:creationId xmlns:p14="http://schemas.microsoft.com/office/powerpoint/2010/main" val="342425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13D34-7477-517D-D2B3-76E3ED46B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HiRadMat-37: Post-beam-impact analysis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94E3C4-6E05-9BBF-8044-06DECAF25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0EA87-31A6-021E-3D82-38CECAEC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C9968DA-48FB-5776-00EC-44181E7F9F01}"/>
              </a:ext>
            </a:extLst>
          </p:cNvPr>
          <p:cNvGrpSpPr/>
          <p:nvPr/>
        </p:nvGrpSpPr>
        <p:grpSpPr>
          <a:xfrm>
            <a:off x="369602" y="1017907"/>
            <a:ext cx="11293406" cy="4801087"/>
            <a:chOff x="369602" y="1529700"/>
            <a:chExt cx="11293406" cy="4801087"/>
          </a:xfrm>
        </p:grpSpPr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4D368AFE-506F-5EEC-7A82-3649C58CD0F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02515864"/>
                </p:ext>
              </p:extLst>
            </p:nvPr>
          </p:nvGraphicFramePr>
          <p:xfrm>
            <a:off x="369602" y="2392822"/>
            <a:ext cx="3119406" cy="247070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12" name="Diagram 11">
              <a:extLst>
                <a:ext uri="{FF2B5EF4-FFF2-40B4-BE49-F238E27FC236}">
                  <a16:creationId xmlns:a16="http://schemas.microsoft.com/office/drawing/2014/main" id="{64093A8E-7302-815F-6C98-A866AE0884E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19223111"/>
                </p:ext>
              </p:extLst>
            </p:nvPr>
          </p:nvGraphicFramePr>
          <p:xfrm>
            <a:off x="4101776" y="1568904"/>
            <a:ext cx="3420000" cy="247070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13" name="Diagram 12">
              <a:extLst>
                <a:ext uri="{FF2B5EF4-FFF2-40B4-BE49-F238E27FC236}">
                  <a16:creationId xmlns:a16="http://schemas.microsoft.com/office/drawing/2014/main" id="{54BBC1A7-FBA1-E59D-95C2-19E71401FDC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58142978"/>
                </p:ext>
              </p:extLst>
            </p:nvPr>
          </p:nvGraphicFramePr>
          <p:xfrm>
            <a:off x="8243008" y="1529700"/>
            <a:ext cx="3420000" cy="247070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graphicFrame>
          <p:nvGraphicFramePr>
            <p:cNvPr id="14" name="Diagram 13">
              <a:extLst>
                <a:ext uri="{FF2B5EF4-FFF2-40B4-BE49-F238E27FC236}">
                  <a16:creationId xmlns:a16="http://schemas.microsoft.com/office/drawing/2014/main" id="{BD6F0CC7-D382-F66C-F787-5C06B151E84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12014424"/>
                </p:ext>
              </p:extLst>
            </p:nvPr>
          </p:nvGraphicFramePr>
          <p:xfrm>
            <a:off x="4090238" y="4488440"/>
            <a:ext cx="3420000" cy="184234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7" r:lo="rId18" r:qs="rId19" r:cs="rId20"/>
            </a:graphicData>
          </a:graphic>
        </p:graphicFrame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1A5BE129-E6CC-5287-C846-F92CB967AFD6}"/>
                </a:ext>
              </a:extLst>
            </p:cNvPr>
            <p:cNvSpPr/>
            <p:nvPr/>
          </p:nvSpPr>
          <p:spPr>
            <a:xfrm rot="20076327">
              <a:off x="3363360" y="3578106"/>
              <a:ext cx="835205" cy="360000"/>
            </a:xfrm>
            <a:prstGeom prst="rightArrow">
              <a:avLst/>
            </a:prstGeom>
            <a:solidFill>
              <a:srgbClr val="0033A0"/>
            </a:solidFill>
            <a:ln>
              <a:solidFill>
                <a:srgbClr val="263D8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0641DBB8-B68A-68BF-D81A-46C6BE7FD9F6}"/>
                </a:ext>
              </a:extLst>
            </p:cNvPr>
            <p:cNvSpPr/>
            <p:nvPr/>
          </p:nvSpPr>
          <p:spPr>
            <a:xfrm rot="1407331">
              <a:off x="3371997" y="4472692"/>
              <a:ext cx="835205" cy="360000"/>
            </a:xfrm>
            <a:prstGeom prst="rightArrow">
              <a:avLst/>
            </a:prstGeom>
            <a:solidFill>
              <a:srgbClr val="0033A0"/>
            </a:solidFill>
            <a:ln>
              <a:solidFill>
                <a:srgbClr val="263D8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D1A3B76A-8A47-ACA9-C11E-D7DF3FE1703D}"/>
                </a:ext>
              </a:extLst>
            </p:cNvPr>
            <p:cNvSpPr/>
            <p:nvPr/>
          </p:nvSpPr>
          <p:spPr>
            <a:xfrm>
              <a:off x="7441094" y="3398106"/>
              <a:ext cx="835205" cy="360000"/>
            </a:xfrm>
            <a:prstGeom prst="rightArrow">
              <a:avLst/>
            </a:prstGeom>
            <a:solidFill>
              <a:srgbClr val="0033A0"/>
            </a:solidFill>
            <a:ln>
              <a:solidFill>
                <a:srgbClr val="263D8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Arrow: Left-Up 20">
              <a:extLst>
                <a:ext uri="{FF2B5EF4-FFF2-40B4-BE49-F238E27FC236}">
                  <a16:creationId xmlns:a16="http://schemas.microsoft.com/office/drawing/2014/main" id="{BBDEB996-71C0-E210-9AD0-7468E2374CA7}"/>
                </a:ext>
              </a:extLst>
            </p:cNvPr>
            <p:cNvSpPr/>
            <p:nvPr/>
          </p:nvSpPr>
          <p:spPr>
            <a:xfrm>
              <a:off x="7521776" y="3961467"/>
              <a:ext cx="1062781" cy="901105"/>
            </a:xfrm>
            <a:prstGeom prst="leftUpArrow">
              <a:avLst>
                <a:gd name="adj1" fmla="val 14815"/>
                <a:gd name="adj2" fmla="val 19065"/>
                <a:gd name="adj3" fmla="val 1840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83EFA4D-D342-7D27-A5EA-15327C7FC624}"/>
              </a:ext>
            </a:extLst>
          </p:cNvPr>
          <p:cNvSpPr/>
          <p:nvPr/>
        </p:nvSpPr>
        <p:spPr>
          <a:xfrm>
            <a:off x="7687949" y="4350779"/>
            <a:ext cx="4504051" cy="170930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0" vert="horz" wrap="square" lIns="74676" tIns="74676" rIns="99568" bIns="112014" numCol="1" spcCol="1270" anchor="t" anchorCtr="0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Assessment of damage mechanisms and quantitative analysis of damage limits</a:t>
            </a:r>
            <a:endParaRPr lang="en-GB" sz="2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118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F3EE8-2CDF-F513-D4AD-1923A7215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HiRadMat-37: Monte Carlo simulation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88CC12-8F6C-E66F-5DB3-81F7AB607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FF0D1E-4AA1-25C5-6C45-7812EEAE1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22" name="Picture 21" descr="A chart of different colors&#10;&#10;Description automatically generated">
            <a:extLst>
              <a:ext uri="{FF2B5EF4-FFF2-40B4-BE49-F238E27FC236}">
                <a16:creationId xmlns:a16="http://schemas.microsoft.com/office/drawing/2014/main" id="{7E16D0AB-9619-BFF0-0A14-186AD001E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875" y="4010627"/>
            <a:ext cx="6382525" cy="2002540"/>
          </a:xfrm>
          <a:prstGeom prst="rect">
            <a:avLst/>
          </a:prstGeom>
        </p:spPr>
      </p:pic>
      <p:pic>
        <p:nvPicPr>
          <p:cNvPr id="24" name="Picture 23" descr="A chart of different colors&#10;&#10;Description automatically generated">
            <a:extLst>
              <a:ext uri="{FF2B5EF4-FFF2-40B4-BE49-F238E27FC236}">
                <a16:creationId xmlns:a16="http://schemas.microsoft.com/office/drawing/2014/main" id="{94D17D43-9DA0-6E1C-0A11-39E177B6CA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874" y="1664903"/>
            <a:ext cx="6382525" cy="200254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472D4E8E-7928-8B01-F485-BE07558AA352}"/>
              </a:ext>
            </a:extLst>
          </p:cNvPr>
          <p:cNvGrpSpPr/>
          <p:nvPr/>
        </p:nvGrpSpPr>
        <p:grpSpPr>
          <a:xfrm>
            <a:off x="642899" y="1350073"/>
            <a:ext cx="4523676" cy="4577621"/>
            <a:chOff x="609600" y="1232317"/>
            <a:chExt cx="4523676" cy="457762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714D235-B208-3D1C-EA64-8AB048E88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" y="1232317"/>
              <a:ext cx="4523676" cy="4577621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6827D0C-F88B-8C9C-601A-0FDB001A57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32857" y="4667381"/>
              <a:ext cx="562560" cy="958302"/>
            </a:xfrm>
            <a:prstGeom prst="straightConnector1">
              <a:avLst/>
            </a:prstGeom>
            <a:ln w="76200">
              <a:solidFill>
                <a:srgbClr val="7030A0"/>
              </a:solidFill>
              <a:tailEnd type="triangle"/>
            </a:ln>
            <a:scene3d>
              <a:camera prst="perspectiveRelaxed"/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4739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A410E-D950-5F82-F642-CBC78B402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HiRadMat-37: Monte Carlo simulation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A6AF88-078E-D784-CB01-EBD775798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HTS tape results of different heating experiments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6020F9-18EE-4F09-FCA2-AAA887E7E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ED8C41-1E29-B9DF-68B1-28DDCDD33290}"/>
              </a:ext>
            </a:extLst>
          </p:cNvPr>
          <p:cNvSpPr txBox="1"/>
          <p:nvPr/>
        </p:nvSpPr>
        <p:spPr>
          <a:xfrm>
            <a:off x="815999" y="1117125"/>
            <a:ext cx="4832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From specific energy to temperature</a:t>
            </a:r>
            <a:endParaRPr lang="en-GB" sz="2000" b="1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012691-A559-A54D-D218-987D4E22D5A1}"/>
                  </a:ext>
                </a:extLst>
              </p:cNvPr>
              <p:cNvSpPr txBox="1"/>
              <p:nvPr/>
            </p:nvSpPr>
            <p:spPr>
              <a:xfrm>
                <a:off x="823253" y="1731515"/>
                <a:ext cx="9158511" cy="31976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e>
                    </m:nary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with C</a:t>
                </a:r>
                <a:r>
                  <a:rPr lang="en-GB" baseline="-25000" dirty="0"/>
                  <a:t>p </a:t>
                </a:r>
                <a:r>
                  <a:rPr lang="en-GB" dirty="0"/>
                  <a:t>specific heat capacity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[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𝐽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𝑘𝑔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]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012691-A559-A54D-D218-987D4E22D5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253" y="1731515"/>
                <a:ext cx="9158511" cy="319768"/>
              </a:xfrm>
              <a:prstGeom prst="rect">
                <a:avLst/>
              </a:prstGeom>
              <a:blipFill>
                <a:blip r:embed="rId2"/>
                <a:stretch>
                  <a:fillRect l="-1132" t="-186538" b="-2673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graph of a heat capacity&#10;&#10;Description automatically generated with medium confidence">
            <a:extLst>
              <a:ext uri="{FF2B5EF4-FFF2-40B4-BE49-F238E27FC236}">
                <a16:creationId xmlns:a16="http://schemas.microsoft.com/office/drawing/2014/main" id="{444124DC-C44E-14C0-D3C1-36439BAFB4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99" y="2564538"/>
            <a:ext cx="4586510" cy="3447790"/>
          </a:xfrm>
          <a:prstGeom prst="rect">
            <a:avLst/>
          </a:prstGeom>
        </p:spPr>
      </p:pic>
      <p:pic>
        <p:nvPicPr>
          <p:cNvPr id="10" name="Picture 9" descr="A chart of different colors&#10;&#10;Description automatically generated">
            <a:extLst>
              <a:ext uri="{FF2B5EF4-FFF2-40B4-BE49-F238E27FC236}">
                <a16:creationId xmlns:a16="http://schemas.microsoft.com/office/drawing/2014/main" id="{0EFE4119-F5CA-8684-F105-A4957334CA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59" y="4310957"/>
            <a:ext cx="5551366" cy="1709948"/>
          </a:xfrm>
          <a:prstGeom prst="rect">
            <a:avLst/>
          </a:prstGeom>
        </p:spPr>
      </p:pic>
      <p:pic>
        <p:nvPicPr>
          <p:cNvPr id="12" name="Picture 11" descr="A chart of different colors&#10;&#10;Description automatically generated">
            <a:extLst>
              <a:ext uri="{FF2B5EF4-FFF2-40B4-BE49-F238E27FC236}">
                <a16:creationId xmlns:a16="http://schemas.microsoft.com/office/drawing/2014/main" id="{CA2595D1-8A0F-D579-9269-B897E6B445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59" y="2466490"/>
            <a:ext cx="5450137" cy="17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51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E2D77-704A-0CF0-D825-0D30891A0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HiRadMat-37: Monte Carlo simulation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E6F779-4964-EB7B-16D4-87D8C7B2E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2472B9D-F274-F380-55E7-8F549EF39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924300"/>
              </p:ext>
            </p:extLst>
          </p:nvPr>
        </p:nvGraphicFramePr>
        <p:xfrm>
          <a:off x="712800" y="1959728"/>
          <a:ext cx="4221148" cy="40197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8590">
                  <a:extLst>
                    <a:ext uri="{9D8B030D-6E8A-4147-A177-3AD203B41FA5}">
                      <a16:colId xmlns:a16="http://schemas.microsoft.com/office/drawing/2014/main" val="1457600713"/>
                    </a:ext>
                  </a:extLst>
                </a:gridCol>
                <a:gridCol w="1343228">
                  <a:extLst>
                    <a:ext uri="{9D8B030D-6E8A-4147-A177-3AD203B41FA5}">
                      <a16:colId xmlns:a16="http://schemas.microsoft.com/office/drawing/2014/main" val="4034395304"/>
                    </a:ext>
                  </a:extLst>
                </a:gridCol>
                <a:gridCol w="973842">
                  <a:extLst>
                    <a:ext uri="{9D8B030D-6E8A-4147-A177-3AD203B41FA5}">
                      <a16:colId xmlns:a16="http://schemas.microsoft.com/office/drawing/2014/main" val="1939597855"/>
                    </a:ext>
                  </a:extLst>
                </a:gridCol>
                <a:gridCol w="895488">
                  <a:extLst>
                    <a:ext uri="{9D8B030D-6E8A-4147-A177-3AD203B41FA5}">
                      <a16:colId xmlns:a16="http://schemas.microsoft.com/office/drawing/2014/main" val="2273496288"/>
                    </a:ext>
                  </a:extLst>
                </a:gridCol>
              </a:tblGrid>
              <a:tr h="47048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>
                          <a:effectLst/>
                        </a:rPr>
                        <a:t>Sample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Hotspot Temperature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Relative error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5230378"/>
                  </a:ext>
                </a:extLst>
              </a:tr>
              <a:tr h="25588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>
                          <a:effectLst/>
                        </a:rPr>
                        <a:t>Sample ID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[K]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-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+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7630415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B1S1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1.99%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1.99%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63564578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B1S2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522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1.34%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1.34%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06057656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B1S3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694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1.01%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1.01%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1713079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B1S4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888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0.68%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0.56%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319650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B1S5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1006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0.89%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0.80%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5188015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B1S6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1131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0.62%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0.62%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04668573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B1S7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1218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0.49%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0.49%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094773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B2S1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328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5.79%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5.79%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04200217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B2S2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486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1.65%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1.44%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283123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B2S3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646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2.48%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2.48%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07278572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B2S4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815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0.98%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0.86%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50206503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B2S5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954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1.05%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0.94%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38047726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B2S6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1046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0.86%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0.76%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06250647"/>
                  </a:ext>
                </a:extLst>
              </a:tr>
              <a:tr h="2352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B2S7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1148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0.96%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0.87%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182286"/>
                  </a:ext>
                </a:extLst>
              </a:tr>
            </a:tbl>
          </a:graphicData>
        </a:graphic>
      </p:graphicFrame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C85DA68-B1BA-A0D8-D070-32DC6BBEA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CE51BF-74D2-6CA7-2E15-3A3C8E013EC7}"/>
              </a:ext>
            </a:extLst>
          </p:cNvPr>
          <p:cNvSpPr txBox="1"/>
          <p:nvPr/>
        </p:nvSpPr>
        <p:spPr>
          <a:xfrm>
            <a:off x="547423" y="1266615"/>
            <a:ext cx="60946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Hotspot values for Batch 1 and Batch 2</a:t>
            </a:r>
            <a:endParaRPr lang="en-GB" sz="2000" b="1" dirty="0">
              <a:solidFill>
                <a:schemeClr val="accent5"/>
              </a:solidFill>
            </a:endParaRPr>
          </a:p>
        </p:txBody>
      </p:sp>
      <p:pic>
        <p:nvPicPr>
          <p:cNvPr id="6" name="Picture 5" descr="A graph with a line&#10;&#10;Description automatically generated">
            <a:extLst>
              <a:ext uri="{FF2B5EF4-FFF2-40B4-BE49-F238E27FC236}">
                <a16:creationId xmlns:a16="http://schemas.microsoft.com/office/drawing/2014/main" id="{01F495BB-9895-B1E6-BE7B-19CA45762F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598" y="1582813"/>
            <a:ext cx="6094602" cy="477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316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13D34-7477-517D-D2B3-76E3ED46B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HiRadMat-37: Post-beam-impact analysis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94E3C4-6E05-9BBF-8044-06DECAF25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0EA87-31A6-021E-3D82-38CECAEC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C9968DA-48FB-5776-00EC-44181E7F9F01}"/>
              </a:ext>
            </a:extLst>
          </p:cNvPr>
          <p:cNvGrpSpPr/>
          <p:nvPr/>
        </p:nvGrpSpPr>
        <p:grpSpPr>
          <a:xfrm>
            <a:off x="369602" y="1017907"/>
            <a:ext cx="11293406" cy="4801087"/>
            <a:chOff x="369602" y="1529700"/>
            <a:chExt cx="11293406" cy="4801087"/>
          </a:xfrm>
        </p:grpSpPr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4D368AFE-506F-5EEC-7A82-3649C58CD0F6}"/>
                </a:ext>
              </a:extLst>
            </p:cNvPr>
            <p:cNvGraphicFramePr/>
            <p:nvPr/>
          </p:nvGraphicFramePr>
          <p:xfrm>
            <a:off x="369602" y="2392822"/>
            <a:ext cx="3119406" cy="247070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12" name="Diagram 11">
              <a:extLst>
                <a:ext uri="{FF2B5EF4-FFF2-40B4-BE49-F238E27FC236}">
                  <a16:creationId xmlns:a16="http://schemas.microsoft.com/office/drawing/2014/main" id="{64093A8E-7302-815F-6C98-A866AE0884EF}"/>
                </a:ext>
              </a:extLst>
            </p:cNvPr>
            <p:cNvGraphicFramePr/>
            <p:nvPr/>
          </p:nvGraphicFramePr>
          <p:xfrm>
            <a:off x="4101776" y="1568904"/>
            <a:ext cx="3420000" cy="247070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13" name="Diagram 12">
              <a:extLst>
                <a:ext uri="{FF2B5EF4-FFF2-40B4-BE49-F238E27FC236}">
                  <a16:creationId xmlns:a16="http://schemas.microsoft.com/office/drawing/2014/main" id="{54BBC1A7-FBA1-E59D-95C2-19E71401FDCE}"/>
                </a:ext>
              </a:extLst>
            </p:cNvPr>
            <p:cNvGraphicFramePr/>
            <p:nvPr/>
          </p:nvGraphicFramePr>
          <p:xfrm>
            <a:off x="8243008" y="1529700"/>
            <a:ext cx="3420000" cy="247070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graphicFrame>
          <p:nvGraphicFramePr>
            <p:cNvPr id="14" name="Diagram 13">
              <a:extLst>
                <a:ext uri="{FF2B5EF4-FFF2-40B4-BE49-F238E27FC236}">
                  <a16:creationId xmlns:a16="http://schemas.microsoft.com/office/drawing/2014/main" id="{BD6F0CC7-D382-F66C-F787-5C06B151E841}"/>
                </a:ext>
              </a:extLst>
            </p:cNvPr>
            <p:cNvGraphicFramePr/>
            <p:nvPr/>
          </p:nvGraphicFramePr>
          <p:xfrm>
            <a:off x="4090238" y="4488440"/>
            <a:ext cx="3420000" cy="184234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7" r:lo="rId18" r:qs="rId19" r:cs="rId20"/>
            </a:graphicData>
          </a:graphic>
        </p:graphicFrame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1A5BE129-E6CC-5287-C846-F92CB967AFD6}"/>
                </a:ext>
              </a:extLst>
            </p:cNvPr>
            <p:cNvSpPr/>
            <p:nvPr/>
          </p:nvSpPr>
          <p:spPr>
            <a:xfrm rot="20076327">
              <a:off x="3363360" y="3578106"/>
              <a:ext cx="835205" cy="360000"/>
            </a:xfrm>
            <a:prstGeom prst="rightArrow">
              <a:avLst/>
            </a:prstGeom>
            <a:solidFill>
              <a:srgbClr val="0033A0"/>
            </a:solidFill>
            <a:ln>
              <a:solidFill>
                <a:srgbClr val="263D8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0641DBB8-B68A-68BF-D81A-46C6BE7FD9F6}"/>
                </a:ext>
              </a:extLst>
            </p:cNvPr>
            <p:cNvSpPr/>
            <p:nvPr/>
          </p:nvSpPr>
          <p:spPr>
            <a:xfrm rot="1407331">
              <a:off x="3371997" y="4472692"/>
              <a:ext cx="835205" cy="360000"/>
            </a:xfrm>
            <a:prstGeom prst="rightArrow">
              <a:avLst/>
            </a:prstGeom>
            <a:solidFill>
              <a:srgbClr val="0033A0"/>
            </a:solidFill>
            <a:ln>
              <a:solidFill>
                <a:srgbClr val="263D8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D1A3B76A-8A47-ACA9-C11E-D7DF3FE1703D}"/>
                </a:ext>
              </a:extLst>
            </p:cNvPr>
            <p:cNvSpPr/>
            <p:nvPr/>
          </p:nvSpPr>
          <p:spPr>
            <a:xfrm>
              <a:off x="7441094" y="3398106"/>
              <a:ext cx="835205" cy="360000"/>
            </a:xfrm>
            <a:prstGeom prst="rightArrow">
              <a:avLst/>
            </a:prstGeom>
            <a:solidFill>
              <a:srgbClr val="0033A0"/>
            </a:solidFill>
            <a:ln>
              <a:solidFill>
                <a:srgbClr val="263D8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Arrow: Left-Up 20">
              <a:extLst>
                <a:ext uri="{FF2B5EF4-FFF2-40B4-BE49-F238E27FC236}">
                  <a16:creationId xmlns:a16="http://schemas.microsoft.com/office/drawing/2014/main" id="{BBDEB996-71C0-E210-9AD0-7468E2374CA7}"/>
                </a:ext>
              </a:extLst>
            </p:cNvPr>
            <p:cNvSpPr/>
            <p:nvPr/>
          </p:nvSpPr>
          <p:spPr>
            <a:xfrm>
              <a:off x="7521776" y="3961467"/>
              <a:ext cx="1062781" cy="901105"/>
            </a:xfrm>
            <a:prstGeom prst="leftUpArrow">
              <a:avLst>
                <a:gd name="adj1" fmla="val 14815"/>
                <a:gd name="adj2" fmla="val 19065"/>
                <a:gd name="adj3" fmla="val 1840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83EFA4D-D342-7D27-A5EA-15327C7FC624}"/>
              </a:ext>
            </a:extLst>
          </p:cNvPr>
          <p:cNvSpPr/>
          <p:nvPr/>
        </p:nvSpPr>
        <p:spPr>
          <a:xfrm>
            <a:off x="7687949" y="4350779"/>
            <a:ext cx="4504051" cy="170930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0" vert="horz" wrap="square" lIns="74676" tIns="74676" rIns="99568" bIns="112014" numCol="1" spcCol="1270" anchor="t" anchorCtr="0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Assessment of damage mechanisms and quantitative analysis of damage limits</a:t>
            </a:r>
            <a:endParaRPr lang="en-GB" sz="2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739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ED6C0-753B-AAB0-FA90-420A0F118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current measurement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6AB54C-68BB-BF27-85E8-408D3E7B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175E2-41A1-F4E8-79E0-A84D5105C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6" name="Picture 15" descr="A room with many wires and equipment&#10;&#10;Description automatically generated with medium confidence">
            <a:extLst>
              <a:ext uri="{FF2B5EF4-FFF2-40B4-BE49-F238E27FC236}">
                <a16:creationId xmlns:a16="http://schemas.microsoft.com/office/drawing/2014/main" id="{2FD1026E-E21F-7A01-C3B7-0B31BCBDF3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867" y="1375843"/>
            <a:ext cx="6419666" cy="481474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3C56578-9A4F-2CAC-2A56-52BF4708A37F}"/>
              </a:ext>
            </a:extLst>
          </p:cNvPr>
          <p:cNvCxnSpPr>
            <a:cxnSpLocks/>
          </p:cNvCxnSpPr>
          <p:nvPr/>
        </p:nvCxnSpPr>
        <p:spPr>
          <a:xfrm flipH="1">
            <a:off x="5033394" y="3276750"/>
            <a:ext cx="4952110" cy="360867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BB075B1-2242-6DF8-8BC5-785A2DCB718E}"/>
              </a:ext>
            </a:extLst>
          </p:cNvPr>
          <p:cNvCxnSpPr>
            <a:cxnSpLocks/>
          </p:cNvCxnSpPr>
          <p:nvPr/>
        </p:nvCxnSpPr>
        <p:spPr>
          <a:xfrm>
            <a:off x="2180406" y="4692195"/>
            <a:ext cx="1252988" cy="938869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09CC1B7-DB7E-80B3-3B01-7613DB865107}"/>
              </a:ext>
            </a:extLst>
          </p:cNvPr>
          <p:cNvCxnSpPr>
            <a:cxnSpLocks/>
          </p:cNvCxnSpPr>
          <p:nvPr/>
        </p:nvCxnSpPr>
        <p:spPr>
          <a:xfrm flipH="1">
            <a:off x="5678427" y="5378148"/>
            <a:ext cx="3856139" cy="276565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8598C9F-C915-910F-1925-039699D245FE}"/>
              </a:ext>
            </a:extLst>
          </p:cNvPr>
          <p:cNvCxnSpPr>
            <a:cxnSpLocks/>
          </p:cNvCxnSpPr>
          <p:nvPr/>
        </p:nvCxnSpPr>
        <p:spPr>
          <a:xfrm>
            <a:off x="2540000" y="3255581"/>
            <a:ext cx="1720093" cy="1003180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EFE9E8C-4C26-DC1B-6E14-37850A6FC545}"/>
              </a:ext>
            </a:extLst>
          </p:cNvPr>
          <p:cNvSpPr txBox="1"/>
          <p:nvPr/>
        </p:nvSpPr>
        <p:spPr>
          <a:xfrm>
            <a:off x="10052323" y="3070915"/>
            <a:ext cx="1770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Current supply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72FEA3-5F36-4EA5-8648-E2A9B4CE25FB}"/>
              </a:ext>
            </a:extLst>
          </p:cNvPr>
          <p:cNvSpPr txBox="1"/>
          <p:nvPr/>
        </p:nvSpPr>
        <p:spPr>
          <a:xfrm>
            <a:off x="9671400" y="5024211"/>
            <a:ext cx="17700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Cryostat with liquid helium:</a:t>
            </a:r>
          </a:p>
          <a:p>
            <a:r>
              <a:rPr lang="en-US" dirty="0"/>
              <a:t>Measure at 4K or 77K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B5FD2B-5AE6-0E49-A5EC-3AEE448DA4E9}"/>
              </a:ext>
            </a:extLst>
          </p:cNvPr>
          <p:cNvSpPr txBox="1"/>
          <p:nvPr/>
        </p:nvSpPr>
        <p:spPr>
          <a:xfrm>
            <a:off x="497031" y="4130465"/>
            <a:ext cx="17700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Electro-magnet </a:t>
            </a:r>
          </a:p>
          <a:p>
            <a:r>
              <a:rPr lang="en-US" dirty="0"/>
              <a:t>for the external magnetic field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903906-4E67-2683-C355-F7CDFFC07130}"/>
              </a:ext>
            </a:extLst>
          </p:cNvPr>
          <p:cNvSpPr txBox="1"/>
          <p:nvPr/>
        </p:nvSpPr>
        <p:spPr>
          <a:xfrm>
            <a:off x="947856" y="2437288"/>
            <a:ext cx="17700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Removable tube on which the sample is fixed</a:t>
            </a:r>
            <a:endParaRPr lang="en-GB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FFA6DB1-C39E-7939-51FC-85931104083E}"/>
              </a:ext>
            </a:extLst>
          </p:cNvPr>
          <p:cNvSpPr txBox="1"/>
          <p:nvPr/>
        </p:nvSpPr>
        <p:spPr>
          <a:xfrm>
            <a:off x="3688701" y="975733"/>
            <a:ext cx="4833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5"/>
                </a:solidFill>
              </a:rPr>
              <a:t>Setup of the University of Geneva Lab</a:t>
            </a:r>
          </a:p>
        </p:txBody>
      </p:sp>
    </p:spTree>
    <p:extLst>
      <p:ext uri="{BB962C8B-B14F-4D97-AF65-F5344CB8AC3E}">
        <p14:creationId xmlns:p14="http://schemas.microsoft.com/office/powerpoint/2010/main" val="3838002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ED6C0-753B-AAB0-FA90-420A0F118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current measurement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6AB54C-68BB-BF27-85E8-408D3E7B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175E2-41A1-F4E8-79E0-A84D5105C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10558A-DFBC-A887-2520-396AC29A43F8}"/>
              </a:ext>
            </a:extLst>
          </p:cNvPr>
          <p:cNvSpPr txBox="1"/>
          <p:nvPr/>
        </p:nvSpPr>
        <p:spPr>
          <a:xfrm>
            <a:off x="4370675" y="1222189"/>
            <a:ext cx="2757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Removable tube on which the sample is fixed via the sample holder</a:t>
            </a:r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DA929FE-551A-27D9-17BB-DF6B610CB574}"/>
              </a:ext>
            </a:extLst>
          </p:cNvPr>
          <p:cNvGrpSpPr/>
          <p:nvPr/>
        </p:nvGrpSpPr>
        <p:grpSpPr>
          <a:xfrm>
            <a:off x="734174" y="1286147"/>
            <a:ext cx="3532091" cy="4709455"/>
            <a:chOff x="734174" y="1286147"/>
            <a:chExt cx="3532091" cy="4709455"/>
          </a:xfrm>
        </p:grpSpPr>
        <p:pic>
          <p:nvPicPr>
            <p:cNvPr id="13" name="Picture 12" descr="A close up of a machine&#10;&#10;Description automatically generated">
              <a:extLst>
                <a:ext uri="{FF2B5EF4-FFF2-40B4-BE49-F238E27FC236}">
                  <a16:creationId xmlns:a16="http://schemas.microsoft.com/office/drawing/2014/main" id="{2A8DC969-C92D-CE1A-3DA8-C41B24332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174" y="1286147"/>
              <a:ext cx="3532091" cy="4709455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F3E2074-26F2-62CE-8EF9-78C034B0AB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66762" y="4732018"/>
              <a:ext cx="179214" cy="837862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  <a:scene3d>
              <a:camera prst="isometricRightUp"/>
              <a:lightRig rig="threePt" dir="t"/>
            </a:scene3d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F52E9B4-BA38-2C17-D4C6-7B37A62F2D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7376" y="4881177"/>
              <a:ext cx="292806" cy="688703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  <a:scene3d>
              <a:camera prst="isometricRightUp"/>
              <a:lightRig rig="threePt" dir="t"/>
            </a:scene3d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E77FF48-F024-8211-1BCD-C3DE2D4A2BCC}"/>
                    </a:ext>
                  </a:extLst>
                </p:cNvPr>
                <p:cNvSpPr txBox="1"/>
                <p:nvPr/>
              </p:nvSpPr>
              <p:spPr>
                <a:xfrm>
                  <a:off x="2552268" y="4241643"/>
                  <a:ext cx="64595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1" i="0" dirty="0" smtClean="0">
                            <a:solidFill>
                              <a:srgbClr val="64BCD9"/>
                            </a:solidFill>
                            <a:latin typeface="Cambria Math" panose="02040503050406030204" pitchFamily="18" charset="0"/>
                          </a:rPr>
                          <m:t>𝐈</m:t>
                        </m:r>
                      </m:oMath>
                    </m:oMathPara>
                  </a14:m>
                  <a:endParaRPr lang="en-GB" sz="3200" b="1" dirty="0">
                    <a:solidFill>
                      <a:srgbClr val="64BCD9"/>
                    </a:solidFill>
                  </a:endParaRPr>
                </a:p>
              </p:txBody>
            </p:sp>
          </mc:Choice>
          <mc:Fallback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E77FF48-F024-8211-1BCD-C3DE2D4A2B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52268" y="4241643"/>
                  <a:ext cx="645953" cy="58477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B76198EB-C1BB-4AC6-62DF-21D0794D125B}"/>
              </a:ext>
            </a:extLst>
          </p:cNvPr>
          <p:cNvGrpSpPr/>
          <p:nvPr/>
        </p:nvGrpSpPr>
        <p:grpSpPr>
          <a:xfrm>
            <a:off x="7337206" y="1286147"/>
            <a:ext cx="2947294" cy="2467794"/>
            <a:chOff x="5413167" y="2960729"/>
            <a:chExt cx="2698988" cy="2340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1CCFD88-08EB-49EC-1135-EFB0C46AD5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13167" y="2960729"/>
              <a:ext cx="2273460" cy="2340000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B6C8D31D-C80E-2C33-A9BB-F8C6D40867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16539" y="3861800"/>
              <a:ext cx="1912690" cy="0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95CDF5B9-53B4-DC19-37AF-F047B7A66105}"/>
                    </a:ext>
                  </a:extLst>
                </p:cNvPr>
                <p:cNvSpPr txBox="1"/>
                <p:nvPr/>
              </p:nvSpPr>
              <p:spPr>
                <a:xfrm>
                  <a:off x="7466202" y="3500917"/>
                  <a:ext cx="645953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600" b="1" i="0" dirty="0" smtClean="0">
                            <a:solidFill>
                              <a:srgbClr val="64BCD9"/>
                            </a:solidFill>
                            <a:latin typeface="Cambria Math" panose="02040503050406030204" pitchFamily="18" charset="0"/>
                          </a:rPr>
                          <m:t>𝐈</m:t>
                        </m:r>
                      </m:oMath>
                    </m:oMathPara>
                  </a14:m>
                  <a:endParaRPr lang="en-GB" sz="2600" b="1" dirty="0">
                    <a:solidFill>
                      <a:srgbClr val="64BCD9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95CDF5B9-53B4-DC19-37AF-F047B7A661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66202" y="3500917"/>
                  <a:ext cx="645953" cy="49244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8">
            <a:extLst>
              <a:ext uri="{FF2B5EF4-FFF2-40B4-BE49-F238E27FC236}">
                <a16:creationId xmlns:a16="http://schemas.microsoft.com/office/drawing/2014/main" id="{E7607809-F84E-0C86-C299-92E6A995E3BA}"/>
              </a:ext>
            </a:extLst>
          </p:cNvPr>
          <p:cNvSpPr txBox="1"/>
          <p:nvPr/>
        </p:nvSpPr>
        <p:spPr>
          <a:xfrm>
            <a:off x="9931808" y="1239634"/>
            <a:ext cx="2957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 holder</a:t>
            </a:r>
            <a:endParaRPr lang="en-GB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E63D7B6D-0CA0-FB6F-B58C-5D37E01C0E3D}"/>
              </a:ext>
            </a:extLst>
          </p:cNvPr>
          <p:cNvCxnSpPr>
            <a:cxnSpLocks/>
          </p:cNvCxnSpPr>
          <p:nvPr/>
        </p:nvCxnSpPr>
        <p:spPr>
          <a:xfrm flipH="1" flipV="1">
            <a:off x="9156832" y="2483703"/>
            <a:ext cx="1068404" cy="6153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8">
            <a:extLst>
              <a:ext uri="{FF2B5EF4-FFF2-40B4-BE49-F238E27FC236}">
                <a16:creationId xmlns:a16="http://schemas.microsoft.com/office/drawing/2014/main" id="{A2B3366A-64AD-B49E-8BAB-F9C7FDFCFE74}"/>
              </a:ext>
            </a:extLst>
          </p:cNvPr>
          <p:cNvSpPr txBox="1"/>
          <p:nvPr/>
        </p:nvSpPr>
        <p:spPr>
          <a:xfrm>
            <a:off x="10225236" y="3036671"/>
            <a:ext cx="2957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HTS tape</a:t>
            </a:r>
            <a:endParaRPr lang="en-GB" dirty="0"/>
          </a:p>
        </p:txBody>
      </p:sp>
      <p:pic>
        <p:nvPicPr>
          <p:cNvPr id="21" name="Image 20" descr="Une image contenant capture d’écran, ligne, Rectangle&#10;&#10;Description générée automatiquement">
            <a:extLst>
              <a:ext uri="{FF2B5EF4-FFF2-40B4-BE49-F238E27FC236}">
                <a16:creationId xmlns:a16="http://schemas.microsoft.com/office/drawing/2014/main" id="{97FDF08C-56FE-14CB-7B6C-D1A9D3F73B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530" y="4041805"/>
            <a:ext cx="5708526" cy="14377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316273A-A342-E9E0-5FCC-D00CA12E437A}"/>
                  </a:ext>
                </a:extLst>
              </p:cNvPr>
              <p:cNvSpPr txBox="1"/>
              <p:nvPr/>
            </p:nvSpPr>
            <p:spPr>
              <a:xfrm>
                <a:off x="6221126" y="5354627"/>
                <a:ext cx="400411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Voltage tap for the measurement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𝐴𝐵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≈20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fr-FR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𝐶𝐷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≈15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316273A-A342-E9E0-5FCC-D00CA12E43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1126" y="5354627"/>
                <a:ext cx="4004110" cy="923330"/>
              </a:xfrm>
              <a:prstGeom prst="rect">
                <a:avLst/>
              </a:prstGeom>
              <a:blipFill>
                <a:blip r:embed="rId8"/>
                <a:stretch>
                  <a:fillRect l="-1372" t="-3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6083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40A4EB-9CA6-B31F-6BF2-C43AA2899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current measurement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A0E77B2-B6F1-2137-7C5F-7A2B8A20B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0A9D869-5A7C-C4C2-F3BD-9C0E58E59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1147B2-D547-22D5-C1B8-167B27C17BE9}"/>
              </a:ext>
            </a:extLst>
          </p:cNvPr>
          <p:cNvSpPr txBox="1"/>
          <p:nvPr/>
        </p:nvSpPr>
        <p:spPr>
          <a:xfrm>
            <a:off x="863398" y="1148209"/>
            <a:ext cx="60946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Critical current determination</a:t>
            </a:r>
            <a:endParaRPr lang="en-GB" sz="2000" b="1" dirty="0">
              <a:solidFill>
                <a:schemeClr val="accent5"/>
              </a:solidFill>
            </a:endParaRPr>
          </a:p>
        </p:txBody>
      </p:sp>
      <p:pic>
        <p:nvPicPr>
          <p:cNvPr id="9" name="Image 8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8002E99F-4B12-1273-8013-799ABFD09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34" y="1548319"/>
            <a:ext cx="5102960" cy="409496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63E2121-FBD3-E3C4-2FC6-10D28372822C}"/>
                  </a:ext>
                </a:extLst>
              </p:cNvPr>
              <p:cNvSpPr txBox="1"/>
              <p:nvPr/>
            </p:nvSpPr>
            <p:spPr>
              <a:xfrm>
                <a:off x="3033095" y="5614930"/>
                <a:ext cx="2514599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Electric field criteria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𝒄𝒓𝒊𝒕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𝒄𝒎</m:t>
                    </m:r>
                  </m:oMath>
                </a14:m>
                <a:endParaRPr lang="en-US" b="1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𝒄𝒓𝒊𝒕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𝒄𝒎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63E2121-FBD3-E3C4-2FC6-10D283728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3095" y="5614930"/>
                <a:ext cx="2514599" cy="923330"/>
              </a:xfrm>
              <a:prstGeom prst="rect">
                <a:avLst/>
              </a:prstGeom>
              <a:blipFill>
                <a:blip r:embed="rId3"/>
                <a:stretch>
                  <a:fillRect l="-2184" t="-3289" b="-72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32D78B19-2B34-AEF3-394B-6D60EBB49E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095265"/>
              </p:ext>
            </p:extLst>
          </p:nvPr>
        </p:nvGraphicFramePr>
        <p:xfrm>
          <a:off x="6958000" y="1821753"/>
          <a:ext cx="4163736" cy="3214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980">
                  <a:extLst>
                    <a:ext uri="{9D8B030D-6E8A-4147-A177-3AD203B41FA5}">
                      <a16:colId xmlns:a16="http://schemas.microsoft.com/office/drawing/2014/main" val="3621037120"/>
                    </a:ext>
                  </a:extLst>
                </a:gridCol>
                <a:gridCol w="1208016">
                  <a:extLst>
                    <a:ext uri="{9D8B030D-6E8A-4147-A177-3AD203B41FA5}">
                      <a16:colId xmlns:a16="http://schemas.microsoft.com/office/drawing/2014/main" val="697816478"/>
                    </a:ext>
                  </a:extLst>
                </a:gridCol>
                <a:gridCol w="1187740">
                  <a:extLst>
                    <a:ext uri="{9D8B030D-6E8A-4147-A177-3AD203B41FA5}">
                      <a16:colId xmlns:a16="http://schemas.microsoft.com/office/drawing/2014/main" val="596388617"/>
                    </a:ext>
                  </a:extLst>
                </a:gridCol>
              </a:tblGrid>
              <a:tr h="65417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Qualification samples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Batch 1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Batch 2</a:t>
                      </a:r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6557776"/>
                  </a:ext>
                </a:extLst>
              </a:tr>
              <a:tr h="340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R1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B1S1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B2S1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086176"/>
                  </a:ext>
                </a:extLst>
              </a:tr>
              <a:tr h="340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R2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B1S2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B2S2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079794"/>
                  </a:ext>
                </a:extLst>
              </a:tr>
              <a:tr h="340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R3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B1S3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B2S3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443006"/>
                  </a:ext>
                </a:extLst>
              </a:tr>
              <a:tr h="340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R4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B1S4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B2S4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317787"/>
                  </a:ext>
                </a:extLst>
              </a:tr>
              <a:tr h="34053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B1S5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B2S5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737644"/>
                  </a:ext>
                </a:extLst>
              </a:tr>
              <a:tr h="34053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B1S6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</a:rPr>
                        <a:t>B2S6</a:t>
                      </a:r>
                      <a:endParaRPr lang="en-GB" sz="18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696841"/>
                  </a:ext>
                </a:extLst>
              </a:tr>
              <a:tr h="340531"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B1S7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B2S7</a:t>
                      </a:r>
                      <a:endParaRPr lang="en-GB" sz="18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35000"/>
                  </a:ext>
                </a:extLst>
              </a:tr>
            </a:tbl>
          </a:graphicData>
        </a:graphic>
      </p:graphicFrame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E96A30-70C9-3282-D102-3D67ED73E412}"/>
              </a:ext>
            </a:extLst>
          </p:cNvPr>
          <p:cNvCxnSpPr>
            <a:cxnSpLocks/>
          </p:cNvCxnSpPr>
          <p:nvPr/>
        </p:nvCxnSpPr>
        <p:spPr>
          <a:xfrm>
            <a:off x="6096000" y="1073791"/>
            <a:ext cx="0" cy="49260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402C16F-C570-CB58-3C58-270092FC342D}"/>
              </a:ext>
            </a:extLst>
          </p:cNvPr>
          <p:cNvSpPr txBox="1"/>
          <p:nvPr/>
        </p:nvSpPr>
        <p:spPr>
          <a:xfrm>
            <a:off x="6462319" y="1159141"/>
            <a:ext cx="60946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Measured samples</a:t>
            </a:r>
            <a:endParaRPr lang="en-GB" sz="2000" b="1" dirty="0">
              <a:solidFill>
                <a:schemeClr val="accent5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169712-91C2-4935-1C5C-62329EAFDD6C}"/>
              </a:ext>
            </a:extLst>
          </p:cNvPr>
          <p:cNvSpPr txBox="1"/>
          <p:nvPr/>
        </p:nvSpPr>
        <p:spPr>
          <a:xfrm>
            <a:off x="6958000" y="5217952"/>
            <a:ext cx="3179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Measured</a:t>
            </a:r>
          </a:p>
          <a:p>
            <a:r>
              <a:rPr lang="en-US" b="1" dirty="0"/>
              <a:t>Not measured</a:t>
            </a:r>
          </a:p>
          <a:p>
            <a:r>
              <a:rPr lang="en-US" b="1" dirty="0">
                <a:solidFill>
                  <a:schemeClr val="accent3"/>
                </a:solidFill>
              </a:rPr>
              <a:t>Stuck in samples holder</a:t>
            </a:r>
            <a:endParaRPr lang="en-GB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839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1157B-4133-F69C-7F9A-28DB4DFF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0"/>
            <a:ext cx="10560000" cy="720000"/>
          </a:xfrm>
        </p:spPr>
        <p:txBody>
          <a:bodyPr anchor="ctr">
            <a:normAutofit/>
          </a:bodyPr>
          <a:lstStyle/>
          <a:p>
            <a:r>
              <a:rPr lang="en-US" dirty="0"/>
              <a:t>Critical current measurement</a:t>
            </a:r>
            <a:endParaRPr lang="en-GB" dirty="0"/>
          </a:p>
        </p:txBody>
      </p:sp>
      <p:pic>
        <p:nvPicPr>
          <p:cNvPr id="8" name="Picture 7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BF906B84-C4D5-DAB2-1379-6206CCD073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929" y="639530"/>
            <a:ext cx="8002141" cy="5421451"/>
          </a:xfrm>
          <a:prstGeom prst="rect">
            <a:avLst/>
          </a:prstGeom>
          <a:noFill/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34F36A-3F5B-6422-C308-50473B973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Delphine Domange | Damage mechanisms in HTS tapes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13CEA1-6E63-6DA9-9CAA-0DBC4DE8E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680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B7C41-9CAD-4F51-0E1F-6D0812935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0"/>
            <a:ext cx="10560000" cy="720000"/>
          </a:xfrm>
        </p:spPr>
        <p:txBody>
          <a:bodyPr/>
          <a:lstStyle/>
          <a:p>
            <a:r>
              <a:rPr lang="en-US" dirty="0"/>
              <a:t>Critical current measurement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E4750-50B5-2ACA-86E8-A877B2B93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534B2-5739-193E-4AC1-E85B5FB45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21" name="Image 20" descr="Une image contenant texte, capture d’écran, diagramme, conception&#10;&#10;Description générée automatiquement">
            <a:extLst>
              <a:ext uri="{FF2B5EF4-FFF2-40B4-BE49-F238E27FC236}">
                <a16:creationId xmlns:a16="http://schemas.microsoft.com/office/drawing/2014/main" id="{D1596661-E72A-1E4C-B564-99B97D070D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945" y="723502"/>
            <a:ext cx="2245714" cy="5206262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5B2458C-3BB1-CA38-D5F2-340748A6F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147" y="713752"/>
            <a:ext cx="1760660" cy="575770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E960D6D5-57C4-7E27-1B5A-FEE973155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0474" y="715378"/>
            <a:ext cx="2093820" cy="569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6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52BCA0-6BF3-27EA-797B-54FC91D31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6AEA1C-6F6F-8F82-F282-8649FEC81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Overview and motivations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HiRadMat-37 experiment: beam-induced heating on HTS tapes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Capacitive current discharge heating experiment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Conclusions and next steps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F6C0B-7802-85C5-C9F2-842FCDB2B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AFDA9-5EF9-4423-B741-B550D8661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0503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1157B-4133-F69C-7F9A-28DB4DFF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0"/>
            <a:ext cx="10560000" cy="720000"/>
          </a:xfrm>
        </p:spPr>
        <p:txBody>
          <a:bodyPr anchor="ctr">
            <a:normAutofit/>
          </a:bodyPr>
          <a:lstStyle/>
          <a:p>
            <a:r>
              <a:rPr lang="en-US" dirty="0"/>
              <a:t>Critical current measurement</a:t>
            </a:r>
            <a:endParaRPr lang="en-GB" dirty="0"/>
          </a:p>
        </p:txBody>
      </p:sp>
      <p:pic>
        <p:nvPicPr>
          <p:cNvPr id="8" name="Picture 7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BF906B84-C4D5-DAB2-1379-6206CCD073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930" y="639530"/>
            <a:ext cx="8002141" cy="5421451"/>
          </a:xfrm>
          <a:prstGeom prst="rect">
            <a:avLst/>
          </a:prstGeom>
          <a:noFill/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34F36A-3F5B-6422-C308-50473B973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Delphine Domange | Damage mechanisms in HTS tapes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13CEA1-6E63-6DA9-9CAA-0DBC4DE8E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20</a:t>
            </a:fld>
            <a:endParaRPr lang="fr-FR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FC66EFF-A6B0-B772-BBC6-B791140A0034}"/>
              </a:ext>
            </a:extLst>
          </p:cNvPr>
          <p:cNvGrpSpPr/>
          <p:nvPr/>
        </p:nvGrpSpPr>
        <p:grpSpPr>
          <a:xfrm>
            <a:off x="5227093" y="1169158"/>
            <a:ext cx="4290515" cy="3038277"/>
            <a:chOff x="5830717" y="1151867"/>
            <a:chExt cx="4290515" cy="303827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0611F0E-95DB-E7F5-4847-BD62ED700E68}"/>
                </a:ext>
              </a:extLst>
            </p:cNvPr>
            <p:cNvCxnSpPr>
              <a:cxnSpLocks/>
            </p:cNvCxnSpPr>
            <p:nvPr/>
          </p:nvCxnSpPr>
          <p:spPr>
            <a:xfrm>
              <a:off x="5830717" y="1151867"/>
              <a:ext cx="2139951" cy="19492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D4EE89D-A75A-23C1-1882-AC808E9B821A}"/>
                </a:ext>
              </a:extLst>
            </p:cNvPr>
            <p:cNvCxnSpPr>
              <a:cxnSpLocks/>
            </p:cNvCxnSpPr>
            <p:nvPr/>
          </p:nvCxnSpPr>
          <p:spPr>
            <a:xfrm>
              <a:off x="8365286" y="1606545"/>
              <a:ext cx="1755946" cy="258359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F8416146-7DF0-06A3-6C05-FF3BF73A5242}"/>
                </a:ext>
              </a:extLst>
            </p:cNvPr>
            <p:cNvSpPr/>
            <p:nvPr/>
          </p:nvSpPr>
          <p:spPr>
            <a:xfrm>
              <a:off x="7362428" y="1342840"/>
              <a:ext cx="1080000" cy="1080000"/>
            </a:xfrm>
            <a:prstGeom prst="arc">
              <a:avLst>
                <a:gd name="adj1" fmla="val 16610024"/>
                <a:gd name="adj2" fmla="val 19781105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5B47267-6334-B914-EE7A-7F9E3D77159F}"/>
              </a:ext>
            </a:extLst>
          </p:cNvPr>
          <p:cNvGrpSpPr/>
          <p:nvPr/>
        </p:nvGrpSpPr>
        <p:grpSpPr>
          <a:xfrm>
            <a:off x="7206168" y="1115932"/>
            <a:ext cx="1750690" cy="4757687"/>
            <a:chOff x="7206168" y="1115932"/>
            <a:chExt cx="1750690" cy="4757687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B682C1F-0576-F0B5-0EB8-AF4BB434DE76}"/>
                </a:ext>
              </a:extLst>
            </p:cNvPr>
            <p:cNvCxnSpPr>
              <a:cxnSpLocks/>
            </p:cNvCxnSpPr>
            <p:nvPr/>
          </p:nvCxnSpPr>
          <p:spPr>
            <a:xfrm>
              <a:off x="7210697" y="1169158"/>
              <a:ext cx="0" cy="470446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C6978ED-74B9-9C17-FEF5-C32FE5865968}"/>
                </a:ext>
              </a:extLst>
            </p:cNvPr>
            <p:cNvSpPr txBox="1"/>
            <p:nvPr/>
          </p:nvSpPr>
          <p:spPr>
            <a:xfrm>
              <a:off x="7206168" y="1115932"/>
              <a:ext cx="17506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&gt; 700-800 K</a:t>
              </a:r>
              <a:endParaRPr lang="en-GB" sz="1400" b="1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0FA83AA-F329-D91D-0E23-E344CC413591}"/>
              </a:ext>
            </a:extLst>
          </p:cNvPr>
          <p:cNvGrpSpPr/>
          <p:nvPr/>
        </p:nvGrpSpPr>
        <p:grpSpPr>
          <a:xfrm>
            <a:off x="7947303" y="1472892"/>
            <a:ext cx="2487121" cy="4400727"/>
            <a:chOff x="7947303" y="1472892"/>
            <a:chExt cx="2487121" cy="4400727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C5BFF4E-FEC8-F750-5E58-D2C2E112031B}"/>
                </a:ext>
              </a:extLst>
            </p:cNvPr>
            <p:cNvGrpSpPr/>
            <p:nvPr/>
          </p:nvGrpSpPr>
          <p:grpSpPr>
            <a:xfrm>
              <a:off x="8639635" y="1472892"/>
              <a:ext cx="1794789" cy="4400727"/>
              <a:chOff x="8639635" y="1472892"/>
              <a:chExt cx="1794789" cy="4400727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D7E26B77-C50C-0F68-2B28-C7ED516098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39635" y="1513418"/>
                <a:ext cx="0" cy="4360201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157899A-D204-0D3E-F86D-07AB8B43D051}"/>
                  </a:ext>
                </a:extLst>
              </p:cNvPr>
              <p:cNvSpPr txBox="1"/>
              <p:nvPr/>
            </p:nvSpPr>
            <p:spPr>
              <a:xfrm>
                <a:off x="8683734" y="1472892"/>
                <a:ext cx="17506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&gt; 900-1000 K</a:t>
                </a:r>
                <a:endParaRPr lang="en-GB" sz="1400" b="1" dirty="0"/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26C868A-85DB-458E-1C7E-C3ADA036D66A}"/>
                </a:ext>
              </a:extLst>
            </p:cNvPr>
            <p:cNvSpPr/>
            <p:nvPr/>
          </p:nvSpPr>
          <p:spPr>
            <a:xfrm>
              <a:off x="7976538" y="1524000"/>
              <a:ext cx="628317" cy="4349619"/>
            </a:xfrm>
            <a:prstGeom prst="rect">
              <a:avLst/>
            </a:prstGeom>
            <a:solidFill>
              <a:srgbClr val="000000">
                <a:alpha val="1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3DF6CC0-A6C8-3FB1-4B6F-6A8645D27B03}"/>
                </a:ext>
              </a:extLst>
            </p:cNvPr>
            <p:cNvCxnSpPr>
              <a:cxnSpLocks/>
            </p:cNvCxnSpPr>
            <p:nvPr/>
          </p:nvCxnSpPr>
          <p:spPr>
            <a:xfrm>
              <a:off x="7947303" y="1524000"/>
              <a:ext cx="0" cy="434961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5091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2DF2FF-6822-9119-FAEC-4E0E07CF4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current measurement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EE58CB-DB72-2C7A-26D5-FEC5BA1FA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418A1F3-3472-9A0A-1CC4-87EF96B16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Image 5" descr="Une image contenant texte, capture d’écran, diagramme, nombre&#10;&#10;Description générée automatiquement">
            <a:extLst>
              <a:ext uri="{FF2B5EF4-FFF2-40B4-BE49-F238E27FC236}">
                <a16:creationId xmlns:a16="http://schemas.microsoft.com/office/drawing/2014/main" id="{7189C2DD-8809-617E-DCFD-D9B7BBA8C2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96" y="721824"/>
            <a:ext cx="1930916" cy="525578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71BC9A5-5497-24FD-E3CA-B1235AB009D6}"/>
              </a:ext>
            </a:extLst>
          </p:cNvPr>
          <p:cNvSpPr txBox="1"/>
          <p:nvPr/>
        </p:nvSpPr>
        <p:spPr>
          <a:xfrm>
            <a:off x="2946897" y="971955"/>
            <a:ext cx="86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5"/>
                </a:solidFill>
              </a:rPr>
              <a:t>Critical current density values of the qualification samples</a:t>
            </a:r>
          </a:p>
        </p:txBody>
      </p:sp>
      <p:pic>
        <p:nvPicPr>
          <p:cNvPr id="8" name="Picture 7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95C7386-AFC4-1644-46BF-BFC7C64ECC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804" y="1599519"/>
            <a:ext cx="5546203" cy="4567461"/>
          </a:xfrm>
          <a:prstGeom prst="rect">
            <a:avLst/>
          </a:prstGeom>
        </p:spPr>
      </p:pic>
      <p:pic>
        <p:nvPicPr>
          <p:cNvPr id="5" name="Picture 4" descr="A diagram of a triangle with lines and text&#10;&#10;Description automatically generated">
            <a:extLst>
              <a:ext uri="{FF2B5EF4-FFF2-40B4-BE49-F238E27FC236}">
                <a16:creationId xmlns:a16="http://schemas.microsoft.com/office/drawing/2014/main" id="{E971420C-E458-DC87-8347-91629036F7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100" y="1611255"/>
            <a:ext cx="3453226" cy="22953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C92664-D1EE-677A-CA19-96BD8044BAF7}"/>
              </a:ext>
            </a:extLst>
          </p:cNvPr>
          <p:cNvSpPr txBox="1"/>
          <p:nvPr/>
        </p:nvSpPr>
        <p:spPr>
          <a:xfrm>
            <a:off x="8495951" y="4669827"/>
            <a:ext cx="28800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Larger deviation value</a:t>
            </a:r>
          </a:p>
          <a:p>
            <a:r>
              <a:rPr lang="en-US" dirty="0"/>
              <a:t>± 2 kA/mm</a:t>
            </a:r>
            <a:r>
              <a:rPr lang="en-US" baseline="30000" dirty="0"/>
              <a:t>2</a:t>
            </a:r>
          </a:p>
          <a:p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A7EB376-F2D6-E81D-F26F-625DF87E7F42}"/>
              </a:ext>
            </a:extLst>
          </p:cNvPr>
          <p:cNvSpPr/>
          <p:nvPr/>
        </p:nvSpPr>
        <p:spPr>
          <a:xfrm>
            <a:off x="9424267" y="3306417"/>
            <a:ext cx="95250" cy="8572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42AB89C-55FF-0360-E54C-C29F54B72560}"/>
              </a:ext>
            </a:extLst>
          </p:cNvPr>
          <p:cNvSpPr/>
          <p:nvPr/>
        </p:nvSpPr>
        <p:spPr>
          <a:xfrm>
            <a:off x="9819663" y="2122491"/>
            <a:ext cx="800100" cy="781050"/>
          </a:xfrm>
          <a:custGeom>
            <a:avLst/>
            <a:gdLst>
              <a:gd name="connsiteX0" fmla="*/ 0 w 800100"/>
              <a:gd name="connsiteY0" fmla="*/ 0 h 781050"/>
              <a:gd name="connsiteX1" fmla="*/ 142875 w 800100"/>
              <a:gd name="connsiteY1" fmla="*/ 590550 h 781050"/>
              <a:gd name="connsiteX2" fmla="*/ 800100 w 800100"/>
              <a:gd name="connsiteY2" fmla="*/ 781050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0100" h="781050">
                <a:moveTo>
                  <a:pt x="0" y="0"/>
                </a:moveTo>
                <a:cubicBezTo>
                  <a:pt x="4762" y="230187"/>
                  <a:pt x="9525" y="460375"/>
                  <a:pt x="142875" y="590550"/>
                </a:cubicBezTo>
                <a:cubicBezTo>
                  <a:pt x="276225" y="720725"/>
                  <a:pt x="538162" y="750887"/>
                  <a:pt x="800100" y="781050"/>
                </a:cubicBezTo>
              </a:path>
            </a:pathLst>
          </a:custGeom>
          <a:noFill/>
          <a:ln w="38100">
            <a:solidFill>
              <a:srgbClr val="240BD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15181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1157B-4133-F69C-7F9A-28DB4DFF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0"/>
            <a:ext cx="10560000" cy="720000"/>
          </a:xfrm>
        </p:spPr>
        <p:txBody>
          <a:bodyPr anchor="ctr">
            <a:normAutofit/>
          </a:bodyPr>
          <a:lstStyle/>
          <a:p>
            <a:r>
              <a:rPr lang="en-US" dirty="0"/>
              <a:t>Critical current measurement</a:t>
            </a:r>
            <a:endParaRPr lang="en-GB" dirty="0"/>
          </a:p>
        </p:txBody>
      </p:sp>
      <p:pic>
        <p:nvPicPr>
          <p:cNvPr id="8" name="Picture 7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BF906B84-C4D5-DAB2-1379-6206CCD073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929" y="639530"/>
            <a:ext cx="8002141" cy="5421451"/>
          </a:xfrm>
          <a:prstGeom prst="rect">
            <a:avLst/>
          </a:prstGeom>
          <a:noFill/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34F36A-3F5B-6422-C308-50473B973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Delphine Domange | Damage mechanisms in HTS tapes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13CEA1-6E63-6DA9-9CAA-0DBC4DE8E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22</a:t>
            </a:fld>
            <a:endParaRPr lang="fr-FR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CF9146F-641E-69F2-4F96-DB4520CDC32F}"/>
              </a:ext>
            </a:extLst>
          </p:cNvPr>
          <p:cNvGrpSpPr/>
          <p:nvPr/>
        </p:nvGrpSpPr>
        <p:grpSpPr>
          <a:xfrm>
            <a:off x="5408023" y="1050898"/>
            <a:ext cx="4807132" cy="4909807"/>
            <a:chOff x="5408023" y="1050898"/>
            <a:chExt cx="4807132" cy="490980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7702B5B-1B1B-03BC-2605-2CAB8C1B5F18}"/>
                </a:ext>
              </a:extLst>
            </p:cNvPr>
            <p:cNvSpPr/>
            <p:nvPr/>
          </p:nvSpPr>
          <p:spPr>
            <a:xfrm>
              <a:off x="5408023" y="1137290"/>
              <a:ext cx="357052" cy="4823415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5E80F37-6BA5-ADDB-9206-3334A1FED2F2}"/>
                </a:ext>
              </a:extLst>
            </p:cNvPr>
            <p:cNvSpPr txBox="1"/>
            <p:nvPr/>
          </p:nvSpPr>
          <p:spPr>
            <a:xfrm>
              <a:off x="5765075" y="1050898"/>
              <a:ext cx="445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Bad quality? Other damage mechanisms?</a:t>
              </a:r>
              <a:endParaRPr lang="en-GB" sz="1200" b="1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61EB67-369B-17CC-8DF8-2BD31C18A262}"/>
              </a:ext>
            </a:extLst>
          </p:cNvPr>
          <p:cNvGrpSpPr/>
          <p:nvPr/>
        </p:nvGrpSpPr>
        <p:grpSpPr>
          <a:xfrm>
            <a:off x="5042262" y="1050898"/>
            <a:ext cx="5608322" cy="4909806"/>
            <a:chOff x="5042262" y="1050898"/>
            <a:chExt cx="5608322" cy="490980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192D096-92DF-2627-659B-6991ADBB237C}"/>
                </a:ext>
              </a:extLst>
            </p:cNvPr>
            <p:cNvSpPr/>
            <p:nvPr/>
          </p:nvSpPr>
          <p:spPr>
            <a:xfrm>
              <a:off x="5042262" y="1137289"/>
              <a:ext cx="357052" cy="4823415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39BDE89-EA44-6F86-5A03-2BA03C19D959}"/>
                </a:ext>
              </a:extLst>
            </p:cNvPr>
            <p:cNvSpPr/>
            <p:nvPr/>
          </p:nvSpPr>
          <p:spPr>
            <a:xfrm>
              <a:off x="5764456" y="1137289"/>
              <a:ext cx="357052" cy="4823415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5BF7BB5-CF7B-8436-CE27-EFDD1E16A235}"/>
                </a:ext>
              </a:extLst>
            </p:cNvPr>
            <p:cNvSpPr txBox="1"/>
            <p:nvPr/>
          </p:nvSpPr>
          <p:spPr>
            <a:xfrm>
              <a:off x="6200504" y="1050898"/>
              <a:ext cx="445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No degradation</a:t>
              </a:r>
              <a:endParaRPr lang="en-GB" sz="1200" b="1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47D57B-8616-4154-4B74-11AD4239E3E3}"/>
              </a:ext>
            </a:extLst>
          </p:cNvPr>
          <p:cNvGrpSpPr/>
          <p:nvPr/>
        </p:nvGrpSpPr>
        <p:grpSpPr>
          <a:xfrm>
            <a:off x="6099661" y="1050897"/>
            <a:ext cx="5581904" cy="4909806"/>
            <a:chOff x="6099661" y="1050897"/>
            <a:chExt cx="5581904" cy="490980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0EB6C9-1DBC-F057-C597-323F3361D519}"/>
                </a:ext>
              </a:extLst>
            </p:cNvPr>
            <p:cNvSpPr/>
            <p:nvPr/>
          </p:nvSpPr>
          <p:spPr>
            <a:xfrm>
              <a:off x="6099661" y="1137288"/>
              <a:ext cx="1120455" cy="4823415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BD3C406-DBD7-1337-1AD6-50E6FB33E053}"/>
                </a:ext>
              </a:extLst>
            </p:cNvPr>
            <p:cNvSpPr txBox="1"/>
            <p:nvPr/>
          </p:nvSpPr>
          <p:spPr>
            <a:xfrm>
              <a:off x="7231485" y="1050897"/>
              <a:ext cx="445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Minor degradation</a:t>
              </a:r>
              <a:endParaRPr lang="en-GB" sz="1200" b="1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09BCE33-361B-1391-EFE8-595A802FA7C6}"/>
              </a:ext>
            </a:extLst>
          </p:cNvPr>
          <p:cNvGrpSpPr/>
          <p:nvPr/>
        </p:nvGrpSpPr>
        <p:grpSpPr>
          <a:xfrm>
            <a:off x="7210181" y="1809638"/>
            <a:ext cx="4852219" cy="4151065"/>
            <a:chOff x="7210181" y="1809638"/>
            <a:chExt cx="4852219" cy="415106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F115761-1AC5-7DC0-5838-08931573AAAC}"/>
                </a:ext>
              </a:extLst>
            </p:cNvPr>
            <p:cNvSpPr/>
            <p:nvPr/>
          </p:nvSpPr>
          <p:spPr>
            <a:xfrm>
              <a:off x="7210181" y="2394970"/>
              <a:ext cx="1498390" cy="3565733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3AD4661-C029-5934-B8A2-D650325234CC}"/>
                </a:ext>
              </a:extLst>
            </p:cNvPr>
            <p:cNvSpPr txBox="1"/>
            <p:nvPr/>
          </p:nvSpPr>
          <p:spPr>
            <a:xfrm>
              <a:off x="7612320" y="1809638"/>
              <a:ext cx="445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Two steps of degradation</a:t>
              </a:r>
            </a:p>
            <a:p>
              <a:r>
                <a:rPr lang="en-US" sz="1200" b="1" dirty="0"/>
                <a:t>B1 ≠ B2 </a:t>
              </a:r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→ Mechanical damage ?</a:t>
              </a:r>
              <a:endParaRPr lang="en-GB" sz="1200" b="1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EDAE4B3-BDD6-21CC-A241-C0F7148844A1}"/>
              </a:ext>
            </a:extLst>
          </p:cNvPr>
          <p:cNvGrpSpPr/>
          <p:nvPr/>
        </p:nvGrpSpPr>
        <p:grpSpPr>
          <a:xfrm>
            <a:off x="8686026" y="2391984"/>
            <a:ext cx="5979209" cy="3565733"/>
            <a:chOff x="8686026" y="2391984"/>
            <a:chExt cx="5979209" cy="3565733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AE2CC84-E4FD-F53C-773D-904CEA46FB95}"/>
                </a:ext>
              </a:extLst>
            </p:cNvPr>
            <p:cNvSpPr/>
            <p:nvPr/>
          </p:nvSpPr>
          <p:spPr>
            <a:xfrm>
              <a:off x="8686026" y="2391984"/>
              <a:ext cx="1498390" cy="3565733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3C0F539-B6D9-5A32-E67D-B0EF85417AB0}"/>
                </a:ext>
              </a:extLst>
            </p:cNvPr>
            <p:cNvSpPr txBox="1"/>
            <p:nvPr/>
          </p:nvSpPr>
          <p:spPr>
            <a:xfrm>
              <a:off x="10215155" y="2392938"/>
              <a:ext cx="445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Broken</a:t>
              </a:r>
              <a:endParaRPr lang="en-GB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8131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C5F9F-4A8C-C141-54B9-F8FDA3EEB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HiRadMat-37: next steps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E81FBCC-C1E4-181B-25D2-DB2AD5C4C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Mechanical analysis</a:t>
            </a:r>
          </a:p>
          <a:p>
            <a:r>
              <a:rPr lang="en-US" sz="2800" dirty="0"/>
              <a:t>Critical current measurement </a:t>
            </a:r>
          </a:p>
          <a:p>
            <a:pPr lvl="1"/>
            <a:r>
              <a:rPr lang="en-US" sz="2000" dirty="0"/>
              <a:t>Batch 3 and 4: increase size of available dataset </a:t>
            </a:r>
          </a:p>
          <a:p>
            <a:pPr lvl="1"/>
            <a:r>
              <a:rPr lang="en-US" sz="2000" dirty="0"/>
              <a:t>Batch 5 and 6: to allow comparison with “horizontal tapes”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E5FD17-18E0-AF8D-184D-251B1B9A2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82AE81-F168-D5CC-51D9-4858DEEA7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06616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52BCA0-6BF3-27EA-797B-54FC91D31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6AEA1C-6F6F-8F82-F282-8649FEC81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Overview and motivations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The HiRadMat-37 experiment: beam-induced heating on HTS tapes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Capacitive current discharge heating experiment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Conclusions and next steps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F6C0B-7802-85C5-C9F2-842FCDB2B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AFDA9-5EF9-4423-B741-B550D8661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2619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C2DCF-D4F2-5B05-DB1D-281EFCA8E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531" y="242883"/>
            <a:ext cx="11171869" cy="720000"/>
          </a:xfrm>
        </p:spPr>
        <p:txBody>
          <a:bodyPr/>
          <a:lstStyle/>
          <a:p>
            <a:pPr algn="l"/>
            <a:r>
              <a:rPr lang="en-US" dirty="0"/>
              <a:t>Capacitive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/>
              <a:t>current discharge heating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AB4D54-E5CB-1192-29C1-5C3D881A0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265" y="1345506"/>
            <a:ext cx="11006400" cy="1926671"/>
          </a:xfrm>
        </p:spPr>
        <p:txBody>
          <a:bodyPr>
            <a:normAutofit/>
          </a:bodyPr>
          <a:lstStyle/>
          <a:p>
            <a:r>
              <a:rPr lang="en-US" sz="2400" dirty="0"/>
              <a:t>Hundreds of milliseconds heating damage on HTS tape </a:t>
            </a:r>
          </a:p>
          <a:p>
            <a:r>
              <a:rPr lang="en-US" sz="2400" dirty="0"/>
              <a:t>No significant mechanical effect on the tape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DC3AF7-B8A6-9B8C-1566-02F152D8D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CBE3A3-0844-E380-B563-8A7E5820C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292A503-32BB-C36F-2136-60A3DD3C7874}"/>
              </a:ext>
            </a:extLst>
          </p:cNvPr>
          <p:cNvGrpSpPr/>
          <p:nvPr/>
        </p:nvGrpSpPr>
        <p:grpSpPr>
          <a:xfrm>
            <a:off x="399204" y="2908301"/>
            <a:ext cx="11183196" cy="3079413"/>
            <a:chOff x="125165" y="2955162"/>
            <a:chExt cx="11183196" cy="3079413"/>
          </a:xfrm>
        </p:grpSpPr>
        <p:pic>
          <p:nvPicPr>
            <p:cNvPr id="7" name="Picture 6" descr="A close-up of a machine&#10;&#10;Description automatically generated">
              <a:extLst>
                <a:ext uri="{FF2B5EF4-FFF2-40B4-BE49-F238E27FC236}">
                  <a16:creationId xmlns:a16="http://schemas.microsoft.com/office/drawing/2014/main" id="{A4F95A33-F1E8-A51F-D3B8-56848B5C1B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8" r="5966"/>
            <a:stretch/>
          </p:blipFill>
          <p:spPr>
            <a:xfrm>
              <a:off x="6052343" y="2955162"/>
              <a:ext cx="5256018" cy="3079413"/>
            </a:xfrm>
            <a:prstGeom prst="rect">
              <a:avLst/>
            </a:prstGeom>
          </p:spPr>
        </p:pic>
        <p:pic>
          <p:nvPicPr>
            <p:cNvPr id="6" name="Content Placeholder 7" descr="A diagram of a diagram&#10;&#10;Description automatically generated">
              <a:extLst>
                <a:ext uri="{FF2B5EF4-FFF2-40B4-BE49-F238E27FC236}">
                  <a16:creationId xmlns:a16="http://schemas.microsoft.com/office/drawing/2014/main" id="{678BAA71-988D-F6BD-895E-6DF2A5B3E6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165" y="2955162"/>
              <a:ext cx="5797392" cy="3079413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C1AA762-F7E9-E93B-E8D4-0BEA9909E9AA}"/>
              </a:ext>
            </a:extLst>
          </p:cNvPr>
          <p:cNvSpPr txBox="1"/>
          <p:nvPr/>
        </p:nvSpPr>
        <p:spPr>
          <a:xfrm>
            <a:off x="3937963" y="5968911"/>
            <a:ext cx="3020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Courtesy W. Sorensen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BBBFA0-DC78-CBB4-861F-42017C46B2EA}"/>
              </a:ext>
            </a:extLst>
          </p:cNvPr>
          <p:cNvSpPr txBox="1"/>
          <p:nvPr/>
        </p:nvSpPr>
        <p:spPr>
          <a:xfrm>
            <a:off x="4935917" y="2508191"/>
            <a:ext cx="26010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699" indent="-571500"/>
            <a:r>
              <a:rPr lang="en-US" sz="20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 setup</a:t>
            </a:r>
            <a:endParaRPr lang="en-GB" sz="2000" b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20220111_113406 - Trim">
            <a:hlinkClick r:id="" action="ppaction://media"/>
            <a:extLst>
              <a:ext uri="{FF2B5EF4-FFF2-40B4-BE49-F238E27FC236}">
                <a16:creationId xmlns:a16="http://schemas.microsoft.com/office/drawing/2014/main" id="{38AFE788-8664-2F66-CF8B-C884EDDC7E9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853734" y="1131465"/>
            <a:ext cx="886939" cy="157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9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 fullScrn="1"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6AE0EA6-1C89-BBF9-E396-B0C145C03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9622DC-AE94-8D7D-B07F-F2FB35D76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5FCE3D7-9522-5D56-16E8-058DC98858D2}"/>
              </a:ext>
            </a:extLst>
          </p:cNvPr>
          <p:cNvSpPr txBox="1">
            <a:spLocks/>
          </p:cNvSpPr>
          <p:nvPr/>
        </p:nvSpPr>
        <p:spPr>
          <a:xfrm>
            <a:off x="650531" y="242883"/>
            <a:ext cx="11171869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Capacitive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/>
              <a:t>current discharge heating experiment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89CFF93-946A-E64B-19E0-575A354BE9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547536"/>
              </p:ext>
            </p:extLst>
          </p:nvPr>
        </p:nvGraphicFramePr>
        <p:xfrm>
          <a:off x="860255" y="3743993"/>
          <a:ext cx="9969908" cy="2242462"/>
        </p:xfrm>
        <a:graphic>
          <a:graphicData uri="http://schemas.openxmlformats.org/drawingml/2006/table">
            <a:tbl>
              <a:tblPr/>
              <a:tblGrid>
                <a:gridCol w="989262">
                  <a:extLst>
                    <a:ext uri="{9D8B030D-6E8A-4147-A177-3AD203B41FA5}">
                      <a16:colId xmlns:a16="http://schemas.microsoft.com/office/drawing/2014/main" val="3577074255"/>
                    </a:ext>
                  </a:extLst>
                </a:gridCol>
                <a:gridCol w="1545722">
                  <a:extLst>
                    <a:ext uri="{9D8B030D-6E8A-4147-A177-3AD203B41FA5}">
                      <a16:colId xmlns:a16="http://schemas.microsoft.com/office/drawing/2014/main" val="2362728459"/>
                    </a:ext>
                  </a:extLst>
                </a:gridCol>
                <a:gridCol w="1375693">
                  <a:extLst>
                    <a:ext uri="{9D8B030D-6E8A-4147-A177-3AD203B41FA5}">
                      <a16:colId xmlns:a16="http://schemas.microsoft.com/office/drawing/2014/main" val="1392440483"/>
                    </a:ext>
                  </a:extLst>
                </a:gridCol>
                <a:gridCol w="1327864">
                  <a:extLst>
                    <a:ext uri="{9D8B030D-6E8A-4147-A177-3AD203B41FA5}">
                      <a16:colId xmlns:a16="http://schemas.microsoft.com/office/drawing/2014/main" val="2316473693"/>
                    </a:ext>
                  </a:extLst>
                </a:gridCol>
                <a:gridCol w="1753299">
                  <a:extLst>
                    <a:ext uri="{9D8B030D-6E8A-4147-A177-3AD203B41FA5}">
                      <a16:colId xmlns:a16="http://schemas.microsoft.com/office/drawing/2014/main" val="1803961143"/>
                    </a:ext>
                  </a:extLst>
                </a:gridCol>
                <a:gridCol w="1300294">
                  <a:extLst>
                    <a:ext uri="{9D8B030D-6E8A-4147-A177-3AD203B41FA5}">
                      <a16:colId xmlns:a16="http://schemas.microsoft.com/office/drawing/2014/main" val="2164010966"/>
                    </a:ext>
                  </a:extLst>
                </a:gridCol>
                <a:gridCol w="1677774">
                  <a:extLst>
                    <a:ext uri="{9D8B030D-6E8A-4147-A177-3AD203B41FA5}">
                      <a16:colId xmlns:a16="http://schemas.microsoft.com/office/drawing/2014/main" val="2489433701"/>
                    </a:ext>
                  </a:extLst>
                </a:gridCol>
              </a:tblGrid>
              <a:tr h="24270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Samples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Target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CLIQ Parameters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Simulated maximum values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63045"/>
                  </a:ext>
                </a:extLst>
              </a:tr>
              <a:tr h="2917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Temperature (K)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  <a:r>
                        <a:rPr lang="en-GB" sz="16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(V)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 (mF)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Temperature (K)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Current (A)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Short current(A)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109831"/>
                  </a:ext>
                </a:extLst>
              </a:tr>
              <a:tr h="242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415.7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549.5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552.6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704974"/>
                  </a:ext>
                </a:extLst>
              </a:tr>
              <a:tr h="242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B1S1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706.9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523361"/>
                  </a:ext>
                </a:extLst>
              </a:tr>
              <a:tr h="242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B1S2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603.1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890.9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163395"/>
                  </a:ext>
                </a:extLst>
              </a:tr>
              <a:tr h="242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B2S1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638.8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824.2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828.9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118048"/>
                  </a:ext>
                </a:extLst>
              </a:tr>
              <a:tr h="242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B2S2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942.4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767237"/>
                  </a:ext>
                </a:extLst>
              </a:tr>
              <a:tr h="242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816.5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914.4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353088"/>
                  </a:ext>
                </a:extLst>
              </a:tr>
              <a:tr h="242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1037.1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65829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189D70D-2EF4-887F-65C8-25DF6FE38401}"/>
              </a:ext>
            </a:extLst>
          </p:cNvPr>
          <p:cNvSpPr txBox="1"/>
          <p:nvPr/>
        </p:nvSpPr>
        <p:spPr>
          <a:xfrm>
            <a:off x="860255" y="3352438"/>
            <a:ext cx="9969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Determination of the variable circuit parameters based on target temperatures</a:t>
            </a:r>
            <a:endParaRPr lang="en-GB" sz="2000" b="1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642CA7-EFAA-F8C3-3652-3F041C50A740}"/>
                  </a:ext>
                </a:extLst>
              </p:cNvPr>
              <p:cNvSpPr txBox="1"/>
              <p:nvPr/>
            </p:nvSpPr>
            <p:spPr>
              <a:xfrm>
                <a:off x="2646217" y="1876889"/>
                <a:ext cx="4575811" cy="12559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Constant parameters </a:t>
                </a:r>
                <a:endParaRPr lang="en-US" b="1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b="1" i="1" dirty="0">
                    <a:latin typeface="Cambria Math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𝒄𝒊𝒓𝒄𝒖𝒊𝒕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𝟏𝟎𝟐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𝛀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i="1" dirty="0">
                    <a:latin typeface="Cambria Math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𝒕𝒂𝒑𝒆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𝟕𝟖𝟖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b="1" i="1" dirty="0">
                    <a:latin typeface="Cambria Math" panose="02040503050406030204" pitchFamily="18" charset="0"/>
                  </a:rPr>
                  <a:t> 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642CA7-EFAA-F8C3-3652-3F041C50A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217" y="1876889"/>
                <a:ext cx="4575811" cy="1255985"/>
              </a:xfrm>
              <a:prstGeom prst="rect">
                <a:avLst/>
              </a:prstGeom>
              <a:blipFill>
                <a:blip r:embed="rId2"/>
                <a:stretch>
                  <a:fillRect l="-1332" t="-2913" b="-14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F8ECFB3-B668-40D1-6B99-FACF265F3555}"/>
              </a:ext>
            </a:extLst>
          </p:cNvPr>
          <p:cNvSpPr txBox="1"/>
          <p:nvPr/>
        </p:nvSpPr>
        <p:spPr>
          <a:xfrm>
            <a:off x="9171963" y="5986493"/>
            <a:ext cx="3020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Courtesy W. Sorensen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7C99CD-00A1-B02F-0FC4-07C175F6D772}"/>
              </a:ext>
            </a:extLst>
          </p:cNvPr>
          <p:cNvGrpSpPr/>
          <p:nvPr/>
        </p:nvGrpSpPr>
        <p:grpSpPr>
          <a:xfrm>
            <a:off x="6754999" y="822616"/>
            <a:ext cx="3254928" cy="2436963"/>
            <a:chOff x="1270053" y="294350"/>
            <a:chExt cx="8973577" cy="624319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8D01FC4C-BF40-105A-0174-F7B4EF2A5558}"/>
                    </a:ext>
                  </a:extLst>
                </p:cNvPr>
                <p:cNvSpPr txBox="1"/>
                <p:nvPr/>
              </p:nvSpPr>
              <p:spPr>
                <a:xfrm>
                  <a:off x="3680150" y="294350"/>
                  <a:ext cx="2593804" cy="9196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oMath>
                    </m:oMathPara>
                  </a14:m>
                  <a:endParaRPr lang="en-GB" sz="20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8D01FC4C-BF40-105A-0174-F7B4EF2A55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0150" y="294350"/>
                  <a:ext cx="2593804" cy="919657"/>
                </a:xfrm>
                <a:prstGeom prst="rect">
                  <a:avLst/>
                </a:prstGeom>
                <a:blipFill>
                  <a:blip r:embed="rId3"/>
                  <a:stretch>
                    <a:fillRect b="-678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ED6C5D3-75C6-A337-8C13-6068357453C4}"/>
                </a:ext>
              </a:extLst>
            </p:cNvPr>
            <p:cNvGrpSpPr/>
            <p:nvPr/>
          </p:nvGrpSpPr>
          <p:grpSpPr>
            <a:xfrm>
              <a:off x="1270053" y="978789"/>
              <a:ext cx="8973577" cy="5558756"/>
              <a:chOff x="782373" y="708824"/>
              <a:chExt cx="8973577" cy="5558756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573967B-7185-EEF2-7DF9-CA8174693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8616" y="1424785"/>
                <a:ext cx="3600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1398A4BC-3B65-4C2D-AFCA-FEE9C37DA4F0}"/>
                  </a:ext>
                </a:extLst>
              </p:cNvPr>
              <p:cNvGrpSpPr/>
              <p:nvPr/>
            </p:nvGrpSpPr>
            <p:grpSpPr>
              <a:xfrm>
                <a:off x="4732669" y="708824"/>
                <a:ext cx="1041900" cy="1440000"/>
                <a:chOff x="2845630" y="4878518"/>
                <a:chExt cx="1041900" cy="1440000"/>
              </a:xfrm>
            </p:grpSpPr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5EFF7D94-0501-F89D-1374-7AFC6120CE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45630" y="5592893"/>
                  <a:ext cx="36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9878E7F6-7D77-9CF9-3033-A36B9CB68E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27530" y="5592893"/>
                  <a:ext cx="36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0E4252F0-31FB-89B6-3B53-C7391656C2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22730" y="4878518"/>
                  <a:ext cx="0" cy="144000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B401C63B-8670-39CE-850D-9DFE97EDE3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27530" y="4878518"/>
                  <a:ext cx="0" cy="144000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5B52C35-4AE7-EB96-B3AD-BF98B2694D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7688" y="1406791"/>
                <a:ext cx="0" cy="91640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38F223A2-25EA-DF59-217F-888A2CDDB5DF}"/>
                  </a:ext>
                </a:extLst>
              </p:cNvPr>
              <p:cNvGrpSpPr/>
              <p:nvPr/>
            </p:nvGrpSpPr>
            <p:grpSpPr>
              <a:xfrm rot="16200000">
                <a:off x="-198199" y="3289590"/>
                <a:ext cx="2681143" cy="720000"/>
                <a:chOff x="1978134" y="1996579"/>
                <a:chExt cx="2681143" cy="720000"/>
              </a:xfrm>
            </p:grpSpPr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80EB5D77-7079-863B-C09A-B57E6D2D9E85}"/>
                    </a:ext>
                  </a:extLst>
                </p:cNvPr>
                <p:cNvCxnSpPr/>
                <p:nvPr/>
              </p:nvCxnSpPr>
              <p:spPr>
                <a:xfrm flipV="1">
                  <a:off x="2499919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46CAE997-4283-3DF5-D10E-7EDDDD7BC0A2}"/>
                    </a:ext>
                  </a:extLst>
                </p:cNvPr>
                <p:cNvCxnSpPr/>
                <p:nvPr/>
              </p:nvCxnSpPr>
              <p:spPr>
                <a:xfrm flipV="1">
                  <a:off x="3220052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784CA9AE-3C72-9AA5-2AD9-2DB9A6A931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679919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CBDE7B56-5A2A-A175-D2F5-C32FB8432391}"/>
                    </a:ext>
                  </a:extLst>
                </p:cNvPr>
                <p:cNvCxnSpPr/>
                <p:nvPr/>
              </p:nvCxnSpPr>
              <p:spPr>
                <a:xfrm flipV="1">
                  <a:off x="2860051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125FD2D2-8FD4-58AC-B6C7-BB768FF502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040052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96BD6244-5C64-5C04-CFD7-E1BA7DE9264A}"/>
                    </a:ext>
                  </a:extLst>
                </p:cNvPr>
                <p:cNvCxnSpPr/>
                <p:nvPr/>
              </p:nvCxnSpPr>
              <p:spPr>
                <a:xfrm flipV="1">
                  <a:off x="3590206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0F5EA125-60E0-7589-288F-B59A455664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405129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BA7504E5-908C-4945-50EF-AEA3AD571E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770206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8E547280-0F7D-314D-0B28-D8A02A1C68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19919" y="2356579"/>
                  <a:ext cx="174923" cy="3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680700B1-AB6C-0E99-5F88-9627FA644D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35283" y="1996579"/>
                  <a:ext cx="174923" cy="3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997F218A-D122-02A8-BD25-F7F5D9A02CA1}"/>
                    </a:ext>
                  </a:extLst>
                </p:cNvPr>
                <p:cNvCxnSpPr/>
                <p:nvPr/>
              </p:nvCxnSpPr>
              <p:spPr>
                <a:xfrm flipV="1">
                  <a:off x="3950206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B5883B71-2128-1E46-4F23-B11644EBC7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99277" y="2361365"/>
                  <a:ext cx="36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AF5D1F83-43E2-D7D2-8AC9-1BD6723FB4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78134" y="2357115"/>
                  <a:ext cx="36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843D69F-AD9E-9AA5-3F97-3779A0956C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2372" y="4990162"/>
                <a:ext cx="0" cy="90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147B354A-770A-69CC-F0FD-8777E0208F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6424" y="5898871"/>
                <a:ext cx="2780196" cy="1138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D9F2EE28-49C8-E25E-83F7-9D92FCDAB194}"/>
                  </a:ext>
                </a:extLst>
              </p:cNvPr>
              <p:cNvGrpSpPr/>
              <p:nvPr/>
            </p:nvGrpSpPr>
            <p:grpSpPr>
              <a:xfrm>
                <a:off x="3837903" y="5547580"/>
                <a:ext cx="2681143" cy="720000"/>
                <a:chOff x="1978134" y="1996579"/>
                <a:chExt cx="2681143" cy="720000"/>
              </a:xfrm>
            </p:grpSpPr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283716DE-FC2B-3A7D-29FF-045358B13013}"/>
                    </a:ext>
                  </a:extLst>
                </p:cNvPr>
                <p:cNvCxnSpPr/>
                <p:nvPr/>
              </p:nvCxnSpPr>
              <p:spPr>
                <a:xfrm flipV="1">
                  <a:off x="2499919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0F3911F-5E5E-BF8F-8CF3-5CA90235AB09}"/>
                    </a:ext>
                  </a:extLst>
                </p:cNvPr>
                <p:cNvCxnSpPr/>
                <p:nvPr/>
              </p:nvCxnSpPr>
              <p:spPr>
                <a:xfrm flipV="1">
                  <a:off x="3220052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194F5DD-46B3-5C8C-54F0-36DE16885C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679919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ED72416D-8A05-B5C7-A0B7-876ABE1AB023}"/>
                    </a:ext>
                  </a:extLst>
                </p:cNvPr>
                <p:cNvCxnSpPr/>
                <p:nvPr/>
              </p:nvCxnSpPr>
              <p:spPr>
                <a:xfrm flipV="1">
                  <a:off x="2860051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2D7F90E2-F338-6320-06BD-16708181D4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040052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D3800276-433D-B6F3-77D5-B6C36D6FC8AD}"/>
                    </a:ext>
                  </a:extLst>
                </p:cNvPr>
                <p:cNvCxnSpPr/>
                <p:nvPr/>
              </p:nvCxnSpPr>
              <p:spPr>
                <a:xfrm flipV="1">
                  <a:off x="3590206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05EEE8DE-D60A-59E5-19C5-06CB7A7457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405129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1CED7C3A-71E1-EE19-BD91-17C071045C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770206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F9D333BE-3E69-2EDD-2703-5D1FB331C8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19919" y="2356579"/>
                  <a:ext cx="174923" cy="3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BC94C353-501D-1A2F-1C23-63D6B03716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35283" y="1996579"/>
                  <a:ext cx="174923" cy="3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8D338D46-42AF-B158-7A53-9DFA7C6A0E56}"/>
                    </a:ext>
                  </a:extLst>
                </p:cNvPr>
                <p:cNvCxnSpPr/>
                <p:nvPr/>
              </p:nvCxnSpPr>
              <p:spPr>
                <a:xfrm flipV="1">
                  <a:off x="3950206" y="1996579"/>
                  <a:ext cx="180000" cy="72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16F157ED-B73D-1711-DAF7-4522E21A6E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99277" y="2361365"/>
                  <a:ext cx="36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B7036B35-1C32-A2DF-5620-82B7C6BBC3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78134" y="2357115"/>
                  <a:ext cx="36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CE87E7BE-7F71-5EDB-1BBD-E8818E8791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14259" y="5909319"/>
                <a:ext cx="272545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4E80392-7933-6EB1-A7E1-5EC387DA2D5F}"/>
                  </a:ext>
                </a:extLst>
              </p:cNvPr>
              <p:cNvGrpSpPr/>
              <p:nvPr/>
            </p:nvGrpSpPr>
            <p:grpSpPr>
              <a:xfrm rot="5400000">
                <a:off x="8042452" y="3284847"/>
                <a:ext cx="2349179" cy="725788"/>
                <a:chOff x="6387610" y="3803449"/>
                <a:chExt cx="3334237" cy="725788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29672DA9-36F2-568C-027A-91EF42C6E307}"/>
                    </a:ext>
                  </a:extLst>
                </p:cNvPr>
                <p:cNvGrpSpPr/>
                <p:nvPr/>
              </p:nvGrpSpPr>
              <p:grpSpPr>
                <a:xfrm>
                  <a:off x="6747610" y="3803452"/>
                  <a:ext cx="1195001" cy="720002"/>
                  <a:chOff x="6747610" y="3803452"/>
                  <a:chExt cx="1195001" cy="720002"/>
                </a:xfrm>
              </p:grpSpPr>
              <p:sp>
                <p:nvSpPr>
                  <p:cNvPr id="51" name="Arc 50">
                    <a:extLst>
                      <a:ext uri="{FF2B5EF4-FFF2-40B4-BE49-F238E27FC236}">
                        <a16:creationId xmlns:a16="http://schemas.microsoft.com/office/drawing/2014/main" id="{DE9B9046-BCC6-8C3A-F187-2D10CA4F3AC1}"/>
                      </a:ext>
                    </a:extLst>
                  </p:cNvPr>
                  <p:cNvSpPr/>
                  <p:nvPr/>
                </p:nvSpPr>
                <p:spPr>
                  <a:xfrm>
                    <a:off x="6747610" y="3803454"/>
                    <a:ext cx="720000" cy="720000"/>
                  </a:xfrm>
                  <a:prstGeom prst="arc">
                    <a:avLst>
                      <a:gd name="adj1" fmla="val 10812949"/>
                      <a:gd name="adj2" fmla="val 0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2" name="Arc 51">
                    <a:extLst>
                      <a:ext uri="{FF2B5EF4-FFF2-40B4-BE49-F238E27FC236}">
                        <a16:creationId xmlns:a16="http://schemas.microsoft.com/office/drawing/2014/main" id="{0785A9D0-1CE9-D2A0-8597-1B40BD477BFC}"/>
                      </a:ext>
                    </a:extLst>
                  </p:cNvPr>
                  <p:cNvSpPr/>
                  <p:nvPr/>
                </p:nvSpPr>
                <p:spPr>
                  <a:xfrm>
                    <a:off x="7222611" y="3803452"/>
                    <a:ext cx="720000" cy="720000"/>
                  </a:xfrm>
                  <a:prstGeom prst="arc">
                    <a:avLst>
                      <a:gd name="adj1" fmla="val 10812949"/>
                      <a:gd name="adj2" fmla="val 0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189F13A6-56FE-3F8C-A8A6-635CA0DB948B}"/>
                      </a:ext>
                    </a:extLst>
                  </p:cNvPr>
                  <p:cNvGrpSpPr/>
                  <p:nvPr/>
                </p:nvGrpSpPr>
                <p:grpSpPr>
                  <a:xfrm>
                    <a:off x="6747610" y="3803454"/>
                    <a:ext cx="1195001" cy="720000"/>
                    <a:chOff x="6747610" y="3803454"/>
                    <a:chExt cx="1195001" cy="720000"/>
                  </a:xfrm>
                </p:grpSpPr>
                <p:sp>
                  <p:nvSpPr>
                    <p:cNvPr id="54" name="Arc 53">
                      <a:extLst>
                        <a:ext uri="{FF2B5EF4-FFF2-40B4-BE49-F238E27FC236}">
                          <a16:creationId xmlns:a16="http://schemas.microsoft.com/office/drawing/2014/main" id="{B622AD1D-F5E5-228E-13AC-F7C6D8CF382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47610" y="3803454"/>
                      <a:ext cx="720000" cy="720000"/>
                    </a:xfrm>
                    <a:prstGeom prst="arc">
                      <a:avLst>
                        <a:gd name="adj1" fmla="val 10812949"/>
                        <a:gd name="adj2" fmla="val 19759315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" name="Arc 54">
                      <a:extLst>
                        <a:ext uri="{FF2B5EF4-FFF2-40B4-BE49-F238E27FC236}">
                          <a16:creationId xmlns:a16="http://schemas.microsoft.com/office/drawing/2014/main" id="{AB97F2CC-126C-5A14-E3EB-C4926D11A60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222611" y="3803454"/>
                      <a:ext cx="720000" cy="720000"/>
                    </a:xfrm>
                    <a:prstGeom prst="arc">
                      <a:avLst>
                        <a:gd name="adj1" fmla="val 10812949"/>
                        <a:gd name="adj2" fmla="val 19728170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9D6DED9C-0686-FD9F-1C9A-CF3CABE6DD38}"/>
                    </a:ext>
                  </a:extLst>
                </p:cNvPr>
                <p:cNvGrpSpPr/>
                <p:nvPr/>
              </p:nvGrpSpPr>
              <p:grpSpPr>
                <a:xfrm>
                  <a:off x="7222611" y="3803450"/>
                  <a:ext cx="1195001" cy="720002"/>
                  <a:chOff x="6747610" y="3803452"/>
                  <a:chExt cx="1195001" cy="720002"/>
                </a:xfrm>
              </p:grpSpPr>
              <p:sp>
                <p:nvSpPr>
                  <p:cNvPr id="46" name="Arc 45">
                    <a:extLst>
                      <a:ext uri="{FF2B5EF4-FFF2-40B4-BE49-F238E27FC236}">
                        <a16:creationId xmlns:a16="http://schemas.microsoft.com/office/drawing/2014/main" id="{60D993C4-852A-8A9B-2BE8-E0F0C94C4BFD}"/>
                      </a:ext>
                    </a:extLst>
                  </p:cNvPr>
                  <p:cNvSpPr/>
                  <p:nvPr/>
                </p:nvSpPr>
                <p:spPr>
                  <a:xfrm>
                    <a:off x="6747610" y="3803454"/>
                    <a:ext cx="720000" cy="720000"/>
                  </a:xfrm>
                  <a:prstGeom prst="arc">
                    <a:avLst>
                      <a:gd name="adj1" fmla="val 10812949"/>
                      <a:gd name="adj2" fmla="val 0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7" name="Arc 46">
                    <a:extLst>
                      <a:ext uri="{FF2B5EF4-FFF2-40B4-BE49-F238E27FC236}">
                        <a16:creationId xmlns:a16="http://schemas.microsoft.com/office/drawing/2014/main" id="{E6844F88-A940-F94A-2C67-83556050C6B6}"/>
                      </a:ext>
                    </a:extLst>
                  </p:cNvPr>
                  <p:cNvSpPr/>
                  <p:nvPr/>
                </p:nvSpPr>
                <p:spPr>
                  <a:xfrm>
                    <a:off x="7222611" y="3803452"/>
                    <a:ext cx="720000" cy="720000"/>
                  </a:xfrm>
                  <a:prstGeom prst="arc">
                    <a:avLst>
                      <a:gd name="adj1" fmla="val 10812949"/>
                      <a:gd name="adj2" fmla="val 0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48" name="Group 47">
                    <a:extLst>
                      <a:ext uri="{FF2B5EF4-FFF2-40B4-BE49-F238E27FC236}">
                        <a16:creationId xmlns:a16="http://schemas.microsoft.com/office/drawing/2014/main" id="{183B5329-D766-7434-F97E-6A0A5549E764}"/>
                      </a:ext>
                    </a:extLst>
                  </p:cNvPr>
                  <p:cNvGrpSpPr/>
                  <p:nvPr/>
                </p:nvGrpSpPr>
                <p:grpSpPr>
                  <a:xfrm>
                    <a:off x="6747610" y="3803454"/>
                    <a:ext cx="1195001" cy="720000"/>
                    <a:chOff x="6747610" y="3803454"/>
                    <a:chExt cx="1195001" cy="720000"/>
                  </a:xfrm>
                </p:grpSpPr>
                <p:sp>
                  <p:nvSpPr>
                    <p:cNvPr id="49" name="Arc 48">
                      <a:extLst>
                        <a:ext uri="{FF2B5EF4-FFF2-40B4-BE49-F238E27FC236}">
                          <a16:creationId xmlns:a16="http://schemas.microsoft.com/office/drawing/2014/main" id="{D722BCA0-5171-0968-B743-E9B22557CD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47610" y="3803454"/>
                      <a:ext cx="720000" cy="720000"/>
                    </a:xfrm>
                    <a:prstGeom prst="arc">
                      <a:avLst>
                        <a:gd name="adj1" fmla="val 10812949"/>
                        <a:gd name="adj2" fmla="val 19676429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" name="Arc 49">
                      <a:extLst>
                        <a:ext uri="{FF2B5EF4-FFF2-40B4-BE49-F238E27FC236}">
                          <a16:creationId xmlns:a16="http://schemas.microsoft.com/office/drawing/2014/main" id="{AFDE1299-24FC-832C-1F67-979ABB42B242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222611" y="3803454"/>
                      <a:ext cx="720000" cy="720000"/>
                    </a:xfrm>
                    <a:prstGeom prst="arc">
                      <a:avLst>
                        <a:gd name="adj1" fmla="val 10812949"/>
                        <a:gd name="adj2" fmla="val 19818888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A6BF8CDF-379D-2ED9-B922-49CD185EF00D}"/>
                    </a:ext>
                  </a:extLst>
                </p:cNvPr>
                <p:cNvGrpSpPr/>
                <p:nvPr/>
              </p:nvGrpSpPr>
              <p:grpSpPr>
                <a:xfrm>
                  <a:off x="7696608" y="3803449"/>
                  <a:ext cx="1195001" cy="720002"/>
                  <a:chOff x="6747610" y="3803452"/>
                  <a:chExt cx="1195001" cy="720002"/>
                </a:xfrm>
              </p:grpSpPr>
              <p:sp>
                <p:nvSpPr>
                  <p:cNvPr id="41" name="Arc 40">
                    <a:extLst>
                      <a:ext uri="{FF2B5EF4-FFF2-40B4-BE49-F238E27FC236}">
                        <a16:creationId xmlns:a16="http://schemas.microsoft.com/office/drawing/2014/main" id="{3F7BC7D9-6265-B80E-F586-6C86EEC22A24}"/>
                      </a:ext>
                    </a:extLst>
                  </p:cNvPr>
                  <p:cNvSpPr/>
                  <p:nvPr/>
                </p:nvSpPr>
                <p:spPr>
                  <a:xfrm>
                    <a:off x="6747610" y="3803454"/>
                    <a:ext cx="720000" cy="720000"/>
                  </a:xfrm>
                  <a:prstGeom prst="arc">
                    <a:avLst>
                      <a:gd name="adj1" fmla="val 10812949"/>
                      <a:gd name="adj2" fmla="val 0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" name="Arc 41">
                    <a:extLst>
                      <a:ext uri="{FF2B5EF4-FFF2-40B4-BE49-F238E27FC236}">
                        <a16:creationId xmlns:a16="http://schemas.microsoft.com/office/drawing/2014/main" id="{75069301-F846-2628-010A-2B02C11248D6}"/>
                      </a:ext>
                    </a:extLst>
                  </p:cNvPr>
                  <p:cNvSpPr/>
                  <p:nvPr/>
                </p:nvSpPr>
                <p:spPr>
                  <a:xfrm>
                    <a:off x="7222611" y="3803452"/>
                    <a:ext cx="720000" cy="720000"/>
                  </a:xfrm>
                  <a:prstGeom prst="arc">
                    <a:avLst>
                      <a:gd name="adj1" fmla="val 10812949"/>
                      <a:gd name="adj2" fmla="val 0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43" name="Group 42">
                    <a:extLst>
                      <a:ext uri="{FF2B5EF4-FFF2-40B4-BE49-F238E27FC236}">
                        <a16:creationId xmlns:a16="http://schemas.microsoft.com/office/drawing/2014/main" id="{3891FDCF-29CB-4E52-EBFD-AAE6D5549765}"/>
                      </a:ext>
                    </a:extLst>
                  </p:cNvPr>
                  <p:cNvGrpSpPr/>
                  <p:nvPr/>
                </p:nvGrpSpPr>
                <p:grpSpPr>
                  <a:xfrm>
                    <a:off x="6747610" y="3803454"/>
                    <a:ext cx="1195001" cy="720000"/>
                    <a:chOff x="6747610" y="3803454"/>
                    <a:chExt cx="1195001" cy="720000"/>
                  </a:xfrm>
                </p:grpSpPr>
                <p:sp>
                  <p:nvSpPr>
                    <p:cNvPr id="44" name="Arc 43">
                      <a:extLst>
                        <a:ext uri="{FF2B5EF4-FFF2-40B4-BE49-F238E27FC236}">
                          <a16:creationId xmlns:a16="http://schemas.microsoft.com/office/drawing/2014/main" id="{2222BDED-06A0-61AC-B68A-4F968050163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47610" y="3803454"/>
                      <a:ext cx="720000" cy="720000"/>
                    </a:xfrm>
                    <a:prstGeom prst="arc">
                      <a:avLst>
                        <a:gd name="adj1" fmla="val 10812949"/>
                        <a:gd name="adj2" fmla="val 19696169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" name="Arc 44">
                      <a:extLst>
                        <a:ext uri="{FF2B5EF4-FFF2-40B4-BE49-F238E27FC236}">
                          <a16:creationId xmlns:a16="http://schemas.microsoft.com/office/drawing/2014/main" id="{661816DE-47A6-4633-0CE0-1D7CF4C4AE0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222611" y="3803454"/>
                      <a:ext cx="720000" cy="720000"/>
                    </a:xfrm>
                    <a:prstGeom prst="arc">
                      <a:avLst>
                        <a:gd name="adj1" fmla="val 10812949"/>
                        <a:gd name="adj2" fmla="val 19785284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B50710E9-0C9D-8F28-ACC5-36F5D67BE811}"/>
                    </a:ext>
                  </a:extLst>
                </p:cNvPr>
                <p:cNvGrpSpPr/>
                <p:nvPr/>
              </p:nvGrpSpPr>
              <p:grpSpPr>
                <a:xfrm>
                  <a:off x="8171609" y="3809235"/>
                  <a:ext cx="1195001" cy="720002"/>
                  <a:chOff x="6747610" y="3803452"/>
                  <a:chExt cx="1195001" cy="720002"/>
                </a:xfrm>
              </p:grpSpPr>
              <p:sp>
                <p:nvSpPr>
                  <p:cNvPr id="36" name="Arc 35">
                    <a:extLst>
                      <a:ext uri="{FF2B5EF4-FFF2-40B4-BE49-F238E27FC236}">
                        <a16:creationId xmlns:a16="http://schemas.microsoft.com/office/drawing/2014/main" id="{00694D6F-5C74-1C57-9C58-F2EBF485A47B}"/>
                      </a:ext>
                    </a:extLst>
                  </p:cNvPr>
                  <p:cNvSpPr/>
                  <p:nvPr/>
                </p:nvSpPr>
                <p:spPr>
                  <a:xfrm>
                    <a:off x="6747610" y="3803454"/>
                    <a:ext cx="720000" cy="720000"/>
                  </a:xfrm>
                  <a:prstGeom prst="arc">
                    <a:avLst>
                      <a:gd name="adj1" fmla="val 10812949"/>
                      <a:gd name="adj2" fmla="val 0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7" name="Arc 36">
                    <a:extLst>
                      <a:ext uri="{FF2B5EF4-FFF2-40B4-BE49-F238E27FC236}">
                        <a16:creationId xmlns:a16="http://schemas.microsoft.com/office/drawing/2014/main" id="{B0A9B5AD-605D-779D-3F5E-97BFB274E51B}"/>
                      </a:ext>
                    </a:extLst>
                  </p:cNvPr>
                  <p:cNvSpPr/>
                  <p:nvPr/>
                </p:nvSpPr>
                <p:spPr>
                  <a:xfrm>
                    <a:off x="7222611" y="3803452"/>
                    <a:ext cx="720000" cy="720000"/>
                  </a:xfrm>
                  <a:prstGeom prst="arc">
                    <a:avLst>
                      <a:gd name="adj1" fmla="val 10812949"/>
                      <a:gd name="adj2" fmla="val 0"/>
                    </a:avLst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FE1C94EF-33BE-7B12-371E-E5B9A2F0ACA7}"/>
                      </a:ext>
                    </a:extLst>
                  </p:cNvPr>
                  <p:cNvGrpSpPr/>
                  <p:nvPr/>
                </p:nvGrpSpPr>
                <p:grpSpPr>
                  <a:xfrm>
                    <a:off x="6747610" y="3803454"/>
                    <a:ext cx="1195001" cy="720000"/>
                    <a:chOff x="6747610" y="3803454"/>
                    <a:chExt cx="1195001" cy="720000"/>
                  </a:xfrm>
                </p:grpSpPr>
                <p:sp>
                  <p:nvSpPr>
                    <p:cNvPr id="39" name="Arc 38">
                      <a:extLst>
                        <a:ext uri="{FF2B5EF4-FFF2-40B4-BE49-F238E27FC236}">
                          <a16:creationId xmlns:a16="http://schemas.microsoft.com/office/drawing/2014/main" id="{832BD8F1-6318-6383-F612-D8853FE9FED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47610" y="3803454"/>
                      <a:ext cx="720000" cy="720000"/>
                    </a:xfrm>
                    <a:prstGeom prst="arc">
                      <a:avLst>
                        <a:gd name="adj1" fmla="val 10812949"/>
                        <a:gd name="adj2" fmla="val 19728170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" name="Arc 39">
                      <a:extLst>
                        <a:ext uri="{FF2B5EF4-FFF2-40B4-BE49-F238E27FC236}">
                          <a16:creationId xmlns:a16="http://schemas.microsoft.com/office/drawing/2014/main" id="{92A540FF-1D02-2751-AB89-5FE931B1DE56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222611" y="3803454"/>
                      <a:ext cx="720000" cy="720000"/>
                    </a:xfrm>
                    <a:prstGeom prst="arc">
                      <a:avLst>
                        <a:gd name="adj1" fmla="val 10812949"/>
                        <a:gd name="adj2" fmla="val 19748598"/>
                      </a:avLst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6E21813E-9FC7-5CD3-220B-68E2541D31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87610" y="4149855"/>
                  <a:ext cx="36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5761D50-8D8F-6C92-F462-17410A5EA7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361847" y="4149855"/>
                  <a:ext cx="36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63174DD-6E4E-9ED4-8D68-265048CEF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74569" y="1424784"/>
                <a:ext cx="345025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334602A3-8CD8-50C1-5B6E-B5AD1DAF898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9093567" y="1547618"/>
                <a:ext cx="281653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B8ACDC69-AC8B-19FA-04ED-738D317199B6}"/>
                      </a:ext>
                    </a:extLst>
                  </p:cNvPr>
                  <p:cNvSpPr txBox="1"/>
                  <p:nvPr/>
                </p:nvSpPr>
                <p:spPr>
                  <a:xfrm>
                    <a:off x="1322373" y="3134301"/>
                    <a:ext cx="2593804" cy="91965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𝒄𝒊𝒓𝒄𝒖𝒊𝒕</m:t>
                              </m:r>
                            </m:sub>
                          </m:sSub>
                        </m:oMath>
                      </m:oMathPara>
                    </a14:m>
                    <a:endParaRPr lang="en-GB" sz="2000" b="1" dirty="0"/>
                  </a:p>
                </p:txBody>
              </p:sp>
            </mc:Choice>
            <mc:Fallback xmlns="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8E56CCFA-946F-4318-7B58-7E1C142D791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22373" y="3134301"/>
                    <a:ext cx="2593804" cy="91965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050BE737-9AE6-038C-7CFD-86EE18B12531}"/>
                      </a:ext>
                    </a:extLst>
                  </p:cNvPr>
                  <p:cNvSpPr txBox="1"/>
                  <p:nvPr/>
                </p:nvSpPr>
                <p:spPr>
                  <a:xfrm>
                    <a:off x="3920455" y="4579218"/>
                    <a:ext cx="2593804" cy="98288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𝒕𝒂𝒑𝒆</m:t>
                              </m:r>
                            </m:sub>
                          </m:sSub>
                        </m:oMath>
                      </m:oMathPara>
                    </a14:m>
                    <a:endParaRPr lang="en-GB" sz="2000" b="1" dirty="0"/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BB3E7AAA-2D47-8944-0EBC-E11BBD4D887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20455" y="4579218"/>
                    <a:ext cx="2593804" cy="98288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E0CA591E-0A25-F449-EC2D-8EA51E6E9CE5}"/>
                      </a:ext>
                    </a:extLst>
                  </p:cNvPr>
                  <p:cNvSpPr txBox="1"/>
                  <p:nvPr/>
                </p:nvSpPr>
                <p:spPr>
                  <a:xfrm>
                    <a:off x="7162146" y="3156470"/>
                    <a:ext cx="2593804" cy="91965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oMath>
                      </m:oMathPara>
                    </a14:m>
                    <a:endParaRPr lang="en-GB" sz="2000" b="1" dirty="0"/>
                  </a:p>
                </p:txBody>
              </p:sp>
            </mc:Choice>
            <mc:Fallback xmlns="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A56478F0-D15F-0D29-9387-5BC44491C35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62146" y="3156470"/>
                    <a:ext cx="2593804" cy="91965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0A705260-16C4-99C6-10BE-F1E983197B96}"/>
                  </a:ext>
                </a:extLst>
              </p:cNvPr>
              <p:cNvCxnSpPr/>
              <p:nvPr/>
            </p:nvCxnSpPr>
            <p:spPr>
              <a:xfrm flipH="1">
                <a:off x="4449689" y="2320991"/>
                <a:ext cx="1440000" cy="0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E3B884AA-8B82-15FC-36FE-EE028623B4D7}"/>
                      </a:ext>
                    </a:extLst>
                  </p:cNvPr>
                  <p:cNvSpPr txBox="1"/>
                  <p:nvPr/>
                </p:nvSpPr>
                <p:spPr>
                  <a:xfrm>
                    <a:off x="4289771" y="2286649"/>
                    <a:ext cx="2593804" cy="91965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oMath>
                      </m:oMathPara>
                    </a14:m>
                    <a:endParaRPr lang="en-GB" sz="2000" b="1" dirty="0"/>
                  </a:p>
                </p:txBody>
              </p:sp>
            </mc:Choice>
            <mc:Fallback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E3B884AA-8B82-15FC-36FE-EE028623B4D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89771" y="2286649"/>
                    <a:ext cx="2593804" cy="91965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1525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A4B6388-42AA-D6D8-A24C-0DC4319037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33529" y="1590029"/>
                <a:ext cx="0" cy="91640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2A7D86A-30C0-AC37-C8B3-7DA536F59A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24820" y="4801453"/>
                <a:ext cx="8709" cy="110612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F2DB2906-74E5-B92E-0720-82FBD9C0C653}"/>
              </a:ext>
            </a:extLst>
          </p:cNvPr>
          <p:cNvSpPr txBox="1"/>
          <p:nvPr/>
        </p:nvSpPr>
        <p:spPr>
          <a:xfrm>
            <a:off x="650531" y="1156321"/>
            <a:ext cx="35504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7699" indent="-571500"/>
            <a:r>
              <a:rPr lang="en-US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Equivalent electric circuit</a:t>
            </a:r>
            <a:endParaRPr lang="en-GB" sz="2400" b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633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94E3C4-6E05-9BBF-8044-06DECAF25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0EA87-31A6-021E-3D82-38CECAEC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E69D45-3C48-A279-AFE0-BADE15F8F480}"/>
              </a:ext>
            </a:extLst>
          </p:cNvPr>
          <p:cNvGrpSpPr/>
          <p:nvPr/>
        </p:nvGrpSpPr>
        <p:grpSpPr>
          <a:xfrm>
            <a:off x="369602" y="1147056"/>
            <a:ext cx="11352481" cy="4586832"/>
            <a:chOff x="369602" y="1528722"/>
            <a:chExt cx="11352481" cy="4586832"/>
          </a:xfrm>
        </p:grpSpPr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4D368AFE-506F-5EEC-7A82-3649C58CD0F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4348042"/>
                </p:ext>
              </p:extLst>
            </p:nvPr>
          </p:nvGraphicFramePr>
          <p:xfrm>
            <a:off x="369602" y="2392822"/>
            <a:ext cx="3119405" cy="247070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12" name="Diagram 11">
              <a:extLst>
                <a:ext uri="{FF2B5EF4-FFF2-40B4-BE49-F238E27FC236}">
                  <a16:creationId xmlns:a16="http://schemas.microsoft.com/office/drawing/2014/main" id="{64093A8E-7302-815F-6C98-A866AE0884E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852573322"/>
                </p:ext>
              </p:extLst>
            </p:nvPr>
          </p:nvGraphicFramePr>
          <p:xfrm>
            <a:off x="4101776" y="1528722"/>
            <a:ext cx="3420000" cy="230367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13" name="Diagram 12">
              <a:extLst>
                <a:ext uri="{FF2B5EF4-FFF2-40B4-BE49-F238E27FC236}">
                  <a16:creationId xmlns:a16="http://schemas.microsoft.com/office/drawing/2014/main" id="{54BBC1A7-FBA1-E59D-95C2-19E71401FDC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43884854"/>
                </p:ext>
              </p:extLst>
            </p:nvPr>
          </p:nvGraphicFramePr>
          <p:xfrm>
            <a:off x="8302083" y="1528722"/>
            <a:ext cx="3420000" cy="230367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graphicFrame>
          <p:nvGraphicFramePr>
            <p:cNvPr id="14" name="Diagram 13">
              <a:extLst>
                <a:ext uri="{FF2B5EF4-FFF2-40B4-BE49-F238E27FC236}">
                  <a16:creationId xmlns:a16="http://schemas.microsoft.com/office/drawing/2014/main" id="{BD6F0CC7-D382-F66C-F787-5C06B151E84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21991605"/>
                </p:ext>
              </p:extLst>
            </p:nvPr>
          </p:nvGraphicFramePr>
          <p:xfrm>
            <a:off x="4111003" y="4273207"/>
            <a:ext cx="3420000" cy="184234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7" r:lo="rId18" r:qs="rId19" r:cs="rId20"/>
            </a:graphicData>
          </a:graphic>
        </p:graphicFrame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1A5BE129-E6CC-5287-C846-F92CB967AFD6}"/>
                </a:ext>
              </a:extLst>
            </p:cNvPr>
            <p:cNvSpPr/>
            <p:nvPr/>
          </p:nvSpPr>
          <p:spPr>
            <a:xfrm rot="20076327">
              <a:off x="3363357" y="3262565"/>
              <a:ext cx="835205" cy="360000"/>
            </a:xfrm>
            <a:prstGeom prst="rightArrow">
              <a:avLst/>
            </a:prstGeom>
            <a:solidFill>
              <a:srgbClr val="0033A0"/>
            </a:solidFill>
            <a:ln>
              <a:solidFill>
                <a:srgbClr val="263D8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0641DBB8-B68A-68BF-D81A-46C6BE7FD9F6}"/>
                </a:ext>
              </a:extLst>
            </p:cNvPr>
            <p:cNvSpPr/>
            <p:nvPr/>
          </p:nvSpPr>
          <p:spPr>
            <a:xfrm rot="1407331">
              <a:off x="3349763" y="4506759"/>
              <a:ext cx="835205" cy="360000"/>
            </a:xfrm>
            <a:prstGeom prst="rightArrow">
              <a:avLst/>
            </a:prstGeom>
            <a:solidFill>
              <a:srgbClr val="0033A0"/>
            </a:solidFill>
            <a:ln>
              <a:solidFill>
                <a:srgbClr val="263D8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D1A3B76A-8A47-ACA9-C11E-D7DF3FE1703D}"/>
                </a:ext>
              </a:extLst>
            </p:cNvPr>
            <p:cNvSpPr/>
            <p:nvPr/>
          </p:nvSpPr>
          <p:spPr>
            <a:xfrm>
              <a:off x="7466878" y="3332762"/>
              <a:ext cx="835205" cy="360000"/>
            </a:xfrm>
            <a:prstGeom prst="rightArrow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Arrow: Left-Up 20">
              <a:extLst>
                <a:ext uri="{FF2B5EF4-FFF2-40B4-BE49-F238E27FC236}">
                  <a16:creationId xmlns:a16="http://schemas.microsoft.com/office/drawing/2014/main" id="{BBDEB996-71C0-E210-9AD0-7468E2374CA7}"/>
                </a:ext>
              </a:extLst>
            </p:cNvPr>
            <p:cNvSpPr/>
            <p:nvPr/>
          </p:nvSpPr>
          <p:spPr>
            <a:xfrm>
              <a:off x="7531003" y="3821952"/>
              <a:ext cx="1277438" cy="1056554"/>
            </a:xfrm>
            <a:prstGeom prst="leftUpArrow">
              <a:avLst>
                <a:gd name="adj1" fmla="val 14815"/>
                <a:gd name="adj2" fmla="val 19065"/>
                <a:gd name="adj3" fmla="val 1840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AAD087D-6EDF-1C62-92E5-372C7C1B10AE}"/>
              </a:ext>
            </a:extLst>
          </p:cNvPr>
          <p:cNvSpPr txBox="1">
            <a:spLocks/>
          </p:cNvSpPr>
          <p:nvPr/>
        </p:nvSpPr>
        <p:spPr>
          <a:xfrm>
            <a:off x="650531" y="242883"/>
            <a:ext cx="11171869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Capacitive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/>
              <a:t>current discharge heating experiment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E3BDBB-6F2A-C2C2-50B6-D9C4DFEB04EC}"/>
              </a:ext>
            </a:extLst>
          </p:cNvPr>
          <p:cNvSpPr/>
          <p:nvPr/>
        </p:nvSpPr>
        <p:spPr>
          <a:xfrm>
            <a:off x="7687949" y="4350779"/>
            <a:ext cx="4504051" cy="170930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0" vert="horz" wrap="square" lIns="74676" tIns="74676" rIns="99568" bIns="112014" numCol="1" spcCol="1270" anchor="t" anchorCtr="0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Assessment of damage mechanisms and quantitative analysis of damage limits</a:t>
            </a:r>
            <a:endParaRPr lang="en-GB" sz="2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773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A8BBEFFB-CD9A-A9C2-C981-8127F91D5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hypotheses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D47BC1-2AFE-65A8-DFA1-BF2953092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A10DBF-4C13-969E-97CB-2D577EC3D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182D3EC-10AE-AB8A-3928-6F66A4AF2BF3}"/>
              </a:ext>
            </a:extLst>
          </p:cNvPr>
          <p:cNvSpPr txBox="1"/>
          <p:nvPr/>
        </p:nvSpPr>
        <p:spPr>
          <a:xfrm>
            <a:off x="816000" y="1190012"/>
            <a:ext cx="5994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5"/>
                </a:solidFill>
              </a:rPr>
              <a:t>Heat flow during the experiment</a:t>
            </a:r>
            <a:endParaRPr lang="en-GB" sz="3000" b="1" dirty="0">
              <a:solidFill>
                <a:schemeClr val="accent5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267F2E-3A44-82EC-C09B-D695A871895E}"/>
              </a:ext>
            </a:extLst>
          </p:cNvPr>
          <p:cNvGrpSpPr/>
          <p:nvPr/>
        </p:nvGrpSpPr>
        <p:grpSpPr>
          <a:xfrm>
            <a:off x="2454863" y="1863295"/>
            <a:ext cx="7282274" cy="1121793"/>
            <a:chOff x="593951" y="2120467"/>
            <a:chExt cx="7925339" cy="130853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B7BD438-975B-0665-9782-47803FD07655}"/>
                </a:ext>
              </a:extLst>
            </p:cNvPr>
            <p:cNvGrpSpPr/>
            <p:nvPr/>
          </p:nvGrpSpPr>
          <p:grpSpPr>
            <a:xfrm>
              <a:off x="593951" y="2120467"/>
              <a:ext cx="7925339" cy="1308533"/>
              <a:chOff x="468116" y="1684587"/>
              <a:chExt cx="7925339" cy="1308533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2A1B6ABA-484E-8CF6-B876-3EFA081FB0EB}"/>
                  </a:ext>
                </a:extLst>
              </p:cNvPr>
              <p:cNvGrpSpPr/>
              <p:nvPr/>
            </p:nvGrpSpPr>
            <p:grpSpPr>
              <a:xfrm>
                <a:off x="468116" y="1902204"/>
                <a:ext cx="7925339" cy="1090916"/>
                <a:chOff x="687014" y="2302431"/>
                <a:chExt cx="7925339" cy="1090916"/>
              </a:xfrm>
            </p:grpSpPr>
            <p:sp>
              <p:nvSpPr>
                <p:cNvPr id="16" name="Cube 15">
                  <a:extLst>
                    <a:ext uri="{FF2B5EF4-FFF2-40B4-BE49-F238E27FC236}">
                      <a16:creationId xmlns:a16="http://schemas.microsoft.com/office/drawing/2014/main" id="{BC609E12-DEB0-EB97-AEB2-0B7B939F8843}"/>
                    </a:ext>
                  </a:extLst>
                </p:cNvPr>
                <p:cNvSpPr/>
                <p:nvPr/>
              </p:nvSpPr>
              <p:spPr>
                <a:xfrm>
                  <a:off x="687014" y="2302431"/>
                  <a:ext cx="2942969" cy="1090916"/>
                </a:xfrm>
                <a:prstGeom prst="cube">
                  <a:avLst>
                    <a:gd name="adj" fmla="val 62558"/>
                  </a:avLst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Cube 28">
                  <a:extLst>
                    <a:ext uri="{FF2B5EF4-FFF2-40B4-BE49-F238E27FC236}">
                      <a16:creationId xmlns:a16="http://schemas.microsoft.com/office/drawing/2014/main" id="{4D66071E-B8DE-FC17-2329-2096555F51FF}"/>
                    </a:ext>
                  </a:extLst>
                </p:cNvPr>
                <p:cNvSpPr/>
                <p:nvPr/>
              </p:nvSpPr>
              <p:spPr>
                <a:xfrm>
                  <a:off x="5669384" y="2302431"/>
                  <a:ext cx="2942969" cy="1090916"/>
                </a:xfrm>
                <a:prstGeom prst="cube">
                  <a:avLst>
                    <a:gd name="adj" fmla="val 62558"/>
                  </a:avLst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1D325D08-16CE-733A-CA89-B5A48586CCB0}"/>
                    </a:ext>
                  </a:extLst>
                </p:cNvPr>
                <p:cNvGrpSpPr/>
                <p:nvPr/>
              </p:nvGrpSpPr>
              <p:grpSpPr>
                <a:xfrm>
                  <a:off x="2627232" y="2582135"/>
                  <a:ext cx="3851957" cy="111155"/>
                  <a:chOff x="851479" y="2195818"/>
                  <a:chExt cx="10489040" cy="1069594"/>
                </a:xfrm>
              </p:grpSpPr>
              <p:sp>
                <p:nvSpPr>
                  <p:cNvPr id="20" name="Cube 19">
                    <a:extLst>
                      <a:ext uri="{FF2B5EF4-FFF2-40B4-BE49-F238E27FC236}">
                        <a16:creationId xmlns:a16="http://schemas.microsoft.com/office/drawing/2014/main" id="{EA1A99E3-AD63-CF5D-E58B-F41EC5C64B6B}"/>
                      </a:ext>
                    </a:extLst>
                  </p:cNvPr>
                  <p:cNvSpPr/>
                  <p:nvPr/>
                </p:nvSpPr>
                <p:spPr>
                  <a:xfrm>
                    <a:off x="851480" y="2678184"/>
                    <a:ext cx="10489038" cy="587228"/>
                  </a:xfrm>
                  <a:prstGeom prst="cube">
                    <a:avLst>
                      <a:gd name="adj" fmla="val 80490"/>
                    </a:avLst>
                  </a:prstGeom>
                  <a:solidFill>
                    <a:srgbClr val="ED7D31"/>
                  </a:solidFill>
                  <a:ln>
                    <a:solidFill>
                      <a:srgbClr val="ED7D3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Cube 20">
                    <a:extLst>
                      <a:ext uri="{FF2B5EF4-FFF2-40B4-BE49-F238E27FC236}">
                        <a16:creationId xmlns:a16="http://schemas.microsoft.com/office/drawing/2014/main" id="{64CBBEAE-AA9B-444B-B8DF-D45757F4B920}"/>
                      </a:ext>
                    </a:extLst>
                  </p:cNvPr>
                  <p:cNvSpPr/>
                  <p:nvPr/>
                </p:nvSpPr>
                <p:spPr>
                  <a:xfrm>
                    <a:off x="851479" y="2295011"/>
                    <a:ext cx="10489039" cy="849187"/>
                  </a:xfrm>
                  <a:prstGeom prst="cube">
                    <a:avLst>
                      <a:gd name="adj" fmla="val 58652"/>
                    </a:avLst>
                  </a:prstGeom>
                  <a:solidFill>
                    <a:schemeClr val="bg2">
                      <a:lumMod val="25000"/>
                    </a:schemeClr>
                  </a:solidFill>
                  <a:ln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822BEBE1-0C57-0E92-20E0-4DCC07CE4652}"/>
                      </a:ext>
                    </a:extLst>
                  </p:cNvPr>
                  <p:cNvGrpSpPr/>
                  <p:nvPr/>
                </p:nvGrpSpPr>
                <p:grpSpPr>
                  <a:xfrm>
                    <a:off x="851481" y="2195818"/>
                    <a:ext cx="10489038" cy="587228"/>
                    <a:chOff x="959135" y="3429000"/>
                    <a:chExt cx="10489038" cy="587228"/>
                  </a:xfrm>
                </p:grpSpPr>
                <p:sp>
                  <p:nvSpPr>
                    <p:cNvPr id="25" name="Cube 24">
                      <a:extLst>
                        <a:ext uri="{FF2B5EF4-FFF2-40B4-BE49-F238E27FC236}">
                          <a16:creationId xmlns:a16="http://schemas.microsoft.com/office/drawing/2014/main" id="{7C8A1E73-ED60-18DD-F2C6-69857079D7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9135" y="3429000"/>
                      <a:ext cx="10489038" cy="587228"/>
                    </a:xfrm>
                    <a:prstGeom prst="cube">
                      <a:avLst>
                        <a:gd name="adj" fmla="val 80490"/>
                      </a:avLst>
                    </a:prstGeom>
                    <a:solidFill>
                      <a:srgbClr val="ED7D31"/>
                    </a:solidFill>
                    <a:ln>
                      <a:solidFill>
                        <a:srgbClr val="ED7D3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" name="Parallelogram 25">
                      <a:extLst>
                        <a:ext uri="{FF2B5EF4-FFF2-40B4-BE49-F238E27FC236}">
                          <a16:creationId xmlns:a16="http://schemas.microsoft.com/office/drawing/2014/main" id="{7D468136-CFA7-47E5-63EC-8A75156B07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9135" y="3429000"/>
                      <a:ext cx="1742120" cy="463492"/>
                    </a:xfrm>
                    <a:prstGeom prst="parallelogram">
                      <a:avLst>
                        <a:gd name="adj" fmla="val 101018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2">
                        <a:shade val="15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" name="Parallelogram 26">
                      <a:extLst>
                        <a:ext uri="{FF2B5EF4-FFF2-40B4-BE49-F238E27FC236}">
                          <a16:creationId xmlns:a16="http://schemas.microsoft.com/office/drawing/2014/main" id="{A361C2D9-4BCD-A91E-70B1-E8F6FD24EA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06053" y="3429000"/>
                      <a:ext cx="1742120" cy="463492"/>
                    </a:xfrm>
                    <a:prstGeom prst="parallelogram">
                      <a:avLst>
                        <a:gd name="adj" fmla="val 101018"/>
                      </a:avLst>
                    </a:prstGeom>
                    <a:solidFill>
                      <a:srgbClr val="BFBFBF"/>
                    </a:solidFill>
                    <a:ln>
                      <a:solidFill>
                        <a:srgbClr val="BFBFBF"/>
                      </a:solidFill>
                    </a:ln>
                  </p:spPr>
                  <p:style>
                    <a:lnRef idx="2">
                      <a:schemeClr val="accent2">
                        <a:shade val="15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sp>
            <p:nvSpPr>
              <p:cNvPr id="31" name="Cube 30">
                <a:extLst>
                  <a:ext uri="{FF2B5EF4-FFF2-40B4-BE49-F238E27FC236}">
                    <a16:creationId xmlns:a16="http://schemas.microsoft.com/office/drawing/2014/main" id="{E1F3519D-4E6C-4D99-AA8E-83E7B8D0F064}"/>
                  </a:ext>
                </a:extLst>
              </p:cNvPr>
              <p:cNvSpPr/>
              <p:nvPr/>
            </p:nvSpPr>
            <p:spPr>
              <a:xfrm>
                <a:off x="2153649" y="1684587"/>
                <a:ext cx="1239173" cy="855083"/>
              </a:xfrm>
              <a:prstGeom prst="cube">
                <a:avLst>
                  <a:gd name="adj" fmla="val 77283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Cube 31">
                <a:extLst>
                  <a:ext uri="{FF2B5EF4-FFF2-40B4-BE49-F238E27FC236}">
                    <a16:creationId xmlns:a16="http://schemas.microsoft.com/office/drawing/2014/main" id="{999A7309-64D0-3D5E-5666-ACD646D52FD4}"/>
                  </a:ext>
                </a:extLst>
              </p:cNvPr>
              <p:cNvSpPr/>
              <p:nvPr/>
            </p:nvSpPr>
            <p:spPr>
              <a:xfrm>
                <a:off x="5460360" y="1684587"/>
                <a:ext cx="1239173" cy="855083"/>
              </a:xfrm>
              <a:prstGeom prst="cube">
                <a:avLst>
                  <a:gd name="adj" fmla="val 77283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5" name="Arrow: Down 34">
              <a:extLst>
                <a:ext uri="{FF2B5EF4-FFF2-40B4-BE49-F238E27FC236}">
                  <a16:creationId xmlns:a16="http://schemas.microsoft.com/office/drawing/2014/main" id="{803F1D85-2ABC-D4FA-1F6F-999D33DEF9A9}"/>
                </a:ext>
              </a:extLst>
            </p:cNvPr>
            <p:cNvSpPr/>
            <p:nvPr/>
          </p:nvSpPr>
          <p:spPr>
            <a:xfrm rot="5400000">
              <a:off x="1716860" y="2863713"/>
              <a:ext cx="257387" cy="687946"/>
            </a:xfrm>
            <a:prstGeom prst="downArrow">
              <a:avLst/>
            </a:prstGeom>
            <a:solidFill>
              <a:schemeClr val="accent3">
                <a:tint val="100000"/>
                <a:shade val="100000"/>
                <a:satMod val="130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Arrow: Down 36">
              <a:extLst>
                <a:ext uri="{FF2B5EF4-FFF2-40B4-BE49-F238E27FC236}">
                  <a16:creationId xmlns:a16="http://schemas.microsoft.com/office/drawing/2014/main" id="{CEF5AC87-1BEC-FCB6-D80F-27891D8E15B3}"/>
                </a:ext>
              </a:extLst>
            </p:cNvPr>
            <p:cNvSpPr/>
            <p:nvPr/>
          </p:nvSpPr>
          <p:spPr>
            <a:xfrm rot="16200000">
              <a:off x="6569976" y="2879340"/>
              <a:ext cx="257387" cy="687946"/>
            </a:xfrm>
            <a:prstGeom prst="downArrow">
              <a:avLst/>
            </a:prstGeom>
            <a:solidFill>
              <a:schemeClr val="accent3">
                <a:tint val="100000"/>
                <a:shade val="100000"/>
                <a:satMod val="130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Arrow: Down 37">
              <a:extLst>
                <a:ext uri="{FF2B5EF4-FFF2-40B4-BE49-F238E27FC236}">
                  <a16:creationId xmlns:a16="http://schemas.microsoft.com/office/drawing/2014/main" id="{D1B297C3-CA24-A9FA-48A3-319E4B7A5720}"/>
                </a:ext>
              </a:extLst>
            </p:cNvPr>
            <p:cNvSpPr/>
            <p:nvPr/>
          </p:nvSpPr>
          <p:spPr>
            <a:xfrm flipH="1">
              <a:off x="2407595" y="3022841"/>
              <a:ext cx="303752" cy="202422"/>
            </a:xfrm>
            <a:prstGeom prst="downArrow">
              <a:avLst/>
            </a:prstGeom>
            <a:solidFill>
              <a:schemeClr val="accent3">
                <a:tint val="100000"/>
                <a:shade val="100000"/>
                <a:satMod val="130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Arrow: Down 38">
              <a:extLst>
                <a:ext uri="{FF2B5EF4-FFF2-40B4-BE49-F238E27FC236}">
                  <a16:creationId xmlns:a16="http://schemas.microsoft.com/office/drawing/2014/main" id="{B8B7B4EC-C58D-E6F8-596D-6234B7ED30B1}"/>
                </a:ext>
              </a:extLst>
            </p:cNvPr>
            <p:cNvSpPr/>
            <p:nvPr/>
          </p:nvSpPr>
          <p:spPr>
            <a:xfrm flipH="1">
              <a:off x="5737185" y="3020891"/>
              <a:ext cx="303752" cy="202422"/>
            </a:xfrm>
            <a:prstGeom prst="downArrow">
              <a:avLst/>
            </a:prstGeom>
            <a:solidFill>
              <a:schemeClr val="accent3">
                <a:tint val="100000"/>
                <a:shade val="100000"/>
                <a:satMod val="130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D199365-7C46-F87F-160E-C62BAA9D62E0}"/>
                  </a:ext>
                </a:extLst>
              </p:cNvPr>
              <p:cNvSpPr txBox="1"/>
              <p:nvPr/>
            </p:nvSpPr>
            <p:spPr>
              <a:xfrm>
                <a:off x="384740" y="3371817"/>
                <a:ext cx="342221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Thermal diffusivity at 20</a:t>
                </a: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°C:</a:t>
                </a:r>
                <a:r>
                  <a:rPr lang="en-US" sz="2000" dirty="0"/>
                  <a:t> </a:t>
                </a:r>
              </a:p>
              <a:p>
                <a:r>
                  <a:rPr lang="en-US" dirty="0"/>
                  <a:t>Copper 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117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∙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𝑠</m:t>
                    </m:r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Hastelloy 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3.8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∙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𝑠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D199365-7C46-F87F-160E-C62BAA9D6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740" y="3371817"/>
                <a:ext cx="3422210" cy="954107"/>
              </a:xfrm>
              <a:prstGeom prst="rect">
                <a:avLst/>
              </a:prstGeom>
              <a:blipFill>
                <a:blip r:embed="rId2"/>
                <a:stretch>
                  <a:fillRect l="-1783" t="-3822" b="-89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2E2ED46-8148-BC88-E1DD-99711BC584AE}"/>
                  </a:ext>
                </a:extLst>
              </p:cNvPr>
              <p:cNvSpPr txBox="1"/>
              <p:nvPr/>
            </p:nvSpPr>
            <p:spPr>
              <a:xfrm>
                <a:off x="384740" y="4831338"/>
                <a:ext cx="4433180" cy="974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Thermal </a:t>
                </a:r>
                <a:r>
                  <a:rPr lang="en-US" sz="2000" dirty="0" err="1"/>
                  <a:t>effusivity</a:t>
                </a:r>
                <a:r>
                  <a:rPr lang="en-US" sz="2000" dirty="0"/>
                  <a:t> at 20</a:t>
                </a: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°C:</a:t>
                </a:r>
                <a:r>
                  <a:rPr lang="en-US" sz="2000" dirty="0"/>
                  <a:t> </a:t>
                </a:r>
              </a:p>
              <a:p>
                <a:r>
                  <a:rPr lang="en-US" dirty="0"/>
                  <a:t>Copper 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37000 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𝐽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−1/2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Hastelloy 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7100−11000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𝐽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−1/2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2E2ED46-8148-BC88-E1DD-99711BC58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740" y="4831338"/>
                <a:ext cx="4433180" cy="974754"/>
              </a:xfrm>
              <a:prstGeom prst="rect">
                <a:avLst/>
              </a:prstGeom>
              <a:blipFill>
                <a:blip r:embed="rId3"/>
                <a:stretch>
                  <a:fillRect l="-1376" t="-4403" b="-100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Arrow: Right 46">
            <a:extLst>
              <a:ext uri="{FF2B5EF4-FFF2-40B4-BE49-F238E27FC236}">
                <a16:creationId xmlns:a16="http://schemas.microsoft.com/office/drawing/2014/main" id="{C1DCC621-2511-01D2-D1FB-902644D9EC92}"/>
              </a:ext>
            </a:extLst>
          </p:cNvPr>
          <p:cNvSpPr/>
          <p:nvPr/>
        </p:nvSpPr>
        <p:spPr>
          <a:xfrm>
            <a:off x="4715225" y="3822889"/>
            <a:ext cx="1746690" cy="360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FBCBDBF-8BA4-1B59-0C76-7649F4586564}"/>
              </a:ext>
            </a:extLst>
          </p:cNvPr>
          <p:cNvSpPr txBox="1"/>
          <p:nvPr/>
        </p:nvSpPr>
        <p:spPr>
          <a:xfrm>
            <a:off x="6513362" y="3532819"/>
            <a:ext cx="55490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diffusivity = Speed of the heat transfer on a material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Heat produced in the tape remains in the tape due to the low Hastelloy thermal diffusivity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96BAD707-A88B-5EE3-78F8-AC91D2FB83E1}"/>
              </a:ext>
            </a:extLst>
          </p:cNvPr>
          <p:cNvSpPr/>
          <p:nvPr/>
        </p:nvSpPr>
        <p:spPr>
          <a:xfrm>
            <a:off x="4715225" y="5090466"/>
            <a:ext cx="1746690" cy="360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4461631-DF5D-2EF7-E8E2-232291628A95}"/>
              </a:ext>
            </a:extLst>
          </p:cNvPr>
          <p:cNvSpPr txBox="1"/>
          <p:nvPr/>
        </p:nvSpPr>
        <p:spPr>
          <a:xfrm>
            <a:off x="6513362" y="4769812"/>
            <a:ext cx="5282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</a:t>
            </a:r>
            <a:r>
              <a:rPr lang="en-US" dirty="0" err="1"/>
              <a:t>effusivity</a:t>
            </a:r>
            <a:r>
              <a:rPr lang="en-US" dirty="0"/>
              <a:t> = Speed of the heat absorption of a material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Copper clamps absorb the heat produced in the contact region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CD5FB55-5CA3-E0BA-C8C2-9299522704B0}"/>
              </a:ext>
            </a:extLst>
          </p:cNvPr>
          <p:cNvSpPr txBox="1"/>
          <p:nvPr/>
        </p:nvSpPr>
        <p:spPr>
          <a:xfrm>
            <a:off x="3470824" y="2305804"/>
            <a:ext cx="633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E80000"/>
                </a:solidFill>
              </a:rPr>
              <a:t>Q</a:t>
            </a:r>
            <a:endParaRPr lang="en-GB" b="1" dirty="0">
              <a:solidFill>
                <a:srgbClr val="E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6874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16040DC-7013-F317-A532-9ACAC39A7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hypotheses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C28C62-AA92-8B69-564E-80AD07BAD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C2351B-6C25-8174-AC4F-CDD6A0EE8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A3C6DC-1A66-2C49-457D-4CCB35A5A675}"/>
              </a:ext>
            </a:extLst>
          </p:cNvPr>
          <p:cNvGrpSpPr/>
          <p:nvPr/>
        </p:nvGrpSpPr>
        <p:grpSpPr>
          <a:xfrm>
            <a:off x="5424504" y="972180"/>
            <a:ext cx="6397896" cy="720000"/>
            <a:chOff x="851479" y="1688907"/>
            <a:chExt cx="10489040" cy="1576505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5F26C648-ED7B-6823-A229-6E4E1CD65C6A}"/>
                </a:ext>
              </a:extLst>
            </p:cNvPr>
            <p:cNvSpPr/>
            <p:nvPr/>
          </p:nvSpPr>
          <p:spPr>
            <a:xfrm>
              <a:off x="851480" y="2678184"/>
              <a:ext cx="10489038" cy="587228"/>
            </a:xfrm>
            <a:prstGeom prst="cube">
              <a:avLst>
                <a:gd name="adj" fmla="val 80490"/>
              </a:avLst>
            </a:prstGeom>
            <a:solidFill>
              <a:srgbClr val="ED7D31"/>
            </a:solidFill>
            <a:ln>
              <a:solidFill>
                <a:srgbClr val="ED7D3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EFF11C65-E517-09E2-4D0E-B2F9A399CDC3}"/>
                </a:ext>
              </a:extLst>
            </p:cNvPr>
            <p:cNvSpPr/>
            <p:nvPr/>
          </p:nvSpPr>
          <p:spPr>
            <a:xfrm>
              <a:off x="851479" y="2295011"/>
              <a:ext cx="10489039" cy="849187"/>
            </a:xfrm>
            <a:prstGeom prst="cube">
              <a:avLst>
                <a:gd name="adj" fmla="val 58652"/>
              </a:avLst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7DBB880-4315-E88E-F3DF-206FBCE40D1A}"/>
                </a:ext>
              </a:extLst>
            </p:cNvPr>
            <p:cNvGrpSpPr/>
            <p:nvPr/>
          </p:nvGrpSpPr>
          <p:grpSpPr>
            <a:xfrm>
              <a:off x="851481" y="2195818"/>
              <a:ext cx="10489038" cy="587228"/>
              <a:chOff x="959135" y="3429000"/>
              <a:chExt cx="10489038" cy="587228"/>
            </a:xfrm>
          </p:grpSpPr>
          <p:sp>
            <p:nvSpPr>
              <p:cNvPr id="22" name="Cube 21">
                <a:extLst>
                  <a:ext uri="{FF2B5EF4-FFF2-40B4-BE49-F238E27FC236}">
                    <a16:creationId xmlns:a16="http://schemas.microsoft.com/office/drawing/2014/main" id="{1463522D-B7AA-EB75-DF36-E4E5107A9DEB}"/>
                  </a:ext>
                </a:extLst>
              </p:cNvPr>
              <p:cNvSpPr/>
              <p:nvPr/>
            </p:nvSpPr>
            <p:spPr>
              <a:xfrm>
                <a:off x="959135" y="3429000"/>
                <a:ext cx="10489038" cy="587228"/>
              </a:xfrm>
              <a:prstGeom prst="cube">
                <a:avLst>
                  <a:gd name="adj" fmla="val 80490"/>
                </a:avLst>
              </a:prstGeom>
              <a:solidFill>
                <a:srgbClr val="ED7D31"/>
              </a:solidFill>
              <a:ln>
                <a:solidFill>
                  <a:srgbClr val="ED7D3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Parallelogram 22">
                <a:extLst>
                  <a:ext uri="{FF2B5EF4-FFF2-40B4-BE49-F238E27FC236}">
                    <a16:creationId xmlns:a16="http://schemas.microsoft.com/office/drawing/2014/main" id="{33F81A6B-BA27-011D-AE59-BE240C1FE373}"/>
                  </a:ext>
                </a:extLst>
              </p:cNvPr>
              <p:cNvSpPr/>
              <p:nvPr/>
            </p:nvSpPr>
            <p:spPr>
              <a:xfrm>
                <a:off x="959135" y="3429000"/>
                <a:ext cx="1742120" cy="463492"/>
              </a:xfrm>
              <a:prstGeom prst="parallelogram">
                <a:avLst>
                  <a:gd name="adj" fmla="val 101018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Parallelogram 23">
                <a:extLst>
                  <a:ext uri="{FF2B5EF4-FFF2-40B4-BE49-F238E27FC236}">
                    <a16:creationId xmlns:a16="http://schemas.microsoft.com/office/drawing/2014/main" id="{C9611A5E-4715-8FC6-4AE9-82E0909F3BC6}"/>
                  </a:ext>
                </a:extLst>
              </p:cNvPr>
              <p:cNvSpPr/>
              <p:nvPr/>
            </p:nvSpPr>
            <p:spPr>
              <a:xfrm>
                <a:off x="9706053" y="3429000"/>
                <a:ext cx="1742120" cy="463492"/>
              </a:xfrm>
              <a:prstGeom prst="parallelogram">
                <a:avLst>
                  <a:gd name="adj" fmla="val 101018"/>
                </a:avLst>
              </a:prstGeom>
              <a:solidFill>
                <a:srgbClr val="BFBFBF"/>
              </a:solidFill>
              <a:ln>
                <a:solidFill>
                  <a:srgbClr val="BFBFBF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EBEBE9C1-2809-1D02-FD95-2E54625B316A}"/>
                </a:ext>
              </a:extLst>
            </p:cNvPr>
            <p:cNvSpPr/>
            <p:nvPr/>
          </p:nvSpPr>
          <p:spPr>
            <a:xfrm flipV="1">
              <a:off x="1542177" y="1694151"/>
              <a:ext cx="360727" cy="756484"/>
            </a:xfrm>
            <a:prstGeom prst="down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BB7C2971-2746-AC38-834B-65D80779C447}"/>
                </a:ext>
              </a:extLst>
            </p:cNvPr>
            <p:cNvSpPr/>
            <p:nvPr/>
          </p:nvSpPr>
          <p:spPr>
            <a:xfrm>
              <a:off x="10289096" y="1688907"/>
              <a:ext cx="360727" cy="756484"/>
            </a:xfrm>
            <a:prstGeom prst="down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4EA7951B-9BC4-3D09-08B9-BE7973B74A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282"/>
          <a:stretch/>
        </p:blipFill>
        <p:spPr>
          <a:xfrm>
            <a:off x="546679" y="1919086"/>
            <a:ext cx="5940450" cy="248245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7D63193-F921-4431-5BE1-81369FB7F7AD}"/>
              </a:ext>
            </a:extLst>
          </p:cNvPr>
          <p:cNvSpPr txBox="1"/>
          <p:nvPr/>
        </p:nvSpPr>
        <p:spPr>
          <a:xfrm>
            <a:off x="776628" y="927048"/>
            <a:ext cx="43929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5"/>
                </a:solidFill>
              </a:rPr>
              <a:t>Resistance of the tape</a:t>
            </a:r>
            <a:br>
              <a:rPr lang="en-US" sz="3000" b="1" dirty="0">
                <a:solidFill>
                  <a:schemeClr val="accent5"/>
                </a:solidFill>
              </a:rPr>
            </a:br>
            <a:r>
              <a:rPr lang="en-US" sz="3000" b="1" dirty="0">
                <a:solidFill>
                  <a:schemeClr val="accent5"/>
                </a:solidFill>
              </a:rPr>
              <a:t>and contacts</a:t>
            </a:r>
            <a:endParaRPr lang="en-GB" sz="3000" b="1" dirty="0">
              <a:solidFill>
                <a:schemeClr val="accent5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2BE39F1-5C16-3C36-7543-3398B9C99266}"/>
              </a:ext>
            </a:extLst>
          </p:cNvPr>
          <p:cNvSpPr txBox="1"/>
          <p:nvPr/>
        </p:nvSpPr>
        <p:spPr>
          <a:xfrm>
            <a:off x="11376000" y="698772"/>
            <a:ext cx="633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9B6D6E-BE00-629D-5459-88C87025415B}"/>
              </a:ext>
            </a:extLst>
          </p:cNvPr>
          <p:cNvSpPr/>
          <p:nvPr/>
        </p:nvSpPr>
        <p:spPr>
          <a:xfrm>
            <a:off x="3920150" y="3060071"/>
            <a:ext cx="2566979" cy="1341469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C61392E-9B02-B1F5-5D8A-BAD48E0E44ED}"/>
              </a:ext>
            </a:extLst>
          </p:cNvPr>
          <p:cNvGrpSpPr/>
          <p:nvPr/>
        </p:nvGrpSpPr>
        <p:grpSpPr>
          <a:xfrm>
            <a:off x="6659842" y="1923006"/>
            <a:ext cx="4922558" cy="3917975"/>
            <a:chOff x="4496721" y="2105311"/>
            <a:chExt cx="4922558" cy="3917975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4A2AE7A-72C2-F27C-28BE-1AAE3AAC8F94}"/>
                </a:ext>
              </a:extLst>
            </p:cNvPr>
            <p:cNvGrpSpPr/>
            <p:nvPr/>
          </p:nvGrpSpPr>
          <p:grpSpPr>
            <a:xfrm>
              <a:off x="4496721" y="2105311"/>
              <a:ext cx="4922558" cy="3917975"/>
              <a:chOff x="6659842" y="1926873"/>
              <a:chExt cx="4922558" cy="3917975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CEFD3417-856E-4ED2-FDD5-000CE35478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4434" b="25872"/>
              <a:stretch/>
            </p:blipFill>
            <p:spPr>
              <a:xfrm>
                <a:off x="6659842" y="1926873"/>
                <a:ext cx="4922558" cy="3917975"/>
              </a:xfrm>
              <a:prstGeom prst="rect">
                <a:avLst/>
              </a:prstGeom>
              <a:ln w="38100">
                <a:solidFill>
                  <a:srgbClr val="005F8C"/>
                </a:solidFill>
              </a:ln>
            </p:spPr>
          </p:pic>
          <p:sp>
            <p:nvSpPr>
              <p:cNvPr id="36" name="Left Bracket 35">
                <a:extLst>
                  <a:ext uri="{FF2B5EF4-FFF2-40B4-BE49-F238E27FC236}">
                    <a16:creationId xmlns:a16="http://schemas.microsoft.com/office/drawing/2014/main" id="{4C1F209F-6CF8-1F52-032B-4D1204BABC00}"/>
                  </a:ext>
                </a:extLst>
              </p:cNvPr>
              <p:cNvSpPr/>
              <p:nvPr/>
            </p:nvSpPr>
            <p:spPr>
              <a:xfrm rot="16409127">
                <a:off x="8716872" y="4089771"/>
                <a:ext cx="182130" cy="623538"/>
              </a:xfrm>
              <a:prstGeom prst="leftBracket">
                <a:avLst>
                  <a:gd name="adj" fmla="val 56655"/>
                </a:avLst>
              </a:prstGeom>
              <a:ln w="38100">
                <a:solidFill>
                  <a:srgbClr val="FF3FD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Left Bracket 36">
                <a:extLst>
                  <a:ext uri="{FF2B5EF4-FFF2-40B4-BE49-F238E27FC236}">
                    <a16:creationId xmlns:a16="http://schemas.microsoft.com/office/drawing/2014/main" id="{A8A54ED0-72DA-5277-46F5-F1BD9C47B90A}"/>
                  </a:ext>
                </a:extLst>
              </p:cNvPr>
              <p:cNvSpPr/>
              <p:nvPr/>
            </p:nvSpPr>
            <p:spPr>
              <a:xfrm rot="16409127">
                <a:off x="9344031" y="4111889"/>
                <a:ext cx="175897" cy="612818"/>
              </a:xfrm>
              <a:prstGeom prst="leftBracket">
                <a:avLst>
                  <a:gd name="adj" fmla="val 56655"/>
                </a:avLst>
              </a:prstGeom>
              <a:ln w="38100">
                <a:solidFill>
                  <a:srgbClr val="FF3FD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Left Bracket 37">
                <a:extLst>
                  <a:ext uri="{FF2B5EF4-FFF2-40B4-BE49-F238E27FC236}">
                    <a16:creationId xmlns:a16="http://schemas.microsoft.com/office/drawing/2014/main" id="{FF17B49E-D415-4255-F538-7BADCB8D4E27}"/>
                  </a:ext>
                </a:extLst>
              </p:cNvPr>
              <p:cNvSpPr/>
              <p:nvPr/>
            </p:nvSpPr>
            <p:spPr>
              <a:xfrm rot="16409127">
                <a:off x="9967791" y="4133598"/>
                <a:ext cx="182130" cy="623533"/>
              </a:xfrm>
              <a:prstGeom prst="leftBracket">
                <a:avLst>
                  <a:gd name="adj" fmla="val 56655"/>
                </a:avLst>
              </a:prstGeom>
              <a:ln w="38100">
                <a:solidFill>
                  <a:srgbClr val="FF3FD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835A7D48-BDDE-F273-7F47-2C4E991166AA}"/>
                      </a:ext>
                    </a:extLst>
                  </p:cNvPr>
                  <p:cNvSpPr txBox="1"/>
                  <p:nvPr/>
                </p:nvSpPr>
                <p:spPr>
                  <a:xfrm>
                    <a:off x="7596014" y="4552634"/>
                    <a:ext cx="1176950" cy="400110"/>
                  </a:xfrm>
                  <a:prstGeom prst="rect">
                    <a:avLst/>
                  </a:prstGeom>
                  <a:solidFill>
                    <a:srgbClr val="FF9BEC">
                      <a:alpha val="50196"/>
                    </a:srgb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𝒄𝒐𝒏𝒕𝒂𝒄𝒕</m:t>
                              </m:r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</m:sub>
                          </m:sSub>
                        </m:oMath>
                      </m:oMathPara>
                    </a14:m>
                    <a:endParaRPr lang="en-GB" sz="2000" b="1" dirty="0">
                      <a:solidFill>
                        <a:srgbClr val="FF3FDA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835A7D48-BDDE-F273-7F47-2C4E991166A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96014" y="4552634"/>
                    <a:ext cx="1176950" cy="40011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303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AD8C1013-5BB5-FBFE-F488-D7C5DF7B80EE}"/>
                      </a:ext>
                    </a:extLst>
                  </p:cNvPr>
                  <p:cNvSpPr txBox="1"/>
                  <p:nvPr/>
                </p:nvSpPr>
                <p:spPr>
                  <a:xfrm>
                    <a:off x="10135798" y="4600513"/>
                    <a:ext cx="1176950" cy="400110"/>
                  </a:xfrm>
                  <a:prstGeom prst="rect">
                    <a:avLst/>
                  </a:prstGeom>
                  <a:solidFill>
                    <a:srgbClr val="FF9BEC">
                      <a:alpha val="50196"/>
                    </a:srgbClr>
                  </a:solidFill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>
                      <a:defRPr sz="2000" b="1" i="1">
                        <a:solidFill>
                          <a:srgbClr val="FF3FDA"/>
                        </a:solidFill>
                        <a:latin typeface="Cambria Math" panose="02040503050406030204" pitchFamily="18" charset="0"/>
                      </a:defRPr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𝒄𝒐𝒏𝒕𝒂𝒄𝒕</m:t>
                              </m:r>
                              <m:r>
                                <a:rPr lang="en-US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+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AD8C1013-5BB5-FBFE-F488-D7C5DF7B80E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135798" y="4600513"/>
                    <a:ext cx="1176950" cy="40011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303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4AFDA3C2-76ED-6F9F-88D5-599AE1A9AB06}"/>
                      </a:ext>
                    </a:extLst>
                  </p:cNvPr>
                  <p:cNvSpPr txBox="1"/>
                  <p:nvPr/>
                </p:nvSpPr>
                <p:spPr>
                  <a:xfrm>
                    <a:off x="8843504" y="4613127"/>
                    <a:ext cx="1176950" cy="423770"/>
                  </a:xfrm>
                  <a:prstGeom prst="rect">
                    <a:avLst/>
                  </a:prstGeom>
                  <a:solidFill>
                    <a:srgbClr val="FF9BEC">
                      <a:alpha val="50196"/>
                    </a:srgbClr>
                  </a:solidFill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>
                      <a:defRPr sz="2000" b="1" i="1">
                        <a:solidFill>
                          <a:srgbClr val="FF3FDA"/>
                        </a:solidFill>
                        <a:latin typeface="Cambria Math" panose="02040503050406030204" pitchFamily="18" charset="0"/>
                      </a:defRPr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𝒔𝒂𝒎𝒑𝒍𝒆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4AFDA3C2-76ED-6F9F-88D5-599AE1A9AB0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43504" y="4613127"/>
                    <a:ext cx="1176950" cy="42377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285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2" name="Arrow: Down 41">
                <a:extLst>
                  <a:ext uri="{FF2B5EF4-FFF2-40B4-BE49-F238E27FC236}">
                    <a16:creationId xmlns:a16="http://schemas.microsoft.com/office/drawing/2014/main" id="{23DF7FDC-F1D8-D14D-C88D-43376AD83934}"/>
                  </a:ext>
                </a:extLst>
              </p:cNvPr>
              <p:cNvSpPr/>
              <p:nvPr/>
            </p:nvSpPr>
            <p:spPr>
              <a:xfrm rot="17173307">
                <a:off x="10649761" y="3034823"/>
                <a:ext cx="220029" cy="974892"/>
              </a:xfrm>
              <a:prstGeom prst="downArrow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Arrow: Down 43">
                <a:extLst>
                  <a:ext uri="{FF2B5EF4-FFF2-40B4-BE49-F238E27FC236}">
                    <a16:creationId xmlns:a16="http://schemas.microsoft.com/office/drawing/2014/main" id="{B804EE37-0AA6-0865-0C76-980015876594}"/>
                  </a:ext>
                </a:extLst>
              </p:cNvPr>
              <p:cNvSpPr/>
              <p:nvPr/>
            </p:nvSpPr>
            <p:spPr>
              <a:xfrm rot="5632520">
                <a:off x="9384328" y="3917191"/>
                <a:ext cx="95300" cy="497051"/>
              </a:xfrm>
              <a:prstGeom prst="downArrow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5" name="Arrow: Down 44">
                <a:extLst>
                  <a:ext uri="{FF2B5EF4-FFF2-40B4-BE49-F238E27FC236}">
                    <a16:creationId xmlns:a16="http://schemas.microsoft.com/office/drawing/2014/main" id="{11631F6A-B249-3A37-C2D6-9A75876D555C}"/>
                  </a:ext>
                </a:extLst>
              </p:cNvPr>
              <p:cNvSpPr/>
              <p:nvPr/>
            </p:nvSpPr>
            <p:spPr>
              <a:xfrm rot="4348332">
                <a:off x="7171544" y="3988800"/>
                <a:ext cx="220029" cy="974892"/>
              </a:xfrm>
              <a:prstGeom prst="downArrow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0DDA1D9-0A79-EC70-9395-E1C447252C32}"/>
                </a:ext>
              </a:extLst>
            </p:cNvPr>
            <p:cNvSpPr txBox="1"/>
            <p:nvPr/>
          </p:nvSpPr>
          <p:spPr>
            <a:xfrm>
              <a:off x="8561152" y="3331375"/>
              <a:ext cx="633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I</a:t>
              </a:r>
              <a:endParaRPr lang="en-GB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7635DAE-72FC-1324-DEA0-5B3AEE7021D9}"/>
                  </a:ext>
                </a:extLst>
              </p:cNvPr>
              <p:cNvSpPr txBox="1"/>
              <p:nvPr/>
            </p:nvSpPr>
            <p:spPr>
              <a:xfrm>
                <a:off x="546679" y="4801658"/>
                <a:ext cx="5940450" cy="1162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𝑠𝑎𝑚𝑝𝑙𝑒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 is 50% of the total measured resistance</a:t>
                </a:r>
              </a:p>
              <a:p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→ </a:t>
                </a:r>
                <a:r>
                  <a:rPr lang="en-US" sz="2400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50% of the total generated heat is used to calculate the temperature on the tape body</a:t>
                </a:r>
                <a:endParaRPr lang="en-GB" sz="2000" dirty="0">
                  <a:solidFill>
                    <a:schemeClr val="accent3"/>
                  </a:solidFill>
                </a:endParaRP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7635DAE-72FC-1324-DEA0-5B3AEE7021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679" y="4801658"/>
                <a:ext cx="5940450" cy="1162434"/>
              </a:xfrm>
              <a:prstGeom prst="rect">
                <a:avLst/>
              </a:prstGeom>
              <a:blipFill>
                <a:blip r:embed="rId7"/>
                <a:stretch>
                  <a:fillRect l="-1643" t="-3158" b="-115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3705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52BCA0-6BF3-27EA-797B-54FC91D31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6AEA1C-6F6F-8F82-F282-8649FEC81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Overview and motivations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The HiRadMat-37 experiment: beam-induced heating on HTS tapes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Capacitive current discharge heating experiment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Conclusions and next steps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F6C0B-7802-85C5-C9F2-842FCDB2B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AFDA9-5EF9-4423-B741-B550D8661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8603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8ACF1-0753-0DE3-0855-67D103E6E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analysis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7D0332-52CA-9C86-3CC7-FC5B0EBC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EF4D8F-990B-DB5A-832B-3F1AA7FA8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F3BD558-4318-D4A5-161B-8CD891BFAD39}"/>
                  </a:ext>
                </a:extLst>
              </p:cNvPr>
              <p:cNvSpPr txBox="1"/>
              <p:nvPr/>
            </p:nvSpPr>
            <p:spPr>
              <a:xfrm>
                <a:off x="8341265" y="2396300"/>
                <a:ext cx="2661031" cy="624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𝑡𝑎𝑝𝑒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4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sz="2400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F3BD558-4318-D4A5-161B-8CD891BFA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1265" y="2396300"/>
                <a:ext cx="2661031" cy="6240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1B77196-35A4-4BA7-4D04-1675EB48D37C}"/>
                  </a:ext>
                </a:extLst>
              </p:cNvPr>
              <p:cNvSpPr txBox="1"/>
              <p:nvPr/>
            </p:nvSpPr>
            <p:spPr>
              <a:xfrm>
                <a:off x="7958816" y="3180104"/>
                <a:ext cx="4006033" cy="8961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𝑓𝑖𝑛𝑎𝑙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𝑖𝑛𝑖𝑡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𝑡𝑎𝑝𝑒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𝑡𝑎𝑝𝑒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1B77196-35A4-4BA7-4D04-1675EB48D3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8816" y="3180104"/>
                <a:ext cx="4006033" cy="8961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CC953D2-0BA8-3ADD-1CB3-02D9DC9536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03" y="1237536"/>
            <a:ext cx="7226410" cy="445530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B1BF4D-7637-8E44-2D03-7FF857E2C994}"/>
                  </a:ext>
                </a:extLst>
              </p:cNvPr>
              <p:cNvSpPr txBox="1"/>
              <p:nvPr/>
            </p:nvSpPr>
            <p:spPr>
              <a:xfrm>
                <a:off x="8341265" y="1563507"/>
                <a:ext cx="324113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∆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400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B1BF4D-7637-8E44-2D03-7FF857E2C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1265" y="1563507"/>
                <a:ext cx="3241134" cy="461665"/>
              </a:xfrm>
              <a:prstGeom prst="rect">
                <a:avLst/>
              </a:prstGeom>
              <a:blipFill>
                <a:blip r:embed="rId5"/>
                <a:stretch>
                  <a:fillRect l="-1316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93900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778F1-935A-056C-D7C4-0BDBEBA1C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analysis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84F40E-0673-CE95-1638-CB23FE7D0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B454CF-65C8-803D-457A-95DA080C0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51D419E-7057-A635-197D-8EE807B6AE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669022"/>
              </p:ext>
            </p:extLst>
          </p:nvPr>
        </p:nvGraphicFramePr>
        <p:xfrm>
          <a:off x="355106" y="1932160"/>
          <a:ext cx="11594239" cy="2438400"/>
        </p:xfrm>
        <a:graphic>
          <a:graphicData uri="http://schemas.openxmlformats.org/drawingml/2006/table">
            <a:tbl>
              <a:tblPr/>
              <a:tblGrid>
                <a:gridCol w="887768">
                  <a:extLst>
                    <a:ext uri="{9D8B030D-6E8A-4147-A177-3AD203B41FA5}">
                      <a16:colId xmlns:a16="http://schemas.microsoft.com/office/drawing/2014/main" val="1404040293"/>
                    </a:ext>
                  </a:extLst>
                </a:gridCol>
                <a:gridCol w="1296140">
                  <a:extLst>
                    <a:ext uri="{9D8B030D-6E8A-4147-A177-3AD203B41FA5}">
                      <a16:colId xmlns:a16="http://schemas.microsoft.com/office/drawing/2014/main" val="4145978222"/>
                    </a:ext>
                  </a:extLst>
                </a:gridCol>
                <a:gridCol w="823647">
                  <a:extLst>
                    <a:ext uri="{9D8B030D-6E8A-4147-A177-3AD203B41FA5}">
                      <a16:colId xmlns:a16="http://schemas.microsoft.com/office/drawing/2014/main" val="1034224752"/>
                    </a:ext>
                  </a:extLst>
                </a:gridCol>
                <a:gridCol w="800966">
                  <a:extLst>
                    <a:ext uri="{9D8B030D-6E8A-4147-A177-3AD203B41FA5}">
                      <a16:colId xmlns:a16="http://schemas.microsoft.com/office/drawing/2014/main" val="2565283730"/>
                    </a:ext>
                  </a:extLst>
                </a:gridCol>
                <a:gridCol w="1273809">
                  <a:extLst>
                    <a:ext uri="{9D8B030D-6E8A-4147-A177-3AD203B41FA5}">
                      <a16:colId xmlns:a16="http://schemas.microsoft.com/office/drawing/2014/main" val="668712921"/>
                    </a:ext>
                  </a:extLst>
                </a:gridCol>
                <a:gridCol w="871656">
                  <a:extLst>
                    <a:ext uri="{9D8B030D-6E8A-4147-A177-3AD203B41FA5}">
                      <a16:colId xmlns:a16="http://schemas.microsoft.com/office/drawing/2014/main" val="4182085746"/>
                    </a:ext>
                  </a:extLst>
                </a:gridCol>
                <a:gridCol w="1141999">
                  <a:extLst>
                    <a:ext uri="{9D8B030D-6E8A-4147-A177-3AD203B41FA5}">
                      <a16:colId xmlns:a16="http://schemas.microsoft.com/office/drawing/2014/main" val="607849170"/>
                    </a:ext>
                  </a:extLst>
                </a:gridCol>
                <a:gridCol w="1328925">
                  <a:extLst>
                    <a:ext uri="{9D8B030D-6E8A-4147-A177-3AD203B41FA5}">
                      <a16:colId xmlns:a16="http://schemas.microsoft.com/office/drawing/2014/main" val="3828913338"/>
                    </a:ext>
                  </a:extLst>
                </a:gridCol>
                <a:gridCol w="1003176">
                  <a:extLst>
                    <a:ext uri="{9D8B030D-6E8A-4147-A177-3AD203B41FA5}">
                      <a16:colId xmlns:a16="http://schemas.microsoft.com/office/drawing/2014/main" val="1381148258"/>
                    </a:ext>
                  </a:extLst>
                </a:gridCol>
                <a:gridCol w="967666">
                  <a:extLst>
                    <a:ext uri="{9D8B030D-6E8A-4147-A177-3AD203B41FA5}">
                      <a16:colId xmlns:a16="http://schemas.microsoft.com/office/drawing/2014/main" val="1746681337"/>
                    </a:ext>
                  </a:extLst>
                </a:gridCol>
                <a:gridCol w="1198487">
                  <a:extLst>
                    <a:ext uri="{9D8B030D-6E8A-4147-A177-3AD203B41FA5}">
                      <a16:colId xmlns:a16="http://schemas.microsoft.com/office/drawing/2014/main" val="199572175"/>
                    </a:ext>
                  </a:extLst>
                </a:gridCol>
              </a:tblGrid>
              <a:tr h="23536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Samples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Target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CLIQ Parameters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Simulated maximum values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Measured maximum value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388575"/>
                  </a:ext>
                </a:extLst>
              </a:tr>
              <a:tr h="2686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Temperature (K)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  <a:r>
                        <a:rPr lang="en-GB" sz="16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(V)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 </a:t>
                      </a:r>
                    </a:p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(mF)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Temperature (K)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Current (A)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Short current(A)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Temperature (K)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CLIQ current(A)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Rog current (A)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Tape voltage (V)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916465"/>
                  </a:ext>
                </a:extLst>
              </a:tr>
              <a:tr h="23536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415.7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549.5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552.6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553.7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596637"/>
                  </a:ext>
                </a:extLst>
              </a:tr>
              <a:tr h="23536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B1S1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494.4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706.9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713.9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725.6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579672"/>
                  </a:ext>
                </a:extLst>
              </a:tr>
              <a:tr h="23536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B1S2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603.1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890.9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930.2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964.4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680787"/>
                  </a:ext>
                </a:extLst>
              </a:tr>
              <a:tr h="23536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B2S1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638.8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824.2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828.9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886.2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920881"/>
                  </a:ext>
                </a:extLst>
              </a:tr>
              <a:tr h="23536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B2S2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942.4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959.5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582130"/>
                  </a:ext>
                </a:extLst>
              </a:tr>
              <a:tr h="23536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816.5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914.4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910.6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983.9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817502"/>
                  </a:ext>
                </a:extLst>
              </a:tr>
              <a:tr h="23536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1037.1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56925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09BBABA-2AE0-D7AB-5DF0-6565E8F057FF}"/>
              </a:ext>
            </a:extLst>
          </p:cNvPr>
          <p:cNvSpPr txBox="1"/>
          <p:nvPr/>
        </p:nvSpPr>
        <p:spPr>
          <a:xfrm>
            <a:off x="816000" y="1260629"/>
            <a:ext cx="60101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5"/>
                </a:solidFill>
              </a:rPr>
              <a:t>Results</a:t>
            </a:r>
            <a:r>
              <a:rPr lang="en-US" dirty="0"/>
              <a:t> </a:t>
            </a:r>
            <a:r>
              <a:rPr lang="en-US" sz="3000" b="1" dirty="0">
                <a:solidFill>
                  <a:schemeClr val="accent5"/>
                </a:solidFill>
              </a:rPr>
              <a:t>of the experiment</a:t>
            </a:r>
            <a:endParaRPr lang="en-GB" sz="3000" b="1" dirty="0">
              <a:solidFill>
                <a:schemeClr val="accent5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5D6B8B-A4B7-EA07-E452-01308CA7BA3D}"/>
              </a:ext>
            </a:extLst>
          </p:cNvPr>
          <p:cNvSpPr txBox="1"/>
          <p:nvPr/>
        </p:nvSpPr>
        <p:spPr>
          <a:xfrm>
            <a:off x="349188" y="4826753"/>
            <a:ext cx="11713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Hotspot values lower than the target values but still relevant to </a:t>
            </a:r>
            <a:r>
              <a:rPr lang="en-US" sz="2000" dirty="0" err="1"/>
              <a:t>analyse</a:t>
            </a:r>
            <a:r>
              <a:rPr lang="en-US" sz="2000" dirty="0"/>
              <a:t> the degradation of the HTS tapes critical current </a:t>
            </a:r>
            <a:endParaRPr lang="en-GB" sz="2000" dirty="0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E098B5EC-D933-04D7-7691-EF47E03AC214}"/>
              </a:ext>
            </a:extLst>
          </p:cNvPr>
          <p:cNvSpPr/>
          <p:nvPr/>
        </p:nvSpPr>
        <p:spPr>
          <a:xfrm>
            <a:off x="7848849" y="1475559"/>
            <a:ext cx="486561" cy="6646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8925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94E3C4-6E05-9BBF-8044-06DECAF25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0EA87-31A6-021E-3D82-38CECAEC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E69D45-3C48-A279-AFE0-BADE15F8F480}"/>
              </a:ext>
            </a:extLst>
          </p:cNvPr>
          <p:cNvGrpSpPr/>
          <p:nvPr/>
        </p:nvGrpSpPr>
        <p:grpSpPr>
          <a:xfrm>
            <a:off x="369602" y="1147056"/>
            <a:ext cx="11352481" cy="4586832"/>
            <a:chOff x="369602" y="1528722"/>
            <a:chExt cx="11352481" cy="4586832"/>
          </a:xfrm>
        </p:grpSpPr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4D368AFE-506F-5EEC-7A82-3649C58CD0F6}"/>
                </a:ext>
              </a:extLst>
            </p:cNvPr>
            <p:cNvGraphicFramePr/>
            <p:nvPr/>
          </p:nvGraphicFramePr>
          <p:xfrm>
            <a:off x="369602" y="2392822"/>
            <a:ext cx="3119405" cy="247070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12" name="Diagram 11">
              <a:extLst>
                <a:ext uri="{FF2B5EF4-FFF2-40B4-BE49-F238E27FC236}">
                  <a16:creationId xmlns:a16="http://schemas.microsoft.com/office/drawing/2014/main" id="{64093A8E-7302-815F-6C98-A866AE0884EF}"/>
                </a:ext>
              </a:extLst>
            </p:cNvPr>
            <p:cNvGraphicFramePr/>
            <p:nvPr/>
          </p:nvGraphicFramePr>
          <p:xfrm>
            <a:off x="4101776" y="1528722"/>
            <a:ext cx="3420000" cy="230367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13" name="Diagram 12">
              <a:extLst>
                <a:ext uri="{FF2B5EF4-FFF2-40B4-BE49-F238E27FC236}">
                  <a16:creationId xmlns:a16="http://schemas.microsoft.com/office/drawing/2014/main" id="{54BBC1A7-FBA1-E59D-95C2-19E71401FDCE}"/>
                </a:ext>
              </a:extLst>
            </p:cNvPr>
            <p:cNvGraphicFramePr/>
            <p:nvPr/>
          </p:nvGraphicFramePr>
          <p:xfrm>
            <a:off x="8302083" y="1528722"/>
            <a:ext cx="3420000" cy="230367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graphicFrame>
          <p:nvGraphicFramePr>
            <p:cNvPr id="14" name="Diagram 13">
              <a:extLst>
                <a:ext uri="{FF2B5EF4-FFF2-40B4-BE49-F238E27FC236}">
                  <a16:creationId xmlns:a16="http://schemas.microsoft.com/office/drawing/2014/main" id="{BD6F0CC7-D382-F66C-F787-5C06B151E841}"/>
                </a:ext>
              </a:extLst>
            </p:cNvPr>
            <p:cNvGraphicFramePr/>
            <p:nvPr/>
          </p:nvGraphicFramePr>
          <p:xfrm>
            <a:off x="4111003" y="4273207"/>
            <a:ext cx="3420000" cy="184234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7" r:lo="rId18" r:qs="rId19" r:cs="rId20"/>
            </a:graphicData>
          </a:graphic>
        </p:graphicFrame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1A5BE129-E6CC-5287-C846-F92CB967AFD6}"/>
                </a:ext>
              </a:extLst>
            </p:cNvPr>
            <p:cNvSpPr/>
            <p:nvPr/>
          </p:nvSpPr>
          <p:spPr>
            <a:xfrm rot="20076327">
              <a:off x="3363357" y="3262565"/>
              <a:ext cx="835205" cy="360000"/>
            </a:xfrm>
            <a:prstGeom prst="rightArrow">
              <a:avLst/>
            </a:prstGeom>
            <a:solidFill>
              <a:srgbClr val="0033A0"/>
            </a:solidFill>
            <a:ln>
              <a:solidFill>
                <a:srgbClr val="263D8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0641DBB8-B68A-68BF-D81A-46C6BE7FD9F6}"/>
                </a:ext>
              </a:extLst>
            </p:cNvPr>
            <p:cNvSpPr/>
            <p:nvPr/>
          </p:nvSpPr>
          <p:spPr>
            <a:xfrm rot="1407331">
              <a:off x="3349763" y="4506759"/>
              <a:ext cx="835205" cy="360000"/>
            </a:xfrm>
            <a:prstGeom prst="rightArrow">
              <a:avLst/>
            </a:prstGeom>
            <a:solidFill>
              <a:srgbClr val="0033A0"/>
            </a:solidFill>
            <a:ln>
              <a:solidFill>
                <a:srgbClr val="263D8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D1A3B76A-8A47-ACA9-C11E-D7DF3FE1703D}"/>
                </a:ext>
              </a:extLst>
            </p:cNvPr>
            <p:cNvSpPr/>
            <p:nvPr/>
          </p:nvSpPr>
          <p:spPr>
            <a:xfrm>
              <a:off x="7466878" y="3332762"/>
              <a:ext cx="835205" cy="360000"/>
            </a:xfrm>
            <a:prstGeom prst="rightArrow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Arrow: Left-Up 20">
              <a:extLst>
                <a:ext uri="{FF2B5EF4-FFF2-40B4-BE49-F238E27FC236}">
                  <a16:creationId xmlns:a16="http://schemas.microsoft.com/office/drawing/2014/main" id="{BBDEB996-71C0-E210-9AD0-7468E2374CA7}"/>
                </a:ext>
              </a:extLst>
            </p:cNvPr>
            <p:cNvSpPr/>
            <p:nvPr/>
          </p:nvSpPr>
          <p:spPr>
            <a:xfrm>
              <a:off x="7531003" y="3821952"/>
              <a:ext cx="1277438" cy="1056554"/>
            </a:xfrm>
            <a:prstGeom prst="leftUpArrow">
              <a:avLst>
                <a:gd name="adj1" fmla="val 14815"/>
                <a:gd name="adj2" fmla="val 19065"/>
                <a:gd name="adj3" fmla="val 1840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AAAD087D-6EDF-1C62-92E5-372C7C1B10AE}"/>
              </a:ext>
            </a:extLst>
          </p:cNvPr>
          <p:cNvSpPr txBox="1">
            <a:spLocks/>
          </p:cNvSpPr>
          <p:nvPr/>
        </p:nvSpPr>
        <p:spPr>
          <a:xfrm>
            <a:off x="650531" y="242883"/>
            <a:ext cx="11171869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Capacitive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/>
              <a:t>current discharge heating experiment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0EFBB9-95FD-4148-0222-4B7A4B26B543}"/>
              </a:ext>
            </a:extLst>
          </p:cNvPr>
          <p:cNvSpPr/>
          <p:nvPr/>
        </p:nvSpPr>
        <p:spPr>
          <a:xfrm>
            <a:off x="7687949" y="4350779"/>
            <a:ext cx="4504051" cy="170930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0" vert="horz" wrap="square" lIns="74676" tIns="74676" rIns="99568" bIns="112014" numCol="1" spcCol="1270" anchor="t" anchorCtr="0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Assessment of damage mechanisms and quantitative analysis of damage limits</a:t>
            </a:r>
            <a:endParaRPr lang="en-GB" sz="2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8034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BB274-B34F-F2EE-5743-DDCB488E7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3685"/>
            <a:ext cx="10560000" cy="720000"/>
          </a:xfrm>
        </p:spPr>
        <p:txBody>
          <a:bodyPr/>
          <a:lstStyle/>
          <a:p>
            <a:r>
              <a:rPr lang="en-US" dirty="0"/>
              <a:t>Critical current analysis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D32261-86A8-828B-5CF3-AE5EE4745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EDCCD-9F8A-5C7D-54D7-121FEE386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A34F4881-45A1-9A12-813C-06B73108B5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501" y="645952"/>
            <a:ext cx="7844998" cy="534490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B456F3A-1749-9C22-05CE-C2974A76418C}"/>
              </a:ext>
            </a:extLst>
          </p:cNvPr>
          <p:cNvGrpSpPr/>
          <p:nvPr/>
        </p:nvGrpSpPr>
        <p:grpSpPr>
          <a:xfrm>
            <a:off x="6322425" y="1167445"/>
            <a:ext cx="2795447" cy="4823415"/>
            <a:chOff x="5067675" y="1128228"/>
            <a:chExt cx="2718953" cy="482341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13B13D2-72C9-7209-A455-CB7E73F675DB}"/>
                </a:ext>
              </a:extLst>
            </p:cNvPr>
            <p:cNvSpPr/>
            <p:nvPr/>
          </p:nvSpPr>
          <p:spPr>
            <a:xfrm>
              <a:off x="5067675" y="1128228"/>
              <a:ext cx="559038" cy="4823415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E5AC765-F3F5-596F-9303-9EE54D4BA42D}"/>
                </a:ext>
              </a:extLst>
            </p:cNvPr>
            <p:cNvSpPr txBox="1"/>
            <p:nvPr/>
          </p:nvSpPr>
          <p:spPr>
            <a:xfrm>
              <a:off x="5774525" y="1137289"/>
              <a:ext cx="20121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Completely degraded </a:t>
              </a:r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→ </a:t>
              </a:r>
              <a:r>
                <a:rPr lang="en-US" sz="1200" b="1" dirty="0"/>
                <a:t>transport issue</a:t>
              </a:r>
              <a:endParaRPr lang="en-GB" sz="1200" b="1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CFEA8B-D509-0E77-FF24-1F4E062AE60C}"/>
              </a:ext>
            </a:extLst>
          </p:cNvPr>
          <p:cNvGrpSpPr/>
          <p:nvPr/>
        </p:nvGrpSpPr>
        <p:grpSpPr>
          <a:xfrm>
            <a:off x="6897190" y="4232366"/>
            <a:ext cx="2220682" cy="2079739"/>
            <a:chOff x="6897190" y="4232366"/>
            <a:chExt cx="2220682" cy="207973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3D0BA5-9362-6E7D-84CB-B79EA8060ED8}"/>
                </a:ext>
              </a:extLst>
            </p:cNvPr>
            <p:cNvSpPr/>
            <p:nvPr/>
          </p:nvSpPr>
          <p:spPr>
            <a:xfrm>
              <a:off x="6897190" y="4232366"/>
              <a:ext cx="1584959" cy="1758494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AF2FAEF-8CB8-6BB5-4D27-E5C4DC99C7BB}"/>
                </a:ext>
              </a:extLst>
            </p:cNvPr>
            <p:cNvSpPr txBox="1"/>
            <p:nvPr/>
          </p:nvSpPr>
          <p:spPr>
            <a:xfrm>
              <a:off x="7785461" y="6035106"/>
              <a:ext cx="1332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No degradation</a:t>
              </a:r>
              <a:endParaRPr lang="en-GB" sz="1200" b="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388999-2386-90E3-4C38-DDE0379EDF1D}"/>
              </a:ext>
            </a:extLst>
          </p:cNvPr>
          <p:cNvGrpSpPr/>
          <p:nvPr/>
        </p:nvGrpSpPr>
        <p:grpSpPr>
          <a:xfrm>
            <a:off x="8451666" y="1163090"/>
            <a:ext cx="2521168" cy="4827770"/>
            <a:chOff x="6897190" y="1163090"/>
            <a:chExt cx="2521168" cy="482777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E98B8D9-1E0F-33A2-0B8C-6084E251B24A}"/>
                </a:ext>
              </a:extLst>
            </p:cNvPr>
            <p:cNvSpPr/>
            <p:nvPr/>
          </p:nvSpPr>
          <p:spPr>
            <a:xfrm>
              <a:off x="6897190" y="1163090"/>
              <a:ext cx="574767" cy="4827770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121CE11-F7A9-54EA-3A13-E83F0A62C705}"/>
                </a:ext>
              </a:extLst>
            </p:cNvPr>
            <p:cNvSpPr txBox="1"/>
            <p:nvPr/>
          </p:nvSpPr>
          <p:spPr>
            <a:xfrm>
              <a:off x="7740501" y="1174431"/>
              <a:ext cx="16778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Minor degradation</a:t>
              </a:r>
              <a:endParaRPr lang="en-GB" sz="1200" b="1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04DE9E6-5880-7EFE-0FEF-512336625D28}"/>
              </a:ext>
            </a:extLst>
          </p:cNvPr>
          <p:cNvGrpSpPr/>
          <p:nvPr/>
        </p:nvGrpSpPr>
        <p:grpSpPr>
          <a:xfrm>
            <a:off x="7386127" y="1167790"/>
            <a:ext cx="2771827" cy="3230039"/>
            <a:chOff x="5067675" y="1128228"/>
            <a:chExt cx="2695979" cy="323003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2AFA5EF-CB3B-1A6C-B850-7EA5B38195D0}"/>
                </a:ext>
              </a:extLst>
            </p:cNvPr>
            <p:cNvSpPr/>
            <p:nvPr/>
          </p:nvSpPr>
          <p:spPr>
            <a:xfrm>
              <a:off x="5067675" y="1128228"/>
              <a:ext cx="559038" cy="3230039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7575134-C2D6-B55D-D6BC-4F26C5DB6286}"/>
                </a:ext>
              </a:extLst>
            </p:cNvPr>
            <p:cNvSpPr txBox="1"/>
            <p:nvPr/>
          </p:nvSpPr>
          <p:spPr>
            <a:xfrm>
              <a:off x="5751551" y="1145660"/>
              <a:ext cx="20121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Issue during measurement ?</a:t>
              </a:r>
              <a:endParaRPr lang="en-GB" sz="1200" b="1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71229DA-C644-BA58-3C0F-3D0693BDF40A}"/>
              </a:ext>
            </a:extLst>
          </p:cNvPr>
          <p:cNvGrpSpPr/>
          <p:nvPr/>
        </p:nvGrpSpPr>
        <p:grpSpPr>
          <a:xfrm>
            <a:off x="6856970" y="1163090"/>
            <a:ext cx="4198476" cy="3234739"/>
            <a:chOff x="6856970" y="1163090"/>
            <a:chExt cx="4198476" cy="4827777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A7D1C13-FBBC-9FC6-5E8E-10B1B5D412D6}"/>
                </a:ext>
              </a:extLst>
            </p:cNvPr>
            <p:cNvGrpSpPr/>
            <p:nvPr/>
          </p:nvGrpSpPr>
          <p:grpSpPr>
            <a:xfrm>
              <a:off x="6856970" y="1167452"/>
              <a:ext cx="4198476" cy="4823415"/>
              <a:chOff x="5067675" y="1128228"/>
              <a:chExt cx="4083589" cy="4823415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B0CDCDF-7DF2-802D-5A9E-BB080BAF101E}"/>
                  </a:ext>
                </a:extLst>
              </p:cNvPr>
              <p:cNvSpPr/>
              <p:nvPr/>
            </p:nvSpPr>
            <p:spPr>
              <a:xfrm>
                <a:off x="5067675" y="1128228"/>
                <a:ext cx="559038" cy="4823415"/>
              </a:xfrm>
              <a:prstGeom prst="rect">
                <a:avLst/>
              </a:prstGeom>
              <a:solidFill>
                <a:schemeClr val="tx1">
                  <a:alpha val="10196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791E82-FA8F-9F11-A7C1-C3B5D234A2A6}"/>
                  </a:ext>
                </a:extLst>
              </p:cNvPr>
              <p:cNvSpPr txBox="1"/>
              <p:nvPr/>
            </p:nvSpPr>
            <p:spPr>
              <a:xfrm>
                <a:off x="7139161" y="1140790"/>
                <a:ext cx="2012103" cy="413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No degradation</a:t>
                </a:r>
                <a:endParaRPr lang="en-GB" sz="1200" b="1" dirty="0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8B792C7-9C94-0780-6DFF-87C5AE3162E6}"/>
                </a:ext>
              </a:extLst>
            </p:cNvPr>
            <p:cNvSpPr/>
            <p:nvPr/>
          </p:nvSpPr>
          <p:spPr>
            <a:xfrm>
              <a:off x="7934138" y="1163090"/>
              <a:ext cx="574766" cy="4823415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707B8F4-2165-645D-D754-C7E5528AC624}"/>
              </a:ext>
            </a:extLst>
          </p:cNvPr>
          <p:cNvGrpSpPr/>
          <p:nvPr/>
        </p:nvGrpSpPr>
        <p:grpSpPr>
          <a:xfrm>
            <a:off x="9026432" y="1167445"/>
            <a:ext cx="2837942" cy="4823415"/>
            <a:chOff x="5261997" y="1174266"/>
            <a:chExt cx="2760285" cy="482341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060224D-CFDD-EAE1-94B5-2080E9499849}"/>
                </a:ext>
              </a:extLst>
            </p:cNvPr>
            <p:cNvSpPr/>
            <p:nvPr/>
          </p:nvSpPr>
          <p:spPr>
            <a:xfrm>
              <a:off x="5261997" y="1174266"/>
              <a:ext cx="992730" cy="4823415"/>
            </a:xfrm>
            <a:prstGeom prst="rect">
              <a:avLst/>
            </a:prstGeom>
            <a:solidFill>
              <a:schemeClr val="tx1">
                <a:alpha val="10196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E3A8E4E-07F6-D482-569E-76100F9467FA}"/>
                </a:ext>
              </a:extLst>
            </p:cNvPr>
            <p:cNvSpPr txBox="1"/>
            <p:nvPr/>
          </p:nvSpPr>
          <p:spPr>
            <a:xfrm>
              <a:off x="6010179" y="1310973"/>
              <a:ext cx="20121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Broken</a:t>
              </a:r>
              <a:endParaRPr lang="en-GB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4696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5911E-1CB9-6576-17FF-BFC1B2C29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5814"/>
            <a:ext cx="10560000" cy="720000"/>
          </a:xfrm>
        </p:spPr>
        <p:txBody>
          <a:bodyPr/>
          <a:lstStyle/>
          <a:p>
            <a:r>
              <a:rPr lang="en-US" dirty="0"/>
              <a:t>Critical current analysis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FB2CC8-4962-6421-449D-285F14C2E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7301C8-3B90-3121-18A1-CDFA2B963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Picture 5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644DED32-4809-6C02-0855-6EECD0A67C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968" y="778738"/>
            <a:ext cx="7824064" cy="530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1260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52BCA0-6BF3-27EA-797B-54FC91D31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6AEA1C-6F6F-8F82-F282-8649FEC81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Overview and motivations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The HiRadMat-37 experiment: beam-induced heating on HTS tapes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Capacitive current discharge heating experiment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Conclusions and next steps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F6C0B-7802-85C5-C9F2-842FCDB2B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AFDA9-5EF9-4423-B741-B550D8661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963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BA652-FB52-05E7-9868-1EAD88837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next steps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AF958F-7CCA-FFAA-00E0-DD64EE6D7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HiRadMat-37 experiment</a:t>
            </a:r>
          </a:p>
          <a:p>
            <a:pPr lvl="1"/>
            <a:r>
              <a:rPr lang="en-US" dirty="0"/>
              <a:t>Two approximate threshold temperatures for critical current degradation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 Performing I</a:t>
            </a: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measurements on the remaining batches is required to draw definitive conclusions</a:t>
            </a:r>
          </a:p>
          <a:p>
            <a:pPr lvl="1"/>
            <a:r>
              <a:rPr lang="en-GB" dirty="0"/>
              <a:t>Possible mechanical effect to explain the observed degradation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 Analysis to be done using ANSYS simulation </a:t>
            </a:r>
          </a:p>
          <a:p>
            <a:r>
              <a:rPr lang="en-US" dirty="0"/>
              <a:t>Capacitive current discharge heating experiment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Interesting experiment to allow a comparison of time scale and with less mechanical effect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Lots of external factors lead to big uncertainties on the values of critical current after the experiment → Good learning for further experiments: Minimize the dependency factors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Results based on detailed analysis of I</a:t>
            </a: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variations (pre-irradiation, post-irradiation, post-discharge)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03A8B7-C554-2D75-1882-005DF96AE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D02A4-E216-6F5F-AF9B-DA8A521BC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5132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C5410-DC5A-EF51-F5AA-4E6C04CD5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BC6E41-4ADE-C759-25FE-EF638E498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6EE883-49F1-4EAF-E67C-3A788C4D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6CA5D9-0E6D-36D5-7B53-0CDFD5483FB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9662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1D7C5-C2A8-B4F3-78E5-C28E605F1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HiRadMat-37: Post-beam-impact analysis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13B40-A3BB-B9CA-EA06-D019D839C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CFE12-281D-B057-CD2C-0716EA3BB38A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1592263"/>
            <a:ext cx="5616575" cy="4608512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CDD2125-D556-72D8-30E6-F67D7D3A0B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573105"/>
              </p:ext>
            </p:extLst>
          </p:nvPr>
        </p:nvGraphicFramePr>
        <p:xfrm>
          <a:off x="609600" y="1238892"/>
          <a:ext cx="56124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198">
                  <a:extLst>
                    <a:ext uri="{9D8B030D-6E8A-4147-A177-3AD203B41FA5}">
                      <a16:colId xmlns:a16="http://schemas.microsoft.com/office/drawing/2014/main" val="3332750314"/>
                    </a:ext>
                  </a:extLst>
                </a:gridCol>
                <a:gridCol w="1493241">
                  <a:extLst>
                    <a:ext uri="{9D8B030D-6E8A-4147-A177-3AD203B41FA5}">
                      <a16:colId xmlns:a16="http://schemas.microsoft.com/office/drawing/2014/main" val="654454285"/>
                    </a:ext>
                  </a:extLst>
                </a:gridCol>
                <a:gridCol w="1436095">
                  <a:extLst>
                    <a:ext uri="{9D8B030D-6E8A-4147-A177-3AD203B41FA5}">
                      <a16:colId xmlns:a16="http://schemas.microsoft.com/office/drawing/2014/main" val="1277288167"/>
                    </a:ext>
                  </a:extLst>
                </a:gridCol>
                <a:gridCol w="1555866">
                  <a:extLst>
                    <a:ext uri="{9D8B030D-6E8A-4147-A177-3AD203B41FA5}">
                      <a16:colId xmlns:a16="http://schemas.microsoft.com/office/drawing/2014/main" val="1101967329"/>
                    </a:ext>
                  </a:extLst>
                </a:gridCol>
              </a:tblGrid>
              <a:tr h="360098">
                <a:tc>
                  <a:txBody>
                    <a:bodyPr/>
                    <a:lstStyle/>
                    <a:p>
                      <a:r>
                        <a:rPr lang="en-US" dirty="0"/>
                        <a:t>Batch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intensity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 offset position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y offset position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58092"/>
                  </a:ext>
                </a:extLst>
              </a:tr>
              <a:tr h="3600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B1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3.15e+12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-1.12 mm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-0.11 mm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661967"/>
                  </a:ext>
                </a:extLst>
              </a:tr>
              <a:tr h="30686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3.06e+12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-1.17 mm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-0.08 mm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644832"/>
                  </a:ext>
                </a:extLst>
              </a:tr>
              <a:tr h="25146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B3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3.08e+12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-1.26 mm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-0.08 mm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9726507"/>
                  </a:ext>
                </a:extLst>
              </a:tr>
              <a:tr h="2795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B4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3.10e+12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-1.16 mm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-0.02 mm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336150"/>
                  </a:ext>
                </a:extLst>
              </a:tr>
              <a:tr h="2431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B5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3.16e+12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-1.27 mm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-0.07 mm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71463"/>
                  </a:ext>
                </a:extLst>
              </a:tr>
              <a:tr h="25715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B6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3.05e+12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-1.36 mm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-0.01 mm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0393955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E583334D-8385-74B1-306C-BFC364A1542A}"/>
              </a:ext>
            </a:extLst>
          </p:cNvPr>
          <p:cNvSpPr txBox="1"/>
          <p:nvPr/>
        </p:nvSpPr>
        <p:spPr>
          <a:xfrm>
            <a:off x="613872" y="4447069"/>
            <a:ext cx="560812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Beam intensity slightly different for the different batches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Offset along axis x due to misalignment of the sample holder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Offset along axis y can be due to different reasons*</a:t>
            </a:r>
          </a:p>
          <a:p>
            <a:pPr algn="l"/>
            <a:endParaRPr lang="en-GB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C6DD03-4673-4F71-3A73-279EB8E461C1}"/>
              </a:ext>
            </a:extLst>
          </p:cNvPr>
          <p:cNvSpPr txBox="1"/>
          <p:nvPr/>
        </p:nvSpPr>
        <p:spPr>
          <a:xfrm>
            <a:off x="2938276" y="6163499"/>
            <a:ext cx="807630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/>
              <a:t>* More details in </a:t>
            </a:r>
            <a:r>
              <a:rPr lang="en-US" sz="1000" b="1" dirty="0">
                <a:latin typeface="LiberationSerif-Bold"/>
              </a:rPr>
              <a:t>Internal note: </a:t>
            </a:r>
            <a:r>
              <a:rPr lang="en-GB" sz="1000" b="1" dirty="0">
                <a:latin typeface="LiberationSerif-Bold"/>
              </a:rPr>
              <a:t>Beam </a:t>
            </a:r>
            <a:r>
              <a:rPr lang="en-GB" sz="1000" b="1" i="0" u="none" strike="noStrike" baseline="0" dirty="0">
                <a:latin typeface="LiberationSerif-Bold"/>
              </a:rPr>
              <a:t>Impact on Superconductor short samples of Nb3Sn, Nb-Ti and YBCO, https://edms.cern.ch/document/2068064/1</a:t>
            </a:r>
            <a:endParaRPr lang="en-GB" sz="1000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8C2484BA-F250-0402-F32A-6CF626B28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6BA7212-D1A9-9C1F-CF32-853EB9FDB3BD}"/>
              </a:ext>
            </a:extLst>
          </p:cNvPr>
          <p:cNvGrpSpPr/>
          <p:nvPr/>
        </p:nvGrpSpPr>
        <p:grpSpPr>
          <a:xfrm>
            <a:off x="6744749" y="1836098"/>
            <a:ext cx="4569744" cy="3584155"/>
            <a:chOff x="6761527" y="1238892"/>
            <a:chExt cx="4569744" cy="358415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F838A0E-056A-4E83-B908-CEAC4B36F11C}"/>
                </a:ext>
              </a:extLst>
            </p:cNvPr>
            <p:cNvGrpSpPr/>
            <p:nvPr/>
          </p:nvGrpSpPr>
          <p:grpSpPr>
            <a:xfrm>
              <a:off x="6831600" y="1238892"/>
              <a:ext cx="4499671" cy="3584155"/>
              <a:chOff x="6371299" y="2371303"/>
              <a:chExt cx="4499671" cy="358415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D7D6CC35-2391-6585-EE34-36AD9BEEAB8B}"/>
                  </a:ext>
                </a:extLst>
              </p:cNvPr>
              <p:cNvGrpSpPr/>
              <p:nvPr/>
            </p:nvGrpSpPr>
            <p:grpSpPr>
              <a:xfrm>
                <a:off x="6371299" y="2371303"/>
                <a:ext cx="4475667" cy="3584155"/>
                <a:chOff x="6569244" y="2309207"/>
                <a:chExt cx="4475667" cy="3584155"/>
              </a:xfrm>
            </p:grpSpPr>
            <p:pic>
              <p:nvPicPr>
                <p:cNvPr id="17" name="Content Placeholder 17">
                  <a:extLst>
                    <a:ext uri="{FF2B5EF4-FFF2-40B4-BE49-F238E27FC236}">
                      <a16:creationId xmlns:a16="http://schemas.microsoft.com/office/drawing/2014/main" id="{189C8D71-A47C-F700-F852-16D50CC9DA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20000" contrast="-20000"/>
                          </a14:imgEffect>
                        </a14:imgLayer>
                      </a14:imgProps>
                    </a:ext>
                  </a:extLst>
                </a:blip>
                <a:srcRect l="16299" t="21338" r="20674" b="2953"/>
                <a:stretch/>
              </p:blipFill>
              <p:spPr>
                <a:xfrm>
                  <a:off x="6569244" y="2309207"/>
                  <a:ext cx="4475667" cy="3584155"/>
                </a:xfrm>
                <a:prstGeom prst="rect">
                  <a:avLst/>
                </a:prstGeom>
              </p:spPr>
            </p:pic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F0760AF-64E2-0703-191E-DF53CE9DEECD}"/>
                    </a:ext>
                  </a:extLst>
                </p:cNvPr>
                <p:cNvSpPr txBox="1"/>
                <p:nvPr/>
              </p:nvSpPr>
              <p:spPr>
                <a:xfrm>
                  <a:off x="7749052" y="3159863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B1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2BC350A6-3846-7D7A-637F-6710EE7ABB07}"/>
                    </a:ext>
                  </a:extLst>
                </p:cNvPr>
                <p:cNvSpPr txBox="1"/>
                <p:nvPr/>
              </p:nvSpPr>
              <p:spPr>
                <a:xfrm>
                  <a:off x="7749052" y="3486805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B2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14256E89-39EA-D0BC-57BC-1D66C984DCA9}"/>
                    </a:ext>
                  </a:extLst>
                </p:cNvPr>
                <p:cNvSpPr txBox="1"/>
                <p:nvPr/>
              </p:nvSpPr>
              <p:spPr>
                <a:xfrm>
                  <a:off x="7749052" y="3853503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B3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3680416-A90A-088D-52CA-EA24855CD0CF}"/>
                    </a:ext>
                  </a:extLst>
                </p:cNvPr>
                <p:cNvSpPr txBox="1"/>
                <p:nvPr/>
              </p:nvSpPr>
              <p:spPr>
                <a:xfrm>
                  <a:off x="7749052" y="4160824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B4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C8212A1-C187-24A7-480B-03C4EFBEF7C8}"/>
                    </a:ext>
                  </a:extLst>
                </p:cNvPr>
                <p:cNvSpPr txBox="1"/>
                <p:nvPr/>
              </p:nvSpPr>
              <p:spPr>
                <a:xfrm>
                  <a:off x="7749052" y="4337942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B5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08BC142-0DD7-4D57-D7FE-CBCCCFF48182}"/>
                    </a:ext>
                  </a:extLst>
                </p:cNvPr>
                <p:cNvSpPr txBox="1"/>
                <p:nvPr/>
              </p:nvSpPr>
              <p:spPr>
                <a:xfrm>
                  <a:off x="7749052" y="4526195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B6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969905B-C84D-E836-386E-42836CD6BEAE}"/>
                    </a:ext>
                  </a:extLst>
                </p:cNvPr>
                <p:cNvSpPr txBox="1"/>
                <p:nvPr/>
              </p:nvSpPr>
              <p:spPr>
                <a:xfrm>
                  <a:off x="8096881" y="2898198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S1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CF06F0FB-A7C9-250E-BF26-54AE16E8CC0C}"/>
                    </a:ext>
                  </a:extLst>
                </p:cNvPr>
                <p:cNvSpPr txBox="1"/>
                <p:nvPr/>
              </p:nvSpPr>
              <p:spPr>
                <a:xfrm>
                  <a:off x="8394977" y="2898198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S2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5CB21DDC-D0AB-DAA4-39ED-18F777FF895B}"/>
                    </a:ext>
                  </a:extLst>
                </p:cNvPr>
                <p:cNvSpPr txBox="1"/>
                <p:nvPr/>
              </p:nvSpPr>
              <p:spPr>
                <a:xfrm>
                  <a:off x="8685347" y="2898198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S3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3E04ADD-E8CA-4D2B-F91D-C3B51DDC8312}"/>
                    </a:ext>
                  </a:extLst>
                </p:cNvPr>
                <p:cNvSpPr txBox="1"/>
                <p:nvPr/>
              </p:nvSpPr>
              <p:spPr>
                <a:xfrm>
                  <a:off x="8983443" y="2903035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S4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5C180C33-F351-9598-B63A-4FCBC1DD79F4}"/>
                    </a:ext>
                  </a:extLst>
                </p:cNvPr>
                <p:cNvSpPr txBox="1"/>
                <p:nvPr/>
              </p:nvSpPr>
              <p:spPr>
                <a:xfrm>
                  <a:off x="9306004" y="2903775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S5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343D8A44-F7FA-0D88-7F01-11ACC372683B}"/>
                    </a:ext>
                  </a:extLst>
                </p:cNvPr>
                <p:cNvSpPr txBox="1"/>
                <p:nvPr/>
              </p:nvSpPr>
              <p:spPr>
                <a:xfrm>
                  <a:off x="9578682" y="2907859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S6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B88CA363-C45E-F3A2-782A-134BB4D73166}"/>
                    </a:ext>
                  </a:extLst>
                </p:cNvPr>
                <p:cNvSpPr txBox="1"/>
                <p:nvPr/>
              </p:nvSpPr>
              <p:spPr>
                <a:xfrm>
                  <a:off x="9992661" y="2907859"/>
                  <a:ext cx="31669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rgbClr val="0033A0"/>
                      </a:solidFill>
                    </a:rPr>
                    <a:t>S7</a:t>
                  </a:r>
                  <a:endParaRPr lang="en-GB" sz="1400" dirty="0">
                    <a:solidFill>
                      <a:srgbClr val="0033A0"/>
                    </a:solidFill>
                  </a:endParaRP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3B8EE14A-1B77-8F2E-C260-CEBCEAB31388}"/>
                  </a:ext>
                </a:extLst>
              </p:cNvPr>
              <p:cNvGrpSpPr/>
              <p:nvPr/>
            </p:nvGrpSpPr>
            <p:grpSpPr>
              <a:xfrm>
                <a:off x="6810331" y="2429746"/>
                <a:ext cx="4060639" cy="3275812"/>
                <a:chOff x="6700185" y="1927680"/>
                <a:chExt cx="4060639" cy="3275812"/>
              </a:xfrm>
            </p:grpSpPr>
            <p:cxnSp>
              <p:nvCxnSpPr>
                <p:cNvPr id="9" name="Straight Arrow Connector 8">
                  <a:extLst>
                    <a:ext uri="{FF2B5EF4-FFF2-40B4-BE49-F238E27FC236}">
                      <a16:creationId xmlns:a16="http://schemas.microsoft.com/office/drawing/2014/main" id="{A4362014-6546-00F5-7EDE-36C21E3A38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976202" y="2121251"/>
                  <a:ext cx="100056" cy="2325818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0E354A38-03C5-8A1E-9FF6-C357D426E161}"/>
                    </a:ext>
                  </a:extLst>
                </p:cNvPr>
                <p:cNvGrpSpPr/>
                <p:nvPr/>
              </p:nvGrpSpPr>
              <p:grpSpPr>
                <a:xfrm>
                  <a:off x="6700185" y="1927680"/>
                  <a:ext cx="4060639" cy="3275812"/>
                  <a:chOff x="6700185" y="1927680"/>
                  <a:chExt cx="4060639" cy="3275812"/>
                </a:xfrm>
              </p:grpSpPr>
              <p:cxnSp>
                <p:nvCxnSpPr>
                  <p:cNvPr id="11" name="Straight Arrow Connector 10">
                    <a:extLst>
                      <a:ext uri="{FF2B5EF4-FFF2-40B4-BE49-F238E27FC236}">
                        <a16:creationId xmlns:a16="http://schemas.microsoft.com/office/drawing/2014/main" id="{C79F6809-0977-D1B5-6F56-2B404864ED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905662" y="4438148"/>
                    <a:ext cx="171423" cy="614353"/>
                  </a:xfrm>
                  <a:prstGeom prst="straightConnector1">
                    <a:avLst/>
                  </a:prstGeom>
                  <a:ln w="1905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Arrow Connector 11">
                    <a:extLst>
                      <a:ext uri="{FF2B5EF4-FFF2-40B4-BE49-F238E27FC236}">
                        <a16:creationId xmlns:a16="http://schemas.microsoft.com/office/drawing/2014/main" id="{C786251C-72DF-E2D2-87AE-0574EE61352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76258" y="4447069"/>
                    <a:ext cx="3341780" cy="0"/>
                  </a:xfrm>
                  <a:prstGeom prst="straightConnector1">
                    <a:avLst/>
                  </a:prstGeom>
                  <a:ln w="1905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3B93D810-02E9-6208-5A6D-A45129DA6C20}"/>
                      </a:ext>
                    </a:extLst>
                  </p:cNvPr>
                  <p:cNvSpPr txBox="1"/>
                  <p:nvPr/>
                </p:nvSpPr>
                <p:spPr>
                  <a:xfrm>
                    <a:off x="6817855" y="1927680"/>
                    <a:ext cx="316694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>
                        <a:solidFill>
                          <a:srgbClr val="FF0000"/>
                        </a:solidFill>
                      </a:rPr>
                      <a:t>y</a:t>
                    </a:r>
                    <a:endParaRPr lang="en-GB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9EECB782-DE4D-9875-A8D9-B6D6A1088127}"/>
                      </a:ext>
                    </a:extLst>
                  </p:cNvPr>
                  <p:cNvSpPr txBox="1"/>
                  <p:nvPr/>
                </p:nvSpPr>
                <p:spPr>
                  <a:xfrm>
                    <a:off x="6700185" y="4926493"/>
                    <a:ext cx="316694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>
                        <a:solidFill>
                          <a:srgbClr val="FF0000"/>
                        </a:solidFill>
                      </a:rPr>
                      <a:t>x</a:t>
                    </a:r>
                    <a:endParaRPr lang="en-GB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A2E5E0F9-8BCC-BA06-626D-01786D4874C2}"/>
                      </a:ext>
                    </a:extLst>
                  </p:cNvPr>
                  <p:cNvSpPr txBox="1"/>
                  <p:nvPr/>
                </p:nvSpPr>
                <p:spPr>
                  <a:xfrm>
                    <a:off x="10444130" y="4083181"/>
                    <a:ext cx="316694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>
                        <a:solidFill>
                          <a:srgbClr val="FF0000"/>
                        </a:solidFill>
                      </a:rPr>
                      <a:t>z</a:t>
                    </a:r>
                    <a:endParaRPr lang="en-GB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29BC2494-302B-B414-C7BC-FD57DED3B0BC}"/>
                </a:ext>
              </a:extLst>
            </p:cNvPr>
            <p:cNvCxnSpPr>
              <a:cxnSpLocks/>
            </p:cNvCxnSpPr>
            <p:nvPr/>
          </p:nvCxnSpPr>
          <p:spPr>
            <a:xfrm>
              <a:off x="6761527" y="2191335"/>
              <a:ext cx="1159566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6689391-167A-31CA-8502-C20D3654A19B}"/>
                </a:ext>
              </a:extLst>
            </p:cNvPr>
            <p:cNvCxnSpPr>
              <a:cxnSpLocks/>
            </p:cNvCxnSpPr>
            <p:nvPr/>
          </p:nvCxnSpPr>
          <p:spPr>
            <a:xfrm>
              <a:off x="6761527" y="2521302"/>
              <a:ext cx="1159566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311BBE94-F4E2-FB8D-6179-183F6E28E8D6}"/>
                </a:ext>
              </a:extLst>
            </p:cNvPr>
            <p:cNvCxnSpPr>
              <a:cxnSpLocks/>
            </p:cNvCxnSpPr>
            <p:nvPr/>
          </p:nvCxnSpPr>
          <p:spPr>
            <a:xfrm>
              <a:off x="6769916" y="2875038"/>
              <a:ext cx="1151177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641F5C78-F212-DE19-5622-ED76F3F74870}"/>
                </a:ext>
              </a:extLst>
            </p:cNvPr>
            <p:cNvCxnSpPr>
              <a:cxnSpLocks/>
            </p:cNvCxnSpPr>
            <p:nvPr/>
          </p:nvCxnSpPr>
          <p:spPr>
            <a:xfrm>
              <a:off x="6761527" y="3175809"/>
              <a:ext cx="1151668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B94E9EA-C47A-D387-FBC2-E113241E3C73}"/>
                </a:ext>
              </a:extLst>
            </p:cNvPr>
            <p:cNvCxnSpPr>
              <a:cxnSpLocks/>
            </p:cNvCxnSpPr>
            <p:nvPr/>
          </p:nvCxnSpPr>
          <p:spPr>
            <a:xfrm>
              <a:off x="6769916" y="3377784"/>
              <a:ext cx="1143279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09EE87B4-F85A-A27B-4DDB-406C6CC73391}"/>
                </a:ext>
              </a:extLst>
            </p:cNvPr>
            <p:cNvCxnSpPr>
              <a:cxnSpLocks/>
            </p:cNvCxnSpPr>
            <p:nvPr/>
          </p:nvCxnSpPr>
          <p:spPr>
            <a:xfrm>
              <a:off x="6761527" y="3562923"/>
              <a:ext cx="1151668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65558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7E040-937D-9E08-3EE0-68E9C7735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HiRadMat-37: Monte Carlo simulation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74D248-60E6-8E27-0469-F3A0544B7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219561F-0385-5083-88B9-E3DFCD30E907}"/>
              </a:ext>
            </a:extLst>
          </p:cNvPr>
          <p:cNvSpPr txBox="1">
            <a:spLocks/>
          </p:cNvSpPr>
          <p:nvPr/>
        </p:nvSpPr>
        <p:spPr>
          <a:xfrm>
            <a:off x="446375" y="743032"/>
            <a:ext cx="11376025" cy="106574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5DE2E0-3BAD-3F48-5ED0-3208F9E48FF1}"/>
              </a:ext>
            </a:extLst>
          </p:cNvPr>
          <p:cNvSpPr txBox="1"/>
          <p:nvPr/>
        </p:nvSpPr>
        <p:spPr>
          <a:xfrm>
            <a:off x="816000" y="1224063"/>
            <a:ext cx="60946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Temperature gradient along x axis</a:t>
            </a:r>
            <a:endParaRPr lang="en-GB" sz="2000" b="1" dirty="0">
              <a:solidFill>
                <a:schemeClr val="accent5"/>
              </a:solidFill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45AD708-99B0-014F-2AF9-DC1F455DE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pic>
        <p:nvPicPr>
          <p:cNvPr id="12" name="Picture 11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FC6FEBEC-164B-E63F-E94E-5611BDE8B5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44" y="1737427"/>
            <a:ext cx="10858512" cy="391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17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17" descr="A close-up of a cable&#10;&#10;Description automatically generated">
            <a:extLst>
              <a:ext uri="{FF2B5EF4-FFF2-40B4-BE49-F238E27FC236}">
                <a16:creationId xmlns:a16="http://schemas.microsoft.com/office/drawing/2014/main" id="{39C55BB8-3D95-7A19-D9D5-A793DF03C4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777" y="4173753"/>
            <a:ext cx="3659167" cy="200731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F00C511-3760-445F-7E78-30F8A79A4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and motivations</a:t>
            </a:r>
          </a:p>
        </p:txBody>
      </p:sp>
      <p:pic>
        <p:nvPicPr>
          <p:cNvPr id="7" name="Picture 6" descr="A diagram of a triangle with lines and text&#10;&#10;Description automatically generated">
            <a:extLst>
              <a:ext uri="{FF2B5EF4-FFF2-40B4-BE49-F238E27FC236}">
                <a16:creationId xmlns:a16="http://schemas.microsoft.com/office/drawing/2014/main" id="{161C98D8-463E-7472-8995-2CEE47A49E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329" y="900000"/>
            <a:ext cx="4939071" cy="3283028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DA6195-E0CC-1B0B-BB1B-4A967B747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181" y="1538402"/>
            <a:ext cx="7793847" cy="245650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800" b="1" dirty="0"/>
              <a:t>Superconductivity</a:t>
            </a:r>
          </a:p>
          <a:p>
            <a:r>
              <a:rPr lang="en-GB" sz="2400" dirty="0"/>
              <a:t>Operation below the critical surface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2400" dirty="0"/>
              <a:t> No resistance</a:t>
            </a:r>
          </a:p>
          <a:p>
            <a:r>
              <a:rPr lang="en-GB" sz="2400" dirty="0"/>
              <a:t>Typically implies cryogenic temperature operation</a:t>
            </a:r>
          </a:p>
          <a:p>
            <a:r>
              <a:rPr lang="en-GB" sz="2400" dirty="0"/>
              <a:t>Used in accelerator magnets to provide high magnetic fields</a:t>
            </a:r>
          </a:p>
          <a:p>
            <a:pPr lvl="1"/>
            <a:r>
              <a:rPr lang="en-GB" sz="2100" dirty="0" err="1"/>
              <a:t>NbTi</a:t>
            </a:r>
            <a:r>
              <a:rPr lang="en-GB" sz="2100" dirty="0"/>
              <a:t> used on LHC magnets</a:t>
            </a:r>
          </a:p>
          <a:p>
            <a:pPr lvl="1"/>
            <a:r>
              <a:rPr lang="en-GB" sz="2100" dirty="0"/>
              <a:t>Nb</a:t>
            </a:r>
            <a:r>
              <a:rPr lang="en-GB" sz="2100" baseline="-25000" dirty="0"/>
              <a:t>3</a:t>
            </a:r>
            <a:r>
              <a:rPr lang="en-GB" sz="2100" dirty="0"/>
              <a:t>Sn used for the new HL-LHC triplet quadrupoles</a:t>
            </a:r>
            <a:endParaRPr lang="en-GB" sz="1800" dirty="0"/>
          </a:p>
          <a:p>
            <a:r>
              <a:rPr lang="en-GB" sz="2400" dirty="0"/>
              <a:t>Newly developed materials provide</a:t>
            </a:r>
          </a:p>
          <a:p>
            <a:pPr lvl="1"/>
            <a:r>
              <a:rPr lang="en-GB" sz="1867" dirty="0"/>
              <a:t>High-Temperature Superconductors (HTS) (if T</a:t>
            </a:r>
            <a:r>
              <a:rPr lang="en-GB" sz="1867" baseline="-25000" dirty="0"/>
              <a:t>c</a:t>
            </a:r>
            <a:r>
              <a:rPr lang="en-GB" sz="1867" dirty="0"/>
              <a:t> </a:t>
            </a:r>
            <a:r>
              <a:rPr lang="en-GB" sz="1867" dirty="0">
                <a:latin typeface="Calibri" panose="020F0502020204030204" pitchFamily="34" charset="0"/>
                <a:cs typeface="Calibri" panose="020F0502020204030204" pitchFamily="34" charset="0"/>
              </a:rPr>
              <a:t>≥</a:t>
            </a:r>
            <a:r>
              <a:rPr lang="en-GB" sz="1867" dirty="0"/>
              <a:t> 77K)</a:t>
            </a:r>
          </a:p>
          <a:p>
            <a:pPr lvl="1"/>
            <a:r>
              <a:rPr lang="en-GB" sz="1867" dirty="0"/>
              <a:t>Room temperature superconductors [1]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56A74C-688E-DF40-40A3-7B86E587A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A762C6-6FBE-FBE2-2EA5-383E6ED71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5681FD01-6F25-19CD-774C-F7B855B6CD03}"/>
              </a:ext>
            </a:extLst>
          </p:cNvPr>
          <p:cNvSpPr txBox="1">
            <a:spLocks/>
          </p:cNvSpPr>
          <p:nvPr/>
        </p:nvSpPr>
        <p:spPr>
          <a:xfrm>
            <a:off x="508181" y="4183028"/>
            <a:ext cx="7286853" cy="17285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 dirty="0"/>
              <a:t>HTS REBCO Tape</a:t>
            </a:r>
          </a:p>
          <a:p>
            <a:r>
              <a:rPr lang="en-GB" sz="1900" dirty="0"/>
              <a:t>Operation at 77K or at 4K with higher external magnetic field </a:t>
            </a:r>
          </a:p>
          <a:p>
            <a:r>
              <a:rPr lang="en-GB" sz="1900" dirty="0"/>
              <a:t>0.2mm thick multilayer tape </a:t>
            </a:r>
          </a:p>
          <a:p>
            <a:r>
              <a:rPr lang="en-GB" sz="1900" dirty="0"/>
              <a:t>Considered for future colliders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BCE297-5E0D-5BD3-71C3-9C769F134DCC}"/>
              </a:ext>
            </a:extLst>
          </p:cNvPr>
          <p:cNvSpPr txBox="1"/>
          <p:nvPr/>
        </p:nvSpPr>
        <p:spPr>
          <a:xfrm>
            <a:off x="2720130" y="6280116"/>
            <a:ext cx="609460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accent5"/>
                </a:solidFill>
              </a:rPr>
              <a:t>[1] S. Lee and al., The First Room-Temperature Ambient-Pressure Superconductor, 2023 https://doi.org/10.48550/arXiv.2307.12008</a:t>
            </a:r>
          </a:p>
          <a:p>
            <a:r>
              <a:rPr lang="en-GB" sz="1000" dirty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0622493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D97EF9E-C346-70F6-3ECF-4A53AB2F8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HiRadMat-37: Monte Carlo simulation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74D248-60E6-8E27-0469-F3A0544B7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4FD26B5-49C6-BCEB-B5D4-7AF1AABC96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098582"/>
              </p:ext>
            </p:extLst>
          </p:nvPr>
        </p:nvGraphicFramePr>
        <p:xfrm>
          <a:off x="816000" y="1280108"/>
          <a:ext cx="10560000" cy="47183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4920">
                  <a:extLst>
                    <a:ext uri="{9D8B030D-6E8A-4147-A177-3AD203B41FA5}">
                      <a16:colId xmlns:a16="http://schemas.microsoft.com/office/drawing/2014/main" val="4058361802"/>
                    </a:ext>
                  </a:extLst>
                </a:gridCol>
                <a:gridCol w="2746343">
                  <a:extLst>
                    <a:ext uri="{9D8B030D-6E8A-4147-A177-3AD203B41FA5}">
                      <a16:colId xmlns:a16="http://schemas.microsoft.com/office/drawing/2014/main" val="629824751"/>
                    </a:ext>
                  </a:extLst>
                </a:gridCol>
                <a:gridCol w="2759751">
                  <a:extLst>
                    <a:ext uri="{9D8B030D-6E8A-4147-A177-3AD203B41FA5}">
                      <a16:colId xmlns:a16="http://schemas.microsoft.com/office/drawing/2014/main" val="317484953"/>
                    </a:ext>
                  </a:extLst>
                </a:gridCol>
                <a:gridCol w="2998986">
                  <a:extLst>
                    <a:ext uri="{9D8B030D-6E8A-4147-A177-3AD203B41FA5}">
                      <a16:colId xmlns:a16="http://schemas.microsoft.com/office/drawing/2014/main" val="2061886735"/>
                    </a:ext>
                  </a:extLst>
                </a:gridCol>
              </a:tblGrid>
              <a:tr h="301779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Sample 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 </a:t>
                      </a:r>
                    </a:p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Hotspot Temperature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Temperature gradient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535921"/>
                  </a:ext>
                </a:extLst>
              </a:tr>
              <a:tr h="301779"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Sample ID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Hotspot Temperature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Negative x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Positive x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4656136"/>
                  </a:ext>
                </a:extLst>
              </a:tr>
              <a:tr h="256497">
                <a:tc vMerge="1"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[K]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[K/mm]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[K/mm]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632454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B1S1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352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89.15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88.32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05299559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B1S2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522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135.02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134.83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03574502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B1S3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694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182.76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179.36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05647903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B1S4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888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231.68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227.65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37469757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B1S5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1006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259.01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255.55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2619400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B1S6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1131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279.76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278.48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24317090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B1S7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1218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295.88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296.38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680122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B2S1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328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83.3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83.83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0031274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B2S2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486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124.96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125.25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9954179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B2S3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646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166.5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167.77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60701156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B2S4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815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182.92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183.78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39708384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B2S5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954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241.89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241.55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7352405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B2S6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1046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263.52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263.02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74397091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B2S7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1148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277.86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279.68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9441592"/>
                  </a:ext>
                </a:extLst>
              </a:tr>
            </a:tbl>
          </a:graphicData>
        </a:graphic>
      </p:graphicFrame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0759386-5E80-586B-6943-7528C5246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64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0FD00-9ED4-CD43-8803-992A558DD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and motivations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746E18-AA33-764B-0E5C-7EAC9DF3D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09365-B67A-2810-7DA9-A05308F15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448CA93-8A1E-DB97-1F08-87F6367A28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9" t="22670" r="8231" b="39310"/>
          <a:stretch/>
        </p:blipFill>
        <p:spPr bwMode="auto">
          <a:xfrm>
            <a:off x="6096000" y="1731888"/>
            <a:ext cx="5675425" cy="195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E078F32-CFDF-5352-95FF-054F04A0DC58}"/>
              </a:ext>
            </a:extLst>
          </p:cNvPr>
          <p:cNvSpPr txBox="1"/>
          <p:nvPr/>
        </p:nvSpPr>
        <p:spPr>
          <a:xfrm>
            <a:off x="10515699" y="3538789"/>
            <a:ext cx="15225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Courtesy V. </a:t>
            </a:r>
            <a:r>
              <a:rPr lang="en-US" sz="1100" dirty="0" err="1">
                <a:solidFill>
                  <a:schemeClr val="tx2"/>
                </a:solidFill>
              </a:rPr>
              <a:t>Raginel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92FD342A-FA6F-CBA7-EF1C-2A227BD00AED}"/>
              </a:ext>
            </a:extLst>
          </p:cNvPr>
          <p:cNvSpPr txBox="1">
            <a:spLocks/>
          </p:cNvSpPr>
          <p:nvPr/>
        </p:nvSpPr>
        <p:spPr>
          <a:xfrm>
            <a:off x="416459" y="1953882"/>
            <a:ext cx="6116531" cy="17285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b="1" dirty="0"/>
              <a:t>Accelerator failure scenarios</a:t>
            </a:r>
          </a:p>
          <a:p>
            <a:r>
              <a:rPr lang="en-GB" sz="2200" dirty="0"/>
              <a:t>Beam losses: quenches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20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Availability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</a:t>
            </a:r>
            <a:endParaRPr lang="en-GB" sz="2200" dirty="0">
              <a:solidFill>
                <a:schemeClr val="accent4"/>
              </a:solidFill>
            </a:endParaRPr>
          </a:p>
          <a:p>
            <a:r>
              <a:rPr lang="en-GB" sz="2200" dirty="0"/>
              <a:t>Failure scenarios: possible long-term degradation of magnet coils?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20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protection issue</a:t>
            </a:r>
            <a:endParaRPr lang="en-GB" sz="2200" dirty="0">
              <a:solidFill>
                <a:schemeClr val="accent4"/>
              </a:solidFill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5D1AF6C-1FBA-1641-1A34-B6AFE93BE70F}"/>
              </a:ext>
            </a:extLst>
          </p:cNvPr>
          <p:cNvSpPr txBox="1">
            <a:spLocks/>
          </p:cNvSpPr>
          <p:nvPr/>
        </p:nvSpPr>
        <p:spPr>
          <a:xfrm>
            <a:off x="2247477" y="4314327"/>
            <a:ext cx="9421046" cy="17285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large experimental campaign was started to assess the damage mechanisms and to quantify the damage limits of the different superconductors: LTS and HTS </a:t>
            </a:r>
            <a:endParaRPr lang="en-GB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en-GB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169AFBD-8E8C-56C5-6754-93E734B0708E}"/>
              </a:ext>
            </a:extLst>
          </p:cNvPr>
          <p:cNvSpPr/>
          <p:nvPr/>
        </p:nvSpPr>
        <p:spPr>
          <a:xfrm>
            <a:off x="416459" y="4464638"/>
            <a:ext cx="1557196" cy="713944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010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52BCA0-6BF3-27EA-797B-54FC91D31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6AEA1C-6F6F-8F82-F282-8649FEC81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Overview and motivations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HiRadMat-37 experiment: beam-induced heating on HTS tapes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Capacitive current discharge heating experiment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Conclusions and next steps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F6C0B-7802-85C5-C9F2-842FCDB2B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AFDA9-5EF9-4423-B741-B550D8661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67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29EBA04-074C-1E21-4AA5-8DD0A3B36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HiRadMat-37 experiment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989CA8-D383-CB8C-AC1B-D5D86C582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90ECE8-DC36-35FF-3FB6-5ABF97146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4BF735-CC68-C3BA-8F46-57E0AA1F05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23" r="4894" b="23867"/>
          <a:stretch/>
        </p:blipFill>
        <p:spPr>
          <a:xfrm>
            <a:off x="5959603" y="1641397"/>
            <a:ext cx="5622797" cy="3973557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0C9B67E5-1330-CE7F-42A9-302B540D6318}"/>
              </a:ext>
            </a:extLst>
          </p:cNvPr>
          <p:cNvSpPr/>
          <p:nvPr/>
        </p:nvSpPr>
        <p:spPr>
          <a:xfrm>
            <a:off x="6264391" y="3548680"/>
            <a:ext cx="1118411" cy="556827"/>
          </a:xfrm>
          <a:prstGeom prst="ellipse">
            <a:avLst/>
          </a:prstGeom>
          <a:solidFill>
            <a:srgbClr val="00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12F5987-6915-F1AA-26C4-96DF3DFBC9DB}"/>
              </a:ext>
            </a:extLst>
          </p:cNvPr>
          <p:cNvGrpSpPr/>
          <p:nvPr/>
        </p:nvGrpSpPr>
        <p:grpSpPr>
          <a:xfrm>
            <a:off x="483897" y="1738820"/>
            <a:ext cx="4887972" cy="3795485"/>
            <a:chOff x="3077387" y="1346841"/>
            <a:chExt cx="5851920" cy="4562669"/>
          </a:xfrm>
        </p:grpSpPr>
        <p:pic>
          <p:nvPicPr>
            <p:cNvPr id="36" name="Picture 35" descr="A machine with many wires and pipes&#10;&#10;Description automatically generated with medium confidence">
              <a:extLst>
                <a:ext uri="{FF2B5EF4-FFF2-40B4-BE49-F238E27FC236}">
                  <a16:creationId xmlns:a16="http://schemas.microsoft.com/office/drawing/2014/main" id="{A2AF9D98-16E8-7607-FCA3-4CC5FDFD44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7387" y="1346841"/>
              <a:ext cx="5851920" cy="4562669"/>
            </a:xfrm>
            <a:prstGeom prst="rect">
              <a:avLst/>
            </a:prstGeom>
          </p:spPr>
        </p:pic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2B658ED-8D0E-177F-E0D9-1529371482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1372" y="2748850"/>
              <a:ext cx="3079531" cy="120185"/>
            </a:xfrm>
            <a:prstGeom prst="straightConnector1">
              <a:avLst/>
            </a:prstGeom>
            <a:ln w="762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1CE3927-66B5-99BC-9D8F-C7A28BB859DD}"/>
                </a:ext>
              </a:extLst>
            </p:cNvPr>
            <p:cNvSpPr/>
            <p:nvPr/>
          </p:nvSpPr>
          <p:spPr>
            <a:xfrm>
              <a:off x="4383662" y="2616601"/>
              <a:ext cx="799468" cy="397384"/>
            </a:xfrm>
            <a:prstGeom prst="ellipse">
              <a:avLst/>
            </a:prstGeom>
            <a:solidFill>
              <a:srgbClr val="9CB2D3">
                <a:alpha val="80000"/>
              </a:srgbClr>
            </a:solidFill>
            <a:ln>
              <a:solidFill>
                <a:srgbClr val="9A57C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P+</a:t>
              </a:r>
              <a:endPara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55A3DEE0-18BE-9101-1A02-12243307CF3D}"/>
              </a:ext>
            </a:extLst>
          </p:cNvPr>
          <p:cNvSpPr/>
          <p:nvPr/>
        </p:nvSpPr>
        <p:spPr>
          <a:xfrm rot="11856811">
            <a:off x="5082877" y="3462499"/>
            <a:ext cx="1158538" cy="331350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E5A8F42-0C4B-BC26-46E8-60F0A292743B}"/>
              </a:ext>
            </a:extLst>
          </p:cNvPr>
          <p:cNvSpPr txBox="1"/>
          <p:nvPr/>
        </p:nvSpPr>
        <p:spPr>
          <a:xfrm>
            <a:off x="483897" y="1105918"/>
            <a:ext cx="4887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Experimental table setup in the </a:t>
            </a:r>
          </a:p>
          <a:p>
            <a:pPr algn="ctr"/>
            <a:r>
              <a:rPr lang="en-US" b="1" dirty="0" err="1">
                <a:solidFill>
                  <a:schemeClr val="accent1"/>
                </a:solidFill>
              </a:rPr>
              <a:t>HiRadMat</a:t>
            </a:r>
            <a:r>
              <a:rPr lang="en-US" b="1" dirty="0">
                <a:solidFill>
                  <a:schemeClr val="accent1"/>
                </a:solidFill>
              </a:rPr>
              <a:t> tunnel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215453-E85D-AE0F-B709-429D6609F6DC}"/>
              </a:ext>
            </a:extLst>
          </p:cNvPr>
          <p:cNvSpPr/>
          <p:nvPr/>
        </p:nvSpPr>
        <p:spPr>
          <a:xfrm>
            <a:off x="2708366" y="1854926"/>
            <a:ext cx="1438892" cy="1797817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45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C7209-E836-E159-3D57-6CE560643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HiRadMat-37 experiment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9C29FC-A3AA-9FDA-E3E3-6E2C0D9AE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352A9-27BF-57A6-DB1D-1738DE557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1" name="Picture 10" descr="A group of people in hazmat suits&#10;&#10;Description automatically generated">
            <a:extLst>
              <a:ext uri="{FF2B5EF4-FFF2-40B4-BE49-F238E27FC236}">
                <a16:creationId xmlns:a16="http://schemas.microsoft.com/office/drawing/2014/main" id="{58493141-4AB3-7E34-32B5-C0B9DA896B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4" t="30876" r="7753" b="31080"/>
          <a:stretch/>
        </p:blipFill>
        <p:spPr>
          <a:xfrm rot="5400000">
            <a:off x="-672235" y="2846710"/>
            <a:ext cx="4674788" cy="1747595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13" name="Picture 12" descr="A machine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4F299856-D973-E55F-B625-E49F7C0877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2" r="5934" b="14561"/>
          <a:stretch/>
        </p:blipFill>
        <p:spPr>
          <a:xfrm rot="5400000">
            <a:off x="1869264" y="2350414"/>
            <a:ext cx="4674790" cy="2740187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729550B4-CEC7-44A7-775C-8363F3B544B5}"/>
              </a:ext>
            </a:extLst>
          </p:cNvPr>
          <p:cNvSpPr txBox="1"/>
          <p:nvPr/>
        </p:nvSpPr>
        <p:spPr>
          <a:xfrm>
            <a:off x="685308" y="1008606"/>
            <a:ext cx="195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</a:rPr>
              <a:t>Cryostat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5FCD4C-2515-4B29-073E-7A5EA19796D9}"/>
              </a:ext>
            </a:extLst>
          </p:cNvPr>
          <p:cNvSpPr txBox="1"/>
          <p:nvPr/>
        </p:nvSpPr>
        <p:spPr>
          <a:xfrm>
            <a:off x="6505290" y="1008606"/>
            <a:ext cx="4439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FD4FF"/>
                </a:solidFill>
              </a:rPr>
              <a:t>Sample holders placed on the cryostat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7796C48-BBE9-8628-E59A-7098B8921A76}"/>
              </a:ext>
            </a:extLst>
          </p:cNvPr>
          <p:cNvGrpSpPr/>
          <p:nvPr/>
        </p:nvGrpSpPr>
        <p:grpSpPr>
          <a:xfrm>
            <a:off x="5874361" y="1388289"/>
            <a:ext cx="5701760" cy="4674790"/>
            <a:chOff x="5965371" y="1742841"/>
            <a:chExt cx="5519999" cy="4140000"/>
          </a:xfrm>
        </p:grpSpPr>
        <p:pic>
          <p:nvPicPr>
            <p:cNvPr id="24" name="Picture 23" descr="A close-up of a machine&#10;&#10;Description automatically generated">
              <a:extLst>
                <a:ext uri="{FF2B5EF4-FFF2-40B4-BE49-F238E27FC236}">
                  <a16:creationId xmlns:a16="http://schemas.microsoft.com/office/drawing/2014/main" id="{3D70A50B-7569-EC00-F7F9-A0AB271DA6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5371" y="1742841"/>
              <a:ext cx="5519999" cy="4140000"/>
            </a:xfrm>
            <a:prstGeom prst="rect">
              <a:avLst/>
            </a:prstGeom>
            <a:ln w="28575">
              <a:solidFill>
                <a:schemeClr val="bg2">
                  <a:lumMod val="60000"/>
                  <a:lumOff val="40000"/>
                </a:schemeClr>
              </a:solidFill>
            </a:ln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47D43C2-F789-B4F0-1CA8-A4E971A26A36}"/>
                </a:ext>
              </a:extLst>
            </p:cNvPr>
            <p:cNvSpPr txBox="1"/>
            <p:nvPr/>
          </p:nvSpPr>
          <p:spPr>
            <a:xfrm>
              <a:off x="7152975" y="4390939"/>
              <a:ext cx="7411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HTS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2528038-E0A6-81F3-754C-F78796501918}"/>
                </a:ext>
              </a:extLst>
            </p:cNvPr>
            <p:cNvSpPr txBox="1"/>
            <p:nvPr/>
          </p:nvSpPr>
          <p:spPr>
            <a:xfrm>
              <a:off x="8645175" y="4708863"/>
              <a:ext cx="7411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LTS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B17D2733-284D-7DD5-748E-2D60F46F22F2}"/>
              </a:ext>
            </a:extLst>
          </p:cNvPr>
          <p:cNvSpPr/>
          <p:nvPr/>
        </p:nvSpPr>
        <p:spPr>
          <a:xfrm>
            <a:off x="3673958" y="3987902"/>
            <a:ext cx="1065402" cy="665119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0424C12-907D-DE16-E773-3645E8651B99}"/>
              </a:ext>
            </a:extLst>
          </p:cNvPr>
          <p:cNvCxnSpPr>
            <a:cxnSpLocks/>
          </p:cNvCxnSpPr>
          <p:nvPr/>
        </p:nvCxnSpPr>
        <p:spPr>
          <a:xfrm flipV="1">
            <a:off x="4739360" y="4077050"/>
            <a:ext cx="1072101" cy="302135"/>
          </a:xfrm>
          <a:prstGeom prst="straightConnector1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3B023113-7C8A-3CC8-38E2-AADA0A9C05D3}"/>
              </a:ext>
            </a:extLst>
          </p:cNvPr>
          <p:cNvSpPr/>
          <p:nvPr/>
        </p:nvSpPr>
        <p:spPr>
          <a:xfrm>
            <a:off x="783367" y="2231472"/>
            <a:ext cx="1347832" cy="1694576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5E4D7A9-E8A0-1AAC-5B4A-9A66ACA6F8CC}"/>
              </a:ext>
            </a:extLst>
          </p:cNvPr>
          <p:cNvCxnSpPr>
            <a:cxnSpLocks/>
          </p:cNvCxnSpPr>
          <p:nvPr/>
        </p:nvCxnSpPr>
        <p:spPr>
          <a:xfrm flipV="1">
            <a:off x="2139193" y="3001454"/>
            <a:ext cx="641564" cy="154611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6F4EDC5-E367-D5CD-24AA-CC7F9743261B}"/>
              </a:ext>
            </a:extLst>
          </p:cNvPr>
          <p:cNvSpPr txBox="1"/>
          <p:nvPr/>
        </p:nvSpPr>
        <p:spPr>
          <a:xfrm>
            <a:off x="2836565" y="1006706"/>
            <a:ext cx="2740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Second layer removed</a:t>
            </a:r>
          </a:p>
        </p:txBody>
      </p:sp>
    </p:spTree>
    <p:extLst>
      <p:ext uri="{BB962C8B-B14F-4D97-AF65-F5344CB8AC3E}">
        <p14:creationId xmlns:p14="http://schemas.microsoft.com/office/powerpoint/2010/main" val="785647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3E9CF-6DCB-556E-81B2-EE3E149B7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HiRadMat-37 experiment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837F9E-4E95-5497-6299-9226B0267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Delphine Domange | Damage mechanisms in HTS tapes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CF0D3-E3E6-5197-3667-31359BD6D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664C56-3162-3BC5-4EA5-1D35FBBDCE10}"/>
              </a:ext>
            </a:extLst>
          </p:cNvPr>
          <p:cNvSpPr txBox="1"/>
          <p:nvPr/>
        </p:nvSpPr>
        <p:spPr>
          <a:xfrm>
            <a:off x="-11094" y="1688091"/>
            <a:ext cx="45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/>
                </a:solidFill>
              </a:rPr>
              <a:t>HTS samples holder</a:t>
            </a:r>
          </a:p>
          <a:p>
            <a:pPr algn="ctr"/>
            <a:r>
              <a:rPr lang="en-US" b="1" dirty="0">
                <a:solidFill>
                  <a:schemeClr val="accent5"/>
                </a:solidFill>
              </a:rPr>
              <a:t>6 batches of 7 samples</a:t>
            </a:r>
          </a:p>
        </p:txBody>
      </p:sp>
      <p:pic>
        <p:nvPicPr>
          <p:cNvPr id="43" name="Picture 42" descr="A close-up of a copper block&#10;&#10;Description automatically generated">
            <a:extLst>
              <a:ext uri="{FF2B5EF4-FFF2-40B4-BE49-F238E27FC236}">
                <a16:creationId xmlns:a16="http://schemas.microsoft.com/office/drawing/2014/main" id="{EECCCF2D-B8B7-E611-136C-B5EACC0451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3" r="8835"/>
          <a:stretch/>
        </p:blipFill>
        <p:spPr>
          <a:xfrm rot="5400000">
            <a:off x="4295267" y="2466865"/>
            <a:ext cx="3601467" cy="3346256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D90CE8AB-4936-96C9-1054-139BA4A07B1D}"/>
              </a:ext>
            </a:extLst>
          </p:cNvPr>
          <p:cNvSpPr txBox="1"/>
          <p:nvPr/>
        </p:nvSpPr>
        <p:spPr>
          <a:xfrm>
            <a:off x="4422872" y="1698369"/>
            <a:ext cx="3346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/>
                </a:solidFill>
              </a:rPr>
              <a:t>HTS samples holder after beam impact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968EAAD-7F1A-80DA-7AD8-CB3D11CAD84B}"/>
              </a:ext>
            </a:extLst>
          </p:cNvPr>
          <p:cNvCxnSpPr>
            <a:cxnSpLocks/>
          </p:cNvCxnSpPr>
          <p:nvPr/>
        </p:nvCxnSpPr>
        <p:spPr>
          <a:xfrm flipH="1" flipV="1">
            <a:off x="6743412" y="3912388"/>
            <a:ext cx="1120023" cy="15761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16061AD-4F7E-B5B7-0E66-7DFD013FAA35}"/>
              </a:ext>
            </a:extLst>
          </p:cNvPr>
          <p:cNvSpPr txBox="1"/>
          <p:nvPr/>
        </p:nvSpPr>
        <p:spPr>
          <a:xfrm>
            <a:off x="7954241" y="3924497"/>
            <a:ext cx="3346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Horizontal tape: Batch 1 - 4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B702C20-DC5F-0D16-0CA2-6BBF96B233D8}"/>
              </a:ext>
            </a:extLst>
          </p:cNvPr>
          <p:cNvCxnSpPr>
            <a:cxnSpLocks/>
          </p:cNvCxnSpPr>
          <p:nvPr/>
        </p:nvCxnSpPr>
        <p:spPr>
          <a:xfrm flipH="1" flipV="1">
            <a:off x="6755146" y="4687047"/>
            <a:ext cx="1108289" cy="57877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5818B3AC-652D-01BA-6A57-B919E6DB118A}"/>
              </a:ext>
            </a:extLst>
          </p:cNvPr>
          <p:cNvSpPr txBox="1"/>
          <p:nvPr/>
        </p:nvSpPr>
        <p:spPr>
          <a:xfrm>
            <a:off x="7954241" y="5140424"/>
            <a:ext cx="3346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Vertical tape: Batch 5 - 6</a:t>
            </a:r>
          </a:p>
        </p:txBody>
      </p:sp>
      <p:pic>
        <p:nvPicPr>
          <p:cNvPr id="52" name="Picture 51" descr="A row of copper bars on a graph paper&#10;&#10;Description automatically generated">
            <a:extLst>
              <a:ext uri="{FF2B5EF4-FFF2-40B4-BE49-F238E27FC236}">
                <a16:creationId xmlns:a16="http://schemas.microsoft.com/office/drawing/2014/main" id="{FFCBD4DC-7C8F-105D-CF4E-A97182AB8E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0" t="64254" r="22463" b="32256"/>
          <a:stretch/>
        </p:blipFill>
        <p:spPr>
          <a:xfrm>
            <a:off x="7863435" y="2344700"/>
            <a:ext cx="4198966" cy="280599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00486F50-9364-A270-CF14-5EB641222EF8}"/>
              </a:ext>
            </a:extLst>
          </p:cNvPr>
          <p:cNvSpPr txBox="1"/>
          <p:nvPr/>
        </p:nvSpPr>
        <p:spPr>
          <a:xfrm>
            <a:off x="8289789" y="1836868"/>
            <a:ext cx="3346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/>
                </a:solidFill>
              </a:rPr>
              <a:t>HTS tape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3DCA0EA-E33B-1384-503A-8F3D6722F0D7}"/>
              </a:ext>
            </a:extLst>
          </p:cNvPr>
          <p:cNvSpPr txBox="1"/>
          <p:nvPr/>
        </p:nvSpPr>
        <p:spPr>
          <a:xfrm>
            <a:off x="7863435" y="2649337"/>
            <a:ext cx="3100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Dimensions: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Length: 60mm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Width: 4mm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Thickness: 0.2mm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1495EF9-ABC0-3EFC-F43C-34B0ED45AFEB}"/>
              </a:ext>
            </a:extLst>
          </p:cNvPr>
          <p:cNvGrpSpPr/>
          <p:nvPr/>
        </p:nvGrpSpPr>
        <p:grpSpPr>
          <a:xfrm>
            <a:off x="192947" y="2339259"/>
            <a:ext cx="4195618" cy="3584155"/>
            <a:chOff x="192947" y="2339259"/>
            <a:chExt cx="4195618" cy="358415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B5EBC7D-C139-47A4-2C83-0A73DBE96E45}"/>
                </a:ext>
              </a:extLst>
            </p:cNvPr>
            <p:cNvGrpSpPr/>
            <p:nvPr/>
          </p:nvGrpSpPr>
          <p:grpSpPr>
            <a:xfrm>
              <a:off x="269095" y="2339259"/>
              <a:ext cx="4119470" cy="3584155"/>
              <a:chOff x="6873883" y="2309207"/>
              <a:chExt cx="4119470" cy="3584155"/>
            </a:xfrm>
          </p:grpSpPr>
          <p:pic>
            <p:nvPicPr>
              <p:cNvPr id="6" name="Content Placeholder 17">
                <a:extLst>
                  <a:ext uri="{FF2B5EF4-FFF2-40B4-BE49-F238E27FC236}">
                    <a16:creationId xmlns:a16="http://schemas.microsoft.com/office/drawing/2014/main" id="{0B7C182B-E4C8-6731-5DEA-9A549088BC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rcRect l="20589" t="21338" r="21400" b="2953"/>
              <a:stretch/>
            </p:blipFill>
            <p:spPr>
              <a:xfrm>
                <a:off x="6873883" y="2309207"/>
                <a:ext cx="4119470" cy="3584155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08B1AC7-7F5A-652E-49B1-64CC990917EF}"/>
                  </a:ext>
                </a:extLst>
              </p:cNvPr>
              <p:cNvSpPr txBox="1"/>
              <p:nvPr/>
            </p:nvSpPr>
            <p:spPr>
              <a:xfrm>
                <a:off x="7749052" y="3159863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B1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29C7B98-012D-9DC1-180B-2E5DDCD63D69}"/>
                  </a:ext>
                </a:extLst>
              </p:cNvPr>
              <p:cNvSpPr txBox="1"/>
              <p:nvPr/>
            </p:nvSpPr>
            <p:spPr>
              <a:xfrm>
                <a:off x="7749052" y="3486805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B2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E463BC-1A81-0C98-9F8D-724CDEA38FCB}"/>
                  </a:ext>
                </a:extLst>
              </p:cNvPr>
              <p:cNvSpPr txBox="1"/>
              <p:nvPr/>
            </p:nvSpPr>
            <p:spPr>
              <a:xfrm>
                <a:off x="7749052" y="3853503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B3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752C08-9061-DEB9-CAA7-7EDF57B0B329}"/>
                  </a:ext>
                </a:extLst>
              </p:cNvPr>
              <p:cNvSpPr txBox="1"/>
              <p:nvPr/>
            </p:nvSpPr>
            <p:spPr>
              <a:xfrm>
                <a:off x="7749052" y="4160824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B4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E0AB6A5-D0F0-1F2E-2488-75F7873669EF}"/>
                  </a:ext>
                </a:extLst>
              </p:cNvPr>
              <p:cNvSpPr txBox="1"/>
              <p:nvPr/>
            </p:nvSpPr>
            <p:spPr>
              <a:xfrm>
                <a:off x="7749052" y="4337942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B5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5876C9D-D123-2DAC-18BB-414C46F235D2}"/>
                  </a:ext>
                </a:extLst>
              </p:cNvPr>
              <p:cNvSpPr txBox="1"/>
              <p:nvPr/>
            </p:nvSpPr>
            <p:spPr>
              <a:xfrm>
                <a:off x="7749052" y="4526195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B6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729C20D-8362-D074-D84C-E3160643B092}"/>
                  </a:ext>
                </a:extLst>
              </p:cNvPr>
              <p:cNvSpPr txBox="1"/>
              <p:nvPr/>
            </p:nvSpPr>
            <p:spPr>
              <a:xfrm>
                <a:off x="8096881" y="2898198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S1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325A047-29CB-3305-10E6-C8EC9D730E4D}"/>
                  </a:ext>
                </a:extLst>
              </p:cNvPr>
              <p:cNvSpPr txBox="1"/>
              <p:nvPr/>
            </p:nvSpPr>
            <p:spPr>
              <a:xfrm>
                <a:off x="8394977" y="2898198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S2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4520D9E-EDF3-B9EE-ED5F-79A819BBB918}"/>
                  </a:ext>
                </a:extLst>
              </p:cNvPr>
              <p:cNvSpPr txBox="1"/>
              <p:nvPr/>
            </p:nvSpPr>
            <p:spPr>
              <a:xfrm>
                <a:off x="8685347" y="2898198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S3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B7F2D5C-6362-E41A-F100-E6B621D49640}"/>
                  </a:ext>
                </a:extLst>
              </p:cNvPr>
              <p:cNvSpPr txBox="1"/>
              <p:nvPr/>
            </p:nvSpPr>
            <p:spPr>
              <a:xfrm>
                <a:off x="8983443" y="2903035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S4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3FB3357-8926-31E5-C265-D869EFDD1F75}"/>
                  </a:ext>
                </a:extLst>
              </p:cNvPr>
              <p:cNvSpPr txBox="1"/>
              <p:nvPr/>
            </p:nvSpPr>
            <p:spPr>
              <a:xfrm>
                <a:off x="9306004" y="2903775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S5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9C5232C-2BC7-49DF-4B44-AAD0A881FB13}"/>
                  </a:ext>
                </a:extLst>
              </p:cNvPr>
              <p:cNvSpPr txBox="1"/>
              <p:nvPr/>
            </p:nvSpPr>
            <p:spPr>
              <a:xfrm>
                <a:off x="9578682" y="2907859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S6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99989C7-9744-C54E-FCD7-94A5D8470BB1}"/>
                  </a:ext>
                </a:extLst>
              </p:cNvPr>
              <p:cNvSpPr txBox="1"/>
              <p:nvPr/>
            </p:nvSpPr>
            <p:spPr>
              <a:xfrm>
                <a:off x="9992661" y="2907859"/>
                <a:ext cx="3166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33A0"/>
                    </a:solidFill>
                  </a:rPr>
                  <a:t>S7</a:t>
                </a:r>
                <a:endParaRPr lang="en-GB" sz="1400" dirty="0">
                  <a:solidFill>
                    <a:srgbClr val="0033A0"/>
                  </a:solidFill>
                </a:endParaRPr>
              </a:p>
            </p:txBody>
          </p:sp>
        </p:grp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2CAD48A9-B160-E20D-7A1B-205B36C50313}"/>
                </a:ext>
              </a:extLst>
            </p:cNvPr>
            <p:cNvCxnSpPr>
              <a:cxnSpLocks/>
            </p:cNvCxnSpPr>
            <p:nvPr/>
          </p:nvCxnSpPr>
          <p:spPr>
            <a:xfrm>
              <a:off x="192947" y="3290292"/>
              <a:ext cx="748888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A56A98D7-7AC2-CF5E-D220-42A66258A500}"/>
                </a:ext>
              </a:extLst>
            </p:cNvPr>
            <p:cNvCxnSpPr>
              <a:cxnSpLocks/>
            </p:cNvCxnSpPr>
            <p:nvPr/>
          </p:nvCxnSpPr>
          <p:spPr>
            <a:xfrm>
              <a:off x="192947" y="3620259"/>
              <a:ext cx="748888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43020405-5190-1C87-F1E7-9A48BAA25488}"/>
                </a:ext>
              </a:extLst>
            </p:cNvPr>
            <p:cNvCxnSpPr>
              <a:cxnSpLocks/>
            </p:cNvCxnSpPr>
            <p:nvPr/>
          </p:nvCxnSpPr>
          <p:spPr>
            <a:xfrm>
              <a:off x="192947" y="3973995"/>
              <a:ext cx="748888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6DD5E64D-EE13-63BF-CE01-2986D5EA7762}"/>
                </a:ext>
              </a:extLst>
            </p:cNvPr>
            <p:cNvCxnSpPr>
              <a:cxnSpLocks/>
            </p:cNvCxnSpPr>
            <p:nvPr/>
          </p:nvCxnSpPr>
          <p:spPr>
            <a:xfrm>
              <a:off x="192947" y="4274766"/>
              <a:ext cx="740990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62F35B38-EA5D-2EA8-6F84-0AA4E035D709}"/>
                </a:ext>
              </a:extLst>
            </p:cNvPr>
            <p:cNvCxnSpPr>
              <a:cxnSpLocks/>
            </p:cNvCxnSpPr>
            <p:nvPr/>
          </p:nvCxnSpPr>
          <p:spPr>
            <a:xfrm>
              <a:off x="192947" y="4476741"/>
              <a:ext cx="740990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9F20F4E8-1A5D-8D98-91B1-204EF3DAF4AA}"/>
                </a:ext>
              </a:extLst>
            </p:cNvPr>
            <p:cNvCxnSpPr>
              <a:cxnSpLocks/>
            </p:cNvCxnSpPr>
            <p:nvPr/>
          </p:nvCxnSpPr>
          <p:spPr>
            <a:xfrm>
              <a:off x="192947" y="4661880"/>
              <a:ext cx="740990" cy="0"/>
            </a:xfrm>
            <a:prstGeom prst="straightConnector1">
              <a:avLst/>
            </a:prstGeom>
            <a:ln w="38100">
              <a:solidFill>
                <a:srgbClr val="9A57C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9" name="Picture 78">
            <a:extLst>
              <a:ext uri="{FF2B5EF4-FFF2-40B4-BE49-F238E27FC236}">
                <a16:creationId xmlns:a16="http://schemas.microsoft.com/office/drawing/2014/main" id="{9802726A-EA78-E8FF-F75B-EB14B9ABF2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0773" b="35377"/>
          <a:stretch/>
        </p:blipFill>
        <p:spPr>
          <a:xfrm>
            <a:off x="8029742" y="5450484"/>
            <a:ext cx="3444925" cy="849705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BCE110EB-184B-B37C-BA3F-11FBAD1FA18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111" t="24767" b="37851"/>
          <a:stretch/>
        </p:blipFill>
        <p:spPr>
          <a:xfrm>
            <a:off x="8029742" y="4279754"/>
            <a:ext cx="3681443" cy="81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780478"/>
      </p:ext>
    </p:extLst>
  </p:cSld>
  <p:clrMapOvr>
    <a:masterClrMapping/>
  </p:clrMapOvr>
</p:sld>
</file>

<file path=ppt/theme/theme1.xml><?xml version="1.0" encoding="utf-8"?>
<a:theme xmlns:a="http://schemas.openxmlformats.org/drawingml/2006/main" name="CERN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3" id="{224BAE2C-9DAA-A04D-99CB-502A43584C5C}" vid="{F686E29C-2674-F34B-A343-B507461EDC8E}"/>
    </a:ext>
  </a:extLst>
</a:theme>
</file>

<file path=ppt/theme/theme2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2logo-v2" id="{164BE51A-7D4D-B040-BE07-1A799ED56FE7}" vid="{098C48DC-503E-6C4C-B23B-C4F314185B0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11193</TotalTime>
  <Words>2293</Words>
  <Application>Microsoft Office PowerPoint</Application>
  <PresentationFormat>Widescreen</PresentationFormat>
  <Paragraphs>704</Paragraphs>
  <Slides>40</Slides>
  <Notes>0</Notes>
  <HiddenSlides>3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Cambria Math</vt:lpstr>
      <vt:lpstr>LiberationSerif-Bold</vt:lpstr>
      <vt:lpstr>Wingdings</vt:lpstr>
      <vt:lpstr>CERN theme</vt:lpstr>
      <vt:lpstr>Thème Office</vt:lpstr>
      <vt:lpstr>Damage Mechanisms in High-Temperature Superconducting (HTS) Tapes</vt:lpstr>
      <vt:lpstr>Outline</vt:lpstr>
      <vt:lpstr>Outline</vt:lpstr>
      <vt:lpstr>Overview and motivations</vt:lpstr>
      <vt:lpstr>Overview and motivations</vt:lpstr>
      <vt:lpstr>Outline</vt:lpstr>
      <vt:lpstr>The HiRadMat-37 experiment</vt:lpstr>
      <vt:lpstr>The HiRadMat-37 experiment</vt:lpstr>
      <vt:lpstr>The HiRadMat-37 experiment</vt:lpstr>
      <vt:lpstr>HiRadMat-37: Post-beam-impact analysis</vt:lpstr>
      <vt:lpstr>HiRadMat-37: Monte Carlo simulation</vt:lpstr>
      <vt:lpstr>HiRadMat-37: Monte Carlo simulation</vt:lpstr>
      <vt:lpstr>HiRadMat-37: Monte Carlo simulation</vt:lpstr>
      <vt:lpstr>HiRadMat-37: Post-beam-impact analysis</vt:lpstr>
      <vt:lpstr>Critical current measurement</vt:lpstr>
      <vt:lpstr>Critical current measurement</vt:lpstr>
      <vt:lpstr>Critical current measurement</vt:lpstr>
      <vt:lpstr>Critical current measurement</vt:lpstr>
      <vt:lpstr>Critical current measurement</vt:lpstr>
      <vt:lpstr>Critical current measurement</vt:lpstr>
      <vt:lpstr>Critical current measurement</vt:lpstr>
      <vt:lpstr>Critical current measurement</vt:lpstr>
      <vt:lpstr>HiRadMat-37: next steps</vt:lpstr>
      <vt:lpstr>Outline</vt:lpstr>
      <vt:lpstr>Capacitive current discharge heating experiment</vt:lpstr>
      <vt:lpstr>PowerPoint Presentation</vt:lpstr>
      <vt:lpstr>PowerPoint Presentation</vt:lpstr>
      <vt:lpstr>Modelling hypotheses</vt:lpstr>
      <vt:lpstr>Modelling hypotheses</vt:lpstr>
      <vt:lpstr>Measurement analysis</vt:lpstr>
      <vt:lpstr>Measurement analysis</vt:lpstr>
      <vt:lpstr>PowerPoint Presentation</vt:lpstr>
      <vt:lpstr>Critical current analysis</vt:lpstr>
      <vt:lpstr>Critical current analysis</vt:lpstr>
      <vt:lpstr>Outline</vt:lpstr>
      <vt:lpstr>Conclusion and next steps</vt:lpstr>
      <vt:lpstr>Thanks for your attention</vt:lpstr>
      <vt:lpstr>HiRadMat-37: Post-beam-impact analysis</vt:lpstr>
      <vt:lpstr>HiRadMat-37: Monte Carlo simulation</vt:lpstr>
      <vt:lpstr>HiRadMat-37: Monte Carlo simulation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Delphine Domange</dc:creator>
  <cp:lastModifiedBy>Delphine Domange</cp:lastModifiedBy>
  <cp:revision>57</cp:revision>
  <dcterms:created xsi:type="dcterms:W3CDTF">2023-10-10T08:58:14Z</dcterms:created>
  <dcterms:modified xsi:type="dcterms:W3CDTF">2023-10-26T13:34:41Z</dcterms:modified>
</cp:coreProperties>
</file>