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50"/>
  </p:notesMasterIdLst>
  <p:sldIdLst>
    <p:sldId id="256" r:id="rId5"/>
    <p:sldId id="257" r:id="rId6"/>
    <p:sldId id="348" r:id="rId7"/>
    <p:sldId id="354" r:id="rId8"/>
    <p:sldId id="355" r:id="rId9"/>
    <p:sldId id="356" r:id="rId10"/>
    <p:sldId id="706" r:id="rId11"/>
    <p:sldId id="357" r:id="rId12"/>
    <p:sldId id="707" r:id="rId13"/>
    <p:sldId id="431" r:id="rId14"/>
    <p:sldId id="708" r:id="rId15"/>
    <p:sldId id="711" r:id="rId16"/>
    <p:sldId id="710" r:id="rId17"/>
    <p:sldId id="342" r:id="rId18"/>
    <p:sldId id="358" r:id="rId19"/>
    <p:sldId id="343" r:id="rId20"/>
    <p:sldId id="712" r:id="rId21"/>
    <p:sldId id="340" r:id="rId22"/>
    <p:sldId id="433" r:id="rId23"/>
    <p:sldId id="435" r:id="rId24"/>
    <p:sldId id="714" r:id="rId25"/>
    <p:sldId id="713" r:id="rId26"/>
    <p:sldId id="344" r:id="rId27"/>
    <p:sldId id="724" r:id="rId28"/>
    <p:sldId id="722" r:id="rId29"/>
    <p:sldId id="295" r:id="rId30"/>
    <p:sldId id="716" r:id="rId31"/>
    <p:sldId id="316" r:id="rId32"/>
    <p:sldId id="287" r:id="rId33"/>
    <p:sldId id="286" r:id="rId34"/>
    <p:sldId id="701" r:id="rId35"/>
    <p:sldId id="717" r:id="rId36"/>
    <p:sldId id="320" r:id="rId37"/>
    <p:sldId id="330" r:id="rId38"/>
    <p:sldId id="718" r:id="rId39"/>
    <p:sldId id="389" r:id="rId40"/>
    <p:sldId id="311" r:id="rId41"/>
    <p:sldId id="721" r:id="rId42"/>
    <p:sldId id="704" r:id="rId43"/>
    <p:sldId id="309" r:id="rId44"/>
    <p:sldId id="294" r:id="rId45"/>
    <p:sldId id="703" r:id="rId46"/>
    <p:sldId id="723" r:id="rId47"/>
    <p:sldId id="720" r:id="rId48"/>
    <p:sldId id="293" r:id="rId4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BEBAAE"/>
    <a:srgbClr val="FFFFFF"/>
    <a:srgbClr val="0066FF"/>
    <a:srgbClr val="00FFCC"/>
    <a:srgbClr val="FF0066"/>
    <a:srgbClr val="FF0000"/>
    <a:srgbClr val="212121"/>
    <a:srgbClr val="191919"/>
    <a:srgbClr val="03BA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946" autoAdjust="0"/>
    <p:restoredTop sz="86847" autoAdjust="0"/>
  </p:normalViewPr>
  <p:slideViewPr>
    <p:cSldViewPr snapToGrid="0" snapToObjects="1">
      <p:cViewPr varScale="1">
        <p:scale>
          <a:sx n="177" d="100"/>
          <a:sy n="177" d="100"/>
        </p:scale>
        <p:origin x="1164" y="156"/>
      </p:cViewPr>
      <p:guideLst>
        <p:guide orient="horz" pos="1620"/>
        <p:guide pos="2896"/>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E9111F-2889-4422-A15C-08B803354A98}" type="datetimeFigureOut">
              <a:rPr lang="en-GB" smtClean="0"/>
              <a:t>17/10/2024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1AD9EE-B5E4-491F-8D76-3B5AFFD4060B}" type="slidenum">
              <a:rPr lang="en-GB" smtClean="0"/>
              <a:t>‹#›</a:t>
            </a:fld>
            <a:endParaRPr lang="en-GB"/>
          </a:p>
        </p:txBody>
      </p:sp>
    </p:spTree>
    <p:extLst>
      <p:ext uri="{BB962C8B-B14F-4D97-AF65-F5344CB8AC3E}">
        <p14:creationId xmlns:p14="http://schemas.microsoft.com/office/powerpoint/2010/main" val="12739901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fld id="{0E1AD9EE-B5E4-491F-8D76-3B5AFFD4060B}" type="slidenum">
              <a:rPr lang="en-GB" smtClean="0"/>
              <a:t>2</a:t>
            </a:fld>
            <a:endParaRPr lang="en-GB"/>
          </a:p>
        </p:txBody>
      </p:sp>
    </p:spTree>
    <p:extLst>
      <p:ext uri="{BB962C8B-B14F-4D97-AF65-F5344CB8AC3E}">
        <p14:creationId xmlns:p14="http://schemas.microsoft.com/office/powerpoint/2010/main" val="3541997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t"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11</a:t>
            </a:fld>
            <a:endParaRPr lang="en-GB"/>
          </a:p>
        </p:txBody>
      </p:sp>
    </p:spTree>
    <p:extLst>
      <p:ext uri="{BB962C8B-B14F-4D97-AF65-F5344CB8AC3E}">
        <p14:creationId xmlns:p14="http://schemas.microsoft.com/office/powerpoint/2010/main" val="17576330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0E1AD9EE-B5E4-491F-8D76-3B5AFFD4060B}" type="slidenum">
              <a:rPr lang="en-GB" smtClean="0"/>
              <a:t>12</a:t>
            </a:fld>
            <a:endParaRPr lang="en-GB"/>
          </a:p>
        </p:txBody>
      </p:sp>
    </p:spTree>
    <p:extLst>
      <p:ext uri="{BB962C8B-B14F-4D97-AF65-F5344CB8AC3E}">
        <p14:creationId xmlns:p14="http://schemas.microsoft.com/office/powerpoint/2010/main" val="300185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0E1AD9EE-B5E4-491F-8D76-3B5AFFD4060B}" type="slidenum">
              <a:rPr lang="en-GB" smtClean="0"/>
              <a:t>13</a:t>
            </a:fld>
            <a:endParaRPr lang="en-GB"/>
          </a:p>
        </p:txBody>
      </p:sp>
    </p:spTree>
    <p:extLst>
      <p:ext uri="{BB962C8B-B14F-4D97-AF65-F5344CB8AC3E}">
        <p14:creationId xmlns:p14="http://schemas.microsoft.com/office/powerpoint/2010/main" val="3576672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0E1AD9EE-B5E4-491F-8D76-3B5AFFD4060B}" type="slidenum">
              <a:rPr lang="en-GB" smtClean="0"/>
              <a:t>14</a:t>
            </a:fld>
            <a:endParaRPr lang="en-GB" dirty="0"/>
          </a:p>
        </p:txBody>
      </p:sp>
    </p:spTree>
    <p:extLst>
      <p:ext uri="{BB962C8B-B14F-4D97-AF65-F5344CB8AC3E}">
        <p14:creationId xmlns:p14="http://schemas.microsoft.com/office/powerpoint/2010/main" val="619057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15</a:t>
            </a:fld>
            <a:endParaRPr lang="en-GB" dirty="0"/>
          </a:p>
        </p:txBody>
      </p:sp>
    </p:spTree>
    <p:extLst>
      <p:ext uri="{BB962C8B-B14F-4D97-AF65-F5344CB8AC3E}">
        <p14:creationId xmlns:p14="http://schemas.microsoft.com/office/powerpoint/2010/main" val="26393745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16</a:t>
            </a:fld>
            <a:endParaRPr lang="en-GB" dirty="0"/>
          </a:p>
        </p:txBody>
      </p:sp>
    </p:spTree>
    <p:extLst>
      <p:ext uri="{BB962C8B-B14F-4D97-AF65-F5344CB8AC3E}">
        <p14:creationId xmlns:p14="http://schemas.microsoft.com/office/powerpoint/2010/main" val="32822086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17</a:t>
            </a:fld>
            <a:endParaRPr lang="en-GB" dirty="0"/>
          </a:p>
        </p:txBody>
      </p:sp>
    </p:spTree>
    <p:extLst>
      <p:ext uri="{BB962C8B-B14F-4D97-AF65-F5344CB8AC3E}">
        <p14:creationId xmlns:p14="http://schemas.microsoft.com/office/powerpoint/2010/main" val="39468241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18</a:t>
            </a:fld>
            <a:endParaRPr lang="en-GB" dirty="0"/>
          </a:p>
        </p:txBody>
      </p:sp>
    </p:spTree>
    <p:extLst>
      <p:ext uri="{BB962C8B-B14F-4D97-AF65-F5344CB8AC3E}">
        <p14:creationId xmlns:p14="http://schemas.microsoft.com/office/powerpoint/2010/main" val="27569652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0E1AD9EE-B5E4-491F-8D76-3B5AFFD4060B}" type="slidenum">
              <a:rPr lang="en-GB" smtClean="0"/>
              <a:t>19</a:t>
            </a:fld>
            <a:endParaRPr lang="en-GB" dirty="0"/>
          </a:p>
        </p:txBody>
      </p:sp>
    </p:spTree>
    <p:extLst>
      <p:ext uri="{BB962C8B-B14F-4D97-AF65-F5344CB8AC3E}">
        <p14:creationId xmlns:p14="http://schemas.microsoft.com/office/powerpoint/2010/main" val="1105416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0E1AD9EE-B5E4-491F-8D76-3B5AFFD4060B}" type="slidenum">
              <a:rPr lang="en-GB" smtClean="0"/>
              <a:t>20</a:t>
            </a:fld>
            <a:endParaRPr lang="en-GB" dirty="0"/>
          </a:p>
        </p:txBody>
      </p:sp>
    </p:spTree>
    <p:extLst>
      <p:ext uri="{BB962C8B-B14F-4D97-AF65-F5344CB8AC3E}">
        <p14:creationId xmlns:p14="http://schemas.microsoft.com/office/powerpoint/2010/main" val="3156171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8287" cy="3724275"/>
          </a:xfrm>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de-DE" sz="800" dirty="0"/>
          </a:p>
        </p:txBody>
      </p:sp>
      <p:sp>
        <p:nvSpPr>
          <p:cNvPr id="4" name="Slide Number Placeholder 3"/>
          <p:cNvSpPr>
            <a:spLocks noGrp="1"/>
          </p:cNvSpPr>
          <p:nvPr>
            <p:ph type="sldNum" sz="quarter" idx="10"/>
          </p:nvPr>
        </p:nvSpPr>
        <p:spPr/>
        <p:txBody>
          <a:bodyPr/>
          <a:lstStyle/>
          <a:p>
            <a:fld id="{26BEA98B-8E54-4CD0-82BB-B61F2ACC55F5}" type="slidenum">
              <a:rPr lang="en-US" smtClean="0"/>
              <a:pPr/>
              <a:t>3</a:t>
            </a:fld>
            <a:endParaRPr lang="en-US" dirty="0"/>
          </a:p>
        </p:txBody>
      </p:sp>
    </p:spTree>
    <p:extLst>
      <p:ext uri="{BB962C8B-B14F-4D97-AF65-F5344CB8AC3E}">
        <p14:creationId xmlns:p14="http://schemas.microsoft.com/office/powerpoint/2010/main" val="6532142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0E1AD9EE-B5E4-491F-8D76-3B5AFFD4060B}" type="slidenum">
              <a:rPr lang="en-GB" smtClean="0"/>
              <a:t>21</a:t>
            </a:fld>
            <a:endParaRPr lang="en-GB" dirty="0"/>
          </a:p>
        </p:txBody>
      </p:sp>
    </p:spTree>
    <p:extLst>
      <p:ext uri="{BB962C8B-B14F-4D97-AF65-F5344CB8AC3E}">
        <p14:creationId xmlns:p14="http://schemas.microsoft.com/office/powerpoint/2010/main" val="4714193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0E1AD9EE-B5E4-491F-8D76-3B5AFFD4060B}" type="slidenum">
              <a:rPr lang="en-GB" smtClean="0"/>
              <a:t>22</a:t>
            </a:fld>
            <a:endParaRPr lang="en-GB" dirty="0"/>
          </a:p>
        </p:txBody>
      </p:sp>
    </p:spTree>
    <p:extLst>
      <p:ext uri="{BB962C8B-B14F-4D97-AF65-F5344CB8AC3E}">
        <p14:creationId xmlns:p14="http://schemas.microsoft.com/office/powerpoint/2010/main" val="16501263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23</a:t>
            </a:fld>
            <a:endParaRPr lang="en-GB" dirty="0"/>
          </a:p>
        </p:txBody>
      </p:sp>
    </p:spTree>
    <p:extLst>
      <p:ext uri="{BB962C8B-B14F-4D97-AF65-F5344CB8AC3E}">
        <p14:creationId xmlns:p14="http://schemas.microsoft.com/office/powerpoint/2010/main" val="39475268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24</a:t>
            </a:fld>
            <a:endParaRPr lang="en-GB" dirty="0"/>
          </a:p>
        </p:txBody>
      </p:sp>
    </p:spTree>
    <p:extLst>
      <p:ext uri="{BB962C8B-B14F-4D97-AF65-F5344CB8AC3E}">
        <p14:creationId xmlns:p14="http://schemas.microsoft.com/office/powerpoint/2010/main" val="11932071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3 main decay chains are observed in nature, commonly called the </a:t>
            </a:r>
            <a:r>
              <a:rPr lang="en-GB" sz="1200" b="1" dirty="0"/>
              <a:t>thorium</a:t>
            </a:r>
            <a:r>
              <a:rPr lang="en-GB" sz="1200" dirty="0"/>
              <a:t>, </a:t>
            </a:r>
            <a:r>
              <a:rPr lang="en-GB" sz="1200" b="1" dirty="0"/>
              <a:t>uranium</a:t>
            </a:r>
            <a:r>
              <a:rPr lang="en-GB" sz="1200" dirty="0"/>
              <a:t> (</a:t>
            </a:r>
            <a:r>
              <a:rPr lang="en-GB" sz="1200" b="1" dirty="0"/>
              <a:t>radium) </a:t>
            </a:r>
            <a:r>
              <a:rPr lang="en-GB" sz="1200" dirty="0"/>
              <a:t>and </a:t>
            </a:r>
            <a:r>
              <a:rPr lang="en-GB" sz="1200" b="1" dirty="0"/>
              <a:t>actinium</a:t>
            </a:r>
            <a:r>
              <a:rPr lang="en-GB" sz="1200" dirty="0"/>
              <a:t> series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sand beaches close to </a:t>
            </a:r>
            <a:r>
              <a:rPr lang="en-GB" sz="1200" dirty="0" err="1"/>
              <a:t>Guarapari</a:t>
            </a:r>
            <a:r>
              <a:rPr lang="en-GB" sz="1200" dirty="0"/>
              <a:t> have a high percentage of monazite, a phosphate of rare earth metals containing uranium and thorium.</a:t>
            </a:r>
            <a:r>
              <a:rPr lang="en-GB" sz="1200" baseline="30000" dirty="0"/>
              <a:t> </a:t>
            </a:r>
            <a:r>
              <a:rPr lang="en-GB" sz="1200" dirty="0"/>
              <a:t>The level on some spots reach 20μSv/h – 131 </a:t>
            </a:r>
            <a:r>
              <a:rPr lang="en-GB" sz="1200" dirty="0" err="1"/>
              <a:t>uSv</a:t>
            </a:r>
            <a:r>
              <a:rPr lang="en-GB" sz="1200" dirty="0"/>
              <a:t>/h</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endParaRPr lang="en-GB" dirty="0"/>
          </a:p>
        </p:txBody>
      </p:sp>
      <p:sp>
        <p:nvSpPr>
          <p:cNvPr id="4" name="Slide Number Placeholder 3"/>
          <p:cNvSpPr>
            <a:spLocks noGrp="1"/>
          </p:cNvSpPr>
          <p:nvPr>
            <p:ph type="sldNum" sz="quarter" idx="5"/>
          </p:nvPr>
        </p:nvSpPr>
        <p:spPr/>
        <p:txBody>
          <a:bodyPr/>
          <a:lstStyle/>
          <a:p>
            <a:fld id="{0E1AD9EE-B5E4-491F-8D76-3B5AFFD4060B}" type="slidenum">
              <a:rPr lang="en-GB" smtClean="0"/>
              <a:t>25</a:t>
            </a:fld>
            <a:endParaRPr lang="en-GB"/>
          </a:p>
        </p:txBody>
      </p:sp>
    </p:spTree>
    <p:extLst>
      <p:ext uri="{BB962C8B-B14F-4D97-AF65-F5344CB8AC3E}">
        <p14:creationId xmlns:p14="http://schemas.microsoft.com/office/powerpoint/2010/main" val="31737540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E1AD9EE-B5E4-491F-8D76-3B5AFFD4060B}" type="slidenum">
              <a:rPr lang="en-GB" smtClean="0"/>
              <a:t>26</a:t>
            </a:fld>
            <a:endParaRPr lang="en-GB"/>
          </a:p>
        </p:txBody>
      </p:sp>
    </p:spTree>
    <p:extLst>
      <p:ext uri="{BB962C8B-B14F-4D97-AF65-F5344CB8AC3E}">
        <p14:creationId xmlns:p14="http://schemas.microsoft.com/office/powerpoint/2010/main" val="331713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0E1AD9EE-B5E4-491F-8D76-3B5AFFD4060B}" type="slidenum">
              <a:rPr lang="en-GB" smtClean="0"/>
              <a:t>27</a:t>
            </a:fld>
            <a:endParaRPr lang="en-GB"/>
          </a:p>
        </p:txBody>
      </p:sp>
    </p:spTree>
    <p:extLst>
      <p:ext uri="{BB962C8B-B14F-4D97-AF65-F5344CB8AC3E}">
        <p14:creationId xmlns:p14="http://schemas.microsoft.com/office/powerpoint/2010/main" val="24714883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31</a:t>
            </a:fld>
            <a:endParaRPr lang="en-GB" dirty="0"/>
          </a:p>
        </p:txBody>
      </p:sp>
    </p:spTree>
    <p:extLst>
      <p:ext uri="{BB962C8B-B14F-4D97-AF65-F5344CB8AC3E}">
        <p14:creationId xmlns:p14="http://schemas.microsoft.com/office/powerpoint/2010/main" val="27393865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0E1AD9EE-B5E4-491F-8D76-3B5AFFD4060B}" type="slidenum">
              <a:rPr lang="en-GB" smtClean="0"/>
              <a:t>32</a:t>
            </a:fld>
            <a:endParaRPr lang="en-GB"/>
          </a:p>
        </p:txBody>
      </p:sp>
    </p:spTree>
    <p:extLst>
      <p:ext uri="{BB962C8B-B14F-4D97-AF65-F5344CB8AC3E}">
        <p14:creationId xmlns:p14="http://schemas.microsoft.com/office/powerpoint/2010/main" val="32003103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8287" cy="3724275"/>
          </a:xfrm>
        </p:spPr>
      </p:sp>
      <p:sp>
        <p:nvSpPr>
          <p:cNvPr id="3" name="Notes Placeholder 2"/>
          <p:cNvSpPr>
            <a:spLocks noGrp="1"/>
          </p:cNvSpPr>
          <p:nvPr>
            <p:ph type="body" idx="1"/>
          </p:nvPr>
        </p:nvSpPr>
        <p:spPr/>
        <p:txBody>
          <a:bodyPr/>
          <a:lstStyle/>
          <a:p>
            <a:endParaRPr lang="en-US" sz="800" dirty="0">
              <a:latin typeface="+mj-lt"/>
            </a:endParaRPr>
          </a:p>
        </p:txBody>
      </p:sp>
      <p:sp>
        <p:nvSpPr>
          <p:cNvPr id="4" name="Slide Number Placeholder 3"/>
          <p:cNvSpPr>
            <a:spLocks noGrp="1"/>
          </p:cNvSpPr>
          <p:nvPr>
            <p:ph type="sldNum" sz="quarter" idx="10"/>
          </p:nvPr>
        </p:nvSpPr>
        <p:spPr/>
        <p:txBody>
          <a:bodyPr/>
          <a:lstStyle/>
          <a:p>
            <a:fld id="{26BEA98B-8E54-4CD0-82BB-B61F2ACC55F5}" type="slidenum">
              <a:rPr lang="en-US" smtClean="0"/>
              <a:pPr/>
              <a:t>35</a:t>
            </a:fld>
            <a:endParaRPr lang="en-US" dirty="0"/>
          </a:p>
        </p:txBody>
      </p:sp>
    </p:spTree>
    <p:extLst>
      <p:ext uri="{BB962C8B-B14F-4D97-AF65-F5344CB8AC3E}">
        <p14:creationId xmlns:p14="http://schemas.microsoft.com/office/powerpoint/2010/main" val="1789609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8287" cy="3724275"/>
          </a:xfrm>
        </p:spPr>
      </p:sp>
      <p:sp>
        <p:nvSpPr>
          <p:cNvPr id="3" name="Notes Placeholder 2"/>
          <p:cNvSpPr>
            <a:spLocks noGrp="1"/>
          </p:cNvSpPr>
          <p:nvPr>
            <p:ph type="body" idx="1"/>
          </p:nvPr>
        </p:nvSpPr>
        <p:spPr/>
        <p:txBody>
          <a:bodyPr/>
          <a:lstStyle/>
          <a:p>
            <a:endParaRPr lang="en-US" sz="800" dirty="0">
              <a:latin typeface="+mj-lt"/>
            </a:endParaRPr>
          </a:p>
        </p:txBody>
      </p:sp>
      <p:sp>
        <p:nvSpPr>
          <p:cNvPr id="4" name="Slide Number Placeholder 3"/>
          <p:cNvSpPr>
            <a:spLocks noGrp="1"/>
          </p:cNvSpPr>
          <p:nvPr>
            <p:ph type="sldNum" sz="quarter" idx="10"/>
          </p:nvPr>
        </p:nvSpPr>
        <p:spPr/>
        <p:txBody>
          <a:bodyPr/>
          <a:lstStyle/>
          <a:p>
            <a:fld id="{26BEA98B-8E54-4CD0-82BB-B61F2ACC55F5}" type="slidenum">
              <a:rPr lang="en-US" smtClean="0"/>
              <a:pPr/>
              <a:t>4</a:t>
            </a:fld>
            <a:endParaRPr lang="en-US" dirty="0"/>
          </a:p>
        </p:txBody>
      </p:sp>
    </p:spTree>
    <p:extLst>
      <p:ext uri="{BB962C8B-B14F-4D97-AF65-F5344CB8AC3E}">
        <p14:creationId xmlns:p14="http://schemas.microsoft.com/office/powerpoint/2010/main" val="14211207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34584682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42</a:t>
            </a:fld>
            <a:endParaRPr lang="en-GB" dirty="0"/>
          </a:p>
        </p:txBody>
      </p:sp>
    </p:spTree>
    <p:extLst>
      <p:ext uri="{BB962C8B-B14F-4D97-AF65-F5344CB8AC3E}">
        <p14:creationId xmlns:p14="http://schemas.microsoft.com/office/powerpoint/2010/main" val="3666908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8287" cy="3724275"/>
          </a:xfrm>
        </p:spPr>
      </p:sp>
      <p:sp>
        <p:nvSpPr>
          <p:cNvPr id="3" name="Notes Placeholder 2"/>
          <p:cNvSpPr>
            <a:spLocks noGrp="1"/>
          </p:cNvSpPr>
          <p:nvPr>
            <p:ph type="body" idx="1"/>
          </p:nvPr>
        </p:nvSpPr>
        <p:spPr/>
        <p:txBody>
          <a:bodyPr/>
          <a:lstStyle/>
          <a:p>
            <a:endParaRPr lang="en-US" sz="800" dirty="0">
              <a:latin typeface="+mj-lt"/>
            </a:endParaRPr>
          </a:p>
        </p:txBody>
      </p:sp>
      <p:sp>
        <p:nvSpPr>
          <p:cNvPr id="4" name="Slide Number Placeholder 3"/>
          <p:cNvSpPr>
            <a:spLocks noGrp="1"/>
          </p:cNvSpPr>
          <p:nvPr>
            <p:ph type="sldNum" sz="quarter" idx="10"/>
          </p:nvPr>
        </p:nvSpPr>
        <p:spPr/>
        <p:txBody>
          <a:bodyPr/>
          <a:lstStyle/>
          <a:p>
            <a:fld id="{26BEA98B-8E54-4CD0-82BB-B61F2ACC55F5}" type="slidenum">
              <a:rPr lang="en-US" smtClean="0"/>
              <a:pPr/>
              <a:t>5</a:t>
            </a:fld>
            <a:endParaRPr lang="en-US" dirty="0"/>
          </a:p>
        </p:txBody>
      </p:sp>
    </p:spTree>
    <p:extLst>
      <p:ext uri="{BB962C8B-B14F-4D97-AF65-F5344CB8AC3E}">
        <p14:creationId xmlns:p14="http://schemas.microsoft.com/office/powerpoint/2010/main" val="2397554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6</a:t>
            </a:fld>
            <a:endParaRPr lang="en-GB" dirty="0"/>
          </a:p>
        </p:txBody>
      </p:sp>
    </p:spTree>
    <p:extLst>
      <p:ext uri="{BB962C8B-B14F-4D97-AF65-F5344CB8AC3E}">
        <p14:creationId xmlns:p14="http://schemas.microsoft.com/office/powerpoint/2010/main" val="2998529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7</a:t>
            </a:fld>
            <a:endParaRPr lang="en-GB" dirty="0"/>
          </a:p>
        </p:txBody>
      </p:sp>
    </p:spTree>
    <p:extLst>
      <p:ext uri="{BB962C8B-B14F-4D97-AF65-F5344CB8AC3E}">
        <p14:creationId xmlns:p14="http://schemas.microsoft.com/office/powerpoint/2010/main" val="128232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8</a:t>
            </a:fld>
            <a:endParaRPr lang="en-GB" dirty="0"/>
          </a:p>
        </p:txBody>
      </p:sp>
    </p:spTree>
    <p:extLst>
      <p:ext uri="{BB962C8B-B14F-4D97-AF65-F5344CB8AC3E}">
        <p14:creationId xmlns:p14="http://schemas.microsoft.com/office/powerpoint/2010/main" val="4455095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baseline="0" noProof="0" dirty="0"/>
          </a:p>
        </p:txBody>
      </p:sp>
      <p:sp>
        <p:nvSpPr>
          <p:cNvPr id="4" name="Slide Number Placeholder 3"/>
          <p:cNvSpPr>
            <a:spLocks noGrp="1"/>
          </p:cNvSpPr>
          <p:nvPr>
            <p:ph type="sldNum" sz="quarter" idx="10"/>
          </p:nvPr>
        </p:nvSpPr>
        <p:spPr/>
        <p:txBody>
          <a:bodyPr/>
          <a:lstStyle/>
          <a:p>
            <a:fld id="{0E1AD9EE-B5E4-491F-8D76-3B5AFFD4060B}" type="slidenum">
              <a:rPr lang="en-GB" smtClean="0"/>
              <a:t>9</a:t>
            </a:fld>
            <a:endParaRPr lang="en-GB" dirty="0"/>
          </a:p>
        </p:txBody>
      </p:sp>
    </p:spTree>
    <p:extLst>
      <p:ext uri="{BB962C8B-B14F-4D97-AF65-F5344CB8AC3E}">
        <p14:creationId xmlns:p14="http://schemas.microsoft.com/office/powerpoint/2010/main" val="2168943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457200" rtl="0" eaLnBrk="1" fontAlgn="t"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10</a:t>
            </a:fld>
            <a:endParaRPr lang="en-GB"/>
          </a:p>
        </p:txBody>
      </p:sp>
    </p:spTree>
    <p:extLst>
      <p:ext uri="{BB962C8B-B14F-4D97-AF65-F5344CB8AC3E}">
        <p14:creationId xmlns:p14="http://schemas.microsoft.com/office/powerpoint/2010/main" val="2244450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10/17/2024</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10/17/2024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10/17/2024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 columns with 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13" name="Text Placeholder 19"/>
          <p:cNvSpPr>
            <a:spLocks noGrp="1"/>
          </p:cNvSpPr>
          <p:nvPr>
            <p:ph type="body" sz="quarter" idx="15" hasCustomPrompt="1"/>
          </p:nvPr>
        </p:nvSpPr>
        <p:spPr>
          <a:xfrm>
            <a:off x="432335" y="1054894"/>
            <a:ext cx="3703554" cy="252413"/>
          </a:xfrm>
        </p:spPr>
        <p:txBody>
          <a:bodyPr/>
          <a:lstStyle>
            <a:lvl1pPr marL="0" indent="0">
              <a:spcBef>
                <a:spcPts val="0"/>
              </a:spcBef>
              <a:buNone/>
              <a:defRPr sz="900" b="1">
                <a:solidFill>
                  <a:schemeClr val="accent1"/>
                </a:solidFill>
                <a:latin typeface="+mj-lt"/>
              </a:defRPr>
            </a:lvl1pPr>
            <a:lvl2pPr marL="0" indent="0">
              <a:spcBef>
                <a:spcPts val="0"/>
              </a:spcBef>
              <a:buNone/>
              <a:defRPr sz="900">
                <a:solidFill>
                  <a:schemeClr val="accent1"/>
                </a:solidFill>
              </a:defRPr>
            </a:lvl2pPr>
            <a:lvl3pPr>
              <a:defRPr sz="750">
                <a:solidFill>
                  <a:schemeClr val="accent2"/>
                </a:solidFill>
              </a:defRPr>
            </a:lvl3pPr>
            <a:lvl4pPr>
              <a:defRPr sz="750">
                <a:solidFill>
                  <a:schemeClr val="accent2"/>
                </a:solidFill>
              </a:defRPr>
            </a:lvl4pPr>
            <a:lvl5pPr>
              <a:defRPr sz="750">
                <a:solidFill>
                  <a:schemeClr val="accent2"/>
                </a:solidFill>
              </a:defRPr>
            </a:lvl5pPr>
          </a:lstStyle>
          <a:p>
            <a:pPr lvl="0"/>
            <a:r>
              <a:rPr lang="en-US" dirty="0"/>
              <a:t>Heading 12 </a:t>
            </a:r>
            <a:r>
              <a:rPr lang="en-US" dirty="0" err="1"/>
              <a:t>pt</a:t>
            </a:r>
            <a:endParaRPr lang="en-US" dirty="0"/>
          </a:p>
          <a:p>
            <a:pPr lvl="1"/>
            <a:r>
              <a:rPr lang="en-US" dirty="0"/>
              <a:t>Subheading 12 </a:t>
            </a:r>
            <a:r>
              <a:rPr lang="en-US" dirty="0" err="1"/>
              <a:t>pt</a:t>
            </a:r>
            <a:endParaRPr lang="en-US" dirty="0"/>
          </a:p>
        </p:txBody>
      </p:sp>
      <p:sp>
        <p:nvSpPr>
          <p:cNvPr id="14" name="Text Placeholder 19"/>
          <p:cNvSpPr>
            <a:spLocks noGrp="1"/>
          </p:cNvSpPr>
          <p:nvPr>
            <p:ph type="body" sz="quarter" idx="16" hasCustomPrompt="1"/>
          </p:nvPr>
        </p:nvSpPr>
        <p:spPr>
          <a:xfrm>
            <a:off x="5000554" y="1054894"/>
            <a:ext cx="3703554" cy="252413"/>
          </a:xfrm>
        </p:spPr>
        <p:txBody>
          <a:bodyPr/>
          <a:lstStyle>
            <a:lvl1pPr marL="0" indent="0">
              <a:spcBef>
                <a:spcPts val="0"/>
              </a:spcBef>
              <a:buNone/>
              <a:defRPr sz="900" b="1">
                <a:solidFill>
                  <a:schemeClr val="accent1"/>
                </a:solidFill>
                <a:latin typeface="+mj-lt"/>
              </a:defRPr>
            </a:lvl1pPr>
            <a:lvl2pPr marL="0" indent="0">
              <a:spcBef>
                <a:spcPts val="0"/>
              </a:spcBef>
              <a:buNone/>
              <a:defRPr sz="900">
                <a:solidFill>
                  <a:schemeClr val="accent1"/>
                </a:solidFill>
              </a:defRPr>
            </a:lvl2pPr>
            <a:lvl3pPr>
              <a:defRPr sz="750">
                <a:solidFill>
                  <a:schemeClr val="accent2"/>
                </a:solidFill>
              </a:defRPr>
            </a:lvl3pPr>
            <a:lvl4pPr>
              <a:defRPr sz="750">
                <a:solidFill>
                  <a:schemeClr val="accent2"/>
                </a:solidFill>
              </a:defRPr>
            </a:lvl4pPr>
            <a:lvl5pPr>
              <a:defRPr sz="750">
                <a:solidFill>
                  <a:schemeClr val="accent2"/>
                </a:solidFill>
              </a:defRPr>
            </a:lvl5pPr>
          </a:lstStyle>
          <a:p>
            <a:pPr lvl="0"/>
            <a:r>
              <a:rPr lang="en-US" dirty="0"/>
              <a:t>Heading 12 </a:t>
            </a:r>
            <a:r>
              <a:rPr lang="en-US" dirty="0" err="1"/>
              <a:t>pt</a:t>
            </a:r>
            <a:endParaRPr lang="en-US" dirty="0"/>
          </a:p>
          <a:p>
            <a:pPr lvl="1"/>
            <a:r>
              <a:rPr lang="en-US" dirty="0"/>
              <a:t>Subheading 12 </a:t>
            </a:r>
            <a:r>
              <a:rPr lang="en-US" dirty="0" err="1"/>
              <a:t>pt</a:t>
            </a:r>
            <a:endParaRPr lang="en-US" dirty="0"/>
          </a:p>
        </p:txBody>
      </p:sp>
      <p:sp>
        <p:nvSpPr>
          <p:cNvPr id="15" name="Content Placeholder 2"/>
          <p:cNvSpPr>
            <a:spLocks noGrp="1"/>
          </p:cNvSpPr>
          <p:nvPr>
            <p:ph idx="1"/>
          </p:nvPr>
        </p:nvSpPr>
        <p:spPr>
          <a:xfrm>
            <a:off x="430822" y="1447802"/>
            <a:ext cx="3705065" cy="3075385"/>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ontent Placeholder 2"/>
          <p:cNvSpPr>
            <a:spLocks noGrp="1"/>
          </p:cNvSpPr>
          <p:nvPr>
            <p:ph idx="11"/>
          </p:nvPr>
        </p:nvSpPr>
        <p:spPr>
          <a:xfrm>
            <a:off x="4999044" y="1447802"/>
            <a:ext cx="3705065" cy="3075385"/>
          </a:xfrm>
        </p:spPr>
        <p:txBody>
          <a:bodyPr/>
          <a:lstStyle>
            <a:lvl1pPr>
              <a:defRPr sz="900"/>
            </a:lvl1pPr>
            <a:lvl2pPr>
              <a:defRPr sz="900"/>
            </a:lvl2pPr>
            <a:lvl3pPr>
              <a:defRPr sz="900"/>
            </a:lvl3pPr>
            <a:lvl4pPr>
              <a:defRPr sz="9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774453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10/17/2024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10/17/2024</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10/17/2024</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10/17/2024</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10/17/2024</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5" Type="http://schemas.openxmlformats.org/officeDocument/2006/relationships/image" Target="../media/image4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55.png"/><Relationship Id="rId7" Type="http://schemas.openxmlformats.org/officeDocument/2006/relationships/image" Target="../media/image58.png"/><Relationship Id="rId12" Type="http://schemas.openxmlformats.org/officeDocument/2006/relationships/image" Target="../media/image62.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57.png"/><Relationship Id="rId11" Type="http://schemas.openxmlformats.org/officeDocument/2006/relationships/image" Target="../media/image61.PNG"/><Relationship Id="rId5" Type="http://schemas.microsoft.com/office/2007/relationships/hdphoto" Target="../media/hdphoto2.wdp"/><Relationship Id="rId10" Type="http://schemas.openxmlformats.org/officeDocument/2006/relationships/image" Target="../media/image60.PNG"/><Relationship Id="rId4" Type="http://schemas.openxmlformats.org/officeDocument/2006/relationships/image" Target="../media/image56.png"/><Relationship Id="rId9" Type="http://schemas.openxmlformats.org/officeDocument/2006/relationships/image" Target="../media/image59.PNG"/></Relationships>
</file>

<file path=ppt/slides/_rels/slide1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64.png"/></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66.png"/></Relationships>
</file>

<file path=ppt/slides/_rels/slide1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70.wmf"/><Relationship Id="rId4" Type="http://schemas.openxmlformats.org/officeDocument/2006/relationships/image" Target="../media/image69.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71.png"/><Relationship Id="rId4"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74.png"/><Relationship Id="rId4" Type="http://schemas.openxmlformats.org/officeDocument/2006/relationships/image" Target="../media/image73.jpeg"/></Relationships>
</file>

<file path=ppt/slides/_rels/slide23.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79.jpeg"/><Relationship Id="rId5" Type="http://schemas.openxmlformats.org/officeDocument/2006/relationships/image" Target="../media/image78.png"/><Relationship Id="rId4" Type="http://schemas.openxmlformats.org/officeDocument/2006/relationships/image" Target="../media/image77.png"/></Relationships>
</file>

<file path=ppt/slides/_rels/slide26.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83.jpg"/><Relationship Id="rId5" Type="http://schemas.openxmlformats.org/officeDocument/2006/relationships/image" Target="../media/image82.png"/><Relationship Id="rId10" Type="http://schemas.openxmlformats.org/officeDocument/2006/relationships/image" Target="../media/image87.png"/><Relationship Id="rId4" Type="http://schemas.openxmlformats.org/officeDocument/2006/relationships/image" Target="../media/image81.png"/><Relationship Id="rId9" Type="http://schemas.openxmlformats.org/officeDocument/2006/relationships/image" Target="../media/image86.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8.xml"/><Relationship Id="rId4" Type="http://schemas.openxmlformats.org/officeDocument/2006/relationships/image" Target="../media/image90.png"/></Relationships>
</file>

<file path=ppt/slides/_rels/slide29.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g"/></Relationships>
</file>

<file path=ppt/slides/_rels/slide3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98.jpg"/><Relationship Id="rId2" Type="http://schemas.openxmlformats.org/officeDocument/2006/relationships/notesSlide" Target="../notesSlides/notesSlide30.xml"/><Relationship Id="rId1" Type="http://schemas.openxmlformats.org/officeDocument/2006/relationships/slideLayout" Target="../slideLayouts/slideLayout8.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37.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3.jpeg"/><Relationship Id="rId7" Type="http://schemas.openxmlformats.org/officeDocument/2006/relationships/image" Target="../media/image106.png"/><Relationship Id="rId2" Type="http://schemas.openxmlformats.org/officeDocument/2006/relationships/image" Target="../media/image102.png"/><Relationship Id="rId1" Type="http://schemas.openxmlformats.org/officeDocument/2006/relationships/slideLayout" Target="../slideLayouts/slideLayout8.xml"/><Relationship Id="rId6" Type="http://schemas.openxmlformats.org/officeDocument/2006/relationships/image" Target="../media/image105.png"/><Relationship Id="rId11" Type="http://schemas.openxmlformats.org/officeDocument/2006/relationships/image" Target="../media/image110.png"/><Relationship Id="rId5" Type="http://schemas.openxmlformats.org/officeDocument/2006/relationships/image" Target="cid:image001.jpg@01D6BF33.DC71C850" TargetMode="External"/><Relationship Id="rId10" Type="http://schemas.openxmlformats.org/officeDocument/2006/relationships/image" Target="../media/image109.png"/><Relationship Id="rId4" Type="http://schemas.openxmlformats.org/officeDocument/2006/relationships/image" Target="../media/image104.jpeg"/><Relationship Id="rId9" Type="http://schemas.openxmlformats.org/officeDocument/2006/relationships/image" Target="../media/image108.png"/></Relationships>
</file>

<file path=ppt/slides/_rels/slide38.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8.xml"/><Relationship Id="rId5" Type="http://schemas.openxmlformats.org/officeDocument/2006/relationships/image" Target="../media/image114.png"/><Relationship Id="rId4" Type="http://schemas.openxmlformats.org/officeDocument/2006/relationships/image" Target="../media/image113.png"/></Relationships>
</file>

<file path=ppt/slides/_rels/slide39.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16.png"/><Relationship Id="rId7" Type="http://schemas.openxmlformats.org/officeDocument/2006/relationships/hyperlink" Target="https://www.bbc.com/news/science-environment-68631692.amp" TargetMode="External"/><Relationship Id="rId2" Type="http://schemas.openxmlformats.org/officeDocument/2006/relationships/image" Target="../media/image115.png"/><Relationship Id="rId1" Type="http://schemas.openxmlformats.org/officeDocument/2006/relationships/slideLayout" Target="../slideLayouts/slideLayout8.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jp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5.png"/><Relationship Id="rId11" Type="http://schemas.openxmlformats.org/officeDocument/2006/relationships/image" Target="../media/image20.png"/><Relationship Id="rId5" Type="http://schemas.microsoft.com/office/2007/relationships/hdphoto" Target="../media/hdphoto1.wdp"/><Relationship Id="rId10" Type="http://schemas.openxmlformats.org/officeDocument/2006/relationships/image" Target="../media/image19.png"/><Relationship Id="rId4" Type="http://schemas.openxmlformats.org/officeDocument/2006/relationships/image" Target="../media/image14.png"/><Relationship Id="rId9" Type="http://schemas.openxmlformats.org/officeDocument/2006/relationships/image" Target="../media/image18.png"/></Relationships>
</file>

<file path=ppt/slides/_rels/slide40.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jpeg"/><Relationship Id="rId1" Type="http://schemas.openxmlformats.org/officeDocument/2006/relationships/slideLayout" Target="../slideLayouts/slideLayout8.xml"/><Relationship Id="rId4" Type="http://schemas.openxmlformats.org/officeDocument/2006/relationships/image" Target="../media/image124.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hyperlink" Target="https://fluka.cern/" TargetMode="External"/><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7.xml"/><Relationship Id="rId6" Type="http://schemas.openxmlformats.org/officeDocument/2006/relationships/image" Target="../media/image130.png"/><Relationship Id="rId5" Type="http://schemas.openxmlformats.org/officeDocument/2006/relationships/image" Target="../media/image129.png"/><Relationship Id="rId4" Type="http://schemas.openxmlformats.org/officeDocument/2006/relationships/image" Target="../media/image128.png"/></Relationships>
</file>

<file path=ppt/slides/_rels/slide45.xml.rels><?xml version="1.0" encoding="UTF-8" standalone="yes"?>
<Relationships xmlns="http://schemas.openxmlformats.org/package/2006/relationships"><Relationship Id="rId3" Type="http://schemas.openxmlformats.org/officeDocument/2006/relationships/image" Target="../media/image132.png"/><Relationship Id="rId7" Type="http://schemas.openxmlformats.org/officeDocument/2006/relationships/image" Target="../media/image134.png"/><Relationship Id="rId2" Type="http://schemas.openxmlformats.org/officeDocument/2006/relationships/image" Target="../media/image131.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33.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1.png"/><Relationship Id="rId7" Type="http://schemas.openxmlformats.org/officeDocument/2006/relationships/image" Target="../media/image310.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300.png"/><Relationship Id="rId5" Type="http://schemas.openxmlformats.org/officeDocument/2006/relationships/image" Target="../media/image290.png"/><Relationship Id="rId4" Type="http://schemas.openxmlformats.org/officeDocument/2006/relationships/image" Target="../media/image280.png"/><Relationship Id="rId9"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280.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61329" y="1075470"/>
            <a:ext cx="1656184" cy="276999"/>
          </a:xfrm>
          <a:prstGeom prst="rect">
            <a:avLst/>
          </a:prstGeom>
          <a:noFill/>
        </p:spPr>
        <p:txBody>
          <a:bodyPr wrap="square" rtlCol="0">
            <a:spAutoFit/>
          </a:bodyPr>
          <a:lstStyle/>
          <a:p>
            <a:pPr algn="ctr"/>
            <a:r>
              <a:rPr lang="en-US" sz="1200" b="1" dirty="0" err="1">
                <a:solidFill>
                  <a:schemeClr val="tx1">
                    <a:lumMod val="50000"/>
                  </a:schemeClr>
                </a:solidFill>
                <a:latin typeface="Arial Narrow" panose="020B0606020202030204" pitchFamily="34" charset="0"/>
              </a:rPr>
              <a:t>Absorbierte</a:t>
            </a:r>
            <a:r>
              <a:rPr lang="en-US" sz="1200" b="1" dirty="0">
                <a:solidFill>
                  <a:schemeClr val="tx1">
                    <a:lumMod val="50000"/>
                  </a:schemeClr>
                </a:solidFill>
                <a:latin typeface="Arial Narrow" panose="020B0606020202030204" pitchFamily="34" charset="0"/>
              </a:rPr>
              <a:t> </a:t>
            </a:r>
            <a:r>
              <a:rPr lang="en-US" sz="1200" b="1" dirty="0" err="1">
                <a:solidFill>
                  <a:schemeClr val="tx1">
                    <a:lumMod val="50000"/>
                  </a:schemeClr>
                </a:solidFill>
                <a:latin typeface="Arial Narrow" panose="020B0606020202030204" pitchFamily="34" charset="0"/>
              </a:rPr>
              <a:t>Dosis</a:t>
            </a:r>
            <a:endParaRPr lang="en-GB" sz="1200" b="1" dirty="0">
              <a:solidFill>
                <a:schemeClr val="tx1">
                  <a:lumMod val="50000"/>
                </a:schemeClr>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1061119" y="1417813"/>
                <a:ext cx="675570" cy="4047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𝐷</m:t>
                      </m:r>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𝐸</m:t>
                          </m:r>
                        </m:num>
                        <m:den>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𝑚</m:t>
                          </m:r>
                        </m:den>
                      </m:f>
                    </m:oMath>
                  </m:oMathPara>
                </a14:m>
                <a:endParaRPr lang="en-GB" sz="1400" dirty="0"/>
              </a:p>
            </p:txBody>
          </p:sp>
        </mc:Choice>
        <mc:Fallback xmlns="">
          <p:sp>
            <p:nvSpPr>
              <p:cNvPr id="6" name="TextBox 5"/>
              <p:cNvSpPr txBox="1">
                <a:spLocks noRot="1" noChangeAspect="1" noMove="1" noResize="1" noEditPoints="1" noAdjustHandles="1" noChangeArrowheads="1" noChangeShapeType="1" noTextEdit="1"/>
              </p:cNvSpPr>
              <p:nvPr/>
            </p:nvSpPr>
            <p:spPr>
              <a:xfrm>
                <a:off x="1061119" y="1417813"/>
                <a:ext cx="675570" cy="404726"/>
              </a:xfrm>
              <a:prstGeom prst="rect">
                <a:avLst/>
              </a:prstGeom>
              <a:blipFill>
                <a:blip r:embed="rId3"/>
                <a:stretch>
                  <a:fillRect l="-4505" t="-1515" r="-1802" b="-13636"/>
                </a:stretch>
              </a:blipFill>
            </p:spPr>
            <p:txBody>
              <a:bodyPr/>
              <a:lstStyle/>
              <a:p>
                <a:r>
                  <a:rPr lang="en-GB">
                    <a:noFill/>
                  </a:rPr>
                  <a:t> </a:t>
                </a:r>
              </a:p>
            </p:txBody>
          </p:sp>
        </mc:Fallback>
      </mc:AlternateContent>
      <p:sp>
        <p:nvSpPr>
          <p:cNvPr id="7" name="TextBox 6"/>
          <p:cNvSpPr txBox="1"/>
          <p:nvPr/>
        </p:nvSpPr>
        <p:spPr>
          <a:xfrm>
            <a:off x="-1" y="2143618"/>
            <a:ext cx="2892891" cy="830997"/>
          </a:xfrm>
          <a:prstGeom prst="rect">
            <a:avLst/>
          </a:prstGeom>
          <a:noFill/>
        </p:spPr>
        <p:txBody>
          <a:bodyPr wrap="square" rtlCol="0">
            <a:spAutoFit/>
          </a:bodyPr>
          <a:lstStyle/>
          <a:p>
            <a:pPr algn="ctr"/>
            <a:r>
              <a:rPr lang="de-DE" sz="1200" dirty="0">
                <a:latin typeface="Arial Narrow" panose="020B0606020202030204" pitchFamily="34" charset="0"/>
              </a:rPr>
              <a:t>Physikalische Größe der durch ionisierende Strahlung übertragenen Energie, welche keine </a:t>
            </a:r>
            <a:r>
              <a:rPr lang="de-DE" sz="1200" dirty="0" err="1">
                <a:latin typeface="Arial Narrow" panose="020B0606020202030204" pitchFamily="34" charset="0"/>
              </a:rPr>
              <a:t>biolog</a:t>
            </a:r>
            <a:r>
              <a:rPr lang="de-DE" sz="1200" dirty="0">
                <a:latin typeface="Arial Narrow" panose="020B0606020202030204" pitchFamily="34" charset="0"/>
              </a:rPr>
              <a:t>. Aspekte berücksichtigt (dieselbe Dosis bedeutet nicht unbedingt dasselbe Risiko)</a:t>
            </a:r>
            <a:endParaRPr lang="en-GB" sz="1200" dirty="0">
              <a:latin typeface="Arial Narrow" panose="020B0606020202030204" pitchFamily="34" charset="0"/>
            </a:endParaRPr>
          </a:p>
        </p:txBody>
      </p:sp>
      <p:sp>
        <p:nvSpPr>
          <p:cNvPr id="12" name="TextBox 11"/>
          <p:cNvSpPr txBox="1"/>
          <p:nvPr/>
        </p:nvSpPr>
        <p:spPr>
          <a:xfrm>
            <a:off x="3397633" y="1075470"/>
            <a:ext cx="1656184" cy="276999"/>
          </a:xfrm>
          <a:prstGeom prst="rect">
            <a:avLst/>
          </a:prstGeom>
          <a:noFill/>
        </p:spPr>
        <p:txBody>
          <a:bodyPr wrap="square" rtlCol="0">
            <a:spAutoFit/>
          </a:bodyPr>
          <a:lstStyle/>
          <a:p>
            <a:pPr algn="ctr"/>
            <a:r>
              <a:rPr lang="en-GB" sz="1200" b="1" dirty="0" err="1">
                <a:solidFill>
                  <a:schemeClr val="tx1">
                    <a:lumMod val="50000"/>
                  </a:schemeClr>
                </a:solidFill>
                <a:latin typeface="Arial Narrow" panose="020B0606020202030204" pitchFamily="34" charset="0"/>
              </a:rPr>
              <a:t>Äquivalentdosis</a:t>
            </a:r>
            <a:endParaRPr lang="en-GB" sz="1200" b="1" dirty="0">
              <a:solidFill>
                <a:schemeClr val="tx1">
                  <a:lumMod val="50000"/>
                </a:schemeClr>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3701061" y="1411289"/>
                <a:ext cx="1514069" cy="224870"/>
              </a:xfrm>
              <a:prstGeom prst="rect">
                <a:avLst/>
              </a:prstGeom>
              <a:noFill/>
            </p:spPr>
            <p:txBody>
              <a:bodyPr wrap="none" lIns="0" tIns="0" rIns="0" bIns="0" rtlCol="0">
                <a:spAutoFit/>
              </a:bodyPr>
              <a:lstStyle/>
              <a:p>
                <a:r>
                  <a:rPr lang="en-US" sz="1400" dirty="0"/>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𝐻</m:t>
                        </m:r>
                      </m:e>
                      <m:sub>
                        <m:r>
                          <a:rPr lang="en-US" sz="1400" b="0" i="1" smtClean="0">
                            <a:latin typeface="Cambria Math" panose="02040503050406030204" pitchFamily="18" charset="0"/>
                          </a:rPr>
                          <m:t>𝑇</m:t>
                        </m:r>
                      </m:sub>
                    </m:sSub>
                    <m:r>
                      <a:rPr lang="en-US" sz="1400" b="0" i="1" smtClean="0">
                        <a:latin typeface="Cambria Math" panose="02040503050406030204" pitchFamily="18" charset="0"/>
                      </a:rPr>
                      <m:t>=</m:t>
                    </m:r>
                    <m:nary>
                      <m:naryPr>
                        <m:chr m:val="∑"/>
                        <m:supHide m:val="on"/>
                        <m:ctrlPr>
                          <a:rPr lang="en-US" sz="1400" b="0" i="1" smtClean="0">
                            <a:latin typeface="Cambria Math" panose="02040503050406030204" pitchFamily="18" charset="0"/>
                          </a:rPr>
                        </m:ctrlPr>
                      </m:naryPr>
                      <m:sub>
                        <m:r>
                          <m:rPr>
                            <m:brk m:alnAt="7"/>
                          </m:rPr>
                          <a:rPr lang="en-US" sz="1400" b="0" i="1" smtClean="0">
                            <a:latin typeface="Cambria Math" panose="02040503050406030204" pitchFamily="18" charset="0"/>
                          </a:rPr>
                          <m:t>𝑅</m:t>
                        </m:r>
                      </m:sub>
                      <m:sup/>
                      <m:e>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𝑅</m:t>
                            </m:r>
                          </m:sub>
                        </m:sSub>
                        <m:sSub>
                          <m:sSubPr>
                            <m:ctrlPr>
                              <a:rPr lang="en-US" sz="1400" i="1">
                                <a:latin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m:t>
                            </m:r>
                            <m:r>
                              <a:rPr lang="en-US" sz="1400" i="1">
                                <a:latin typeface="Cambria Math" panose="02040503050406030204" pitchFamily="18" charset="0"/>
                              </a:rPr>
                              <m:t>𝐷</m:t>
                            </m:r>
                          </m:e>
                          <m:sub>
                            <m:r>
                              <a:rPr lang="en-US" sz="1400" b="0" i="1" smtClean="0">
                                <a:latin typeface="Cambria Math" panose="02040503050406030204" pitchFamily="18" charset="0"/>
                              </a:rPr>
                              <m:t>𝑇</m:t>
                            </m:r>
                            <m:r>
                              <a:rPr lang="en-US" sz="1400" b="0" i="1" smtClean="0">
                                <a:latin typeface="Cambria Math" panose="02040503050406030204" pitchFamily="18" charset="0"/>
                              </a:rPr>
                              <m:t>,</m:t>
                            </m:r>
                            <m:r>
                              <a:rPr lang="en-US" sz="1400" i="1">
                                <a:latin typeface="Cambria Math" panose="02040503050406030204" pitchFamily="18" charset="0"/>
                              </a:rPr>
                              <m:t>𝑅</m:t>
                            </m:r>
                          </m:sub>
                        </m:sSub>
                      </m:e>
                    </m:nary>
                  </m:oMath>
                </a14:m>
                <a:endParaRPr lang="en-GB" sz="1400" dirty="0"/>
              </a:p>
            </p:txBody>
          </p:sp>
        </mc:Choice>
        <mc:Fallback xmlns="">
          <p:sp>
            <p:nvSpPr>
              <p:cNvPr id="13" name="TextBox 12"/>
              <p:cNvSpPr txBox="1">
                <a:spLocks noRot="1" noChangeAspect="1" noMove="1" noResize="1" noEditPoints="1" noAdjustHandles="1" noChangeArrowheads="1" noChangeShapeType="1" noTextEdit="1"/>
              </p:cNvSpPr>
              <p:nvPr/>
            </p:nvSpPr>
            <p:spPr>
              <a:xfrm>
                <a:off x="3701061" y="1411289"/>
                <a:ext cx="1514069" cy="224870"/>
              </a:xfrm>
              <a:prstGeom prst="rect">
                <a:avLst/>
              </a:prstGeom>
              <a:blipFill>
                <a:blip r:embed="rId4"/>
                <a:stretch>
                  <a:fillRect l="-803" t="-163889" r="-803" b="-244444"/>
                </a:stretch>
              </a:blipFill>
            </p:spPr>
            <p:txBody>
              <a:bodyPr/>
              <a:lstStyle/>
              <a:p>
                <a:r>
                  <a:rPr lang="en-GB">
                    <a:noFill/>
                  </a:rPr>
                  <a:t> </a:t>
                </a:r>
              </a:p>
            </p:txBody>
          </p:sp>
        </mc:Fallback>
      </mc:AlternateContent>
      <p:sp>
        <p:nvSpPr>
          <p:cNvPr id="14" name="TextBox 13"/>
          <p:cNvSpPr txBox="1"/>
          <p:nvPr/>
        </p:nvSpPr>
        <p:spPr>
          <a:xfrm>
            <a:off x="2777346" y="2209013"/>
            <a:ext cx="3143698" cy="646331"/>
          </a:xfrm>
          <a:prstGeom prst="rect">
            <a:avLst/>
          </a:prstGeom>
          <a:noFill/>
        </p:spPr>
        <p:txBody>
          <a:bodyPr wrap="square" rtlCol="0">
            <a:spAutoFit/>
          </a:bodyPr>
          <a:lstStyle/>
          <a:p>
            <a:pPr algn="ctr"/>
            <a:r>
              <a:rPr lang="de-DE" sz="1200" dirty="0">
                <a:latin typeface="Arial Narrow" panose="020B0606020202030204" pitchFamily="34" charset="0"/>
              </a:rPr>
              <a:t>Absorbierte Dosis in Organen/Geweben, angepasst an die Strahlungsart mit Strahlungs-</a:t>
            </a:r>
            <a:r>
              <a:rPr lang="de-DE" sz="1200" dirty="0" err="1">
                <a:latin typeface="Arial Narrow" panose="020B0606020202030204" pitchFamily="34" charset="0"/>
              </a:rPr>
              <a:t>Wichtungsfaktoren</a:t>
            </a:r>
            <a:endParaRPr lang="en-GB" sz="1200" dirty="0">
              <a:latin typeface="Arial Narrow" panose="020B0606020202030204" pitchFamily="34" charset="0"/>
            </a:endParaRPr>
          </a:p>
        </p:txBody>
      </p:sp>
      <mc:AlternateContent xmlns:mc="http://schemas.openxmlformats.org/markup-compatibility/2006" xmlns:a14="http://schemas.microsoft.com/office/drawing/2010/main">
        <mc:Choice Requires="a14">
          <p:sp>
            <p:nvSpPr>
              <p:cNvPr id="8" name="Rectangle 7"/>
              <p:cNvSpPr/>
              <p:nvPr/>
            </p:nvSpPr>
            <p:spPr>
              <a:xfrm>
                <a:off x="789763" y="1886018"/>
                <a:ext cx="1218282" cy="2539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050" i="1">
                              <a:latin typeface="Cambria Math" panose="02040503050406030204" pitchFamily="18" charset="0"/>
                            </a:rPr>
                          </m:ctrlPr>
                        </m:dPr>
                        <m:e>
                          <m:r>
                            <a:rPr lang="en-US" sz="1050" i="1">
                              <a:latin typeface="Cambria Math" panose="02040503050406030204" pitchFamily="18" charset="0"/>
                            </a:rPr>
                            <m:t>𝐽</m:t>
                          </m:r>
                          <m:r>
                            <a:rPr lang="en-US" sz="1050" i="1">
                              <a:latin typeface="Cambria Math" panose="02040503050406030204" pitchFamily="18" charset="0"/>
                            </a:rPr>
                            <m:t>∗</m:t>
                          </m:r>
                          <m:sSup>
                            <m:sSupPr>
                              <m:ctrlPr>
                                <a:rPr lang="en-US" sz="1050" i="1">
                                  <a:latin typeface="Cambria Math" panose="02040503050406030204" pitchFamily="18" charset="0"/>
                                </a:rPr>
                              </m:ctrlPr>
                            </m:sSupPr>
                            <m:e>
                              <m:r>
                                <a:rPr lang="en-US" sz="1050" i="1">
                                  <a:latin typeface="Cambria Math" panose="02040503050406030204" pitchFamily="18" charset="0"/>
                                </a:rPr>
                                <m:t>𝑘𝑔</m:t>
                              </m:r>
                            </m:e>
                            <m:sup>
                              <m:r>
                                <a:rPr lang="en-US" sz="1050" i="1">
                                  <a:latin typeface="Cambria Math" panose="02040503050406030204" pitchFamily="18" charset="0"/>
                                </a:rPr>
                                <m:t>−1</m:t>
                              </m:r>
                            </m:sup>
                          </m:sSup>
                        </m:e>
                      </m:d>
                      <m:r>
                        <a:rPr lang="en-US" sz="1050" i="1">
                          <a:latin typeface="Cambria Math" panose="02040503050406030204" pitchFamily="18" charset="0"/>
                        </a:rPr>
                        <m:t>=[</m:t>
                      </m:r>
                      <m:r>
                        <a:rPr lang="en-US" sz="1050" i="1">
                          <a:latin typeface="Cambria Math" panose="02040503050406030204" pitchFamily="18" charset="0"/>
                        </a:rPr>
                        <m:t>𝐺𝑦</m:t>
                      </m:r>
                      <m:r>
                        <a:rPr lang="en-US" sz="1050" i="1">
                          <a:latin typeface="Cambria Math" panose="02040503050406030204" pitchFamily="18" charset="0"/>
                        </a:rPr>
                        <m:t>]</m:t>
                      </m:r>
                    </m:oMath>
                  </m:oMathPara>
                </a14:m>
                <a:endParaRPr lang="en-GB" sz="1050" dirty="0"/>
              </a:p>
            </p:txBody>
          </p:sp>
        </mc:Choice>
        <mc:Fallback xmlns="">
          <p:sp>
            <p:nvSpPr>
              <p:cNvPr id="8" name="Rectangle 7"/>
              <p:cNvSpPr>
                <a:spLocks noRot="1" noChangeAspect="1" noMove="1" noResize="1" noEditPoints="1" noAdjustHandles="1" noChangeArrowheads="1" noChangeShapeType="1" noTextEdit="1"/>
              </p:cNvSpPr>
              <p:nvPr/>
            </p:nvSpPr>
            <p:spPr>
              <a:xfrm>
                <a:off x="789763" y="1886018"/>
                <a:ext cx="1218282" cy="253916"/>
              </a:xfrm>
              <a:prstGeom prst="rect">
                <a:avLst/>
              </a:prstGeom>
              <a:blipFill>
                <a:blip r:embed="rId5"/>
                <a:stretch>
                  <a:fillRect b="-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549533" y="1950599"/>
                <a:ext cx="1355691" cy="276999"/>
              </a:xfrm>
              <a:prstGeom prst="rect">
                <a:avLst/>
              </a:prstGeom>
            </p:spPr>
            <p:txBody>
              <a:bodyPr wrap="none">
                <a:spAutoFit/>
              </a:bodyPr>
              <a:lstStyle/>
              <a:p>
                <a:pPr/>
                <a14:m>
                  <m:oMathPara xmlns:m="http://schemas.openxmlformats.org/officeDocument/2006/math">
                    <m:oMathParaPr>
                      <m:jc m:val="center"/>
                    </m:oMathParaPr>
                    <m:oMath xmlns:m="http://schemas.openxmlformats.org/officeDocument/2006/math">
                      <m:d>
                        <m:dPr>
                          <m:begChr m:val="["/>
                          <m:endChr m:val="]"/>
                          <m:ctrlPr>
                            <a:rPr lang="en-US" sz="1200" i="1">
                              <a:latin typeface="Cambria Math" panose="02040503050406030204" pitchFamily="18" charset="0"/>
                            </a:rPr>
                          </m:ctrlPr>
                        </m:dPr>
                        <m:e>
                          <m:r>
                            <a:rPr lang="en-US" sz="1200" i="1">
                              <a:latin typeface="Cambria Math" panose="02040503050406030204" pitchFamily="18" charset="0"/>
                            </a:rPr>
                            <m:t>𝐽</m:t>
                          </m:r>
                          <m:r>
                            <a:rPr lang="en-US" sz="1200" i="1">
                              <a:latin typeface="Cambria Math" panose="02040503050406030204" pitchFamily="18" charset="0"/>
                            </a:rPr>
                            <m:t>∗</m:t>
                          </m:r>
                          <m:sSup>
                            <m:sSupPr>
                              <m:ctrlPr>
                                <a:rPr lang="en-US" sz="1200" i="1">
                                  <a:latin typeface="Cambria Math" panose="02040503050406030204" pitchFamily="18" charset="0"/>
                                </a:rPr>
                              </m:ctrlPr>
                            </m:sSupPr>
                            <m:e>
                              <m:r>
                                <a:rPr lang="en-US" sz="1200" i="1">
                                  <a:latin typeface="Cambria Math" panose="02040503050406030204" pitchFamily="18" charset="0"/>
                                </a:rPr>
                                <m:t>𝑘𝑔</m:t>
                              </m:r>
                            </m:e>
                            <m:sup>
                              <m:r>
                                <a:rPr lang="en-US" sz="1200" i="1">
                                  <a:latin typeface="Cambria Math" panose="02040503050406030204" pitchFamily="18" charset="0"/>
                                </a:rPr>
                                <m:t>−1</m:t>
                              </m:r>
                            </m:sup>
                          </m:sSup>
                        </m:e>
                      </m:d>
                      <m:r>
                        <a:rPr lang="en-US" sz="1200" i="1">
                          <a:latin typeface="Cambria Math" panose="02040503050406030204" pitchFamily="18" charset="0"/>
                        </a:rPr>
                        <m:t>=[</m:t>
                      </m:r>
                      <m:r>
                        <a:rPr lang="en-US" sz="1200" i="1">
                          <a:latin typeface="Cambria Math" panose="02040503050406030204" pitchFamily="18" charset="0"/>
                        </a:rPr>
                        <m:t>𝑆𝑣</m:t>
                      </m:r>
                      <m:r>
                        <a:rPr lang="en-US" sz="1200" i="1">
                          <a:latin typeface="Cambria Math" panose="02040503050406030204" pitchFamily="18" charset="0"/>
                        </a:rPr>
                        <m:t>]</m:t>
                      </m:r>
                    </m:oMath>
                  </m:oMathPara>
                </a14:m>
                <a:endParaRPr lang="en-GB" sz="1200" dirty="0"/>
              </a:p>
            </p:txBody>
          </p:sp>
        </mc:Choice>
        <mc:Fallback xmlns="">
          <p:sp>
            <p:nvSpPr>
              <p:cNvPr id="9" name="Rectangle 8"/>
              <p:cNvSpPr>
                <a:spLocks noRot="1" noChangeAspect="1" noMove="1" noResize="1" noEditPoints="1" noAdjustHandles="1" noChangeArrowheads="1" noChangeShapeType="1" noTextEdit="1"/>
              </p:cNvSpPr>
              <p:nvPr/>
            </p:nvSpPr>
            <p:spPr>
              <a:xfrm>
                <a:off x="3549533" y="1950599"/>
                <a:ext cx="1355691" cy="276999"/>
              </a:xfrm>
              <a:prstGeom prst="rect">
                <a:avLst/>
              </a:prstGeom>
              <a:blipFill>
                <a:blip r:embed="rId6"/>
                <a:stretch>
                  <a:fillRect b="-11111"/>
                </a:stretch>
              </a:blipFill>
            </p:spPr>
            <p:txBody>
              <a:bodyPr/>
              <a:lstStyle/>
              <a:p>
                <a:r>
                  <a:rPr lang="en-GB">
                    <a:noFill/>
                  </a:rPr>
                  <a:t> </a:t>
                </a:r>
              </a:p>
            </p:txBody>
          </p:sp>
        </mc:Fallback>
      </mc:AlternateContent>
      <p:sp>
        <p:nvSpPr>
          <p:cNvPr id="15" name="TextBox 14"/>
          <p:cNvSpPr txBox="1"/>
          <p:nvPr/>
        </p:nvSpPr>
        <p:spPr>
          <a:xfrm>
            <a:off x="2974750" y="1365100"/>
            <a:ext cx="726311" cy="276999"/>
          </a:xfrm>
          <a:prstGeom prst="rect">
            <a:avLst/>
          </a:prstGeom>
          <a:noFill/>
        </p:spPr>
        <p:txBody>
          <a:bodyPr wrap="square" rtlCol="0">
            <a:spAutoFit/>
          </a:bodyPr>
          <a:lstStyle/>
          <a:p>
            <a:r>
              <a:rPr lang="en-US" sz="1200" dirty="0">
                <a:latin typeface="Arial Narrow" panose="020B0606020202030204" pitchFamily="34" charset="0"/>
              </a:rPr>
              <a:t>ICRP60:</a:t>
            </a:r>
            <a:endParaRPr lang="en-GB" sz="1200" dirty="0">
              <a:latin typeface="Arial Narrow" panose="020B0606020202030204" pitchFamily="34" charset="0"/>
            </a:endParaRPr>
          </a:p>
        </p:txBody>
      </p:sp>
      <p:sp>
        <p:nvSpPr>
          <p:cNvPr id="16" name="TextBox 15"/>
          <p:cNvSpPr txBox="1"/>
          <p:nvPr/>
        </p:nvSpPr>
        <p:spPr>
          <a:xfrm>
            <a:off x="2974750" y="1672922"/>
            <a:ext cx="726311" cy="276999"/>
          </a:xfrm>
          <a:prstGeom prst="rect">
            <a:avLst/>
          </a:prstGeom>
          <a:noFill/>
        </p:spPr>
        <p:txBody>
          <a:bodyPr wrap="square" rtlCol="0">
            <a:spAutoFit/>
          </a:bodyPr>
          <a:lstStyle/>
          <a:p>
            <a:r>
              <a:rPr lang="en-US" sz="1200" dirty="0">
                <a:latin typeface="Arial Narrow" panose="020B0606020202030204" pitchFamily="34" charset="0"/>
              </a:rPr>
              <a:t>ICRP26:</a:t>
            </a:r>
            <a:endParaRPr lang="en-GB" sz="1200" dirty="0">
              <a:latin typeface="Arial Narrow" panose="020B0606020202030204" pitchFamily="34" charset="0"/>
            </a:endParaRPr>
          </a:p>
        </p:txBody>
      </p:sp>
      <mc:AlternateContent xmlns:mc="http://schemas.openxmlformats.org/markup-compatibility/2006" xmlns:a14="http://schemas.microsoft.com/office/drawing/2010/main">
        <mc:Choice Requires="a14">
          <p:sp>
            <p:nvSpPr>
              <p:cNvPr id="17" name="TextBox 16"/>
              <p:cNvSpPr txBox="1"/>
              <p:nvPr/>
            </p:nvSpPr>
            <p:spPr>
              <a:xfrm>
                <a:off x="3701061" y="1710492"/>
                <a:ext cx="1434495" cy="215444"/>
              </a:xfrm>
              <a:prstGeom prst="rect">
                <a:avLst/>
              </a:prstGeom>
              <a:noFill/>
            </p:spPr>
            <p:txBody>
              <a:bodyPr wrap="none" lIns="0" tIns="0" rIns="0" bIns="0" rtlCol="0">
                <a:spAutoFit/>
              </a:bodyPr>
              <a:lstStyle/>
              <a:p>
                <a:r>
                  <a:rPr lang="en-US" sz="1400" dirty="0"/>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𝐻</m:t>
                        </m:r>
                      </m:e>
                      <m:sub>
                        <m:r>
                          <a:rPr lang="en-US" sz="1400" b="0" i="1" smtClean="0">
                            <a:latin typeface="Cambria Math" panose="02040503050406030204" pitchFamily="18" charset="0"/>
                          </a:rPr>
                          <m:t>𝑇</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𝐷</m:t>
                        </m:r>
                      </m:e>
                      <m:sub>
                        <m:r>
                          <a:rPr lang="en-US" sz="1400" b="0" i="1" smtClean="0">
                            <a:latin typeface="Cambria Math" panose="02040503050406030204" pitchFamily="18" charset="0"/>
                          </a:rPr>
                          <m:t>𝑇</m:t>
                        </m:r>
                      </m:sub>
                    </m:sSub>
                    <m:r>
                      <a:rPr lang="en-US" sz="1400" b="0" i="1" smtClean="0">
                        <a:latin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rPr>
                      <m:t>𝑄</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rPr>
                      <m:t>𝑁</m:t>
                    </m:r>
                  </m:oMath>
                </a14:m>
                <a:endParaRPr lang="en-GB" sz="1400" dirty="0"/>
              </a:p>
            </p:txBody>
          </p:sp>
        </mc:Choice>
        <mc:Fallback xmlns="">
          <p:sp>
            <p:nvSpPr>
              <p:cNvPr id="17" name="TextBox 16"/>
              <p:cNvSpPr txBox="1">
                <a:spLocks noRot="1" noChangeAspect="1" noMove="1" noResize="1" noEditPoints="1" noAdjustHandles="1" noChangeArrowheads="1" noChangeShapeType="1" noTextEdit="1"/>
              </p:cNvSpPr>
              <p:nvPr/>
            </p:nvSpPr>
            <p:spPr>
              <a:xfrm>
                <a:off x="3701061" y="1710492"/>
                <a:ext cx="1434495" cy="215444"/>
              </a:xfrm>
              <a:prstGeom prst="rect">
                <a:avLst/>
              </a:prstGeom>
              <a:blipFill>
                <a:blip r:embed="rId7"/>
                <a:stretch>
                  <a:fillRect l="-851" r="-2979" b="-34286"/>
                </a:stretch>
              </a:blipFill>
            </p:spPr>
            <p:txBody>
              <a:bodyPr/>
              <a:lstStyle/>
              <a:p>
                <a:r>
                  <a:rPr lang="en-GB">
                    <a:noFill/>
                  </a:rPr>
                  <a:t> </a:t>
                </a:r>
              </a:p>
            </p:txBody>
          </p:sp>
        </mc:Fallback>
      </mc:AlternateContent>
      <p:sp>
        <p:nvSpPr>
          <p:cNvPr id="22" name="TextBox 21"/>
          <p:cNvSpPr txBox="1"/>
          <p:nvPr/>
        </p:nvSpPr>
        <p:spPr>
          <a:xfrm>
            <a:off x="6343927" y="1075470"/>
            <a:ext cx="1656184" cy="276999"/>
          </a:xfrm>
          <a:prstGeom prst="rect">
            <a:avLst/>
          </a:prstGeom>
          <a:noFill/>
        </p:spPr>
        <p:txBody>
          <a:bodyPr wrap="square" rtlCol="0">
            <a:spAutoFit/>
          </a:bodyPr>
          <a:lstStyle/>
          <a:p>
            <a:pPr algn="ctr"/>
            <a:r>
              <a:rPr lang="en-US" sz="1200" b="1" dirty="0" err="1">
                <a:solidFill>
                  <a:schemeClr val="tx1">
                    <a:lumMod val="50000"/>
                  </a:schemeClr>
                </a:solidFill>
                <a:latin typeface="Arial Narrow" panose="020B0606020202030204" pitchFamily="34" charset="0"/>
              </a:rPr>
              <a:t>Effektive</a:t>
            </a:r>
            <a:r>
              <a:rPr lang="en-US" sz="1200" b="1" dirty="0">
                <a:solidFill>
                  <a:schemeClr val="tx1">
                    <a:lumMod val="50000"/>
                  </a:schemeClr>
                </a:solidFill>
                <a:latin typeface="Arial Narrow" panose="020B0606020202030204" pitchFamily="34" charset="0"/>
              </a:rPr>
              <a:t> </a:t>
            </a:r>
            <a:r>
              <a:rPr lang="en-US" sz="1200" b="1" dirty="0" err="1">
                <a:solidFill>
                  <a:schemeClr val="tx1">
                    <a:lumMod val="50000"/>
                  </a:schemeClr>
                </a:solidFill>
                <a:latin typeface="Arial Narrow" panose="020B0606020202030204" pitchFamily="34" charset="0"/>
              </a:rPr>
              <a:t>Dosis</a:t>
            </a:r>
            <a:endParaRPr lang="en-GB" sz="1200" b="1" dirty="0">
              <a:solidFill>
                <a:schemeClr val="tx1">
                  <a:lumMod val="50000"/>
                </a:schemeClr>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23" name="TextBox 22"/>
              <p:cNvSpPr txBox="1"/>
              <p:nvPr/>
            </p:nvSpPr>
            <p:spPr>
              <a:xfrm>
                <a:off x="6647355" y="1411289"/>
                <a:ext cx="1336904" cy="220253"/>
              </a:xfrm>
              <a:prstGeom prst="rect">
                <a:avLst/>
              </a:prstGeom>
              <a:noFill/>
            </p:spPr>
            <p:txBody>
              <a:bodyPr wrap="none" lIns="0" tIns="0" rIns="0" bIns="0" rtlCol="0">
                <a:spAutoFit/>
              </a:bodyPr>
              <a:lstStyle/>
              <a:p>
                <a:r>
                  <a:rPr lang="en-US" sz="1400" dirty="0"/>
                  <a:t> </a:t>
                </a:r>
                <a14:m>
                  <m:oMath xmlns:m="http://schemas.openxmlformats.org/officeDocument/2006/math">
                    <m:r>
                      <m:rPr>
                        <m:sty m:val="p"/>
                      </m:rPr>
                      <a:rPr lang="en-US" sz="1400" b="0" i="0" smtClean="0">
                        <a:latin typeface="Cambria Math" panose="02040503050406030204" pitchFamily="18" charset="0"/>
                      </a:rPr>
                      <m:t>H</m:t>
                    </m:r>
                    <m:r>
                      <a:rPr lang="en-US" sz="1400" b="0" i="1" smtClean="0">
                        <a:latin typeface="Cambria Math" panose="02040503050406030204" pitchFamily="18" charset="0"/>
                      </a:rPr>
                      <m:t>=</m:t>
                    </m:r>
                    <m:nary>
                      <m:naryPr>
                        <m:chr m:val="∑"/>
                        <m:supHide m:val="on"/>
                        <m:ctrlPr>
                          <a:rPr lang="en-US" sz="1400" b="0" i="1" smtClean="0">
                            <a:latin typeface="Cambria Math" panose="02040503050406030204" pitchFamily="18" charset="0"/>
                          </a:rPr>
                        </m:ctrlPr>
                      </m:naryPr>
                      <m:sub>
                        <m:r>
                          <m:rPr>
                            <m:brk m:alnAt="7"/>
                          </m:rPr>
                          <a:rPr lang="en-US" sz="1400" b="0" i="1" smtClean="0">
                            <a:latin typeface="Cambria Math" panose="02040503050406030204" pitchFamily="18" charset="0"/>
                          </a:rPr>
                          <m:t>𝑇</m:t>
                        </m:r>
                      </m:sub>
                      <m:sup/>
                      <m:e>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b="0" i="1" smtClean="0">
                                <a:latin typeface="Cambria Math" panose="02040503050406030204" pitchFamily="18" charset="0"/>
                              </a:rPr>
                              <m:t>𝑇</m:t>
                            </m:r>
                          </m:sub>
                        </m:sSub>
                        <m:sSub>
                          <m:sSubPr>
                            <m:ctrlPr>
                              <a:rPr lang="en-US" sz="1400" i="1">
                                <a:latin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𝐻</m:t>
                            </m:r>
                          </m:e>
                          <m:sub>
                            <m:r>
                              <a:rPr lang="en-US" sz="1400" b="0" i="1" smtClean="0">
                                <a:latin typeface="Cambria Math" panose="02040503050406030204" pitchFamily="18" charset="0"/>
                              </a:rPr>
                              <m:t>𝑇</m:t>
                            </m:r>
                          </m:sub>
                        </m:sSub>
                      </m:e>
                    </m:nary>
                  </m:oMath>
                </a14:m>
                <a:endParaRPr lang="en-GB" sz="1400" dirty="0"/>
              </a:p>
            </p:txBody>
          </p:sp>
        </mc:Choice>
        <mc:Fallback xmlns="">
          <p:sp>
            <p:nvSpPr>
              <p:cNvPr id="23" name="TextBox 22"/>
              <p:cNvSpPr txBox="1">
                <a:spLocks noRot="1" noChangeAspect="1" noMove="1" noResize="1" noEditPoints="1" noAdjustHandles="1" noChangeArrowheads="1" noChangeShapeType="1" noTextEdit="1"/>
              </p:cNvSpPr>
              <p:nvPr/>
            </p:nvSpPr>
            <p:spPr>
              <a:xfrm>
                <a:off x="6647355" y="1411289"/>
                <a:ext cx="1336904" cy="220253"/>
              </a:xfrm>
              <a:prstGeom prst="rect">
                <a:avLst/>
              </a:prstGeom>
              <a:blipFill>
                <a:blip r:embed="rId8"/>
                <a:stretch>
                  <a:fillRect l="-909" t="-163889" b="-244444"/>
                </a:stretch>
              </a:blipFill>
            </p:spPr>
            <p:txBody>
              <a:bodyPr/>
              <a:lstStyle/>
              <a:p>
                <a:r>
                  <a:rPr lang="en-GB">
                    <a:noFill/>
                  </a:rPr>
                  <a:t> </a:t>
                </a:r>
              </a:p>
            </p:txBody>
          </p:sp>
        </mc:Fallback>
      </mc:AlternateContent>
      <p:sp>
        <p:nvSpPr>
          <p:cNvPr id="24" name="TextBox 23"/>
          <p:cNvSpPr txBox="1"/>
          <p:nvPr/>
        </p:nvSpPr>
        <p:spPr>
          <a:xfrm>
            <a:off x="6071316" y="2209013"/>
            <a:ext cx="2201404" cy="646331"/>
          </a:xfrm>
          <a:prstGeom prst="rect">
            <a:avLst/>
          </a:prstGeom>
          <a:noFill/>
        </p:spPr>
        <p:txBody>
          <a:bodyPr wrap="square" rtlCol="0">
            <a:spAutoFit/>
          </a:bodyPr>
          <a:lstStyle/>
          <a:p>
            <a:pPr algn="ctr"/>
            <a:r>
              <a:rPr lang="de-DE" sz="1200" dirty="0">
                <a:latin typeface="Arial Narrow" panose="020B0606020202030204" pitchFamily="34" charset="0"/>
              </a:rPr>
              <a:t>Die Ganzkörperdosis wird durch Organ-/Gewebe-</a:t>
            </a:r>
            <a:r>
              <a:rPr lang="de-DE" sz="1200" dirty="0" err="1">
                <a:latin typeface="Arial Narrow" panose="020B0606020202030204" pitchFamily="34" charset="0"/>
              </a:rPr>
              <a:t>Wichtungsfaktoren</a:t>
            </a:r>
            <a:r>
              <a:rPr lang="de-DE" sz="1200" dirty="0">
                <a:latin typeface="Arial Narrow" panose="020B0606020202030204" pitchFamily="34" charset="0"/>
              </a:rPr>
              <a:t> ermittelt</a:t>
            </a:r>
            <a:endParaRPr lang="en-GB" sz="1200" dirty="0">
              <a:latin typeface="Arial Narrow" panose="020B0606020202030204" pitchFamily="34" charset="0"/>
            </a:endParaRPr>
          </a:p>
        </p:txBody>
      </p:sp>
      <mc:AlternateContent xmlns:mc="http://schemas.openxmlformats.org/markup-compatibility/2006" xmlns:a14="http://schemas.microsoft.com/office/drawing/2010/main">
        <mc:Choice Requires="a14">
          <p:sp>
            <p:nvSpPr>
              <p:cNvPr id="25" name="Rectangle 24"/>
              <p:cNvSpPr/>
              <p:nvPr/>
            </p:nvSpPr>
            <p:spPr>
              <a:xfrm>
                <a:off x="6488343" y="1962252"/>
                <a:ext cx="1355691" cy="276999"/>
              </a:xfrm>
              <a:prstGeom prst="rect">
                <a:avLst/>
              </a:prstGeom>
            </p:spPr>
            <p:txBody>
              <a:bodyPr wrap="none">
                <a:spAutoFit/>
              </a:bodyPr>
              <a:lstStyle/>
              <a:p>
                <a:pPr/>
                <a14:m>
                  <m:oMathPara xmlns:m="http://schemas.openxmlformats.org/officeDocument/2006/math">
                    <m:oMathParaPr>
                      <m:jc m:val="center"/>
                    </m:oMathParaPr>
                    <m:oMath xmlns:m="http://schemas.openxmlformats.org/officeDocument/2006/math">
                      <m:d>
                        <m:dPr>
                          <m:begChr m:val="["/>
                          <m:endChr m:val="]"/>
                          <m:ctrlPr>
                            <a:rPr lang="en-US" sz="1200" i="1">
                              <a:latin typeface="Cambria Math" panose="02040503050406030204" pitchFamily="18" charset="0"/>
                            </a:rPr>
                          </m:ctrlPr>
                        </m:dPr>
                        <m:e>
                          <m:r>
                            <a:rPr lang="en-US" sz="1200" i="1">
                              <a:latin typeface="Cambria Math" panose="02040503050406030204" pitchFamily="18" charset="0"/>
                            </a:rPr>
                            <m:t>𝐽</m:t>
                          </m:r>
                          <m:r>
                            <a:rPr lang="en-US" sz="1200" i="1">
                              <a:latin typeface="Cambria Math" panose="02040503050406030204" pitchFamily="18" charset="0"/>
                            </a:rPr>
                            <m:t>∗</m:t>
                          </m:r>
                          <m:sSup>
                            <m:sSupPr>
                              <m:ctrlPr>
                                <a:rPr lang="en-US" sz="1200" i="1">
                                  <a:latin typeface="Cambria Math" panose="02040503050406030204" pitchFamily="18" charset="0"/>
                                </a:rPr>
                              </m:ctrlPr>
                            </m:sSupPr>
                            <m:e>
                              <m:r>
                                <a:rPr lang="en-US" sz="1200" i="1">
                                  <a:latin typeface="Cambria Math" panose="02040503050406030204" pitchFamily="18" charset="0"/>
                                </a:rPr>
                                <m:t>𝑘𝑔</m:t>
                              </m:r>
                            </m:e>
                            <m:sup>
                              <m:r>
                                <a:rPr lang="en-US" sz="1200" i="1">
                                  <a:latin typeface="Cambria Math" panose="02040503050406030204" pitchFamily="18" charset="0"/>
                                </a:rPr>
                                <m:t>−1</m:t>
                              </m:r>
                            </m:sup>
                          </m:sSup>
                        </m:e>
                      </m:d>
                      <m:r>
                        <a:rPr lang="en-US" sz="1200" i="1">
                          <a:latin typeface="Cambria Math" panose="02040503050406030204" pitchFamily="18" charset="0"/>
                        </a:rPr>
                        <m:t>=[</m:t>
                      </m:r>
                      <m:r>
                        <a:rPr lang="en-US" sz="1200" i="1">
                          <a:latin typeface="Cambria Math" panose="02040503050406030204" pitchFamily="18" charset="0"/>
                        </a:rPr>
                        <m:t>𝑆𝑣</m:t>
                      </m:r>
                      <m:r>
                        <a:rPr lang="en-US" sz="1200" i="1">
                          <a:latin typeface="Cambria Math" panose="02040503050406030204" pitchFamily="18" charset="0"/>
                        </a:rPr>
                        <m:t>]</m:t>
                      </m:r>
                    </m:oMath>
                  </m:oMathPara>
                </a14:m>
                <a:endParaRPr lang="en-GB" sz="1200" dirty="0"/>
              </a:p>
            </p:txBody>
          </p:sp>
        </mc:Choice>
        <mc:Fallback xmlns="">
          <p:sp>
            <p:nvSpPr>
              <p:cNvPr id="25" name="Rectangle 24"/>
              <p:cNvSpPr>
                <a:spLocks noRot="1" noChangeAspect="1" noMove="1" noResize="1" noEditPoints="1" noAdjustHandles="1" noChangeArrowheads="1" noChangeShapeType="1" noTextEdit="1"/>
              </p:cNvSpPr>
              <p:nvPr/>
            </p:nvSpPr>
            <p:spPr>
              <a:xfrm>
                <a:off x="6488343" y="1962252"/>
                <a:ext cx="1355691" cy="276999"/>
              </a:xfrm>
              <a:prstGeom prst="rect">
                <a:avLst/>
              </a:prstGeom>
              <a:blipFill>
                <a:blip r:embed="rId9"/>
                <a:stretch>
                  <a:fillRect b="-11111"/>
                </a:stretch>
              </a:blipFill>
            </p:spPr>
            <p:txBody>
              <a:bodyPr/>
              <a:lstStyle/>
              <a:p>
                <a:r>
                  <a:rPr lang="en-GB">
                    <a:noFill/>
                  </a:rPr>
                  <a:t> </a:t>
                </a:r>
              </a:p>
            </p:txBody>
          </p:sp>
        </mc:Fallback>
      </mc:AlternateContent>
      <p:sp>
        <p:nvSpPr>
          <p:cNvPr id="26" name="TextBox 25"/>
          <p:cNvSpPr txBox="1"/>
          <p:nvPr/>
        </p:nvSpPr>
        <p:spPr>
          <a:xfrm>
            <a:off x="5921044" y="1365100"/>
            <a:ext cx="726311" cy="276999"/>
          </a:xfrm>
          <a:prstGeom prst="rect">
            <a:avLst/>
          </a:prstGeom>
          <a:noFill/>
        </p:spPr>
        <p:txBody>
          <a:bodyPr wrap="square" rtlCol="0">
            <a:spAutoFit/>
          </a:bodyPr>
          <a:lstStyle/>
          <a:p>
            <a:r>
              <a:rPr lang="en-US" sz="1200" dirty="0">
                <a:latin typeface="Arial Narrow" panose="020B0606020202030204" pitchFamily="34" charset="0"/>
              </a:rPr>
              <a:t>ICRP60:</a:t>
            </a:r>
            <a:endParaRPr lang="en-GB" sz="1200" dirty="0">
              <a:latin typeface="Arial Narrow" panose="020B0606020202030204" pitchFamily="34" charset="0"/>
            </a:endParaRPr>
          </a:p>
        </p:txBody>
      </p:sp>
      <p:sp>
        <p:nvSpPr>
          <p:cNvPr id="27" name="TextBox 26"/>
          <p:cNvSpPr txBox="1"/>
          <p:nvPr/>
        </p:nvSpPr>
        <p:spPr>
          <a:xfrm>
            <a:off x="5921044" y="1672922"/>
            <a:ext cx="726311" cy="276999"/>
          </a:xfrm>
          <a:prstGeom prst="rect">
            <a:avLst/>
          </a:prstGeom>
          <a:noFill/>
        </p:spPr>
        <p:txBody>
          <a:bodyPr wrap="square" rtlCol="0">
            <a:spAutoFit/>
          </a:bodyPr>
          <a:lstStyle/>
          <a:p>
            <a:r>
              <a:rPr lang="en-US" sz="1200" dirty="0">
                <a:latin typeface="Arial Narrow" panose="020B0606020202030204" pitchFamily="34" charset="0"/>
              </a:rPr>
              <a:t>ICRP26:</a:t>
            </a:r>
            <a:endParaRPr lang="en-GB" sz="1200" dirty="0">
              <a:latin typeface="Arial Narrow" panose="020B0606020202030204" pitchFamily="34" charset="0"/>
            </a:endParaRPr>
          </a:p>
        </p:txBody>
      </p:sp>
      <mc:AlternateContent xmlns:mc="http://schemas.openxmlformats.org/markup-compatibility/2006" xmlns:a14="http://schemas.microsoft.com/office/drawing/2010/main">
        <mc:Choice Requires="a14">
          <p:sp>
            <p:nvSpPr>
              <p:cNvPr id="29" name="TextBox 28"/>
              <p:cNvSpPr txBox="1"/>
              <p:nvPr/>
            </p:nvSpPr>
            <p:spPr>
              <a:xfrm>
                <a:off x="6647355" y="1710492"/>
                <a:ext cx="1434432" cy="215444"/>
              </a:xfrm>
              <a:prstGeom prst="rect">
                <a:avLst/>
              </a:prstGeom>
              <a:noFill/>
            </p:spPr>
            <p:txBody>
              <a:bodyPr wrap="none" lIns="0" tIns="0" rIns="0" bIns="0" rtlCol="0">
                <a:spAutoFit/>
              </a:bodyPr>
              <a:lstStyle/>
              <a:p>
                <a:r>
                  <a:rPr lang="en-US" sz="1400" dirty="0"/>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𝐻</m:t>
                        </m:r>
                      </m:e>
                      <m:sub>
                        <m:r>
                          <a:rPr lang="en-US" sz="1400" b="0" i="1" smtClean="0">
                            <a:latin typeface="Cambria Math" panose="02040503050406030204" pitchFamily="18" charset="0"/>
                          </a:rPr>
                          <m:t>𝐸</m:t>
                        </m:r>
                      </m:sub>
                    </m:sSub>
                    <m:r>
                      <a:rPr lang="en-US" sz="1400" b="0" i="1" smtClean="0">
                        <a:latin typeface="Cambria Math" panose="02040503050406030204" pitchFamily="18" charset="0"/>
                      </a:rPr>
                      <m:t>=</m:t>
                    </m:r>
                    <m:nary>
                      <m:naryPr>
                        <m:chr m:val="∑"/>
                        <m:supHide m:val="on"/>
                        <m:ctrlPr>
                          <a:rPr lang="en-US" sz="1400" b="0" i="1" smtClean="0">
                            <a:latin typeface="Cambria Math" panose="02040503050406030204" pitchFamily="18" charset="0"/>
                          </a:rPr>
                        </m:ctrlPr>
                      </m:naryPr>
                      <m:sub>
                        <m:r>
                          <m:rPr>
                            <m:brk m:alnAt="7"/>
                          </m:rPr>
                          <a:rPr lang="en-US" sz="1400" b="0" i="1" smtClean="0">
                            <a:latin typeface="Cambria Math" panose="02040503050406030204" pitchFamily="18" charset="0"/>
                          </a:rPr>
                          <m:t>𝑇</m:t>
                        </m:r>
                      </m:sub>
                      <m:sup/>
                      <m:e>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b="0" i="1" smtClean="0">
                                <a:latin typeface="Cambria Math" panose="02040503050406030204" pitchFamily="18" charset="0"/>
                              </a:rPr>
                              <m:t>𝑇</m:t>
                            </m:r>
                          </m:sub>
                        </m:sSub>
                        <m:sSub>
                          <m:sSubPr>
                            <m:ctrlPr>
                              <a:rPr lang="en-US" sz="1400" i="1">
                                <a:latin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𝐻</m:t>
                            </m:r>
                          </m:e>
                          <m:sub>
                            <m:r>
                              <a:rPr lang="en-US" sz="1400" b="0" i="1" smtClean="0">
                                <a:latin typeface="Cambria Math" panose="02040503050406030204" pitchFamily="18" charset="0"/>
                              </a:rPr>
                              <m:t>𝑇</m:t>
                            </m:r>
                          </m:sub>
                        </m:sSub>
                      </m:e>
                    </m:nary>
                  </m:oMath>
                </a14:m>
                <a:endParaRPr lang="en-GB" sz="1400" dirty="0"/>
              </a:p>
            </p:txBody>
          </p:sp>
        </mc:Choice>
        <mc:Fallback xmlns="">
          <p:sp>
            <p:nvSpPr>
              <p:cNvPr id="29" name="TextBox 28"/>
              <p:cNvSpPr txBox="1">
                <a:spLocks noRot="1" noChangeAspect="1" noMove="1" noResize="1" noEditPoints="1" noAdjustHandles="1" noChangeArrowheads="1" noChangeShapeType="1" noTextEdit="1"/>
              </p:cNvSpPr>
              <p:nvPr/>
            </p:nvSpPr>
            <p:spPr>
              <a:xfrm>
                <a:off x="6647355" y="1710492"/>
                <a:ext cx="1434432" cy="215444"/>
              </a:xfrm>
              <a:prstGeom prst="rect">
                <a:avLst/>
              </a:prstGeom>
              <a:blipFill>
                <a:blip r:embed="rId10"/>
                <a:stretch>
                  <a:fillRect l="-847" t="-168571" b="-254286"/>
                </a:stretch>
              </a:blipFill>
            </p:spPr>
            <p:txBody>
              <a:bodyPr/>
              <a:lstStyle/>
              <a:p>
                <a:r>
                  <a:rPr lang="en-GB">
                    <a:noFill/>
                  </a:rPr>
                  <a:t> </a:t>
                </a:r>
              </a:p>
            </p:txBody>
          </p:sp>
        </mc:Fallback>
      </mc:AlternateContent>
      <p:pic>
        <p:nvPicPr>
          <p:cNvPr id="30" name="Picture 29"/>
          <p:cNvPicPr>
            <a:picLocks noChangeAspect="1"/>
          </p:cNvPicPr>
          <p:nvPr/>
        </p:nvPicPr>
        <p:blipFill rotWithShape="1">
          <a:blip r:embed="rId11">
            <a:extLst>
              <a:ext uri="{28A0092B-C50C-407E-A947-70E740481C1C}">
                <a14:useLocalDpi xmlns:a14="http://schemas.microsoft.com/office/drawing/2010/main" val="0"/>
              </a:ext>
            </a:extLst>
          </a:blip>
          <a:srcRect t="30621" r="57404" b="5074"/>
          <a:stretch/>
        </p:blipFill>
        <p:spPr>
          <a:xfrm>
            <a:off x="2777346" y="3324866"/>
            <a:ext cx="1450033" cy="936105"/>
          </a:xfrm>
          <a:prstGeom prst="rect">
            <a:avLst/>
          </a:prstGeom>
        </p:spPr>
      </p:pic>
      <p:pic>
        <p:nvPicPr>
          <p:cNvPr id="31" name="Picture 30"/>
          <p:cNvPicPr>
            <a:picLocks noChangeAspect="1"/>
          </p:cNvPicPr>
          <p:nvPr/>
        </p:nvPicPr>
        <p:blipFill rotWithShape="1">
          <a:blip r:embed="rId11">
            <a:extLst>
              <a:ext uri="{28A0092B-C50C-407E-A947-70E740481C1C}">
                <a14:useLocalDpi xmlns:a14="http://schemas.microsoft.com/office/drawing/2010/main" val="0"/>
              </a:ext>
            </a:extLst>
          </a:blip>
          <a:srcRect l="48696" t="25438" r="36497" b="5311"/>
          <a:stretch/>
        </p:blipFill>
        <p:spPr>
          <a:xfrm>
            <a:off x="4083363" y="3252858"/>
            <a:ext cx="504056" cy="1008113"/>
          </a:xfrm>
          <a:prstGeom prst="rect">
            <a:avLst/>
          </a:prstGeom>
        </p:spPr>
      </p:pic>
      <p:pic>
        <p:nvPicPr>
          <p:cNvPr id="32" name="Picture 31"/>
          <p:cNvPicPr>
            <a:picLocks noChangeAspect="1"/>
          </p:cNvPicPr>
          <p:nvPr/>
        </p:nvPicPr>
        <p:blipFill rotWithShape="1">
          <a:blip r:embed="rId11">
            <a:extLst>
              <a:ext uri="{28A0092B-C50C-407E-A947-70E740481C1C}">
                <a14:useLocalDpi xmlns:a14="http://schemas.microsoft.com/office/drawing/2010/main" val="0"/>
              </a:ext>
            </a:extLst>
          </a:blip>
          <a:srcRect l="69376" t="25675" b="5073"/>
          <a:stretch/>
        </p:blipFill>
        <p:spPr>
          <a:xfrm>
            <a:off x="4587419" y="3252858"/>
            <a:ext cx="1042462" cy="1008113"/>
          </a:xfrm>
          <a:prstGeom prst="rect">
            <a:avLst/>
          </a:prstGeom>
        </p:spPr>
      </p:pic>
      <p:pic>
        <p:nvPicPr>
          <p:cNvPr id="34" name="Picture 33"/>
          <p:cNvPicPr>
            <a:picLocks noChangeAspect="1"/>
          </p:cNvPicPr>
          <p:nvPr/>
        </p:nvPicPr>
        <p:blipFill rotWithShape="1">
          <a:blip r:embed="rId11">
            <a:extLst>
              <a:ext uri="{28A0092B-C50C-407E-A947-70E740481C1C}">
                <a14:useLocalDpi xmlns:a14="http://schemas.microsoft.com/office/drawing/2010/main" val="0"/>
              </a:ext>
            </a:extLst>
          </a:blip>
          <a:srcRect l="28307" r="61116" b="85031"/>
          <a:stretch/>
        </p:blipFill>
        <p:spPr>
          <a:xfrm>
            <a:off x="3651315" y="2964827"/>
            <a:ext cx="360040" cy="217911"/>
          </a:xfrm>
          <a:prstGeom prst="rect">
            <a:avLst/>
          </a:prstGeom>
        </p:spPr>
      </p:pic>
      <p:pic>
        <p:nvPicPr>
          <p:cNvPr id="35" name="Picture 34"/>
          <p:cNvPicPr>
            <a:picLocks noChangeAspect="1"/>
          </p:cNvPicPr>
          <p:nvPr/>
        </p:nvPicPr>
        <p:blipFill rotWithShape="1">
          <a:blip r:embed="rId11">
            <a:extLst>
              <a:ext uri="{28A0092B-C50C-407E-A947-70E740481C1C}">
                <a14:useLocalDpi xmlns:a14="http://schemas.microsoft.com/office/drawing/2010/main" val="0"/>
              </a:ext>
            </a:extLst>
          </a:blip>
          <a:srcRect l="48696" r="36497" b="85031"/>
          <a:stretch/>
        </p:blipFill>
        <p:spPr>
          <a:xfrm>
            <a:off x="4082676" y="2964827"/>
            <a:ext cx="504056" cy="217911"/>
          </a:xfrm>
          <a:prstGeom prst="rect">
            <a:avLst/>
          </a:prstGeom>
        </p:spPr>
      </p:pic>
      <p:pic>
        <p:nvPicPr>
          <p:cNvPr id="36" name="Picture 35"/>
          <p:cNvPicPr>
            <a:picLocks noChangeAspect="1"/>
          </p:cNvPicPr>
          <p:nvPr/>
        </p:nvPicPr>
        <p:blipFill rotWithShape="1">
          <a:blip r:embed="rId11">
            <a:extLst>
              <a:ext uri="{28A0092B-C50C-407E-A947-70E740481C1C}">
                <a14:useLocalDpi xmlns:a14="http://schemas.microsoft.com/office/drawing/2010/main" val="0"/>
              </a:ext>
            </a:extLst>
          </a:blip>
          <a:srcRect l="69376" b="89741"/>
          <a:stretch/>
        </p:blipFill>
        <p:spPr>
          <a:xfrm>
            <a:off x="4587419" y="2969573"/>
            <a:ext cx="1042462" cy="149345"/>
          </a:xfrm>
          <a:prstGeom prst="rect">
            <a:avLst/>
          </a:prstGeom>
        </p:spPr>
      </p:pic>
      <mc:AlternateContent xmlns:mc="http://schemas.openxmlformats.org/markup-compatibility/2006" xmlns:a14="http://schemas.microsoft.com/office/drawing/2010/main">
        <mc:Choice Requires="a14">
          <p:sp>
            <p:nvSpPr>
              <p:cNvPr id="38" name="TextBox 37"/>
              <p:cNvSpPr txBox="1"/>
              <p:nvPr/>
            </p:nvSpPr>
            <p:spPr>
              <a:xfrm>
                <a:off x="3782271" y="3097519"/>
                <a:ext cx="125611" cy="153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000" b="0" i="1" smtClean="0">
                          <a:latin typeface="Cambria Math" panose="02040503050406030204" pitchFamily="18" charset="0"/>
                        </a:rPr>
                        <m:t>𝑄</m:t>
                      </m:r>
                    </m:oMath>
                  </m:oMathPara>
                </a14:m>
                <a:endParaRPr lang="en-GB" sz="1000" dirty="0"/>
              </a:p>
            </p:txBody>
          </p:sp>
        </mc:Choice>
        <mc:Fallback xmlns="">
          <p:sp>
            <p:nvSpPr>
              <p:cNvPr id="38" name="TextBox 37"/>
              <p:cNvSpPr txBox="1">
                <a:spLocks noRot="1" noChangeAspect="1" noMove="1" noResize="1" noEditPoints="1" noAdjustHandles="1" noChangeArrowheads="1" noChangeShapeType="1" noTextEdit="1"/>
              </p:cNvSpPr>
              <p:nvPr/>
            </p:nvSpPr>
            <p:spPr>
              <a:xfrm>
                <a:off x="3782271" y="3097519"/>
                <a:ext cx="125611" cy="153888"/>
              </a:xfrm>
              <a:prstGeom prst="rect">
                <a:avLst/>
              </a:prstGeom>
              <a:blipFill>
                <a:blip r:embed="rId12"/>
                <a:stretch>
                  <a:fillRect l="-28571" r="-28571" b="-36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4240582" y="3093199"/>
                <a:ext cx="194669" cy="153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i="1">
                              <a:latin typeface="Cambria Math" panose="02040503050406030204" pitchFamily="18" charset="0"/>
                            </a:rPr>
                          </m:ctrlPr>
                        </m:sSubPr>
                        <m:e>
                          <m:r>
                            <a:rPr lang="en-US" sz="1000" i="1">
                              <a:latin typeface="Cambria Math" panose="02040503050406030204" pitchFamily="18" charset="0"/>
                            </a:rPr>
                            <m:t>𝑤</m:t>
                          </m:r>
                        </m:e>
                        <m:sub>
                          <m:r>
                            <a:rPr lang="en-US" sz="1000" i="1">
                              <a:latin typeface="Cambria Math" panose="02040503050406030204" pitchFamily="18" charset="0"/>
                            </a:rPr>
                            <m:t>𝑅</m:t>
                          </m:r>
                        </m:sub>
                      </m:sSub>
                    </m:oMath>
                  </m:oMathPara>
                </a14:m>
                <a:endParaRPr lang="en-GB" sz="1000" dirty="0"/>
              </a:p>
            </p:txBody>
          </p:sp>
        </mc:Choice>
        <mc:Fallback xmlns="">
          <p:sp>
            <p:nvSpPr>
              <p:cNvPr id="39" name="TextBox 38"/>
              <p:cNvSpPr txBox="1">
                <a:spLocks noRot="1" noChangeAspect="1" noMove="1" noResize="1" noEditPoints="1" noAdjustHandles="1" noChangeArrowheads="1" noChangeShapeType="1" noTextEdit="1"/>
              </p:cNvSpPr>
              <p:nvPr/>
            </p:nvSpPr>
            <p:spPr>
              <a:xfrm>
                <a:off x="4240582" y="3093199"/>
                <a:ext cx="194669" cy="153888"/>
              </a:xfrm>
              <a:prstGeom prst="rect">
                <a:avLst/>
              </a:prstGeom>
              <a:blipFill>
                <a:blip r:embed="rId13"/>
                <a:stretch>
                  <a:fillRect l="-9375" r="-3125" b="-1538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4690892" y="3093199"/>
                <a:ext cx="194669" cy="153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i="1">
                              <a:latin typeface="Cambria Math" panose="02040503050406030204" pitchFamily="18" charset="0"/>
                            </a:rPr>
                          </m:ctrlPr>
                        </m:sSubPr>
                        <m:e>
                          <m:r>
                            <a:rPr lang="en-US" sz="1000" i="1">
                              <a:latin typeface="Cambria Math" panose="02040503050406030204" pitchFamily="18" charset="0"/>
                            </a:rPr>
                            <m:t>𝑤</m:t>
                          </m:r>
                        </m:e>
                        <m:sub>
                          <m:r>
                            <a:rPr lang="en-US" sz="1000" i="1">
                              <a:latin typeface="Cambria Math" panose="02040503050406030204" pitchFamily="18" charset="0"/>
                            </a:rPr>
                            <m:t>𝑅</m:t>
                          </m:r>
                        </m:sub>
                      </m:sSub>
                    </m:oMath>
                  </m:oMathPara>
                </a14:m>
                <a:endParaRPr lang="en-GB" sz="1000" dirty="0"/>
              </a:p>
            </p:txBody>
          </p:sp>
        </mc:Choice>
        <mc:Fallback xmlns="">
          <p:sp>
            <p:nvSpPr>
              <p:cNvPr id="40" name="TextBox 39"/>
              <p:cNvSpPr txBox="1">
                <a:spLocks noRot="1" noChangeAspect="1" noMove="1" noResize="1" noEditPoints="1" noAdjustHandles="1" noChangeArrowheads="1" noChangeShapeType="1" noTextEdit="1"/>
              </p:cNvSpPr>
              <p:nvPr/>
            </p:nvSpPr>
            <p:spPr>
              <a:xfrm>
                <a:off x="4690892" y="3093199"/>
                <a:ext cx="194669" cy="153888"/>
              </a:xfrm>
              <a:prstGeom prst="rect">
                <a:avLst/>
              </a:prstGeom>
              <a:blipFill>
                <a:blip r:embed="rId13"/>
                <a:stretch>
                  <a:fillRect l="-9677" r="-6452" b="-1538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a:xfrm>
                <a:off x="5241100" y="3093199"/>
                <a:ext cx="194669" cy="153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i="1">
                              <a:latin typeface="Cambria Math" panose="02040503050406030204" pitchFamily="18" charset="0"/>
                            </a:rPr>
                          </m:ctrlPr>
                        </m:sSubPr>
                        <m:e>
                          <m:r>
                            <a:rPr lang="en-US" sz="1000" i="1">
                              <a:latin typeface="Cambria Math" panose="02040503050406030204" pitchFamily="18" charset="0"/>
                            </a:rPr>
                            <m:t>𝑤</m:t>
                          </m:r>
                        </m:e>
                        <m:sub>
                          <m:r>
                            <a:rPr lang="en-US" sz="1000" i="1">
                              <a:latin typeface="Cambria Math" panose="02040503050406030204" pitchFamily="18" charset="0"/>
                            </a:rPr>
                            <m:t>𝑅</m:t>
                          </m:r>
                        </m:sub>
                      </m:sSub>
                    </m:oMath>
                  </m:oMathPara>
                </a14:m>
                <a:endParaRPr lang="en-GB" sz="1000" dirty="0"/>
              </a:p>
            </p:txBody>
          </p:sp>
        </mc:Choice>
        <mc:Fallback xmlns="">
          <p:sp>
            <p:nvSpPr>
              <p:cNvPr id="41" name="TextBox 40"/>
              <p:cNvSpPr txBox="1">
                <a:spLocks noRot="1" noChangeAspect="1" noMove="1" noResize="1" noEditPoints="1" noAdjustHandles="1" noChangeArrowheads="1" noChangeShapeType="1" noTextEdit="1"/>
              </p:cNvSpPr>
              <p:nvPr/>
            </p:nvSpPr>
            <p:spPr>
              <a:xfrm>
                <a:off x="5241100" y="3093199"/>
                <a:ext cx="194669" cy="153888"/>
              </a:xfrm>
              <a:prstGeom prst="rect">
                <a:avLst/>
              </a:prstGeom>
              <a:blipFill>
                <a:blip r:embed="rId13"/>
                <a:stretch>
                  <a:fillRect l="-9375" r="-3125" b="-15385"/>
                </a:stretch>
              </a:blipFill>
            </p:spPr>
            <p:txBody>
              <a:bodyPr/>
              <a:lstStyle/>
              <a:p>
                <a:r>
                  <a:rPr lang="en-GB">
                    <a:noFill/>
                  </a:rPr>
                  <a:t> </a:t>
                </a:r>
              </a:p>
            </p:txBody>
          </p:sp>
        </mc:Fallback>
      </mc:AlternateContent>
      <p:pic>
        <p:nvPicPr>
          <p:cNvPr id="47" name="Picture 46"/>
          <p:cNvPicPr>
            <a:picLocks noChangeAspect="1"/>
          </p:cNvPicPr>
          <p:nvPr/>
        </p:nvPicPr>
        <p:blipFill rotWithShape="1">
          <a:blip r:embed="rId14">
            <a:extLst>
              <a:ext uri="{28A0092B-C50C-407E-A947-70E740481C1C}">
                <a14:useLocalDpi xmlns:a14="http://schemas.microsoft.com/office/drawing/2010/main" val="0"/>
              </a:ext>
            </a:extLst>
          </a:blip>
          <a:srcRect t="21913" r="81660" b="6239"/>
          <a:stretch/>
        </p:blipFill>
        <p:spPr>
          <a:xfrm>
            <a:off x="6079341" y="3185079"/>
            <a:ext cx="630660" cy="1024371"/>
          </a:xfrm>
          <a:prstGeom prst="rect">
            <a:avLst/>
          </a:prstGeom>
        </p:spPr>
      </p:pic>
      <p:grpSp>
        <p:nvGrpSpPr>
          <p:cNvPr id="55" name="Group 54"/>
          <p:cNvGrpSpPr/>
          <p:nvPr/>
        </p:nvGrpSpPr>
        <p:grpSpPr>
          <a:xfrm>
            <a:off x="6998033" y="2964827"/>
            <a:ext cx="504056" cy="1242365"/>
            <a:chOff x="7164288" y="3363838"/>
            <a:chExt cx="504056" cy="1242365"/>
          </a:xfrm>
        </p:grpSpPr>
        <p:pic>
          <p:nvPicPr>
            <p:cNvPr id="44" name="Picture 43"/>
            <p:cNvPicPr>
              <a:picLocks noChangeAspect="1"/>
            </p:cNvPicPr>
            <p:nvPr/>
          </p:nvPicPr>
          <p:blipFill rotWithShape="1">
            <a:blip r:embed="rId11">
              <a:extLst>
                <a:ext uri="{28A0092B-C50C-407E-A947-70E740481C1C}">
                  <a14:useLocalDpi xmlns:a14="http://schemas.microsoft.com/office/drawing/2010/main" val="0"/>
                </a:ext>
              </a:extLst>
            </a:blip>
            <a:srcRect l="48696" r="36497" b="85031"/>
            <a:stretch/>
          </p:blipFill>
          <p:spPr>
            <a:xfrm>
              <a:off x="7164288" y="3363838"/>
              <a:ext cx="504056" cy="217911"/>
            </a:xfrm>
            <a:prstGeom prst="rect">
              <a:avLst/>
            </a:prstGeom>
          </p:spPr>
        </p:pic>
        <p:pic>
          <p:nvPicPr>
            <p:cNvPr id="49" name="Picture 48"/>
            <p:cNvPicPr>
              <a:picLocks noChangeAspect="1"/>
            </p:cNvPicPr>
            <p:nvPr/>
          </p:nvPicPr>
          <p:blipFill rotWithShape="1">
            <a:blip r:embed="rId14">
              <a:extLst>
                <a:ext uri="{28A0092B-C50C-407E-A947-70E740481C1C}">
                  <a14:useLocalDpi xmlns:a14="http://schemas.microsoft.com/office/drawing/2010/main" val="0"/>
                </a:ext>
              </a:extLst>
            </a:blip>
            <a:srcRect l="51083" t="21913" r="40541" b="6239"/>
            <a:stretch/>
          </p:blipFill>
          <p:spPr>
            <a:xfrm>
              <a:off x="7257230" y="3581832"/>
              <a:ext cx="288032" cy="1024371"/>
            </a:xfrm>
            <a:prstGeom prst="rect">
              <a:avLst/>
            </a:prstGeom>
          </p:spPr>
        </p:pic>
      </p:grpSp>
      <p:grpSp>
        <p:nvGrpSpPr>
          <p:cNvPr id="54" name="Group 53"/>
          <p:cNvGrpSpPr/>
          <p:nvPr/>
        </p:nvGrpSpPr>
        <p:grpSpPr>
          <a:xfrm>
            <a:off x="7430081" y="2969574"/>
            <a:ext cx="421999" cy="1254709"/>
            <a:chOff x="7318353" y="3368585"/>
            <a:chExt cx="421999" cy="1254709"/>
          </a:xfrm>
        </p:grpSpPr>
        <p:pic>
          <p:nvPicPr>
            <p:cNvPr id="45" name="Picture 44"/>
            <p:cNvPicPr>
              <a:picLocks noChangeAspect="1"/>
            </p:cNvPicPr>
            <p:nvPr/>
          </p:nvPicPr>
          <p:blipFill rotWithShape="1">
            <a:blip r:embed="rId11">
              <a:extLst>
                <a:ext uri="{28A0092B-C50C-407E-A947-70E740481C1C}">
                  <a14:useLocalDpi xmlns:a14="http://schemas.microsoft.com/office/drawing/2010/main" val="0"/>
                </a:ext>
              </a:extLst>
            </a:blip>
            <a:srcRect l="69376" r="18227" b="90433"/>
            <a:stretch/>
          </p:blipFill>
          <p:spPr>
            <a:xfrm>
              <a:off x="7318353" y="3368585"/>
              <a:ext cx="421999" cy="139270"/>
            </a:xfrm>
            <a:prstGeom prst="rect">
              <a:avLst/>
            </a:prstGeom>
          </p:spPr>
        </p:pic>
        <p:pic>
          <p:nvPicPr>
            <p:cNvPr id="50" name="Picture 49"/>
            <p:cNvPicPr>
              <a:picLocks noChangeAspect="1"/>
            </p:cNvPicPr>
            <p:nvPr/>
          </p:nvPicPr>
          <p:blipFill rotWithShape="1">
            <a:blip r:embed="rId14">
              <a:extLst>
                <a:ext uri="{28A0092B-C50C-407E-A947-70E740481C1C}">
                  <a14:useLocalDpi xmlns:a14="http://schemas.microsoft.com/office/drawing/2010/main" val="0"/>
                </a:ext>
              </a:extLst>
            </a:blip>
            <a:srcRect l="71779" t="21913" r="19845" b="6239"/>
            <a:stretch/>
          </p:blipFill>
          <p:spPr>
            <a:xfrm>
              <a:off x="7375661" y="3598923"/>
              <a:ext cx="288032" cy="1024371"/>
            </a:xfrm>
            <a:prstGeom prst="rect">
              <a:avLst/>
            </a:prstGeom>
          </p:spPr>
        </p:pic>
      </p:grpSp>
      <p:grpSp>
        <p:nvGrpSpPr>
          <p:cNvPr id="53" name="Group 52"/>
          <p:cNvGrpSpPr/>
          <p:nvPr/>
        </p:nvGrpSpPr>
        <p:grpSpPr>
          <a:xfrm>
            <a:off x="7881354" y="2964827"/>
            <a:ext cx="412823" cy="1248865"/>
            <a:chOff x="7944102" y="3363838"/>
            <a:chExt cx="412823" cy="1248865"/>
          </a:xfrm>
        </p:grpSpPr>
        <p:pic>
          <p:nvPicPr>
            <p:cNvPr id="51" name="Picture 50"/>
            <p:cNvPicPr>
              <a:picLocks noChangeAspect="1"/>
            </p:cNvPicPr>
            <p:nvPr/>
          </p:nvPicPr>
          <p:blipFill rotWithShape="1">
            <a:blip r:embed="rId14">
              <a:extLst>
                <a:ext uri="{28A0092B-C50C-407E-A947-70E740481C1C}">
                  <a14:useLocalDpi xmlns:a14="http://schemas.microsoft.com/office/drawing/2010/main" val="0"/>
                </a:ext>
              </a:extLst>
            </a:blip>
            <a:srcRect l="92610" t="21913" r="1108" b="6239"/>
            <a:stretch/>
          </p:blipFill>
          <p:spPr>
            <a:xfrm>
              <a:off x="7964430" y="3588332"/>
              <a:ext cx="216023" cy="1024371"/>
            </a:xfrm>
            <a:prstGeom prst="rect">
              <a:avLst/>
            </a:prstGeom>
          </p:spPr>
        </p:pic>
        <p:pic>
          <p:nvPicPr>
            <p:cNvPr id="52" name="Picture 51"/>
            <p:cNvPicPr>
              <a:picLocks noChangeAspect="1"/>
            </p:cNvPicPr>
            <p:nvPr/>
          </p:nvPicPr>
          <p:blipFill rotWithShape="1">
            <a:blip r:embed="rId11">
              <a:extLst>
                <a:ext uri="{28A0092B-C50C-407E-A947-70E740481C1C}">
                  <a14:useLocalDpi xmlns:a14="http://schemas.microsoft.com/office/drawing/2010/main" val="0"/>
                </a:ext>
              </a:extLst>
            </a:blip>
            <a:srcRect l="87873" t="-901" b="89741"/>
            <a:stretch/>
          </p:blipFill>
          <p:spPr>
            <a:xfrm>
              <a:off x="7944102" y="3363838"/>
              <a:ext cx="412823" cy="162475"/>
            </a:xfrm>
            <a:prstGeom prst="rect">
              <a:avLst/>
            </a:prstGeom>
          </p:spPr>
        </p:pic>
      </p:grpSp>
      <p:grpSp>
        <p:nvGrpSpPr>
          <p:cNvPr id="56" name="Group 55"/>
          <p:cNvGrpSpPr/>
          <p:nvPr/>
        </p:nvGrpSpPr>
        <p:grpSpPr>
          <a:xfrm>
            <a:off x="6684376" y="2964827"/>
            <a:ext cx="385665" cy="1259457"/>
            <a:chOff x="6382249" y="3363838"/>
            <a:chExt cx="385665" cy="1259457"/>
          </a:xfrm>
        </p:grpSpPr>
        <p:pic>
          <p:nvPicPr>
            <p:cNvPr id="43" name="Picture 42"/>
            <p:cNvPicPr>
              <a:picLocks noChangeAspect="1"/>
            </p:cNvPicPr>
            <p:nvPr/>
          </p:nvPicPr>
          <p:blipFill rotWithShape="1">
            <a:blip r:embed="rId11">
              <a:extLst>
                <a:ext uri="{28A0092B-C50C-407E-A947-70E740481C1C}">
                  <a14:useLocalDpi xmlns:a14="http://schemas.microsoft.com/office/drawing/2010/main" val="0"/>
                </a:ext>
              </a:extLst>
            </a:blip>
            <a:srcRect l="28307" r="61116" b="85031"/>
            <a:stretch/>
          </p:blipFill>
          <p:spPr>
            <a:xfrm>
              <a:off x="6382249" y="3363838"/>
              <a:ext cx="360040" cy="217911"/>
            </a:xfrm>
            <a:prstGeom prst="rect">
              <a:avLst/>
            </a:prstGeom>
          </p:spPr>
        </p:pic>
        <p:pic>
          <p:nvPicPr>
            <p:cNvPr id="48" name="Picture 47"/>
            <p:cNvPicPr>
              <a:picLocks noChangeAspect="1"/>
            </p:cNvPicPr>
            <p:nvPr/>
          </p:nvPicPr>
          <p:blipFill rotWithShape="1">
            <a:blip r:embed="rId14">
              <a:extLst>
                <a:ext uri="{28A0092B-C50C-407E-A947-70E740481C1C}">
                  <a14:useLocalDpi xmlns:a14="http://schemas.microsoft.com/office/drawing/2010/main" val="0"/>
                </a:ext>
              </a:extLst>
            </a:blip>
            <a:srcRect l="24378" t="21913" r="65152" b="6239"/>
            <a:stretch/>
          </p:blipFill>
          <p:spPr>
            <a:xfrm>
              <a:off x="6407874" y="3598924"/>
              <a:ext cx="360040" cy="1024371"/>
            </a:xfrm>
            <a:prstGeom prst="rect">
              <a:avLst/>
            </a:prstGeom>
          </p:spPr>
        </p:pic>
      </p:grpSp>
      <mc:AlternateContent xmlns:mc="http://schemas.openxmlformats.org/markup-compatibility/2006" xmlns:a14="http://schemas.microsoft.com/office/drawing/2010/main">
        <mc:Choice Requires="a14">
          <p:sp>
            <p:nvSpPr>
              <p:cNvPr id="57" name="TextBox 56"/>
              <p:cNvSpPr txBox="1"/>
              <p:nvPr/>
            </p:nvSpPr>
            <p:spPr>
              <a:xfrm>
                <a:off x="6120393" y="2973414"/>
                <a:ext cx="196016" cy="153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000" i="1" smtClean="0">
                              <a:latin typeface="Cambria Math" panose="02040503050406030204" pitchFamily="18" charset="0"/>
                            </a:rPr>
                          </m:ctrlPr>
                        </m:sSubPr>
                        <m:e>
                          <m:r>
                            <a:rPr lang="en-US" sz="1000" i="1">
                              <a:latin typeface="Cambria Math" panose="02040503050406030204" pitchFamily="18" charset="0"/>
                            </a:rPr>
                            <m:t>𝑤</m:t>
                          </m:r>
                        </m:e>
                        <m:sub>
                          <m:r>
                            <a:rPr lang="en-US" sz="1000" b="0" i="1" smtClean="0">
                              <a:latin typeface="Cambria Math" panose="02040503050406030204" pitchFamily="18" charset="0"/>
                            </a:rPr>
                            <m:t>𝑇</m:t>
                          </m:r>
                        </m:sub>
                      </m:sSub>
                    </m:oMath>
                  </m:oMathPara>
                </a14:m>
                <a:endParaRPr lang="en-GB" sz="1000" dirty="0"/>
              </a:p>
            </p:txBody>
          </p:sp>
        </mc:Choice>
        <mc:Fallback xmlns="">
          <p:sp>
            <p:nvSpPr>
              <p:cNvPr id="57" name="TextBox 56"/>
              <p:cNvSpPr txBox="1">
                <a:spLocks noRot="1" noChangeAspect="1" noMove="1" noResize="1" noEditPoints="1" noAdjustHandles="1" noChangeArrowheads="1" noChangeShapeType="1" noTextEdit="1"/>
              </p:cNvSpPr>
              <p:nvPr/>
            </p:nvSpPr>
            <p:spPr>
              <a:xfrm>
                <a:off x="6120393" y="2973414"/>
                <a:ext cx="196016" cy="153888"/>
              </a:xfrm>
              <a:prstGeom prst="rect">
                <a:avLst/>
              </a:prstGeom>
              <a:blipFill>
                <a:blip r:embed="rId15"/>
                <a:stretch>
                  <a:fillRect l="-6250" r="-6250" b="-16000"/>
                </a:stretch>
              </a:blipFill>
            </p:spPr>
            <p:txBody>
              <a:bodyPr/>
              <a:lstStyle/>
              <a:p>
                <a:r>
                  <a:rPr lang="en-GB">
                    <a:noFill/>
                  </a:rPr>
                  <a:t> </a:t>
                </a:r>
              </a:p>
            </p:txBody>
          </p:sp>
        </mc:Fallback>
      </mc:AlternateContent>
      <p:sp>
        <p:nvSpPr>
          <p:cNvPr id="65" name="Rectangle 64"/>
          <p:cNvSpPr/>
          <p:nvPr/>
        </p:nvSpPr>
        <p:spPr>
          <a:xfrm>
            <a:off x="2893577" y="1075470"/>
            <a:ext cx="5379143" cy="1748467"/>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TextBox 65"/>
          <p:cNvSpPr txBox="1"/>
          <p:nvPr/>
        </p:nvSpPr>
        <p:spPr>
          <a:xfrm rot="2395267">
            <a:off x="8069578" y="1602771"/>
            <a:ext cx="1064676" cy="430887"/>
          </a:xfrm>
          <a:prstGeom prst="rect">
            <a:avLst/>
          </a:prstGeom>
          <a:noFill/>
        </p:spPr>
        <p:txBody>
          <a:bodyPr wrap="square" rtlCol="0">
            <a:spAutoFit/>
          </a:bodyPr>
          <a:lstStyle/>
          <a:p>
            <a:pPr algn="ctr"/>
            <a:r>
              <a:rPr lang="en-US" sz="1100" i="1" dirty="0">
                <a:solidFill>
                  <a:srgbClr val="00B050"/>
                </a:solidFill>
                <a:latin typeface="Arial Narrow" panose="020B0606020202030204" pitchFamily="34" charset="0"/>
              </a:rPr>
              <a:t>Protection quantities</a:t>
            </a:r>
            <a:endParaRPr lang="en-GB" sz="1100" i="1" dirty="0">
              <a:solidFill>
                <a:srgbClr val="00B050"/>
              </a:solidFill>
              <a:latin typeface="Arial Narrow" panose="020B0606020202030204" pitchFamily="34" charset="0"/>
            </a:endParaRPr>
          </a:p>
        </p:txBody>
      </p:sp>
      <p:sp>
        <p:nvSpPr>
          <p:cNvPr id="4" name="Title 1">
            <a:extLst>
              <a:ext uri="{FF2B5EF4-FFF2-40B4-BE49-F238E27FC236}">
                <a16:creationId xmlns:a16="http://schemas.microsoft.com/office/drawing/2014/main" id="{39178012-7898-EC74-4E27-B14A8DFE04AA}"/>
              </a:ext>
            </a:extLst>
          </p:cNvPr>
          <p:cNvSpPr txBox="1">
            <a:spLocks/>
          </p:cNvSpPr>
          <p:nvPr/>
        </p:nvSpPr>
        <p:spPr>
          <a:xfrm>
            <a:off x="167275" y="190500"/>
            <a:ext cx="8976725" cy="858371"/>
          </a:xfrm>
          <a:prstGeom prst="rect">
            <a:avLst/>
          </a:prstGeom>
        </p:spPr>
        <p:txBody>
          <a:bodyPr anchor="t"/>
          <a:lstStyle/>
          <a:p>
            <a:pPr fontAlgn="auto">
              <a:spcAft>
                <a:spcPts val="0"/>
              </a:spcAft>
              <a:defRPr/>
            </a:pPr>
            <a:r>
              <a:rPr lang="de-DE" sz="4000" dirty="0" err="1">
                <a:solidFill>
                  <a:schemeClr val="accent6">
                    <a:lumMod val="50000"/>
                  </a:schemeClr>
                </a:solidFill>
              </a:rPr>
              <a:t>Dosimetrische</a:t>
            </a:r>
            <a:r>
              <a:rPr lang="de-DE" sz="4000" dirty="0">
                <a:solidFill>
                  <a:schemeClr val="accent6">
                    <a:lumMod val="50000"/>
                  </a:schemeClr>
                </a:solidFill>
              </a:rPr>
              <a:t> Größen</a:t>
            </a:r>
          </a:p>
        </p:txBody>
      </p:sp>
      <p:sp>
        <p:nvSpPr>
          <p:cNvPr id="2" name="Slide Number Placeholder 3">
            <a:extLst>
              <a:ext uri="{FF2B5EF4-FFF2-40B4-BE49-F238E27FC236}">
                <a16:creationId xmlns:a16="http://schemas.microsoft.com/office/drawing/2014/main" id="{32851B2F-3D2A-07A9-3EE1-3D9BFE2FCD2B}"/>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10</a:t>
            </a:fld>
            <a:endParaRPr lang="en-US" dirty="0">
              <a:solidFill>
                <a:schemeClr val="bg1"/>
              </a:solidFill>
            </a:endParaRPr>
          </a:p>
        </p:txBody>
      </p:sp>
    </p:spTree>
    <p:extLst>
      <p:ext uri="{BB962C8B-B14F-4D97-AF65-F5344CB8AC3E}">
        <p14:creationId xmlns:p14="http://schemas.microsoft.com/office/powerpoint/2010/main" val="4061549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4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6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9" grpId="0"/>
      <p:bldP spid="15" grpId="0"/>
      <p:bldP spid="16" grpId="0"/>
      <p:bldP spid="17" grpId="0"/>
      <p:bldP spid="22" grpId="0"/>
      <p:bldP spid="23" grpId="0"/>
      <p:bldP spid="24" grpId="0"/>
      <p:bldP spid="25" grpId="0"/>
      <p:bldP spid="26" grpId="0"/>
      <p:bldP spid="27" grpId="0"/>
      <p:bldP spid="29" grpId="0"/>
      <p:bldP spid="38" grpId="0"/>
      <p:bldP spid="39" grpId="0"/>
      <p:bldP spid="40" grpId="0"/>
      <p:bldP spid="41" grpId="0"/>
      <p:bldP spid="57" grpId="0"/>
      <p:bldP spid="65" grpId="0" animBg="1"/>
      <p:bldP spid="6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9178012-7898-EC74-4E27-B14A8DFE04AA}"/>
              </a:ext>
            </a:extLst>
          </p:cNvPr>
          <p:cNvSpPr txBox="1">
            <a:spLocks/>
          </p:cNvSpPr>
          <p:nvPr/>
        </p:nvSpPr>
        <p:spPr>
          <a:xfrm>
            <a:off x="171714" y="198120"/>
            <a:ext cx="8976725" cy="858371"/>
          </a:xfrm>
          <a:prstGeom prst="rect">
            <a:avLst/>
          </a:prstGeom>
        </p:spPr>
        <p:txBody>
          <a:bodyPr anchor="t"/>
          <a:lstStyle/>
          <a:p>
            <a:pPr fontAlgn="auto">
              <a:spcAft>
                <a:spcPts val="0"/>
              </a:spcAft>
              <a:defRPr/>
            </a:pPr>
            <a:r>
              <a:rPr lang="fr-FR" sz="4000" dirty="0" err="1">
                <a:solidFill>
                  <a:schemeClr val="accent6">
                    <a:lumMod val="50000"/>
                  </a:schemeClr>
                </a:solidFill>
              </a:rPr>
              <a:t>Dosimetrische</a:t>
            </a:r>
            <a:r>
              <a:rPr lang="fr-FR" sz="4000" dirty="0">
                <a:solidFill>
                  <a:schemeClr val="accent6">
                    <a:lumMod val="50000"/>
                  </a:schemeClr>
                </a:solidFill>
              </a:rPr>
              <a:t> </a:t>
            </a:r>
            <a:r>
              <a:rPr lang="de-DE" sz="4000" dirty="0">
                <a:solidFill>
                  <a:schemeClr val="accent6">
                    <a:lumMod val="50000"/>
                  </a:schemeClr>
                </a:solidFill>
              </a:rPr>
              <a:t>Größen</a:t>
            </a:r>
            <a:endParaRPr lang="fr-FR" sz="4000" dirty="0">
              <a:solidFill>
                <a:schemeClr val="accent6">
                  <a:lumMod val="50000"/>
                </a:schemeClr>
              </a:solidFill>
            </a:endParaRPr>
          </a:p>
        </p:txBody>
      </p:sp>
      <p:sp>
        <p:nvSpPr>
          <p:cNvPr id="60" name="TextBox 59"/>
          <p:cNvSpPr txBox="1"/>
          <p:nvPr/>
        </p:nvSpPr>
        <p:spPr>
          <a:xfrm>
            <a:off x="827584" y="3020209"/>
            <a:ext cx="1656184" cy="461665"/>
          </a:xfrm>
          <a:prstGeom prst="rect">
            <a:avLst/>
          </a:prstGeom>
          <a:noFill/>
        </p:spPr>
        <p:txBody>
          <a:bodyPr wrap="square" rtlCol="0">
            <a:spAutoFit/>
          </a:bodyPr>
          <a:lstStyle/>
          <a:p>
            <a:pPr algn="ctr"/>
            <a:r>
              <a:rPr lang="en-US" sz="1200" b="1" dirty="0" err="1">
                <a:solidFill>
                  <a:schemeClr val="bg2">
                    <a:lumMod val="10000"/>
                  </a:schemeClr>
                </a:solidFill>
                <a:latin typeface="Arial Narrow" panose="020B0606020202030204" pitchFamily="34" charset="0"/>
              </a:rPr>
              <a:t>Umgebungsdosis-äquivalent</a:t>
            </a:r>
            <a:r>
              <a:rPr lang="en-US" sz="1200" b="1" dirty="0">
                <a:solidFill>
                  <a:schemeClr val="bg2">
                    <a:lumMod val="10000"/>
                  </a:schemeClr>
                </a:solidFill>
                <a:latin typeface="Arial Narrow" panose="020B0606020202030204" pitchFamily="34" charset="0"/>
              </a:rPr>
              <a:t> H*(d)</a:t>
            </a:r>
            <a:endParaRPr lang="en-GB" sz="1200" b="1" dirty="0">
              <a:solidFill>
                <a:schemeClr val="bg2">
                  <a:lumMod val="10000"/>
                </a:schemeClr>
              </a:solidFill>
              <a:latin typeface="Arial Narrow" panose="020B0606020202030204" pitchFamily="34" charset="0"/>
            </a:endParaRPr>
          </a:p>
        </p:txBody>
      </p:sp>
      <p:sp>
        <p:nvSpPr>
          <p:cNvPr id="62" name="TextBox 61"/>
          <p:cNvSpPr txBox="1"/>
          <p:nvPr/>
        </p:nvSpPr>
        <p:spPr>
          <a:xfrm>
            <a:off x="661889" y="3533107"/>
            <a:ext cx="1944216" cy="830997"/>
          </a:xfrm>
          <a:prstGeom prst="rect">
            <a:avLst/>
          </a:prstGeom>
          <a:noFill/>
        </p:spPr>
        <p:txBody>
          <a:bodyPr wrap="square" rtlCol="0">
            <a:spAutoFit/>
          </a:bodyPr>
          <a:lstStyle/>
          <a:p>
            <a:pPr algn="ctr"/>
            <a:r>
              <a:rPr lang="de-DE" sz="1200" dirty="0">
                <a:latin typeface="Arial Narrow" panose="020B0606020202030204" pitchFamily="34" charset="0"/>
              </a:rPr>
              <a:t>Äquivalentdosis in einer Tiefe d in der ICRU-Kugel. Dies ist eine Betriebsgröße für die Bereichsüberwachung</a:t>
            </a:r>
            <a:endParaRPr lang="en-US" sz="1200" dirty="0">
              <a:latin typeface="Arial Narrow" panose="020B0606020202030204" pitchFamily="34" charset="0"/>
            </a:endParaRPr>
          </a:p>
        </p:txBody>
      </p:sp>
      <p:cxnSp>
        <p:nvCxnSpPr>
          <p:cNvPr id="10" name="Straight Arrow Connector 9"/>
          <p:cNvCxnSpPr/>
          <p:nvPr/>
        </p:nvCxnSpPr>
        <p:spPr>
          <a:xfrm>
            <a:off x="3024679" y="3653042"/>
            <a:ext cx="494891" cy="0"/>
          </a:xfrm>
          <a:prstGeom prst="straightConnector1">
            <a:avLst/>
          </a:prstGeom>
          <a:ln>
            <a:solidFill>
              <a:schemeClr val="accent5"/>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a:off x="3024679" y="3818254"/>
            <a:ext cx="494891" cy="0"/>
          </a:xfrm>
          <a:prstGeom prst="straightConnector1">
            <a:avLst/>
          </a:prstGeom>
          <a:ln>
            <a:solidFill>
              <a:schemeClr val="accent5"/>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 name="Straight Arrow Connector 1"/>
          <p:cNvCxnSpPr/>
          <p:nvPr/>
        </p:nvCxnSpPr>
        <p:spPr>
          <a:xfrm>
            <a:off x="3024679" y="3983465"/>
            <a:ext cx="494891" cy="0"/>
          </a:xfrm>
          <a:prstGeom prst="straightConnector1">
            <a:avLst/>
          </a:prstGeom>
          <a:ln>
            <a:solidFill>
              <a:schemeClr val="accent5"/>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Oval 18"/>
          <p:cNvSpPr/>
          <p:nvPr/>
        </p:nvSpPr>
        <p:spPr>
          <a:xfrm>
            <a:off x="3555626" y="3587473"/>
            <a:ext cx="468000" cy="468000"/>
          </a:xfrm>
          <a:prstGeom prst="ellipse">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35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p:cNvSpPr/>
          <p:nvPr/>
        </p:nvSpPr>
        <p:spPr>
          <a:xfrm>
            <a:off x="3663586" y="3794474"/>
            <a:ext cx="54000" cy="54000"/>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Connector 27"/>
          <p:cNvCxnSpPr/>
          <p:nvPr/>
        </p:nvCxnSpPr>
        <p:spPr>
          <a:xfrm flipV="1">
            <a:off x="3024679" y="3820255"/>
            <a:ext cx="1142963" cy="0"/>
          </a:xfrm>
          <a:prstGeom prst="line">
            <a:avLst/>
          </a:prstGeom>
          <a:ln w="9525">
            <a:solidFill>
              <a:schemeClr val="tx2"/>
            </a:solidFill>
            <a:prstDash val="dash"/>
          </a:ln>
          <a:effectLst/>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3523291" y="3630161"/>
            <a:ext cx="100124" cy="246221"/>
          </a:xfrm>
          <a:prstGeom prst="rect">
            <a:avLst/>
          </a:prstGeom>
          <a:noFill/>
        </p:spPr>
        <p:txBody>
          <a:bodyPr wrap="square" rtlCol="0">
            <a:spAutoFit/>
          </a:bodyPr>
          <a:lstStyle/>
          <a:p>
            <a:r>
              <a:rPr lang="en-US" sz="1000" i="1" dirty="0">
                <a:latin typeface="Arial Narrow" panose="020B0606020202030204" pitchFamily="34" charset="0"/>
              </a:rPr>
              <a:t>d</a:t>
            </a:r>
            <a:endParaRPr lang="en-GB" sz="1000" i="1" dirty="0">
              <a:latin typeface="Arial Narrow" panose="020B0606020202030204" pitchFamily="34" charset="0"/>
            </a:endParaRPr>
          </a:p>
        </p:txBody>
      </p:sp>
      <p:cxnSp>
        <p:nvCxnSpPr>
          <p:cNvPr id="68" name="Straight Connector 67"/>
          <p:cNvCxnSpPr>
            <a:endCxn id="19" idx="2"/>
          </p:cNvCxnSpPr>
          <p:nvPr/>
        </p:nvCxnSpPr>
        <p:spPr>
          <a:xfrm flipV="1">
            <a:off x="3550126" y="3821473"/>
            <a:ext cx="108000" cy="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1" name="Rectangle 70"/>
          <p:cNvSpPr/>
          <p:nvPr/>
        </p:nvSpPr>
        <p:spPr>
          <a:xfrm>
            <a:off x="3155799" y="4055722"/>
            <a:ext cx="1152128" cy="215444"/>
          </a:xfrm>
          <a:prstGeom prst="rect">
            <a:avLst/>
          </a:prstGeom>
        </p:spPr>
        <p:txBody>
          <a:bodyPr wrap="square">
            <a:spAutoFit/>
          </a:bodyPr>
          <a:lstStyle/>
          <a:p>
            <a:r>
              <a:rPr lang="en-GB" sz="800" dirty="0">
                <a:latin typeface="Arial Narrow" panose="020B0606020202030204" pitchFamily="34" charset="0"/>
              </a:rPr>
              <a:t>ICRU Kugel ,∅ - 300 mm</a:t>
            </a:r>
            <a:endParaRPr lang="en-GB" sz="800" b="0" i="0" dirty="0">
              <a:effectLst/>
              <a:latin typeface="Arial Narrow" panose="020B0606020202030204" pitchFamily="34" charset="0"/>
            </a:endParaRPr>
          </a:p>
        </p:txBody>
      </p:sp>
      <p:sp>
        <p:nvSpPr>
          <p:cNvPr id="79" name="TextBox 78"/>
          <p:cNvSpPr txBox="1"/>
          <p:nvPr/>
        </p:nvSpPr>
        <p:spPr>
          <a:xfrm rot="18891807">
            <a:off x="-69390" y="3763236"/>
            <a:ext cx="912863" cy="430887"/>
          </a:xfrm>
          <a:prstGeom prst="rect">
            <a:avLst/>
          </a:prstGeom>
          <a:noFill/>
        </p:spPr>
        <p:txBody>
          <a:bodyPr wrap="square" rtlCol="0">
            <a:spAutoFit/>
          </a:bodyPr>
          <a:lstStyle/>
          <a:p>
            <a:pPr algn="ctr"/>
            <a:r>
              <a:rPr lang="en-US" sz="1100" i="1" dirty="0">
                <a:solidFill>
                  <a:srgbClr val="CC0000"/>
                </a:solidFill>
                <a:latin typeface="Arial Narrow" panose="020B0606020202030204" pitchFamily="34" charset="0"/>
              </a:rPr>
              <a:t>Operational quantity</a:t>
            </a:r>
            <a:endParaRPr lang="en-GB" sz="1100" i="1" dirty="0">
              <a:solidFill>
                <a:srgbClr val="CC0000"/>
              </a:solidFill>
              <a:latin typeface="Arial Narrow" panose="020B0606020202030204" pitchFamily="34" charset="0"/>
            </a:endParaRPr>
          </a:p>
        </p:txBody>
      </p:sp>
      <p:sp>
        <p:nvSpPr>
          <p:cNvPr id="21" name="TextBox 20">
            <a:extLst>
              <a:ext uri="{FF2B5EF4-FFF2-40B4-BE49-F238E27FC236}">
                <a16:creationId xmlns:a16="http://schemas.microsoft.com/office/drawing/2014/main" id="{93B1C782-EBCF-ECF9-CC68-583AA105D810}"/>
              </a:ext>
            </a:extLst>
          </p:cNvPr>
          <p:cNvSpPr txBox="1"/>
          <p:nvPr/>
        </p:nvSpPr>
        <p:spPr>
          <a:xfrm>
            <a:off x="4973147" y="3294563"/>
            <a:ext cx="3984925" cy="738664"/>
          </a:xfrm>
          <a:prstGeom prst="rect">
            <a:avLst/>
          </a:prstGeom>
          <a:noFill/>
        </p:spPr>
        <p:txBody>
          <a:bodyPr wrap="square">
            <a:spAutoFit/>
          </a:bodyPr>
          <a:lstStyle/>
          <a:p>
            <a:pPr marL="171450" indent="-171450">
              <a:spcAft>
                <a:spcPts val="600"/>
              </a:spcAft>
              <a:buFont typeface="Arial" panose="020B0604020202020204" pitchFamily="34" charset="0"/>
              <a:buChar char="•"/>
            </a:pPr>
            <a:r>
              <a:rPr lang="de-DE" sz="1400" dirty="0">
                <a:latin typeface="Arial Narrow" panose="020B0606020202030204" pitchFamily="34" charset="0"/>
              </a:rPr>
              <a:t>Laut ICRP* wird die 'effektive Dosis weltweit für regulatorische Zwecke verwendet', um Möglichkeiten zur Einhaltung von Dosisgrenzwerten nachzuweisen</a:t>
            </a:r>
            <a:endParaRPr lang="en-GB" sz="1400" dirty="0">
              <a:latin typeface="Arial Narrow" panose="020B0606020202030204" pitchFamily="34" charset="0"/>
            </a:endParaRPr>
          </a:p>
        </p:txBody>
      </p:sp>
      <p:sp>
        <p:nvSpPr>
          <p:cNvPr id="30" name="TextBox 29">
            <a:extLst>
              <a:ext uri="{FF2B5EF4-FFF2-40B4-BE49-F238E27FC236}">
                <a16:creationId xmlns:a16="http://schemas.microsoft.com/office/drawing/2014/main" id="{DA6B00AB-FDDC-92FB-FAFC-0A637039AC51}"/>
              </a:ext>
            </a:extLst>
          </p:cNvPr>
          <p:cNvSpPr txBox="1"/>
          <p:nvPr/>
        </p:nvSpPr>
        <p:spPr>
          <a:xfrm>
            <a:off x="661329" y="1075470"/>
            <a:ext cx="1656184" cy="276999"/>
          </a:xfrm>
          <a:prstGeom prst="rect">
            <a:avLst/>
          </a:prstGeom>
          <a:noFill/>
        </p:spPr>
        <p:txBody>
          <a:bodyPr wrap="square" rtlCol="0">
            <a:spAutoFit/>
          </a:bodyPr>
          <a:lstStyle/>
          <a:p>
            <a:pPr algn="ctr"/>
            <a:r>
              <a:rPr lang="en-US" sz="1200" b="1" dirty="0" err="1">
                <a:solidFill>
                  <a:schemeClr val="tx1">
                    <a:lumMod val="50000"/>
                  </a:schemeClr>
                </a:solidFill>
                <a:latin typeface="Arial Narrow" panose="020B0606020202030204" pitchFamily="34" charset="0"/>
              </a:rPr>
              <a:t>Absorbierte</a:t>
            </a:r>
            <a:r>
              <a:rPr lang="en-US" sz="1200" b="1" dirty="0">
                <a:solidFill>
                  <a:schemeClr val="tx1">
                    <a:lumMod val="50000"/>
                  </a:schemeClr>
                </a:solidFill>
                <a:latin typeface="Arial Narrow" panose="020B0606020202030204" pitchFamily="34" charset="0"/>
              </a:rPr>
              <a:t> </a:t>
            </a:r>
            <a:r>
              <a:rPr lang="en-US" sz="1200" b="1" dirty="0" err="1">
                <a:solidFill>
                  <a:schemeClr val="tx1">
                    <a:lumMod val="50000"/>
                  </a:schemeClr>
                </a:solidFill>
                <a:latin typeface="Arial Narrow" panose="020B0606020202030204" pitchFamily="34" charset="0"/>
              </a:rPr>
              <a:t>Dosis</a:t>
            </a:r>
            <a:endParaRPr lang="en-GB" sz="1200" b="1" dirty="0">
              <a:solidFill>
                <a:schemeClr val="tx1">
                  <a:lumMod val="50000"/>
                </a:schemeClr>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4C1FB907-4720-3C9A-7DD4-4EFF9E5B43E6}"/>
                  </a:ext>
                </a:extLst>
              </p:cNvPr>
              <p:cNvSpPr txBox="1"/>
              <p:nvPr/>
            </p:nvSpPr>
            <p:spPr>
              <a:xfrm>
                <a:off x="1061119" y="1417813"/>
                <a:ext cx="675570" cy="4047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𝐷</m:t>
                      </m:r>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𝐸</m:t>
                          </m:r>
                        </m:num>
                        <m:den>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𝑚</m:t>
                          </m:r>
                        </m:den>
                      </m:f>
                    </m:oMath>
                  </m:oMathPara>
                </a14:m>
                <a:endParaRPr lang="en-GB" sz="1400" dirty="0"/>
              </a:p>
            </p:txBody>
          </p:sp>
        </mc:Choice>
        <mc:Fallback xmlns="">
          <p:sp>
            <p:nvSpPr>
              <p:cNvPr id="31" name="TextBox 30">
                <a:extLst>
                  <a:ext uri="{FF2B5EF4-FFF2-40B4-BE49-F238E27FC236}">
                    <a16:creationId xmlns:a16="http://schemas.microsoft.com/office/drawing/2014/main" id="{4C1FB907-4720-3C9A-7DD4-4EFF9E5B43E6}"/>
                  </a:ext>
                </a:extLst>
              </p:cNvPr>
              <p:cNvSpPr txBox="1">
                <a:spLocks noRot="1" noChangeAspect="1" noMove="1" noResize="1" noEditPoints="1" noAdjustHandles="1" noChangeArrowheads="1" noChangeShapeType="1" noTextEdit="1"/>
              </p:cNvSpPr>
              <p:nvPr/>
            </p:nvSpPr>
            <p:spPr>
              <a:xfrm>
                <a:off x="1061119" y="1417813"/>
                <a:ext cx="675570" cy="404726"/>
              </a:xfrm>
              <a:prstGeom prst="rect">
                <a:avLst/>
              </a:prstGeom>
              <a:blipFill>
                <a:blip r:embed="rId3"/>
                <a:stretch>
                  <a:fillRect l="-4505" t="-1515" r="-1802" b="-13636"/>
                </a:stretch>
              </a:blipFill>
            </p:spPr>
            <p:txBody>
              <a:bodyPr/>
              <a:lstStyle/>
              <a:p>
                <a:r>
                  <a:rPr lang="en-GB">
                    <a:noFill/>
                  </a:rPr>
                  <a:t> </a:t>
                </a:r>
              </a:p>
            </p:txBody>
          </p:sp>
        </mc:Fallback>
      </mc:AlternateContent>
      <p:sp>
        <p:nvSpPr>
          <p:cNvPr id="32" name="TextBox 31">
            <a:extLst>
              <a:ext uri="{FF2B5EF4-FFF2-40B4-BE49-F238E27FC236}">
                <a16:creationId xmlns:a16="http://schemas.microsoft.com/office/drawing/2014/main" id="{89CBB265-F0C8-326F-7265-934418D27710}"/>
              </a:ext>
            </a:extLst>
          </p:cNvPr>
          <p:cNvSpPr txBox="1"/>
          <p:nvPr/>
        </p:nvSpPr>
        <p:spPr>
          <a:xfrm>
            <a:off x="-1" y="2143618"/>
            <a:ext cx="2893578" cy="830997"/>
          </a:xfrm>
          <a:prstGeom prst="rect">
            <a:avLst/>
          </a:prstGeom>
          <a:noFill/>
        </p:spPr>
        <p:txBody>
          <a:bodyPr wrap="square" rtlCol="0">
            <a:spAutoFit/>
          </a:bodyPr>
          <a:lstStyle/>
          <a:p>
            <a:pPr algn="ctr"/>
            <a:r>
              <a:rPr lang="de-DE" sz="1200" dirty="0">
                <a:latin typeface="Arial Narrow" panose="020B0606020202030204" pitchFamily="34" charset="0"/>
              </a:rPr>
              <a:t>Physikalische Größe der durch ionisierende Strahlung übertragenen Energie, welche keine </a:t>
            </a:r>
            <a:r>
              <a:rPr lang="de-DE" sz="1200" dirty="0" err="1">
                <a:latin typeface="Arial Narrow" panose="020B0606020202030204" pitchFamily="34" charset="0"/>
              </a:rPr>
              <a:t>biolog</a:t>
            </a:r>
            <a:r>
              <a:rPr lang="de-DE" sz="1200" dirty="0">
                <a:latin typeface="Arial Narrow" panose="020B0606020202030204" pitchFamily="34" charset="0"/>
              </a:rPr>
              <a:t>. Aspekte berücksichtigt (dieselbe Dosis bedeutet nicht unbedingt dasselbe Risiko)</a:t>
            </a:r>
            <a:endParaRPr lang="en-GB" sz="1200" dirty="0">
              <a:latin typeface="Arial Narrow" panose="020B0606020202030204" pitchFamily="34" charset="0"/>
            </a:endParaRPr>
          </a:p>
        </p:txBody>
      </p:sp>
      <p:sp>
        <p:nvSpPr>
          <p:cNvPr id="33" name="TextBox 32">
            <a:extLst>
              <a:ext uri="{FF2B5EF4-FFF2-40B4-BE49-F238E27FC236}">
                <a16:creationId xmlns:a16="http://schemas.microsoft.com/office/drawing/2014/main" id="{1622772A-A5AC-8E54-790E-69C927F2727B}"/>
              </a:ext>
            </a:extLst>
          </p:cNvPr>
          <p:cNvSpPr txBox="1"/>
          <p:nvPr/>
        </p:nvSpPr>
        <p:spPr>
          <a:xfrm>
            <a:off x="3397633" y="1075470"/>
            <a:ext cx="1656184" cy="276999"/>
          </a:xfrm>
          <a:prstGeom prst="rect">
            <a:avLst/>
          </a:prstGeom>
          <a:noFill/>
        </p:spPr>
        <p:txBody>
          <a:bodyPr wrap="square" rtlCol="0">
            <a:spAutoFit/>
          </a:bodyPr>
          <a:lstStyle/>
          <a:p>
            <a:pPr algn="ctr"/>
            <a:r>
              <a:rPr lang="en-GB" sz="1200" b="1" dirty="0" err="1">
                <a:solidFill>
                  <a:schemeClr val="tx1">
                    <a:lumMod val="50000"/>
                  </a:schemeClr>
                </a:solidFill>
                <a:latin typeface="Arial Narrow" panose="020B0606020202030204" pitchFamily="34" charset="0"/>
              </a:rPr>
              <a:t>Äquivalentdosis</a:t>
            </a:r>
            <a:endParaRPr lang="en-GB" sz="1200" b="1" dirty="0">
              <a:solidFill>
                <a:schemeClr val="tx1">
                  <a:lumMod val="50000"/>
                </a:schemeClr>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B0B77333-03AE-D6B6-F590-29ED29EE5D78}"/>
                  </a:ext>
                </a:extLst>
              </p:cNvPr>
              <p:cNvSpPr txBox="1"/>
              <p:nvPr/>
            </p:nvSpPr>
            <p:spPr>
              <a:xfrm>
                <a:off x="3701061" y="1411289"/>
                <a:ext cx="1514069" cy="224870"/>
              </a:xfrm>
              <a:prstGeom prst="rect">
                <a:avLst/>
              </a:prstGeom>
              <a:noFill/>
            </p:spPr>
            <p:txBody>
              <a:bodyPr wrap="none" lIns="0" tIns="0" rIns="0" bIns="0" rtlCol="0">
                <a:spAutoFit/>
              </a:bodyPr>
              <a:lstStyle/>
              <a:p>
                <a:r>
                  <a:rPr lang="en-US" sz="1400" dirty="0"/>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𝐻</m:t>
                        </m:r>
                      </m:e>
                      <m:sub>
                        <m:r>
                          <a:rPr lang="en-US" sz="1400" b="0" i="1" smtClean="0">
                            <a:latin typeface="Cambria Math" panose="02040503050406030204" pitchFamily="18" charset="0"/>
                          </a:rPr>
                          <m:t>𝑇</m:t>
                        </m:r>
                      </m:sub>
                    </m:sSub>
                    <m:r>
                      <a:rPr lang="en-US" sz="1400" b="0" i="1" smtClean="0">
                        <a:latin typeface="Cambria Math" panose="02040503050406030204" pitchFamily="18" charset="0"/>
                      </a:rPr>
                      <m:t>=</m:t>
                    </m:r>
                    <m:nary>
                      <m:naryPr>
                        <m:chr m:val="∑"/>
                        <m:supHide m:val="on"/>
                        <m:ctrlPr>
                          <a:rPr lang="en-US" sz="1400" b="0" i="1" smtClean="0">
                            <a:latin typeface="Cambria Math" panose="02040503050406030204" pitchFamily="18" charset="0"/>
                          </a:rPr>
                        </m:ctrlPr>
                      </m:naryPr>
                      <m:sub>
                        <m:r>
                          <m:rPr>
                            <m:brk m:alnAt="7"/>
                          </m:rPr>
                          <a:rPr lang="en-US" sz="1400" b="0" i="1" smtClean="0">
                            <a:latin typeface="Cambria Math" panose="02040503050406030204" pitchFamily="18" charset="0"/>
                          </a:rPr>
                          <m:t>𝑅</m:t>
                        </m:r>
                      </m:sub>
                      <m:sup/>
                      <m:e>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i="1">
                                <a:latin typeface="Cambria Math" panose="02040503050406030204" pitchFamily="18" charset="0"/>
                              </a:rPr>
                              <m:t>𝑅</m:t>
                            </m:r>
                          </m:sub>
                        </m:sSub>
                        <m:sSub>
                          <m:sSubPr>
                            <m:ctrlPr>
                              <a:rPr lang="en-US" sz="1400" i="1">
                                <a:latin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m:t>
                            </m:r>
                            <m:r>
                              <a:rPr lang="en-US" sz="1400" i="1">
                                <a:latin typeface="Cambria Math" panose="02040503050406030204" pitchFamily="18" charset="0"/>
                              </a:rPr>
                              <m:t>𝐷</m:t>
                            </m:r>
                          </m:e>
                          <m:sub>
                            <m:r>
                              <a:rPr lang="en-US" sz="1400" b="0" i="1" smtClean="0">
                                <a:latin typeface="Cambria Math" panose="02040503050406030204" pitchFamily="18" charset="0"/>
                              </a:rPr>
                              <m:t>𝑇</m:t>
                            </m:r>
                            <m:r>
                              <a:rPr lang="en-US" sz="1400" b="0" i="1" smtClean="0">
                                <a:latin typeface="Cambria Math" panose="02040503050406030204" pitchFamily="18" charset="0"/>
                              </a:rPr>
                              <m:t>,</m:t>
                            </m:r>
                            <m:r>
                              <a:rPr lang="en-US" sz="1400" i="1">
                                <a:latin typeface="Cambria Math" panose="02040503050406030204" pitchFamily="18" charset="0"/>
                              </a:rPr>
                              <m:t>𝑅</m:t>
                            </m:r>
                          </m:sub>
                        </m:sSub>
                      </m:e>
                    </m:nary>
                  </m:oMath>
                </a14:m>
                <a:endParaRPr lang="en-GB" sz="1400" dirty="0"/>
              </a:p>
            </p:txBody>
          </p:sp>
        </mc:Choice>
        <mc:Fallback xmlns="">
          <p:sp>
            <p:nvSpPr>
              <p:cNvPr id="34" name="TextBox 33">
                <a:extLst>
                  <a:ext uri="{FF2B5EF4-FFF2-40B4-BE49-F238E27FC236}">
                    <a16:creationId xmlns:a16="http://schemas.microsoft.com/office/drawing/2014/main" id="{B0B77333-03AE-D6B6-F590-29ED29EE5D78}"/>
                  </a:ext>
                </a:extLst>
              </p:cNvPr>
              <p:cNvSpPr txBox="1">
                <a:spLocks noRot="1" noChangeAspect="1" noMove="1" noResize="1" noEditPoints="1" noAdjustHandles="1" noChangeArrowheads="1" noChangeShapeType="1" noTextEdit="1"/>
              </p:cNvSpPr>
              <p:nvPr/>
            </p:nvSpPr>
            <p:spPr>
              <a:xfrm>
                <a:off x="3701061" y="1411289"/>
                <a:ext cx="1514069" cy="224870"/>
              </a:xfrm>
              <a:prstGeom prst="rect">
                <a:avLst/>
              </a:prstGeom>
              <a:blipFill>
                <a:blip r:embed="rId4"/>
                <a:stretch>
                  <a:fillRect l="-803" t="-163889" r="-803" b="-244444"/>
                </a:stretch>
              </a:blipFill>
            </p:spPr>
            <p:txBody>
              <a:bodyPr/>
              <a:lstStyle/>
              <a:p>
                <a:r>
                  <a:rPr lang="en-GB">
                    <a:noFill/>
                  </a:rPr>
                  <a:t> </a:t>
                </a:r>
              </a:p>
            </p:txBody>
          </p:sp>
        </mc:Fallback>
      </mc:AlternateContent>
      <p:sp>
        <p:nvSpPr>
          <p:cNvPr id="35" name="TextBox 34">
            <a:extLst>
              <a:ext uri="{FF2B5EF4-FFF2-40B4-BE49-F238E27FC236}">
                <a16:creationId xmlns:a16="http://schemas.microsoft.com/office/drawing/2014/main" id="{315DFC14-F875-F197-E4F0-559ED379A21A}"/>
              </a:ext>
            </a:extLst>
          </p:cNvPr>
          <p:cNvSpPr txBox="1"/>
          <p:nvPr/>
        </p:nvSpPr>
        <p:spPr>
          <a:xfrm>
            <a:off x="2777346" y="2209013"/>
            <a:ext cx="3143698" cy="646331"/>
          </a:xfrm>
          <a:prstGeom prst="rect">
            <a:avLst/>
          </a:prstGeom>
          <a:noFill/>
        </p:spPr>
        <p:txBody>
          <a:bodyPr wrap="square" rtlCol="0">
            <a:spAutoFit/>
          </a:bodyPr>
          <a:lstStyle/>
          <a:p>
            <a:pPr algn="ctr"/>
            <a:r>
              <a:rPr lang="de-DE" sz="1200" dirty="0">
                <a:latin typeface="Arial Narrow" panose="020B0606020202030204" pitchFamily="34" charset="0"/>
              </a:rPr>
              <a:t>Absorbierte Dosis in Organen/Geweben, angepasst an die Strahlungsart mit Strahlungs-</a:t>
            </a:r>
            <a:r>
              <a:rPr lang="de-DE" sz="1200" dirty="0" err="1">
                <a:latin typeface="Arial Narrow" panose="020B0606020202030204" pitchFamily="34" charset="0"/>
              </a:rPr>
              <a:t>Wichtungsfaktoren</a:t>
            </a:r>
            <a:endParaRPr lang="en-GB" sz="1200" dirty="0">
              <a:latin typeface="Arial Narrow" panose="020B0606020202030204" pitchFamily="34" charset="0"/>
            </a:endParaRPr>
          </a:p>
        </p:txBody>
      </p:sp>
      <mc:AlternateContent xmlns:mc="http://schemas.openxmlformats.org/markup-compatibility/2006" xmlns:a14="http://schemas.microsoft.com/office/drawing/2010/main">
        <mc:Choice Requires="a14">
          <p:sp>
            <p:nvSpPr>
              <p:cNvPr id="36" name="Rectangle 35">
                <a:extLst>
                  <a:ext uri="{FF2B5EF4-FFF2-40B4-BE49-F238E27FC236}">
                    <a16:creationId xmlns:a16="http://schemas.microsoft.com/office/drawing/2014/main" id="{1121A54C-DC5B-A2FD-D7C6-5079F770F541}"/>
                  </a:ext>
                </a:extLst>
              </p:cNvPr>
              <p:cNvSpPr/>
              <p:nvPr/>
            </p:nvSpPr>
            <p:spPr>
              <a:xfrm>
                <a:off x="789763" y="1886018"/>
                <a:ext cx="1218282" cy="2539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050" i="1">
                              <a:latin typeface="Cambria Math" panose="02040503050406030204" pitchFamily="18" charset="0"/>
                            </a:rPr>
                          </m:ctrlPr>
                        </m:dPr>
                        <m:e>
                          <m:r>
                            <a:rPr lang="en-US" sz="1050" i="1">
                              <a:latin typeface="Cambria Math" panose="02040503050406030204" pitchFamily="18" charset="0"/>
                            </a:rPr>
                            <m:t>𝐽</m:t>
                          </m:r>
                          <m:r>
                            <a:rPr lang="en-US" sz="1050" i="1">
                              <a:latin typeface="Cambria Math" panose="02040503050406030204" pitchFamily="18" charset="0"/>
                            </a:rPr>
                            <m:t>∗</m:t>
                          </m:r>
                          <m:sSup>
                            <m:sSupPr>
                              <m:ctrlPr>
                                <a:rPr lang="en-US" sz="1050" i="1">
                                  <a:latin typeface="Cambria Math" panose="02040503050406030204" pitchFamily="18" charset="0"/>
                                </a:rPr>
                              </m:ctrlPr>
                            </m:sSupPr>
                            <m:e>
                              <m:r>
                                <a:rPr lang="en-US" sz="1050" i="1">
                                  <a:latin typeface="Cambria Math" panose="02040503050406030204" pitchFamily="18" charset="0"/>
                                </a:rPr>
                                <m:t>𝑘𝑔</m:t>
                              </m:r>
                            </m:e>
                            <m:sup>
                              <m:r>
                                <a:rPr lang="en-US" sz="1050" i="1">
                                  <a:latin typeface="Cambria Math" panose="02040503050406030204" pitchFamily="18" charset="0"/>
                                </a:rPr>
                                <m:t>−1</m:t>
                              </m:r>
                            </m:sup>
                          </m:sSup>
                        </m:e>
                      </m:d>
                      <m:r>
                        <a:rPr lang="en-US" sz="1050" i="1">
                          <a:latin typeface="Cambria Math" panose="02040503050406030204" pitchFamily="18" charset="0"/>
                        </a:rPr>
                        <m:t>=[</m:t>
                      </m:r>
                      <m:r>
                        <a:rPr lang="en-US" sz="1050" i="1">
                          <a:latin typeface="Cambria Math" panose="02040503050406030204" pitchFamily="18" charset="0"/>
                        </a:rPr>
                        <m:t>𝐺𝑦</m:t>
                      </m:r>
                      <m:r>
                        <a:rPr lang="en-US" sz="1050" i="1">
                          <a:latin typeface="Cambria Math" panose="02040503050406030204" pitchFamily="18" charset="0"/>
                        </a:rPr>
                        <m:t>]</m:t>
                      </m:r>
                    </m:oMath>
                  </m:oMathPara>
                </a14:m>
                <a:endParaRPr lang="en-GB" sz="1050" dirty="0"/>
              </a:p>
            </p:txBody>
          </p:sp>
        </mc:Choice>
        <mc:Fallback xmlns="">
          <p:sp>
            <p:nvSpPr>
              <p:cNvPr id="36" name="Rectangle 35">
                <a:extLst>
                  <a:ext uri="{FF2B5EF4-FFF2-40B4-BE49-F238E27FC236}">
                    <a16:creationId xmlns:a16="http://schemas.microsoft.com/office/drawing/2014/main" id="{1121A54C-DC5B-A2FD-D7C6-5079F770F541}"/>
                  </a:ext>
                </a:extLst>
              </p:cNvPr>
              <p:cNvSpPr>
                <a:spLocks noRot="1" noChangeAspect="1" noMove="1" noResize="1" noEditPoints="1" noAdjustHandles="1" noChangeArrowheads="1" noChangeShapeType="1" noTextEdit="1"/>
              </p:cNvSpPr>
              <p:nvPr/>
            </p:nvSpPr>
            <p:spPr>
              <a:xfrm>
                <a:off x="789763" y="1886018"/>
                <a:ext cx="1218282" cy="253916"/>
              </a:xfrm>
              <a:prstGeom prst="rect">
                <a:avLst/>
              </a:prstGeom>
              <a:blipFill>
                <a:blip r:embed="rId5"/>
                <a:stretch>
                  <a:fillRect b="-71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Rectangle 36">
                <a:extLst>
                  <a:ext uri="{FF2B5EF4-FFF2-40B4-BE49-F238E27FC236}">
                    <a16:creationId xmlns:a16="http://schemas.microsoft.com/office/drawing/2014/main" id="{D1013A5F-BBC1-DBC1-9639-1E874DA7F077}"/>
                  </a:ext>
                </a:extLst>
              </p:cNvPr>
              <p:cNvSpPr/>
              <p:nvPr/>
            </p:nvSpPr>
            <p:spPr>
              <a:xfrm>
                <a:off x="3549533" y="1950599"/>
                <a:ext cx="1355691" cy="276999"/>
              </a:xfrm>
              <a:prstGeom prst="rect">
                <a:avLst/>
              </a:prstGeom>
            </p:spPr>
            <p:txBody>
              <a:bodyPr wrap="none">
                <a:spAutoFit/>
              </a:bodyPr>
              <a:lstStyle/>
              <a:p>
                <a:pPr/>
                <a14:m>
                  <m:oMathPara xmlns:m="http://schemas.openxmlformats.org/officeDocument/2006/math">
                    <m:oMathParaPr>
                      <m:jc m:val="center"/>
                    </m:oMathParaPr>
                    <m:oMath xmlns:m="http://schemas.openxmlformats.org/officeDocument/2006/math">
                      <m:d>
                        <m:dPr>
                          <m:begChr m:val="["/>
                          <m:endChr m:val="]"/>
                          <m:ctrlPr>
                            <a:rPr lang="en-US" sz="1200" i="1">
                              <a:latin typeface="Cambria Math" panose="02040503050406030204" pitchFamily="18" charset="0"/>
                            </a:rPr>
                          </m:ctrlPr>
                        </m:dPr>
                        <m:e>
                          <m:r>
                            <a:rPr lang="en-US" sz="1200" i="1">
                              <a:latin typeface="Cambria Math" panose="02040503050406030204" pitchFamily="18" charset="0"/>
                            </a:rPr>
                            <m:t>𝐽</m:t>
                          </m:r>
                          <m:r>
                            <a:rPr lang="en-US" sz="1200" i="1">
                              <a:latin typeface="Cambria Math" panose="02040503050406030204" pitchFamily="18" charset="0"/>
                            </a:rPr>
                            <m:t>∗</m:t>
                          </m:r>
                          <m:sSup>
                            <m:sSupPr>
                              <m:ctrlPr>
                                <a:rPr lang="en-US" sz="1200" i="1">
                                  <a:latin typeface="Cambria Math" panose="02040503050406030204" pitchFamily="18" charset="0"/>
                                </a:rPr>
                              </m:ctrlPr>
                            </m:sSupPr>
                            <m:e>
                              <m:r>
                                <a:rPr lang="en-US" sz="1200" i="1">
                                  <a:latin typeface="Cambria Math" panose="02040503050406030204" pitchFamily="18" charset="0"/>
                                </a:rPr>
                                <m:t>𝑘𝑔</m:t>
                              </m:r>
                            </m:e>
                            <m:sup>
                              <m:r>
                                <a:rPr lang="en-US" sz="1200" i="1">
                                  <a:latin typeface="Cambria Math" panose="02040503050406030204" pitchFamily="18" charset="0"/>
                                </a:rPr>
                                <m:t>−1</m:t>
                              </m:r>
                            </m:sup>
                          </m:sSup>
                        </m:e>
                      </m:d>
                      <m:r>
                        <a:rPr lang="en-US" sz="1200" i="1">
                          <a:latin typeface="Cambria Math" panose="02040503050406030204" pitchFamily="18" charset="0"/>
                        </a:rPr>
                        <m:t>=[</m:t>
                      </m:r>
                      <m:r>
                        <a:rPr lang="en-US" sz="1200" i="1">
                          <a:latin typeface="Cambria Math" panose="02040503050406030204" pitchFamily="18" charset="0"/>
                        </a:rPr>
                        <m:t>𝑆𝑣</m:t>
                      </m:r>
                      <m:r>
                        <a:rPr lang="en-US" sz="1200" i="1">
                          <a:latin typeface="Cambria Math" panose="02040503050406030204" pitchFamily="18" charset="0"/>
                        </a:rPr>
                        <m:t>]</m:t>
                      </m:r>
                    </m:oMath>
                  </m:oMathPara>
                </a14:m>
                <a:endParaRPr lang="en-GB" sz="1200" dirty="0"/>
              </a:p>
            </p:txBody>
          </p:sp>
        </mc:Choice>
        <mc:Fallback xmlns="">
          <p:sp>
            <p:nvSpPr>
              <p:cNvPr id="37" name="Rectangle 36">
                <a:extLst>
                  <a:ext uri="{FF2B5EF4-FFF2-40B4-BE49-F238E27FC236}">
                    <a16:creationId xmlns:a16="http://schemas.microsoft.com/office/drawing/2014/main" id="{D1013A5F-BBC1-DBC1-9639-1E874DA7F077}"/>
                  </a:ext>
                </a:extLst>
              </p:cNvPr>
              <p:cNvSpPr>
                <a:spLocks noRot="1" noChangeAspect="1" noMove="1" noResize="1" noEditPoints="1" noAdjustHandles="1" noChangeArrowheads="1" noChangeShapeType="1" noTextEdit="1"/>
              </p:cNvSpPr>
              <p:nvPr/>
            </p:nvSpPr>
            <p:spPr>
              <a:xfrm>
                <a:off x="3549533" y="1950599"/>
                <a:ext cx="1355691" cy="276999"/>
              </a:xfrm>
              <a:prstGeom prst="rect">
                <a:avLst/>
              </a:prstGeom>
              <a:blipFill>
                <a:blip r:embed="rId6"/>
                <a:stretch>
                  <a:fillRect b="-11111"/>
                </a:stretch>
              </a:blipFill>
            </p:spPr>
            <p:txBody>
              <a:bodyPr/>
              <a:lstStyle/>
              <a:p>
                <a:r>
                  <a:rPr lang="en-GB">
                    <a:noFill/>
                  </a:rPr>
                  <a:t> </a:t>
                </a:r>
              </a:p>
            </p:txBody>
          </p:sp>
        </mc:Fallback>
      </mc:AlternateContent>
      <p:sp>
        <p:nvSpPr>
          <p:cNvPr id="38" name="TextBox 37">
            <a:extLst>
              <a:ext uri="{FF2B5EF4-FFF2-40B4-BE49-F238E27FC236}">
                <a16:creationId xmlns:a16="http://schemas.microsoft.com/office/drawing/2014/main" id="{3FAEAE6E-B357-BF6F-4067-4B25769EA3F0}"/>
              </a:ext>
            </a:extLst>
          </p:cNvPr>
          <p:cNvSpPr txBox="1"/>
          <p:nvPr/>
        </p:nvSpPr>
        <p:spPr>
          <a:xfrm>
            <a:off x="2974750" y="1365100"/>
            <a:ext cx="726311" cy="276999"/>
          </a:xfrm>
          <a:prstGeom prst="rect">
            <a:avLst/>
          </a:prstGeom>
          <a:noFill/>
        </p:spPr>
        <p:txBody>
          <a:bodyPr wrap="square" rtlCol="0">
            <a:spAutoFit/>
          </a:bodyPr>
          <a:lstStyle/>
          <a:p>
            <a:r>
              <a:rPr lang="en-US" sz="1200" dirty="0">
                <a:latin typeface="Arial Narrow" panose="020B0606020202030204" pitchFamily="34" charset="0"/>
              </a:rPr>
              <a:t>ICRP60:</a:t>
            </a:r>
            <a:endParaRPr lang="en-GB" sz="1200" dirty="0">
              <a:latin typeface="Arial Narrow" panose="020B0606020202030204" pitchFamily="34" charset="0"/>
            </a:endParaRPr>
          </a:p>
        </p:txBody>
      </p:sp>
      <p:sp>
        <p:nvSpPr>
          <p:cNvPr id="39" name="TextBox 38">
            <a:extLst>
              <a:ext uri="{FF2B5EF4-FFF2-40B4-BE49-F238E27FC236}">
                <a16:creationId xmlns:a16="http://schemas.microsoft.com/office/drawing/2014/main" id="{33D41FBD-2DC2-4F9F-A693-B9D47A4AAB00}"/>
              </a:ext>
            </a:extLst>
          </p:cNvPr>
          <p:cNvSpPr txBox="1"/>
          <p:nvPr/>
        </p:nvSpPr>
        <p:spPr>
          <a:xfrm>
            <a:off x="2974750" y="1672922"/>
            <a:ext cx="726311" cy="276999"/>
          </a:xfrm>
          <a:prstGeom prst="rect">
            <a:avLst/>
          </a:prstGeom>
          <a:noFill/>
        </p:spPr>
        <p:txBody>
          <a:bodyPr wrap="square" rtlCol="0">
            <a:spAutoFit/>
          </a:bodyPr>
          <a:lstStyle/>
          <a:p>
            <a:r>
              <a:rPr lang="en-US" sz="1200" dirty="0">
                <a:latin typeface="Arial Narrow" panose="020B0606020202030204" pitchFamily="34" charset="0"/>
              </a:rPr>
              <a:t>ICRP26:</a:t>
            </a:r>
            <a:endParaRPr lang="en-GB" sz="1200" dirty="0">
              <a:latin typeface="Arial Narrow" panose="020B0606020202030204" pitchFamily="34" charset="0"/>
            </a:endParaRPr>
          </a:p>
        </p:txBody>
      </p: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C01FD829-487E-2282-88E6-05E96052188A}"/>
                  </a:ext>
                </a:extLst>
              </p:cNvPr>
              <p:cNvSpPr txBox="1"/>
              <p:nvPr/>
            </p:nvSpPr>
            <p:spPr>
              <a:xfrm>
                <a:off x="3701061" y="1710492"/>
                <a:ext cx="1434495" cy="215444"/>
              </a:xfrm>
              <a:prstGeom prst="rect">
                <a:avLst/>
              </a:prstGeom>
              <a:noFill/>
            </p:spPr>
            <p:txBody>
              <a:bodyPr wrap="none" lIns="0" tIns="0" rIns="0" bIns="0" rtlCol="0">
                <a:spAutoFit/>
              </a:bodyPr>
              <a:lstStyle/>
              <a:p>
                <a:r>
                  <a:rPr lang="en-US" sz="1400" dirty="0"/>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𝐻</m:t>
                        </m:r>
                      </m:e>
                      <m:sub>
                        <m:r>
                          <a:rPr lang="en-US" sz="1400" b="0" i="1" smtClean="0">
                            <a:latin typeface="Cambria Math" panose="02040503050406030204" pitchFamily="18" charset="0"/>
                          </a:rPr>
                          <m:t>𝑇</m:t>
                        </m:r>
                      </m:sub>
                    </m:sSub>
                    <m:r>
                      <a:rPr lang="en-US" sz="1400" b="0" i="1" smtClean="0">
                        <a:latin typeface="Cambria Math" panose="02040503050406030204" pitchFamily="18" charset="0"/>
                      </a:rPr>
                      <m:t>=</m:t>
                    </m:r>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𝐷</m:t>
                        </m:r>
                      </m:e>
                      <m:sub>
                        <m:r>
                          <a:rPr lang="en-US" sz="1400" b="0" i="1" smtClean="0">
                            <a:latin typeface="Cambria Math" panose="02040503050406030204" pitchFamily="18" charset="0"/>
                          </a:rPr>
                          <m:t>𝑇</m:t>
                        </m:r>
                      </m:sub>
                    </m:sSub>
                    <m:r>
                      <a:rPr lang="en-US" sz="1400" b="0" i="1" smtClean="0">
                        <a:latin typeface="Cambria Math" panose="02040503050406030204" pitchFamily="18" charset="0"/>
                      </a:rPr>
                      <m:t> </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rPr>
                      <m:t>𝑄</m:t>
                    </m:r>
                    <m:r>
                      <a:rPr lang="en-US" sz="1400" b="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rPr>
                      <m:t>𝑁</m:t>
                    </m:r>
                  </m:oMath>
                </a14:m>
                <a:endParaRPr lang="en-GB" sz="1400" dirty="0"/>
              </a:p>
            </p:txBody>
          </p:sp>
        </mc:Choice>
        <mc:Fallback xmlns="">
          <p:sp>
            <p:nvSpPr>
              <p:cNvPr id="40" name="TextBox 39">
                <a:extLst>
                  <a:ext uri="{FF2B5EF4-FFF2-40B4-BE49-F238E27FC236}">
                    <a16:creationId xmlns:a16="http://schemas.microsoft.com/office/drawing/2014/main" id="{C01FD829-487E-2282-88E6-05E96052188A}"/>
                  </a:ext>
                </a:extLst>
              </p:cNvPr>
              <p:cNvSpPr txBox="1">
                <a:spLocks noRot="1" noChangeAspect="1" noMove="1" noResize="1" noEditPoints="1" noAdjustHandles="1" noChangeArrowheads="1" noChangeShapeType="1" noTextEdit="1"/>
              </p:cNvSpPr>
              <p:nvPr/>
            </p:nvSpPr>
            <p:spPr>
              <a:xfrm>
                <a:off x="3701061" y="1710492"/>
                <a:ext cx="1434495" cy="215444"/>
              </a:xfrm>
              <a:prstGeom prst="rect">
                <a:avLst/>
              </a:prstGeom>
              <a:blipFill>
                <a:blip r:embed="rId7"/>
                <a:stretch>
                  <a:fillRect l="-851" r="-2979" b="-34286"/>
                </a:stretch>
              </a:blipFill>
            </p:spPr>
            <p:txBody>
              <a:bodyPr/>
              <a:lstStyle/>
              <a:p>
                <a:r>
                  <a:rPr lang="en-GB">
                    <a:noFill/>
                  </a:rPr>
                  <a:t> </a:t>
                </a:r>
              </a:p>
            </p:txBody>
          </p:sp>
        </mc:Fallback>
      </mc:AlternateContent>
      <p:sp>
        <p:nvSpPr>
          <p:cNvPr id="41" name="TextBox 40">
            <a:extLst>
              <a:ext uri="{FF2B5EF4-FFF2-40B4-BE49-F238E27FC236}">
                <a16:creationId xmlns:a16="http://schemas.microsoft.com/office/drawing/2014/main" id="{AF94235C-0F4D-D986-E70F-1780DEA30F8E}"/>
              </a:ext>
            </a:extLst>
          </p:cNvPr>
          <p:cNvSpPr txBox="1"/>
          <p:nvPr/>
        </p:nvSpPr>
        <p:spPr>
          <a:xfrm>
            <a:off x="6343927" y="1075470"/>
            <a:ext cx="1656184" cy="276999"/>
          </a:xfrm>
          <a:prstGeom prst="rect">
            <a:avLst/>
          </a:prstGeom>
          <a:noFill/>
        </p:spPr>
        <p:txBody>
          <a:bodyPr wrap="square" rtlCol="0">
            <a:spAutoFit/>
          </a:bodyPr>
          <a:lstStyle/>
          <a:p>
            <a:pPr algn="ctr"/>
            <a:r>
              <a:rPr lang="en-US" sz="1200" b="1" dirty="0" err="1">
                <a:solidFill>
                  <a:schemeClr val="tx1">
                    <a:lumMod val="50000"/>
                  </a:schemeClr>
                </a:solidFill>
                <a:latin typeface="Arial Narrow" panose="020B0606020202030204" pitchFamily="34" charset="0"/>
              </a:rPr>
              <a:t>Effektive</a:t>
            </a:r>
            <a:r>
              <a:rPr lang="en-US" sz="1200" b="1" dirty="0">
                <a:solidFill>
                  <a:schemeClr val="tx1">
                    <a:lumMod val="50000"/>
                  </a:schemeClr>
                </a:solidFill>
                <a:latin typeface="Arial Narrow" panose="020B0606020202030204" pitchFamily="34" charset="0"/>
              </a:rPr>
              <a:t> </a:t>
            </a:r>
            <a:r>
              <a:rPr lang="en-US" sz="1200" b="1" dirty="0" err="1">
                <a:solidFill>
                  <a:schemeClr val="tx1">
                    <a:lumMod val="50000"/>
                  </a:schemeClr>
                </a:solidFill>
                <a:latin typeface="Arial Narrow" panose="020B0606020202030204" pitchFamily="34" charset="0"/>
              </a:rPr>
              <a:t>Dosis</a:t>
            </a:r>
            <a:endParaRPr lang="en-GB" sz="1200" b="1" dirty="0">
              <a:solidFill>
                <a:schemeClr val="tx1">
                  <a:lumMod val="50000"/>
                </a:schemeClr>
              </a:solidFill>
              <a:latin typeface="Arial Narrow" panose="020B0606020202030204" pitchFamily="34" charset="0"/>
            </a:endParaRPr>
          </a:p>
        </p:txBody>
      </p: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34BB92AC-D907-2E32-E9D7-7C6718C05327}"/>
                  </a:ext>
                </a:extLst>
              </p:cNvPr>
              <p:cNvSpPr txBox="1"/>
              <p:nvPr/>
            </p:nvSpPr>
            <p:spPr>
              <a:xfrm>
                <a:off x="6647355" y="1411289"/>
                <a:ext cx="1336904" cy="220253"/>
              </a:xfrm>
              <a:prstGeom prst="rect">
                <a:avLst/>
              </a:prstGeom>
              <a:noFill/>
            </p:spPr>
            <p:txBody>
              <a:bodyPr wrap="none" lIns="0" tIns="0" rIns="0" bIns="0" rtlCol="0">
                <a:spAutoFit/>
              </a:bodyPr>
              <a:lstStyle/>
              <a:p>
                <a:r>
                  <a:rPr lang="en-US" sz="1400" dirty="0"/>
                  <a:t> </a:t>
                </a:r>
                <a14:m>
                  <m:oMath xmlns:m="http://schemas.openxmlformats.org/officeDocument/2006/math">
                    <m:r>
                      <m:rPr>
                        <m:sty m:val="p"/>
                      </m:rPr>
                      <a:rPr lang="en-US" sz="1400" b="0" i="0" smtClean="0">
                        <a:latin typeface="Cambria Math" panose="02040503050406030204" pitchFamily="18" charset="0"/>
                      </a:rPr>
                      <m:t>H</m:t>
                    </m:r>
                    <m:r>
                      <a:rPr lang="en-US" sz="1400" b="0" i="1" smtClean="0">
                        <a:latin typeface="Cambria Math" panose="02040503050406030204" pitchFamily="18" charset="0"/>
                      </a:rPr>
                      <m:t>=</m:t>
                    </m:r>
                    <m:nary>
                      <m:naryPr>
                        <m:chr m:val="∑"/>
                        <m:supHide m:val="on"/>
                        <m:ctrlPr>
                          <a:rPr lang="en-US" sz="1400" b="0" i="1" smtClean="0">
                            <a:latin typeface="Cambria Math" panose="02040503050406030204" pitchFamily="18" charset="0"/>
                          </a:rPr>
                        </m:ctrlPr>
                      </m:naryPr>
                      <m:sub>
                        <m:r>
                          <m:rPr>
                            <m:brk m:alnAt="7"/>
                          </m:rPr>
                          <a:rPr lang="en-US" sz="1400" b="0" i="1" smtClean="0">
                            <a:latin typeface="Cambria Math" panose="02040503050406030204" pitchFamily="18" charset="0"/>
                          </a:rPr>
                          <m:t>𝑇</m:t>
                        </m:r>
                      </m:sub>
                      <m:sup/>
                      <m:e>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b="0" i="1" smtClean="0">
                                <a:latin typeface="Cambria Math" panose="02040503050406030204" pitchFamily="18" charset="0"/>
                              </a:rPr>
                              <m:t>𝑇</m:t>
                            </m:r>
                          </m:sub>
                        </m:sSub>
                        <m:sSub>
                          <m:sSubPr>
                            <m:ctrlPr>
                              <a:rPr lang="en-US" sz="1400" i="1">
                                <a:latin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𝐻</m:t>
                            </m:r>
                          </m:e>
                          <m:sub>
                            <m:r>
                              <a:rPr lang="en-US" sz="1400" b="0" i="1" smtClean="0">
                                <a:latin typeface="Cambria Math" panose="02040503050406030204" pitchFamily="18" charset="0"/>
                              </a:rPr>
                              <m:t>𝑇</m:t>
                            </m:r>
                          </m:sub>
                        </m:sSub>
                      </m:e>
                    </m:nary>
                  </m:oMath>
                </a14:m>
                <a:endParaRPr lang="en-GB" sz="1400" dirty="0"/>
              </a:p>
            </p:txBody>
          </p:sp>
        </mc:Choice>
        <mc:Fallback xmlns="">
          <p:sp>
            <p:nvSpPr>
              <p:cNvPr id="42" name="TextBox 41">
                <a:extLst>
                  <a:ext uri="{FF2B5EF4-FFF2-40B4-BE49-F238E27FC236}">
                    <a16:creationId xmlns:a16="http://schemas.microsoft.com/office/drawing/2014/main" id="{34BB92AC-D907-2E32-E9D7-7C6718C05327}"/>
                  </a:ext>
                </a:extLst>
              </p:cNvPr>
              <p:cNvSpPr txBox="1">
                <a:spLocks noRot="1" noChangeAspect="1" noMove="1" noResize="1" noEditPoints="1" noAdjustHandles="1" noChangeArrowheads="1" noChangeShapeType="1" noTextEdit="1"/>
              </p:cNvSpPr>
              <p:nvPr/>
            </p:nvSpPr>
            <p:spPr>
              <a:xfrm>
                <a:off x="6647355" y="1411289"/>
                <a:ext cx="1336904" cy="220253"/>
              </a:xfrm>
              <a:prstGeom prst="rect">
                <a:avLst/>
              </a:prstGeom>
              <a:blipFill>
                <a:blip r:embed="rId8"/>
                <a:stretch>
                  <a:fillRect l="-909" t="-163889" b="-244444"/>
                </a:stretch>
              </a:blipFill>
            </p:spPr>
            <p:txBody>
              <a:bodyPr/>
              <a:lstStyle/>
              <a:p>
                <a:r>
                  <a:rPr lang="en-GB">
                    <a:noFill/>
                  </a:rPr>
                  <a:t> </a:t>
                </a:r>
              </a:p>
            </p:txBody>
          </p:sp>
        </mc:Fallback>
      </mc:AlternateContent>
      <p:sp>
        <p:nvSpPr>
          <p:cNvPr id="43" name="TextBox 42">
            <a:extLst>
              <a:ext uri="{FF2B5EF4-FFF2-40B4-BE49-F238E27FC236}">
                <a16:creationId xmlns:a16="http://schemas.microsoft.com/office/drawing/2014/main" id="{F11F2BE1-0919-252A-D47E-93B40A60F3D9}"/>
              </a:ext>
            </a:extLst>
          </p:cNvPr>
          <p:cNvSpPr txBox="1"/>
          <p:nvPr/>
        </p:nvSpPr>
        <p:spPr>
          <a:xfrm>
            <a:off x="6071316" y="2209013"/>
            <a:ext cx="2201404" cy="646331"/>
          </a:xfrm>
          <a:prstGeom prst="rect">
            <a:avLst/>
          </a:prstGeom>
          <a:noFill/>
        </p:spPr>
        <p:txBody>
          <a:bodyPr wrap="square" rtlCol="0">
            <a:spAutoFit/>
          </a:bodyPr>
          <a:lstStyle/>
          <a:p>
            <a:pPr algn="ctr"/>
            <a:r>
              <a:rPr lang="de-DE" sz="1200" dirty="0">
                <a:latin typeface="Arial Narrow" panose="020B0606020202030204" pitchFamily="34" charset="0"/>
              </a:rPr>
              <a:t>Die Ganzkörperdosis wird durch Organ-/Gewebe-</a:t>
            </a:r>
            <a:r>
              <a:rPr lang="de-DE" sz="1200" dirty="0" err="1">
                <a:latin typeface="Arial Narrow" panose="020B0606020202030204" pitchFamily="34" charset="0"/>
              </a:rPr>
              <a:t>Wichtungsfaktoren</a:t>
            </a:r>
            <a:r>
              <a:rPr lang="de-DE" sz="1200" dirty="0">
                <a:latin typeface="Arial Narrow" panose="020B0606020202030204" pitchFamily="34" charset="0"/>
              </a:rPr>
              <a:t> ermittelt</a:t>
            </a:r>
            <a:endParaRPr lang="en-GB" sz="1200" dirty="0">
              <a:latin typeface="Arial Narrow" panose="020B0606020202030204" pitchFamily="34" charset="0"/>
            </a:endParaRPr>
          </a:p>
        </p:txBody>
      </p:sp>
      <mc:AlternateContent xmlns:mc="http://schemas.openxmlformats.org/markup-compatibility/2006" xmlns:a14="http://schemas.microsoft.com/office/drawing/2010/main">
        <mc:Choice Requires="a14">
          <p:sp>
            <p:nvSpPr>
              <p:cNvPr id="44" name="Rectangle 43">
                <a:extLst>
                  <a:ext uri="{FF2B5EF4-FFF2-40B4-BE49-F238E27FC236}">
                    <a16:creationId xmlns:a16="http://schemas.microsoft.com/office/drawing/2014/main" id="{14ED8E47-92A0-6DDD-441B-33A4AAB973B7}"/>
                  </a:ext>
                </a:extLst>
              </p:cNvPr>
              <p:cNvSpPr/>
              <p:nvPr/>
            </p:nvSpPr>
            <p:spPr>
              <a:xfrm>
                <a:off x="6488343" y="1962252"/>
                <a:ext cx="1355691" cy="276999"/>
              </a:xfrm>
              <a:prstGeom prst="rect">
                <a:avLst/>
              </a:prstGeom>
            </p:spPr>
            <p:txBody>
              <a:bodyPr wrap="none">
                <a:spAutoFit/>
              </a:bodyPr>
              <a:lstStyle/>
              <a:p>
                <a:pPr/>
                <a14:m>
                  <m:oMathPara xmlns:m="http://schemas.openxmlformats.org/officeDocument/2006/math">
                    <m:oMathParaPr>
                      <m:jc m:val="center"/>
                    </m:oMathParaPr>
                    <m:oMath xmlns:m="http://schemas.openxmlformats.org/officeDocument/2006/math">
                      <m:d>
                        <m:dPr>
                          <m:begChr m:val="["/>
                          <m:endChr m:val="]"/>
                          <m:ctrlPr>
                            <a:rPr lang="en-US" sz="1200" i="1">
                              <a:latin typeface="Cambria Math" panose="02040503050406030204" pitchFamily="18" charset="0"/>
                            </a:rPr>
                          </m:ctrlPr>
                        </m:dPr>
                        <m:e>
                          <m:r>
                            <a:rPr lang="en-US" sz="1200" i="1">
                              <a:latin typeface="Cambria Math" panose="02040503050406030204" pitchFamily="18" charset="0"/>
                            </a:rPr>
                            <m:t>𝐽</m:t>
                          </m:r>
                          <m:r>
                            <a:rPr lang="en-US" sz="1200" i="1">
                              <a:latin typeface="Cambria Math" panose="02040503050406030204" pitchFamily="18" charset="0"/>
                            </a:rPr>
                            <m:t>∗</m:t>
                          </m:r>
                          <m:sSup>
                            <m:sSupPr>
                              <m:ctrlPr>
                                <a:rPr lang="en-US" sz="1200" i="1">
                                  <a:latin typeface="Cambria Math" panose="02040503050406030204" pitchFamily="18" charset="0"/>
                                </a:rPr>
                              </m:ctrlPr>
                            </m:sSupPr>
                            <m:e>
                              <m:r>
                                <a:rPr lang="en-US" sz="1200" i="1">
                                  <a:latin typeface="Cambria Math" panose="02040503050406030204" pitchFamily="18" charset="0"/>
                                </a:rPr>
                                <m:t>𝑘𝑔</m:t>
                              </m:r>
                            </m:e>
                            <m:sup>
                              <m:r>
                                <a:rPr lang="en-US" sz="1200" i="1">
                                  <a:latin typeface="Cambria Math" panose="02040503050406030204" pitchFamily="18" charset="0"/>
                                </a:rPr>
                                <m:t>−1</m:t>
                              </m:r>
                            </m:sup>
                          </m:sSup>
                        </m:e>
                      </m:d>
                      <m:r>
                        <a:rPr lang="en-US" sz="1200" i="1">
                          <a:latin typeface="Cambria Math" panose="02040503050406030204" pitchFamily="18" charset="0"/>
                        </a:rPr>
                        <m:t>=[</m:t>
                      </m:r>
                      <m:r>
                        <a:rPr lang="en-US" sz="1200" i="1">
                          <a:latin typeface="Cambria Math" panose="02040503050406030204" pitchFamily="18" charset="0"/>
                        </a:rPr>
                        <m:t>𝑆𝑣</m:t>
                      </m:r>
                      <m:r>
                        <a:rPr lang="en-US" sz="1200" i="1">
                          <a:latin typeface="Cambria Math" panose="02040503050406030204" pitchFamily="18" charset="0"/>
                        </a:rPr>
                        <m:t>]</m:t>
                      </m:r>
                    </m:oMath>
                  </m:oMathPara>
                </a14:m>
                <a:endParaRPr lang="en-GB" sz="1200" dirty="0"/>
              </a:p>
            </p:txBody>
          </p:sp>
        </mc:Choice>
        <mc:Fallback xmlns="">
          <p:sp>
            <p:nvSpPr>
              <p:cNvPr id="44" name="Rectangle 43">
                <a:extLst>
                  <a:ext uri="{FF2B5EF4-FFF2-40B4-BE49-F238E27FC236}">
                    <a16:creationId xmlns:a16="http://schemas.microsoft.com/office/drawing/2014/main" id="{14ED8E47-92A0-6DDD-441B-33A4AAB973B7}"/>
                  </a:ext>
                </a:extLst>
              </p:cNvPr>
              <p:cNvSpPr>
                <a:spLocks noRot="1" noChangeAspect="1" noMove="1" noResize="1" noEditPoints="1" noAdjustHandles="1" noChangeArrowheads="1" noChangeShapeType="1" noTextEdit="1"/>
              </p:cNvSpPr>
              <p:nvPr/>
            </p:nvSpPr>
            <p:spPr>
              <a:xfrm>
                <a:off x="6488343" y="1962252"/>
                <a:ext cx="1355691" cy="276999"/>
              </a:xfrm>
              <a:prstGeom prst="rect">
                <a:avLst/>
              </a:prstGeom>
              <a:blipFill>
                <a:blip r:embed="rId9"/>
                <a:stretch>
                  <a:fillRect b="-11111"/>
                </a:stretch>
              </a:blipFill>
            </p:spPr>
            <p:txBody>
              <a:bodyPr/>
              <a:lstStyle/>
              <a:p>
                <a:r>
                  <a:rPr lang="en-GB">
                    <a:noFill/>
                  </a:rPr>
                  <a:t> </a:t>
                </a:r>
              </a:p>
            </p:txBody>
          </p:sp>
        </mc:Fallback>
      </mc:AlternateContent>
      <p:sp>
        <p:nvSpPr>
          <p:cNvPr id="45" name="TextBox 44">
            <a:extLst>
              <a:ext uri="{FF2B5EF4-FFF2-40B4-BE49-F238E27FC236}">
                <a16:creationId xmlns:a16="http://schemas.microsoft.com/office/drawing/2014/main" id="{2ED2387F-FCAD-564F-8DBF-CBC152A78A46}"/>
              </a:ext>
            </a:extLst>
          </p:cNvPr>
          <p:cNvSpPr txBox="1"/>
          <p:nvPr/>
        </p:nvSpPr>
        <p:spPr>
          <a:xfrm>
            <a:off x="5921044" y="1365100"/>
            <a:ext cx="726311" cy="276999"/>
          </a:xfrm>
          <a:prstGeom prst="rect">
            <a:avLst/>
          </a:prstGeom>
          <a:noFill/>
        </p:spPr>
        <p:txBody>
          <a:bodyPr wrap="square" rtlCol="0">
            <a:spAutoFit/>
          </a:bodyPr>
          <a:lstStyle/>
          <a:p>
            <a:r>
              <a:rPr lang="en-US" sz="1200" dirty="0">
                <a:latin typeface="Arial Narrow" panose="020B0606020202030204" pitchFamily="34" charset="0"/>
              </a:rPr>
              <a:t>ICRP60:</a:t>
            </a:r>
            <a:endParaRPr lang="en-GB" sz="1200" dirty="0">
              <a:latin typeface="Arial Narrow" panose="020B0606020202030204" pitchFamily="34" charset="0"/>
            </a:endParaRPr>
          </a:p>
        </p:txBody>
      </p:sp>
      <p:sp>
        <p:nvSpPr>
          <p:cNvPr id="47" name="TextBox 46">
            <a:extLst>
              <a:ext uri="{FF2B5EF4-FFF2-40B4-BE49-F238E27FC236}">
                <a16:creationId xmlns:a16="http://schemas.microsoft.com/office/drawing/2014/main" id="{3EE4A878-5431-AE80-DCCB-9E0D04B8D453}"/>
              </a:ext>
            </a:extLst>
          </p:cNvPr>
          <p:cNvSpPr txBox="1"/>
          <p:nvPr/>
        </p:nvSpPr>
        <p:spPr>
          <a:xfrm>
            <a:off x="5921044" y="1672922"/>
            <a:ext cx="726311" cy="276999"/>
          </a:xfrm>
          <a:prstGeom prst="rect">
            <a:avLst/>
          </a:prstGeom>
          <a:noFill/>
        </p:spPr>
        <p:txBody>
          <a:bodyPr wrap="square" rtlCol="0">
            <a:spAutoFit/>
          </a:bodyPr>
          <a:lstStyle/>
          <a:p>
            <a:r>
              <a:rPr lang="en-US" sz="1200" dirty="0">
                <a:latin typeface="Arial Narrow" panose="020B0606020202030204" pitchFamily="34" charset="0"/>
              </a:rPr>
              <a:t>ICRP26:</a:t>
            </a:r>
            <a:endParaRPr lang="en-GB" sz="1200" dirty="0">
              <a:latin typeface="Arial Narrow" panose="020B0606020202030204" pitchFamily="34" charset="0"/>
            </a:endParaRPr>
          </a:p>
        </p:txBody>
      </p:sp>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29E61735-7C77-78A4-ABDA-5147C1011B1A}"/>
                  </a:ext>
                </a:extLst>
              </p:cNvPr>
              <p:cNvSpPr txBox="1"/>
              <p:nvPr/>
            </p:nvSpPr>
            <p:spPr>
              <a:xfrm>
                <a:off x="6647355" y="1710492"/>
                <a:ext cx="1434432" cy="215444"/>
              </a:xfrm>
              <a:prstGeom prst="rect">
                <a:avLst/>
              </a:prstGeom>
              <a:noFill/>
            </p:spPr>
            <p:txBody>
              <a:bodyPr wrap="none" lIns="0" tIns="0" rIns="0" bIns="0" rtlCol="0">
                <a:spAutoFit/>
              </a:bodyPr>
              <a:lstStyle/>
              <a:p>
                <a:r>
                  <a:rPr lang="en-US" sz="1400" dirty="0"/>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𝐻</m:t>
                        </m:r>
                      </m:e>
                      <m:sub>
                        <m:r>
                          <a:rPr lang="en-US" sz="1400" b="0" i="1" smtClean="0">
                            <a:latin typeface="Cambria Math" panose="02040503050406030204" pitchFamily="18" charset="0"/>
                          </a:rPr>
                          <m:t>𝐸</m:t>
                        </m:r>
                      </m:sub>
                    </m:sSub>
                    <m:r>
                      <a:rPr lang="en-US" sz="1400" b="0" i="1" smtClean="0">
                        <a:latin typeface="Cambria Math" panose="02040503050406030204" pitchFamily="18" charset="0"/>
                      </a:rPr>
                      <m:t>=</m:t>
                    </m:r>
                    <m:nary>
                      <m:naryPr>
                        <m:chr m:val="∑"/>
                        <m:supHide m:val="on"/>
                        <m:ctrlPr>
                          <a:rPr lang="en-US" sz="1400" b="0" i="1" smtClean="0">
                            <a:latin typeface="Cambria Math" panose="02040503050406030204" pitchFamily="18" charset="0"/>
                          </a:rPr>
                        </m:ctrlPr>
                      </m:naryPr>
                      <m:sub>
                        <m:r>
                          <m:rPr>
                            <m:brk m:alnAt="7"/>
                          </m:rPr>
                          <a:rPr lang="en-US" sz="1400" b="0" i="1" smtClean="0">
                            <a:latin typeface="Cambria Math" panose="02040503050406030204" pitchFamily="18" charset="0"/>
                          </a:rPr>
                          <m:t>𝑇</m:t>
                        </m:r>
                      </m:sub>
                      <m:sup/>
                      <m:e>
                        <m:sSub>
                          <m:sSubPr>
                            <m:ctrlPr>
                              <a:rPr lang="en-US" sz="1400" i="1">
                                <a:latin typeface="Cambria Math" panose="02040503050406030204" pitchFamily="18" charset="0"/>
                              </a:rPr>
                            </m:ctrlPr>
                          </m:sSubPr>
                          <m:e>
                            <m:r>
                              <a:rPr lang="en-US" sz="1400" i="1">
                                <a:latin typeface="Cambria Math" panose="02040503050406030204" pitchFamily="18" charset="0"/>
                              </a:rPr>
                              <m:t>𝑤</m:t>
                            </m:r>
                          </m:e>
                          <m:sub>
                            <m:r>
                              <a:rPr lang="en-US" sz="1400" b="0" i="1" smtClean="0">
                                <a:latin typeface="Cambria Math" panose="02040503050406030204" pitchFamily="18" charset="0"/>
                              </a:rPr>
                              <m:t>𝑇</m:t>
                            </m:r>
                          </m:sub>
                        </m:sSub>
                        <m:sSub>
                          <m:sSubPr>
                            <m:ctrlPr>
                              <a:rPr lang="en-US" sz="1400" i="1">
                                <a:latin typeface="Cambria Math" panose="02040503050406030204" pitchFamily="18" charset="0"/>
                              </a:rPr>
                            </m:ctrlPr>
                          </m:sSubPr>
                          <m:e>
                            <m:r>
                              <a:rPr lang="en-US" sz="140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𝐻</m:t>
                            </m:r>
                          </m:e>
                          <m:sub>
                            <m:r>
                              <a:rPr lang="en-US" sz="1400" b="0" i="1" smtClean="0">
                                <a:latin typeface="Cambria Math" panose="02040503050406030204" pitchFamily="18" charset="0"/>
                              </a:rPr>
                              <m:t>𝑇</m:t>
                            </m:r>
                          </m:sub>
                        </m:sSub>
                      </m:e>
                    </m:nary>
                  </m:oMath>
                </a14:m>
                <a:endParaRPr lang="en-GB" sz="1400" dirty="0"/>
              </a:p>
            </p:txBody>
          </p:sp>
        </mc:Choice>
        <mc:Fallback xmlns="">
          <p:sp>
            <p:nvSpPr>
              <p:cNvPr id="48" name="TextBox 47">
                <a:extLst>
                  <a:ext uri="{FF2B5EF4-FFF2-40B4-BE49-F238E27FC236}">
                    <a16:creationId xmlns:a16="http://schemas.microsoft.com/office/drawing/2014/main" id="{29E61735-7C77-78A4-ABDA-5147C1011B1A}"/>
                  </a:ext>
                </a:extLst>
              </p:cNvPr>
              <p:cNvSpPr txBox="1">
                <a:spLocks noRot="1" noChangeAspect="1" noMove="1" noResize="1" noEditPoints="1" noAdjustHandles="1" noChangeArrowheads="1" noChangeShapeType="1" noTextEdit="1"/>
              </p:cNvSpPr>
              <p:nvPr/>
            </p:nvSpPr>
            <p:spPr>
              <a:xfrm>
                <a:off x="6647355" y="1710492"/>
                <a:ext cx="1434432" cy="215444"/>
              </a:xfrm>
              <a:prstGeom prst="rect">
                <a:avLst/>
              </a:prstGeom>
              <a:blipFill>
                <a:blip r:embed="rId10"/>
                <a:stretch>
                  <a:fillRect l="-847" t="-168571" b="-254286"/>
                </a:stretch>
              </a:blipFill>
            </p:spPr>
            <p:txBody>
              <a:bodyPr/>
              <a:lstStyle/>
              <a:p>
                <a:r>
                  <a:rPr lang="en-GB">
                    <a:noFill/>
                  </a:rPr>
                  <a:t> </a:t>
                </a:r>
              </a:p>
            </p:txBody>
          </p:sp>
        </mc:Fallback>
      </mc:AlternateContent>
      <p:sp>
        <p:nvSpPr>
          <p:cNvPr id="49" name="Rectangle 48">
            <a:extLst>
              <a:ext uri="{FF2B5EF4-FFF2-40B4-BE49-F238E27FC236}">
                <a16:creationId xmlns:a16="http://schemas.microsoft.com/office/drawing/2014/main" id="{80240AF7-3A00-192D-F6CD-59D338539509}"/>
              </a:ext>
            </a:extLst>
          </p:cNvPr>
          <p:cNvSpPr/>
          <p:nvPr/>
        </p:nvSpPr>
        <p:spPr>
          <a:xfrm>
            <a:off x="2893577" y="1075470"/>
            <a:ext cx="5379143" cy="1748467"/>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TextBox 49">
            <a:extLst>
              <a:ext uri="{FF2B5EF4-FFF2-40B4-BE49-F238E27FC236}">
                <a16:creationId xmlns:a16="http://schemas.microsoft.com/office/drawing/2014/main" id="{44B0A748-D1E6-EB26-2FD9-DCCD1A4AFF95}"/>
              </a:ext>
            </a:extLst>
          </p:cNvPr>
          <p:cNvSpPr txBox="1"/>
          <p:nvPr/>
        </p:nvSpPr>
        <p:spPr>
          <a:xfrm rot="2395267">
            <a:off x="8069578" y="1602771"/>
            <a:ext cx="1064676" cy="430887"/>
          </a:xfrm>
          <a:prstGeom prst="rect">
            <a:avLst/>
          </a:prstGeom>
          <a:noFill/>
        </p:spPr>
        <p:txBody>
          <a:bodyPr wrap="square" rtlCol="0">
            <a:spAutoFit/>
          </a:bodyPr>
          <a:lstStyle/>
          <a:p>
            <a:pPr algn="ctr"/>
            <a:r>
              <a:rPr lang="en-US" sz="1100" i="1" dirty="0">
                <a:solidFill>
                  <a:srgbClr val="00B050"/>
                </a:solidFill>
                <a:latin typeface="Arial Narrow" panose="020B0606020202030204" pitchFamily="34" charset="0"/>
              </a:rPr>
              <a:t>Protection quantities</a:t>
            </a:r>
            <a:endParaRPr lang="en-GB" sz="1100" i="1" dirty="0">
              <a:solidFill>
                <a:srgbClr val="00B050"/>
              </a:solidFill>
              <a:latin typeface="Arial Narrow" panose="020B0606020202030204" pitchFamily="34" charset="0"/>
            </a:endParaRPr>
          </a:p>
        </p:txBody>
      </p:sp>
      <p:sp>
        <p:nvSpPr>
          <p:cNvPr id="51" name="TextBox 50">
            <a:extLst>
              <a:ext uri="{FF2B5EF4-FFF2-40B4-BE49-F238E27FC236}">
                <a16:creationId xmlns:a16="http://schemas.microsoft.com/office/drawing/2014/main" id="{F09275C5-7736-B67C-9EA5-FF29C33FE821}"/>
              </a:ext>
            </a:extLst>
          </p:cNvPr>
          <p:cNvSpPr txBox="1"/>
          <p:nvPr/>
        </p:nvSpPr>
        <p:spPr>
          <a:xfrm>
            <a:off x="5135556" y="4195920"/>
            <a:ext cx="3272034" cy="230832"/>
          </a:xfrm>
          <a:prstGeom prst="rect">
            <a:avLst/>
          </a:prstGeom>
          <a:noFill/>
        </p:spPr>
        <p:txBody>
          <a:bodyPr wrap="square" rtlCol="0">
            <a:spAutoFit/>
          </a:bodyPr>
          <a:lstStyle/>
          <a:p>
            <a:r>
              <a:rPr lang="en-US" sz="900" dirty="0"/>
              <a:t>*ICRP: International Commission on Radiological Protection</a:t>
            </a:r>
            <a:endParaRPr lang="en-GB" sz="900" dirty="0"/>
          </a:p>
        </p:txBody>
      </p:sp>
      <p:sp>
        <p:nvSpPr>
          <p:cNvPr id="3" name="Slide Number Placeholder 3">
            <a:extLst>
              <a:ext uri="{FF2B5EF4-FFF2-40B4-BE49-F238E27FC236}">
                <a16:creationId xmlns:a16="http://schemas.microsoft.com/office/drawing/2014/main" id="{996A81A4-3D50-A507-0B07-6F7F04C44183}"/>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11</a:t>
            </a:fld>
            <a:endParaRPr lang="en-US" dirty="0">
              <a:solidFill>
                <a:schemeClr val="bg1"/>
              </a:solidFill>
            </a:endParaRPr>
          </a:p>
        </p:txBody>
      </p:sp>
    </p:spTree>
    <p:extLst>
      <p:ext uri="{BB962C8B-B14F-4D97-AF65-F5344CB8AC3E}">
        <p14:creationId xmlns:p14="http://schemas.microsoft.com/office/powerpoint/2010/main" val="601041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9" grpId="0" animBg="1"/>
      <p:bldP spid="50" grpId="0"/>
      <p:bldP spid="5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D55979-00CC-4874-A80E-0959E76EB92F}" type="slidenum">
              <a:rPr lang="en-GB" smtClean="0"/>
              <a:pPr/>
              <a:t>12</a:t>
            </a:fld>
            <a:endParaRPr lang="en-GB"/>
          </a:p>
        </p:txBody>
      </p:sp>
      <p:sp>
        <p:nvSpPr>
          <p:cNvPr id="3" name="Rectangle 2"/>
          <p:cNvSpPr/>
          <p:nvPr/>
        </p:nvSpPr>
        <p:spPr>
          <a:xfrm>
            <a:off x="6602105" y="844455"/>
            <a:ext cx="552661" cy="133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Text Box 3"/>
          <p:cNvSpPr txBox="1">
            <a:spLocks noChangeArrowheads="1"/>
          </p:cNvSpPr>
          <p:nvPr/>
        </p:nvSpPr>
        <p:spPr bwMode="auto">
          <a:xfrm>
            <a:off x="6370161" y="2772386"/>
            <a:ext cx="2873692" cy="1723549"/>
          </a:xfrm>
          <a:prstGeom prst="rect">
            <a:avLst/>
          </a:prstGeom>
          <a:noFill/>
          <a:ln w="9525">
            <a:noFill/>
            <a:miter lim="800000"/>
            <a:headEnd/>
            <a:tailEnd/>
          </a:ln>
          <a:effectLst/>
        </p:spPr>
        <p:txBody>
          <a:bodyPr wrap="square">
            <a:spAutoFit/>
          </a:bodyPr>
          <a:lstStyle/>
          <a:p>
            <a:pPr algn="ctr">
              <a:spcBef>
                <a:spcPct val="50000"/>
              </a:spcBef>
            </a:pPr>
            <a:r>
              <a:rPr lang="en-US" b="1" dirty="0">
                <a:solidFill>
                  <a:srgbClr val="C00000"/>
                </a:solidFill>
              </a:rPr>
              <a:t>3. </a:t>
            </a:r>
            <a:r>
              <a:rPr lang="en-US" b="1" dirty="0" err="1">
                <a:solidFill>
                  <a:srgbClr val="C00000"/>
                </a:solidFill>
              </a:rPr>
              <a:t>Optimierung</a:t>
            </a:r>
            <a:endParaRPr lang="en-US" b="1" dirty="0">
              <a:solidFill>
                <a:srgbClr val="C00000"/>
              </a:solidFill>
            </a:endParaRPr>
          </a:p>
          <a:p>
            <a:pPr algn="ctr">
              <a:spcBef>
                <a:spcPct val="50000"/>
              </a:spcBef>
            </a:pPr>
            <a:r>
              <a:rPr lang="de-DE" sz="1600" dirty="0"/>
              <a:t>Die </a:t>
            </a:r>
            <a:r>
              <a:rPr lang="de-DE" sz="1600" dirty="0" err="1"/>
              <a:t>indiv</a:t>
            </a:r>
            <a:r>
              <a:rPr lang="de-DE" sz="1600" dirty="0"/>
              <a:t>. und kollektive Strahlenbelastung muss so niedrig wie vernünftigerweise erreichbar gehalten werden (ALARA)</a:t>
            </a:r>
            <a:endParaRPr lang="en-US" sz="1600" i="1" dirty="0"/>
          </a:p>
        </p:txBody>
      </p:sp>
      <p:sp>
        <p:nvSpPr>
          <p:cNvPr id="2" name="Title 1">
            <a:extLst>
              <a:ext uri="{FF2B5EF4-FFF2-40B4-BE49-F238E27FC236}">
                <a16:creationId xmlns:a16="http://schemas.microsoft.com/office/drawing/2014/main" id="{F4D3910B-BD26-5373-E91D-AA4D77B1A5B5}"/>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en-GB" sz="4000" dirty="0" err="1">
                <a:solidFill>
                  <a:schemeClr val="accent6">
                    <a:lumMod val="50000"/>
                  </a:schemeClr>
                </a:solidFill>
              </a:rPr>
              <a:t>Generelle</a:t>
            </a:r>
            <a:r>
              <a:rPr lang="en-GB" sz="4000" dirty="0">
                <a:solidFill>
                  <a:schemeClr val="accent6">
                    <a:lumMod val="50000"/>
                  </a:schemeClr>
                </a:solidFill>
              </a:rPr>
              <a:t> </a:t>
            </a:r>
            <a:r>
              <a:rPr lang="en-GB" sz="4000" dirty="0" err="1">
                <a:solidFill>
                  <a:schemeClr val="accent6">
                    <a:lumMod val="50000"/>
                  </a:schemeClr>
                </a:solidFill>
              </a:rPr>
              <a:t>Strahlenschutzprinzipien</a:t>
            </a:r>
            <a:endParaRPr lang="en-GB" sz="4000" dirty="0">
              <a:solidFill>
                <a:schemeClr val="accent6">
                  <a:lumMod val="50000"/>
                </a:schemeClr>
              </a:solidFill>
            </a:endParaRPr>
          </a:p>
        </p:txBody>
      </p:sp>
      <p:pic>
        <p:nvPicPr>
          <p:cNvPr id="6" name="Picture 5">
            <a:extLst>
              <a:ext uri="{FF2B5EF4-FFF2-40B4-BE49-F238E27FC236}">
                <a16:creationId xmlns:a16="http://schemas.microsoft.com/office/drawing/2014/main" id="{E8853D60-F051-70F0-F874-F384FC46611B}"/>
              </a:ext>
            </a:extLst>
          </p:cNvPr>
          <p:cNvPicPr>
            <a:picLocks noChangeAspect="1"/>
          </p:cNvPicPr>
          <p:nvPr/>
        </p:nvPicPr>
        <p:blipFill rotWithShape="1">
          <a:blip r:embed="rId3"/>
          <a:srcRect l="5674" r="2171"/>
          <a:stretch/>
        </p:blipFill>
        <p:spPr>
          <a:xfrm>
            <a:off x="0" y="1093734"/>
            <a:ext cx="9144000" cy="1587821"/>
          </a:xfrm>
          <a:prstGeom prst="rect">
            <a:avLst/>
          </a:prstGeom>
        </p:spPr>
      </p:pic>
      <p:sp>
        <p:nvSpPr>
          <p:cNvPr id="14" name="TextBox 13">
            <a:extLst>
              <a:ext uri="{FF2B5EF4-FFF2-40B4-BE49-F238E27FC236}">
                <a16:creationId xmlns:a16="http://schemas.microsoft.com/office/drawing/2014/main" id="{D9587380-68B4-2993-6FAF-813A689B1AAC}"/>
              </a:ext>
            </a:extLst>
          </p:cNvPr>
          <p:cNvSpPr txBox="1"/>
          <p:nvPr/>
        </p:nvSpPr>
        <p:spPr>
          <a:xfrm>
            <a:off x="167275" y="2772386"/>
            <a:ext cx="2550560" cy="1554272"/>
          </a:xfrm>
          <a:prstGeom prst="rect">
            <a:avLst/>
          </a:prstGeom>
          <a:noFill/>
        </p:spPr>
        <p:txBody>
          <a:bodyPr wrap="square">
            <a:spAutoFit/>
          </a:bodyPr>
          <a:lstStyle/>
          <a:p>
            <a:pPr marL="342900" indent="-342900">
              <a:spcBef>
                <a:spcPct val="50000"/>
              </a:spcBef>
              <a:spcAft>
                <a:spcPts val="600"/>
              </a:spcAft>
              <a:buAutoNum type="arabicPeriod"/>
            </a:pPr>
            <a:r>
              <a:rPr lang="en-US" sz="1800" b="1" dirty="0" err="1">
                <a:solidFill>
                  <a:srgbClr val="C00000"/>
                </a:solidFill>
              </a:rPr>
              <a:t>Rechtfertigung</a:t>
            </a:r>
            <a:endParaRPr lang="en-US" b="1" dirty="0">
              <a:solidFill>
                <a:srgbClr val="C00000"/>
              </a:solidFill>
            </a:endParaRPr>
          </a:p>
          <a:p>
            <a:pPr algn="ctr">
              <a:spcBef>
                <a:spcPct val="50000"/>
              </a:spcBef>
              <a:spcAft>
                <a:spcPts val="600"/>
              </a:spcAft>
            </a:pPr>
            <a:r>
              <a:rPr lang="de-DE" sz="1600" i="1" dirty="0"/>
              <a:t>Eine Exposition von Personen gegenüber ionisierender Strahlung muss gerechtfertigt sein</a:t>
            </a:r>
            <a:endParaRPr lang="en-US" sz="1600" i="1" dirty="0"/>
          </a:p>
        </p:txBody>
      </p:sp>
      <p:sp>
        <p:nvSpPr>
          <p:cNvPr id="16" name="TextBox 15">
            <a:extLst>
              <a:ext uri="{FF2B5EF4-FFF2-40B4-BE49-F238E27FC236}">
                <a16:creationId xmlns:a16="http://schemas.microsoft.com/office/drawing/2014/main" id="{27632649-1934-9E6C-FE4D-7C14959FC94A}"/>
              </a:ext>
            </a:extLst>
          </p:cNvPr>
          <p:cNvSpPr txBox="1"/>
          <p:nvPr/>
        </p:nvSpPr>
        <p:spPr>
          <a:xfrm>
            <a:off x="3268718" y="2776585"/>
            <a:ext cx="2550560" cy="1477328"/>
          </a:xfrm>
          <a:prstGeom prst="rect">
            <a:avLst/>
          </a:prstGeom>
          <a:noFill/>
        </p:spPr>
        <p:txBody>
          <a:bodyPr wrap="square">
            <a:spAutoFit/>
          </a:bodyPr>
          <a:lstStyle/>
          <a:p>
            <a:pPr algn="ctr">
              <a:spcBef>
                <a:spcPct val="50000"/>
              </a:spcBef>
            </a:pPr>
            <a:r>
              <a:rPr lang="en-US" sz="1800" b="1" dirty="0">
                <a:solidFill>
                  <a:srgbClr val="C00000"/>
                </a:solidFill>
              </a:rPr>
              <a:t>2. </a:t>
            </a:r>
            <a:r>
              <a:rPr lang="en-US" sz="1800" b="1" dirty="0" err="1">
                <a:solidFill>
                  <a:srgbClr val="C00000"/>
                </a:solidFill>
              </a:rPr>
              <a:t>Dosisbegrenzung</a:t>
            </a:r>
            <a:endParaRPr lang="en-US" sz="1800" b="1" dirty="0">
              <a:solidFill>
                <a:srgbClr val="C00000"/>
              </a:solidFill>
            </a:endParaRPr>
          </a:p>
          <a:p>
            <a:pPr algn="ctr">
              <a:spcBef>
                <a:spcPct val="50000"/>
              </a:spcBef>
            </a:pPr>
            <a:r>
              <a:rPr lang="de-DE" sz="1600" dirty="0"/>
              <a:t>Die individuelle Strahlen-belastung muss unter den gesetzlichen Grenzwerten gehalten werden</a:t>
            </a:r>
            <a:endParaRPr lang="en-US" sz="1600" i="1" dirty="0"/>
          </a:p>
        </p:txBody>
      </p:sp>
      <p:sp>
        <p:nvSpPr>
          <p:cNvPr id="4" name="Slide Number Placeholder 3">
            <a:extLst>
              <a:ext uri="{FF2B5EF4-FFF2-40B4-BE49-F238E27FC236}">
                <a16:creationId xmlns:a16="http://schemas.microsoft.com/office/drawing/2014/main" id="{E896B628-2B65-3D17-E731-18268F63D8C4}"/>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12</a:t>
            </a:fld>
            <a:endParaRPr lang="en-US" dirty="0">
              <a:solidFill>
                <a:schemeClr val="bg1"/>
              </a:solidFill>
            </a:endParaRPr>
          </a:p>
        </p:txBody>
      </p:sp>
    </p:spTree>
    <p:extLst>
      <p:ext uri="{BB962C8B-B14F-4D97-AF65-F5344CB8AC3E}">
        <p14:creationId xmlns:p14="http://schemas.microsoft.com/office/powerpoint/2010/main" val="393275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D55979-00CC-4874-A80E-0959E76EB92F}" type="slidenum">
              <a:rPr lang="en-GB" smtClean="0"/>
              <a:pPr/>
              <a:t>13</a:t>
            </a:fld>
            <a:endParaRPr lang="en-GB"/>
          </a:p>
        </p:txBody>
      </p:sp>
      <p:sp>
        <p:nvSpPr>
          <p:cNvPr id="2" name="Title 1">
            <a:extLst>
              <a:ext uri="{FF2B5EF4-FFF2-40B4-BE49-F238E27FC236}">
                <a16:creationId xmlns:a16="http://schemas.microsoft.com/office/drawing/2014/main" id="{F4D3910B-BD26-5373-E91D-AA4D77B1A5B5}"/>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de-AT" sz="4000" dirty="0">
                <a:solidFill>
                  <a:schemeClr val="accent6">
                    <a:lumMod val="50000"/>
                  </a:schemeClr>
                </a:solidFill>
              </a:rPr>
              <a:t>Generelle Schutzmaßnahmen</a:t>
            </a:r>
          </a:p>
        </p:txBody>
      </p:sp>
      <p:sp>
        <p:nvSpPr>
          <p:cNvPr id="14" name="TextBox 13">
            <a:extLst>
              <a:ext uri="{FF2B5EF4-FFF2-40B4-BE49-F238E27FC236}">
                <a16:creationId xmlns:a16="http://schemas.microsoft.com/office/drawing/2014/main" id="{D9587380-68B4-2993-6FAF-813A689B1AAC}"/>
              </a:ext>
            </a:extLst>
          </p:cNvPr>
          <p:cNvSpPr txBox="1"/>
          <p:nvPr/>
        </p:nvSpPr>
        <p:spPr>
          <a:xfrm>
            <a:off x="167275" y="2494988"/>
            <a:ext cx="2884150" cy="307777"/>
          </a:xfrm>
          <a:prstGeom prst="rect">
            <a:avLst/>
          </a:prstGeom>
          <a:noFill/>
        </p:spPr>
        <p:txBody>
          <a:bodyPr wrap="square">
            <a:spAutoFit/>
          </a:bodyPr>
          <a:lstStyle/>
          <a:p>
            <a:pPr marL="174625" indent="-174625">
              <a:spcBef>
                <a:spcPct val="50000"/>
              </a:spcBef>
              <a:spcAft>
                <a:spcPts val="600"/>
              </a:spcAft>
              <a:buAutoNum type="arabicPeriod"/>
            </a:pPr>
            <a:r>
              <a:rPr lang="en-US" sz="1400" b="1" dirty="0" err="1">
                <a:solidFill>
                  <a:srgbClr val="C00000"/>
                </a:solidFill>
              </a:rPr>
              <a:t>Expositionszeit</a:t>
            </a:r>
            <a:r>
              <a:rPr lang="en-US" sz="1400" b="1" dirty="0">
                <a:solidFill>
                  <a:srgbClr val="C00000"/>
                </a:solidFill>
              </a:rPr>
              <a:t> </a:t>
            </a:r>
            <a:r>
              <a:rPr lang="en-US" sz="1400" b="1" dirty="0" err="1">
                <a:solidFill>
                  <a:srgbClr val="C00000"/>
                </a:solidFill>
              </a:rPr>
              <a:t>reduzieren</a:t>
            </a:r>
            <a:endParaRPr lang="en-US" sz="1400" b="1" dirty="0">
              <a:solidFill>
                <a:srgbClr val="C00000"/>
              </a:solidFill>
            </a:endParaRPr>
          </a:p>
        </p:txBody>
      </p:sp>
      <p:sp>
        <p:nvSpPr>
          <p:cNvPr id="16" name="TextBox 15">
            <a:extLst>
              <a:ext uri="{FF2B5EF4-FFF2-40B4-BE49-F238E27FC236}">
                <a16:creationId xmlns:a16="http://schemas.microsoft.com/office/drawing/2014/main" id="{27632649-1934-9E6C-FE4D-7C14959FC94A}"/>
              </a:ext>
            </a:extLst>
          </p:cNvPr>
          <p:cNvSpPr txBox="1"/>
          <p:nvPr/>
        </p:nvSpPr>
        <p:spPr>
          <a:xfrm>
            <a:off x="3512477" y="2499187"/>
            <a:ext cx="2550560" cy="307777"/>
          </a:xfrm>
          <a:prstGeom prst="rect">
            <a:avLst/>
          </a:prstGeom>
          <a:noFill/>
        </p:spPr>
        <p:txBody>
          <a:bodyPr wrap="square">
            <a:spAutoFit/>
          </a:bodyPr>
          <a:lstStyle/>
          <a:p>
            <a:pPr>
              <a:spcBef>
                <a:spcPct val="50000"/>
              </a:spcBef>
            </a:pPr>
            <a:r>
              <a:rPr lang="de-DE" sz="1400" b="1" dirty="0">
                <a:solidFill>
                  <a:srgbClr val="C00000"/>
                </a:solidFill>
              </a:rPr>
              <a:t>2. Distanz vergrößern</a:t>
            </a:r>
          </a:p>
        </p:txBody>
      </p:sp>
      <p:pic>
        <p:nvPicPr>
          <p:cNvPr id="20" name="Picture 19">
            <a:extLst>
              <a:ext uri="{FF2B5EF4-FFF2-40B4-BE49-F238E27FC236}">
                <a16:creationId xmlns:a16="http://schemas.microsoft.com/office/drawing/2014/main" id="{D3916AE7-BBD3-D6FD-7A18-D9CCBBC98426}"/>
              </a:ext>
            </a:extLst>
          </p:cNvPr>
          <p:cNvPicPr>
            <a:picLocks noChangeAspect="1"/>
          </p:cNvPicPr>
          <p:nvPr/>
        </p:nvPicPr>
        <p:blipFill>
          <a:blip r:embed="rId3"/>
          <a:stretch>
            <a:fillRect/>
          </a:stretch>
        </p:blipFill>
        <p:spPr>
          <a:xfrm>
            <a:off x="235501" y="2802765"/>
            <a:ext cx="1377562" cy="1386590"/>
          </a:xfrm>
          <a:prstGeom prst="rect">
            <a:avLst/>
          </a:prstGeom>
        </p:spPr>
      </p:pic>
      <p:sp>
        <p:nvSpPr>
          <p:cNvPr id="21" name="TextBox 20">
            <a:extLst>
              <a:ext uri="{FF2B5EF4-FFF2-40B4-BE49-F238E27FC236}">
                <a16:creationId xmlns:a16="http://schemas.microsoft.com/office/drawing/2014/main" id="{BF7DD8A2-5FFD-D661-E801-AC1FCD971AC8}"/>
              </a:ext>
            </a:extLst>
          </p:cNvPr>
          <p:cNvSpPr txBox="1"/>
          <p:nvPr/>
        </p:nvSpPr>
        <p:spPr>
          <a:xfrm>
            <a:off x="1613063" y="2800684"/>
            <a:ext cx="1726038" cy="1546577"/>
          </a:xfrm>
          <a:prstGeom prst="rect">
            <a:avLst/>
          </a:prstGeom>
          <a:noFill/>
        </p:spPr>
        <p:txBody>
          <a:bodyPr wrap="square" rtlCol="0">
            <a:spAutoFit/>
          </a:bodyPr>
          <a:lstStyle/>
          <a:p>
            <a:pPr marL="92075" indent="-92075">
              <a:buFont typeface="Arial" panose="020B0604020202020204" pitchFamily="34" charset="0"/>
              <a:buChar char="•"/>
            </a:pPr>
            <a:r>
              <a:rPr lang="de-AT" sz="1200" dirty="0"/>
              <a:t>Dosis ist pro-</a:t>
            </a:r>
            <a:r>
              <a:rPr lang="de-AT" sz="1200" dirty="0" err="1"/>
              <a:t>portional</a:t>
            </a:r>
            <a:r>
              <a:rPr lang="de-AT" sz="1200" dirty="0"/>
              <a:t> zur Expositionszeit</a:t>
            </a:r>
          </a:p>
          <a:p>
            <a:pPr marL="171450" indent="-171450">
              <a:buFont typeface="Wingdings" panose="05000000000000000000" pitchFamily="2" charset="2"/>
              <a:buChar char="Ø"/>
            </a:pPr>
            <a:r>
              <a:rPr lang="de-AT" sz="1200" dirty="0"/>
              <a:t>Übung mit Attrappe</a:t>
            </a:r>
          </a:p>
          <a:p>
            <a:pPr marL="171450" indent="-171450">
              <a:buFont typeface="Wingdings" panose="05000000000000000000" pitchFamily="2" charset="2"/>
              <a:buChar char="Ø"/>
            </a:pPr>
            <a:r>
              <a:rPr lang="de-AT" sz="1200" dirty="0"/>
              <a:t>Schnellverbindung-en</a:t>
            </a:r>
            <a:r>
              <a:rPr lang="de-AT" sz="1050" dirty="0"/>
              <a:t>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de-AT" sz="1200" b="0" i="0" u="none" strike="noStrike" kern="1200" cap="none" spc="0" normalizeH="0" baseline="0" noProof="0" dirty="0">
                <a:ln>
                  <a:noFill/>
                </a:ln>
                <a:solidFill>
                  <a:srgbClr val="0055A0"/>
                </a:solidFill>
                <a:effectLst/>
                <a:uLnTx/>
                <a:uFillTx/>
                <a:latin typeface="Arial"/>
                <a:ea typeface="+mn-ea"/>
                <a:cs typeface="+mn-cs"/>
              </a:rPr>
              <a:t>Roboter</a:t>
            </a:r>
          </a:p>
          <a:p>
            <a:pPr marL="171450" indent="-171450">
              <a:buFont typeface="Wingdings" panose="05000000000000000000" pitchFamily="2" charset="2"/>
              <a:buChar char="Ø"/>
            </a:pPr>
            <a:endParaRPr lang="de-AT" sz="1050" dirty="0"/>
          </a:p>
        </p:txBody>
      </p:sp>
      <p:cxnSp>
        <p:nvCxnSpPr>
          <p:cNvPr id="23" name="Straight Arrow Connector 22">
            <a:extLst>
              <a:ext uri="{FF2B5EF4-FFF2-40B4-BE49-F238E27FC236}">
                <a16:creationId xmlns:a16="http://schemas.microsoft.com/office/drawing/2014/main" id="{16049A1E-5BE5-C5F3-9945-52FF103745FB}"/>
              </a:ext>
            </a:extLst>
          </p:cNvPr>
          <p:cNvCxnSpPr/>
          <p:nvPr/>
        </p:nvCxnSpPr>
        <p:spPr>
          <a:xfrm>
            <a:off x="3739793" y="3020605"/>
            <a:ext cx="2147299" cy="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39524E07-ED68-DCA3-1717-14CD416E3A8F}"/>
              </a:ext>
            </a:extLst>
          </p:cNvPr>
          <p:cNvCxnSpPr/>
          <p:nvPr/>
        </p:nvCxnSpPr>
        <p:spPr>
          <a:xfrm>
            <a:off x="4078840" y="2897315"/>
            <a:ext cx="0" cy="236305"/>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325EA383-3403-595A-FC35-F52515F4CDF2}"/>
              </a:ext>
            </a:extLst>
          </p:cNvPr>
          <p:cNvCxnSpPr/>
          <p:nvPr/>
        </p:nvCxnSpPr>
        <p:spPr>
          <a:xfrm>
            <a:off x="4335693" y="2897315"/>
            <a:ext cx="0" cy="236305"/>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636C613A-B54A-C034-8E85-B80B055EF36D}"/>
              </a:ext>
            </a:extLst>
          </p:cNvPr>
          <p:cNvCxnSpPr/>
          <p:nvPr/>
        </p:nvCxnSpPr>
        <p:spPr>
          <a:xfrm>
            <a:off x="5352835" y="2897315"/>
            <a:ext cx="0" cy="236305"/>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470957C8-E27D-753D-3103-B7B188271D4F}"/>
              </a:ext>
            </a:extLst>
          </p:cNvPr>
          <p:cNvSpPr txBox="1"/>
          <p:nvPr/>
        </p:nvSpPr>
        <p:spPr>
          <a:xfrm>
            <a:off x="3586004" y="2800684"/>
            <a:ext cx="641512" cy="246221"/>
          </a:xfrm>
          <a:prstGeom prst="rect">
            <a:avLst/>
          </a:prstGeom>
          <a:noFill/>
        </p:spPr>
        <p:txBody>
          <a:bodyPr wrap="square" rtlCol="0">
            <a:spAutoFit/>
          </a:bodyPr>
          <a:lstStyle/>
          <a:p>
            <a:r>
              <a:rPr lang="en-US" sz="1000" dirty="0"/>
              <a:t>10 cm </a:t>
            </a:r>
            <a:endParaRPr lang="en-CH" sz="1000" dirty="0"/>
          </a:p>
        </p:txBody>
      </p:sp>
      <p:sp>
        <p:nvSpPr>
          <p:cNvPr id="30" name="TextBox 29">
            <a:extLst>
              <a:ext uri="{FF2B5EF4-FFF2-40B4-BE49-F238E27FC236}">
                <a16:creationId xmlns:a16="http://schemas.microsoft.com/office/drawing/2014/main" id="{60274F1B-3708-9D1C-10B4-5E13EA7D63E2}"/>
              </a:ext>
            </a:extLst>
          </p:cNvPr>
          <p:cNvSpPr txBox="1"/>
          <p:nvPr/>
        </p:nvSpPr>
        <p:spPr>
          <a:xfrm>
            <a:off x="3586004" y="3005289"/>
            <a:ext cx="641512" cy="400110"/>
          </a:xfrm>
          <a:prstGeom prst="rect">
            <a:avLst/>
          </a:prstGeom>
          <a:noFill/>
        </p:spPr>
        <p:txBody>
          <a:bodyPr wrap="square" rtlCol="0">
            <a:spAutoFit/>
          </a:bodyPr>
          <a:lstStyle/>
          <a:p>
            <a:r>
              <a:rPr lang="en-US" sz="1000" dirty="0"/>
              <a:t>100 </a:t>
            </a:r>
            <a:r>
              <a:rPr lang="en-US" sz="1000" dirty="0">
                <a:latin typeface="Symbol" panose="05050102010706020507" pitchFamily="18" charset="2"/>
              </a:rPr>
              <a:t>m</a:t>
            </a:r>
            <a:r>
              <a:rPr lang="en-US" sz="1000" dirty="0"/>
              <a:t>Sv/h </a:t>
            </a:r>
            <a:endParaRPr lang="en-CH" sz="1000" dirty="0"/>
          </a:p>
        </p:txBody>
      </p:sp>
      <p:sp>
        <p:nvSpPr>
          <p:cNvPr id="31" name="TextBox 30">
            <a:extLst>
              <a:ext uri="{FF2B5EF4-FFF2-40B4-BE49-F238E27FC236}">
                <a16:creationId xmlns:a16="http://schemas.microsoft.com/office/drawing/2014/main" id="{7DCAF553-4334-888E-66A2-23CEE42F289A}"/>
              </a:ext>
            </a:extLst>
          </p:cNvPr>
          <p:cNvSpPr txBox="1"/>
          <p:nvPr/>
        </p:nvSpPr>
        <p:spPr>
          <a:xfrm>
            <a:off x="4308223" y="2800684"/>
            <a:ext cx="641512" cy="246221"/>
          </a:xfrm>
          <a:prstGeom prst="rect">
            <a:avLst/>
          </a:prstGeom>
          <a:noFill/>
        </p:spPr>
        <p:txBody>
          <a:bodyPr wrap="square" rtlCol="0">
            <a:spAutoFit/>
          </a:bodyPr>
          <a:lstStyle/>
          <a:p>
            <a:r>
              <a:rPr lang="en-US" sz="1000" dirty="0"/>
              <a:t>20 cm </a:t>
            </a:r>
            <a:endParaRPr lang="en-CH" sz="1000" dirty="0"/>
          </a:p>
        </p:txBody>
      </p:sp>
      <p:sp>
        <p:nvSpPr>
          <p:cNvPr id="32" name="TextBox 31">
            <a:extLst>
              <a:ext uri="{FF2B5EF4-FFF2-40B4-BE49-F238E27FC236}">
                <a16:creationId xmlns:a16="http://schemas.microsoft.com/office/drawing/2014/main" id="{34B1DE2F-0E82-BECC-2CCC-BFDAB47FE26A}"/>
              </a:ext>
            </a:extLst>
          </p:cNvPr>
          <p:cNvSpPr txBox="1"/>
          <p:nvPr/>
        </p:nvSpPr>
        <p:spPr>
          <a:xfrm>
            <a:off x="4308223" y="3005289"/>
            <a:ext cx="641512" cy="400110"/>
          </a:xfrm>
          <a:prstGeom prst="rect">
            <a:avLst/>
          </a:prstGeom>
          <a:noFill/>
        </p:spPr>
        <p:txBody>
          <a:bodyPr wrap="square" rtlCol="0">
            <a:spAutoFit/>
          </a:bodyPr>
          <a:lstStyle/>
          <a:p>
            <a:r>
              <a:rPr lang="en-US" sz="1000" dirty="0"/>
              <a:t>25 </a:t>
            </a:r>
            <a:r>
              <a:rPr lang="en-US" sz="1000" dirty="0">
                <a:latin typeface="Symbol" panose="05050102010706020507" pitchFamily="18" charset="2"/>
              </a:rPr>
              <a:t>m</a:t>
            </a:r>
            <a:r>
              <a:rPr lang="en-US" sz="1000" dirty="0"/>
              <a:t>Sv/h </a:t>
            </a:r>
            <a:endParaRPr lang="en-CH" sz="1000" dirty="0"/>
          </a:p>
        </p:txBody>
      </p:sp>
      <p:sp>
        <p:nvSpPr>
          <p:cNvPr id="33" name="TextBox 32">
            <a:extLst>
              <a:ext uri="{FF2B5EF4-FFF2-40B4-BE49-F238E27FC236}">
                <a16:creationId xmlns:a16="http://schemas.microsoft.com/office/drawing/2014/main" id="{05948656-E503-032D-3FFD-0DB51DB1987D}"/>
              </a:ext>
            </a:extLst>
          </p:cNvPr>
          <p:cNvSpPr txBox="1"/>
          <p:nvPr/>
        </p:nvSpPr>
        <p:spPr>
          <a:xfrm>
            <a:off x="5306253" y="2800684"/>
            <a:ext cx="641512" cy="246221"/>
          </a:xfrm>
          <a:prstGeom prst="rect">
            <a:avLst/>
          </a:prstGeom>
          <a:noFill/>
        </p:spPr>
        <p:txBody>
          <a:bodyPr wrap="square" rtlCol="0">
            <a:spAutoFit/>
          </a:bodyPr>
          <a:lstStyle/>
          <a:p>
            <a:r>
              <a:rPr lang="en-US" sz="1000" dirty="0"/>
              <a:t>100 cm </a:t>
            </a:r>
            <a:endParaRPr lang="en-CH" sz="1000" dirty="0"/>
          </a:p>
        </p:txBody>
      </p:sp>
      <p:sp>
        <p:nvSpPr>
          <p:cNvPr id="34" name="TextBox 33">
            <a:extLst>
              <a:ext uri="{FF2B5EF4-FFF2-40B4-BE49-F238E27FC236}">
                <a16:creationId xmlns:a16="http://schemas.microsoft.com/office/drawing/2014/main" id="{BBAF194E-C6EE-C599-C93D-AC94B4B9E16D}"/>
              </a:ext>
            </a:extLst>
          </p:cNvPr>
          <p:cNvSpPr txBox="1"/>
          <p:nvPr/>
        </p:nvSpPr>
        <p:spPr>
          <a:xfrm>
            <a:off x="5306253" y="3005289"/>
            <a:ext cx="641512" cy="400110"/>
          </a:xfrm>
          <a:prstGeom prst="rect">
            <a:avLst/>
          </a:prstGeom>
          <a:noFill/>
        </p:spPr>
        <p:txBody>
          <a:bodyPr wrap="square" rtlCol="0">
            <a:spAutoFit/>
          </a:bodyPr>
          <a:lstStyle/>
          <a:p>
            <a:r>
              <a:rPr lang="en-US" sz="1000" dirty="0"/>
              <a:t>1 </a:t>
            </a:r>
            <a:br>
              <a:rPr lang="en-US" sz="1000" dirty="0"/>
            </a:br>
            <a:r>
              <a:rPr lang="en-US" sz="1000" dirty="0">
                <a:latin typeface="Symbol" panose="05050102010706020507" pitchFamily="18" charset="2"/>
              </a:rPr>
              <a:t>m</a:t>
            </a:r>
            <a:r>
              <a:rPr lang="en-US" sz="1000" dirty="0"/>
              <a:t>Sv/h </a:t>
            </a:r>
            <a:endParaRPr lang="en-CH" sz="1000" dirty="0"/>
          </a:p>
        </p:txBody>
      </p:sp>
      <p:sp>
        <p:nvSpPr>
          <p:cNvPr id="35" name="TextBox 34">
            <a:extLst>
              <a:ext uri="{FF2B5EF4-FFF2-40B4-BE49-F238E27FC236}">
                <a16:creationId xmlns:a16="http://schemas.microsoft.com/office/drawing/2014/main" id="{A9F3A470-162B-BB5C-4691-CFC3E7D4242E}"/>
              </a:ext>
            </a:extLst>
          </p:cNvPr>
          <p:cNvSpPr txBox="1"/>
          <p:nvPr/>
        </p:nvSpPr>
        <p:spPr>
          <a:xfrm>
            <a:off x="3517314" y="3502798"/>
            <a:ext cx="2862938" cy="992579"/>
          </a:xfrm>
          <a:prstGeom prst="rect">
            <a:avLst/>
          </a:prstGeom>
          <a:noFill/>
        </p:spPr>
        <p:txBody>
          <a:bodyPr wrap="square" rtlCol="0">
            <a:spAutoFit/>
          </a:bodyPr>
          <a:lstStyle/>
          <a:p>
            <a:pPr marL="92075" indent="-92075">
              <a:buFont typeface="Arial" panose="020B0604020202020204" pitchFamily="34" charset="0"/>
              <a:buChar char="•"/>
            </a:pPr>
            <a:r>
              <a:rPr lang="de-AT" sz="1200" dirty="0"/>
              <a:t>Distanz zur radioaktiven Quelle halten</a:t>
            </a:r>
          </a:p>
          <a:p>
            <a:pPr marL="92075" indent="-92075">
              <a:buFont typeface="Arial" panose="020B0604020202020204" pitchFamily="34" charset="0"/>
              <a:buChar char="•"/>
            </a:pPr>
            <a:r>
              <a:rPr lang="de-AT" sz="1200" dirty="0"/>
              <a:t>Für Punktequellen: Dosis ~ 1/R</a:t>
            </a:r>
            <a:r>
              <a:rPr lang="de-AT" sz="1200" baseline="30000" dirty="0"/>
              <a:t>2</a:t>
            </a:r>
            <a:endParaRPr lang="de-AT" sz="1200" dirty="0"/>
          </a:p>
          <a:p>
            <a:pPr marL="171450" indent="-171450">
              <a:buFont typeface="Wingdings" panose="05000000000000000000" pitchFamily="2" charset="2"/>
              <a:buChar char="Ø"/>
            </a:pPr>
            <a:r>
              <a:rPr lang="de-AT" sz="1200" dirty="0"/>
              <a:t>Werkzeug/Detektoren mit Verlängerung</a:t>
            </a:r>
            <a:endParaRPr kumimoji="0" lang="de-AT" sz="1200" b="0" i="0" u="none" strike="noStrike" kern="1200" cap="none" spc="0" normalizeH="0" baseline="0" noProof="0" dirty="0">
              <a:ln>
                <a:noFill/>
              </a:ln>
              <a:solidFill>
                <a:srgbClr val="0055A0"/>
              </a:solidFill>
              <a:effectLst/>
              <a:uLnTx/>
              <a:uFillTx/>
              <a:latin typeface="Arial"/>
              <a:ea typeface="+mn-ea"/>
              <a:cs typeface="+mn-cs"/>
            </a:endParaRPr>
          </a:p>
          <a:p>
            <a:pPr marL="171450" indent="-171450">
              <a:buFont typeface="Wingdings" panose="05000000000000000000" pitchFamily="2" charset="2"/>
              <a:buChar char="Ø"/>
            </a:pPr>
            <a:endParaRPr lang="de-AT" sz="1050" dirty="0"/>
          </a:p>
        </p:txBody>
      </p:sp>
      <p:sp>
        <p:nvSpPr>
          <p:cNvPr id="36" name="TextBox 35">
            <a:extLst>
              <a:ext uri="{FF2B5EF4-FFF2-40B4-BE49-F238E27FC236}">
                <a16:creationId xmlns:a16="http://schemas.microsoft.com/office/drawing/2014/main" id="{BC4153B8-FE6B-7B05-ADD7-1DE4E004FF73}"/>
              </a:ext>
            </a:extLst>
          </p:cNvPr>
          <p:cNvSpPr txBox="1"/>
          <p:nvPr/>
        </p:nvSpPr>
        <p:spPr>
          <a:xfrm>
            <a:off x="6489546" y="2499187"/>
            <a:ext cx="2550560" cy="307777"/>
          </a:xfrm>
          <a:prstGeom prst="rect">
            <a:avLst/>
          </a:prstGeom>
          <a:noFill/>
        </p:spPr>
        <p:txBody>
          <a:bodyPr wrap="square">
            <a:spAutoFit/>
          </a:bodyPr>
          <a:lstStyle/>
          <a:p>
            <a:pPr>
              <a:spcBef>
                <a:spcPct val="50000"/>
              </a:spcBef>
            </a:pPr>
            <a:r>
              <a:rPr lang="de-DE" sz="1400" b="1" dirty="0">
                <a:solidFill>
                  <a:srgbClr val="C00000"/>
                </a:solidFill>
              </a:rPr>
              <a:t>3. Abschirmung vergrößern</a:t>
            </a:r>
          </a:p>
        </p:txBody>
      </p:sp>
      <p:sp>
        <p:nvSpPr>
          <p:cNvPr id="37" name="TextBox 36">
            <a:extLst>
              <a:ext uri="{FF2B5EF4-FFF2-40B4-BE49-F238E27FC236}">
                <a16:creationId xmlns:a16="http://schemas.microsoft.com/office/drawing/2014/main" id="{8360EEFC-7725-8747-1A94-1765423D62DA}"/>
              </a:ext>
            </a:extLst>
          </p:cNvPr>
          <p:cNvSpPr txBox="1"/>
          <p:nvPr/>
        </p:nvSpPr>
        <p:spPr>
          <a:xfrm>
            <a:off x="6524089" y="2800684"/>
            <a:ext cx="2545723" cy="623248"/>
          </a:xfrm>
          <a:prstGeom prst="rect">
            <a:avLst/>
          </a:prstGeom>
          <a:noFill/>
        </p:spPr>
        <p:txBody>
          <a:bodyPr wrap="square" rtlCol="0">
            <a:spAutoFit/>
          </a:bodyPr>
          <a:lstStyle/>
          <a:p>
            <a:pPr marL="92075" indent="-92075">
              <a:buFont typeface="Arial" panose="020B0604020202020204" pitchFamily="34" charset="0"/>
              <a:buChar char="•"/>
            </a:pPr>
            <a:r>
              <a:rPr lang="de-AT" sz="1200" dirty="0"/>
              <a:t>Für die Strahlung angebrachte Abschirmung verwenden</a:t>
            </a:r>
            <a:endParaRPr kumimoji="0" lang="de-AT" sz="1200" b="0" i="0" u="none" strike="noStrike" kern="1200" cap="none" spc="0" normalizeH="0" baseline="0" noProof="0" dirty="0">
              <a:ln>
                <a:noFill/>
              </a:ln>
              <a:solidFill>
                <a:srgbClr val="0055A0"/>
              </a:solidFill>
              <a:effectLst/>
              <a:uLnTx/>
              <a:uFillTx/>
              <a:latin typeface="Arial"/>
              <a:ea typeface="+mn-ea"/>
              <a:cs typeface="+mn-cs"/>
            </a:endParaRPr>
          </a:p>
          <a:p>
            <a:pPr marL="171450" indent="-171450">
              <a:buFont typeface="Wingdings" panose="05000000000000000000" pitchFamily="2" charset="2"/>
              <a:buChar char="Ø"/>
            </a:pPr>
            <a:endParaRPr lang="de-AT" sz="1050" dirty="0"/>
          </a:p>
        </p:txBody>
      </p:sp>
      <p:pic>
        <p:nvPicPr>
          <p:cNvPr id="47" name="Picture 46">
            <a:extLst>
              <a:ext uri="{FF2B5EF4-FFF2-40B4-BE49-F238E27FC236}">
                <a16:creationId xmlns:a16="http://schemas.microsoft.com/office/drawing/2014/main" id="{93A971AB-EF23-53FB-6C20-5732CA4542BC}"/>
              </a:ext>
            </a:extLst>
          </p:cNvPr>
          <p:cNvPicPr>
            <a:picLocks noChangeAspect="1"/>
          </p:cNvPicPr>
          <p:nvPr/>
        </p:nvPicPr>
        <p:blipFill>
          <a:blip r:embed="rId4"/>
          <a:stretch>
            <a:fillRect/>
          </a:stretch>
        </p:blipFill>
        <p:spPr>
          <a:xfrm>
            <a:off x="684682" y="1013225"/>
            <a:ext cx="1440000" cy="1440000"/>
          </a:xfrm>
          <a:prstGeom prst="rect">
            <a:avLst/>
          </a:prstGeom>
        </p:spPr>
      </p:pic>
      <p:pic>
        <p:nvPicPr>
          <p:cNvPr id="77" name="Picture 76">
            <a:extLst>
              <a:ext uri="{FF2B5EF4-FFF2-40B4-BE49-F238E27FC236}">
                <a16:creationId xmlns:a16="http://schemas.microsoft.com/office/drawing/2014/main" id="{741787ED-8036-1815-7A9B-33FAE9C53503}"/>
              </a:ext>
            </a:extLst>
          </p:cNvPr>
          <p:cNvPicPr>
            <a:picLocks noChangeAspect="1"/>
          </p:cNvPicPr>
          <p:nvPr/>
        </p:nvPicPr>
        <p:blipFill>
          <a:blip r:embed="rId5"/>
          <a:stretch>
            <a:fillRect/>
          </a:stretch>
        </p:blipFill>
        <p:spPr>
          <a:xfrm>
            <a:off x="3821913" y="1013225"/>
            <a:ext cx="1440000" cy="1435838"/>
          </a:xfrm>
          <a:prstGeom prst="rect">
            <a:avLst/>
          </a:prstGeom>
        </p:spPr>
      </p:pic>
      <p:pic>
        <p:nvPicPr>
          <p:cNvPr id="89" name="Picture 88">
            <a:extLst>
              <a:ext uri="{FF2B5EF4-FFF2-40B4-BE49-F238E27FC236}">
                <a16:creationId xmlns:a16="http://schemas.microsoft.com/office/drawing/2014/main" id="{4CAE04E6-4E54-95A0-F14B-A5A34E2B1EBA}"/>
              </a:ext>
            </a:extLst>
          </p:cNvPr>
          <p:cNvPicPr>
            <a:picLocks noChangeAspect="1"/>
          </p:cNvPicPr>
          <p:nvPr/>
        </p:nvPicPr>
        <p:blipFill>
          <a:blip r:embed="rId6"/>
          <a:stretch>
            <a:fillRect/>
          </a:stretch>
        </p:blipFill>
        <p:spPr>
          <a:xfrm>
            <a:off x="6959143" y="1013225"/>
            <a:ext cx="1440000" cy="1435838"/>
          </a:xfrm>
          <a:prstGeom prst="rect">
            <a:avLst/>
          </a:prstGeom>
        </p:spPr>
      </p:pic>
      <p:pic>
        <p:nvPicPr>
          <p:cNvPr id="147" name="Picture 146">
            <a:extLst>
              <a:ext uri="{FF2B5EF4-FFF2-40B4-BE49-F238E27FC236}">
                <a16:creationId xmlns:a16="http://schemas.microsoft.com/office/drawing/2014/main" id="{2A8B429D-EBE2-35D7-6936-2935CE34D992}"/>
              </a:ext>
            </a:extLst>
          </p:cNvPr>
          <p:cNvPicPr>
            <a:picLocks noChangeAspect="1"/>
          </p:cNvPicPr>
          <p:nvPr/>
        </p:nvPicPr>
        <p:blipFill>
          <a:blip r:embed="rId7"/>
          <a:stretch>
            <a:fillRect/>
          </a:stretch>
        </p:blipFill>
        <p:spPr>
          <a:xfrm>
            <a:off x="6524089" y="3361769"/>
            <a:ext cx="2568650" cy="985492"/>
          </a:xfrm>
          <a:prstGeom prst="rect">
            <a:avLst/>
          </a:prstGeom>
        </p:spPr>
      </p:pic>
      <p:sp>
        <p:nvSpPr>
          <p:cNvPr id="3" name="Slide Number Placeholder 3">
            <a:extLst>
              <a:ext uri="{FF2B5EF4-FFF2-40B4-BE49-F238E27FC236}">
                <a16:creationId xmlns:a16="http://schemas.microsoft.com/office/drawing/2014/main" id="{F4D6CDC7-3006-518A-D62F-884A4AE15904}"/>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13</a:t>
            </a:fld>
            <a:endParaRPr lang="en-US" dirty="0">
              <a:solidFill>
                <a:schemeClr val="bg1"/>
              </a:solidFill>
            </a:endParaRPr>
          </a:p>
        </p:txBody>
      </p:sp>
    </p:spTree>
    <p:extLst>
      <p:ext uri="{BB962C8B-B14F-4D97-AF65-F5344CB8AC3E}">
        <p14:creationId xmlns:p14="http://schemas.microsoft.com/office/powerpoint/2010/main" val="3251004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21" grpId="0"/>
      <p:bldP spid="29" grpId="0"/>
      <p:bldP spid="30" grpId="0"/>
      <p:bldP spid="31" grpId="0"/>
      <p:bldP spid="32" grpId="0"/>
      <p:bldP spid="33" grpId="0"/>
      <p:bldP spid="34" grpId="0"/>
      <p:bldP spid="35" grpId="0"/>
      <p:bldP spid="36"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976725" cy="858371"/>
          </a:xfrm>
          <a:prstGeom prst="rect">
            <a:avLst/>
          </a:prstGeom>
        </p:spPr>
        <p:txBody>
          <a:bodyPr anchor="t"/>
          <a:lstStyle/>
          <a:p>
            <a:pPr fontAlgn="auto">
              <a:spcAft>
                <a:spcPts val="0"/>
              </a:spcAft>
              <a:defRPr/>
            </a:pPr>
            <a:r>
              <a:rPr lang="en-US" sz="4000" dirty="0" err="1"/>
              <a:t>Natürliche</a:t>
            </a:r>
            <a:r>
              <a:rPr lang="en-US" sz="4000" dirty="0"/>
              <a:t> und </a:t>
            </a:r>
            <a:r>
              <a:rPr lang="en-US" sz="4000" dirty="0" err="1"/>
              <a:t>künstliche</a:t>
            </a:r>
            <a:r>
              <a:rPr lang="en-US" sz="4000" dirty="0"/>
              <a:t> </a:t>
            </a:r>
            <a:r>
              <a:rPr lang="en-US" sz="4000" dirty="0" err="1"/>
              <a:t>Strahlung</a:t>
            </a:r>
            <a:endParaRPr lang="fr-FR" sz="4000" dirty="0">
              <a:solidFill>
                <a:schemeClr val="accent6">
                  <a:lumMod val="50000"/>
                </a:schemeClr>
              </a:solidFill>
            </a:endParaRPr>
          </a:p>
        </p:txBody>
      </p:sp>
      <p:grpSp>
        <p:nvGrpSpPr>
          <p:cNvPr id="7" name="Group 6"/>
          <p:cNvGrpSpPr>
            <a:grpSpLocks noChangeAspect="1"/>
          </p:cNvGrpSpPr>
          <p:nvPr/>
        </p:nvGrpSpPr>
        <p:grpSpPr>
          <a:xfrm>
            <a:off x="0" y="879771"/>
            <a:ext cx="9144000" cy="3563999"/>
            <a:chOff x="507304" y="1346548"/>
            <a:chExt cx="7954027" cy="310019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4177" t="36352" r="40124" b="3387"/>
            <a:stretch/>
          </p:blipFill>
          <p:spPr>
            <a:xfrm>
              <a:off x="507304" y="1346548"/>
              <a:ext cx="7954027" cy="3100190"/>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21750" t="36312" r="75503" b="59000"/>
            <a:stretch/>
          </p:blipFill>
          <p:spPr>
            <a:xfrm>
              <a:off x="613776" y="1346548"/>
              <a:ext cx="392308" cy="241213"/>
            </a:xfrm>
            <a:prstGeom prst="rect">
              <a:avLst/>
            </a:prstGeom>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49423" t="76851" r="41366" b="3387"/>
            <a:stretch/>
          </p:blipFill>
          <p:spPr>
            <a:xfrm>
              <a:off x="507304" y="3430044"/>
              <a:ext cx="1315233" cy="1016694"/>
            </a:xfrm>
            <a:prstGeom prst="rect">
              <a:avLst/>
            </a:prstGeom>
          </p:spPr>
        </p:pic>
      </p:grpSp>
      <p:sp>
        <p:nvSpPr>
          <p:cNvPr id="11" name="Rectangle 10"/>
          <p:cNvSpPr/>
          <p:nvPr/>
        </p:nvSpPr>
        <p:spPr>
          <a:xfrm>
            <a:off x="6596365" y="3746069"/>
            <a:ext cx="2475716" cy="646331"/>
          </a:xfrm>
          <a:prstGeom prst="rect">
            <a:avLst/>
          </a:prstGeom>
        </p:spPr>
        <p:txBody>
          <a:bodyPr wrap="square">
            <a:spAutoFit/>
          </a:bodyPr>
          <a:lstStyle/>
          <a:p>
            <a:pPr algn="ctr"/>
            <a:r>
              <a:rPr lang="de-DE" sz="1200" dirty="0"/>
              <a:t>Die durchschnittliche effektive Dosis in der Schweiz beträgt etwa 6 </a:t>
            </a:r>
            <a:r>
              <a:rPr lang="de-DE" sz="1200" dirty="0" err="1"/>
              <a:t>mSv</a:t>
            </a:r>
            <a:r>
              <a:rPr lang="de-DE" sz="1200" dirty="0"/>
              <a:t> pro Jahr</a:t>
            </a:r>
            <a:endParaRPr lang="en-GB" sz="1200" i="1" dirty="0"/>
          </a:p>
        </p:txBody>
      </p:sp>
      <p:pic>
        <p:nvPicPr>
          <p:cNvPr id="12" name="Picture 11">
            <a:extLst>
              <a:ext uri="{FF2B5EF4-FFF2-40B4-BE49-F238E27FC236}">
                <a16:creationId xmlns:a16="http://schemas.microsoft.com/office/drawing/2014/main" id="{7654E615-B9B2-AB12-23C6-F3D566984A12}"/>
              </a:ext>
            </a:extLst>
          </p:cNvPr>
          <p:cNvPicPr>
            <a:picLocks noChangeAspect="1"/>
          </p:cNvPicPr>
          <p:nvPr/>
        </p:nvPicPr>
        <p:blipFill rotWithShape="1">
          <a:blip r:embed="rId3">
            <a:extLst>
              <a:ext uri="{28A0092B-C50C-407E-A947-70E740481C1C}">
                <a14:useLocalDpi xmlns:a14="http://schemas.microsoft.com/office/drawing/2010/main" val="0"/>
              </a:ext>
            </a:extLst>
          </a:blip>
          <a:srcRect l="47482" t="90157" r="41366" b="-26661"/>
          <a:stretch/>
        </p:blipFill>
        <p:spPr>
          <a:xfrm>
            <a:off x="1085222" y="2198451"/>
            <a:ext cx="1830724" cy="2158990"/>
          </a:xfrm>
          <a:prstGeom prst="rect">
            <a:avLst/>
          </a:prstGeom>
        </p:spPr>
      </p:pic>
      <p:pic>
        <p:nvPicPr>
          <p:cNvPr id="13" name="Picture 12">
            <a:extLst>
              <a:ext uri="{FF2B5EF4-FFF2-40B4-BE49-F238E27FC236}">
                <a16:creationId xmlns:a16="http://schemas.microsoft.com/office/drawing/2014/main" id="{590C49C3-1256-FD83-120B-F2482D6F31BA}"/>
              </a:ext>
            </a:extLst>
          </p:cNvPr>
          <p:cNvPicPr>
            <a:picLocks noChangeAspect="1"/>
          </p:cNvPicPr>
          <p:nvPr/>
        </p:nvPicPr>
        <p:blipFill rotWithShape="1">
          <a:blip r:embed="rId3">
            <a:extLst>
              <a:ext uri="{28A0092B-C50C-407E-A947-70E740481C1C}">
                <a14:useLocalDpi xmlns:a14="http://schemas.microsoft.com/office/drawing/2010/main" val="0"/>
              </a:ext>
            </a:extLst>
          </a:blip>
          <a:srcRect l="47482" t="76916" r="41366" b="-23591"/>
          <a:stretch/>
        </p:blipFill>
        <p:spPr>
          <a:xfrm>
            <a:off x="1085222" y="2571749"/>
            <a:ext cx="1830724" cy="2760613"/>
          </a:xfrm>
          <a:prstGeom prst="rect">
            <a:avLst/>
          </a:prstGeom>
        </p:spPr>
      </p:pic>
      <p:pic>
        <p:nvPicPr>
          <p:cNvPr id="14" name="Picture 13">
            <a:extLst>
              <a:ext uri="{FF2B5EF4-FFF2-40B4-BE49-F238E27FC236}">
                <a16:creationId xmlns:a16="http://schemas.microsoft.com/office/drawing/2014/main" id="{3FB85933-77DF-2076-D9F5-813BA47A7FC4}"/>
              </a:ext>
            </a:extLst>
          </p:cNvPr>
          <p:cNvPicPr>
            <a:picLocks noChangeAspect="1"/>
          </p:cNvPicPr>
          <p:nvPr/>
        </p:nvPicPr>
        <p:blipFill rotWithShape="1">
          <a:blip r:embed="rId3">
            <a:extLst>
              <a:ext uri="{28A0092B-C50C-407E-A947-70E740481C1C}">
                <a14:useLocalDpi xmlns:a14="http://schemas.microsoft.com/office/drawing/2010/main" val="0"/>
              </a:ext>
            </a:extLst>
          </a:blip>
          <a:srcRect l="47482" t="76851" r="42111" b="-26661"/>
          <a:stretch/>
        </p:blipFill>
        <p:spPr>
          <a:xfrm>
            <a:off x="7416495" y="879771"/>
            <a:ext cx="1708323" cy="2945984"/>
          </a:xfrm>
          <a:prstGeom prst="rect">
            <a:avLst/>
          </a:prstGeom>
        </p:spPr>
      </p:pic>
      <p:pic>
        <p:nvPicPr>
          <p:cNvPr id="15" name="Picture 14">
            <a:extLst>
              <a:ext uri="{FF2B5EF4-FFF2-40B4-BE49-F238E27FC236}">
                <a16:creationId xmlns:a16="http://schemas.microsoft.com/office/drawing/2014/main" id="{3B156D6D-F935-6A4A-BBF1-401A1A303DD2}"/>
              </a:ext>
            </a:extLst>
          </p:cNvPr>
          <p:cNvPicPr>
            <a:picLocks noChangeAspect="1"/>
          </p:cNvPicPr>
          <p:nvPr/>
        </p:nvPicPr>
        <p:blipFill rotWithShape="1">
          <a:blip r:embed="rId3">
            <a:extLst>
              <a:ext uri="{28A0092B-C50C-407E-A947-70E740481C1C}">
                <a14:useLocalDpi xmlns:a14="http://schemas.microsoft.com/office/drawing/2010/main" val="0"/>
              </a:ext>
            </a:extLst>
          </a:blip>
          <a:srcRect l="47482" t="76851" r="46041" b="-26661"/>
          <a:stretch/>
        </p:blipFill>
        <p:spPr>
          <a:xfrm>
            <a:off x="8080669" y="2079219"/>
            <a:ext cx="1063331" cy="2945984"/>
          </a:xfrm>
          <a:prstGeom prst="rect">
            <a:avLst/>
          </a:prstGeom>
        </p:spPr>
      </p:pic>
      <p:pic>
        <p:nvPicPr>
          <p:cNvPr id="16" name="Picture 15">
            <a:extLst>
              <a:ext uri="{FF2B5EF4-FFF2-40B4-BE49-F238E27FC236}">
                <a16:creationId xmlns:a16="http://schemas.microsoft.com/office/drawing/2014/main" id="{2AB55566-5DAF-79F2-3F48-FB11DA9E4AF9}"/>
              </a:ext>
            </a:extLst>
          </p:cNvPr>
          <p:cNvPicPr>
            <a:picLocks noChangeAspect="1"/>
          </p:cNvPicPr>
          <p:nvPr/>
        </p:nvPicPr>
        <p:blipFill rotWithShape="1">
          <a:blip r:embed="rId3">
            <a:extLst>
              <a:ext uri="{28A0092B-C50C-407E-A947-70E740481C1C}">
                <a14:useLocalDpi xmlns:a14="http://schemas.microsoft.com/office/drawing/2010/main" val="0"/>
              </a:ext>
            </a:extLst>
          </a:blip>
          <a:srcRect l="47482" t="81209" r="41366" b="-26662"/>
          <a:stretch/>
        </p:blipFill>
        <p:spPr>
          <a:xfrm>
            <a:off x="1129387" y="1157071"/>
            <a:ext cx="1830724" cy="2688320"/>
          </a:xfrm>
          <a:prstGeom prst="rect">
            <a:avLst/>
          </a:prstGeom>
        </p:spPr>
      </p:pic>
      <p:sp>
        <p:nvSpPr>
          <p:cNvPr id="18" name="TextBox 17">
            <a:extLst>
              <a:ext uri="{FF2B5EF4-FFF2-40B4-BE49-F238E27FC236}">
                <a16:creationId xmlns:a16="http://schemas.microsoft.com/office/drawing/2014/main" id="{4A658C27-A797-5A9B-0861-137819779438}"/>
              </a:ext>
            </a:extLst>
          </p:cNvPr>
          <p:cNvSpPr txBox="1"/>
          <p:nvPr/>
        </p:nvSpPr>
        <p:spPr>
          <a:xfrm>
            <a:off x="1641208" y="1252713"/>
            <a:ext cx="1599612" cy="523220"/>
          </a:xfrm>
          <a:prstGeom prst="rect">
            <a:avLst/>
          </a:prstGeom>
          <a:noFill/>
        </p:spPr>
        <p:txBody>
          <a:bodyPr wrap="square" rtlCol="0">
            <a:spAutoFit/>
          </a:bodyPr>
          <a:lstStyle/>
          <a:p>
            <a:r>
              <a:rPr lang="en-US" sz="1400" dirty="0" err="1">
                <a:solidFill>
                  <a:schemeClr val="bg1"/>
                </a:solidFill>
              </a:rPr>
              <a:t>Terrestrische</a:t>
            </a:r>
            <a:r>
              <a:rPr lang="en-US" sz="1400" dirty="0">
                <a:solidFill>
                  <a:schemeClr val="bg1"/>
                </a:solidFill>
              </a:rPr>
              <a:t> </a:t>
            </a:r>
            <a:r>
              <a:rPr lang="en-US" sz="1400" dirty="0" err="1">
                <a:solidFill>
                  <a:schemeClr val="bg1"/>
                </a:solidFill>
              </a:rPr>
              <a:t>Strahlung</a:t>
            </a:r>
            <a:endParaRPr lang="en-GB" sz="1400" dirty="0">
              <a:solidFill>
                <a:schemeClr val="bg1"/>
              </a:solidFill>
            </a:endParaRPr>
          </a:p>
        </p:txBody>
      </p:sp>
      <p:sp>
        <p:nvSpPr>
          <p:cNvPr id="19" name="TextBox 18">
            <a:extLst>
              <a:ext uri="{FF2B5EF4-FFF2-40B4-BE49-F238E27FC236}">
                <a16:creationId xmlns:a16="http://schemas.microsoft.com/office/drawing/2014/main" id="{8C8D434A-89CC-5C9E-3025-B05FFE218A41}"/>
              </a:ext>
            </a:extLst>
          </p:cNvPr>
          <p:cNvSpPr txBox="1"/>
          <p:nvPr/>
        </p:nvSpPr>
        <p:spPr>
          <a:xfrm>
            <a:off x="1641208" y="1817609"/>
            <a:ext cx="1599612" cy="523220"/>
          </a:xfrm>
          <a:prstGeom prst="rect">
            <a:avLst/>
          </a:prstGeom>
          <a:noFill/>
        </p:spPr>
        <p:txBody>
          <a:bodyPr wrap="square" rtlCol="0">
            <a:spAutoFit/>
          </a:bodyPr>
          <a:lstStyle/>
          <a:p>
            <a:r>
              <a:rPr lang="en-US" sz="1400" dirty="0">
                <a:solidFill>
                  <a:schemeClr val="bg1"/>
                </a:solidFill>
              </a:rPr>
              <a:t>Wasser und </a:t>
            </a:r>
            <a:r>
              <a:rPr lang="en-US" sz="1400" dirty="0" err="1">
                <a:solidFill>
                  <a:schemeClr val="bg1"/>
                </a:solidFill>
              </a:rPr>
              <a:t>Nahrung</a:t>
            </a:r>
            <a:endParaRPr lang="en-GB" sz="1400" dirty="0">
              <a:solidFill>
                <a:schemeClr val="bg1"/>
              </a:solidFill>
            </a:endParaRPr>
          </a:p>
        </p:txBody>
      </p:sp>
      <p:sp>
        <p:nvSpPr>
          <p:cNvPr id="20" name="TextBox 19">
            <a:extLst>
              <a:ext uri="{FF2B5EF4-FFF2-40B4-BE49-F238E27FC236}">
                <a16:creationId xmlns:a16="http://schemas.microsoft.com/office/drawing/2014/main" id="{35FC4316-2994-B11E-07E6-23C3476E9A1F}"/>
              </a:ext>
            </a:extLst>
          </p:cNvPr>
          <p:cNvSpPr txBox="1"/>
          <p:nvPr/>
        </p:nvSpPr>
        <p:spPr>
          <a:xfrm>
            <a:off x="1641208" y="2335244"/>
            <a:ext cx="1599612" cy="523220"/>
          </a:xfrm>
          <a:prstGeom prst="rect">
            <a:avLst/>
          </a:prstGeom>
          <a:noFill/>
        </p:spPr>
        <p:txBody>
          <a:bodyPr wrap="square" rtlCol="0">
            <a:spAutoFit/>
          </a:bodyPr>
          <a:lstStyle/>
          <a:p>
            <a:r>
              <a:rPr lang="en-US" sz="1400" dirty="0" err="1">
                <a:solidFill>
                  <a:schemeClr val="bg1"/>
                </a:solidFill>
              </a:rPr>
              <a:t>Kosmische</a:t>
            </a:r>
            <a:r>
              <a:rPr lang="en-US" sz="1400" dirty="0">
                <a:solidFill>
                  <a:schemeClr val="bg1"/>
                </a:solidFill>
              </a:rPr>
              <a:t> </a:t>
            </a:r>
            <a:r>
              <a:rPr lang="en-US" sz="1400" dirty="0" err="1">
                <a:solidFill>
                  <a:schemeClr val="bg1"/>
                </a:solidFill>
              </a:rPr>
              <a:t>Strahlung</a:t>
            </a:r>
            <a:endParaRPr lang="en-GB" sz="1400" dirty="0">
              <a:solidFill>
                <a:schemeClr val="bg1"/>
              </a:solidFill>
            </a:endParaRPr>
          </a:p>
        </p:txBody>
      </p:sp>
      <p:sp>
        <p:nvSpPr>
          <p:cNvPr id="21" name="TextBox 20">
            <a:extLst>
              <a:ext uri="{FF2B5EF4-FFF2-40B4-BE49-F238E27FC236}">
                <a16:creationId xmlns:a16="http://schemas.microsoft.com/office/drawing/2014/main" id="{42745D00-2888-C9A0-206B-CC9F260DB055}"/>
              </a:ext>
            </a:extLst>
          </p:cNvPr>
          <p:cNvSpPr txBox="1"/>
          <p:nvPr/>
        </p:nvSpPr>
        <p:spPr>
          <a:xfrm>
            <a:off x="7430811" y="841361"/>
            <a:ext cx="1545914" cy="523220"/>
          </a:xfrm>
          <a:prstGeom prst="rect">
            <a:avLst/>
          </a:prstGeom>
          <a:noFill/>
        </p:spPr>
        <p:txBody>
          <a:bodyPr wrap="square" rtlCol="0">
            <a:spAutoFit/>
          </a:bodyPr>
          <a:lstStyle/>
          <a:p>
            <a:r>
              <a:rPr lang="en-US" sz="1400" dirty="0" err="1">
                <a:solidFill>
                  <a:schemeClr val="bg1"/>
                </a:solidFill>
              </a:rPr>
              <a:t>Industrie</a:t>
            </a:r>
            <a:r>
              <a:rPr lang="en-US" sz="1400" dirty="0">
                <a:solidFill>
                  <a:schemeClr val="bg1"/>
                </a:solidFill>
              </a:rPr>
              <a:t>/ </a:t>
            </a:r>
            <a:r>
              <a:rPr lang="en-US" sz="1400" dirty="0" err="1">
                <a:solidFill>
                  <a:schemeClr val="bg1"/>
                </a:solidFill>
              </a:rPr>
              <a:t>Forschung</a:t>
            </a:r>
            <a:endParaRPr lang="en-GB" sz="1400" dirty="0">
              <a:solidFill>
                <a:schemeClr val="bg1"/>
              </a:solidFill>
            </a:endParaRPr>
          </a:p>
        </p:txBody>
      </p:sp>
      <p:sp>
        <p:nvSpPr>
          <p:cNvPr id="22" name="TextBox 21">
            <a:extLst>
              <a:ext uri="{FF2B5EF4-FFF2-40B4-BE49-F238E27FC236}">
                <a16:creationId xmlns:a16="http://schemas.microsoft.com/office/drawing/2014/main" id="{F78DAEA0-0017-B613-0842-D7DACE95C099}"/>
              </a:ext>
            </a:extLst>
          </p:cNvPr>
          <p:cNvSpPr txBox="1"/>
          <p:nvPr/>
        </p:nvSpPr>
        <p:spPr>
          <a:xfrm>
            <a:off x="8014613" y="2918210"/>
            <a:ext cx="1028382" cy="307777"/>
          </a:xfrm>
          <a:prstGeom prst="rect">
            <a:avLst/>
          </a:prstGeom>
          <a:noFill/>
        </p:spPr>
        <p:txBody>
          <a:bodyPr wrap="square" rtlCol="0">
            <a:spAutoFit/>
          </a:bodyPr>
          <a:lstStyle/>
          <a:p>
            <a:r>
              <a:rPr lang="en-US" sz="1400" dirty="0">
                <a:solidFill>
                  <a:schemeClr val="bg1"/>
                </a:solidFill>
              </a:rPr>
              <a:t>Radon</a:t>
            </a:r>
            <a:endParaRPr lang="en-GB" sz="1400" dirty="0">
              <a:solidFill>
                <a:schemeClr val="bg1"/>
              </a:solidFill>
            </a:endParaRPr>
          </a:p>
        </p:txBody>
      </p:sp>
      <p:sp>
        <p:nvSpPr>
          <p:cNvPr id="24" name="TextBox 23">
            <a:extLst>
              <a:ext uri="{FF2B5EF4-FFF2-40B4-BE49-F238E27FC236}">
                <a16:creationId xmlns:a16="http://schemas.microsoft.com/office/drawing/2014/main" id="{20EEBEDA-3D8C-5AC0-B303-43F1E0A20071}"/>
              </a:ext>
            </a:extLst>
          </p:cNvPr>
          <p:cNvSpPr txBox="1"/>
          <p:nvPr/>
        </p:nvSpPr>
        <p:spPr>
          <a:xfrm>
            <a:off x="1641208" y="3442765"/>
            <a:ext cx="1599612" cy="523220"/>
          </a:xfrm>
          <a:prstGeom prst="rect">
            <a:avLst/>
          </a:prstGeom>
          <a:noFill/>
        </p:spPr>
        <p:txBody>
          <a:bodyPr wrap="square" rtlCol="0">
            <a:spAutoFit/>
          </a:bodyPr>
          <a:lstStyle/>
          <a:p>
            <a:r>
              <a:rPr lang="en-US" sz="1400" dirty="0" err="1">
                <a:solidFill>
                  <a:schemeClr val="bg1"/>
                </a:solidFill>
              </a:rPr>
              <a:t>Medizinische</a:t>
            </a:r>
            <a:r>
              <a:rPr lang="en-US" sz="1400" dirty="0">
                <a:solidFill>
                  <a:schemeClr val="bg1"/>
                </a:solidFill>
              </a:rPr>
              <a:t> </a:t>
            </a:r>
            <a:r>
              <a:rPr lang="en-US" sz="1400" dirty="0" err="1">
                <a:solidFill>
                  <a:schemeClr val="bg1"/>
                </a:solidFill>
              </a:rPr>
              <a:t>Anwendungen</a:t>
            </a:r>
            <a:endParaRPr lang="en-GB" sz="1400" dirty="0">
              <a:solidFill>
                <a:schemeClr val="bg1"/>
              </a:solidFill>
            </a:endParaRPr>
          </a:p>
        </p:txBody>
      </p:sp>
      <p:cxnSp>
        <p:nvCxnSpPr>
          <p:cNvPr id="28" name="Connector: Elbow 27">
            <a:extLst>
              <a:ext uri="{FF2B5EF4-FFF2-40B4-BE49-F238E27FC236}">
                <a16:creationId xmlns:a16="http://schemas.microsoft.com/office/drawing/2014/main" id="{F1C72937-4677-D815-660E-555E23962825}"/>
              </a:ext>
            </a:extLst>
          </p:cNvPr>
          <p:cNvCxnSpPr>
            <a:cxnSpLocks/>
          </p:cNvCxnSpPr>
          <p:nvPr/>
        </p:nvCxnSpPr>
        <p:spPr>
          <a:xfrm flipV="1">
            <a:off x="5486401" y="1455249"/>
            <a:ext cx="1408435" cy="188556"/>
          </a:xfrm>
          <a:prstGeom prst="bentConnector3">
            <a:avLst>
              <a:gd name="adj1" fmla="val 154"/>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B241D05D-F3D8-2126-E0BA-1987F5879F0B}"/>
              </a:ext>
            </a:extLst>
          </p:cNvPr>
          <p:cNvSpPr txBox="1"/>
          <p:nvPr/>
        </p:nvSpPr>
        <p:spPr>
          <a:xfrm>
            <a:off x="6939365" y="1309281"/>
            <a:ext cx="609852" cy="292388"/>
          </a:xfrm>
          <a:prstGeom prst="rect">
            <a:avLst/>
          </a:prstGeom>
          <a:noFill/>
        </p:spPr>
        <p:txBody>
          <a:bodyPr wrap="square" rtlCol="0">
            <a:spAutoFit/>
          </a:bodyPr>
          <a:lstStyle/>
          <a:p>
            <a:r>
              <a:rPr lang="en-US" sz="1300" b="1" dirty="0">
                <a:solidFill>
                  <a:schemeClr val="bg1"/>
                </a:solidFill>
              </a:rPr>
              <a:t>&lt;1%</a:t>
            </a:r>
            <a:endParaRPr lang="en-GB" sz="1300" b="1" dirty="0">
              <a:solidFill>
                <a:schemeClr val="bg1"/>
              </a:solidFill>
            </a:endParaRPr>
          </a:p>
        </p:txBody>
      </p:sp>
      <p:sp>
        <p:nvSpPr>
          <p:cNvPr id="35" name="TextBox 34">
            <a:extLst>
              <a:ext uri="{FF2B5EF4-FFF2-40B4-BE49-F238E27FC236}">
                <a16:creationId xmlns:a16="http://schemas.microsoft.com/office/drawing/2014/main" id="{2876E8AC-3BAF-1E97-5EE1-9962D32C1554}"/>
              </a:ext>
            </a:extLst>
          </p:cNvPr>
          <p:cNvSpPr txBox="1"/>
          <p:nvPr/>
        </p:nvSpPr>
        <p:spPr>
          <a:xfrm>
            <a:off x="7430811" y="1293892"/>
            <a:ext cx="1744782" cy="307777"/>
          </a:xfrm>
          <a:prstGeom prst="rect">
            <a:avLst/>
          </a:prstGeom>
          <a:noFill/>
        </p:spPr>
        <p:txBody>
          <a:bodyPr wrap="square" rtlCol="0">
            <a:spAutoFit/>
          </a:bodyPr>
          <a:lstStyle/>
          <a:p>
            <a:r>
              <a:rPr lang="en-US" sz="1400" dirty="0">
                <a:solidFill>
                  <a:schemeClr val="bg1"/>
                </a:solidFill>
              </a:rPr>
              <a:t>CERN</a:t>
            </a:r>
            <a:endParaRPr lang="en-GB" sz="1400" dirty="0">
              <a:solidFill>
                <a:schemeClr val="bg1"/>
              </a:solidFill>
            </a:endParaRPr>
          </a:p>
        </p:txBody>
      </p:sp>
      <p:sp>
        <p:nvSpPr>
          <p:cNvPr id="36" name="Rectangle 35">
            <a:extLst>
              <a:ext uri="{FF2B5EF4-FFF2-40B4-BE49-F238E27FC236}">
                <a16:creationId xmlns:a16="http://schemas.microsoft.com/office/drawing/2014/main" id="{89A3E4B5-87BB-3A74-5413-323450B4CD32}"/>
              </a:ext>
            </a:extLst>
          </p:cNvPr>
          <p:cNvSpPr/>
          <p:nvPr/>
        </p:nvSpPr>
        <p:spPr>
          <a:xfrm>
            <a:off x="-80843" y="1993399"/>
            <a:ext cx="1512000" cy="1384995"/>
          </a:xfrm>
          <a:prstGeom prst="rect">
            <a:avLst/>
          </a:prstGeom>
        </p:spPr>
        <p:txBody>
          <a:bodyPr wrap="square">
            <a:spAutoFit/>
          </a:bodyPr>
          <a:lstStyle/>
          <a:p>
            <a:pPr algn="ctr"/>
            <a:r>
              <a:rPr lang="de-DE" sz="1200" dirty="0"/>
              <a:t>74% durch</a:t>
            </a:r>
            <a:r>
              <a:rPr lang="en-US" sz="1200" dirty="0"/>
              <a:t> </a:t>
            </a:r>
            <a:r>
              <a:rPr lang="en-US" sz="1200" dirty="0" err="1"/>
              <a:t>Natürliche</a:t>
            </a:r>
            <a:r>
              <a:rPr lang="en-US" sz="1200" dirty="0"/>
              <a:t> </a:t>
            </a:r>
            <a:r>
              <a:rPr lang="en-US" sz="1200" dirty="0" err="1"/>
              <a:t>Strahlung</a:t>
            </a:r>
            <a:r>
              <a:rPr lang="en-US" sz="1200" dirty="0"/>
              <a:t> </a:t>
            </a:r>
          </a:p>
          <a:p>
            <a:pPr algn="ctr"/>
            <a:endParaRPr lang="en-US" sz="1200" dirty="0"/>
          </a:p>
          <a:p>
            <a:pPr algn="ctr"/>
            <a:r>
              <a:rPr lang="en-US" sz="1200" dirty="0"/>
              <a:t>24% </a:t>
            </a:r>
            <a:r>
              <a:rPr lang="en-US" sz="1200" dirty="0" err="1"/>
              <a:t>durch</a:t>
            </a:r>
            <a:r>
              <a:rPr lang="en-US" sz="1200" dirty="0"/>
              <a:t> </a:t>
            </a:r>
            <a:r>
              <a:rPr lang="en-US" sz="1200" dirty="0" err="1"/>
              <a:t>medizinische</a:t>
            </a:r>
            <a:r>
              <a:rPr lang="en-US" sz="1200" dirty="0"/>
              <a:t> </a:t>
            </a:r>
            <a:r>
              <a:rPr lang="en-US" sz="1200" dirty="0" err="1"/>
              <a:t>Anwendungen</a:t>
            </a:r>
            <a:endParaRPr lang="en-GB" sz="1200" i="1" dirty="0"/>
          </a:p>
        </p:txBody>
      </p:sp>
      <p:sp>
        <p:nvSpPr>
          <p:cNvPr id="2" name="Slide Number Placeholder 3">
            <a:extLst>
              <a:ext uri="{FF2B5EF4-FFF2-40B4-BE49-F238E27FC236}">
                <a16:creationId xmlns:a16="http://schemas.microsoft.com/office/drawing/2014/main" id="{3A43E0D2-F36A-89EE-60FC-D7408726FF7C}"/>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14</a:t>
            </a:fld>
            <a:endParaRPr lang="en-US" dirty="0">
              <a:solidFill>
                <a:schemeClr val="bg1"/>
              </a:solidFill>
            </a:endParaRPr>
          </a:p>
        </p:txBody>
      </p:sp>
    </p:spTree>
    <p:extLst>
      <p:ext uri="{BB962C8B-B14F-4D97-AF65-F5344CB8AC3E}">
        <p14:creationId xmlns:p14="http://schemas.microsoft.com/office/powerpoint/2010/main" val="3736235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P spid="22" grpId="0"/>
      <p:bldP spid="2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24025" y="398167"/>
            <a:ext cx="2062424" cy="858371"/>
          </a:xfrm>
          <a:prstGeom prst="rect">
            <a:avLst/>
          </a:prstGeom>
        </p:spPr>
        <p:txBody>
          <a:bodyPr anchor="t"/>
          <a:lstStyle/>
          <a:p>
            <a:pPr algn="ctr" fontAlgn="auto">
              <a:spcAft>
                <a:spcPts val="0"/>
              </a:spcAft>
              <a:defRPr/>
            </a:pPr>
            <a:r>
              <a:rPr lang="fr-FR" sz="4000" i="1" dirty="0" err="1">
                <a:solidFill>
                  <a:schemeClr val="accent6">
                    <a:lumMod val="50000"/>
                  </a:schemeClr>
                </a:solidFill>
              </a:rPr>
              <a:t>Dosis</a:t>
            </a:r>
            <a:endParaRPr lang="fr-FR" sz="4000" i="1" dirty="0">
              <a:solidFill>
                <a:schemeClr val="accent6">
                  <a:lumMod val="50000"/>
                </a:schemeClr>
              </a:solidFill>
            </a:endParaRPr>
          </a:p>
          <a:p>
            <a:pPr algn="ctr" fontAlgn="auto">
              <a:spcAft>
                <a:spcPts val="0"/>
              </a:spcAft>
              <a:defRPr/>
            </a:pPr>
            <a:r>
              <a:rPr lang="de-DE" sz="4000" i="1" dirty="0">
                <a:solidFill>
                  <a:schemeClr val="accent6">
                    <a:lumMod val="50000"/>
                  </a:schemeClr>
                </a:solidFill>
              </a:rPr>
              <a:t>Rätsel</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2700" y="76143"/>
            <a:ext cx="1590225" cy="1590225"/>
          </a:xfrm>
          <a:prstGeom prst="rect">
            <a:avLst/>
          </a:prstGeom>
        </p:spPr>
      </p:pic>
      <p:sp>
        <p:nvSpPr>
          <p:cNvPr id="2" name="TextBox 1"/>
          <p:cNvSpPr txBox="1"/>
          <p:nvPr/>
        </p:nvSpPr>
        <p:spPr>
          <a:xfrm>
            <a:off x="7026393" y="4101951"/>
            <a:ext cx="2029216" cy="276999"/>
          </a:xfrm>
          <a:prstGeom prst="rect">
            <a:avLst/>
          </a:prstGeom>
          <a:noFill/>
        </p:spPr>
        <p:txBody>
          <a:bodyPr wrap="square" rtlCol="0">
            <a:spAutoFit/>
          </a:bodyPr>
          <a:lstStyle/>
          <a:p>
            <a:pPr algn="ctr"/>
            <a:r>
              <a:rPr lang="fr-CH" sz="1200" dirty="0"/>
              <a:t>1 </a:t>
            </a:r>
            <a:r>
              <a:rPr lang="fr-CH" sz="1200" dirty="0" err="1"/>
              <a:t>Flug</a:t>
            </a:r>
            <a:r>
              <a:rPr lang="fr-CH" sz="1200" dirty="0"/>
              <a:t> Genf-Los Angeles</a:t>
            </a:r>
          </a:p>
        </p:txBody>
      </p:sp>
      <p:pic>
        <p:nvPicPr>
          <p:cNvPr id="7" name="Picture 6"/>
          <p:cNvPicPr>
            <a:picLocks noChangeAspect="1"/>
          </p:cNvPicPr>
          <p:nvPr/>
        </p:nvPicPr>
        <p:blipFill rotWithShape="1">
          <a:blip r:embed="rId4">
            <a:extLst>
              <a:ext uri="{BEBA8EAE-BF5A-486C-A8C5-ECC9F3942E4B}">
                <a14:imgProps xmlns:a14="http://schemas.microsoft.com/office/drawing/2010/main">
                  <a14:imgLayer r:embed="rId5">
                    <a14:imgEffect>
                      <a14:backgroundRemoval t="0" b="99615" l="21000" r="79000"/>
                    </a14:imgEffect>
                  </a14:imgLayer>
                </a14:imgProps>
              </a:ext>
              <a:ext uri="{28A0092B-C50C-407E-A947-70E740481C1C}">
                <a14:useLocalDpi xmlns:a14="http://schemas.microsoft.com/office/drawing/2010/main" val="0"/>
              </a:ext>
            </a:extLst>
          </a:blip>
          <a:srcRect l="21087" r="20228"/>
          <a:stretch/>
        </p:blipFill>
        <p:spPr>
          <a:xfrm>
            <a:off x="7182758" y="2399772"/>
            <a:ext cx="1716487" cy="1689975"/>
          </a:xfrm>
          <a:prstGeom prst="rect">
            <a:avLst/>
          </a:prstGeom>
        </p:spPr>
      </p:pic>
      <p:sp>
        <p:nvSpPr>
          <p:cNvPr id="9" name="TextBox 8"/>
          <p:cNvSpPr txBox="1"/>
          <p:nvPr/>
        </p:nvSpPr>
        <p:spPr>
          <a:xfrm>
            <a:off x="6978308" y="1698834"/>
            <a:ext cx="2010427" cy="261610"/>
          </a:xfrm>
          <a:prstGeom prst="rect">
            <a:avLst/>
          </a:prstGeom>
          <a:noFill/>
        </p:spPr>
        <p:txBody>
          <a:bodyPr wrap="square" rtlCol="0">
            <a:spAutoFit/>
          </a:bodyPr>
          <a:lstStyle/>
          <a:p>
            <a:pPr algn="ctr"/>
            <a:r>
              <a:rPr lang="fr-CH" sz="1100" dirty="0"/>
              <a:t>1 </a:t>
            </a:r>
            <a:r>
              <a:rPr lang="fr-CH" sz="1100" dirty="0" err="1"/>
              <a:t>Jahr</a:t>
            </a:r>
            <a:r>
              <a:rPr lang="fr-CH" sz="1100" dirty="0"/>
              <a:t> in der Schweiz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27871" y="2287340"/>
            <a:ext cx="1853321" cy="1853321"/>
          </a:xfrm>
          <a:prstGeom prst="rect">
            <a:avLst/>
          </a:prstGeom>
        </p:spPr>
      </p:pic>
      <p:sp>
        <p:nvSpPr>
          <p:cNvPr id="11" name="TextBox 10"/>
          <p:cNvSpPr txBox="1"/>
          <p:nvPr/>
        </p:nvSpPr>
        <p:spPr>
          <a:xfrm>
            <a:off x="5202700" y="1699854"/>
            <a:ext cx="1532362" cy="276999"/>
          </a:xfrm>
          <a:prstGeom prst="rect">
            <a:avLst/>
          </a:prstGeom>
          <a:noFill/>
        </p:spPr>
        <p:txBody>
          <a:bodyPr wrap="square" rtlCol="0">
            <a:spAutoFit/>
          </a:bodyPr>
          <a:lstStyle/>
          <a:p>
            <a:pPr algn="ctr"/>
            <a:r>
              <a:rPr lang="fr-CH" sz="1200" dirty="0"/>
              <a:t>1 Banane </a:t>
            </a:r>
            <a:r>
              <a:rPr lang="fr-CH" sz="1200" dirty="0" err="1"/>
              <a:t>essen</a:t>
            </a:r>
            <a:endParaRPr lang="fr-CH" sz="1200" dirty="0"/>
          </a:p>
        </p:txBody>
      </p:sp>
      <p:pic>
        <p:nvPicPr>
          <p:cNvPr id="6" name="Picture 5"/>
          <p:cNvPicPr>
            <a:picLocks noChangeAspect="1"/>
          </p:cNvPicPr>
          <p:nvPr/>
        </p:nvPicPr>
        <p:blipFill>
          <a:blip r:embed="rId7">
            <a:extLst>
              <a:ext uri="{BEBA8EAE-BF5A-486C-A8C5-ECC9F3942E4B}">
                <a14:imgProps xmlns:a14="http://schemas.microsoft.com/office/drawing/2010/main">
                  <a14:imgLayer r:embed="rId8">
                    <a14:imgEffect>
                      <a14:backgroundRemoval t="304" b="100000" l="0" r="100000"/>
                    </a14:imgEffect>
                  </a14:imgLayer>
                </a14:imgProps>
              </a:ext>
              <a:ext uri="{28A0092B-C50C-407E-A947-70E740481C1C}">
                <a14:useLocalDpi xmlns:a14="http://schemas.microsoft.com/office/drawing/2010/main" val="0"/>
              </a:ext>
            </a:extLst>
          </a:blip>
          <a:stretch>
            <a:fillRect/>
          </a:stretch>
        </p:blipFill>
        <p:spPr>
          <a:xfrm>
            <a:off x="6995076" y="216663"/>
            <a:ext cx="2060533" cy="1375082"/>
          </a:xfrm>
          <a:prstGeom prst="rect">
            <a:avLst/>
          </a:prstGeom>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96680" y="190500"/>
            <a:ext cx="1298108" cy="1401245"/>
          </a:xfrm>
          <a:prstGeom prst="rect">
            <a:avLst/>
          </a:prstGeom>
        </p:spPr>
      </p:pic>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15227" y="190500"/>
            <a:ext cx="630754" cy="1401245"/>
          </a:xfrm>
          <a:prstGeom prst="rect">
            <a:avLst/>
          </a:prstGeom>
        </p:spPr>
      </p:pic>
      <p:pic>
        <p:nvPicPr>
          <p:cNvPr id="14" name="Picture 1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398730" y="2287340"/>
            <a:ext cx="1872835" cy="1802408"/>
          </a:xfrm>
          <a:prstGeom prst="rect">
            <a:avLst/>
          </a:prstGeom>
        </p:spPr>
      </p:pic>
      <p:pic>
        <p:nvPicPr>
          <p:cNvPr id="15" name="Picture 1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7650" y="2225402"/>
            <a:ext cx="1369514" cy="1915260"/>
          </a:xfrm>
          <a:prstGeom prst="rect">
            <a:avLst/>
          </a:prstGeom>
        </p:spPr>
      </p:pic>
      <p:sp>
        <p:nvSpPr>
          <p:cNvPr id="16" name="TextBox 15"/>
          <p:cNvSpPr txBox="1"/>
          <p:nvPr/>
        </p:nvSpPr>
        <p:spPr>
          <a:xfrm>
            <a:off x="3507288" y="1690361"/>
            <a:ext cx="1654731" cy="461665"/>
          </a:xfrm>
          <a:prstGeom prst="rect">
            <a:avLst/>
          </a:prstGeom>
          <a:noFill/>
        </p:spPr>
        <p:txBody>
          <a:bodyPr wrap="square" rtlCol="0">
            <a:spAutoFit/>
          </a:bodyPr>
          <a:lstStyle/>
          <a:p>
            <a:pPr algn="ctr"/>
            <a:r>
              <a:rPr lang="en-GB" sz="1200" dirty="0" err="1"/>
              <a:t>Röntgenaufnahme</a:t>
            </a:r>
            <a:r>
              <a:rPr lang="en-GB" sz="1200" dirty="0"/>
              <a:t> des Thorax</a:t>
            </a:r>
            <a:endParaRPr lang="fr-CH" sz="1200" dirty="0"/>
          </a:p>
        </p:txBody>
      </p:sp>
      <p:sp>
        <p:nvSpPr>
          <p:cNvPr id="17" name="TextBox 16"/>
          <p:cNvSpPr txBox="1"/>
          <p:nvPr/>
        </p:nvSpPr>
        <p:spPr>
          <a:xfrm>
            <a:off x="1973180" y="1690361"/>
            <a:ext cx="1534108" cy="461665"/>
          </a:xfrm>
          <a:prstGeom prst="rect">
            <a:avLst/>
          </a:prstGeom>
          <a:noFill/>
        </p:spPr>
        <p:txBody>
          <a:bodyPr wrap="square" rtlCol="0">
            <a:spAutoFit/>
          </a:bodyPr>
          <a:lstStyle/>
          <a:p>
            <a:pPr algn="ctr"/>
            <a:r>
              <a:rPr lang="en-GB" sz="1200" dirty="0" err="1"/>
              <a:t>Röntgenaufnahme</a:t>
            </a:r>
            <a:r>
              <a:rPr lang="en-GB" sz="1200" dirty="0"/>
              <a:t> des </a:t>
            </a:r>
            <a:r>
              <a:rPr lang="en-GB" sz="1200" dirty="0" err="1"/>
              <a:t>Fußes</a:t>
            </a:r>
            <a:endParaRPr lang="fr-CH" sz="1200" dirty="0"/>
          </a:p>
        </p:txBody>
      </p:sp>
      <p:sp>
        <p:nvSpPr>
          <p:cNvPr id="18" name="TextBox 17"/>
          <p:cNvSpPr txBox="1"/>
          <p:nvPr/>
        </p:nvSpPr>
        <p:spPr>
          <a:xfrm>
            <a:off x="4763709" y="4140661"/>
            <a:ext cx="2029216" cy="276999"/>
          </a:xfrm>
          <a:prstGeom prst="rect">
            <a:avLst/>
          </a:prstGeom>
          <a:noFill/>
        </p:spPr>
        <p:txBody>
          <a:bodyPr wrap="square" rtlCol="0">
            <a:spAutoFit/>
          </a:bodyPr>
          <a:lstStyle/>
          <a:p>
            <a:pPr algn="ctr"/>
            <a:r>
              <a:rPr lang="fr-CH" sz="1200" dirty="0"/>
              <a:t>1 Tag </a:t>
            </a:r>
            <a:r>
              <a:rPr lang="fr-CH" sz="1200" dirty="0" err="1"/>
              <a:t>im</a:t>
            </a:r>
            <a:r>
              <a:rPr lang="fr-CH" sz="1200" dirty="0"/>
              <a:t> </a:t>
            </a:r>
            <a:r>
              <a:rPr lang="fr-CH" sz="1200" dirty="0" err="1"/>
              <a:t>Weltraum</a:t>
            </a:r>
            <a:endParaRPr lang="fr-CH" sz="1200" dirty="0"/>
          </a:p>
        </p:txBody>
      </p:sp>
      <p:sp>
        <p:nvSpPr>
          <p:cNvPr id="19" name="TextBox 18"/>
          <p:cNvSpPr txBox="1"/>
          <p:nvPr/>
        </p:nvSpPr>
        <p:spPr>
          <a:xfrm>
            <a:off x="2354328" y="4101951"/>
            <a:ext cx="2029216" cy="276999"/>
          </a:xfrm>
          <a:prstGeom prst="rect">
            <a:avLst/>
          </a:prstGeom>
          <a:noFill/>
        </p:spPr>
        <p:txBody>
          <a:bodyPr wrap="square" rtlCol="0">
            <a:spAutoFit/>
          </a:bodyPr>
          <a:lstStyle/>
          <a:p>
            <a:pPr algn="ctr"/>
            <a:r>
              <a:rPr lang="fr-CH" sz="1200" dirty="0"/>
              <a:t>1 </a:t>
            </a:r>
            <a:r>
              <a:rPr lang="fr-CH" sz="1200" dirty="0" err="1"/>
              <a:t>Woche</a:t>
            </a:r>
            <a:r>
              <a:rPr lang="fr-CH" sz="1200" dirty="0"/>
              <a:t> in den Bergen</a:t>
            </a:r>
          </a:p>
        </p:txBody>
      </p:sp>
      <p:sp>
        <p:nvSpPr>
          <p:cNvPr id="20" name="TextBox 19"/>
          <p:cNvSpPr txBox="1"/>
          <p:nvPr/>
        </p:nvSpPr>
        <p:spPr>
          <a:xfrm>
            <a:off x="200483" y="4101951"/>
            <a:ext cx="2029216" cy="276999"/>
          </a:xfrm>
          <a:prstGeom prst="rect">
            <a:avLst/>
          </a:prstGeom>
          <a:noFill/>
        </p:spPr>
        <p:txBody>
          <a:bodyPr wrap="square" rtlCol="0">
            <a:spAutoFit/>
          </a:bodyPr>
          <a:lstStyle/>
          <a:p>
            <a:pPr algn="ctr"/>
            <a:r>
              <a:rPr lang="fr-CH" sz="1200" dirty="0" err="1"/>
              <a:t>Neben</a:t>
            </a:r>
            <a:r>
              <a:rPr lang="fr-CH" sz="1200" dirty="0"/>
              <a:t> </a:t>
            </a:r>
            <a:r>
              <a:rPr lang="fr-CH" sz="1200" dirty="0" err="1"/>
              <a:t>jemandem</a:t>
            </a:r>
            <a:r>
              <a:rPr lang="fr-CH" sz="1200" dirty="0"/>
              <a:t> </a:t>
            </a:r>
            <a:r>
              <a:rPr lang="fr-CH" sz="1200" dirty="0" err="1"/>
              <a:t>schlafen</a:t>
            </a:r>
            <a:endParaRPr lang="fr-CH" sz="1200" dirty="0"/>
          </a:p>
        </p:txBody>
      </p:sp>
      <p:sp>
        <p:nvSpPr>
          <p:cNvPr id="23" name="Rectangle 22"/>
          <p:cNvSpPr/>
          <p:nvPr/>
        </p:nvSpPr>
        <p:spPr>
          <a:xfrm>
            <a:off x="2421892" y="1291066"/>
            <a:ext cx="632959" cy="30771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10 µ</a:t>
            </a:r>
            <a:r>
              <a:rPr lang="en-US" sz="1200" dirty="0" err="1"/>
              <a:t>Sv</a:t>
            </a:r>
            <a:endParaRPr lang="en-GB" sz="1200" dirty="0"/>
          </a:p>
        </p:txBody>
      </p:sp>
      <p:sp>
        <p:nvSpPr>
          <p:cNvPr id="24" name="Rectangle 23"/>
          <p:cNvSpPr/>
          <p:nvPr/>
        </p:nvSpPr>
        <p:spPr>
          <a:xfrm>
            <a:off x="4029254" y="1291066"/>
            <a:ext cx="632959" cy="30771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100 µ</a:t>
            </a:r>
            <a:r>
              <a:rPr lang="en-US" sz="1200" dirty="0" err="1"/>
              <a:t>Sv</a:t>
            </a:r>
            <a:endParaRPr lang="en-GB" sz="1200" dirty="0"/>
          </a:p>
        </p:txBody>
      </p:sp>
      <p:sp>
        <p:nvSpPr>
          <p:cNvPr id="25" name="Rectangle 24"/>
          <p:cNvSpPr/>
          <p:nvPr/>
        </p:nvSpPr>
        <p:spPr>
          <a:xfrm>
            <a:off x="5678451" y="1291066"/>
            <a:ext cx="632959" cy="30771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0,1 µ</a:t>
            </a:r>
            <a:r>
              <a:rPr lang="en-US" sz="1200" dirty="0" err="1"/>
              <a:t>Sv</a:t>
            </a:r>
            <a:endParaRPr lang="en-GB" sz="1200" dirty="0"/>
          </a:p>
        </p:txBody>
      </p:sp>
      <p:sp>
        <p:nvSpPr>
          <p:cNvPr id="26" name="Rectangle 25"/>
          <p:cNvSpPr/>
          <p:nvPr/>
        </p:nvSpPr>
        <p:spPr>
          <a:xfrm>
            <a:off x="7609563" y="1291066"/>
            <a:ext cx="747918" cy="30771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6000 µ</a:t>
            </a:r>
            <a:r>
              <a:rPr lang="en-US" sz="1200" dirty="0" err="1"/>
              <a:t>Sv</a:t>
            </a:r>
            <a:endParaRPr lang="en-GB" sz="1200" dirty="0"/>
          </a:p>
        </p:txBody>
      </p:sp>
      <p:sp>
        <p:nvSpPr>
          <p:cNvPr id="27" name="Rectangle 26"/>
          <p:cNvSpPr/>
          <p:nvPr/>
        </p:nvSpPr>
        <p:spPr>
          <a:xfrm>
            <a:off x="895927" y="3784962"/>
            <a:ext cx="632959" cy="30771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0,05 µ</a:t>
            </a:r>
            <a:r>
              <a:rPr lang="en-US" sz="1200" dirty="0" err="1"/>
              <a:t>Sv</a:t>
            </a:r>
            <a:endParaRPr lang="en-GB" sz="1200" dirty="0"/>
          </a:p>
        </p:txBody>
      </p:sp>
      <p:sp>
        <p:nvSpPr>
          <p:cNvPr id="28" name="Rectangle 27"/>
          <p:cNvSpPr/>
          <p:nvPr/>
        </p:nvSpPr>
        <p:spPr>
          <a:xfrm>
            <a:off x="3063721" y="3784962"/>
            <a:ext cx="632959" cy="30771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10 µ</a:t>
            </a:r>
            <a:r>
              <a:rPr lang="en-US" sz="1200" dirty="0" err="1"/>
              <a:t>Sv</a:t>
            </a:r>
            <a:endParaRPr lang="en-GB" sz="1200" dirty="0"/>
          </a:p>
        </p:txBody>
      </p:sp>
      <p:sp>
        <p:nvSpPr>
          <p:cNvPr id="29" name="Rectangle 28"/>
          <p:cNvSpPr/>
          <p:nvPr/>
        </p:nvSpPr>
        <p:spPr>
          <a:xfrm>
            <a:off x="5438051" y="3784962"/>
            <a:ext cx="632959" cy="30771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600 µ</a:t>
            </a:r>
            <a:r>
              <a:rPr lang="en-US" sz="1200" dirty="0" err="1"/>
              <a:t>Sv</a:t>
            </a:r>
            <a:endParaRPr lang="en-GB" sz="1200" dirty="0"/>
          </a:p>
        </p:txBody>
      </p:sp>
      <p:sp>
        <p:nvSpPr>
          <p:cNvPr id="30" name="Rectangle 29"/>
          <p:cNvSpPr/>
          <p:nvPr/>
        </p:nvSpPr>
        <p:spPr>
          <a:xfrm>
            <a:off x="7708862" y="3784962"/>
            <a:ext cx="632959" cy="307713"/>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50 µ</a:t>
            </a:r>
            <a:r>
              <a:rPr lang="en-US" sz="1200" dirty="0" err="1"/>
              <a:t>Sv</a:t>
            </a:r>
            <a:endParaRPr lang="en-GB" sz="1200" dirty="0"/>
          </a:p>
        </p:txBody>
      </p:sp>
      <p:sp>
        <p:nvSpPr>
          <p:cNvPr id="3" name="Slide Number Placeholder 3">
            <a:extLst>
              <a:ext uri="{FF2B5EF4-FFF2-40B4-BE49-F238E27FC236}">
                <a16:creationId xmlns:a16="http://schemas.microsoft.com/office/drawing/2014/main" id="{7A260B86-CE87-F901-E4A0-3C83739E620C}"/>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15</a:t>
            </a:fld>
            <a:endParaRPr lang="en-US" dirty="0">
              <a:solidFill>
                <a:schemeClr val="bg1"/>
              </a:solidFill>
            </a:endParaRPr>
          </a:p>
        </p:txBody>
      </p:sp>
    </p:spTree>
    <p:extLst>
      <p:ext uri="{BB962C8B-B14F-4D97-AF65-F5344CB8AC3E}">
        <p14:creationId xmlns:p14="http://schemas.microsoft.com/office/powerpoint/2010/main" val="2075715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Rectangle 167">
            <a:extLst>
              <a:ext uri="{FF2B5EF4-FFF2-40B4-BE49-F238E27FC236}">
                <a16:creationId xmlns:a16="http://schemas.microsoft.com/office/drawing/2014/main" id="{6E2A283A-4139-7D5A-CB67-9D1990817F42}"/>
              </a:ext>
            </a:extLst>
          </p:cNvPr>
          <p:cNvSpPr/>
          <p:nvPr/>
        </p:nvSpPr>
        <p:spPr>
          <a:xfrm>
            <a:off x="895064" y="2487969"/>
            <a:ext cx="8259426" cy="685357"/>
          </a:xfrm>
          <a:prstGeom prst="rect">
            <a:avLst/>
          </a:prstGeom>
          <a:gradFill flip="none" rotWithShape="1">
            <a:gsLst>
              <a:gs pos="97000">
                <a:srgbClr val="FFCC00"/>
              </a:gs>
              <a:gs pos="67000">
                <a:srgbClr val="86DB2C"/>
              </a:gs>
              <a:gs pos="100000">
                <a:srgbClr val="FA2E50"/>
              </a:gs>
            </a:gsLst>
            <a:lin ang="0" scaled="0"/>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70" name="TextBox 169">
            <a:extLst>
              <a:ext uri="{FF2B5EF4-FFF2-40B4-BE49-F238E27FC236}">
                <a16:creationId xmlns:a16="http://schemas.microsoft.com/office/drawing/2014/main" id="{15600FA3-6496-4389-0806-9C5BA1AFECCE}"/>
              </a:ext>
            </a:extLst>
          </p:cNvPr>
          <p:cNvSpPr txBox="1"/>
          <p:nvPr/>
        </p:nvSpPr>
        <p:spPr>
          <a:xfrm>
            <a:off x="909788" y="2515966"/>
            <a:ext cx="8244702"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1" i="0" u="none" strike="noStrike" kern="0" cap="none" spc="0" normalizeH="0" baseline="0" noProof="0" dirty="0" err="1">
                <a:ln>
                  <a:noFill/>
                </a:ln>
                <a:solidFill>
                  <a:srgbClr val="FFFFFF"/>
                </a:solidFill>
                <a:effectLst/>
                <a:uLnTx/>
                <a:uFillTx/>
              </a:rPr>
              <a:t>Dosis</a:t>
            </a:r>
            <a:r>
              <a:rPr kumimoji="0" lang="en-GB" sz="3200" b="1" i="0" u="none" strike="noStrike" kern="0" cap="none" spc="0" normalizeH="0" baseline="0" noProof="0" dirty="0">
                <a:ln>
                  <a:noFill/>
                </a:ln>
                <a:solidFill>
                  <a:srgbClr val="FFFFFF"/>
                </a:solidFill>
                <a:effectLst/>
                <a:uLnTx/>
                <a:uFillTx/>
              </a:rPr>
              <a:t> </a:t>
            </a:r>
          </a:p>
        </p:txBody>
      </p:sp>
      <p:grpSp>
        <p:nvGrpSpPr>
          <p:cNvPr id="171" name="Group 170">
            <a:extLst>
              <a:ext uri="{FF2B5EF4-FFF2-40B4-BE49-F238E27FC236}">
                <a16:creationId xmlns:a16="http://schemas.microsoft.com/office/drawing/2014/main" id="{D8101476-1B2C-BE79-1AF2-2B197A3B8D3B}"/>
              </a:ext>
            </a:extLst>
          </p:cNvPr>
          <p:cNvGrpSpPr/>
          <p:nvPr/>
        </p:nvGrpSpPr>
        <p:grpSpPr>
          <a:xfrm>
            <a:off x="3827746" y="518925"/>
            <a:ext cx="1656149" cy="3599151"/>
            <a:chOff x="3034173" y="2476455"/>
            <a:chExt cx="1656149" cy="3599151"/>
          </a:xfrm>
        </p:grpSpPr>
        <p:sp>
          <p:nvSpPr>
            <p:cNvPr id="172" name="TextBox 171">
              <a:extLst>
                <a:ext uri="{FF2B5EF4-FFF2-40B4-BE49-F238E27FC236}">
                  <a16:creationId xmlns:a16="http://schemas.microsoft.com/office/drawing/2014/main" id="{9221843C-B2AC-7EFC-45E1-4C925E1893A0}"/>
                </a:ext>
              </a:extLst>
            </p:cNvPr>
            <p:cNvSpPr txBox="1"/>
            <p:nvPr/>
          </p:nvSpPr>
          <p:spPr>
            <a:xfrm>
              <a:off x="3142057" y="3775103"/>
              <a:ext cx="135649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4F5D75"/>
                  </a:solidFill>
                  <a:effectLst/>
                  <a:uLnTx/>
                  <a:uFillTx/>
                </a:rPr>
                <a:t>~ 4 mSv</a:t>
              </a:r>
              <a:br>
                <a:rPr kumimoji="0" lang="en-GB" sz="1600" b="1" i="0" u="none" strike="noStrike" kern="0" cap="none" spc="0" normalizeH="0" baseline="0" noProof="0" dirty="0">
                  <a:ln>
                    <a:noFill/>
                  </a:ln>
                  <a:solidFill>
                    <a:srgbClr val="4F5D75"/>
                  </a:solidFill>
                  <a:effectLst/>
                  <a:uLnTx/>
                  <a:uFillTx/>
                </a:rPr>
              </a:br>
              <a:r>
                <a:rPr kumimoji="0" lang="en-GB" sz="1200" b="1" i="0" u="none" strike="noStrike" kern="0" cap="none" spc="0" normalizeH="0" baseline="0" noProof="0" dirty="0">
                  <a:ln>
                    <a:noFill/>
                  </a:ln>
                  <a:solidFill>
                    <a:srgbClr val="4F5D75"/>
                  </a:solidFill>
                  <a:effectLst/>
                  <a:uLnTx/>
                  <a:uFillTx/>
                </a:rPr>
                <a:t>(</a:t>
              </a:r>
              <a:r>
                <a:rPr kumimoji="0" lang="en-GB" sz="1200" b="1" i="0" u="none" strike="noStrike" kern="0" cap="none" spc="0" normalizeH="0" baseline="0" noProof="0" dirty="0" err="1">
                  <a:ln>
                    <a:noFill/>
                  </a:ln>
                  <a:solidFill>
                    <a:srgbClr val="4F5D75"/>
                  </a:solidFill>
                  <a:effectLst/>
                  <a:uLnTx/>
                  <a:uFillTx/>
                </a:rPr>
                <a:t>jährlich</a:t>
              </a:r>
              <a:r>
                <a:rPr kumimoji="0" lang="en-GB" sz="1200" b="1" i="0" u="none" strike="noStrike" kern="0" cap="none" spc="0" normalizeH="0" baseline="0" noProof="0" dirty="0">
                  <a:ln>
                    <a:noFill/>
                  </a:ln>
                  <a:solidFill>
                    <a:srgbClr val="4F5D75"/>
                  </a:solidFill>
                  <a:effectLst/>
                  <a:uLnTx/>
                  <a:uFillTx/>
                </a:rPr>
                <a:t>)</a:t>
              </a:r>
            </a:p>
          </p:txBody>
        </p:sp>
        <p:sp>
          <p:nvSpPr>
            <p:cNvPr id="173" name="TextBox 172">
              <a:extLst>
                <a:ext uri="{FF2B5EF4-FFF2-40B4-BE49-F238E27FC236}">
                  <a16:creationId xmlns:a16="http://schemas.microsoft.com/office/drawing/2014/main" id="{8DFE283C-68B6-B0D4-F588-7F19F7AD8089}"/>
                </a:ext>
              </a:extLst>
            </p:cNvPr>
            <p:cNvSpPr txBox="1"/>
            <p:nvPr/>
          </p:nvSpPr>
          <p:spPr>
            <a:xfrm>
              <a:off x="3159537" y="5183054"/>
              <a:ext cx="1321530" cy="8925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00" b="1" i="0" u="none" strike="noStrike" kern="0" cap="none" spc="0" normalizeH="0" baseline="0" noProof="0" dirty="0">
                  <a:ln>
                    <a:noFill/>
                  </a:ln>
                  <a:solidFill>
                    <a:srgbClr val="4F5D75"/>
                  </a:solidFill>
                  <a:effectLst/>
                  <a:uLnTx/>
                  <a:uFillTx/>
                </a:rPr>
                <a:t>Natürliche Hintergrundstrahlung in der Schweiz</a:t>
              </a:r>
              <a:endParaRPr kumimoji="0" lang="en-GB" sz="1300" b="1" i="0" u="none" strike="noStrike" kern="0" cap="none" spc="0" normalizeH="0" baseline="0" noProof="0" dirty="0">
                <a:ln>
                  <a:noFill/>
                </a:ln>
                <a:solidFill>
                  <a:srgbClr val="4F5D75"/>
                </a:solidFill>
                <a:effectLst/>
                <a:uLnTx/>
                <a:uFillTx/>
              </a:endParaRPr>
            </a:p>
          </p:txBody>
        </p:sp>
        <p:grpSp>
          <p:nvGrpSpPr>
            <p:cNvPr id="174" name="Group 173">
              <a:extLst>
                <a:ext uri="{FF2B5EF4-FFF2-40B4-BE49-F238E27FC236}">
                  <a16:creationId xmlns:a16="http://schemas.microsoft.com/office/drawing/2014/main" id="{89F176B9-1B87-2DBD-E3E8-DB84EE87B0AB}"/>
                </a:ext>
              </a:extLst>
            </p:cNvPr>
            <p:cNvGrpSpPr/>
            <p:nvPr/>
          </p:nvGrpSpPr>
          <p:grpSpPr>
            <a:xfrm>
              <a:off x="3034173" y="2476455"/>
              <a:ext cx="1656149" cy="931584"/>
              <a:chOff x="335845" y="2669458"/>
              <a:chExt cx="1375072" cy="773478"/>
            </a:xfrm>
          </p:grpSpPr>
          <p:pic>
            <p:nvPicPr>
              <p:cNvPr id="175" name="Picture 174">
                <a:extLst>
                  <a:ext uri="{FF2B5EF4-FFF2-40B4-BE49-F238E27FC236}">
                    <a16:creationId xmlns:a16="http://schemas.microsoft.com/office/drawing/2014/main" id="{8A59D722-D0C3-8A88-52E8-2BB8AFE2E0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5845" y="2669458"/>
                <a:ext cx="1375072" cy="773478"/>
              </a:xfrm>
              <a:prstGeom prst="rect">
                <a:avLst/>
              </a:prstGeom>
            </p:spPr>
          </p:pic>
          <p:sp>
            <p:nvSpPr>
              <p:cNvPr id="176" name="Rectangle 175">
                <a:extLst>
                  <a:ext uri="{FF2B5EF4-FFF2-40B4-BE49-F238E27FC236}">
                    <a16:creationId xmlns:a16="http://schemas.microsoft.com/office/drawing/2014/main" id="{C862916D-0205-E4CB-A974-274F583F7733}"/>
                  </a:ext>
                </a:extLst>
              </p:cNvPr>
              <p:cNvSpPr/>
              <p:nvPr/>
            </p:nvSpPr>
            <p:spPr>
              <a:xfrm>
                <a:off x="999028" y="2867115"/>
                <a:ext cx="72881" cy="247060"/>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77" name="Rectangle 176">
                <a:extLst>
                  <a:ext uri="{FF2B5EF4-FFF2-40B4-BE49-F238E27FC236}">
                    <a16:creationId xmlns:a16="http://schemas.microsoft.com/office/drawing/2014/main" id="{A07DCC05-5A70-7ACF-7FCA-5AF03BCB4EC7}"/>
                  </a:ext>
                </a:extLst>
              </p:cNvPr>
              <p:cNvSpPr/>
              <p:nvPr/>
            </p:nvSpPr>
            <p:spPr>
              <a:xfrm rot="16200000">
                <a:off x="999028" y="2867116"/>
                <a:ext cx="72881" cy="247060"/>
              </a:xfrm>
              <a:prstGeom prst="rect">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grpSp>
        <p:nvGrpSpPr>
          <p:cNvPr id="178" name="Group 177">
            <a:extLst>
              <a:ext uri="{FF2B5EF4-FFF2-40B4-BE49-F238E27FC236}">
                <a16:creationId xmlns:a16="http://schemas.microsoft.com/office/drawing/2014/main" id="{CD212294-FEFC-4AB7-E179-CA466AB69279}"/>
              </a:ext>
            </a:extLst>
          </p:cNvPr>
          <p:cNvGrpSpPr/>
          <p:nvPr/>
        </p:nvGrpSpPr>
        <p:grpSpPr>
          <a:xfrm>
            <a:off x="5124780" y="637426"/>
            <a:ext cx="1563374" cy="3280595"/>
            <a:chOff x="4345440" y="2594956"/>
            <a:chExt cx="1563374" cy="3280595"/>
          </a:xfrm>
        </p:grpSpPr>
        <p:sp>
          <p:nvSpPr>
            <p:cNvPr id="179" name="TextBox 178">
              <a:extLst>
                <a:ext uri="{FF2B5EF4-FFF2-40B4-BE49-F238E27FC236}">
                  <a16:creationId xmlns:a16="http://schemas.microsoft.com/office/drawing/2014/main" id="{1033EE75-E0C7-23F5-21AF-743F31F2AB01}"/>
                </a:ext>
              </a:extLst>
            </p:cNvPr>
            <p:cNvSpPr txBox="1"/>
            <p:nvPr/>
          </p:nvSpPr>
          <p:spPr>
            <a:xfrm>
              <a:off x="4423167" y="5183054"/>
              <a:ext cx="1485647" cy="6924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00" b="1" i="0" u="none" strike="noStrike" kern="0" cap="none" spc="0" normalizeH="0" baseline="0" noProof="0" dirty="0">
                  <a:ln>
                    <a:noFill/>
                  </a:ln>
                  <a:solidFill>
                    <a:srgbClr val="4F5D75"/>
                  </a:solidFill>
                  <a:effectLst/>
                  <a:uLnTx/>
                  <a:uFillTx/>
                </a:rPr>
                <a:t>Maximale Dosis für einen Strahlenarbeiter</a:t>
              </a:r>
              <a:endParaRPr kumimoji="0" lang="en-GB" sz="1300" b="1" i="0" u="none" strike="noStrike" kern="0" cap="none" spc="0" normalizeH="0" baseline="0" noProof="0" dirty="0">
                <a:ln>
                  <a:noFill/>
                </a:ln>
                <a:solidFill>
                  <a:srgbClr val="4F5D75"/>
                </a:solidFill>
                <a:effectLst/>
                <a:uLnTx/>
                <a:uFillTx/>
              </a:endParaRPr>
            </a:p>
          </p:txBody>
        </p:sp>
        <p:sp>
          <p:nvSpPr>
            <p:cNvPr id="180" name="TextBox 179">
              <a:extLst>
                <a:ext uri="{FF2B5EF4-FFF2-40B4-BE49-F238E27FC236}">
                  <a16:creationId xmlns:a16="http://schemas.microsoft.com/office/drawing/2014/main" id="{58A35E4A-7950-4A92-2D0F-658D3E93C591}"/>
                </a:ext>
              </a:extLst>
            </p:cNvPr>
            <p:cNvSpPr txBox="1"/>
            <p:nvPr/>
          </p:nvSpPr>
          <p:spPr>
            <a:xfrm>
              <a:off x="4345440" y="3775103"/>
              <a:ext cx="135649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4F5D75"/>
                  </a:solidFill>
                  <a:effectLst/>
                  <a:uLnTx/>
                  <a:uFillTx/>
                </a:rPr>
                <a:t>20 mSv</a:t>
              </a:r>
              <a:br>
                <a:rPr kumimoji="0" lang="en-GB" sz="1600" b="1" i="0" u="none" strike="noStrike" kern="0" cap="none" spc="0" normalizeH="0" baseline="0" noProof="0" dirty="0">
                  <a:ln>
                    <a:noFill/>
                  </a:ln>
                  <a:solidFill>
                    <a:srgbClr val="4F5D75"/>
                  </a:solidFill>
                  <a:effectLst/>
                  <a:uLnTx/>
                  <a:uFillTx/>
                </a:rPr>
              </a:br>
              <a:r>
                <a:rPr kumimoji="0" lang="en-GB" sz="1200" b="1" i="0" u="none" strike="noStrike" kern="0" cap="none" spc="0" normalizeH="0" baseline="0" noProof="0" dirty="0">
                  <a:ln>
                    <a:noFill/>
                  </a:ln>
                  <a:solidFill>
                    <a:srgbClr val="4F5D75"/>
                  </a:solidFill>
                  <a:effectLst/>
                  <a:uLnTx/>
                  <a:uFillTx/>
                </a:rPr>
                <a:t>(</a:t>
              </a:r>
              <a:r>
                <a:rPr kumimoji="0" lang="en-GB" sz="1200" b="1" i="0" u="none" strike="noStrike" kern="0" cap="none" spc="0" normalizeH="0" baseline="0" noProof="0" dirty="0" err="1">
                  <a:ln>
                    <a:noFill/>
                  </a:ln>
                  <a:solidFill>
                    <a:srgbClr val="4F5D75"/>
                  </a:solidFill>
                  <a:effectLst/>
                  <a:uLnTx/>
                  <a:uFillTx/>
                </a:rPr>
                <a:t>jährlich</a:t>
              </a:r>
              <a:r>
                <a:rPr kumimoji="0" lang="en-GB" sz="1200" b="1" i="0" u="none" strike="noStrike" kern="0" cap="none" spc="0" normalizeH="0" baseline="0" noProof="0" dirty="0">
                  <a:ln>
                    <a:noFill/>
                  </a:ln>
                  <a:solidFill>
                    <a:srgbClr val="4F5D75"/>
                  </a:solidFill>
                  <a:effectLst/>
                  <a:uLnTx/>
                  <a:uFillTx/>
                </a:rPr>
                <a:t>)</a:t>
              </a:r>
            </a:p>
          </p:txBody>
        </p:sp>
        <p:grpSp>
          <p:nvGrpSpPr>
            <p:cNvPr id="181" name="Group 180">
              <a:extLst>
                <a:ext uri="{FF2B5EF4-FFF2-40B4-BE49-F238E27FC236}">
                  <a16:creationId xmlns:a16="http://schemas.microsoft.com/office/drawing/2014/main" id="{19971780-21FE-102E-F4AA-2E26B4AF1FE1}"/>
                </a:ext>
              </a:extLst>
            </p:cNvPr>
            <p:cNvGrpSpPr/>
            <p:nvPr/>
          </p:nvGrpSpPr>
          <p:grpSpPr>
            <a:xfrm>
              <a:off x="4717588" y="2594956"/>
              <a:ext cx="619409" cy="1077075"/>
              <a:chOff x="4621309" y="2224428"/>
              <a:chExt cx="825847" cy="1436045"/>
            </a:xfrm>
          </p:grpSpPr>
          <p:grpSp>
            <p:nvGrpSpPr>
              <p:cNvPr id="182" name="Group 181">
                <a:extLst>
                  <a:ext uri="{FF2B5EF4-FFF2-40B4-BE49-F238E27FC236}">
                    <a16:creationId xmlns:a16="http://schemas.microsoft.com/office/drawing/2014/main" id="{1DE2D3C7-0D36-B59E-CA65-BBFBF47D1180}"/>
                  </a:ext>
                </a:extLst>
              </p:cNvPr>
              <p:cNvGrpSpPr/>
              <p:nvPr/>
            </p:nvGrpSpPr>
            <p:grpSpPr>
              <a:xfrm>
                <a:off x="4621309" y="2224428"/>
                <a:ext cx="825847" cy="1436045"/>
                <a:chOff x="4648254" y="2450149"/>
                <a:chExt cx="825847" cy="1436045"/>
              </a:xfrm>
            </p:grpSpPr>
            <p:grpSp>
              <p:nvGrpSpPr>
                <p:cNvPr id="188" name="Group 187">
                  <a:extLst>
                    <a:ext uri="{FF2B5EF4-FFF2-40B4-BE49-F238E27FC236}">
                      <a16:creationId xmlns:a16="http://schemas.microsoft.com/office/drawing/2014/main" id="{59ECFE87-DE3B-434F-58E5-9E95BDE683AA}"/>
                    </a:ext>
                  </a:extLst>
                </p:cNvPr>
                <p:cNvGrpSpPr/>
                <p:nvPr/>
              </p:nvGrpSpPr>
              <p:grpSpPr>
                <a:xfrm>
                  <a:off x="4648254" y="2556214"/>
                  <a:ext cx="825847" cy="1329980"/>
                  <a:chOff x="2224232" y="3275544"/>
                  <a:chExt cx="1498771" cy="2413688"/>
                </a:xfrm>
              </p:grpSpPr>
              <p:sp>
                <p:nvSpPr>
                  <p:cNvPr id="198" name="Freeform 298">
                    <a:extLst>
                      <a:ext uri="{FF2B5EF4-FFF2-40B4-BE49-F238E27FC236}">
                        <a16:creationId xmlns:a16="http://schemas.microsoft.com/office/drawing/2014/main" id="{82CCEE90-4E3D-A175-89D0-7F443821B719}"/>
                      </a:ext>
                    </a:extLst>
                  </p:cNvPr>
                  <p:cNvSpPr>
                    <a:spLocks noChangeArrowheads="1"/>
                  </p:cNvSpPr>
                  <p:nvPr/>
                </p:nvSpPr>
                <p:spPr bwMode="auto">
                  <a:xfrm flipH="1">
                    <a:off x="2224232" y="3896334"/>
                    <a:ext cx="1113649" cy="1792898"/>
                  </a:xfrm>
                  <a:custGeom>
                    <a:avLst/>
                    <a:gdLst>
                      <a:gd name="connsiteX0" fmla="*/ 657568 w 1113649"/>
                      <a:gd name="connsiteY0" fmla="*/ 0 h 1792898"/>
                      <a:gd name="connsiteX1" fmla="*/ 78304 w 1113649"/>
                      <a:gd name="connsiteY1" fmla="*/ 0 h 1792898"/>
                      <a:gd name="connsiteX2" fmla="*/ 0 w 1113649"/>
                      <a:gd name="connsiteY2" fmla="*/ 78304 h 1792898"/>
                      <a:gd name="connsiteX3" fmla="*/ 0 w 1113649"/>
                      <a:gd name="connsiteY3" fmla="*/ 963186 h 1792898"/>
                      <a:gd name="connsiteX4" fmla="*/ 78304 w 1113649"/>
                      <a:gd name="connsiteY4" fmla="*/ 1041490 h 1792898"/>
                      <a:gd name="connsiteX5" fmla="*/ 402858 w 1113649"/>
                      <a:gd name="connsiteY5" fmla="*/ 1041490 h 1792898"/>
                      <a:gd name="connsiteX6" fmla="*/ 402858 w 1113649"/>
                      <a:gd name="connsiteY6" fmla="*/ 1626858 h 1792898"/>
                      <a:gd name="connsiteX7" fmla="*/ 568897 w 1113649"/>
                      <a:gd name="connsiteY7" fmla="*/ 1792897 h 1792898"/>
                      <a:gd name="connsiteX8" fmla="*/ 568896 w 1113649"/>
                      <a:gd name="connsiteY8" fmla="*/ 1792898 h 1792898"/>
                      <a:gd name="connsiteX9" fmla="*/ 734935 w 1113649"/>
                      <a:gd name="connsiteY9" fmla="*/ 1626859 h 1792898"/>
                      <a:gd name="connsiteX10" fmla="*/ 734936 w 1113649"/>
                      <a:gd name="connsiteY10" fmla="*/ 985713 h 1792898"/>
                      <a:gd name="connsiteX11" fmla="*/ 733130 w 1113649"/>
                      <a:gd name="connsiteY11" fmla="*/ 976768 h 1792898"/>
                      <a:gd name="connsiteX12" fmla="*/ 735872 w 1113649"/>
                      <a:gd name="connsiteY12" fmla="*/ 963186 h 1792898"/>
                      <a:gd name="connsiteX13" fmla="*/ 735872 w 1113649"/>
                      <a:gd name="connsiteY13" fmla="*/ 541712 h 1792898"/>
                      <a:gd name="connsiteX14" fmla="*/ 864787 w 1113649"/>
                      <a:gd name="connsiteY14" fmla="*/ 745616 h 1792898"/>
                      <a:gd name="connsiteX15" fmla="*/ 1050840 w 1113649"/>
                      <a:gd name="connsiteY15" fmla="*/ 787538 h 1792898"/>
                      <a:gd name="connsiteX16" fmla="*/ 1092761 w 1113649"/>
                      <a:gd name="connsiteY16" fmla="*/ 601484 h 1792898"/>
                      <a:gd name="connsiteX17" fmla="*/ 757008 w 1113649"/>
                      <a:gd name="connsiteY17" fmla="*/ 70421 h 1792898"/>
                      <a:gd name="connsiteX18" fmla="*/ 719998 w 1113649"/>
                      <a:gd name="connsiteY18" fmla="*/ 31715 h 1792898"/>
                      <a:gd name="connsiteX19" fmla="*/ 718378 w 1113649"/>
                      <a:gd name="connsiteY19" fmla="*/ 31004 h 1792898"/>
                      <a:gd name="connsiteX20" fmla="*/ 712937 w 1113649"/>
                      <a:gd name="connsiteY20" fmla="*/ 22935 h 1792898"/>
                      <a:gd name="connsiteX21" fmla="*/ 657568 w 1113649"/>
                      <a:gd name="connsiteY21" fmla="*/ 0 h 179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13649" h="1792898">
                        <a:moveTo>
                          <a:pt x="657568" y="0"/>
                        </a:moveTo>
                        <a:lnTo>
                          <a:pt x="78304" y="0"/>
                        </a:lnTo>
                        <a:cubicBezTo>
                          <a:pt x="35058" y="0"/>
                          <a:pt x="0" y="35058"/>
                          <a:pt x="0" y="78304"/>
                        </a:cubicBezTo>
                        <a:lnTo>
                          <a:pt x="0" y="963186"/>
                        </a:lnTo>
                        <a:cubicBezTo>
                          <a:pt x="0" y="1006432"/>
                          <a:pt x="35058" y="1041490"/>
                          <a:pt x="78304" y="1041490"/>
                        </a:cubicBezTo>
                        <a:lnTo>
                          <a:pt x="402858" y="1041490"/>
                        </a:lnTo>
                        <a:lnTo>
                          <a:pt x="402858" y="1626858"/>
                        </a:lnTo>
                        <a:cubicBezTo>
                          <a:pt x="402858" y="1718559"/>
                          <a:pt x="477196" y="1792897"/>
                          <a:pt x="568897" y="1792897"/>
                        </a:cubicBezTo>
                        <a:lnTo>
                          <a:pt x="568896" y="1792898"/>
                        </a:lnTo>
                        <a:cubicBezTo>
                          <a:pt x="660597" y="1792898"/>
                          <a:pt x="734935" y="1718560"/>
                          <a:pt x="734935" y="1626859"/>
                        </a:cubicBezTo>
                        <a:cubicBezTo>
                          <a:pt x="734935" y="1413144"/>
                          <a:pt x="734936" y="1199428"/>
                          <a:pt x="734936" y="985713"/>
                        </a:cubicBezTo>
                        <a:lnTo>
                          <a:pt x="733130" y="976768"/>
                        </a:lnTo>
                        <a:lnTo>
                          <a:pt x="735872" y="963186"/>
                        </a:lnTo>
                        <a:lnTo>
                          <a:pt x="735872" y="541712"/>
                        </a:lnTo>
                        <a:lnTo>
                          <a:pt x="864787" y="745616"/>
                        </a:lnTo>
                        <a:cubicBezTo>
                          <a:pt x="904588" y="808570"/>
                          <a:pt x="987887" y="827339"/>
                          <a:pt x="1050840" y="787538"/>
                        </a:cubicBezTo>
                        <a:cubicBezTo>
                          <a:pt x="1113794" y="747737"/>
                          <a:pt x="1132563" y="664437"/>
                          <a:pt x="1092761" y="601484"/>
                        </a:cubicBezTo>
                        <a:lnTo>
                          <a:pt x="757008" y="70421"/>
                        </a:lnTo>
                        <a:cubicBezTo>
                          <a:pt x="747057" y="54683"/>
                          <a:pt x="734388" y="41706"/>
                          <a:pt x="719998" y="31715"/>
                        </a:cubicBezTo>
                        <a:lnTo>
                          <a:pt x="718378" y="31004"/>
                        </a:lnTo>
                        <a:lnTo>
                          <a:pt x="712937" y="22935"/>
                        </a:lnTo>
                        <a:cubicBezTo>
                          <a:pt x="698767" y="8764"/>
                          <a:pt x="679191" y="0"/>
                          <a:pt x="657568" y="0"/>
                        </a:cubicBezTo>
                        <a:close/>
                      </a:path>
                    </a:pathLst>
                  </a:custGeom>
                  <a:solidFill>
                    <a:srgbClr val="FFFFFF"/>
                  </a:solidFill>
                  <a:ln w="0" cap="flat" cmpd="sng" algn="ctr">
                    <a:solidFill>
                      <a:srgbClr val="4F5D75">
                        <a:lumMod val="75000"/>
                      </a:srgbClr>
                    </a:solidFill>
                    <a:prstDash val="solid"/>
                  </a:ln>
                  <a:effectLst/>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latin typeface="Arial"/>
                      <a:ea typeface="+mn-ea"/>
                      <a:cs typeface="+mn-cs"/>
                    </a:endParaRPr>
                  </a:p>
                </p:txBody>
              </p:sp>
              <p:sp>
                <p:nvSpPr>
                  <p:cNvPr id="199" name="Oval 198">
                    <a:extLst>
                      <a:ext uri="{FF2B5EF4-FFF2-40B4-BE49-F238E27FC236}">
                        <a16:creationId xmlns:a16="http://schemas.microsoft.com/office/drawing/2014/main" id="{A9EF7FAD-DCD1-4A33-E836-CD2D9B0F3D1F}"/>
                      </a:ext>
                    </a:extLst>
                  </p:cNvPr>
                  <p:cNvSpPr>
                    <a:spLocks noChangeArrowheads="1"/>
                  </p:cNvSpPr>
                  <p:nvPr/>
                </p:nvSpPr>
                <p:spPr bwMode="auto">
                  <a:xfrm flipH="1">
                    <a:off x="2636568" y="3275544"/>
                    <a:ext cx="637589" cy="598676"/>
                  </a:xfrm>
                  <a:prstGeom prst="ellipse">
                    <a:avLst/>
                  </a:prstGeom>
                  <a:solidFill>
                    <a:srgbClr val="525E71"/>
                  </a:solidFill>
                  <a:ln w="25400" cap="flat" cmpd="sng" algn="ctr">
                    <a:noFill/>
                    <a:prstDash val="soli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latin typeface="Arial"/>
                      <a:ea typeface="+mn-ea"/>
                      <a:cs typeface="+mn-cs"/>
                    </a:endParaRPr>
                  </a:p>
                </p:txBody>
              </p:sp>
              <p:sp>
                <p:nvSpPr>
                  <p:cNvPr id="200" name="Freeform 300">
                    <a:extLst>
                      <a:ext uri="{FF2B5EF4-FFF2-40B4-BE49-F238E27FC236}">
                        <a16:creationId xmlns:a16="http://schemas.microsoft.com/office/drawing/2014/main" id="{9CE529BE-010E-044A-C367-0FAD2D79FB4B}"/>
                      </a:ext>
                    </a:extLst>
                  </p:cNvPr>
                  <p:cNvSpPr/>
                  <p:nvPr/>
                </p:nvSpPr>
                <p:spPr>
                  <a:xfrm>
                    <a:off x="2966852" y="3276855"/>
                    <a:ext cx="311888" cy="596057"/>
                  </a:xfrm>
                  <a:custGeom>
                    <a:avLst/>
                    <a:gdLst>
                      <a:gd name="connsiteX0" fmla="*/ 0 w 311888"/>
                      <a:gd name="connsiteY0" fmla="*/ 0 h 596057"/>
                      <a:gd name="connsiteX1" fmla="*/ 117183 w 311888"/>
                      <a:gd name="connsiteY1" fmla="*/ 22214 h 596057"/>
                      <a:gd name="connsiteX2" fmla="*/ 311888 w 311888"/>
                      <a:gd name="connsiteY2" fmla="*/ 298028 h 596057"/>
                      <a:gd name="connsiteX3" fmla="*/ 117183 w 311888"/>
                      <a:gd name="connsiteY3" fmla="*/ 573843 h 596057"/>
                      <a:gd name="connsiteX4" fmla="*/ 0 w 311888"/>
                      <a:gd name="connsiteY4" fmla="*/ 596057 h 596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888" h="596057">
                        <a:moveTo>
                          <a:pt x="0" y="0"/>
                        </a:moveTo>
                        <a:lnTo>
                          <a:pt x="117183" y="22214"/>
                        </a:lnTo>
                        <a:cubicBezTo>
                          <a:pt x="231603" y="67656"/>
                          <a:pt x="311888" y="174038"/>
                          <a:pt x="311888" y="298028"/>
                        </a:cubicBezTo>
                        <a:cubicBezTo>
                          <a:pt x="311888" y="422018"/>
                          <a:pt x="231603" y="528401"/>
                          <a:pt x="117183" y="573843"/>
                        </a:cubicBezTo>
                        <a:lnTo>
                          <a:pt x="0" y="596057"/>
                        </a:lnTo>
                        <a:close/>
                      </a:path>
                    </a:pathLst>
                  </a:custGeom>
                  <a:solidFill>
                    <a:srgbClr val="3B465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01" name="Freeform 301">
                    <a:extLst>
                      <a:ext uri="{FF2B5EF4-FFF2-40B4-BE49-F238E27FC236}">
                        <a16:creationId xmlns:a16="http://schemas.microsoft.com/office/drawing/2014/main" id="{B3BE5C28-7003-2796-EEF4-A709C54E4C0C}"/>
                      </a:ext>
                    </a:extLst>
                  </p:cNvPr>
                  <p:cNvSpPr/>
                  <p:nvPr/>
                </p:nvSpPr>
                <p:spPr>
                  <a:xfrm>
                    <a:off x="2964076" y="3896334"/>
                    <a:ext cx="758927" cy="1792896"/>
                  </a:xfrm>
                  <a:custGeom>
                    <a:avLst/>
                    <a:gdLst>
                      <a:gd name="connsiteX0" fmla="*/ 0 w 758927"/>
                      <a:gd name="connsiteY0" fmla="*/ 0 h 1792897"/>
                      <a:gd name="connsiteX1" fmla="*/ 295344 w 758927"/>
                      <a:gd name="connsiteY1" fmla="*/ 0 h 1792897"/>
                      <a:gd name="connsiteX2" fmla="*/ 350713 w 758927"/>
                      <a:gd name="connsiteY2" fmla="*/ 22935 h 1792897"/>
                      <a:gd name="connsiteX3" fmla="*/ 352999 w 758927"/>
                      <a:gd name="connsiteY3" fmla="*/ 26325 h 1792897"/>
                      <a:gd name="connsiteX4" fmla="*/ 365277 w 758927"/>
                      <a:gd name="connsiteY4" fmla="*/ 31717 h 1792897"/>
                      <a:gd name="connsiteX5" fmla="*/ 402286 w 758927"/>
                      <a:gd name="connsiteY5" fmla="*/ 70422 h 1792897"/>
                      <a:gd name="connsiteX6" fmla="*/ 738039 w 758927"/>
                      <a:gd name="connsiteY6" fmla="*/ 601485 h 1792897"/>
                      <a:gd name="connsiteX7" fmla="*/ 696118 w 758927"/>
                      <a:gd name="connsiteY7" fmla="*/ 787539 h 1792897"/>
                      <a:gd name="connsiteX8" fmla="*/ 510065 w 758927"/>
                      <a:gd name="connsiteY8" fmla="*/ 745618 h 1792897"/>
                      <a:gd name="connsiteX9" fmla="*/ 373648 w 758927"/>
                      <a:gd name="connsiteY9" fmla="*/ 529847 h 1792897"/>
                      <a:gd name="connsiteX10" fmla="*/ 373648 w 758927"/>
                      <a:gd name="connsiteY10" fmla="*/ 963186 h 1792897"/>
                      <a:gd name="connsiteX11" fmla="*/ 370536 w 758927"/>
                      <a:gd name="connsiteY11" fmla="*/ 978603 h 1792897"/>
                      <a:gd name="connsiteX12" fmla="*/ 371971 w 758927"/>
                      <a:gd name="connsiteY12" fmla="*/ 985713 h 1792897"/>
                      <a:gd name="connsiteX13" fmla="*/ 371971 w 758927"/>
                      <a:gd name="connsiteY13" fmla="*/ 1626858 h 1792897"/>
                      <a:gd name="connsiteX14" fmla="*/ 205932 w 758927"/>
                      <a:gd name="connsiteY14" fmla="*/ 1792897 h 1792897"/>
                      <a:gd name="connsiteX15" fmla="*/ 39893 w 758927"/>
                      <a:gd name="connsiteY15" fmla="*/ 1626858 h 1792897"/>
                      <a:gd name="connsiteX16" fmla="*/ 39893 w 758927"/>
                      <a:gd name="connsiteY16" fmla="*/ 1041490 h 1792897"/>
                      <a:gd name="connsiteX17" fmla="*/ 0 w 758927"/>
                      <a:gd name="connsiteY17" fmla="*/ 1041490 h 179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8927" h="1792897">
                        <a:moveTo>
                          <a:pt x="0" y="0"/>
                        </a:moveTo>
                        <a:lnTo>
                          <a:pt x="295344" y="0"/>
                        </a:lnTo>
                        <a:cubicBezTo>
                          <a:pt x="316967" y="0"/>
                          <a:pt x="336543" y="8765"/>
                          <a:pt x="350713" y="22935"/>
                        </a:cubicBezTo>
                        <a:lnTo>
                          <a:pt x="352999" y="26325"/>
                        </a:lnTo>
                        <a:lnTo>
                          <a:pt x="365277" y="31717"/>
                        </a:lnTo>
                        <a:cubicBezTo>
                          <a:pt x="379666" y="41707"/>
                          <a:pt x="392335" y="54684"/>
                          <a:pt x="402286" y="70422"/>
                        </a:cubicBezTo>
                        <a:lnTo>
                          <a:pt x="738039" y="601485"/>
                        </a:lnTo>
                        <a:cubicBezTo>
                          <a:pt x="777841" y="664439"/>
                          <a:pt x="759072" y="747738"/>
                          <a:pt x="696118" y="787539"/>
                        </a:cubicBezTo>
                        <a:cubicBezTo>
                          <a:pt x="633165" y="827340"/>
                          <a:pt x="549866" y="808571"/>
                          <a:pt x="510065" y="745618"/>
                        </a:cubicBezTo>
                        <a:lnTo>
                          <a:pt x="373648" y="529847"/>
                        </a:lnTo>
                        <a:lnTo>
                          <a:pt x="373648" y="963186"/>
                        </a:lnTo>
                        <a:lnTo>
                          <a:pt x="370536" y="978603"/>
                        </a:lnTo>
                        <a:lnTo>
                          <a:pt x="371971" y="985713"/>
                        </a:lnTo>
                        <a:lnTo>
                          <a:pt x="371971" y="1626858"/>
                        </a:lnTo>
                        <a:cubicBezTo>
                          <a:pt x="371971" y="1718559"/>
                          <a:pt x="297633" y="1792897"/>
                          <a:pt x="205932" y="1792897"/>
                        </a:cubicBezTo>
                        <a:cubicBezTo>
                          <a:pt x="114231" y="1792897"/>
                          <a:pt x="39893" y="1718559"/>
                          <a:pt x="39893" y="1626858"/>
                        </a:cubicBezTo>
                        <a:lnTo>
                          <a:pt x="39893" y="1041490"/>
                        </a:lnTo>
                        <a:lnTo>
                          <a:pt x="0" y="1041490"/>
                        </a:lnTo>
                        <a:close/>
                      </a:path>
                    </a:pathLst>
                  </a:custGeom>
                  <a:solidFill>
                    <a:srgbClr val="FFFFFF">
                      <a:lumMod val="95000"/>
                    </a:srgbClr>
                  </a:solidFill>
                  <a:ln w="0" cap="flat" cmpd="sng" algn="ctr">
                    <a:solidFill>
                      <a:srgbClr val="4F5D75">
                        <a:lumMod val="75000"/>
                      </a:srgbClr>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nvGrpSpPr>
                <p:cNvPr id="189" name="Group 188">
                  <a:extLst>
                    <a:ext uri="{FF2B5EF4-FFF2-40B4-BE49-F238E27FC236}">
                      <a16:creationId xmlns:a16="http://schemas.microsoft.com/office/drawing/2014/main" id="{758CBE38-DDB2-F0A2-E686-605933EE0C8B}"/>
                    </a:ext>
                  </a:extLst>
                </p:cNvPr>
                <p:cNvGrpSpPr/>
                <p:nvPr/>
              </p:nvGrpSpPr>
              <p:grpSpPr>
                <a:xfrm>
                  <a:off x="4845030" y="2450149"/>
                  <a:ext cx="416837" cy="270718"/>
                  <a:chOff x="4602665" y="3437652"/>
                  <a:chExt cx="1508067" cy="979428"/>
                </a:xfrm>
              </p:grpSpPr>
              <p:sp>
                <p:nvSpPr>
                  <p:cNvPr id="190" name="Freeform 34">
                    <a:extLst>
                      <a:ext uri="{FF2B5EF4-FFF2-40B4-BE49-F238E27FC236}">
                        <a16:creationId xmlns:a16="http://schemas.microsoft.com/office/drawing/2014/main" id="{CD545710-DB26-91D0-D316-9FD58D548D11}"/>
                      </a:ext>
                    </a:extLst>
                  </p:cNvPr>
                  <p:cNvSpPr>
                    <a:spLocks/>
                  </p:cNvSpPr>
                  <p:nvPr/>
                </p:nvSpPr>
                <p:spPr bwMode="auto">
                  <a:xfrm>
                    <a:off x="4602665" y="3437652"/>
                    <a:ext cx="1498278" cy="979428"/>
                  </a:xfrm>
                  <a:custGeom>
                    <a:avLst/>
                    <a:gdLst>
                      <a:gd name="T0" fmla="*/ 46 w 566"/>
                      <a:gd name="T1" fmla="*/ 370 h 370"/>
                      <a:gd name="T2" fmla="*/ 277 w 566"/>
                      <a:gd name="T3" fmla="*/ 344 h 370"/>
                      <a:gd name="T4" fmla="*/ 480 w 566"/>
                      <a:gd name="T5" fmla="*/ 351 h 370"/>
                      <a:gd name="T6" fmla="*/ 520 w 566"/>
                      <a:gd name="T7" fmla="*/ 364 h 370"/>
                      <a:gd name="T8" fmla="*/ 536 w 566"/>
                      <a:gd name="T9" fmla="*/ 365 h 370"/>
                      <a:gd name="T10" fmla="*/ 566 w 566"/>
                      <a:gd name="T11" fmla="*/ 316 h 370"/>
                      <a:gd name="T12" fmla="*/ 540 w 566"/>
                      <a:gd name="T13" fmla="*/ 294 h 370"/>
                      <a:gd name="T14" fmla="*/ 531 w 566"/>
                      <a:gd name="T15" fmla="*/ 281 h 370"/>
                      <a:gd name="T16" fmla="*/ 506 w 566"/>
                      <a:gd name="T17" fmla="*/ 187 h 370"/>
                      <a:gd name="T18" fmla="*/ 392 w 566"/>
                      <a:gd name="T19" fmla="*/ 36 h 370"/>
                      <a:gd name="T20" fmla="*/ 330 w 566"/>
                      <a:gd name="T21" fmla="*/ 23 h 370"/>
                      <a:gd name="T22" fmla="*/ 320 w 566"/>
                      <a:gd name="T23" fmla="*/ 20 h 370"/>
                      <a:gd name="T24" fmla="*/ 298 w 566"/>
                      <a:gd name="T25" fmla="*/ 4 h 370"/>
                      <a:gd name="T26" fmla="*/ 288 w 566"/>
                      <a:gd name="T27" fmla="*/ 1 h 370"/>
                      <a:gd name="T28" fmla="*/ 234 w 566"/>
                      <a:gd name="T29" fmla="*/ 0 h 370"/>
                      <a:gd name="T30" fmla="*/ 226 w 566"/>
                      <a:gd name="T31" fmla="*/ 16 h 370"/>
                      <a:gd name="T32" fmla="*/ 212 w 566"/>
                      <a:gd name="T33" fmla="*/ 30 h 370"/>
                      <a:gd name="T34" fmla="*/ 187 w 566"/>
                      <a:gd name="T35" fmla="*/ 36 h 370"/>
                      <a:gd name="T36" fmla="*/ 73 w 566"/>
                      <a:gd name="T37" fmla="*/ 130 h 370"/>
                      <a:gd name="T38" fmla="*/ 16 w 566"/>
                      <a:gd name="T39" fmla="*/ 317 h 370"/>
                      <a:gd name="T40" fmla="*/ 14 w 566"/>
                      <a:gd name="T41" fmla="*/ 320 h 370"/>
                      <a:gd name="T42" fmla="*/ 1 w 566"/>
                      <a:gd name="T43" fmla="*/ 350 h 370"/>
                      <a:gd name="T44" fmla="*/ 19 w 566"/>
                      <a:gd name="T45" fmla="*/ 369 h 370"/>
                      <a:gd name="T46" fmla="*/ 46 w 566"/>
                      <a:gd name="T47" fmla="*/ 370 h 370"/>
                      <a:gd name="T48" fmla="*/ 46 w 566"/>
                      <a:gd name="T49" fmla="*/ 37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6" h="370">
                        <a:moveTo>
                          <a:pt x="46" y="370"/>
                        </a:moveTo>
                        <a:cubicBezTo>
                          <a:pt x="46" y="370"/>
                          <a:pt x="163" y="349"/>
                          <a:pt x="277" y="344"/>
                        </a:cubicBezTo>
                        <a:cubicBezTo>
                          <a:pt x="390" y="338"/>
                          <a:pt x="461" y="346"/>
                          <a:pt x="480" y="351"/>
                        </a:cubicBezTo>
                        <a:cubicBezTo>
                          <a:pt x="495" y="355"/>
                          <a:pt x="498" y="352"/>
                          <a:pt x="520" y="364"/>
                        </a:cubicBezTo>
                        <a:cubicBezTo>
                          <a:pt x="525" y="367"/>
                          <a:pt x="531" y="367"/>
                          <a:pt x="536" y="365"/>
                        </a:cubicBezTo>
                        <a:cubicBezTo>
                          <a:pt x="560" y="353"/>
                          <a:pt x="566" y="326"/>
                          <a:pt x="566" y="316"/>
                        </a:cubicBezTo>
                        <a:cubicBezTo>
                          <a:pt x="566" y="310"/>
                          <a:pt x="550" y="300"/>
                          <a:pt x="540" y="294"/>
                        </a:cubicBezTo>
                        <a:cubicBezTo>
                          <a:pt x="535" y="291"/>
                          <a:pt x="532" y="286"/>
                          <a:pt x="531" y="281"/>
                        </a:cubicBezTo>
                        <a:cubicBezTo>
                          <a:pt x="530" y="269"/>
                          <a:pt x="524" y="244"/>
                          <a:pt x="506" y="187"/>
                        </a:cubicBezTo>
                        <a:cubicBezTo>
                          <a:pt x="477" y="101"/>
                          <a:pt x="414" y="49"/>
                          <a:pt x="392" y="36"/>
                        </a:cubicBezTo>
                        <a:cubicBezTo>
                          <a:pt x="376" y="26"/>
                          <a:pt x="343" y="24"/>
                          <a:pt x="330" y="23"/>
                        </a:cubicBezTo>
                        <a:cubicBezTo>
                          <a:pt x="326" y="23"/>
                          <a:pt x="323" y="22"/>
                          <a:pt x="320" y="20"/>
                        </a:cubicBezTo>
                        <a:cubicBezTo>
                          <a:pt x="298" y="4"/>
                          <a:pt x="298" y="4"/>
                          <a:pt x="298" y="4"/>
                        </a:cubicBezTo>
                        <a:cubicBezTo>
                          <a:pt x="295" y="2"/>
                          <a:pt x="292" y="1"/>
                          <a:pt x="288" y="1"/>
                        </a:cubicBezTo>
                        <a:cubicBezTo>
                          <a:pt x="274" y="1"/>
                          <a:pt x="239" y="0"/>
                          <a:pt x="234" y="0"/>
                        </a:cubicBezTo>
                        <a:cubicBezTo>
                          <a:pt x="230" y="0"/>
                          <a:pt x="227" y="8"/>
                          <a:pt x="226" y="16"/>
                        </a:cubicBezTo>
                        <a:cubicBezTo>
                          <a:pt x="224" y="23"/>
                          <a:pt x="219" y="28"/>
                          <a:pt x="212" y="30"/>
                        </a:cubicBezTo>
                        <a:cubicBezTo>
                          <a:pt x="187" y="36"/>
                          <a:pt x="187" y="36"/>
                          <a:pt x="187" y="36"/>
                        </a:cubicBezTo>
                        <a:cubicBezTo>
                          <a:pt x="151" y="46"/>
                          <a:pt x="97" y="92"/>
                          <a:pt x="73" y="130"/>
                        </a:cubicBezTo>
                        <a:cubicBezTo>
                          <a:pt x="47" y="169"/>
                          <a:pt x="35" y="281"/>
                          <a:pt x="16" y="317"/>
                        </a:cubicBezTo>
                        <a:cubicBezTo>
                          <a:pt x="16" y="318"/>
                          <a:pt x="15" y="319"/>
                          <a:pt x="14" y="320"/>
                        </a:cubicBezTo>
                        <a:cubicBezTo>
                          <a:pt x="5" y="332"/>
                          <a:pt x="2" y="342"/>
                          <a:pt x="1" y="350"/>
                        </a:cubicBezTo>
                        <a:cubicBezTo>
                          <a:pt x="0" y="360"/>
                          <a:pt x="8" y="369"/>
                          <a:pt x="19" y="369"/>
                        </a:cubicBezTo>
                        <a:cubicBezTo>
                          <a:pt x="46" y="370"/>
                          <a:pt x="46" y="370"/>
                          <a:pt x="46" y="370"/>
                        </a:cubicBezTo>
                        <a:cubicBezTo>
                          <a:pt x="46" y="370"/>
                          <a:pt x="46" y="370"/>
                          <a:pt x="46" y="370"/>
                        </a:cubicBezTo>
                        <a:close/>
                      </a:path>
                    </a:pathLst>
                  </a:custGeom>
                  <a:solidFill>
                    <a:srgbClr val="FFCC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rgbClr val="4F5D75"/>
                      </a:solidFill>
                      <a:effectLst/>
                      <a:uLnTx/>
                      <a:uFillTx/>
                    </a:endParaRPr>
                  </a:p>
                </p:txBody>
              </p:sp>
              <p:sp>
                <p:nvSpPr>
                  <p:cNvPr id="191" name="Freeform 291">
                    <a:extLst>
                      <a:ext uri="{FF2B5EF4-FFF2-40B4-BE49-F238E27FC236}">
                        <a16:creationId xmlns:a16="http://schemas.microsoft.com/office/drawing/2014/main" id="{FB2F24C3-A12D-B31F-D1F1-7D3FC9795E11}"/>
                      </a:ext>
                    </a:extLst>
                  </p:cNvPr>
                  <p:cNvSpPr/>
                  <p:nvPr/>
                </p:nvSpPr>
                <p:spPr>
                  <a:xfrm>
                    <a:off x="5361593" y="3440512"/>
                    <a:ext cx="749139" cy="967451"/>
                  </a:xfrm>
                  <a:custGeom>
                    <a:avLst/>
                    <a:gdLst>
                      <a:gd name="connsiteX0" fmla="*/ 0 w 262712"/>
                      <a:gd name="connsiteY0" fmla="*/ 0 h 339271"/>
                      <a:gd name="connsiteX1" fmla="*/ 4642 w 262712"/>
                      <a:gd name="connsiteY1" fmla="*/ 76 h 339271"/>
                      <a:gd name="connsiteX2" fmla="*/ 13925 w 262712"/>
                      <a:gd name="connsiteY2" fmla="*/ 2861 h 339271"/>
                      <a:gd name="connsiteX3" fmla="*/ 34348 w 262712"/>
                      <a:gd name="connsiteY3" fmla="*/ 17714 h 339271"/>
                      <a:gd name="connsiteX4" fmla="*/ 43631 w 262712"/>
                      <a:gd name="connsiteY4" fmla="*/ 20499 h 339271"/>
                      <a:gd name="connsiteX5" fmla="*/ 101186 w 262712"/>
                      <a:gd name="connsiteY5" fmla="*/ 32567 h 339271"/>
                      <a:gd name="connsiteX6" fmla="*/ 207013 w 262712"/>
                      <a:gd name="connsiteY6" fmla="*/ 172740 h 339271"/>
                      <a:gd name="connsiteX7" fmla="*/ 230221 w 262712"/>
                      <a:gd name="connsiteY7" fmla="*/ 260000 h 339271"/>
                      <a:gd name="connsiteX8" fmla="*/ 238576 w 262712"/>
                      <a:gd name="connsiteY8" fmla="*/ 272068 h 339271"/>
                      <a:gd name="connsiteX9" fmla="*/ 262712 w 262712"/>
                      <a:gd name="connsiteY9" fmla="*/ 292491 h 339271"/>
                      <a:gd name="connsiteX10" fmla="*/ 234863 w 262712"/>
                      <a:gd name="connsiteY10" fmla="*/ 337978 h 339271"/>
                      <a:gd name="connsiteX11" fmla="*/ 220010 w 262712"/>
                      <a:gd name="connsiteY11" fmla="*/ 337049 h 339271"/>
                      <a:gd name="connsiteX12" fmla="*/ 182877 w 262712"/>
                      <a:gd name="connsiteY12" fmla="*/ 324981 h 339271"/>
                      <a:gd name="connsiteX13" fmla="*/ 65649 w 262712"/>
                      <a:gd name="connsiteY13" fmla="*/ 316496 h 339271"/>
                      <a:gd name="connsiteX14" fmla="*/ 0 w 262712"/>
                      <a:gd name="connsiteY14" fmla="*/ 318328 h 339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2712" h="339271">
                        <a:moveTo>
                          <a:pt x="0" y="0"/>
                        </a:moveTo>
                        <a:lnTo>
                          <a:pt x="4642" y="76"/>
                        </a:lnTo>
                        <a:cubicBezTo>
                          <a:pt x="8355" y="76"/>
                          <a:pt x="11140" y="1005"/>
                          <a:pt x="13925" y="2861"/>
                        </a:cubicBezTo>
                        <a:cubicBezTo>
                          <a:pt x="13925" y="2861"/>
                          <a:pt x="13925" y="2861"/>
                          <a:pt x="34348" y="17714"/>
                        </a:cubicBezTo>
                        <a:cubicBezTo>
                          <a:pt x="37132" y="19571"/>
                          <a:pt x="39917" y="20499"/>
                          <a:pt x="43631" y="20499"/>
                        </a:cubicBezTo>
                        <a:cubicBezTo>
                          <a:pt x="55699" y="21427"/>
                          <a:pt x="86333" y="23284"/>
                          <a:pt x="101186" y="32567"/>
                        </a:cubicBezTo>
                        <a:cubicBezTo>
                          <a:pt x="121609" y="44635"/>
                          <a:pt x="180092" y="92906"/>
                          <a:pt x="207013" y="172740"/>
                        </a:cubicBezTo>
                        <a:cubicBezTo>
                          <a:pt x="223723" y="225653"/>
                          <a:pt x="229293" y="248861"/>
                          <a:pt x="230221" y="260000"/>
                        </a:cubicBezTo>
                        <a:cubicBezTo>
                          <a:pt x="231149" y="264642"/>
                          <a:pt x="233934" y="269283"/>
                          <a:pt x="238576" y="272068"/>
                        </a:cubicBezTo>
                        <a:cubicBezTo>
                          <a:pt x="247859" y="277638"/>
                          <a:pt x="262712" y="286921"/>
                          <a:pt x="262712" y="292491"/>
                        </a:cubicBezTo>
                        <a:cubicBezTo>
                          <a:pt x="262712" y="301774"/>
                          <a:pt x="257142" y="326838"/>
                          <a:pt x="234863" y="337978"/>
                        </a:cubicBezTo>
                        <a:cubicBezTo>
                          <a:pt x="230221" y="339834"/>
                          <a:pt x="224651" y="339834"/>
                          <a:pt x="220010" y="337049"/>
                        </a:cubicBezTo>
                        <a:cubicBezTo>
                          <a:pt x="199587" y="325910"/>
                          <a:pt x="196802" y="328695"/>
                          <a:pt x="182877" y="324981"/>
                        </a:cubicBezTo>
                        <a:cubicBezTo>
                          <a:pt x="169649" y="321500"/>
                          <a:pt x="129267" y="316453"/>
                          <a:pt x="65649" y="316496"/>
                        </a:cubicBezTo>
                        <a:lnTo>
                          <a:pt x="0" y="318328"/>
                        </a:lnTo>
                        <a:close/>
                      </a:path>
                    </a:pathLst>
                  </a:custGeom>
                  <a:solidFill>
                    <a:srgbClr val="F3C73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192" name="Freeform 41">
                    <a:extLst>
                      <a:ext uri="{FF2B5EF4-FFF2-40B4-BE49-F238E27FC236}">
                        <a16:creationId xmlns:a16="http://schemas.microsoft.com/office/drawing/2014/main" id="{D20AD590-50F9-AA3B-E1DD-D017B3FBFE2D}"/>
                      </a:ext>
                    </a:extLst>
                  </p:cNvPr>
                  <p:cNvSpPr>
                    <a:spLocks/>
                  </p:cNvSpPr>
                  <p:nvPr/>
                </p:nvSpPr>
                <p:spPr bwMode="auto">
                  <a:xfrm>
                    <a:off x="4648711" y="4193747"/>
                    <a:ext cx="1404000" cy="36000"/>
                  </a:xfrm>
                  <a:custGeom>
                    <a:avLst/>
                    <a:gdLst>
                      <a:gd name="T0" fmla="*/ 0 w 509"/>
                      <a:gd name="T1" fmla="*/ 87 h 87"/>
                      <a:gd name="T2" fmla="*/ 383 w 509"/>
                      <a:gd name="T3" fmla="*/ 56 h 87"/>
                      <a:gd name="T4" fmla="*/ 509 w 509"/>
                      <a:gd name="T5" fmla="*/ 64 h 87"/>
                      <a:gd name="T6" fmla="*/ 497 w 509"/>
                      <a:gd name="T7" fmla="*/ 3 h 87"/>
                      <a:gd name="T8" fmla="*/ 339 w 509"/>
                      <a:gd name="T9" fmla="*/ 1 h 87"/>
                      <a:gd name="T10" fmla="*/ 15 w 509"/>
                      <a:gd name="T11" fmla="*/ 32 h 87"/>
                      <a:gd name="T12" fmla="*/ 0 w 509"/>
                      <a:gd name="T13" fmla="*/ 87 h 87"/>
                      <a:gd name="connsiteX0" fmla="*/ 0 w 10000"/>
                      <a:gd name="connsiteY0" fmla="*/ 9904 h 9904"/>
                      <a:gd name="connsiteX1" fmla="*/ 7525 w 10000"/>
                      <a:gd name="connsiteY1" fmla="*/ 6341 h 9904"/>
                      <a:gd name="connsiteX2" fmla="*/ 10000 w 10000"/>
                      <a:gd name="connsiteY2" fmla="*/ 7260 h 9904"/>
                      <a:gd name="connsiteX3" fmla="*/ 9802 w 10000"/>
                      <a:gd name="connsiteY3" fmla="*/ 249 h 9904"/>
                      <a:gd name="connsiteX4" fmla="*/ 6660 w 10000"/>
                      <a:gd name="connsiteY4" fmla="*/ 19 h 9904"/>
                      <a:gd name="connsiteX5" fmla="*/ 295 w 10000"/>
                      <a:gd name="connsiteY5" fmla="*/ 3582 h 9904"/>
                      <a:gd name="connsiteX6" fmla="*/ 0 w 10000"/>
                      <a:gd name="connsiteY6" fmla="*/ 9904 h 9904"/>
                      <a:gd name="connsiteX0" fmla="*/ 0 w 10076"/>
                      <a:gd name="connsiteY0" fmla="*/ 10000 h 10000"/>
                      <a:gd name="connsiteX1" fmla="*/ 7525 w 10076"/>
                      <a:gd name="connsiteY1" fmla="*/ 6402 h 10000"/>
                      <a:gd name="connsiteX2" fmla="*/ 10076 w 10076"/>
                      <a:gd name="connsiteY2" fmla="*/ 7555 h 10000"/>
                      <a:gd name="connsiteX3" fmla="*/ 9802 w 10076"/>
                      <a:gd name="connsiteY3" fmla="*/ 251 h 10000"/>
                      <a:gd name="connsiteX4" fmla="*/ 6660 w 10076"/>
                      <a:gd name="connsiteY4" fmla="*/ 19 h 10000"/>
                      <a:gd name="connsiteX5" fmla="*/ 295 w 10076"/>
                      <a:gd name="connsiteY5" fmla="*/ 3617 h 10000"/>
                      <a:gd name="connsiteX6" fmla="*/ 0 w 10076"/>
                      <a:gd name="connsiteY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76" h="10000">
                        <a:moveTo>
                          <a:pt x="0" y="10000"/>
                        </a:moveTo>
                        <a:cubicBezTo>
                          <a:pt x="1198" y="8608"/>
                          <a:pt x="5846" y="6810"/>
                          <a:pt x="7525" y="6402"/>
                        </a:cubicBezTo>
                        <a:cubicBezTo>
                          <a:pt x="9204" y="5995"/>
                          <a:pt x="9094" y="6511"/>
                          <a:pt x="10076" y="7555"/>
                        </a:cubicBezTo>
                        <a:cubicBezTo>
                          <a:pt x="10076" y="5582"/>
                          <a:pt x="9861" y="1876"/>
                          <a:pt x="9802" y="251"/>
                        </a:cubicBezTo>
                        <a:cubicBezTo>
                          <a:pt x="9331" y="-97"/>
                          <a:pt x="7328" y="19"/>
                          <a:pt x="6660" y="19"/>
                        </a:cubicBezTo>
                        <a:cubicBezTo>
                          <a:pt x="5972" y="19"/>
                          <a:pt x="1749" y="2224"/>
                          <a:pt x="295" y="3617"/>
                        </a:cubicBezTo>
                        <a:cubicBezTo>
                          <a:pt x="98" y="7330"/>
                          <a:pt x="0" y="10000"/>
                          <a:pt x="0" y="10000"/>
                        </a:cubicBezTo>
                        <a:close/>
                      </a:path>
                    </a:pathLst>
                  </a:custGeom>
                  <a:solidFill>
                    <a:srgbClr val="D3E3EC">
                      <a:lumMod val="10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rgbClr val="4F5D75"/>
                      </a:solidFill>
                      <a:effectLst/>
                      <a:uLnTx/>
                      <a:uFillTx/>
                    </a:endParaRPr>
                  </a:p>
                </p:txBody>
              </p:sp>
              <p:grpSp>
                <p:nvGrpSpPr>
                  <p:cNvPr id="193" name="Group 192">
                    <a:extLst>
                      <a:ext uri="{FF2B5EF4-FFF2-40B4-BE49-F238E27FC236}">
                        <a16:creationId xmlns:a16="http://schemas.microsoft.com/office/drawing/2014/main" id="{4F6D4DF2-A5E2-A0F3-8AF9-9E26D3866079}"/>
                      </a:ext>
                    </a:extLst>
                  </p:cNvPr>
                  <p:cNvGrpSpPr/>
                  <p:nvPr/>
                </p:nvGrpSpPr>
                <p:grpSpPr>
                  <a:xfrm>
                    <a:off x="5132583" y="3696390"/>
                    <a:ext cx="416593" cy="399889"/>
                    <a:chOff x="1769490" y="5357431"/>
                    <a:chExt cx="558194" cy="535812"/>
                  </a:xfrm>
                </p:grpSpPr>
                <p:sp>
                  <p:nvSpPr>
                    <p:cNvPr id="194" name="Oval 5">
                      <a:extLst>
                        <a:ext uri="{FF2B5EF4-FFF2-40B4-BE49-F238E27FC236}">
                          <a16:creationId xmlns:a16="http://schemas.microsoft.com/office/drawing/2014/main" id="{2638D280-693B-CDD6-5CE6-A2EBF8B82198}"/>
                        </a:ext>
                      </a:extLst>
                    </p:cNvPr>
                    <p:cNvSpPr>
                      <a:spLocks noChangeArrowheads="1"/>
                    </p:cNvSpPr>
                    <p:nvPr/>
                  </p:nvSpPr>
                  <p:spPr bwMode="auto">
                    <a:xfrm>
                      <a:off x="1992632" y="5545983"/>
                      <a:ext cx="111910" cy="11191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4F5D75"/>
                        </a:solidFill>
                        <a:effectLst/>
                        <a:uLnTx/>
                        <a:uFillTx/>
                      </a:endParaRPr>
                    </a:p>
                  </p:txBody>
                </p:sp>
                <p:sp>
                  <p:nvSpPr>
                    <p:cNvPr id="195" name="Freeform 6">
                      <a:extLst>
                        <a:ext uri="{FF2B5EF4-FFF2-40B4-BE49-F238E27FC236}">
                          <a16:creationId xmlns:a16="http://schemas.microsoft.com/office/drawing/2014/main" id="{D54EC19B-AD2F-DF5F-9184-098226AB142A}"/>
                        </a:ext>
                      </a:extLst>
                    </p:cNvPr>
                    <p:cNvSpPr>
                      <a:spLocks/>
                    </p:cNvSpPr>
                    <p:nvPr/>
                  </p:nvSpPr>
                  <p:spPr bwMode="auto">
                    <a:xfrm>
                      <a:off x="1769490" y="5357431"/>
                      <a:ext cx="234672" cy="241455"/>
                    </a:xfrm>
                    <a:custGeom>
                      <a:avLst/>
                      <a:gdLst>
                        <a:gd name="T0" fmla="*/ 0 w 40"/>
                        <a:gd name="T1" fmla="*/ 41 h 41"/>
                        <a:gd name="T2" fmla="*/ 24 w 40"/>
                        <a:gd name="T3" fmla="*/ 0 h 41"/>
                        <a:gd name="T4" fmla="*/ 40 w 40"/>
                        <a:gd name="T5" fmla="*/ 28 h 41"/>
                        <a:gd name="T6" fmla="*/ 32 w 40"/>
                        <a:gd name="T7" fmla="*/ 41 h 41"/>
                      </a:gdLst>
                      <a:ahLst/>
                      <a:cxnLst>
                        <a:cxn ang="0">
                          <a:pos x="T0" y="T1"/>
                        </a:cxn>
                        <a:cxn ang="0">
                          <a:pos x="T2" y="T3"/>
                        </a:cxn>
                        <a:cxn ang="0">
                          <a:pos x="T4" y="T5"/>
                        </a:cxn>
                        <a:cxn ang="0">
                          <a:pos x="T6" y="T7"/>
                        </a:cxn>
                      </a:cxnLst>
                      <a:rect l="0" t="0" r="r" b="b"/>
                      <a:pathLst>
                        <a:path w="40" h="41">
                          <a:moveTo>
                            <a:pt x="0" y="41"/>
                          </a:moveTo>
                          <a:cubicBezTo>
                            <a:pt x="0" y="24"/>
                            <a:pt x="10" y="8"/>
                            <a:pt x="24" y="0"/>
                          </a:cubicBezTo>
                          <a:cubicBezTo>
                            <a:pt x="40" y="28"/>
                            <a:pt x="40" y="28"/>
                            <a:pt x="40" y="28"/>
                          </a:cubicBezTo>
                          <a:cubicBezTo>
                            <a:pt x="35" y="30"/>
                            <a:pt x="32" y="35"/>
                            <a:pt x="32" y="41"/>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4F5D75"/>
                        </a:solidFill>
                        <a:effectLst/>
                        <a:uLnTx/>
                        <a:uFillTx/>
                      </a:endParaRPr>
                    </a:p>
                  </p:txBody>
                </p:sp>
                <p:sp>
                  <p:nvSpPr>
                    <p:cNvPr id="196" name="Freeform 7">
                      <a:extLst>
                        <a:ext uri="{FF2B5EF4-FFF2-40B4-BE49-F238E27FC236}">
                          <a16:creationId xmlns:a16="http://schemas.microsoft.com/office/drawing/2014/main" id="{71B476A6-BD39-097B-77CD-A1497DA7D56D}"/>
                        </a:ext>
                      </a:extLst>
                    </p:cNvPr>
                    <p:cNvSpPr>
                      <a:spLocks/>
                    </p:cNvSpPr>
                    <p:nvPr/>
                  </p:nvSpPr>
                  <p:spPr bwMode="auto">
                    <a:xfrm>
                      <a:off x="1910565" y="5681631"/>
                      <a:ext cx="282149" cy="211612"/>
                    </a:xfrm>
                    <a:custGeom>
                      <a:avLst/>
                      <a:gdLst>
                        <a:gd name="T0" fmla="*/ 48 w 48"/>
                        <a:gd name="T1" fmla="*/ 27 h 36"/>
                        <a:gd name="T2" fmla="*/ 0 w 48"/>
                        <a:gd name="T3" fmla="*/ 27 h 36"/>
                        <a:gd name="T4" fmla="*/ 16 w 48"/>
                        <a:gd name="T5" fmla="*/ 0 h 36"/>
                        <a:gd name="T6" fmla="*/ 32 w 48"/>
                        <a:gd name="T7" fmla="*/ 0 h 36"/>
                      </a:gdLst>
                      <a:ahLst/>
                      <a:cxnLst>
                        <a:cxn ang="0">
                          <a:pos x="T0" y="T1"/>
                        </a:cxn>
                        <a:cxn ang="0">
                          <a:pos x="T2" y="T3"/>
                        </a:cxn>
                        <a:cxn ang="0">
                          <a:pos x="T4" y="T5"/>
                        </a:cxn>
                        <a:cxn ang="0">
                          <a:pos x="T6" y="T7"/>
                        </a:cxn>
                      </a:cxnLst>
                      <a:rect l="0" t="0" r="r" b="b"/>
                      <a:pathLst>
                        <a:path w="48" h="36">
                          <a:moveTo>
                            <a:pt x="48" y="27"/>
                          </a:moveTo>
                          <a:cubicBezTo>
                            <a:pt x="32" y="36"/>
                            <a:pt x="14" y="36"/>
                            <a:pt x="0" y="27"/>
                          </a:cubicBezTo>
                          <a:cubicBezTo>
                            <a:pt x="16" y="0"/>
                            <a:pt x="16" y="0"/>
                            <a:pt x="16" y="0"/>
                          </a:cubicBezTo>
                          <a:cubicBezTo>
                            <a:pt x="21" y="3"/>
                            <a:pt x="27" y="3"/>
                            <a:pt x="32"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4F5D75"/>
                        </a:solidFill>
                        <a:effectLst/>
                        <a:uLnTx/>
                        <a:uFillTx/>
                      </a:endParaRPr>
                    </a:p>
                  </p:txBody>
                </p:sp>
                <p:sp>
                  <p:nvSpPr>
                    <p:cNvPr id="197" name="Freeform 8">
                      <a:extLst>
                        <a:ext uri="{FF2B5EF4-FFF2-40B4-BE49-F238E27FC236}">
                          <a16:creationId xmlns:a16="http://schemas.microsoft.com/office/drawing/2014/main" id="{DA33BEFE-230C-79C9-E41D-E69A091312C3}"/>
                        </a:ext>
                      </a:extLst>
                    </p:cNvPr>
                    <p:cNvSpPr>
                      <a:spLocks/>
                    </p:cNvSpPr>
                    <p:nvPr/>
                  </p:nvSpPr>
                  <p:spPr bwMode="auto">
                    <a:xfrm>
                      <a:off x="2098438" y="5357431"/>
                      <a:ext cx="229246" cy="241455"/>
                    </a:xfrm>
                    <a:custGeom>
                      <a:avLst/>
                      <a:gdLst>
                        <a:gd name="T0" fmla="*/ 16 w 39"/>
                        <a:gd name="T1" fmla="*/ 0 h 41"/>
                        <a:gd name="T2" fmla="*/ 39 w 39"/>
                        <a:gd name="T3" fmla="*/ 41 h 41"/>
                        <a:gd name="T4" fmla="*/ 7 w 39"/>
                        <a:gd name="T5" fmla="*/ 41 h 41"/>
                        <a:gd name="T6" fmla="*/ 0 w 39"/>
                        <a:gd name="T7" fmla="*/ 28 h 41"/>
                      </a:gdLst>
                      <a:ahLst/>
                      <a:cxnLst>
                        <a:cxn ang="0">
                          <a:pos x="T0" y="T1"/>
                        </a:cxn>
                        <a:cxn ang="0">
                          <a:pos x="T2" y="T3"/>
                        </a:cxn>
                        <a:cxn ang="0">
                          <a:pos x="T4" y="T5"/>
                        </a:cxn>
                        <a:cxn ang="0">
                          <a:pos x="T6" y="T7"/>
                        </a:cxn>
                      </a:cxnLst>
                      <a:rect l="0" t="0" r="r" b="b"/>
                      <a:pathLst>
                        <a:path w="39" h="41">
                          <a:moveTo>
                            <a:pt x="16" y="0"/>
                          </a:moveTo>
                          <a:cubicBezTo>
                            <a:pt x="31" y="9"/>
                            <a:pt x="39" y="25"/>
                            <a:pt x="39" y="41"/>
                          </a:cubicBezTo>
                          <a:cubicBezTo>
                            <a:pt x="7" y="41"/>
                            <a:pt x="7" y="41"/>
                            <a:pt x="7" y="41"/>
                          </a:cubicBezTo>
                          <a:cubicBezTo>
                            <a:pt x="7" y="36"/>
                            <a:pt x="5" y="30"/>
                            <a:pt x="0" y="2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4F5D75"/>
                        </a:solidFill>
                        <a:effectLst/>
                        <a:uLnTx/>
                        <a:uFillTx/>
                      </a:endParaRPr>
                    </a:p>
                  </p:txBody>
                </p:sp>
              </p:grpSp>
            </p:grpSp>
          </p:grpSp>
          <p:grpSp>
            <p:nvGrpSpPr>
              <p:cNvPr id="183" name="Group 182">
                <a:extLst>
                  <a:ext uri="{FF2B5EF4-FFF2-40B4-BE49-F238E27FC236}">
                    <a16:creationId xmlns:a16="http://schemas.microsoft.com/office/drawing/2014/main" id="{048ADD8C-5503-CCFC-BF4C-F1C15CB7C5BB}"/>
                  </a:ext>
                </a:extLst>
              </p:cNvPr>
              <p:cNvGrpSpPr/>
              <p:nvPr/>
            </p:nvGrpSpPr>
            <p:grpSpPr>
              <a:xfrm>
                <a:off x="5058458" y="2760200"/>
                <a:ext cx="158513" cy="152157"/>
                <a:chOff x="1769490" y="5357431"/>
                <a:chExt cx="558194" cy="535812"/>
              </a:xfrm>
              <a:solidFill>
                <a:srgbClr val="FFCC00"/>
              </a:solidFill>
            </p:grpSpPr>
            <p:sp>
              <p:nvSpPr>
                <p:cNvPr id="184" name="Oval 5">
                  <a:extLst>
                    <a:ext uri="{FF2B5EF4-FFF2-40B4-BE49-F238E27FC236}">
                      <a16:creationId xmlns:a16="http://schemas.microsoft.com/office/drawing/2014/main" id="{656C448D-8429-A09E-D343-1225817B64B7}"/>
                    </a:ext>
                  </a:extLst>
                </p:cNvPr>
                <p:cNvSpPr>
                  <a:spLocks noChangeArrowheads="1"/>
                </p:cNvSpPr>
                <p:nvPr/>
              </p:nvSpPr>
              <p:spPr bwMode="auto">
                <a:xfrm>
                  <a:off x="1992632" y="5545983"/>
                  <a:ext cx="111910" cy="11191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4F5D75"/>
                    </a:solidFill>
                    <a:effectLst/>
                    <a:uLnTx/>
                    <a:uFillTx/>
                  </a:endParaRPr>
                </a:p>
              </p:txBody>
            </p:sp>
            <p:sp>
              <p:nvSpPr>
                <p:cNvPr id="185" name="Freeform 6">
                  <a:extLst>
                    <a:ext uri="{FF2B5EF4-FFF2-40B4-BE49-F238E27FC236}">
                      <a16:creationId xmlns:a16="http://schemas.microsoft.com/office/drawing/2014/main" id="{7991BCCD-0D85-6679-AE75-19547A6AD624}"/>
                    </a:ext>
                  </a:extLst>
                </p:cNvPr>
                <p:cNvSpPr>
                  <a:spLocks/>
                </p:cNvSpPr>
                <p:nvPr/>
              </p:nvSpPr>
              <p:spPr bwMode="auto">
                <a:xfrm>
                  <a:off x="1769490" y="5357431"/>
                  <a:ext cx="234672" cy="241455"/>
                </a:xfrm>
                <a:custGeom>
                  <a:avLst/>
                  <a:gdLst>
                    <a:gd name="T0" fmla="*/ 0 w 40"/>
                    <a:gd name="T1" fmla="*/ 41 h 41"/>
                    <a:gd name="T2" fmla="*/ 24 w 40"/>
                    <a:gd name="T3" fmla="*/ 0 h 41"/>
                    <a:gd name="T4" fmla="*/ 40 w 40"/>
                    <a:gd name="T5" fmla="*/ 28 h 41"/>
                    <a:gd name="T6" fmla="*/ 32 w 40"/>
                    <a:gd name="T7" fmla="*/ 41 h 41"/>
                  </a:gdLst>
                  <a:ahLst/>
                  <a:cxnLst>
                    <a:cxn ang="0">
                      <a:pos x="T0" y="T1"/>
                    </a:cxn>
                    <a:cxn ang="0">
                      <a:pos x="T2" y="T3"/>
                    </a:cxn>
                    <a:cxn ang="0">
                      <a:pos x="T4" y="T5"/>
                    </a:cxn>
                    <a:cxn ang="0">
                      <a:pos x="T6" y="T7"/>
                    </a:cxn>
                  </a:cxnLst>
                  <a:rect l="0" t="0" r="r" b="b"/>
                  <a:pathLst>
                    <a:path w="40" h="41">
                      <a:moveTo>
                        <a:pt x="0" y="41"/>
                      </a:moveTo>
                      <a:cubicBezTo>
                        <a:pt x="0" y="24"/>
                        <a:pt x="10" y="8"/>
                        <a:pt x="24" y="0"/>
                      </a:cubicBezTo>
                      <a:cubicBezTo>
                        <a:pt x="40" y="28"/>
                        <a:pt x="40" y="28"/>
                        <a:pt x="40" y="28"/>
                      </a:cubicBezTo>
                      <a:cubicBezTo>
                        <a:pt x="35" y="30"/>
                        <a:pt x="32" y="35"/>
                        <a:pt x="32" y="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4F5D75"/>
                    </a:solidFill>
                    <a:effectLst/>
                    <a:uLnTx/>
                    <a:uFillTx/>
                  </a:endParaRPr>
                </a:p>
              </p:txBody>
            </p:sp>
            <p:sp>
              <p:nvSpPr>
                <p:cNvPr id="186" name="Freeform 7">
                  <a:extLst>
                    <a:ext uri="{FF2B5EF4-FFF2-40B4-BE49-F238E27FC236}">
                      <a16:creationId xmlns:a16="http://schemas.microsoft.com/office/drawing/2014/main" id="{A0270B2B-7394-5AF7-7F53-BC4614D9F0AC}"/>
                    </a:ext>
                  </a:extLst>
                </p:cNvPr>
                <p:cNvSpPr>
                  <a:spLocks/>
                </p:cNvSpPr>
                <p:nvPr/>
              </p:nvSpPr>
              <p:spPr bwMode="auto">
                <a:xfrm>
                  <a:off x="1910565" y="5681631"/>
                  <a:ext cx="282149" cy="211612"/>
                </a:xfrm>
                <a:custGeom>
                  <a:avLst/>
                  <a:gdLst>
                    <a:gd name="T0" fmla="*/ 48 w 48"/>
                    <a:gd name="T1" fmla="*/ 27 h 36"/>
                    <a:gd name="T2" fmla="*/ 0 w 48"/>
                    <a:gd name="T3" fmla="*/ 27 h 36"/>
                    <a:gd name="T4" fmla="*/ 16 w 48"/>
                    <a:gd name="T5" fmla="*/ 0 h 36"/>
                    <a:gd name="T6" fmla="*/ 32 w 48"/>
                    <a:gd name="T7" fmla="*/ 0 h 36"/>
                  </a:gdLst>
                  <a:ahLst/>
                  <a:cxnLst>
                    <a:cxn ang="0">
                      <a:pos x="T0" y="T1"/>
                    </a:cxn>
                    <a:cxn ang="0">
                      <a:pos x="T2" y="T3"/>
                    </a:cxn>
                    <a:cxn ang="0">
                      <a:pos x="T4" y="T5"/>
                    </a:cxn>
                    <a:cxn ang="0">
                      <a:pos x="T6" y="T7"/>
                    </a:cxn>
                  </a:cxnLst>
                  <a:rect l="0" t="0" r="r" b="b"/>
                  <a:pathLst>
                    <a:path w="48" h="36">
                      <a:moveTo>
                        <a:pt x="48" y="27"/>
                      </a:moveTo>
                      <a:cubicBezTo>
                        <a:pt x="32" y="36"/>
                        <a:pt x="14" y="36"/>
                        <a:pt x="0" y="27"/>
                      </a:cubicBezTo>
                      <a:cubicBezTo>
                        <a:pt x="16" y="0"/>
                        <a:pt x="16" y="0"/>
                        <a:pt x="16" y="0"/>
                      </a:cubicBezTo>
                      <a:cubicBezTo>
                        <a:pt x="21" y="3"/>
                        <a:pt x="27" y="3"/>
                        <a:pt x="3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4F5D75"/>
                    </a:solidFill>
                    <a:effectLst/>
                    <a:uLnTx/>
                    <a:uFillTx/>
                  </a:endParaRPr>
                </a:p>
              </p:txBody>
            </p:sp>
            <p:sp>
              <p:nvSpPr>
                <p:cNvPr id="187" name="Freeform 8">
                  <a:extLst>
                    <a:ext uri="{FF2B5EF4-FFF2-40B4-BE49-F238E27FC236}">
                      <a16:creationId xmlns:a16="http://schemas.microsoft.com/office/drawing/2014/main" id="{7FF7BBBD-BC89-F912-82B2-8AD67C876602}"/>
                    </a:ext>
                  </a:extLst>
                </p:cNvPr>
                <p:cNvSpPr>
                  <a:spLocks/>
                </p:cNvSpPr>
                <p:nvPr/>
              </p:nvSpPr>
              <p:spPr bwMode="auto">
                <a:xfrm>
                  <a:off x="2098438" y="5357431"/>
                  <a:ext cx="229246" cy="241455"/>
                </a:xfrm>
                <a:custGeom>
                  <a:avLst/>
                  <a:gdLst>
                    <a:gd name="T0" fmla="*/ 16 w 39"/>
                    <a:gd name="T1" fmla="*/ 0 h 41"/>
                    <a:gd name="T2" fmla="*/ 39 w 39"/>
                    <a:gd name="T3" fmla="*/ 41 h 41"/>
                    <a:gd name="T4" fmla="*/ 7 w 39"/>
                    <a:gd name="T5" fmla="*/ 41 h 41"/>
                    <a:gd name="T6" fmla="*/ 0 w 39"/>
                    <a:gd name="T7" fmla="*/ 28 h 41"/>
                  </a:gdLst>
                  <a:ahLst/>
                  <a:cxnLst>
                    <a:cxn ang="0">
                      <a:pos x="T0" y="T1"/>
                    </a:cxn>
                    <a:cxn ang="0">
                      <a:pos x="T2" y="T3"/>
                    </a:cxn>
                    <a:cxn ang="0">
                      <a:pos x="T4" y="T5"/>
                    </a:cxn>
                    <a:cxn ang="0">
                      <a:pos x="T6" y="T7"/>
                    </a:cxn>
                  </a:cxnLst>
                  <a:rect l="0" t="0" r="r" b="b"/>
                  <a:pathLst>
                    <a:path w="39" h="41">
                      <a:moveTo>
                        <a:pt x="16" y="0"/>
                      </a:moveTo>
                      <a:cubicBezTo>
                        <a:pt x="31" y="9"/>
                        <a:pt x="39" y="25"/>
                        <a:pt x="39" y="41"/>
                      </a:cubicBezTo>
                      <a:cubicBezTo>
                        <a:pt x="7" y="41"/>
                        <a:pt x="7" y="41"/>
                        <a:pt x="7" y="41"/>
                      </a:cubicBezTo>
                      <a:cubicBezTo>
                        <a:pt x="7" y="36"/>
                        <a:pt x="5" y="30"/>
                        <a:pt x="0" y="2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4F5D75"/>
                    </a:solidFill>
                    <a:effectLst/>
                    <a:uLnTx/>
                    <a:uFillTx/>
                  </a:endParaRPr>
                </a:p>
              </p:txBody>
            </p:sp>
          </p:grpSp>
        </p:grpSp>
      </p:grpSp>
      <p:grpSp>
        <p:nvGrpSpPr>
          <p:cNvPr id="202" name="Group 201">
            <a:extLst>
              <a:ext uri="{FF2B5EF4-FFF2-40B4-BE49-F238E27FC236}">
                <a16:creationId xmlns:a16="http://schemas.microsoft.com/office/drawing/2014/main" id="{63BEF62B-37B8-DA23-C0E1-E2D45A3AD284}"/>
              </a:ext>
            </a:extLst>
          </p:cNvPr>
          <p:cNvGrpSpPr/>
          <p:nvPr/>
        </p:nvGrpSpPr>
        <p:grpSpPr>
          <a:xfrm>
            <a:off x="2557199" y="224956"/>
            <a:ext cx="1280509" cy="3893120"/>
            <a:chOff x="2115411" y="1595044"/>
            <a:chExt cx="1280509" cy="3893120"/>
          </a:xfrm>
        </p:grpSpPr>
        <p:sp>
          <p:nvSpPr>
            <p:cNvPr id="203" name="TextBox 202">
              <a:extLst>
                <a:ext uri="{FF2B5EF4-FFF2-40B4-BE49-F238E27FC236}">
                  <a16:creationId xmlns:a16="http://schemas.microsoft.com/office/drawing/2014/main" id="{08C550CB-BB8A-2E42-D183-6A8753931720}"/>
                </a:ext>
              </a:extLst>
            </p:cNvPr>
            <p:cNvSpPr txBox="1"/>
            <p:nvPr/>
          </p:nvSpPr>
          <p:spPr>
            <a:xfrm>
              <a:off x="2126040" y="4595612"/>
              <a:ext cx="1243232" cy="8925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300" b="1" i="0" u="none" strike="noStrike" kern="0" cap="none" spc="0" normalizeH="0" baseline="0" noProof="0" dirty="0" err="1">
                  <a:ln>
                    <a:noFill/>
                  </a:ln>
                  <a:solidFill>
                    <a:srgbClr val="4F5D75"/>
                  </a:solidFill>
                  <a:effectLst/>
                  <a:uLnTx/>
                  <a:uFillTx/>
                </a:rPr>
                <a:t>Durchschnittliche</a:t>
              </a:r>
              <a:r>
                <a:rPr kumimoji="0" lang="en-GB" sz="1300" b="1" i="0" u="none" strike="noStrike" kern="0" cap="none" spc="0" normalizeH="0" baseline="0" noProof="0" dirty="0">
                  <a:ln>
                    <a:noFill/>
                  </a:ln>
                  <a:solidFill>
                    <a:srgbClr val="4F5D75"/>
                  </a:solidFill>
                  <a:effectLst/>
                  <a:uLnTx/>
                  <a:uFillTx/>
                </a:rPr>
                <a:t> </a:t>
              </a:r>
              <a:r>
                <a:rPr kumimoji="0" lang="en-GB" sz="1300" b="1" i="0" u="none" strike="noStrike" kern="0" cap="none" spc="0" normalizeH="0" baseline="0" noProof="0" dirty="0" err="1">
                  <a:ln>
                    <a:noFill/>
                  </a:ln>
                  <a:solidFill>
                    <a:srgbClr val="4F5D75"/>
                  </a:solidFill>
                  <a:effectLst/>
                  <a:uLnTx/>
                  <a:uFillTx/>
                </a:rPr>
                <a:t>Dosis</a:t>
              </a:r>
              <a:r>
                <a:rPr kumimoji="0" lang="en-GB" sz="1300" b="1" i="0" u="none" strike="noStrike" kern="0" cap="none" spc="0" normalizeH="0" baseline="0" noProof="0" dirty="0">
                  <a:ln>
                    <a:noFill/>
                  </a:ln>
                  <a:solidFill>
                    <a:srgbClr val="4F5D75"/>
                  </a:solidFill>
                  <a:effectLst/>
                  <a:uLnTx/>
                  <a:uFillTx/>
                </a:rPr>
                <a:t> für </a:t>
              </a:r>
              <a:r>
                <a:rPr kumimoji="0" lang="en-GB" sz="1300" b="1" i="0" u="none" strike="noStrike" kern="0" cap="none" spc="0" normalizeH="0" baseline="0" noProof="0" dirty="0" err="1">
                  <a:ln>
                    <a:noFill/>
                  </a:ln>
                  <a:solidFill>
                    <a:srgbClr val="4F5D75"/>
                  </a:solidFill>
                  <a:effectLst/>
                  <a:uLnTx/>
                  <a:uFillTx/>
                </a:rPr>
                <a:t>Flugzeug-piloten</a:t>
              </a:r>
              <a:endParaRPr kumimoji="0" lang="en-GB" sz="1300" b="1" i="0" u="none" strike="noStrike" kern="0" cap="none" spc="0" normalizeH="0" baseline="0" noProof="0" dirty="0">
                <a:ln>
                  <a:noFill/>
                </a:ln>
                <a:solidFill>
                  <a:srgbClr val="4F5D75"/>
                </a:solidFill>
                <a:effectLst/>
                <a:uLnTx/>
                <a:uFillTx/>
              </a:endParaRPr>
            </a:p>
          </p:txBody>
        </p:sp>
        <p:sp>
          <p:nvSpPr>
            <p:cNvPr id="204" name="TextBox 203">
              <a:extLst>
                <a:ext uri="{FF2B5EF4-FFF2-40B4-BE49-F238E27FC236}">
                  <a16:creationId xmlns:a16="http://schemas.microsoft.com/office/drawing/2014/main" id="{7C4AF4D2-9977-03F9-C8CA-883BB49C71AA}"/>
                </a:ext>
              </a:extLst>
            </p:cNvPr>
            <p:cNvSpPr txBox="1"/>
            <p:nvPr/>
          </p:nvSpPr>
          <p:spPr>
            <a:xfrm>
              <a:off x="2209393" y="3183431"/>
              <a:ext cx="1076526"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4F5D75"/>
                  </a:solidFill>
                  <a:effectLst/>
                  <a:uLnTx/>
                  <a:uFillTx/>
                </a:rPr>
                <a:t>3 mSv</a:t>
              </a:r>
              <a:br>
                <a:rPr kumimoji="0" lang="fr-CH" sz="1600" b="1" i="0" u="none" strike="noStrike" kern="0" cap="none" spc="0" normalizeH="0" baseline="0" noProof="0" dirty="0">
                  <a:ln>
                    <a:noFill/>
                  </a:ln>
                  <a:solidFill>
                    <a:srgbClr val="4F5D75"/>
                  </a:solidFill>
                  <a:effectLst/>
                  <a:uLnTx/>
                  <a:uFillTx/>
                </a:rPr>
              </a:br>
              <a:r>
                <a:rPr kumimoji="0" lang="en-GB" sz="1200" b="1" i="0" u="none" strike="noStrike" kern="0" cap="none" spc="0" normalizeH="0" baseline="0" noProof="0" dirty="0">
                  <a:ln>
                    <a:noFill/>
                  </a:ln>
                  <a:solidFill>
                    <a:srgbClr val="4F5D75"/>
                  </a:solidFill>
                  <a:effectLst/>
                  <a:uLnTx/>
                  <a:uFillTx/>
                </a:rPr>
                <a:t>(</a:t>
              </a:r>
              <a:r>
                <a:rPr kumimoji="0" lang="en-GB" sz="1200" b="1" i="0" u="none" strike="noStrike" kern="0" cap="none" spc="0" normalizeH="0" baseline="0" noProof="0" dirty="0" err="1">
                  <a:ln>
                    <a:noFill/>
                  </a:ln>
                  <a:solidFill>
                    <a:srgbClr val="4F5D75"/>
                  </a:solidFill>
                  <a:effectLst/>
                  <a:uLnTx/>
                  <a:uFillTx/>
                </a:rPr>
                <a:t>jährlich</a:t>
              </a:r>
              <a:r>
                <a:rPr kumimoji="0" lang="en-GB" sz="1200" b="1" i="0" u="none" strike="noStrike" kern="0" cap="none" spc="0" normalizeH="0" baseline="0" noProof="0" dirty="0">
                  <a:ln>
                    <a:noFill/>
                  </a:ln>
                  <a:solidFill>
                    <a:srgbClr val="4F5D75"/>
                  </a:solidFill>
                  <a:effectLst/>
                  <a:uLnTx/>
                  <a:uFillTx/>
                </a:rPr>
                <a:t>)</a:t>
              </a:r>
            </a:p>
          </p:txBody>
        </p:sp>
        <p:grpSp>
          <p:nvGrpSpPr>
            <p:cNvPr id="205" name="Group 204">
              <a:extLst>
                <a:ext uri="{FF2B5EF4-FFF2-40B4-BE49-F238E27FC236}">
                  <a16:creationId xmlns:a16="http://schemas.microsoft.com/office/drawing/2014/main" id="{C5318991-9B00-753D-DDDB-C3AFD3D84564}"/>
                </a:ext>
              </a:extLst>
            </p:cNvPr>
            <p:cNvGrpSpPr/>
            <p:nvPr/>
          </p:nvGrpSpPr>
          <p:grpSpPr>
            <a:xfrm>
              <a:off x="2115411" y="1595044"/>
              <a:ext cx="1280509" cy="1376267"/>
              <a:chOff x="6011957" y="3263901"/>
              <a:chExt cx="1488911" cy="1600253"/>
            </a:xfrm>
          </p:grpSpPr>
          <p:grpSp>
            <p:nvGrpSpPr>
              <p:cNvPr id="206" name="Group 205">
                <a:extLst>
                  <a:ext uri="{FF2B5EF4-FFF2-40B4-BE49-F238E27FC236}">
                    <a16:creationId xmlns:a16="http://schemas.microsoft.com/office/drawing/2014/main" id="{DD39FF4A-0AA5-927C-9F04-E544A9C7E5B5}"/>
                  </a:ext>
                </a:extLst>
              </p:cNvPr>
              <p:cNvGrpSpPr/>
              <p:nvPr/>
            </p:nvGrpSpPr>
            <p:grpSpPr>
              <a:xfrm>
                <a:off x="6011957" y="3263901"/>
                <a:ext cx="1488911" cy="1600253"/>
                <a:chOff x="580069" y="4133012"/>
                <a:chExt cx="943696" cy="1037114"/>
              </a:xfrm>
            </p:grpSpPr>
            <p:grpSp>
              <p:nvGrpSpPr>
                <p:cNvPr id="211" name="Group 210">
                  <a:extLst>
                    <a:ext uri="{FF2B5EF4-FFF2-40B4-BE49-F238E27FC236}">
                      <a16:creationId xmlns:a16="http://schemas.microsoft.com/office/drawing/2014/main" id="{DE7349F2-F6DE-0F46-2584-E90C2EC02195}"/>
                    </a:ext>
                  </a:extLst>
                </p:cNvPr>
                <p:cNvGrpSpPr/>
                <p:nvPr/>
              </p:nvGrpSpPr>
              <p:grpSpPr>
                <a:xfrm rot="16200000">
                  <a:off x="533360" y="4179721"/>
                  <a:ext cx="1037114" cy="943696"/>
                  <a:chOff x="1247945" y="3596743"/>
                  <a:chExt cx="1037114" cy="943696"/>
                </a:xfrm>
              </p:grpSpPr>
              <p:grpSp>
                <p:nvGrpSpPr>
                  <p:cNvPr id="214" name="Group 213">
                    <a:extLst>
                      <a:ext uri="{FF2B5EF4-FFF2-40B4-BE49-F238E27FC236}">
                        <a16:creationId xmlns:a16="http://schemas.microsoft.com/office/drawing/2014/main" id="{145D2EAB-21A1-771F-623B-B37F9B88C562}"/>
                      </a:ext>
                    </a:extLst>
                  </p:cNvPr>
                  <p:cNvGrpSpPr/>
                  <p:nvPr/>
                </p:nvGrpSpPr>
                <p:grpSpPr>
                  <a:xfrm>
                    <a:off x="1247945" y="3980138"/>
                    <a:ext cx="1037114" cy="174349"/>
                    <a:chOff x="1644241" y="1702966"/>
                    <a:chExt cx="5813572" cy="977318"/>
                  </a:xfrm>
                </p:grpSpPr>
                <p:sp>
                  <p:nvSpPr>
                    <p:cNvPr id="229" name="Oval 228">
                      <a:extLst>
                        <a:ext uri="{FF2B5EF4-FFF2-40B4-BE49-F238E27FC236}">
                          <a16:creationId xmlns:a16="http://schemas.microsoft.com/office/drawing/2014/main" id="{ADBDB8E3-1374-CEE3-85C0-6466AC8AB600}"/>
                        </a:ext>
                      </a:extLst>
                    </p:cNvPr>
                    <p:cNvSpPr/>
                    <p:nvPr/>
                  </p:nvSpPr>
                  <p:spPr>
                    <a:xfrm>
                      <a:off x="1644241" y="1702966"/>
                      <a:ext cx="5813571" cy="973122"/>
                    </a:xfrm>
                    <a:prstGeom prst="ellipse">
                      <a:avLst/>
                    </a:prstGeom>
                    <a:solidFill>
                      <a:srgbClr val="0053A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30" name="Freeform 333">
                      <a:extLst>
                        <a:ext uri="{FF2B5EF4-FFF2-40B4-BE49-F238E27FC236}">
                          <a16:creationId xmlns:a16="http://schemas.microsoft.com/office/drawing/2014/main" id="{095A86F5-152E-13CC-6E4E-C73A0C277F18}"/>
                        </a:ext>
                      </a:extLst>
                    </p:cNvPr>
                    <p:cNvSpPr/>
                    <p:nvPr/>
                  </p:nvSpPr>
                  <p:spPr>
                    <a:xfrm>
                      <a:off x="1644241" y="2189527"/>
                      <a:ext cx="5813572" cy="490757"/>
                    </a:xfrm>
                    <a:custGeom>
                      <a:avLst/>
                      <a:gdLst>
                        <a:gd name="connsiteX0" fmla="*/ 1266 w 5813572"/>
                        <a:gd name="connsiteY0" fmla="*/ 0 h 490757"/>
                        <a:gd name="connsiteX1" fmla="*/ 5812306 w 5813572"/>
                        <a:gd name="connsiteY1" fmla="*/ 0 h 490757"/>
                        <a:gd name="connsiteX2" fmla="*/ 5813572 w 5813572"/>
                        <a:gd name="connsiteY2" fmla="*/ 4196 h 490757"/>
                        <a:gd name="connsiteX3" fmla="*/ 2906786 w 5813572"/>
                        <a:gd name="connsiteY3" fmla="*/ 490757 h 490757"/>
                        <a:gd name="connsiteX4" fmla="*/ 0 w 5813572"/>
                        <a:gd name="connsiteY4" fmla="*/ 4196 h 4907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3572" h="490757">
                          <a:moveTo>
                            <a:pt x="1266" y="0"/>
                          </a:moveTo>
                          <a:lnTo>
                            <a:pt x="5812306" y="0"/>
                          </a:lnTo>
                          <a:lnTo>
                            <a:pt x="5813572" y="4196"/>
                          </a:lnTo>
                          <a:cubicBezTo>
                            <a:pt x="5813572" y="272916"/>
                            <a:pt x="4512160" y="490757"/>
                            <a:pt x="2906786" y="490757"/>
                          </a:cubicBezTo>
                          <a:cubicBezTo>
                            <a:pt x="1301412" y="490757"/>
                            <a:pt x="0" y="272916"/>
                            <a:pt x="0" y="4196"/>
                          </a:cubicBezTo>
                          <a:close/>
                        </a:path>
                      </a:pathLst>
                    </a:custGeom>
                    <a:solidFill>
                      <a:srgbClr val="D3E3EC">
                        <a:lumMod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nvGrpSpPr>
                  <p:cNvPr id="215" name="Group 214">
                    <a:extLst>
                      <a:ext uri="{FF2B5EF4-FFF2-40B4-BE49-F238E27FC236}">
                        <a16:creationId xmlns:a16="http://schemas.microsoft.com/office/drawing/2014/main" id="{000B2F56-ABFA-BFE2-454C-16FBA0D82DBF}"/>
                      </a:ext>
                    </a:extLst>
                  </p:cNvPr>
                  <p:cNvGrpSpPr/>
                  <p:nvPr/>
                </p:nvGrpSpPr>
                <p:grpSpPr>
                  <a:xfrm rot="20366198">
                    <a:off x="1679471" y="3596743"/>
                    <a:ext cx="161190" cy="442658"/>
                    <a:chOff x="1914678" y="4440955"/>
                    <a:chExt cx="201717" cy="442658"/>
                  </a:xfrm>
                  <a:solidFill>
                    <a:srgbClr val="D9D9D9"/>
                  </a:solidFill>
                </p:grpSpPr>
                <p:sp>
                  <p:nvSpPr>
                    <p:cNvPr id="227" name="Freeform 330">
                      <a:extLst>
                        <a:ext uri="{FF2B5EF4-FFF2-40B4-BE49-F238E27FC236}">
                          <a16:creationId xmlns:a16="http://schemas.microsoft.com/office/drawing/2014/main" id="{EACD1DDF-3AB1-F976-7602-307F8D24D9D3}"/>
                        </a:ext>
                      </a:extLst>
                    </p:cNvPr>
                    <p:cNvSpPr/>
                    <p:nvPr/>
                  </p:nvSpPr>
                  <p:spPr>
                    <a:xfrm>
                      <a:off x="1931541" y="4440955"/>
                      <a:ext cx="184854" cy="441840"/>
                    </a:xfrm>
                    <a:custGeom>
                      <a:avLst/>
                      <a:gdLst>
                        <a:gd name="connsiteX0" fmla="*/ 161162 w 371883"/>
                        <a:gd name="connsiteY0" fmla="*/ 0 h 441840"/>
                        <a:gd name="connsiteX1" fmla="*/ 371883 w 371883"/>
                        <a:gd name="connsiteY1" fmla="*/ 441840 h 441840"/>
                        <a:gd name="connsiteX2" fmla="*/ 195578 w 371883"/>
                        <a:gd name="connsiteY2" fmla="*/ 441840 h 441840"/>
                        <a:gd name="connsiteX3" fmla="*/ 0 w 371883"/>
                        <a:gd name="connsiteY3" fmla="*/ 31754 h 441840"/>
                        <a:gd name="connsiteX4" fmla="*/ 161162 w 371883"/>
                        <a:gd name="connsiteY4" fmla="*/ 0 h 441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83" h="441840">
                          <a:moveTo>
                            <a:pt x="161162" y="0"/>
                          </a:moveTo>
                          <a:lnTo>
                            <a:pt x="371883" y="441840"/>
                          </a:lnTo>
                          <a:lnTo>
                            <a:pt x="195578" y="441840"/>
                          </a:lnTo>
                          <a:lnTo>
                            <a:pt x="0" y="31754"/>
                          </a:lnTo>
                          <a:lnTo>
                            <a:pt x="161162" y="0"/>
                          </a:lnTo>
                          <a:close/>
                        </a:path>
                      </a:pathLst>
                    </a:custGeom>
                    <a:solidFill>
                      <a:srgbClr val="0053A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28" name="Freeform 331">
                      <a:extLst>
                        <a:ext uri="{FF2B5EF4-FFF2-40B4-BE49-F238E27FC236}">
                          <a16:creationId xmlns:a16="http://schemas.microsoft.com/office/drawing/2014/main" id="{A204C0FB-94B0-A08A-4087-EE8EB4F4C037}"/>
                        </a:ext>
                      </a:extLst>
                    </p:cNvPr>
                    <p:cNvSpPr/>
                    <p:nvPr/>
                  </p:nvSpPr>
                  <p:spPr>
                    <a:xfrm>
                      <a:off x="1914678" y="4468437"/>
                      <a:ext cx="170283" cy="415176"/>
                    </a:xfrm>
                    <a:custGeom>
                      <a:avLst/>
                      <a:gdLst>
                        <a:gd name="connsiteX0" fmla="*/ 19533 w 170283"/>
                        <a:gd name="connsiteY0" fmla="*/ 0 h 415176"/>
                        <a:gd name="connsiteX1" fmla="*/ 170283 w 170283"/>
                        <a:gd name="connsiteY1" fmla="*/ 415176 h 415176"/>
                        <a:gd name="connsiteX2" fmla="*/ 0 w 170283"/>
                        <a:gd name="connsiteY2" fmla="*/ 415176 h 415176"/>
                        <a:gd name="connsiteX3" fmla="*/ 19533 w 170283"/>
                        <a:gd name="connsiteY3" fmla="*/ 0 h 415176"/>
                      </a:gdLst>
                      <a:ahLst/>
                      <a:cxnLst>
                        <a:cxn ang="0">
                          <a:pos x="connsiteX0" y="connsiteY0"/>
                        </a:cxn>
                        <a:cxn ang="0">
                          <a:pos x="connsiteX1" y="connsiteY1"/>
                        </a:cxn>
                        <a:cxn ang="0">
                          <a:pos x="connsiteX2" y="connsiteY2"/>
                        </a:cxn>
                        <a:cxn ang="0">
                          <a:pos x="connsiteX3" y="connsiteY3"/>
                        </a:cxn>
                      </a:cxnLst>
                      <a:rect l="l" t="t" r="r" b="b"/>
                      <a:pathLst>
                        <a:path w="170283" h="415176">
                          <a:moveTo>
                            <a:pt x="19533" y="0"/>
                          </a:moveTo>
                          <a:lnTo>
                            <a:pt x="170283" y="415176"/>
                          </a:lnTo>
                          <a:lnTo>
                            <a:pt x="0" y="415176"/>
                          </a:lnTo>
                          <a:lnTo>
                            <a:pt x="19533" y="0"/>
                          </a:lnTo>
                          <a:close/>
                        </a:path>
                      </a:pathLst>
                    </a:custGeom>
                    <a:solidFill>
                      <a:srgbClr val="0053A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nvGrpSpPr>
                  <p:cNvPr id="216" name="Group 215">
                    <a:extLst>
                      <a:ext uri="{FF2B5EF4-FFF2-40B4-BE49-F238E27FC236}">
                        <a16:creationId xmlns:a16="http://schemas.microsoft.com/office/drawing/2014/main" id="{9EE01C9D-6B0D-4C20-83D3-EDCFE16F5D06}"/>
                      </a:ext>
                    </a:extLst>
                  </p:cNvPr>
                  <p:cNvGrpSpPr/>
                  <p:nvPr/>
                </p:nvGrpSpPr>
                <p:grpSpPr>
                  <a:xfrm rot="1233802" flipV="1">
                    <a:off x="1679471" y="4097781"/>
                    <a:ext cx="161190" cy="442658"/>
                    <a:chOff x="1914678" y="4440955"/>
                    <a:chExt cx="201717" cy="442658"/>
                  </a:xfrm>
                  <a:solidFill>
                    <a:srgbClr val="BFBFBF"/>
                  </a:solidFill>
                </p:grpSpPr>
                <p:sp>
                  <p:nvSpPr>
                    <p:cNvPr id="225" name="Freeform 328">
                      <a:extLst>
                        <a:ext uri="{FF2B5EF4-FFF2-40B4-BE49-F238E27FC236}">
                          <a16:creationId xmlns:a16="http://schemas.microsoft.com/office/drawing/2014/main" id="{F2E421B9-D5C4-7DE5-9B56-B9AB8499B449}"/>
                        </a:ext>
                      </a:extLst>
                    </p:cNvPr>
                    <p:cNvSpPr/>
                    <p:nvPr/>
                  </p:nvSpPr>
                  <p:spPr>
                    <a:xfrm>
                      <a:off x="1931541" y="4440955"/>
                      <a:ext cx="184854" cy="441840"/>
                    </a:xfrm>
                    <a:custGeom>
                      <a:avLst/>
                      <a:gdLst>
                        <a:gd name="connsiteX0" fmla="*/ 161162 w 371883"/>
                        <a:gd name="connsiteY0" fmla="*/ 0 h 441840"/>
                        <a:gd name="connsiteX1" fmla="*/ 371883 w 371883"/>
                        <a:gd name="connsiteY1" fmla="*/ 441840 h 441840"/>
                        <a:gd name="connsiteX2" fmla="*/ 195578 w 371883"/>
                        <a:gd name="connsiteY2" fmla="*/ 441840 h 441840"/>
                        <a:gd name="connsiteX3" fmla="*/ 0 w 371883"/>
                        <a:gd name="connsiteY3" fmla="*/ 31754 h 441840"/>
                        <a:gd name="connsiteX4" fmla="*/ 161162 w 371883"/>
                        <a:gd name="connsiteY4" fmla="*/ 0 h 441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83" h="441840">
                          <a:moveTo>
                            <a:pt x="161162" y="0"/>
                          </a:moveTo>
                          <a:lnTo>
                            <a:pt x="371883" y="441840"/>
                          </a:lnTo>
                          <a:lnTo>
                            <a:pt x="195578" y="441840"/>
                          </a:lnTo>
                          <a:lnTo>
                            <a:pt x="0" y="31754"/>
                          </a:lnTo>
                          <a:lnTo>
                            <a:pt x="161162" y="0"/>
                          </a:lnTo>
                          <a:close/>
                        </a:path>
                      </a:pathLst>
                    </a:custGeom>
                    <a:solidFill>
                      <a:srgbClr val="D3E3EC">
                        <a:lumMod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26" name="Freeform 329">
                      <a:extLst>
                        <a:ext uri="{FF2B5EF4-FFF2-40B4-BE49-F238E27FC236}">
                          <a16:creationId xmlns:a16="http://schemas.microsoft.com/office/drawing/2014/main" id="{A78BED2D-54FC-DDFC-F035-04429203224E}"/>
                        </a:ext>
                      </a:extLst>
                    </p:cNvPr>
                    <p:cNvSpPr/>
                    <p:nvPr/>
                  </p:nvSpPr>
                  <p:spPr>
                    <a:xfrm>
                      <a:off x="1914678" y="4468437"/>
                      <a:ext cx="170283" cy="415176"/>
                    </a:xfrm>
                    <a:custGeom>
                      <a:avLst/>
                      <a:gdLst>
                        <a:gd name="connsiteX0" fmla="*/ 19533 w 170283"/>
                        <a:gd name="connsiteY0" fmla="*/ 0 h 415176"/>
                        <a:gd name="connsiteX1" fmla="*/ 170283 w 170283"/>
                        <a:gd name="connsiteY1" fmla="*/ 415176 h 415176"/>
                        <a:gd name="connsiteX2" fmla="*/ 0 w 170283"/>
                        <a:gd name="connsiteY2" fmla="*/ 415176 h 415176"/>
                        <a:gd name="connsiteX3" fmla="*/ 19533 w 170283"/>
                        <a:gd name="connsiteY3" fmla="*/ 0 h 415176"/>
                      </a:gdLst>
                      <a:ahLst/>
                      <a:cxnLst>
                        <a:cxn ang="0">
                          <a:pos x="connsiteX0" y="connsiteY0"/>
                        </a:cxn>
                        <a:cxn ang="0">
                          <a:pos x="connsiteX1" y="connsiteY1"/>
                        </a:cxn>
                        <a:cxn ang="0">
                          <a:pos x="connsiteX2" y="connsiteY2"/>
                        </a:cxn>
                        <a:cxn ang="0">
                          <a:pos x="connsiteX3" y="connsiteY3"/>
                        </a:cxn>
                      </a:cxnLst>
                      <a:rect l="l" t="t" r="r" b="b"/>
                      <a:pathLst>
                        <a:path w="170283" h="415176">
                          <a:moveTo>
                            <a:pt x="19533" y="0"/>
                          </a:moveTo>
                          <a:lnTo>
                            <a:pt x="170283" y="415176"/>
                          </a:lnTo>
                          <a:lnTo>
                            <a:pt x="0" y="415176"/>
                          </a:lnTo>
                          <a:lnTo>
                            <a:pt x="19533" y="0"/>
                          </a:lnTo>
                          <a:close/>
                        </a:path>
                      </a:pathLst>
                    </a:custGeom>
                    <a:solidFill>
                      <a:srgbClr val="D3E3EC">
                        <a:lumMod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nvGrpSpPr>
                  <p:cNvPr id="217" name="Group 216">
                    <a:extLst>
                      <a:ext uri="{FF2B5EF4-FFF2-40B4-BE49-F238E27FC236}">
                        <a16:creationId xmlns:a16="http://schemas.microsoft.com/office/drawing/2014/main" id="{B547CBBC-73AB-B670-D117-E70B1592C689}"/>
                      </a:ext>
                    </a:extLst>
                  </p:cNvPr>
                  <p:cNvGrpSpPr/>
                  <p:nvPr/>
                </p:nvGrpSpPr>
                <p:grpSpPr>
                  <a:xfrm rot="20366198">
                    <a:off x="1260176" y="3829221"/>
                    <a:ext cx="103741" cy="227654"/>
                    <a:chOff x="1914678" y="4440955"/>
                    <a:chExt cx="201717" cy="442658"/>
                  </a:xfrm>
                  <a:solidFill>
                    <a:srgbClr val="D9D9D9"/>
                  </a:solidFill>
                </p:grpSpPr>
                <p:sp>
                  <p:nvSpPr>
                    <p:cNvPr id="223" name="Freeform 326">
                      <a:extLst>
                        <a:ext uri="{FF2B5EF4-FFF2-40B4-BE49-F238E27FC236}">
                          <a16:creationId xmlns:a16="http://schemas.microsoft.com/office/drawing/2014/main" id="{C39C0BCC-EF7F-3BF1-2568-DB1530F0C999}"/>
                        </a:ext>
                      </a:extLst>
                    </p:cNvPr>
                    <p:cNvSpPr/>
                    <p:nvPr/>
                  </p:nvSpPr>
                  <p:spPr>
                    <a:xfrm>
                      <a:off x="1931541" y="4440955"/>
                      <a:ext cx="184854" cy="441840"/>
                    </a:xfrm>
                    <a:custGeom>
                      <a:avLst/>
                      <a:gdLst>
                        <a:gd name="connsiteX0" fmla="*/ 161162 w 371883"/>
                        <a:gd name="connsiteY0" fmla="*/ 0 h 441840"/>
                        <a:gd name="connsiteX1" fmla="*/ 371883 w 371883"/>
                        <a:gd name="connsiteY1" fmla="*/ 441840 h 441840"/>
                        <a:gd name="connsiteX2" fmla="*/ 195578 w 371883"/>
                        <a:gd name="connsiteY2" fmla="*/ 441840 h 441840"/>
                        <a:gd name="connsiteX3" fmla="*/ 0 w 371883"/>
                        <a:gd name="connsiteY3" fmla="*/ 31754 h 441840"/>
                        <a:gd name="connsiteX4" fmla="*/ 161162 w 371883"/>
                        <a:gd name="connsiteY4" fmla="*/ 0 h 441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83" h="441840">
                          <a:moveTo>
                            <a:pt x="161162" y="0"/>
                          </a:moveTo>
                          <a:lnTo>
                            <a:pt x="371883" y="441840"/>
                          </a:lnTo>
                          <a:lnTo>
                            <a:pt x="195578" y="441840"/>
                          </a:lnTo>
                          <a:lnTo>
                            <a:pt x="0" y="31754"/>
                          </a:lnTo>
                          <a:lnTo>
                            <a:pt x="161162" y="0"/>
                          </a:lnTo>
                          <a:close/>
                        </a:path>
                      </a:pathLst>
                    </a:custGeom>
                    <a:solidFill>
                      <a:srgbClr val="0053A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24" name="Freeform 327">
                      <a:extLst>
                        <a:ext uri="{FF2B5EF4-FFF2-40B4-BE49-F238E27FC236}">
                          <a16:creationId xmlns:a16="http://schemas.microsoft.com/office/drawing/2014/main" id="{F68A5020-6667-1BC3-11F7-3AEC8C89C5B6}"/>
                        </a:ext>
                      </a:extLst>
                    </p:cNvPr>
                    <p:cNvSpPr/>
                    <p:nvPr/>
                  </p:nvSpPr>
                  <p:spPr>
                    <a:xfrm>
                      <a:off x="1914678" y="4468437"/>
                      <a:ext cx="170283" cy="415176"/>
                    </a:xfrm>
                    <a:custGeom>
                      <a:avLst/>
                      <a:gdLst>
                        <a:gd name="connsiteX0" fmla="*/ 19533 w 170283"/>
                        <a:gd name="connsiteY0" fmla="*/ 0 h 415176"/>
                        <a:gd name="connsiteX1" fmla="*/ 170283 w 170283"/>
                        <a:gd name="connsiteY1" fmla="*/ 415176 h 415176"/>
                        <a:gd name="connsiteX2" fmla="*/ 0 w 170283"/>
                        <a:gd name="connsiteY2" fmla="*/ 415176 h 415176"/>
                        <a:gd name="connsiteX3" fmla="*/ 19533 w 170283"/>
                        <a:gd name="connsiteY3" fmla="*/ 0 h 415176"/>
                      </a:gdLst>
                      <a:ahLst/>
                      <a:cxnLst>
                        <a:cxn ang="0">
                          <a:pos x="connsiteX0" y="connsiteY0"/>
                        </a:cxn>
                        <a:cxn ang="0">
                          <a:pos x="connsiteX1" y="connsiteY1"/>
                        </a:cxn>
                        <a:cxn ang="0">
                          <a:pos x="connsiteX2" y="connsiteY2"/>
                        </a:cxn>
                        <a:cxn ang="0">
                          <a:pos x="connsiteX3" y="connsiteY3"/>
                        </a:cxn>
                      </a:cxnLst>
                      <a:rect l="l" t="t" r="r" b="b"/>
                      <a:pathLst>
                        <a:path w="170283" h="415176">
                          <a:moveTo>
                            <a:pt x="19533" y="0"/>
                          </a:moveTo>
                          <a:lnTo>
                            <a:pt x="170283" y="415176"/>
                          </a:lnTo>
                          <a:lnTo>
                            <a:pt x="0" y="415176"/>
                          </a:lnTo>
                          <a:lnTo>
                            <a:pt x="19533" y="0"/>
                          </a:lnTo>
                          <a:close/>
                        </a:path>
                      </a:pathLst>
                    </a:custGeom>
                    <a:solidFill>
                      <a:srgbClr val="0053A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nvGrpSpPr>
                  <p:cNvPr id="218" name="Group 217">
                    <a:extLst>
                      <a:ext uri="{FF2B5EF4-FFF2-40B4-BE49-F238E27FC236}">
                        <a16:creationId xmlns:a16="http://schemas.microsoft.com/office/drawing/2014/main" id="{5B285315-86EC-2835-46C3-04375F312049}"/>
                      </a:ext>
                    </a:extLst>
                  </p:cNvPr>
                  <p:cNvGrpSpPr/>
                  <p:nvPr/>
                </p:nvGrpSpPr>
                <p:grpSpPr>
                  <a:xfrm rot="1233802" flipV="1">
                    <a:off x="1260176" y="4075369"/>
                    <a:ext cx="103741" cy="227654"/>
                    <a:chOff x="1914678" y="4440955"/>
                    <a:chExt cx="201717" cy="442658"/>
                  </a:xfrm>
                  <a:solidFill>
                    <a:srgbClr val="BFBFBF"/>
                  </a:solidFill>
                </p:grpSpPr>
                <p:sp>
                  <p:nvSpPr>
                    <p:cNvPr id="221" name="Freeform 324">
                      <a:extLst>
                        <a:ext uri="{FF2B5EF4-FFF2-40B4-BE49-F238E27FC236}">
                          <a16:creationId xmlns:a16="http://schemas.microsoft.com/office/drawing/2014/main" id="{AE8125DF-DCF6-AFB8-F145-958DA31537CC}"/>
                        </a:ext>
                      </a:extLst>
                    </p:cNvPr>
                    <p:cNvSpPr/>
                    <p:nvPr/>
                  </p:nvSpPr>
                  <p:spPr>
                    <a:xfrm>
                      <a:off x="1931541" y="4440955"/>
                      <a:ext cx="184854" cy="441840"/>
                    </a:xfrm>
                    <a:custGeom>
                      <a:avLst/>
                      <a:gdLst>
                        <a:gd name="connsiteX0" fmla="*/ 161162 w 371883"/>
                        <a:gd name="connsiteY0" fmla="*/ 0 h 441840"/>
                        <a:gd name="connsiteX1" fmla="*/ 371883 w 371883"/>
                        <a:gd name="connsiteY1" fmla="*/ 441840 h 441840"/>
                        <a:gd name="connsiteX2" fmla="*/ 195578 w 371883"/>
                        <a:gd name="connsiteY2" fmla="*/ 441840 h 441840"/>
                        <a:gd name="connsiteX3" fmla="*/ 0 w 371883"/>
                        <a:gd name="connsiteY3" fmla="*/ 31754 h 441840"/>
                        <a:gd name="connsiteX4" fmla="*/ 161162 w 371883"/>
                        <a:gd name="connsiteY4" fmla="*/ 0 h 441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83" h="441840">
                          <a:moveTo>
                            <a:pt x="161162" y="0"/>
                          </a:moveTo>
                          <a:lnTo>
                            <a:pt x="371883" y="441840"/>
                          </a:lnTo>
                          <a:lnTo>
                            <a:pt x="195578" y="441840"/>
                          </a:lnTo>
                          <a:lnTo>
                            <a:pt x="0" y="31754"/>
                          </a:lnTo>
                          <a:lnTo>
                            <a:pt x="161162" y="0"/>
                          </a:lnTo>
                          <a:close/>
                        </a:path>
                      </a:pathLst>
                    </a:custGeom>
                    <a:solidFill>
                      <a:srgbClr val="D3E3EC">
                        <a:lumMod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22" name="Freeform 325">
                      <a:extLst>
                        <a:ext uri="{FF2B5EF4-FFF2-40B4-BE49-F238E27FC236}">
                          <a16:creationId xmlns:a16="http://schemas.microsoft.com/office/drawing/2014/main" id="{FF031C8C-56B5-626D-B477-1D9E9B812A2B}"/>
                        </a:ext>
                      </a:extLst>
                    </p:cNvPr>
                    <p:cNvSpPr/>
                    <p:nvPr/>
                  </p:nvSpPr>
                  <p:spPr>
                    <a:xfrm>
                      <a:off x="1914678" y="4468437"/>
                      <a:ext cx="170283" cy="415176"/>
                    </a:xfrm>
                    <a:custGeom>
                      <a:avLst/>
                      <a:gdLst>
                        <a:gd name="connsiteX0" fmla="*/ 19533 w 170283"/>
                        <a:gd name="connsiteY0" fmla="*/ 0 h 415176"/>
                        <a:gd name="connsiteX1" fmla="*/ 170283 w 170283"/>
                        <a:gd name="connsiteY1" fmla="*/ 415176 h 415176"/>
                        <a:gd name="connsiteX2" fmla="*/ 0 w 170283"/>
                        <a:gd name="connsiteY2" fmla="*/ 415176 h 415176"/>
                        <a:gd name="connsiteX3" fmla="*/ 19533 w 170283"/>
                        <a:gd name="connsiteY3" fmla="*/ 0 h 415176"/>
                      </a:gdLst>
                      <a:ahLst/>
                      <a:cxnLst>
                        <a:cxn ang="0">
                          <a:pos x="connsiteX0" y="connsiteY0"/>
                        </a:cxn>
                        <a:cxn ang="0">
                          <a:pos x="connsiteX1" y="connsiteY1"/>
                        </a:cxn>
                        <a:cxn ang="0">
                          <a:pos x="connsiteX2" y="connsiteY2"/>
                        </a:cxn>
                        <a:cxn ang="0">
                          <a:pos x="connsiteX3" y="connsiteY3"/>
                        </a:cxn>
                      </a:cxnLst>
                      <a:rect l="l" t="t" r="r" b="b"/>
                      <a:pathLst>
                        <a:path w="170283" h="415176">
                          <a:moveTo>
                            <a:pt x="19533" y="0"/>
                          </a:moveTo>
                          <a:lnTo>
                            <a:pt x="170283" y="415176"/>
                          </a:lnTo>
                          <a:lnTo>
                            <a:pt x="0" y="415176"/>
                          </a:lnTo>
                          <a:lnTo>
                            <a:pt x="19533" y="0"/>
                          </a:lnTo>
                          <a:close/>
                        </a:path>
                      </a:pathLst>
                    </a:custGeom>
                    <a:solidFill>
                      <a:srgbClr val="D3E3EC">
                        <a:lumMod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sp>
                <p:nvSpPr>
                  <p:cNvPr id="219" name="Rounded Rectangle 322">
                    <a:extLst>
                      <a:ext uri="{FF2B5EF4-FFF2-40B4-BE49-F238E27FC236}">
                        <a16:creationId xmlns:a16="http://schemas.microsoft.com/office/drawing/2014/main" id="{72815EBB-1988-0D4B-528E-B64E39221BF9}"/>
                      </a:ext>
                    </a:extLst>
                  </p:cNvPr>
                  <p:cNvSpPr/>
                  <p:nvPr/>
                </p:nvSpPr>
                <p:spPr>
                  <a:xfrm>
                    <a:off x="1646585" y="3783952"/>
                    <a:ext cx="89573" cy="64779"/>
                  </a:xfrm>
                  <a:prstGeom prst="roundRect">
                    <a:avLst/>
                  </a:prstGeom>
                  <a:solidFill>
                    <a:srgbClr val="0053A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20" name="Rounded Rectangle 323">
                    <a:extLst>
                      <a:ext uri="{FF2B5EF4-FFF2-40B4-BE49-F238E27FC236}">
                        <a16:creationId xmlns:a16="http://schemas.microsoft.com/office/drawing/2014/main" id="{4529F173-4B9A-961B-7E74-C93F88CFEA03}"/>
                      </a:ext>
                    </a:extLst>
                  </p:cNvPr>
                  <p:cNvSpPr/>
                  <p:nvPr/>
                </p:nvSpPr>
                <p:spPr>
                  <a:xfrm>
                    <a:off x="1646585" y="4274153"/>
                    <a:ext cx="89573" cy="64779"/>
                  </a:xfrm>
                  <a:prstGeom prst="roundRect">
                    <a:avLst/>
                  </a:prstGeom>
                  <a:solidFill>
                    <a:srgbClr val="D3E3EC">
                      <a:lumMod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sp>
              <p:nvSpPr>
                <p:cNvPr id="212" name="Right Triangle 211">
                  <a:extLst>
                    <a:ext uri="{FF2B5EF4-FFF2-40B4-BE49-F238E27FC236}">
                      <a16:creationId xmlns:a16="http://schemas.microsoft.com/office/drawing/2014/main" id="{FDF43222-ECA9-EA04-9024-DA3AA3576720}"/>
                    </a:ext>
                  </a:extLst>
                </p:cNvPr>
                <p:cNvSpPr/>
                <p:nvPr/>
              </p:nvSpPr>
              <p:spPr>
                <a:xfrm>
                  <a:off x="595404" y="4736160"/>
                  <a:ext cx="57315" cy="50252"/>
                </a:xfrm>
                <a:prstGeom prst="rtTriangle">
                  <a:avLst/>
                </a:prstGeom>
                <a:solidFill>
                  <a:srgbClr val="0053A1">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13" name="Right Triangle 212">
                  <a:extLst>
                    <a:ext uri="{FF2B5EF4-FFF2-40B4-BE49-F238E27FC236}">
                      <a16:creationId xmlns:a16="http://schemas.microsoft.com/office/drawing/2014/main" id="{E69DE382-7609-2D89-101A-92FB5334300B}"/>
                    </a:ext>
                  </a:extLst>
                </p:cNvPr>
                <p:cNvSpPr/>
                <p:nvPr/>
              </p:nvSpPr>
              <p:spPr>
                <a:xfrm flipH="1">
                  <a:off x="1449257" y="4736160"/>
                  <a:ext cx="57315" cy="50252"/>
                </a:xfrm>
                <a:prstGeom prst="rtTriangle">
                  <a:avLst/>
                </a:prstGeom>
                <a:solidFill>
                  <a:srgbClr val="D3E3EC">
                    <a:lumMod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sp>
            <p:nvSpPr>
              <p:cNvPr id="207" name="Freeform 310">
                <a:extLst>
                  <a:ext uri="{FF2B5EF4-FFF2-40B4-BE49-F238E27FC236}">
                    <a16:creationId xmlns:a16="http://schemas.microsoft.com/office/drawing/2014/main" id="{4556154F-86A7-48E4-DC66-643370FF763A}"/>
                  </a:ext>
                </a:extLst>
              </p:cNvPr>
              <p:cNvSpPr/>
              <p:nvPr/>
            </p:nvSpPr>
            <p:spPr>
              <a:xfrm>
                <a:off x="6693661" y="3313061"/>
                <a:ext cx="118443" cy="117949"/>
              </a:xfrm>
              <a:custGeom>
                <a:avLst/>
                <a:gdLst>
                  <a:gd name="connsiteX0" fmla="*/ 59221 w 118443"/>
                  <a:gd name="connsiteY0" fmla="*/ 0 h 117949"/>
                  <a:gd name="connsiteX1" fmla="*/ 109028 w 118443"/>
                  <a:gd name="connsiteY1" fmla="*/ 78082 h 117949"/>
                  <a:gd name="connsiteX2" fmla="*/ 118443 w 118443"/>
                  <a:gd name="connsiteY2" fmla="*/ 117949 h 117949"/>
                  <a:gd name="connsiteX3" fmla="*/ 93425 w 118443"/>
                  <a:gd name="connsiteY3" fmla="*/ 97028 h 117949"/>
                  <a:gd name="connsiteX4" fmla="*/ 59221 w 118443"/>
                  <a:gd name="connsiteY4" fmla="*/ 87739 h 117949"/>
                  <a:gd name="connsiteX5" fmla="*/ 25017 w 118443"/>
                  <a:gd name="connsiteY5" fmla="*/ 97028 h 117949"/>
                  <a:gd name="connsiteX6" fmla="*/ 0 w 118443"/>
                  <a:gd name="connsiteY6" fmla="*/ 117949 h 117949"/>
                  <a:gd name="connsiteX7" fmla="*/ 9414 w 118443"/>
                  <a:gd name="connsiteY7" fmla="*/ 78082 h 117949"/>
                  <a:gd name="connsiteX8" fmla="*/ 59221 w 118443"/>
                  <a:gd name="connsiteY8" fmla="*/ 0 h 117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443" h="117949">
                    <a:moveTo>
                      <a:pt x="59221" y="0"/>
                    </a:moveTo>
                    <a:cubicBezTo>
                      <a:pt x="77671" y="0"/>
                      <a:pt x="94811" y="28785"/>
                      <a:pt x="109028" y="78082"/>
                    </a:cubicBezTo>
                    <a:lnTo>
                      <a:pt x="118443" y="117949"/>
                    </a:lnTo>
                    <a:lnTo>
                      <a:pt x="93425" y="97028"/>
                    </a:lnTo>
                    <a:cubicBezTo>
                      <a:pt x="82377" y="90937"/>
                      <a:pt x="70938" y="87739"/>
                      <a:pt x="59221" y="87739"/>
                    </a:cubicBezTo>
                    <a:cubicBezTo>
                      <a:pt x="47505" y="87739"/>
                      <a:pt x="36066" y="90937"/>
                      <a:pt x="25017" y="97028"/>
                    </a:cubicBezTo>
                    <a:lnTo>
                      <a:pt x="0" y="117949"/>
                    </a:lnTo>
                    <a:lnTo>
                      <a:pt x="9414" y="78082"/>
                    </a:lnTo>
                    <a:cubicBezTo>
                      <a:pt x="23632" y="28785"/>
                      <a:pt x="40772" y="0"/>
                      <a:pt x="59221" y="0"/>
                    </a:cubicBezTo>
                    <a:close/>
                  </a:path>
                </a:pathLst>
              </a:cu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08" name="Freeform 311">
                <a:extLst>
                  <a:ext uri="{FF2B5EF4-FFF2-40B4-BE49-F238E27FC236}">
                    <a16:creationId xmlns:a16="http://schemas.microsoft.com/office/drawing/2014/main" id="{504DEE69-BC26-4B25-9A47-0FEFBA938F3C}"/>
                  </a:ext>
                </a:extLst>
              </p:cNvPr>
              <p:cNvSpPr/>
              <p:nvPr/>
            </p:nvSpPr>
            <p:spPr>
              <a:xfrm>
                <a:off x="6821948" y="3469510"/>
                <a:ext cx="32463" cy="1198242"/>
              </a:xfrm>
              <a:custGeom>
                <a:avLst/>
                <a:gdLst>
                  <a:gd name="connsiteX0" fmla="*/ 38245 w 63621"/>
                  <a:gd name="connsiteY0" fmla="*/ 0 h 1248173"/>
                  <a:gd name="connsiteX1" fmla="*/ 59106 w 63621"/>
                  <a:gd name="connsiteY1" fmla="*/ 250330 h 1248173"/>
                  <a:gd name="connsiteX2" fmla="*/ 62583 w 63621"/>
                  <a:gd name="connsiteY2" fmla="*/ 657116 h 1248173"/>
                  <a:gd name="connsiteX3" fmla="*/ 45199 w 63621"/>
                  <a:gd name="connsiteY3" fmla="*/ 1143869 h 1248173"/>
                  <a:gd name="connsiteX4" fmla="*/ 0 w 63621"/>
                  <a:gd name="connsiteY4" fmla="*/ 1248173 h 1248173"/>
                  <a:gd name="connsiteX0" fmla="*/ 24807 w 50183"/>
                  <a:gd name="connsiteY0" fmla="*/ 0 h 1286466"/>
                  <a:gd name="connsiteX1" fmla="*/ 45668 w 50183"/>
                  <a:gd name="connsiteY1" fmla="*/ 250330 h 1286466"/>
                  <a:gd name="connsiteX2" fmla="*/ 49145 w 50183"/>
                  <a:gd name="connsiteY2" fmla="*/ 657116 h 1286466"/>
                  <a:gd name="connsiteX3" fmla="*/ 31761 w 50183"/>
                  <a:gd name="connsiteY3" fmla="*/ 1143869 h 1286466"/>
                  <a:gd name="connsiteX4" fmla="*/ 0 w 50183"/>
                  <a:gd name="connsiteY4" fmla="*/ 1286466 h 1286466"/>
                  <a:gd name="connsiteX0" fmla="*/ 21447 w 46823"/>
                  <a:gd name="connsiteY0" fmla="*/ 0 h 1329174"/>
                  <a:gd name="connsiteX1" fmla="*/ 42308 w 46823"/>
                  <a:gd name="connsiteY1" fmla="*/ 250330 h 1329174"/>
                  <a:gd name="connsiteX2" fmla="*/ 45785 w 46823"/>
                  <a:gd name="connsiteY2" fmla="*/ 657116 h 1329174"/>
                  <a:gd name="connsiteX3" fmla="*/ 28401 w 46823"/>
                  <a:gd name="connsiteY3" fmla="*/ 1143869 h 1329174"/>
                  <a:gd name="connsiteX4" fmla="*/ 0 w 46823"/>
                  <a:gd name="connsiteY4" fmla="*/ 1329174 h 1329174"/>
                  <a:gd name="connsiteX0" fmla="*/ 16295 w 41671"/>
                  <a:gd name="connsiteY0" fmla="*/ 0 h 1341083"/>
                  <a:gd name="connsiteX1" fmla="*/ 37156 w 41671"/>
                  <a:gd name="connsiteY1" fmla="*/ 250330 h 1341083"/>
                  <a:gd name="connsiteX2" fmla="*/ 40633 w 41671"/>
                  <a:gd name="connsiteY2" fmla="*/ 657116 h 1341083"/>
                  <a:gd name="connsiteX3" fmla="*/ 23249 w 41671"/>
                  <a:gd name="connsiteY3" fmla="*/ 1143869 h 1341083"/>
                  <a:gd name="connsiteX4" fmla="*/ 0 w 41671"/>
                  <a:gd name="connsiteY4" fmla="*/ 1341083 h 1341083"/>
                  <a:gd name="connsiteX0" fmla="*/ 5991 w 31367"/>
                  <a:gd name="connsiteY0" fmla="*/ 0 h 1341083"/>
                  <a:gd name="connsiteX1" fmla="*/ 26852 w 31367"/>
                  <a:gd name="connsiteY1" fmla="*/ 250330 h 1341083"/>
                  <a:gd name="connsiteX2" fmla="*/ 30329 w 31367"/>
                  <a:gd name="connsiteY2" fmla="*/ 657116 h 1341083"/>
                  <a:gd name="connsiteX3" fmla="*/ 12945 w 31367"/>
                  <a:gd name="connsiteY3" fmla="*/ 1143869 h 1341083"/>
                  <a:gd name="connsiteX4" fmla="*/ 0 w 31367"/>
                  <a:gd name="connsiteY4" fmla="*/ 1341083 h 1341083"/>
                  <a:gd name="connsiteX0" fmla="*/ 5991 w 31367"/>
                  <a:gd name="connsiteY0" fmla="*/ 0 h 1338106"/>
                  <a:gd name="connsiteX1" fmla="*/ 26852 w 31367"/>
                  <a:gd name="connsiteY1" fmla="*/ 250330 h 1338106"/>
                  <a:gd name="connsiteX2" fmla="*/ 30329 w 31367"/>
                  <a:gd name="connsiteY2" fmla="*/ 657116 h 1338106"/>
                  <a:gd name="connsiteX3" fmla="*/ 12945 w 31367"/>
                  <a:gd name="connsiteY3" fmla="*/ 1143869 h 1338106"/>
                  <a:gd name="connsiteX4" fmla="*/ 0 w 31367"/>
                  <a:gd name="connsiteY4" fmla="*/ 1338106 h 1338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67" h="1338106">
                    <a:moveTo>
                      <a:pt x="5991" y="0"/>
                    </a:moveTo>
                    <a:cubicBezTo>
                      <a:pt x="14393" y="70405"/>
                      <a:pt x="22796" y="140811"/>
                      <a:pt x="26852" y="250330"/>
                    </a:cubicBezTo>
                    <a:cubicBezTo>
                      <a:pt x="30908" y="359849"/>
                      <a:pt x="32647" y="508193"/>
                      <a:pt x="30329" y="657116"/>
                    </a:cubicBezTo>
                    <a:cubicBezTo>
                      <a:pt x="28011" y="806039"/>
                      <a:pt x="18000" y="1030371"/>
                      <a:pt x="12945" y="1143869"/>
                    </a:cubicBezTo>
                    <a:cubicBezTo>
                      <a:pt x="7890" y="1257367"/>
                      <a:pt x="17384" y="1335208"/>
                      <a:pt x="0" y="1338106"/>
                    </a:cubicBezTo>
                  </a:path>
                </a:pathLst>
              </a:custGeom>
              <a:noFill/>
              <a:ln w="3175" cap="rnd" cmpd="sng" algn="ctr">
                <a:solidFill>
                  <a:srgbClr val="FFFFFF"/>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09" name="Freeform 312">
                <a:extLst>
                  <a:ext uri="{FF2B5EF4-FFF2-40B4-BE49-F238E27FC236}">
                    <a16:creationId xmlns:a16="http://schemas.microsoft.com/office/drawing/2014/main" id="{527F5FA4-DA3A-0041-18D0-B8309968DD55}"/>
                  </a:ext>
                </a:extLst>
              </p:cNvPr>
              <p:cNvSpPr/>
              <p:nvPr/>
            </p:nvSpPr>
            <p:spPr>
              <a:xfrm flipH="1">
                <a:off x="6648387" y="3469510"/>
                <a:ext cx="32463" cy="1198242"/>
              </a:xfrm>
              <a:custGeom>
                <a:avLst/>
                <a:gdLst>
                  <a:gd name="connsiteX0" fmla="*/ 38245 w 63621"/>
                  <a:gd name="connsiteY0" fmla="*/ 0 h 1248173"/>
                  <a:gd name="connsiteX1" fmla="*/ 59106 w 63621"/>
                  <a:gd name="connsiteY1" fmla="*/ 250330 h 1248173"/>
                  <a:gd name="connsiteX2" fmla="*/ 62583 w 63621"/>
                  <a:gd name="connsiteY2" fmla="*/ 657116 h 1248173"/>
                  <a:gd name="connsiteX3" fmla="*/ 45199 w 63621"/>
                  <a:gd name="connsiteY3" fmla="*/ 1143869 h 1248173"/>
                  <a:gd name="connsiteX4" fmla="*/ 0 w 63621"/>
                  <a:gd name="connsiteY4" fmla="*/ 1248173 h 1248173"/>
                  <a:gd name="connsiteX0" fmla="*/ 24807 w 50183"/>
                  <a:gd name="connsiteY0" fmla="*/ 0 h 1286466"/>
                  <a:gd name="connsiteX1" fmla="*/ 45668 w 50183"/>
                  <a:gd name="connsiteY1" fmla="*/ 250330 h 1286466"/>
                  <a:gd name="connsiteX2" fmla="*/ 49145 w 50183"/>
                  <a:gd name="connsiteY2" fmla="*/ 657116 h 1286466"/>
                  <a:gd name="connsiteX3" fmla="*/ 31761 w 50183"/>
                  <a:gd name="connsiteY3" fmla="*/ 1143869 h 1286466"/>
                  <a:gd name="connsiteX4" fmla="*/ 0 w 50183"/>
                  <a:gd name="connsiteY4" fmla="*/ 1286466 h 1286466"/>
                  <a:gd name="connsiteX0" fmla="*/ 21447 w 46823"/>
                  <a:gd name="connsiteY0" fmla="*/ 0 h 1329174"/>
                  <a:gd name="connsiteX1" fmla="*/ 42308 w 46823"/>
                  <a:gd name="connsiteY1" fmla="*/ 250330 h 1329174"/>
                  <a:gd name="connsiteX2" fmla="*/ 45785 w 46823"/>
                  <a:gd name="connsiteY2" fmla="*/ 657116 h 1329174"/>
                  <a:gd name="connsiteX3" fmla="*/ 28401 w 46823"/>
                  <a:gd name="connsiteY3" fmla="*/ 1143869 h 1329174"/>
                  <a:gd name="connsiteX4" fmla="*/ 0 w 46823"/>
                  <a:gd name="connsiteY4" fmla="*/ 1329174 h 1329174"/>
                  <a:gd name="connsiteX0" fmla="*/ 16295 w 41671"/>
                  <a:gd name="connsiteY0" fmla="*/ 0 h 1341083"/>
                  <a:gd name="connsiteX1" fmla="*/ 37156 w 41671"/>
                  <a:gd name="connsiteY1" fmla="*/ 250330 h 1341083"/>
                  <a:gd name="connsiteX2" fmla="*/ 40633 w 41671"/>
                  <a:gd name="connsiteY2" fmla="*/ 657116 h 1341083"/>
                  <a:gd name="connsiteX3" fmla="*/ 23249 w 41671"/>
                  <a:gd name="connsiteY3" fmla="*/ 1143869 h 1341083"/>
                  <a:gd name="connsiteX4" fmla="*/ 0 w 41671"/>
                  <a:gd name="connsiteY4" fmla="*/ 1341083 h 1341083"/>
                  <a:gd name="connsiteX0" fmla="*/ 5991 w 31367"/>
                  <a:gd name="connsiteY0" fmla="*/ 0 h 1341083"/>
                  <a:gd name="connsiteX1" fmla="*/ 26852 w 31367"/>
                  <a:gd name="connsiteY1" fmla="*/ 250330 h 1341083"/>
                  <a:gd name="connsiteX2" fmla="*/ 30329 w 31367"/>
                  <a:gd name="connsiteY2" fmla="*/ 657116 h 1341083"/>
                  <a:gd name="connsiteX3" fmla="*/ 12945 w 31367"/>
                  <a:gd name="connsiteY3" fmla="*/ 1143869 h 1341083"/>
                  <a:gd name="connsiteX4" fmla="*/ 0 w 31367"/>
                  <a:gd name="connsiteY4" fmla="*/ 1341083 h 1341083"/>
                  <a:gd name="connsiteX0" fmla="*/ 5991 w 31367"/>
                  <a:gd name="connsiteY0" fmla="*/ 0 h 1338106"/>
                  <a:gd name="connsiteX1" fmla="*/ 26852 w 31367"/>
                  <a:gd name="connsiteY1" fmla="*/ 250330 h 1338106"/>
                  <a:gd name="connsiteX2" fmla="*/ 30329 w 31367"/>
                  <a:gd name="connsiteY2" fmla="*/ 657116 h 1338106"/>
                  <a:gd name="connsiteX3" fmla="*/ 12945 w 31367"/>
                  <a:gd name="connsiteY3" fmla="*/ 1143869 h 1338106"/>
                  <a:gd name="connsiteX4" fmla="*/ 0 w 31367"/>
                  <a:gd name="connsiteY4" fmla="*/ 1338106 h 1338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67" h="1338106">
                    <a:moveTo>
                      <a:pt x="5991" y="0"/>
                    </a:moveTo>
                    <a:cubicBezTo>
                      <a:pt x="14393" y="70405"/>
                      <a:pt x="22796" y="140811"/>
                      <a:pt x="26852" y="250330"/>
                    </a:cubicBezTo>
                    <a:cubicBezTo>
                      <a:pt x="30908" y="359849"/>
                      <a:pt x="32647" y="508193"/>
                      <a:pt x="30329" y="657116"/>
                    </a:cubicBezTo>
                    <a:cubicBezTo>
                      <a:pt x="28011" y="806039"/>
                      <a:pt x="18000" y="1030371"/>
                      <a:pt x="12945" y="1143869"/>
                    </a:cubicBezTo>
                    <a:cubicBezTo>
                      <a:pt x="7890" y="1257367"/>
                      <a:pt x="17384" y="1335208"/>
                      <a:pt x="0" y="1338106"/>
                    </a:cubicBezTo>
                  </a:path>
                </a:pathLst>
              </a:custGeom>
              <a:noFill/>
              <a:ln w="3175" cap="rnd" cmpd="sng" algn="ctr">
                <a:solidFill>
                  <a:srgbClr val="FFFFFF"/>
                </a:solidFill>
                <a:prstDash val="lg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10" name="Freeform 313">
                <a:extLst>
                  <a:ext uri="{FF2B5EF4-FFF2-40B4-BE49-F238E27FC236}">
                    <a16:creationId xmlns:a16="http://schemas.microsoft.com/office/drawing/2014/main" id="{6793504B-6213-C7F0-AFCB-AA5181D65C2B}"/>
                  </a:ext>
                </a:extLst>
              </p:cNvPr>
              <p:cNvSpPr/>
              <p:nvPr/>
            </p:nvSpPr>
            <p:spPr>
              <a:xfrm>
                <a:off x="6752882" y="3313061"/>
                <a:ext cx="59222" cy="117949"/>
              </a:xfrm>
              <a:custGeom>
                <a:avLst/>
                <a:gdLst>
                  <a:gd name="connsiteX0" fmla="*/ 0 w 59222"/>
                  <a:gd name="connsiteY0" fmla="*/ 0 h 117949"/>
                  <a:gd name="connsiteX1" fmla="*/ 49807 w 59222"/>
                  <a:gd name="connsiteY1" fmla="*/ 78082 h 117949"/>
                  <a:gd name="connsiteX2" fmla="*/ 59222 w 59222"/>
                  <a:gd name="connsiteY2" fmla="*/ 117949 h 117949"/>
                  <a:gd name="connsiteX3" fmla="*/ 34204 w 59222"/>
                  <a:gd name="connsiteY3" fmla="*/ 97028 h 117949"/>
                  <a:gd name="connsiteX4" fmla="*/ 0 w 59222"/>
                  <a:gd name="connsiteY4" fmla="*/ 87739 h 117949"/>
                  <a:gd name="connsiteX5" fmla="*/ 0 w 59222"/>
                  <a:gd name="connsiteY5" fmla="*/ 0 h 117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22" h="117949">
                    <a:moveTo>
                      <a:pt x="0" y="0"/>
                    </a:moveTo>
                    <a:cubicBezTo>
                      <a:pt x="18450" y="0"/>
                      <a:pt x="35590" y="28785"/>
                      <a:pt x="49807" y="78082"/>
                    </a:cubicBezTo>
                    <a:lnTo>
                      <a:pt x="59222" y="117949"/>
                    </a:lnTo>
                    <a:lnTo>
                      <a:pt x="34204" y="97028"/>
                    </a:lnTo>
                    <a:cubicBezTo>
                      <a:pt x="23156" y="90937"/>
                      <a:pt x="11717" y="87739"/>
                      <a:pt x="0" y="87739"/>
                    </a:cubicBezTo>
                    <a:lnTo>
                      <a:pt x="0" y="0"/>
                    </a:lnTo>
                    <a:close/>
                  </a:path>
                </a:pathLst>
              </a:custGeom>
              <a:solidFill>
                <a:srgbClr val="AAC9DA">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grpSp>
        <p:nvGrpSpPr>
          <p:cNvPr id="231" name="Group 230">
            <a:extLst>
              <a:ext uri="{FF2B5EF4-FFF2-40B4-BE49-F238E27FC236}">
                <a16:creationId xmlns:a16="http://schemas.microsoft.com/office/drawing/2014/main" id="{93DFAB10-0E6E-324F-B345-7B6F6F1261E7}"/>
              </a:ext>
            </a:extLst>
          </p:cNvPr>
          <p:cNvGrpSpPr/>
          <p:nvPr/>
        </p:nvGrpSpPr>
        <p:grpSpPr>
          <a:xfrm>
            <a:off x="811658" y="405377"/>
            <a:ext cx="1614119" cy="3911846"/>
            <a:chOff x="369870" y="2391482"/>
            <a:chExt cx="1614119" cy="3911846"/>
          </a:xfrm>
        </p:grpSpPr>
        <p:sp>
          <p:nvSpPr>
            <p:cNvPr id="232" name="TextBox 231">
              <a:extLst>
                <a:ext uri="{FF2B5EF4-FFF2-40B4-BE49-F238E27FC236}">
                  <a16:creationId xmlns:a16="http://schemas.microsoft.com/office/drawing/2014/main" id="{514821D2-FF50-B1C2-9095-2C27354DE42E}"/>
                </a:ext>
              </a:extLst>
            </p:cNvPr>
            <p:cNvSpPr txBox="1"/>
            <p:nvPr/>
          </p:nvSpPr>
          <p:spPr>
            <a:xfrm>
              <a:off x="551902" y="3799448"/>
              <a:ext cx="1290034"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4F5D75"/>
                  </a:solidFill>
                  <a:effectLst/>
                  <a:uLnTx/>
                  <a:uFillTx/>
                </a:rPr>
                <a:t>1.4 mSv</a:t>
              </a:r>
              <a:br>
                <a:rPr kumimoji="0" lang="fr-CH" sz="1600" b="1" i="0" u="none" strike="noStrike" kern="0" cap="none" spc="0" normalizeH="0" baseline="0" noProof="0" dirty="0">
                  <a:ln>
                    <a:noFill/>
                  </a:ln>
                  <a:solidFill>
                    <a:srgbClr val="4F5D75"/>
                  </a:solidFill>
                  <a:effectLst/>
                  <a:uLnTx/>
                  <a:uFillTx/>
                </a:rPr>
              </a:br>
              <a:r>
                <a:rPr kumimoji="0" lang="fr-CH" sz="1200" b="1" i="0" u="none" strike="noStrike" kern="0" cap="none" spc="0" normalizeH="0" baseline="0" noProof="0" dirty="0">
                  <a:ln>
                    <a:noFill/>
                  </a:ln>
                  <a:solidFill>
                    <a:srgbClr val="4F5D75"/>
                  </a:solidFill>
                  <a:effectLst/>
                  <a:uLnTx/>
                  <a:uFillTx/>
                </a:rPr>
                <a:t>(</a:t>
              </a:r>
              <a:r>
                <a:rPr kumimoji="0" lang="en-GB" sz="1200" b="1" i="0" u="none" strike="noStrike" kern="0" cap="none" spc="0" normalizeH="0" baseline="0" noProof="0" dirty="0" err="1">
                  <a:ln>
                    <a:noFill/>
                  </a:ln>
                  <a:solidFill>
                    <a:srgbClr val="4F5D75"/>
                  </a:solidFill>
                  <a:effectLst/>
                  <a:uLnTx/>
                  <a:uFillTx/>
                </a:rPr>
                <a:t>jährlich</a:t>
              </a:r>
              <a:r>
                <a:rPr kumimoji="0" lang="fr-CH" sz="1200" b="1" i="0" u="none" strike="noStrike" kern="0" cap="none" spc="0" normalizeH="0" baseline="0" noProof="0" dirty="0">
                  <a:ln>
                    <a:noFill/>
                  </a:ln>
                  <a:solidFill>
                    <a:srgbClr val="4F5D75"/>
                  </a:solidFill>
                  <a:effectLst/>
                  <a:uLnTx/>
                  <a:uFillTx/>
                </a:rPr>
                <a:t>)</a:t>
              </a:r>
              <a:endParaRPr kumimoji="0" lang="en-GB" sz="1600" b="1" i="0" u="none" strike="noStrike" kern="0" cap="none" spc="0" normalizeH="0" baseline="0" noProof="0" dirty="0">
                <a:ln>
                  <a:noFill/>
                </a:ln>
                <a:solidFill>
                  <a:srgbClr val="4F5D75"/>
                </a:solidFill>
                <a:effectLst/>
                <a:uLnTx/>
                <a:uFillTx/>
              </a:endParaRPr>
            </a:p>
          </p:txBody>
        </p:sp>
        <p:sp>
          <p:nvSpPr>
            <p:cNvPr id="233" name="TextBox 232">
              <a:extLst>
                <a:ext uri="{FF2B5EF4-FFF2-40B4-BE49-F238E27FC236}">
                  <a16:creationId xmlns:a16="http://schemas.microsoft.com/office/drawing/2014/main" id="{33BE7C43-D03B-B50F-05FE-82415F42E9B0}"/>
                </a:ext>
              </a:extLst>
            </p:cNvPr>
            <p:cNvSpPr txBox="1"/>
            <p:nvPr/>
          </p:nvSpPr>
          <p:spPr>
            <a:xfrm>
              <a:off x="369870" y="5210721"/>
              <a:ext cx="1614119" cy="10926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00" b="1" i="0" u="none" strike="noStrike" kern="0" cap="none" spc="0" normalizeH="0" baseline="0" noProof="0" dirty="0">
                  <a:ln>
                    <a:noFill/>
                  </a:ln>
                  <a:solidFill>
                    <a:srgbClr val="4F5D75"/>
                  </a:solidFill>
                  <a:effectLst/>
                  <a:uLnTx/>
                  <a:uFillTx/>
                </a:rPr>
                <a:t>Durchschnittliche Dosis durch medizinische Exposition (Schweiz)</a:t>
              </a:r>
              <a:endParaRPr kumimoji="0" lang="en-GB" sz="1300" b="1" i="0" u="none" strike="noStrike" kern="0" cap="none" spc="0" normalizeH="0" baseline="0" noProof="0" dirty="0">
                <a:ln>
                  <a:noFill/>
                </a:ln>
                <a:solidFill>
                  <a:srgbClr val="4F5D75"/>
                </a:solidFill>
                <a:effectLst/>
                <a:uLnTx/>
                <a:uFillTx/>
              </a:endParaRPr>
            </a:p>
          </p:txBody>
        </p:sp>
        <p:grpSp>
          <p:nvGrpSpPr>
            <p:cNvPr id="234" name="Group 233">
              <a:extLst>
                <a:ext uri="{FF2B5EF4-FFF2-40B4-BE49-F238E27FC236}">
                  <a16:creationId xmlns:a16="http://schemas.microsoft.com/office/drawing/2014/main" id="{E77E5D04-051C-14B6-80F5-F8BA2FC49E07}"/>
                </a:ext>
              </a:extLst>
            </p:cNvPr>
            <p:cNvGrpSpPr/>
            <p:nvPr/>
          </p:nvGrpSpPr>
          <p:grpSpPr>
            <a:xfrm>
              <a:off x="468132" y="2391482"/>
              <a:ext cx="1304905" cy="1210580"/>
              <a:chOff x="176090" y="2391482"/>
              <a:chExt cx="1304905" cy="1210580"/>
            </a:xfrm>
          </p:grpSpPr>
          <p:grpSp>
            <p:nvGrpSpPr>
              <p:cNvPr id="235" name="Group 234">
                <a:extLst>
                  <a:ext uri="{FF2B5EF4-FFF2-40B4-BE49-F238E27FC236}">
                    <a16:creationId xmlns:a16="http://schemas.microsoft.com/office/drawing/2014/main" id="{9C673DA1-4CFF-7660-5EE5-9F514A772CE6}"/>
                  </a:ext>
                </a:extLst>
              </p:cNvPr>
              <p:cNvGrpSpPr/>
              <p:nvPr/>
            </p:nvGrpSpPr>
            <p:grpSpPr>
              <a:xfrm>
                <a:off x="1103557" y="2432001"/>
                <a:ext cx="370078" cy="768070"/>
                <a:chOff x="4491003" y="2882322"/>
                <a:chExt cx="732281" cy="1519795"/>
              </a:xfrm>
            </p:grpSpPr>
            <p:grpSp>
              <p:nvGrpSpPr>
                <p:cNvPr id="278" name="Group 277">
                  <a:extLst>
                    <a:ext uri="{FF2B5EF4-FFF2-40B4-BE49-F238E27FC236}">
                      <a16:creationId xmlns:a16="http://schemas.microsoft.com/office/drawing/2014/main" id="{7F561F21-3A80-76E4-EEFA-7560E0421C06}"/>
                    </a:ext>
                  </a:extLst>
                </p:cNvPr>
                <p:cNvGrpSpPr/>
                <p:nvPr/>
              </p:nvGrpSpPr>
              <p:grpSpPr>
                <a:xfrm>
                  <a:off x="4491003" y="2882322"/>
                  <a:ext cx="732281" cy="1519795"/>
                  <a:chOff x="3636585" y="1321238"/>
                  <a:chExt cx="1162984" cy="2413688"/>
                </a:xfrm>
              </p:grpSpPr>
              <p:sp>
                <p:nvSpPr>
                  <p:cNvPr id="296" name="AutoShape 16">
                    <a:extLst>
                      <a:ext uri="{FF2B5EF4-FFF2-40B4-BE49-F238E27FC236}">
                        <a16:creationId xmlns:a16="http://schemas.microsoft.com/office/drawing/2014/main" id="{27A7E524-2320-B170-DBC4-1F409E36ECC9}"/>
                      </a:ext>
                    </a:extLst>
                  </p:cNvPr>
                  <p:cNvSpPr>
                    <a:spLocks noChangeArrowheads="1"/>
                  </p:cNvSpPr>
                  <p:nvPr/>
                </p:nvSpPr>
                <p:spPr bwMode="auto">
                  <a:xfrm flipH="1">
                    <a:off x="3847405" y="2761703"/>
                    <a:ext cx="332077" cy="973223"/>
                  </a:xfrm>
                  <a:prstGeom prst="roundRect">
                    <a:avLst>
                      <a:gd name="adj" fmla="val 50000"/>
                    </a:avLst>
                  </a:prstGeom>
                  <a:solidFill>
                    <a:srgbClr val="927600"/>
                  </a:solidFill>
                  <a:ln w="25400" cap="flat" cmpd="sng" algn="ctr">
                    <a:noFill/>
                    <a:prstDash val="soli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latin typeface="Arial"/>
                      <a:ea typeface="+mn-ea"/>
                      <a:cs typeface="+mn-cs"/>
                    </a:endParaRPr>
                  </a:p>
                </p:txBody>
              </p:sp>
              <p:sp>
                <p:nvSpPr>
                  <p:cNvPr id="297" name="AutoShape 7">
                    <a:extLst>
                      <a:ext uri="{FF2B5EF4-FFF2-40B4-BE49-F238E27FC236}">
                        <a16:creationId xmlns:a16="http://schemas.microsoft.com/office/drawing/2014/main" id="{019437C1-890D-38E1-F28E-1E7172EFE59A}"/>
                      </a:ext>
                    </a:extLst>
                  </p:cNvPr>
                  <p:cNvSpPr>
                    <a:spLocks noChangeArrowheads="1"/>
                  </p:cNvSpPr>
                  <p:nvPr/>
                </p:nvSpPr>
                <p:spPr bwMode="auto">
                  <a:xfrm rot="12738138" flipH="1">
                    <a:off x="3636585" y="1901041"/>
                    <a:ext cx="269716" cy="898014"/>
                  </a:xfrm>
                  <a:prstGeom prst="roundRect">
                    <a:avLst>
                      <a:gd name="adj" fmla="val 50000"/>
                    </a:avLst>
                  </a:prstGeom>
                  <a:solidFill>
                    <a:srgbClr val="86DB2C">
                      <a:lumMod val="75000"/>
                    </a:srgbClr>
                  </a:solidFill>
                  <a:ln w="25400" cap="flat" cmpd="sng" algn="ctr">
                    <a:noFill/>
                    <a:prstDash val="soli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latin typeface="Arial"/>
                      <a:ea typeface="+mn-ea"/>
                      <a:cs typeface="+mn-cs"/>
                    </a:endParaRPr>
                  </a:p>
                </p:txBody>
              </p:sp>
              <p:sp>
                <p:nvSpPr>
                  <p:cNvPr id="298" name="Oval 297">
                    <a:extLst>
                      <a:ext uri="{FF2B5EF4-FFF2-40B4-BE49-F238E27FC236}">
                        <a16:creationId xmlns:a16="http://schemas.microsoft.com/office/drawing/2014/main" id="{1DBAD632-2E5E-6107-6F14-CE8F95F0A3EB}"/>
                      </a:ext>
                    </a:extLst>
                  </p:cNvPr>
                  <p:cNvSpPr>
                    <a:spLocks noChangeArrowheads="1"/>
                  </p:cNvSpPr>
                  <p:nvPr/>
                </p:nvSpPr>
                <p:spPr bwMode="auto">
                  <a:xfrm flipH="1">
                    <a:off x="3881027" y="1321238"/>
                    <a:ext cx="637589" cy="598676"/>
                  </a:xfrm>
                  <a:prstGeom prst="ellipse">
                    <a:avLst/>
                  </a:prstGeom>
                  <a:solidFill>
                    <a:srgbClr val="525E71"/>
                  </a:solidFill>
                  <a:ln w="25400" cap="flat" cmpd="sng" algn="ctr">
                    <a:noFill/>
                    <a:prstDash val="soli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latin typeface="Arial"/>
                      <a:ea typeface="+mn-ea"/>
                      <a:cs typeface="+mn-cs"/>
                    </a:endParaRPr>
                  </a:p>
                </p:txBody>
              </p:sp>
              <p:sp>
                <p:nvSpPr>
                  <p:cNvPr id="299" name="Rectangle 5">
                    <a:extLst>
                      <a:ext uri="{FF2B5EF4-FFF2-40B4-BE49-F238E27FC236}">
                        <a16:creationId xmlns:a16="http://schemas.microsoft.com/office/drawing/2014/main" id="{E427F0EF-83E2-0170-6C16-E9DD4AA4A886}"/>
                      </a:ext>
                    </a:extLst>
                  </p:cNvPr>
                  <p:cNvSpPr>
                    <a:spLocks noChangeArrowheads="1"/>
                  </p:cNvSpPr>
                  <p:nvPr/>
                </p:nvSpPr>
                <p:spPr bwMode="auto">
                  <a:xfrm flipH="1">
                    <a:off x="3846468" y="1942028"/>
                    <a:ext cx="735872" cy="1041491"/>
                  </a:xfrm>
                  <a:prstGeom prst="roundRect">
                    <a:avLst>
                      <a:gd name="adj" fmla="val 10641"/>
                    </a:avLst>
                  </a:prstGeom>
                  <a:solidFill>
                    <a:srgbClr val="86DB2C">
                      <a:lumMod val="75000"/>
                    </a:srgbClr>
                  </a:solidFill>
                  <a:ln w="25400" cap="flat" cmpd="sng" algn="ctr">
                    <a:noFill/>
                    <a:prstDash val="soli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latin typeface="Arial"/>
                      <a:ea typeface="+mn-ea"/>
                      <a:cs typeface="+mn-cs"/>
                    </a:endParaRPr>
                  </a:p>
                </p:txBody>
              </p:sp>
              <p:sp>
                <p:nvSpPr>
                  <p:cNvPr id="300" name="AutoShape 4">
                    <a:extLst>
                      <a:ext uri="{FF2B5EF4-FFF2-40B4-BE49-F238E27FC236}">
                        <a16:creationId xmlns:a16="http://schemas.microsoft.com/office/drawing/2014/main" id="{AC3314BA-C8E7-7725-E216-921131182DA8}"/>
                      </a:ext>
                    </a:extLst>
                  </p:cNvPr>
                  <p:cNvSpPr>
                    <a:spLocks noChangeArrowheads="1"/>
                  </p:cNvSpPr>
                  <p:nvPr/>
                </p:nvSpPr>
                <p:spPr bwMode="auto">
                  <a:xfrm flipH="1">
                    <a:off x="4248429" y="2761703"/>
                    <a:ext cx="332078" cy="973223"/>
                  </a:xfrm>
                  <a:prstGeom prst="roundRect">
                    <a:avLst>
                      <a:gd name="adj" fmla="val 50000"/>
                    </a:avLst>
                  </a:prstGeom>
                  <a:solidFill>
                    <a:srgbClr val="FFCC00">
                      <a:lumMod val="50000"/>
                    </a:srgbClr>
                  </a:solidFill>
                  <a:ln w="25400" cap="flat" cmpd="sng" algn="ctr">
                    <a:noFill/>
                    <a:prstDash val="soli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latin typeface="Arial"/>
                      <a:ea typeface="+mn-ea"/>
                      <a:cs typeface="+mn-cs"/>
                    </a:endParaRPr>
                  </a:p>
                </p:txBody>
              </p:sp>
              <p:sp>
                <p:nvSpPr>
                  <p:cNvPr id="301" name="AutoShape 7">
                    <a:extLst>
                      <a:ext uri="{FF2B5EF4-FFF2-40B4-BE49-F238E27FC236}">
                        <a16:creationId xmlns:a16="http://schemas.microsoft.com/office/drawing/2014/main" id="{32AF6D50-6263-8E09-0EDA-FF6C94751F79}"/>
                      </a:ext>
                    </a:extLst>
                  </p:cNvPr>
                  <p:cNvSpPr>
                    <a:spLocks noChangeArrowheads="1"/>
                  </p:cNvSpPr>
                  <p:nvPr/>
                </p:nvSpPr>
                <p:spPr bwMode="auto">
                  <a:xfrm rot="8861862">
                    <a:off x="4529853" y="1901042"/>
                    <a:ext cx="269716" cy="898014"/>
                  </a:xfrm>
                  <a:prstGeom prst="roundRect">
                    <a:avLst>
                      <a:gd name="adj" fmla="val 50000"/>
                    </a:avLst>
                  </a:prstGeom>
                  <a:solidFill>
                    <a:srgbClr val="86DB2C">
                      <a:lumMod val="50000"/>
                    </a:srgbClr>
                  </a:solidFill>
                  <a:ln w="25400" cap="flat" cmpd="sng" algn="ctr">
                    <a:noFill/>
                    <a:prstDash val="soli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latin typeface="Arial"/>
                      <a:ea typeface="+mn-ea"/>
                      <a:cs typeface="+mn-cs"/>
                    </a:endParaRPr>
                  </a:p>
                </p:txBody>
              </p:sp>
              <p:sp>
                <p:nvSpPr>
                  <p:cNvPr id="302" name="Freeform 144">
                    <a:extLst>
                      <a:ext uri="{FF2B5EF4-FFF2-40B4-BE49-F238E27FC236}">
                        <a16:creationId xmlns:a16="http://schemas.microsoft.com/office/drawing/2014/main" id="{A1F892A7-984F-8FAF-48F7-CC86C38542A6}"/>
                      </a:ext>
                    </a:extLst>
                  </p:cNvPr>
                  <p:cNvSpPr/>
                  <p:nvPr/>
                </p:nvSpPr>
                <p:spPr>
                  <a:xfrm>
                    <a:off x="4211311" y="1322549"/>
                    <a:ext cx="311888" cy="596057"/>
                  </a:xfrm>
                  <a:custGeom>
                    <a:avLst/>
                    <a:gdLst>
                      <a:gd name="connsiteX0" fmla="*/ 0 w 311888"/>
                      <a:gd name="connsiteY0" fmla="*/ 0 h 596057"/>
                      <a:gd name="connsiteX1" fmla="*/ 117183 w 311888"/>
                      <a:gd name="connsiteY1" fmla="*/ 22214 h 596057"/>
                      <a:gd name="connsiteX2" fmla="*/ 311888 w 311888"/>
                      <a:gd name="connsiteY2" fmla="*/ 298028 h 596057"/>
                      <a:gd name="connsiteX3" fmla="*/ 117183 w 311888"/>
                      <a:gd name="connsiteY3" fmla="*/ 573843 h 596057"/>
                      <a:gd name="connsiteX4" fmla="*/ 0 w 311888"/>
                      <a:gd name="connsiteY4" fmla="*/ 596057 h 596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888" h="596057">
                        <a:moveTo>
                          <a:pt x="0" y="0"/>
                        </a:moveTo>
                        <a:lnTo>
                          <a:pt x="117183" y="22214"/>
                        </a:lnTo>
                        <a:cubicBezTo>
                          <a:pt x="231603" y="67656"/>
                          <a:pt x="311888" y="174038"/>
                          <a:pt x="311888" y="298028"/>
                        </a:cubicBezTo>
                        <a:cubicBezTo>
                          <a:pt x="311888" y="422018"/>
                          <a:pt x="231603" y="528401"/>
                          <a:pt x="117183" y="573843"/>
                        </a:cubicBezTo>
                        <a:lnTo>
                          <a:pt x="0" y="596057"/>
                        </a:lnTo>
                        <a:close/>
                      </a:path>
                    </a:pathLst>
                  </a:custGeom>
                  <a:solidFill>
                    <a:srgbClr val="3B465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303" name="Freeform 145">
                    <a:extLst>
                      <a:ext uri="{FF2B5EF4-FFF2-40B4-BE49-F238E27FC236}">
                        <a16:creationId xmlns:a16="http://schemas.microsoft.com/office/drawing/2014/main" id="{FF349907-1656-86BA-4E99-6B50A613B620}"/>
                      </a:ext>
                    </a:extLst>
                  </p:cNvPr>
                  <p:cNvSpPr/>
                  <p:nvPr/>
                </p:nvSpPr>
                <p:spPr>
                  <a:xfrm>
                    <a:off x="4208536" y="1942029"/>
                    <a:ext cx="373648" cy="1041491"/>
                  </a:xfrm>
                  <a:custGeom>
                    <a:avLst/>
                    <a:gdLst>
                      <a:gd name="connsiteX0" fmla="*/ 0 w 373648"/>
                      <a:gd name="connsiteY0" fmla="*/ 0 h 1041491"/>
                      <a:gd name="connsiteX1" fmla="*/ 295344 w 373648"/>
                      <a:gd name="connsiteY1" fmla="*/ 0 h 1041491"/>
                      <a:gd name="connsiteX2" fmla="*/ 373648 w 373648"/>
                      <a:gd name="connsiteY2" fmla="*/ 78304 h 1041491"/>
                      <a:gd name="connsiteX3" fmla="*/ 373648 w 373648"/>
                      <a:gd name="connsiteY3" fmla="*/ 963187 h 1041491"/>
                      <a:gd name="connsiteX4" fmla="*/ 295344 w 373648"/>
                      <a:gd name="connsiteY4" fmla="*/ 1041491 h 1041491"/>
                      <a:gd name="connsiteX5" fmla="*/ 0 w 373648"/>
                      <a:gd name="connsiteY5" fmla="*/ 1041491 h 104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3648" h="1041491">
                        <a:moveTo>
                          <a:pt x="0" y="0"/>
                        </a:moveTo>
                        <a:lnTo>
                          <a:pt x="295344" y="0"/>
                        </a:lnTo>
                        <a:cubicBezTo>
                          <a:pt x="338590" y="0"/>
                          <a:pt x="373648" y="35058"/>
                          <a:pt x="373648" y="78304"/>
                        </a:cubicBezTo>
                        <a:lnTo>
                          <a:pt x="373648" y="963187"/>
                        </a:lnTo>
                        <a:cubicBezTo>
                          <a:pt x="373648" y="1006433"/>
                          <a:pt x="338590" y="1041491"/>
                          <a:pt x="295344" y="1041491"/>
                        </a:cubicBezTo>
                        <a:lnTo>
                          <a:pt x="0" y="1041491"/>
                        </a:lnTo>
                        <a:close/>
                      </a:path>
                    </a:pathLst>
                  </a:custGeom>
                  <a:solidFill>
                    <a:srgbClr val="86DB2C">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nvGrpSpPr>
                <p:cNvPr id="279" name="Group 278">
                  <a:extLst>
                    <a:ext uri="{FF2B5EF4-FFF2-40B4-BE49-F238E27FC236}">
                      <a16:creationId xmlns:a16="http://schemas.microsoft.com/office/drawing/2014/main" id="{A8A63790-F047-AECA-D437-51F1F77C4315}"/>
                    </a:ext>
                  </a:extLst>
                </p:cNvPr>
                <p:cNvGrpSpPr/>
                <p:nvPr/>
              </p:nvGrpSpPr>
              <p:grpSpPr>
                <a:xfrm>
                  <a:off x="4535293" y="3311379"/>
                  <a:ext cx="635598" cy="584586"/>
                  <a:chOff x="4100372" y="3288465"/>
                  <a:chExt cx="635598" cy="584586"/>
                </a:xfrm>
              </p:grpSpPr>
              <p:sp>
                <p:nvSpPr>
                  <p:cNvPr id="280" name="Rounded Rectangle 122">
                    <a:extLst>
                      <a:ext uri="{FF2B5EF4-FFF2-40B4-BE49-F238E27FC236}">
                        <a16:creationId xmlns:a16="http://schemas.microsoft.com/office/drawing/2014/main" id="{A495F1E9-DA85-D856-E682-B9C68F7D85E8}"/>
                      </a:ext>
                    </a:extLst>
                  </p:cNvPr>
                  <p:cNvSpPr/>
                  <p:nvPr/>
                </p:nvSpPr>
                <p:spPr>
                  <a:xfrm>
                    <a:off x="4100372" y="3288465"/>
                    <a:ext cx="635598" cy="584586"/>
                  </a:xfrm>
                  <a:prstGeom prst="roundRect">
                    <a:avLst>
                      <a:gd name="adj" fmla="val 10848"/>
                    </a:avLst>
                  </a:prstGeom>
                  <a:solidFill>
                    <a:srgbClr val="4F5D75">
                      <a:lumMod val="50000"/>
                    </a:srgbClr>
                  </a:solidFill>
                  <a:ln w="28575" cap="flat" cmpd="sng" algn="ctr">
                    <a:solidFill>
                      <a:srgbClr val="4F5D75">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nvGrpSpPr>
                  <p:cNvPr id="281" name="Group 280">
                    <a:extLst>
                      <a:ext uri="{FF2B5EF4-FFF2-40B4-BE49-F238E27FC236}">
                        <a16:creationId xmlns:a16="http://schemas.microsoft.com/office/drawing/2014/main" id="{C848B00D-F130-10E1-CEE2-160DF313959F}"/>
                      </a:ext>
                    </a:extLst>
                  </p:cNvPr>
                  <p:cNvGrpSpPr/>
                  <p:nvPr/>
                </p:nvGrpSpPr>
                <p:grpSpPr>
                  <a:xfrm>
                    <a:off x="4225821" y="3321528"/>
                    <a:ext cx="401322" cy="513313"/>
                    <a:chOff x="4223691" y="3315959"/>
                    <a:chExt cx="401322" cy="513313"/>
                  </a:xfrm>
                </p:grpSpPr>
                <p:sp>
                  <p:nvSpPr>
                    <p:cNvPr id="282" name="Rounded Rectangle 124">
                      <a:extLst>
                        <a:ext uri="{FF2B5EF4-FFF2-40B4-BE49-F238E27FC236}">
                          <a16:creationId xmlns:a16="http://schemas.microsoft.com/office/drawing/2014/main" id="{C3DD28D8-27A6-5559-6D93-11A8042914BC}"/>
                        </a:ext>
                      </a:extLst>
                    </p:cNvPr>
                    <p:cNvSpPr/>
                    <p:nvPr/>
                  </p:nvSpPr>
                  <p:spPr>
                    <a:xfrm flipH="1">
                      <a:off x="4408482" y="3315959"/>
                      <a:ext cx="36000" cy="504266"/>
                    </a:xfrm>
                    <a:prstGeom prst="roundRect">
                      <a:avLst>
                        <a:gd name="adj" fmla="val 50000"/>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83" name="Rounded Rectangle 125">
                      <a:extLst>
                        <a:ext uri="{FF2B5EF4-FFF2-40B4-BE49-F238E27FC236}">
                          <a16:creationId xmlns:a16="http://schemas.microsoft.com/office/drawing/2014/main" id="{32D4BC04-172B-A05C-6D90-8730BA0521FA}"/>
                        </a:ext>
                      </a:extLst>
                    </p:cNvPr>
                    <p:cNvSpPr/>
                    <p:nvPr/>
                  </p:nvSpPr>
                  <p:spPr>
                    <a:xfrm flipH="1">
                      <a:off x="4227952" y="3419752"/>
                      <a:ext cx="397061" cy="10800"/>
                    </a:xfrm>
                    <a:prstGeom prst="roundRect">
                      <a:avLst/>
                    </a:prstGeom>
                    <a:solidFill>
                      <a:srgbClr val="FFFFFF"/>
                    </a:solidFill>
                    <a:ln w="2222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84" name="Rounded Rectangle 126">
                      <a:extLst>
                        <a:ext uri="{FF2B5EF4-FFF2-40B4-BE49-F238E27FC236}">
                          <a16:creationId xmlns:a16="http://schemas.microsoft.com/office/drawing/2014/main" id="{70367124-C089-E4EF-F490-8F7CA2725349}"/>
                        </a:ext>
                      </a:extLst>
                    </p:cNvPr>
                    <p:cNvSpPr/>
                    <p:nvPr/>
                  </p:nvSpPr>
                  <p:spPr>
                    <a:xfrm flipH="1">
                      <a:off x="4227952" y="3513656"/>
                      <a:ext cx="397061" cy="10800"/>
                    </a:xfrm>
                    <a:prstGeom prst="roundRect">
                      <a:avLst/>
                    </a:prstGeom>
                    <a:solidFill>
                      <a:srgbClr val="FFFFFF"/>
                    </a:solidFill>
                    <a:ln w="2222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85" name="Rounded Rectangle 127">
                      <a:extLst>
                        <a:ext uri="{FF2B5EF4-FFF2-40B4-BE49-F238E27FC236}">
                          <a16:creationId xmlns:a16="http://schemas.microsoft.com/office/drawing/2014/main" id="{24456FFA-40C6-DB8A-D25E-AAEAB7D1932D}"/>
                        </a:ext>
                      </a:extLst>
                    </p:cNvPr>
                    <p:cNvSpPr/>
                    <p:nvPr/>
                  </p:nvSpPr>
                  <p:spPr>
                    <a:xfrm flipH="1">
                      <a:off x="4227952" y="3560608"/>
                      <a:ext cx="397061" cy="10800"/>
                    </a:xfrm>
                    <a:prstGeom prst="roundRect">
                      <a:avLst/>
                    </a:prstGeom>
                    <a:solidFill>
                      <a:srgbClr val="FFFFFF"/>
                    </a:solidFill>
                    <a:ln w="2222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86" name="Rounded Rectangle 128">
                      <a:extLst>
                        <a:ext uri="{FF2B5EF4-FFF2-40B4-BE49-F238E27FC236}">
                          <a16:creationId xmlns:a16="http://schemas.microsoft.com/office/drawing/2014/main" id="{B495C5D4-388A-30C1-9398-83CE8D0CFC40}"/>
                        </a:ext>
                      </a:extLst>
                    </p:cNvPr>
                    <p:cNvSpPr/>
                    <p:nvPr/>
                  </p:nvSpPr>
                  <p:spPr>
                    <a:xfrm flipH="1">
                      <a:off x="4227952" y="3607560"/>
                      <a:ext cx="397061" cy="10800"/>
                    </a:xfrm>
                    <a:prstGeom prst="roundRect">
                      <a:avLst/>
                    </a:prstGeom>
                    <a:solidFill>
                      <a:srgbClr val="FFFFFF"/>
                    </a:solidFill>
                    <a:ln w="2222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87" name="Rounded Rectangle 129">
                      <a:extLst>
                        <a:ext uri="{FF2B5EF4-FFF2-40B4-BE49-F238E27FC236}">
                          <a16:creationId xmlns:a16="http://schemas.microsoft.com/office/drawing/2014/main" id="{91968B2A-4F58-743B-D0C6-BFFB42B87425}"/>
                        </a:ext>
                      </a:extLst>
                    </p:cNvPr>
                    <p:cNvSpPr/>
                    <p:nvPr/>
                  </p:nvSpPr>
                  <p:spPr>
                    <a:xfrm flipH="1">
                      <a:off x="4227952" y="3654514"/>
                      <a:ext cx="397061" cy="10800"/>
                    </a:xfrm>
                    <a:prstGeom prst="roundRect">
                      <a:avLst/>
                    </a:prstGeom>
                    <a:solidFill>
                      <a:srgbClr val="FFFFFF"/>
                    </a:solidFill>
                    <a:ln w="2222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88" name="Rounded Rectangle 130">
                      <a:extLst>
                        <a:ext uri="{FF2B5EF4-FFF2-40B4-BE49-F238E27FC236}">
                          <a16:creationId xmlns:a16="http://schemas.microsoft.com/office/drawing/2014/main" id="{05A189B0-6D1E-E9DC-1122-54AEF7991F28}"/>
                        </a:ext>
                      </a:extLst>
                    </p:cNvPr>
                    <p:cNvSpPr/>
                    <p:nvPr/>
                  </p:nvSpPr>
                  <p:spPr>
                    <a:xfrm flipH="1">
                      <a:off x="4223691" y="3466704"/>
                      <a:ext cx="397061" cy="10800"/>
                    </a:xfrm>
                    <a:prstGeom prst="roundRect">
                      <a:avLst/>
                    </a:prstGeom>
                    <a:solidFill>
                      <a:srgbClr val="FFFFFF"/>
                    </a:solidFill>
                    <a:ln w="2222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89" name="Rounded Rectangle 131">
                      <a:extLst>
                        <a:ext uri="{FF2B5EF4-FFF2-40B4-BE49-F238E27FC236}">
                          <a16:creationId xmlns:a16="http://schemas.microsoft.com/office/drawing/2014/main" id="{1F647912-D649-CB44-8E07-B855703186A1}"/>
                        </a:ext>
                      </a:extLst>
                    </p:cNvPr>
                    <p:cNvSpPr/>
                    <p:nvPr/>
                  </p:nvSpPr>
                  <p:spPr>
                    <a:xfrm flipH="1">
                      <a:off x="4227952" y="3372800"/>
                      <a:ext cx="397061" cy="10800"/>
                    </a:xfrm>
                    <a:prstGeom prst="roundRect">
                      <a:avLst/>
                    </a:prstGeom>
                    <a:solidFill>
                      <a:srgbClr val="FFFFFF"/>
                    </a:solidFill>
                    <a:ln w="22225" cap="rnd"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nvGrpSpPr>
                    <p:cNvPr id="290" name="Group 289">
                      <a:extLst>
                        <a:ext uri="{FF2B5EF4-FFF2-40B4-BE49-F238E27FC236}">
                          <a16:creationId xmlns:a16="http://schemas.microsoft.com/office/drawing/2014/main" id="{D3CC4430-CDEE-AADA-F4F9-C7AF3765508B}"/>
                        </a:ext>
                      </a:extLst>
                    </p:cNvPr>
                    <p:cNvGrpSpPr/>
                    <p:nvPr/>
                  </p:nvGrpSpPr>
                  <p:grpSpPr>
                    <a:xfrm rot="10800000" flipH="1">
                      <a:off x="4239988" y="3728833"/>
                      <a:ext cx="361994" cy="100439"/>
                      <a:chOff x="-2186090" y="3340016"/>
                      <a:chExt cx="1143882" cy="663543"/>
                    </a:xfrm>
                  </p:grpSpPr>
                  <p:grpSp>
                    <p:nvGrpSpPr>
                      <p:cNvPr id="291" name="Group 290">
                        <a:extLst>
                          <a:ext uri="{FF2B5EF4-FFF2-40B4-BE49-F238E27FC236}">
                            <a16:creationId xmlns:a16="http://schemas.microsoft.com/office/drawing/2014/main" id="{3D395106-6F56-799A-4DAB-80327FEC1494}"/>
                          </a:ext>
                        </a:extLst>
                      </p:cNvPr>
                      <p:cNvGrpSpPr/>
                      <p:nvPr/>
                    </p:nvGrpSpPr>
                    <p:grpSpPr>
                      <a:xfrm>
                        <a:off x="-2186090" y="3340016"/>
                        <a:ext cx="1143882" cy="663543"/>
                        <a:chOff x="-2186090" y="3340016"/>
                        <a:chExt cx="1143882" cy="663543"/>
                      </a:xfrm>
                    </p:grpSpPr>
                    <p:sp>
                      <p:nvSpPr>
                        <p:cNvPr id="294" name="Teardrop 293">
                          <a:extLst>
                            <a:ext uri="{FF2B5EF4-FFF2-40B4-BE49-F238E27FC236}">
                              <a16:creationId xmlns:a16="http://schemas.microsoft.com/office/drawing/2014/main" id="{CBC0C729-355F-080A-E01D-CA942F9E8C96}"/>
                            </a:ext>
                          </a:extLst>
                        </p:cNvPr>
                        <p:cNvSpPr/>
                        <p:nvPr/>
                      </p:nvSpPr>
                      <p:spPr>
                        <a:xfrm rot="4920000">
                          <a:off x="-2213157" y="3367083"/>
                          <a:ext cx="663543" cy="609409"/>
                        </a:xfrm>
                        <a:prstGeom prst="teardrop">
                          <a:avLst>
                            <a:gd name="adj" fmla="val 79063"/>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95" name="Teardrop 294">
                          <a:extLst>
                            <a:ext uri="{FF2B5EF4-FFF2-40B4-BE49-F238E27FC236}">
                              <a16:creationId xmlns:a16="http://schemas.microsoft.com/office/drawing/2014/main" id="{1D8FBA13-5917-BA09-FED8-94FEC5C675A6}"/>
                            </a:ext>
                          </a:extLst>
                        </p:cNvPr>
                        <p:cNvSpPr/>
                        <p:nvPr/>
                      </p:nvSpPr>
                      <p:spPr>
                        <a:xfrm rot="16680000" flipH="1">
                          <a:off x="-1678684" y="3367083"/>
                          <a:ext cx="663543" cy="609409"/>
                        </a:xfrm>
                        <a:prstGeom prst="teardrop">
                          <a:avLst>
                            <a:gd name="adj" fmla="val 79063"/>
                          </a:avLst>
                        </a:pr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sp>
                    <p:nvSpPr>
                      <p:cNvPr id="292" name="Teardrop 291">
                        <a:extLst>
                          <a:ext uri="{FF2B5EF4-FFF2-40B4-BE49-F238E27FC236}">
                            <a16:creationId xmlns:a16="http://schemas.microsoft.com/office/drawing/2014/main" id="{30A8E07E-AC84-5FB3-FFFF-91B5633D95F9}"/>
                          </a:ext>
                        </a:extLst>
                      </p:cNvPr>
                      <p:cNvSpPr/>
                      <p:nvPr/>
                    </p:nvSpPr>
                    <p:spPr>
                      <a:xfrm rot="16680000" flipH="1">
                        <a:off x="-1573101" y="3478822"/>
                        <a:ext cx="429588" cy="394543"/>
                      </a:xfrm>
                      <a:prstGeom prst="teardrop">
                        <a:avLst>
                          <a:gd name="adj" fmla="val 79063"/>
                        </a:avLst>
                      </a:prstGeom>
                      <a:solidFill>
                        <a:srgbClr val="272E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93" name="Teardrop 292">
                        <a:extLst>
                          <a:ext uri="{FF2B5EF4-FFF2-40B4-BE49-F238E27FC236}">
                            <a16:creationId xmlns:a16="http://schemas.microsoft.com/office/drawing/2014/main" id="{262254A9-A21F-A5DD-11FA-64E1FB355C13}"/>
                          </a:ext>
                        </a:extLst>
                      </p:cNvPr>
                      <p:cNvSpPr/>
                      <p:nvPr/>
                    </p:nvSpPr>
                    <p:spPr>
                      <a:xfrm rot="4920000">
                        <a:off x="-2069135" y="3478822"/>
                        <a:ext cx="429588" cy="394543"/>
                      </a:xfrm>
                      <a:prstGeom prst="teardrop">
                        <a:avLst>
                          <a:gd name="adj" fmla="val 79063"/>
                        </a:avLst>
                      </a:prstGeom>
                      <a:solidFill>
                        <a:srgbClr val="272E3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grpSp>
          </p:grpSp>
          <p:grpSp>
            <p:nvGrpSpPr>
              <p:cNvPr id="236" name="Group 235">
                <a:extLst>
                  <a:ext uri="{FF2B5EF4-FFF2-40B4-BE49-F238E27FC236}">
                    <a16:creationId xmlns:a16="http://schemas.microsoft.com/office/drawing/2014/main" id="{84186AB2-1970-8A14-20CB-429F8DE8E178}"/>
                  </a:ext>
                </a:extLst>
              </p:cNvPr>
              <p:cNvGrpSpPr/>
              <p:nvPr/>
            </p:nvGrpSpPr>
            <p:grpSpPr>
              <a:xfrm>
                <a:off x="176090" y="2784702"/>
                <a:ext cx="1222573" cy="817360"/>
                <a:chOff x="3337424" y="1821012"/>
                <a:chExt cx="4410368" cy="2948585"/>
              </a:xfrm>
            </p:grpSpPr>
            <p:grpSp>
              <p:nvGrpSpPr>
                <p:cNvPr id="238" name="Group 237">
                  <a:extLst>
                    <a:ext uri="{FF2B5EF4-FFF2-40B4-BE49-F238E27FC236}">
                      <a16:creationId xmlns:a16="http://schemas.microsoft.com/office/drawing/2014/main" id="{DE52E3FF-6EC2-C27A-BE61-5FACC810C19A}"/>
                    </a:ext>
                  </a:extLst>
                </p:cNvPr>
                <p:cNvGrpSpPr/>
                <p:nvPr/>
              </p:nvGrpSpPr>
              <p:grpSpPr>
                <a:xfrm>
                  <a:off x="3337424" y="1821012"/>
                  <a:ext cx="1430148" cy="2948585"/>
                  <a:chOff x="3241793" y="1685955"/>
                  <a:chExt cx="1430148" cy="2948585"/>
                </a:xfrm>
              </p:grpSpPr>
              <p:sp>
                <p:nvSpPr>
                  <p:cNvPr id="274" name="Rectangle 273">
                    <a:extLst>
                      <a:ext uri="{FF2B5EF4-FFF2-40B4-BE49-F238E27FC236}">
                        <a16:creationId xmlns:a16="http://schemas.microsoft.com/office/drawing/2014/main" id="{0A03DDC9-EBE3-9AD3-6F1E-108315D45EAD}"/>
                      </a:ext>
                    </a:extLst>
                  </p:cNvPr>
                  <p:cNvSpPr/>
                  <p:nvPr/>
                </p:nvSpPr>
                <p:spPr>
                  <a:xfrm>
                    <a:off x="3731248" y="1881937"/>
                    <a:ext cx="839693" cy="2752603"/>
                  </a:xfrm>
                  <a:prstGeom prst="rect">
                    <a:avLst/>
                  </a:prstGeom>
                  <a:solidFill>
                    <a:srgbClr val="4F5D75">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75" name="Rectangle 274">
                    <a:extLst>
                      <a:ext uri="{FF2B5EF4-FFF2-40B4-BE49-F238E27FC236}">
                        <a16:creationId xmlns:a16="http://schemas.microsoft.com/office/drawing/2014/main" id="{DC863BE6-47FE-9121-E279-02C9691E6D46}"/>
                      </a:ext>
                    </a:extLst>
                  </p:cNvPr>
                  <p:cNvSpPr/>
                  <p:nvPr/>
                </p:nvSpPr>
                <p:spPr>
                  <a:xfrm>
                    <a:off x="3241796" y="2069980"/>
                    <a:ext cx="499605" cy="2564560"/>
                  </a:xfrm>
                  <a:prstGeom prst="rect">
                    <a:avLst/>
                  </a:prstGeom>
                  <a:solidFill>
                    <a:srgbClr val="4F5D75">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76" name="Trapezoid 275">
                    <a:extLst>
                      <a:ext uri="{FF2B5EF4-FFF2-40B4-BE49-F238E27FC236}">
                        <a16:creationId xmlns:a16="http://schemas.microsoft.com/office/drawing/2014/main" id="{FB93C1D2-8362-B427-0051-31FAB90F0120}"/>
                      </a:ext>
                    </a:extLst>
                  </p:cNvPr>
                  <p:cNvSpPr/>
                  <p:nvPr/>
                </p:nvSpPr>
                <p:spPr>
                  <a:xfrm rot="16200000">
                    <a:off x="3245479" y="1682271"/>
                    <a:ext cx="958868" cy="966239"/>
                  </a:xfrm>
                  <a:prstGeom prst="trapezoid">
                    <a:avLst/>
                  </a:prstGeom>
                  <a:solidFill>
                    <a:srgbClr val="4F5D75">
                      <a:lumMod val="60000"/>
                      <a:lumOff val="4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77" name="Trapezoid 276">
                    <a:extLst>
                      <a:ext uri="{FF2B5EF4-FFF2-40B4-BE49-F238E27FC236}">
                        <a16:creationId xmlns:a16="http://schemas.microsoft.com/office/drawing/2014/main" id="{17574270-CB13-5BFB-8931-28CCD96B4018}"/>
                      </a:ext>
                    </a:extLst>
                  </p:cNvPr>
                  <p:cNvSpPr/>
                  <p:nvPr/>
                </p:nvSpPr>
                <p:spPr>
                  <a:xfrm rot="5400000" flipH="1">
                    <a:off x="3952621" y="1925502"/>
                    <a:ext cx="958868" cy="479773"/>
                  </a:xfrm>
                  <a:prstGeom prst="trapezoid">
                    <a:avLst/>
                  </a:prstGeom>
                  <a:solidFill>
                    <a:srgbClr val="D3E3EC">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sp>
              <p:nvSpPr>
                <p:cNvPr id="239" name="Oval 238">
                  <a:extLst>
                    <a:ext uri="{FF2B5EF4-FFF2-40B4-BE49-F238E27FC236}">
                      <a16:creationId xmlns:a16="http://schemas.microsoft.com/office/drawing/2014/main" id="{7E8DE086-3DE4-7F6F-EE8F-2BB1DFEF4A6D}"/>
                    </a:ext>
                  </a:extLst>
                </p:cNvPr>
                <p:cNvSpPr/>
                <p:nvPr/>
              </p:nvSpPr>
              <p:spPr>
                <a:xfrm>
                  <a:off x="4038088" y="2373267"/>
                  <a:ext cx="1831102" cy="2343182"/>
                </a:xfrm>
                <a:prstGeom prst="ellipse">
                  <a:avLst/>
                </a:prstGeom>
                <a:solidFill>
                  <a:srgbClr val="437C9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40" name="Oval 239">
                  <a:extLst>
                    <a:ext uri="{FF2B5EF4-FFF2-40B4-BE49-F238E27FC236}">
                      <a16:creationId xmlns:a16="http://schemas.microsoft.com/office/drawing/2014/main" id="{CC490C30-2C5D-6192-07E7-169CAB845DF4}"/>
                    </a:ext>
                  </a:extLst>
                </p:cNvPr>
                <p:cNvSpPr/>
                <p:nvPr/>
              </p:nvSpPr>
              <p:spPr>
                <a:xfrm>
                  <a:off x="4230245" y="2373267"/>
                  <a:ext cx="1831102" cy="2343182"/>
                </a:xfrm>
                <a:prstGeom prst="ellipse">
                  <a:avLst/>
                </a:prstGeom>
                <a:solidFill>
                  <a:srgbClr val="669E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41" name="Oval 240">
                  <a:extLst>
                    <a:ext uri="{FF2B5EF4-FFF2-40B4-BE49-F238E27FC236}">
                      <a16:creationId xmlns:a16="http://schemas.microsoft.com/office/drawing/2014/main" id="{893E49AB-708B-249F-216C-0E927746171E}"/>
                    </a:ext>
                  </a:extLst>
                </p:cNvPr>
                <p:cNvSpPr/>
                <p:nvPr/>
              </p:nvSpPr>
              <p:spPr>
                <a:xfrm>
                  <a:off x="4429940" y="2884653"/>
                  <a:ext cx="1312067" cy="1678996"/>
                </a:xfrm>
                <a:prstGeom prst="ellipse">
                  <a:avLst/>
                </a:prstGeom>
                <a:solidFill>
                  <a:srgbClr val="BFBFB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42" name="Oval 241">
                  <a:extLst>
                    <a:ext uri="{FF2B5EF4-FFF2-40B4-BE49-F238E27FC236}">
                      <a16:creationId xmlns:a16="http://schemas.microsoft.com/office/drawing/2014/main" id="{A740898E-BCBF-C12D-231F-FBA87BA6F7D5}"/>
                    </a:ext>
                  </a:extLst>
                </p:cNvPr>
                <p:cNvSpPr/>
                <p:nvPr/>
              </p:nvSpPr>
              <p:spPr>
                <a:xfrm>
                  <a:off x="4622097" y="2884653"/>
                  <a:ext cx="1312067" cy="1678996"/>
                </a:xfrm>
                <a:prstGeom prst="ellipse">
                  <a:avLst/>
                </a:prstGeom>
                <a:solidFill>
                  <a:srgbClr val="D9D9D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43" name="Oval 242">
                  <a:extLst>
                    <a:ext uri="{FF2B5EF4-FFF2-40B4-BE49-F238E27FC236}">
                      <a16:creationId xmlns:a16="http://schemas.microsoft.com/office/drawing/2014/main" id="{019BD11E-5E86-B68D-40F1-E2700D8A1D1C}"/>
                    </a:ext>
                  </a:extLst>
                </p:cNvPr>
                <p:cNvSpPr/>
                <p:nvPr/>
              </p:nvSpPr>
              <p:spPr>
                <a:xfrm>
                  <a:off x="4740412" y="3035647"/>
                  <a:ext cx="1075435" cy="1376188"/>
                </a:xfrm>
                <a:prstGeom prst="ellipse">
                  <a:avLst/>
                </a:prstGeom>
                <a:solidFill>
                  <a:srgbClr val="D9D9D9"/>
                </a:solidFill>
                <a:ln w="25400" cap="flat" cmpd="sng" algn="ctr">
                  <a:solidFill>
                    <a:srgbClr val="BFBFB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44" name="Oval 243">
                  <a:extLst>
                    <a:ext uri="{FF2B5EF4-FFF2-40B4-BE49-F238E27FC236}">
                      <a16:creationId xmlns:a16="http://schemas.microsoft.com/office/drawing/2014/main" id="{610E4CB2-497A-0BC5-0ABE-D78A3149CD0A}"/>
                    </a:ext>
                  </a:extLst>
                </p:cNvPr>
                <p:cNvSpPr/>
                <p:nvPr/>
              </p:nvSpPr>
              <p:spPr>
                <a:xfrm>
                  <a:off x="4893294" y="3250858"/>
                  <a:ext cx="779459" cy="997440"/>
                </a:xfrm>
                <a:prstGeom prst="ellipse">
                  <a:avLst/>
                </a:prstGeom>
                <a:solidFill>
                  <a:srgbClr val="4F5D75">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nvGrpSpPr>
                <p:cNvPr id="245" name="Group 244">
                  <a:extLst>
                    <a:ext uri="{FF2B5EF4-FFF2-40B4-BE49-F238E27FC236}">
                      <a16:creationId xmlns:a16="http://schemas.microsoft.com/office/drawing/2014/main" id="{F7F51F1C-1AEE-4B56-B2CC-A11A527D82AA}"/>
                    </a:ext>
                  </a:extLst>
                </p:cNvPr>
                <p:cNvGrpSpPr/>
                <p:nvPr/>
              </p:nvGrpSpPr>
              <p:grpSpPr>
                <a:xfrm>
                  <a:off x="5144645" y="3833744"/>
                  <a:ext cx="2603147" cy="422058"/>
                  <a:chOff x="5166608" y="3464828"/>
                  <a:chExt cx="2603147" cy="422058"/>
                </a:xfrm>
              </p:grpSpPr>
              <p:grpSp>
                <p:nvGrpSpPr>
                  <p:cNvPr id="264" name="Group 263">
                    <a:extLst>
                      <a:ext uri="{FF2B5EF4-FFF2-40B4-BE49-F238E27FC236}">
                        <a16:creationId xmlns:a16="http://schemas.microsoft.com/office/drawing/2014/main" id="{C70F6963-5308-396E-A774-389A00B2D1EF}"/>
                      </a:ext>
                    </a:extLst>
                  </p:cNvPr>
                  <p:cNvGrpSpPr/>
                  <p:nvPr/>
                </p:nvGrpSpPr>
                <p:grpSpPr>
                  <a:xfrm>
                    <a:off x="5263621" y="3464828"/>
                    <a:ext cx="2506134" cy="422058"/>
                    <a:chOff x="6891100" y="3109347"/>
                    <a:chExt cx="2506134" cy="1066321"/>
                  </a:xfrm>
                </p:grpSpPr>
                <p:grpSp>
                  <p:nvGrpSpPr>
                    <p:cNvPr id="266" name="Group 265">
                      <a:extLst>
                        <a:ext uri="{FF2B5EF4-FFF2-40B4-BE49-F238E27FC236}">
                          <a16:creationId xmlns:a16="http://schemas.microsoft.com/office/drawing/2014/main" id="{9622B8D5-AB60-8DBD-1CFA-E4A63799F77B}"/>
                        </a:ext>
                      </a:extLst>
                    </p:cNvPr>
                    <p:cNvGrpSpPr/>
                    <p:nvPr/>
                  </p:nvGrpSpPr>
                  <p:grpSpPr>
                    <a:xfrm flipV="1">
                      <a:off x="7010868" y="3684932"/>
                      <a:ext cx="2377954" cy="490736"/>
                      <a:chOff x="3339060" y="3674158"/>
                      <a:chExt cx="659109" cy="175370"/>
                    </a:xfrm>
                  </p:grpSpPr>
                  <p:sp>
                    <p:nvSpPr>
                      <p:cNvPr id="272" name="Freeform 279">
                        <a:extLst>
                          <a:ext uri="{FF2B5EF4-FFF2-40B4-BE49-F238E27FC236}">
                            <a16:creationId xmlns:a16="http://schemas.microsoft.com/office/drawing/2014/main" id="{EF5C300C-7220-A1C1-BEF9-2BFCD81425EA}"/>
                          </a:ext>
                        </a:extLst>
                      </p:cNvPr>
                      <p:cNvSpPr/>
                      <p:nvPr/>
                    </p:nvSpPr>
                    <p:spPr>
                      <a:xfrm>
                        <a:off x="3339060" y="3674158"/>
                        <a:ext cx="659109" cy="161615"/>
                      </a:xfrm>
                      <a:custGeom>
                        <a:avLst/>
                        <a:gdLst>
                          <a:gd name="connsiteX0" fmla="*/ 258810 w 517620"/>
                          <a:gd name="connsiteY0" fmla="*/ 0 h 468907"/>
                          <a:gd name="connsiteX1" fmla="*/ 517620 w 517620"/>
                          <a:gd name="connsiteY1" fmla="*/ 258810 h 468907"/>
                          <a:gd name="connsiteX2" fmla="*/ 517620 w 517620"/>
                          <a:gd name="connsiteY2" fmla="*/ 468907 h 468907"/>
                          <a:gd name="connsiteX3" fmla="*/ 0 w 517620"/>
                          <a:gd name="connsiteY3" fmla="*/ 468907 h 468907"/>
                          <a:gd name="connsiteX4" fmla="*/ 0 w 517620"/>
                          <a:gd name="connsiteY4" fmla="*/ 258810 h 468907"/>
                          <a:gd name="connsiteX5" fmla="*/ 258810 w 517620"/>
                          <a:gd name="connsiteY5" fmla="*/ 0 h 468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620" h="468907">
                            <a:moveTo>
                              <a:pt x="258810" y="0"/>
                            </a:moveTo>
                            <a:cubicBezTo>
                              <a:pt x="401747" y="0"/>
                              <a:pt x="517620" y="115873"/>
                              <a:pt x="517620" y="258810"/>
                            </a:cubicBezTo>
                            <a:lnTo>
                              <a:pt x="517620" y="468907"/>
                            </a:lnTo>
                            <a:lnTo>
                              <a:pt x="0" y="468907"/>
                            </a:lnTo>
                            <a:lnTo>
                              <a:pt x="0" y="258810"/>
                            </a:lnTo>
                            <a:cubicBezTo>
                              <a:pt x="0" y="115873"/>
                              <a:pt x="115873" y="0"/>
                              <a:pt x="258810" y="0"/>
                            </a:cubicBezTo>
                            <a:close/>
                          </a:path>
                        </a:pathLst>
                      </a:custGeom>
                      <a:solidFill>
                        <a:srgbClr val="FFFFFF">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73" name="Freeform 280">
                        <a:extLst>
                          <a:ext uri="{FF2B5EF4-FFF2-40B4-BE49-F238E27FC236}">
                            <a16:creationId xmlns:a16="http://schemas.microsoft.com/office/drawing/2014/main" id="{4C13AE75-45DD-11B8-F4E8-7FD15C3879C2}"/>
                          </a:ext>
                        </a:extLst>
                      </p:cNvPr>
                      <p:cNvSpPr/>
                      <p:nvPr/>
                    </p:nvSpPr>
                    <p:spPr>
                      <a:xfrm>
                        <a:off x="3341390" y="3689014"/>
                        <a:ext cx="156471" cy="160514"/>
                      </a:xfrm>
                      <a:custGeom>
                        <a:avLst/>
                        <a:gdLst>
                          <a:gd name="connsiteX0" fmla="*/ 148138 w 148138"/>
                          <a:gd name="connsiteY0" fmla="*/ 0 h 283922"/>
                          <a:gd name="connsiteX1" fmla="*/ 148138 w 148138"/>
                          <a:gd name="connsiteY1" fmla="*/ 283922 h 283922"/>
                          <a:gd name="connsiteX2" fmla="*/ 0 w 148138"/>
                          <a:gd name="connsiteY2" fmla="*/ 283922 h 283922"/>
                          <a:gd name="connsiteX3" fmla="*/ 0 w 148138"/>
                          <a:gd name="connsiteY3" fmla="*/ 155836 h 283922"/>
                          <a:gd name="connsiteX4" fmla="*/ 96367 w 148138"/>
                          <a:gd name="connsiteY4" fmla="*/ 10452 h 283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138" h="283922">
                            <a:moveTo>
                              <a:pt x="148138" y="0"/>
                            </a:moveTo>
                            <a:lnTo>
                              <a:pt x="148138" y="283922"/>
                            </a:lnTo>
                            <a:lnTo>
                              <a:pt x="0" y="283922"/>
                            </a:lnTo>
                            <a:lnTo>
                              <a:pt x="0" y="155836"/>
                            </a:lnTo>
                            <a:cubicBezTo>
                              <a:pt x="0" y="90480"/>
                              <a:pt x="39736" y="34404"/>
                              <a:pt x="96367" y="10452"/>
                            </a:cubicBezTo>
                            <a:close/>
                          </a:path>
                        </a:pathLst>
                      </a:custGeom>
                      <a:solidFill>
                        <a:srgbClr val="FFFFFF">
                          <a:lumMod val="6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sp>
                  <p:nvSpPr>
                    <p:cNvPr id="267" name="Rounded Rectangle 274">
                      <a:extLst>
                        <a:ext uri="{FF2B5EF4-FFF2-40B4-BE49-F238E27FC236}">
                          <a16:creationId xmlns:a16="http://schemas.microsoft.com/office/drawing/2014/main" id="{ED6C16E7-FF90-347B-7E88-FA52978B0592}"/>
                        </a:ext>
                      </a:extLst>
                    </p:cNvPr>
                    <p:cNvSpPr/>
                    <p:nvPr/>
                  </p:nvSpPr>
                  <p:spPr>
                    <a:xfrm>
                      <a:off x="6891100" y="3256464"/>
                      <a:ext cx="2506134" cy="584422"/>
                    </a:xfrm>
                    <a:prstGeom prst="roundRect">
                      <a:avLst>
                        <a:gd name="adj" fmla="val 3437"/>
                      </a:avLst>
                    </a:prstGeom>
                    <a:solidFill>
                      <a:srgbClr val="4F5D75">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68" name="Rounded Rectangle 275">
                      <a:extLst>
                        <a:ext uri="{FF2B5EF4-FFF2-40B4-BE49-F238E27FC236}">
                          <a16:creationId xmlns:a16="http://schemas.microsoft.com/office/drawing/2014/main" id="{F9ED40CE-759A-DD72-53B3-718F20A212AB}"/>
                        </a:ext>
                      </a:extLst>
                    </p:cNvPr>
                    <p:cNvSpPr/>
                    <p:nvPr/>
                  </p:nvSpPr>
                  <p:spPr>
                    <a:xfrm>
                      <a:off x="6891100" y="3267481"/>
                      <a:ext cx="2506134" cy="649285"/>
                    </a:xfrm>
                    <a:prstGeom prst="roundRect">
                      <a:avLst>
                        <a:gd name="adj" fmla="val 3437"/>
                      </a:avLst>
                    </a:prstGeom>
                    <a:solidFill>
                      <a:srgbClr val="BFBFB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nvGrpSpPr>
                    <p:cNvPr id="269" name="Group 268">
                      <a:extLst>
                        <a:ext uri="{FF2B5EF4-FFF2-40B4-BE49-F238E27FC236}">
                          <a16:creationId xmlns:a16="http://schemas.microsoft.com/office/drawing/2014/main" id="{EA0DB5A3-DE4F-3A7F-7519-7E4B2962BF83}"/>
                        </a:ext>
                      </a:extLst>
                    </p:cNvPr>
                    <p:cNvGrpSpPr/>
                    <p:nvPr/>
                  </p:nvGrpSpPr>
                  <p:grpSpPr>
                    <a:xfrm>
                      <a:off x="7010869" y="3109347"/>
                      <a:ext cx="2386364" cy="259068"/>
                      <a:chOff x="3339060" y="3735216"/>
                      <a:chExt cx="661440" cy="111902"/>
                    </a:xfrm>
                  </p:grpSpPr>
                  <p:sp>
                    <p:nvSpPr>
                      <p:cNvPr id="270" name="Freeform 277">
                        <a:extLst>
                          <a:ext uri="{FF2B5EF4-FFF2-40B4-BE49-F238E27FC236}">
                            <a16:creationId xmlns:a16="http://schemas.microsoft.com/office/drawing/2014/main" id="{1E4254B4-4657-7289-8F28-A3826356675E}"/>
                          </a:ext>
                        </a:extLst>
                      </p:cNvPr>
                      <p:cNvSpPr/>
                      <p:nvPr/>
                    </p:nvSpPr>
                    <p:spPr>
                      <a:xfrm>
                        <a:off x="3339061" y="3735993"/>
                        <a:ext cx="661439" cy="111125"/>
                      </a:xfrm>
                      <a:custGeom>
                        <a:avLst/>
                        <a:gdLst>
                          <a:gd name="connsiteX0" fmla="*/ 258810 w 517620"/>
                          <a:gd name="connsiteY0" fmla="*/ 0 h 468907"/>
                          <a:gd name="connsiteX1" fmla="*/ 517620 w 517620"/>
                          <a:gd name="connsiteY1" fmla="*/ 258810 h 468907"/>
                          <a:gd name="connsiteX2" fmla="*/ 517620 w 517620"/>
                          <a:gd name="connsiteY2" fmla="*/ 468907 h 468907"/>
                          <a:gd name="connsiteX3" fmla="*/ 0 w 517620"/>
                          <a:gd name="connsiteY3" fmla="*/ 468907 h 468907"/>
                          <a:gd name="connsiteX4" fmla="*/ 0 w 517620"/>
                          <a:gd name="connsiteY4" fmla="*/ 258810 h 468907"/>
                          <a:gd name="connsiteX5" fmla="*/ 258810 w 517620"/>
                          <a:gd name="connsiteY5" fmla="*/ 0 h 468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7620" h="468907">
                            <a:moveTo>
                              <a:pt x="258810" y="0"/>
                            </a:moveTo>
                            <a:cubicBezTo>
                              <a:pt x="401747" y="0"/>
                              <a:pt x="517620" y="115873"/>
                              <a:pt x="517620" y="258810"/>
                            </a:cubicBezTo>
                            <a:lnTo>
                              <a:pt x="517620" y="468907"/>
                            </a:lnTo>
                            <a:lnTo>
                              <a:pt x="0" y="468907"/>
                            </a:lnTo>
                            <a:lnTo>
                              <a:pt x="0" y="258810"/>
                            </a:lnTo>
                            <a:cubicBezTo>
                              <a:pt x="0" y="115873"/>
                              <a:pt x="115873" y="0"/>
                              <a:pt x="258810" y="0"/>
                            </a:cubicBezTo>
                            <a:close/>
                          </a:path>
                        </a:pathLst>
                      </a:custGeom>
                      <a:solidFill>
                        <a:srgbClr val="FFFFFF">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71" name="Freeform 278">
                        <a:extLst>
                          <a:ext uri="{FF2B5EF4-FFF2-40B4-BE49-F238E27FC236}">
                            <a16:creationId xmlns:a16="http://schemas.microsoft.com/office/drawing/2014/main" id="{4043F385-E76B-3606-FADF-982F0722D786}"/>
                          </a:ext>
                        </a:extLst>
                      </p:cNvPr>
                      <p:cNvSpPr/>
                      <p:nvPr/>
                    </p:nvSpPr>
                    <p:spPr>
                      <a:xfrm>
                        <a:off x="3339060" y="3735216"/>
                        <a:ext cx="156471" cy="110368"/>
                      </a:xfrm>
                      <a:custGeom>
                        <a:avLst/>
                        <a:gdLst>
                          <a:gd name="connsiteX0" fmla="*/ 148138 w 148138"/>
                          <a:gd name="connsiteY0" fmla="*/ 0 h 283922"/>
                          <a:gd name="connsiteX1" fmla="*/ 148138 w 148138"/>
                          <a:gd name="connsiteY1" fmla="*/ 283922 h 283922"/>
                          <a:gd name="connsiteX2" fmla="*/ 0 w 148138"/>
                          <a:gd name="connsiteY2" fmla="*/ 283922 h 283922"/>
                          <a:gd name="connsiteX3" fmla="*/ 0 w 148138"/>
                          <a:gd name="connsiteY3" fmla="*/ 155836 h 283922"/>
                          <a:gd name="connsiteX4" fmla="*/ 96367 w 148138"/>
                          <a:gd name="connsiteY4" fmla="*/ 10452 h 283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138" h="283922">
                            <a:moveTo>
                              <a:pt x="148138" y="0"/>
                            </a:moveTo>
                            <a:lnTo>
                              <a:pt x="148138" y="283922"/>
                            </a:lnTo>
                            <a:lnTo>
                              <a:pt x="0" y="283922"/>
                            </a:lnTo>
                            <a:lnTo>
                              <a:pt x="0" y="155836"/>
                            </a:lnTo>
                            <a:cubicBezTo>
                              <a:pt x="0" y="90480"/>
                              <a:pt x="39736" y="34404"/>
                              <a:pt x="96367" y="10452"/>
                            </a:cubicBezTo>
                            <a:close/>
                          </a:path>
                        </a:pathLst>
                      </a:custGeom>
                      <a:solidFill>
                        <a:srgbClr val="FFFFFF">
                          <a:lumMod val="6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grpSp>
              <p:sp>
                <p:nvSpPr>
                  <p:cNvPr id="265" name="Chord 264">
                    <a:extLst>
                      <a:ext uri="{FF2B5EF4-FFF2-40B4-BE49-F238E27FC236}">
                        <a16:creationId xmlns:a16="http://schemas.microsoft.com/office/drawing/2014/main" id="{2859C6DD-35F2-A3E2-1B86-66830DA21084}"/>
                      </a:ext>
                    </a:extLst>
                  </p:cNvPr>
                  <p:cNvSpPr/>
                  <p:nvPr/>
                </p:nvSpPr>
                <p:spPr>
                  <a:xfrm rot="3380573">
                    <a:off x="5165639" y="3529155"/>
                    <a:ext cx="257066" cy="255127"/>
                  </a:xfrm>
                  <a:prstGeom prst="chord">
                    <a:avLst>
                      <a:gd name="adj1" fmla="val 2700000"/>
                      <a:gd name="adj2" fmla="val 12066719"/>
                    </a:avLst>
                  </a:prstGeom>
                  <a:solidFill>
                    <a:srgbClr val="BFBFB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sp>
              <p:nvSpPr>
                <p:cNvPr id="246" name="Line 49">
                  <a:extLst>
                    <a:ext uri="{FF2B5EF4-FFF2-40B4-BE49-F238E27FC236}">
                      <a16:creationId xmlns:a16="http://schemas.microsoft.com/office/drawing/2014/main" id="{28E76CA3-DBCC-42D1-2010-250D301B8052}"/>
                    </a:ext>
                  </a:extLst>
                </p:cNvPr>
                <p:cNvSpPr>
                  <a:spLocks noChangeShapeType="1"/>
                </p:cNvSpPr>
                <p:nvPr/>
              </p:nvSpPr>
              <p:spPr bwMode="auto">
                <a:xfrm rot="4345980" flipH="1" flipV="1">
                  <a:off x="6355875" y="3651647"/>
                  <a:ext cx="261893" cy="127425"/>
                </a:xfrm>
                <a:prstGeom prst="line">
                  <a:avLst/>
                </a:prstGeom>
                <a:solidFill>
                  <a:srgbClr val="272E3B"/>
                </a:solidFill>
                <a:ln w="2857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sp>
              <p:nvSpPr>
                <p:cNvPr id="247" name="Freeform 186">
                  <a:extLst>
                    <a:ext uri="{FF2B5EF4-FFF2-40B4-BE49-F238E27FC236}">
                      <a16:creationId xmlns:a16="http://schemas.microsoft.com/office/drawing/2014/main" id="{CBC78A39-7518-00BB-314B-3AEA90B036B7}"/>
                    </a:ext>
                  </a:extLst>
                </p:cNvPr>
                <p:cNvSpPr>
                  <a:spLocks noChangeArrowheads="1"/>
                </p:cNvSpPr>
                <p:nvPr/>
              </p:nvSpPr>
              <p:spPr bwMode="auto">
                <a:xfrm rot="5245980" flipH="1" flipV="1">
                  <a:off x="6937513" y="3205877"/>
                  <a:ext cx="333180" cy="1247241"/>
                </a:xfrm>
                <a:custGeom>
                  <a:avLst/>
                  <a:gdLst>
                    <a:gd name="connsiteX0" fmla="*/ 333179 w 333180"/>
                    <a:gd name="connsiteY0" fmla="*/ 663099 h 1247241"/>
                    <a:gd name="connsiteX1" fmla="*/ 328624 w 333180"/>
                    <a:gd name="connsiteY1" fmla="*/ 685658 h 1247241"/>
                    <a:gd name="connsiteX2" fmla="*/ 329465 w 333180"/>
                    <a:gd name="connsiteY2" fmla="*/ 687848 h 1247241"/>
                    <a:gd name="connsiteX3" fmla="*/ 328181 w 333180"/>
                    <a:gd name="connsiteY3" fmla="*/ 734214 h 1247241"/>
                    <a:gd name="connsiteX4" fmla="*/ 230645 w 333180"/>
                    <a:gd name="connsiteY4" fmla="*/ 1156685 h 1247241"/>
                    <a:gd name="connsiteX5" fmla="*/ 90556 w 333180"/>
                    <a:gd name="connsiteY5" fmla="*/ 1244222 h 1247241"/>
                    <a:gd name="connsiteX6" fmla="*/ 90557 w 333180"/>
                    <a:gd name="connsiteY6" fmla="*/ 1244221 h 1247241"/>
                    <a:gd name="connsiteX7" fmla="*/ 3019 w 333180"/>
                    <a:gd name="connsiteY7" fmla="*/ 1104132 h 1247241"/>
                    <a:gd name="connsiteX8" fmla="*/ 98582 w 333180"/>
                    <a:gd name="connsiteY8" fmla="*/ 690203 h 1247241"/>
                    <a:gd name="connsiteX9" fmla="*/ 93110 w 333180"/>
                    <a:gd name="connsiteY9" fmla="*/ 663098 h 1247241"/>
                    <a:gd name="connsiteX10" fmla="*/ 93110 w 333180"/>
                    <a:gd name="connsiteY10" fmla="*/ 120035 h 1247241"/>
                    <a:gd name="connsiteX11" fmla="*/ 213145 w 333180"/>
                    <a:gd name="connsiteY11" fmla="*/ 0 h 1247241"/>
                    <a:gd name="connsiteX12" fmla="*/ 333180 w 333180"/>
                    <a:gd name="connsiteY12" fmla="*/ 120035 h 1247241"/>
                    <a:gd name="connsiteX13" fmla="*/ 333179 w 333180"/>
                    <a:gd name="connsiteY13" fmla="*/ 663099 h 1247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3180" h="1247241">
                      <a:moveTo>
                        <a:pt x="333179" y="663099"/>
                      </a:moveTo>
                      <a:lnTo>
                        <a:pt x="328624" y="685658"/>
                      </a:lnTo>
                      <a:lnTo>
                        <a:pt x="329465" y="687848"/>
                      </a:lnTo>
                      <a:cubicBezTo>
                        <a:pt x="332080" y="702793"/>
                        <a:pt x="331809" y="718499"/>
                        <a:pt x="328181" y="734214"/>
                      </a:cubicBezTo>
                      <a:cubicBezTo>
                        <a:pt x="295669" y="875037"/>
                        <a:pt x="263156" y="1015861"/>
                        <a:pt x="230645" y="1156685"/>
                      </a:cubicBezTo>
                      <a:cubicBezTo>
                        <a:pt x="216133" y="1219542"/>
                        <a:pt x="153413" y="1258734"/>
                        <a:pt x="90556" y="1244222"/>
                      </a:cubicBezTo>
                      <a:lnTo>
                        <a:pt x="90557" y="1244221"/>
                      </a:lnTo>
                      <a:cubicBezTo>
                        <a:pt x="27699" y="1229709"/>
                        <a:pt x="-11493" y="1166990"/>
                        <a:pt x="3019" y="1104132"/>
                      </a:cubicBezTo>
                      <a:lnTo>
                        <a:pt x="98582" y="690203"/>
                      </a:lnTo>
                      <a:lnTo>
                        <a:pt x="93110" y="663098"/>
                      </a:lnTo>
                      <a:lnTo>
                        <a:pt x="93110" y="120035"/>
                      </a:lnTo>
                      <a:cubicBezTo>
                        <a:pt x="93110" y="53742"/>
                        <a:pt x="146852" y="0"/>
                        <a:pt x="213145" y="0"/>
                      </a:cubicBezTo>
                      <a:cubicBezTo>
                        <a:pt x="279438" y="0"/>
                        <a:pt x="333180" y="53742"/>
                        <a:pt x="333180" y="120035"/>
                      </a:cubicBezTo>
                      <a:cubicBezTo>
                        <a:pt x="333180" y="301056"/>
                        <a:pt x="333179" y="482078"/>
                        <a:pt x="333179" y="663099"/>
                      </a:cubicBezTo>
                      <a:close/>
                    </a:path>
                  </a:pathLst>
                </a:custGeom>
                <a:solidFill>
                  <a:srgbClr val="FFFFFF"/>
                </a:solidFill>
                <a:ln w="3175">
                  <a:solidFill>
                    <a:srgbClr val="FFFFFF">
                      <a:lumMod val="85000"/>
                    </a:srgbClr>
                  </a:solidFill>
                  <a:round/>
                  <a:headEnd/>
                  <a:tailEnd/>
                </a:ln>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sp>
              <p:nvSpPr>
                <p:cNvPr id="248" name="Freeform 187">
                  <a:extLst>
                    <a:ext uri="{FF2B5EF4-FFF2-40B4-BE49-F238E27FC236}">
                      <a16:creationId xmlns:a16="http://schemas.microsoft.com/office/drawing/2014/main" id="{269A1066-D913-7565-A6B8-9BB368DBA651}"/>
                    </a:ext>
                  </a:extLst>
                </p:cNvPr>
                <p:cNvSpPr>
                  <a:spLocks noChangeArrowheads="1"/>
                </p:cNvSpPr>
                <p:nvPr/>
              </p:nvSpPr>
              <p:spPr bwMode="auto">
                <a:xfrm rot="5234789" flipH="1" flipV="1">
                  <a:off x="6107928" y="3314154"/>
                  <a:ext cx="184222" cy="1042775"/>
                </a:xfrm>
                <a:custGeom>
                  <a:avLst/>
                  <a:gdLst>
                    <a:gd name="connsiteX0" fmla="*/ 111615 w 169982"/>
                    <a:gd name="connsiteY0" fmla="*/ 11783 h 962170"/>
                    <a:gd name="connsiteX1" fmla="*/ 0 w 169982"/>
                    <a:gd name="connsiteY1" fmla="*/ 180171 h 962170"/>
                    <a:gd name="connsiteX2" fmla="*/ 0 w 169982"/>
                    <a:gd name="connsiteY2" fmla="*/ 791883 h 962170"/>
                    <a:gd name="connsiteX3" fmla="*/ 111615 w 169982"/>
                    <a:gd name="connsiteY3" fmla="*/ 960271 h 962170"/>
                    <a:gd name="connsiteX4" fmla="*/ 121023 w 169982"/>
                    <a:gd name="connsiteY4" fmla="*/ 962170 h 962170"/>
                    <a:gd name="connsiteX5" fmla="*/ 169982 w 169982"/>
                    <a:gd name="connsiteY5" fmla="*/ 0 h 962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982" h="962170">
                      <a:moveTo>
                        <a:pt x="111615" y="11783"/>
                      </a:moveTo>
                      <a:cubicBezTo>
                        <a:pt x="46024" y="39526"/>
                        <a:pt x="0" y="104474"/>
                        <a:pt x="0" y="180171"/>
                      </a:cubicBezTo>
                      <a:lnTo>
                        <a:pt x="0" y="791883"/>
                      </a:lnTo>
                      <a:cubicBezTo>
                        <a:pt x="0" y="867580"/>
                        <a:pt x="46024" y="932528"/>
                        <a:pt x="111615" y="960271"/>
                      </a:cubicBezTo>
                      <a:lnTo>
                        <a:pt x="121023" y="962170"/>
                      </a:lnTo>
                      <a:lnTo>
                        <a:pt x="169982" y="0"/>
                      </a:lnTo>
                      <a:close/>
                    </a:path>
                  </a:pathLst>
                </a:custGeom>
                <a:solidFill>
                  <a:srgbClr val="FFFFFF">
                    <a:lumMod val="95000"/>
                  </a:srgbClr>
                </a:solidFill>
                <a:ln w="3175">
                  <a:noFill/>
                  <a:round/>
                  <a:headEnd/>
                  <a:tailEnd/>
                </a:ln>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grpSp>
              <p:nvGrpSpPr>
                <p:cNvPr id="249" name="Group 248">
                  <a:extLst>
                    <a:ext uri="{FF2B5EF4-FFF2-40B4-BE49-F238E27FC236}">
                      <a16:creationId xmlns:a16="http://schemas.microsoft.com/office/drawing/2014/main" id="{C2CA9661-7A66-B7A8-DF6B-AB724619C25E}"/>
                    </a:ext>
                  </a:extLst>
                </p:cNvPr>
                <p:cNvGrpSpPr/>
                <p:nvPr/>
              </p:nvGrpSpPr>
              <p:grpSpPr>
                <a:xfrm>
                  <a:off x="5221055" y="3111149"/>
                  <a:ext cx="2505705" cy="1067378"/>
                  <a:chOff x="5221055" y="3111149"/>
                  <a:chExt cx="2505705" cy="1067378"/>
                </a:xfrm>
              </p:grpSpPr>
              <p:grpSp>
                <p:nvGrpSpPr>
                  <p:cNvPr id="250" name="Group 249">
                    <a:extLst>
                      <a:ext uri="{FF2B5EF4-FFF2-40B4-BE49-F238E27FC236}">
                        <a16:creationId xmlns:a16="http://schemas.microsoft.com/office/drawing/2014/main" id="{588ABE49-DE4C-086F-AECB-3C4D21454B47}"/>
                      </a:ext>
                    </a:extLst>
                  </p:cNvPr>
                  <p:cNvGrpSpPr/>
                  <p:nvPr/>
                </p:nvGrpSpPr>
                <p:grpSpPr>
                  <a:xfrm rot="6363840" flipH="1" flipV="1">
                    <a:off x="6902191" y="3051093"/>
                    <a:ext cx="389399" cy="1236973"/>
                    <a:chOff x="3455120" y="4864723"/>
                    <a:chExt cx="437622" cy="1390159"/>
                  </a:xfrm>
                  <a:solidFill>
                    <a:srgbClr val="272E3B"/>
                  </a:solidFill>
                </p:grpSpPr>
                <p:sp>
                  <p:nvSpPr>
                    <p:cNvPr id="262" name="AutoShape 50">
                      <a:extLst>
                        <a:ext uri="{FF2B5EF4-FFF2-40B4-BE49-F238E27FC236}">
                          <a16:creationId xmlns:a16="http://schemas.microsoft.com/office/drawing/2014/main" id="{8F7C5F41-6D47-42F7-907A-47C8716CA60C}"/>
                        </a:ext>
                      </a:extLst>
                    </p:cNvPr>
                    <p:cNvSpPr>
                      <a:spLocks noChangeArrowheads="1"/>
                    </p:cNvSpPr>
                    <p:nvPr/>
                  </p:nvSpPr>
                  <p:spPr bwMode="auto">
                    <a:xfrm rot="19966941">
                      <a:off x="3455120" y="4864723"/>
                      <a:ext cx="262543" cy="824727"/>
                    </a:xfrm>
                    <a:prstGeom prst="roundRect">
                      <a:avLst>
                        <a:gd name="adj" fmla="val 50000"/>
                      </a:avLst>
                    </a:prstGeom>
                    <a:solidFill>
                      <a:srgbClr val="FFFFFF">
                        <a:lumMod val="95000"/>
                      </a:srgbClr>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sp>
                  <p:nvSpPr>
                    <p:cNvPr id="263" name="AutoShape 51">
                      <a:extLst>
                        <a:ext uri="{FF2B5EF4-FFF2-40B4-BE49-F238E27FC236}">
                          <a16:creationId xmlns:a16="http://schemas.microsoft.com/office/drawing/2014/main" id="{74A130F6-B204-D521-FBD4-CC88EDB2E397}"/>
                        </a:ext>
                      </a:extLst>
                    </p:cNvPr>
                    <p:cNvSpPr>
                      <a:spLocks noChangeArrowheads="1"/>
                    </p:cNvSpPr>
                    <p:nvPr/>
                  </p:nvSpPr>
                  <p:spPr bwMode="auto">
                    <a:xfrm rot="21015192">
                      <a:off x="3636710" y="5395650"/>
                      <a:ext cx="256032" cy="859232"/>
                    </a:xfrm>
                    <a:prstGeom prst="roundRect">
                      <a:avLst>
                        <a:gd name="adj" fmla="val 50000"/>
                      </a:avLst>
                    </a:prstGeom>
                    <a:solidFill>
                      <a:srgbClr val="FFFFFF">
                        <a:lumMod val="95000"/>
                      </a:srgbClr>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grpSp>
              <p:grpSp>
                <p:nvGrpSpPr>
                  <p:cNvPr id="251" name="Group 250">
                    <a:extLst>
                      <a:ext uri="{FF2B5EF4-FFF2-40B4-BE49-F238E27FC236}">
                        <a16:creationId xmlns:a16="http://schemas.microsoft.com/office/drawing/2014/main" id="{B4595C42-E0B2-29E3-DD9E-F385FB3BCF69}"/>
                      </a:ext>
                    </a:extLst>
                  </p:cNvPr>
                  <p:cNvGrpSpPr/>
                  <p:nvPr/>
                </p:nvGrpSpPr>
                <p:grpSpPr>
                  <a:xfrm rot="6610336" flipH="1" flipV="1">
                    <a:off x="5797740" y="3082475"/>
                    <a:ext cx="701788" cy="759135"/>
                    <a:chOff x="3536273" y="4169538"/>
                    <a:chExt cx="788697" cy="853146"/>
                  </a:xfrm>
                  <a:solidFill>
                    <a:srgbClr val="437013"/>
                  </a:solidFill>
                </p:grpSpPr>
                <p:sp>
                  <p:nvSpPr>
                    <p:cNvPr id="260" name="AutoShape 54">
                      <a:extLst>
                        <a:ext uri="{FF2B5EF4-FFF2-40B4-BE49-F238E27FC236}">
                          <a16:creationId xmlns:a16="http://schemas.microsoft.com/office/drawing/2014/main" id="{1D53A5CC-426D-2ECF-1270-346521109C27}"/>
                        </a:ext>
                      </a:extLst>
                    </p:cNvPr>
                    <p:cNvSpPr>
                      <a:spLocks noChangeArrowheads="1"/>
                    </p:cNvSpPr>
                    <p:nvPr/>
                  </p:nvSpPr>
                  <p:spPr bwMode="auto">
                    <a:xfrm rot="17485123">
                      <a:off x="3891206" y="4588921"/>
                      <a:ext cx="262543" cy="604984"/>
                    </a:xfrm>
                    <a:prstGeom prst="roundRect">
                      <a:avLst>
                        <a:gd name="adj" fmla="val 50000"/>
                      </a:avLst>
                    </a:prstGeom>
                    <a:solidFill>
                      <a:srgbClr val="FFFFFF">
                        <a:lumMod val="95000"/>
                      </a:srgbClr>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sp>
                  <p:nvSpPr>
                    <p:cNvPr id="261" name="AutoShape 53">
                      <a:extLst>
                        <a:ext uri="{FF2B5EF4-FFF2-40B4-BE49-F238E27FC236}">
                          <a16:creationId xmlns:a16="http://schemas.microsoft.com/office/drawing/2014/main" id="{BDFD764B-C6E9-5246-73DE-7ACDDEA0B30D}"/>
                        </a:ext>
                      </a:extLst>
                    </p:cNvPr>
                    <p:cNvSpPr>
                      <a:spLocks noChangeArrowheads="1"/>
                    </p:cNvSpPr>
                    <p:nvPr/>
                  </p:nvSpPr>
                  <p:spPr bwMode="auto">
                    <a:xfrm rot="19774329">
                      <a:off x="3536273" y="4169538"/>
                      <a:ext cx="269799" cy="802546"/>
                    </a:xfrm>
                    <a:prstGeom prst="roundRect">
                      <a:avLst>
                        <a:gd name="adj" fmla="val 50000"/>
                      </a:avLst>
                    </a:prstGeom>
                    <a:solidFill>
                      <a:srgbClr val="FFFFFF">
                        <a:lumMod val="95000"/>
                      </a:srgbClr>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grpSp>
              <p:sp>
                <p:nvSpPr>
                  <p:cNvPr id="252" name="AutoShape 52">
                    <a:extLst>
                      <a:ext uri="{FF2B5EF4-FFF2-40B4-BE49-F238E27FC236}">
                        <a16:creationId xmlns:a16="http://schemas.microsoft.com/office/drawing/2014/main" id="{766B38F1-26F5-915D-BCB3-A8A5EA06979D}"/>
                      </a:ext>
                    </a:extLst>
                  </p:cNvPr>
                  <p:cNvSpPr>
                    <a:spLocks noChangeArrowheads="1"/>
                  </p:cNvSpPr>
                  <p:nvPr/>
                </p:nvSpPr>
                <p:spPr bwMode="auto">
                  <a:xfrm rot="5234789" flipH="1" flipV="1">
                    <a:off x="6009628" y="3202069"/>
                    <a:ext cx="396118" cy="1059076"/>
                  </a:xfrm>
                  <a:prstGeom prst="roundRect">
                    <a:avLst>
                      <a:gd name="adj" fmla="val 50000"/>
                    </a:avLst>
                  </a:prstGeom>
                  <a:solidFill>
                    <a:srgbClr val="FFFFFF"/>
                  </a:solidFill>
                  <a:ln w="3175">
                    <a:solidFill>
                      <a:srgbClr val="FFFFFF">
                        <a:lumMod val="85000"/>
                      </a:srgbClr>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grpSp>
                <p:nvGrpSpPr>
                  <p:cNvPr id="253" name="Group 252">
                    <a:extLst>
                      <a:ext uri="{FF2B5EF4-FFF2-40B4-BE49-F238E27FC236}">
                        <a16:creationId xmlns:a16="http://schemas.microsoft.com/office/drawing/2014/main" id="{C8810FDA-4264-D4B5-BC62-C4C6250ACCEB}"/>
                      </a:ext>
                    </a:extLst>
                  </p:cNvPr>
                  <p:cNvGrpSpPr/>
                  <p:nvPr/>
                </p:nvGrpSpPr>
                <p:grpSpPr>
                  <a:xfrm>
                    <a:off x="5221055" y="3482437"/>
                    <a:ext cx="461128" cy="476589"/>
                    <a:chOff x="5212298" y="3556562"/>
                    <a:chExt cx="461128" cy="476589"/>
                  </a:xfrm>
                </p:grpSpPr>
                <p:sp>
                  <p:nvSpPr>
                    <p:cNvPr id="258" name="Oval 13">
                      <a:extLst>
                        <a:ext uri="{FF2B5EF4-FFF2-40B4-BE49-F238E27FC236}">
                          <a16:creationId xmlns:a16="http://schemas.microsoft.com/office/drawing/2014/main" id="{EC5D0654-3F6E-0E41-2FE9-084D5CD60F85}"/>
                        </a:ext>
                      </a:extLst>
                    </p:cNvPr>
                    <p:cNvSpPr>
                      <a:spLocks noChangeAspect="1" noChangeArrowheads="1"/>
                    </p:cNvSpPr>
                    <p:nvPr/>
                  </p:nvSpPr>
                  <p:spPr bwMode="auto">
                    <a:xfrm rot="4345980" flipH="1" flipV="1">
                      <a:off x="5197754" y="3571106"/>
                      <a:ext cx="476589" cy="447502"/>
                    </a:xfrm>
                    <a:prstGeom prst="ellipse">
                      <a:avLst/>
                    </a:prstGeom>
                    <a:solidFill>
                      <a:srgbClr val="525E71"/>
                    </a:soli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sp>
                  <p:nvSpPr>
                    <p:cNvPr id="259" name="Freeform 198">
                      <a:extLst>
                        <a:ext uri="{FF2B5EF4-FFF2-40B4-BE49-F238E27FC236}">
                          <a16:creationId xmlns:a16="http://schemas.microsoft.com/office/drawing/2014/main" id="{E74986DB-CA97-F966-1085-09DF30986452}"/>
                        </a:ext>
                      </a:extLst>
                    </p:cNvPr>
                    <p:cNvSpPr>
                      <a:spLocks noChangeAspect="1" noChangeArrowheads="1"/>
                    </p:cNvSpPr>
                    <p:nvPr/>
                  </p:nvSpPr>
                  <p:spPr bwMode="auto">
                    <a:xfrm rot="4345980" flipH="1" flipV="1">
                      <a:off x="5296384" y="3653791"/>
                      <a:ext cx="317193" cy="436891"/>
                    </a:xfrm>
                    <a:custGeom>
                      <a:avLst/>
                      <a:gdLst>
                        <a:gd name="connsiteX0" fmla="*/ 219875 w 292674"/>
                        <a:gd name="connsiteY0" fmla="*/ 0 h 403120"/>
                        <a:gd name="connsiteX1" fmla="*/ 0 w 292674"/>
                        <a:gd name="connsiteY1" fmla="*/ 206455 h 403120"/>
                        <a:gd name="connsiteX2" fmla="*/ 134290 w 292674"/>
                        <a:gd name="connsiteY2" fmla="*/ 396686 h 403120"/>
                        <a:gd name="connsiteX3" fmla="*/ 168229 w 292674"/>
                        <a:gd name="connsiteY3" fmla="*/ 403120 h 403120"/>
                        <a:gd name="connsiteX4" fmla="*/ 292674 w 292674"/>
                        <a:gd name="connsiteY4" fmla="*/ 13800 h 40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74" h="403120">
                          <a:moveTo>
                            <a:pt x="219875" y="0"/>
                          </a:moveTo>
                          <a:cubicBezTo>
                            <a:pt x="98441" y="0"/>
                            <a:pt x="0" y="92433"/>
                            <a:pt x="0" y="206455"/>
                          </a:cubicBezTo>
                          <a:cubicBezTo>
                            <a:pt x="0" y="291972"/>
                            <a:pt x="55373" y="365344"/>
                            <a:pt x="134290" y="396686"/>
                          </a:cubicBezTo>
                          <a:lnTo>
                            <a:pt x="168229" y="403120"/>
                          </a:lnTo>
                          <a:lnTo>
                            <a:pt x="292674" y="13800"/>
                          </a:lnTo>
                          <a:close/>
                        </a:path>
                      </a:pathLst>
                    </a:custGeom>
                    <a:solidFill>
                      <a:srgbClr val="3B4658"/>
                    </a:solidFill>
                    <a:ln w="9525">
                      <a:noFill/>
                      <a:round/>
                      <a:headEnd/>
                      <a:tailEnd/>
                    </a:ln>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grpSp>
              <p:sp>
                <p:nvSpPr>
                  <p:cNvPr id="254" name="Freeform 193">
                    <a:extLst>
                      <a:ext uri="{FF2B5EF4-FFF2-40B4-BE49-F238E27FC236}">
                        <a16:creationId xmlns:a16="http://schemas.microsoft.com/office/drawing/2014/main" id="{6CF70DC9-8EAA-3048-3A39-7CEDF92628C3}"/>
                      </a:ext>
                    </a:extLst>
                  </p:cNvPr>
                  <p:cNvSpPr/>
                  <p:nvPr/>
                </p:nvSpPr>
                <p:spPr>
                  <a:xfrm rot="5409562" flipV="1">
                    <a:off x="7310178" y="3547961"/>
                    <a:ext cx="175558" cy="657607"/>
                  </a:xfrm>
                  <a:custGeom>
                    <a:avLst/>
                    <a:gdLst>
                      <a:gd name="connsiteX0" fmla="*/ 6409 w 161988"/>
                      <a:gd name="connsiteY0" fmla="*/ 128 h 606775"/>
                      <a:gd name="connsiteX1" fmla="*/ 88890 w 161988"/>
                      <a:gd name="connsiteY1" fmla="*/ 86103 h 606775"/>
                      <a:gd name="connsiteX2" fmla="*/ 160242 w 161988"/>
                      <a:gd name="connsiteY2" fmla="*/ 479758 h 606775"/>
                      <a:gd name="connsiteX3" fmla="*/ 73415 w 161988"/>
                      <a:gd name="connsiteY3" fmla="*/ 605029 h 606775"/>
                      <a:gd name="connsiteX4" fmla="*/ 30625 w 161988"/>
                      <a:gd name="connsiteY4" fmla="*/ 604177 h 606775"/>
                      <a:gd name="connsiteX5" fmla="*/ 0 w 161988"/>
                      <a:gd name="connsiteY5" fmla="*/ 590725 h 606775"/>
                      <a:gd name="connsiteX6" fmla="*/ 0 w 161988"/>
                      <a:gd name="connsiteY6" fmla="*/ 0 h 60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988" h="606775">
                        <a:moveTo>
                          <a:pt x="6409" y="128"/>
                        </a:moveTo>
                        <a:cubicBezTo>
                          <a:pt x="47389" y="9328"/>
                          <a:pt x="80928" y="42176"/>
                          <a:pt x="88890" y="86103"/>
                        </a:cubicBezTo>
                        <a:lnTo>
                          <a:pt x="160242" y="479758"/>
                        </a:lnTo>
                        <a:cubicBezTo>
                          <a:pt x="170858" y="538328"/>
                          <a:pt x="131984" y="594413"/>
                          <a:pt x="73415" y="605029"/>
                        </a:cubicBezTo>
                        <a:cubicBezTo>
                          <a:pt x="58772" y="607683"/>
                          <a:pt x="44285" y="607244"/>
                          <a:pt x="30625" y="604177"/>
                        </a:cubicBezTo>
                        <a:lnTo>
                          <a:pt x="0" y="590725"/>
                        </a:lnTo>
                        <a:lnTo>
                          <a:pt x="0" y="0"/>
                        </a:lnTo>
                        <a:close/>
                      </a:path>
                    </a:pathLst>
                  </a:custGeom>
                  <a:solidFill>
                    <a:srgbClr val="FFFFFF">
                      <a:lumMod val="9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255" name="Freeform 194">
                    <a:extLst>
                      <a:ext uri="{FF2B5EF4-FFF2-40B4-BE49-F238E27FC236}">
                        <a16:creationId xmlns:a16="http://schemas.microsoft.com/office/drawing/2014/main" id="{931A54E1-8202-63CC-9EF2-C9A3348035A7}"/>
                      </a:ext>
                    </a:extLst>
                  </p:cNvPr>
                  <p:cNvSpPr>
                    <a:spLocks noChangeArrowheads="1"/>
                  </p:cNvSpPr>
                  <p:nvPr/>
                </p:nvSpPr>
                <p:spPr bwMode="auto">
                  <a:xfrm rot="5245980" flipH="1" flipV="1">
                    <a:off x="6798088" y="3445330"/>
                    <a:ext cx="140102" cy="779727"/>
                  </a:xfrm>
                  <a:custGeom>
                    <a:avLst/>
                    <a:gdLst>
                      <a:gd name="connsiteX0" fmla="*/ 67645 w 129272"/>
                      <a:gd name="connsiteY0" fmla="*/ 8704 h 719455"/>
                      <a:gd name="connsiteX1" fmla="*/ 0 w 129272"/>
                      <a:gd name="connsiteY1" fmla="*/ 110756 h 719455"/>
                      <a:gd name="connsiteX2" fmla="*/ 0 w 129272"/>
                      <a:gd name="connsiteY2" fmla="*/ 611842 h 719455"/>
                      <a:gd name="connsiteX3" fmla="*/ 67645 w 129272"/>
                      <a:gd name="connsiteY3" fmla="*/ 713894 h 719455"/>
                      <a:gd name="connsiteX4" fmla="*/ 95190 w 129272"/>
                      <a:gd name="connsiteY4" fmla="*/ 719455 h 719455"/>
                      <a:gd name="connsiteX5" fmla="*/ 129272 w 129272"/>
                      <a:gd name="connsiteY5" fmla="*/ 3738 h 719455"/>
                      <a:gd name="connsiteX6" fmla="*/ 110756 w 129272"/>
                      <a:gd name="connsiteY6" fmla="*/ 0 h 719455"/>
                      <a:gd name="connsiteX7" fmla="*/ 67645 w 129272"/>
                      <a:gd name="connsiteY7" fmla="*/ 8704 h 719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272" h="719455">
                        <a:moveTo>
                          <a:pt x="67645" y="8704"/>
                        </a:moveTo>
                        <a:cubicBezTo>
                          <a:pt x="27893" y="25517"/>
                          <a:pt x="0" y="64879"/>
                          <a:pt x="0" y="110756"/>
                        </a:cubicBezTo>
                        <a:lnTo>
                          <a:pt x="0" y="611842"/>
                        </a:lnTo>
                        <a:cubicBezTo>
                          <a:pt x="0" y="657719"/>
                          <a:pt x="27893" y="697081"/>
                          <a:pt x="67645" y="713894"/>
                        </a:cubicBezTo>
                        <a:lnTo>
                          <a:pt x="95190" y="719455"/>
                        </a:lnTo>
                        <a:lnTo>
                          <a:pt x="129272" y="3738"/>
                        </a:lnTo>
                        <a:lnTo>
                          <a:pt x="110756" y="0"/>
                        </a:lnTo>
                        <a:cubicBezTo>
                          <a:pt x="95464" y="0"/>
                          <a:pt x="80895" y="3099"/>
                          <a:pt x="67645" y="8704"/>
                        </a:cubicBezTo>
                        <a:close/>
                      </a:path>
                    </a:pathLst>
                  </a:custGeom>
                  <a:solidFill>
                    <a:srgbClr val="FFFFFF">
                      <a:lumMod val="95000"/>
                    </a:srgbClr>
                  </a:solidFill>
                  <a:ln w="9525">
                    <a:noFill/>
                    <a:round/>
                    <a:headEnd/>
                    <a:tailEnd/>
                  </a:ln>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sp>
                <p:nvSpPr>
                  <p:cNvPr id="256" name="Freeform 195">
                    <a:extLst>
                      <a:ext uri="{FF2B5EF4-FFF2-40B4-BE49-F238E27FC236}">
                        <a16:creationId xmlns:a16="http://schemas.microsoft.com/office/drawing/2014/main" id="{AF047C4A-F77E-83AA-3FB0-081420A48B24}"/>
                      </a:ext>
                    </a:extLst>
                  </p:cNvPr>
                  <p:cNvSpPr>
                    <a:spLocks noChangeArrowheads="1"/>
                  </p:cNvSpPr>
                  <p:nvPr/>
                </p:nvSpPr>
                <p:spPr bwMode="auto">
                  <a:xfrm rot="2683146" flipH="1" flipV="1">
                    <a:off x="5805783" y="3451673"/>
                    <a:ext cx="736505" cy="726854"/>
                  </a:xfrm>
                  <a:custGeom>
                    <a:avLst/>
                    <a:gdLst>
                      <a:gd name="connsiteX0" fmla="*/ 199400 w 691081"/>
                      <a:gd name="connsiteY0" fmla="*/ 692682 h 726894"/>
                      <a:gd name="connsiteX1" fmla="*/ 116806 w 691081"/>
                      <a:gd name="connsiteY1" fmla="*/ 726894 h 726894"/>
                      <a:gd name="connsiteX2" fmla="*/ 0 w 691081"/>
                      <a:gd name="connsiteY2" fmla="*/ 610088 h 726894"/>
                      <a:gd name="connsiteX3" fmla="*/ 0 w 691081"/>
                      <a:gd name="connsiteY3" fmla="*/ 222070 h 726894"/>
                      <a:gd name="connsiteX4" fmla="*/ 9179 w 691081"/>
                      <a:gd name="connsiteY4" fmla="*/ 176604 h 726894"/>
                      <a:gd name="connsiteX5" fmla="*/ 32311 w 691081"/>
                      <a:gd name="connsiteY5" fmla="*/ 142295 h 726894"/>
                      <a:gd name="connsiteX6" fmla="*/ 33777 w 691081"/>
                      <a:gd name="connsiteY6" fmla="*/ 138914 h 726894"/>
                      <a:gd name="connsiteX7" fmla="*/ 110785 w 691081"/>
                      <a:gd name="connsiteY7" fmla="*/ 88815 h 726894"/>
                      <a:gd name="connsiteX8" fmla="*/ 576818 w 691081"/>
                      <a:gd name="connsiteY8" fmla="*/ 2048 h 726894"/>
                      <a:gd name="connsiteX9" fmla="*/ 624478 w 691081"/>
                      <a:gd name="connsiteY9" fmla="*/ 2770 h 726894"/>
                      <a:gd name="connsiteX10" fmla="*/ 666696 w 691081"/>
                      <a:gd name="connsiteY10" fmla="*/ 21076 h 726894"/>
                      <a:gd name="connsiteX11" fmla="*/ 691081 w 691081"/>
                      <a:gd name="connsiteY11" fmla="*/ 45860 h 726894"/>
                      <a:gd name="connsiteX12" fmla="*/ 550673 w 691081"/>
                      <a:gd name="connsiteY12" fmla="*/ 251110 h 726894"/>
                      <a:gd name="connsiteX13" fmla="*/ 233612 w 691081"/>
                      <a:gd name="connsiteY13" fmla="*/ 310142 h 726894"/>
                      <a:gd name="connsiteX14" fmla="*/ 233612 w 691081"/>
                      <a:gd name="connsiteY14" fmla="*/ 610088 h 726894"/>
                      <a:gd name="connsiteX15" fmla="*/ 199400 w 691081"/>
                      <a:gd name="connsiteY15" fmla="*/ 692682 h 726894"/>
                      <a:gd name="connsiteX0" fmla="*/ 199400 w 736505"/>
                      <a:gd name="connsiteY0" fmla="*/ 692682 h 726894"/>
                      <a:gd name="connsiteX1" fmla="*/ 116806 w 736505"/>
                      <a:gd name="connsiteY1" fmla="*/ 726894 h 726894"/>
                      <a:gd name="connsiteX2" fmla="*/ 0 w 736505"/>
                      <a:gd name="connsiteY2" fmla="*/ 610088 h 726894"/>
                      <a:gd name="connsiteX3" fmla="*/ 0 w 736505"/>
                      <a:gd name="connsiteY3" fmla="*/ 222070 h 726894"/>
                      <a:gd name="connsiteX4" fmla="*/ 9179 w 736505"/>
                      <a:gd name="connsiteY4" fmla="*/ 176604 h 726894"/>
                      <a:gd name="connsiteX5" fmla="*/ 32311 w 736505"/>
                      <a:gd name="connsiteY5" fmla="*/ 142295 h 726894"/>
                      <a:gd name="connsiteX6" fmla="*/ 33777 w 736505"/>
                      <a:gd name="connsiteY6" fmla="*/ 138914 h 726894"/>
                      <a:gd name="connsiteX7" fmla="*/ 110785 w 736505"/>
                      <a:gd name="connsiteY7" fmla="*/ 88815 h 726894"/>
                      <a:gd name="connsiteX8" fmla="*/ 576818 w 736505"/>
                      <a:gd name="connsiteY8" fmla="*/ 2048 h 726894"/>
                      <a:gd name="connsiteX9" fmla="*/ 624478 w 736505"/>
                      <a:gd name="connsiteY9" fmla="*/ 2770 h 726894"/>
                      <a:gd name="connsiteX10" fmla="*/ 666696 w 736505"/>
                      <a:gd name="connsiteY10" fmla="*/ 21076 h 726894"/>
                      <a:gd name="connsiteX11" fmla="*/ 736505 w 736505"/>
                      <a:gd name="connsiteY11" fmla="*/ 59079 h 726894"/>
                      <a:gd name="connsiteX12" fmla="*/ 550673 w 736505"/>
                      <a:gd name="connsiteY12" fmla="*/ 251110 h 726894"/>
                      <a:gd name="connsiteX13" fmla="*/ 233612 w 736505"/>
                      <a:gd name="connsiteY13" fmla="*/ 310142 h 726894"/>
                      <a:gd name="connsiteX14" fmla="*/ 233612 w 736505"/>
                      <a:gd name="connsiteY14" fmla="*/ 610088 h 726894"/>
                      <a:gd name="connsiteX15" fmla="*/ 199400 w 736505"/>
                      <a:gd name="connsiteY15" fmla="*/ 692682 h 726894"/>
                      <a:gd name="connsiteX0" fmla="*/ 199400 w 736505"/>
                      <a:gd name="connsiteY0" fmla="*/ 692642 h 726854"/>
                      <a:gd name="connsiteX1" fmla="*/ 116806 w 736505"/>
                      <a:gd name="connsiteY1" fmla="*/ 726854 h 726854"/>
                      <a:gd name="connsiteX2" fmla="*/ 0 w 736505"/>
                      <a:gd name="connsiteY2" fmla="*/ 610048 h 726854"/>
                      <a:gd name="connsiteX3" fmla="*/ 0 w 736505"/>
                      <a:gd name="connsiteY3" fmla="*/ 222030 h 726854"/>
                      <a:gd name="connsiteX4" fmla="*/ 9179 w 736505"/>
                      <a:gd name="connsiteY4" fmla="*/ 176564 h 726854"/>
                      <a:gd name="connsiteX5" fmla="*/ 32311 w 736505"/>
                      <a:gd name="connsiteY5" fmla="*/ 142255 h 726854"/>
                      <a:gd name="connsiteX6" fmla="*/ 33777 w 736505"/>
                      <a:gd name="connsiteY6" fmla="*/ 138874 h 726854"/>
                      <a:gd name="connsiteX7" fmla="*/ 110785 w 736505"/>
                      <a:gd name="connsiteY7" fmla="*/ 88775 h 726854"/>
                      <a:gd name="connsiteX8" fmla="*/ 576818 w 736505"/>
                      <a:gd name="connsiteY8" fmla="*/ 2008 h 726854"/>
                      <a:gd name="connsiteX9" fmla="*/ 624478 w 736505"/>
                      <a:gd name="connsiteY9" fmla="*/ 2730 h 726854"/>
                      <a:gd name="connsiteX10" fmla="*/ 725180 w 736505"/>
                      <a:gd name="connsiteY10" fmla="*/ 21323 h 726854"/>
                      <a:gd name="connsiteX11" fmla="*/ 736505 w 736505"/>
                      <a:gd name="connsiteY11" fmla="*/ 59039 h 726854"/>
                      <a:gd name="connsiteX12" fmla="*/ 550673 w 736505"/>
                      <a:gd name="connsiteY12" fmla="*/ 251070 h 726854"/>
                      <a:gd name="connsiteX13" fmla="*/ 233612 w 736505"/>
                      <a:gd name="connsiteY13" fmla="*/ 310102 h 726854"/>
                      <a:gd name="connsiteX14" fmla="*/ 233612 w 736505"/>
                      <a:gd name="connsiteY14" fmla="*/ 610048 h 726854"/>
                      <a:gd name="connsiteX15" fmla="*/ 199400 w 736505"/>
                      <a:gd name="connsiteY15" fmla="*/ 692642 h 726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6505" h="726854">
                        <a:moveTo>
                          <a:pt x="199400" y="692642"/>
                        </a:moveTo>
                        <a:cubicBezTo>
                          <a:pt x="178263" y="713780"/>
                          <a:pt x="149061" y="726854"/>
                          <a:pt x="116806" y="726854"/>
                        </a:cubicBezTo>
                        <a:cubicBezTo>
                          <a:pt x="52296" y="726854"/>
                          <a:pt x="0" y="674558"/>
                          <a:pt x="0" y="610048"/>
                        </a:cubicBezTo>
                        <a:lnTo>
                          <a:pt x="0" y="222030"/>
                        </a:lnTo>
                        <a:cubicBezTo>
                          <a:pt x="0" y="205902"/>
                          <a:pt x="3268" y="190538"/>
                          <a:pt x="9179" y="176564"/>
                        </a:cubicBezTo>
                        <a:lnTo>
                          <a:pt x="32311" y="142255"/>
                        </a:lnTo>
                        <a:lnTo>
                          <a:pt x="33777" y="138874"/>
                        </a:lnTo>
                        <a:cubicBezTo>
                          <a:pt x="51156" y="113543"/>
                          <a:pt x="78199" y="94842"/>
                          <a:pt x="110785" y="88775"/>
                        </a:cubicBezTo>
                        <a:lnTo>
                          <a:pt x="576818" y="2008"/>
                        </a:lnTo>
                        <a:cubicBezTo>
                          <a:pt x="593111" y="-1025"/>
                          <a:pt x="599751" y="-489"/>
                          <a:pt x="624478" y="2730"/>
                        </a:cubicBezTo>
                        <a:cubicBezTo>
                          <a:pt x="649205" y="5949"/>
                          <a:pt x="712514" y="12633"/>
                          <a:pt x="725180" y="21323"/>
                        </a:cubicBezTo>
                        <a:lnTo>
                          <a:pt x="736505" y="59039"/>
                        </a:lnTo>
                        <a:lnTo>
                          <a:pt x="550673" y="251070"/>
                        </a:lnTo>
                        <a:lnTo>
                          <a:pt x="233612" y="310102"/>
                        </a:lnTo>
                        <a:lnTo>
                          <a:pt x="233612" y="610048"/>
                        </a:lnTo>
                        <a:cubicBezTo>
                          <a:pt x="233612" y="642303"/>
                          <a:pt x="220538" y="671504"/>
                          <a:pt x="199400" y="692642"/>
                        </a:cubicBezTo>
                        <a:close/>
                      </a:path>
                    </a:pathLst>
                  </a:custGeom>
                  <a:solidFill>
                    <a:srgbClr val="FFFFFF">
                      <a:lumMod val="95000"/>
                    </a:srgbClr>
                  </a:solidFill>
                  <a:ln w="3175">
                    <a:solidFill>
                      <a:srgbClr val="FFFFFF">
                        <a:lumMod val="85000"/>
                      </a:srgbClr>
                    </a:solidFill>
                    <a:round/>
                    <a:headEnd/>
                    <a:tailEnd/>
                  </a:ln>
                </p:spPr>
                <p:txBody>
                  <a:bodyPr wrap="square"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F5D75"/>
                      </a:solidFill>
                      <a:effectLst/>
                      <a:uLnTx/>
                      <a:uFillTx/>
                    </a:endParaRPr>
                  </a:p>
                </p:txBody>
              </p:sp>
              <p:cxnSp>
                <p:nvCxnSpPr>
                  <p:cNvPr id="257" name="Straight Connector 256">
                    <a:extLst>
                      <a:ext uri="{FF2B5EF4-FFF2-40B4-BE49-F238E27FC236}">
                        <a16:creationId xmlns:a16="http://schemas.microsoft.com/office/drawing/2014/main" id="{F0712CFC-15DE-CEA2-6AAF-40CC0964124F}"/>
                      </a:ext>
                    </a:extLst>
                  </p:cNvPr>
                  <p:cNvCxnSpPr>
                    <a:stCxn id="256" idx="11"/>
                  </p:cNvCxnSpPr>
                  <p:nvPr/>
                </p:nvCxnSpPr>
                <p:spPr>
                  <a:xfrm flipV="1">
                    <a:off x="5698191" y="3754776"/>
                    <a:ext cx="664735" cy="17497"/>
                  </a:xfrm>
                  <a:prstGeom prst="line">
                    <a:avLst/>
                  </a:prstGeom>
                  <a:noFill/>
                  <a:ln w="9525" cap="flat" cmpd="sng" algn="ctr">
                    <a:solidFill>
                      <a:srgbClr val="FFFFFF"/>
                    </a:solidFill>
                    <a:prstDash val="solid"/>
                  </a:ln>
                  <a:effectLst/>
                </p:spPr>
              </p:cxnSp>
            </p:grpSp>
          </p:grpSp>
          <p:cxnSp>
            <p:nvCxnSpPr>
              <p:cNvPr id="237" name="Straight Connector 236">
                <a:extLst>
                  <a:ext uri="{FF2B5EF4-FFF2-40B4-BE49-F238E27FC236}">
                    <a16:creationId xmlns:a16="http://schemas.microsoft.com/office/drawing/2014/main" id="{9EBC39FE-B173-E6D4-098F-D041FFB9FBAF}"/>
                  </a:ext>
                </a:extLst>
              </p:cNvPr>
              <p:cNvCxnSpPr/>
              <p:nvPr/>
            </p:nvCxnSpPr>
            <p:spPr>
              <a:xfrm>
                <a:off x="328995" y="2391482"/>
                <a:ext cx="1152000" cy="1164961"/>
              </a:xfrm>
              <a:prstGeom prst="line">
                <a:avLst/>
              </a:prstGeom>
              <a:noFill/>
              <a:ln w="82550" cap="rnd" cmpd="sng" algn="ctr">
                <a:solidFill>
                  <a:srgbClr val="0053A1">
                    <a:lumMod val="50000"/>
                  </a:srgbClr>
                </a:solidFill>
                <a:prstDash val="solid"/>
              </a:ln>
              <a:effectLst/>
            </p:spPr>
          </p:cxnSp>
        </p:grpSp>
      </p:grpSp>
      <p:grpSp>
        <p:nvGrpSpPr>
          <p:cNvPr id="304" name="Group 303">
            <a:extLst>
              <a:ext uri="{FF2B5EF4-FFF2-40B4-BE49-F238E27FC236}">
                <a16:creationId xmlns:a16="http://schemas.microsoft.com/office/drawing/2014/main" id="{49E4D1EA-E2D9-44BF-4FF2-A4796681CBEB}"/>
              </a:ext>
            </a:extLst>
          </p:cNvPr>
          <p:cNvGrpSpPr/>
          <p:nvPr/>
        </p:nvGrpSpPr>
        <p:grpSpPr>
          <a:xfrm>
            <a:off x="6448286" y="178645"/>
            <a:ext cx="1707028" cy="3948956"/>
            <a:chOff x="6006498" y="2136175"/>
            <a:chExt cx="1707028" cy="3948956"/>
          </a:xfrm>
        </p:grpSpPr>
        <p:sp>
          <p:nvSpPr>
            <p:cNvPr id="305" name="TextBox 304">
              <a:extLst>
                <a:ext uri="{FF2B5EF4-FFF2-40B4-BE49-F238E27FC236}">
                  <a16:creationId xmlns:a16="http://schemas.microsoft.com/office/drawing/2014/main" id="{7C551B7D-846B-87FF-2DB2-D3D169A1215E}"/>
                </a:ext>
              </a:extLst>
            </p:cNvPr>
            <p:cNvSpPr txBox="1"/>
            <p:nvPr/>
          </p:nvSpPr>
          <p:spPr>
            <a:xfrm>
              <a:off x="6157850" y="5192579"/>
              <a:ext cx="1507245" cy="89255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300" b="1" i="0" u="none" strike="noStrike" kern="0" cap="none" spc="0" normalizeH="0" baseline="0" noProof="0" dirty="0">
                  <a:ln>
                    <a:noFill/>
                  </a:ln>
                  <a:solidFill>
                    <a:srgbClr val="4F5D75"/>
                  </a:solidFill>
                  <a:effectLst/>
                  <a:uLnTx/>
                  <a:uFillTx/>
                </a:rPr>
                <a:t>Dosis für Astronauten der Internationalen Raumstation</a:t>
              </a:r>
              <a:endParaRPr kumimoji="0" lang="en-GB" sz="1300" b="1" i="0" u="none" strike="noStrike" kern="0" cap="none" spc="0" normalizeH="0" baseline="0" noProof="0" dirty="0">
                <a:ln>
                  <a:noFill/>
                </a:ln>
                <a:solidFill>
                  <a:srgbClr val="4F5D75"/>
                </a:solidFill>
                <a:effectLst/>
                <a:uLnTx/>
                <a:uFillTx/>
              </a:endParaRPr>
            </a:p>
          </p:txBody>
        </p:sp>
        <p:sp>
          <p:nvSpPr>
            <p:cNvPr id="306" name="TextBox 305">
              <a:extLst>
                <a:ext uri="{FF2B5EF4-FFF2-40B4-BE49-F238E27FC236}">
                  <a16:creationId xmlns:a16="http://schemas.microsoft.com/office/drawing/2014/main" id="{E7D4132C-FC97-EE2B-F47B-A30878E4CF86}"/>
                </a:ext>
              </a:extLst>
            </p:cNvPr>
            <p:cNvSpPr txBox="1"/>
            <p:nvPr/>
          </p:nvSpPr>
          <p:spPr>
            <a:xfrm>
              <a:off x="6099261" y="3775103"/>
              <a:ext cx="1522268"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4F5D75"/>
                  </a:solidFill>
                  <a:effectLst/>
                  <a:uLnTx/>
                  <a:uFillTx/>
                </a:rPr>
                <a:t>146 mSv</a:t>
              </a:r>
              <a:br>
                <a:rPr kumimoji="0" lang="en-GB" sz="1600" b="1" i="0" u="none" strike="noStrike" kern="0" cap="none" spc="0" normalizeH="0" baseline="0" noProof="0" dirty="0">
                  <a:ln>
                    <a:noFill/>
                  </a:ln>
                  <a:solidFill>
                    <a:srgbClr val="4F5D75"/>
                  </a:solidFill>
                  <a:effectLst/>
                  <a:uLnTx/>
                  <a:uFillTx/>
                </a:rPr>
              </a:br>
              <a:r>
                <a:rPr kumimoji="0" lang="en-GB" sz="1200" b="1" i="0" u="none" strike="noStrike" kern="0" cap="none" spc="0" normalizeH="0" baseline="0" noProof="0" dirty="0">
                  <a:ln>
                    <a:noFill/>
                  </a:ln>
                  <a:solidFill>
                    <a:srgbClr val="4F5D75"/>
                  </a:solidFill>
                  <a:effectLst/>
                  <a:uLnTx/>
                  <a:uFillTx/>
                </a:rPr>
                <a:t>(</a:t>
              </a:r>
              <a:r>
                <a:rPr kumimoji="0" lang="en-GB" sz="1200" b="1" i="0" u="none" strike="noStrike" kern="0" cap="none" spc="0" normalizeH="0" baseline="0" noProof="0" dirty="0" err="1">
                  <a:ln>
                    <a:noFill/>
                  </a:ln>
                  <a:solidFill>
                    <a:srgbClr val="4F5D75"/>
                  </a:solidFill>
                  <a:effectLst/>
                  <a:uLnTx/>
                  <a:uFillTx/>
                </a:rPr>
                <a:t>jährlich</a:t>
              </a:r>
              <a:r>
                <a:rPr kumimoji="0" lang="en-GB" sz="1200" b="1" i="0" u="none" strike="noStrike" kern="0" cap="none" spc="0" normalizeH="0" baseline="0" noProof="0" dirty="0">
                  <a:ln>
                    <a:noFill/>
                  </a:ln>
                  <a:solidFill>
                    <a:srgbClr val="4F5D75"/>
                  </a:solidFill>
                  <a:effectLst/>
                  <a:uLnTx/>
                  <a:uFillTx/>
                </a:rPr>
                <a:t>)</a:t>
              </a:r>
            </a:p>
          </p:txBody>
        </p:sp>
        <p:pic>
          <p:nvPicPr>
            <p:cNvPr id="307" name="Picture 306">
              <a:extLst>
                <a:ext uri="{FF2B5EF4-FFF2-40B4-BE49-F238E27FC236}">
                  <a16:creationId xmlns:a16="http://schemas.microsoft.com/office/drawing/2014/main" id="{A6469EB2-5CD6-FD77-3BFA-0DD3EF68DE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6498" y="2136175"/>
              <a:ext cx="1707028" cy="1579001"/>
            </a:xfrm>
            <a:prstGeom prst="rect">
              <a:avLst/>
            </a:prstGeom>
          </p:spPr>
        </p:pic>
      </p:grpSp>
      <p:sp>
        <p:nvSpPr>
          <p:cNvPr id="2" name="Slide Number Placeholder 3">
            <a:extLst>
              <a:ext uri="{FF2B5EF4-FFF2-40B4-BE49-F238E27FC236}">
                <a16:creationId xmlns:a16="http://schemas.microsoft.com/office/drawing/2014/main" id="{28AD10E2-B73B-7043-EBDD-2F6B4085886E}"/>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16</a:t>
            </a:fld>
            <a:endParaRPr lang="en-US" dirty="0">
              <a:solidFill>
                <a:schemeClr val="bg1"/>
              </a:solidFill>
            </a:endParaRPr>
          </a:p>
        </p:txBody>
      </p:sp>
    </p:spTree>
    <p:extLst>
      <p:ext uri="{BB962C8B-B14F-4D97-AF65-F5344CB8AC3E}">
        <p14:creationId xmlns:p14="http://schemas.microsoft.com/office/powerpoint/2010/main" val="1150310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wipe(left)">
                                      <p:cBhvr>
                                        <p:cTn id="7" dur="8500"/>
                                        <p:tgtEl>
                                          <p:spTgt spid="168"/>
                                        </p:tgtEl>
                                      </p:cBhvr>
                                    </p:animEffect>
                                  </p:childTnLst>
                                </p:cTn>
                              </p:par>
                              <p:par>
                                <p:cTn id="8" presetID="10" presetClass="entr" presetSubtype="0" fill="hold" nodeType="withEffect">
                                  <p:stCondLst>
                                    <p:cond delay="0"/>
                                  </p:stCondLst>
                                  <p:childTnLst>
                                    <p:set>
                                      <p:cBhvr>
                                        <p:cTn id="9" dur="1" fill="hold">
                                          <p:stCondLst>
                                            <p:cond delay="0"/>
                                          </p:stCondLst>
                                        </p:cTn>
                                        <p:tgtEl>
                                          <p:spTgt spid="231"/>
                                        </p:tgtEl>
                                        <p:attrNameLst>
                                          <p:attrName>style.visibility</p:attrName>
                                        </p:attrNameLst>
                                      </p:cBhvr>
                                      <p:to>
                                        <p:strVal val="visible"/>
                                      </p:to>
                                    </p:set>
                                    <p:animEffect transition="in" filter="fade">
                                      <p:cBhvr>
                                        <p:cTn id="10" dur="500"/>
                                        <p:tgtEl>
                                          <p:spTgt spid="231"/>
                                        </p:tgtEl>
                                      </p:cBhvr>
                                    </p:animEffect>
                                  </p:childTnLst>
                                </p:cTn>
                              </p:par>
                              <p:par>
                                <p:cTn id="11" presetID="10" presetClass="entr" presetSubtype="0" fill="hold" nodeType="withEffect">
                                  <p:stCondLst>
                                    <p:cond delay="1500"/>
                                  </p:stCondLst>
                                  <p:childTnLst>
                                    <p:set>
                                      <p:cBhvr>
                                        <p:cTn id="12" dur="1" fill="hold">
                                          <p:stCondLst>
                                            <p:cond delay="0"/>
                                          </p:stCondLst>
                                        </p:cTn>
                                        <p:tgtEl>
                                          <p:spTgt spid="202"/>
                                        </p:tgtEl>
                                        <p:attrNameLst>
                                          <p:attrName>style.visibility</p:attrName>
                                        </p:attrNameLst>
                                      </p:cBhvr>
                                      <p:to>
                                        <p:strVal val="visible"/>
                                      </p:to>
                                    </p:set>
                                    <p:animEffect transition="in" filter="fade">
                                      <p:cBhvr>
                                        <p:cTn id="13" dur="500"/>
                                        <p:tgtEl>
                                          <p:spTgt spid="202"/>
                                        </p:tgtEl>
                                      </p:cBhvr>
                                    </p:animEffect>
                                  </p:childTnLst>
                                </p:cTn>
                              </p:par>
                              <p:par>
                                <p:cTn id="14" presetID="10" presetClass="entr" presetSubtype="0" fill="hold" nodeType="withEffect">
                                  <p:stCondLst>
                                    <p:cond delay="3000"/>
                                  </p:stCondLst>
                                  <p:childTnLst>
                                    <p:set>
                                      <p:cBhvr>
                                        <p:cTn id="15" dur="1" fill="hold">
                                          <p:stCondLst>
                                            <p:cond delay="0"/>
                                          </p:stCondLst>
                                        </p:cTn>
                                        <p:tgtEl>
                                          <p:spTgt spid="171"/>
                                        </p:tgtEl>
                                        <p:attrNameLst>
                                          <p:attrName>style.visibility</p:attrName>
                                        </p:attrNameLst>
                                      </p:cBhvr>
                                      <p:to>
                                        <p:strVal val="visible"/>
                                      </p:to>
                                    </p:set>
                                    <p:animEffect transition="in" filter="fade">
                                      <p:cBhvr>
                                        <p:cTn id="16" dur="500"/>
                                        <p:tgtEl>
                                          <p:spTgt spid="171"/>
                                        </p:tgtEl>
                                      </p:cBhvr>
                                    </p:animEffect>
                                  </p:childTnLst>
                                </p:cTn>
                              </p:par>
                              <p:par>
                                <p:cTn id="17" presetID="10" presetClass="entr" presetSubtype="0" fill="hold" nodeType="withEffect">
                                  <p:stCondLst>
                                    <p:cond delay="4500"/>
                                  </p:stCondLst>
                                  <p:childTnLst>
                                    <p:set>
                                      <p:cBhvr>
                                        <p:cTn id="18" dur="1" fill="hold">
                                          <p:stCondLst>
                                            <p:cond delay="0"/>
                                          </p:stCondLst>
                                        </p:cTn>
                                        <p:tgtEl>
                                          <p:spTgt spid="178"/>
                                        </p:tgtEl>
                                        <p:attrNameLst>
                                          <p:attrName>style.visibility</p:attrName>
                                        </p:attrNameLst>
                                      </p:cBhvr>
                                      <p:to>
                                        <p:strVal val="visible"/>
                                      </p:to>
                                    </p:set>
                                    <p:animEffect transition="in" filter="fade">
                                      <p:cBhvr>
                                        <p:cTn id="19" dur="500"/>
                                        <p:tgtEl>
                                          <p:spTgt spid="178"/>
                                        </p:tgtEl>
                                      </p:cBhvr>
                                    </p:animEffect>
                                  </p:childTnLst>
                                </p:cTn>
                              </p:par>
                              <p:par>
                                <p:cTn id="20" presetID="10" presetClass="entr" presetSubtype="0" fill="hold" nodeType="withEffect">
                                  <p:stCondLst>
                                    <p:cond delay="6000"/>
                                  </p:stCondLst>
                                  <p:childTnLst>
                                    <p:set>
                                      <p:cBhvr>
                                        <p:cTn id="21" dur="1" fill="hold">
                                          <p:stCondLst>
                                            <p:cond delay="0"/>
                                          </p:stCondLst>
                                        </p:cTn>
                                        <p:tgtEl>
                                          <p:spTgt spid="304"/>
                                        </p:tgtEl>
                                        <p:attrNameLst>
                                          <p:attrName>style.visibility</p:attrName>
                                        </p:attrNameLst>
                                      </p:cBhvr>
                                      <p:to>
                                        <p:strVal val="visible"/>
                                      </p:to>
                                    </p:set>
                                    <p:animEffect transition="in" filter="fade">
                                      <p:cBhvr>
                                        <p:cTn id="22" dur="500"/>
                                        <p:tgtEl>
                                          <p:spTgt spid="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6" name="Group 325">
            <a:extLst>
              <a:ext uri="{FF2B5EF4-FFF2-40B4-BE49-F238E27FC236}">
                <a16:creationId xmlns:a16="http://schemas.microsoft.com/office/drawing/2014/main" id="{65580611-CB66-4221-281E-014530834155}"/>
              </a:ext>
            </a:extLst>
          </p:cNvPr>
          <p:cNvGrpSpPr/>
          <p:nvPr/>
        </p:nvGrpSpPr>
        <p:grpSpPr>
          <a:xfrm>
            <a:off x="0" y="661586"/>
            <a:ext cx="9144000" cy="3575529"/>
            <a:chOff x="443608" y="2038049"/>
            <a:chExt cx="8387584" cy="3443759"/>
          </a:xfrm>
        </p:grpSpPr>
        <p:pic>
          <p:nvPicPr>
            <p:cNvPr id="327" name="Picture 326">
              <a:extLst>
                <a:ext uri="{FF2B5EF4-FFF2-40B4-BE49-F238E27FC236}">
                  <a16:creationId xmlns:a16="http://schemas.microsoft.com/office/drawing/2014/main" id="{F3E19A3C-91B9-7D1E-74DE-ED43FAA7B825}"/>
                </a:ext>
              </a:extLst>
            </p:cNvPr>
            <p:cNvPicPr>
              <a:picLocks noChangeAspect="1"/>
            </p:cNvPicPr>
            <p:nvPr/>
          </p:nvPicPr>
          <p:blipFill rotWithShape="1">
            <a:blip r:embed="rId3">
              <a:duotone>
                <a:srgbClr val="FFFFFF">
                  <a:shade val="45000"/>
                  <a:satMod val="135000"/>
                </a:srgbClr>
                <a:prstClr val="white"/>
              </a:duotone>
              <a:extLst>
                <a:ext uri="{28A0092B-C50C-407E-A947-70E740481C1C}">
                  <a14:useLocalDpi xmlns:a14="http://schemas.microsoft.com/office/drawing/2010/main" val="0"/>
                </a:ext>
              </a:extLst>
            </a:blip>
            <a:srcRect l="3096" t="28535" r="3079" b="8215"/>
            <a:stretch/>
          </p:blipFill>
          <p:spPr>
            <a:xfrm>
              <a:off x="2066919" y="2038049"/>
              <a:ext cx="6764273" cy="3420000"/>
            </a:xfrm>
            <a:prstGeom prst="rect">
              <a:avLst/>
            </a:prstGeom>
          </p:spPr>
        </p:pic>
        <p:grpSp>
          <p:nvGrpSpPr>
            <p:cNvPr id="328" name="Group 327">
              <a:extLst>
                <a:ext uri="{FF2B5EF4-FFF2-40B4-BE49-F238E27FC236}">
                  <a16:creationId xmlns:a16="http://schemas.microsoft.com/office/drawing/2014/main" id="{07A0B19B-93C7-5CC2-3A73-83C358475EBB}"/>
                </a:ext>
              </a:extLst>
            </p:cNvPr>
            <p:cNvGrpSpPr/>
            <p:nvPr/>
          </p:nvGrpSpPr>
          <p:grpSpPr>
            <a:xfrm>
              <a:off x="445330" y="2492375"/>
              <a:ext cx="1645316" cy="2989433"/>
              <a:chOff x="1932716" y="2481914"/>
              <a:chExt cx="1645316" cy="2989433"/>
            </a:xfrm>
          </p:grpSpPr>
          <p:pic>
            <p:nvPicPr>
              <p:cNvPr id="332" name="Picture 331">
                <a:extLst>
                  <a:ext uri="{FF2B5EF4-FFF2-40B4-BE49-F238E27FC236}">
                    <a16:creationId xmlns:a16="http://schemas.microsoft.com/office/drawing/2014/main" id="{DE33A920-317D-10D3-9DD3-5E6DA72ED8D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32716" y="2481914"/>
                <a:ext cx="1620000" cy="819021"/>
              </a:xfrm>
              <a:prstGeom prst="rect">
                <a:avLst/>
              </a:prstGeom>
            </p:spPr>
          </p:pic>
          <p:sp>
            <p:nvSpPr>
              <p:cNvPr id="333" name="TextBox 332">
                <a:extLst>
                  <a:ext uri="{FF2B5EF4-FFF2-40B4-BE49-F238E27FC236}">
                    <a16:creationId xmlns:a16="http://schemas.microsoft.com/office/drawing/2014/main" id="{D33BC877-295E-A13B-D18C-7E6CBBFE0140}"/>
                  </a:ext>
                </a:extLst>
              </p:cNvPr>
              <p:cNvSpPr txBox="1"/>
              <p:nvPr/>
            </p:nvSpPr>
            <p:spPr>
              <a:xfrm>
                <a:off x="2208289" y="4641332"/>
                <a:ext cx="1068723" cy="83001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00" b="1" kern="0" dirty="0">
                    <a:solidFill>
                      <a:srgbClr val="4F5D75"/>
                    </a:solidFill>
                  </a:rPr>
                  <a:t>J</a:t>
                </a:r>
                <a:r>
                  <a:rPr kumimoji="0" lang="en-GB" sz="1000" b="1" i="0" u="none" strike="noStrike" kern="0" cap="none" spc="0" normalizeH="0" baseline="0" noProof="0" dirty="0" err="1">
                    <a:ln>
                      <a:noFill/>
                    </a:ln>
                    <a:solidFill>
                      <a:srgbClr val="4F5D75"/>
                    </a:solidFill>
                    <a:effectLst/>
                    <a:uLnTx/>
                    <a:uFillTx/>
                  </a:rPr>
                  <a:t>ährliche</a:t>
                </a:r>
                <a:r>
                  <a:rPr kumimoji="0" lang="en-GB" sz="1000" b="1" i="0" u="none" strike="noStrike" kern="0" cap="none" spc="0" normalizeH="0" baseline="0" noProof="0" dirty="0">
                    <a:ln>
                      <a:noFill/>
                    </a:ln>
                    <a:solidFill>
                      <a:srgbClr val="4F5D75"/>
                    </a:solidFill>
                    <a:effectLst/>
                    <a:uLnTx/>
                    <a:uFillTx/>
                  </a:rPr>
                  <a:t> </a:t>
                </a:r>
                <a:r>
                  <a:rPr lang="en-GB" sz="1000" b="1" kern="0" dirty="0">
                    <a:solidFill>
                      <a:srgbClr val="4F5D75"/>
                    </a:solidFill>
                  </a:rPr>
                  <a:t>D</a:t>
                </a:r>
                <a:r>
                  <a:rPr kumimoji="0" lang="en-GB" sz="1000" b="1" i="0" u="none" strike="noStrike" kern="0" cap="none" spc="0" normalizeH="0" baseline="0" noProof="0" dirty="0" err="1">
                    <a:ln>
                      <a:noFill/>
                    </a:ln>
                    <a:solidFill>
                      <a:srgbClr val="4F5D75"/>
                    </a:solidFill>
                    <a:effectLst/>
                    <a:uLnTx/>
                    <a:uFillTx/>
                  </a:rPr>
                  <a:t>osis</a:t>
                </a:r>
                <a:r>
                  <a:rPr kumimoji="0" lang="en-GB" sz="1000" b="1" i="0" u="none" strike="noStrike" kern="0" cap="none" spc="0" normalizeH="0" baseline="0" noProof="0" dirty="0">
                    <a:ln>
                      <a:noFill/>
                    </a:ln>
                    <a:solidFill>
                      <a:srgbClr val="4F5D75"/>
                    </a:solidFill>
                    <a:effectLst/>
                    <a:uLnTx/>
                    <a:uFillTx/>
                  </a:rPr>
                  <a:t> von 99.98% des CERN Personals in 2020</a:t>
                </a:r>
              </a:p>
            </p:txBody>
          </p:sp>
          <p:sp>
            <p:nvSpPr>
              <p:cNvPr id="334" name="TextBox 333">
                <a:extLst>
                  <a:ext uri="{FF2B5EF4-FFF2-40B4-BE49-F238E27FC236}">
                    <a16:creationId xmlns:a16="http://schemas.microsoft.com/office/drawing/2014/main" id="{AEDB3228-E09C-B297-C1C6-543BC9B4EEFA}"/>
                  </a:ext>
                </a:extLst>
              </p:cNvPr>
              <p:cNvSpPr txBox="1"/>
              <p:nvPr/>
            </p:nvSpPr>
            <p:spPr>
              <a:xfrm>
                <a:off x="1945447" y="3444911"/>
                <a:ext cx="1632585" cy="41500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4F5D75"/>
                    </a:solidFill>
                    <a:effectLst/>
                    <a:uLnTx/>
                    <a:uFillTx/>
                  </a:rPr>
                  <a:t>&lt; 1 mSv</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00" b="1" i="0" u="none" strike="noStrike" kern="0" cap="none" spc="0" normalizeH="0" baseline="0" noProof="0" dirty="0">
                    <a:ln>
                      <a:noFill/>
                    </a:ln>
                    <a:solidFill>
                      <a:srgbClr val="4F5D75"/>
                    </a:solidFill>
                    <a:effectLst/>
                    <a:uLnTx/>
                    <a:uFillTx/>
                  </a:rPr>
                  <a:t>(</a:t>
                </a:r>
                <a:r>
                  <a:rPr kumimoji="0" lang="en-GB" sz="1000" b="1" i="0" u="none" strike="noStrike" kern="0" cap="none" spc="0" normalizeH="0" baseline="0" noProof="0" dirty="0" err="1">
                    <a:ln>
                      <a:noFill/>
                    </a:ln>
                    <a:solidFill>
                      <a:srgbClr val="4F5D75"/>
                    </a:solidFill>
                    <a:effectLst/>
                    <a:uLnTx/>
                    <a:uFillTx/>
                  </a:rPr>
                  <a:t>jährlich</a:t>
                </a:r>
                <a:r>
                  <a:rPr kumimoji="0" lang="en-GB" sz="1000" b="1" i="0" u="none" strike="noStrike" kern="0" cap="none" spc="0" normalizeH="0" baseline="0" noProof="0" dirty="0">
                    <a:ln>
                      <a:noFill/>
                    </a:ln>
                    <a:solidFill>
                      <a:srgbClr val="4F5D75"/>
                    </a:solidFill>
                    <a:effectLst/>
                    <a:uLnTx/>
                    <a:uFillTx/>
                  </a:rPr>
                  <a:t>)</a:t>
                </a:r>
              </a:p>
            </p:txBody>
          </p:sp>
        </p:grpSp>
        <p:grpSp>
          <p:nvGrpSpPr>
            <p:cNvPr id="329" name="Group 328">
              <a:extLst>
                <a:ext uri="{FF2B5EF4-FFF2-40B4-BE49-F238E27FC236}">
                  <a16:creationId xmlns:a16="http://schemas.microsoft.com/office/drawing/2014/main" id="{06EC91E8-46B7-83D3-1C79-9CD9DE735922}"/>
                </a:ext>
              </a:extLst>
            </p:cNvPr>
            <p:cNvGrpSpPr/>
            <p:nvPr/>
          </p:nvGrpSpPr>
          <p:grpSpPr>
            <a:xfrm>
              <a:off x="443608" y="3870447"/>
              <a:ext cx="8259426" cy="805104"/>
              <a:chOff x="405508" y="96839"/>
              <a:chExt cx="8259426" cy="805104"/>
            </a:xfrm>
          </p:grpSpPr>
          <p:sp>
            <p:nvSpPr>
              <p:cNvPr id="330" name="Rectangle 329">
                <a:extLst>
                  <a:ext uri="{FF2B5EF4-FFF2-40B4-BE49-F238E27FC236}">
                    <a16:creationId xmlns:a16="http://schemas.microsoft.com/office/drawing/2014/main" id="{297C2B5E-114E-6EA8-F74F-3705EE725564}"/>
                  </a:ext>
                </a:extLst>
              </p:cNvPr>
              <p:cNvSpPr/>
              <p:nvPr/>
            </p:nvSpPr>
            <p:spPr>
              <a:xfrm>
                <a:off x="405508" y="96839"/>
                <a:ext cx="8259426" cy="805104"/>
              </a:xfrm>
              <a:prstGeom prst="rect">
                <a:avLst/>
              </a:prstGeom>
              <a:gradFill flip="none" rotWithShape="1">
                <a:gsLst>
                  <a:gs pos="97000">
                    <a:srgbClr val="FFCC00"/>
                  </a:gs>
                  <a:gs pos="67000">
                    <a:srgbClr val="86DB2C"/>
                  </a:gs>
                  <a:gs pos="100000">
                    <a:srgbClr val="FA2E50"/>
                  </a:gs>
                </a:gsLst>
                <a:lin ang="0" scaled="0"/>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331" name="TextBox 330">
                <a:extLst>
                  <a:ext uri="{FF2B5EF4-FFF2-40B4-BE49-F238E27FC236}">
                    <a16:creationId xmlns:a16="http://schemas.microsoft.com/office/drawing/2014/main" id="{92A5A6A7-74CE-9D30-3EA4-DEDE446F497E}"/>
                  </a:ext>
                </a:extLst>
              </p:cNvPr>
              <p:cNvSpPr txBox="1"/>
              <p:nvPr/>
            </p:nvSpPr>
            <p:spPr>
              <a:xfrm>
                <a:off x="412870" y="216365"/>
                <a:ext cx="8244702"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1" i="0" u="none" strike="noStrike" kern="0" cap="none" spc="0" normalizeH="0" baseline="0" noProof="0" dirty="0" err="1">
                    <a:ln>
                      <a:noFill/>
                    </a:ln>
                    <a:solidFill>
                      <a:srgbClr val="FFFFFF"/>
                    </a:solidFill>
                    <a:effectLst/>
                    <a:uLnTx/>
                    <a:uFillTx/>
                  </a:rPr>
                  <a:t>Dosis</a:t>
                </a:r>
                <a:endParaRPr kumimoji="0" lang="en-GB" sz="3200" b="1" i="0" u="none" strike="noStrike" kern="0" cap="none" spc="0" normalizeH="0" baseline="0" noProof="0" dirty="0">
                  <a:ln>
                    <a:noFill/>
                  </a:ln>
                  <a:solidFill>
                    <a:srgbClr val="FFFFFF"/>
                  </a:solidFill>
                  <a:effectLst/>
                  <a:uLnTx/>
                  <a:uFillTx/>
                </a:endParaRPr>
              </a:p>
            </p:txBody>
          </p:sp>
        </p:grpSp>
      </p:grpSp>
      <p:sp>
        <p:nvSpPr>
          <p:cNvPr id="2" name="Slide Number Placeholder 3">
            <a:extLst>
              <a:ext uri="{FF2B5EF4-FFF2-40B4-BE49-F238E27FC236}">
                <a16:creationId xmlns:a16="http://schemas.microsoft.com/office/drawing/2014/main" id="{D52F38E4-697C-F294-C203-E54CA163A0B9}"/>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17</a:t>
            </a:fld>
            <a:endParaRPr lang="en-US" dirty="0">
              <a:solidFill>
                <a:schemeClr val="bg1"/>
              </a:solidFill>
            </a:endParaRPr>
          </a:p>
        </p:txBody>
      </p:sp>
    </p:spTree>
    <p:extLst>
      <p:ext uri="{BB962C8B-B14F-4D97-AF65-F5344CB8AC3E}">
        <p14:creationId xmlns:p14="http://schemas.microsoft.com/office/powerpoint/2010/main" val="1919651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809449" cy="858371"/>
          </a:xfrm>
          <a:prstGeom prst="rect">
            <a:avLst/>
          </a:prstGeom>
        </p:spPr>
        <p:txBody>
          <a:bodyPr anchor="t"/>
          <a:lstStyle/>
          <a:p>
            <a:pPr fontAlgn="auto">
              <a:spcAft>
                <a:spcPts val="0"/>
              </a:spcAft>
              <a:defRPr/>
            </a:pPr>
            <a:r>
              <a:rPr lang="fr-FR" sz="4400" dirty="0" err="1">
                <a:solidFill>
                  <a:schemeClr val="accent6">
                    <a:lumMod val="50000"/>
                  </a:schemeClr>
                </a:solidFill>
              </a:rPr>
              <a:t>Strahlung</a:t>
            </a:r>
            <a:r>
              <a:rPr lang="fr-FR" sz="4400" dirty="0">
                <a:solidFill>
                  <a:schemeClr val="accent6">
                    <a:lumMod val="50000"/>
                  </a:schemeClr>
                </a:solidFill>
              </a:rPr>
              <a:t> </a:t>
            </a:r>
            <a:r>
              <a:rPr lang="fr-FR" sz="4400" dirty="0" err="1">
                <a:solidFill>
                  <a:schemeClr val="accent6">
                    <a:lumMod val="50000"/>
                  </a:schemeClr>
                </a:solidFill>
              </a:rPr>
              <a:t>am</a:t>
            </a:r>
            <a:r>
              <a:rPr lang="fr-FR" sz="4400" dirty="0">
                <a:solidFill>
                  <a:schemeClr val="accent6">
                    <a:lumMod val="50000"/>
                  </a:schemeClr>
                </a:solidFill>
              </a:rPr>
              <a:t> CERN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05874"/>
            <a:ext cx="9144000" cy="2156387"/>
          </a:xfrm>
          <a:prstGeom prst="rect">
            <a:avLst/>
          </a:prstGeom>
        </p:spPr>
      </p:pic>
      <p:sp>
        <p:nvSpPr>
          <p:cNvPr id="3" name="Rectangle 2"/>
          <p:cNvSpPr/>
          <p:nvPr/>
        </p:nvSpPr>
        <p:spPr>
          <a:xfrm>
            <a:off x="137788" y="3640994"/>
            <a:ext cx="4346532" cy="707886"/>
          </a:xfrm>
          <a:prstGeom prst="rect">
            <a:avLst/>
          </a:prstGeom>
        </p:spPr>
        <p:txBody>
          <a:bodyPr wrap="square">
            <a:spAutoFit/>
          </a:bodyPr>
          <a:lstStyle/>
          <a:p>
            <a:r>
              <a:rPr lang="de-DE" sz="1000" i="1" dirty="0"/>
              <a:t>Hochenergetische Teilchenstrahlen können Sekundärteilchen erzeugen, wenn sie auf Materie treffen. Diese Teilchenschauer erzeugen sogenannte Streustrahlung, wenn der Beschleuniger in Betrieb ist. Diese Strahlung endet, wenn der Beschleuniger abgeschaltet wird</a:t>
            </a:r>
            <a:endParaRPr lang="en-GB" sz="1000" i="1" dirty="0"/>
          </a:p>
        </p:txBody>
      </p:sp>
      <p:sp>
        <p:nvSpPr>
          <p:cNvPr id="4" name="Rectangle 3"/>
          <p:cNvSpPr/>
          <p:nvPr/>
        </p:nvSpPr>
        <p:spPr>
          <a:xfrm>
            <a:off x="4659682" y="3625605"/>
            <a:ext cx="4456135" cy="738664"/>
          </a:xfrm>
          <a:prstGeom prst="rect">
            <a:avLst/>
          </a:prstGeom>
        </p:spPr>
        <p:txBody>
          <a:bodyPr wrap="square">
            <a:spAutoFit/>
          </a:bodyPr>
          <a:lstStyle/>
          <a:p>
            <a:r>
              <a:rPr lang="de-DE" sz="1050" i="1" dirty="0"/>
              <a:t>Reststrahlung ist Radioaktivität, die in Materialien durch Aktivierung von Materie entsteht, wenn Teilchen mit der umgebenden Materie interagieren. Reststrahlung ist auch vorhanden, wenn der Beschleuniger nicht in Betrieb ist, und nimmt mit der Zeit ab</a:t>
            </a:r>
            <a:endParaRPr lang="en-GB" sz="1050" i="1" dirty="0"/>
          </a:p>
        </p:txBody>
      </p:sp>
      <p:sp>
        <p:nvSpPr>
          <p:cNvPr id="5" name="Slide Number Placeholder 3">
            <a:extLst>
              <a:ext uri="{FF2B5EF4-FFF2-40B4-BE49-F238E27FC236}">
                <a16:creationId xmlns:a16="http://schemas.microsoft.com/office/drawing/2014/main" id="{1D854198-6C9C-C43E-4D52-62B6191ADC97}"/>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18</a:t>
            </a:fld>
            <a:endParaRPr lang="en-US" dirty="0">
              <a:solidFill>
                <a:schemeClr val="bg1"/>
              </a:solidFill>
            </a:endParaRPr>
          </a:p>
        </p:txBody>
      </p:sp>
      <p:sp>
        <p:nvSpPr>
          <p:cNvPr id="6" name="Rectangle 5">
            <a:extLst>
              <a:ext uri="{FF2B5EF4-FFF2-40B4-BE49-F238E27FC236}">
                <a16:creationId xmlns:a16="http://schemas.microsoft.com/office/drawing/2014/main" id="{3E85B12D-29B1-2495-7B98-370B45DFFB0A}"/>
              </a:ext>
            </a:extLst>
          </p:cNvPr>
          <p:cNvSpPr/>
          <p:nvPr/>
        </p:nvSpPr>
        <p:spPr>
          <a:xfrm>
            <a:off x="4572000" y="1048871"/>
            <a:ext cx="4572000" cy="338458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5502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976725" cy="858371"/>
          </a:xfrm>
          <a:prstGeom prst="rect">
            <a:avLst/>
          </a:prstGeom>
        </p:spPr>
        <p:txBody>
          <a:bodyPr anchor="t"/>
          <a:lstStyle/>
          <a:p>
            <a:pPr fontAlgn="auto">
              <a:spcAft>
                <a:spcPts val="0"/>
              </a:spcAft>
              <a:defRPr/>
            </a:pPr>
            <a:r>
              <a:rPr lang="fr-FR" sz="4000" dirty="0" err="1">
                <a:solidFill>
                  <a:schemeClr val="accent6">
                    <a:lumMod val="50000"/>
                  </a:schemeClr>
                </a:solidFill>
              </a:rPr>
              <a:t>Strahlenfelder</a:t>
            </a:r>
            <a:r>
              <a:rPr lang="fr-FR" sz="4000" dirty="0">
                <a:solidFill>
                  <a:schemeClr val="accent6">
                    <a:lumMod val="50000"/>
                  </a:schemeClr>
                </a:solidFill>
              </a:rPr>
              <a:t> an </a:t>
            </a:r>
            <a:r>
              <a:rPr lang="fr-FR" sz="4000" dirty="0" err="1">
                <a:solidFill>
                  <a:schemeClr val="accent6">
                    <a:lumMod val="50000"/>
                  </a:schemeClr>
                </a:solidFill>
              </a:rPr>
              <a:t>Beschleunigern</a:t>
            </a:r>
            <a:endParaRPr lang="fr-FR" sz="4000" dirty="0">
              <a:solidFill>
                <a:schemeClr val="accent6">
                  <a:lumMod val="50000"/>
                </a:schemeClr>
              </a:solidFill>
            </a:endParaRPr>
          </a:p>
        </p:txBody>
      </p:sp>
      <p:sp>
        <p:nvSpPr>
          <p:cNvPr id="24" name="Content Placeholder 3">
            <a:extLst>
              <a:ext uri="{FF2B5EF4-FFF2-40B4-BE49-F238E27FC236}">
                <a16:creationId xmlns:a16="http://schemas.microsoft.com/office/drawing/2014/main" id="{9C682FEC-245B-54B3-D9C9-FB761FA7C47A}"/>
              </a:ext>
            </a:extLst>
          </p:cNvPr>
          <p:cNvSpPr txBox="1">
            <a:spLocks/>
          </p:cNvSpPr>
          <p:nvPr/>
        </p:nvSpPr>
        <p:spPr>
          <a:xfrm>
            <a:off x="167275" y="1140885"/>
            <a:ext cx="8192414" cy="432048"/>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800" b="1" dirty="0" err="1"/>
              <a:t>Prompte</a:t>
            </a:r>
            <a:r>
              <a:rPr lang="en-US" sz="1800" b="1" dirty="0"/>
              <a:t> </a:t>
            </a:r>
            <a:r>
              <a:rPr lang="en-US" sz="1800" b="1" dirty="0" err="1"/>
              <a:t>Strahlung</a:t>
            </a:r>
            <a:r>
              <a:rPr lang="en-US" sz="1800" b="1" dirty="0"/>
              <a:t> – </a:t>
            </a:r>
            <a:r>
              <a:rPr lang="en-US" sz="1800" b="1" dirty="0" err="1"/>
              <a:t>Beschleuniger</a:t>
            </a:r>
            <a:r>
              <a:rPr lang="en-US" sz="1800" b="1" dirty="0"/>
              <a:t> in </a:t>
            </a:r>
            <a:r>
              <a:rPr lang="en-US" sz="1800" b="1" dirty="0" err="1"/>
              <a:t>Betrieb</a:t>
            </a:r>
            <a:endParaRPr lang="en-US" sz="1800" b="1" dirty="0"/>
          </a:p>
          <a:p>
            <a:endParaRPr lang="en-US" sz="1800" b="1" dirty="0"/>
          </a:p>
        </p:txBody>
      </p:sp>
      <p:grpSp>
        <p:nvGrpSpPr>
          <p:cNvPr id="25" name="Group 18">
            <a:extLst>
              <a:ext uri="{FF2B5EF4-FFF2-40B4-BE49-F238E27FC236}">
                <a16:creationId xmlns:a16="http://schemas.microsoft.com/office/drawing/2014/main" id="{1DA80E5C-15A4-7477-76EB-48D38461C112}"/>
              </a:ext>
            </a:extLst>
          </p:cNvPr>
          <p:cNvGrpSpPr>
            <a:grpSpLocks/>
          </p:cNvGrpSpPr>
          <p:nvPr/>
        </p:nvGrpSpPr>
        <p:grpSpPr bwMode="auto">
          <a:xfrm>
            <a:off x="7270284" y="2066871"/>
            <a:ext cx="1594482" cy="1810318"/>
            <a:chOff x="1154" y="2784"/>
            <a:chExt cx="720" cy="884"/>
          </a:xfrm>
        </p:grpSpPr>
        <p:pic>
          <p:nvPicPr>
            <p:cNvPr id="26" name="Picture 6" descr="Picture1">
              <a:extLst>
                <a:ext uri="{FF2B5EF4-FFF2-40B4-BE49-F238E27FC236}">
                  <a16:creationId xmlns:a16="http://schemas.microsoft.com/office/drawing/2014/main" id="{588E15CD-2420-E907-A61B-1557438710A7}"/>
                </a:ext>
              </a:extLst>
            </p:cNvPr>
            <p:cNvPicPr>
              <a:picLocks noChangeAspect="1" noChangeArrowheads="1"/>
            </p:cNvPicPr>
            <p:nvPr/>
          </p:nvPicPr>
          <p:blipFill>
            <a:blip r:embed="rId3" cstate="print"/>
            <a:srcRect/>
            <a:stretch>
              <a:fillRect/>
            </a:stretch>
          </p:blipFill>
          <p:spPr bwMode="auto">
            <a:xfrm>
              <a:off x="1224" y="2784"/>
              <a:ext cx="605" cy="703"/>
            </a:xfrm>
            <a:prstGeom prst="rect">
              <a:avLst/>
            </a:prstGeom>
            <a:noFill/>
            <a:ln w="9525">
              <a:noFill/>
              <a:miter lim="800000"/>
              <a:headEnd/>
              <a:tailEnd/>
            </a:ln>
          </p:spPr>
        </p:pic>
        <p:sp>
          <p:nvSpPr>
            <p:cNvPr id="27" name="Text Box 14">
              <a:extLst>
                <a:ext uri="{FF2B5EF4-FFF2-40B4-BE49-F238E27FC236}">
                  <a16:creationId xmlns:a16="http://schemas.microsoft.com/office/drawing/2014/main" id="{1EA62826-CCF4-FF75-B3BC-1226D0963CA3}"/>
                </a:ext>
              </a:extLst>
            </p:cNvPr>
            <p:cNvSpPr txBox="1">
              <a:spLocks noChangeArrowheads="1"/>
            </p:cNvSpPr>
            <p:nvPr/>
          </p:nvSpPr>
          <p:spPr bwMode="auto">
            <a:xfrm>
              <a:off x="1154" y="3503"/>
              <a:ext cx="720" cy="165"/>
            </a:xfrm>
            <a:prstGeom prst="rect">
              <a:avLst/>
            </a:prstGeom>
            <a:noFill/>
            <a:ln w="9525">
              <a:noFill/>
              <a:miter lim="800000"/>
              <a:headEnd/>
              <a:tailEnd/>
            </a:ln>
          </p:spPr>
          <p:txBody>
            <a:bodyPr wrap="square">
              <a:spAutoFit/>
            </a:bodyPr>
            <a:lstStyle/>
            <a:p>
              <a:pPr algn="ctr">
                <a:spcBef>
                  <a:spcPct val="50000"/>
                </a:spcBef>
                <a:buNone/>
              </a:pPr>
              <a:r>
                <a:rPr lang="en-US" sz="1600" dirty="0">
                  <a:latin typeface="Calibri" pitchFamily="34" charset="0"/>
                </a:rPr>
                <a:t>REM </a:t>
              </a:r>
              <a:r>
                <a:rPr lang="en-US" sz="1600" dirty="0" err="1">
                  <a:latin typeface="Calibri" pitchFamily="34" charset="0"/>
                </a:rPr>
                <a:t>Detektor</a:t>
              </a:r>
              <a:endParaRPr lang="en-US" sz="1600" dirty="0">
                <a:latin typeface="Calibri" pitchFamily="34" charset="0"/>
              </a:endParaRPr>
            </a:p>
          </p:txBody>
        </p:sp>
      </p:grpSp>
      <p:grpSp>
        <p:nvGrpSpPr>
          <p:cNvPr id="28" name="Group 19">
            <a:extLst>
              <a:ext uri="{FF2B5EF4-FFF2-40B4-BE49-F238E27FC236}">
                <a16:creationId xmlns:a16="http://schemas.microsoft.com/office/drawing/2014/main" id="{99A0B4EF-4CD8-B469-7B78-0B0872827E38}"/>
              </a:ext>
            </a:extLst>
          </p:cNvPr>
          <p:cNvGrpSpPr>
            <a:grpSpLocks/>
          </p:cNvGrpSpPr>
          <p:nvPr/>
        </p:nvGrpSpPr>
        <p:grpSpPr bwMode="auto">
          <a:xfrm>
            <a:off x="5552465" y="2072390"/>
            <a:ext cx="1958840" cy="2020823"/>
            <a:chOff x="1885" y="2822"/>
            <a:chExt cx="1227" cy="1340"/>
          </a:xfrm>
        </p:grpSpPr>
        <p:pic>
          <p:nvPicPr>
            <p:cNvPr id="29" name="Picture 7">
              <a:extLst>
                <a:ext uri="{FF2B5EF4-FFF2-40B4-BE49-F238E27FC236}">
                  <a16:creationId xmlns:a16="http://schemas.microsoft.com/office/drawing/2014/main" id="{DCE87A52-EC51-3E73-FA64-DAC13DD8D257}"/>
                </a:ext>
              </a:extLst>
            </p:cNvPr>
            <p:cNvPicPr>
              <a:picLocks noChangeAspect="1" noChangeArrowheads="1"/>
            </p:cNvPicPr>
            <p:nvPr/>
          </p:nvPicPr>
          <p:blipFill>
            <a:blip r:embed="rId4" cstate="print"/>
            <a:srcRect/>
            <a:stretch>
              <a:fillRect/>
            </a:stretch>
          </p:blipFill>
          <p:spPr bwMode="auto">
            <a:xfrm>
              <a:off x="2141" y="2822"/>
              <a:ext cx="714" cy="952"/>
            </a:xfrm>
            <a:prstGeom prst="rect">
              <a:avLst/>
            </a:prstGeom>
            <a:noFill/>
            <a:ln w="9525">
              <a:noFill/>
              <a:miter lim="800000"/>
              <a:headEnd/>
              <a:tailEnd/>
            </a:ln>
          </p:spPr>
        </p:pic>
        <p:sp>
          <p:nvSpPr>
            <p:cNvPr id="30" name="Text Box 15">
              <a:extLst>
                <a:ext uri="{FF2B5EF4-FFF2-40B4-BE49-F238E27FC236}">
                  <a16:creationId xmlns:a16="http://schemas.microsoft.com/office/drawing/2014/main" id="{D8C12D7E-AD58-61E4-4056-703CCA601274}"/>
                </a:ext>
              </a:extLst>
            </p:cNvPr>
            <p:cNvSpPr txBox="1">
              <a:spLocks noChangeArrowheads="1"/>
            </p:cNvSpPr>
            <p:nvPr/>
          </p:nvSpPr>
          <p:spPr bwMode="auto">
            <a:xfrm>
              <a:off x="1885" y="3774"/>
              <a:ext cx="1227" cy="388"/>
            </a:xfrm>
            <a:prstGeom prst="rect">
              <a:avLst/>
            </a:prstGeom>
            <a:noFill/>
            <a:ln w="9525">
              <a:noFill/>
              <a:miter lim="800000"/>
              <a:headEnd/>
              <a:tailEnd/>
            </a:ln>
          </p:spPr>
          <p:txBody>
            <a:bodyPr wrap="square">
              <a:spAutoFit/>
            </a:bodyPr>
            <a:lstStyle/>
            <a:p>
              <a:pPr algn="ctr">
                <a:spcBef>
                  <a:spcPct val="50000"/>
                </a:spcBef>
                <a:buNone/>
              </a:pPr>
              <a:r>
                <a:rPr lang="en-US" sz="1600" dirty="0" err="1">
                  <a:latin typeface="Calibri" pitchFamily="34" charset="0"/>
                </a:rPr>
                <a:t>Hochdruck-Ionisationskammer</a:t>
              </a:r>
              <a:endParaRPr lang="en-US" sz="1600" dirty="0">
                <a:latin typeface="Calibri" pitchFamily="34" charset="0"/>
              </a:endParaRPr>
            </a:p>
          </p:txBody>
        </p:sp>
      </p:grpSp>
      <p:grpSp>
        <p:nvGrpSpPr>
          <p:cNvPr id="31" name="Group 30">
            <a:extLst>
              <a:ext uri="{FF2B5EF4-FFF2-40B4-BE49-F238E27FC236}">
                <a16:creationId xmlns:a16="http://schemas.microsoft.com/office/drawing/2014/main" id="{7AD3FBFD-57C7-B2F6-7759-6348F5765407}"/>
              </a:ext>
            </a:extLst>
          </p:cNvPr>
          <p:cNvGrpSpPr/>
          <p:nvPr/>
        </p:nvGrpSpPr>
        <p:grpSpPr>
          <a:xfrm>
            <a:off x="167275" y="1788957"/>
            <a:ext cx="3744416" cy="2376264"/>
            <a:chOff x="611560" y="1412776"/>
            <a:chExt cx="4076700" cy="2592288"/>
          </a:xfrm>
        </p:grpSpPr>
        <p:sp>
          <p:nvSpPr>
            <p:cNvPr id="32" name="Rectangle 31">
              <a:extLst>
                <a:ext uri="{FF2B5EF4-FFF2-40B4-BE49-F238E27FC236}">
                  <a16:creationId xmlns:a16="http://schemas.microsoft.com/office/drawing/2014/main" id="{11A1D19E-EBB8-B299-FFF4-4C7541C42D59}"/>
                </a:ext>
              </a:extLst>
            </p:cNvPr>
            <p:cNvSpPr/>
            <p:nvPr/>
          </p:nvSpPr>
          <p:spPr>
            <a:xfrm>
              <a:off x="611560" y="1412776"/>
              <a:ext cx="4076700" cy="25922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33" name="Picture 14" descr="C:\Tis\Conferences, courses, talks\beam_on-real.cdr">
              <a:extLst>
                <a:ext uri="{FF2B5EF4-FFF2-40B4-BE49-F238E27FC236}">
                  <a16:creationId xmlns:a16="http://schemas.microsoft.com/office/drawing/2014/main" id="{790BE4E2-D947-3F14-458D-9EA62E5375FC}"/>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17046"/>
            <a:stretch/>
          </p:blipFill>
          <p:spPr bwMode="auto">
            <a:xfrm>
              <a:off x="827584" y="1412776"/>
              <a:ext cx="3373438" cy="251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4" name="TextBox 33">
            <a:extLst>
              <a:ext uri="{FF2B5EF4-FFF2-40B4-BE49-F238E27FC236}">
                <a16:creationId xmlns:a16="http://schemas.microsoft.com/office/drawing/2014/main" id="{E9ABCEE7-2AB9-97B5-9D28-89FE2232EB34}"/>
              </a:ext>
            </a:extLst>
          </p:cNvPr>
          <p:cNvSpPr txBox="1"/>
          <p:nvPr/>
        </p:nvSpPr>
        <p:spPr>
          <a:xfrm>
            <a:off x="3591536" y="2249895"/>
            <a:ext cx="1689809" cy="1384995"/>
          </a:xfrm>
          <a:prstGeom prst="rect">
            <a:avLst/>
          </a:prstGeom>
          <a:noFill/>
        </p:spPr>
        <p:txBody>
          <a:bodyPr wrap="square" rtlCol="0">
            <a:spAutoFit/>
          </a:bodyPr>
          <a:lstStyle/>
          <a:p>
            <a:pPr algn="ctr"/>
            <a:r>
              <a:rPr lang="de-AT" sz="1400" i="1" dirty="0"/>
              <a:t>Ein kompletter Zoo von Teilchen mit Energien bis zur ursprünglichen Strahlenergie</a:t>
            </a:r>
            <a:br>
              <a:rPr lang="de-AT" sz="1400" i="1" dirty="0"/>
            </a:br>
            <a:endParaRPr lang="de-AT" sz="1400" i="1" dirty="0"/>
          </a:p>
        </p:txBody>
      </p:sp>
      <p:sp>
        <p:nvSpPr>
          <p:cNvPr id="35" name="TextBox 34">
            <a:extLst>
              <a:ext uri="{FF2B5EF4-FFF2-40B4-BE49-F238E27FC236}">
                <a16:creationId xmlns:a16="http://schemas.microsoft.com/office/drawing/2014/main" id="{2435EAB9-E314-5D48-7A74-104A43DC10CB}"/>
              </a:ext>
            </a:extLst>
          </p:cNvPr>
          <p:cNvSpPr txBox="1"/>
          <p:nvPr/>
        </p:nvSpPr>
        <p:spPr>
          <a:xfrm>
            <a:off x="593293" y="4141113"/>
            <a:ext cx="2177142" cy="307777"/>
          </a:xfrm>
          <a:prstGeom prst="rect">
            <a:avLst/>
          </a:prstGeom>
          <a:noFill/>
        </p:spPr>
        <p:txBody>
          <a:bodyPr wrap="square" rtlCol="0">
            <a:spAutoFit/>
          </a:bodyPr>
          <a:lstStyle/>
          <a:p>
            <a:pPr algn="r"/>
            <a:r>
              <a:rPr lang="en-US" sz="1400" dirty="0"/>
              <a:t>Quelle: H. Vincke</a:t>
            </a:r>
            <a:endParaRPr lang="en-CH" sz="1400" dirty="0"/>
          </a:p>
        </p:txBody>
      </p:sp>
      <p:sp>
        <p:nvSpPr>
          <p:cNvPr id="2" name="Slide Number Placeholder 3">
            <a:extLst>
              <a:ext uri="{FF2B5EF4-FFF2-40B4-BE49-F238E27FC236}">
                <a16:creationId xmlns:a16="http://schemas.microsoft.com/office/drawing/2014/main" id="{FE2C3FDA-131C-FFB7-BBF8-0B79911AEEEA}"/>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19</a:t>
            </a:fld>
            <a:endParaRPr lang="en-US" dirty="0">
              <a:solidFill>
                <a:schemeClr val="bg1"/>
              </a:solidFill>
            </a:endParaRPr>
          </a:p>
        </p:txBody>
      </p:sp>
    </p:spTree>
    <p:extLst>
      <p:ext uri="{BB962C8B-B14F-4D97-AF65-F5344CB8AC3E}">
        <p14:creationId xmlns:p14="http://schemas.microsoft.com/office/powerpoint/2010/main" val="2130314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fade">
                                      <p:cBhvr>
                                        <p:cTn id="7" dur="500"/>
                                        <p:tgtEl>
                                          <p:spTgt spid="2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500"/>
                                        <p:tgtEl>
                                          <p:spTgt spid="3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par>
                                <p:cTn id="19" presetID="10"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screen">
            <a:extLst>
              <a:ext uri="{28A0092B-C50C-407E-A947-70E740481C1C}">
                <a14:useLocalDpi xmlns:a14="http://schemas.microsoft.com/office/drawing/2010/main" val="0"/>
              </a:ext>
            </a:extLst>
          </a:blip>
          <a:srcRect t="12160" b="9887"/>
          <a:stretch/>
        </p:blipFill>
        <p:spPr>
          <a:xfrm>
            <a:off x="0" y="0"/>
            <a:ext cx="9144000" cy="4454957"/>
          </a:xfrm>
          <a:prstGeom prst="rect">
            <a:avLst/>
          </a:prstGeom>
        </p:spPr>
      </p:pic>
      <p:sp>
        <p:nvSpPr>
          <p:cNvPr id="7" name="Subtitle 4"/>
          <p:cNvSpPr txBox="1">
            <a:spLocks/>
          </p:cNvSpPr>
          <p:nvPr/>
        </p:nvSpPr>
        <p:spPr>
          <a:xfrm>
            <a:off x="201200" y="3338748"/>
            <a:ext cx="8804777" cy="867096"/>
          </a:xfrm>
          <a:prstGeom prst="rect">
            <a:avLst/>
          </a:prstGeom>
        </p:spPr>
        <p:txBody>
          <a:bodyPr rtlCol="0">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a:lnSpc>
                <a:spcPts val="2580"/>
              </a:lnSpc>
              <a:spcBef>
                <a:spcPts val="0"/>
              </a:spcBef>
              <a:buFont typeface="Arial" pitchFamily="34" charset="0"/>
              <a:buNone/>
              <a:defRPr/>
            </a:pPr>
            <a:r>
              <a:rPr lang="fr-CH" sz="2400" i="1" dirty="0" err="1">
                <a:solidFill>
                  <a:schemeClr val="bg1"/>
                </a:solidFill>
              </a:rPr>
              <a:t>Physikerin</a:t>
            </a:r>
            <a:r>
              <a:rPr lang="fr-CH" sz="2400" i="1" dirty="0">
                <a:solidFill>
                  <a:schemeClr val="bg1"/>
                </a:solidFill>
              </a:rPr>
              <a:t> </a:t>
            </a:r>
            <a:r>
              <a:rPr lang="fr-CH" sz="2400" i="1" dirty="0" err="1">
                <a:solidFill>
                  <a:schemeClr val="bg1"/>
                </a:solidFill>
              </a:rPr>
              <a:t>im</a:t>
            </a:r>
            <a:r>
              <a:rPr lang="fr-CH" sz="2400" i="1" dirty="0">
                <a:solidFill>
                  <a:schemeClr val="bg1"/>
                </a:solidFill>
              </a:rPr>
              <a:t> </a:t>
            </a:r>
            <a:r>
              <a:rPr lang="fr-CH" sz="2400" i="1" dirty="0" err="1">
                <a:solidFill>
                  <a:schemeClr val="bg1"/>
                </a:solidFill>
              </a:rPr>
              <a:t>Strahlenschutz</a:t>
            </a:r>
            <a:r>
              <a:rPr lang="fr-CH" sz="2400" i="1" dirty="0">
                <a:solidFill>
                  <a:schemeClr val="bg1"/>
                </a:solidFill>
              </a:rPr>
              <a:t> </a:t>
            </a:r>
          </a:p>
          <a:p>
            <a:pPr marL="0">
              <a:lnSpc>
                <a:spcPts val="2580"/>
              </a:lnSpc>
              <a:spcBef>
                <a:spcPts val="0"/>
              </a:spcBef>
              <a:buFont typeface="Arial" pitchFamily="34" charset="0"/>
              <a:buNone/>
              <a:defRPr/>
            </a:pPr>
            <a:r>
              <a:rPr lang="fr-CH" sz="2000" i="1" dirty="0" err="1">
                <a:solidFill>
                  <a:schemeClr val="bg1"/>
                </a:solidFill>
              </a:rPr>
              <a:t>am</a:t>
            </a:r>
            <a:r>
              <a:rPr lang="fr-CH" sz="2000" i="1" dirty="0">
                <a:solidFill>
                  <a:schemeClr val="bg1"/>
                </a:solidFill>
              </a:rPr>
              <a:t> CERN</a:t>
            </a:r>
            <a:endParaRPr lang="en-GB" sz="2000" i="1" dirty="0">
              <a:solidFill>
                <a:schemeClr val="bg1"/>
              </a:solidFill>
            </a:endParaRPr>
          </a:p>
        </p:txBody>
      </p:sp>
      <p:sp>
        <p:nvSpPr>
          <p:cNvPr id="5" name="Title 1"/>
          <p:cNvSpPr txBox="1">
            <a:spLocks/>
          </p:cNvSpPr>
          <p:nvPr/>
        </p:nvSpPr>
        <p:spPr>
          <a:xfrm>
            <a:off x="167275" y="190500"/>
            <a:ext cx="8809449" cy="2457450"/>
          </a:xfrm>
          <a:prstGeom prst="rect">
            <a:avLst/>
          </a:prstGeom>
        </p:spPr>
        <p:txBody>
          <a:bodyPr anchor="t"/>
          <a:lstStyle/>
          <a:p>
            <a:pPr fontAlgn="auto">
              <a:spcAft>
                <a:spcPts val="0"/>
              </a:spcAft>
              <a:defRPr/>
            </a:pPr>
            <a:r>
              <a:rPr lang="fr-CH" sz="4400" dirty="0">
                <a:solidFill>
                  <a:schemeClr val="bg1"/>
                </a:solidFill>
              </a:rPr>
              <a:t>Claudia Ahdida</a:t>
            </a:r>
          </a:p>
        </p:txBody>
      </p:sp>
      <p:pic>
        <p:nvPicPr>
          <p:cNvPr id="3" name="Picture 2">
            <a:extLst>
              <a:ext uri="{FF2B5EF4-FFF2-40B4-BE49-F238E27FC236}">
                <a16:creationId xmlns:a16="http://schemas.microsoft.com/office/drawing/2014/main" id="{8506E20F-557D-D0A5-7539-AA6C5606F6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3852" y="1004331"/>
            <a:ext cx="2174495" cy="2174495"/>
          </a:xfrm>
          <a:prstGeom prst="rect">
            <a:avLst/>
          </a:prstGeom>
        </p:spPr>
      </p:pic>
    </p:spTree>
    <p:extLst>
      <p:ext uri="{BB962C8B-B14F-4D97-AF65-F5344CB8AC3E}">
        <p14:creationId xmlns:p14="http://schemas.microsoft.com/office/powerpoint/2010/main" val="1065068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AEFAFB4-A6CA-235A-C645-F85B9FE35D3C}"/>
              </a:ext>
            </a:extLst>
          </p:cNvPr>
          <p:cNvSpPr/>
          <p:nvPr/>
        </p:nvSpPr>
        <p:spPr>
          <a:xfrm>
            <a:off x="-116115" y="-159657"/>
            <a:ext cx="9419771" cy="5428343"/>
          </a:xfrm>
          <a:prstGeom prst="rect">
            <a:avLst/>
          </a:prstGeom>
          <a:solidFill>
            <a:schemeClr val="bg2">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pic>
        <p:nvPicPr>
          <p:cNvPr id="3" name="CERF-emf-2019">
            <a:hlinkClick r:id="" action="ppaction://media"/>
            <a:extLst>
              <a:ext uri="{FF2B5EF4-FFF2-40B4-BE49-F238E27FC236}">
                <a16:creationId xmlns:a16="http://schemas.microsoft.com/office/drawing/2014/main" id="{247CB416-F1E4-E7E6-C56D-96A325BFA021}"/>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98943" y="0"/>
            <a:ext cx="7598502" cy="5143500"/>
          </a:xfrm>
          <a:prstGeom prst="rect">
            <a:avLst/>
          </a:prstGeom>
        </p:spPr>
      </p:pic>
      <p:sp>
        <p:nvSpPr>
          <p:cNvPr id="2" name="Title 1">
            <a:extLst>
              <a:ext uri="{FF2B5EF4-FFF2-40B4-BE49-F238E27FC236}">
                <a16:creationId xmlns:a16="http://schemas.microsoft.com/office/drawing/2014/main" id="{F07D73C8-7D2E-B888-FC53-757ED0DB8502}"/>
              </a:ext>
            </a:extLst>
          </p:cNvPr>
          <p:cNvSpPr txBox="1">
            <a:spLocks/>
          </p:cNvSpPr>
          <p:nvPr/>
        </p:nvSpPr>
        <p:spPr>
          <a:xfrm>
            <a:off x="944086" y="110516"/>
            <a:ext cx="7598502" cy="530395"/>
          </a:xfrm>
          <a:prstGeom prst="rect">
            <a:avLst/>
          </a:prstGeom>
        </p:spPr>
        <p:txBody>
          <a:bodyP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de-DE" sz="2400" b="1" i="1" dirty="0">
                <a:solidFill>
                  <a:schemeClr val="bg2">
                    <a:lumMod val="10000"/>
                  </a:schemeClr>
                </a:solidFill>
              </a:rPr>
              <a:t>Was passiert wenn 120 </a:t>
            </a:r>
            <a:r>
              <a:rPr lang="de-DE" sz="2400" b="1" i="1" dirty="0" err="1">
                <a:solidFill>
                  <a:schemeClr val="bg2">
                    <a:lumMod val="10000"/>
                  </a:schemeClr>
                </a:solidFill>
              </a:rPr>
              <a:t>GeV</a:t>
            </a:r>
            <a:r>
              <a:rPr lang="de-DE" sz="2400" b="1" i="1" dirty="0">
                <a:solidFill>
                  <a:schemeClr val="bg2">
                    <a:lumMod val="10000"/>
                  </a:schemeClr>
                </a:solidFill>
              </a:rPr>
              <a:t> Protonen  auf ein Target prallt?</a:t>
            </a:r>
            <a:br>
              <a:rPr lang="en-US" sz="2400" b="1" i="1" dirty="0">
                <a:solidFill>
                  <a:schemeClr val="bg2">
                    <a:lumMod val="10000"/>
                  </a:schemeClr>
                </a:solidFill>
              </a:rPr>
            </a:br>
            <a:endParaRPr lang="en-US" sz="2400" b="1" i="1" dirty="0">
              <a:solidFill>
                <a:schemeClr val="bg2">
                  <a:lumMod val="10000"/>
                </a:schemeClr>
              </a:solidFill>
            </a:endParaRPr>
          </a:p>
        </p:txBody>
      </p:sp>
      <p:sp>
        <p:nvSpPr>
          <p:cNvPr id="5" name="TextBox 4">
            <a:extLst>
              <a:ext uri="{FF2B5EF4-FFF2-40B4-BE49-F238E27FC236}">
                <a16:creationId xmlns:a16="http://schemas.microsoft.com/office/drawing/2014/main" id="{3A53051F-0FD4-A739-3AC8-828BFE30C47B}"/>
              </a:ext>
            </a:extLst>
          </p:cNvPr>
          <p:cNvSpPr txBox="1"/>
          <p:nvPr/>
        </p:nvSpPr>
        <p:spPr>
          <a:xfrm>
            <a:off x="6110515" y="4616609"/>
            <a:ext cx="2177142" cy="369332"/>
          </a:xfrm>
          <a:prstGeom prst="rect">
            <a:avLst/>
          </a:prstGeom>
          <a:noFill/>
        </p:spPr>
        <p:txBody>
          <a:bodyPr wrap="square" rtlCol="0">
            <a:spAutoFit/>
          </a:bodyPr>
          <a:lstStyle/>
          <a:p>
            <a:pPr algn="r"/>
            <a:r>
              <a:rPr lang="en-US" dirty="0">
                <a:solidFill>
                  <a:schemeClr val="bg1"/>
                </a:solidFill>
              </a:rPr>
              <a:t>Quelle: H. Vincke</a:t>
            </a:r>
            <a:endParaRPr lang="en-CH" dirty="0">
              <a:solidFill>
                <a:schemeClr val="bg1"/>
              </a:solidFill>
            </a:endParaRPr>
          </a:p>
        </p:txBody>
      </p:sp>
      <p:sp>
        <p:nvSpPr>
          <p:cNvPr id="6" name="Slide Number Placeholder 3">
            <a:extLst>
              <a:ext uri="{FF2B5EF4-FFF2-40B4-BE49-F238E27FC236}">
                <a16:creationId xmlns:a16="http://schemas.microsoft.com/office/drawing/2014/main" id="{26F116A9-C8D4-EBD7-B2D9-405076CA6FD6}"/>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20</a:t>
            </a:fld>
            <a:endParaRPr lang="en-US" dirty="0">
              <a:solidFill>
                <a:schemeClr val="bg1"/>
              </a:solidFill>
            </a:endParaRPr>
          </a:p>
        </p:txBody>
      </p:sp>
    </p:spTree>
    <p:extLst>
      <p:ext uri="{BB962C8B-B14F-4D97-AF65-F5344CB8AC3E}">
        <p14:creationId xmlns:p14="http://schemas.microsoft.com/office/powerpoint/2010/main" val="773091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976725" cy="858371"/>
          </a:xfrm>
          <a:prstGeom prst="rect">
            <a:avLst/>
          </a:prstGeom>
        </p:spPr>
        <p:txBody>
          <a:bodyPr anchor="t"/>
          <a:lstStyle/>
          <a:p>
            <a:pPr fontAlgn="auto">
              <a:spcAft>
                <a:spcPts val="0"/>
              </a:spcAft>
              <a:defRPr/>
            </a:pPr>
            <a:r>
              <a:rPr lang="fr-FR" sz="4000" dirty="0" err="1">
                <a:solidFill>
                  <a:schemeClr val="accent6">
                    <a:lumMod val="50000"/>
                  </a:schemeClr>
                </a:solidFill>
              </a:rPr>
              <a:t>Aktivierung</a:t>
            </a:r>
            <a:endParaRPr lang="fr-FR" sz="4000" dirty="0">
              <a:solidFill>
                <a:schemeClr val="accent6">
                  <a:lumMod val="50000"/>
                </a:schemeClr>
              </a:solidFill>
            </a:endParaRPr>
          </a:p>
        </p:txBody>
      </p:sp>
      <p:sp>
        <p:nvSpPr>
          <p:cNvPr id="2" name="TextBox 1">
            <a:extLst>
              <a:ext uri="{FF2B5EF4-FFF2-40B4-BE49-F238E27FC236}">
                <a16:creationId xmlns:a16="http://schemas.microsoft.com/office/drawing/2014/main" id="{74EF77C7-EF21-83E1-A0CF-D19D0DD1901C}"/>
              </a:ext>
            </a:extLst>
          </p:cNvPr>
          <p:cNvSpPr txBox="1"/>
          <p:nvPr/>
        </p:nvSpPr>
        <p:spPr>
          <a:xfrm>
            <a:off x="231228" y="1061918"/>
            <a:ext cx="8681544" cy="738664"/>
          </a:xfrm>
          <a:prstGeom prst="rect">
            <a:avLst/>
          </a:prstGeom>
          <a:noFill/>
        </p:spPr>
        <p:txBody>
          <a:bodyPr wrap="square" rtlCol="0">
            <a:spAutoFit/>
          </a:bodyPr>
          <a:lstStyle/>
          <a:p>
            <a:r>
              <a:rPr lang="de-DE" sz="1400" i="1" dirty="0"/>
              <a:t>Bei Hochenergie-Beschleunigern interagieren primäre oder sekundäre Teilchen mit umgebender Materie. Durch die Wechselwirkung mit Atomkernen können radioaktive Isotope erzeugen. Die Hauptproduktions-kanäle der Aktivierung in solchen Fällen sind:</a:t>
            </a:r>
            <a:endParaRPr lang="en-CH" sz="1400" i="1" dirty="0"/>
          </a:p>
        </p:txBody>
      </p:sp>
      <p:sp>
        <p:nvSpPr>
          <p:cNvPr id="4" name="Rectangle 4"/>
          <p:cNvSpPr>
            <a:spLocks noChangeArrowheads="1"/>
          </p:cNvSpPr>
          <p:nvPr/>
        </p:nvSpPr>
        <p:spPr bwMode="auto">
          <a:xfrm>
            <a:off x="-254875" y="1795077"/>
            <a:ext cx="57927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algn="just"/>
            <a:r>
              <a:rPr lang="en-GB" sz="1200" b="1" dirty="0" err="1">
                <a:latin typeface="+mj-lt"/>
              </a:rPr>
              <a:t>Disintegrationsprozesse</a:t>
            </a:r>
            <a:r>
              <a:rPr lang="en-GB" sz="1200" b="1" dirty="0">
                <a:latin typeface="+mj-lt"/>
              </a:rPr>
              <a:t>, </a:t>
            </a:r>
            <a:r>
              <a:rPr lang="en-GB" sz="1200" b="1" dirty="0" err="1">
                <a:latin typeface="+mj-lt"/>
              </a:rPr>
              <a:t>z.B.</a:t>
            </a:r>
            <a:r>
              <a:rPr lang="en-GB" sz="1200" b="1" dirty="0">
                <a:latin typeface="+mj-lt"/>
              </a:rPr>
              <a:t> </a:t>
            </a:r>
            <a:r>
              <a:rPr lang="en-GB" sz="1200" b="1" dirty="0" err="1">
                <a:latin typeface="+mj-lt"/>
              </a:rPr>
              <a:t>Spallationsreaktion</a:t>
            </a:r>
            <a:r>
              <a:rPr lang="en-GB" sz="1200" b="1" dirty="0">
                <a:latin typeface="+mj-lt"/>
              </a:rPr>
              <a:t>,  (n,2n), (</a:t>
            </a:r>
            <a:r>
              <a:rPr lang="en-GB" sz="1200" b="1" dirty="0" err="1">
                <a:latin typeface="+mj-lt"/>
              </a:rPr>
              <a:t>n,p</a:t>
            </a:r>
            <a:r>
              <a:rPr lang="en-GB" sz="1200" b="1" dirty="0">
                <a:latin typeface="+mj-lt"/>
              </a:rPr>
              <a:t>), (</a:t>
            </a:r>
            <a:r>
              <a:rPr lang="en-GB" sz="1200" b="1" dirty="0" err="1">
                <a:latin typeface="+mj-lt"/>
              </a:rPr>
              <a:t>n,alpha</a:t>
            </a:r>
            <a:r>
              <a:rPr lang="en-GB" sz="1200" b="1" dirty="0">
                <a:latin typeface="+mj-lt"/>
              </a:rPr>
              <a:t>), ...</a:t>
            </a:r>
          </a:p>
        </p:txBody>
      </p:sp>
      <p:sp>
        <p:nvSpPr>
          <p:cNvPr id="5" name="Rectangle 5"/>
          <p:cNvSpPr>
            <a:spLocks noChangeArrowheads="1"/>
          </p:cNvSpPr>
          <p:nvPr/>
        </p:nvSpPr>
        <p:spPr bwMode="auto">
          <a:xfrm>
            <a:off x="-254876" y="2671245"/>
            <a:ext cx="422778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1"/>
            <a:r>
              <a:rPr lang="de-DE" sz="1200" b="1" dirty="0">
                <a:latin typeface="+mj-lt"/>
              </a:rPr>
              <a:t>Teilcheneinfang (hauptsächlich Neutronen)</a:t>
            </a:r>
          </a:p>
        </p:txBody>
      </p:sp>
      <p:sp>
        <p:nvSpPr>
          <p:cNvPr id="6" name="Rectangle 6"/>
          <p:cNvSpPr>
            <a:spLocks noChangeArrowheads="1"/>
          </p:cNvSpPr>
          <p:nvPr/>
        </p:nvSpPr>
        <p:spPr bwMode="auto">
          <a:xfrm>
            <a:off x="-254876" y="3547413"/>
            <a:ext cx="567928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1" algn="just"/>
            <a:r>
              <a:rPr lang="en-GB" sz="1200" b="1" dirty="0">
                <a:latin typeface="+mj-lt"/>
              </a:rPr>
              <a:t>(</a:t>
            </a:r>
            <a:r>
              <a:rPr lang="en-GB" sz="1200" b="1" dirty="0" err="1">
                <a:latin typeface="Symbol" panose="05050102010706020507" pitchFamily="18" charset="2"/>
              </a:rPr>
              <a:t>g</a:t>
            </a:r>
            <a:r>
              <a:rPr lang="en-GB" sz="1200" b="1" dirty="0" err="1">
                <a:latin typeface="+mj-lt"/>
              </a:rPr>
              <a:t>,n</a:t>
            </a:r>
            <a:r>
              <a:rPr lang="en-GB" sz="1200" b="1" dirty="0">
                <a:latin typeface="+mj-lt"/>
              </a:rPr>
              <a:t>)-</a:t>
            </a:r>
            <a:r>
              <a:rPr lang="en-GB" sz="1200" b="1" dirty="0" err="1">
                <a:latin typeface="+mj-lt"/>
              </a:rPr>
              <a:t>Reaktionen</a:t>
            </a:r>
            <a:endParaRPr lang="en-GB" sz="1200" b="1" dirty="0">
              <a:latin typeface="+mj-lt"/>
            </a:endParaRPr>
          </a:p>
        </p:txBody>
      </p:sp>
      <p:sp>
        <p:nvSpPr>
          <p:cNvPr id="7" name="Oval 6"/>
          <p:cNvSpPr/>
          <p:nvPr/>
        </p:nvSpPr>
        <p:spPr>
          <a:xfrm>
            <a:off x="872595" y="2362808"/>
            <a:ext cx="53578" cy="5357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nvGrpSpPr>
          <p:cNvPr id="3" name="Group 111"/>
          <p:cNvGrpSpPr>
            <a:grpSpLocks/>
          </p:cNvGrpSpPr>
          <p:nvPr/>
        </p:nvGrpSpPr>
        <p:grpSpPr bwMode="auto">
          <a:xfrm>
            <a:off x="1070221" y="3096691"/>
            <a:ext cx="267890" cy="321469"/>
            <a:chOff x="1357290" y="3929066"/>
            <a:chExt cx="357190" cy="428628"/>
          </a:xfrm>
        </p:grpSpPr>
        <p:sp>
          <p:nvSpPr>
            <p:cNvPr id="9" name="Oval 8"/>
            <p:cNvSpPr/>
            <p:nvPr/>
          </p:nvSpPr>
          <p:spPr>
            <a:xfrm>
              <a:off x="1357290" y="4143379"/>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0" name="Oval 9"/>
            <p:cNvSpPr/>
            <p:nvPr/>
          </p:nvSpPr>
          <p:spPr>
            <a:xfrm>
              <a:off x="1428728" y="4143379"/>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1" name="Oval 10"/>
            <p:cNvSpPr/>
            <p:nvPr/>
          </p:nvSpPr>
          <p:spPr>
            <a:xfrm>
              <a:off x="1428728" y="4071942"/>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2" name="Oval 11"/>
            <p:cNvSpPr/>
            <p:nvPr/>
          </p:nvSpPr>
          <p:spPr>
            <a:xfrm>
              <a:off x="1500166" y="4071942"/>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3" name="Oval 12"/>
            <p:cNvSpPr/>
            <p:nvPr/>
          </p:nvSpPr>
          <p:spPr>
            <a:xfrm>
              <a:off x="1643042" y="4000503"/>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4" name="Oval 13"/>
            <p:cNvSpPr/>
            <p:nvPr/>
          </p:nvSpPr>
          <p:spPr>
            <a:xfrm>
              <a:off x="1500166" y="4214818"/>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5" name="Oval 14"/>
            <p:cNvSpPr/>
            <p:nvPr/>
          </p:nvSpPr>
          <p:spPr>
            <a:xfrm>
              <a:off x="1571604" y="4071942"/>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6" name="Oval 15"/>
            <p:cNvSpPr/>
            <p:nvPr/>
          </p:nvSpPr>
          <p:spPr>
            <a:xfrm>
              <a:off x="1571604" y="4214818"/>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7" name="Oval 16"/>
            <p:cNvSpPr/>
            <p:nvPr/>
          </p:nvSpPr>
          <p:spPr>
            <a:xfrm>
              <a:off x="1643042" y="4143379"/>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8" name="Oval 17"/>
            <p:cNvSpPr/>
            <p:nvPr/>
          </p:nvSpPr>
          <p:spPr>
            <a:xfrm>
              <a:off x="1571604" y="4000503"/>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9" name="Oval 18"/>
            <p:cNvSpPr/>
            <p:nvPr/>
          </p:nvSpPr>
          <p:spPr>
            <a:xfrm>
              <a:off x="1500166" y="4286255"/>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20" name="Oval 19"/>
            <p:cNvSpPr/>
            <p:nvPr/>
          </p:nvSpPr>
          <p:spPr>
            <a:xfrm>
              <a:off x="1428728" y="3929066"/>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21" name="Oval 20"/>
            <p:cNvSpPr/>
            <p:nvPr/>
          </p:nvSpPr>
          <p:spPr>
            <a:xfrm>
              <a:off x="1357290" y="4000503"/>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22" name="Oval 21"/>
            <p:cNvSpPr/>
            <p:nvPr/>
          </p:nvSpPr>
          <p:spPr>
            <a:xfrm>
              <a:off x="1500166" y="4143379"/>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23" name="Oval 22"/>
            <p:cNvSpPr/>
            <p:nvPr/>
          </p:nvSpPr>
          <p:spPr>
            <a:xfrm>
              <a:off x="1357290" y="4071942"/>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36" name="Oval 35"/>
            <p:cNvSpPr/>
            <p:nvPr/>
          </p:nvSpPr>
          <p:spPr>
            <a:xfrm>
              <a:off x="1500166" y="4000503"/>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37" name="Oval 36"/>
            <p:cNvSpPr/>
            <p:nvPr/>
          </p:nvSpPr>
          <p:spPr>
            <a:xfrm>
              <a:off x="1428728" y="4214818"/>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38" name="Oval 37"/>
            <p:cNvSpPr/>
            <p:nvPr/>
          </p:nvSpPr>
          <p:spPr>
            <a:xfrm>
              <a:off x="1571604" y="4143379"/>
              <a:ext cx="71439"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39" name="Oval 38"/>
            <p:cNvSpPr/>
            <p:nvPr/>
          </p:nvSpPr>
          <p:spPr>
            <a:xfrm>
              <a:off x="1428728" y="4000503"/>
              <a:ext cx="71439"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40" name="Oval 39"/>
            <p:cNvSpPr/>
            <p:nvPr/>
          </p:nvSpPr>
          <p:spPr>
            <a:xfrm>
              <a:off x="1643042" y="4071942"/>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41" name="Oval 40"/>
            <p:cNvSpPr/>
            <p:nvPr/>
          </p:nvSpPr>
          <p:spPr>
            <a:xfrm>
              <a:off x="1571604" y="3929066"/>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42" name="Oval 41"/>
            <p:cNvSpPr/>
            <p:nvPr/>
          </p:nvSpPr>
          <p:spPr>
            <a:xfrm>
              <a:off x="1643042" y="4214818"/>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43" name="Oval 42"/>
            <p:cNvSpPr/>
            <p:nvPr/>
          </p:nvSpPr>
          <p:spPr>
            <a:xfrm>
              <a:off x="1500166" y="3929066"/>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sp>
        <p:nvSpPr>
          <p:cNvPr id="44" name="Oval 43"/>
          <p:cNvSpPr/>
          <p:nvPr/>
        </p:nvSpPr>
        <p:spPr>
          <a:xfrm>
            <a:off x="802330" y="3203847"/>
            <a:ext cx="53579" cy="535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nvGrpSpPr>
          <p:cNvPr id="45" name="Group 112"/>
          <p:cNvGrpSpPr>
            <a:grpSpLocks/>
          </p:cNvGrpSpPr>
          <p:nvPr/>
        </p:nvGrpSpPr>
        <p:grpSpPr bwMode="auto">
          <a:xfrm>
            <a:off x="1739072" y="3942873"/>
            <a:ext cx="267891" cy="321469"/>
            <a:chOff x="2000232" y="5715016"/>
            <a:chExt cx="357190" cy="428628"/>
          </a:xfrm>
        </p:grpSpPr>
        <p:sp>
          <p:nvSpPr>
            <p:cNvPr id="46" name="Oval 45"/>
            <p:cNvSpPr/>
            <p:nvPr/>
          </p:nvSpPr>
          <p:spPr>
            <a:xfrm>
              <a:off x="2000232" y="5929331"/>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47" name="Oval 46"/>
            <p:cNvSpPr/>
            <p:nvPr/>
          </p:nvSpPr>
          <p:spPr>
            <a:xfrm>
              <a:off x="2071670" y="5929331"/>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48" name="Oval 47"/>
            <p:cNvSpPr/>
            <p:nvPr/>
          </p:nvSpPr>
          <p:spPr>
            <a:xfrm>
              <a:off x="2071670" y="5857892"/>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49" name="Oval 48"/>
            <p:cNvSpPr/>
            <p:nvPr/>
          </p:nvSpPr>
          <p:spPr>
            <a:xfrm>
              <a:off x="2143108" y="5857892"/>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50" name="Oval 49"/>
            <p:cNvSpPr/>
            <p:nvPr/>
          </p:nvSpPr>
          <p:spPr>
            <a:xfrm>
              <a:off x="2285984" y="5786455"/>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51" name="Oval 50"/>
            <p:cNvSpPr/>
            <p:nvPr/>
          </p:nvSpPr>
          <p:spPr>
            <a:xfrm>
              <a:off x="2143108" y="6000768"/>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52" name="Oval 51"/>
            <p:cNvSpPr/>
            <p:nvPr/>
          </p:nvSpPr>
          <p:spPr>
            <a:xfrm>
              <a:off x="2214546" y="5857892"/>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53" name="Oval 52"/>
            <p:cNvSpPr/>
            <p:nvPr/>
          </p:nvSpPr>
          <p:spPr>
            <a:xfrm>
              <a:off x="2214546" y="6000768"/>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54" name="Oval 53"/>
            <p:cNvSpPr/>
            <p:nvPr/>
          </p:nvSpPr>
          <p:spPr>
            <a:xfrm>
              <a:off x="2285984" y="5929331"/>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55" name="Oval 54"/>
            <p:cNvSpPr/>
            <p:nvPr/>
          </p:nvSpPr>
          <p:spPr>
            <a:xfrm>
              <a:off x="2214546" y="5786455"/>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56" name="Oval 55"/>
            <p:cNvSpPr/>
            <p:nvPr/>
          </p:nvSpPr>
          <p:spPr>
            <a:xfrm>
              <a:off x="2143108" y="6072207"/>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57" name="Oval 56"/>
            <p:cNvSpPr/>
            <p:nvPr/>
          </p:nvSpPr>
          <p:spPr>
            <a:xfrm>
              <a:off x="2071670" y="5715016"/>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58" name="Oval 57"/>
            <p:cNvSpPr/>
            <p:nvPr/>
          </p:nvSpPr>
          <p:spPr>
            <a:xfrm>
              <a:off x="2000232" y="5786455"/>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59" name="Oval 58"/>
            <p:cNvSpPr/>
            <p:nvPr/>
          </p:nvSpPr>
          <p:spPr>
            <a:xfrm>
              <a:off x="2143108" y="5929331"/>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60" name="Oval 59"/>
            <p:cNvSpPr/>
            <p:nvPr/>
          </p:nvSpPr>
          <p:spPr>
            <a:xfrm>
              <a:off x="2000232" y="5857892"/>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61" name="Oval 60"/>
            <p:cNvSpPr/>
            <p:nvPr/>
          </p:nvSpPr>
          <p:spPr>
            <a:xfrm>
              <a:off x="2143108" y="5786455"/>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62" name="Oval 61"/>
            <p:cNvSpPr/>
            <p:nvPr/>
          </p:nvSpPr>
          <p:spPr>
            <a:xfrm>
              <a:off x="2071670" y="6000768"/>
              <a:ext cx="71437"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63" name="Oval 62"/>
            <p:cNvSpPr/>
            <p:nvPr/>
          </p:nvSpPr>
          <p:spPr>
            <a:xfrm>
              <a:off x="2214546" y="5929331"/>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64" name="Oval 63"/>
            <p:cNvSpPr/>
            <p:nvPr/>
          </p:nvSpPr>
          <p:spPr>
            <a:xfrm>
              <a:off x="2071670" y="5786455"/>
              <a:ext cx="71437"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65" name="Oval 64"/>
            <p:cNvSpPr/>
            <p:nvPr/>
          </p:nvSpPr>
          <p:spPr>
            <a:xfrm>
              <a:off x="2285984" y="5857892"/>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66" name="Oval 65"/>
            <p:cNvSpPr/>
            <p:nvPr/>
          </p:nvSpPr>
          <p:spPr>
            <a:xfrm>
              <a:off x="2214546" y="5715016"/>
              <a:ext cx="71437"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67" name="Oval 66"/>
            <p:cNvSpPr/>
            <p:nvPr/>
          </p:nvSpPr>
          <p:spPr>
            <a:xfrm>
              <a:off x="2285984" y="6000768"/>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68" name="Oval 67"/>
            <p:cNvSpPr/>
            <p:nvPr/>
          </p:nvSpPr>
          <p:spPr>
            <a:xfrm>
              <a:off x="2143108" y="5715016"/>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sp>
        <p:nvSpPr>
          <p:cNvPr id="69" name="Freeform 56"/>
          <p:cNvSpPr/>
          <p:nvPr/>
        </p:nvSpPr>
        <p:spPr>
          <a:xfrm>
            <a:off x="506775" y="3996452"/>
            <a:ext cx="714375" cy="170259"/>
          </a:xfrm>
          <a:custGeom>
            <a:avLst/>
            <a:gdLst>
              <a:gd name="connsiteX0" fmla="*/ 0 w 952500"/>
              <a:gd name="connsiteY0" fmla="*/ 207962 h 227012"/>
              <a:gd name="connsiteX1" fmla="*/ 133350 w 952500"/>
              <a:gd name="connsiteY1" fmla="*/ 17462 h 227012"/>
              <a:gd name="connsiteX2" fmla="*/ 276225 w 952500"/>
              <a:gd name="connsiteY2" fmla="*/ 227012 h 227012"/>
              <a:gd name="connsiteX3" fmla="*/ 457200 w 952500"/>
              <a:gd name="connsiteY3" fmla="*/ 17462 h 227012"/>
              <a:gd name="connsiteX4" fmla="*/ 590550 w 952500"/>
              <a:gd name="connsiteY4" fmla="*/ 217487 h 227012"/>
              <a:gd name="connsiteX5" fmla="*/ 752475 w 952500"/>
              <a:gd name="connsiteY5" fmla="*/ 17462 h 227012"/>
              <a:gd name="connsiteX6" fmla="*/ 857250 w 952500"/>
              <a:gd name="connsiteY6" fmla="*/ 112712 h 227012"/>
              <a:gd name="connsiteX7" fmla="*/ 952500 w 952500"/>
              <a:gd name="connsiteY7" fmla="*/ 112712 h 22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2500" h="227012">
                <a:moveTo>
                  <a:pt x="0" y="207962"/>
                </a:moveTo>
                <a:cubicBezTo>
                  <a:pt x="43656" y="111124"/>
                  <a:pt x="87313" y="14287"/>
                  <a:pt x="133350" y="17462"/>
                </a:cubicBezTo>
                <a:cubicBezTo>
                  <a:pt x="179387" y="20637"/>
                  <a:pt x="222250" y="227012"/>
                  <a:pt x="276225" y="227012"/>
                </a:cubicBezTo>
                <a:cubicBezTo>
                  <a:pt x="330200" y="227012"/>
                  <a:pt x="404813" y="19049"/>
                  <a:pt x="457200" y="17462"/>
                </a:cubicBezTo>
                <a:cubicBezTo>
                  <a:pt x="509587" y="15875"/>
                  <a:pt x="541338" y="217487"/>
                  <a:pt x="590550" y="217487"/>
                </a:cubicBezTo>
                <a:cubicBezTo>
                  <a:pt x="639762" y="217487"/>
                  <a:pt x="708025" y="34924"/>
                  <a:pt x="752475" y="17462"/>
                </a:cubicBezTo>
                <a:cubicBezTo>
                  <a:pt x="796925" y="0"/>
                  <a:pt x="823913" y="96837"/>
                  <a:pt x="857250" y="112712"/>
                </a:cubicBezTo>
                <a:cubicBezTo>
                  <a:pt x="890587" y="128587"/>
                  <a:pt x="941387" y="109537"/>
                  <a:pt x="952500" y="112712"/>
                </a:cubicBezTo>
              </a:path>
            </a:pathLst>
          </a:custGeom>
          <a:ln>
            <a:solidFill>
              <a:srgbClr val="FF0000"/>
            </a:solidFill>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a:p>
        </p:txBody>
      </p:sp>
      <p:sp>
        <p:nvSpPr>
          <p:cNvPr id="70" name="Oval 69"/>
          <p:cNvSpPr/>
          <p:nvPr/>
        </p:nvSpPr>
        <p:spPr>
          <a:xfrm>
            <a:off x="1953384" y="4050029"/>
            <a:ext cx="53579" cy="535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71" name="Oval 70"/>
          <p:cNvSpPr/>
          <p:nvPr/>
        </p:nvSpPr>
        <p:spPr>
          <a:xfrm>
            <a:off x="1944158" y="2362808"/>
            <a:ext cx="53578" cy="535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nvGrpSpPr>
          <p:cNvPr id="72" name="Group 160"/>
          <p:cNvGrpSpPr>
            <a:grpSpLocks/>
          </p:cNvGrpSpPr>
          <p:nvPr/>
        </p:nvGrpSpPr>
        <p:grpSpPr bwMode="auto">
          <a:xfrm>
            <a:off x="1622689" y="2309229"/>
            <a:ext cx="267890" cy="214313"/>
            <a:chOff x="2071670" y="2571744"/>
            <a:chExt cx="357190" cy="285752"/>
          </a:xfrm>
        </p:grpSpPr>
        <p:sp>
          <p:nvSpPr>
            <p:cNvPr id="73" name="Oval 72"/>
            <p:cNvSpPr/>
            <p:nvPr/>
          </p:nvSpPr>
          <p:spPr>
            <a:xfrm>
              <a:off x="2143108" y="2714620"/>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74" name="Oval 73"/>
            <p:cNvSpPr/>
            <p:nvPr/>
          </p:nvSpPr>
          <p:spPr>
            <a:xfrm>
              <a:off x="2143108" y="2643183"/>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75" name="Oval 74"/>
            <p:cNvSpPr/>
            <p:nvPr/>
          </p:nvSpPr>
          <p:spPr>
            <a:xfrm>
              <a:off x="2214546" y="2643183"/>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76" name="Oval 75"/>
            <p:cNvSpPr/>
            <p:nvPr/>
          </p:nvSpPr>
          <p:spPr>
            <a:xfrm>
              <a:off x="2214546" y="2786059"/>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77" name="Oval 76"/>
            <p:cNvSpPr/>
            <p:nvPr/>
          </p:nvSpPr>
          <p:spPr>
            <a:xfrm>
              <a:off x="2285984" y="2643183"/>
              <a:ext cx="71439"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78" name="Oval 77"/>
            <p:cNvSpPr/>
            <p:nvPr/>
          </p:nvSpPr>
          <p:spPr>
            <a:xfrm>
              <a:off x="2357422" y="2714620"/>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79" name="Oval 78"/>
            <p:cNvSpPr/>
            <p:nvPr/>
          </p:nvSpPr>
          <p:spPr>
            <a:xfrm>
              <a:off x="2285984" y="2571744"/>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80" name="Oval 79"/>
            <p:cNvSpPr/>
            <p:nvPr/>
          </p:nvSpPr>
          <p:spPr>
            <a:xfrm>
              <a:off x="2214546" y="2714620"/>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81" name="Oval 80"/>
            <p:cNvSpPr/>
            <p:nvPr/>
          </p:nvSpPr>
          <p:spPr>
            <a:xfrm>
              <a:off x="2071670" y="2643183"/>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82" name="Oval 81"/>
            <p:cNvSpPr/>
            <p:nvPr/>
          </p:nvSpPr>
          <p:spPr>
            <a:xfrm>
              <a:off x="2214546" y="2571744"/>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83" name="Oval 82"/>
            <p:cNvSpPr/>
            <p:nvPr/>
          </p:nvSpPr>
          <p:spPr>
            <a:xfrm>
              <a:off x="2143108" y="2786059"/>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84" name="Oval 83"/>
            <p:cNvSpPr/>
            <p:nvPr/>
          </p:nvSpPr>
          <p:spPr>
            <a:xfrm>
              <a:off x="2285984" y="2714620"/>
              <a:ext cx="71439"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85" name="Oval 84"/>
            <p:cNvSpPr/>
            <p:nvPr/>
          </p:nvSpPr>
          <p:spPr>
            <a:xfrm>
              <a:off x="2357422" y="2643183"/>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sp>
        <p:nvSpPr>
          <p:cNvPr id="86" name="Oval 85"/>
          <p:cNvSpPr/>
          <p:nvPr/>
        </p:nvSpPr>
        <p:spPr>
          <a:xfrm>
            <a:off x="1944158" y="2469964"/>
            <a:ext cx="53578" cy="5357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87" name="Oval 86"/>
          <p:cNvSpPr/>
          <p:nvPr/>
        </p:nvSpPr>
        <p:spPr>
          <a:xfrm>
            <a:off x="1676266" y="2309229"/>
            <a:ext cx="53579" cy="5357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nvGrpSpPr>
          <p:cNvPr id="88" name="Group 161"/>
          <p:cNvGrpSpPr>
            <a:grpSpLocks/>
          </p:cNvGrpSpPr>
          <p:nvPr/>
        </p:nvGrpSpPr>
        <p:grpSpPr bwMode="auto">
          <a:xfrm>
            <a:off x="1783423" y="2362808"/>
            <a:ext cx="214313" cy="207169"/>
            <a:chOff x="2786050" y="2795582"/>
            <a:chExt cx="285752" cy="276228"/>
          </a:xfrm>
        </p:grpSpPr>
        <p:sp>
          <p:nvSpPr>
            <p:cNvPr id="89" name="Oval 88"/>
            <p:cNvSpPr/>
            <p:nvPr/>
          </p:nvSpPr>
          <p:spPr>
            <a:xfrm>
              <a:off x="3000365" y="2857495"/>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90" name="Oval 89"/>
            <p:cNvSpPr/>
            <p:nvPr/>
          </p:nvSpPr>
          <p:spPr>
            <a:xfrm>
              <a:off x="2928926" y="3000371"/>
              <a:ext cx="71439"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nvGrpSpPr>
            <p:cNvPr id="91" name="Group 147"/>
            <p:cNvGrpSpPr>
              <a:grpSpLocks/>
            </p:cNvGrpSpPr>
            <p:nvPr/>
          </p:nvGrpSpPr>
          <p:grpSpPr bwMode="auto">
            <a:xfrm>
              <a:off x="2786050" y="2795582"/>
              <a:ext cx="214314" cy="276228"/>
              <a:chOff x="2786050" y="2795582"/>
              <a:chExt cx="214314" cy="276228"/>
            </a:xfrm>
          </p:grpSpPr>
          <p:sp>
            <p:nvSpPr>
              <p:cNvPr id="92" name="Oval 91"/>
              <p:cNvSpPr/>
              <p:nvPr/>
            </p:nvSpPr>
            <p:spPr>
              <a:xfrm>
                <a:off x="2786050" y="2938459"/>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93" name="Oval 92"/>
              <p:cNvSpPr/>
              <p:nvPr/>
            </p:nvSpPr>
            <p:spPr>
              <a:xfrm>
                <a:off x="2857488" y="2795582"/>
                <a:ext cx="71437"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94" name="Oval 93"/>
              <p:cNvSpPr/>
              <p:nvPr/>
            </p:nvSpPr>
            <p:spPr>
              <a:xfrm>
                <a:off x="2857488" y="2938459"/>
                <a:ext cx="71437"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95" name="Oval 94"/>
              <p:cNvSpPr/>
              <p:nvPr/>
            </p:nvSpPr>
            <p:spPr>
              <a:xfrm>
                <a:off x="2928926" y="2867020"/>
                <a:ext cx="71438"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96" name="Oval 95"/>
              <p:cNvSpPr/>
              <p:nvPr/>
            </p:nvSpPr>
            <p:spPr>
              <a:xfrm>
                <a:off x="2857488" y="3000371"/>
                <a:ext cx="71437" cy="7143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97" name="Oval 96"/>
              <p:cNvSpPr/>
              <p:nvPr/>
            </p:nvSpPr>
            <p:spPr>
              <a:xfrm>
                <a:off x="2786050" y="2867020"/>
                <a:ext cx="71438"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98" name="Oval 97"/>
              <p:cNvSpPr/>
              <p:nvPr/>
            </p:nvSpPr>
            <p:spPr>
              <a:xfrm>
                <a:off x="2857488" y="2867020"/>
                <a:ext cx="71437" cy="7143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99" name="Oval 98"/>
              <p:cNvSpPr/>
              <p:nvPr/>
            </p:nvSpPr>
            <p:spPr>
              <a:xfrm>
                <a:off x="2928926" y="2795582"/>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00" name="Oval 99"/>
              <p:cNvSpPr/>
              <p:nvPr/>
            </p:nvSpPr>
            <p:spPr>
              <a:xfrm>
                <a:off x="2928926" y="2938459"/>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grpSp>
      <p:grpSp>
        <p:nvGrpSpPr>
          <p:cNvPr id="101" name="Group 156"/>
          <p:cNvGrpSpPr>
            <a:grpSpLocks/>
          </p:cNvGrpSpPr>
          <p:nvPr/>
        </p:nvGrpSpPr>
        <p:grpSpPr bwMode="auto">
          <a:xfrm>
            <a:off x="1729845" y="2202073"/>
            <a:ext cx="160734" cy="160735"/>
            <a:chOff x="3071802" y="2357430"/>
            <a:chExt cx="214314" cy="214314"/>
          </a:xfrm>
        </p:grpSpPr>
        <p:sp>
          <p:nvSpPr>
            <p:cNvPr id="102" name="Oval 101"/>
            <p:cNvSpPr/>
            <p:nvPr/>
          </p:nvSpPr>
          <p:spPr>
            <a:xfrm>
              <a:off x="3143240" y="2500306"/>
              <a:ext cx="71439"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03" name="Oval 102"/>
            <p:cNvSpPr/>
            <p:nvPr/>
          </p:nvSpPr>
          <p:spPr>
            <a:xfrm>
              <a:off x="3214678" y="2500306"/>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04" name="Oval 103"/>
            <p:cNvSpPr/>
            <p:nvPr/>
          </p:nvSpPr>
          <p:spPr>
            <a:xfrm>
              <a:off x="3143240" y="2357430"/>
              <a:ext cx="71439"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05" name="Oval 104"/>
            <p:cNvSpPr/>
            <p:nvPr/>
          </p:nvSpPr>
          <p:spPr>
            <a:xfrm>
              <a:off x="3071802" y="2428868"/>
              <a:ext cx="71438"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06" name="Oval 105"/>
            <p:cNvSpPr/>
            <p:nvPr/>
          </p:nvSpPr>
          <p:spPr>
            <a:xfrm>
              <a:off x="3071802" y="2500306"/>
              <a:ext cx="71438"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07" name="Oval 106"/>
            <p:cNvSpPr/>
            <p:nvPr/>
          </p:nvSpPr>
          <p:spPr>
            <a:xfrm>
              <a:off x="3214678" y="2428868"/>
              <a:ext cx="71438"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08" name="Oval 107"/>
            <p:cNvSpPr/>
            <p:nvPr/>
          </p:nvSpPr>
          <p:spPr>
            <a:xfrm>
              <a:off x="3143240" y="2428868"/>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09" name="Oval 108"/>
            <p:cNvSpPr/>
            <p:nvPr/>
          </p:nvSpPr>
          <p:spPr>
            <a:xfrm>
              <a:off x="3214678" y="2357430"/>
              <a:ext cx="71438"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grpSp>
        <p:nvGrpSpPr>
          <p:cNvPr id="110" name="Group 162"/>
          <p:cNvGrpSpPr>
            <a:grpSpLocks/>
          </p:cNvGrpSpPr>
          <p:nvPr/>
        </p:nvGrpSpPr>
        <p:grpSpPr bwMode="auto">
          <a:xfrm>
            <a:off x="1890580" y="2255651"/>
            <a:ext cx="107156" cy="114300"/>
            <a:chOff x="3357554" y="2643182"/>
            <a:chExt cx="142876" cy="152400"/>
          </a:xfrm>
        </p:grpSpPr>
        <p:sp>
          <p:nvSpPr>
            <p:cNvPr id="111" name="Oval 110"/>
            <p:cNvSpPr/>
            <p:nvPr/>
          </p:nvSpPr>
          <p:spPr>
            <a:xfrm>
              <a:off x="3428993" y="2714619"/>
              <a:ext cx="71437" cy="714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12" name="Oval 111"/>
            <p:cNvSpPr/>
            <p:nvPr/>
          </p:nvSpPr>
          <p:spPr>
            <a:xfrm>
              <a:off x="3428993" y="2643182"/>
              <a:ext cx="71437" cy="714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13" name="Oval 112"/>
            <p:cNvSpPr/>
            <p:nvPr/>
          </p:nvSpPr>
          <p:spPr>
            <a:xfrm>
              <a:off x="3357554" y="2724144"/>
              <a:ext cx="71439" cy="714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sp>
          <p:nvSpPr>
            <p:cNvPr id="114" name="Oval 113"/>
            <p:cNvSpPr/>
            <p:nvPr/>
          </p:nvSpPr>
          <p:spPr>
            <a:xfrm>
              <a:off x="3357554" y="2643182"/>
              <a:ext cx="71439" cy="7143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schemeClr val="tx1"/>
                </a:solidFill>
              </a:endParaRPr>
            </a:p>
          </p:txBody>
        </p:sp>
      </p:grpSp>
      <p:sp>
        <p:nvSpPr>
          <p:cNvPr id="115" name="TextBox 114">
            <a:extLst>
              <a:ext uri="{FF2B5EF4-FFF2-40B4-BE49-F238E27FC236}">
                <a16:creationId xmlns:a16="http://schemas.microsoft.com/office/drawing/2014/main" id="{6DEC03D8-BE16-BF42-893F-8073BDAB0601}"/>
              </a:ext>
            </a:extLst>
          </p:cNvPr>
          <p:cNvSpPr txBox="1"/>
          <p:nvPr/>
        </p:nvSpPr>
        <p:spPr>
          <a:xfrm>
            <a:off x="2935465" y="4157185"/>
            <a:ext cx="2795751" cy="307777"/>
          </a:xfrm>
          <a:prstGeom prst="rect">
            <a:avLst/>
          </a:prstGeom>
          <a:noFill/>
        </p:spPr>
        <p:txBody>
          <a:bodyPr wrap="square" rtlCol="0">
            <a:spAutoFit/>
          </a:bodyPr>
          <a:lstStyle/>
          <a:p>
            <a:pPr algn="r"/>
            <a:r>
              <a:rPr lang="en-US" sz="1400" dirty="0" err="1"/>
              <a:t>Animationen</a:t>
            </a:r>
            <a:r>
              <a:rPr lang="en-US" sz="1400" dirty="0"/>
              <a:t>: H. Vincke</a:t>
            </a:r>
            <a:endParaRPr lang="en-CH" sz="1400" dirty="0"/>
          </a:p>
        </p:txBody>
      </p:sp>
      <p:sp>
        <p:nvSpPr>
          <p:cNvPr id="116" name="TextBox 115">
            <a:extLst>
              <a:ext uri="{FF2B5EF4-FFF2-40B4-BE49-F238E27FC236}">
                <a16:creationId xmlns:a16="http://schemas.microsoft.com/office/drawing/2014/main" id="{C73BD6CC-1A19-2CDF-9331-C7788B4E6515}"/>
              </a:ext>
            </a:extLst>
          </p:cNvPr>
          <p:cNvSpPr txBox="1"/>
          <p:nvPr/>
        </p:nvSpPr>
        <p:spPr>
          <a:xfrm>
            <a:off x="5869640" y="1938767"/>
            <a:ext cx="2983912" cy="1169551"/>
          </a:xfrm>
          <a:prstGeom prst="rect">
            <a:avLst/>
          </a:prstGeom>
          <a:noFill/>
        </p:spPr>
        <p:txBody>
          <a:bodyPr wrap="square" rtlCol="0">
            <a:spAutoFit/>
          </a:bodyPr>
          <a:lstStyle/>
          <a:p>
            <a:pPr marL="285750" indent="-285750">
              <a:buFont typeface="Wingdings" panose="05000000000000000000" pitchFamily="2" charset="2"/>
              <a:buChar char="Ø"/>
            </a:pPr>
            <a:r>
              <a:rPr lang="de-DE" sz="1400" b="1" i="1" dirty="0"/>
              <a:t>Auswirkungen:</a:t>
            </a:r>
            <a:r>
              <a:rPr lang="de-DE" sz="1400" i="1" dirty="0"/>
              <a:t> </a:t>
            </a:r>
          </a:p>
          <a:p>
            <a:pPr marL="273050"/>
            <a:r>
              <a:rPr lang="de-DE" sz="1400" i="1" dirty="0"/>
              <a:t>Experimente, Beschleuniger und  deren Umgebung können radioaktiv werden und zu Dosis für Personal und Umwelt führen</a:t>
            </a:r>
            <a:endParaRPr lang="en-CH" sz="1400" i="1" dirty="0"/>
          </a:p>
        </p:txBody>
      </p:sp>
      <p:sp>
        <p:nvSpPr>
          <p:cNvPr id="117" name="TextBox 116">
            <a:extLst>
              <a:ext uri="{FF2B5EF4-FFF2-40B4-BE49-F238E27FC236}">
                <a16:creationId xmlns:a16="http://schemas.microsoft.com/office/drawing/2014/main" id="{A14FF7E8-BF0C-A293-F96C-11B9CE87E59F}"/>
              </a:ext>
            </a:extLst>
          </p:cNvPr>
          <p:cNvSpPr txBox="1"/>
          <p:nvPr/>
        </p:nvSpPr>
        <p:spPr>
          <a:xfrm>
            <a:off x="5869640" y="3188442"/>
            <a:ext cx="2983912" cy="1169551"/>
          </a:xfrm>
          <a:prstGeom prst="rect">
            <a:avLst/>
          </a:prstGeom>
          <a:noFill/>
        </p:spPr>
        <p:txBody>
          <a:bodyPr wrap="square" rtlCol="0">
            <a:spAutoFit/>
          </a:bodyPr>
          <a:lstStyle/>
          <a:p>
            <a:pPr marL="285750" indent="-285750">
              <a:buFont typeface="Wingdings" panose="05000000000000000000" pitchFamily="2" charset="2"/>
              <a:buChar char="Ø"/>
            </a:pPr>
            <a:r>
              <a:rPr lang="de-DE" sz="1400" b="1" i="1" dirty="0"/>
              <a:t>Gegenmaßnahmen:</a:t>
            </a:r>
            <a:r>
              <a:rPr lang="de-DE" sz="1400" i="1" dirty="0"/>
              <a:t> </a:t>
            </a:r>
          </a:p>
          <a:p>
            <a:pPr marL="558800" indent="-285750">
              <a:buFontTx/>
              <a:buChar char="-"/>
            </a:pPr>
            <a:r>
              <a:rPr lang="de-DE" sz="1400" i="1" dirty="0"/>
              <a:t>Strahlverluste verringern</a:t>
            </a:r>
          </a:p>
          <a:p>
            <a:pPr marL="558800" indent="-285750">
              <a:buFontTx/>
              <a:buChar char="-"/>
            </a:pPr>
            <a:r>
              <a:rPr lang="de-DE" sz="1400" i="1" dirty="0"/>
              <a:t>Optimierung von Materialien</a:t>
            </a:r>
          </a:p>
          <a:p>
            <a:pPr marL="558800" indent="-285750">
              <a:buFontTx/>
              <a:buChar char="-"/>
            </a:pPr>
            <a:r>
              <a:rPr lang="de-DE" sz="1400" i="1" dirty="0"/>
              <a:t>Abschirmung</a:t>
            </a:r>
          </a:p>
          <a:p>
            <a:pPr marL="558800" indent="-285750">
              <a:buFontTx/>
              <a:buChar char="-"/>
            </a:pPr>
            <a:r>
              <a:rPr lang="de-DE" sz="1400" i="1" dirty="0"/>
              <a:t>…</a:t>
            </a:r>
            <a:endParaRPr lang="en-CH" sz="1400" i="1" dirty="0"/>
          </a:p>
        </p:txBody>
      </p:sp>
      <p:sp>
        <p:nvSpPr>
          <p:cNvPr id="24" name="Slide Number Placeholder 3">
            <a:extLst>
              <a:ext uri="{FF2B5EF4-FFF2-40B4-BE49-F238E27FC236}">
                <a16:creationId xmlns:a16="http://schemas.microsoft.com/office/drawing/2014/main" id="{4EC61E38-295B-CAF2-8FA5-E99016D4E5FA}"/>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21</a:t>
            </a:fld>
            <a:endParaRPr lang="en-US" dirty="0">
              <a:solidFill>
                <a:schemeClr val="bg1"/>
              </a:solidFill>
            </a:endParaRPr>
          </a:p>
        </p:txBody>
      </p:sp>
    </p:spTree>
    <p:extLst>
      <p:ext uri="{BB962C8B-B14F-4D97-AF65-F5344CB8AC3E}">
        <p14:creationId xmlns:p14="http://schemas.microsoft.com/office/powerpoint/2010/main" val="3843872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2"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fade">
                                      <p:cBhvr>
                                        <p:cTn id="13" dur="500"/>
                                        <p:tgtEl>
                                          <p:spTgt spid="72"/>
                                        </p:tgtEl>
                                      </p:cBhvr>
                                    </p:animEffect>
                                  </p:childTnLst>
                                </p:cTn>
                              </p:par>
                              <p:par>
                                <p:cTn id="14" presetID="10" presetClass="entr" presetSubtype="0" fill="hold" nodeType="with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fade">
                                      <p:cBhvr>
                                        <p:cTn id="16" dur="500"/>
                                        <p:tgtEl>
                                          <p:spTgt spid="88"/>
                                        </p:tgtEl>
                                      </p:cBhvr>
                                    </p:animEffect>
                                  </p:childTnLst>
                                </p:cTn>
                              </p:par>
                              <p:par>
                                <p:cTn id="17" presetID="10" presetClass="entr" presetSubtype="0" fill="hold" nodeType="withEffect">
                                  <p:stCondLst>
                                    <p:cond delay="0"/>
                                  </p:stCondLst>
                                  <p:childTnLst>
                                    <p:set>
                                      <p:cBhvr>
                                        <p:cTn id="18" dur="1" fill="hold">
                                          <p:stCondLst>
                                            <p:cond delay="0"/>
                                          </p:stCondLst>
                                        </p:cTn>
                                        <p:tgtEl>
                                          <p:spTgt spid="101"/>
                                        </p:tgtEl>
                                        <p:attrNameLst>
                                          <p:attrName>style.visibility</p:attrName>
                                        </p:attrNameLst>
                                      </p:cBhvr>
                                      <p:to>
                                        <p:strVal val="visible"/>
                                      </p:to>
                                    </p:set>
                                    <p:animEffect transition="in" filter="fade">
                                      <p:cBhvr>
                                        <p:cTn id="19" dur="500"/>
                                        <p:tgtEl>
                                          <p:spTgt spid="101"/>
                                        </p:tgtEl>
                                      </p:cBhvr>
                                    </p:animEffect>
                                  </p:childTnLst>
                                </p:cTn>
                              </p:par>
                              <p:par>
                                <p:cTn id="20" presetID="10" presetClass="entr" presetSubtype="0" fill="hold" nodeType="withEffect">
                                  <p:stCondLst>
                                    <p:cond delay="0"/>
                                  </p:stCondLst>
                                  <p:childTnLst>
                                    <p:set>
                                      <p:cBhvr>
                                        <p:cTn id="21" dur="1" fill="hold">
                                          <p:stCondLst>
                                            <p:cond delay="0"/>
                                          </p:stCondLst>
                                        </p:cTn>
                                        <p:tgtEl>
                                          <p:spTgt spid="110"/>
                                        </p:tgtEl>
                                        <p:attrNameLst>
                                          <p:attrName>style.visibility</p:attrName>
                                        </p:attrNameLst>
                                      </p:cBhvr>
                                      <p:to>
                                        <p:strVal val="visible"/>
                                      </p:to>
                                    </p:set>
                                    <p:animEffect transition="in" filter="fade">
                                      <p:cBhvr>
                                        <p:cTn id="22" dur="500"/>
                                        <p:tgtEl>
                                          <p:spTgt spid="110"/>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500"/>
                                        <p:tgtEl>
                                          <p:spTgt spid="86"/>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500"/>
                                        <p:tgtEl>
                                          <p:spTgt spid="87"/>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115"/>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0" presetClass="path" presetSubtype="0" fill="hold" grpId="0" nodeType="clickEffect">
                                  <p:stCondLst>
                                    <p:cond delay="0"/>
                                  </p:stCondLst>
                                  <p:childTnLst>
                                    <p:animMotion origin="layout" path="M 0.0158 3.82716E-6 L 0.13473 0.00277 " pathEditMode="relative" rAng="0" ptsTypes="AA">
                                      <p:cBhvr>
                                        <p:cTn id="37" dur="500" fill="hold"/>
                                        <p:tgtEl>
                                          <p:spTgt spid="7"/>
                                        </p:tgtEl>
                                        <p:attrNameLst>
                                          <p:attrName>ppt_x</p:attrName>
                                          <p:attrName>ppt_y</p:attrName>
                                        </p:attrNameLst>
                                      </p:cBhvr>
                                      <p:rCtr x="5937" y="123"/>
                                    </p:animMotion>
                                  </p:childTnLst>
                                </p:cTn>
                              </p:par>
                            </p:childTnLst>
                          </p:cTn>
                        </p:par>
                        <p:par>
                          <p:cTn id="38" fill="hold">
                            <p:stCondLst>
                              <p:cond delay="500"/>
                            </p:stCondLst>
                            <p:childTnLst>
                              <p:par>
                                <p:cTn id="39" presetID="1" presetClass="exit" presetSubtype="0" fill="hold" grpId="1" nodeType="afterEffect">
                                  <p:stCondLst>
                                    <p:cond delay="0"/>
                                  </p:stCondLst>
                                  <p:childTnLst>
                                    <p:set>
                                      <p:cBhvr>
                                        <p:cTn id="40" dur="1" fill="hold">
                                          <p:stCondLst>
                                            <p:cond delay="0"/>
                                          </p:stCondLst>
                                        </p:cTn>
                                        <p:tgtEl>
                                          <p:spTgt spid="7"/>
                                        </p:tgtEl>
                                        <p:attrNameLst>
                                          <p:attrName>style.visibility</p:attrName>
                                        </p:attrNameLst>
                                      </p:cBhvr>
                                      <p:to>
                                        <p:strVal val="hidden"/>
                                      </p:to>
                                    </p:set>
                                  </p:childTnLst>
                                </p:cTn>
                              </p:par>
                              <p:par>
                                <p:cTn id="41" presetID="0" presetClass="path" presetSubtype="0" decel="50000" fill="hold" nodeType="withEffect">
                                  <p:stCondLst>
                                    <p:cond delay="0"/>
                                  </p:stCondLst>
                                  <p:childTnLst>
                                    <p:animMotion origin="layout" path="M -3.88889E-6 -3.08642E-6 L 0.20921 0.03704 " pathEditMode="relative" rAng="0" ptsTypes="AA">
                                      <p:cBhvr>
                                        <p:cTn id="42" dur="2000" fill="hold"/>
                                        <p:tgtEl>
                                          <p:spTgt spid="72"/>
                                        </p:tgtEl>
                                        <p:attrNameLst>
                                          <p:attrName>ppt_x</p:attrName>
                                          <p:attrName>ppt_y</p:attrName>
                                        </p:attrNameLst>
                                      </p:cBhvr>
                                      <p:rCtr x="10451" y="1852"/>
                                    </p:animMotion>
                                  </p:childTnLst>
                                </p:cTn>
                              </p:par>
                              <p:par>
                                <p:cTn id="43" presetID="0" presetClass="path" presetSubtype="0" decel="50000" fill="hold" nodeType="withEffect">
                                  <p:stCondLst>
                                    <p:cond delay="0"/>
                                  </p:stCondLst>
                                  <p:childTnLst>
                                    <p:animMotion origin="layout" path="M -0.00938 -0.00339 L 0.10087 -0.01358 " pathEditMode="relative" rAng="0" ptsTypes="AA">
                                      <p:cBhvr>
                                        <p:cTn id="44" dur="2000" fill="hold"/>
                                        <p:tgtEl>
                                          <p:spTgt spid="88"/>
                                        </p:tgtEl>
                                        <p:attrNameLst>
                                          <p:attrName>ppt_x</p:attrName>
                                          <p:attrName>ppt_y</p:attrName>
                                        </p:attrNameLst>
                                      </p:cBhvr>
                                      <p:rCtr x="5503" y="-525"/>
                                    </p:animMotion>
                                  </p:childTnLst>
                                </p:cTn>
                              </p:par>
                              <p:par>
                                <p:cTn id="45" presetID="0" presetClass="path" presetSubtype="0" decel="50000" fill="hold" nodeType="withEffect">
                                  <p:stCondLst>
                                    <p:cond delay="0"/>
                                  </p:stCondLst>
                                  <p:childTnLst>
                                    <p:animMotion origin="layout" path="M 3.33333E-6 1.48148E-6 L 0.34791 -0.03025 " pathEditMode="relative" rAng="0" ptsTypes="AA">
                                      <p:cBhvr>
                                        <p:cTn id="46" dur="2000" fill="hold"/>
                                        <p:tgtEl>
                                          <p:spTgt spid="101"/>
                                        </p:tgtEl>
                                        <p:attrNameLst>
                                          <p:attrName>ppt_x</p:attrName>
                                          <p:attrName>ppt_y</p:attrName>
                                        </p:attrNameLst>
                                      </p:cBhvr>
                                      <p:rCtr x="17396" y="-1512"/>
                                    </p:animMotion>
                                  </p:childTnLst>
                                </p:cTn>
                              </p:par>
                              <p:par>
                                <p:cTn id="47" presetID="0" presetClass="path" presetSubtype="0" decel="50000" fill="hold" nodeType="withEffect">
                                  <p:stCondLst>
                                    <p:cond delay="0"/>
                                  </p:stCondLst>
                                  <p:childTnLst>
                                    <p:animMotion origin="layout" path="M 2.77556E-17 -1.35802E-6 L 0.23628 0.0105 " pathEditMode="relative" rAng="0" ptsTypes="AA">
                                      <p:cBhvr>
                                        <p:cTn id="48" dur="2000" fill="hold"/>
                                        <p:tgtEl>
                                          <p:spTgt spid="110"/>
                                        </p:tgtEl>
                                        <p:attrNameLst>
                                          <p:attrName>ppt_x</p:attrName>
                                          <p:attrName>ppt_y</p:attrName>
                                        </p:attrNameLst>
                                      </p:cBhvr>
                                      <p:rCtr x="11806" y="525"/>
                                    </p:animMotion>
                                  </p:childTnLst>
                                </p:cTn>
                              </p:par>
                              <p:par>
                                <p:cTn id="49" presetID="0" presetClass="path" presetSubtype="0" decel="50000" fill="hold" grpId="0" nodeType="withEffect">
                                  <p:stCondLst>
                                    <p:cond delay="0"/>
                                  </p:stCondLst>
                                  <p:childTnLst>
                                    <p:animMotion origin="layout" path="M -1.38889E-6 3.82716E-6 L 0.37778 -0.0247 " pathEditMode="relative" rAng="0" ptsTypes="AA">
                                      <p:cBhvr>
                                        <p:cTn id="50" dur="500" fill="hold"/>
                                        <p:tgtEl>
                                          <p:spTgt spid="71"/>
                                        </p:tgtEl>
                                        <p:attrNameLst>
                                          <p:attrName>ppt_x</p:attrName>
                                          <p:attrName>ppt_y</p:attrName>
                                        </p:attrNameLst>
                                      </p:cBhvr>
                                      <p:rCtr x="18889" y="-1235"/>
                                    </p:animMotion>
                                  </p:childTnLst>
                                </p:cTn>
                              </p:par>
                              <p:par>
                                <p:cTn id="51" presetID="0" presetClass="path" presetSubtype="0" decel="50000" fill="hold" grpId="0" nodeType="withEffect">
                                  <p:stCondLst>
                                    <p:cond delay="0"/>
                                  </p:stCondLst>
                                  <p:childTnLst>
                                    <p:animMotion origin="layout" path="M -0.02153 -0.01821 L 0.37188 0.06945 " pathEditMode="relative" rAng="0" ptsTypes="AA">
                                      <p:cBhvr>
                                        <p:cTn id="52" dur="500" fill="hold"/>
                                        <p:tgtEl>
                                          <p:spTgt spid="86"/>
                                        </p:tgtEl>
                                        <p:attrNameLst>
                                          <p:attrName>ppt_x</p:attrName>
                                          <p:attrName>ppt_y</p:attrName>
                                        </p:attrNameLst>
                                      </p:cBhvr>
                                      <p:rCtr x="19670" y="4383"/>
                                    </p:animMotion>
                                  </p:childTnLst>
                                </p:cTn>
                              </p:par>
                              <p:par>
                                <p:cTn id="53" presetID="0" presetClass="path" presetSubtype="0" decel="50000" fill="hold" grpId="0" nodeType="withEffect">
                                  <p:stCondLst>
                                    <p:cond delay="0"/>
                                  </p:stCondLst>
                                  <p:childTnLst>
                                    <p:animMotion origin="layout" path="M -4.72222E-6 -2.34568E-6 L 0.38143 0.03797 " pathEditMode="relative" rAng="0" ptsTypes="AA">
                                      <p:cBhvr>
                                        <p:cTn id="54" dur="500" fill="hold"/>
                                        <p:tgtEl>
                                          <p:spTgt spid="87"/>
                                        </p:tgtEl>
                                        <p:attrNameLst>
                                          <p:attrName>ppt_x</p:attrName>
                                          <p:attrName>ppt_y</p:attrName>
                                        </p:attrNameLst>
                                      </p:cBhvr>
                                      <p:rCtr x="19062" y="1883"/>
                                    </p:animMotion>
                                  </p:childTnLst>
                                </p:cTn>
                              </p:par>
                              <p:par>
                                <p:cTn id="55" presetID="35" presetClass="emph" presetSubtype="0" repeatCount="10000" fill="hold" nodeType="withEffect">
                                  <p:stCondLst>
                                    <p:cond delay="0"/>
                                  </p:stCondLst>
                                  <p:childTnLst>
                                    <p:anim calcmode="discrete" valueType="str">
                                      <p:cBhvr>
                                        <p:cTn id="56" dur="500" fill="hold"/>
                                        <p:tgtEl>
                                          <p:spTgt spid="101"/>
                                        </p:tgtEl>
                                        <p:attrNameLst>
                                          <p:attrName>style.visibility</p:attrName>
                                        </p:attrNameLst>
                                      </p:cBhvr>
                                      <p:tavLst>
                                        <p:tav tm="0">
                                          <p:val>
                                            <p:strVal val="hidden"/>
                                          </p:val>
                                        </p:tav>
                                        <p:tav tm="50000">
                                          <p:val>
                                            <p:strVal val="visible"/>
                                          </p:val>
                                        </p:tav>
                                      </p:tavLst>
                                    </p:anim>
                                  </p:childTnLst>
                                </p:cTn>
                              </p:par>
                              <p:par>
                                <p:cTn id="57" presetID="35" presetClass="emph" presetSubtype="0" repeatCount="10000" fill="hold" nodeType="withEffect">
                                  <p:stCondLst>
                                    <p:cond delay="0"/>
                                  </p:stCondLst>
                                  <p:childTnLst>
                                    <p:anim calcmode="discrete" valueType="str">
                                      <p:cBhvr>
                                        <p:cTn id="58" dur="500" fill="hold"/>
                                        <p:tgtEl>
                                          <p:spTgt spid="72"/>
                                        </p:tgtEl>
                                        <p:attrNameLst>
                                          <p:attrName>style.visibility</p:attrName>
                                        </p:attrNameLst>
                                      </p:cBhvr>
                                      <p:tavLst>
                                        <p:tav tm="0">
                                          <p:val>
                                            <p:strVal val="hidden"/>
                                          </p:val>
                                        </p:tav>
                                        <p:tav tm="50000">
                                          <p:val>
                                            <p:strVal val="visible"/>
                                          </p:val>
                                        </p:tav>
                                      </p:tavLst>
                                    </p:anim>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2" nodeType="click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par>
                                <p:cTn id="64" presetID="10" presetClass="entr" presetSubtype="0"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fade">
                                      <p:cBhvr>
                                        <p:cTn id="66" dur="500"/>
                                        <p:tgtEl>
                                          <p:spTgt spid="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500"/>
                                        <p:tgtEl>
                                          <p:spTgt spid="5"/>
                                        </p:tgtEl>
                                      </p:cBhvr>
                                    </p:animEffect>
                                  </p:childTnLst>
                                </p:cTn>
                              </p:par>
                            </p:childTnLst>
                          </p:cTn>
                        </p:par>
                      </p:childTnLst>
                    </p:cTn>
                  </p:par>
                  <p:par>
                    <p:cTn id="70" fill="hold">
                      <p:stCondLst>
                        <p:cond delay="indefinite"/>
                      </p:stCondLst>
                      <p:childTnLst>
                        <p:par>
                          <p:cTn id="71" fill="hold">
                            <p:stCondLst>
                              <p:cond delay="0"/>
                            </p:stCondLst>
                            <p:childTnLst>
                              <p:par>
                                <p:cTn id="72" presetID="0" presetClass="path" presetSubtype="0" decel="50000" fill="hold" grpId="0" nodeType="clickEffect">
                                  <p:stCondLst>
                                    <p:cond delay="0"/>
                                  </p:stCondLst>
                                  <p:childTnLst>
                                    <p:animMotion origin="layout" path="M 5E-6 3.58025E-6 L 0.0474 3.58025E-6 " pathEditMode="relative" rAng="0" ptsTypes="AA">
                                      <p:cBhvr>
                                        <p:cTn id="73" dur="2000" fill="hold"/>
                                        <p:tgtEl>
                                          <p:spTgt spid="44"/>
                                        </p:tgtEl>
                                        <p:attrNameLst>
                                          <p:attrName>ppt_x</p:attrName>
                                          <p:attrName>ppt_y</p:attrName>
                                        </p:attrNameLst>
                                      </p:cBhvr>
                                      <p:rCtr x="2361" y="0"/>
                                    </p:animMotion>
                                  </p:childTnLst>
                                </p:cTn>
                              </p:par>
                            </p:childTnLst>
                          </p:cTn>
                        </p:par>
                        <p:par>
                          <p:cTn id="74" fill="hold">
                            <p:stCondLst>
                              <p:cond delay="2000"/>
                            </p:stCondLst>
                            <p:childTnLst>
                              <p:par>
                                <p:cTn id="75" presetID="1" presetClass="exit" presetSubtype="0" fill="hold" grpId="1" nodeType="afterEffect">
                                  <p:stCondLst>
                                    <p:cond delay="0"/>
                                  </p:stCondLst>
                                  <p:childTnLst>
                                    <p:set>
                                      <p:cBhvr>
                                        <p:cTn id="76" dur="1" fill="hold">
                                          <p:stCondLst>
                                            <p:cond delay="0"/>
                                          </p:stCondLst>
                                        </p:cTn>
                                        <p:tgtEl>
                                          <p:spTgt spid="44"/>
                                        </p:tgtEl>
                                        <p:attrNameLst>
                                          <p:attrName>style.visibility</p:attrName>
                                        </p:attrNameLst>
                                      </p:cBhvr>
                                      <p:to>
                                        <p:strVal val="hidden"/>
                                      </p:to>
                                    </p:set>
                                  </p:childTnLst>
                                </p:cTn>
                              </p:par>
                            </p:childTnLst>
                          </p:cTn>
                        </p:par>
                        <p:par>
                          <p:cTn id="77" fill="hold">
                            <p:stCondLst>
                              <p:cond delay="2000"/>
                            </p:stCondLst>
                            <p:childTnLst>
                              <p:par>
                                <p:cTn id="78" presetID="35" presetClass="emph" presetSubtype="0" repeatCount="10000" fill="hold" nodeType="afterEffect">
                                  <p:stCondLst>
                                    <p:cond delay="0"/>
                                  </p:stCondLst>
                                  <p:childTnLst>
                                    <p:anim calcmode="discrete" valueType="str">
                                      <p:cBhvr>
                                        <p:cTn id="79"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fade">
                                      <p:cBhvr>
                                        <p:cTn id="87" dur="500"/>
                                        <p:tgtEl>
                                          <p:spTgt spid="45"/>
                                        </p:tgtEl>
                                      </p:cBhvr>
                                    </p:animEffect>
                                  </p:childTnLst>
                                </p:cTn>
                              </p:par>
                              <p:par>
                                <p:cTn id="88" presetID="10" presetClass="entr" presetSubtype="0" fill="hold" grpId="1" nodeType="withEffect">
                                  <p:stCondLst>
                                    <p:cond delay="0"/>
                                  </p:stCondLst>
                                  <p:childTnLst>
                                    <p:set>
                                      <p:cBhvr>
                                        <p:cTn id="89" dur="1" fill="hold">
                                          <p:stCondLst>
                                            <p:cond delay="0"/>
                                          </p:stCondLst>
                                        </p:cTn>
                                        <p:tgtEl>
                                          <p:spTgt spid="70"/>
                                        </p:tgtEl>
                                        <p:attrNameLst>
                                          <p:attrName>style.visibility</p:attrName>
                                        </p:attrNameLst>
                                      </p:cBhvr>
                                      <p:to>
                                        <p:strVal val="visible"/>
                                      </p:to>
                                    </p:set>
                                    <p:animEffect transition="in" filter="fade">
                                      <p:cBhvr>
                                        <p:cTn id="90" dur="500"/>
                                        <p:tgtEl>
                                          <p:spTgt spid="7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
                                        </p:tgtEl>
                                        <p:attrNameLst>
                                          <p:attrName>style.visibility</p:attrName>
                                        </p:attrNameLst>
                                      </p:cBhvr>
                                      <p:to>
                                        <p:strVal val="visible"/>
                                      </p:to>
                                    </p:set>
                                    <p:animEffect transition="in" filter="fade">
                                      <p:cBhvr>
                                        <p:cTn id="93" dur="500"/>
                                        <p:tgtEl>
                                          <p:spTgt spid="6"/>
                                        </p:tgtEl>
                                      </p:cBhvr>
                                    </p:animEffect>
                                  </p:childTnLst>
                                </p:cTn>
                              </p:par>
                            </p:childTnLst>
                          </p:cTn>
                        </p:par>
                      </p:childTnLst>
                    </p:cTn>
                  </p:par>
                  <p:par>
                    <p:cTn id="94" fill="hold">
                      <p:stCondLst>
                        <p:cond delay="indefinite"/>
                      </p:stCondLst>
                      <p:childTnLst>
                        <p:par>
                          <p:cTn id="95" fill="hold">
                            <p:stCondLst>
                              <p:cond delay="0"/>
                            </p:stCondLst>
                            <p:childTnLst>
                              <p:par>
                                <p:cTn id="96" presetID="0" presetClass="path" presetSubtype="0" accel="50000" decel="50000" fill="hold" nodeType="clickEffect">
                                  <p:stCondLst>
                                    <p:cond delay="0"/>
                                  </p:stCondLst>
                                  <p:childTnLst>
                                    <p:animMotion origin="layout" path="M -4.44444E-6 1.48148E-6 L 0.09323 -0.00062 " pathEditMode="relative" rAng="0" ptsTypes="AA">
                                      <p:cBhvr>
                                        <p:cTn id="97" dur="500" fill="hold"/>
                                        <p:tgtEl>
                                          <p:spTgt spid="69"/>
                                        </p:tgtEl>
                                        <p:attrNameLst>
                                          <p:attrName>ppt_x</p:attrName>
                                          <p:attrName>ppt_y</p:attrName>
                                        </p:attrNameLst>
                                      </p:cBhvr>
                                      <p:rCtr x="4653" y="-31"/>
                                    </p:animMotion>
                                  </p:childTnLst>
                                </p:cTn>
                              </p:par>
                            </p:childTnLst>
                          </p:cTn>
                        </p:par>
                        <p:par>
                          <p:cTn id="98" fill="hold">
                            <p:stCondLst>
                              <p:cond delay="500"/>
                            </p:stCondLst>
                            <p:childTnLst>
                              <p:par>
                                <p:cTn id="99" presetID="22" presetClass="exit" presetSubtype="8" fill="hold" nodeType="afterEffect">
                                  <p:stCondLst>
                                    <p:cond delay="0"/>
                                  </p:stCondLst>
                                  <p:childTnLst>
                                    <p:animEffect transition="out" filter="wipe(left)">
                                      <p:cBhvr>
                                        <p:cTn id="100" dur="500"/>
                                        <p:tgtEl>
                                          <p:spTgt spid="69"/>
                                        </p:tgtEl>
                                      </p:cBhvr>
                                    </p:animEffect>
                                    <p:set>
                                      <p:cBhvr>
                                        <p:cTn id="101" dur="1" fill="hold">
                                          <p:stCondLst>
                                            <p:cond delay="499"/>
                                          </p:stCondLst>
                                        </p:cTn>
                                        <p:tgtEl>
                                          <p:spTgt spid="69"/>
                                        </p:tgtEl>
                                        <p:attrNameLst>
                                          <p:attrName>style.visibility</p:attrName>
                                        </p:attrNameLst>
                                      </p:cBhvr>
                                      <p:to>
                                        <p:strVal val="hidden"/>
                                      </p:to>
                                    </p:set>
                                  </p:childTnLst>
                                </p:cTn>
                              </p:par>
                            </p:childTnLst>
                          </p:cTn>
                        </p:par>
                        <p:par>
                          <p:cTn id="102" fill="hold">
                            <p:stCondLst>
                              <p:cond delay="1000"/>
                            </p:stCondLst>
                            <p:childTnLst>
                              <p:par>
                                <p:cTn id="103" presetID="0" presetClass="path" presetSubtype="0" decel="50000" fill="hold" nodeType="afterEffect">
                                  <p:stCondLst>
                                    <p:cond delay="0"/>
                                  </p:stCondLst>
                                  <p:childTnLst>
                                    <p:animMotion origin="layout" path="M 0.02552 0.01358 L 0.08264 0.01728 " pathEditMode="relative" rAng="0" ptsTypes="AA">
                                      <p:cBhvr>
                                        <p:cTn id="104" dur="2000" fill="hold"/>
                                        <p:tgtEl>
                                          <p:spTgt spid="45"/>
                                        </p:tgtEl>
                                        <p:attrNameLst>
                                          <p:attrName>ppt_x</p:attrName>
                                          <p:attrName>ppt_y</p:attrName>
                                        </p:attrNameLst>
                                      </p:cBhvr>
                                      <p:rCtr x="2847" y="185"/>
                                    </p:animMotion>
                                  </p:childTnLst>
                                </p:cTn>
                              </p:par>
                              <p:par>
                                <p:cTn id="105" presetID="0" presetClass="path" presetSubtype="0" decel="50000" fill="hold" grpId="0" nodeType="withEffect">
                                  <p:stCondLst>
                                    <p:cond delay="0"/>
                                  </p:stCondLst>
                                  <p:childTnLst>
                                    <p:animMotion origin="layout" path="M -3.05556E-6 -2.59259E-6 L 0.35573 -0.04629 " pathEditMode="relative" rAng="0" ptsTypes="AA">
                                      <p:cBhvr>
                                        <p:cTn id="106" dur="500" fill="hold"/>
                                        <p:tgtEl>
                                          <p:spTgt spid="70"/>
                                        </p:tgtEl>
                                        <p:attrNameLst>
                                          <p:attrName>ppt_x</p:attrName>
                                          <p:attrName>ppt_y</p:attrName>
                                        </p:attrNameLst>
                                      </p:cBhvr>
                                      <p:rCtr x="17778" y="-2315"/>
                                    </p:animMotion>
                                  </p:childTnLst>
                                </p:cTn>
                              </p:par>
                              <p:par>
                                <p:cTn id="107" presetID="35" presetClass="emph" presetSubtype="0" repeatCount="10000" fill="hold" nodeType="withEffect">
                                  <p:stCondLst>
                                    <p:cond delay="0"/>
                                  </p:stCondLst>
                                  <p:childTnLst>
                                    <p:anim calcmode="discrete" valueType="str">
                                      <p:cBhvr>
                                        <p:cTn id="108" dur="500" fill="hold"/>
                                        <p:tgtEl>
                                          <p:spTgt spid="45"/>
                                        </p:tgtEl>
                                        <p:attrNameLst>
                                          <p:attrName>style.visibility</p:attrName>
                                        </p:attrNameLst>
                                      </p:cBhvr>
                                      <p:tavLst>
                                        <p:tav tm="0">
                                          <p:val>
                                            <p:strVal val="hidden"/>
                                          </p:val>
                                        </p:tav>
                                        <p:tav tm="50000">
                                          <p:val>
                                            <p:strVal val="visible"/>
                                          </p:val>
                                        </p:tav>
                                      </p:tavLst>
                                    </p:anim>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116"/>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7" grpId="1" animBg="1"/>
      <p:bldP spid="7" grpId="2" animBg="1"/>
      <p:bldP spid="44" grpId="0" animBg="1"/>
      <p:bldP spid="44" grpId="1" animBg="1"/>
      <p:bldP spid="44" grpId="2" animBg="1"/>
      <p:bldP spid="70" grpId="0" animBg="1"/>
      <p:bldP spid="70" grpId="1" animBg="1"/>
      <p:bldP spid="71" grpId="0" animBg="1"/>
      <p:bldP spid="71" grpId="1" animBg="1"/>
      <p:bldP spid="86" grpId="0" animBg="1"/>
      <p:bldP spid="86" grpId="1" animBg="1"/>
      <p:bldP spid="87" grpId="0" animBg="1"/>
      <p:bldP spid="87" grpId="1" animBg="1"/>
      <p:bldP spid="115" grpId="0"/>
      <p:bldP spid="116" grpId="0"/>
      <p:bldP spid="1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976725" cy="858371"/>
          </a:xfrm>
          <a:prstGeom prst="rect">
            <a:avLst/>
          </a:prstGeom>
        </p:spPr>
        <p:txBody>
          <a:bodyPr anchor="t"/>
          <a:lstStyle/>
          <a:p>
            <a:pPr fontAlgn="auto">
              <a:spcAft>
                <a:spcPts val="0"/>
              </a:spcAft>
              <a:defRPr/>
            </a:pPr>
            <a:r>
              <a:rPr lang="fr-FR" sz="4000" dirty="0" err="1">
                <a:solidFill>
                  <a:schemeClr val="accent6">
                    <a:lumMod val="50000"/>
                  </a:schemeClr>
                </a:solidFill>
              </a:rPr>
              <a:t>Strahlenfelder</a:t>
            </a:r>
            <a:r>
              <a:rPr lang="fr-FR" sz="4000" dirty="0">
                <a:solidFill>
                  <a:schemeClr val="accent6">
                    <a:lumMod val="50000"/>
                  </a:schemeClr>
                </a:solidFill>
              </a:rPr>
              <a:t> an </a:t>
            </a:r>
            <a:r>
              <a:rPr lang="fr-FR" sz="4000" dirty="0" err="1">
                <a:solidFill>
                  <a:schemeClr val="accent6">
                    <a:lumMod val="50000"/>
                  </a:schemeClr>
                </a:solidFill>
              </a:rPr>
              <a:t>Beschleunigern</a:t>
            </a:r>
            <a:endParaRPr lang="fr-FR" sz="4000" dirty="0">
              <a:solidFill>
                <a:schemeClr val="accent6">
                  <a:lumMod val="50000"/>
                </a:schemeClr>
              </a:solidFill>
            </a:endParaRPr>
          </a:p>
        </p:txBody>
      </p:sp>
      <p:sp>
        <p:nvSpPr>
          <p:cNvPr id="24" name="Content Placeholder 3">
            <a:extLst>
              <a:ext uri="{FF2B5EF4-FFF2-40B4-BE49-F238E27FC236}">
                <a16:creationId xmlns:a16="http://schemas.microsoft.com/office/drawing/2014/main" id="{9C682FEC-245B-54B3-D9C9-FB761FA7C47A}"/>
              </a:ext>
            </a:extLst>
          </p:cNvPr>
          <p:cNvSpPr txBox="1">
            <a:spLocks/>
          </p:cNvSpPr>
          <p:nvPr/>
        </p:nvSpPr>
        <p:spPr>
          <a:xfrm>
            <a:off x="167274" y="1140885"/>
            <a:ext cx="8697491" cy="432048"/>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de-AT" sz="1800" b="1" dirty="0"/>
              <a:t>Strahlung aufgrund induzierter Radioaktivität – Beschleuniger außer Betrieb</a:t>
            </a:r>
          </a:p>
          <a:p>
            <a:endParaRPr lang="en-US" sz="1800" b="1" dirty="0"/>
          </a:p>
        </p:txBody>
      </p:sp>
      <p:sp>
        <p:nvSpPr>
          <p:cNvPr id="27" name="Text Box 14">
            <a:extLst>
              <a:ext uri="{FF2B5EF4-FFF2-40B4-BE49-F238E27FC236}">
                <a16:creationId xmlns:a16="http://schemas.microsoft.com/office/drawing/2014/main" id="{1EA62826-CCF4-FF75-B3BC-1226D0963CA3}"/>
              </a:ext>
            </a:extLst>
          </p:cNvPr>
          <p:cNvSpPr txBox="1">
            <a:spLocks noChangeArrowheads="1"/>
          </p:cNvSpPr>
          <p:nvPr/>
        </p:nvSpPr>
        <p:spPr bwMode="auto">
          <a:xfrm>
            <a:off x="7307611" y="3495192"/>
            <a:ext cx="1779123" cy="830997"/>
          </a:xfrm>
          <a:prstGeom prst="rect">
            <a:avLst/>
          </a:prstGeom>
          <a:noFill/>
          <a:ln w="9525">
            <a:noFill/>
            <a:miter lim="800000"/>
            <a:headEnd/>
            <a:tailEnd/>
          </a:ln>
        </p:spPr>
        <p:txBody>
          <a:bodyPr wrap="square">
            <a:spAutoFit/>
          </a:bodyPr>
          <a:lstStyle/>
          <a:p>
            <a:pPr algn="ctr">
              <a:spcBef>
                <a:spcPct val="50000"/>
              </a:spcBef>
            </a:pPr>
            <a:r>
              <a:rPr lang="de-DE" sz="1600" dirty="0">
                <a:latin typeface="Calibri" panose="020F0502020204030204" pitchFamily="34" charset="0"/>
                <a:ea typeface="Calibri" panose="020F0502020204030204" pitchFamily="34" charset="0"/>
                <a:cs typeface="Calibri" panose="020F0502020204030204" pitchFamily="34" charset="0"/>
              </a:rPr>
              <a:t>Tragbare Geräte- AD6 (Geiger-Mueller Zählrohr)</a:t>
            </a:r>
            <a:endParaRPr lang="de-DE" sz="1600" dirty="0">
              <a:latin typeface="Calibri" pitchFamily="34" charset="0"/>
            </a:endParaRPr>
          </a:p>
        </p:txBody>
      </p:sp>
      <p:sp>
        <p:nvSpPr>
          <p:cNvPr id="30" name="Text Box 15">
            <a:extLst>
              <a:ext uri="{FF2B5EF4-FFF2-40B4-BE49-F238E27FC236}">
                <a16:creationId xmlns:a16="http://schemas.microsoft.com/office/drawing/2014/main" id="{D8C12D7E-AD58-61E4-4056-703CCA601274}"/>
              </a:ext>
            </a:extLst>
          </p:cNvPr>
          <p:cNvSpPr txBox="1">
            <a:spLocks noChangeArrowheads="1"/>
          </p:cNvSpPr>
          <p:nvPr/>
        </p:nvSpPr>
        <p:spPr bwMode="auto">
          <a:xfrm>
            <a:off x="5642302" y="3521628"/>
            <a:ext cx="1779165" cy="830997"/>
          </a:xfrm>
          <a:prstGeom prst="rect">
            <a:avLst/>
          </a:prstGeom>
          <a:noFill/>
          <a:ln w="9525">
            <a:noFill/>
            <a:miter lim="800000"/>
            <a:headEnd/>
            <a:tailEnd/>
          </a:ln>
        </p:spPr>
        <p:txBody>
          <a:bodyPr wrap="square">
            <a:spAutoFit/>
          </a:bodyPr>
          <a:lstStyle/>
          <a:p>
            <a:pPr algn="ctr">
              <a:spcBef>
                <a:spcPct val="50000"/>
              </a:spcBef>
              <a:buNone/>
            </a:pPr>
            <a:r>
              <a:rPr lang="en-US" sz="1600" dirty="0" err="1">
                <a:latin typeface="Calibri" panose="020F0502020204030204" pitchFamily="34" charset="0"/>
                <a:ea typeface="Calibri" panose="020F0502020204030204" pitchFamily="34" charset="0"/>
                <a:cs typeface="Calibri" panose="020F0502020204030204" pitchFamily="34" charset="0"/>
              </a:rPr>
              <a:t>Luftgefüllte</a:t>
            </a:r>
            <a:r>
              <a:rPr lang="en-US" sz="1600" dirty="0">
                <a:latin typeface="Calibri" panose="020F0502020204030204" pitchFamily="34" charset="0"/>
                <a:ea typeface="Calibri" panose="020F0502020204030204" pitchFamily="34" charset="0"/>
                <a:cs typeface="Calibri" panose="020F0502020204030204" pitchFamily="34" charset="0"/>
              </a:rPr>
              <a:t> </a:t>
            </a:r>
            <a:r>
              <a:rPr lang="en-US" sz="1600" dirty="0" err="1">
                <a:latin typeface="Calibri" panose="020F0502020204030204" pitchFamily="34" charset="0"/>
                <a:ea typeface="Calibri" panose="020F0502020204030204" pitchFamily="34" charset="0"/>
                <a:cs typeface="Calibri" panose="020F0502020204030204" pitchFamily="34" charset="0"/>
              </a:rPr>
              <a:t>Ionisations-kammer</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E9ABCEE7-2AB9-97B5-9D28-89FE2232EB34}"/>
              </a:ext>
            </a:extLst>
          </p:cNvPr>
          <p:cNvSpPr txBox="1"/>
          <p:nvPr/>
        </p:nvSpPr>
        <p:spPr>
          <a:xfrm>
            <a:off x="3561078" y="2437420"/>
            <a:ext cx="1689809" cy="1446550"/>
          </a:xfrm>
          <a:prstGeom prst="rect">
            <a:avLst/>
          </a:prstGeom>
          <a:noFill/>
        </p:spPr>
        <p:txBody>
          <a:bodyPr wrap="square" rtlCol="0">
            <a:spAutoFit/>
          </a:bodyPr>
          <a:lstStyle/>
          <a:p>
            <a:pPr lvl="0" algn="ctr"/>
            <a:r>
              <a:rPr lang="en-US" sz="1600" dirty="0">
                <a:solidFill>
                  <a:srgbClr val="0055A0"/>
                </a:solidFill>
                <a:latin typeface="Symbol" panose="05050102010706020507" pitchFamily="18" charset="2"/>
              </a:rPr>
              <a:t>a, b</a:t>
            </a:r>
            <a:r>
              <a:rPr lang="en-US" sz="1600" dirty="0">
                <a:solidFill>
                  <a:srgbClr val="0055A0"/>
                </a:solidFill>
                <a:latin typeface="Calibri" pitchFamily="34" charset="0"/>
              </a:rPr>
              <a:t>-, </a:t>
            </a:r>
            <a:r>
              <a:rPr lang="en-US" sz="1600" dirty="0">
                <a:solidFill>
                  <a:srgbClr val="0055A0"/>
                </a:solidFill>
                <a:latin typeface="Symbol" panose="05050102010706020507" pitchFamily="18" charset="2"/>
              </a:rPr>
              <a:t>g</a:t>
            </a:r>
            <a:r>
              <a:rPr lang="en-US" sz="1600" dirty="0">
                <a:solidFill>
                  <a:srgbClr val="0055A0"/>
                </a:solidFill>
                <a:latin typeface="Calibri" pitchFamily="34" charset="0"/>
              </a:rPr>
              <a:t>-</a:t>
            </a:r>
            <a:r>
              <a:rPr lang="en-US" sz="1600" dirty="0" err="1">
                <a:solidFill>
                  <a:srgbClr val="0055A0"/>
                </a:solidFill>
                <a:latin typeface="Calibri" pitchFamily="34" charset="0"/>
              </a:rPr>
              <a:t>Strahlung</a:t>
            </a:r>
            <a:r>
              <a:rPr lang="en-US" sz="1600" dirty="0">
                <a:solidFill>
                  <a:srgbClr val="0055A0"/>
                </a:solidFill>
                <a:latin typeface="Calibri" pitchFamily="34" charset="0"/>
              </a:rPr>
              <a:t>, </a:t>
            </a:r>
          </a:p>
          <a:p>
            <a:pPr lvl="0" algn="ctr"/>
            <a:r>
              <a:rPr lang="en-US" sz="1600" dirty="0" err="1">
                <a:solidFill>
                  <a:srgbClr val="0055A0"/>
                </a:solidFill>
                <a:latin typeface="Calibri" pitchFamily="34" charset="0"/>
              </a:rPr>
              <a:t>Vorwiegend</a:t>
            </a:r>
            <a:r>
              <a:rPr lang="en-US" sz="1600" dirty="0">
                <a:solidFill>
                  <a:srgbClr val="0055A0"/>
                </a:solidFill>
                <a:latin typeface="Calibri" pitchFamily="34" charset="0"/>
              </a:rPr>
              <a:t> </a:t>
            </a:r>
            <a:r>
              <a:rPr lang="en-US" sz="1600" dirty="0">
                <a:solidFill>
                  <a:srgbClr val="0055A0"/>
                </a:solidFill>
                <a:latin typeface="Symbol" panose="05050102010706020507" pitchFamily="18" charset="2"/>
              </a:rPr>
              <a:t>g </a:t>
            </a:r>
            <a:r>
              <a:rPr lang="en-US" sz="1600" dirty="0" err="1">
                <a:solidFill>
                  <a:srgbClr val="0055A0"/>
                </a:solidFill>
                <a:latin typeface="Calibri" pitchFamily="34" charset="0"/>
              </a:rPr>
              <a:t>Energien</a:t>
            </a:r>
            <a:r>
              <a:rPr lang="en-US" sz="1600" dirty="0">
                <a:solidFill>
                  <a:srgbClr val="0055A0"/>
                </a:solidFill>
                <a:latin typeface="Calibri" pitchFamily="34" charset="0"/>
              </a:rPr>
              <a:t>: &lt; 2.76 MeV</a:t>
            </a:r>
          </a:p>
          <a:p>
            <a:pPr algn="ctr"/>
            <a:br>
              <a:rPr lang="de-AT" sz="1200" i="1" dirty="0"/>
            </a:br>
            <a:endParaRPr lang="de-AT" sz="1200" i="1" dirty="0"/>
          </a:p>
        </p:txBody>
      </p:sp>
      <p:sp>
        <p:nvSpPr>
          <p:cNvPr id="35" name="TextBox 34">
            <a:extLst>
              <a:ext uri="{FF2B5EF4-FFF2-40B4-BE49-F238E27FC236}">
                <a16:creationId xmlns:a16="http://schemas.microsoft.com/office/drawing/2014/main" id="{2435EAB9-E314-5D48-7A74-104A43DC10CB}"/>
              </a:ext>
            </a:extLst>
          </p:cNvPr>
          <p:cNvSpPr txBox="1"/>
          <p:nvPr/>
        </p:nvSpPr>
        <p:spPr>
          <a:xfrm>
            <a:off x="593293" y="4141113"/>
            <a:ext cx="2177142" cy="307777"/>
          </a:xfrm>
          <a:prstGeom prst="rect">
            <a:avLst/>
          </a:prstGeom>
          <a:noFill/>
        </p:spPr>
        <p:txBody>
          <a:bodyPr wrap="square" rtlCol="0">
            <a:spAutoFit/>
          </a:bodyPr>
          <a:lstStyle/>
          <a:p>
            <a:pPr algn="r"/>
            <a:r>
              <a:rPr lang="en-US" sz="1400" dirty="0"/>
              <a:t>Quelle: H. Vincke</a:t>
            </a:r>
            <a:endParaRPr lang="en-CH" sz="1400" dirty="0"/>
          </a:p>
        </p:txBody>
      </p:sp>
      <p:grpSp>
        <p:nvGrpSpPr>
          <p:cNvPr id="13" name="Group 12">
            <a:extLst>
              <a:ext uri="{FF2B5EF4-FFF2-40B4-BE49-F238E27FC236}">
                <a16:creationId xmlns:a16="http://schemas.microsoft.com/office/drawing/2014/main" id="{96C7BA3E-2473-E480-B1D9-6319DD878111}"/>
              </a:ext>
            </a:extLst>
          </p:cNvPr>
          <p:cNvGrpSpPr/>
          <p:nvPr/>
        </p:nvGrpSpPr>
        <p:grpSpPr>
          <a:xfrm>
            <a:off x="517183" y="1620624"/>
            <a:ext cx="2803233" cy="2403675"/>
            <a:chOff x="1075060" y="4276186"/>
            <a:chExt cx="2848868" cy="2376264"/>
          </a:xfrm>
        </p:grpSpPr>
        <p:sp>
          <p:nvSpPr>
            <p:cNvPr id="14" name="Rectangle 13">
              <a:extLst>
                <a:ext uri="{FF2B5EF4-FFF2-40B4-BE49-F238E27FC236}">
                  <a16:creationId xmlns:a16="http://schemas.microsoft.com/office/drawing/2014/main" id="{6D65CE43-643F-4353-F648-C1B7D4417F34}"/>
                </a:ext>
              </a:extLst>
            </p:cNvPr>
            <p:cNvSpPr/>
            <p:nvPr/>
          </p:nvSpPr>
          <p:spPr>
            <a:xfrm>
              <a:off x="1075060" y="4276186"/>
              <a:ext cx="2848868" cy="23762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6" descr="C:\Tis\Conferences, courses, talks\beam_off.cdr">
              <a:extLst>
                <a:ext uri="{FF2B5EF4-FFF2-40B4-BE49-F238E27FC236}">
                  <a16:creationId xmlns:a16="http://schemas.microsoft.com/office/drawing/2014/main" id="{8BBB7C1E-1CBB-A7C0-C3BA-3C7614803BF8}"/>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600"/>
            <a:stretch/>
          </p:blipFill>
          <p:spPr bwMode="auto">
            <a:xfrm>
              <a:off x="1075060" y="4276186"/>
              <a:ext cx="2650129" cy="2321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Picture 25" descr="IAM&amp;support">
            <a:extLst>
              <a:ext uri="{FF2B5EF4-FFF2-40B4-BE49-F238E27FC236}">
                <a16:creationId xmlns:a16="http://schemas.microsoft.com/office/drawing/2014/main" id="{B85C3C5A-D04D-2F10-1D4A-2121B91590E0}"/>
              </a:ext>
            </a:extLst>
          </p:cNvPr>
          <p:cNvPicPr>
            <a:picLocks noChangeAspect="1" noChangeArrowheads="1"/>
          </p:cNvPicPr>
          <p:nvPr/>
        </p:nvPicPr>
        <p:blipFill>
          <a:blip r:embed="rId4" cstate="print"/>
          <a:srcRect/>
          <a:stretch>
            <a:fillRect/>
          </a:stretch>
        </p:blipFill>
        <p:spPr bwMode="auto">
          <a:xfrm>
            <a:off x="5918082" y="1869810"/>
            <a:ext cx="1227606" cy="1636714"/>
          </a:xfrm>
          <a:prstGeom prst="rect">
            <a:avLst/>
          </a:prstGeom>
          <a:noFill/>
          <a:ln w="9525">
            <a:noFill/>
            <a:miter lim="800000"/>
            <a:headEnd/>
            <a:tailEnd/>
          </a:ln>
        </p:spPr>
      </p:pic>
      <p:pic>
        <p:nvPicPr>
          <p:cNvPr id="7" name="Picture 3">
            <a:extLst>
              <a:ext uri="{FF2B5EF4-FFF2-40B4-BE49-F238E27FC236}">
                <a16:creationId xmlns:a16="http://schemas.microsoft.com/office/drawing/2014/main" id="{55B7D356-CD70-48C4-9684-47E6BEBBADB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379" r="11370"/>
          <a:stretch/>
        </p:blipFill>
        <p:spPr bwMode="auto">
          <a:xfrm>
            <a:off x="7464634" y="1869748"/>
            <a:ext cx="1295187" cy="1622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3">
            <a:extLst>
              <a:ext uri="{FF2B5EF4-FFF2-40B4-BE49-F238E27FC236}">
                <a16:creationId xmlns:a16="http://schemas.microsoft.com/office/drawing/2014/main" id="{E901D888-55B4-4395-FC13-EE0B9F9916AD}"/>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22</a:t>
            </a:fld>
            <a:endParaRPr lang="en-US" dirty="0">
              <a:solidFill>
                <a:schemeClr val="bg1"/>
              </a:solidFill>
            </a:endParaRPr>
          </a:p>
        </p:txBody>
      </p:sp>
    </p:spTree>
    <p:extLst>
      <p:ext uri="{BB962C8B-B14F-4D97-AF65-F5344CB8AC3E}">
        <p14:creationId xmlns:p14="http://schemas.microsoft.com/office/powerpoint/2010/main" val="1275527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976725" cy="858371"/>
          </a:xfrm>
          <a:prstGeom prst="rect">
            <a:avLst/>
          </a:prstGeom>
        </p:spPr>
        <p:txBody>
          <a:bodyPr anchor="t"/>
          <a:lstStyle/>
          <a:p>
            <a:pPr fontAlgn="auto">
              <a:spcAft>
                <a:spcPts val="0"/>
              </a:spcAft>
              <a:defRPr/>
            </a:pPr>
            <a:r>
              <a:rPr lang="de-DE" sz="4000" i="1" dirty="0">
                <a:solidFill>
                  <a:schemeClr val="accent6">
                    <a:lumMod val="50000"/>
                  </a:schemeClr>
                </a:solidFill>
              </a:rPr>
              <a:t>Messung natürlicher Radioaktivität</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4062" t="2841" r="9687" b="12272"/>
          <a:stretch/>
        </p:blipFill>
        <p:spPr>
          <a:xfrm>
            <a:off x="895350" y="994742"/>
            <a:ext cx="7200900" cy="3443908"/>
          </a:xfrm>
          <a:prstGeom prst="rect">
            <a:avLst/>
          </a:prstGeom>
        </p:spPr>
      </p:pic>
      <p:sp>
        <p:nvSpPr>
          <p:cNvPr id="2" name="Slide Number Placeholder 3">
            <a:extLst>
              <a:ext uri="{FF2B5EF4-FFF2-40B4-BE49-F238E27FC236}">
                <a16:creationId xmlns:a16="http://schemas.microsoft.com/office/drawing/2014/main" id="{936F70AC-AA2A-0711-6C4A-2F960CAAC881}"/>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23</a:t>
            </a:fld>
            <a:endParaRPr lang="en-US" dirty="0">
              <a:solidFill>
                <a:schemeClr val="bg1"/>
              </a:solidFill>
            </a:endParaRPr>
          </a:p>
        </p:txBody>
      </p:sp>
    </p:spTree>
    <p:extLst>
      <p:ext uri="{BB962C8B-B14F-4D97-AF65-F5344CB8AC3E}">
        <p14:creationId xmlns:p14="http://schemas.microsoft.com/office/powerpoint/2010/main" val="1448300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A6B0395-AACE-DEEB-7077-03074C79A18C}"/>
              </a:ext>
            </a:extLst>
          </p:cNvPr>
          <p:cNvSpPr/>
          <p:nvPr/>
        </p:nvSpPr>
        <p:spPr>
          <a:xfrm>
            <a:off x="493345" y="1534500"/>
            <a:ext cx="1035781" cy="922798"/>
          </a:xfrm>
          <a:prstGeom prst="rect">
            <a:avLst/>
          </a:prstGeom>
          <a:solidFill>
            <a:schemeClr val="tx1">
              <a:lumMod val="20000"/>
              <a:lumOff val="80000"/>
            </a:schemeClr>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itle 1"/>
          <p:cNvSpPr txBox="1">
            <a:spLocks/>
          </p:cNvSpPr>
          <p:nvPr/>
        </p:nvSpPr>
        <p:spPr>
          <a:xfrm>
            <a:off x="167275" y="190500"/>
            <a:ext cx="8976725" cy="858371"/>
          </a:xfrm>
          <a:prstGeom prst="rect">
            <a:avLst/>
          </a:prstGeom>
        </p:spPr>
        <p:txBody>
          <a:bodyPr anchor="t"/>
          <a:lstStyle/>
          <a:p>
            <a:pPr fontAlgn="auto">
              <a:spcAft>
                <a:spcPts val="0"/>
              </a:spcAft>
              <a:defRPr/>
            </a:pPr>
            <a:r>
              <a:rPr lang="de-DE" sz="4000" i="1" dirty="0" err="1">
                <a:solidFill>
                  <a:schemeClr val="accent6">
                    <a:lumMod val="50000"/>
                  </a:schemeClr>
                </a:solidFill>
              </a:rPr>
              <a:t>Scintillationsdetektor</a:t>
            </a:r>
            <a:endParaRPr lang="de-DE" sz="4000" i="1" dirty="0">
              <a:solidFill>
                <a:schemeClr val="accent6">
                  <a:lumMod val="50000"/>
                </a:schemeClr>
              </a:solidFill>
            </a:endParaRPr>
          </a:p>
        </p:txBody>
      </p:sp>
      <p:sp>
        <p:nvSpPr>
          <p:cNvPr id="7" name="Rectangle 6">
            <a:extLst>
              <a:ext uri="{FF2B5EF4-FFF2-40B4-BE49-F238E27FC236}">
                <a16:creationId xmlns:a16="http://schemas.microsoft.com/office/drawing/2014/main" id="{8A6B0395-AACE-DEEB-7077-03074C79A18C}"/>
              </a:ext>
            </a:extLst>
          </p:cNvPr>
          <p:cNvSpPr/>
          <p:nvPr/>
        </p:nvSpPr>
        <p:spPr>
          <a:xfrm>
            <a:off x="1529127" y="1534500"/>
            <a:ext cx="129472" cy="922798"/>
          </a:xfrm>
          <a:prstGeom prst="rect">
            <a:avLst/>
          </a:prstGeom>
          <a:solidFill>
            <a:schemeClr val="tx1"/>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CA891BE-847C-2C47-0B11-CC3E32801588}"/>
              </a:ext>
            </a:extLst>
          </p:cNvPr>
          <p:cNvSpPr/>
          <p:nvPr/>
        </p:nvSpPr>
        <p:spPr>
          <a:xfrm>
            <a:off x="1658598" y="1403678"/>
            <a:ext cx="1909721" cy="1287981"/>
          </a:xfrm>
          <a:prstGeom prst="rect">
            <a:avLst/>
          </a:prstGeom>
          <a:solidFill>
            <a:schemeClr val="bg1">
              <a:lumMod val="50000"/>
            </a:schemeClr>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Moon 9">
            <a:extLst>
              <a:ext uri="{FF2B5EF4-FFF2-40B4-BE49-F238E27FC236}">
                <a16:creationId xmlns:a16="http://schemas.microsoft.com/office/drawing/2014/main" id="{6B313786-31D7-86C6-04D8-DA308EC6221B}"/>
              </a:ext>
            </a:extLst>
          </p:cNvPr>
          <p:cNvSpPr/>
          <p:nvPr/>
        </p:nvSpPr>
        <p:spPr>
          <a:xfrm rot="5400000">
            <a:off x="2022745" y="1324108"/>
            <a:ext cx="129472" cy="291312"/>
          </a:xfrm>
          <a:prstGeom prst="moon">
            <a:avLst/>
          </a:prstGeom>
          <a:solidFill>
            <a:schemeClr val="bg2">
              <a:lumMod val="10000"/>
            </a:schemeClr>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Moon 10">
            <a:extLst>
              <a:ext uri="{FF2B5EF4-FFF2-40B4-BE49-F238E27FC236}">
                <a16:creationId xmlns:a16="http://schemas.microsoft.com/office/drawing/2014/main" id="{4E57F78B-44EE-81F8-C969-4D8CF8FBC507}"/>
              </a:ext>
            </a:extLst>
          </p:cNvPr>
          <p:cNvSpPr/>
          <p:nvPr/>
        </p:nvSpPr>
        <p:spPr>
          <a:xfrm rot="5400000">
            <a:off x="2759117" y="1324108"/>
            <a:ext cx="129472" cy="291312"/>
          </a:xfrm>
          <a:prstGeom prst="moon">
            <a:avLst/>
          </a:prstGeom>
          <a:solidFill>
            <a:schemeClr val="bg2">
              <a:lumMod val="10000"/>
            </a:schemeClr>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Moon 11">
            <a:extLst>
              <a:ext uri="{FF2B5EF4-FFF2-40B4-BE49-F238E27FC236}">
                <a16:creationId xmlns:a16="http://schemas.microsoft.com/office/drawing/2014/main" id="{5B22584D-DDB1-328C-4C81-F137CA885DD5}"/>
              </a:ext>
            </a:extLst>
          </p:cNvPr>
          <p:cNvSpPr/>
          <p:nvPr/>
        </p:nvSpPr>
        <p:spPr>
          <a:xfrm rot="16200000">
            <a:off x="2390931" y="2473637"/>
            <a:ext cx="129472" cy="291312"/>
          </a:xfrm>
          <a:prstGeom prst="moon">
            <a:avLst/>
          </a:prstGeom>
          <a:solidFill>
            <a:schemeClr val="bg2">
              <a:lumMod val="10000"/>
            </a:schemeClr>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Moon 12">
            <a:extLst>
              <a:ext uri="{FF2B5EF4-FFF2-40B4-BE49-F238E27FC236}">
                <a16:creationId xmlns:a16="http://schemas.microsoft.com/office/drawing/2014/main" id="{70FC51BC-85E8-B387-A48D-D48B0A65F9AE}"/>
              </a:ext>
            </a:extLst>
          </p:cNvPr>
          <p:cNvSpPr/>
          <p:nvPr/>
        </p:nvSpPr>
        <p:spPr>
          <a:xfrm rot="16200000">
            <a:off x="3127304" y="2473637"/>
            <a:ext cx="129472" cy="291312"/>
          </a:xfrm>
          <a:prstGeom prst="moon">
            <a:avLst/>
          </a:prstGeom>
          <a:solidFill>
            <a:schemeClr val="bg2">
              <a:lumMod val="10000"/>
            </a:schemeClr>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Moon 13">
            <a:extLst>
              <a:ext uri="{FF2B5EF4-FFF2-40B4-BE49-F238E27FC236}">
                <a16:creationId xmlns:a16="http://schemas.microsoft.com/office/drawing/2014/main" id="{24AB703F-014A-0A1A-6C04-41E82614F003}"/>
              </a:ext>
            </a:extLst>
          </p:cNvPr>
          <p:cNvSpPr/>
          <p:nvPr/>
        </p:nvSpPr>
        <p:spPr>
          <a:xfrm rot="8278963">
            <a:off x="3411200" y="1704263"/>
            <a:ext cx="129472" cy="291312"/>
          </a:xfrm>
          <a:prstGeom prst="moon">
            <a:avLst/>
          </a:prstGeom>
          <a:solidFill>
            <a:schemeClr val="bg2">
              <a:lumMod val="10000"/>
            </a:schemeClr>
          </a:solidFill>
          <a:ln>
            <a:solidFill>
              <a:schemeClr val="bg2">
                <a:lumMod val="1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6" name="Straight Connector 15">
            <a:extLst>
              <a:ext uri="{FF2B5EF4-FFF2-40B4-BE49-F238E27FC236}">
                <a16:creationId xmlns:a16="http://schemas.microsoft.com/office/drawing/2014/main" id="{DB8F88AD-08F5-A2D5-92B1-5C7E4C1351D7}"/>
              </a:ext>
            </a:extLst>
          </p:cNvPr>
          <p:cNvCxnSpPr>
            <a:stCxn id="9" idx="1"/>
            <a:endCxn id="10" idx="3"/>
          </p:cNvCxnSpPr>
          <p:nvPr/>
        </p:nvCxnSpPr>
        <p:spPr>
          <a:xfrm flipV="1">
            <a:off x="1658598" y="1469764"/>
            <a:ext cx="428883" cy="577905"/>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C6071A8C-2C7D-B729-D868-E5D3A3F8D7BF}"/>
              </a:ext>
            </a:extLst>
          </p:cNvPr>
          <p:cNvCxnSpPr>
            <a:cxnSpLocks/>
            <a:stCxn id="12" idx="3"/>
            <a:endCxn id="10" idx="3"/>
          </p:cNvCxnSpPr>
          <p:nvPr/>
        </p:nvCxnSpPr>
        <p:spPr>
          <a:xfrm flipH="1" flipV="1">
            <a:off x="2087481" y="1469764"/>
            <a:ext cx="368186" cy="1149529"/>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6928FB69-4EEF-C0A4-D030-FFF74345380B}"/>
              </a:ext>
            </a:extLst>
          </p:cNvPr>
          <p:cNvCxnSpPr>
            <a:cxnSpLocks/>
          </p:cNvCxnSpPr>
          <p:nvPr/>
        </p:nvCxnSpPr>
        <p:spPr>
          <a:xfrm flipH="1" flipV="1">
            <a:off x="2146144" y="1462134"/>
            <a:ext cx="368186" cy="1149529"/>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7CE9CB26-A9DB-5F7F-C73B-556BFF8D1572}"/>
              </a:ext>
            </a:extLst>
          </p:cNvPr>
          <p:cNvCxnSpPr>
            <a:cxnSpLocks/>
          </p:cNvCxnSpPr>
          <p:nvPr/>
        </p:nvCxnSpPr>
        <p:spPr>
          <a:xfrm flipV="1">
            <a:off x="2496127" y="1469764"/>
            <a:ext cx="368186" cy="1149529"/>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7F5B0296-FC24-AA68-3BB4-3ED249B0B2E7}"/>
              </a:ext>
            </a:extLst>
          </p:cNvPr>
          <p:cNvCxnSpPr>
            <a:cxnSpLocks/>
          </p:cNvCxnSpPr>
          <p:nvPr/>
        </p:nvCxnSpPr>
        <p:spPr>
          <a:xfrm flipV="1">
            <a:off x="2453648" y="1469764"/>
            <a:ext cx="368186" cy="1149529"/>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71E52A77-4F14-6F39-C8C2-3BB3711489EC}"/>
              </a:ext>
            </a:extLst>
          </p:cNvPr>
          <p:cNvCxnSpPr>
            <a:cxnSpLocks/>
          </p:cNvCxnSpPr>
          <p:nvPr/>
        </p:nvCxnSpPr>
        <p:spPr>
          <a:xfrm flipV="1">
            <a:off x="2399028" y="1469764"/>
            <a:ext cx="368186" cy="1149529"/>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1F2DFC87-9FBF-C3F3-3416-E9A300AEB286}"/>
              </a:ext>
            </a:extLst>
          </p:cNvPr>
          <p:cNvCxnSpPr>
            <a:cxnSpLocks/>
          </p:cNvCxnSpPr>
          <p:nvPr/>
        </p:nvCxnSpPr>
        <p:spPr>
          <a:xfrm flipV="1">
            <a:off x="2549402" y="1469764"/>
            <a:ext cx="368186" cy="1149529"/>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5095F68B-C67A-A638-3A4B-7D510E5BBE26}"/>
              </a:ext>
            </a:extLst>
          </p:cNvPr>
          <p:cNvCxnSpPr>
            <a:cxnSpLocks/>
            <a:endCxn id="11" idx="2"/>
          </p:cNvCxnSpPr>
          <p:nvPr/>
        </p:nvCxnSpPr>
        <p:spPr>
          <a:xfrm flipH="1" flipV="1">
            <a:off x="2678197" y="1534500"/>
            <a:ext cx="410666" cy="1020056"/>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60E41035-A043-EB59-7B98-6D94E2637E4B}"/>
              </a:ext>
            </a:extLst>
          </p:cNvPr>
          <p:cNvCxnSpPr>
            <a:cxnSpLocks/>
          </p:cNvCxnSpPr>
          <p:nvPr/>
        </p:nvCxnSpPr>
        <p:spPr>
          <a:xfrm flipH="1" flipV="1">
            <a:off x="2726750" y="1534500"/>
            <a:ext cx="410666" cy="1020056"/>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0ABEB411-752A-D4EB-EB88-66DF601F44C9}"/>
              </a:ext>
            </a:extLst>
          </p:cNvPr>
          <p:cNvCxnSpPr>
            <a:cxnSpLocks/>
          </p:cNvCxnSpPr>
          <p:nvPr/>
        </p:nvCxnSpPr>
        <p:spPr>
          <a:xfrm flipH="1" flipV="1">
            <a:off x="2775983" y="1534500"/>
            <a:ext cx="410666" cy="1020056"/>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BDE01614-835C-BBEE-8C04-068D0443473D}"/>
              </a:ext>
            </a:extLst>
          </p:cNvPr>
          <p:cNvCxnSpPr>
            <a:cxnSpLocks/>
          </p:cNvCxnSpPr>
          <p:nvPr/>
        </p:nvCxnSpPr>
        <p:spPr>
          <a:xfrm flipH="1" flipV="1">
            <a:off x="2815761" y="1534500"/>
            <a:ext cx="410666" cy="1020056"/>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C8A295EE-E421-85EF-BC7E-1675745DC1AC}"/>
              </a:ext>
            </a:extLst>
          </p:cNvPr>
          <p:cNvCxnSpPr>
            <a:cxnSpLocks/>
          </p:cNvCxnSpPr>
          <p:nvPr/>
        </p:nvCxnSpPr>
        <p:spPr>
          <a:xfrm flipH="1" flipV="1">
            <a:off x="2864313" y="1534500"/>
            <a:ext cx="410666" cy="1020056"/>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A735CF98-BB00-10C4-C85C-45FA5FC5BBAF}"/>
              </a:ext>
            </a:extLst>
          </p:cNvPr>
          <p:cNvCxnSpPr>
            <a:cxnSpLocks/>
          </p:cNvCxnSpPr>
          <p:nvPr/>
        </p:nvCxnSpPr>
        <p:spPr>
          <a:xfrm flipH="1" flipV="1">
            <a:off x="2798914" y="1534500"/>
            <a:ext cx="410666" cy="1020056"/>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DF3F2F2B-3548-981D-9F9E-F4DC4A6212EB}"/>
              </a:ext>
            </a:extLst>
          </p:cNvPr>
          <p:cNvCxnSpPr>
            <a:cxnSpLocks/>
          </p:cNvCxnSpPr>
          <p:nvPr/>
        </p:nvCxnSpPr>
        <p:spPr>
          <a:xfrm flipH="1" flipV="1">
            <a:off x="2758109" y="1534500"/>
            <a:ext cx="410666" cy="1020056"/>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C201DE37-8706-16A5-66D7-6C105317656C}"/>
              </a:ext>
            </a:extLst>
          </p:cNvPr>
          <p:cNvCxnSpPr>
            <a:cxnSpLocks/>
          </p:cNvCxnSpPr>
          <p:nvPr/>
        </p:nvCxnSpPr>
        <p:spPr>
          <a:xfrm flipH="1" flipV="1">
            <a:off x="2701459" y="1534500"/>
            <a:ext cx="410666" cy="1020056"/>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D7AA0755-4B67-8D09-2AA1-30D0329EC637}"/>
              </a:ext>
            </a:extLst>
          </p:cNvPr>
          <p:cNvCxnSpPr>
            <a:cxnSpLocks/>
          </p:cNvCxnSpPr>
          <p:nvPr/>
        </p:nvCxnSpPr>
        <p:spPr>
          <a:xfrm flipH="1" flipV="1">
            <a:off x="2839036" y="1534500"/>
            <a:ext cx="410666" cy="1020056"/>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C4BE357E-D41F-287E-C7A0-31BCC067226E}"/>
              </a:ext>
            </a:extLst>
          </p:cNvPr>
          <p:cNvCxnSpPr>
            <a:cxnSpLocks/>
          </p:cNvCxnSpPr>
          <p:nvPr/>
        </p:nvCxnSpPr>
        <p:spPr>
          <a:xfrm flipV="1">
            <a:off x="3191706" y="1923533"/>
            <a:ext cx="280523" cy="688130"/>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878B6F6B-FFF2-F98F-1587-7E1EAC92C1B9}"/>
              </a:ext>
            </a:extLst>
          </p:cNvPr>
          <p:cNvCxnSpPr>
            <a:cxnSpLocks/>
            <a:endCxn id="14" idx="3"/>
          </p:cNvCxnSpPr>
          <p:nvPr/>
        </p:nvCxnSpPr>
        <p:spPr>
          <a:xfrm flipV="1">
            <a:off x="3144507" y="1849919"/>
            <a:ext cx="331429" cy="761744"/>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4291F1DA-E7F9-E7A1-4D81-C8ED925DE9C3}"/>
              </a:ext>
            </a:extLst>
          </p:cNvPr>
          <p:cNvCxnSpPr>
            <a:cxnSpLocks/>
          </p:cNvCxnSpPr>
          <p:nvPr/>
        </p:nvCxnSpPr>
        <p:spPr>
          <a:xfrm flipV="1">
            <a:off x="3120573" y="1849919"/>
            <a:ext cx="331429" cy="761744"/>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48092FC3-0238-85AA-F6FF-96B93B402D4A}"/>
              </a:ext>
            </a:extLst>
          </p:cNvPr>
          <p:cNvCxnSpPr>
            <a:cxnSpLocks/>
          </p:cNvCxnSpPr>
          <p:nvPr/>
        </p:nvCxnSpPr>
        <p:spPr>
          <a:xfrm flipV="1">
            <a:off x="3095449" y="1849919"/>
            <a:ext cx="331429" cy="761744"/>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CC71A5B9-F4BD-B35C-8D8D-684BC1304D35}"/>
              </a:ext>
            </a:extLst>
          </p:cNvPr>
          <p:cNvCxnSpPr>
            <a:cxnSpLocks/>
          </p:cNvCxnSpPr>
          <p:nvPr/>
        </p:nvCxnSpPr>
        <p:spPr>
          <a:xfrm flipV="1">
            <a:off x="3047069" y="1849919"/>
            <a:ext cx="331429" cy="761744"/>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36169003-E324-F4B9-6044-801E6B71193A}"/>
              </a:ext>
            </a:extLst>
          </p:cNvPr>
          <p:cNvCxnSpPr>
            <a:cxnSpLocks/>
            <a:stCxn id="13" idx="3"/>
            <a:endCxn id="14" idx="3"/>
          </p:cNvCxnSpPr>
          <p:nvPr/>
        </p:nvCxnSpPr>
        <p:spPr>
          <a:xfrm flipV="1">
            <a:off x="3192040" y="1849919"/>
            <a:ext cx="283896" cy="769374"/>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C7311C35-2CC1-DC6E-4044-215A2FB2B53A}"/>
              </a:ext>
            </a:extLst>
          </p:cNvPr>
          <p:cNvCxnSpPr>
            <a:cxnSpLocks/>
            <a:endCxn id="14" idx="2"/>
          </p:cNvCxnSpPr>
          <p:nvPr/>
        </p:nvCxnSpPr>
        <p:spPr>
          <a:xfrm flipV="1">
            <a:off x="3111794" y="1785036"/>
            <a:ext cx="218551" cy="834257"/>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4BD37020-B735-4151-99ED-D32C12F47DB4}"/>
              </a:ext>
            </a:extLst>
          </p:cNvPr>
          <p:cNvCxnSpPr>
            <a:cxnSpLocks/>
            <a:endCxn id="14" idx="2"/>
          </p:cNvCxnSpPr>
          <p:nvPr/>
        </p:nvCxnSpPr>
        <p:spPr>
          <a:xfrm flipV="1">
            <a:off x="3064244" y="1785036"/>
            <a:ext cx="266101" cy="834257"/>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0D8494E5-5E67-C138-4E40-694420CD659A}"/>
              </a:ext>
            </a:extLst>
          </p:cNvPr>
          <p:cNvCxnSpPr>
            <a:cxnSpLocks/>
          </p:cNvCxnSpPr>
          <p:nvPr/>
        </p:nvCxnSpPr>
        <p:spPr>
          <a:xfrm flipV="1">
            <a:off x="3148240" y="1793651"/>
            <a:ext cx="232112" cy="704637"/>
          </a:xfrm>
          <a:prstGeom prst="line">
            <a:avLst/>
          </a:prstGeom>
          <a:ln>
            <a:solidFill>
              <a:srgbClr val="FFFF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76" name="Straight Arrow Connector 75">
            <a:extLst>
              <a:ext uri="{FF2B5EF4-FFF2-40B4-BE49-F238E27FC236}">
                <a16:creationId xmlns:a16="http://schemas.microsoft.com/office/drawing/2014/main" id="{7DECE9DC-D57E-ED2E-E097-2526077C87E3}"/>
              </a:ext>
            </a:extLst>
          </p:cNvPr>
          <p:cNvCxnSpPr/>
          <p:nvPr/>
        </p:nvCxnSpPr>
        <p:spPr>
          <a:xfrm>
            <a:off x="185849" y="1795921"/>
            <a:ext cx="679731" cy="0"/>
          </a:xfrm>
          <a:prstGeom prst="straightConnector1">
            <a:avLst/>
          </a:prstGeom>
          <a:ln>
            <a:solidFill>
              <a:schemeClr val="bg2">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86" name="TextBox 85">
            <a:extLst>
              <a:ext uri="{FF2B5EF4-FFF2-40B4-BE49-F238E27FC236}">
                <a16:creationId xmlns:a16="http://schemas.microsoft.com/office/drawing/2014/main" id="{B86EB2D0-E5DE-4C0A-6A09-C39B1E30B574}"/>
              </a:ext>
            </a:extLst>
          </p:cNvPr>
          <p:cNvSpPr txBox="1"/>
          <p:nvPr/>
        </p:nvSpPr>
        <p:spPr>
          <a:xfrm>
            <a:off x="108907" y="1626320"/>
            <a:ext cx="592137" cy="200055"/>
          </a:xfrm>
          <a:prstGeom prst="rect">
            <a:avLst/>
          </a:prstGeom>
          <a:noFill/>
        </p:spPr>
        <p:txBody>
          <a:bodyPr wrap="square" rtlCol="0">
            <a:spAutoFit/>
          </a:bodyPr>
          <a:lstStyle/>
          <a:p>
            <a:r>
              <a:rPr lang="en-US" sz="700" dirty="0">
                <a:solidFill>
                  <a:schemeClr val="bg2">
                    <a:lumMod val="10000"/>
                  </a:schemeClr>
                </a:solidFill>
                <a:latin typeface="Symbol" panose="05050102010706020507" pitchFamily="18" charset="2"/>
              </a:rPr>
              <a:t>g</a:t>
            </a:r>
            <a:endParaRPr lang="en-GB" sz="700" dirty="0">
              <a:solidFill>
                <a:schemeClr val="bg2">
                  <a:lumMod val="10000"/>
                </a:schemeClr>
              </a:solidFill>
              <a:latin typeface="Symbol" panose="05050102010706020507" pitchFamily="18" charset="2"/>
            </a:endParaRPr>
          </a:p>
        </p:txBody>
      </p:sp>
      <p:sp>
        <p:nvSpPr>
          <p:cNvPr id="90" name="TextBox 89">
            <a:extLst>
              <a:ext uri="{FF2B5EF4-FFF2-40B4-BE49-F238E27FC236}">
                <a16:creationId xmlns:a16="http://schemas.microsoft.com/office/drawing/2014/main" id="{88969308-9235-0C47-2D58-081C2EBE9C8D}"/>
              </a:ext>
            </a:extLst>
          </p:cNvPr>
          <p:cNvSpPr txBox="1"/>
          <p:nvPr/>
        </p:nvSpPr>
        <p:spPr>
          <a:xfrm rot="16200000">
            <a:off x="1165009" y="1839792"/>
            <a:ext cx="822632" cy="200055"/>
          </a:xfrm>
          <a:prstGeom prst="rect">
            <a:avLst/>
          </a:prstGeom>
          <a:noFill/>
        </p:spPr>
        <p:txBody>
          <a:bodyPr wrap="square" rtlCol="0">
            <a:spAutoFit/>
          </a:bodyPr>
          <a:lstStyle/>
          <a:p>
            <a:r>
              <a:rPr lang="en-US" sz="700" dirty="0" err="1">
                <a:solidFill>
                  <a:schemeClr val="bg1"/>
                </a:solidFill>
              </a:rPr>
              <a:t>Photokathode</a:t>
            </a:r>
            <a:endParaRPr lang="en-GB" sz="700" dirty="0">
              <a:solidFill>
                <a:schemeClr val="bg1"/>
              </a:solidFill>
            </a:endParaRPr>
          </a:p>
        </p:txBody>
      </p:sp>
      <p:sp>
        <p:nvSpPr>
          <p:cNvPr id="91" name="TextBox 90">
            <a:extLst>
              <a:ext uri="{FF2B5EF4-FFF2-40B4-BE49-F238E27FC236}">
                <a16:creationId xmlns:a16="http://schemas.microsoft.com/office/drawing/2014/main" id="{69D82413-EE24-6AAA-3182-1E506A3BB318}"/>
              </a:ext>
            </a:extLst>
          </p:cNvPr>
          <p:cNvSpPr txBox="1"/>
          <p:nvPr/>
        </p:nvSpPr>
        <p:spPr>
          <a:xfrm>
            <a:off x="443476" y="2257243"/>
            <a:ext cx="822632" cy="200055"/>
          </a:xfrm>
          <a:prstGeom prst="rect">
            <a:avLst/>
          </a:prstGeom>
          <a:noFill/>
        </p:spPr>
        <p:txBody>
          <a:bodyPr wrap="square" rtlCol="0">
            <a:spAutoFit/>
          </a:bodyPr>
          <a:lstStyle/>
          <a:p>
            <a:r>
              <a:rPr lang="en-US" sz="700" dirty="0">
                <a:solidFill>
                  <a:schemeClr val="bg2">
                    <a:lumMod val="10000"/>
                  </a:schemeClr>
                </a:solidFill>
              </a:rPr>
              <a:t>Scintillator</a:t>
            </a:r>
            <a:endParaRPr lang="en-GB" sz="700" dirty="0">
              <a:solidFill>
                <a:schemeClr val="bg2">
                  <a:lumMod val="10000"/>
                </a:schemeClr>
              </a:solidFill>
            </a:endParaRPr>
          </a:p>
        </p:txBody>
      </p:sp>
      <p:cxnSp>
        <p:nvCxnSpPr>
          <p:cNvPr id="93" name="Straight Arrow Connector 92">
            <a:extLst>
              <a:ext uri="{FF2B5EF4-FFF2-40B4-BE49-F238E27FC236}">
                <a16:creationId xmlns:a16="http://schemas.microsoft.com/office/drawing/2014/main" id="{28E652B6-A78C-8AE1-C51A-2676B6751E62}"/>
              </a:ext>
            </a:extLst>
          </p:cNvPr>
          <p:cNvCxnSpPr>
            <a:cxnSpLocks/>
          </p:cNvCxnSpPr>
          <p:nvPr/>
        </p:nvCxnSpPr>
        <p:spPr>
          <a:xfrm>
            <a:off x="1330844" y="1698373"/>
            <a:ext cx="180000" cy="0"/>
          </a:xfrm>
          <a:prstGeom prst="straightConnector1">
            <a:avLst/>
          </a:prstGeom>
          <a:ln>
            <a:solidFill>
              <a:schemeClr val="bg2">
                <a:lumMod val="1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5" name="Straight Arrow Connector 94">
            <a:extLst>
              <a:ext uri="{FF2B5EF4-FFF2-40B4-BE49-F238E27FC236}">
                <a16:creationId xmlns:a16="http://schemas.microsoft.com/office/drawing/2014/main" id="{DE36ED30-93EA-8477-C884-09FC08BBC73E}"/>
              </a:ext>
            </a:extLst>
          </p:cNvPr>
          <p:cNvCxnSpPr>
            <a:cxnSpLocks/>
          </p:cNvCxnSpPr>
          <p:nvPr/>
        </p:nvCxnSpPr>
        <p:spPr>
          <a:xfrm>
            <a:off x="1330844" y="1852058"/>
            <a:ext cx="180000" cy="0"/>
          </a:xfrm>
          <a:prstGeom prst="straightConnector1">
            <a:avLst/>
          </a:prstGeom>
          <a:ln>
            <a:solidFill>
              <a:schemeClr val="bg2">
                <a:lumMod val="1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71C77510-DD69-8479-1621-28B40275B68A}"/>
              </a:ext>
            </a:extLst>
          </p:cNvPr>
          <p:cNvCxnSpPr>
            <a:cxnSpLocks/>
          </p:cNvCxnSpPr>
          <p:nvPr/>
        </p:nvCxnSpPr>
        <p:spPr>
          <a:xfrm>
            <a:off x="1330844" y="2001465"/>
            <a:ext cx="180000" cy="0"/>
          </a:xfrm>
          <a:prstGeom prst="straightConnector1">
            <a:avLst/>
          </a:prstGeom>
          <a:ln>
            <a:solidFill>
              <a:schemeClr val="bg2">
                <a:lumMod val="1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7" name="Straight Arrow Connector 96">
            <a:extLst>
              <a:ext uri="{FF2B5EF4-FFF2-40B4-BE49-F238E27FC236}">
                <a16:creationId xmlns:a16="http://schemas.microsoft.com/office/drawing/2014/main" id="{F666ACF9-BDAC-05FC-6EA4-FD3C868CF1F5}"/>
              </a:ext>
            </a:extLst>
          </p:cNvPr>
          <p:cNvCxnSpPr>
            <a:cxnSpLocks/>
          </p:cNvCxnSpPr>
          <p:nvPr/>
        </p:nvCxnSpPr>
        <p:spPr>
          <a:xfrm>
            <a:off x="1330844" y="2142793"/>
            <a:ext cx="180000" cy="0"/>
          </a:xfrm>
          <a:prstGeom prst="straightConnector1">
            <a:avLst/>
          </a:prstGeom>
          <a:ln>
            <a:solidFill>
              <a:schemeClr val="bg2">
                <a:lumMod val="1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8" name="Straight Arrow Connector 97">
            <a:extLst>
              <a:ext uri="{FF2B5EF4-FFF2-40B4-BE49-F238E27FC236}">
                <a16:creationId xmlns:a16="http://schemas.microsoft.com/office/drawing/2014/main" id="{2EC7D4AF-0C08-9CB5-D7D2-8D3DF4F1660F}"/>
              </a:ext>
            </a:extLst>
          </p:cNvPr>
          <p:cNvCxnSpPr>
            <a:cxnSpLocks/>
          </p:cNvCxnSpPr>
          <p:nvPr/>
        </p:nvCxnSpPr>
        <p:spPr>
          <a:xfrm>
            <a:off x="1330844" y="2267598"/>
            <a:ext cx="180000" cy="0"/>
          </a:xfrm>
          <a:prstGeom prst="straightConnector1">
            <a:avLst/>
          </a:prstGeom>
          <a:ln>
            <a:solidFill>
              <a:schemeClr val="bg2">
                <a:lumMod val="1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1" name="Straight Arrow Connector 100">
            <a:extLst>
              <a:ext uri="{FF2B5EF4-FFF2-40B4-BE49-F238E27FC236}">
                <a16:creationId xmlns:a16="http://schemas.microsoft.com/office/drawing/2014/main" id="{E758038A-A2A6-435E-7AE7-52FA981B30C3}"/>
              </a:ext>
            </a:extLst>
          </p:cNvPr>
          <p:cNvCxnSpPr>
            <a:cxnSpLocks/>
          </p:cNvCxnSpPr>
          <p:nvPr/>
        </p:nvCxnSpPr>
        <p:spPr>
          <a:xfrm flipV="1">
            <a:off x="983291" y="1637670"/>
            <a:ext cx="144000" cy="144000"/>
          </a:xfrm>
          <a:prstGeom prst="straightConnector1">
            <a:avLst/>
          </a:prstGeom>
          <a:ln>
            <a:solidFill>
              <a:schemeClr val="bg2">
                <a:lumMod val="1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2" name="Straight Arrow Connector 101">
            <a:extLst>
              <a:ext uri="{FF2B5EF4-FFF2-40B4-BE49-F238E27FC236}">
                <a16:creationId xmlns:a16="http://schemas.microsoft.com/office/drawing/2014/main" id="{6ABD30D7-C2B7-35B8-842C-C9843EDAC764}"/>
              </a:ext>
            </a:extLst>
          </p:cNvPr>
          <p:cNvCxnSpPr>
            <a:cxnSpLocks/>
          </p:cNvCxnSpPr>
          <p:nvPr/>
        </p:nvCxnSpPr>
        <p:spPr>
          <a:xfrm>
            <a:off x="938086" y="2012051"/>
            <a:ext cx="73149" cy="190113"/>
          </a:xfrm>
          <a:prstGeom prst="straightConnector1">
            <a:avLst/>
          </a:prstGeom>
          <a:ln>
            <a:solidFill>
              <a:schemeClr val="bg2">
                <a:lumMod val="1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106" name="TextBox 105">
            <a:extLst>
              <a:ext uri="{FF2B5EF4-FFF2-40B4-BE49-F238E27FC236}">
                <a16:creationId xmlns:a16="http://schemas.microsoft.com/office/drawing/2014/main" id="{CC142FD3-F64C-D094-5910-4AB3F99739BF}"/>
              </a:ext>
            </a:extLst>
          </p:cNvPr>
          <p:cNvSpPr txBox="1"/>
          <p:nvPr/>
        </p:nvSpPr>
        <p:spPr>
          <a:xfrm>
            <a:off x="1647774" y="2512118"/>
            <a:ext cx="676393" cy="200055"/>
          </a:xfrm>
          <a:prstGeom prst="rect">
            <a:avLst/>
          </a:prstGeom>
          <a:noFill/>
        </p:spPr>
        <p:txBody>
          <a:bodyPr wrap="square" rtlCol="0">
            <a:spAutoFit/>
          </a:bodyPr>
          <a:lstStyle/>
          <a:p>
            <a:r>
              <a:rPr lang="en-US" sz="700" dirty="0" err="1">
                <a:solidFill>
                  <a:srgbClr val="FFFF00"/>
                </a:solidFill>
              </a:rPr>
              <a:t>Elektron</a:t>
            </a:r>
            <a:endParaRPr lang="en-GB" sz="700" dirty="0">
              <a:solidFill>
                <a:srgbClr val="FFFF00"/>
              </a:solidFill>
            </a:endParaRPr>
          </a:p>
        </p:txBody>
      </p:sp>
      <p:sp>
        <p:nvSpPr>
          <p:cNvPr id="107" name="TextBox 106">
            <a:extLst>
              <a:ext uri="{FF2B5EF4-FFF2-40B4-BE49-F238E27FC236}">
                <a16:creationId xmlns:a16="http://schemas.microsoft.com/office/drawing/2014/main" id="{1AFCBAE5-D9FB-696E-1789-74A22FDAF2B9}"/>
              </a:ext>
            </a:extLst>
          </p:cNvPr>
          <p:cNvSpPr txBox="1"/>
          <p:nvPr/>
        </p:nvSpPr>
        <p:spPr>
          <a:xfrm>
            <a:off x="2906792" y="1220340"/>
            <a:ext cx="1163366" cy="200055"/>
          </a:xfrm>
          <a:prstGeom prst="rect">
            <a:avLst/>
          </a:prstGeom>
          <a:noFill/>
        </p:spPr>
        <p:txBody>
          <a:bodyPr wrap="square" rtlCol="0">
            <a:spAutoFit/>
          </a:bodyPr>
          <a:lstStyle/>
          <a:p>
            <a:r>
              <a:rPr lang="en-US" sz="700" dirty="0" err="1">
                <a:solidFill>
                  <a:schemeClr val="bg2">
                    <a:lumMod val="10000"/>
                  </a:schemeClr>
                </a:solidFill>
              </a:rPr>
              <a:t>Photomuliplier</a:t>
            </a:r>
            <a:endParaRPr lang="en-GB" sz="700" dirty="0">
              <a:solidFill>
                <a:schemeClr val="bg2">
                  <a:lumMod val="10000"/>
                </a:schemeClr>
              </a:solidFill>
            </a:endParaRPr>
          </a:p>
        </p:txBody>
      </p:sp>
      <p:sp>
        <p:nvSpPr>
          <p:cNvPr id="109" name="TextBox 108">
            <a:extLst>
              <a:ext uri="{FF2B5EF4-FFF2-40B4-BE49-F238E27FC236}">
                <a16:creationId xmlns:a16="http://schemas.microsoft.com/office/drawing/2014/main" id="{3BF49C19-15CA-A0ED-5959-15D125B90271}"/>
              </a:ext>
            </a:extLst>
          </p:cNvPr>
          <p:cNvSpPr txBox="1"/>
          <p:nvPr/>
        </p:nvSpPr>
        <p:spPr>
          <a:xfrm>
            <a:off x="469986" y="3246148"/>
            <a:ext cx="3151541" cy="830997"/>
          </a:xfrm>
          <a:prstGeom prst="rect">
            <a:avLst/>
          </a:prstGeom>
          <a:noFill/>
        </p:spPr>
        <p:txBody>
          <a:bodyPr wrap="square" rtlCol="0">
            <a:spAutoFit/>
          </a:bodyPr>
          <a:lstStyle/>
          <a:p>
            <a:pPr marL="171450" indent="-171450">
              <a:buFont typeface="Arial" panose="020B0604020202020204" pitchFamily="34" charset="0"/>
              <a:buChar char="•"/>
            </a:pPr>
            <a:r>
              <a:rPr lang="en-US" sz="1200" b="1" dirty="0" err="1"/>
              <a:t>Photonen-Materie</a:t>
            </a:r>
            <a:r>
              <a:rPr lang="en-US" sz="1200" b="1" dirty="0"/>
              <a:t> </a:t>
            </a:r>
            <a:r>
              <a:rPr lang="en-US" sz="1200" b="1" dirty="0" err="1"/>
              <a:t>Reaktionen</a:t>
            </a:r>
            <a:r>
              <a:rPr lang="en-US" sz="1200" dirty="0"/>
              <a:t>:</a:t>
            </a:r>
          </a:p>
          <a:p>
            <a:pPr marL="628650" lvl="1" indent="-171450">
              <a:buFont typeface="Arial" panose="020B0604020202020204" pitchFamily="34" charset="0"/>
              <a:buChar char="−"/>
            </a:pPr>
            <a:r>
              <a:rPr lang="en-US" sz="1200" dirty="0" err="1"/>
              <a:t>Photoelektrischer</a:t>
            </a:r>
            <a:r>
              <a:rPr lang="en-US" sz="1200" dirty="0"/>
              <a:t> </a:t>
            </a:r>
            <a:r>
              <a:rPr lang="en-US" sz="1200" dirty="0" err="1"/>
              <a:t>Effekt</a:t>
            </a:r>
            <a:endParaRPr lang="en-US" sz="1200" dirty="0"/>
          </a:p>
          <a:p>
            <a:pPr marL="628650" lvl="1" indent="-171450">
              <a:buFont typeface="Arial" panose="020B0604020202020204" pitchFamily="34" charset="0"/>
              <a:buChar char="−"/>
            </a:pPr>
            <a:r>
              <a:rPr lang="en-US" sz="1200" dirty="0" err="1"/>
              <a:t>Comption</a:t>
            </a:r>
            <a:r>
              <a:rPr lang="en-US" sz="1200" dirty="0"/>
              <a:t> </a:t>
            </a:r>
            <a:r>
              <a:rPr lang="en-US" sz="1200" dirty="0" err="1"/>
              <a:t>Effekt</a:t>
            </a:r>
            <a:endParaRPr lang="en-US" sz="1200" dirty="0"/>
          </a:p>
          <a:p>
            <a:pPr marL="628650" lvl="1" indent="-171450">
              <a:buFont typeface="Arial" panose="020B0604020202020204" pitchFamily="34" charset="0"/>
              <a:buChar char="−"/>
            </a:pPr>
            <a:r>
              <a:rPr lang="en-US" sz="1200" dirty="0" err="1"/>
              <a:t>Paar</a:t>
            </a:r>
            <a:r>
              <a:rPr lang="en-US" sz="1200" dirty="0"/>
              <a:t>-Produktion</a:t>
            </a:r>
          </a:p>
        </p:txBody>
      </p:sp>
      <p:sp>
        <p:nvSpPr>
          <p:cNvPr id="111" name="TextBox 110">
            <a:extLst>
              <a:ext uri="{FF2B5EF4-FFF2-40B4-BE49-F238E27FC236}">
                <a16:creationId xmlns:a16="http://schemas.microsoft.com/office/drawing/2014/main" id="{396FEB70-5AB4-03DD-BF52-8B48D979EA87}"/>
              </a:ext>
            </a:extLst>
          </p:cNvPr>
          <p:cNvSpPr txBox="1"/>
          <p:nvPr/>
        </p:nvSpPr>
        <p:spPr>
          <a:xfrm>
            <a:off x="3960809" y="1378205"/>
            <a:ext cx="4865981" cy="2800767"/>
          </a:xfrm>
          <a:prstGeom prst="rect">
            <a:avLst/>
          </a:prstGeom>
          <a:noFill/>
        </p:spPr>
        <p:txBody>
          <a:bodyPr wrap="square">
            <a:spAutoFit/>
          </a:bodyPr>
          <a:lstStyle/>
          <a:p>
            <a:pPr marL="171450" indent="-171450">
              <a:spcAft>
                <a:spcPts val="600"/>
              </a:spcAft>
              <a:buFont typeface="Arial" panose="020B0604020202020204" pitchFamily="34" charset="0"/>
              <a:buChar char="•"/>
            </a:pPr>
            <a:r>
              <a:rPr lang="de-DE" sz="1200" dirty="0"/>
              <a:t>Gamma-Strahlung trifft auf den Szintillator, welcher die einfallende Strahlung in sichtbare Lichtphotonen umwandelt </a:t>
            </a:r>
          </a:p>
          <a:p>
            <a:pPr marL="171450" indent="-171450">
              <a:spcAft>
                <a:spcPts val="600"/>
              </a:spcAft>
              <a:buFont typeface="Arial" panose="020B0604020202020204" pitchFamily="34" charset="0"/>
              <a:buChar char="•"/>
            </a:pPr>
            <a:r>
              <a:rPr lang="de-DE" sz="1200" dirty="0"/>
              <a:t>Diese Photonen treffen auf die </a:t>
            </a:r>
            <a:r>
              <a:rPr lang="de-DE" sz="1200" dirty="0" err="1"/>
              <a:t>Photokathode</a:t>
            </a:r>
            <a:r>
              <a:rPr lang="de-DE" sz="1200" dirty="0"/>
              <a:t>, welche aufgrund des photoelektrischen Effekts Elektronen emittiert </a:t>
            </a:r>
          </a:p>
          <a:p>
            <a:pPr marL="171450" indent="-171450">
              <a:spcAft>
                <a:spcPts val="600"/>
              </a:spcAft>
              <a:buFont typeface="Arial" panose="020B0604020202020204" pitchFamily="34" charset="0"/>
              <a:buChar char="•"/>
            </a:pPr>
            <a:r>
              <a:rPr lang="de-DE" sz="1200" dirty="0"/>
              <a:t>Die </a:t>
            </a:r>
            <a:r>
              <a:rPr lang="de-DE" sz="1200" dirty="0" err="1"/>
              <a:t>Photomultiplier</a:t>
            </a:r>
            <a:r>
              <a:rPr lang="de-DE" sz="1200" dirty="0"/>
              <a:t>-Röhre enthält mehrere </a:t>
            </a:r>
            <a:r>
              <a:rPr lang="de-DE" sz="1200" b="1" dirty="0"/>
              <a:t>Dynoden </a:t>
            </a:r>
            <a:r>
              <a:rPr lang="de-DE" sz="1200" dirty="0"/>
              <a:t>mit jeweils erhöhtem Potenzial (Spannung), und wenn die emittierten Elektronen auf sie treffen, werden mehr Elektronen freigesetzt, wodurch das Signal </a:t>
            </a:r>
            <a:r>
              <a:rPr lang="de-DE" sz="1200" dirty="0" err="1"/>
              <a:t>jedesmal</a:t>
            </a:r>
            <a:r>
              <a:rPr lang="de-DE" sz="1200" dirty="0"/>
              <a:t> verstärkt wird</a:t>
            </a:r>
          </a:p>
          <a:p>
            <a:pPr marL="171450" indent="-171450">
              <a:spcAft>
                <a:spcPts val="600"/>
              </a:spcAft>
              <a:buFont typeface="Arial" panose="020B0604020202020204" pitchFamily="34" charset="0"/>
              <a:buChar char="•"/>
            </a:pPr>
            <a:r>
              <a:rPr lang="de-DE" sz="1200" b="1" dirty="0"/>
              <a:t>Elektronen vervielfachen sich und erreichen die Anode</a:t>
            </a:r>
            <a:r>
              <a:rPr lang="de-DE" sz="1200" dirty="0"/>
              <a:t>, wo ein elektrisches Signal erzeugt wird, das proportional zum ursprünglichen Lichtsignal ist.</a:t>
            </a:r>
          </a:p>
          <a:p>
            <a:pPr marL="171450" indent="-171450">
              <a:spcAft>
                <a:spcPts val="600"/>
              </a:spcAft>
              <a:buFont typeface="Arial" panose="020B0604020202020204" pitchFamily="34" charset="0"/>
              <a:buChar char="•"/>
            </a:pPr>
            <a:r>
              <a:rPr lang="de-DE" sz="1200" dirty="0"/>
              <a:t>Dieses elektrische Signal kann dann für verschiedene Messungen, wie die Detektion von Strahlung verwendet werden</a:t>
            </a:r>
          </a:p>
        </p:txBody>
      </p:sp>
      <p:sp>
        <p:nvSpPr>
          <p:cNvPr id="112" name="TextBox 111">
            <a:extLst>
              <a:ext uri="{FF2B5EF4-FFF2-40B4-BE49-F238E27FC236}">
                <a16:creationId xmlns:a16="http://schemas.microsoft.com/office/drawing/2014/main" id="{BEA25D67-C1D0-A895-6C56-0AE58355A84C}"/>
              </a:ext>
            </a:extLst>
          </p:cNvPr>
          <p:cNvSpPr txBox="1"/>
          <p:nvPr/>
        </p:nvSpPr>
        <p:spPr>
          <a:xfrm>
            <a:off x="1859127" y="1221101"/>
            <a:ext cx="667693" cy="200055"/>
          </a:xfrm>
          <a:prstGeom prst="rect">
            <a:avLst/>
          </a:prstGeom>
          <a:noFill/>
        </p:spPr>
        <p:txBody>
          <a:bodyPr wrap="square" rtlCol="0">
            <a:spAutoFit/>
          </a:bodyPr>
          <a:lstStyle/>
          <a:p>
            <a:r>
              <a:rPr lang="en-US" sz="700" dirty="0">
                <a:solidFill>
                  <a:schemeClr val="bg2">
                    <a:lumMod val="10000"/>
                  </a:schemeClr>
                </a:solidFill>
              </a:rPr>
              <a:t>Dynode</a:t>
            </a:r>
            <a:endParaRPr lang="en-GB" sz="700" dirty="0">
              <a:solidFill>
                <a:schemeClr val="bg2">
                  <a:lumMod val="10000"/>
                </a:schemeClr>
              </a:solidFill>
            </a:endParaRPr>
          </a:p>
        </p:txBody>
      </p:sp>
      <p:sp>
        <p:nvSpPr>
          <p:cNvPr id="2" name="Slide Number Placeholder 3">
            <a:extLst>
              <a:ext uri="{FF2B5EF4-FFF2-40B4-BE49-F238E27FC236}">
                <a16:creationId xmlns:a16="http://schemas.microsoft.com/office/drawing/2014/main" id="{7A8E8964-EF2E-620C-7686-7A4AB672260E}"/>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24</a:t>
            </a:fld>
            <a:endParaRPr lang="en-US" dirty="0">
              <a:solidFill>
                <a:schemeClr val="bg1"/>
              </a:solidFill>
            </a:endParaRPr>
          </a:p>
        </p:txBody>
      </p:sp>
    </p:spTree>
    <p:extLst>
      <p:ext uri="{BB962C8B-B14F-4D97-AF65-F5344CB8AC3E}">
        <p14:creationId xmlns:p14="http://schemas.microsoft.com/office/powerpoint/2010/main" val="2447612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08B36A4-398A-7E70-E25A-542607689B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43392" y="1489872"/>
            <a:ext cx="1559008" cy="2880000"/>
          </a:xfrm>
          <a:prstGeom prst="rect">
            <a:avLst/>
          </a:prstGeom>
        </p:spPr>
      </p:pic>
      <p:pic>
        <p:nvPicPr>
          <p:cNvPr id="3" name="Picture 2">
            <a:extLst>
              <a:ext uri="{FF2B5EF4-FFF2-40B4-BE49-F238E27FC236}">
                <a16:creationId xmlns:a16="http://schemas.microsoft.com/office/drawing/2014/main" id="{587B0FF8-8E55-5941-95F5-74E2319AB9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3776" y="1489872"/>
            <a:ext cx="1867723" cy="2880000"/>
          </a:xfrm>
          <a:prstGeom prst="rect">
            <a:avLst/>
          </a:prstGeom>
        </p:spPr>
      </p:pic>
      <p:pic>
        <p:nvPicPr>
          <p:cNvPr id="4" name="Picture 3">
            <a:extLst>
              <a:ext uri="{FF2B5EF4-FFF2-40B4-BE49-F238E27FC236}">
                <a16:creationId xmlns:a16="http://schemas.microsoft.com/office/drawing/2014/main" id="{286B87BD-1271-D3FD-9208-06E3DFABB5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44286" y="1489872"/>
            <a:ext cx="2045217" cy="2880000"/>
          </a:xfrm>
          <a:prstGeom prst="rect">
            <a:avLst/>
          </a:prstGeom>
        </p:spPr>
      </p:pic>
      <p:sp>
        <p:nvSpPr>
          <p:cNvPr id="5" name="TextBox 4">
            <a:extLst>
              <a:ext uri="{FF2B5EF4-FFF2-40B4-BE49-F238E27FC236}">
                <a16:creationId xmlns:a16="http://schemas.microsoft.com/office/drawing/2014/main" id="{6E53C132-64B6-0C64-5A57-F66C8F669981}"/>
              </a:ext>
            </a:extLst>
          </p:cNvPr>
          <p:cNvSpPr txBox="1"/>
          <p:nvPr/>
        </p:nvSpPr>
        <p:spPr>
          <a:xfrm>
            <a:off x="166683" y="1061158"/>
            <a:ext cx="2021908" cy="307777"/>
          </a:xfrm>
          <a:prstGeom prst="rect">
            <a:avLst/>
          </a:prstGeom>
          <a:noFill/>
        </p:spPr>
        <p:txBody>
          <a:bodyPr wrap="square" rtlCol="0">
            <a:spAutoFit/>
          </a:bodyPr>
          <a:lstStyle/>
          <a:p>
            <a:r>
              <a:rPr lang="de-AT" sz="1400" b="1" dirty="0"/>
              <a:t>Thorium Reihe</a:t>
            </a:r>
          </a:p>
        </p:txBody>
      </p:sp>
      <p:sp>
        <p:nvSpPr>
          <p:cNvPr id="6" name="TextBox 5">
            <a:extLst>
              <a:ext uri="{FF2B5EF4-FFF2-40B4-BE49-F238E27FC236}">
                <a16:creationId xmlns:a16="http://schemas.microsoft.com/office/drawing/2014/main" id="{259C753F-1C7E-EB16-434E-5F304355E9D0}"/>
              </a:ext>
            </a:extLst>
          </p:cNvPr>
          <p:cNvSpPr txBox="1"/>
          <p:nvPr/>
        </p:nvSpPr>
        <p:spPr>
          <a:xfrm>
            <a:off x="2188591" y="1061158"/>
            <a:ext cx="2021908" cy="307777"/>
          </a:xfrm>
          <a:prstGeom prst="rect">
            <a:avLst/>
          </a:prstGeom>
          <a:noFill/>
        </p:spPr>
        <p:txBody>
          <a:bodyPr wrap="square" rtlCol="0">
            <a:spAutoFit/>
          </a:bodyPr>
          <a:lstStyle/>
          <a:p>
            <a:r>
              <a:rPr lang="de-AT" sz="1400" b="1" dirty="0"/>
              <a:t>Uran-Radium Reihe</a:t>
            </a:r>
          </a:p>
        </p:txBody>
      </p:sp>
      <p:sp>
        <p:nvSpPr>
          <p:cNvPr id="7" name="TextBox 6">
            <a:extLst>
              <a:ext uri="{FF2B5EF4-FFF2-40B4-BE49-F238E27FC236}">
                <a16:creationId xmlns:a16="http://schemas.microsoft.com/office/drawing/2014/main" id="{48DF53E6-FA9E-D240-20E7-1955C26DF0E9}"/>
              </a:ext>
            </a:extLst>
          </p:cNvPr>
          <p:cNvSpPr txBox="1"/>
          <p:nvPr/>
        </p:nvSpPr>
        <p:spPr>
          <a:xfrm>
            <a:off x="4078127" y="1061823"/>
            <a:ext cx="2021908" cy="307777"/>
          </a:xfrm>
          <a:prstGeom prst="rect">
            <a:avLst/>
          </a:prstGeom>
          <a:noFill/>
        </p:spPr>
        <p:txBody>
          <a:bodyPr wrap="square" rtlCol="0">
            <a:spAutoFit/>
          </a:bodyPr>
          <a:lstStyle/>
          <a:p>
            <a:r>
              <a:rPr lang="de-AT" sz="1400" b="1" dirty="0"/>
              <a:t>Uran-Actinium Reihe</a:t>
            </a:r>
          </a:p>
        </p:txBody>
      </p:sp>
      <p:pic>
        <p:nvPicPr>
          <p:cNvPr id="9" name="Picture 8">
            <a:extLst>
              <a:ext uri="{FF2B5EF4-FFF2-40B4-BE49-F238E27FC236}">
                <a16:creationId xmlns:a16="http://schemas.microsoft.com/office/drawing/2014/main" id="{B1863AEA-6E39-0D00-8704-2F99876F4B9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 r="62148"/>
          <a:stretch/>
        </p:blipFill>
        <p:spPr>
          <a:xfrm rot="5400000">
            <a:off x="6820198" y="-629513"/>
            <a:ext cx="1510493" cy="2992811"/>
          </a:xfrm>
          <a:prstGeom prst="rect">
            <a:avLst/>
          </a:prstGeom>
        </p:spPr>
      </p:pic>
      <p:sp>
        <p:nvSpPr>
          <p:cNvPr id="10" name="TextBox 9">
            <a:extLst>
              <a:ext uri="{FF2B5EF4-FFF2-40B4-BE49-F238E27FC236}">
                <a16:creationId xmlns:a16="http://schemas.microsoft.com/office/drawing/2014/main" id="{1F2DF69A-6F60-6026-670F-BEB350B725A3}"/>
              </a:ext>
            </a:extLst>
          </p:cNvPr>
          <p:cNvSpPr txBox="1"/>
          <p:nvPr/>
        </p:nvSpPr>
        <p:spPr>
          <a:xfrm>
            <a:off x="6024163" y="379389"/>
            <a:ext cx="3232459" cy="261610"/>
          </a:xfrm>
          <a:prstGeom prst="rect">
            <a:avLst/>
          </a:prstGeom>
          <a:noFill/>
        </p:spPr>
        <p:txBody>
          <a:bodyPr wrap="square" rtlCol="0">
            <a:spAutoFit/>
          </a:bodyPr>
          <a:lstStyle/>
          <a:p>
            <a:r>
              <a:rPr lang="en-US" sz="1100" dirty="0"/>
              <a:t>Gamma Spec </a:t>
            </a:r>
            <a:r>
              <a:rPr lang="en-US" sz="1100" dirty="0" err="1"/>
              <a:t>Guarapari</a:t>
            </a:r>
            <a:r>
              <a:rPr lang="en-US" sz="1100" dirty="0"/>
              <a:t> Sand</a:t>
            </a:r>
            <a:endParaRPr lang="en-GB" sz="1100" dirty="0"/>
          </a:p>
        </p:txBody>
      </p:sp>
      <p:sp>
        <p:nvSpPr>
          <p:cNvPr id="11" name="Content Placeholder 2">
            <a:extLst>
              <a:ext uri="{FF2B5EF4-FFF2-40B4-BE49-F238E27FC236}">
                <a16:creationId xmlns:a16="http://schemas.microsoft.com/office/drawing/2014/main" id="{4C7A0452-221E-913F-5AEB-35B24937571B}"/>
              </a:ext>
            </a:extLst>
          </p:cNvPr>
          <p:cNvSpPr>
            <a:spLocks noGrp="1"/>
          </p:cNvSpPr>
          <p:nvPr>
            <p:ph idx="1"/>
          </p:nvPr>
        </p:nvSpPr>
        <p:spPr>
          <a:xfrm>
            <a:off x="5802401" y="1754407"/>
            <a:ext cx="3341598" cy="3009704"/>
          </a:xfrm>
        </p:spPr>
        <p:txBody>
          <a:bodyPr>
            <a:noAutofit/>
          </a:bodyPr>
          <a:lstStyle/>
          <a:p>
            <a:pPr marL="171450" indent="-171450">
              <a:spcBef>
                <a:spcPts val="0"/>
              </a:spcBef>
              <a:spcAft>
                <a:spcPts val="300"/>
              </a:spcAft>
            </a:pPr>
            <a:r>
              <a:rPr lang="de-AT" sz="1100" dirty="0"/>
              <a:t>Die langlebigen Ausgangsisotope dieser Reihen existieren seit der Entstehung </a:t>
            </a:r>
            <a:r>
              <a:rPr lang="de-AT" sz="1100"/>
              <a:t>der Erde (4.5 Gy) </a:t>
            </a:r>
            <a:r>
              <a:rPr lang="de-AT" sz="1100" dirty="0"/>
              <a:t>(künstliche Isotope seit den 1940er Jahren)</a:t>
            </a:r>
          </a:p>
          <a:p>
            <a:pPr marL="171450" indent="-171450">
              <a:spcBef>
                <a:spcPts val="0"/>
              </a:spcBef>
              <a:spcAft>
                <a:spcPts val="300"/>
              </a:spcAft>
            </a:pPr>
            <a:r>
              <a:rPr lang="de-AT" sz="1100" dirty="0"/>
              <a:t>Zusätzlich ist </a:t>
            </a:r>
            <a:r>
              <a:rPr lang="de-AT" sz="1100" baseline="30000" dirty="0"/>
              <a:t>40</a:t>
            </a:r>
            <a:r>
              <a:rPr lang="de-AT" sz="1100" dirty="0"/>
              <a:t>K (t</a:t>
            </a:r>
            <a:r>
              <a:rPr lang="de-AT" sz="1100" baseline="-25000" dirty="0"/>
              <a:t>1/2</a:t>
            </a:r>
            <a:r>
              <a:rPr lang="de-AT" sz="1100" dirty="0"/>
              <a:t> = 1,25 Milliarden Jahre) heute noch vorhanden. </a:t>
            </a:r>
            <a:r>
              <a:rPr lang="de-AT" sz="1100" baseline="30000" dirty="0"/>
              <a:t>40</a:t>
            </a:r>
            <a:r>
              <a:rPr lang="de-AT" sz="1100" dirty="0"/>
              <a:t>K macht 0,012% des natürlichen Kaliums aus und ist die größte Quelle der natürlichen Radioaktivität beim Menschen (ein 70-kg-Körper enthält 140g K → 0,0164g K, ~4300 </a:t>
            </a:r>
            <a:r>
              <a:rPr lang="de-AT" sz="1100" dirty="0" err="1"/>
              <a:t>Bq</a:t>
            </a:r>
            <a:r>
              <a:rPr lang="de-AT" sz="1100" dirty="0"/>
              <a:t>)</a:t>
            </a:r>
          </a:p>
          <a:p>
            <a:pPr marL="171450" indent="-171450">
              <a:spcBef>
                <a:spcPts val="0"/>
              </a:spcBef>
              <a:spcAft>
                <a:spcPts val="300"/>
              </a:spcAft>
            </a:pPr>
            <a:r>
              <a:rPr lang="de-AT" sz="1100" dirty="0"/>
              <a:t>Eine Sandprobe aus </a:t>
            </a:r>
            <a:r>
              <a:rPr lang="de-AT" sz="1100" dirty="0" err="1"/>
              <a:t>Guarapari</a:t>
            </a:r>
            <a:r>
              <a:rPr lang="de-AT" sz="1100" dirty="0"/>
              <a:t> (Brasilien) enthält Monazit mit </a:t>
            </a:r>
            <a:r>
              <a:rPr lang="de-AT" sz="1100" baseline="30000" dirty="0"/>
              <a:t>226</a:t>
            </a:r>
            <a:r>
              <a:rPr lang="de-AT" sz="1100" dirty="0"/>
              <a:t>Ra, </a:t>
            </a:r>
            <a:r>
              <a:rPr lang="de-AT" sz="1100" baseline="30000" dirty="0"/>
              <a:t>232</a:t>
            </a:r>
            <a:r>
              <a:rPr lang="de-AT" sz="1100" dirty="0"/>
              <a:t>Th und </a:t>
            </a:r>
            <a:r>
              <a:rPr lang="de-AT" sz="1100" baseline="30000" dirty="0"/>
              <a:t>235</a:t>
            </a:r>
            <a:r>
              <a:rPr lang="de-AT" sz="1100" dirty="0"/>
              <a:t>U</a:t>
            </a:r>
          </a:p>
          <a:p>
            <a:pPr marL="171450" indent="-171450">
              <a:spcBef>
                <a:spcPts val="0"/>
              </a:spcBef>
              <a:spcAft>
                <a:spcPts val="300"/>
              </a:spcAft>
            </a:pPr>
            <a:r>
              <a:rPr lang="de-AT" sz="1100" dirty="0"/>
              <a:t>Bananen enthalten </a:t>
            </a:r>
            <a:r>
              <a:rPr lang="de-AT" sz="1100" baseline="30000" dirty="0"/>
              <a:t>40</a:t>
            </a:r>
            <a:r>
              <a:rPr lang="de-AT" sz="1100" dirty="0"/>
              <a:t>K (~450 mg K, ~0,1 </a:t>
            </a:r>
            <a:r>
              <a:rPr lang="de-AT" sz="1100" dirty="0" err="1"/>
              <a:t>μSv</a:t>
            </a:r>
            <a:r>
              <a:rPr lang="de-AT" sz="1100" dirty="0"/>
              <a:t> pro Banane)</a:t>
            </a:r>
          </a:p>
          <a:p>
            <a:pPr marL="171450" indent="-171450">
              <a:spcBef>
                <a:spcPts val="0"/>
              </a:spcBef>
              <a:spcAft>
                <a:spcPts val="300"/>
              </a:spcAft>
            </a:pPr>
            <a:r>
              <a:rPr lang="de-AT" sz="1100" dirty="0"/>
              <a:t>Paranüsse enthalten </a:t>
            </a:r>
            <a:r>
              <a:rPr lang="de-AT" sz="1100" baseline="30000" dirty="0"/>
              <a:t>40</a:t>
            </a:r>
            <a:r>
              <a:rPr lang="de-AT" sz="1100" dirty="0"/>
              <a:t>K, </a:t>
            </a:r>
            <a:r>
              <a:rPr lang="de-AT" sz="1100" baseline="30000" dirty="0"/>
              <a:t>226</a:t>
            </a:r>
            <a:r>
              <a:rPr lang="de-AT" sz="1100" dirty="0"/>
              <a:t>Ra und </a:t>
            </a:r>
            <a:r>
              <a:rPr lang="de-AT" sz="1100" baseline="30000" dirty="0"/>
              <a:t>232</a:t>
            </a:r>
            <a:r>
              <a:rPr lang="de-AT" sz="1100" dirty="0"/>
              <a:t>Th</a:t>
            </a:r>
          </a:p>
        </p:txBody>
      </p:sp>
      <p:sp>
        <p:nvSpPr>
          <p:cNvPr id="13" name="Title 1">
            <a:extLst>
              <a:ext uri="{FF2B5EF4-FFF2-40B4-BE49-F238E27FC236}">
                <a16:creationId xmlns:a16="http://schemas.microsoft.com/office/drawing/2014/main" id="{A2B9293F-4FDE-E927-57D5-3ECE062ED469}"/>
              </a:ext>
            </a:extLst>
          </p:cNvPr>
          <p:cNvSpPr txBox="1">
            <a:spLocks/>
          </p:cNvSpPr>
          <p:nvPr/>
        </p:nvSpPr>
        <p:spPr>
          <a:xfrm>
            <a:off x="167275" y="190500"/>
            <a:ext cx="8976725" cy="858371"/>
          </a:xfrm>
          <a:prstGeom prst="rect">
            <a:avLst/>
          </a:prstGeom>
        </p:spPr>
        <p:txBody>
          <a:bodyPr anchor="t"/>
          <a:lstStyle/>
          <a:p>
            <a:pPr fontAlgn="auto">
              <a:spcAft>
                <a:spcPts val="0"/>
              </a:spcAft>
              <a:defRPr/>
            </a:pPr>
            <a:r>
              <a:rPr lang="de-DE" sz="4000" i="1" dirty="0">
                <a:solidFill>
                  <a:schemeClr val="accent6">
                    <a:lumMod val="50000"/>
                  </a:schemeClr>
                </a:solidFill>
              </a:rPr>
              <a:t>Natürliche Zerfallsreihen</a:t>
            </a:r>
          </a:p>
        </p:txBody>
      </p:sp>
      <p:sp>
        <p:nvSpPr>
          <p:cNvPr id="8" name="Slide Number Placeholder 3">
            <a:extLst>
              <a:ext uri="{FF2B5EF4-FFF2-40B4-BE49-F238E27FC236}">
                <a16:creationId xmlns:a16="http://schemas.microsoft.com/office/drawing/2014/main" id="{DBE71C7D-7684-1A0E-DFD6-10D69FA40706}"/>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25</a:t>
            </a:fld>
            <a:endParaRPr lang="en-US" dirty="0">
              <a:solidFill>
                <a:schemeClr val="bg1"/>
              </a:solidFill>
            </a:endParaRPr>
          </a:p>
        </p:txBody>
      </p:sp>
    </p:spTree>
    <p:extLst>
      <p:ext uri="{BB962C8B-B14F-4D97-AF65-F5344CB8AC3E}">
        <p14:creationId xmlns:p14="http://schemas.microsoft.com/office/powerpoint/2010/main" val="223002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a:extLst>
              <a:ext uri="{FF2B5EF4-FFF2-40B4-BE49-F238E27FC236}">
                <a16:creationId xmlns:a16="http://schemas.microsoft.com/office/drawing/2014/main" id="{6C6546AE-C3AB-084F-B08E-0E39E55A6664}"/>
              </a:ext>
            </a:extLst>
          </p:cNvPr>
          <p:cNvSpPr txBox="1">
            <a:spLocks/>
          </p:cNvSpPr>
          <p:nvPr/>
        </p:nvSpPr>
        <p:spPr>
          <a:xfrm>
            <a:off x="-2654938" y="1406987"/>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endParaRPr lang="en-US" sz="2400" i="1" dirty="0"/>
          </a:p>
        </p:txBody>
      </p:sp>
      <p:sp>
        <p:nvSpPr>
          <p:cNvPr id="21" name="Rectangle 20"/>
          <p:cNvSpPr/>
          <p:nvPr/>
        </p:nvSpPr>
        <p:spPr>
          <a:xfrm>
            <a:off x="6571321" y="1481268"/>
            <a:ext cx="552661" cy="133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28" name="Group 27"/>
          <p:cNvGrpSpPr/>
          <p:nvPr/>
        </p:nvGrpSpPr>
        <p:grpSpPr>
          <a:xfrm>
            <a:off x="2519242" y="3123785"/>
            <a:ext cx="3831275" cy="1101108"/>
            <a:chOff x="141216" y="657907"/>
            <a:chExt cx="6426691" cy="2076629"/>
          </a:xfrm>
        </p:grpSpPr>
        <p:grpSp>
          <p:nvGrpSpPr>
            <p:cNvPr id="30" name="Group 29"/>
            <p:cNvGrpSpPr/>
            <p:nvPr/>
          </p:nvGrpSpPr>
          <p:grpSpPr>
            <a:xfrm>
              <a:off x="141216" y="657907"/>
              <a:ext cx="6426691" cy="2076629"/>
              <a:chOff x="141216" y="657907"/>
              <a:chExt cx="6426691" cy="2076629"/>
            </a:xfrm>
          </p:grpSpPr>
          <p:grpSp>
            <p:nvGrpSpPr>
              <p:cNvPr id="35" name="Group 34"/>
              <p:cNvGrpSpPr/>
              <p:nvPr/>
            </p:nvGrpSpPr>
            <p:grpSpPr>
              <a:xfrm>
                <a:off x="141216" y="657907"/>
                <a:ext cx="6426691" cy="2076629"/>
                <a:chOff x="141216" y="657907"/>
                <a:chExt cx="6426691" cy="2076629"/>
              </a:xfrm>
            </p:grpSpPr>
            <p:pic>
              <p:nvPicPr>
                <p:cNvPr id="3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1216" y="1027662"/>
                  <a:ext cx="876300" cy="12877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38" name="Group 37"/>
                <p:cNvGrpSpPr/>
                <p:nvPr/>
              </p:nvGrpSpPr>
              <p:grpSpPr>
                <a:xfrm>
                  <a:off x="1554090" y="657907"/>
                  <a:ext cx="5013817" cy="2076629"/>
                  <a:chOff x="1554090" y="657907"/>
                  <a:chExt cx="5013817" cy="2076629"/>
                </a:xfrm>
              </p:grpSpPr>
              <p:pic>
                <p:nvPicPr>
                  <p:cNvPr id="3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4090" y="1204195"/>
                    <a:ext cx="1328736" cy="9258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40" name="Group 39"/>
                  <p:cNvGrpSpPr/>
                  <p:nvPr/>
                </p:nvGrpSpPr>
                <p:grpSpPr>
                  <a:xfrm>
                    <a:off x="3435270" y="657907"/>
                    <a:ext cx="3132637" cy="2076629"/>
                    <a:chOff x="2949261" y="2003450"/>
                    <a:chExt cx="3132637" cy="2076629"/>
                  </a:xfrm>
                </p:grpSpPr>
                <p:pic>
                  <p:nvPicPr>
                    <p:cNvPr id="4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49261" y="2536883"/>
                      <a:ext cx="1238250" cy="876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2" name="Picture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46959" y="2003450"/>
                      <a:ext cx="1028700" cy="685799"/>
                    </a:xfrm>
                    <a:prstGeom prst="rect">
                      <a:avLst/>
                    </a:prstGeom>
                  </p:spPr>
                </p:pic>
                <p:pic>
                  <p:nvPicPr>
                    <p:cNvPr id="43" name="Picture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97303" y="3308370"/>
                      <a:ext cx="984595" cy="771709"/>
                    </a:xfrm>
                    <a:prstGeom prst="rect">
                      <a:avLst/>
                    </a:prstGeom>
                  </p:spPr>
                </p:pic>
              </p:grpSp>
            </p:grpSp>
          </p:grpSp>
          <p:sp>
            <p:nvSpPr>
              <p:cNvPr id="34" name="TextBox 33"/>
              <p:cNvSpPr txBox="1"/>
              <p:nvPr/>
            </p:nvSpPr>
            <p:spPr>
              <a:xfrm>
                <a:off x="1762795" y="2077995"/>
                <a:ext cx="980744" cy="565938"/>
              </a:xfrm>
              <a:prstGeom prst="rect">
                <a:avLst/>
              </a:prstGeom>
              <a:noFill/>
            </p:spPr>
            <p:txBody>
              <a:bodyPr wrap="square" rtlCol="0">
                <a:spAutoFit/>
              </a:bodyPr>
              <a:lstStyle/>
              <a:p>
                <a:r>
                  <a:rPr lang="en-US" sz="1350" dirty="0"/>
                  <a:t>IAEA</a:t>
                </a:r>
                <a:endParaRPr lang="en-GB" sz="1350" dirty="0"/>
              </a:p>
            </p:txBody>
          </p:sp>
        </p:grpSp>
        <p:sp>
          <p:nvSpPr>
            <p:cNvPr id="31" name="TextBox 30"/>
            <p:cNvSpPr txBox="1"/>
            <p:nvPr/>
          </p:nvSpPr>
          <p:spPr>
            <a:xfrm>
              <a:off x="3728132" y="2067639"/>
              <a:ext cx="769328" cy="565938"/>
            </a:xfrm>
            <a:prstGeom prst="rect">
              <a:avLst/>
            </a:prstGeom>
            <a:noFill/>
          </p:spPr>
          <p:txBody>
            <a:bodyPr wrap="square" rtlCol="0">
              <a:spAutoFit/>
            </a:bodyPr>
            <a:lstStyle/>
            <a:p>
              <a:r>
                <a:rPr lang="en-US" sz="1350" dirty="0"/>
                <a:t>EU</a:t>
              </a:r>
              <a:endParaRPr lang="en-GB" sz="1350" dirty="0"/>
            </a:p>
          </p:txBody>
        </p:sp>
      </p:grpSp>
      <p:sp>
        <p:nvSpPr>
          <p:cNvPr id="15" name="TextBox 14"/>
          <p:cNvSpPr txBox="1"/>
          <p:nvPr/>
        </p:nvSpPr>
        <p:spPr>
          <a:xfrm>
            <a:off x="5932482" y="4224892"/>
            <a:ext cx="365971" cy="300082"/>
          </a:xfrm>
          <a:prstGeom prst="rect">
            <a:avLst/>
          </a:prstGeom>
          <a:noFill/>
        </p:spPr>
        <p:txBody>
          <a:bodyPr wrap="square" rtlCol="0">
            <a:spAutoFit/>
          </a:bodyPr>
          <a:lstStyle/>
          <a:p>
            <a:r>
              <a:rPr lang="en-US" sz="1350" dirty="0"/>
              <a:t>F</a:t>
            </a:r>
            <a:endParaRPr lang="en-GB" sz="1350" dirty="0"/>
          </a:p>
        </p:txBody>
      </p:sp>
      <p:pic>
        <p:nvPicPr>
          <p:cNvPr id="1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1801" y="3463309"/>
            <a:ext cx="1843892" cy="39899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4" name="Picture 23"/>
          <p:cNvPicPr>
            <a:picLocks noChangeAspect="1"/>
          </p:cNvPicPr>
          <p:nvPr/>
        </p:nvPicPr>
        <p:blipFill>
          <a:blip r:embed="rId9"/>
          <a:stretch>
            <a:fillRect/>
          </a:stretch>
        </p:blipFill>
        <p:spPr>
          <a:xfrm>
            <a:off x="6785062" y="3264289"/>
            <a:ext cx="2187766" cy="747374"/>
          </a:xfrm>
          <a:prstGeom prst="rect">
            <a:avLst/>
          </a:prstGeom>
          <a:ln>
            <a:solidFill>
              <a:srgbClr val="000000"/>
            </a:solidFill>
          </a:ln>
        </p:spPr>
      </p:pic>
      <p:pic>
        <p:nvPicPr>
          <p:cNvPr id="25" name="Picture 2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90354" y="3264290"/>
            <a:ext cx="448307" cy="396968"/>
          </a:xfrm>
          <a:prstGeom prst="rect">
            <a:avLst/>
          </a:prstGeom>
        </p:spPr>
      </p:pic>
      <p:sp>
        <p:nvSpPr>
          <p:cNvPr id="48" name="TextBox 47"/>
          <p:cNvSpPr txBox="1"/>
          <p:nvPr/>
        </p:nvSpPr>
        <p:spPr>
          <a:xfrm>
            <a:off x="5831821" y="2863840"/>
            <a:ext cx="573753" cy="300082"/>
          </a:xfrm>
          <a:prstGeom prst="rect">
            <a:avLst/>
          </a:prstGeom>
          <a:noFill/>
        </p:spPr>
        <p:txBody>
          <a:bodyPr wrap="square" rtlCol="0">
            <a:spAutoFit/>
          </a:bodyPr>
          <a:lstStyle/>
          <a:p>
            <a:r>
              <a:rPr lang="en-US" sz="1350" dirty="0"/>
              <a:t>CH</a:t>
            </a:r>
            <a:endParaRPr lang="en-GB" sz="1350" dirty="0"/>
          </a:p>
        </p:txBody>
      </p:sp>
      <p:cxnSp>
        <p:nvCxnSpPr>
          <p:cNvPr id="8" name="Straight Arrow Connector 7"/>
          <p:cNvCxnSpPr>
            <a:stCxn id="16" idx="3"/>
            <a:endCxn id="37" idx="1"/>
          </p:cNvCxnSpPr>
          <p:nvPr/>
        </p:nvCxnSpPr>
        <p:spPr>
          <a:xfrm flipV="1">
            <a:off x="2155693" y="3661258"/>
            <a:ext cx="363550" cy="154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V="1">
            <a:off x="3007439" y="3658903"/>
            <a:ext cx="363550" cy="154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4109623" y="3662983"/>
            <a:ext cx="363550" cy="154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41" idx="3"/>
            <a:endCxn id="42" idx="1"/>
          </p:cNvCxnSpPr>
          <p:nvPr/>
        </p:nvCxnSpPr>
        <p:spPr>
          <a:xfrm flipV="1">
            <a:off x="5221178" y="3305604"/>
            <a:ext cx="512360" cy="33335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endCxn id="43" idx="1"/>
          </p:cNvCxnSpPr>
          <p:nvPr/>
        </p:nvCxnSpPr>
        <p:spPr>
          <a:xfrm>
            <a:off x="5226470" y="3638956"/>
            <a:ext cx="537081" cy="38134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endCxn id="24" idx="1"/>
          </p:cNvCxnSpPr>
          <p:nvPr/>
        </p:nvCxnSpPr>
        <p:spPr>
          <a:xfrm>
            <a:off x="5231762" y="3633928"/>
            <a:ext cx="1553300" cy="404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6356365" y="3290461"/>
            <a:ext cx="424978" cy="23910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6357050" y="3747986"/>
            <a:ext cx="417428" cy="27312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43776" y="918607"/>
            <a:ext cx="8729052" cy="2185214"/>
          </a:xfrm>
          <a:prstGeom prst="rect">
            <a:avLst/>
          </a:prstGeom>
          <a:solidFill>
            <a:schemeClr val="bg1"/>
          </a:solidFill>
        </p:spPr>
        <p:txBody>
          <a:bodyPr wrap="square" rtlCol="0">
            <a:spAutoFit/>
          </a:bodyPr>
          <a:lstStyle/>
          <a:p>
            <a:pPr algn="just">
              <a:spcAft>
                <a:spcPts val="600"/>
              </a:spcAft>
              <a:buSzPts val="2700"/>
            </a:pPr>
            <a:r>
              <a:rPr lang="de-DE" sz="1400" dirty="0"/>
              <a:t>CERN ist eine zwischenstaatliche Organisation, die nicht dem nationalen, sondern dem </a:t>
            </a:r>
            <a:r>
              <a:rPr lang="de-DE" sz="1400" b="1" dirty="0"/>
              <a:t>internationalen Recht</a:t>
            </a:r>
            <a:r>
              <a:rPr lang="de-DE" sz="1400" dirty="0"/>
              <a:t> unterliegt. Ihr Status wurde von ihren Gaststaaten anerkannt, in denen sie deren Sicherheit und Schutz gewährleisten muss.</a:t>
            </a:r>
            <a:endParaRPr lang="en-GB" sz="1350" dirty="0"/>
          </a:p>
          <a:p>
            <a:pPr algn="just">
              <a:spcAft>
                <a:spcPts val="600"/>
              </a:spcAft>
              <a:buSzPts val="2700"/>
            </a:pPr>
            <a:r>
              <a:rPr lang="de-DE" sz="1400" dirty="0"/>
              <a:t>CERN hat das Recht, </a:t>
            </a:r>
            <a:r>
              <a:rPr lang="de-DE" sz="1400" b="1" dirty="0"/>
              <a:t>eigene Regeln </a:t>
            </a:r>
            <a:r>
              <a:rPr lang="de-DE" sz="1400" dirty="0"/>
              <a:t>aufzustellen, die für das ordnungsgemäße Funktionieren der Organisation notwendig sind, darunter auch Sicherheitsregeln.</a:t>
            </a:r>
            <a:endParaRPr lang="en-GB" sz="1350" dirty="0"/>
          </a:p>
          <a:p>
            <a:pPr algn="just">
              <a:spcAft>
                <a:spcPts val="600"/>
              </a:spcAft>
              <a:buSzPts val="2700"/>
            </a:pPr>
            <a:r>
              <a:rPr lang="de-DE" sz="1400" dirty="0"/>
              <a:t>CERN verpflichtet sich, </a:t>
            </a:r>
            <a:r>
              <a:rPr lang="de-DE" sz="1400" dirty="0">
                <a:solidFill>
                  <a:srgbClr val="FF0000"/>
                </a:solidFill>
              </a:rPr>
              <a:t>bewährte Praktiken im Bereich des Strahlenschutzes und der Strahlensicherheit </a:t>
            </a:r>
            <a:r>
              <a:rPr lang="de-DE" sz="1400" dirty="0"/>
              <a:t>zu befolgen, unter Berücksichtigung der Gesetzgebung der Gaststaaten sowie europäischer und internationaler Standards. Ihre Umsetzung wird zwischen den Behörden der Gaststaaten, ASN (F) und BAG (CH), und CERN gemäß einem „Dreiparteien-Abkommen“ diskutiert, das 2010 unterzeichnet wurde</a:t>
            </a:r>
            <a:endParaRPr lang="en-GB" sz="1350" dirty="0"/>
          </a:p>
        </p:txBody>
      </p:sp>
      <p:sp>
        <p:nvSpPr>
          <p:cNvPr id="4" name="Title 1">
            <a:extLst>
              <a:ext uri="{FF2B5EF4-FFF2-40B4-BE49-F238E27FC236}">
                <a16:creationId xmlns:a16="http://schemas.microsoft.com/office/drawing/2014/main" id="{71DCE32B-CFAA-DD43-9EF2-D9C0BB245516}"/>
              </a:ext>
            </a:extLst>
          </p:cNvPr>
          <p:cNvSpPr txBox="1">
            <a:spLocks/>
          </p:cNvSpPr>
          <p:nvPr/>
        </p:nvSpPr>
        <p:spPr>
          <a:xfrm>
            <a:off x="167275" y="190500"/>
            <a:ext cx="8976725" cy="858371"/>
          </a:xfrm>
          <a:prstGeom prst="rect">
            <a:avLst/>
          </a:prstGeom>
        </p:spPr>
        <p:txBody>
          <a:bodyPr anchor="t"/>
          <a:lstStyle/>
          <a:p>
            <a:pPr fontAlgn="auto">
              <a:spcAft>
                <a:spcPts val="0"/>
              </a:spcAft>
              <a:defRPr/>
            </a:pPr>
            <a:r>
              <a:rPr lang="fr-FR" sz="4000" dirty="0">
                <a:solidFill>
                  <a:schemeClr val="accent6">
                    <a:lumMod val="50000"/>
                  </a:schemeClr>
                </a:solidFill>
              </a:rPr>
              <a:t>CERN </a:t>
            </a:r>
            <a:r>
              <a:rPr lang="fr-FR" sz="4000" dirty="0" err="1">
                <a:solidFill>
                  <a:schemeClr val="accent6">
                    <a:lumMod val="50000"/>
                  </a:schemeClr>
                </a:solidFill>
              </a:rPr>
              <a:t>Strahlenschutzverordnung</a:t>
            </a:r>
            <a:endParaRPr lang="fr-FR" sz="4000" dirty="0">
              <a:solidFill>
                <a:schemeClr val="accent6">
                  <a:lumMod val="50000"/>
                </a:schemeClr>
              </a:solidFill>
            </a:endParaRPr>
          </a:p>
        </p:txBody>
      </p:sp>
      <p:sp>
        <p:nvSpPr>
          <p:cNvPr id="2" name="TextBox 1">
            <a:extLst>
              <a:ext uri="{FF2B5EF4-FFF2-40B4-BE49-F238E27FC236}">
                <a16:creationId xmlns:a16="http://schemas.microsoft.com/office/drawing/2014/main" id="{C9591175-973B-9422-AE65-19F9D7662500}"/>
              </a:ext>
            </a:extLst>
          </p:cNvPr>
          <p:cNvSpPr txBox="1"/>
          <p:nvPr/>
        </p:nvSpPr>
        <p:spPr>
          <a:xfrm>
            <a:off x="856164" y="3815703"/>
            <a:ext cx="1105191" cy="300082"/>
          </a:xfrm>
          <a:prstGeom prst="rect">
            <a:avLst/>
          </a:prstGeom>
          <a:noFill/>
        </p:spPr>
        <p:txBody>
          <a:bodyPr wrap="square" rtlCol="0">
            <a:spAutoFit/>
          </a:bodyPr>
          <a:lstStyle/>
          <a:p>
            <a:r>
              <a:rPr lang="en-US" sz="1350" dirty="0"/>
              <a:t>UNSCEAR</a:t>
            </a:r>
            <a:endParaRPr lang="en-GB" sz="1350" dirty="0"/>
          </a:p>
        </p:txBody>
      </p:sp>
      <p:sp>
        <p:nvSpPr>
          <p:cNvPr id="3" name="Slide Number Placeholder 3">
            <a:extLst>
              <a:ext uri="{FF2B5EF4-FFF2-40B4-BE49-F238E27FC236}">
                <a16:creationId xmlns:a16="http://schemas.microsoft.com/office/drawing/2014/main" id="{001D51BD-AAD4-E33E-4B4E-8F7DC72107F8}"/>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26</a:t>
            </a:fld>
            <a:endParaRPr lang="en-US" dirty="0">
              <a:solidFill>
                <a:schemeClr val="bg1"/>
              </a:solidFill>
            </a:endParaRPr>
          </a:p>
        </p:txBody>
      </p:sp>
    </p:spTree>
    <p:extLst>
      <p:ext uri="{BB962C8B-B14F-4D97-AF65-F5344CB8AC3E}">
        <p14:creationId xmlns:p14="http://schemas.microsoft.com/office/powerpoint/2010/main" val="2496939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2" end="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8"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D55979-00CC-4874-A80E-0959E76EB92F}" type="slidenum">
              <a:rPr lang="en-GB" smtClean="0"/>
              <a:pPr/>
              <a:t>27</a:t>
            </a:fld>
            <a:endParaRPr lang="en-GB"/>
          </a:p>
        </p:txBody>
      </p:sp>
      <p:sp>
        <p:nvSpPr>
          <p:cNvPr id="3" name="Rectangle 2"/>
          <p:cNvSpPr/>
          <p:nvPr/>
        </p:nvSpPr>
        <p:spPr>
          <a:xfrm>
            <a:off x="6602105" y="844455"/>
            <a:ext cx="552661" cy="133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Text Box 3"/>
          <p:cNvSpPr txBox="1">
            <a:spLocks noChangeArrowheads="1"/>
          </p:cNvSpPr>
          <p:nvPr/>
        </p:nvSpPr>
        <p:spPr bwMode="auto">
          <a:xfrm>
            <a:off x="6370161" y="2772386"/>
            <a:ext cx="2873692" cy="1723549"/>
          </a:xfrm>
          <a:prstGeom prst="rect">
            <a:avLst/>
          </a:prstGeom>
          <a:noFill/>
          <a:ln w="9525">
            <a:noFill/>
            <a:miter lim="800000"/>
            <a:headEnd/>
            <a:tailEnd/>
          </a:ln>
          <a:effectLst/>
        </p:spPr>
        <p:txBody>
          <a:bodyPr wrap="square">
            <a:spAutoFit/>
          </a:bodyPr>
          <a:lstStyle/>
          <a:p>
            <a:pPr algn="ctr">
              <a:spcBef>
                <a:spcPct val="50000"/>
              </a:spcBef>
            </a:pPr>
            <a:r>
              <a:rPr lang="en-US" b="1" dirty="0">
                <a:solidFill>
                  <a:srgbClr val="C00000"/>
                </a:solidFill>
              </a:rPr>
              <a:t>3. </a:t>
            </a:r>
            <a:r>
              <a:rPr lang="en-US" b="1" dirty="0" err="1">
                <a:solidFill>
                  <a:srgbClr val="C00000"/>
                </a:solidFill>
              </a:rPr>
              <a:t>Optimierung</a:t>
            </a:r>
            <a:endParaRPr lang="en-US" b="1" dirty="0">
              <a:solidFill>
                <a:srgbClr val="C00000"/>
              </a:solidFill>
            </a:endParaRPr>
          </a:p>
          <a:p>
            <a:pPr algn="ctr">
              <a:spcBef>
                <a:spcPct val="50000"/>
              </a:spcBef>
            </a:pPr>
            <a:r>
              <a:rPr lang="de-DE" sz="1600" dirty="0"/>
              <a:t>Die </a:t>
            </a:r>
            <a:r>
              <a:rPr lang="de-DE" sz="1600" dirty="0" err="1"/>
              <a:t>indiv</a:t>
            </a:r>
            <a:r>
              <a:rPr lang="de-DE" sz="1600" dirty="0"/>
              <a:t>. und kollektive Strahlenbelastung muss so niedrig wie vernünftigerweise erreichbar gehalten werden (ALARA)</a:t>
            </a:r>
            <a:endParaRPr lang="en-US" sz="1600" i="1" dirty="0"/>
          </a:p>
        </p:txBody>
      </p:sp>
      <p:sp>
        <p:nvSpPr>
          <p:cNvPr id="2" name="Title 1">
            <a:extLst>
              <a:ext uri="{FF2B5EF4-FFF2-40B4-BE49-F238E27FC236}">
                <a16:creationId xmlns:a16="http://schemas.microsoft.com/office/drawing/2014/main" id="{F4D3910B-BD26-5373-E91D-AA4D77B1A5B5}"/>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en-GB" sz="4000" dirty="0" err="1">
                <a:solidFill>
                  <a:schemeClr val="accent6">
                    <a:lumMod val="50000"/>
                  </a:schemeClr>
                </a:solidFill>
              </a:rPr>
              <a:t>Generelle</a:t>
            </a:r>
            <a:r>
              <a:rPr lang="en-GB" sz="4000" dirty="0">
                <a:solidFill>
                  <a:schemeClr val="accent6">
                    <a:lumMod val="50000"/>
                  </a:schemeClr>
                </a:solidFill>
              </a:rPr>
              <a:t> </a:t>
            </a:r>
            <a:r>
              <a:rPr lang="en-GB" sz="4000" dirty="0" err="1">
                <a:solidFill>
                  <a:schemeClr val="accent6">
                    <a:lumMod val="50000"/>
                  </a:schemeClr>
                </a:solidFill>
              </a:rPr>
              <a:t>Strahlenschutzprinzipien</a:t>
            </a:r>
            <a:endParaRPr lang="en-GB" sz="4000" dirty="0">
              <a:solidFill>
                <a:schemeClr val="accent6">
                  <a:lumMod val="50000"/>
                </a:schemeClr>
              </a:solidFill>
            </a:endParaRPr>
          </a:p>
        </p:txBody>
      </p:sp>
      <p:pic>
        <p:nvPicPr>
          <p:cNvPr id="6" name="Picture 5">
            <a:extLst>
              <a:ext uri="{FF2B5EF4-FFF2-40B4-BE49-F238E27FC236}">
                <a16:creationId xmlns:a16="http://schemas.microsoft.com/office/drawing/2014/main" id="{E8853D60-F051-70F0-F874-F384FC46611B}"/>
              </a:ext>
            </a:extLst>
          </p:cNvPr>
          <p:cNvPicPr>
            <a:picLocks noChangeAspect="1"/>
          </p:cNvPicPr>
          <p:nvPr/>
        </p:nvPicPr>
        <p:blipFill rotWithShape="1">
          <a:blip r:embed="rId3"/>
          <a:srcRect l="5674" r="2171"/>
          <a:stretch/>
        </p:blipFill>
        <p:spPr>
          <a:xfrm>
            <a:off x="0" y="1093734"/>
            <a:ext cx="9144000" cy="1587821"/>
          </a:xfrm>
          <a:prstGeom prst="rect">
            <a:avLst/>
          </a:prstGeom>
        </p:spPr>
      </p:pic>
      <p:sp>
        <p:nvSpPr>
          <p:cNvPr id="14" name="TextBox 13">
            <a:extLst>
              <a:ext uri="{FF2B5EF4-FFF2-40B4-BE49-F238E27FC236}">
                <a16:creationId xmlns:a16="http://schemas.microsoft.com/office/drawing/2014/main" id="{D9587380-68B4-2993-6FAF-813A689B1AAC}"/>
              </a:ext>
            </a:extLst>
          </p:cNvPr>
          <p:cNvSpPr txBox="1"/>
          <p:nvPr/>
        </p:nvSpPr>
        <p:spPr>
          <a:xfrm>
            <a:off x="167275" y="2772386"/>
            <a:ext cx="2550560" cy="1554272"/>
          </a:xfrm>
          <a:prstGeom prst="rect">
            <a:avLst/>
          </a:prstGeom>
          <a:noFill/>
        </p:spPr>
        <p:txBody>
          <a:bodyPr wrap="square">
            <a:spAutoFit/>
          </a:bodyPr>
          <a:lstStyle/>
          <a:p>
            <a:pPr marL="342900" indent="-342900">
              <a:spcBef>
                <a:spcPct val="50000"/>
              </a:spcBef>
              <a:spcAft>
                <a:spcPts val="600"/>
              </a:spcAft>
              <a:buAutoNum type="arabicPeriod"/>
            </a:pPr>
            <a:r>
              <a:rPr lang="en-US" sz="1800" b="1" dirty="0" err="1">
                <a:solidFill>
                  <a:srgbClr val="C00000"/>
                </a:solidFill>
              </a:rPr>
              <a:t>Rechtfertigung</a:t>
            </a:r>
            <a:endParaRPr lang="en-US" b="1" dirty="0">
              <a:solidFill>
                <a:srgbClr val="C00000"/>
              </a:solidFill>
            </a:endParaRPr>
          </a:p>
          <a:p>
            <a:pPr algn="ctr">
              <a:spcBef>
                <a:spcPct val="50000"/>
              </a:spcBef>
              <a:spcAft>
                <a:spcPts val="600"/>
              </a:spcAft>
            </a:pPr>
            <a:r>
              <a:rPr lang="de-DE" sz="1600" i="1" dirty="0"/>
              <a:t>Eine Exposition von Personen gegenüber ionisierender Strahlung muss gerechtfertigt sein</a:t>
            </a:r>
            <a:endParaRPr lang="en-US" sz="1600" i="1" dirty="0"/>
          </a:p>
        </p:txBody>
      </p:sp>
      <p:sp>
        <p:nvSpPr>
          <p:cNvPr id="16" name="TextBox 15">
            <a:extLst>
              <a:ext uri="{FF2B5EF4-FFF2-40B4-BE49-F238E27FC236}">
                <a16:creationId xmlns:a16="http://schemas.microsoft.com/office/drawing/2014/main" id="{27632649-1934-9E6C-FE4D-7C14959FC94A}"/>
              </a:ext>
            </a:extLst>
          </p:cNvPr>
          <p:cNvSpPr txBox="1"/>
          <p:nvPr/>
        </p:nvSpPr>
        <p:spPr>
          <a:xfrm>
            <a:off x="3268718" y="2776585"/>
            <a:ext cx="2550560" cy="1477328"/>
          </a:xfrm>
          <a:prstGeom prst="rect">
            <a:avLst/>
          </a:prstGeom>
          <a:noFill/>
        </p:spPr>
        <p:txBody>
          <a:bodyPr wrap="square">
            <a:spAutoFit/>
          </a:bodyPr>
          <a:lstStyle/>
          <a:p>
            <a:pPr algn="ctr">
              <a:spcBef>
                <a:spcPct val="50000"/>
              </a:spcBef>
            </a:pPr>
            <a:r>
              <a:rPr lang="en-US" sz="1800" b="1" dirty="0">
                <a:solidFill>
                  <a:srgbClr val="C00000"/>
                </a:solidFill>
              </a:rPr>
              <a:t>2. </a:t>
            </a:r>
            <a:r>
              <a:rPr lang="en-US" sz="1800" b="1" dirty="0" err="1">
                <a:solidFill>
                  <a:srgbClr val="C00000"/>
                </a:solidFill>
              </a:rPr>
              <a:t>Dosisbegrenzung</a:t>
            </a:r>
            <a:endParaRPr lang="en-US" sz="1800" b="1" dirty="0">
              <a:solidFill>
                <a:srgbClr val="C00000"/>
              </a:solidFill>
            </a:endParaRPr>
          </a:p>
          <a:p>
            <a:pPr algn="ctr">
              <a:spcBef>
                <a:spcPct val="50000"/>
              </a:spcBef>
            </a:pPr>
            <a:r>
              <a:rPr lang="de-DE" sz="1600" dirty="0"/>
              <a:t>Die individuelle Strahlen-belastung muss unter den gesetzlichen Grenzwerten gehalten werden</a:t>
            </a:r>
            <a:endParaRPr lang="en-US" sz="1600" i="1" dirty="0"/>
          </a:p>
        </p:txBody>
      </p:sp>
      <p:sp>
        <p:nvSpPr>
          <p:cNvPr id="4" name="Rectangle 3">
            <a:extLst>
              <a:ext uri="{FF2B5EF4-FFF2-40B4-BE49-F238E27FC236}">
                <a16:creationId xmlns:a16="http://schemas.microsoft.com/office/drawing/2014/main" id="{2ECE813C-D5CC-558A-3E14-BAD1A857F886}"/>
              </a:ext>
            </a:extLst>
          </p:cNvPr>
          <p:cNvSpPr/>
          <p:nvPr/>
        </p:nvSpPr>
        <p:spPr>
          <a:xfrm>
            <a:off x="6180083" y="1093734"/>
            <a:ext cx="2963917" cy="3299590"/>
          </a:xfrm>
          <a:prstGeom prst="rect">
            <a:avLst/>
          </a:prstGeom>
          <a:solidFill>
            <a:srgbClr val="FFFFFF">
              <a:alpha val="4902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9" name="Rectangle 8">
            <a:extLst>
              <a:ext uri="{FF2B5EF4-FFF2-40B4-BE49-F238E27FC236}">
                <a16:creationId xmlns:a16="http://schemas.microsoft.com/office/drawing/2014/main" id="{714C63EB-9EC6-E83D-69C0-FF12F6CA76BE}"/>
              </a:ext>
            </a:extLst>
          </p:cNvPr>
          <p:cNvSpPr/>
          <p:nvPr/>
        </p:nvSpPr>
        <p:spPr>
          <a:xfrm>
            <a:off x="0" y="1093734"/>
            <a:ext cx="2963917" cy="3299590"/>
          </a:xfrm>
          <a:prstGeom prst="rect">
            <a:avLst/>
          </a:prstGeom>
          <a:solidFill>
            <a:srgbClr val="FFFFFF">
              <a:alpha val="4902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 name="Slide Number Placeholder 3">
            <a:extLst>
              <a:ext uri="{FF2B5EF4-FFF2-40B4-BE49-F238E27FC236}">
                <a16:creationId xmlns:a16="http://schemas.microsoft.com/office/drawing/2014/main" id="{C3D13417-4F8C-ACF3-A7B7-CD673C38B28F}"/>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27</a:t>
            </a:fld>
            <a:endParaRPr lang="en-US" dirty="0">
              <a:solidFill>
                <a:schemeClr val="bg1"/>
              </a:solidFill>
            </a:endParaRPr>
          </a:p>
        </p:txBody>
      </p:sp>
    </p:spTree>
    <p:extLst>
      <p:ext uri="{BB962C8B-B14F-4D97-AF65-F5344CB8AC3E}">
        <p14:creationId xmlns:p14="http://schemas.microsoft.com/office/powerpoint/2010/main" val="3639942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D55979-00CC-4874-A80E-0959E76EB92F}" type="slidenum">
              <a:rPr lang="en-GB" smtClean="0"/>
              <a:pPr/>
              <a:t>28</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1805741" y="1575000"/>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endParaRPr lang="en-US" sz="2400" i="1" dirty="0"/>
          </a:p>
        </p:txBody>
      </p:sp>
      <p:sp>
        <p:nvSpPr>
          <p:cNvPr id="3" name="Rectangle 2"/>
          <p:cNvSpPr/>
          <p:nvPr/>
        </p:nvSpPr>
        <p:spPr>
          <a:xfrm>
            <a:off x="4748241" y="844451"/>
            <a:ext cx="552661" cy="133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8" name="Picture 10"/>
          <p:cNvPicPr>
            <a:picLocks noChangeAspect="1" noChangeArrowheads="1"/>
          </p:cNvPicPr>
          <p:nvPr/>
        </p:nvPicPr>
        <p:blipFill>
          <a:blip r:embed="rId2">
            <a:extLst>
              <a:ext uri="{28A0092B-C50C-407E-A947-70E740481C1C}">
                <a14:useLocalDpi xmlns:a14="http://schemas.microsoft.com/office/drawing/2010/main" val="0"/>
              </a:ext>
            </a:extLst>
          </a:blip>
          <a:srcRect t="13676" b="58701"/>
          <a:stretch>
            <a:fillRect/>
          </a:stretch>
        </p:blipFill>
        <p:spPr bwMode="auto">
          <a:xfrm>
            <a:off x="349190" y="1365984"/>
            <a:ext cx="4400550" cy="44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1"/>
          <p:cNvPicPr>
            <a:picLocks noChangeAspect="1" noChangeArrowheads="1"/>
          </p:cNvPicPr>
          <p:nvPr/>
        </p:nvPicPr>
        <p:blipFill>
          <a:blip r:embed="rId3">
            <a:extLst>
              <a:ext uri="{28A0092B-C50C-407E-A947-70E740481C1C}">
                <a14:useLocalDpi xmlns:a14="http://schemas.microsoft.com/office/drawing/2010/main" val="0"/>
              </a:ext>
            </a:extLst>
          </a:blip>
          <a:srcRect t="19968"/>
          <a:stretch>
            <a:fillRect/>
          </a:stretch>
        </p:blipFill>
        <p:spPr bwMode="auto">
          <a:xfrm>
            <a:off x="351572" y="1808896"/>
            <a:ext cx="4279106" cy="938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137" y="3746003"/>
            <a:ext cx="4457700" cy="6453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0"/>
          <p:cNvPicPr>
            <a:picLocks noChangeAspect="1" noChangeArrowheads="1"/>
          </p:cNvPicPr>
          <p:nvPr/>
        </p:nvPicPr>
        <p:blipFill>
          <a:blip r:embed="rId2">
            <a:extLst>
              <a:ext uri="{28A0092B-C50C-407E-A947-70E740481C1C}">
                <a14:useLocalDpi xmlns:a14="http://schemas.microsoft.com/office/drawing/2010/main" val="0"/>
              </a:ext>
            </a:extLst>
          </a:blip>
          <a:srcRect t="77290"/>
          <a:stretch>
            <a:fillRect/>
          </a:stretch>
        </p:blipFill>
        <p:spPr bwMode="auto">
          <a:xfrm>
            <a:off x="349190" y="3067429"/>
            <a:ext cx="44005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
          <p:cNvSpPr txBox="1">
            <a:spLocks noChangeArrowheads="1"/>
          </p:cNvSpPr>
          <p:nvPr/>
        </p:nvSpPr>
        <p:spPr bwMode="auto">
          <a:xfrm>
            <a:off x="218221" y="1086187"/>
            <a:ext cx="250260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350" dirty="0" err="1">
                <a:latin typeface="+mn-lt"/>
              </a:rPr>
              <a:t>Beruflich</a:t>
            </a:r>
            <a:r>
              <a:rPr lang="en-US" altLang="en-US" sz="1350" dirty="0">
                <a:latin typeface="+mn-lt"/>
              </a:rPr>
              <a:t> </a:t>
            </a:r>
            <a:r>
              <a:rPr lang="en-US" altLang="en-US" sz="1350" dirty="0" err="1">
                <a:latin typeface="+mn-lt"/>
              </a:rPr>
              <a:t>exponierte</a:t>
            </a:r>
            <a:r>
              <a:rPr lang="en-US" altLang="en-US" sz="1350" dirty="0">
                <a:latin typeface="+mn-lt"/>
              </a:rPr>
              <a:t> </a:t>
            </a:r>
            <a:r>
              <a:rPr lang="en-US" altLang="en-US" sz="1350" dirty="0" err="1">
                <a:latin typeface="+mn-lt"/>
              </a:rPr>
              <a:t>Personen</a:t>
            </a:r>
            <a:endParaRPr lang="en-GB" altLang="en-US" sz="1350" dirty="0">
              <a:latin typeface="+mn-lt"/>
            </a:endParaRPr>
          </a:p>
        </p:txBody>
      </p:sp>
      <p:sp>
        <p:nvSpPr>
          <p:cNvPr id="14" name="TextBox 14"/>
          <p:cNvSpPr txBox="1">
            <a:spLocks noChangeArrowheads="1"/>
          </p:cNvSpPr>
          <p:nvPr/>
        </p:nvSpPr>
        <p:spPr bwMode="auto">
          <a:xfrm>
            <a:off x="219412" y="2766975"/>
            <a:ext cx="30203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dirty="0" err="1"/>
              <a:t>Nicht</a:t>
            </a:r>
            <a:r>
              <a:rPr lang="en-US" sz="1400" dirty="0"/>
              <a:t> </a:t>
            </a:r>
            <a:r>
              <a:rPr lang="en-US" sz="1400" dirty="0" err="1"/>
              <a:t>beruflich</a:t>
            </a:r>
            <a:r>
              <a:rPr lang="en-US" sz="1400" dirty="0"/>
              <a:t> </a:t>
            </a:r>
            <a:r>
              <a:rPr lang="en-US" sz="1400" dirty="0" err="1"/>
              <a:t>exponierte</a:t>
            </a:r>
            <a:r>
              <a:rPr lang="en-US" sz="1400" dirty="0"/>
              <a:t> </a:t>
            </a:r>
            <a:r>
              <a:rPr lang="en-US" sz="1400" dirty="0" err="1"/>
              <a:t>Personen</a:t>
            </a:r>
            <a:endParaRPr lang="en-GB" altLang="en-US" sz="1350" dirty="0"/>
          </a:p>
        </p:txBody>
      </p:sp>
      <p:sp>
        <p:nvSpPr>
          <p:cNvPr id="15" name="TextBox 15"/>
          <p:cNvSpPr txBox="1">
            <a:spLocks noChangeArrowheads="1"/>
          </p:cNvSpPr>
          <p:nvPr/>
        </p:nvSpPr>
        <p:spPr bwMode="auto">
          <a:xfrm>
            <a:off x="217031" y="3455036"/>
            <a:ext cx="188705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350" dirty="0"/>
              <a:t>Umwelt (</a:t>
            </a:r>
            <a:r>
              <a:rPr lang="en-US" altLang="en-US" sz="1350" dirty="0" err="1"/>
              <a:t>Bevölkerung</a:t>
            </a:r>
            <a:r>
              <a:rPr lang="en-US" altLang="en-US" sz="1350" dirty="0"/>
              <a:t>)</a:t>
            </a:r>
            <a:endParaRPr lang="en-GB" altLang="en-US" sz="1350" dirty="0"/>
          </a:p>
        </p:txBody>
      </p:sp>
      <p:sp>
        <p:nvSpPr>
          <p:cNvPr id="18" name="TextBox 2"/>
          <p:cNvSpPr txBox="1">
            <a:spLocks noChangeArrowheads="1"/>
          </p:cNvSpPr>
          <p:nvPr/>
        </p:nvSpPr>
        <p:spPr bwMode="auto">
          <a:xfrm>
            <a:off x="4949735" y="1964500"/>
            <a:ext cx="205697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050" dirty="0" err="1">
                <a:solidFill>
                  <a:srgbClr val="FF0000"/>
                </a:solidFill>
              </a:rPr>
              <a:t>Kategorie</a:t>
            </a:r>
            <a:r>
              <a:rPr lang="en-US" altLang="en-US" sz="1050" dirty="0">
                <a:solidFill>
                  <a:srgbClr val="FF0000"/>
                </a:solidFill>
              </a:rPr>
              <a:t> A:   </a:t>
            </a:r>
            <a:r>
              <a:rPr lang="en-US" altLang="en-US" sz="1050" b="1" dirty="0">
                <a:solidFill>
                  <a:srgbClr val="FF0000"/>
                </a:solidFill>
              </a:rPr>
              <a:t>20 mSv / </a:t>
            </a:r>
            <a:r>
              <a:rPr lang="en-US" altLang="en-US" sz="1050" b="1" dirty="0" err="1">
                <a:solidFill>
                  <a:srgbClr val="FF0000"/>
                </a:solidFill>
              </a:rPr>
              <a:t>Jahr</a:t>
            </a:r>
            <a:r>
              <a:rPr lang="en-US" altLang="en-US" sz="1050" b="1" dirty="0">
                <a:solidFill>
                  <a:srgbClr val="FF0000"/>
                </a:solidFill>
              </a:rPr>
              <a:t> </a:t>
            </a:r>
            <a:r>
              <a:rPr lang="en-US" altLang="en-US" sz="1050" b="1" baseline="30000" dirty="0">
                <a:solidFill>
                  <a:srgbClr val="FF0000"/>
                </a:solidFill>
              </a:rPr>
              <a:t>(</a:t>
            </a:r>
            <a:r>
              <a:rPr lang="en-US" altLang="en-US" sz="1050" b="1" dirty="0">
                <a:solidFill>
                  <a:srgbClr val="FF0000"/>
                </a:solidFill>
              </a:rPr>
              <a:t>*</a:t>
            </a:r>
            <a:r>
              <a:rPr lang="en-US" altLang="en-US" sz="1050" b="1" baseline="30000" dirty="0">
                <a:solidFill>
                  <a:srgbClr val="FF0000"/>
                </a:solidFill>
              </a:rPr>
              <a:t>)</a:t>
            </a:r>
            <a:endParaRPr lang="en-GB" altLang="en-US" sz="1050" b="1" baseline="30000" dirty="0">
              <a:solidFill>
                <a:srgbClr val="FF0000"/>
              </a:solidFill>
            </a:endParaRPr>
          </a:p>
        </p:txBody>
      </p:sp>
      <p:sp>
        <p:nvSpPr>
          <p:cNvPr id="19" name="TextBox 17"/>
          <p:cNvSpPr txBox="1">
            <a:spLocks noChangeArrowheads="1"/>
          </p:cNvSpPr>
          <p:nvPr/>
        </p:nvSpPr>
        <p:spPr bwMode="auto">
          <a:xfrm>
            <a:off x="4949735" y="2307400"/>
            <a:ext cx="198163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050" dirty="0" err="1">
                <a:solidFill>
                  <a:srgbClr val="FF0000"/>
                </a:solidFill>
              </a:rPr>
              <a:t>Kategorie</a:t>
            </a:r>
            <a:r>
              <a:rPr lang="en-US" altLang="en-US" sz="1050" dirty="0">
                <a:solidFill>
                  <a:srgbClr val="FF0000"/>
                </a:solidFill>
              </a:rPr>
              <a:t> B:   </a:t>
            </a:r>
            <a:r>
              <a:rPr lang="en-US" altLang="en-US" sz="1050" b="1" dirty="0">
                <a:solidFill>
                  <a:srgbClr val="FF0000"/>
                </a:solidFill>
              </a:rPr>
              <a:t>6 mSv / </a:t>
            </a:r>
            <a:r>
              <a:rPr lang="en-US" altLang="en-US" sz="1050" b="1" dirty="0" err="1">
                <a:solidFill>
                  <a:srgbClr val="FF0000"/>
                </a:solidFill>
              </a:rPr>
              <a:t>Jahr</a:t>
            </a:r>
            <a:r>
              <a:rPr lang="en-US" altLang="en-US" sz="1050" b="1" dirty="0">
                <a:solidFill>
                  <a:srgbClr val="FF0000"/>
                </a:solidFill>
              </a:rPr>
              <a:t> </a:t>
            </a:r>
            <a:r>
              <a:rPr lang="en-US" altLang="en-US" sz="1050" b="1" baseline="30000" dirty="0">
                <a:solidFill>
                  <a:srgbClr val="FF0000"/>
                </a:solidFill>
              </a:rPr>
              <a:t>(</a:t>
            </a:r>
            <a:r>
              <a:rPr lang="en-US" altLang="en-US" sz="1050" b="1" dirty="0">
                <a:solidFill>
                  <a:srgbClr val="FF0000"/>
                </a:solidFill>
              </a:rPr>
              <a:t>*</a:t>
            </a:r>
            <a:r>
              <a:rPr lang="en-US" altLang="en-US" sz="1050" b="1" baseline="30000" dirty="0">
                <a:solidFill>
                  <a:srgbClr val="FF0000"/>
                </a:solidFill>
              </a:rPr>
              <a:t>)</a:t>
            </a:r>
            <a:endParaRPr lang="en-GB" altLang="en-US" sz="1050" b="1" baseline="30000" dirty="0">
              <a:solidFill>
                <a:srgbClr val="FF0000"/>
              </a:solidFill>
            </a:endParaRPr>
          </a:p>
        </p:txBody>
      </p:sp>
      <p:sp>
        <p:nvSpPr>
          <p:cNvPr id="20" name="TextBox 18"/>
          <p:cNvSpPr txBox="1">
            <a:spLocks noChangeArrowheads="1"/>
          </p:cNvSpPr>
          <p:nvPr/>
        </p:nvSpPr>
        <p:spPr bwMode="auto">
          <a:xfrm>
            <a:off x="5436245" y="3033838"/>
            <a:ext cx="97815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050" b="1" dirty="0">
                <a:solidFill>
                  <a:srgbClr val="FF0000"/>
                </a:solidFill>
              </a:rPr>
              <a:t>1 mSv / </a:t>
            </a:r>
            <a:r>
              <a:rPr lang="en-US" altLang="en-US" sz="1050" b="1" dirty="0" err="1">
                <a:solidFill>
                  <a:srgbClr val="FF0000"/>
                </a:solidFill>
              </a:rPr>
              <a:t>Jahr</a:t>
            </a:r>
            <a:endParaRPr lang="en-GB" altLang="en-US" sz="1050" b="1" dirty="0">
              <a:solidFill>
                <a:srgbClr val="FF0000"/>
              </a:solidFill>
            </a:endParaRPr>
          </a:p>
        </p:txBody>
      </p:sp>
      <p:sp>
        <p:nvSpPr>
          <p:cNvPr id="21" name="TextBox 19"/>
          <p:cNvSpPr txBox="1">
            <a:spLocks noChangeArrowheads="1"/>
          </p:cNvSpPr>
          <p:nvPr/>
        </p:nvSpPr>
        <p:spPr bwMode="auto">
          <a:xfrm>
            <a:off x="5436245" y="3812319"/>
            <a:ext cx="109036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050" b="1" dirty="0">
                <a:solidFill>
                  <a:srgbClr val="FF0000"/>
                </a:solidFill>
              </a:rPr>
              <a:t>0.3 mSv / </a:t>
            </a:r>
            <a:r>
              <a:rPr lang="en-US" altLang="en-US" sz="1050" b="1" dirty="0" err="1">
                <a:solidFill>
                  <a:srgbClr val="FF0000"/>
                </a:solidFill>
              </a:rPr>
              <a:t>Jahr</a:t>
            </a:r>
            <a:endParaRPr lang="en-GB" altLang="en-US" sz="1050" b="1" dirty="0">
              <a:solidFill>
                <a:srgbClr val="FF0000"/>
              </a:solidFill>
            </a:endParaRPr>
          </a:p>
        </p:txBody>
      </p:sp>
      <p:sp>
        <p:nvSpPr>
          <p:cNvPr id="22" name="TextBox 21"/>
          <p:cNvSpPr txBox="1"/>
          <p:nvPr/>
        </p:nvSpPr>
        <p:spPr>
          <a:xfrm>
            <a:off x="7133533" y="1914985"/>
            <a:ext cx="1899878" cy="784830"/>
          </a:xfrm>
          <a:prstGeom prst="rect">
            <a:avLst/>
          </a:prstGeom>
          <a:noFill/>
        </p:spPr>
        <p:txBody>
          <a:bodyPr wrap="square" rtlCol="0">
            <a:spAutoFit/>
          </a:bodyPr>
          <a:lstStyle/>
          <a:p>
            <a:pPr algn="ctr"/>
            <a:r>
              <a:rPr lang="de-DE" sz="900" baseline="30000" dirty="0"/>
              <a:t>(</a:t>
            </a:r>
            <a:r>
              <a:rPr lang="de-DE" sz="900" dirty="0"/>
              <a:t>*</a:t>
            </a:r>
            <a:r>
              <a:rPr lang="de-DE" sz="900" baseline="30000" dirty="0"/>
              <a:t>)</a:t>
            </a:r>
            <a:r>
              <a:rPr lang="de-DE" sz="900" dirty="0"/>
              <a:t> Auszubildende und Studenten (Alter 16-18): 6 </a:t>
            </a:r>
            <a:r>
              <a:rPr lang="de-DE" sz="900" dirty="0" err="1"/>
              <a:t>mSv</a:t>
            </a:r>
            <a:r>
              <a:rPr lang="de-DE" sz="900" dirty="0"/>
              <a:t>/Jahr</a:t>
            </a:r>
          </a:p>
          <a:p>
            <a:pPr algn="ctr"/>
            <a:endParaRPr lang="de-DE" sz="900" dirty="0"/>
          </a:p>
          <a:p>
            <a:pPr algn="ctr"/>
            <a:r>
              <a:rPr lang="de-DE" sz="900" dirty="0"/>
              <a:t>    Schwangere Personen: </a:t>
            </a:r>
            <a:br>
              <a:rPr lang="de-DE" sz="900" dirty="0"/>
            </a:br>
            <a:r>
              <a:rPr lang="de-DE" sz="900" dirty="0"/>
              <a:t>1mSv/ Jahr</a:t>
            </a:r>
          </a:p>
        </p:txBody>
      </p:sp>
      <p:sp>
        <p:nvSpPr>
          <p:cNvPr id="2" name="Title 1">
            <a:extLst>
              <a:ext uri="{FF2B5EF4-FFF2-40B4-BE49-F238E27FC236}">
                <a16:creationId xmlns:a16="http://schemas.microsoft.com/office/drawing/2014/main" id="{04A4F168-CBBC-9655-D8D7-BECEC8309DC6}"/>
              </a:ext>
            </a:extLst>
          </p:cNvPr>
          <p:cNvSpPr txBox="1">
            <a:spLocks/>
          </p:cNvSpPr>
          <p:nvPr/>
        </p:nvSpPr>
        <p:spPr>
          <a:xfrm>
            <a:off x="167275" y="190500"/>
            <a:ext cx="8976725" cy="858371"/>
          </a:xfrm>
          <a:prstGeom prst="rect">
            <a:avLst/>
          </a:prstGeom>
        </p:spPr>
        <p:txBody>
          <a:bodyPr anchor="t"/>
          <a:lstStyle/>
          <a:p>
            <a:pPr fontAlgn="auto">
              <a:spcAft>
                <a:spcPts val="0"/>
              </a:spcAft>
              <a:defRPr/>
            </a:pPr>
            <a:r>
              <a:rPr lang="fr-FR" sz="4000" dirty="0" err="1">
                <a:solidFill>
                  <a:schemeClr val="accent6">
                    <a:lumMod val="50000"/>
                  </a:schemeClr>
                </a:solidFill>
              </a:rPr>
              <a:t>Dosisbegrenzung</a:t>
            </a:r>
            <a:r>
              <a:rPr lang="fr-FR" sz="4000" dirty="0">
                <a:solidFill>
                  <a:schemeClr val="accent6">
                    <a:lumMod val="50000"/>
                  </a:schemeClr>
                </a:solidFill>
              </a:rPr>
              <a:t> – </a:t>
            </a:r>
            <a:r>
              <a:rPr lang="fr-FR" sz="4000" dirty="0" err="1">
                <a:solidFill>
                  <a:schemeClr val="accent6">
                    <a:lumMod val="50000"/>
                  </a:schemeClr>
                </a:solidFill>
              </a:rPr>
              <a:t>Safety</a:t>
            </a:r>
            <a:r>
              <a:rPr lang="fr-FR" sz="4000" dirty="0">
                <a:solidFill>
                  <a:schemeClr val="accent6">
                    <a:lumMod val="50000"/>
                  </a:schemeClr>
                </a:solidFill>
              </a:rPr>
              <a:t> Code F</a:t>
            </a:r>
          </a:p>
        </p:txBody>
      </p:sp>
      <p:sp>
        <p:nvSpPr>
          <p:cNvPr id="4" name="Slide Number Placeholder 3">
            <a:extLst>
              <a:ext uri="{FF2B5EF4-FFF2-40B4-BE49-F238E27FC236}">
                <a16:creationId xmlns:a16="http://schemas.microsoft.com/office/drawing/2014/main" id="{036EB909-BCEF-FD28-14CA-9B81578E8600}"/>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28</a:t>
            </a:fld>
            <a:endParaRPr lang="en-US" dirty="0">
              <a:solidFill>
                <a:schemeClr val="bg1"/>
              </a:solidFill>
            </a:endParaRPr>
          </a:p>
        </p:txBody>
      </p:sp>
    </p:spTree>
    <p:extLst>
      <p:ext uri="{BB962C8B-B14F-4D97-AF65-F5344CB8AC3E}">
        <p14:creationId xmlns:p14="http://schemas.microsoft.com/office/powerpoint/2010/main" val="3450720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a:xfrm>
            <a:off x="11424361" y="6278898"/>
            <a:ext cx="482600" cy="331932"/>
          </a:xfrm>
          <a:prstGeom prst="rect">
            <a:avLst/>
          </a:prstGeom>
        </p:spPr>
        <p:txBody>
          <a:bodyPr vert="horz" lIns="91440" tIns="45720" rIns="0" bIns="4572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D55979-00CC-4874-A80E-0959E76EB92F}" type="slidenum">
              <a:rPr lang="en-GB" smtClean="0"/>
              <a:pPr/>
              <a:t>29</a:t>
            </a:fld>
            <a:endParaRPr lang="en-GB"/>
          </a:p>
        </p:txBody>
      </p:sp>
      <p:sp>
        <p:nvSpPr>
          <p:cNvPr id="25" name="TextBox 24"/>
          <p:cNvSpPr txBox="1"/>
          <p:nvPr/>
        </p:nvSpPr>
        <p:spPr>
          <a:xfrm>
            <a:off x="148944" y="3257331"/>
            <a:ext cx="2623490" cy="1061829"/>
          </a:xfrm>
          <a:prstGeom prst="rect">
            <a:avLst/>
          </a:prstGeom>
          <a:noFill/>
        </p:spPr>
        <p:txBody>
          <a:bodyPr wrap="square">
            <a:spAutoFit/>
          </a:bodyPr>
          <a:lstStyle/>
          <a:p>
            <a:pPr>
              <a:defRPr/>
            </a:pPr>
            <a:r>
              <a:rPr lang="de-DE" sz="900" dirty="0"/>
              <a:t>Gesamtzahl der Arbeitsstunden pro Jahr </a:t>
            </a:r>
            <a:r>
              <a:rPr lang="en-US" sz="900" dirty="0"/>
              <a:t>: 2000 </a:t>
            </a:r>
            <a:r>
              <a:rPr lang="en-US" sz="900" dirty="0" err="1"/>
              <a:t>Stunden</a:t>
            </a:r>
            <a:r>
              <a:rPr lang="en-US" sz="900" dirty="0"/>
              <a:t> </a:t>
            </a:r>
          </a:p>
          <a:p>
            <a:pPr>
              <a:defRPr/>
            </a:pPr>
            <a:endParaRPr lang="en-US" sz="900" i="1" dirty="0"/>
          </a:p>
          <a:p>
            <a:pPr>
              <a:defRPr/>
            </a:pPr>
            <a:r>
              <a:rPr lang="en-US" sz="900" i="1" dirty="0" err="1"/>
              <a:t>Beispiel</a:t>
            </a:r>
            <a:r>
              <a:rPr lang="en-US" sz="900" i="1" dirty="0"/>
              <a:t>: </a:t>
            </a:r>
          </a:p>
          <a:p>
            <a:pPr>
              <a:defRPr/>
            </a:pPr>
            <a:r>
              <a:rPr lang="en-US" sz="900" dirty="0"/>
              <a:t>Supervised Area 3 </a:t>
            </a:r>
            <a:r>
              <a:rPr lang="en-US" sz="900" dirty="0">
                <a:latin typeface="Arial"/>
                <a:cs typeface="Arial"/>
              </a:rPr>
              <a:t>µ</a:t>
            </a:r>
            <a:r>
              <a:rPr lang="en-US" sz="900" dirty="0" err="1">
                <a:latin typeface="Arial"/>
                <a:cs typeface="Arial"/>
              </a:rPr>
              <a:t>Sv</a:t>
            </a:r>
            <a:r>
              <a:rPr lang="en-US" sz="900" dirty="0">
                <a:latin typeface="Arial"/>
                <a:cs typeface="Arial"/>
              </a:rPr>
              <a:t>/h × 2000 </a:t>
            </a:r>
            <a:r>
              <a:rPr lang="en-US" sz="900" dirty="0" err="1">
                <a:latin typeface="Arial"/>
                <a:cs typeface="Arial"/>
              </a:rPr>
              <a:t>hrs</a:t>
            </a:r>
            <a:r>
              <a:rPr lang="en-US" sz="900" dirty="0">
                <a:latin typeface="Arial"/>
                <a:cs typeface="Arial"/>
              </a:rPr>
              <a:t> = 6 </a:t>
            </a:r>
            <a:r>
              <a:rPr lang="en-US" sz="900" dirty="0" err="1">
                <a:latin typeface="Arial"/>
                <a:cs typeface="Arial"/>
              </a:rPr>
              <a:t>mSv</a:t>
            </a:r>
            <a:endParaRPr lang="en-US" sz="900" dirty="0">
              <a:latin typeface="Arial"/>
              <a:cs typeface="Arial"/>
            </a:endParaRPr>
          </a:p>
          <a:p>
            <a:pPr>
              <a:defRPr/>
            </a:pPr>
            <a:endParaRPr lang="en-US" sz="900" dirty="0"/>
          </a:p>
          <a:p>
            <a:pPr>
              <a:defRPr/>
            </a:pPr>
            <a:r>
              <a:rPr lang="en-US" sz="900" dirty="0"/>
              <a:t>Low-occupancy: &lt; 20% der </a:t>
            </a:r>
            <a:r>
              <a:rPr lang="en-US" sz="900" dirty="0" err="1"/>
              <a:t>Arbeitszeit</a:t>
            </a:r>
            <a:endParaRPr lang="en-GB" sz="900" dirty="0"/>
          </a:p>
        </p:txBody>
      </p:sp>
      <p:sp>
        <p:nvSpPr>
          <p:cNvPr id="1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2167468" y="6262302"/>
            <a:ext cx="4572000" cy="365125"/>
          </a:xfrm>
          <a:prstGeom prst="rect">
            <a:avLst/>
          </a:prstGeom>
        </p:spPr>
        <p:txBody>
          <a:bodyPr vert="horz" lIns="91440" tIns="45720" rIns="91440" bIns="45720" rtlCol="0" anchor="ctr"/>
          <a:lstStyle>
            <a:defPPr>
              <a:defRPr lang="en-US"/>
            </a:defPPr>
            <a:lvl1pPr marL="0" algn="ct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b="1" dirty="0"/>
          </a:p>
        </p:txBody>
      </p:sp>
      <p:pic>
        <p:nvPicPr>
          <p:cNvPr id="9" name="Picture 8"/>
          <p:cNvPicPr>
            <a:picLocks noChangeAspect="1"/>
          </p:cNvPicPr>
          <p:nvPr/>
        </p:nvPicPr>
        <p:blipFill>
          <a:blip r:embed="rId2"/>
          <a:stretch>
            <a:fillRect/>
          </a:stretch>
        </p:blipFill>
        <p:spPr>
          <a:xfrm>
            <a:off x="2772433" y="1028445"/>
            <a:ext cx="6250466" cy="3237257"/>
          </a:xfrm>
          <a:prstGeom prst="rect">
            <a:avLst/>
          </a:prstGeom>
        </p:spPr>
      </p:pic>
      <p:sp>
        <p:nvSpPr>
          <p:cNvPr id="2" name="Title 1">
            <a:extLst>
              <a:ext uri="{FF2B5EF4-FFF2-40B4-BE49-F238E27FC236}">
                <a16:creationId xmlns:a16="http://schemas.microsoft.com/office/drawing/2014/main" id="{A6FBFEA8-A37C-BF4F-6BC7-688A47A2C4CE}"/>
              </a:ext>
            </a:extLst>
          </p:cNvPr>
          <p:cNvSpPr txBox="1">
            <a:spLocks/>
          </p:cNvSpPr>
          <p:nvPr/>
        </p:nvSpPr>
        <p:spPr>
          <a:xfrm>
            <a:off x="167275" y="190500"/>
            <a:ext cx="8976725" cy="858371"/>
          </a:xfrm>
          <a:prstGeom prst="rect">
            <a:avLst/>
          </a:prstGeom>
        </p:spPr>
        <p:txBody>
          <a:bodyPr anchor="t"/>
          <a:lstStyle/>
          <a:p>
            <a:pPr fontAlgn="auto">
              <a:spcAft>
                <a:spcPts val="0"/>
              </a:spcAft>
              <a:defRPr/>
            </a:pPr>
            <a:r>
              <a:rPr lang="fr-FR" sz="4000" dirty="0" err="1">
                <a:solidFill>
                  <a:schemeClr val="accent6">
                    <a:lumMod val="50000"/>
                  </a:schemeClr>
                </a:solidFill>
              </a:rPr>
              <a:t>Zonenklassifizierung</a:t>
            </a:r>
            <a:endParaRPr lang="fr-FR" sz="4000" dirty="0">
              <a:solidFill>
                <a:schemeClr val="accent6">
                  <a:lumMod val="50000"/>
                </a:schemeClr>
              </a:solidFill>
            </a:endParaRPr>
          </a:p>
        </p:txBody>
      </p:sp>
      <p:sp>
        <p:nvSpPr>
          <p:cNvPr id="4" name="TextBox 3">
            <a:extLst>
              <a:ext uri="{FF2B5EF4-FFF2-40B4-BE49-F238E27FC236}">
                <a16:creationId xmlns:a16="http://schemas.microsoft.com/office/drawing/2014/main" id="{073B4A80-2366-39AA-DEC3-7830F59DEB82}"/>
              </a:ext>
            </a:extLst>
          </p:cNvPr>
          <p:cNvSpPr txBox="1"/>
          <p:nvPr/>
        </p:nvSpPr>
        <p:spPr>
          <a:xfrm>
            <a:off x="218222" y="921561"/>
            <a:ext cx="2623490" cy="369332"/>
          </a:xfrm>
          <a:prstGeom prst="rect">
            <a:avLst/>
          </a:prstGeom>
          <a:noFill/>
        </p:spPr>
        <p:txBody>
          <a:bodyPr wrap="square">
            <a:spAutoFit/>
          </a:bodyPr>
          <a:lstStyle/>
          <a:p>
            <a:r>
              <a:rPr lang="fr-FR" dirty="0">
                <a:solidFill>
                  <a:schemeClr val="accent6">
                    <a:lumMod val="50000"/>
                  </a:schemeClr>
                </a:solidFill>
              </a:rPr>
              <a:t>E</a:t>
            </a:r>
            <a:r>
              <a:rPr lang="fr-FR" sz="1800" dirty="0">
                <a:solidFill>
                  <a:schemeClr val="accent6">
                    <a:lumMod val="50000"/>
                  </a:schemeClr>
                </a:solidFill>
              </a:rPr>
              <a:t>xterne Exposition</a:t>
            </a:r>
            <a:endParaRPr lang="en-CH" dirty="0"/>
          </a:p>
        </p:txBody>
      </p:sp>
      <p:sp>
        <p:nvSpPr>
          <p:cNvPr id="3" name="Slide Number Placeholder 3">
            <a:extLst>
              <a:ext uri="{FF2B5EF4-FFF2-40B4-BE49-F238E27FC236}">
                <a16:creationId xmlns:a16="http://schemas.microsoft.com/office/drawing/2014/main" id="{2C2AC364-6E14-F535-8A08-8DA2255FC1EC}"/>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29</a:t>
            </a:fld>
            <a:endParaRPr lang="en-US" dirty="0">
              <a:solidFill>
                <a:schemeClr val="bg1"/>
              </a:solidFill>
            </a:endParaRPr>
          </a:p>
        </p:txBody>
      </p:sp>
    </p:spTree>
    <p:extLst>
      <p:ext uri="{BB962C8B-B14F-4D97-AF65-F5344CB8AC3E}">
        <p14:creationId xmlns:p14="http://schemas.microsoft.com/office/powerpoint/2010/main" val="3837573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Textfeld 4"/>
          <p:cNvSpPr txBox="1"/>
          <p:nvPr/>
        </p:nvSpPr>
        <p:spPr bwMode="gray">
          <a:xfrm>
            <a:off x="168132" y="2854887"/>
            <a:ext cx="256480" cy="138499"/>
          </a:xfrm>
          <a:prstGeom prst="rect">
            <a:avLst/>
          </a:prstGeom>
          <a:noFill/>
        </p:spPr>
        <p:txBody>
          <a:bodyPr wrap="none" lIns="0" tIns="0" rIns="0" bIns="0" rtlCol="0" anchor="ctr" anchorCtr="0">
            <a:spAutoFit/>
          </a:bodyPr>
          <a:lstStyle/>
          <a:p>
            <a:r>
              <a:rPr lang="en-GB" sz="900" b="1" dirty="0">
                <a:solidFill>
                  <a:schemeClr val="bg1">
                    <a:lumMod val="50000"/>
                  </a:schemeClr>
                </a:solidFill>
              </a:rPr>
              <a:t>2002</a:t>
            </a:r>
          </a:p>
        </p:txBody>
      </p:sp>
      <p:grpSp>
        <p:nvGrpSpPr>
          <p:cNvPr id="197" name="Group 196"/>
          <p:cNvGrpSpPr/>
          <p:nvPr/>
        </p:nvGrpSpPr>
        <p:grpSpPr>
          <a:xfrm>
            <a:off x="296509" y="1244163"/>
            <a:ext cx="1222388" cy="1573144"/>
            <a:chOff x="783319" y="1640375"/>
            <a:chExt cx="1629851" cy="1939315"/>
          </a:xfrm>
        </p:grpSpPr>
        <p:sp>
          <p:nvSpPr>
            <p:cNvPr id="198" name="Line 20"/>
            <p:cNvSpPr>
              <a:spLocks noChangeShapeType="1"/>
            </p:cNvSpPr>
            <p:nvPr/>
          </p:nvSpPr>
          <p:spPr bwMode="gray">
            <a:xfrm rot="16200000" flipH="1" flipV="1">
              <a:off x="1592014" y="831680"/>
              <a:ext cx="12461" cy="1629851"/>
            </a:xfrm>
            <a:prstGeom prst="line">
              <a:avLst/>
            </a:prstGeom>
            <a:noFill/>
            <a:ln w="9525">
              <a:solidFill>
                <a:srgbClr val="7F7F7F"/>
              </a:solidFill>
              <a:prstDash val="solid"/>
              <a:round/>
              <a:headEnd/>
              <a:tailEnd/>
            </a:ln>
          </p:spPr>
          <p:txBody>
            <a:bodyPr/>
            <a:lstStyle/>
            <a:p>
              <a:endParaRPr lang="en-GB" sz="1350"/>
            </a:p>
          </p:txBody>
        </p:sp>
        <p:sp>
          <p:nvSpPr>
            <p:cNvPr id="221" name="Line 20"/>
            <p:cNvSpPr>
              <a:spLocks noChangeShapeType="1"/>
            </p:cNvSpPr>
            <p:nvPr/>
          </p:nvSpPr>
          <p:spPr bwMode="gray">
            <a:xfrm flipH="1" flipV="1">
              <a:off x="783319" y="1649361"/>
              <a:ext cx="0" cy="1930329"/>
            </a:xfrm>
            <a:prstGeom prst="line">
              <a:avLst/>
            </a:prstGeom>
            <a:noFill/>
            <a:ln w="9525">
              <a:solidFill>
                <a:srgbClr val="7F7F7F"/>
              </a:solidFill>
              <a:prstDash val="solid"/>
              <a:round/>
              <a:headEnd type="oval"/>
              <a:tailEnd/>
            </a:ln>
          </p:spPr>
          <p:txBody>
            <a:bodyPr/>
            <a:lstStyle/>
            <a:p>
              <a:endParaRPr lang="en-GB" sz="1350"/>
            </a:p>
          </p:txBody>
        </p:sp>
      </p:grpSp>
      <p:grpSp>
        <p:nvGrpSpPr>
          <p:cNvPr id="10" name="Group 9">
            <a:extLst>
              <a:ext uri="{FF2B5EF4-FFF2-40B4-BE49-F238E27FC236}">
                <a16:creationId xmlns:a16="http://schemas.microsoft.com/office/drawing/2014/main" id="{1E1FE023-49EF-61DF-2EC3-6AB9C0008EF8}"/>
              </a:ext>
            </a:extLst>
          </p:cNvPr>
          <p:cNvGrpSpPr/>
          <p:nvPr/>
        </p:nvGrpSpPr>
        <p:grpSpPr>
          <a:xfrm>
            <a:off x="3105051" y="1237290"/>
            <a:ext cx="2855086" cy="1756096"/>
            <a:chOff x="3105051" y="1237290"/>
            <a:chExt cx="2855086" cy="1756096"/>
          </a:xfrm>
        </p:grpSpPr>
        <p:sp>
          <p:nvSpPr>
            <p:cNvPr id="193" name="Textfeld 31"/>
            <p:cNvSpPr txBox="1"/>
            <p:nvPr/>
          </p:nvSpPr>
          <p:spPr bwMode="gray">
            <a:xfrm>
              <a:off x="3296137" y="1867705"/>
              <a:ext cx="2664000" cy="821100"/>
            </a:xfrm>
            <a:prstGeom prst="rect">
              <a:avLst/>
            </a:prstGeom>
            <a:noFill/>
          </p:spPr>
          <p:txBody>
            <a:bodyPr wrap="square" lIns="0" tIns="0" rIns="81000" bIns="0" rtlCol="0" anchor="t" anchorCtr="0">
              <a:noAutofit/>
            </a:bodyPr>
            <a:lstStyle/>
            <a:p>
              <a:pPr>
                <a:spcAft>
                  <a:spcPts val="225"/>
                </a:spcAft>
              </a:pPr>
              <a:r>
                <a:rPr lang="de-AT" sz="900" b="1" dirty="0"/>
                <a:t>Consultant bei Oliver Wyman</a:t>
              </a:r>
            </a:p>
            <a:p>
              <a:pPr>
                <a:spcAft>
                  <a:spcPts val="225"/>
                </a:spcAft>
              </a:pPr>
              <a:r>
                <a:rPr lang="de-AT" sz="900" dirty="0"/>
                <a:t>Consultant bei einer globalen Unternehmensberatung im Finanzbereich</a:t>
              </a:r>
            </a:p>
          </p:txBody>
        </p:sp>
        <p:grpSp>
          <p:nvGrpSpPr>
            <p:cNvPr id="5" name="Group 4">
              <a:extLst>
                <a:ext uri="{FF2B5EF4-FFF2-40B4-BE49-F238E27FC236}">
                  <a16:creationId xmlns:a16="http://schemas.microsoft.com/office/drawing/2014/main" id="{B495EFAA-71D7-360F-9E36-BF0FD86BB9EA}"/>
                </a:ext>
              </a:extLst>
            </p:cNvPr>
            <p:cNvGrpSpPr/>
            <p:nvPr/>
          </p:nvGrpSpPr>
          <p:grpSpPr>
            <a:xfrm>
              <a:off x="3105051" y="1237290"/>
              <a:ext cx="749984" cy="1756096"/>
              <a:chOff x="3105051" y="1237290"/>
              <a:chExt cx="749984" cy="1756096"/>
            </a:xfrm>
          </p:grpSpPr>
          <p:sp>
            <p:nvSpPr>
              <p:cNvPr id="192" name="Textfeld 33"/>
              <p:cNvSpPr txBox="1"/>
              <p:nvPr/>
            </p:nvSpPr>
            <p:spPr bwMode="gray">
              <a:xfrm>
                <a:off x="3105051" y="2854887"/>
                <a:ext cx="256480" cy="138499"/>
              </a:xfrm>
              <a:prstGeom prst="rect">
                <a:avLst/>
              </a:prstGeom>
              <a:noFill/>
            </p:spPr>
            <p:txBody>
              <a:bodyPr wrap="none" lIns="0" tIns="0" rIns="0" bIns="0" rtlCol="0" anchor="ctr" anchorCtr="0">
                <a:spAutoFit/>
              </a:bodyPr>
              <a:lstStyle/>
              <a:p>
                <a:r>
                  <a:rPr lang="en-GB" sz="900" b="1" dirty="0">
                    <a:solidFill>
                      <a:schemeClr val="bg1">
                        <a:lumMod val="50000"/>
                      </a:schemeClr>
                    </a:solidFill>
                  </a:rPr>
                  <a:t>2011</a:t>
                </a:r>
              </a:p>
            </p:txBody>
          </p:sp>
          <p:grpSp>
            <p:nvGrpSpPr>
              <p:cNvPr id="222" name="Group 221"/>
              <p:cNvGrpSpPr/>
              <p:nvPr/>
            </p:nvGrpSpPr>
            <p:grpSpPr>
              <a:xfrm>
                <a:off x="3228907" y="1260535"/>
                <a:ext cx="626128" cy="1566000"/>
                <a:chOff x="3575884" y="1660556"/>
                <a:chExt cx="834837" cy="1930509"/>
              </a:xfrm>
            </p:grpSpPr>
            <p:sp>
              <p:nvSpPr>
                <p:cNvPr id="223" name="Line 20"/>
                <p:cNvSpPr>
                  <a:spLocks noChangeShapeType="1"/>
                </p:cNvSpPr>
                <p:nvPr/>
              </p:nvSpPr>
              <p:spPr bwMode="gray">
                <a:xfrm rot="16200000" flipV="1">
                  <a:off x="3993303" y="1243140"/>
                  <a:ext cx="0" cy="834836"/>
                </a:xfrm>
                <a:prstGeom prst="line">
                  <a:avLst/>
                </a:prstGeom>
                <a:noFill/>
                <a:ln w="9525">
                  <a:solidFill>
                    <a:srgbClr val="7F7F7F"/>
                  </a:solidFill>
                  <a:prstDash val="solid"/>
                  <a:round/>
                  <a:headEnd/>
                  <a:tailEnd/>
                </a:ln>
              </p:spPr>
              <p:txBody>
                <a:bodyPr/>
                <a:lstStyle/>
                <a:p>
                  <a:endParaRPr lang="en-GB" sz="1350"/>
                </a:p>
              </p:txBody>
            </p:sp>
            <p:sp>
              <p:nvSpPr>
                <p:cNvPr id="224" name="Line 20"/>
                <p:cNvSpPr>
                  <a:spLocks noChangeShapeType="1"/>
                </p:cNvSpPr>
                <p:nvPr/>
              </p:nvSpPr>
              <p:spPr bwMode="gray">
                <a:xfrm flipV="1">
                  <a:off x="3575884" y="1660556"/>
                  <a:ext cx="0" cy="1930509"/>
                </a:xfrm>
                <a:prstGeom prst="line">
                  <a:avLst/>
                </a:prstGeom>
                <a:noFill/>
                <a:ln w="9525">
                  <a:solidFill>
                    <a:srgbClr val="7F7F7F"/>
                  </a:solidFill>
                  <a:prstDash val="solid"/>
                  <a:round/>
                  <a:headEnd type="oval"/>
                  <a:tailEnd/>
                </a:ln>
              </p:spPr>
              <p:txBody>
                <a:bodyPr/>
                <a:lstStyle/>
                <a:p>
                  <a:endParaRPr lang="en-GB" sz="1350"/>
                </a:p>
              </p:txBody>
            </p:sp>
          </p:grpSp>
          <p:grpSp>
            <p:nvGrpSpPr>
              <p:cNvPr id="231" name="Group 230"/>
              <p:cNvGrpSpPr/>
              <p:nvPr/>
            </p:nvGrpSpPr>
            <p:grpSpPr>
              <a:xfrm>
                <a:off x="3287779" y="1237290"/>
                <a:ext cx="534938" cy="587879"/>
                <a:chOff x="4264918" y="5557628"/>
                <a:chExt cx="713250" cy="783839"/>
              </a:xfrm>
            </p:grpSpPr>
            <p:grpSp>
              <p:nvGrpSpPr>
                <p:cNvPr id="232" name="Group 231"/>
                <p:cNvGrpSpPr/>
                <p:nvPr/>
              </p:nvGrpSpPr>
              <p:grpSpPr>
                <a:xfrm>
                  <a:off x="4264918" y="5557628"/>
                  <a:ext cx="713250" cy="783839"/>
                  <a:chOff x="5994400" y="4583845"/>
                  <a:chExt cx="1079160" cy="1185963"/>
                </a:xfrm>
              </p:grpSpPr>
              <p:sp>
                <p:nvSpPr>
                  <p:cNvPr id="234" name="Rectangle 233"/>
                  <p:cNvSpPr/>
                  <p:nvPr/>
                </p:nvSpPr>
                <p:spPr>
                  <a:xfrm>
                    <a:off x="6028531" y="4822297"/>
                    <a:ext cx="1045029" cy="947511"/>
                  </a:xfrm>
                  <a:prstGeom prst="rect">
                    <a:avLst/>
                  </a:prstGeom>
                  <a:solidFill>
                    <a:schemeClr val="accent4"/>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35" name="Folded Corner 234"/>
                  <p:cNvSpPr/>
                  <p:nvPr/>
                </p:nvSpPr>
                <p:spPr>
                  <a:xfrm>
                    <a:off x="5994400" y="4805731"/>
                    <a:ext cx="1045029" cy="929945"/>
                  </a:xfrm>
                  <a:prstGeom prst="foldedCorner">
                    <a:avLst>
                      <a:gd name="adj" fmla="val 0"/>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lnSpc>
                        <a:spcPct val="100000"/>
                      </a:lnSpc>
                    </a:pPr>
                    <a:endParaRPr lang="en-GB" sz="2400" b="1">
                      <a:solidFill>
                        <a:schemeClr val="accent1"/>
                      </a:solidFill>
                    </a:endParaRPr>
                  </a:p>
                </p:txBody>
              </p:sp>
              <p:sp>
                <p:nvSpPr>
                  <p:cNvPr id="236" name="Round Same Side Corner Rectangle 235"/>
                  <p:cNvSpPr/>
                  <p:nvPr/>
                </p:nvSpPr>
                <p:spPr>
                  <a:xfrm>
                    <a:off x="5994400" y="4673602"/>
                    <a:ext cx="1079160" cy="140414"/>
                  </a:xfrm>
                  <a:prstGeom prst="round2SameRect">
                    <a:avLst/>
                  </a:prstGeom>
                  <a:solidFill>
                    <a:schemeClr val="accent3"/>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54000" rIns="0" bIns="0" rtlCol="0" anchor="ctr"/>
                  <a:lstStyle/>
                  <a:p>
                    <a:pPr algn="ctr">
                      <a:lnSpc>
                        <a:spcPct val="100000"/>
                      </a:lnSpc>
                    </a:pPr>
                    <a:endParaRPr lang="en-GB" sz="600" cap="all">
                      <a:solidFill>
                        <a:schemeClr val="bg2"/>
                      </a:solidFill>
                    </a:endParaRPr>
                  </a:p>
                </p:txBody>
              </p:sp>
              <p:grpSp>
                <p:nvGrpSpPr>
                  <p:cNvPr id="237" name="Group 236"/>
                  <p:cNvGrpSpPr/>
                  <p:nvPr/>
                </p:nvGrpSpPr>
                <p:grpSpPr>
                  <a:xfrm>
                    <a:off x="6084569" y="4583845"/>
                    <a:ext cx="92396" cy="206047"/>
                    <a:chOff x="6101236" y="4583845"/>
                    <a:chExt cx="92396" cy="206047"/>
                  </a:xfrm>
                </p:grpSpPr>
                <p:sp>
                  <p:nvSpPr>
                    <p:cNvPr id="250" name="Oval 249"/>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51" name="Rectangle 250"/>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38" name="Group 237"/>
                  <p:cNvGrpSpPr/>
                  <p:nvPr/>
                </p:nvGrpSpPr>
                <p:grpSpPr>
                  <a:xfrm>
                    <a:off x="6285946" y="4583845"/>
                    <a:ext cx="92396" cy="206047"/>
                    <a:chOff x="6101236" y="4583845"/>
                    <a:chExt cx="92396" cy="206047"/>
                  </a:xfrm>
                </p:grpSpPr>
                <p:sp>
                  <p:nvSpPr>
                    <p:cNvPr id="248" name="Oval 247"/>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49" name="Rectangle 248"/>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39" name="Group 238"/>
                  <p:cNvGrpSpPr/>
                  <p:nvPr/>
                </p:nvGrpSpPr>
                <p:grpSpPr>
                  <a:xfrm>
                    <a:off x="6487323" y="4583845"/>
                    <a:ext cx="92396" cy="206047"/>
                    <a:chOff x="6101236" y="4583845"/>
                    <a:chExt cx="92396" cy="206047"/>
                  </a:xfrm>
                </p:grpSpPr>
                <p:sp>
                  <p:nvSpPr>
                    <p:cNvPr id="246" name="Oval 245"/>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47" name="Rectangle 246"/>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40" name="Group 239"/>
                  <p:cNvGrpSpPr/>
                  <p:nvPr/>
                </p:nvGrpSpPr>
                <p:grpSpPr>
                  <a:xfrm>
                    <a:off x="6688700" y="4583845"/>
                    <a:ext cx="92396" cy="206047"/>
                    <a:chOff x="6101236" y="4583845"/>
                    <a:chExt cx="92396" cy="206047"/>
                  </a:xfrm>
                </p:grpSpPr>
                <p:sp>
                  <p:nvSpPr>
                    <p:cNvPr id="244" name="Oval 243"/>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45" name="Rectangle 244"/>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41" name="Group 240"/>
                  <p:cNvGrpSpPr/>
                  <p:nvPr/>
                </p:nvGrpSpPr>
                <p:grpSpPr>
                  <a:xfrm>
                    <a:off x="6890075" y="4583845"/>
                    <a:ext cx="92396" cy="206047"/>
                    <a:chOff x="6101236" y="4583845"/>
                    <a:chExt cx="92396" cy="206047"/>
                  </a:xfrm>
                </p:grpSpPr>
                <p:sp>
                  <p:nvSpPr>
                    <p:cNvPr id="242" name="Oval 241"/>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43" name="Rectangle 242"/>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pic>
              <p:nvPicPr>
                <p:cNvPr id="233" name="Picture 232" descr="250561_10151104188373311_688371427_n.png"/>
                <p:cNvPicPr>
                  <a:picLocks noChangeAspect="1"/>
                </p:cNvPicPr>
                <p:nvPr/>
              </p:nvPicPr>
              <p:blipFill rotWithShape="1">
                <a:blip r:embed="rId3">
                  <a:extLst>
                    <a:ext uri="{28A0092B-C50C-407E-A947-70E740481C1C}">
                      <a14:useLocalDpi xmlns:a14="http://schemas.microsoft.com/office/drawing/2010/main" val="0"/>
                    </a:ext>
                  </a:extLst>
                </a:blip>
                <a:srcRect t="2206" r="17346" b="14952"/>
                <a:stretch/>
              </p:blipFill>
              <p:spPr>
                <a:xfrm>
                  <a:off x="4325562" y="5724524"/>
                  <a:ext cx="588377" cy="589715"/>
                </a:xfrm>
                <a:prstGeom prst="rect">
                  <a:avLst/>
                </a:prstGeom>
              </p:spPr>
            </p:pic>
          </p:grpSp>
        </p:grpSp>
      </p:grpSp>
      <p:grpSp>
        <p:nvGrpSpPr>
          <p:cNvPr id="273" name="Group 272"/>
          <p:cNvGrpSpPr/>
          <p:nvPr/>
        </p:nvGrpSpPr>
        <p:grpSpPr>
          <a:xfrm>
            <a:off x="358932" y="1228346"/>
            <a:ext cx="534938" cy="587879"/>
            <a:chOff x="1432430" y="5572511"/>
            <a:chExt cx="713250" cy="783839"/>
          </a:xfrm>
        </p:grpSpPr>
        <p:grpSp>
          <p:nvGrpSpPr>
            <p:cNvPr id="274" name="Group 273"/>
            <p:cNvGrpSpPr/>
            <p:nvPr/>
          </p:nvGrpSpPr>
          <p:grpSpPr>
            <a:xfrm>
              <a:off x="1432430" y="5572511"/>
              <a:ext cx="713250" cy="783839"/>
              <a:chOff x="5994400" y="4583845"/>
              <a:chExt cx="1079160" cy="1185963"/>
            </a:xfrm>
          </p:grpSpPr>
          <p:sp>
            <p:nvSpPr>
              <p:cNvPr id="276" name="Rectangle 275"/>
              <p:cNvSpPr/>
              <p:nvPr/>
            </p:nvSpPr>
            <p:spPr>
              <a:xfrm>
                <a:off x="6028531" y="4822297"/>
                <a:ext cx="1045029" cy="947511"/>
              </a:xfrm>
              <a:prstGeom prst="rect">
                <a:avLst/>
              </a:prstGeom>
              <a:solidFill>
                <a:schemeClr val="accent4"/>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77" name="Folded Corner 276"/>
              <p:cNvSpPr/>
              <p:nvPr/>
            </p:nvSpPr>
            <p:spPr>
              <a:xfrm>
                <a:off x="5994400" y="4805731"/>
                <a:ext cx="1045029" cy="929945"/>
              </a:xfrm>
              <a:prstGeom prst="foldedCorner">
                <a:avLst>
                  <a:gd name="adj" fmla="val 0"/>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lnSpc>
                    <a:spcPct val="100000"/>
                  </a:lnSpc>
                </a:pPr>
                <a:endParaRPr lang="en-GB" sz="2400" b="1">
                  <a:solidFill>
                    <a:schemeClr val="accent1"/>
                  </a:solidFill>
                </a:endParaRPr>
              </a:p>
            </p:txBody>
          </p:sp>
          <p:sp>
            <p:nvSpPr>
              <p:cNvPr id="278" name="Round Same Side Corner Rectangle 277"/>
              <p:cNvSpPr/>
              <p:nvPr/>
            </p:nvSpPr>
            <p:spPr>
              <a:xfrm>
                <a:off x="5994400" y="4673602"/>
                <a:ext cx="1079160" cy="140414"/>
              </a:xfrm>
              <a:prstGeom prst="round2SameRect">
                <a:avLst/>
              </a:prstGeom>
              <a:solidFill>
                <a:schemeClr val="accent3"/>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54000" rIns="0" bIns="0" rtlCol="0" anchor="ctr"/>
              <a:lstStyle/>
              <a:p>
                <a:pPr algn="ctr">
                  <a:lnSpc>
                    <a:spcPct val="100000"/>
                  </a:lnSpc>
                </a:pPr>
                <a:endParaRPr lang="en-GB" sz="600" cap="all">
                  <a:solidFill>
                    <a:schemeClr val="bg2"/>
                  </a:solidFill>
                </a:endParaRPr>
              </a:p>
            </p:txBody>
          </p:sp>
          <p:grpSp>
            <p:nvGrpSpPr>
              <p:cNvPr id="279" name="Group 278"/>
              <p:cNvGrpSpPr/>
              <p:nvPr/>
            </p:nvGrpSpPr>
            <p:grpSpPr>
              <a:xfrm>
                <a:off x="6084569" y="4583845"/>
                <a:ext cx="92396" cy="206047"/>
                <a:chOff x="6101236" y="4583845"/>
                <a:chExt cx="92396" cy="206047"/>
              </a:xfrm>
            </p:grpSpPr>
            <p:sp>
              <p:nvSpPr>
                <p:cNvPr id="387" name="Oval 386"/>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388" name="Rectangle 387"/>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80" name="Group 279"/>
              <p:cNvGrpSpPr/>
              <p:nvPr/>
            </p:nvGrpSpPr>
            <p:grpSpPr>
              <a:xfrm>
                <a:off x="6285946" y="4583845"/>
                <a:ext cx="92396" cy="206047"/>
                <a:chOff x="6101236" y="4583845"/>
                <a:chExt cx="92396" cy="206047"/>
              </a:xfrm>
            </p:grpSpPr>
            <p:sp>
              <p:nvSpPr>
                <p:cNvPr id="385" name="Oval 384"/>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386" name="Rectangle 385"/>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319" name="Group 318"/>
              <p:cNvGrpSpPr/>
              <p:nvPr/>
            </p:nvGrpSpPr>
            <p:grpSpPr>
              <a:xfrm>
                <a:off x="6487323" y="4583845"/>
                <a:ext cx="92396" cy="206047"/>
                <a:chOff x="6101236" y="4583845"/>
                <a:chExt cx="92396" cy="206047"/>
              </a:xfrm>
            </p:grpSpPr>
            <p:sp>
              <p:nvSpPr>
                <p:cNvPr id="383" name="Oval 382"/>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384" name="Rectangle 383"/>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321" name="Group 320"/>
              <p:cNvGrpSpPr/>
              <p:nvPr/>
            </p:nvGrpSpPr>
            <p:grpSpPr>
              <a:xfrm>
                <a:off x="6688700" y="4583845"/>
                <a:ext cx="92396" cy="206047"/>
                <a:chOff x="6101236" y="4583845"/>
                <a:chExt cx="92396" cy="206047"/>
              </a:xfrm>
            </p:grpSpPr>
            <p:sp>
              <p:nvSpPr>
                <p:cNvPr id="381" name="Oval 380"/>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382" name="Rectangle 381"/>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340" name="Group 339"/>
              <p:cNvGrpSpPr/>
              <p:nvPr/>
            </p:nvGrpSpPr>
            <p:grpSpPr>
              <a:xfrm>
                <a:off x="6890075" y="4583845"/>
                <a:ext cx="92396" cy="206047"/>
                <a:chOff x="6101236" y="4583845"/>
                <a:chExt cx="92396" cy="206047"/>
              </a:xfrm>
            </p:grpSpPr>
            <p:sp>
              <p:nvSpPr>
                <p:cNvPr id="342" name="Oval 341"/>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380" name="Rectangle 379"/>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pic>
          <p:nvPicPr>
            <p:cNvPr id="275" name="Picture 274" descr="Unknown.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56346" y="5732592"/>
              <a:ext cx="640902" cy="576000"/>
            </a:xfrm>
            <a:prstGeom prst="rect">
              <a:avLst/>
            </a:prstGeom>
          </p:spPr>
        </p:pic>
      </p:grpSp>
      <p:grpSp>
        <p:nvGrpSpPr>
          <p:cNvPr id="11" name="Group 10">
            <a:extLst>
              <a:ext uri="{FF2B5EF4-FFF2-40B4-BE49-F238E27FC236}">
                <a16:creationId xmlns:a16="http://schemas.microsoft.com/office/drawing/2014/main" id="{FAD7BDDF-AAC9-4955-70A4-59B24BC31B8C}"/>
              </a:ext>
            </a:extLst>
          </p:cNvPr>
          <p:cNvGrpSpPr/>
          <p:nvPr/>
        </p:nvGrpSpPr>
        <p:grpSpPr>
          <a:xfrm>
            <a:off x="6045990" y="1169679"/>
            <a:ext cx="2856504" cy="1754457"/>
            <a:chOff x="6045990" y="1169679"/>
            <a:chExt cx="2856504" cy="1754457"/>
          </a:xfrm>
        </p:grpSpPr>
        <p:sp>
          <p:nvSpPr>
            <p:cNvPr id="188" name="Textfeld 26"/>
            <p:cNvSpPr txBox="1"/>
            <p:nvPr/>
          </p:nvSpPr>
          <p:spPr bwMode="gray">
            <a:xfrm>
              <a:off x="6238494" y="1861909"/>
              <a:ext cx="2664000" cy="828115"/>
            </a:xfrm>
            <a:prstGeom prst="rect">
              <a:avLst/>
            </a:prstGeom>
            <a:noFill/>
          </p:spPr>
          <p:txBody>
            <a:bodyPr wrap="square" lIns="0" tIns="0" rIns="81000" bIns="0" rtlCol="0" anchor="t" anchorCtr="0">
              <a:noAutofit/>
            </a:bodyPr>
            <a:lstStyle/>
            <a:p>
              <a:pPr>
                <a:spcAft>
                  <a:spcPts val="225"/>
                </a:spcAft>
              </a:pPr>
              <a:r>
                <a:rPr lang="de-AT" sz="900" b="1" dirty="0"/>
                <a:t>RP Physikerin am PSI</a:t>
              </a:r>
            </a:p>
            <a:p>
              <a:pPr>
                <a:spcAft>
                  <a:spcPts val="225"/>
                </a:spcAft>
              </a:pPr>
              <a:r>
                <a:rPr lang="de-AT" sz="900" dirty="0"/>
                <a:t>Globale Planung radiologische Installationen und PSYS, Co-Projektleiterin vom DRPS bei </a:t>
              </a:r>
              <a:r>
                <a:rPr lang="de-AT" sz="900" dirty="0" err="1"/>
                <a:t>SwissFEL</a:t>
              </a:r>
              <a:r>
                <a:rPr lang="de-AT" sz="900" dirty="0"/>
                <a:t> </a:t>
              </a:r>
            </a:p>
            <a:p>
              <a:pPr>
                <a:spcAft>
                  <a:spcPts val="225"/>
                </a:spcAft>
              </a:pPr>
              <a:endParaRPr lang="de-AT" sz="900" dirty="0"/>
            </a:p>
          </p:txBody>
        </p:sp>
        <p:grpSp>
          <p:nvGrpSpPr>
            <p:cNvPr id="7" name="Group 6">
              <a:extLst>
                <a:ext uri="{FF2B5EF4-FFF2-40B4-BE49-F238E27FC236}">
                  <a16:creationId xmlns:a16="http://schemas.microsoft.com/office/drawing/2014/main" id="{0D88D63E-8672-6361-90BC-BB20A7740C4B}"/>
                </a:ext>
              </a:extLst>
            </p:cNvPr>
            <p:cNvGrpSpPr/>
            <p:nvPr/>
          </p:nvGrpSpPr>
          <p:grpSpPr>
            <a:xfrm>
              <a:off x="6045990" y="1169679"/>
              <a:ext cx="751403" cy="1754457"/>
              <a:chOff x="6045990" y="1169679"/>
              <a:chExt cx="751403" cy="1754457"/>
            </a:xfrm>
          </p:grpSpPr>
          <p:sp>
            <p:nvSpPr>
              <p:cNvPr id="194" name="Textfeld 39"/>
              <p:cNvSpPr txBox="1"/>
              <p:nvPr/>
            </p:nvSpPr>
            <p:spPr bwMode="gray">
              <a:xfrm>
                <a:off x="6045990" y="2785637"/>
                <a:ext cx="256480" cy="138499"/>
              </a:xfrm>
              <a:prstGeom prst="rect">
                <a:avLst/>
              </a:prstGeom>
              <a:noFill/>
            </p:spPr>
            <p:txBody>
              <a:bodyPr wrap="none" lIns="0" tIns="0" rIns="0" bIns="0" rtlCol="0" anchor="ctr" anchorCtr="0">
                <a:spAutoFit/>
              </a:bodyPr>
              <a:lstStyle/>
              <a:p>
                <a:r>
                  <a:rPr lang="en-GB" sz="900" b="1" cap="all" dirty="0">
                    <a:solidFill>
                      <a:schemeClr val="bg1">
                        <a:lumMod val="50000"/>
                      </a:schemeClr>
                    </a:solidFill>
                  </a:rPr>
                  <a:t>2016</a:t>
                </a:r>
              </a:p>
            </p:txBody>
          </p:sp>
          <p:grpSp>
            <p:nvGrpSpPr>
              <p:cNvPr id="225" name="Group 224"/>
              <p:cNvGrpSpPr/>
              <p:nvPr/>
            </p:nvGrpSpPr>
            <p:grpSpPr>
              <a:xfrm>
                <a:off x="6171265" y="1197547"/>
                <a:ext cx="626128" cy="1566000"/>
                <a:chOff x="6451803" y="1669566"/>
                <a:chExt cx="834837" cy="1930508"/>
              </a:xfrm>
            </p:grpSpPr>
            <p:sp>
              <p:nvSpPr>
                <p:cNvPr id="226" name="Line 20"/>
                <p:cNvSpPr>
                  <a:spLocks noChangeShapeType="1"/>
                </p:cNvSpPr>
                <p:nvPr/>
              </p:nvSpPr>
              <p:spPr bwMode="gray">
                <a:xfrm flipV="1">
                  <a:off x="6451803" y="1669566"/>
                  <a:ext cx="0" cy="1930508"/>
                </a:xfrm>
                <a:prstGeom prst="line">
                  <a:avLst/>
                </a:prstGeom>
                <a:noFill/>
                <a:ln w="9525">
                  <a:solidFill>
                    <a:srgbClr val="7F7F7F"/>
                  </a:solidFill>
                  <a:prstDash val="solid"/>
                  <a:round/>
                  <a:headEnd type="oval"/>
                  <a:tailEnd/>
                </a:ln>
              </p:spPr>
              <p:txBody>
                <a:bodyPr/>
                <a:lstStyle/>
                <a:p>
                  <a:endParaRPr lang="en-GB" sz="1350"/>
                </a:p>
              </p:txBody>
            </p:sp>
            <p:sp>
              <p:nvSpPr>
                <p:cNvPr id="227" name="Line 20"/>
                <p:cNvSpPr>
                  <a:spLocks noChangeShapeType="1"/>
                </p:cNvSpPr>
                <p:nvPr/>
              </p:nvSpPr>
              <p:spPr bwMode="gray">
                <a:xfrm rot="16200000" flipV="1">
                  <a:off x="6869222" y="1252149"/>
                  <a:ext cx="0" cy="834836"/>
                </a:xfrm>
                <a:prstGeom prst="line">
                  <a:avLst/>
                </a:prstGeom>
                <a:noFill/>
                <a:ln w="9525">
                  <a:solidFill>
                    <a:srgbClr val="7F7F7F"/>
                  </a:solidFill>
                  <a:prstDash val="solid"/>
                  <a:round/>
                  <a:headEnd/>
                  <a:tailEnd/>
                </a:ln>
              </p:spPr>
              <p:txBody>
                <a:bodyPr/>
                <a:lstStyle/>
                <a:p>
                  <a:endParaRPr lang="en-GB" sz="1350"/>
                </a:p>
              </p:txBody>
            </p:sp>
          </p:grpSp>
          <p:grpSp>
            <p:nvGrpSpPr>
              <p:cNvPr id="410" name="Group 409"/>
              <p:cNvGrpSpPr/>
              <p:nvPr/>
            </p:nvGrpSpPr>
            <p:grpSpPr>
              <a:xfrm>
                <a:off x="6224622" y="1169679"/>
                <a:ext cx="534938" cy="587879"/>
                <a:chOff x="7101159" y="5572511"/>
                <a:chExt cx="713250" cy="783839"/>
              </a:xfrm>
            </p:grpSpPr>
            <p:grpSp>
              <p:nvGrpSpPr>
                <p:cNvPr id="411" name="Group 410"/>
                <p:cNvGrpSpPr/>
                <p:nvPr/>
              </p:nvGrpSpPr>
              <p:grpSpPr>
                <a:xfrm>
                  <a:off x="7101159" y="5572511"/>
                  <a:ext cx="713250" cy="783839"/>
                  <a:chOff x="5994400" y="4583845"/>
                  <a:chExt cx="1079160" cy="1185963"/>
                </a:xfrm>
              </p:grpSpPr>
              <p:sp>
                <p:nvSpPr>
                  <p:cNvPr id="413" name="Rectangle 412"/>
                  <p:cNvSpPr/>
                  <p:nvPr/>
                </p:nvSpPr>
                <p:spPr>
                  <a:xfrm>
                    <a:off x="6028531" y="4822297"/>
                    <a:ext cx="1045029" cy="947511"/>
                  </a:xfrm>
                  <a:prstGeom prst="rect">
                    <a:avLst/>
                  </a:prstGeom>
                  <a:solidFill>
                    <a:schemeClr val="accent4"/>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14" name="Folded Corner 413"/>
                  <p:cNvSpPr/>
                  <p:nvPr/>
                </p:nvSpPr>
                <p:spPr>
                  <a:xfrm>
                    <a:off x="5994400" y="4805731"/>
                    <a:ext cx="1045029" cy="929945"/>
                  </a:xfrm>
                  <a:prstGeom prst="foldedCorner">
                    <a:avLst>
                      <a:gd name="adj" fmla="val 0"/>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lnSpc>
                        <a:spcPct val="100000"/>
                      </a:lnSpc>
                    </a:pPr>
                    <a:endParaRPr lang="en-GB" sz="2400" b="1">
                      <a:solidFill>
                        <a:schemeClr val="accent1"/>
                      </a:solidFill>
                    </a:endParaRPr>
                  </a:p>
                </p:txBody>
              </p:sp>
              <p:sp>
                <p:nvSpPr>
                  <p:cNvPr id="415" name="Round Same Side Corner Rectangle 414"/>
                  <p:cNvSpPr/>
                  <p:nvPr/>
                </p:nvSpPr>
                <p:spPr>
                  <a:xfrm>
                    <a:off x="5994400" y="4673602"/>
                    <a:ext cx="1079160" cy="140414"/>
                  </a:xfrm>
                  <a:prstGeom prst="round2SameRect">
                    <a:avLst/>
                  </a:prstGeom>
                  <a:solidFill>
                    <a:schemeClr val="accent3"/>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54000" rIns="0" bIns="0" rtlCol="0" anchor="ctr"/>
                  <a:lstStyle/>
                  <a:p>
                    <a:pPr algn="ctr">
                      <a:lnSpc>
                        <a:spcPct val="100000"/>
                      </a:lnSpc>
                    </a:pPr>
                    <a:endParaRPr lang="en-GB" sz="600" cap="all">
                      <a:solidFill>
                        <a:schemeClr val="bg2"/>
                      </a:solidFill>
                    </a:endParaRPr>
                  </a:p>
                </p:txBody>
              </p:sp>
              <p:grpSp>
                <p:nvGrpSpPr>
                  <p:cNvPr id="416" name="Group 415"/>
                  <p:cNvGrpSpPr/>
                  <p:nvPr/>
                </p:nvGrpSpPr>
                <p:grpSpPr>
                  <a:xfrm>
                    <a:off x="6084569" y="4583845"/>
                    <a:ext cx="92396" cy="206047"/>
                    <a:chOff x="6101236" y="4583845"/>
                    <a:chExt cx="92396" cy="206047"/>
                  </a:xfrm>
                </p:grpSpPr>
                <p:sp>
                  <p:nvSpPr>
                    <p:cNvPr id="429" name="Oval 428"/>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30" name="Rectangle 429"/>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417" name="Group 416"/>
                  <p:cNvGrpSpPr/>
                  <p:nvPr/>
                </p:nvGrpSpPr>
                <p:grpSpPr>
                  <a:xfrm>
                    <a:off x="6285946" y="4583845"/>
                    <a:ext cx="92396" cy="206047"/>
                    <a:chOff x="6101236" y="4583845"/>
                    <a:chExt cx="92396" cy="206047"/>
                  </a:xfrm>
                </p:grpSpPr>
                <p:sp>
                  <p:nvSpPr>
                    <p:cNvPr id="427" name="Oval 426"/>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28" name="Rectangle 427"/>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418" name="Group 417"/>
                  <p:cNvGrpSpPr/>
                  <p:nvPr/>
                </p:nvGrpSpPr>
                <p:grpSpPr>
                  <a:xfrm>
                    <a:off x="6487323" y="4583845"/>
                    <a:ext cx="92396" cy="206047"/>
                    <a:chOff x="6101236" y="4583845"/>
                    <a:chExt cx="92396" cy="206047"/>
                  </a:xfrm>
                </p:grpSpPr>
                <p:sp>
                  <p:nvSpPr>
                    <p:cNvPr id="425" name="Oval 424"/>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26" name="Rectangle 425"/>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419" name="Group 418"/>
                  <p:cNvGrpSpPr/>
                  <p:nvPr/>
                </p:nvGrpSpPr>
                <p:grpSpPr>
                  <a:xfrm>
                    <a:off x="6688700" y="4583845"/>
                    <a:ext cx="92396" cy="206047"/>
                    <a:chOff x="6101236" y="4583845"/>
                    <a:chExt cx="92396" cy="206047"/>
                  </a:xfrm>
                </p:grpSpPr>
                <p:sp>
                  <p:nvSpPr>
                    <p:cNvPr id="423" name="Oval 422"/>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24" name="Rectangle 423"/>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420" name="Group 419"/>
                  <p:cNvGrpSpPr/>
                  <p:nvPr/>
                </p:nvGrpSpPr>
                <p:grpSpPr>
                  <a:xfrm>
                    <a:off x="6890075" y="4583845"/>
                    <a:ext cx="92396" cy="206047"/>
                    <a:chOff x="6101236" y="4583845"/>
                    <a:chExt cx="92396" cy="206047"/>
                  </a:xfrm>
                </p:grpSpPr>
                <p:sp>
                  <p:nvSpPr>
                    <p:cNvPr id="421" name="Oval 420"/>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22" name="Rectangle 421"/>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pic>
              <p:nvPicPr>
                <p:cNvPr id="412" name="Picture 411" descr="220px-Paul_Scherrer_Institut.svg.png"/>
                <p:cNvPicPr>
                  <a:picLocks noChangeAspect="1"/>
                </p:cNvPicPr>
                <p:nvPr/>
              </p:nvPicPr>
              <p:blipFill rotWithShape="1">
                <a:blip r:embed="rId5">
                  <a:extLst>
                    <a:ext uri="{28A0092B-C50C-407E-A947-70E740481C1C}">
                      <a14:useLocalDpi xmlns:a14="http://schemas.microsoft.com/office/drawing/2010/main" val="0"/>
                    </a:ext>
                  </a:extLst>
                </a:blip>
                <a:srcRect l="21108" t="22368" r="21134"/>
                <a:stretch/>
              </p:blipFill>
              <p:spPr>
                <a:xfrm>
                  <a:off x="7106670" y="5850108"/>
                  <a:ext cx="690981" cy="333506"/>
                </a:xfrm>
                <a:prstGeom prst="rect">
                  <a:avLst/>
                </a:prstGeom>
              </p:spPr>
            </p:pic>
          </p:grpSp>
        </p:grpSp>
      </p:grpSp>
      <p:grpSp>
        <p:nvGrpSpPr>
          <p:cNvPr id="6" name="Group 5">
            <a:extLst>
              <a:ext uri="{FF2B5EF4-FFF2-40B4-BE49-F238E27FC236}">
                <a16:creationId xmlns:a16="http://schemas.microsoft.com/office/drawing/2014/main" id="{3C5DDE4E-2DB5-350D-F70F-E3BD37609D87}"/>
              </a:ext>
            </a:extLst>
          </p:cNvPr>
          <p:cNvGrpSpPr/>
          <p:nvPr/>
        </p:nvGrpSpPr>
        <p:grpSpPr>
          <a:xfrm>
            <a:off x="3868818" y="2640777"/>
            <a:ext cx="2657695" cy="1778141"/>
            <a:chOff x="3868818" y="2640777"/>
            <a:chExt cx="2657695" cy="1778141"/>
          </a:xfrm>
        </p:grpSpPr>
        <p:sp>
          <p:nvSpPr>
            <p:cNvPr id="195" name="Textfeld 40"/>
            <p:cNvSpPr txBox="1"/>
            <p:nvPr/>
          </p:nvSpPr>
          <p:spPr bwMode="gray">
            <a:xfrm>
              <a:off x="3988273" y="3042304"/>
              <a:ext cx="2538240" cy="880327"/>
            </a:xfrm>
            <a:prstGeom prst="rect">
              <a:avLst/>
            </a:prstGeom>
            <a:noFill/>
          </p:spPr>
          <p:txBody>
            <a:bodyPr wrap="square" lIns="81000" tIns="0" rIns="0" bIns="0" rtlCol="0">
              <a:noAutofit/>
            </a:bodyPr>
            <a:lstStyle/>
            <a:p>
              <a:pPr>
                <a:spcAft>
                  <a:spcPts val="225"/>
                </a:spcAft>
              </a:pPr>
              <a:r>
                <a:rPr lang="de-AT" sz="900" b="1" dirty="0"/>
                <a:t>Fellow RP Physikerin am CERN</a:t>
              </a:r>
            </a:p>
            <a:p>
              <a:pPr>
                <a:spcAft>
                  <a:spcPts val="225"/>
                </a:spcAft>
              </a:pPr>
              <a:r>
                <a:rPr lang="de-AT" sz="900" dirty="0"/>
                <a:t>Radiologische Studien und Design Optimierung von vorgeschlagenen Anlagen/Experimenten</a:t>
              </a:r>
              <a:endParaRPr lang="de-AT" sz="900" i="1" dirty="0">
                <a:solidFill>
                  <a:schemeClr val="bg1">
                    <a:lumMod val="50000"/>
                  </a:schemeClr>
                </a:solidFill>
              </a:endParaRPr>
            </a:p>
          </p:txBody>
        </p:sp>
        <p:sp>
          <p:nvSpPr>
            <p:cNvPr id="196" name="Textfeld 42"/>
            <p:cNvSpPr txBox="1"/>
            <p:nvPr/>
          </p:nvSpPr>
          <p:spPr bwMode="gray">
            <a:xfrm>
              <a:off x="3868818" y="2640777"/>
              <a:ext cx="256480" cy="138499"/>
            </a:xfrm>
            <a:prstGeom prst="rect">
              <a:avLst/>
            </a:prstGeom>
            <a:noFill/>
          </p:spPr>
          <p:txBody>
            <a:bodyPr wrap="none" lIns="0" tIns="0" rIns="0" bIns="0" rtlCol="0" anchor="ctr" anchorCtr="0">
              <a:spAutoFit/>
            </a:bodyPr>
            <a:lstStyle/>
            <a:p>
              <a:r>
                <a:rPr lang="en-GB" sz="900" b="1" dirty="0">
                  <a:solidFill>
                    <a:schemeClr val="bg1">
                      <a:lumMod val="50000"/>
                    </a:schemeClr>
                  </a:solidFill>
                </a:rPr>
                <a:t>2013</a:t>
              </a:r>
            </a:p>
          </p:txBody>
        </p:sp>
        <p:grpSp>
          <p:nvGrpSpPr>
            <p:cNvPr id="252" name="Group 251"/>
            <p:cNvGrpSpPr/>
            <p:nvPr/>
          </p:nvGrpSpPr>
          <p:grpSpPr>
            <a:xfrm>
              <a:off x="4057093" y="3831039"/>
              <a:ext cx="534938" cy="587879"/>
              <a:chOff x="5865120" y="1401587"/>
              <a:chExt cx="713250" cy="783839"/>
            </a:xfrm>
          </p:grpSpPr>
          <p:grpSp>
            <p:nvGrpSpPr>
              <p:cNvPr id="253" name="Group 252"/>
              <p:cNvGrpSpPr/>
              <p:nvPr/>
            </p:nvGrpSpPr>
            <p:grpSpPr>
              <a:xfrm>
                <a:off x="5865120" y="1401587"/>
                <a:ext cx="713250" cy="783839"/>
                <a:chOff x="5994400" y="4583845"/>
                <a:chExt cx="1079160" cy="1185963"/>
              </a:xfrm>
            </p:grpSpPr>
            <p:sp>
              <p:nvSpPr>
                <p:cNvPr id="255" name="Rectangle 254"/>
                <p:cNvSpPr/>
                <p:nvPr/>
              </p:nvSpPr>
              <p:spPr>
                <a:xfrm>
                  <a:off x="6028531" y="4810244"/>
                  <a:ext cx="1045029" cy="959564"/>
                </a:xfrm>
                <a:prstGeom prst="rect">
                  <a:avLst/>
                </a:prstGeom>
                <a:solidFill>
                  <a:schemeClr val="accent4"/>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56" name="Folded Corner 255"/>
                <p:cNvSpPr/>
                <p:nvPr/>
              </p:nvSpPr>
              <p:spPr>
                <a:xfrm>
                  <a:off x="5994400" y="4810246"/>
                  <a:ext cx="1045029" cy="925432"/>
                </a:xfrm>
                <a:prstGeom prst="foldedCorner">
                  <a:avLst>
                    <a:gd name="adj" fmla="val 0"/>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lnSpc>
                      <a:spcPct val="100000"/>
                    </a:lnSpc>
                  </a:pPr>
                  <a:endParaRPr lang="en-GB" sz="2400" b="1">
                    <a:solidFill>
                      <a:schemeClr val="accent1"/>
                    </a:solidFill>
                  </a:endParaRPr>
                </a:p>
              </p:txBody>
            </p:sp>
            <p:sp>
              <p:nvSpPr>
                <p:cNvPr id="257" name="Round Same Side Corner Rectangle 256"/>
                <p:cNvSpPr/>
                <p:nvPr/>
              </p:nvSpPr>
              <p:spPr>
                <a:xfrm>
                  <a:off x="5994400" y="4673602"/>
                  <a:ext cx="1079160" cy="138691"/>
                </a:xfrm>
                <a:prstGeom prst="round2SameRect">
                  <a:avLst/>
                </a:prstGeom>
                <a:solidFill>
                  <a:schemeClr val="accent3"/>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54000" rIns="0" bIns="0" rtlCol="0" anchor="ctr"/>
                <a:lstStyle/>
                <a:p>
                  <a:pPr algn="ctr">
                    <a:lnSpc>
                      <a:spcPct val="100000"/>
                    </a:lnSpc>
                  </a:pPr>
                  <a:endParaRPr lang="en-GB" sz="600" cap="all">
                    <a:solidFill>
                      <a:schemeClr val="bg2"/>
                    </a:solidFill>
                  </a:endParaRPr>
                </a:p>
              </p:txBody>
            </p:sp>
            <p:grpSp>
              <p:nvGrpSpPr>
                <p:cNvPr id="258" name="Group 257"/>
                <p:cNvGrpSpPr/>
                <p:nvPr/>
              </p:nvGrpSpPr>
              <p:grpSpPr>
                <a:xfrm>
                  <a:off x="6084569" y="4583845"/>
                  <a:ext cx="92396" cy="206047"/>
                  <a:chOff x="6101236" y="4583845"/>
                  <a:chExt cx="92396" cy="206047"/>
                </a:xfrm>
              </p:grpSpPr>
              <p:sp>
                <p:nvSpPr>
                  <p:cNvPr id="271" name="Oval 270"/>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72" name="Rectangle 271"/>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59" name="Group 258"/>
                <p:cNvGrpSpPr/>
                <p:nvPr/>
              </p:nvGrpSpPr>
              <p:grpSpPr>
                <a:xfrm>
                  <a:off x="6285946" y="4583845"/>
                  <a:ext cx="92396" cy="206047"/>
                  <a:chOff x="6101236" y="4583845"/>
                  <a:chExt cx="92396" cy="206047"/>
                </a:xfrm>
              </p:grpSpPr>
              <p:sp>
                <p:nvSpPr>
                  <p:cNvPr id="269" name="Oval 268"/>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70" name="Rectangle 269"/>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60" name="Group 259"/>
                <p:cNvGrpSpPr/>
                <p:nvPr/>
              </p:nvGrpSpPr>
              <p:grpSpPr>
                <a:xfrm>
                  <a:off x="6487323" y="4583845"/>
                  <a:ext cx="92396" cy="206047"/>
                  <a:chOff x="6101236" y="4583845"/>
                  <a:chExt cx="92396" cy="206047"/>
                </a:xfrm>
              </p:grpSpPr>
              <p:sp>
                <p:nvSpPr>
                  <p:cNvPr id="267" name="Oval 266"/>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68" name="Rectangle 267"/>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61" name="Group 260"/>
                <p:cNvGrpSpPr/>
                <p:nvPr/>
              </p:nvGrpSpPr>
              <p:grpSpPr>
                <a:xfrm>
                  <a:off x="6688700" y="4583845"/>
                  <a:ext cx="92396" cy="206047"/>
                  <a:chOff x="6101236" y="4583845"/>
                  <a:chExt cx="92396" cy="206047"/>
                </a:xfrm>
              </p:grpSpPr>
              <p:sp>
                <p:nvSpPr>
                  <p:cNvPr id="265" name="Oval 264"/>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66" name="Rectangle 265"/>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62" name="Group 261"/>
                <p:cNvGrpSpPr/>
                <p:nvPr/>
              </p:nvGrpSpPr>
              <p:grpSpPr>
                <a:xfrm>
                  <a:off x="6890075" y="4583845"/>
                  <a:ext cx="92396" cy="206047"/>
                  <a:chOff x="6101236" y="4583845"/>
                  <a:chExt cx="92396" cy="206047"/>
                </a:xfrm>
              </p:grpSpPr>
              <p:sp>
                <p:nvSpPr>
                  <p:cNvPr id="263" name="Oval 262"/>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64" name="Rectangle 263"/>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pic>
            <p:nvPicPr>
              <p:cNvPr id="254" name="Picture 25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28753" y="1550699"/>
                <a:ext cx="587534" cy="587534"/>
              </a:xfrm>
              <a:prstGeom prst="rect">
                <a:avLst/>
              </a:prstGeom>
              <a:noFill/>
              <a:ln w="76200">
                <a:no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nvGrpSpPr>
            <p:cNvPr id="431" name="Group 430"/>
            <p:cNvGrpSpPr/>
            <p:nvPr/>
          </p:nvGrpSpPr>
          <p:grpSpPr>
            <a:xfrm>
              <a:off x="3994914" y="2832797"/>
              <a:ext cx="634500" cy="1017818"/>
              <a:chOff x="2040882" y="3976635"/>
              <a:chExt cx="846000" cy="1205893"/>
            </a:xfrm>
          </p:grpSpPr>
          <p:cxnSp>
            <p:nvCxnSpPr>
              <p:cNvPr id="432" name="Gerade Verbindung 27"/>
              <p:cNvCxnSpPr>
                <a:endCxn id="433" idx="0"/>
              </p:cNvCxnSpPr>
              <p:nvPr/>
            </p:nvCxnSpPr>
            <p:spPr bwMode="gray">
              <a:xfrm>
                <a:off x="2040882" y="3976635"/>
                <a:ext cx="0" cy="1205893"/>
              </a:xfrm>
              <a:prstGeom prst="line">
                <a:avLst/>
              </a:prstGeom>
              <a:noFill/>
              <a:ln w="9525">
                <a:solidFill>
                  <a:srgbClr val="7F7F7F"/>
                </a:solidFill>
                <a:prstDash val="solid"/>
                <a:round/>
                <a:headEnd type="oval"/>
                <a:tailEnd/>
              </a:ln>
            </p:spPr>
          </p:cxnSp>
          <p:sp>
            <p:nvSpPr>
              <p:cNvPr id="433" name="Line 20"/>
              <p:cNvSpPr>
                <a:spLocks noChangeShapeType="1"/>
              </p:cNvSpPr>
              <p:nvPr/>
            </p:nvSpPr>
            <p:spPr bwMode="gray">
              <a:xfrm rot="16200000">
                <a:off x="2463881" y="4759527"/>
                <a:ext cx="1" cy="846000"/>
              </a:xfrm>
              <a:prstGeom prst="line">
                <a:avLst/>
              </a:prstGeom>
              <a:noFill/>
              <a:ln w="9525">
                <a:solidFill>
                  <a:srgbClr val="7F7F7F"/>
                </a:solidFill>
                <a:prstDash val="solid"/>
                <a:round/>
                <a:headEnd/>
                <a:tailEnd/>
              </a:ln>
            </p:spPr>
            <p:txBody>
              <a:bodyPr/>
              <a:lstStyle/>
              <a:p>
                <a:endParaRPr lang="en-GB" sz="1350"/>
              </a:p>
            </p:txBody>
          </p:sp>
        </p:grpSp>
      </p:grpSp>
      <p:cxnSp>
        <p:nvCxnSpPr>
          <p:cNvPr id="462" name="Straight Connector 461"/>
          <p:cNvCxnSpPr/>
          <p:nvPr/>
        </p:nvCxnSpPr>
        <p:spPr>
          <a:xfrm flipV="1">
            <a:off x="0" y="2822780"/>
            <a:ext cx="9144000" cy="0"/>
          </a:xfrm>
          <a:prstGeom prst="line">
            <a:avLst/>
          </a:prstGeom>
          <a:ln w="19050" cap="rnd">
            <a:solidFill>
              <a:srgbClr val="7F7F7F"/>
            </a:solidFill>
            <a:prstDash val="sysDot"/>
            <a:tailEnd type="none"/>
          </a:ln>
        </p:spPr>
        <p:style>
          <a:lnRef idx="1">
            <a:schemeClr val="accent1"/>
          </a:lnRef>
          <a:fillRef idx="0">
            <a:schemeClr val="accent1"/>
          </a:fillRef>
          <a:effectRef idx="0">
            <a:schemeClr val="accent1"/>
          </a:effectRef>
          <a:fontRef idx="minor">
            <a:schemeClr val="tx1"/>
          </a:fontRef>
        </p:style>
      </p:cxnSp>
      <p:sp>
        <p:nvSpPr>
          <p:cNvPr id="464" name="Textfeld 26"/>
          <p:cNvSpPr txBox="1"/>
          <p:nvPr/>
        </p:nvSpPr>
        <p:spPr bwMode="gray">
          <a:xfrm>
            <a:off x="346354" y="1867705"/>
            <a:ext cx="2664000" cy="821101"/>
          </a:xfrm>
          <a:prstGeom prst="rect">
            <a:avLst/>
          </a:prstGeom>
          <a:noFill/>
        </p:spPr>
        <p:txBody>
          <a:bodyPr wrap="square" lIns="0" tIns="0" rIns="81000" bIns="0" rtlCol="0" anchor="t" anchorCtr="0">
            <a:noAutofit/>
          </a:bodyPr>
          <a:lstStyle/>
          <a:p>
            <a:pPr>
              <a:spcAft>
                <a:spcPts val="225"/>
              </a:spcAft>
            </a:pPr>
            <a:r>
              <a:rPr lang="de-AT" sz="900" b="1" dirty="0"/>
              <a:t>Diplomstudium Universität Frankfurt</a:t>
            </a:r>
          </a:p>
          <a:p>
            <a:pPr>
              <a:spcAft>
                <a:spcPts val="225"/>
              </a:spcAft>
            </a:pPr>
            <a:r>
              <a:rPr lang="de-AT" sz="900" dirty="0"/>
              <a:t>Schwerionenphysik am NA49 Experiment am CERN, K0s Produktion in zentralen </a:t>
            </a:r>
            <a:r>
              <a:rPr lang="de-AT" sz="900" dirty="0" err="1"/>
              <a:t>Pb+Pb</a:t>
            </a:r>
            <a:r>
              <a:rPr lang="de-AT" sz="900" dirty="0"/>
              <a:t> Kollisionen</a:t>
            </a:r>
          </a:p>
        </p:txBody>
      </p:sp>
      <p:sp>
        <p:nvSpPr>
          <p:cNvPr id="2" name="Title 1"/>
          <p:cNvSpPr>
            <a:spLocks noGrp="1"/>
          </p:cNvSpPr>
          <p:nvPr>
            <p:ph type="title"/>
          </p:nvPr>
        </p:nvSpPr>
        <p:spPr/>
        <p:txBody>
          <a:bodyPr>
            <a:normAutofit fontScale="90000"/>
          </a:bodyPr>
          <a:lstStyle/>
          <a:p>
            <a:r>
              <a:rPr lang="en-GB" dirty="0" err="1"/>
              <a:t>Meine</a:t>
            </a:r>
            <a:r>
              <a:rPr lang="en-GB" dirty="0"/>
              <a:t> </a:t>
            </a:r>
            <a:r>
              <a:rPr lang="en-GB" dirty="0" err="1"/>
              <a:t>Karriere</a:t>
            </a:r>
            <a:r>
              <a:rPr lang="en-GB" dirty="0"/>
              <a:t> in </a:t>
            </a:r>
            <a:r>
              <a:rPr lang="en-GB" dirty="0" err="1"/>
              <a:t>Kürze</a:t>
            </a:r>
            <a:endParaRPr lang="en-GB" dirty="0"/>
          </a:p>
        </p:txBody>
      </p:sp>
      <p:grpSp>
        <p:nvGrpSpPr>
          <p:cNvPr id="9" name="Group 8">
            <a:extLst>
              <a:ext uri="{FF2B5EF4-FFF2-40B4-BE49-F238E27FC236}">
                <a16:creationId xmlns:a16="http://schemas.microsoft.com/office/drawing/2014/main" id="{DDD31047-6B93-8F77-E952-B0DB94927071}"/>
              </a:ext>
            </a:extLst>
          </p:cNvPr>
          <p:cNvGrpSpPr/>
          <p:nvPr/>
        </p:nvGrpSpPr>
        <p:grpSpPr>
          <a:xfrm>
            <a:off x="6505114" y="2635362"/>
            <a:ext cx="2638886" cy="1783556"/>
            <a:chOff x="6505114" y="2635362"/>
            <a:chExt cx="2638886" cy="1783556"/>
          </a:xfrm>
        </p:grpSpPr>
        <p:sp>
          <p:nvSpPr>
            <p:cNvPr id="461" name="Textfeld 26"/>
            <p:cNvSpPr txBox="1"/>
            <p:nvPr/>
          </p:nvSpPr>
          <p:spPr bwMode="gray">
            <a:xfrm>
              <a:off x="6839293" y="3042304"/>
              <a:ext cx="2304707" cy="1010147"/>
            </a:xfrm>
            <a:prstGeom prst="rect">
              <a:avLst/>
            </a:prstGeom>
            <a:noFill/>
          </p:spPr>
          <p:txBody>
            <a:bodyPr wrap="square" lIns="0" tIns="0" rIns="81000" bIns="0" rtlCol="0" anchor="t" anchorCtr="0">
              <a:noAutofit/>
            </a:bodyPr>
            <a:lstStyle/>
            <a:p>
              <a:pPr>
                <a:spcAft>
                  <a:spcPts val="225"/>
                </a:spcAft>
              </a:pPr>
              <a:r>
                <a:rPr lang="de-AT" sz="900" b="1" dirty="0" err="1"/>
                <a:t>Staff</a:t>
              </a:r>
              <a:r>
                <a:rPr lang="de-AT" sz="900" b="1" dirty="0"/>
                <a:t> RP Physikerin am CERN</a:t>
              </a:r>
            </a:p>
            <a:p>
              <a:pPr>
                <a:spcAft>
                  <a:spcPts val="225"/>
                </a:spcAft>
              </a:pPr>
              <a:r>
                <a:rPr lang="de-AT" sz="900" dirty="0"/>
                <a:t>RP Verantwortliche mehrerer CERN-Anlagen und Projekte, Stellvertretende Projektleiterin für HI-ECN3</a:t>
              </a:r>
              <a:br>
                <a:rPr lang="de-AT" sz="900" dirty="0"/>
              </a:br>
              <a:endParaRPr lang="de-AT" sz="900" dirty="0">
                <a:solidFill>
                  <a:schemeClr val="bg1">
                    <a:lumMod val="50000"/>
                  </a:schemeClr>
                </a:solidFill>
              </a:endParaRPr>
            </a:p>
          </p:txBody>
        </p:sp>
        <p:sp>
          <p:nvSpPr>
            <p:cNvPr id="436" name="Textfeld 39"/>
            <p:cNvSpPr txBox="1"/>
            <p:nvPr/>
          </p:nvSpPr>
          <p:spPr bwMode="gray">
            <a:xfrm>
              <a:off x="6505114" y="2635362"/>
              <a:ext cx="596317" cy="138499"/>
            </a:xfrm>
            <a:prstGeom prst="rect">
              <a:avLst/>
            </a:prstGeom>
            <a:noFill/>
          </p:spPr>
          <p:txBody>
            <a:bodyPr wrap="none" lIns="0" tIns="0" rIns="0" bIns="0" rtlCol="0" anchor="ctr" anchorCtr="0">
              <a:spAutoFit/>
            </a:bodyPr>
            <a:lstStyle/>
            <a:p>
              <a:r>
                <a:rPr lang="en-GB" sz="900" b="1" cap="all" dirty="0">
                  <a:solidFill>
                    <a:srgbClr val="008AB3"/>
                  </a:solidFill>
                </a:rPr>
                <a:t>S</a:t>
              </a:r>
              <a:r>
                <a:rPr lang="en-GB" sz="900" b="1" dirty="0">
                  <a:solidFill>
                    <a:srgbClr val="008AB3"/>
                  </a:solidFill>
                </a:rPr>
                <a:t>ince</a:t>
              </a:r>
              <a:r>
                <a:rPr lang="en-GB" sz="900" b="1" cap="all" dirty="0">
                  <a:solidFill>
                    <a:srgbClr val="008AB3"/>
                  </a:solidFill>
                </a:rPr>
                <a:t> 2018</a:t>
              </a:r>
            </a:p>
          </p:txBody>
        </p:sp>
        <p:grpSp>
          <p:nvGrpSpPr>
            <p:cNvPr id="437" name="Group 436"/>
            <p:cNvGrpSpPr/>
            <p:nvPr/>
          </p:nvGrpSpPr>
          <p:grpSpPr>
            <a:xfrm flipV="1">
              <a:off x="6782573" y="2817310"/>
              <a:ext cx="630433" cy="1048016"/>
              <a:chOff x="6446063" y="1875741"/>
              <a:chExt cx="840577" cy="1483359"/>
            </a:xfrm>
          </p:grpSpPr>
          <p:sp>
            <p:nvSpPr>
              <p:cNvPr id="438" name="Line 20"/>
              <p:cNvSpPr>
                <a:spLocks noChangeShapeType="1"/>
              </p:cNvSpPr>
              <p:nvPr/>
            </p:nvSpPr>
            <p:spPr bwMode="gray">
              <a:xfrm flipH="1" flipV="1">
                <a:off x="6446063" y="1875741"/>
                <a:ext cx="26852" cy="1483359"/>
              </a:xfrm>
              <a:prstGeom prst="line">
                <a:avLst/>
              </a:prstGeom>
              <a:noFill/>
              <a:ln w="9525">
                <a:solidFill>
                  <a:srgbClr val="008AB3"/>
                </a:solidFill>
                <a:prstDash val="solid"/>
                <a:round/>
                <a:headEnd type="oval"/>
                <a:tailEnd/>
              </a:ln>
            </p:spPr>
            <p:txBody>
              <a:bodyPr/>
              <a:lstStyle/>
              <a:p>
                <a:endParaRPr lang="en-GB" sz="1350"/>
              </a:p>
            </p:txBody>
          </p:sp>
          <p:sp>
            <p:nvSpPr>
              <p:cNvPr id="439" name="Line 20"/>
              <p:cNvSpPr>
                <a:spLocks noChangeShapeType="1"/>
              </p:cNvSpPr>
              <p:nvPr/>
            </p:nvSpPr>
            <p:spPr bwMode="gray">
              <a:xfrm rot="16200000" flipV="1">
                <a:off x="6869222" y="1467187"/>
                <a:ext cx="0" cy="834836"/>
              </a:xfrm>
              <a:prstGeom prst="line">
                <a:avLst/>
              </a:prstGeom>
              <a:noFill/>
              <a:ln w="9525">
                <a:solidFill>
                  <a:srgbClr val="008AB3"/>
                </a:solidFill>
                <a:prstDash val="solid"/>
                <a:round/>
                <a:headEnd/>
                <a:tailEnd/>
              </a:ln>
            </p:spPr>
            <p:txBody>
              <a:bodyPr/>
              <a:lstStyle/>
              <a:p>
                <a:endParaRPr lang="en-GB" sz="1350"/>
              </a:p>
            </p:txBody>
          </p:sp>
        </p:grpSp>
        <p:grpSp>
          <p:nvGrpSpPr>
            <p:cNvPr id="8" name="Group 7"/>
            <p:cNvGrpSpPr/>
            <p:nvPr/>
          </p:nvGrpSpPr>
          <p:grpSpPr>
            <a:xfrm>
              <a:off x="6854554" y="3831039"/>
              <a:ext cx="534938" cy="587879"/>
              <a:chOff x="7324279" y="4183859"/>
              <a:chExt cx="534938" cy="587879"/>
            </a:xfrm>
          </p:grpSpPr>
          <p:grpSp>
            <p:nvGrpSpPr>
              <p:cNvPr id="440" name="Group 439"/>
              <p:cNvGrpSpPr/>
              <p:nvPr/>
            </p:nvGrpSpPr>
            <p:grpSpPr>
              <a:xfrm>
                <a:off x="7324279" y="4183859"/>
                <a:ext cx="534938" cy="587879"/>
                <a:chOff x="5994400" y="4583845"/>
                <a:chExt cx="1079160" cy="1185963"/>
              </a:xfrm>
            </p:grpSpPr>
            <p:sp>
              <p:nvSpPr>
                <p:cNvPr id="441" name="Rectangle 440"/>
                <p:cNvSpPr/>
                <p:nvPr/>
              </p:nvSpPr>
              <p:spPr>
                <a:xfrm>
                  <a:off x="6028531" y="4810244"/>
                  <a:ext cx="1045029" cy="959564"/>
                </a:xfrm>
                <a:prstGeom prst="rect">
                  <a:avLst/>
                </a:prstGeom>
                <a:solidFill>
                  <a:schemeClr val="accent4"/>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42" name="Folded Corner 441"/>
                <p:cNvSpPr/>
                <p:nvPr/>
              </p:nvSpPr>
              <p:spPr>
                <a:xfrm>
                  <a:off x="5994400" y="4810246"/>
                  <a:ext cx="1045029" cy="925432"/>
                </a:xfrm>
                <a:prstGeom prst="foldedCorner">
                  <a:avLst>
                    <a:gd name="adj" fmla="val 0"/>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lnSpc>
                      <a:spcPct val="100000"/>
                    </a:lnSpc>
                  </a:pPr>
                  <a:endParaRPr lang="en-GB" sz="2400" b="1">
                    <a:solidFill>
                      <a:schemeClr val="accent1"/>
                    </a:solidFill>
                  </a:endParaRPr>
                </a:p>
              </p:txBody>
            </p:sp>
            <p:sp>
              <p:nvSpPr>
                <p:cNvPr id="443" name="Round Same Side Corner Rectangle 442"/>
                <p:cNvSpPr/>
                <p:nvPr/>
              </p:nvSpPr>
              <p:spPr>
                <a:xfrm>
                  <a:off x="5994400" y="4673602"/>
                  <a:ext cx="1079160" cy="138691"/>
                </a:xfrm>
                <a:prstGeom prst="round2SameRect">
                  <a:avLst/>
                </a:prstGeom>
                <a:solidFill>
                  <a:schemeClr val="accent3"/>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54000" rIns="0" bIns="0" rtlCol="0" anchor="ctr"/>
                <a:lstStyle/>
                <a:p>
                  <a:pPr algn="ctr">
                    <a:lnSpc>
                      <a:spcPct val="100000"/>
                    </a:lnSpc>
                  </a:pPr>
                  <a:endParaRPr lang="en-GB" sz="600" cap="all">
                    <a:solidFill>
                      <a:schemeClr val="bg2"/>
                    </a:solidFill>
                  </a:endParaRPr>
                </a:p>
              </p:txBody>
            </p:sp>
            <p:grpSp>
              <p:nvGrpSpPr>
                <p:cNvPr id="444" name="Group 443"/>
                <p:cNvGrpSpPr/>
                <p:nvPr/>
              </p:nvGrpSpPr>
              <p:grpSpPr>
                <a:xfrm>
                  <a:off x="6084569" y="4583845"/>
                  <a:ext cx="92396" cy="206047"/>
                  <a:chOff x="6101236" y="4583845"/>
                  <a:chExt cx="92396" cy="206047"/>
                </a:xfrm>
              </p:grpSpPr>
              <p:sp>
                <p:nvSpPr>
                  <p:cNvPr id="457" name="Oval 456"/>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58" name="Rectangle 457"/>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445" name="Group 444"/>
                <p:cNvGrpSpPr/>
                <p:nvPr/>
              </p:nvGrpSpPr>
              <p:grpSpPr>
                <a:xfrm>
                  <a:off x="6285946" y="4583845"/>
                  <a:ext cx="92396" cy="206047"/>
                  <a:chOff x="6101236" y="4583845"/>
                  <a:chExt cx="92396" cy="206047"/>
                </a:xfrm>
              </p:grpSpPr>
              <p:sp>
                <p:nvSpPr>
                  <p:cNvPr id="455" name="Oval 454"/>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56" name="Rectangle 455"/>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446" name="Group 445"/>
                <p:cNvGrpSpPr/>
                <p:nvPr/>
              </p:nvGrpSpPr>
              <p:grpSpPr>
                <a:xfrm>
                  <a:off x="6487323" y="4583845"/>
                  <a:ext cx="92396" cy="206047"/>
                  <a:chOff x="6101236" y="4583845"/>
                  <a:chExt cx="92396" cy="206047"/>
                </a:xfrm>
              </p:grpSpPr>
              <p:sp>
                <p:nvSpPr>
                  <p:cNvPr id="453" name="Oval 452"/>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54" name="Rectangle 453"/>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447" name="Group 446"/>
                <p:cNvGrpSpPr/>
                <p:nvPr/>
              </p:nvGrpSpPr>
              <p:grpSpPr>
                <a:xfrm>
                  <a:off x="6688700" y="4583845"/>
                  <a:ext cx="92396" cy="206047"/>
                  <a:chOff x="6101236" y="4583845"/>
                  <a:chExt cx="92396" cy="206047"/>
                </a:xfrm>
              </p:grpSpPr>
              <p:sp>
                <p:nvSpPr>
                  <p:cNvPr id="451" name="Oval 450"/>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52" name="Rectangle 451"/>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448" name="Group 447"/>
                <p:cNvGrpSpPr/>
                <p:nvPr/>
              </p:nvGrpSpPr>
              <p:grpSpPr>
                <a:xfrm>
                  <a:off x="6890075" y="4583845"/>
                  <a:ext cx="92396" cy="206047"/>
                  <a:chOff x="6101236" y="4583845"/>
                  <a:chExt cx="92396" cy="206047"/>
                </a:xfrm>
              </p:grpSpPr>
              <p:sp>
                <p:nvSpPr>
                  <p:cNvPr id="449" name="Oval 448"/>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50" name="Rectangle 449"/>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pic>
            <p:nvPicPr>
              <p:cNvPr id="459" name="Picture 45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72004" y="4295691"/>
                <a:ext cx="440651" cy="440651"/>
              </a:xfrm>
              <a:prstGeom prst="rect">
                <a:avLst/>
              </a:prstGeom>
              <a:noFill/>
              <a:ln w="76200">
                <a:no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grpSp>
        <p:nvGrpSpPr>
          <p:cNvPr id="3" name="Group 2">
            <a:extLst>
              <a:ext uri="{FF2B5EF4-FFF2-40B4-BE49-F238E27FC236}">
                <a16:creationId xmlns:a16="http://schemas.microsoft.com/office/drawing/2014/main" id="{C40653BA-749C-5770-73B0-2F039888C6BD}"/>
              </a:ext>
            </a:extLst>
          </p:cNvPr>
          <p:cNvGrpSpPr/>
          <p:nvPr/>
        </p:nvGrpSpPr>
        <p:grpSpPr>
          <a:xfrm>
            <a:off x="888163" y="2640777"/>
            <a:ext cx="2792542" cy="1778141"/>
            <a:chOff x="888163" y="2640777"/>
            <a:chExt cx="2792542" cy="1778141"/>
          </a:xfrm>
        </p:grpSpPr>
        <p:sp>
          <p:nvSpPr>
            <p:cNvPr id="434" name="Textfeld 29"/>
            <p:cNvSpPr txBox="1"/>
            <p:nvPr/>
          </p:nvSpPr>
          <p:spPr bwMode="gray">
            <a:xfrm>
              <a:off x="1016705" y="3042304"/>
              <a:ext cx="2664000" cy="880327"/>
            </a:xfrm>
            <a:prstGeom prst="rect">
              <a:avLst/>
            </a:prstGeom>
            <a:noFill/>
          </p:spPr>
          <p:txBody>
            <a:bodyPr wrap="square" lIns="81000" tIns="0" rIns="0" bIns="0" rtlCol="0">
              <a:noAutofit/>
            </a:bodyPr>
            <a:lstStyle/>
            <a:p>
              <a:pPr>
                <a:spcAft>
                  <a:spcPts val="225"/>
                </a:spcAft>
              </a:pPr>
              <a:r>
                <a:rPr lang="de-AT" sz="900" b="1" dirty="0"/>
                <a:t>Doktorat an der ETH Zürich</a:t>
              </a:r>
            </a:p>
            <a:p>
              <a:pPr>
                <a:spcAft>
                  <a:spcPts val="225"/>
                </a:spcAft>
              </a:pPr>
              <a:r>
                <a:rPr lang="de-AT" sz="900" dirty="0"/>
                <a:t>Elementarteilchenphysik am CERN verknüpft mit den NA61/T2K Experimenten</a:t>
              </a:r>
              <a:endParaRPr lang="de-AT" sz="900" i="1" dirty="0">
                <a:solidFill>
                  <a:schemeClr val="bg1">
                    <a:lumMod val="50000"/>
                  </a:schemeClr>
                </a:solidFill>
              </a:endParaRPr>
            </a:p>
          </p:txBody>
        </p:sp>
        <p:sp>
          <p:nvSpPr>
            <p:cNvPr id="191" name="Textfeld 32"/>
            <p:cNvSpPr txBox="1"/>
            <p:nvPr/>
          </p:nvSpPr>
          <p:spPr bwMode="gray">
            <a:xfrm>
              <a:off x="888163" y="2640777"/>
              <a:ext cx="256480" cy="138499"/>
            </a:xfrm>
            <a:prstGeom prst="rect">
              <a:avLst/>
            </a:prstGeom>
            <a:noFill/>
          </p:spPr>
          <p:txBody>
            <a:bodyPr wrap="none" lIns="0" tIns="0" rIns="0" bIns="0" rtlCol="0" anchor="ctr" anchorCtr="0">
              <a:spAutoFit/>
            </a:bodyPr>
            <a:lstStyle>
              <a:defPPr>
                <a:defRPr lang="en-GB"/>
              </a:defPPr>
              <a:lvl1pPr>
                <a:defRPr sz="1200" b="1">
                  <a:solidFill>
                    <a:schemeClr val="accent3"/>
                  </a:solidFill>
                </a:defRPr>
              </a:lvl1pPr>
            </a:lstStyle>
            <a:p>
              <a:r>
                <a:rPr lang="en-GB" sz="900" dirty="0">
                  <a:solidFill>
                    <a:schemeClr val="bg1">
                      <a:lumMod val="50000"/>
                    </a:schemeClr>
                  </a:solidFill>
                </a:rPr>
                <a:t>2007</a:t>
              </a:r>
            </a:p>
          </p:txBody>
        </p:sp>
        <p:grpSp>
          <p:nvGrpSpPr>
            <p:cNvPr id="228" name="Group 227"/>
            <p:cNvGrpSpPr/>
            <p:nvPr/>
          </p:nvGrpSpPr>
          <p:grpSpPr>
            <a:xfrm>
              <a:off x="1011266" y="2832800"/>
              <a:ext cx="1244678" cy="1029600"/>
              <a:chOff x="2040118" y="3976639"/>
              <a:chExt cx="1659571" cy="1219852"/>
            </a:xfrm>
          </p:grpSpPr>
          <p:cxnSp>
            <p:nvCxnSpPr>
              <p:cNvPr id="229" name="Gerade Verbindung 27"/>
              <p:cNvCxnSpPr/>
              <p:nvPr/>
            </p:nvCxnSpPr>
            <p:spPr bwMode="gray">
              <a:xfrm flipH="1">
                <a:off x="2040118" y="3976639"/>
                <a:ext cx="767" cy="1219852"/>
              </a:xfrm>
              <a:prstGeom prst="line">
                <a:avLst/>
              </a:prstGeom>
              <a:noFill/>
              <a:ln w="9525">
                <a:solidFill>
                  <a:srgbClr val="7F7F7F"/>
                </a:solidFill>
                <a:prstDash val="solid"/>
                <a:round/>
                <a:headEnd type="oval"/>
                <a:tailEnd/>
              </a:ln>
            </p:spPr>
          </p:cxnSp>
          <p:sp>
            <p:nvSpPr>
              <p:cNvPr id="230" name="Line 20"/>
              <p:cNvSpPr>
                <a:spLocks noChangeShapeType="1"/>
              </p:cNvSpPr>
              <p:nvPr/>
            </p:nvSpPr>
            <p:spPr bwMode="gray">
              <a:xfrm rot="16200000">
                <a:off x="2866112" y="4348951"/>
                <a:ext cx="8348" cy="1658807"/>
              </a:xfrm>
              <a:prstGeom prst="line">
                <a:avLst/>
              </a:prstGeom>
              <a:noFill/>
              <a:ln w="9525">
                <a:solidFill>
                  <a:schemeClr val="accent3"/>
                </a:solidFill>
                <a:prstDash val="solid"/>
                <a:round/>
                <a:headEnd/>
                <a:tailEnd/>
              </a:ln>
            </p:spPr>
            <p:txBody>
              <a:bodyPr/>
              <a:lstStyle/>
              <a:p>
                <a:endParaRPr lang="en-GB" sz="1350"/>
              </a:p>
            </p:txBody>
          </p:sp>
        </p:grpSp>
        <p:grpSp>
          <p:nvGrpSpPr>
            <p:cNvPr id="389" name="Group 388"/>
            <p:cNvGrpSpPr/>
            <p:nvPr/>
          </p:nvGrpSpPr>
          <p:grpSpPr>
            <a:xfrm>
              <a:off x="1106455" y="3831039"/>
              <a:ext cx="534938" cy="587879"/>
              <a:chOff x="3182852" y="1392238"/>
              <a:chExt cx="713250" cy="783839"/>
            </a:xfrm>
          </p:grpSpPr>
          <p:grpSp>
            <p:nvGrpSpPr>
              <p:cNvPr id="390" name="Group 389"/>
              <p:cNvGrpSpPr/>
              <p:nvPr/>
            </p:nvGrpSpPr>
            <p:grpSpPr>
              <a:xfrm>
                <a:off x="3182852" y="1392238"/>
                <a:ext cx="713250" cy="783839"/>
                <a:chOff x="5994400" y="4583845"/>
                <a:chExt cx="1079160" cy="1185963"/>
              </a:xfrm>
            </p:grpSpPr>
            <p:sp>
              <p:nvSpPr>
                <p:cNvPr id="392" name="Rectangle 391"/>
                <p:cNvSpPr/>
                <p:nvPr/>
              </p:nvSpPr>
              <p:spPr>
                <a:xfrm>
                  <a:off x="6028531" y="4810244"/>
                  <a:ext cx="1045029" cy="959564"/>
                </a:xfrm>
                <a:prstGeom prst="rect">
                  <a:avLst/>
                </a:prstGeom>
                <a:solidFill>
                  <a:schemeClr val="accent4"/>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393" name="Folded Corner 392"/>
                <p:cNvSpPr/>
                <p:nvPr/>
              </p:nvSpPr>
              <p:spPr>
                <a:xfrm>
                  <a:off x="5994400" y="4810246"/>
                  <a:ext cx="1045029" cy="925432"/>
                </a:xfrm>
                <a:prstGeom prst="foldedCorner">
                  <a:avLst>
                    <a:gd name="adj" fmla="val 0"/>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lnSpc>
                      <a:spcPct val="100000"/>
                    </a:lnSpc>
                  </a:pPr>
                  <a:endParaRPr lang="en-GB" sz="2400" b="1">
                    <a:solidFill>
                      <a:schemeClr val="accent1"/>
                    </a:solidFill>
                  </a:endParaRPr>
                </a:p>
              </p:txBody>
            </p:sp>
            <p:sp>
              <p:nvSpPr>
                <p:cNvPr id="394" name="Round Same Side Corner Rectangle 393"/>
                <p:cNvSpPr/>
                <p:nvPr/>
              </p:nvSpPr>
              <p:spPr>
                <a:xfrm>
                  <a:off x="5994400" y="4673602"/>
                  <a:ext cx="1079160" cy="138691"/>
                </a:xfrm>
                <a:prstGeom prst="round2SameRect">
                  <a:avLst/>
                </a:prstGeom>
                <a:solidFill>
                  <a:schemeClr val="accent3"/>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54000" rIns="0" bIns="0" rtlCol="0" anchor="ctr"/>
                <a:lstStyle/>
                <a:p>
                  <a:pPr algn="ctr">
                    <a:lnSpc>
                      <a:spcPct val="100000"/>
                    </a:lnSpc>
                  </a:pPr>
                  <a:endParaRPr lang="en-GB" sz="600" cap="all">
                    <a:solidFill>
                      <a:schemeClr val="bg2"/>
                    </a:solidFill>
                  </a:endParaRPr>
                </a:p>
              </p:txBody>
            </p:sp>
            <p:grpSp>
              <p:nvGrpSpPr>
                <p:cNvPr id="395" name="Group 394"/>
                <p:cNvGrpSpPr/>
                <p:nvPr/>
              </p:nvGrpSpPr>
              <p:grpSpPr>
                <a:xfrm>
                  <a:off x="6084569" y="4583845"/>
                  <a:ext cx="92396" cy="206047"/>
                  <a:chOff x="6101236" y="4583845"/>
                  <a:chExt cx="92396" cy="206047"/>
                </a:xfrm>
              </p:grpSpPr>
              <p:sp>
                <p:nvSpPr>
                  <p:cNvPr id="408" name="Oval 407"/>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09" name="Rectangle 408"/>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396" name="Group 395"/>
                <p:cNvGrpSpPr/>
                <p:nvPr/>
              </p:nvGrpSpPr>
              <p:grpSpPr>
                <a:xfrm>
                  <a:off x="6285946" y="4583845"/>
                  <a:ext cx="92396" cy="206047"/>
                  <a:chOff x="6101236" y="4583845"/>
                  <a:chExt cx="92396" cy="206047"/>
                </a:xfrm>
              </p:grpSpPr>
              <p:sp>
                <p:nvSpPr>
                  <p:cNvPr id="406" name="Oval 405"/>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07" name="Rectangle 406"/>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397" name="Group 396"/>
                <p:cNvGrpSpPr/>
                <p:nvPr/>
              </p:nvGrpSpPr>
              <p:grpSpPr>
                <a:xfrm>
                  <a:off x="6487323" y="4583845"/>
                  <a:ext cx="92396" cy="206047"/>
                  <a:chOff x="6101236" y="4583845"/>
                  <a:chExt cx="92396" cy="206047"/>
                </a:xfrm>
              </p:grpSpPr>
              <p:sp>
                <p:nvSpPr>
                  <p:cNvPr id="404" name="Oval 403"/>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05" name="Rectangle 404"/>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398" name="Group 397"/>
                <p:cNvGrpSpPr/>
                <p:nvPr/>
              </p:nvGrpSpPr>
              <p:grpSpPr>
                <a:xfrm>
                  <a:off x="6688700" y="4583845"/>
                  <a:ext cx="92396" cy="206047"/>
                  <a:chOff x="6101236" y="4583845"/>
                  <a:chExt cx="92396" cy="206047"/>
                </a:xfrm>
              </p:grpSpPr>
              <p:sp>
                <p:nvSpPr>
                  <p:cNvPr id="402" name="Oval 401"/>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03" name="Rectangle 402"/>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399" name="Group 398"/>
                <p:cNvGrpSpPr/>
                <p:nvPr/>
              </p:nvGrpSpPr>
              <p:grpSpPr>
                <a:xfrm>
                  <a:off x="6890075" y="4583845"/>
                  <a:ext cx="92396" cy="206047"/>
                  <a:chOff x="6101236" y="4583845"/>
                  <a:chExt cx="92396" cy="206047"/>
                </a:xfrm>
              </p:grpSpPr>
              <p:sp>
                <p:nvSpPr>
                  <p:cNvPr id="400" name="Oval 399"/>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401" name="Rectangle 400"/>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pic>
            <p:nvPicPr>
              <p:cNvPr id="391" name="Picture 390" descr="images.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34574" y="1550699"/>
                <a:ext cx="594000" cy="594000"/>
              </a:xfrm>
              <a:prstGeom prst="rect">
                <a:avLst/>
              </a:prstGeom>
            </p:spPr>
          </p:pic>
        </p:grpSp>
        <p:grpSp>
          <p:nvGrpSpPr>
            <p:cNvPr id="172" name="Group 171"/>
            <p:cNvGrpSpPr/>
            <p:nvPr/>
          </p:nvGrpSpPr>
          <p:grpSpPr>
            <a:xfrm>
              <a:off x="1721007" y="3831039"/>
              <a:ext cx="534938" cy="587879"/>
              <a:chOff x="5865120" y="1401587"/>
              <a:chExt cx="713250" cy="783839"/>
            </a:xfrm>
          </p:grpSpPr>
          <p:grpSp>
            <p:nvGrpSpPr>
              <p:cNvPr id="173" name="Group 172"/>
              <p:cNvGrpSpPr/>
              <p:nvPr/>
            </p:nvGrpSpPr>
            <p:grpSpPr>
              <a:xfrm>
                <a:off x="5865120" y="1401587"/>
                <a:ext cx="713250" cy="783839"/>
                <a:chOff x="5994400" y="4583845"/>
                <a:chExt cx="1079160" cy="1185963"/>
              </a:xfrm>
            </p:grpSpPr>
            <p:sp>
              <p:nvSpPr>
                <p:cNvPr id="175" name="Rectangle 174"/>
                <p:cNvSpPr/>
                <p:nvPr/>
              </p:nvSpPr>
              <p:spPr>
                <a:xfrm>
                  <a:off x="6028531" y="4810244"/>
                  <a:ext cx="1045029" cy="959564"/>
                </a:xfrm>
                <a:prstGeom prst="rect">
                  <a:avLst/>
                </a:prstGeom>
                <a:solidFill>
                  <a:schemeClr val="accent4"/>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176" name="Folded Corner 175"/>
                <p:cNvSpPr/>
                <p:nvPr/>
              </p:nvSpPr>
              <p:spPr>
                <a:xfrm>
                  <a:off x="5994400" y="4810246"/>
                  <a:ext cx="1045029" cy="925432"/>
                </a:xfrm>
                <a:prstGeom prst="foldedCorner">
                  <a:avLst>
                    <a:gd name="adj" fmla="val 0"/>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lnSpc>
                      <a:spcPct val="100000"/>
                    </a:lnSpc>
                  </a:pPr>
                  <a:endParaRPr lang="en-GB" sz="2400" b="1">
                    <a:solidFill>
                      <a:schemeClr val="accent1"/>
                    </a:solidFill>
                  </a:endParaRPr>
                </a:p>
              </p:txBody>
            </p:sp>
            <p:sp>
              <p:nvSpPr>
                <p:cNvPr id="177" name="Round Same Side Corner Rectangle 176"/>
                <p:cNvSpPr/>
                <p:nvPr/>
              </p:nvSpPr>
              <p:spPr>
                <a:xfrm>
                  <a:off x="5994400" y="4673602"/>
                  <a:ext cx="1079160" cy="138691"/>
                </a:xfrm>
                <a:prstGeom prst="round2SameRect">
                  <a:avLst/>
                </a:prstGeom>
                <a:solidFill>
                  <a:schemeClr val="accent3"/>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54000" rIns="0" bIns="0" rtlCol="0" anchor="ctr"/>
                <a:lstStyle/>
                <a:p>
                  <a:pPr algn="ctr">
                    <a:lnSpc>
                      <a:spcPct val="100000"/>
                    </a:lnSpc>
                  </a:pPr>
                  <a:endParaRPr lang="en-GB" sz="600" cap="all">
                    <a:solidFill>
                      <a:schemeClr val="bg2"/>
                    </a:solidFill>
                  </a:endParaRPr>
                </a:p>
              </p:txBody>
            </p:sp>
            <p:grpSp>
              <p:nvGrpSpPr>
                <p:cNvPr id="178" name="Group 177"/>
                <p:cNvGrpSpPr/>
                <p:nvPr/>
              </p:nvGrpSpPr>
              <p:grpSpPr>
                <a:xfrm>
                  <a:off x="6084569" y="4583845"/>
                  <a:ext cx="92396" cy="206047"/>
                  <a:chOff x="6101236" y="4583845"/>
                  <a:chExt cx="92396" cy="206047"/>
                </a:xfrm>
              </p:grpSpPr>
              <p:sp>
                <p:nvSpPr>
                  <p:cNvPr id="203" name="Oval 202"/>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04" name="Rectangle 203"/>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179" name="Group 178"/>
                <p:cNvGrpSpPr/>
                <p:nvPr/>
              </p:nvGrpSpPr>
              <p:grpSpPr>
                <a:xfrm>
                  <a:off x="6285946" y="4583845"/>
                  <a:ext cx="92396" cy="206047"/>
                  <a:chOff x="6101236" y="4583845"/>
                  <a:chExt cx="92396" cy="206047"/>
                </a:xfrm>
              </p:grpSpPr>
              <p:sp>
                <p:nvSpPr>
                  <p:cNvPr id="201" name="Oval 200"/>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02" name="Rectangle 201"/>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180" name="Group 179"/>
                <p:cNvGrpSpPr/>
                <p:nvPr/>
              </p:nvGrpSpPr>
              <p:grpSpPr>
                <a:xfrm>
                  <a:off x="6487323" y="4583845"/>
                  <a:ext cx="92396" cy="206047"/>
                  <a:chOff x="6101236" y="4583845"/>
                  <a:chExt cx="92396" cy="206047"/>
                </a:xfrm>
              </p:grpSpPr>
              <p:sp>
                <p:nvSpPr>
                  <p:cNvPr id="199" name="Oval 198"/>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00" name="Rectangle 199"/>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181" name="Group 180"/>
                <p:cNvGrpSpPr/>
                <p:nvPr/>
              </p:nvGrpSpPr>
              <p:grpSpPr>
                <a:xfrm>
                  <a:off x="6688700" y="4583845"/>
                  <a:ext cx="92396" cy="206047"/>
                  <a:chOff x="6101236" y="4583845"/>
                  <a:chExt cx="92396" cy="206047"/>
                </a:xfrm>
              </p:grpSpPr>
              <p:sp>
                <p:nvSpPr>
                  <p:cNvPr id="187" name="Oval 186"/>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189" name="Rectangle 188"/>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182" name="Group 181"/>
                <p:cNvGrpSpPr/>
                <p:nvPr/>
              </p:nvGrpSpPr>
              <p:grpSpPr>
                <a:xfrm>
                  <a:off x="6890075" y="4583845"/>
                  <a:ext cx="92396" cy="206047"/>
                  <a:chOff x="6101236" y="4583845"/>
                  <a:chExt cx="92396" cy="206047"/>
                </a:xfrm>
              </p:grpSpPr>
              <p:sp>
                <p:nvSpPr>
                  <p:cNvPr id="183" name="Oval 182"/>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184" name="Rectangle 183"/>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pic>
            <p:nvPicPr>
              <p:cNvPr id="174" name="Picture 17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28753" y="1550699"/>
                <a:ext cx="587534" cy="587534"/>
              </a:xfrm>
              <a:prstGeom prst="rect">
                <a:avLst/>
              </a:prstGeom>
              <a:noFill/>
              <a:ln w="76200">
                <a:no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grpSp>
      </p:grpSp>
      <p:grpSp>
        <p:nvGrpSpPr>
          <p:cNvPr id="205" name="Group 204"/>
          <p:cNvGrpSpPr/>
          <p:nvPr/>
        </p:nvGrpSpPr>
        <p:grpSpPr>
          <a:xfrm>
            <a:off x="983960" y="1228346"/>
            <a:ext cx="534938" cy="587879"/>
            <a:chOff x="5865120" y="1401587"/>
            <a:chExt cx="713250" cy="783839"/>
          </a:xfrm>
        </p:grpSpPr>
        <p:grpSp>
          <p:nvGrpSpPr>
            <p:cNvPr id="206" name="Group 205"/>
            <p:cNvGrpSpPr/>
            <p:nvPr/>
          </p:nvGrpSpPr>
          <p:grpSpPr>
            <a:xfrm>
              <a:off x="5865120" y="1401587"/>
              <a:ext cx="713250" cy="783839"/>
              <a:chOff x="5994400" y="4583845"/>
              <a:chExt cx="1079160" cy="1185963"/>
            </a:xfrm>
          </p:grpSpPr>
          <p:sp>
            <p:nvSpPr>
              <p:cNvPr id="208" name="Rectangle 207"/>
              <p:cNvSpPr/>
              <p:nvPr/>
            </p:nvSpPr>
            <p:spPr>
              <a:xfrm>
                <a:off x="6028531" y="4810244"/>
                <a:ext cx="1045029" cy="959564"/>
              </a:xfrm>
              <a:prstGeom prst="rect">
                <a:avLst/>
              </a:prstGeom>
              <a:solidFill>
                <a:schemeClr val="accent4"/>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09" name="Folded Corner 208"/>
              <p:cNvSpPr/>
              <p:nvPr/>
            </p:nvSpPr>
            <p:spPr>
              <a:xfrm>
                <a:off x="5994400" y="4810246"/>
                <a:ext cx="1045029" cy="925432"/>
              </a:xfrm>
              <a:prstGeom prst="foldedCorner">
                <a:avLst>
                  <a:gd name="adj" fmla="val 0"/>
                </a:avLst>
              </a:prstGeom>
              <a:solidFill>
                <a:schemeClr val="bg1"/>
              </a:solid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108000" rIns="0" bIns="0" rtlCol="0" anchor="ctr"/>
              <a:lstStyle/>
              <a:p>
                <a:pPr algn="ctr">
                  <a:lnSpc>
                    <a:spcPct val="100000"/>
                  </a:lnSpc>
                </a:pPr>
                <a:endParaRPr lang="en-GB" sz="2400" b="1">
                  <a:solidFill>
                    <a:schemeClr val="accent1"/>
                  </a:solidFill>
                </a:endParaRPr>
              </a:p>
            </p:txBody>
          </p:sp>
          <p:sp>
            <p:nvSpPr>
              <p:cNvPr id="210" name="Round Same Side Corner Rectangle 209"/>
              <p:cNvSpPr/>
              <p:nvPr/>
            </p:nvSpPr>
            <p:spPr>
              <a:xfrm>
                <a:off x="5994400" y="4673602"/>
                <a:ext cx="1079160" cy="138691"/>
              </a:xfrm>
              <a:prstGeom prst="round2SameRect">
                <a:avLst/>
              </a:prstGeom>
              <a:solidFill>
                <a:schemeClr val="accent3"/>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54000" rIns="0" bIns="0" rtlCol="0" anchor="ctr"/>
              <a:lstStyle/>
              <a:p>
                <a:pPr algn="ctr">
                  <a:lnSpc>
                    <a:spcPct val="100000"/>
                  </a:lnSpc>
                </a:pPr>
                <a:endParaRPr lang="en-GB" sz="600" cap="all">
                  <a:solidFill>
                    <a:schemeClr val="bg2"/>
                  </a:solidFill>
                </a:endParaRPr>
              </a:p>
            </p:txBody>
          </p:sp>
          <p:grpSp>
            <p:nvGrpSpPr>
              <p:cNvPr id="211" name="Group 210"/>
              <p:cNvGrpSpPr/>
              <p:nvPr/>
            </p:nvGrpSpPr>
            <p:grpSpPr>
              <a:xfrm>
                <a:off x="6084569" y="4583845"/>
                <a:ext cx="92396" cy="206047"/>
                <a:chOff x="6101236" y="4583845"/>
                <a:chExt cx="92396" cy="206047"/>
              </a:xfrm>
            </p:grpSpPr>
            <p:sp>
              <p:nvSpPr>
                <p:cNvPr id="284" name="Oval 283"/>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85" name="Rectangle 284"/>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12" name="Group 211"/>
              <p:cNvGrpSpPr/>
              <p:nvPr/>
            </p:nvGrpSpPr>
            <p:grpSpPr>
              <a:xfrm>
                <a:off x="6285946" y="4583845"/>
                <a:ext cx="92396" cy="206047"/>
                <a:chOff x="6101236" y="4583845"/>
                <a:chExt cx="92396" cy="206047"/>
              </a:xfrm>
            </p:grpSpPr>
            <p:sp>
              <p:nvSpPr>
                <p:cNvPr id="282" name="Oval 281"/>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83" name="Rectangle 282"/>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13" name="Group 212"/>
              <p:cNvGrpSpPr/>
              <p:nvPr/>
            </p:nvGrpSpPr>
            <p:grpSpPr>
              <a:xfrm>
                <a:off x="6487323" y="4583845"/>
                <a:ext cx="92396" cy="206047"/>
                <a:chOff x="6101236" y="4583845"/>
                <a:chExt cx="92396" cy="206047"/>
              </a:xfrm>
            </p:grpSpPr>
            <p:sp>
              <p:nvSpPr>
                <p:cNvPr id="220" name="Oval 219"/>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81" name="Rectangle 280"/>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14" name="Group 213"/>
              <p:cNvGrpSpPr/>
              <p:nvPr/>
            </p:nvGrpSpPr>
            <p:grpSpPr>
              <a:xfrm>
                <a:off x="6688700" y="4583845"/>
                <a:ext cx="92396" cy="206047"/>
                <a:chOff x="6101236" y="4583845"/>
                <a:chExt cx="92396" cy="206047"/>
              </a:xfrm>
            </p:grpSpPr>
            <p:sp>
              <p:nvSpPr>
                <p:cNvPr id="218" name="Oval 217"/>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19" name="Rectangle 218"/>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nvGrpSpPr>
              <p:cNvPr id="215" name="Group 214"/>
              <p:cNvGrpSpPr/>
              <p:nvPr/>
            </p:nvGrpSpPr>
            <p:grpSpPr>
              <a:xfrm>
                <a:off x="6890075" y="4583845"/>
                <a:ext cx="92396" cy="206047"/>
                <a:chOff x="6101236" y="4583845"/>
                <a:chExt cx="92396" cy="206047"/>
              </a:xfrm>
            </p:grpSpPr>
            <p:sp>
              <p:nvSpPr>
                <p:cNvPr id="216" name="Oval 215"/>
                <p:cNvSpPr/>
                <p:nvPr/>
              </p:nvSpPr>
              <p:spPr>
                <a:xfrm>
                  <a:off x="6101236" y="4697496"/>
                  <a:ext cx="92396" cy="92396"/>
                </a:xfrm>
                <a:prstGeom prst="ellipse">
                  <a:avLst/>
                </a:prstGeom>
                <a:solidFill>
                  <a:schemeClr val="bg1"/>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sp>
              <p:nvSpPr>
                <p:cNvPr id="217" name="Rectangle 216"/>
                <p:cNvSpPr/>
                <p:nvPr/>
              </p:nvSpPr>
              <p:spPr>
                <a:xfrm>
                  <a:off x="6124574" y="4583845"/>
                  <a:ext cx="45719" cy="148201"/>
                </a:xfrm>
                <a:prstGeom prst="rect">
                  <a:avLst/>
                </a:prstGeom>
                <a:solidFill>
                  <a:schemeClr val="accent3"/>
                </a:solid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GB" sz="525">
                    <a:solidFill>
                      <a:schemeClr val="tx1"/>
                    </a:solidFill>
                  </a:endParaRPr>
                </a:p>
              </p:txBody>
            </p:sp>
          </p:grpSp>
        </p:grpSp>
        <p:pic>
          <p:nvPicPr>
            <p:cNvPr id="207" name="Picture 20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28753" y="1550699"/>
              <a:ext cx="587534" cy="587534"/>
            </a:xfrm>
            <a:prstGeom prst="rect">
              <a:avLst/>
            </a:prstGeom>
            <a:noFill/>
            <a:ln w="76200">
              <a:no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4" name="Slide Number Placeholder 3">
            <a:extLst>
              <a:ext uri="{FF2B5EF4-FFF2-40B4-BE49-F238E27FC236}">
                <a16:creationId xmlns:a16="http://schemas.microsoft.com/office/drawing/2014/main" id="{AA4E03C7-6A1E-0DDE-2013-EF26873E4432}"/>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3</a:t>
            </a:fld>
            <a:endParaRPr lang="en-US" dirty="0">
              <a:solidFill>
                <a:schemeClr val="bg1"/>
              </a:solidFill>
            </a:endParaRPr>
          </a:p>
        </p:txBody>
      </p:sp>
    </p:spTree>
    <p:extLst>
      <p:ext uri="{BB962C8B-B14F-4D97-AF65-F5344CB8AC3E}">
        <p14:creationId xmlns:p14="http://schemas.microsoft.com/office/powerpoint/2010/main" val="357802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a:xfrm>
            <a:off x="11424361" y="6278898"/>
            <a:ext cx="482600" cy="331932"/>
          </a:xfrm>
          <a:prstGeom prst="rect">
            <a:avLst/>
          </a:prstGeom>
        </p:spPr>
        <p:txBody>
          <a:bodyPr vert="horz" lIns="91440" tIns="45720" rIns="0" bIns="4572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D55979-00CC-4874-A80E-0959E76EB92F}" type="slidenum">
              <a:rPr lang="en-GB" smtClean="0"/>
              <a:pPr/>
              <a:t>30</a:t>
            </a:fld>
            <a:endParaRPr lang="en-GB"/>
          </a:p>
        </p:txBody>
      </p:sp>
      <p:sp>
        <p:nvSpPr>
          <p:cNvPr id="11" name="TextBox 7"/>
          <p:cNvSpPr txBox="1">
            <a:spLocks noChangeArrowheads="1"/>
          </p:cNvSpPr>
          <p:nvPr/>
        </p:nvSpPr>
        <p:spPr bwMode="auto">
          <a:xfrm>
            <a:off x="243776" y="2830445"/>
            <a:ext cx="3351144" cy="1615827"/>
          </a:xfrm>
          <a:prstGeom prst="rect">
            <a:avLst/>
          </a:prstGeom>
          <a:noFill/>
          <a:ln w="9525">
            <a:noFill/>
            <a:miter lim="800000"/>
            <a:headEnd/>
            <a:tailEnd/>
          </a:ln>
        </p:spPr>
        <p:txBody>
          <a:bodyPr wrap="square">
            <a:spAutoFit/>
          </a:bodyPr>
          <a:lstStyle/>
          <a:p>
            <a:r>
              <a:rPr lang="de-DE" sz="900" b="1" u="sng" dirty="0"/>
              <a:t>Richtwerte für Kontaminationen von Oberflächen </a:t>
            </a:r>
          </a:p>
          <a:p>
            <a:r>
              <a:rPr lang="de-DE" sz="900" dirty="0"/>
              <a:t>1 CS = 1/10</a:t>
            </a:r>
            <a:r>
              <a:rPr lang="de-DE" sz="900" baseline="30000" dirty="0"/>
              <a:t>th</a:t>
            </a:r>
            <a:r>
              <a:rPr lang="de-DE" sz="900" dirty="0"/>
              <a:t> des Dosisgrenzwertes für die Haut und/oder 0.5 </a:t>
            </a:r>
            <a:r>
              <a:rPr lang="de-DE" sz="900" dirty="0" err="1"/>
              <a:t>mSv</a:t>
            </a:r>
            <a:r>
              <a:rPr lang="de-DE" sz="900" dirty="0"/>
              <a:t>/Jahr für eine tägliche Einnahme von Kontamination auf 10 cm</a:t>
            </a:r>
            <a:r>
              <a:rPr lang="de-DE" sz="900" baseline="30000" dirty="0"/>
              <a:t>2</a:t>
            </a:r>
          </a:p>
          <a:p>
            <a:endParaRPr lang="de-DE" sz="900" u="sng" dirty="0"/>
          </a:p>
          <a:p>
            <a:r>
              <a:rPr lang="de-DE" sz="900" i="1" dirty="0"/>
              <a:t>“Keine Kontamination”</a:t>
            </a:r>
          </a:p>
          <a:p>
            <a:pPr lvl="1"/>
            <a:r>
              <a:rPr lang="de-DE" sz="900" dirty="0">
                <a:sym typeface="Wingdings" panose="05000000000000000000" pitchFamily="2" charset="2"/>
              </a:rPr>
              <a:t>&lt; 1 CS für identifizierte Isotope</a:t>
            </a:r>
            <a:endParaRPr lang="de-DE" sz="900" dirty="0"/>
          </a:p>
          <a:p>
            <a:pPr lvl="1"/>
            <a:r>
              <a:rPr lang="de-DE" sz="900" dirty="0"/>
              <a:t>&lt; 1 </a:t>
            </a:r>
            <a:r>
              <a:rPr lang="de-DE" sz="900" dirty="0" err="1"/>
              <a:t>Bq</a:t>
            </a:r>
            <a:r>
              <a:rPr lang="de-DE" sz="900" dirty="0"/>
              <a:t>/cm</a:t>
            </a:r>
            <a:r>
              <a:rPr lang="de-DE" sz="900" baseline="30000" dirty="0"/>
              <a:t>2</a:t>
            </a:r>
            <a:r>
              <a:rPr lang="de-DE" sz="900" dirty="0"/>
              <a:t> </a:t>
            </a:r>
            <a:r>
              <a:rPr lang="de-DE" sz="900" dirty="0">
                <a:sym typeface="Wingdings" panose="05000000000000000000" pitchFamily="2" charset="2"/>
              </a:rPr>
              <a:t>für nicht identifizierte Isotope für G</a:t>
            </a:r>
            <a:r>
              <a:rPr lang="de-DE" sz="900" dirty="0"/>
              <a:t>amma und  Beta Strahlung</a:t>
            </a:r>
          </a:p>
          <a:p>
            <a:pPr lvl="1"/>
            <a:r>
              <a:rPr lang="de-DE" sz="900" dirty="0"/>
              <a:t>&lt; 0.1 </a:t>
            </a:r>
            <a:r>
              <a:rPr lang="de-DE" sz="900" dirty="0" err="1"/>
              <a:t>Bq</a:t>
            </a:r>
            <a:r>
              <a:rPr lang="de-DE" sz="900" dirty="0"/>
              <a:t>/cm</a:t>
            </a:r>
            <a:r>
              <a:rPr lang="de-DE" sz="900" baseline="30000" dirty="0"/>
              <a:t>2</a:t>
            </a:r>
            <a:r>
              <a:rPr lang="de-DE" sz="900" dirty="0"/>
              <a:t> </a:t>
            </a:r>
            <a:r>
              <a:rPr lang="de-DE" sz="900" dirty="0">
                <a:sym typeface="Wingdings" panose="05000000000000000000" pitchFamily="2" charset="2"/>
              </a:rPr>
              <a:t>für nicht identifizierte Isotope für Alpha </a:t>
            </a:r>
            <a:r>
              <a:rPr lang="de-DE" sz="900" dirty="0"/>
              <a:t>Strahlung</a:t>
            </a:r>
          </a:p>
        </p:txBody>
      </p:sp>
      <p:sp>
        <p:nvSpPr>
          <p:cNvPr id="12" name="Rectangle 11"/>
          <p:cNvSpPr/>
          <p:nvPr/>
        </p:nvSpPr>
        <p:spPr>
          <a:xfrm>
            <a:off x="243775" y="2215491"/>
            <a:ext cx="3002345" cy="507831"/>
          </a:xfrm>
          <a:prstGeom prst="rect">
            <a:avLst/>
          </a:prstGeom>
        </p:spPr>
        <p:txBody>
          <a:bodyPr wrap="square">
            <a:spAutoFit/>
          </a:bodyPr>
          <a:lstStyle/>
          <a:p>
            <a:r>
              <a:rPr lang="de-DE" sz="900" b="1" u="sng" dirty="0"/>
              <a:t>Richtwerte für Kontaminationen der Luft</a:t>
            </a:r>
            <a:br>
              <a:rPr lang="de-DE" sz="900" b="1" u="sng" dirty="0"/>
            </a:br>
            <a:r>
              <a:rPr lang="de-DE" sz="900" dirty="0"/>
              <a:t>1 CA = Effektive Dosis von 20 </a:t>
            </a:r>
            <a:r>
              <a:rPr lang="de-DE" sz="900" dirty="0" err="1"/>
              <a:t>mSv</a:t>
            </a:r>
            <a:r>
              <a:rPr lang="de-DE" sz="900" dirty="0"/>
              <a:t> für einen Aufenthalt von 2000 Stunden/Jahr</a:t>
            </a:r>
          </a:p>
        </p:txBody>
      </p:sp>
      <p:sp>
        <p:nvSpPr>
          <p:cNvPr id="3" name="TextBox 2"/>
          <p:cNvSpPr txBox="1"/>
          <p:nvPr/>
        </p:nvSpPr>
        <p:spPr>
          <a:xfrm>
            <a:off x="223644" y="1739037"/>
            <a:ext cx="3180145" cy="369332"/>
          </a:xfrm>
          <a:prstGeom prst="rect">
            <a:avLst/>
          </a:prstGeom>
          <a:noFill/>
        </p:spPr>
        <p:txBody>
          <a:bodyPr wrap="square" rtlCol="0">
            <a:spAutoFit/>
          </a:bodyPr>
          <a:lstStyle/>
          <a:p>
            <a:r>
              <a:rPr lang="de-DE" sz="900" b="1" dirty="0"/>
              <a:t>CS, CA: Nuklid-</a:t>
            </a:r>
            <a:r>
              <a:rPr lang="de-DE" sz="900" b="1" dirty="0" err="1"/>
              <a:t>specifische</a:t>
            </a:r>
            <a:r>
              <a:rPr lang="de-DE" sz="900" b="1" dirty="0"/>
              <a:t> Richtwerte </a:t>
            </a:r>
            <a:r>
              <a:rPr lang="de-DE" sz="900" dirty="0"/>
              <a:t>der Schweizer Strahlenschutzverordnung</a:t>
            </a:r>
          </a:p>
        </p:txBody>
      </p:sp>
      <p:sp>
        <p:nvSpPr>
          <p:cNvPr id="15"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2167468" y="6262302"/>
            <a:ext cx="4572000" cy="365125"/>
          </a:xfrm>
          <a:prstGeom prst="rect">
            <a:avLst/>
          </a:prstGeom>
        </p:spPr>
        <p:txBody>
          <a:bodyPr vert="horz" lIns="91440" tIns="45720" rIns="91440" bIns="45720" rtlCol="0" anchor="ctr"/>
          <a:lstStyle>
            <a:defPPr>
              <a:defRPr lang="en-US"/>
            </a:defPPr>
            <a:lvl1pPr marL="0" algn="ct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b="1" dirty="0"/>
          </a:p>
        </p:txBody>
      </p:sp>
      <p:graphicFrame>
        <p:nvGraphicFramePr>
          <p:cNvPr id="17" name="Table 16"/>
          <p:cNvGraphicFramePr>
            <a:graphicFrameLocks noGrp="1"/>
          </p:cNvGraphicFramePr>
          <p:nvPr/>
        </p:nvGraphicFramePr>
        <p:xfrm>
          <a:off x="3521458" y="1117969"/>
          <a:ext cx="4890007" cy="3225114"/>
        </p:xfrm>
        <a:graphic>
          <a:graphicData uri="http://schemas.openxmlformats.org/drawingml/2006/table">
            <a:tbl>
              <a:tblPr firstRow="1" bandRow="1">
                <a:tableStyleId>{2D5ABB26-0587-4C30-8999-92F81FD0307C}</a:tableStyleId>
              </a:tblPr>
              <a:tblGrid>
                <a:gridCol w="320306">
                  <a:extLst>
                    <a:ext uri="{9D8B030D-6E8A-4147-A177-3AD203B41FA5}">
                      <a16:colId xmlns:a16="http://schemas.microsoft.com/office/drawing/2014/main" val="1692423642"/>
                    </a:ext>
                  </a:extLst>
                </a:gridCol>
                <a:gridCol w="1256723">
                  <a:extLst>
                    <a:ext uri="{9D8B030D-6E8A-4147-A177-3AD203B41FA5}">
                      <a16:colId xmlns:a16="http://schemas.microsoft.com/office/drawing/2014/main" val="306871029"/>
                    </a:ext>
                  </a:extLst>
                </a:gridCol>
                <a:gridCol w="841550">
                  <a:extLst>
                    <a:ext uri="{9D8B030D-6E8A-4147-A177-3AD203B41FA5}">
                      <a16:colId xmlns:a16="http://schemas.microsoft.com/office/drawing/2014/main" val="3738670371"/>
                    </a:ext>
                  </a:extLst>
                </a:gridCol>
                <a:gridCol w="1075174">
                  <a:extLst>
                    <a:ext uri="{9D8B030D-6E8A-4147-A177-3AD203B41FA5}">
                      <a16:colId xmlns:a16="http://schemas.microsoft.com/office/drawing/2014/main" val="2718842741"/>
                    </a:ext>
                  </a:extLst>
                </a:gridCol>
                <a:gridCol w="1075174">
                  <a:extLst>
                    <a:ext uri="{9D8B030D-6E8A-4147-A177-3AD203B41FA5}">
                      <a16:colId xmlns:a16="http://schemas.microsoft.com/office/drawing/2014/main" val="1260819221"/>
                    </a:ext>
                  </a:extLst>
                </a:gridCol>
                <a:gridCol w="321080">
                  <a:extLst>
                    <a:ext uri="{9D8B030D-6E8A-4147-A177-3AD203B41FA5}">
                      <a16:colId xmlns:a16="http://schemas.microsoft.com/office/drawing/2014/main" val="2240628548"/>
                    </a:ext>
                  </a:extLst>
                </a:gridCol>
              </a:tblGrid>
              <a:tr h="622350">
                <a:tc>
                  <a:txBody>
                    <a:bodyPr/>
                    <a:lstStyle/>
                    <a:p>
                      <a:endParaRPr lang="en-GB" sz="1100" dirty="0">
                        <a:solidFill>
                          <a:schemeClr val="bg1"/>
                        </a:solidFill>
                      </a:endParaRPr>
                    </a:p>
                  </a:txBody>
                  <a:tcPr marL="68580" marR="68580" marT="34290" marB="34290">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r>
                        <a:rPr lang="en-US" sz="1100" b="1" dirty="0">
                          <a:solidFill>
                            <a:srgbClr val="231F20"/>
                          </a:solidFill>
                        </a:rPr>
                        <a:t>Area</a:t>
                      </a:r>
                      <a:endParaRPr lang="en-GB" sz="1100" b="1" dirty="0">
                        <a:solidFill>
                          <a:srgbClr val="231F20"/>
                        </a:solidFill>
                      </a:endParaRPr>
                    </a:p>
                  </a:txBody>
                  <a:tcPr marL="68580" marR="68580" marT="108000" marB="34290">
                    <a:lnL>
                      <a:noFill/>
                    </a:lnL>
                    <a:lnR w="12700" cap="flat" cmpd="sng" algn="ctr">
                      <a:solidFill>
                        <a:schemeClr val="tx1"/>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chemeClr val="bg1">
                        <a:lumMod val="85000"/>
                      </a:schemeClr>
                    </a:solidFill>
                  </a:tcPr>
                </a:tc>
                <a:tc>
                  <a:txBody>
                    <a:bodyPr/>
                    <a:lstStyle/>
                    <a:p>
                      <a:pPr algn="ctr"/>
                      <a:r>
                        <a:rPr lang="en-US" sz="1100" b="1" dirty="0">
                          <a:solidFill>
                            <a:srgbClr val="231F20"/>
                          </a:solidFill>
                        </a:rPr>
                        <a:t>Annual dose limit (year)</a:t>
                      </a:r>
                      <a:endParaRPr lang="en-GB" sz="1100" b="1" dirty="0">
                        <a:solidFill>
                          <a:srgbClr val="231F20"/>
                        </a:solidFill>
                      </a:endParaRPr>
                    </a:p>
                  </a:txBody>
                  <a:tcPr marL="68580" marR="68580" marT="10800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100" b="1" dirty="0">
                          <a:solidFill>
                            <a:srgbClr val="231F20"/>
                          </a:solidFill>
                        </a:rPr>
                        <a:t>Specific airborne radioactivity</a:t>
                      </a:r>
                      <a:endParaRPr lang="en-GB" sz="1100" b="1" dirty="0">
                        <a:solidFill>
                          <a:srgbClr val="231F20"/>
                        </a:solidFill>
                      </a:endParaRPr>
                    </a:p>
                  </a:txBody>
                  <a:tcPr marL="68580" marR="68580" marT="10800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GB" sz="1100" b="1" dirty="0">
                          <a:solidFill>
                            <a:srgbClr val="231F20"/>
                          </a:solidFill>
                        </a:rPr>
                        <a:t>Specific surface contamination</a:t>
                      </a:r>
                    </a:p>
                  </a:txBody>
                  <a:tcPr marL="68580" marR="68580" marT="10800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GB" sz="1100" dirty="0">
                        <a:solidFill>
                          <a:schemeClr val="bg1"/>
                        </a:solidFill>
                      </a:endParaRPr>
                    </a:p>
                  </a:txBody>
                  <a:tcPr marL="68580" marR="68580" marT="34290" marB="34290"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449426875"/>
                  </a:ext>
                </a:extLst>
              </a:tr>
              <a:tr h="402044">
                <a:tc>
                  <a:txBody>
                    <a:bodyPr/>
                    <a:lstStyle/>
                    <a:p>
                      <a:endParaRPr lang="en-GB" sz="1100" dirty="0">
                        <a:solidFill>
                          <a:schemeClr val="bg2">
                            <a:lumMod val="10000"/>
                          </a:schemeClr>
                        </a:solidFill>
                      </a:endParaRPr>
                    </a:p>
                  </a:txBody>
                  <a:tcPr marL="68580" marR="68580" marT="34290" marB="34290">
                    <a:lnT>
                      <a:noFill/>
                    </a:lnT>
                    <a:lnB w="12700" cap="flat" cmpd="sng" algn="ctr">
                      <a:solidFill>
                        <a:schemeClr val="bg2">
                          <a:lumMod val="10000"/>
                        </a:schemeClr>
                      </a:solidFill>
                      <a:prstDash val="solid"/>
                      <a:round/>
                      <a:headEnd type="none" w="med" len="med"/>
                      <a:tailEnd type="none" w="med" len="med"/>
                    </a:lnB>
                  </a:tcPr>
                </a:tc>
                <a:tc>
                  <a:txBody>
                    <a:bodyPr/>
                    <a:lstStyle/>
                    <a:p>
                      <a:r>
                        <a:rPr lang="en-US" sz="1100" dirty="0">
                          <a:solidFill>
                            <a:schemeClr val="bg2">
                              <a:lumMod val="10000"/>
                            </a:schemeClr>
                          </a:solidFill>
                        </a:rPr>
                        <a:t>Non-designated</a:t>
                      </a:r>
                      <a:endParaRPr lang="en-GB" sz="1100" dirty="0">
                        <a:solidFill>
                          <a:schemeClr val="bg2">
                            <a:lumMod val="10000"/>
                          </a:schemeClr>
                        </a:solidFill>
                      </a:endParaRPr>
                    </a:p>
                  </a:txBody>
                  <a:tcPr marL="68580" marR="68580" marT="34290" marB="34290" anchor="ctr">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pPr algn="ctr"/>
                      <a:r>
                        <a:rPr lang="en-US" sz="1100" dirty="0">
                          <a:solidFill>
                            <a:schemeClr val="bg2">
                              <a:lumMod val="10000"/>
                            </a:schemeClr>
                          </a:solidFill>
                        </a:rPr>
                        <a:t>1 </a:t>
                      </a:r>
                      <a:r>
                        <a:rPr lang="en-US" sz="1100" dirty="0" err="1">
                          <a:solidFill>
                            <a:schemeClr val="bg2">
                              <a:lumMod val="10000"/>
                            </a:schemeClr>
                          </a:solidFill>
                        </a:rPr>
                        <a:t>mSv</a:t>
                      </a:r>
                      <a:endParaRPr lang="en-GB"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pPr algn="ctr"/>
                      <a:r>
                        <a:rPr lang="en-US" sz="1100" dirty="0">
                          <a:solidFill>
                            <a:schemeClr val="bg2">
                              <a:lumMod val="10000"/>
                            </a:schemeClr>
                          </a:solidFill>
                        </a:rPr>
                        <a:t>0.05 CA</a:t>
                      </a:r>
                      <a:endParaRPr lang="en-GB"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pPr algn="ctr"/>
                      <a:r>
                        <a:rPr lang="en-US" sz="1100" dirty="0">
                          <a:solidFill>
                            <a:schemeClr val="bg2">
                              <a:lumMod val="10000"/>
                            </a:schemeClr>
                          </a:solidFill>
                        </a:rPr>
                        <a:t>1 CS</a:t>
                      </a:r>
                      <a:endParaRPr lang="en-GB"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T>
                      <a:noFill/>
                    </a:lnT>
                    <a:lnB w="12700" cap="flat" cmpd="sng" algn="ctr">
                      <a:noFill/>
                      <a:prstDash val="solid"/>
                      <a:round/>
                      <a:headEnd type="none" w="med" len="med"/>
                      <a:tailEnd type="none" w="med" len="med"/>
                    </a:lnB>
                  </a:tcPr>
                </a:tc>
                <a:extLst>
                  <a:ext uri="{0D108BD9-81ED-4DB2-BD59-A6C34878D82A}">
                    <a16:rowId xmlns:a16="http://schemas.microsoft.com/office/drawing/2014/main" val="1285566293"/>
                  </a:ext>
                </a:extLst>
              </a:tr>
              <a:tr h="402044">
                <a:tc rowSpan="5">
                  <a:txBody>
                    <a:bodyPr/>
                    <a:lstStyle/>
                    <a:p>
                      <a:pPr algn="ctr"/>
                      <a:r>
                        <a:rPr lang="en-US" sz="1100" b="1" dirty="0">
                          <a:solidFill>
                            <a:schemeClr val="bg2">
                              <a:lumMod val="10000"/>
                            </a:schemeClr>
                          </a:solidFill>
                        </a:rPr>
                        <a:t>Radiation Area</a:t>
                      </a:r>
                      <a:endParaRPr lang="en-GB" sz="1100" b="1" dirty="0">
                        <a:solidFill>
                          <a:schemeClr val="bg2">
                            <a:lumMod val="10000"/>
                          </a:schemeClr>
                        </a:solidFill>
                      </a:endParaRPr>
                    </a:p>
                  </a:txBody>
                  <a:tcPr marL="68580" marR="68580" marT="34290" marB="34290" vert="vert270" anchor="ct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r>
                        <a:rPr lang="en-US" sz="1100" dirty="0">
                          <a:solidFill>
                            <a:schemeClr val="bg1"/>
                          </a:solidFill>
                        </a:rPr>
                        <a:t>Supervised</a:t>
                      </a:r>
                      <a:endParaRPr lang="en-GB" sz="1100" dirty="0">
                        <a:solidFill>
                          <a:schemeClr val="bg1"/>
                        </a:solidFill>
                      </a:endParaRPr>
                    </a:p>
                  </a:txBody>
                  <a:tcPr marL="68580" marR="68580" marT="34290" marB="34290" anchor="ctr">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095F99"/>
                    </a:solidFill>
                  </a:tcPr>
                </a:tc>
                <a:tc>
                  <a:txBody>
                    <a:bodyPr/>
                    <a:lstStyle/>
                    <a:p>
                      <a:pPr algn="ctr"/>
                      <a:r>
                        <a:rPr lang="en-US" sz="1100" dirty="0">
                          <a:solidFill>
                            <a:schemeClr val="bg1"/>
                          </a:solidFill>
                        </a:rPr>
                        <a:t>6 </a:t>
                      </a:r>
                      <a:r>
                        <a:rPr lang="en-US" sz="1100" dirty="0" err="1">
                          <a:solidFill>
                            <a:schemeClr val="bg1"/>
                          </a:solidFill>
                        </a:rPr>
                        <a:t>mSv</a:t>
                      </a:r>
                      <a:endParaRPr lang="en-GB" sz="1100" dirty="0">
                        <a:solidFill>
                          <a:schemeClr val="bg1"/>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095F99"/>
                    </a:solidFill>
                  </a:tcPr>
                </a:tc>
                <a:tc>
                  <a:txBody>
                    <a:bodyPr/>
                    <a:lstStyle/>
                    <a:p>
                      <a:pPr algn="ctr"/>
                      <a:r>
                        <a:rPr lang="en-US" sz="1100" dirty="0">
                          <a:solidFill>
                            <a:schemeClr val="bg1"/>
                          </a:solidFill>
                        </a:rPr>
                        <a:t>0.1</a:t>
                      </a:r>
                      <a:r>
                        <a:rPr lang="en-US" sz="1100" baseline="0" dirty="0">
                          <a:solidFill>
                            <a:schemeClr val="bg1"/>
                          </a:solidFill>
                        </a:rPr>
                        <a:t> CA</a:t>
                      </a:r>
                      <a:endParaRPr lang="en-GB" sz="1100" dirty="0">
                        <a:solidFill>
                          <a:schemeClr val="bg1"/>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095F99"/>
                    </a:solidFill>
                  </a:tcPr>
                </a:tc>
                <a:tc>
                  <a:txBody>
                    <a:bodyPr/>
                    <a:lstStyle/>
                    <a:p>
                      <a:pPr algn="ctr"/>
                      <a:r>
                        <a:rPr lang="en-US" sz="1100" dirty="0">
                          <a:solidFill>
                            <a:schemeClr val="bg1"/>
                          </a:solidFill>
                        </a:rPr>
                        <a:t>1 CS</a:t>
                      </a:r>
                      <a:endParaRPr lang="en-GB" sz="1100" dirty="0">
                        <a:solidFill>
                          <a:schemeClr val="bg1"/>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095F99"/>
                    </a:solidFill>
                  </a:tcPr>
                </a:tc>
                <a:tc>
                  <a:txBody>
                    <a:bodyPr/>
                    <a:lstStyle/>
                    <a:p>
                      <a:endParaRPr lang="en-GB"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09434563"/>
                  </a:ext>
                </a:extLst>
              </a:tr>
              <a:tr h="402044">
                <a:tc vMerge="1">
                  <a:txBody>
                    <a:bodyPr/>
                    <a:lstStyle/>
                    <a:p>
                      <a:endParaRPr lang="en-GB" sz="1200" dirty="0">
                        <a:solidFill>
                          <a:schemeClr val="bg2">
                            <a:lumMod val="10000"/>
                          </a:schemeClr>
                        </a:solidFill>
                      </a:endParaRPr>
                    </a:p>
                  </a:txBody>
                  <a:tcPr/>
                </a:tc>
                <a:tc>
                  <a:txBody>
                    <a:bodyPr/>
                    <a:lstStyle/>
                    <a:p>
                      <a:r>
                        <a:rPr lang="en-US" sz="1100" dirty="0">
                          <a:solidFill>
                            <a:schemeClr val="bg2">
                              <a:lumMod val="10000"/>
                            </a:schemeClr>
                          </a:solidFill>
                        </a:rPr>
                        <a:t>Simple Controlled</a:t>
                      </a:r>
                      <a:endParaRPr lang="en-GB" sz="1100" dirty="0">
                        <a:solidFill>
                          <a:schemeClr val="bg2">
                            <a:lumMod val="10000"/>
                          </a:schemeClr>
                        </a:solidFill>
                      </a:endParaRPr>
                    </a:p>
                  </a:txBody>
                  <a:tcPr marL="68580" marR="68580" marT="34290" marB="34290" anchor="ctr">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solidFill>
                      <a:srgbClr val="F3CC3D"/>
                    </a:solidFill>
                  </a:tcPr>
                </a:tc>
                <a:tc>
                  <a:txBody>
                    <a:bodyPr/>
                    <a:lstStyle/>
                    <a:p>
                      <a:pPr algn="ctr"/>
                      <a:r>
                        <a:rPr lang="en-US" sz="1100" dirty="0">
                          <a:solidFill>
                            <a:schemeClr val="bg2">
                              <a:lumMod val="10000"/>
                            </a:schemeClr>
                          </a:solidFill>
                        </a:rPr>
                        <a:t>20 </a:t>
                      </a:r>
                      <a:r>
                        <a:rPr lang="en-US" sz="1100" dirty="0" err="1">
                          <a:solidFill>
                            <a:schemeClr val="bg2">
                              <a:lumMod val="10000"/>
                            </a:schemeClr>
                          </a:solidFill>
                        </a:rPr>
                        <a:t>mSv</a:t>
                      </a:r>
                      <a:endParaRPr lang="en-GB"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solidFill>
                      <a:srgbClr val="F3CC3D"/>
                    </a:solidFill>
                  </a:tcPr>
                </a:tc>
                <a:tc>
                  <a:txBody>
                    <a:bodyPr/>
                    <a:lstStyle/>
                    <a:p>
                      <a:pPr algn="ctr"/>
                      <a:r>
                        <a:rPr lang="en-US" sz="1100" dirty="0">
                          <a:solidFill>
                            <a:schemeClr val="bg2">
                              <a:lumMod val="10000"/>
                            </a:schemeClr>
                          </a:solidFill>
                        </a:rPr>
                        <a:t>0.1 CA</a:t>
                      </a:r>
                      <a:endParaRPr lang="en-GB"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solidFill>
                      <a:srgbClr val="F3CC3D"/>
                    </a:solidFill>
                  </a:tcPr>
                </a:tc>
                <a:tc>
                  <a:txBody>
                    <a:bodyPr/>
                    <a:lstStyle/>
                    <a:p>
                      <a:pPr algn="ctr"/>
                      <a:r>
                        <a:rPr lang="en-US" sz="1100" dirty="0">
                          <a:solidFill>
                            <a:schemeClr val="bg2">
                              <a:lumMod val="10000"/>
                            </a:schemeClr>
                          </a:solidFill>
                        </a:rPr>
                        <a:t>1 CS</a:t>
                      </a:r>
                      <a:endParaRPr lang="en-GB"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solidFill>
                      <a:srgbClr val="F3CC3D"/>
                    </a:solidFill>
                  </a:tcPr>
                </a:tc>
                <a:tc rowSpan="4">
                  <a:txBody>
                    <a:bodyPr/>
                    <a:lstStyle/>
                    <a:p>
                      <a:pPr algn="ctr"/>
                      <a:r>
                        <a:rPr lang="en-US" sz="1100" b="1" dirty="0">
                          <a:solidFill>
                            <a:schemeClr val="bg2">
                              <a:lumMod val="10000"/>
                            </a:schemeClr>
                          </a:solidFill>
                        </a:rPr>
                        <a:t>Controlled Area</a:t>
                      </a:r>
                      <a:endParaRPr lang="en-GB" sz="1100" b="1" dirty="0">
                        <a:solidFill>
                          <a:schemeClr val="bg2">
                            <a:lumMod val="10000"/>
                          </a:schemeClr>
                        </a:solidFill>
                      </a:endParaRPr>
                    </a:p>
                  </a:txBody>
                  <a:tcPr marL="68580" marR="68580" marT="34290" marB="34290" vert="vert270" anchor="ctr">
                    <a:lnL w="12700" cap="flat" cmpd="sng" algn="ctr">
                      <a:solidFill>
                        <a:schemeClr val="bg2">
                          <a:lumMod val="10000"/>
                        </a:schemeClr>
                      </a:solidFill>
                      <a:prstDash val="solid"/>
                      <a:round/>
                      <a:headEnd type="none" w="med" len="med"/>
                      <a:tailEnd type="none" w="med" len="med"/>
                    </a:lnL>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extLst>
                  <a:ext uri="{0D108BD9-81ED-4DB2-BD59-A6C34878D82A}">
                    <a16:rowId xmlns:a16="http://schemas.microsoft.com/office/drawing/2014/main" val="2745456036"/>
                  </a:ext>
                </a:extLst>
              </a:tr>
              <a:tr h="402044">
                <a:tc vMerge="1">
                  <a:txBody>
                    <a:bodyPr/>
                    <a:lstStyle/>
                    <a:p>
                      <a:endParaRPr lang="en-GB" sz="1200" dirty="0">
                        <a:solidFill>
                          <a:schemeClr val="bg2">
                            <a:lumMod val="10000"/>
                          </a:schemeClr>
                        </a:solidFill>
                      </a:endParaRPr>
                    </a:p>
                  </a:txBody>
                  <a:tcPr/>
                </a:tc>
                <a:tc>
                  <a:txBody>
                    <a:bodyPr/>
                    <a:lstStyle/>
                    <a:p>
                      <a:r>
                        <a:rPr lang="en-US" sz="1100" dirty="0">
                          <a:solidFill>
                            <a:schemeClr val="bg2">
                              <a:lumMod val="10000"/>
                            </a:schemeClr>
                          </a:solidFill>
                        </a:rPr>
                        <a:t>Limited Stay</a:t>
                      </a:r>
                      <a:endParaRPr lang="en-GB" sz="1100" dirty="0">
                        <a:solidFill>
                          <a:schemeClr val="bg2">
                            <a:lumMod val="10000"/>
                          </a:schemeClr>
                        </a:solidFill>
                      </a:endParaRPr>
                    </a:p>
                  </a:txBody>
                  <a:tcPr marL="68580" marR="68580" marT="34290" marB="34290" anchor="ctr">
                    <a:lnR w="12700" cap="flat" cmpd="sng" algn="ctr">
                      <a:solidFill>
                        <a:schemeClr val="bg2">
                          <a:lumMod val="10000"/>
                        </a:schemeClr>
                      </a:solidFill>
                      <a:prstDash val="solid"/>
                      <a:round/>
                      <a:headEnd type="none" w="med" len="med"/>
                      <a:tailEnd type="none" w="med" len="med"/>
                    </a:lnR>
                    <a:solidFill>
                      <a:srgbClr val="F68B3B"/>
                    </a:solidFill>
                  </a:tcPr>
                </a:tc>
                <a:tc>
                  <a:txBody>
                    <a:bodyPr/>
                    <a:lstStyle/>
                    <a:p>
                      <a:pPr algn="ctr"/>
                      <a:r>
                        <a:rPr lang="en-US" sz="1100" dirty="0">
                          <a:solidFill>
                            <a:schemeClr val="bg2">
                              <a:lumMod val="10000"/>
                            </a:schemeClr>
                          </a:solidFill>
                        </a:rPr>
                        <a:t>20 </a:t>
                      </a:r>
                      <a:r>
                        <a:rPr lang="en-US" sz="1100" dirty="0" err="1">
                          <a:solidFill>
                            <a:schemeClr val="bg2">
                              <a:lumMod val="10000"/>
                            </a:schemeClr>
                          </a:solidFill>
                        </a:rPr>
                        <a:t>mSv</a:t>
                      </a:r>
                      <a:endParaRPr lang="en-GB"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F68B3B"/>
                    </a:solidFill>
                  </a:tcPr>
                </a:tc>
                <a:tc>
                  <a:txBody>
                    <a:bodyPr/>
                    <a:lstStyle/>
                    <a:p>
                      <a:pPr algn="ctr"/>
                      <a:r>
                        <a:rPr lang="en-US" sz="1100" dirty="0">
                          <a:solidFill>
                            <a:schemeClr val="bg2">
                              <a:lumMod val="10000"/>
                            </a:schemeClr>
                          </a:solidFill>
                        </a:rPr>
                        <a:t>100 CA</a:t>
                      </a:r>
                      <a:endParaRPr lang="en-GB"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F68B3B"/>
                    </a:solidFill>
                  </a:tcPr>
                </a:tc>
                <a:tc>
                  <a:txBody>
                    <a:bodyPr/>
                    <a:lstStyle/>
                    <a:p>
                      <a:pPr algn="ctr"/>
                      <a:r>
                        <a:rPr lang="en-US" sz="1100" dirty="0">
                          <a:solidFill>
                            <a:schemeClr val="bg2">
                              <a:lumMod val="10000"/>
                            </a:schemeClr>
                          </a:solidFill>
                        </a:rPr>
                        <a:t>4000</a:t>
                      </a:r>
                      <a:r>
                        <a:rPr lang="en-US" sz="1100" baseline="0" dirty="0">
                          <a:solidFill>
                            <a:schemeClr val="bg2">
                              <a:lumMod val="10000"/>
                            </a:schemeClr>
                          </a:solidFill>
                        </a:rPr>
                        <a:t> CS</a:t>
                      </a:r>
                      <a:endParaRPr lang="en-US" sz="1100" dirty="0">
                        <a:solidFill>
                          <a:schemeClr val="bg2">
                            <a:lumMod val="10000"/>
                          </a:schemeClr>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F68B3B"/>
                    </a:solidFill>
                  </a:tcPr>
                </a:tc>
                <a:tc vMerge="1">
                  <a:txBody>
                    <a:bodyPr/>
                    <a:lstStyle/>
                    <a:p>
                      <a:endParaRPr lang="en-GB" sz="1200" dirty="0">
                        <a:solidFill>
                          <a:schemeClr val="bg2">
                            <a:lumMod val="10000"/>
                          </a:schemeClr>
                        </a:solidFill>
                      </a:endParaRPr>
                    </a:p>
                  </a:txBody>
                  <a:tcPr anchor="ctr"/>
                </a:tc>
                <a:extLst>
                  <a:ext uri="{0D108BD9-81ED-4DB2-BD59-A6C34878D82A}">
                    <a16:rowId xmlns:a16="http://schemas.microsoft.com/office/drawing/2014/main" val="1610413000"/>
                  </a:ext>
                </a:extLst>
              </a:tr>
              <a:tr h="402044">
                <a:tc vMerge="1">
                  <a:txBody>
                    <a:bodyPr/>
                    <a:lstStyle/>
                    <a:p>
                      <a:endParaRPr lang="en-GB" sz="1200" dirty="0">
                        <a:solidFill>
                          <a:schemeClr val="bg2">
                            <a:lumMod val="10000"/>
                          </a:schemeClr>
                        </a:solidFill>
                      </a:endParaRPr>
                    </a:p>
                  </a:txBody>
                  <a:tcPr/>
                </a:tc>
                <a:tc>
                  <a:txBody>
                    <a:bodyPr/>
                    <a:lstStyle/>
                    <a:p>
                      <a:r>
                        <a:rPr lang="en-US" sz="1100" dirty="0">
                          <a:solidFill>
                            <a:schemeClr val="bg1"/>
                          </a:solidFill>
                        </a:rPr>
                        <a:t>High Radiation</a:t>
                      </a:r>
                      <a:endParaRPr lang="en-GB" sz="1100" dirty="0">
                        <a:solidFill>
                          <a:schemeClr val="bg1"/>
                        </a:solidFill>
                      </a:endParaRPr>
                    </a:p>
                  </a:txBody>
                  <a:tcPr marL="68580" marR="68580" marT="34290" marB="34290" anchor="ctr">
                    <a:lnR w="12700" cap="flat" cmpd="sng" algn="ctr">
                      <a:solidFill>
                        <a:schemeClr val="bg2">
                          <a:lumMod val="10000"/>
                        </a:schemeClr>
                      </a:solidFill>
                      <a:prstDash val="solid"/>
                      <a:round/>
                      <a:headEnd type="none" w="med" len="med"/>
                      <a:tailEnd type="none" w="med" len="med"/>
                    </a:lnR>
                    <a:solidFill>
                      <a:srgbClr val="D92822"/>
                    </a:solidFill>
                  </a:tcPr>
                </a:tc>
                <a:tc>
                  <a:txBody>
                    <a:bodyPr/>
                    <a:lstStyle/>
                    <a:p>
                      <a:pPr algn="ctr"/>
                      <a:r>
                        <a:rPr lang="en-US" sz="1100" dirty="0">
                          <a:solidFill>
                            <a:schemeClr val="bg1"/>
                          </a:solidFill>
                        </a:rPr>
                        <a:t>20 </a:t>
                      </a:r>
                      <a:r>
                        <a:rPr lang="en-US" sz="1100" dirty="0" err="1">
                          <a:solidFill>
                            <a:schemeClr val="bg1"/>
                          </a:solidFill>
                        </a:rPr>
                        <a:t>mSv</a:t>
                      </a:r>
                      <a:endParaRPr lang="en-GB" sz="1100" dirty="0">
                        <a:solidFill>
                          <a:schemeClr val="bg1"/>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D92822"/>
                    </a:solidFill>
                  </a:tcPr>
                </a:tc>
                <a:tc>
                  <a:txBody>
                    <a:bodyPr/>
                    <a:lstStyle/>
                    <a:p>
                      <a:pPr algn="ctr"/>
                      <a:r>
                        <a:rPr lang="en-US" sz="1100" dirty="0">
                          <a:solidFill>
                            <a:schemeClr val="bg1"/>
                          </a:solidFill>
                        </a:rPr>
                        <a:t>1000</a:t>
                      </a:r>
                      <a:r>
                        <a:rPr lang="en-US" sz="1100" baseline="0" dirty="0">
                          <a:solidFill>
                            <a:schemeClr val="bg1"/>
                          </a:solidFill>
                        </a:rPr>
                        <a:t> CA</a:t>
                      </a:r>
                      <a:endParaRPr lang="en-GB" sz="1100" dirty="0">
                        <a:solidFill>
                          <a:schemeClr val="bg1"/>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D92822"/>
                    </a:solidFill>
                  </a:tcPr>
                </a:tc>
                <a:tc>
                  <a:txBody>
                    <a:bodyPr/>
                    <a:lstStyle/>
                    <a:p>
                      <a:pPr algn="ctr"/>
                      <a:r>
                        <a:rPr lang="en-US" sz="1100" dirty="0">
                          <a:solidFill>
                            <a:schemeClr val="bg1"/>
                          </a:solidFill>
                        </a:rPr>
                        <a:t>40000 CS</a:t>
                      </a:r>
                      <a:endParaRPr lang="en-GB" sz="1100" dirty="0">
                        <a:solidFill>
                          <a:schemeClr val="bg1"/>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D92822"/>
                    </a:solidFill>
                  </a:tcPr>
                </a:tc>
                <a:tc vMerge="1">
                  <a:txBody>
                    <a:bodyPr/>
                    <a:lstStyle/>
                    <a:p>
                      <a:endParaRPr lang="en-GB" sz="1200" dirty="0">
                        <a:solidFill>
                          <a:schemeClr val="bg2">
                            <a:lumMod val="10000"/>
                          </a:schemeClr>
                        </a:solidFill>
                      </a:endParaRPr>
                    </a:p>
                  </a:txBody>
                  <a:tcPr anchor="ctr"/>
                </a:tc>
                <a:extLst>
                  <a:ext uri="{0D108BD9-81ED-4DB2-BD59-A6C34878D82A}">
                    <a16:rowId xmlns:a16="http://schemas.microsoft.com/office/drawing/2014/main" val="4065088155"/>
                  </a:ext>
                </a:extLst>
              </a:tr>
              <a:tr h="402044">
                <a:tc vMerge="1">
                  <a:txBody>
                    <a:bodyPr/>
                    <a:lstStyle/>
                    <a:p>
                      <a:endParaRPr lang="en-GB" sz="1200" dirty="0">
                        <a:solidFill>
                          <a:schemeClr val="bg2">
                            <a:lumMod val="10000"/>
                          </a:schemeClr>
                        </a:solidFill>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100" dirty="0">
                          <a:solidFill>
                            <a:srgbClr val="E5231C"/>
                          </a:solidFill>
                        </a:rPr>
                        <a:t>Prohibited</a:t>
                      </a:r>
                      <a:endParaRPr lang="en-GB" sz="1100" dirty="0">
                        <a:solidFill>
                          <a:srgbClr val="E5231C"/>
                        </a:solidFill>
                      </a:endParaRPr>
                    </a:p>
                  </a:txBody>
                  <a:tcPr marL="68580" marR="68580" marT="34290" marB="34290" anchor="ctr">
                    <a:lnL>
                      <a:noFill/>
                    </a:lnL>
                    <a:lnR w="12700" cap="flat" cmpd="sng" algn="ctr">
                      <a:solidFill>
                        <a:schemeClr val="bg2">
                          <a:lumMod val="10000"/>
                        </a:schemeClr>
                      </a:solidFill>
                      <a:prstDash val="solid"/>
                      <a:round/>
                      <a:headEnd type="none" w="med" len="med"/>
                      <a:tailEnd type="none" w="med" len="med"/>
                    </a:lnR>
                    <a:lnB w="12700" cap="flat" cmpd="sng" algn="ctr">
                      <a:solidFill>
                        <a:schemeClr val="bg2">
                          <a:lumMod val="10000"/>
                        </a:schemeClr>
                      </a:solidFill>
                      <a:prstDash val="solid"/>
                      <a:round/>
                      <a:headEnd type="none" w="med" len="med"/>
                      <a:tailEnd type="none" w="med" len="med"/>
                    </a:lnB>
                    <a:solidFill>
                      <a:srgbClr val="231F20"/>
                    </a:solidFill>
                  </a:tcPr>
                </a:tc>
                <a:tc>
                  <a:txBody>
                    <a:bodyPr/>
                    <a:lstStyle/>
                    <a:p>
                      <a:pPr algn="ctr"/>
                      <a:r>
                        <a:rPr lang="en-US" sz="1100" dirty="0">
                          <a:solidFill>
                            <a:srgbClr val="E5231C"/>
                          </a:solidFill>
                        </a:rPr>
                        <a:t>20 </a:t>
                      </a:r>
                      <a:r>
                        <a:rPr lang="en-US" sz="1100" dirty="0" err="1">
                          <a:solidFill>
                            <a:srgbClr val="E5231C"/>
                          </a:solidFill>
                        </a:rPr>
                        <a:t>mSv</a:t>
                      </a:r>
                      <a:endParaRPr lang="en-GB" sz="1100" dirty="0">
                        <a:solidFill>
                          <a:srgbClr val="E5231C"/>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B w="12700" cap="flat" cmpd="sng" algn="ctr">
                      <a:solidFill>
                        <a:schemeClr val="bg2">
                          <a:lumMod val="10000"/>
                        </a:schemeClr>
                      </a:solidFill>
                      <a:prstDash val="solid"/>
                      <a:round/>
                      <a:headEnd type="none" w="med" len="med"/>
                      <a:tailEnd type="none" w="med" len="med"/>
                    </a:lnB>
                    <a:solidFill>
                      <a:srgbClr val="231F20"/>
                    </a:solidFill>
                  </a:tcPr>
                </a:tc>
                <a:tc>
                  <a:txBody>
                    <a:bodyPr/>
                    <a:lstStyle/>
                    <a:p>
                      <a:pPr algn="ctr"/>
                      <a:r>
                        <a:rPr lang="en-US" sz="1100" dirty="0">
                          <a:solidFill>
                            <a:srgbClr val="E5231C"/>
                          </a:solidFill>
                        </a:rPr>
                        <a:t>&gt; 1000</a:t>
                      </a:r>
                      <a:r>
                        <a:rPr lang="en-US" sz="1100" baseline="0" dirty="0">
                          <a:solidFill>
                            <a:srgbClr val="E5231C"/>
                          </a:solidFill>
                        </a:rPr>
                        <a:t> CA</a:t>
                      </a:r>
                      <a:endParaRPr lang="en-GB" sz="1100" dirty="0">
                        <a:solidFill>
                          <a:srgbClr val="E5231C"/>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B w="12700" cap="flat" cmpd="sng" algn="ctr">
                      <a:solidFill>
                        <a:schemeClr val="bg2">
                          <a:lumMod val="10000"/>
                        </a:schemeClr>
                      </a:solidFill>
                      <a:prstDash val="solid"/>
                      <a:round/>
                      <a:headEnd type="none" w="med" len="med"/>
                      <a:tailEnd type="none" w="med" len="med"/>
                    </a:lnB>
                    <a:solidFill>
                      <a:srgbClr val="231F20"/>
                    </a:solidFill>
                  </a:tcPr>
                </a:tc>
                <a:tc>
                  <a:txBody>
                    <a:bodyPr/>
                    <a:lstStyle/>
                    <a:p>
                      <a:pPr algn="ctr"/>
                      <a:r>
                        <a:rPr lang="en-US" sz="1100" dirty="0">
                          <a:solidFill>
                            <a:srgbClr val="E5231C"/>
                          </a:solidFill>
                        </a:rPr>
                        <a:t>&gt; 40000 CS</a:t>
                      </a:r>
                      <a:endParaRPr lang="en-GB" sz="1100" dirty="0">
                        <a:solidFill>
                          <a:srgbClr val="E5231C"/>
                        </a:solidFill>
                      </a:endParaRPr>
                    </a:p>
                  </a:txBody>
                  <a:tcPr marL="68580" marR="68580" marT="34290" marB="34290"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B w="12700" cap="flat" cmpd="sng" algn="ctr">
                      <a:solidFill>
                        <a:schemeClr val="bg2">
                          <a:lumMod val="10000"/>
                        </a:schemeClr>
                      </a:solidFill>
                      <a:prstDash val="solid"/>
                      <a:round/>
                      <a:headEnd type="none" w="med" len="med"/>
                      <a:tailEnd type="none" w="med" len="med"/>
                    </a:lnB>
                    <a:solidFill>
                      <a:srgbClr val="231F20"/>
                    </a:solidFill>
                  </a:tcPr>
                </a:tc>
                <a:tc vMerge="1">
                  <a:txBody>
                    <a:bodyPr/>
                    <a:lstStyle/>
                    <a:p>
                      <a:endParaRPr lang="en-GB" sz="1200" dirty="0">
                        <a:solidFill>
                          <a:schemeClr val="bg2">
                            <a:lumMod val="10000"/>
                          </a:schemeClr>
                        </a:solidFill>
                      </a:endParaRPr>
                    </a:p>
                  </a:txBody>
                  <a:tcPr anchor="ctr">
                    <a:lnL>
                      <a:noFill/>
                    </a:lnL>
                    <a:lnR>
                      <a:noFill/>
                    </a:lnR>
                    <a:lnT>
                      <a:noFill/>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5041054"/>
                  </a:ext>
                </a:extLst>
              </a:tr>
            </a:tbl>
          </a:graphicData>
        </a:graphic>
      </p:graphicFrame>
      <p:pic>
        <p:nvPicPr>
          <p:cNvPr id="4" name="Picture 3"/>
          <p:cNvPicPr>
            <a:picLocks noChangeAspect="1"/>
          </p:cNvPicPr>
          <p:nvPr/>
        </p:nvPicPr>
        <p:blipFill>
          <a:blip r:embed="rId2"/>
          <a:stretch>
            <a:fillRect/>
          </a:stretch>
        </p:blipFill>
        <p:spPr>
          <a:xfrm>
            <a:off x="8122937" y="2847743"/>
            <a:ext cx="748822" cy="526400"/>
          </a:xfrm>
          <a:prstGeom prst="rect">
            <a:avLst/>
          </a:prstGeom>
        </p:spPr>
      </p:pic>
      <p:pic>
        <p:nvPicPr>
          <p:cNvPr id="5" name="Picture 4"/>
          <p:cNvPicPr>
            <a:picLocks noChangeAspect="1"/>
          </p:cNvPicPr>
          <p:nvPr/>
        </p:nvPicPr>
        <p:blipFill>
          <a:blip r:embed="rId3"/>
          <a:stretch>
            <a:fillRect/>
          </a:stretch>
        </p:blipFill>
        <p:spPr>
          <a:xfrm>
            <a:off x="8114407" y="3374143"/>
            <a:ext cx="748822" cy="528433"/>
          </a:xfrm>
          <a:prstGeom prst="rect">
            <a:avLst/>
          </a:prstGeom>
        </p:spPr>
      </p:pic>
      <p:sp>
        <p:nvSpPr>
          <p:cNvPr id="2" name="Title 1">
            <a:extLst>
              <a:ext uri="{FF2B5EF4-FFF2-40B4-BE49-F238E27FC236}">
                <a16:creationId xmlns:a16="http://schemas.microsoft.com/office/drawing/2014/main" id="{AA0197C2-4B78-D2DD-ADFD-078E06E8268D}"/>
              </a:ext>
            </a:extLst>
          </p:cNvPr>
          <p:cNvSpPr txBox="1">
            <a:spLocks/>
          </p:cNvSpPr>
          <p:nvPr/>
        </p:nvSpPr>
        <p:spPr>
          <a:xfrm>
            <a:off x="167275" y="190500"/>
            <a:ext cx="8976725" cy="858371"/>
          </a:xfrm>
          <a:prstGeom prst="rect">
            <a:avLst/>
          </a:prstGeom>
        </p:spPr>
        <p:txBody>
          <a:bodyPr anchor="t"/>
          <a:lstStyle/>
          <a:p>
            <a:pPr fontAlgn="auto">
              <a:spcAft>
                <a:spcPts val="0"/>
              </a:spcAft>
              <a:defRPr/>
            </a:pPr>
            <a:r>
              <a:rPr lang="fr-FR" sz="4000" dirty="0" err="1">
                <a:solidFill>
                  <a:schemeClr val="accent6">
                    <a:lumMod val="50000"/>
                  </a:schemeClr>
                </a:solidFill>
              </a:rPr>
              <a:t>Zonenklassifizierung</a:t>
            </a:r>
            <a:endParaRPr lang="fr-FR" sz="4000" dirty="0">
              <a:solidFill>
                <a:schemeClr val="accent6">
                  <a:lumMod val="50000"/>
                </a:schemeClr>
              </a:solidFill>
            </a:endParaRPr>
          </a:p>
        </p:txBody>
      </p:sp>
      <p:sp>
        <p:nvSpPr>
          <p:cNvPr id="6" name="TextBox 5">
            <a:extLst>
              <a:ext uri="{FF2B5EF4-FFF2-40B4-BE49-F238E27FC236}">
                <a16:creationId xmlns:a16="http://schemas.microsoft.com/office/drawing/2014/main" id="{BEFB1258-4976-E60F-19F3-69CA3C7B5B05}"/>
              </a:ext>
            </a:extLst>
          </p:cNvPr>
          <p:cNvSpPr txBox="1"/>
          <p:nvPr/>
        </p:nvSpPr>
        <p:spPr>
          <a:xfrm>
            <a:off x="218222" y="921561"/>
            <a:ext cx="2623490" cy="369332"/>
          </a:xfrm>
          <a:prstGeom prst="rect">
            <a:avLst/>
          </a:prstGeom>
          <a:noFill/>
        </p:spPr>
        <p:txBody>
          <a:bodyPr wrap="square">
            <a:spAutoFit/>
          </a:bodyPr>
          <a:lstStyle/>
          <a:p>
            <a:r>
              <a:rPr lang="fr-FR" dirty="0">
                <a:solidFill>
                  <a:schemeClr val="accent6">
                    <a:lumMod val="50000"/>
                  </a:schemeClr>
                </a:solidFill>
              </a:rPr>
              <a:t>Interne</a:t>
            </a:r>
            <a:r>
              <a:rPr lang="fr-FR" sz="1800" dirty="0">
                <a:solidFill>
                  <a:schemeClr val="accent6">
                    <a:lumMod val="50000"/>
                  </a:schemeClr>
                </a:solidFill>
              </a:rPr>
              <a:t> Exposition</a:t>
            </a:r>
            <a:endParaRPr lang="en-CH" dirty="0"/>
          </a:p>
        </p:txBody>
      </p:sp>
      <p:sp>
        <p:nvSpPr>
          <p:cNvPr id="8" name="Slide Number Placeholder 3">
            <a:extLst>
              <a:ext uri="{FF2B5EF4-FFF2-40B4-BE49-F238E27FC236}">
                <a16:creationId xmlns:a16="http://schemas.microsoft.com/office/drawing/2014/main" id="{5BC87426-C38E-E72D-108A-4162D22F0D33}"/>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30</a:t>
            </a:fld>
            <a:endParaRPr lang="en-US" dirty="0">
              <a:solidFill>
                <a:schemeClr val="bg1"/>
              </a:solidFill>
            </a:endParaRPr>
          </a:p>
        </p:txBody>
      </p:sp>
    </p:spTree>
    <p:extLst>
      <p:ext uri="{BB962C8B-B14F-4D97-AF65-F5344CB8AC3E}">
        <p14:creationId xmlns:p14="http://schemas.microsoft.com/office/powerpoint/2010/main" val="306960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hart with text and symbols&#10;&#10;Description automatically generated with medium confidence">
            <a:extLst>
              <a:ext uri="{FF2B5EF4-FFF2-40B4-BE49-F238E27FC236}">
                <a16:creationId xmlns:a16="http://schemas.microsoft.com/office/drawing/2014/main" id="{ED1EE1C1-3C3F-0F1E-49D6-D0D742456469}"/>
              </a:ext>
            </a:extLst>
          </p:cNvPr>
          <p:cNvPicPr>
            <a:picLocks noChangeAspect="1"/>
          </p:cNvPicPr>
          <p:nvPr/>
        </p:nvPicPr>
        <p:blipFill rotWithShape="1">
          <a:blip r:embed="rId3"/>
          <a:srcRect t="20160"/>
          <a:stretch/>
        </p:blipFill>
        <p:spPr>
          <a:xfrm>
            <a:off x="1438577" y="1048871"/>
            <a:ext cx="6266845" cy="3310857"/>
          </a:xfrm>
          <a:prstGeom prst="rect">
            <a:avLst/>
          </a:prstGeom>
        </p:spPr>
      </p:pic>
      <p:sp>
        <p:nvSpPr>
          <p:cNvPr id="2" name="Title 1">
            <a:extLst>
              <a:ext uri="{FF2B5EF4-FFF2-40B4-BE49-F238E27FC236}">
                <a16:creationId xmlns:a16="http://schemas.microsoft.com/office/drawing/2014/main" id="{EB964861-8417-5460-D2CE-59340077F70E}"/>
              </a:ext>
            </a:extLst>
          </p:cNvPr>
          <p:cNvSpPr txBox="1">
            <a:spLocks/>
          </p:cNvSpPr>
          <p:nvPr/>
        </p:nvSpPr>
        <p:spPr>
          <a:xfrm>
            <a:off x="167275" y="190500"/>
            <a:ext cx="8976725" cy="858371"/>
          </a:xfrm>
          <a:prstGeom prst="rect">
            <a:avLst/>
          </a:prstGeom>
        </p:spPr>
        <p:txBody>
          <a:bodyPr anchor="t"/>
          <a:lstStyle/>
          <a:p>
            <a:pPr fontAlgn="auto">
              <a:spcAft>
                <a:spcPts val="0"/>
              </a:spcAft>
              <a:defRPr/>
            </a:pPr>
            <a:r>
              <a:rPr lang="fr-FR" sz="4000" dirty="0" err="1">
                <a:solidFill>
                  <a:schemeClr val="accent6">
                    <a:lumMod val="50000"/>
                  </a:schemeClr>
                </a:solidFill>
              </a:rPr>
              <a:t>Klassifizierung</a:t>
            </a:r>
            <a:r>
              <a:rPr lang="fr-FR" sz="4000" dirty="0">
                <a:solidFill>
                  <a:schemeClr val="accent6">
                    <a:lumMod val="50000"/>
                  </a:schemeClr>
                </a:solidFill>
              </a:rPr>
              <a:t> in 2013</a:t>
            </a:r>
          </a:p>
        </p:txBody>
      </p:sp>
      <p:sp>
        <p:nvSpPr>
          <p:cNvPr id="3" name="Slide Number Placeholder 3">
            <a:extLst>
              <a:ext uri="{FF2B5EF4-FFF2-40B4-BE49-F238E27FC236}">
                <a16:creationId xmlns:a16="http://schemas.microsoft.com/office/drawing/2014/main" id="{0BEDBB63-9789-5FB1-0455-4CCB12807214}"/>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31</a:t>
            </a:fld>
            <a:endParaRPr lang="en-US" dirty="0">
              <a:solidFill>
                <a:schemeClr val="bg1"/>
              </a:solidFill>
            </a:endParaRPr>
          </a:p>
        </p:txBody>
      </p:sp>
    </p:spTree>
    <p:extLst>
      <p:ext uri="{BB962C8B-B14F-4D97-AF65-F5344CB8AC3E}">
        <p14:creationId xmlns:p14="http://schemas.microsoft.com/office/powerpoint/2010/main" val="2185904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D55979-00CC-4874-A80E-0959E76EB92F}" type="slidenum">
              <a:rPr lang="en-GB" smtClean="0"/>
              <a:pPr/>
              <a:t>32</a:t>
            </a:fld>
            <a:endParaRPr lang="en-GB"/>
          </a:p>
        </p:txBody>
      </p:sp>
      <p:sp>
        <p:nvSpPr>
          <p:cNvPr id="3" name="Rectangle 2"/>
          <p:cNvSpPr/>
          <p:nvPr/>
        </p:nvSpPr>
        <p:spPr>
          <a:xfrm>
            <a:off x="6602105" y="844455"/>
            <a:ext cx="552661" cy="133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Text Box 3"/>
          <p:cNvSpPr txBox="1">
            <a:spLocks noChangeArrowheads="1"/>
          </p:cNvSpPr>
          <p:nvPr/>
        </p:nvSpPr>
        <p:spPr bwMode="auto">
          <a:xfrm>
            <a:off x="6370161" y="2772386"/>
            <a:ext cx="2873692" cy="1723549"/>
          </a:xfrm>
          <a:prstGeom prst="rect">
            <a:avLst/>
          </a:prstGeom>
          <a:noFill/>
          <a:ln w="9525">
            <a:noFill/>
            <a:miter lim="800000"/>
            <a:headEnd/>
            <a:tailEnd/>
          </a:ln>
          <a:effectLst/>
        </p:spPr>
        <p:txBody>
          <a:bodyPr wrap="square">
            <a:spAutoFit/>
          </a:bodyPr>
          <a:lstStyle/>
          <a:p>
            <a:pPr algn="ctr">
              <a:spcBef>
                <a:spcPct val="50000"/>
              </a:spcBef>
            </a:pPr>
            <a:r>
              <a:rPr lang="en-US" b="1" dirty="0">
                <a:solidFill>
                  <a:srgbClr val="C00000"/>
                </a:solidFill>
              </a:rPr>
              <a:t>3. </a:t>
            </a:r>
            <a:r>
              <a:rPr lang="en-US" b="1" dirty="0" err="1">
                <a:solidFill>
                  <a:srgbClr val="C00000"/>
                </a:solidFill>
              </a:rPr>
              <a:t>Optimierung</a:t>
            </a:r>
            <a:endParaRPr lang="en-US" b="1" dirty="0">
              <a:solidFill>
                <a:srgbClr val="C00000"/>
              </a:solidFill>
            </a:endParaRPr>
          </a:p>
          <a:p>
            <a:pPr algn="ctr">
              <a:spcBef>
                <a:spcPct val="50000"/>
              </a:spcBef>
            </a:pPr>
            <a:r>
              <a:rPr lang="de-DE" sz="1600" dirty="0"/>
              <a:t>Die </a:t>
            </a:r>
            <a:r>
              <a:rPr lang="de-DE" sz="1600" dirty="0" err="1"/>
              <a:t>indiv</a:t>
            </a:r>
            <a:r>
              <a:rPr lang="de-DE" sz="1600" dirty="0"/>
              <a:t>. und kollektive Strahlenbelastung muss so niedrig wie vernünftigerweise erreichbar gehalten werden (ALARA)</a:t>
            </a:r>
            <a:endParaRPr lang="en-US" sz="1600" i="1" dirty="0"/>
          </a:p>
        </p:txBody>
      </p:sp>
      <p:sp>
        <p:nvSpPr>
          <p:cNvPr id="2" name="Title 1">
            <a:extLst>
              <a:ext uri="{FF2B5EF4-FFF2-40B4-BE49-F238E27FC236}">
                <a16:creationId xmlns:a16="http://schemas.microsoft.com/office/drawing/2014/main" id="{F4D3910B-BD26-5373-E91D-AA4D77B1A5B5}"/>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en-GB" sz="4000" dirty="0" err="1">
                <a:solidFill>
                  <a:schemeClr val="accent6">
                    <a:lumMod val="50000"/>
                  </a:schemeClr>
                </a:solidFill>
              </a:rPr>
              <a:t>Generelle</a:t>
            </a:r>
            <a:r>
              <a:rPr lang="en-GB" sz="4000" dirty="0">
                <a:solidFill>
                  <a:schemeClr val="accent6">
                    <a:lumMod val="50000"/>
                  </a:schemeClr>
                </a:solidFill>
              </a:rPr>
              <a:t> </a:t>
            </a:r>
            <a:r>
              <a:rPr lang="en-GB" sz="4000" dirty="0" err="1">
                <a:solidFill>
                  <a:schemeClr val="accent6">
                    <a:lumMod val="50000"/>
                  </a:schemeClr>
                </a:solidFill>
              </a:rPr>
              <a:t>Strahlenschutzprinzipien</a:t>
            </a:r>
            <a:endParaRPr lang="en-GB" sz="4000" dirty="0">
              <a:solidFill>
                <a:schemeClr val="accent6">
                  <a:lumMod val="50000"/>
                </a:schemeClr>
              </a:solidFill>
            </a:endParaRPr>
          </a:p>
        </p:txBody>
      </p:sp>
      <p:pic>
        <p:nvPicPr>
          <p:cNvPr id="6" name="Picture 5">
            <a:extLst>
              <a:ext uri="{FF2B5EF4-FFF2-40B4-BE49-F238E27FC236}">
                <a16:creationId xmlns:a16="http://schemas.microsoft.com/office/drawing/2014/main" id="{E8853D60-F051-70F0-F874-F384FC46611B}"/>
              </a:ext>
            </a:extLst>
          </p:cNvPr>
          <p:cNvPicPr>
            <a:picLocks noChangeAspect="1"/>
          </p:cNvPicPr>
          <p:nvPr/>
        </p:nvPicPr>
        <p:blipFill rotWithShape="1">
          <a:blip r:embed="rId3"/>
          <a:srcRect l="5674" r="2171"/>
          <a:stretch/>
        </p:blipFill>
        <p:spPr>
          <a:xfrm>
            <a:off x="0" y="1093734"/>
            <a:ext cx="9144000" cy="1587821"/>
          </a:xfrm>
          <a:prstGeom prst="rect">
            <a:avLst/>
          </a:prstGeom>
        </p:spPr>
      </p:pic>
      <p:sp>
        <p:nvSpPr>
          <p:cNvPr id="14" name="TextBox 13">
            <a:extLst>
              <a:ext uri="{FF2B5EF4-FFF2-40B4-BE49-F238E27FC236}">
                <a16:creationId xmlns:a16="http://schemas.microsoft.com/office/drawing/2014/main" id="{D9587380-68B4-2993-6FAF-813A689B1AAC}"/>
              </a:ext>
            </a:extLst>
          </p:cNvPr>
          <p:cNvSpPr txBox="1"/>
          <p:nvPr/>
        </p:nvSpPr>
        <p:spPr>
          <a:xfrm>
            <a:off x="167275" y="2772386"/>
            <a:ext cx="2550560" cy="1554272"/>
          </a:xfrm>
          <a:prstGeom prst="rect">
            <a:avLst/>
          </a:prstGeom>
          <a:noFill/>
        </p:spPr>
        <p:txBody>
          <a:bodyPr wrap="square">
            <a:spAutoFit/>
          </a:bodyPr>
          <a:lstStyle/>
          <a:p>
            <a:pPr marL="342900" indent="-342900">
              <a:spcBef>
                <a:spcPct val="50000"/>
              </a:spcBef>
              <a:spcAft>
                <a:spcPts val="600"/>
              </a:spcAft>
              <a:buAutoNum type="arabicPeriod"/>
            </a:pPr>
            <a:r>
              <a:rPr lang="en-US" sz="1800" b="1" dirty="0" err="1">
                <a:solidFill>
                  <a:srgbClr val="C00000"/>
                </a:solidFill>
              </a:rPr>
              <a:t>Rechtfertigung</a:t>
            </a:r>
            <a:endParaRPr lang="en-US" b="1" dirty="0">
              <a:solidFill>
                <a:srgbClr val="C00000"/>
              </a:solidFill>
            </a:endParaRPr>
          </a:p>
          <a:p>
            <a:pPr algn="ctr">
              <a:spcBef>
                <a:spcPct val="50000"/>
              </a:spcBef>
              <a:spcAft>
                <a:spcPts val="600"/>
              </a:spcAft>
            </a:pPr>
            <a:r>
              <a:rPr lang="de-DE" sz="1600" i="1" dirty="0"/>
              <a:t>Eine Exposition von Personen gegenüber ionisierender Strahlung muss gerechtfertigt sein</a:t>
            </a:r>
            <a:endParaRPr lang="en-US" sz="1600" i="1" dirty="0"/>
          </a:p>
        </p:txBody>
      </p:sp>
      <p:sp>
        <p:nvSpPr>
          <p:cNvPr id="16" name="TextBox 15">
            <a:extLst>
              <a:ext uri="{FF2B5EF4-FFF2-40B4-BE49-F238E27FC236}">
                <a16:creationId xmlns:a16="http://schemas.microsoft.com/office/drawing/2014/main" id="{27632649-1934-9E6C-FE4D-7C14959FC94A}"/>
              </a:ext>
            </a:extLst>
          </p:cNvPr>
          <p:cNvSpPr txBox="1"/>
          <p:nvPr/>
        </p:nvSpPr>
        <p:spPr>
          <a:xfrm>
            <a:off x="3268718" y="2776585"/>
            <a:ext cx="2550560" cy="1477328"/>
          </a:xfrm>
          <a:prstGeom prst="rect">
            <a:avLst/>
          </a:prstGeom>
          <a:noFill/>
        </p:spPr>
        <p:txBody>
          <a:bodyPr wrap="square">
            <a:spAutoFit/>
          </a:bodyPr>
          <a:lstStyle/>
          <a:p>
            <a:pPr algn="ctr">
              <a:spcBef>
                <a:spcPct val="50000"/>
              </a:spcBef>
            </a:pPr>
            <a:r>
              <a:rPr lang="en-US" sz="1800" b="1" dirty="0">
                <a:solidFill>
                  <a:srgbClr val="C00000"/>
                </a:solidFill>
              </a:rPr>
              <a:t>2. </a:t>
            </a:r>
            <a:r>
              <a:rPr lang="en-US" sz="1800" b="1" dirty="0" err="1">
                <a:solidFill>
                  <a:srgbClr val="C00000"/>
                </a:solidFill>
              </a:rPr>
              <a:t>Dosisbegrenzung</a:t>
            </a:r>
            <a:endParaRPr lang="en-US" sz="1800" b="1" dirty="0">
              <a:solidFill>
                <a:srgbClr val="C00000"/>
              </a:solidFill>
            </a:endParaRPr>
          </a:p>
          <a:p>
            <a:pPr algn="ctr">
              <a:spcBef>
                <a:spcPct val="50000"/>
              </a:spcBef>
            </a:pPr>
            <a:r>
              <a:rPr lang="de-DE" sz="1600" dirty="0"/>
              <a:t>Die individuelle Strahlen-belastung muss unter den gesetzlichen Grenzwerten gehalten werden</a:t>
            </a:r>
            <a:endParaRPr lang="en-US" sz="1600" i="1" dirty="0"/>
          </a:p>
        </p:txBody>
      </p:sp>
      <p:sp>
        <p:nvSpPr>
          <p:cNvPr id="9" name="Rectangle 8">
            <a:extLst>
              <a:ext uri="{FF2B5EF4-FFF2-40B4-BE49-F238E27FC236}">
                <a16:creationId xmlns:a16="http://schemas.microsoft.com/office/drawing/2014/main" id="{714C63EB-9EC6-E83D-69C0-FF12F6CA76BE}"/>
              </a:ext>
            </a:extLst>
          </p:cNvPr>
          <p:cNvSpPr/>
          <p:nvPr/>
        </p:nvSpPr>
        <p:spPr>
          <a:xfrm>
            <a:off x="0" y="1093734"/>
            <a:ext cx="6180083" cy="3299590"/>
          </a:xfrm>
          <a:prstGeom prst="rect">
            <a:avLst/>
          </a:prstGeom>
          <a:solidFill>
            <a:srgbClr val="FFFFFF">
              <a:alpha val="4902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 name="Slide Number Placeholder 3">
            <a:extLst>
              <a:ext uri="{FF2B5EF4-FFF2-40B4-BE49-F238E27FC236}">
                <a16:creationId xmlns:a16="http://schemas.microsoft.com/office/drawing/2014/main" id="{07A0E6A8-A27C-D07C-4654-00E4DDD384E9}"/>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32</a:t>
            </a:fld>
            <a:endParaRPr lang="en-US" dirty="0">
              <a:solidFill>
                <a:schemeClr val="bg1"/>
              </a:solidFill>
            </a:endParaRPr>
          </a:p>
        </p:txBody>
      </p:sp>
    </p:spTree>
    <p:extLst>
      <p:ext uri="{BB962C8B-B14F-4D97-AF65-F5344CB8AC3E}">
        <p14:creationId xmlns:p14="http://schemas.microsoft.com/office/powerpoint/2010/main" val="4124531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201599" y="927381"/>
            <a:ext cx="552661" cy="133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dirty="0"/>
          </a:p>
        </p:txBody>
      </p:sp>
      <p:sp>
        <p:nvSpPr>
          <p:cNvPr id="6" name="Right Arrow 5"/>
          <p:cNvSpPr/>
          <p:nvPr/>
        </p:nvSpPr>
        <p:spPr>
          <a:xfrm rot="16200000">
            <a:off x="-872498" y="2361288"/>
            <a:ext cx="3180743" cy="528225"/>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dirty="0"/>
          </a:p>
        </p:txBody>
      </p:sp>
      <p:sp>
        <p:nvSpPr>
          <p:cNvPr id="10" name="TextBox 9"/>
          <p:cNvSpPr txBox="1"/>
          <p:nvPr/>
        </p:nvSpPr>
        <p:spPr>
          <a:xfrm rot="16200000">
            <a:off x="-293655" y="2525564"/>
            <a:ext cx="2012089" cy="300082"/>
          </a:xfrm>
          <a:prstGeom prst="rect">
            <a:avLst/>
          </a:prstGeom>
          <a:noFill/>
        </p:spPr>
        <p:txBody>
          <a:bodyPr wrap="none" rtlCol="0">
            <a:spAutoFit/>
          </a:bodyPr>
          <a:lstStyle/>
          <a:p>
            <a:r>
              <a:rPr lang="de-DE" sz="1350" dirty="0"/>
              <a:t>Individuelles Risikolevel</a:t>
            </a:r>
          </a:p>
        </p:txBody>
      </p:sp>
      <p:sp>
        <p:nvSpPr>
          <p:cNvPr id="14" name="Rectangle 13"/>
          <p:cNvSpPr/>
          <p:nvPr/>
        </p:nvSpPr>
        <p:spPr>
          <a:xfrm>
            <a:off x="1141132" y="1125342"/>
            <a:ext cx="1689852" cy="881049"/>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Nicht akzeptables Risiko</a:t>
            </a:r>
          </a:p>
        </p:txBody>
      </p:sp>
      <p:sp>
        <p:nvSpPr>
          <p:cNvPr id="18" name="Rectangle 17"/>
          <p:cNvSpPr/>
          <p:nvPr/>
        </p:nvSpPr>
        <p:spPr>
          <a:xfrm>
            <a:off x="1143715" y="2131886"/>
            <a:ext cx="1689852" cy="130621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t>Tolerierbares</a:t>
            </a:r>
            <a:r>
              <a:rPr lang="en-US" sz="1400" dirty="0"/>
              <a:t> </a:t>
            </a:r>
            <a:r>
              <a:rPr lang="en-US" sz="1400" dirty="0" err="1"/>
              <a:t>Risiko</a:t>
            </a:r>
            <a:endParaRPr lang="de-DE" sz="1350" dirty="0"/>
          </a:p>
        </p:txBody>
      </p:sp>
      <p:cxnSp>
        <p:nvCxnSpPr>
          <p:cNvPr id="21" name="Straight Arrow Connector 20"/>
          <p:cNvCxnSpPr/>
          <p:nvPr/>
        </p:nvCxnSpPr>
        <p:spPr>
          <a:xfrm>
            <a:off x="850888" y="2069003"/>
            <a:ext cx="291278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779686" y="1930504"/>
            <a:ext cx="1463881" cy="300082"/>
          </a:xfrm>
          <a:prstGeom prst="rect">
            <a:avLst/>
          </a:prstGeom>
          <a:noFill/>
          <a:ln w="28575">
            <a:solidFill>
              <a:srgbClr val="FF0000"/>
            </a:solidFill>
          </a:ln>
        </p:spPr>
        <p:txBody>
          <a:bodyPr wrap="square" rtlCol="0">
            <a:spAutoFit/>
          </a:bodyPr>
          <a:lstStyle/>
          <a:p>
            <a:pPr algn="ctr"/>
            <a:r>
              <a:rPr lang="de-DE" sz="1350" dirty="0">
                <a:solidFill>
                  <a:srgbClr val="FF0000"/>
                </a:solidFill>
              </a:rPr>
              <a:t>Dosis Grenzwert</a:t>
            </a:r>
          </a:p>
        </p:txBody>
      </p:sp>
      <p:cxnSp>
        <p:nvCxnSpPr>
          <p:cNvPr id="24" name="Straight Arrow Connector 23"/>
          <p:cNvCxnSpPr>
            <a:cxnSpLocks/>
          </p:cNvCxnSpPr>
          <p:nvPr/>
        </p:nvCxnSpPr>
        <p:spPr>
          <a:xfrm>
            <a:off x="2830984" y="2513403"/>
            <a:ext cx="887650" cy="0"/>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786619" y="2369415"/>
            <a:ext cx="1456948" cy="307777"/>
          </a:xfrm>
          <a:prstGeom prst="rect">
            <a:avLst/>
          </a:prstGeom>
          <a:noFill/>
          <a:ln w="28575">
            <a:solidFill>
              <a:srgbClr val="0070C0"/>
            </a:solidFill>
          </a:ln>
        </p:spPr>
        <p:txBody>
          <a:bodyPr wrap="square" rtlCol="0">
            <a:spAutoFit/>
          </a:bodyPr>
          <a:lstStyle/>
          <a:p>
            <a:r>
              <a:rPr lang="de-DE" sz="1350" dirty="0">
                <a:solidFill>
                  <a:srgbClr val="0070C0"/>
                </a:solidFill>
              </a:rPr>
              <a:t>Dosis</a:t>
            </a:r>
            <a:r>
              <a:rPr lang="en-US" sz="1400" dirty="0" err="1"/>
              <a:t>richtwert</a:t>
            </a:r>
            <a:endParaRPr lang="de-DE" sz="1350" dirty="0">
              <a:solidFill>
                <a:srgbClr val="0070C0"/>
              </a:solidFill>
            </a:endParaRPr>
          </a:p>
        </p:txBody>
      </p:sp>
      <p:cxnSp>
        <p:nvCxnSpPr>
          <p:cNvPr id="27" name="Straight Arrow Connector 26"/>
          <p:cNvCxnSpPr>
            <a:cxnSpLocks/>
            <a:endCxn id="28" idx="1"/>
          </p:cNvCxnSpPr>
          <p:nvPr/>
        </p:nvCxnSpPr>
        <p:spPr>
          <a:xfrm flipV="1">
            <a:off x="850888" y="3500610"/>
            <a:ext cx="2935730" cy="370"/>
          </a:xfrm>
          <a:prstGeom prst="straightConnector1">
            <a:avLst/>
          </a:prstGeom>
          <a:ln w="28575">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86618" y="3350569"/>
            <a:ext cx="1453525" cy="300082"/>
          </a:xfrm>
          <a:prstGeom prst="rect">
            <a:avLst/>
          </a:prstGeom>
          <a:noFill/>
          <a:ln w="28575">
            <a:solidFill>
              <a:schemeClr val="accent3">
                <a:lumMod val="75000"/>
              </a:schemeClr>
            </a:solidFill>
          </a:ln>
        </p:spPr>
        <p:txBody>
          <a:bodyPr wrap="square" rtlCol="0">
            <a:spAutoFit/>
          </a:bodyPr>
          <a:lstStyle/>
          <a:p>
            <a:pPr algn="ctr"/>
            <a:r>
              <a:rPr lang="de-DE" sz="1350" dirty="0">
                <a:solidFill>
                  <a:schemeClr val="accent3">
                    <a:lumMod val="75000"/>
                  </a:schemeClr>
                </a:solidFill>
              </a:rPr>
              <a:t>ALARA Niveau</a:t>
            </a:r>
          </a:p>
        </p:txBody>
      </p:sp>
      <p:sp>
        <p:nvSpPr>
          <p:cNvPr id="31" name="Rectangle 30"/>
          <p:cNvSpPr/>
          <p:nvPr/>
        </p:nvSpPr>
        <p:spPr>
          <a:xfrm>
            <a:off x="1147138" y="3555841"/>
            <a:ext cx="1689852" cy="646706"/>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50" dirty="0"/>
              <a:t>Akzeptables Risiko</a:t>
            </a:r>
          </a:p>
        </p:txBody>
      </p:sp>
      <p:sp>
        <p:nvSpPr>
          <p:cNvPr id="33" name="TextBox 32"/>
          <p:cNvSpPr txBox="1"/>
          <p:nvPr/>
        </p:nvSpPr>
        <p:spPr>
          <a:xfrm>
            <a:off x="5302813" y="1921553"/>
            <a:ext cx="1347685" cy="300082"/>
          </a:xfrm>
          <a:prstGeom prst="rect">
            <a:avLst/>
          </a:prstGeom>
          <a:noFill/>
          <a:ln w="28575">
            <a:noFill/>
          </a:ln>
        </p:spPr>
        <p:txBody>
          <a:bodyPr wrap="square" rtlCol="0">
            <a:spAutoFit/>
          </a:bodyPr>
          <a:lstStyle/>
          <a:p>
            <a:pPr algn="ctr"/>
            <a:r>
              <a:rPr lang="de-DE" sz="1350" dirty="0">
                <a:solidFill>
                  <a:srgbClr val="FF0000"/>
                </a:solidFill>
              </a:rPr>
              <a:t>20 </a:t>
            </a:r>
            <a:r>
              <a:rPr lang="de-DE" sz="1350" dirty="0" err="1">
                <a:solidFill>
                  <a:srgbClr val="FF0000"/>
                </a:solidFill>
              </a:rPr>
              <a:t>mSv</a:t>
            </a:r>
            <a:r>
              <a:rPr lang="de-DE" sz="1350" dirty="0">
                <a:solidFill>
                  <a:srgbClr val="FF0000"/>
                </a:solidFill>
              </a:rPr>
              <a:t>/</a:t>
            </a:r>
            <a:r>
              <a:rPr lang="de-DE" sz="1350" dirty="0" err="1">
                <a:solidFill>
                  <a:srgbClr val="FF0000"/>
                </a:solidFill>
              </a:rPr>
              <a:t>yr</a:t>
            </a:r>
            <a:r>
              <a:rPr lang="de-DE" sz="1350" baseline="30000" dirty="0">
                <a:solidFill>
                  <a:srgbClr val="FF0000"/>
                </a:solidFill>
              </a:rPr>
              <a:t>*</a:t>
            </a:r>
          </a:p>
        </p:txBody>
      </p:sp>
      <p:sp>
        <p:nvSpPr>
          <p:cNvPr id="34" name="TextBox 33"/>
          <p:cNvSpPr txBox="1"/>
          <p:nvPr/>
        </p:nvSpPr>
        <p:spPr>
          <a:xfrm>
            <a:off x="5302813" y="2364738"/>
            <a:ext cx="1347685" cy="300082"/>
          </a:xfrm>
          <a:prstGeom prst="rect">
            <a:avLst/>
          </a:prstGeom>
          <a:noFill/>
          <a:ln w="28575">
            <a:noFill/>
          </a:ln>
        </p:spPr>
        <p:txBody>
          <a:bodyPr wrap="square" rtlCol="0">
            <a:spAutoFit/>
          </a:bodyPr>
          <a:lstStyle/>
          <a:p>
            <a:pPr algn="ctr"/>
            <a:r>
              <a:rPr lang="de-DE" sz="1350" dirty="0">
                <a:solidFill>
                  <a:srgbClr val="0070C0"/>
                </a:solidFill>
              </a:rPr>
              <a:t>3 </a:t>
            </a:r>
            <a:r>
              <a:rPr lang="de-DE" sz="1350" dirty="0" err="1">
                <a:solidFill>
                  <a:srgbClr val="0070C0"/>
                </a:solidFill>
              </a:rPr>
              <a:t>mSv</a:t>
            </a:r>
            <a:r>
              <a:rPr lang="de-DE" sz="1350" dirty="0">
                <a:solidFill>
                  <a:srgbClr val="0070C0"/>
                </a:solidFill>
              </a:rPr>
              <a:t>/</a:t>
            </a:r>
            <a:r>
              <a:rPr lang="de-DE" sz="1350" dirty="0" err="1">
                <a:solidFill>
                  <a:srgbClr val="0070C0"/>
                </a:solidFill>
              </a:rPr>
              <a:t>yr</a:t>
            </a:r>
            <a:endParaRPr lang="de-DE" sz="1350" dirty="0">
              <a:solidFill>
                <a:srgbClr val="0070C0"/>
              </a:solidFill>
            </a:endParaRPr>
          </a:p>
        </p:txBody>
      </p:sp>
      <p:sp>
        <p:nvSpPr>
          <p:cNvPr id="35" name="TextBox 34"/>
          <p:cNvSpPr txBox="1"/>
          <p:nvPr/>
        </p:nvSpPr>
        <p:spPr>
          <a:xfrm>
            <a:off x="5243567" y="3332515"/>
            <a:ext cx="1347685" cy="300082"/>
          </a:xfrm>
          <a:prstGeom prst="rect">
            <a:avLst/>
          </a:prstGeom>
          <a:noFill/>
          <a:ln w="28575">
            <a:noFill/>
          </a:ln>
        </p:spPr>
        <p:txBody>
          <a:bodyPr wrap="square" rtlCol="0">
            <a:spAutoFit/>
          </a:bodyPr>
          <a:lstStyle/>
          <a:p>
            <a:pPr algn="ctr"/>
            <a:r>
              <a:rPr lang="de-DE" sz="1350" dirty="0">
                <a:solidFill>
                  <a:schemeClr val="accent3">
                    <a:lumMod val="75000"/>
                  </a:schemeClr>
                </a:solidFill>
              </a:rPr>
              <a:t>100 µSv/</a:t>
            </a:r>
            <a:r>
              <a:rPr lang="de-DE" sz="1350" dirty="0" err="1">
                <a:solidFill>
                  <a:schemeClr val="accent3">
                    <a:lumMod val="75000"/>
                  </a:schemeClr>
                </a:solidFill>
              </a:rPr>
              <a:t>yr</a:t>
            </a:r>
            <a:endParaRPr lang="de-DE" sz="1350" dirty="0">
              <a:solidFill>
                <a:schemeClr val="accent3">
                  <a:lumMod val="75000"/>
                </a:schemeClr>
              </a:solidFill>
            </a:endParaRPr>
          </a:p>
        </p:txBody>
      </p:sp>
      <p:sp>
        <p:nvSpPr>
          <p:cNvPr id="32" name="TextBox 31"/>
          <p:cNvSpPr txBox="1"/>
          <p:nvPr/>
        </p:nvSpPr>
        <p:spPr>
          <a:xfrm>
            <a:off x="6191730" y="2831704"/>
            <a:ext cx="1819729" cy="300082"/>
          </a:xfrm>
          <a:prstGeom prst="rect">
            <a:avLst/>
          </a:prstGeom>
          <a:noFill/>
        </p:spPr>
        <p:txBody>
          <a:bodyPr wrap="none" rtlCol="0">
            <a:spAutoFit/>
          </a:bodyPr>
          <a:lstStyle/>
          <a:p>
            <a:r>
              <a:rPr lang="de-DE" sz="1350" dirty="0">
                <a:solidFill>
                  <a:srgbClr val="000000"/>
                </a:solidFill>
              </a:rPr>
              <a:t>Optimierungsprozess</a:t>
            </a:r>
          </a:p>
        </p:txBody>
      </p:sp>
      <p:sp>
        <p:nvSpPr>
          <p:cNvPr id="36" name="TextBox 35"/>
          <p:cNvSpPr txBox="1"/>
          <p:nvPr/>
        </p:nvSpPr>
        <p:spPr>
          <a:xfrm>
            <a:off x="5907112" y="1009801"/>
            <a:ext cx="1370255" cy="300082"/>
          </a:xfrm>
          <a:prstGeom prst="rect">
            <a:avLst/>
          </a:prstGeom>
          <a:noFill/>
        </p:spPr>
        <p:txBody>
          <a:bodyPr wrap="square" rtlCol="0">
            <a:spAutoFit/>
          </a:bodyPr>
          <a:lstStyle/>
          <a:p>
            <a:r>
              <a:rPr lang="de-DE" sz="1350" dirty="0"/>
              <a:t>CERN-Arbeiter</a:t>
            </a:r>
          </a:p>
        </p:txBody>
      </p:sp>
      <p:sp>
        <p:nvSpPr>
          <p:cNvPr id="39" name="TextBox 38"/>
          <p:cNvSpPr txBox="1"/>
          <p:nvPr/>
        </p:nvSpPr>
        <p:spPr>
          <a:xfrm>
            <a:off x="6468989" y="1912523"/>
            <a:ext cx="1347685" cy="300082"/>
          </a:xfrm>
          <a:prstGeom prst="rect">
            <a:avLst/>
          </a:prstGeom>
          <a:noFill/>
          <a:ln w="28575">
            <a:noFill/>
          </a:ln>
        </p:spPr>
        <p:txBody>
          <a:bodyPr wrap="square" rtlCol="0">
            <a:spAutoFit/>
          </a:bodyPr>
          <a:lstStyle/>
          <a:p>
            <a:pPr algn="ctr"/>
            <a:r>
              <a:rPr lang="de-DE" sz="1350" dirty="0">
                <a:solidFill>
                  <a:srgbClr val="FF0000"/>
                </a:solidFill>
              </a:rPr>
              <a:t>1 </a:t>
            </a:r>
            <a:r>
              <a:rPr lang="de-DE" sz="1350" dirty="0" err="1">
                <a:solidFill>
                  <a:srgbClr val="FF0000"/>
                </a:solidFill>
              </a:rPr>
              <a:t>mSv</a:t>
            </a:r>
            <a:r>
              <a:rPr lang="de-DE" sz="1350" dirty="0">
                <a:solidFill>
                  <a:srgbClr val="FF0000"/>
                </a:solidFill>
              </a:rPr>
              <a:t>/</a:t>
            </a:r>
            <a:r>
              <a:rPr lang="de-DE" sz="1350" dirty="0" err="1">
                <a:solidFill>
                  <a:srgbClr val="FF0000"/>
                </a:solidFill>
              </a:rPr>
              <a:t>yr</a:t>
            </a:r>
            <a:endParaRPr lang="de-DE" sz="1350" dirty="0">
              <a:solidFill>
                <a:srgbClr val="FF0000"/>
              </a:solidFill>
            </a:endParaRPr>
          </a:p>
        </p:txBody>
      </p:sp>
      <p:sp>
        <p:nvSpPr>
          <p:cNvPr id="40" name="TextBox 39"/>
          <p:cNvSpPr txBox="1"/>
          <p:nvPr/>
        </p:nvSpPr>
        <p:spPr>
          <a:xfrm>
            <a:off x="7505896" y="1912191"/>
            <a:ext cx="1347685" cy="300082"/>
          </a:xfrm>
          <a:prstGeom prst="rect">
            <a:avLst/>
          </a:prstGeom>
          <a:noFill/>
          <a:ln w="28575">
            <a:noFill/>
          </a:ln>
        </p:spPr>
        <p:txBody>
          <a:bodyPr wrap="square" rtlCol="0">
            <a:spAutoFit/>
          </a:bodyPr>
          <a:lstStyle/>
          <a:p>
            <a:pPr algn="ctr"/>
            <a:r>
              <a:rPr lang="de-DE" sz="1350" dirty="0">
                <a:solidFill>
                  <a:srgbClr val="FF0000"/>
                </a:solidFill>
              </a:rPr>
              <a:t>300 µSv/</a:t>
            </a:r>
            <a:r>
              <a:rPr lang="de-DE" sz="1350" dirty="0" err="1">
                <a:solidFill>
                  <a:srgbClr val="FF0000"/>
                </a:solidFill>
              </a:rPr>
              <a:t>yr</a:t>
            </a:r>
            <a:endParaRPr lang="de-DE" sz="1350" dirty="0">
              <a:solidFill>
                <a:srgbClr val="FF0000"/>
              </a:solidFill>
            </a:endParaRPr>
          </a:p>
        </p:txBody>
      </p:sp>
      <p:sp>
        <p:nvSpPr>
          <p:cNvPr id="41" name="TextBox 40"/>
          <p:cNvSpPr txBox="1"/>
          <p:nvPr/>
        </p:nvSpPr>
        <p:spPr>
          <a:xfrm>
            <a:off x="6449886" y="3322774"/>
            <a:ext cx="1347685" cy="300082"/>
          </a:xfrm>
          <a:prstGeom prst="rect">
            <a:avLst/>
          </a:prstGeom>
          <a:noFill/>
          <a:ln w="28575">
            <a:noFill/>
          </a:ln>
        </p:spPr>
        <p:txBody>
          <a:bodyPr wrap="square" rtlCol="0">
            <a:spAutoFit/>
          </a:bodyPr>
          <a:lstStyle/>
          <a:p>
            <a:pPr algn="ctr"/>
            <a:r>
              <a:rPr lang="de-DE" sz="1350" dirty="0">
                <a:solidFill>
                  <a:schemeClr val="accent3">
                    <a:lumMod val="75000"/>
                  </a:schemeClr>
                </a:solidFill>
              </a:rPr>
              <a:t>10 µSv/</a:t>
            </a:r>
            <a:r>
              <a:rPr lang="de-DE" sz="1350" dirty="0" err="1">
                <a:solidFill>
                  <a:schemeClr val="accent3">
                    <a:lumMod val="75000"/>
                  </a:schemeClr>
                </a:solidFill>
              </a:rPr>
              <a:t>yr</a:t>
            </a:r>
            <a:endParaRPr lang="de-DE" sz="1350" dirty="0">
              <a:solidFill>
                <a:schemeClr val="accent3">
                  <a:lumMod val="75000"/>
                </a:schemeClr>
              </a:solidFill>
            </a:endParaRPr>
          </a:p>
        </p:txBody>
      </p:sp>
      <p:sp>
        <p:nvSpPr>
          <p:cNvPr id="42" name="TextBox 41"/>
          <p:cNvSpPr txBox="1"/>
          <p:nvPr/>
        </p:nvSpPr>
        <p:spPr>
          <a:xfrm>
            <a:off x="7535565" y="3332515"/>
            <a:ext cx="1347685" cy="300082"/>
          </a:xfrm>
          <a:prstGeom prst="rect">
            <a:avLst/>
          </a:prstGeom>
          <a:noFill/>
          <a:ln w="28575">
            <a:noFill/>
          </a:ln>
        </p:spPr>
        <p:txBody>
          <a:bodyPr wrap="square" rtlCol="0">
            <a:spAutoFit/>
          </a:bodyPr>
          <a:lstStyle/>
          <a:p>
            <a:pPr algn="ctr"/>
            <a:r>
              <a:rPr lang="de-DE" sz="1350" dirty="0">
                <a:solidFill>
                  <a:schemeClr val="accent3">
                    <a:lumMod val="75000"/>
                  </a:schemeClr>
                </a:solidFill>
              </a:rPr>
              <a:t>10 µSv/</a:t>
            </a:r>
            <a:r>
              <a:rPr lang="de-DE" sz="1350" dirty="0" err="1">
                <a:solidFill>
                  <a:schemeClr val="accent3">
                    <a:lumMod val="75000"/>
                  </a:schemeClr>
                </a:solidFill>
              </a:rPr>
              <a:t>yr</a:t>
            </a:r>
            <a:endParaRPr lang="de-DE" sz="1350" dirty="0">
              <a:solidFill>
                <a:schemeClr val="accent3">
                  <a:lumMod val="75000"/>
                </a:schemeClr>
              </a:solidFill>
            </a:endParaRPr>
          </a:p>
        </p:txBody>
      </p:sp>
      <p:sp>
        <p:nvSpPr>
          <p:cNvPr id="43" name="TextBox 42"/>
          <p:cNvSpPr txBox="1"/>
          <p:nvPr/>
        </p:nvSpPr>
        <p:spPr>
          <a:xfrm>
            <a:off x="7606507" y="986842"/>
            <a:ext cx="1146469" cy="300082"/>
          </a:xfrm>
          <a:prstGeom prst="rect">
            <a:avLst/>
          </a:prstGeom>
          <a:noFill/>
        </p:spPr>
        <p:txBody>
          <a:bodyPr wrap="none" rtlCol="0">
            <a:spAutoFit/>
          </a:bodyPr>
          <a:lstStyle/>
          <a:p>
            <a:pPr algn="ctr"/>
            <a:r>
              <a:rPr lang="de-DE" sz="1350" dirty="0"/>
              <a:t>Bevölkerung</a:t>
            </a:r>
          </a:p>
        </p:txBody>
      </p:sp>
      <p:sp>
        <p:nvSpPr>
          <p:cNvPr id="44" name="TextBox 43"/>
          <p:cNvSpPr txBox="1"/>
          <p:nvPr/>
        </p:nvSpPr>
        <p:spPr>
          <a:xfrm>
            <a:off x="5488381" y="1306423"/>
            <a:ext cx="976549" cy="507831"/>
          </a:xfrm>
          <a:prstGeom prst="rect">
            <a:avLst/>
          </a:prstGeom>
          <a:noFill/>
        </p:spPr>
        <p:txBody>
          <a:bodyPr wrap="none" rtlCol="0">
            <a:spAutoFit/>
          </a:bodyPr>
          <a:lstStyle/>
          <a:p>
            <a:pPr algn="ctr"/>
            <a:r>
              <a:rPr lang="de-DE" sz="1350" dirty="0"/>
              <a:t>„Radiation</a:t>
            </a:r>
          </a:p>
          <a:p>
            <a:pPr algn="ctr"/>
            <a:r>
              <a:rPr lang="de-DE" sz="1350" dirty="0"/>
              <a:t>Workers“</a:t>
            </a:r>
          </a:p>
        </p:txBody>
      </p:sp>
      <p:sp>
        <p:nvSpPr>
          <p:cNvPr id="45" name="TextBox 44"/>
          <p:cNvSpPr txBox="1"/>
          <p:nvPr/>
        </p:nvSpPr>
        <p:spPr>
          <a:xfrm>
            <a:off x="6752473" y="1305426"/>
            <a:ext cx="742511" cy="300082"/>
          </a:xfrm>
          <a:prstGeom prst="rect">
            <a:avLst/>
          </a:prstGeom>
          <a:noFill/>
        </p:spPr>
        <p:txBody>
          <a:bodyPr wrap="none" rtlCol="0">
            <a:spAutoFit/>
          </a:bodyPr>
          <a:lstStyle/>
          <a:p>
            <a:pPr algn="ctr"/>
            <a:r>
              <a:rPr lang="de-DE" sz="1350" dirty="0"/>
              <a:t>Andere</a:t>
            </a:r>
          </a:p>
        </p:txBody>
      </p:sp>
      <p:sp>
        <p:nvSpPr>
          <p:cNvPr id="46" name="TextBox 45"/>
          <p:cNvSpPr txBox="1"/>
          <p:nvPr/>
        </p:nvSpPr>
        <p:spPr>
          <a:xfrm>
            <a:off x="7535565" y="2360840"/>
            <a:ext cx="1347685" cy="300082"/>
          </a:xfrm>
          <a:prstGeom prst="rect">
            <a:avLst/>
          </a:prstGeom>
          <a:noFill/>
          <a:ln w="28575">
            <a:noFill/>
          </a:ln>
        </p:spPr>
        <p:txBody>
          <a:bodyPr wrap="square" rtlCol="0">
            <a:spAutoFit/>
          </a:bodyPr>
          <a:lstStyle/>
          <a:p>
            <a:pPr algn="ctr"/>
            <a:r>
              <a:rPr lang="de-DE" sz="1350" dirty="0">
                <a:solidFill>
                  <a:srgbClr val="0070C0"/>
                </a:solidFill>
              </a:rPr>
              <a:t>10 µSv/</a:t>
            </a:r>
            <a:r>
              <a:rPr lang="de-DE" sz="1350" dirty="0" err="1">
                <a:solidFill>
                  <a:srgbClr val="0070C0"/>
                </a:solidFill>
              </a:rPr>
              <a:t>yr</a:t>
            </a:r>
            <a:endParaRPr lang="de-DE" sz="1350" dirty="0">
              <a:solidFill>
                <a:srgbClr val="0070C0"/>
              </a:solidFill>
            </a:endParaRPr>
          </a:p>
        </p:txBody>
      </p:sp>
      <p:sp>
        <p:nvSpPr>
          <p:cNvPr id="47" name="TextBox 46"/>
          <p:cNvSpPr txBox="1"/>
          <p:nvPr/>
        </p:nvSpPr>
        <p:spPr>
          <a:xfrm>
            <a:off x="6411390" y="2369415"/>
            <a:ext cx="1347685" cy="300082"/>
          </a:xfrm>
          <a:prstGeom prst="rect">
            <a:avLst/>
          </a:prstGeom>
          <a:noFill/>
          <a:ln w="28575">
            <a:noFill/>
          </a:ln>
        </p:spPr>
        <p:txBody>
          <a:bodyPr wrap="square" rtlCol="0">
            <a:spAutoFit/>
          </a:bodyPr>
          <a:lstStyle/>
          <a:p>
            <a:pPr algn="ctr"/>
            <a:r>
              <a:rPr lang="de-DE" sz="1350" dirty="0">
                <a:solidFill>
                  <a:srgbClr val="0070C0"/>
                </a:solidFill>
              </a:rPr>
              <a:t>100 µSv/</a:t>
            </a:r>
            <a:r>
              <a:rPr lang="de-DE" sz="1350" dirty="0" err="1">
                <a:solidFill>
                  <a:srgbClr val="0070C0"/>
                </a:solidFill>
              </a:rPr>
              <a:t>yr</a:t>
            </a:r>
            <a:endParaRPr lang="de-DE" sz="1350" dirty="0">
              <a:solidFill>
                <a:srgbClr val="0070C0"/>
              </a:solidFill>
            </a:endParaRPr>
          </a:p>
        </p:txBody>
      </p:sp>
      <p:sp>
        <p:nvSpPr>
          <p:cNvPr id="37" name="Oval 36"/>
          <p:cNvSpPr/>
          <p:nvPr/>
        </p:nvSpPr>
        <p:spPr>
          <a:xfrm>
            <a:off x="6106405" y="2754358"/>
            <a:ext cx="1986077" cy="455372"/>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dirty="0">
              <a:solidFill>
                <a:srgbClr val="000000"/>
              </a:solidFill>
            </a:endParaRPr>
          </a:p>
        </p:txBody>
      </p:sp>
      <p:sp>
        <p:nvSpPr>
          <p:cNvPr id="48" name="TextBox 47"/>
          <p:cNvSpPr txBox="1"/>
          <p:nvPr/>
        </p:nvSpPr>
        <p:spPr>
          <a:xfrm>
            <a:off x="5459426" y="3932374"/>
            <a:ext cx="3767615" cy="415498"/>
          </a:xfrm>
          <a:prstGeom prst="rect">
            <a:avLst/>
          </a:prstGeom>
          <a:noFill/>
        </p:spPr>
        <p:txBody>
          <a:bodyPr wrap="square" rtlCol="0">
            <a:spAutoFit/>
          </a:bodyPr>
          <a:lstStyle/>
          <a:p>
            <a:r>
              <a:rPr lang="de-DE" sz="1050" dirty="0"/>
              <a:t>* Auszubildende und Studenten (Alter 16-18): 6 </a:t>
            </a:r>
            <a:r>
              <a:rPr lang="de-DE" sz="1050" dirty="0" err="1"/>
              <a:t>mSv</a:t>
            </a:r>
            <a:r>
              <a:rPr lang="de-DE" sz="1050" dirty="0"/>
              <a:t>/Jahr</a:t>
            </a:r>
          </a:p>
          <a:p>
            <a:r>
              <a:rPr lang="de-DE" sz="1050" dirty="0"/>
              <a:t>  Schwangere Personen: 1mSv/ Jahr</a:t>
            </a:r>
          </a:p>
        </p:txBody>
      </p:sp>
      <p:sp>
        <p:nvSpPr>
          <p:cNvPr id="2" name="Title 1">
            <a:extLst>
              <a:ext uri="{FF2B5EF4-FFF2-40B4-BE49-F238E27FC236}">
                <a16:creationId xmlns:a16="http://schemas.microsoft.com/office/drawing/2014/main" id="{D9AA98B1-8B9F-A807-0374-86B25120EC36}"/>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de-DE" sz="4000" dirty="0">
                <a:solidFill>
                  <a:schemeClr val="accent6">
                    <a:lumMod val="50000"/>
                  </a:schemeClr>
                </a:solidFill>
              </a:rPr>
              <a:t>Optimierung der Dosis am CERN</a:t>
            </a:r>
          </a:p>
        </p:txBody>
      </p:sp>
      <p:sp>
        <p:nvSpPr>
          <p:cNvPr id="4" name="Slide Number Placeholder 3">
            <a:extLst>
              <a:ext uri="{FF2B5EF4-FFF2-40B4-BE49-F238E27FC236}">
                <a16:creationId xmlns:a16="http://schemas.microsoft.com/office/drawing/2014/main" id="{B1F386D1-6E7D-FAD1-E389-166E34B11F90}"/>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33</a:t>
            </a:fld>
            <a:endParaRPr lang="en-US" dirty="0">
              <a:solidFill>
                <a:schemeClr val="bg1"/>
              </a:solidFill>
            </a:endParaRPr>
          </a:p>
        </p:txBody>
      </p:sp>
    </p:spTree>
    <p:extLst>
      <p:ext uri="{BB962C8B-B14F-4D97-AF65-F5344CB8AC3E}">
        <p14:creationId xmlns:p14="http://schemas.microsoft.com/office/powerpoint/2010/main" val="2755603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602105" y="934689"/>
            <a:ext cx="552661" cy="133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0" name="Content Placeholder 9"/>
          <p:cNvPicPr>
            <a:picLocks noGrp="1" noChangeAspect="1" noChangeArrowheads="1"/>
          </p:cNvPicPr>
          <p:nvPr>
            <p:ph sz="half" idx="1"/>
          </p:nvPr>
        </p:nvPicPr>
        <p:blipFill rotWithShape="1">
          <a:blip r:embed="rId2" cstate="print">
            <a:extLst>
              <a:ext uri="{28A0092B-C50C-407E-A947-70E740481C1C}">
                <a14:useLocalDpi xmlns:a14="http://schemas.microsoft.com/office/drawing/2010/main" val="0"/>
              </a:ext>
            </a:extLst>
          </a:blip>
          <a:srcRect t="18943" b="67050"/>
          <a:stretch/>
        </p:blipFill>
        <p:spPr bwMode="auto">
          <a:xfrm>
            <a:off x="966145" y="2039897"/>
            <a:ext cx="6558435" cy="5141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1"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2261" b="2769"/>
          <a:stretch/>
        </p:blipFill>
        <p:spPr bwMode="auto">
          <a:xfrm>
            <a:off x="1041181" y="3179238"/>
            <a:ext cx="6681754" cy="113144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2" name="TextBox 7"/>
          <p:cNvSpPr txBox="1">
            <a:spLocks noChangeArrowheads="1"/>
          </p:cNvSpPr>
          <p:nvPr/>
        </p:nvSpPr>
        <p:spPr bwMode="auto">
          <a:xfrm>
            <a:off x="232229" y="1221023"/>
            <a:ext cx="874449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None/>
            </a:pPr>
            <a:r>
              <a:rPr lang="de-AT" sz="1050" dirty="0">
                <a:solidFill>
                  <a:srgbClr val="FF0000"/>
                </a:solidFill>
              </a:rPr>
              <a:t>Optimierung ist eine gesetzliche Anforderung</a:t>
            </a:r>
            <a:r>
              <a:rPr lang="de-AT" sz="1050" dirty="0"/>
              <a:t>, wenn die kumulierte Dosis 100 </a:t>
            </a:r>
            <a:r>
              <a:rPr lang="de-AT" sz="1050" dirty="0" err="1"/>
              <a:t>μSv</a:t>
            </a:r>
            <a:r>
              <a:rPr lang="de-AT" sz="1050" dirty="0"/>
              <a:t> (ALARA) überschreitet</a:t>
            </a:r>
          </a:p>
          <a:p>
            <a:pPr>
              <a:spcBef>
                <a:spcPct val="0"/>
              </a:spcBef>
              <a:buClrTx/>
              <a:buSzTx/>
              <a:buNone/>
            </a:pPr>
            <a:r>
              <a:rPr lang="de-AT" sz="1050" dirty="0"/>
              <a:t>Optimierung umfasst verschiedene Bereiche/Aspekte: Arbeitskoordination, Arbeitsverfahren, Handhabungswerkzeuge, Design, Materialauswahl</a:t>
            </a:r>
          </a:p>
        </p:txBody>
      </p:sp>
      <p:sp>
        <p:nvSpPr>
          <p:cNvPr id="4" name="TextBox 3"/>
          <p:cNvSpPr txBox="1"/>
          <p:nvPr/>
        </p:nvSpPr>
        <p:spPr>
          <a:xfrm>
            <a:off x="232229" y="1730536"/>
            <a:ext cx="3482043" cy="253916"/>
          </a:xfrm>
          <a:prstGeom prst="rect">
            <a:avLst/>
          </a:prstGeom>
          <a:noFill/>
        </p:spPr>
        <p:txBody>
          <a:bodyPr wrap="none" rtlCol="0">
            <a:spAutoFit/>
          </a:bodyPr>
          <a:lstStyle/>
          <a:p>
            <a:r>
              <a:rPr lang="de-AT" sz="1050" b="1" dirty="0"/>
              <a:t>Gruppe 1 Kriterien </a:t>
            </a:r>
            <a:r>
              <a:rPr lang="de-AT" sz="1050" dirty="0"/>
              <a:t>definieren das sog. ALARA Niveau</a:t>
            </a:r>
          </a:p>
        </p:txBody>
      </p:sp>
      <p:sp>
        <p:nvSpPr>
          <p:cNvPr id="14" name="TextBox 13"/>
          <p:cNvSpPr txBox="1"/>
          <p:nvPr/>
        </p:nvSpPr>
        <p:spPr>
          <a:xfrm>
            <a:off x="232229" y="2700815"/>
            <a:ext cx="8505596" cy="415498"/>
          </a:xfrm>
          <a:prstGeom prst="rect">
            <a:avLst/>
          </a:prstGeom>
          <a:noFill/>
        </p:spPr>
        <p:txBody>
          <a:bodyPr wrap="square" rtlCol="0">
            <a:spAutoFit/>
          </a:bodyPr>
          <a:lstStyle/>
          <a:p>
            <a:r>
              <a:rPr lang="de-AT" sz="1050" b="1" dirty="0"/>
              <a:t>Gruppe 2 Kriterien </a:t>
            </a:r>
            <a:r>
              <a:rPr lang="de-AT" sz="1050" dirty="0"/>
              <a:t>sind die Grundlage für radiologische Risikoanalysen (inklusive Unfall- und Vorfallszenarien) des Radiation </a:t>
            </a:r>
            <a:r>
              <a:rPr lang="de-AT" sz="1050" dirty="0" err="1"/>
              <a:t>Safety</a:t>
            </a:r>
            <a:r>
              <a:rPr lang="de-AT" sz="1050" dirty="0"/>
              <a:t> </a:t>
            </a:r>
            <a:r>
              <a:rPr lang="de-AT" sz="1050" dirty="0" err="1"/>
              <a:t>Officers</a:t>
            </a:r>
            <a:r>
              <a:rPr lang="de-AT" sz="1050" dirty="0"/>
              <a:t> und HSE-RP </a:t>
            </a:r>
            <a:r>
              <a:rPr lang="de-DE" sz="1050" dirty="0"/>
              <a:t>vor der endgültigen ALARA-Stufeneinstufung der Intervention</a:t>
            </a:r>
            <a:endParaRPr lang="de-AT" sz="1050" dirty="0"/>
          </a:p>
        </p:txBody>
      </p:sp>
      <p:sp>
        <p:nvSpPr>
          <p:cNvPr id="5" name="TextBox 4"/>
          <p:cNvSpPr txBox="1"/>
          <p:nvPr/>
        </p:nvSpPr>
        <p:spPr>
          <a:xfrm>
            <a:off x="6411060" y="1837079"/>
            <a:ext cx="1196161" cy="253916"/>
          </a:xfrm>
          <a:prstGeom prst="rect">
            <a:avLst/>
          </a:prstGeom>
          <a:noFill/>
        </p:spPr>
        <p:txBody>
          <a:bodyPr wrap="none" rtlCol="0">
            <a:spAutoFit/>
          </a:bodyPr>
          <a:lstStyle/>
          <a:p>
            <a:r>
              <a:rPr lang="en-GB" sz="1050" dirty="0">
                <a:solidFill>
                  <a:srgbClr val="000000"/>
                </a:solidFill>
              </a:rPr>
              <a:t>ALARA </a:t>
            </a:r>
            <a:r>
              <a:rPr lang="en-GB" sz="1050" dirty="0" err="1">
                <a:solidFill>
                  <a:srgbClr val="000000"/>
                </a:solidFill>
              </a:rPr>
              <a:t>Komittee</a:t>
            </a:r>
            <a:endParaRPr lang="en-GB" sz="1050" dirty="0">
              <a:solidFill>
                <a:srgbClr val="000000"/>
              </a:solidFill>
            </a:endParaRPr>
          </a:p>
        </p:txBody>
      </p:sp>
      <p:sp>
        <p:nvSpPr>
          <p:cNvPr id="2" name="Title 1">
            <a:extLst>
              <a:ext uri="{FF2B5EF4-FFF2-40B4-BE49-F238E27FC236}">
                <a16:creationId xmlns:a16="http://schemas.microsoft.com/office/drawing/2014/main" id="{70D293EF-1BD0-7679-0466-1DED5AC8602D}"/>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de-DE" sz="4000" dirty="0">
                <a:solidFill>
                  <a:schemeClr val="accent6">
                    <a:lumMod val="50000"/>
                  </a:schemeClr>
                </a:solidFill>
              </a:rPr>
              <a:t>CERN ALARA Kriterien und Niveaus</a:t>
            </a:r>
          </a:p>
        </p:txBody>
      </p:sp>
      <p:sp>
        <p:nvSpPr>
          <p:cNvPr id="6" name="Slide Number Placeholder 3">
            <a:extLst>
              <a:ext uri="{FF2B5EF4-FFF2-40B4-BE49-F238E27FC236}">
                <a16:creationId xmlns:a16="http://schemas.microsoft.com/office/drawing/2014/main" id="{0FD6CEDF-A5B3-5F45-7410-1E5ADBDCD7E3}"/>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34</a:t>
            </a:fld>
            <a:endParaRPr lang="en-US" dirty="0">
              <a:solidFill>
                <a:schemeClr val="bg1"/>
              </a:solidFill>
            </a:endParaRPr>
          </a:p>
        </p:txBody>
      </p:sp>
    </p:spTree>
    <p:extLst>
      <p:ext uri="{BB962C8B-B14F-4D97-AF65-F5344CB8AC3E}">
        <p14:creationId xmlns:p14="http://schemas.microsoft.com/office/powerpoint/2010/main" val="1458263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0"/>
      <p:bldP spid="1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7F9568D1-FB96-062B-E33F-A275F33421EF}"/>
              </a:ext>
            </a:extLst>
          </p:cNvPr>
          <p:cNvPicPr>
            <a:picLocks noChangeAspect="1"/>
          </p:cNvPicPr>
          <p:nvPr/>
        </p:nvPicPr>
        <p:blipFill rotWithShape="1">
          <a:blip r:embed="rId3"/>
          <a:srcRect l="8454"/>
          <a:stretch/>
        </p:blipFill>
        <p:spPr>
          <a:xfrm>
            <a:off x="373674" y="1372527"/>
            <a:ext cx="5708791" cy="2798103"/>
          </a:xfrm>
          <a:prstGeom prst="rect">
            <a:avLst/>
          </a:prstGeom>
        </p:spPr>
      </p:pic>
      <p:sp>
        <p:nvSpPr>
          <p:cNvPr id="42" name="TextBox 41">
            <a:extLst>
              <a:ext uri="{FF2B5EF4-FFF2-40B4-BE49-F238E27FC236}">
                <a16:creationId xmlns:a16="http://schemas.microsoft.com/office/drawing/2014/main" id="{B73B0CD7-D731-ADDA-D58A-6DE029A0D0F7}"/>
              </a:ext>
            </a:extLst>
          </p:cNvPr>
          <p:cNvSpPr txBox="1"/>
          <p:nvPr/>
        </p:nvSpPr>
        <p:spPr>
          <a:xfrm>
            <a:off x="4999371" y="2000395"/>
            <a:ext cx="1144167" cy="369332"/>
          </a:xfrm>
          <a:prstGeom prst="rect">
            <a:avLst/>
          </a:prstGeom>
          <a:noFill/>
        </p:spPr>
        <p:txBody>
          <a:bodyPr wrap="square" rtlCol="0">
            <a:spAutoFit/>
          </a:bodyPr>
          <a:lstStyle/>
          <a:p>
            <a:pPr algn="r"/>
            <a:r>
              <a:rPr lang="en-US" sz="1000" b="1" dirty="0" err="1"/>
              <a:t>pbar</a:t>
            </a:r>
            <a:endParaRPr lang="en-US" sz="1000" b="1" dirty="0"/>
          </a:p>
          <a:p>
            <a:pPr algn="r"/>
            <a:r>
              <a:rPr lang="en-US" sz="800" b="1" dirty="0"/>
              <a:t>3.57 GeV/c ± 3%</a:t>
            </a:r>
            <a:endParaRPr lang="en-GB" sz="800" b="1" dirty="0"/>
          </a:p>
        </p:txBody>
      </p:sp>
      <p:sp>
        <p:nvSpPr>
          <p:cNvPr id="43" name="TextBox 42">
            <a:extLst>
              <a:ext uri="{FF2B5EF4-FFF2-40B4-BE49-F238E27FC236}">
                <a16:creationId xmlns:a16="http://schemas.microsoft.com/office/drawing/2014/main" id="{5C5997D0-C8BC-3AE1-86D6-FD95AEFAAD99}"/>
              </a:ext>
            </a:extLst>
          </p:cNvPr>
          <p:cNvSpPr txBox="1"/>
          <p:nvPr/>
        </p:nvSpPr>
        <p:spPr>
          <a:xfrm>
            <a:off x="205840" y="1830595"/>
            <a:ext cx="1144167" cy="369332"/>
          </a:xfrm>
          <a:prstGeom prst="rect">
            <a:avLst/>
          </a:prstGeom>
          <a:noFill/>
        </p:spPr>
        <p:txBody>
          <a:bodyPr wrap="square" rtlCol="0">
            <a:spAutoFit/>
          </a:bodyPr>
          <a:lstStyle/>
          <a:p>
            <a:r>
              <a:rPr lang="en-US" sz="1000" b="1" dirty="0"/>
              <a:t>p</a:t>
            </a:r>
            <a:r>
              <a:rPr lang="en-US" sz="1000" b="1" baseline="30000" dirty="0"/>
              <a:t>+</a:t>
            </a:r>
            <a:endParaRPr lang="en-US" sz="1000" b="1" dirty="0"/>
          </a:p>
          <a:p>
            <a:r>
              <a:rPr lang="en-US" sz="800" b="1" dirty="0"/>
              <a:t>26 GeV/c</a:t>
            </a:r>
            <a:endParaRPr lang="en-GB" sz="800" b="1" dirty="0"/>
          </a:p>
        </p:txBody>
      </p:sp>
      <p:sp>
        <p:nvSpPr>
          <p:cNvPr id="59" name="TextBox 58">
            <a:extLst>
              <a:ext uri="{FF2B5EF4-FFF2-40B4-BE49-F238E27FC236}">
                <a16:creationId xmlns:a16="http://schemas.microsoft.com/office/drawing/2014/main" id="{9C37ACC6-4656-2453-088A-CB34E2C63A7F}"/>
              </a:ext>
            </a:extLst>
          </p:cNvPr>
          <p:cNvSpPr txBox="1"/>
          <p:nvPr/>
        </p:nvSpPr>
        <p:spPr>
          <a:xfrm>
            <a:off x="6207405" y="1061154"/>
            <a:ext cx="2893702" cy="738664"/>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1C8DCD"/>
                </a:solidFill>
                <a:effectLst/>
                <a:uLnTx/>
                <a:uFillTx/>
                <a:latin typeface="Arial"/>
                <a:ea typeface="+mn-ea"/>
                <a:cs typeface="+mn-cs"/>
              </a:rPr>
              <a:t>Target</a:t>
            </a:r>
            <a:endParaRPr kumimoji="0" lang="en-GB" sz="1200" b="1" i="0" u="none" strike="noStrike" kern="1200" cap="none" spc="0" normalizeH="0" baseline="0" noProof="0" dirty="0">
              <a:ln>
                <a:noFill/>
              </a:ln>
              <a:solidFill>
                <a:srgbClr val="1C8DCD"/>
              </a:solidFill>
              <a:effectLst/>
              <a:uLnTx/>
              <a:uFillTx/>
              <a:latin typeface="Arial"/>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rgbClr val="0055A0"/>
                </a:solidFill>
                <a:effectLst/>
                <a:uLnTx/>
                <a:uFillTx/>
                <a:latin typeface="Arial"/>
                <a:ea typeface="+mn-ea"/>
                <a:cs typeface="+mn-cs"/>
              </a:rPr>
              <a:t>Erzeugung von Sekundärteilchen (u.a. Anti-protonen) durch die Kernwechselwirkungen zw. dem Protonen</a:t>
            </a:r>
            <a:r>
              <a:rPr kumimoji="0" lang="de-DE" sz="1000" b="0" i="0" u="none" strike="noStrike" kern="1200" cap="none" spc="0" normalizeH="0" noProof="0" dirty="0">
                <a:ln>
                  <a:noFill/>
                </a:ln>
                <a:solidFill>
                  <a:srgbClr val="0055A0"/>
                </a:solidFill>
                <a:effectLst/>
                <a:uLnTx/>
                <a:uFillTx/>
                <a:latin typeface="Arial"/>
                <a:ea typeface="+mn-ea"/>
                <a:cs typeface="+mn-cs"/>
              </a:rPr>
              <a:t>strahl</a:t>
            </a:r>
            <a:r>
              <a:rPr kumimoji="0" lang="de-DE" sz="1000" b="0" i="0" u="none" strike="noStrike" kern="1200" cap="none" spc="0" normalizeH="0" baseline="0" noProof="0" dirty="0">
                <a:ln>
                  <a:noFill/>
                </a:ln>
                <a:solidFill>
                  <a:srgbClr val="0055A0"/>
                </a:solidFill>
                <a:effectLst/>
                <a:uLnTx/>
                <a:uFillTx/>
                <a:latin typeface="Arial"/>
                <a:ea typeface="+mn-ea"/>
                <a:cs typeface="+mn-cs"/>
              </a:rPr>
              <a:t> und Iridium-Target</a:t>
            </a:r>
            <a:endParaRPr kumimoji="0" lang="en-GB" sz="1000" b="0" i="0" u="none" strike="noStrike" kern="1200" cap="none" spc="0" normalizeH="0" baseline="0" noProof="0" dirty="0">
              <a:ln>
                <a:noFill/>
              </a:ln>
              <a:solidFill>
                <a:srgbClr val="0055A0"/>
              </a:solidFill>
              <a:effectLst/>
              <a:uLnTx/>
              <a:uFillTx/>
              <a:latin typeface="Arial"/>
              <a:ea typeface="+mn-ea"/>
              <a:cs typeface="+mn-cs"/>
            </a:endParaRPr>
          </a:p>
        </p:txBody>
      </p:sp>
      <p:sp>
        <p:nvSpPr>
          <p:cNvPr id="63" name="TextBox 62">
            <a:extLst>
              <a:ext uri="{FF2B5EF4-FFF2-40B4-BE49-F238E27FC236}">
                <a16:creationId xmlns:a16="http://schemas.microsoft.com/office/drawing/2014/main" id="{84F4DC10-7E4A-DBEA-1B86-A1BFB17A4177}"/>
              </a:ext>
            </a:extLst>
          </p:cNvPr>
          <p:cNvSpPr txBox="1"/>
          <p:nvPr/>
        </p:nvSpPr>
        <p:spPr>
          <a:xfrm>
            <a:off x="6207405" y="1781828"/>
            <a:ext cx="2893701" cy="584775"/>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009999"/>
                </a:solidFill>
                <a:effectLst/>
                <a:uLnTx/>
                <a:uFillTx/>
                <a:latin typeface="Arial"/>
                <a:ea typeface="+mn-ea"/>
                <a:cs typeface="+mn-cs"/>
              </a:rPr>
              <a:t>Magnetisches Horn</a:t>
            </a:r>
          </a:p>
          <a:p>
            <a:pPr marL="0" marR="0" lvl="0" indent="0"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rgbClr val="0055A0"/>
                </a:solidFill>
                <a:effectLst/>
                <a:uLnTx/>
                <a:uFillTx/>
                <a:latin typeface="Arial"/>
                <a:ea typeface="+mn-ea"/>
                <a:cs typeface="+mn-cs"/>
              </a:rPr>
              <a:t>Fokussierung gewünschter geladener Teilchen in Strahlrichtung</a:t>
            </a:r>
          </a:p>
        </p:txBody>
      </p:sp>
      <p:sp>
        <p:nvSpPr>
          <p:cNvPr id="71" name="TextBox 70">
            <a:extLst>
              <a:ext uri="{FF2B5EF4-FFF2-40B4-BE49-F238E27FC236}">
                <a16:creationId xmlns:a16="http://schemas.microsoft.com/office/drawing/2014/main" id="{786A803E-149C-F52E-E1CF-AA8E319FD6F4}"/>
              </a:ext>
            </a:extLst>
          </p:cNvPr>
          <p:cNvSpPr txBox="1"/>
          <p:nvPr/>
        </p:nvSpPr>
        <p:spPr>
          <a:xfrm>
            <a:off x="6207405" y="2348612"/>
            <a:ext cx="2893703" cy="738664"/>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de-DE" sz="1200" b="1" dirty="0">
                <a:solidFill>
                  <a:srgbClr val="AACCFF"/>
                </a:solidFill>
                <a:latin typeface="Arial"/>
              </a:rPr>
              <a:t>K</a:t>
            </a:r>
            <a:r>
              <a:rPr kumimoji="0" lang="de-DE" sz="1200" b="1" i="0" u="none" strike="noStrike" kern="1200" cap="none" spc="0" normalizeH="0" baseline="0" noProof="0" dirty="0" err="1">
                <a:ln>
                  <a:noFill/>
                </a:ln>
                <a:solidFill>
                  <a:srgbClr val="AACCFF"/>
                </a:solidFill>
                <a:effectLst/>
                <a:uLnTx/>
                <a:uFillTx/>
                <a:latin typeface="Arial"/>
                <a:ea typeface="+mn-ea"/>
                <a:cs typeface="+mn-cs"/>
              </a:rPr>
              <a:t>ollimator</a:t>
            </a:r>
            <a:endParaRPr kumimoji="0" lang="de-DE" sz="1200" b="1" i="0" u="none" strike="noStrike" kern="1200" cap="none" spc="0" normalizeH="0" baseline="0" noProof="0" dirty="0">
              <a:ln>
                <a:noFill/>
              </a:ln>
              <a:solidFill>
                <a:srgbClr val="AACCFF"/>
              </a:solidFill>
              <a:effectLst/>
              <a:uLnTx/>
              <a:uFillTx/>
              <a:latin typeface="Arial"/>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rgbClr val="0055A0"/>
                </a:solidFill>
                <a:effectLst/>
                <a:uLnTx/>
                <a:uFillTx/>
                <a:latin typeface="Arial"/>
                <a:ea typeface="+mn-ea"/>
                <a:cs typeface="+mn-cs"/>
              </a:rPr>
              <a:t>Reduzierung unerwünschter Sekundärteilchen </a:t>
            </a:r>
            <a:r>
              <a:rPr lang="de-DE" sz="1000" dirty="0">
                <a:solidFill>
                  <a:srgbClr val="0055A0"/>
                </a:solidFill>
                <a:latin typeface="Arial"/>
              </a:rPr>
              <a:t>zum Schutz der dahinterliegenden Magneten und Verringerung der Aktivierung</a:t>
            </a:r>
            <a:endParaRPr kumimoji="0" lang="de-DE" sz="1000" b="0" i="0" u="none" strike="noStrike" kern="1200" cap="none" spc="0" normalizeH="0" baseline="0" noProof="0" dirty="0">
              <a:ln>
                <a:noFill/>
              </a:ln>
              <a:solidFill>
                <a:srgbClr val="0055A0"/>
              </a:solidFill>
              <a:effectLst/>
              <a:uLnTx/>
              <a:uFillTx/>
              <a:latin typeface="Arial"/>
              <a:ea typeface="+mn-ea"/>
              <a:cs typeface="+mn-cs"/>
            </a:endParaRPr>
          </a:p>
        </p:txBody>
      </p:sp>
      <p:sp>
        <p:nvSpPr>
          <p:cNvPr id="75" name="TextBox 74">
            <a:extLst>
              <a:ext uri="{FF2B5EF4-FFF2-40B4-BE49-F238E27FC236}">
                <a16:creationId xmlns:a16="http://schemas.microsoft.com/office/drawing/2014/main" id="{B21D7A36-CACA-6763-5CB2-7FFCBD2E5901}"/>
              </a:ext>
            </a:extLst>
          </p:cNvPr>
          <p:cNvSpPr txBox="1"/>
          <p:nvPr/>
        </p:nvSpPr>
        <p:spPr>
          <a:xfrm>
            <a:off x="6207405" y="3069285"/>
            <a:ext cx="2893701" cy="584775"/>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C00000"/>
                </a:solidFill>
                <a:effectLst/>
                <a:uLnTx/>
                <a:uFillTx/>
                <a:latin typeface="Arial"/>
                <a:ea typeface="+mn-ea"/>
                <a:cs typeface="+mn-cs"/>
              </a:rPr>
              <a:t>Dump</a:t>
            </a:r>
          </a:p>
          <a:p>
            <a:pPr marL="0" marR="0" lvl="0" indent="0"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rgbClr val="0055A0"/>
                </a:solidFill>
                <a:effectLst/>
                <a:uLnTx/>
                <a:uFillTx/>
                <a:latin typeface="Arial"/>
                <a:ea typeface="+mn-ea"/>
                <a:cs typeface="+mn-cs"/>
              </a:rPr>
              <a:t>Absorbiert den verbleibenden primären Protonenstrahl</a:t>
            </a:r>
          </a:p>
        </p:txBody>
      </p:sp>
      <p:sp>
        <p:nvSpPr>
          <p:cNvPr id="79" name="TextBox 78">
            <a:extLst>
              <a:ext uri="{FF2B5EF4-FFF2-40B4-BE49-F238E27FC236}">
                <a16:creationId xmlns:a16="http://schemas.microsoft.com/office/drawing/2014/main" id="{976282D7-66F0-DFF8-6A40-4F330C2890C4}"/>
              </a:ext>
            </a:extLst>
          </p:cNvPr>
          <p:cNvSpPr txBox="1"/>
          <p:nvPr/>
        </p:nvSpPr>
        <p:spPr>
          <a:xfrm>
            <a:off x="6207405" y="3636070"/>
            <a:ext cx="2915149" cy="738664"/>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srgbClr val="5F5F5F"/>
                </a:solidFill>
                <a:effectLst/>
                <a:uLnTx/>
                <a:uFillTx/>
                <a:latin typeface="Arial"/>
                <a:ea typeface="+mn-ea"/>
                <a:cs typeface="+mn-cs"/>
              </a:rPr>
              <a:t>Magnetisches „</a:t>
            </a:r>
            <a:r>
              <a:rPr kumimoji="0" lang="de-DE" sz="1200" b="1" i="0" u="none" strike="noStrike" kern="1200" cap="none" spc="0" normalizeH="0" baseline="0" noProof="0" dirty="0" err="1">
                <a:ln>
                  <a:noFill/>
                </a:ln>
                <a:solidFill>
                  <a:srgbClr val="5F5F5F"/>
                </a:solidFill>
                <a:effectLst/>
                <a:uLnTx/>
                <a:uFillTx/>
                <a:latin typeface="Arial"/>
                <a:ea typeface="+mn-ea"/>
                <a:cs typeface="+mn-cs"/>
              </a:rPr>
              <a:t>dog</a:t>
            </a:r>
            <a:r>
              <a:rPr kumimoji="0" lang="de-DE" sz="1200" b="1" i="0" u="none" strike="noStrike" kern="1200" cap="none" spc="0" normalizeH="0" baseline="0" noProof="0" dirty="0">
                <a:ln>
                  <a:noFill/>
                </a:ln>
                <a:solidFill>
                  <a:srgbClr val="5F5F5F"/>
                </a:solidFill>
                <a:effectLst/>
                <a:uLnTx/>
                <a:uFillTx/>
                <a:latin typeface="Arial"/>
                <a:ea typeface="+mn-ea"/>
                <a:cs typeface="+mn-cs"/>
              </a:rPr>
              <a:t>-leg“</a:t>
            </a:r>
          </a:p>
          <a:p>
            <a:pPr marL="0" marR="0" lvl="0" indent="0"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rgbClr val="0055A0"/>
                </a:solidFill>
                <a:effectLst/>
                <a:uLnTx/>
                <a:uFillTx/>
                <a:latin typeface="Arial"/>
                <a:ea typeface="+mn-ea"/>
                <a:cs typeface="+mn-cs"/>
              </a:rPr>
              <a:t>Magnetische Auswahl von Teilchen mit 3.57 </a:t>
            </a:r>
            <a:r>
              <a:rPr kumimoji="0" lang="de-DE" sz="1000" b="0" i="0" u="none" strike="noStrike" kern="1200" cap="none" spc="0" normalizeH="0" baseline="0" noProof="0" dirty="0" err="1">
                <a:ln>
                  <a:noFill/>
                </a:ln>
                <a:solidFill>
                  <a:srgbClr val="0055A0"/>
                </a:solidFill>
                <a:effectLst/>
                <a:uLnTx/>
                <a:uFillTx/>
                <a:latin typeface="Arial"/>
                <a:ea typeface="+mn-ea"/>
                <a:cs typeface="+mn-cs"/>
              </a:rPr>
              <a:t>GeV</a:t>
            </a:r>
            <a:r>
              <a:rPr kumimoji="0" lang="de-DE" sz="1000" b="0" i="0" u="none" strike="noStrike" kern="1200" cap="none" spc="0" normalizeH="0" baseline="0" noProof="0" dirty="0">
                <a:ln>
                  <a:noFill/>
                </a:ln>
                <a:solidFill>
                  <a:srgbClr val="0055A0"/>
                </a:solidFill>
                <a:effectLst/>
                <a:uLnTx/>
                <a:uFillTx/>
                <a:latin typeface="Arial"/>
                <a:ea typeface="+mn-ea"/>
                <a:cs typeface="+mn-cs"/>
              </a:rPr>
              <a:t>/c ± 3% welche in den AD-Ring injiziert und entschleunigt werden </a:t>
            </a:r>
          </a:p>
        </p:txBody>
      </p:sp>
      <p:sp>
        <p:nvSpPr>
          <p:cNvPr id="80" name="Rectangle 79">
            <a:extLst>
              <a:ext uri="{FF2B5EF4-FFF2-40B4-BE49-F238E27FC236}">
                <a16:creationId xmlns:a16="http://schemas.microsoft.com/office/drawing/2014/main" id="{2924F38D-27F1-57E3-3DF3-5DD397C06BD3}"/>
              </a:ext>
            </a:extLst>
          </p:cNvPr>
          <p:cNvSpPr/>
          <p:nvPr/>
        </p:nvSpPr>
        <p:spPr>
          <a:xfrm>
            <a:off x="1533378" y="2063129"/>
            <a:ext cx="147711" cy="369332"/>
          </a:xfrm>
          <a:prstGeom prst="rect">
            <a:avLst/>
          </a:prstGeom>
          <a:solidFill>
            <a:srgbClr val="009999">
              <a:alpha val="50980"/>
            </a:srgbClr>
          </a:solidFill>
          <a:ln>
            <a:solidFill>
              <a:srgbClr val="009999"/>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Rectangle 80">
            <a:extLst>
              <a:ext uri="{FF2B5EF4-FFF2-40B4-BE49-F238E27FC236}">
                <a16:creationId xmlns:a16="http://schemas.microsoft.com/office/drawing/2014/main" id="{43A52FE4-3EC9-3DE8-AA59-7E630C60AD9C}"/>
              </a:ext>
            </a:extLst>
          </p:cNvPr>
          <p:cNvSpPr/>
          <p:nvPr/>
        </p:nvSpPr>
        <p:spPr>
          <a:xfrm flipH="1">
            <a:off x="1799227" y="2053833"/>
            <a:ext cx="303892" cy="378628"/>
          </a:xfrm>
          <a:prstGeom prst="rect">
            <a:avLst/>
          </a:prstGeom>
          <a:solidFill>
            <a:srgbClr val="AACCFF">
              <a:alpha val="50980"/>
            </a:srgbClr>
          </a:solidFill>
          <a:ln>
            <a:solidFill>
              <a:srgbClr val="AACC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Rectangle 81">
            <a:extLst>
              <a:ext uri="{FF2B5EF4-FFF2-40B4-BE49-F238E27FC236}">
                <a16:creationId xmlns:a16="http://schemas.microsoft.com/office/drawing/2014/main" id="{9575E5E5-75F8-2CBD-CE9F-0F36F8E8376E}"/>
              </a:ext>
            </a:extLst>
          </p:cNvPr>
          <p:cNvSpPr/>
          <p:nvPr/>
        </p:nvSpPr>
        <p:spPr>
          <a:xfrm flipH="1">
            <a:off x="4148382" y="2053833"/>
            <a:ext cx="1144167" cy="315894"/>
          </a:xfrm>
          <a:prstGeom prst="rect">
            <a:avLst/>
          </a:prstGeom>
          <a:solidFill>
            <a:srgbClr val="C00000">
              <a:alpha val="50980"/>
            </a:srgbClr>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AACCFF"/>
              </a:solidFill>
            </a:endParaRPr>
          </a:p>
        </p:txBody>
      </p:sp>
      <p:cxnSp>
        <p:nvCxnSpPr>
          <p:cNvPr id="28" name="Straight Arrow Connector 27">
            <a:extLst>
              <a:ext uri="{FF2B5EF4-FFF2-40B4-BE49-F238E27FC236}">
                <a16:creationId xmlns:a16="http://schemas.microsoft.com/office/drawing/2014/main" id="{0A6FBC62-2098-882F-842D-8683384D1F8C}"/>
              </a:ext>
            </a:extLst>
          </p:cNvPr>
          <p:cNvCxnSpPr/>
          <p:nvPr/>
        </p:nvCxnSpPr>
        <p:spPr>
          <a:xfrm flipV="1">
            <a:off x="312601" y="2247826"/>
            <a:ext cx="3956304" cy="0"/>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DE88C3E9-A1A3-D22C-4CD6-01E103963FEB}"/>
              </a:ext>
            </a:extLst>
          </p:cNvPr>
          <p:cNvSpPr txBox="1"/>
          <p:nvPr/>
        </p:nvSpPr>
        <p:spPr>
          <a:xfrm>
            <a:off x="4109384" y="2015261"/>
            <a:ext cx="804672" cy="246221"/>
          </a:xfrm>
          <a:prstGeom prst="rect">
            <a:avLst/>
          </a:prstGeom>
          <a:noFill/>
        </p:spPr>
        <p:txBody>
          <a:bodyPr wrap="square" rtlCol="0">
            <a:spAutoFit/>
          </a:bodyPr>
          <a:lstStyle/>
          <a:p>
            <a:r>
              <a:rPr lang="en-US" sz="1000" b="1" dirty="0"/>
              <a:t>Dump</a:t>
            </a:r>
            <a:endParaRPr lang="en-GB" sz="1000" b="1" dirty="0"/>
          </a:p>
        </p:txBody>
      </p:sp>
      <p:sp>
        <p:nvSpPr>
          <p:cNvPr id="83" name="Title 1">
            <a:extLst>
              <a:ext uri="{FF2B5EF4-FFF2-40B4-BE49-F238E27FC236}">
                <a16:creationId xmlns:a16="http://schemas.microsoft.com/office/drawing/2014/main" id="{2D65DA28-4902-1CF2-FF6D-E4FACC767899}"/>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de-DE" sz="4000" dirty="0">
                <a:solidFill>
                  <a:schemeClr val="accent6">
                    <a:lumMod val="50000"/>
                  </a:schemeClr>
                </a:solidFill>
              </a:rPr>
              <a:t>CERN AD – Target Bereich</a:t>
            </a:r>
          </a:p>
        </p:txBody>
      </p:sp>
      <p:sp>
        <p:nvSpPr>
          <p:cNvPr id="2" name="Slide Number Placeholder 3">
            <a:extLst>
              <a:ext uri="{FF2B5EF4-FFF2-40B4-BE49-F238E27FC236}">
                <a16:creationId xmlns:a16="http://schemas.microsoft.com/office/drawing/2014/main" id="{2E08D6A5-15E3-27F3-3B34-0F5A5FDB5FC6}"/>
              </a:ext>
            </a:extLst>
          </p:cNvPr>
          <p:cNvSpPr txBox="1">
            <a:spLocks/>
          </p:cNvSpPr>
          <p:nvPr/>
        </p:nvSpPr>
        <p:spPr>
          <a:xfrm>
            <a:off x="8363928" y="4679156"/>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solidFill>
                  <a:schemeClr val="bg1"/>
                </a:solidFill>
              </a:rPr>
              <a:pPr/>
              <a:t>35</a:t>
            </a:fld>
            <a:endParaRPr lang="en-US" dirty="0">
              <a:solidFill>
                <a:schemeClr val="bg1"/>
              </a:solidFill>
            </a:endParaRPr>
          </a:p>
        </p:txBody>
      </p:sp>
    </p:spTree>
    <p:extLst>
      <p:ext uri="{BB962C8B-B14F-4D97-AF65-F5344CB8AC3E}">
        <p14:creationId xmlns:p14="http://schemas.microsoft.com/office/powerpoint/2010/main" val="331613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71" grpId="0"/>
      <p:bldP spid="75" grpId="0"/>
      <p:bldP spid="79" grpId="0"/>
      <p:bldP spid="80" grpId="0" animBg="1"/>
      <p:bldP spid="81" grpId="0" animBg="1"/>
      <p:bldP spid="8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D55979-00CC-4874-A80E-0959E76EB92F}" type="slidenum">
              <a:rPr lang="en-GB" smtClean="0"/>
              <a:pPr/>
              <a:t>36</a:t>
            </a:fld>
            <a:endParaRPr lang="en-GB"/>
          </a:p>
        </p:txBody>
      </p:sp>
      <p:sp>
        <p:nvSpPr>
          <p:cNvPr id="9" name="Rectangle 8"/>
          <p:cNvSpPr>
            <a:spLocks noChangeArrowheads="1"/>
          </p:cNvSpPr>
          <p:nvPr/>
        </p:nvSpPr>
        <p:spPr bwMode="auto">
          <a:xfrm>
            <a:off x="322545" y="2478585"/>
            <a:ext cx="6066678" cy="1928985"/>
          </a:xfrm>
          <a:prstGeom prst="rect">
            <a:avLst/>
          </a:prstGeom>
          <a:noFill/>
          <a:ln>
            <a:noFill/>
          </a:ln>
          <a:effectLst/>
        </p:spPr>
        <p:txBody>
          <a:bodyPr vert="horz" wrap="square" lIns="0" tIns="-9522" rIns="0" bIns="-9522" numCol="1" anchor="t" anchorCtr="0" compatLnSpc="1">
            <a:prstTxWarp prst="textNoShape">
              <a:avLst/>
            </a:prstTxWarp>
            <a:noAutofit/>
          </a:bodyPr>
          <a:lstStyle/>
          <a:p>
            <a:pPr marL="214313" indent="-214313" defTabSz="685800" eaLnBrk="0" fontAlgn="base" hangingPunct="0">
              <a:spcBef>
                <a:spcPct val="0"/>
              </a:spcBef>
              <a:spcAft>
                <a:spcPts val="450"/>
              </a:spcAft>
              <a:buFont typeface="Arial" panose="020B0604020202020204" pitchFamily="34" charset="0"/>
              <a:buChar char="•"/>
            </a:pPr>
            <a:r>
              <a:rPr lang="de-DE" altLang="en-US" sz="1050" dirty="0">
                <a:latin typeface="+mj-lt"/>
              </a:rPr>
              <a:t>AD Target Austausch innerhalb eines kurzen Technical Stopps</a:t>
            </a:r>
          </a:p>
          <a:p>
            <a:pPr marL="214313" indent="-214313" defTabSz="685800" eaLnBrk="0" fontAlgn="base" hangingPunct="0">
              <a:spcBef>
                <a:spcPct val="0"/>
              </a:spcBef>
              <a:spcAft>
                <a:spcPts val="450"/>
              </a:spcAft>
              <a:buFont typeface="Arial" panose="020B0604020202020204" pitchFamily="34" charset="0"/>
              <a:buChar char="•"/>
            </a:pPr>
            <a:r>
              <a:rPr lang="de-DE" altLang="en-US" sz="1050" dirty="0">
                <a:latin typeface="+mj-lt"/>
              </a:rPr>
              <a:t>Sehr hohe Dosisleistungen in der Nähe des Targets mit 60 </a:t>
            </a:r>
            <a:r>
              <a:rPr lang="de-DE" altLang="en-US" sz="1050" dirty="0" err="1">
                <a:latin typeface="+mj-lt"/>
              </a:rPr>
              <a:t>mSv</a:t>
            </a:r>
            <a:r>
              <a:rPr lang="de-DE" altLang="en-US" sz="1050" dirty="0">
                <a:latin typeface="+mj-lt"/>
              </a:rPr>
              <a:t>/h bei 40 cm Distanz nach 25 Stunden → 1 min ↔ 1 </a:t>
            </a:r>
            <a:r>
              <a:rPr lang="de-DE" altLang="en-US" sz="1050" dirty="0" err="1">
                <a:latin typeface="+mj-lt"/>
              </a:rPr>
              <a:t>mSv</a:t>
            </a:r>
            <a:r>
              <a:rPr lang="de-DE" altLang="en-US" sz="1050" dirty="0">
                <a:latin typeface="+mj-lt"/>
              </a:rPr>
              <a:t>!</a:t>
            </a:r>
          </a:p>
          <a:p>
            <a:pPr marL="205979" indent="-205979" eaLnBrk="0" fontAlgn="base" hangingPunct="0">
              <a:spcBef>
                <a:spcPct val="0"/>
              </a:spcBef>
              <a:spcAft>
                <a:spcPts val="450"/>
              </a:spcAft>
              <a:buFont typeface="Arial" panose="020B0604020202020204" pitchFamily="34" charset="0"/>
              <a:buChar char="•"/>
            </a:pPr>
            <a:r>
              <a:rPr lang="de-DE" altLang="en-US" sz="1050" dirty="0"/>
              <a:t>AD Target Bereich wurde in 2019/2020 renoviert: mit Target „</a:t>
            </a:r>
            <a:r>
              <a:rPr lang="de-DE" altLang="en-US" sz="1050" dirty="0" err="1"/>
              <a:t>plug-in</a:t>
            </a:r>
            <a:r>
              <a:rPr lang="de-DE" altLang="en-US" sz="1050" dirty="0"/>
              <a:t>“ System </a:t>
            </a:r>
            <a:r>
              <a:rPr lang="de-DE" sz="1050" dirty="0"/>
              <a:t>mit leichter Hand-</a:t>
            </a:r>
            <a:r>
              <a:rPr lang="de-DE" sz="1050" dirty="0" err="1"/>
              <a:t>habung</a:t>
            </a:r>
            <a:r>
              <a:rPr lang="de-DE" sz="1050" dirty="0"/>
              <a:t> durch einen Roboter</a:t>
            </a:r>
          </a:p>
          <a:p>
            <a:pPr marL="205979" indent="-205979" eaLnBrk="0" fontAlgn="base" hangingPunct="0">
              <a:spcBef>
                <a:spcPct val="0"/>
              </a:spcBef>
              <a:spcAft>
                <a:spcPts val="450"/>
              </a:spcAft>
              <a:buFont typeface="Arial" panose="020B0604020202020204" pitchFamily="34" charset="0"/>
              <a:buChar char="•"/>
            </a:pPr>
            <a:r>
              <a:rPr lang="de-DE" altLang="en-US" sz="1050" dirty="0"/>
              <a:t>Vorab Übung des AD Target Austauschs und intensive Vorbereitung </a:t>
            </a:r>
          </a:p>
          <a:p>
            <a:pPr marL="205979" indent="-205979" eaLnBrk="0" fontAlgn="base" hangingPunct="0">
              <a:spcBef>
                <a:spcPct val="0"/>
              </a:spcBef>
              <a:spcAft>
                <a:spcPts val="450"/>
              </a:spcAft>
              <a:buFont typeface="Arial" panose="020B0604020202020204" pitchFamily="34" charset="0"/>
              <a:buChar char="•"/>
            </a:pPr>
            <a:r>
              <a:rPr lang="de-DE" sz="1050" dirty="0"/>
              <a:t>Mobile Abschirmung und abgeschirmter Container des Targets</a:t>
            </a:r>
          </a:p>
          <a:p>
            <a:pPr marL="205979" indent="-205979" eaLnBrk="0" fontAlgn="base" hangingPunct="0">
              <a:spcBef>
                <a:spcPct val="0"/>
              </a:spcBef>
              <a:spcAft>
                <a:spcPts val="450"/>
              </a:spcAft>
              <a:buFont typeface="Arial" panose="020B0604020202020204" pitchFamily="34" charset="0"/>
              <a:buChar char="•"/>
            </a:pPr>
            <a:r>
              <a:rPr lang="de-DE" sz="1050" dirty="0"/>
              <a:t>Schnelle Installation eines leichten Gitters  </a:t>
            </a:r>
          </a:p>
          <a:p>
            <a:pPr marL="214313" indent="-214313" eaLnBrk="0" fontAlgn="base" hangingPunct="0">
              <a:spcBef>
                <a:spcPct val="0"/>
              </a:spcBef>
              <a:spcAft>
                <a:spcPts val="450"/>
              </a:spcAft>
              <a:buFont typeface="Wingdings" panose="05000000000000000000" pitchFamily="2" charset="2"/>
              <a:buChar char="Ø"/>
            </a:pPr>
            <a:r>
              <a:rPr lang="de-DE" altLang="en-US" sz="1050" dirty="0">
                <a:solidFill>
                  <a:srgbClr val="00B050"/>
                </a:solidFill>
                <a:latin typeface="+mj-lt"/>
              </a:rPr>
              <a:t>40 µSv maximale individuelle Dosis und 156 </a:t>
            </a:r>
            <a:r>
              <a:rPr lang="de-DE" altLang="en-US" sz="1050" dirty="0" err="1">
                <a:solidFill>
                  <a:srgbClr val="00B050"/>
                </a:solidFill>
                <a:latin typeface="+mj-lt"/>
              </a:rPr>
              <a:t>Personen.µSv</a:t>
            </a:r>
            <a:r>
              <a:rPr lang="de-DE" altLang="en-US" sz="1050" dirty="0">
                <a:solidFill>
                  <a:srgbClr val="00B050"/>
                </a:solidFill>
                <a:latin typeface="+mj-lt"/>
              </a:rPr>
              <a:t> kollektive Dosis</a:t>
            </a:r>
          </a:p>
          <a:p>
            <a:pPr marL="214313" indent="-214313" defTabSz="685800" eaLnBrk="0" fontAlgn="base" hangingPunct="0">
              <a:spcBef>
                <a:spcPct val="0"/>
              </a:spcBef>
              <a:spcAft>
                <a:spcPts val="900"/>
              </a:spcAft>
              <a:buFont typeface="Arial" panose="020B0604020202020204" pitchFamily="34" charset="0"/>
              <a:buChar char="•"/>
            </a:pPr>
            <a:endParaRPr lang="de-DE" altLang="en-US" sz="1050" dirty="0">
              <a:latin typeface="+mj-lt"/>
            </a:endParaRPr>
          </a:p>
          <a:p>
            <a:pPr marL="214313" indent="-214313" defTabSz="685800" eaLnBrk="0" fontAlgn="base" hangingPunct="0">
              <a:spcBef>
                <a:spcPct val="0"/>
              </a:spcBef>
              <a:spcAft>
                <a:spcPts val="900"/>
              </a:spcAft>
              <a:buFont typeface="Arial" panose="020B0604020202020204" pitchFamily="34" charset="0"/>
              <a:buChar char="•"/>
            </a:pPr>
            <a:endParaRPr lang="de-DE" altLang="en-US" sz="1050" dirty="0">
              <a:latin typeface="+mj-lt"/>
            </a:endParaRPr>
          </a:p>
        </p:txBody>
      </p:sp>
      <p:pic>
        <p:nvPicPr>
          <p:cNvPr id="13" name="Picture 12" descr="A picture containing indoor&#10;&#10;Description automatically generated">
            <a:extLst>
              <a:ext uri="{FF2B5EF4-FFF2-40B4-BE49-F238E27FC236}">
                <a16:creationId xmlns:a16="http://schemas.microsoft.com/office/drawing/2014/main" id="{F6E2DBC2-80A0-4153-8006-72B7015F88F2}"/>
              </a:ext>
            </a:extLst>
          </p:cNvPr>
          <p:cNvPicPr>
            <a:picLocks noChangeAspect="1"/>
          </p:cNvPicPr>
          <p:nvPr/>
        </p:nvPicPr>
        <p:blipFill rotWithShape="1">
          <a:blip r:embed="rId3"/>
          <a:srcRect l="17941" t="25913" r="24846" b="12644"/>
          <a:stretch/>
        </p:blipFill>
        <p:spPr>
          <a:xfrm>
            <a:off x="6544492" y="868558"/>
            <a:ext cx="2044844" cy="1646996"/>
          </a:xfrm>
          <a:prstGeom prst="rect">
            <a:avLst/>
          </a:prstGeom>
        </p:spPr>
      </p:pic>
      <p:pic>
        <p:nvPicPr>
          <p:cNvPr id="27" name="Picture 26"/>
          <p:cNvPicPr>
            <a:picLocks noChangeAspect="1"/>
          </p:cNvPicPr>
          <p:nvPr/>
        </p:nvPicPr>
        <p:blipFill rotWithShape="1">
          <a:blip r:embed="rId4"/>
          <a:srcRect b="5619"/>
          <a:stretch/>
        </p:blipFill>
        <p:spPr>
          <a:xfrm>
            <a:off x="6488171" y="2412046"/>
            <a:ext cx="2097959" cy="2023607"/>
          </a:xfrm>
          <a:prstGeom prst="rect">
            <a:avLst/>
          </a:prstGeom>
        </p:spPr>
      </p:pic>
      <p:sp>
        <p:nvSpPr>
          <p:cNvPr id="28" name="TextBox 27"/>
          <p:cNvSpPr txBox="1"/>
          <p:nvPr/>
        </p:nvSpPr>
        <p:spPr>
          <a:xfrm>
            <a:off x="6711933" y="2311721"/>
            <a:ext cx="999309" cy="126958"/>
          </a:xfrm>
          <a:prstGeom prst="rect">
            <a:avLst/>
          </a:prstGeom>
          <a:noFill/>
        </p:spPr>
        <p:txBody>
          <a:bodyPr wrap="square" lIns="0" tIns="0" rIns="0" bIns="0" rtlCol="0">
            <a:spAutoFit/>
          </a:bodyPr>
          <a:lstStyle/>
          <a:p>
            <a:pPr algn="l"/>
            <a:r>
              <a:rPr lang="en-US" sz="825" dirty="0">
                <a:solidFill>
                  <a:schemeClr val="bg1"/>
                </a:solidFill>
              </a:rPr>
              <a:t>Grids</a:t>
            </a:r>
            <a:endParaRPr lang="en-GB" sz="825" dirty="0">
              <a:solidFill>
                <a:schemeClr val="bg1"/>
              </a:solidFill>
            </a:endParaRPr>
          </a:p>
        </p:txBody>
      </p:sp>
      <p:sp>
        <p:nvSpPr>
          <p:cNvPr id="29" name="TextBox 28"/>
          <p:cNvSpPr txBox="1"/>
          <p:nvPr/>
        </p:nvSpPr>
        <p:spPr>
          <a:xfrm>
            <a:off x="7537150" y="4295845"/>
            <a:ext cx="954900" cy="253916"/>
          </a:xfrm>
          <a:prstGeom prst="rect">
            <a:avLst/>
          </a:prstGeom>
          <a:noFill/>
        </p:spPr>
        <p:txBody>
          <a:bodyPr wrap="square" lIns="0" tIns="0" rIns="0" bIns="0" rtlCol="0">
            <a:spAutoFit/>
          </a:bodyPr>
          <a:lstStyle/>
          <a:p>
            <a:pPr algn="r"/>
            <a:r>
              <a:rPr lang="en-US" sz="825" dirty="0"/>
              <a:t>Target plug-in subsystem</a:t>
            </a:r>
            <a:endParaRPr lang="en-GB" sz="825" dirty="0"/>
          </a:p>
        </p:txBody>
      </p:sp>
      <p:sp>
        <p:nvSpPr>
          <p:cNvPr id="30" name="TextBox 29"/>
          <p:cNvSpPr txBox="1"/>
          <p:nvPr/>
        </p:nvSpPr>
        <p:spPr>
          <a:xfrm>
            <a:off x="8100942" y="902900"/>
            <a:ext cx="459435" cy="253916"/>
          </a:xfrm>
          <a:prstGeom prst="rect">
            <a:avLst/>
          </a:prstGeom>
          <a:noFill/>
        </p:spPr>
        <p:txBody>
          <a:bodyPr wrap="square" lIns="0" tIns="0" rIns="0" bIns="0" rtlCol="0">
            <a:spAutoFit/>
          </a:bodyPr>
          <a:lstStyle/>
          <a:p>
            <a:pPr algn="l"/>
            <a:r>
              <a:rPr lang="en-US" sz="825" dirty="0">
                <a:solidFill>
                  <a:schemeClr val="bg1"/>
                </a:solidFill>
              </a:rPr>
              <a:t>Mobile shielding</a:t>
            </a:r>
            <a:endParaRPr lang="en-GB" sz="825" dirty="0">
              <a:solidFill>
                <a:schemeClr val="bg1"/>
              </a:solidFill>
            </a:endParaRPr>
          </a:p>
        </p:txBody>
      </p:sp>
      <p:sp>
        <p:nvSpPr>
          <p:cNvPr id="31" name="TextBox 30"/>
          <p:cNvSpPr txBox="1"/>
          <p:nvPr/>
        </p:nvSpPr>
        <p:spPr>
          <a:xfrm>
            <a:off x="6865493" y="1119495"/>
            <a:ext cx="459435" cy="253916"/>
          </a:xfrm>
          <a:prstGeom prst="rect">
            <a:avLst/>
          </a:prstGeom>
          <a:noFill/>
        </p:spPr>
        <p:txBody>
          <a:bodyPr wrap="square" lIns="0" tIns="0" rIns="0" bIns="0" rtlCol="0">
            <a:spAutoFit/>
          </a:bodyPr>
          <a:lstStyle/>
          <a:p>
            <a:pPr algn="l"/>
            <a:r>
              <a:rPr lang="en-US" sz="825" dirty="0">
                <a:solidFill>
                  <a:schemeClr val="bg1"/>
                </a:solidFill>
              </a:rPr>
              <a:t>Target trolley</a:t>
            </a:r>
            <a:endParaRPr lang="en-GB" sz="825" dirty="0">
              <a:solidFill>
                <a:schemeClr val="bg1"/>
              </a:solidFill>
            </a:endParaRPr>
          </a:p>
        </p:txBody>
      </p:sp>
      <p:cxnSp>
        <p:nvCxnSpPr>
          <p:cNvPr id="33" name="Straight Arrow Connector 32"/>
          <p:cNvCxnSpPr/>
          <p:nvPr/>
        </p:nvCxnSpPr>
        <p:spPr>
          <a:xfrm>
            <a:off x="7211588" y="1277636"/>
            <a:ext cx="113340" cy="89637"/>
          </a:xfrm>
          <a:prstGeom prst="straightConnector1">
            <a:avLst/>
          </a:prstGeom>
          <a:ln>
            <a:solidFill>
              <a:schemeClr val="bg1"/>
            </a:solidFill>
            <a:tailEnd type="triangle" w="sm" len="sm"/>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356946E-796D-B1D1-D89B-81A74EE62535}"/>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de-DE" sz="4000" dirty="0">
                <a:solidFill>
                  <a:schemeClr val="accent6">
                    <a:lumMod val="50000"/>
                  </a:schemeClr>
                </a:solidFill>
              </a:rPr>
              <a:t>AD Target Austausch – ALARA L2</a:t>
            </a:r>
          </a:p>
        </p:txBody>
      </p:sp>
      <p:pic>
        <p:nvPicPr>
          <p:cNvPr id="4" name="Picture 3" descr="A graph on a white sheet&#10;&#10;Description automatically generated">
            <a:extLst>
              <a:ext uri="{FF2B5EF4-FFF2-40B4-BE49-F238E27FC236}">
                <a16:creationId xmlns:a16="http://schemas.microsoft.com/office/drawing/2014/main" id="{32570282-35BA-2349-720B-FA68185AE679}"/>
              </a:ext>
            </a:extLst>
          </p:cNvPr>
          <p:cNvPicPr>
            <a:picLocks noChangeAspect="1"/>
          </p:cNvPicPr>
          <p:nvPr/>
        </p:nvPicPr>
        <p:blipFill>
          <a:blip r:embed="rId5"/>
          <a:stretch>
            <a:fillRect/>
          </a:stretch>
        </p:blipFill>
        <p:spPr>
          <a:xfrm>
            <a:off x="2747237" y="948054"/>
            <a:ext cx="3154902" cy="1363667"/>
          </a:xfrm>
          <a:prstGeom prst="rect">
            <a:avLst/>
          </a:prstGeom>
        </p:spPr>
      </p:pic>
      <p:pic>
        <p:nvPicPr>
          <p:cNvPr id="11" name="Picture 10" descr="A close-up of a blueprint&#10;&#10;Description automatically generated">
            <a:extLst>
              <a:ext uri="{FF2B5EF4-FFF2-40B4-BE49-F238E27FC236}">
                <a16:creationId xmlns:a16="http://schemas.microsoft.com/office/drawing/2014/main" id="{0A8E9A6C-180A-39D7-E597-79CAFC4D2B98}"/>
              </a:ext>
            </a:extLst>
          </p:cNvPr>
          <p:cNvPicPr>
            <a:picLocks noChangeAspect="1"/>
          </p:cNvPicPr>
          <p:nvPr/>
        </p:nvPicPr>
        <p:blipFill>
          <a:blip r:embed="rId6"/>
          <a:srcRect t="11257"/>
          <a:stretch/>
        </p:blipFill>
        <p:spPr>
          <a:xfrm>
            <a:off x="313423" y="948055"/>
            <a:ext cx="2322460" cy="1316597"/>
          </a:xfrm>
          <a:prstGeom prst="rect">
            <a:avLst/>
          </a:prstGeom>
          <a:ln>
            <a:solidFill>
              <a:schemeClr val="bg2">
                <a:lumMod val="10000"/>
              </a:schemeClr>
            </a:solidFill>
          </a:ln>
        </p:spPr>
      </p:pic>
      <p:sp>
        <p:nvSpPr>
          <p:cNvPr id="12" name="TextBox 11">
            <a:extLst>
              <a:ext uri="{FF2B5EF4-FFF2-40B4-BE49-F238E27FC236}">
                <a16:creationId xmlns:a16="http://schemas.microsoft.com/office/drawing/2014/main" id="{AE1207B1-DF5F-CDE4-A2E2-5CCBC274F4A0}"/>
              </a:ext>
            </a:extLst>
          </p:cNvPr>
          <p:cNvSpPr txBox="1"/>
          <p:nvPr/>
        </p:nvSpPr>
        <p:spPr>
          <a:xfrm>
            <a:off x="3428763" y="967022"/>
            <a:ext cx="2322849" cy="215444"/>
          </a:xfrm>
          <a:prstGeom prst="rect">
            <a:avLst/>
          </a:prstGeom>
          <a:noFill/>
        </p:spPr>
        <p:txBody>
          <a:bodyPr wrap="square" rtlCol="0">
            <a:spAutoFit/>
          </a:bodyPr>
          <a:lstStyle/>
          <a:p>
            <a:pPr algn="r"/>
            <a:r>
              <a:rPr lang="de-AT" sz="800" dirty="0"/>
              <a:t>Reduktion durch 25 h Abkühlung:</a:t>
            </a:r>
          </a:p>
        </p:txBody>
      </p:sp>
      <p:sp>
        <p:nvSpPr>
          <p:cNvPr id="14" name="TextBox 13">
            <a:extLst>
              <a:ext uri="{FF2B5EF4-FFF2-40B4-BE49-F238E27FC236}">
                <a16:creationId xmlns:a16="http://schemas.microsoft.com/office/drawing/2014/main" id="{6BFF0214-F07D-1E95-2C6C-E4E0B31235B0}"/>
              </a:ext>
            </a:extLst>
          </p:cNvPr>
          <p:cNvSpPr txBox="1"/>
          <p:nvPr/>
        </p:nvSpPr>
        <p:spPr>
          <a:xfrm>
            <a:off x="3428763" y="1261529"/>
            <a:ext cx="2322849" cy="215444"/>
          </a:xfrm>
          <a:prstGeom prst="rect">
            <a:avLst/>
          </a:prstGeom>
          <a:noFill/>
        </p:spPr>
        <p:txBody>
          <a:bodyPr wrap="square" rtlCol="0">
            <a:spAutoFit/>
          </a:bodyPr>
          <a:lstStyle/>
          <a:p>
            <a:pPr algn="r"/>
            <a:r>
              <a:rPr lang="de-AT" sz="800" dirty="0"/>
              <a:t>Faktor 9</a:t>
            </a:r>
          </a:p>
        </p:txBody>
      </p:sp>
      <p:sp>
        <p:nvSpPr>
          <p:cNvPr id="17" name="TextBox 16">
            <a:extLst>
              <a:ext uri="{FF2B5EF4-FFF2-40B4-BE49-F238E27FC236}">
                <a16:creationId xmlns:a16="http://schemas.microsoft.com/office/drawing/2014/main" id="{BF498524-3CE1-AC50-86BA-536C93D8971A}"/>
              </a:ext>
            </a:extLst>
          </p:cNvPr>
          <p:cNvSpPr txBox="1"/>
          <p:nvPr/>
        </p:nvSpPr>
        <p:spPr>
          <a:xfrm>
            <a:off x="3428763" y="1698703"/>
            <a:ext cx="2322849" cy="215444"/>
          </a:xfrm>
          <a:prstGeom prst="rect">
            <a:avLst/>
          </a:prstGeom>
          <a:noFill/>
        </p:spPr>
        <p:txBody>
          <a:bodyPr wrap="square" rtlCol="0">
            <a:spAutoFit/>
          </a:bodyPr>
          <a:lstStyle/>
          <a:p>
            <a:pPr algn="r"/>
            <a:r>
              <a:rPr lang="de-AT" sz="800" dirty="0"/>
              <a:t>Faktor 12</a:t>
            </a:r>
          </a:p>
        </p:txBody>
      </p:sp>
      <p:sp>
        <p:nvSpPr>
          <p:cNvPr id="18" name="TextBox 17">
            <a:extLst>
              <a:ext uri="{FF2B5EF4-FFF2-40B4-BE49-F238E27FC236}">
                <a16:creationId xmlns:a16="http://schemas.microsoft.com/office/drawing/2014/main" id="{96AF1AA2-BDD0-66CD-70F1-E621B449D258}"/>
              </a:ext>
            </a:extLst>
          </p:cNvPr>
          <p:cNvSpPr txBox="1"/>
          <p:nvPr/>
        </p:nvSpPr>
        <p:spPr>
          <a:xfrm>
            <a:off x="3428763" y="1897490"/>
            <a:ext cx="2322849" cy="215444"/>
          </a:xfrm>
          <a:prstGeom prst="rect">
            <a:avLst/>
          </a:prstGeom>
          <a:noFill/>
        </p:spPr>
        <p:txBody>
          <a:bodyPr wrap="square" rtlCol="0">
            <a:spAutoFit/>
          </a:bodyPr>
          <a:lstStyle/>
          <a:p>
            <a:pPr algn="r"/>
            <a:r>
              <a:rPr lang="de-AT" sz="800" dirty="0"/>
              <a:t>Faktor 10</a:t>
            </a:r>
          </a:p>
        </p:txBody>
      </p:sp>
      <p:sp>
        <p:nvSpPr>
          <p:cNvPr id="19" name="Oval 18">
            <a:extLst>
              <a:ext uri="{FF2B5EF4-FFF2-40B4-BE49-F238E27FC236}">
                <a16:creationId xmlns:a16="http://schemas.microsoft.com/office/drawing/2014/main" id="{C6648AB3-278A-9EB4-7F03-98F829FC3741}"/>
              </a:ext>
            </a:extLst>
          </p:cNvPr>
          <p:cNvSpPr/>
          <p:nvPr/>
        </p:nvSpPr>
        <p:spPr>
          <a:xfrm>
            <a:off x="469114" y="991133"/>
            <a:ext cx="72000" cy="72000"/>
          </a:xfrm>
          <a:prstGeom prst="ellipse">
            <a:avLst/>
          </a:prstGeom>
          <a:solidFill>
            <a:srgbClr val="A3501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D997A6B3-6AE1-703C-30D5-45072539424B}"/>
              </a:ext>
            </a:extLst>
          </p:cNvPr>
          <p:cNvSpPr/>
          <p:nvPr/>
        </p:nvSpPr>
        <p:spPr>
          <a:xfrm>
            <a:off x="992745" y="991133"/>
            <a:ext cx="72000" cy="72000"/>
          </a:xfrm>
          <a:prstGeom prst="ellipse">
            <a:avLst/>
          </a:prstGeom>
          <a:solidFill>
            <a:srgbClr val="42AA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F3858B57-8081-A969-4E4E-66A90C05CD5C}"/>
              </a:ext>
            </a:extLst>
          </p:cNvPr>
          <p:cNvSpPr/>
          <p:nvPr/>
        </p:nvSpPr>
        <p:spPr>
          <a:xfrm>
            <a:off x="1814314" y="991133"/>
            <a:ext cx="72000" cy="72000"/>
          </a:xfrm>
          <a:prstGeom prst="ellipse">
            <a:avLst/>
          </a:prstGeom>
          <a:solidFill>
            <a:srgbClr val="03BA1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Slide Number Placeholder 3">
            <a:extLst>
              <a:ext uri="{FF2B5EF4-FFF2-40B4-BE49-F238E27FC236}">
                <a16:creationId xmlns:a16="http://schemas.microsoft.com/office/drawing/2014/main" id="{E3D6C8C7-B6B0-C7E7-AD17-4933BABBD77E}"/>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36</a:t>
            </a:fld>
            <a:endParaRPr lang="en-US" dirty="0">
              <a:solidFill>
                <a:schemeClr val="bg1"/>
              </a:solidFill>
            </a:endParaRPr>
          </a:p>
        </p:txBody>
      </p:sp>
    </p:spTree>
    <p:extLst>
      <p:ext uri="{BB962C8B-B14F-4D97-AF65-F5344CB8AC3E}">
        <p14:creationId xmlns:p14="http://schemas.microsoft.com/office/powerpoint/2010/main" val="686657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A0D7179C-74C6-4E9A-9166-93596257F08C}"/>
              </a:ext>
            </a:extLst>
          </p:cNvPr>
          <p:cNvPicPr>
            <a:picLocks noChangeAspect="1"/>
          </p:cNvPicPr>
          <p:nvPr/>
        </p:nvPicPr>
        <p:blipFill rotWithShape="1">
          <a:blip r:embed="rId2"/>
          <a:srcRect l="37053" t="20443" r="8073" b="18432"/>
          <a:stretch/>
        </p:blipFill>
        <p:spPr>
          <a:xfrm>
            <a:off x="187336" y="1188657"/>
            <a:ext cx="2303514" cy="1528894"/>
          </a:xfrm>
          <a:prstGeom prst="rect">
            <a:avLst/>
          </a:prstGeom>
        </p:spPr>
      </p:pic>
      <p:pic>
        <p:nvPicPr>
          <p:cNvPr id="33" name="34D3ECB5-B8F4-4C77-987C-8F4B6C6C40FA">
            <a:extLst>
              <a:ext uri="{FF2B5EF4-FFF2-40B4-BE49-F238E27FC236}">
                <a16:creationId xmlns:a16="http://schemas.microsoft.com/office/drawing/2014/main" id="{2D9235C9-57B2-4071-BE0C-C934926A30A5}"/>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1133" t="17288" r="18637"/>
          <a:stretch/>
        </p:blipFill>
        <p:spPr bwMode="auto">
          <a:xfrm>
            <a:off x="2912271" y="989986"/>
            <a:ext cx="1809923" cy="186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1">
            <a:extLst>
              <a:ext uri="{FF2B5EF4-FFF2-40B4-BE49-F238E27FC236}">
                <a16:creationId xmlns:a16="http://schemas.microsoft.com/office/drawing/2014/main" id="{BEAB08F4-0285-4CF4-B78A-145896ADC07C}"/>
              </a:ext>
            </a:extLst>
          </p:cNvPr>
          <p:cNvPicPr>
            <a:picLocks noChangeAspect="1" noChangeArrowheads="1"/>
          </p:cNvPicPr>
          <p:nvPr/>
        </p:nvPicPr>
        <p:blipFill rotWithShape="1">
          <a:blip r:embed="rId4" r:link="rId5">
            <a:extLst>
              <a:ext uri="{28A0092B-C50C-407E-A947-70E740481C1C}">
                <a14:useLocalDpi xmlns:a14="http://schemas.microsoft.com/office/drawing/2010/main" val="0"/>
              </a:ext>
            </a:extLst>
          </a:blip>
          <a:srcRect l="19368" t="36799" r="42843" b="2883"/>
          <a:stretch>
            <a:fillRect/>
          </a:stretch>
        </p:blipFill>
        <p:spPr bwMode="auto">
          <a:xfrm>
            <a:off x="4842505" y="984343"/>
            <a:ext cx="2061452" cy="1860017"/>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120319" y="994993"/>
            <a:ext cx="2598788" cy="207749"/>
          </a:xfrm>
          <a:prstGeom prst="rect">
            <a:avLst/>
          </a:prstGeom>
          <a:noFill/>
        </p:spPr>
        <p:txBody>
          <a:bodyPr wrap="none" rtlCol="0">
            <a:spAutoFit/>
          </a:bodyPr>
          <a:lstStyle/>
          <a:p>
            <a:r>
              <a:rPr lang="en-GB" sz="750" b="1" dirty="0"/>
              <a:t>Von </a:t>
            </a:r>
            <a:r>
              <a:rPr lang="en-GB" sz="750" b="1" dirty="0" err="1"/>
              <a:t>einem</a:t>
            </a:r>
            <a:r>
              <a:rPr lang="en-GB" sz="750" b="1" dirty="0"/>
              <a:t> </a:t>
            </a:r>
            <a:r>
              <a:rPr lang="en-GB" sz="750" b="1" dirty="0" err="1"/>
              <a:t>einfachen</a:t>
            </a:r>
            <a:r>
              <a:rPr lang="en-GB" sz="750" b="1" dirty="0"/>
              <a:t> “beam stopper” in SPS LSS1…</a:t>
            </a:r>
          </a:p>
        </p:txBody>
      </p:sp>
      <p:sp>
        <p:nvSpPr>
          <p:cNvPr id="36" name="TextBox 35"/>
          <p:cNvSpPr txBox="1"/>
          <p:nvPr/>
        </p:nvSpPr>
        <p:spPr>
          <a:xfrm>
            <a:off x="4085912" y="815477"/>
            <a:ext cx="3382657" cy="207749"/>
          </a:xfrm>
          <a:prstGeom prst="rect">
            <a:avLst/>
          </a:prstGeom>
          <a:noFill/>
        </p:spPr>
        <p:txBody>
          <a:bodyPr wrap="none" rtlCol="0">
            <a:spAutoFit/>
          </a:bodyPr>
          <a:lstStyle/>
          <a:p>
            <a:r>
              <a:rPr lang="en-GB" sz="750" b="1" dirty="0"/>
              <a:t>… </a:t>
            </a:r>
            <a:r>
              <a:rPr lang="en-GB" sz="750" b="1" dirty="0" err="1"/>
              <a:t>zu</a:t>
            </a:r>
            <a:r>
              <a:rPr lang="en-GB" sz="750" b="1" dirty="0"/>
              <a:t> </a:t>
            </a:r>
            <a:r>
              <a:rPr lang="en-GB" sz="750" b="1" dirty="0" err="1"/>
              <a:t>einem</a:t>
            </a:r>
            <a:r>
              <a:rPr lang="en-GB" sz="750" b="1" dirty="0"/>
              <a:t> </a:t>
            </a:r>
            <a:r>
              <a:rPr lang="en-GB" sz="750" b="1" dirty="0" err="1"/>
              <a:t>voll</a:t>
            </a:r>
            <a:r>
              <a:rPr lang="en-GB" sz="750" b="1" dirty="0"/>
              <a:t> RP-</a:t>
            </a:r>
            <a:r>
              <a:rPr lang="en-GB" sz="750" b="1" dirty="0" err="1"/>
              <a:t>optimierten</a:t>
            </a:r>
            <a:r>
              <a:rPr lang="en-GB" sz="750" b="1" dirty="0"/>
              <a:t>, stark </a:t>
            </a:r>
            <a:r>
              <a:rPr lang="en-GB" sz="750" b="1" dirty="0" err="1"/>
              <a:t>abgeschirmten</a:t>
            </a:r>
            <a:r>
              <a:rPr lang="en-GB" sz="750" b="1" dirty="0"/>
              <a:t> Dump SPS LSS5</a:t>
            </a:r>
          </a:p>
        </p:txBody>
      </p:sp>
      <p:sp>
        <p:nvSpPr>
          <p:cNvPr id="37" name="TextBox 36">
            <a:extLst>
              <a:ext uri="{FF2B5EF4-FFF2-40B4-BE49-F238E27FC236}">
                <a16:creationId xmlns:a16="http://schemas.microsoft.com/office/drawing/2014/main" id="{01DCDD5B-BEF0-4EE0-BCB9-7AF223B100C4}"/>
              </a:ext>
            </a:extLst>
          </p:cNvPr>
          <p:cNvSpPr txBox="1"/>
          <p:nvPr/>
        </p:nvSpPr>
        <p:spPr>
          <a:xfrm>
            <a:off x="7074287" y="1272512"/>
            <a:ext cx="1899696" cy="1215717"/>
          </a:xfrm>
          <a:prstGeom prst="rect">
            <a:avLst/>
          </a:prstGeom>
          <a:noFill/>
        </p:spPr>
        <p:txBody>
          <a:bodyPr wrap="square" rtlCol="0">
            <a:spAutoFit/>
          </a:bodyPr>
          <a:lstStyle/>
          <a:p>
            <a:pPr>
              <a:spcAft>
                <a:spcPts val="1200"/>
              </a:spcAft>
            </a:pPr>
            <a:r>
              <a:rPr lang="de-DE" sz="1050" b="1" dirty="0"/>
              <a:t>Starke Verringerung der remanenten Dosisleistung und Luftaktivierung</a:t>
            </a:r>
            <a:endParaRPr lang="de-DE" sz="1050" dirty="0"/>
          </a:p>
          <a:p>
            <a:pPr>
              <a:spcAft>
                <a:spcPts val="1200"/>
              </a:spcAft>
            </a:pPr>
            <a:r>
              <a:rPr lang="de-DE" sz="1050" dirty="0"/>
              <a:t>Keine Strahlungsschäden des Equipments in der Nähe des Dumps</a:t>
            </a:r>
          </a:p>
        </p:txBody>
      </p:sp>
      <p:grpSp>
        <p:nvGrpSpPr>
          <p:cNvPr id="39" name="Group 38">
            <a:extLst>
              <a:ext uri="{FF2B5EF4-FFF2-40B4-BE49-F238E27FC236}">
                <a16:creationId xmlns:a16="http://schemas.microsoft.com/office/drawing/2014/main" id="{63A8DA3A-C28A-4894-87D5-EC9D43080F9E}"/>
              </a:ext>
            </a:extLst>
          </p:cNvPr>
          <p:cNvGrpSpPr/>
          <p:nvPr/>
        </p:nvGrpSpPr>
        <p:grpSpPr>
          <a:xfrm>
            <a:off x="5761599" y="2791630"/>
            <a:ext cx="3239851" cy="1681598"/>
            <a:chOff x="7564942" y="436508"/>
            <a:chExt cx="4319801" cy="2242131"/>
          </a:xfrm>
        </p:grpSpPr>
        <p:pic>
          <p:nvPicPr>
            <p:cNvPr id="40" name="Picture 39">
              <a:extLst>
                <a:ext uri="{FF2B5EF4-FFF2-40B4-BE49-F238E27FC236}">
                  <a16:creationId xmlns:a16="http://schemas.microsoft.com/office/drawing/2014/main" id="{88EAEA2A-D18C-4FEA-B9C5-CD47BFFFB7D3}"/>
                </a:ext>
              </a:extLst>
            </p:cNvPr>
            <p:cNvPicPr/>
            <p:nvPr/>
          </p:nvPicPr>
          <p:blipFill rotWithShape="1">
            <a:blip r:embed="rId6">
              <a:extLst>
                <a:ext uri="{28A0092B-C50C-407E-A947-70E740481C1C}">
                  <a14:useLocalDpi xmlns:a14="http://schemas.microsoft.com/office/drawing/2010/main" val="0"/>
                </a:ext>
              </a:extLst>
            </a:blip>
            <a:srcRect l="36300" t="50213" r="507" b="20329"/>
            <a:stretch/>
          </p:blipFill>
          <p:spPr>
            <a:xfrm>
              <a:off x="7814248" y="666894"/>
              <a:ext cx="3793998" cy="2011745"/>
            </a:xfrm>
            <a:prstGeom prst="rect">
              <a:avLst/>
            </a:prstGeom>
          </p:spPr>
        </p:pic>
        <p:sp>
          <p:nvSpPr>
            <p:cNvPr id="41" name="Rectangle: Rounded Corners 45">
              <a:extLst>
                <a:ext uri="{FF2B5EF4-FFF2-40B4-BE49-F238E27FC236}">
                  <a16:creationId xmlns:a16="http://schemas.microsoft.com/office/drawing/2014/main" id="{D1783DD6-9163-40F4-A330-D851EAD2DA7C}"/>
                </a:ext>
              </a:extLst>
            </p:cNvPr>
            <p:cNvSpPr/>
            <p:nvPr/>
          </p:nvSpPr>
          <p:spPr>
            <a:xfrm>
              <a:off x="10955383" y="621174"/>
              <a:ext cx="65407" cy="98536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2" name="TextBox 41">
              <a:extLst>
                <a:ext uri="{FF2B5EF4-FFF2-40B4-BE49-F238E27FC236}">
                  <a16:creationId xmlns:a16="http://schemas.microsoft.com/office/drawing/2014/main" id="{BDED27E0-2624-4131-9A5E-45F15644E66E}"/>
                </a:ext>
              </a:extLst>
            </p:cNvPr>
            <p:cNvSpPr txBox="1"/>
            <p:nvPr/>
          </p:nvSpPr>
          <p:spPr>
            <a:xfrm>
              <a:off x="9823268" y="1111237"/>
              <a:ext cx="714103" cy="338555"/>
            </a:xfrm>
            <a:prstGeom prst="rect">
              <a:avLst/>
            </a:prstGeom>
            <a:noFill/>
          </p:spPr>
          <p:txBody>
            <a:bodyPr wrap="square" rtlCol="0">
              <a:spAutoFit/>
            </a:bodyPr>
            <a:lstStyle/>
            <a:p>
              <a:r>
                <a:rPr lang="de-CH" sz="1050" dirty="0">
                  <a:solidFill>
                    <a:schemeClr val="bg1"/>
                  </a:solidFill>
                </a:rPr>
                <a:t>iron</a:t>
              </a:r>
              <a:endParaRPr lang="en-GB" sz="1050" dirty="0">
                <a:solidFill>
                  <a:schemeClr val="bg1"/>
                </a:solidFill>
              </a:endParaRPr>
            </a:p>
          </p:txBody>
        </p:sp>
        <p:sp>
          <p:nvSpPr>
            <p:cNvPr id="43" name="TextBox 42">
              <a:extLst>
                <a:ext uri="{FF2B5EF4-FFF2-40B4-BE49-F238E27FC236}">
                  <a16:creationId xmlns:a16="http://schemas.microsoft.com/office/drawing/2014/main" id="{4BA69C8D-D24A-4198-95E2-77120229CE24}"/>
                </a:ext>
              </a:extLst>
            </p:cNvPr>
            <p:cNvSpPr txBox="1"/>
            <p:nvPr/>
          </p:nvSpPr>
          <p:spPr>
            <a:xfrm>
              <a:off x="8807115" y="1329545"/>
              <a:ext cx="1016155" cy="307776"/>
            </a:xfrm>
            <a:prstGeom prst="rect">
              <a:avLst/>
            </a:prstGeom>
            <a:noFill/>
          </p:spPr>
          <p:txBody>
            <a:bodyPr wrap="square" rtlCol="0">
              <a:spAutoFit/>
            </a:bodyPr>
            <a:lstStyle/>
            <a:p>
              <a:r>
                <a:rPr lang="de-CH" sz="900" dirty="0" err="1">
                  <a:solidFill>
                    <a:schemeClr val="bg1"/>
                  </a:solidFill>
                </a:rPr>
                <a:t>concrete</a:t>
              </a:r>
              <a:endParaRPr lang="en-GB" sz="900" dirty="0">
                <a:solidFill>
                  <a:schemeClr val="bg1"/>
                </a:solidFill>
              </a:endParaRPr>
            </a:p>
          </p:txBody>
        </p:sp>
        <p:sp>
          <p:nvSpPr>
            <p:cNvPr id="44" name="TextBox 43">
              <a:extLst>
                <a:ext uri="{FF2B5EF4-FFF2-40B4-BE49-F238E27FC236}">
                  <a16:creationId xmlns:a16="http://schemas.microsoft.com/office/drawing/2014/main" id="{E02EEFE4-9D7C-4D8A-8DAE-59F0D6AEF8DD}"/>
                </a:ext>
              </a:extLst>
            </p:cNvPr>
            <p:cNvSpPr txBox="1"/>
            <p:nvPr/>
          </p:nvSpPr>
          <p:spPr>
            <a:xfrm>
              <a:off x="8811462" y="898463"/>
              <a:ext cx="1016155" cy="307776"/>
            </a:xfrm>
            <a:prstGeom prst="rect">
              <a:avLst/>
            </a:prstGeom>
            <a:noFill/>
          </p:spPr>
          <p:txBody>
            <a:bodyPr wrap="square" rtlCol="0">
              <a:spAutoFit/>
            </a:bodyPr>
            <a:lstStyle/>
            <a:p>
              <a:r>
                <a:rPr lang="de-CH" sz="900" dirty="0" err="1">
                  <a:solidFill>
                    <a:schemeClr val="bg1"/>
                  </a:solidFill>
                </a:rPr>
                <a:t>concrete</a:t>
              </a:r>
              <a:endParaRPr lang="en-GB" sz="900" dirty="0">
                <a:solidFill>
                  <a:schemeClr val="bg1"/>
                </a:solidFill>
              </a:endParaRPr>
            </a:p>
          </p:txBody>
        </p:sp>
        <p:sp>
          <p:nvSpPr>
            <p:cNvPr id="45" name="TextBox 44">
              <a:extLst>
                <a:ext uri="{FF2B5EF4-FFF2-40B4-BE49-F238E27FC236}">
                  <a16:creationId xmlns:a16="http://schemas.microsoft.com/office/drawing/2014/main" id="{5D4F2816-3292-4E54-8665-93565F8B7B90}"/>
                </a:ext>
              </a:extLst>
            </p:cNvPr>
            <p:cNvSpPr txBox="1"/>
            <p:nvPr/>
          </p:nvSpPr>
          <p:spPr>
            <a:xfrm>
              <a:off x="9257211" y="2068568"/>
              <a:ext cx="1016155" cy="307776"/>
            </a:xfrm>
            <a:prstGeom prst="rect">
              <a:avLst/>
            </a:prstGeom>
            <a:noFill/>
          </p:spPr>
          <p:txBody>
            <a:bodyPr wrap="square" rtlCol="0">
              <a:spAutoFit/>
            </a:bodyPr>
            <a:lstStyle/>
            <a:p>
              <a:r>
                <a:rPr lang="de-CH" sz="900" dirty="0" err="1">
                  <a:solidFill>
                    <a:schemeClr val="bg1"/>
                  </a:solidFill>
                </a:rPr>
                <a:t>concrete</a:t>
              </a:r>
              <a:endParaRPr lang="en-GB" sz="900" dirty="0">
                <a:solidFill>
                  <a:schemeClr val="bg1"/>
                </a:solidFill>
              </a:endParaRPr>
            </a:p>
          </p:txBody>
        </p:sp>
        <p:sp>
          <p:nvSpPr>
            <p:cNvPr id="46" name="TextBox 45">
              <a:extLst>
                <a:ext uri="{FF2B5EF4-FFF2-40B4-BE49-F238E27FC236}">
                  <a16:creationId xmlns:a16="http://schemas.microsoft.com/office/drawing/2014/main" id="{4D9EE256-C66F-4620-AE15-132A0763ECD1}"/>
                </a:ext>
              </a:extLst>
            </p:cNvPr>
            <p:cNvSpPr txBox="1"/>
            <p:nvPr/>
          </p:nvSpPr>
          <p:spPr>
            <a:xfrm>
              <a:off x="8959515" y="1481945"/>
              <a:ext cx="1016155" cy="307776"/>
            </a:xfrm>
            <a:prstGeom prst="rect">
              <a:avLst/>
            </a:prstGeom>
            <a:noFill/>
          </p:spPr>
          <p:txBody>
            <a:bodyPr wrap="square" rtlCol="0">
              <a:spAutoFit/>
            </a:bodyPr>
            <a:lstStyle/>
            <a:p>
              <a:pPr algn="r"/>
              <a:r>
                <a:rPr lang="de-CH" sz="900" dirty="0" err="1">
                  <a:solidFill>
                    <a:schemeClr val="bg1"/>
                  </a:solidFill>
                </a:rPr>
                <a:t>core</a:t>
              </a:r>
              <a:endParaRPr lang="en-GB" sz="900" dirty="0">
                <a:solidFill>
                  <a:schemeClr val="bg1"/>
                </a:solidFill>
              </a:endParaRPr>
            </a:p>
          </p:txBody>
        </p:sp>
        <p:sp>
          <p:nvSpPr>
            <p:cNvPr id="47" name="TextBox 46">
              <a:extLst>
                <a:ext uri="{FF2B5EF4-FFF2-40B4-BE49-F238E27FC236}">
                  <a16:creationId xmlns:a16="http://schemas.microsoft.com/office/drawing/2014/main" id="{C5E65F15-66E8-4C3B-94ED-8BC939D8CC09}"/>
                </a:ext>
              </a:extLst>
            </p:cNvPr>
            <p:cNvSpPr txBox="1"/>
            <p:nvPr/>
          </p:nvSpPr>
          <p:spPr>
            <a:xfrm>
              <a:off x="10657108" y="813401"/>
              <a:ext cx="1227635" cy="338555"/>
            </a:xfrm>
            <a:prstGeom prst="rect">
              <a:avLst/>
            </a:prstGeom>
            <a:noFill/>
          </p:spPr>
          <p:txBody>
            <a:bodyPr wrap="square" rtlCol="0">
              <a:spAutoFit/>
            </a:bodyPr>
            <a:lstStyle/>
            <a:p>
              <a:r>
                <a:rPr lang="de-CH" sz="1050" dirty="0" err="1"/>
                <a:t>marble</a:t>
              </a:r>
              <a:endParaRPr lang="en-GB" sz="1050" dirty="0"/>
            </a:p>
          </p:txBody>
        </p:sp>
        <p:cxnSp>
          <p:nvCxnSpPr>
            <p:cNvPr id="48" name="Straight Arrow Connector 47">
              <a:extLst>
                <a:ext uri="{FF2B5EF4-FFF2-40B4-BE49-F238E27FC236}">
                  <a16:creationId xmlns:a16="http://schemas.microsoft.com/office/drawing/2014/main" id="{D13BC349-2405-429F-BE04-9D9A79BE784D}"/>
                </a:ext>
              </a:extLst>
            </p:cNvPr>
            <p:cNvCxnSpPr>
              <a:endCxn id="42" idx="3"/>
            </p:cNvCxnSpPr>
            <p:nvPr/>
          </p:nvCxnSpPr>
          <p:spPr>
            <a:xfrm flipH="1">
              <a:off x="10537371" y="1036961"/>
              <a:ext cx="174172" cy="2435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41FF25BB-B1B2-49C8-95E0-91AD2C25F110}"/>
                </a:ext>
              </a:extLst>
            </p:cNvPr>
            <p:cNvSpPr txBox="1"/>
            <p:nvPr/>
          </p:nvSpPr>
          <p:spPr>
            <a:xfrm>
              <a:off x="7564942" y="883073"/>
              <a:ext cx="1227635" cy="338555"/>
            </a:xfrm>
            <a:prstGeom prst="rect">
              <a:avLst/>
            </a:prstGeom>
            <a:noFill/>
          </p:spPr>
          <p:txBody>
            <a:bodyPr wrap="square" rtlCol="0">
              <a:spAutoFit/>
            </a:bodyPr>
            <a:lstStyle/>
            <a:p>
              <a:r>
                <a:rPr lang="de-CH" sz="1050" dirty="0" err="1"/>
                <a:t>marble</a:t>
              </a:r>
              <a:endParaRPr lang="en-GB" sz="1050" dirty="0"/>
            </a:p>
          </p:txBody>
        </p:sp>
        <p:cxnSp>
          <p:nvCxnSpPr>
            <p:cNvPr id="50" name="Straight Arrow Connector 49">
              <a:extLst>
                <a:ext uri="{FF2B5EF4-FFF2-40B4-BE49-F238E27FC236}">
                  <a16:creationId xmlns:a16="http://schemas.microsoft.com/office/drawing/2014/main" id="{5EBDD578-21F3-48A5-A579-939A2858758A}"/>
                </a:ext>
              </a:extLst>
            </p:cNvPr>
            <p:cNvCxnSpPr>
              <a:cxnSpLocks/>
            </p:cNvCxnSpPr>
            <p:nvPr/>
          </p:nvCxnSpPr>
          <p:spPr>
            <a:xfrm>
              <a:off x="8225751" y="1111237"/>
              <a:ext cx="221563" cy="2183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4A0413B9-D150-4B0E-84C0-70E337412884}"/>
                </a:ext>
              </a:extLst>
            </p:cNvPr>
            <p:cNvCxnSpPr/>
            <p:nvPr/>
          </p:nvCxnSpPr>
          <p:spPr>
            <a:xfrm>
              <a:off x="8336532" y="727339"/>
              <a:ext cx="220084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D0E1FE76-7E11-4D45-8ADA-9E2B8F4E2C36}"/>
                </a:ext>
              </a:extLst>
            </p:cNvPr>
            <p:cNvSpPr txBox="1"/>
            <p:nvPr/>
          </p:nvSpPr>
          <p:spPr>
            <a:xfrm>
              <a:off x="9011769" y="436508"/>
              <a:ext cx="759251" cy="400109"/>
            </a:xfrm>
            <a:prstGeom prst="rect">
              <a:avLst/>
            </a:prstGeom>
            <a:noFill/>
          </p:spPr>
          <p:txBody>
            <a:bodyPr wrap="square" rtlCol="0">
              <a:spAutoFit/>
            </a:bodyPr>
            <a:lstStyle/>
            <a:p>
              <a:r>
                <a:rPr lang="de-CH" sz="1350" dirty="0"/>
                <a:t>10 m</a:t>
              </a:r>
              <a:endParaRPr lang="en-GB" sz="1350" dirty="0"/>
            </a:p>
          </p:txBody>
        </p:sp>
      </p:grpSp>
      <p:grpSp>
        <p:nvGrpSpPr>
          <p:cNvPr id="53" name="Group 52"/>
          <p:cNvGrpSpPr/>
          <p:nvPr/>
        </p:nvGrpSpPr>
        <p:grpSpPr>
          <a:xfrm>
            <a:off x="82152" y="2930129"/>
            <a:ext cx="2610566" cy="1520165"/>
            <a:chOff x="1257300" y="1155538"/>
            <a:chExt cx="3906564" cy="3095240"/>
          </a:xfrm>
        </p:grpSpPr>
        <p:pic>
          <p:nvPicPr>
            <p:cNvPr id="54" name="Picture 53"/>
            <p:cNvPicPr/>
            <p:nvPr/>
          </p:nvPicPr>
          <p:blipFill rotWithShape="1">
            <a:blip r:embed="rId7"/>
            <a:srcRect l="25541" t="14031" r="22536" b="31259"/>
            <a:stretch/>
          </p:blipFill>
          <p:spPr>
            <a:xfrm>
              <a:off x="1257300" y="1155538"/>
              <a:ext cx="3867150" cy="2254412"/>
            </a:xfrm>
            <a:prstGeom prst="rect">
              <a:avLst/>
            </a:prstGeom>
          </p:spPr>
        </p:pic>
        <p:pic>
          <p:nvPicPr>
            <p:cNvPr id="55" name="Picture 54"/>
            <p:cNvPicPr/>
            <p:nvPr/>
          </p:nvPicPr>
          <p:blipFill rotWithShape="1">
            <a:blip r:embed="rId8"/>
            <a:srcRect l="14147" t="71887" r="13705" b="2219"/>
            <a:stretch/>
          </p:blipFill>
          <p:spPr>
            <a:xfrm>
              <a:off x="1257300" y="3409950"/>
              <a:ext cx="3906564" cy="840828"/>
            </a:xfrm>
            <a:prstGeom prst="rect">
              <a:avLst/>
            </a:prstGeom>
          </p:spPr>
        </p:pic>
      </p:grpSp>
      <p:pic>
        <p:nvPicPr>
          <p:cNvPr id="56" name="Picture 55"/>
          <p:cNvPicPr>
            <a:picLocks noChangeAspect="1"/>
          </p:cNvPicPr>
          <p:nvPr/>
        </p:nvPicPr>
        <p:blipFill rotWithShape="1">
          <a:blip r:embed="rId9"/>
          <a:srcRect l="398" t="22438" r="-398" b="17737"/>
          <a:stretch/>
        </p:blipFill>
        <p:spPr>
          <a:xfrm>
            <a:off x="2967061" y="2922086"/>
            <a:ext cx="2527604" cy="1153241"/>
          </a:xfrm>
          <a:prstGeom prst="rect">
            <a:avLst/>
          </a:prstGeom>
        </p:spPr>
      </p:pic>
      <p:grpSp>
        <p:nvGrpSpPr>
          <p:cNvPr id="57" name="Group 56"/>
          <p:cNvGrpSpPr/>
          <p:nvPr/>
        </p:nvGrpSpPr>
        <p:grpSpPr>
          <a:xfrm>
            <a:off x="2931532" y="4081838"/>
            <a:ext cx="2778233" cy="490926"/>
            <a:chOff x="5006301" y="4940384"/>
            <a:chExt cx="3704311" cy="654570"/>
          </a:xfrm>
        </p:grpSpPr>
        <p:pic>
          <p:nvPicPr>
            <p:cNvPr id="58" name="Picture 57">
              <a:extLst>
                <a:ext uri="{FF2B5EF4-FFF2-40B4-BE49-F238E27FC236}">
                  <a16:creationId xmlns:a16="http://schemas.microsoft.com/office/drawing/2014/main" id="{C2A5C28C-8646-4BB9-AC19-91A053A2897C}"/>
                </a:ext>
              </a:extLst>
            </p:cNvPr>
            <p:cNvPicPr/>
            <p:nvPr/>
          </p:nvPicPr>
          <p:blipFill rotWithShape="1">
            <a:blip r:embed="rId10"/>
            <a:srcRect l="92789" r="4832" b="8869"/>
            <a:stretch/>
          </p:blipFill>
          <p:spPr>
            <a:xfrm rot="5400000">
              <a:off x="6609334" y="3455674"/>
              <a:ext cx="260266" cy="3229685"/>
            </a:xfrm>
            <a:prstGeom prst="rect">
              <a:avLst/>
            </a:prstGeom>
          </p:spPr>
        </p:pic>
        <p:sp>
          <p:nvSpPr>
            <p:cNvPr id="59" name="TextBox 58"/>
            <p:cNvSpPr txBox="1"/>
            <p:nvPr/>
          </p:nvSpPr>
          <p:spPr>
            <a:xfrm>
              <a:off x="5006301" y="5163163"/>
              <a:ext cx="3251874" cy="246222"/>
            </a:xfrm>
            <a:prstGeom prst="rect">
              <a:avLst/>
            </a:prstGeom>
            <a:noFill/>
          </p:spPr>
          <p:txBody>
            <a:bodyPr wrap="square" rtlCol="0">
              <a:spAutoFit/>
            </a:bodyPr>
            <a:lstStyle/>
            <a:p>
              <a:r>
                <a:rPr lang="en-GB" sz="600" dirty="0"/>
                <a:t>1e-2      1e-1     1e+0       1e+1     1e+2      1e+3      1e+4       1e+5 </a:t>
              </a:r>
            </a:p>
          </p:txBody>
        </p:sp>
        <p:sp>
          <p:nvSpPr>
            <p:cNvPr id="60" name="TextBox 59"/>
            <p:cNvSpPr txBox="1"/>
            <p:nvPr/>
          </p:nvSpPr>
          <p:spPr>
            <a:xfrm>
              <a:off x="8148637" y="5148506"/>
              <a:ext cx="561975" cy="446448"/>
            </a:xfrm>
            <a:prstGeom prst="rect">
              <a:avLst/>
            </a:prstGeom>
            <a:noFill/>
          </p:spPr>
          <p:txBody>
            <a:bodyPr wrap="square" rtlCol="0">
              <a:spAutoFit/>
            </a:bodyPr>
            <a:lstStyle/>
            <a:p>
              <a:r>
                <a:rPr lang="en-GB" sz="788" dirty="0" err="1"/>
                <a:t>uSv</a:t>
              </a:r>
              <a:r>
                <a:rPr lang="en-GB" sz="788" dirty="0"/>
                <a:t>/h</a:t>
              </a:r>
            </a:p>
          </p:txBody>
        </p:sp>
      </p:grpSp>
      <p:sp>
        <p:nvSpPr>
          <p:cNvPr id="61" name="TextBox 60"/>
          <p:cNvSpPr txBox="1"/>
          <p:nvPr/>
        </p:nvSpPr>
        <p:spPr>
          <a:xfrm>
            <a:off x="1377892" y="3702666"/>
            <a:ext cx="633507" cy="207749"/>
          </a:xfrm>
          <a:prstGeom prst="rect">
            <a:avLst/>
          </a:prstGeom>
          <a:solidFill>
            <a:schemeClr val="bg1"/>
          </a:solidFill>
          <a:ln>
            <a:solidFill>
              <a:srgbClr val="000000"/>
            </a:solidFill>
          </a:ln>
        </p:spPr>
        <p:txBody>
          <a:bodyPr wrap="none" rtlCol="0">
            <a:spAutoFit/>
          </a:bodyPr>
          <a:lstStyle/>
          <a:p>
            <a:r>
              <a:rPr lang="en-GB" sz="750" b="1" dirty="0"/>
              <a:t>2.7 </a:t>
            </a:r>
            <a:r>
              <a:rPr lang="en-GB" sz="750" b="1" dirty="0" err="1"/>
              <a:t>mSv</a:t>
            </a:r>
            <a:r>
              <a:rPr lang="en-GB" sz="750" b="1" dirty="0"/>
              <a:t>/h</a:t>
            </a:r>
          </a:p>
        </p:txBody>
      </p:sp>
      <p:sp>
        <p:nvSpPr>
          <p:cNvPr id="62" name="TextBox 61"/>
          <p:cNvSpPr txBox="1"/>
          <p:nvPr/>
        </p:nvSpPr>
        <p:spPr>
          <a:xfrm>
            <a:off x="4771592" y="3716715"/>
            <a:ext cx="577402" cy="207749"/>
          </a:xfrm>
          <a:prstGeom prst="rect">
            <a:avLst/>
          </a:prstGeom>
          <a:solidFill>
            <a:schemeClr val="bg1"/>
          </a:solidFill>
          <a:ln>
            <a:solidFill>
              <a:srgbClr val="000000"/>
            </a:solidFill>
          </a:ln>
        </p:spPr>
        <p:txBody>
          <a:bodyPr wrap="none" rtlCol="0">
            <a:spAutoFit/>
          </a:bodyPr>
          <a:lstStyle/>
          <a:p>
            <a:r>
              <a:rPr lang="en-GB" sz="750" b="1" dirty="0"/>
              <a:t>50 µ</a:t>
            </a:r>
            <a:r>
              <a:rPr lang="en-GB" sz="750" b="1" dirty="0" err="1"/>
              <a:t>Sv</a:t>
            </a:r>
            <a:r>
              <a:rPr lang="en-GB" sz="750" b="1" dirty="0"/>
              <a:t>/h</a:t>
            </a:r>
          </a:p>
        </p:txBody>
      </p:sp>
      <p:cxnSp>
        <p:nvCxnSpPr>
          <p:cNvPr id="63" name="Straight Arrow Connector 62"/>
          <p:cNvCxnSpPr/>
          <p:nvPr/>
        </p:nvCxnSpPr>
        <p:spPr>
          <a:xfrm flipH="1" flipV="1">
            <a:off x="1192286" y="3756171"/>
            <a:ext cx="178261" cy="38828"/>
          </a:xfrm>
          <a:prstGeom prst="straightConnector1">
            <a:avLst/>
          </a:prstGeom>
          <a:ln w="1905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flipV="1">
            <a:off x="4532586" y="3749827"/>
            <a:ext cx="217312" cy="64745"/>
          </a:xfrm>
          <a:prstGeom prst="straightConnector1">
            <a:avLst/>
          </a:prstGeom>
          <a:ln w="19050">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55813" y="2902216"/>
            <a:ext cx="1561604" cy="323165"/>
          </a:xfrm>
          <a:prstGeom prst="rect">
            <a:avLst/>
          </a:prstGeom>
          <a:solidFill>
            <a:schemeClr val="bg1"/>
          </a:solidFill>
        </p:spPr>
        <p:txBody>
          <a:bodyPr wrap="square" rtlCol="0">
            <a:spAutoFit/>
          </a:bodyPr>
          <a:lstStyle/>
          <a:p>
            <a:r>
              <a:rPr lang="en-GB" sz="750" b="1" dirty="0"/>
              <a:t>1E18 </a:t>
            </a:r>
            <a:r>
              <a:rPr lang="en-GB" sz="750" b="1" dirty="0" err="1"/>
              <a:t>Protonen</a:t>
            </a:r>
            <a:r>
              <a:rPr lang="en-GB" sz="750" b="1" dirty="0"/>
              <a:t>/</a:t>
            </a:r>
            <a:r>
              <a:rPr lang="en-GB" sz="750" b="1" dirty="0" err="1"/>
              <a:t>Jahr</a:t>
            </a:r>
            <a:r>
              <a:rPr lang="en-GB" sz="750" b="1" dirty="0"/>
              <a:t>, 1 </a:t>
            </a:r>
            <a:r>
              <a:rPr lang="en-GB" sz="750" b="1" dirty="0" err="1"/>
              <a:t>Woche</a:t>
            </a:r>
            <a:r>
              <a:rPr lang="en-GB" sz="750" b="1" dirty="0"/>
              <a:t> Cooling</a:t>
            </a:r>
          </a:p>
        </p:txBody>
      </p:sp>
      <p:sp>
        <p:nvSpPr>
          <p:cNvPr id="66" name="TextBox 65"/>
          <p:cNvSpPr txBox="1"/>
          <p:nvPr/>
        </p:nvSpPr>
        <p:spPr>
          <a:xfrm>
            <a:off x="2877974" y="2912261"/>
            <a:ext cx="1561604" cy="323165"/>
          </a:xfrm>
          <a:prstGeom prst="rect">
            <a:avLst/>
          </a:prstGeom>
          <a:solidFill>
            <a:schemeClr val="bg1"/>
          </a:solidFill>
        </p:spPr>
        <p:txBody>
          <a:bodyPr wrap="square" rtlCol="0">
            <a:spAutoFit/>
          </a:bodyPr>
          <a:lstStyle/>
          <a:p>
            <a:r>
              <a:rPr lang="en-GB" sz="750" b="1" dirty="0"/>
              <a:t>2E18 </a:t>
            </a:r>
            <a:r>
              <a:rPr lang="en-GB" sz="750" b="1" dirty="0" err="1"/>
              <a:t>Protonen</a:t>
            </a:r>
            <a:r>
              <a:rPr lang="en-GB" sz="750" b="1" dirty="0"/>
              <a:t>/</a:t>
            </a:r>
            <a:r>
              <a:rPr lang="en-GB" sz="750" b="1" dirty="0" err="1"/>
              <a:t>Jahr</a:t>
            </a:r>
            <a:r>
              <a:rPr lang="en-GB" sz="750" b="1" dirty="0"/>
              <a:t>, 1 </a:t>
            </a:r>
            <a:r>
              <a:rPr lang="en-GB" sz="750" b="1" dirty="0" err="1"/>
              <a:t>Woche</a:t>
            </a:r>
            <a:r>
              <a:rPr lang="en-GB" sz="750" b="1" dirty="0"/>
              <a:t> Cooling</a:t>
            </a:r>
          </a:p>
        </p:txBody>
      </p:sp>
      <p:sp>
        <p:nvSpPr>
          <p:cNvPr id="2" name="Rectangle 1"/>
          <p:cNvSpPr/>
          <p:nvPr/>
        </p:nvSpPr>
        <p:spPr>
          <a:xfrm>
            <a:off x="55813" y="977059"/>
            <a:ext cx="2727728" cy="352945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Rectangle 2"/>
          <p:cNvSpPr/>
          <p:nvPr/>
        </p:nvSpPr>
        <p:spPr>
          <a:xfrm>
            <a:off x="2877974" y="977059"/>
            <a:ext cx="6191078" cy="3529453"/>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7" name="Right Arrow 66"/>
          <p:cNvSpPr/>
          <p:nvPr/>
        </p:nvSpPr>
        <p:spPr>
          <a:xfrm>
            <a:off x="2652422" y="2600230"/>
            <a:ext cx="375950" cy="346046"/>
          </a:xfrm>
          <a:prstGeom prst="rightArrow">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TextBox 3"/>
          <p:cNvSpPr txBox="1"/>
          <p:nvPr/>
        </p:nvSpPr>
        <p:spPr>
          <a:xfrm>
            <a:off x="0" y="723144"/>
            <a:ext cx="886781" cy="300082"/>
          </a:xfrm>
          <a:prstGeom prst="rect">
            <a:avLst/>
          </a:prstGeom>
          <a:noFill/>
        </p:spPr>
        <p:txBody>
          <a:bodyPr wrap="none" rtlCol="0">
            <a:spAutoFit/>
          </a:bodyPr>
          <a:lstStyle/>
          <a:p>
            <a:r>
              <a:rPr lang="en-GB" sz="1350" b="1" i="1" dirty="0">
                <a:solidFill>
                  <a:srgbClr val="FF0000"/>
                </a:solidFill>
              </a:rPr>
              <a:t>Bis 2018</a:t>
            </a:r>
          </a:p>
        </p:txBody>
      </p:sp>
      <p:sp>
        <p:nvSpPr>
          <p:cNvPr id="68" name="TextBox 67"/>
          <p:cNvSpPr txBox="1"/>
          <p:nvPr/>
        </p:nvSpPr>
        <p:spPr>
          <a:xfrm>
            <a:off x="2877974" y="723144"/>
            <a:ext cx="934871" cy="300082"/>
          </a:xfrm>
          <a:prstGeom prst="rect">
            <a:avLst/>
          </a:prstGeom>
          <a:noFill/>
        </p:spPr>
        <p:txBody>
          <a:bodyPr wrap="none" rtlCol="0">
            <a:spAutoFit/>
          </a:bodyPr>
          <a:lstStyle/>
          <a:p>
            <a:r>
              <a:rPr lang="en-GB" sz="1350" b="1" i="1" dirty="0" err="1">
                <a:solidFill>
                  <a:srgbClr val="00B050"/>
                </a:solidFill>
              </a:rPr>
              <a:t>Seit</a:t>
            </a:r>
            <a:r>
              <a:rPr lang="en-GB" sz="1350" b="1" i="1" dirty="0">
                <a:solidFill>
                  <a:srgbClr val="00B050"/>
                </a:solidFill>
              </a:rPr>
              <a:t> 2021</a:t>
            </a:r>
          </a:p>
        </p:txBody>
      </p:sp>
      <p:grpSp>
        <p:nvGrpSpPr>
          <p:cNvPr id="6" name="Group 5">
            <a:extLst>
              <a:ext uri="{FF2B5EF4-FFF2-40B4-BE49-F238E27FC236}">
                <a16:creationId xmlns:a16="http://schemas.microsoft.com/office/drawing/2014/main" id="{878F39C8-9FF9-0BD5-7879-7FD79D9CFA18}"/>
              </a:ext>
            </a:extLst>
          </p:cNvPr>
          <p:cNvGrpSpPr/>
          <p:nvPr/>
        </p:nvGrpSpPr>
        <p:grpSpPr>
          <a:xfrm>
            <a:off x="5252552" y="2454722"/>
            <a:ext cx="3785640" cy="2475035"/>
            <a:chOff x="5144920" y="2538067"/>
            <a:chExt cx="3785640" cy="2475035"/>
          </a:xfrm>
        </p:grpSpPr>
        <p:pic>
          <p:nvPicPr>
            <p:cNvPr id="81" name="Picture 80"/>
            <p:cNvPicPr>
              <a:picLocks noChangeAspect="1"/>
            </p:cNvPicPr>
            <p:nvPr/>
          </p:nvPicPr>
          <p:blipFill>
            <a:blip r:embed="rId11"/>
            <a:stretch>
              <a:fillRect/>
            </a:stretch>
          </p:blipFill>
          <p:spPr>
            <a:xfrm>
              <a:off x="5144920" y="2538067"/>
              <a:ext cx="3785640" cy="2475035"/>
            </a:xfrm>
            <a:prstGeom prst="rect">
              <a:avLst/>
            </a:prstGeom>
            <a:solidFill>
              <a:schemeClr val="bg1"/>
            </a:solidFill>
            <a:ln>
              <a:noFill/>
            </a:ln>
            <a:effectLst>
              <a:outerShdw blurRad="292100" dist="139700" dir="2700000" algn="tl" rotWithShape="0">
                <a:srgbClr val="333333">
                  <a:alpha val="65000"/>
                </a:srgbClr>
              </a:outerShdw>
            </a:effectLst>
          </p:spPr>
        </p:pic>
        <p:sp>
          <p:nvSpPr>
            <p:cNvPr id="82" name="TextBox 81"/>
            <p:cNvSpPr txBox="1"/>
            <p:nvPr/>
          </p:nvSpPr>
          <p:spPr>
            <a:xfrm>
              <a:off x="5485634" y="2613593"/>
              <a:ext cx="1568021" cy="369332"/>
            </a:xfrm>
            <a:prstGeom prst="rect">
              <a:avLst/>
            </a:prstGeom>
            <a:solidFill>
              <a:schemeClr val="bg1"/>
            </a:solidFill>
          </p:spPr>
          <p:txBody>
            <a:bodyPr wrap="square" rtlCol="0">
              <a:spAutoFit/>
            </a:bodyPr>
            <a:lstStyle/>
            <a:p>
              <a:r>
                <a:rPr lang="de-DE" sz="600" b="1" dirty="0"/>
                <a:t>Dosisleistung 30 Stunden nach Strahlbetrieb in der Nähe des alten (2018) und neuen Dumps (2021)</a:t>
              </a:r>
            </a:p>
          </p:txBody>
        </p:sp>
      </p:grpSp>
      <p:sp>
        <p:nvSpPr>
          <p:cNvPr id="83" name="TextBox 82"/>
          <p:cNvSpPr txBox="1"/>
          <p:nvPr/>
        </p:nvSpPr>
        <p:spPr>
          <a:xfrm>
            <a:off x="6614575" y="24922"/>
            <a:ext cx="2594758" cy="253916"/>
          </a:xfrm>
          <a:prstGeom prst="rect">
            <a:avLst/>
          </a:prstGeom>
          <a:noFill/>
        </p:spPr>
        <p:txBody>
          <a:bodyPr wrap="square" rtlCol="0">
            <a:spAutoFit/>
          </a:bodyPr>
          <a:lstStyle/>
          <a:p>
            <a:r>
              <a:rPr lang="en-GB" sz="1050" b="1" i="1" dirty="0" err="1"/>
              <a:t>Beispiel</a:t>
            </a:r>
            <a:r>
              <a:rPr lang="en-GB" sz="1050" b="1" i="1" dirty="0"/>
              <a:t>: SPS Beam dump upgrade</a:t>
            </a:r>
            <a:endParaRPr lang="en-GB" sz="1050" dirty="0"/>
          </a:p>
        </p:txBody>
      </p:sp>
      <p:sp>
        <p:nvSpPr>
          <p:cNvPr id="9" name="TextBox 8">
            <a:extLst>
              <a:ext uri="{FF2B5EF4-FFF2-40B4-BE49-F238E27FC236}">
                <a16:creationId xmlns:a16="http://schemas.microsoft.com/office/drawing/2014/main" id="{52C501F6-EFFF-92DC-0CEE-729107A691F0}"/>
              </a:ext>
            </a:extLst>
          </p:cNvPr>
          <p:cNvSpPr txBox="1"/>
          <p:nvPr/>
        </p:nvSpPr>
        <p:spPr>
          <a:xfrm>
            <a:off x="6980408" y="230176"/>
            <a:ext cx="2282284" cy="207749"/>
          </a:xfrm>
          <a:prstGeom prst="rect">
            <a:avLst/>
          </a:prstGeom>
          <a:noFill/>
        </p:spPr>
        <p:txBody>
          <a:bodyPr wrap="square" rtlCol="0">
            <a:spAutoFit/>
          </a:bodyPr>
          <a:lstStyle/>
          <a:p>
            <a:r>
              <a:rPr lang="en-GB" sz="750" b="1" dirty="0"/>
              <a:t>Courtesy: Helmut Vincke (CERN, HSE-RP)</a:t>
            </a:r>
            <a:endParaRPr lang="en-GB" sz="750" dirty="0">
              <a:solidFill>
                <a:srgbClr val="7030A0"/>
              </a:solidFill>
            </a:endParaRPr>
          </a:p>
        </p:txBody>
      </p:sp>
      <p:sp>
        <p:nvSpPr>
          <p:cNvPr id="5" name="Title 1">
            <a:extLst>
              <a:ext uri="{FF2B5EF4-FFF2-40B4-BE49-F238E27FC236}">
                <a16:creationId xmlns:a16="http://schemas.microsoft.com/office/drawing/2014/main" id="{62E3D528-174F-A1BD-2549-F2EE36FCA440}"/>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de-DE" sz="4000" dirty="0">
                <a:solidFill>
                  <a:schemeClr val="accent6">
                    <a:lumMod val="50000"/>
                  </a:schemeClr>
                </a:solidFill>
              </a:rPr>
              <a:t>ALARA im Beschleunigerdesign</a:t>
            </a:r>
          </a:p>
        </p:txBody>
      </p:sp>
      <p:sp>
        <p:nvSpPr>
          <p:cNvPr id="8" name="Slide Number Placeholder 3">
            <a:extLst>
              <a:ext uri="{FF2B5EF4-FFF2-40B4-BE49-F238E27FC236}">
                <a16:creationId xmlns:a16="http://schemas.microsoft.com/office/drawing/2014/main" id="{37BA49A7-D4A1-7E57-271D-3706E6887410}"/>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37</a:t>
            </a:fld>
            <a:endParaRPr lang="en-US" dirty="0">
              <a:solidFill>
                <a:schemeClr val="bg1"/>
              </a:solidFill>
            </a:endParaRPr>
          </a:p>
        </p:txBody>
      </p:sp>
    </p:spTree>
    <p:extLst>
      <p:ext uri="{BB962C8B-B14F-4D97-AF65-F5344CB8AC3E}">
        <p14:creationId xmlns:p14="http://schemas.microsoft.com/office/powerpoint/2010/main" val="3991800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61" grpId="0" animBg="1"/>
      <p:bldP spid="62" grpId="0" animBg="1"/>
      <p:bldP spid="65" grpId="0" animBg="1"/>
      <p:bldP spid="66" grpId="0" animBg="1"/>
      <p:bldP spid="2" grpId="0" animBg="1"/>
      <p:bldP spid="3" grpId="0" animBg="1"/>
      <p:bldP spid="67" grpId="0" animBg="1"/>
      <p:bldP spid="4" grpId="0"/>
      <p:bldP spid="68" grpId="0"/>
      <p:bldP spid="83"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Box 82"/>
          <p:cNvSpPr txBox="1"/>
          <p:nvPr/>
        </p:nvSpPr>
        <p:spPr>
          <a:xfrm>
            <a:off x="6495537" y="30706"/>
            <a:ext cx="2594758" cy="253916"/>
          </a:xfrm>
          <a:prstGeom prst="rect">
            <a:avLst/>
          </a:prstGeom>
          <a:noFill/>
        </p:spPr>
        <p:txBody>
          <a:bodyPr wrap="square" rtlCol="0">
            <a:spAutoFit/>
          </a:bodyPr>
          <a:lstStyle/>
          <a:p>
            <a:pPr algn="r"/>
            <a:r>
              <a:rPr lang="en-GB" sz="1050" b="1" i="1" dirty="0" err="1"/>
              <a:t>Beispiel</a:t>
            </a:r>
            <a:r>
              <a:rPr lang="en-GB" sz="1050" b="1" i="1" dirty="0"/>
              <a:t>: PUMA</a:t>
            </a:r>
            <a:endParaRPr lang="en-GB" sz="1050" dirty="0"/>
          </a:p>
        </p:txBody>
      </p:sp>
      <p:sp>
        <p:nvSpPr>
          <p:cNvPr id="2" name="Title 1">
            <a:extLst>
              <a:ext uri="{FF2B5EF4-FFF2-40B4-BE49-F238E27FC236}">
                <a16:creationId xmlns:a16="http://schemas.microsoft.com/office/drawing/2014/main" id="{14B825A9-2D3E-76BF-4EF4-1F43C384F1D4}"/>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de-DE" sz="4000" dirty="0">
                <a:solidFill>
                  <a:schemeClr val="accent6">
                    <a:lumMod val="50000"/>
                  </a:schemeClr>
                </a:solidFill>
              </a:rPr>
              <a:t>ALARA im Design von Experimenten</a:t>
            </a:r>
          </a:p>
        </p:txBody>
      </p:sp>
      <p:pic>
        <p:nvPicPr>
          <p:cNvPr id="8" name="Picture 7">
            <a:extLst>
              <a:ext uri="{FF2B5EF4-FFF2-40B4-BE49-F238E27FC236}">
                <a16:creationId xmlns:a16="http://schemas.microsoft.com/office/drawing/2014/main" id="{73475351-99BE-1BF0-6CA5-D5C40A879680}"/>
              </a:ext>
            </a:extLst>
          </p:cNvPr>
          <p:cNvPicPr>
            <a:picLocks noChangeAspect="1"/>
          </p:cNvPicPr>
          <p:nvPr/>
        </p:nvPicPr>
        <p:blipFill>
          <a:blip r:embed="rId2"/>
          <a:stretch>
            <a:fillRect/>
          </a:stretch>
        </p:blipFill>
        <p:spPr>
          <a:xfrm>
            <a:off x="4171072" y="2951793"/>
            <a:ext cx="4459457" cy="1003761"/>
          </a:xfrm>
          <a:prstGeom prst="rect">
            <a:avLst/>
          </a:prstGeom>
        </p:spPr>
      </p:pic>
      <p:pic>
        <p:nvPicPr>
          <p:cNvPr id="33" name="Picture 32">
            <a:extLst>
              <a:ext uri="{FF2B5EF4-FFF2-40B4-BE49-F238E27FC236}">
                <a16:creationId xmlns:a16="http://schemas.microsoft.com/office/drawing/2014/main" id="{BDA8BFFB-D9A0-973E-1952-0037589EE675}"/>
              </a:ext>
            </a:extLst>
          </p:cNvPr>
          <p:cNvPicPr>
            <a:picLocks noChangeAspect="1"/>
          </p:cNvPicPr>
          <p:nvPr/>
        </p:nvPicPr>
        <p:blipFill>
          <a:blip r:embed="rId3"/>
          <a:stretch>
            <a:fillRect/>
          </a:stretch>
        </p:blipFill>
        <p:spPr>
          <a:xfrm>
            <a:off x="7113409" y="1223905"/>
            <a:ext cx="1817223" cy="1698278"/>
          </a:xfrm>
          <a:prstGeom prst="rect">
            <a:avLst/>
          </a:prstGeom>
        </p:spPr>
      </p:pic>
      <p:sp>
        <p:nvSpPr>
          <p:cNvPr id="41" name="TextBox 40">
            <a:extLst>
              <a:ext uri="{FF2B5EF4-FFF2-40B4-BE49-F238E27FC236}">
                <a16:creationId xmlns:a16="http://schemas.microsoft.com/office/drawing/2014/main" id="{9F98AF70-BFB3-FEF4-5780-C1C1CCD21042}"/>
              </a:ext>
            </a:extLst>
          </p:cNvPr>
          <p:cNvSpPr txBox="1"/>
          <p:nvPr/>
        </p:nvSpPr>
        <p:spPr>
          <a:xfrm>
            <a:off x="59672" y="1056491"/>
            <a:ext cx="3398568" cy="3293209"/>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GB" sz="1050" dirty="0"/>
              <a:t>PUMA (</a:t>
            </a:r>
            <a:r>
              <a:rPr lang="en-GB" sz="1050" dirty="0" err="1"/>
              <a:t>antiProton</a:t>
            </a:r>
            <a:r>
              <a:rPr lang="en-GB" sz="1050" dirty="0"/>
              <a:t> Unstable Matter Annihilation) </a:t>
            </a:r>
            <a:r>
              <a:rPr lang="en-GB" sz="1050" dirty="0" err="1"/>
              <a:t>ist</a:t>
            </a:r>
            <a:r>
              <a:rPr lang="en-GB" sz="1050" dirty="0"/>
              <a:t> </a:t>
            </a:r>
            <a:r>
              <a:rPr lang="en-GB" sz="1050" dirty="0" err="1"/>
              <a:t>ein</a:t>
            </a:r>
            <a:r>
              <a:rPr lang="en-GB" sz="1050" dirty="0"/>
              <a:t> </a:t>
            </a:r>
            <a:r>
              <a:rPr lang="en-GB" sz="1050" dirty="0" err="1"/>
              <a:t>genehmigtes</a:t>
            </a:r>
            <a:r>
              <a:rPr lang="en-GB" sz="1050" dirty="0"/>
              <a:t> </a:t>
            </a:r>
            <a:r>
              <a:rPr lang="en-GB" sz="1050" dirty="0" err="1"/>
              <a:t>Kernphysik</a:t>
            </a:r>
            <a:r>
              <a:rPr lang="en-GB" sz="1050" dirty="0"/>
              <a:t> Experiment am CERN</a:t>
            </a:r>
          </a:p>
          <a:p>
            <a:pPr marL="285750" indent="-285750">
              <a:spcAft>
                <a:spcPts val="1200"/>
              </a:spcAft>
              <a:buFont typeface="Arial" panose="020B0604020202020204" pitchFamily="34" charset="0"/>
              <a:buChar char="•"/>
            </a:pPr>
            <a:r>
              <a:rPr lang="de-DE" sz="1050" dirty="0"/>
              <a:t>Es hat das Ziel, das Neutron-zu-Proton-Verhältnis am Rande der Kerndichte stabiler und instabiler Kerne durch Antiproton-Kern-Annihilationen zu charakterisieren</a:t>
            </a:r>
            <a:endParaRPr lang="en-GB" sz="1050" dirty="0"/>
          </a:p>
          <a:p>
            <a:pPr marL="285750" indent="-285750">
              <a:spcAft>
                <a:spcPts val="1200"/>
              </a:spcAft>
              <a:buFont typeface="Arial" panose="020B0604020202020204" pitchFamily="34" charset="0"/>
              <a:buChar char="•"/>
            </a:pPr>
            <a:r>
              <a:rPr lang="de-DE" sz="1050" dirty="0"/>
              <a:t>Die emittierten Teilchen sollen gemessen werden, um die Oberflächeneigenschaften der Kerne zu charakterisieren</a:t>
            </a:r>
            <a:endParaRPr lang="en-GB" sz="1050" dirty="0"/>
          </a:p>
          <a:p>
            <a:pPr marL="285750" indent="-285750">
              <a:spcAft>
                <a:spcPts val="1200"/>
              </a:spcAft>
              <a:buFont typeface="Arial" panose="020B0604020202020204" pitchFamily="34" charset="0"/>
              <a:buChar char="•"/>
            </a:pPr>
            <a:r>
              <a:rPr lang="de-DE" sz="1050" dirty="0"/>
              <a:t>Derzeit bietet keine Anlage weltweit niederenergetische Antiprotonen, die als Sonden für instabile Kerne verwendet werden können</a:t>
            </a:r>
          </a:p>
          <a:p>
            <a:pPr marL="285750" indent="-285750">
              <a:spcAft>
                <a:spcPts val="1200"/>
              </a:spcAft>
              <a:buFont typeface="Wingdings" panose="05000000000000000000" pitchFamily="2" charset="2"/>
              <a:buChar char="Ø"/>
            </a:pPr>
            <a:r>
              <a:rPr lang="de-DE" sz="1050" dirty="0">
                <a:solidFill>
                  <a:srgbClr val="C00000"/>
                </a:solidFill>
              </a:rPr>
              <a:t>PUMA beabsichtigt Antiprotonen zu fangen und sie von AD/ELENA nach ISOLDE zu transportieren</a:t>
            </a:r>
            <a:endParaRPr lang="en-GB" sz="1050" dirty="0">
              <a:solidFill>
                <a:srgbClr val="C00000"/>
              </a:solidFill>
            </a:endParaRPr>
          </a:p>
        </p:txBody>
      </p:sp>
      <p:pic>
        <p:nvPicPr>
          <p:cNvPr id="50" name="Picture 49">
            <a:extLst>
              <a:ext uri="{FF2B5EF4-FFF2-40B4-BE49-F238E27FC236}">
                <a16:creationId xmlns:a16="http://schemas.microsoft.com/office/drawing/2014/main" id="{1D173BFB-DF3A-262F-049F-3C0A255D10DD}"/>
              </a:ext>
            </a:extLst>
          </p:cNvPr>
          <p:cNvPicPr>
            <a:picLocks noChangeAspect="1"/>
          </p:cNvPicPr>
          <p:nvPr/>
        </p:nvPicPr>
        <p:blipFill>
          <a:blip r:embed="rId4"/>
          <a:stretch>
            <a:fillRect/>
          </a:stretch>
        </p:blipFill>
        <p:spPr>
          <a:xfrm>
            <a:off x="3873526" y="1056491"/>
            <a:ext cx="2983282" cy="1895302"/>
          </a:xfrm>
          <a:prstGeom prst="rect">
            <a:avLst/>
          </a:prstGeom>
        </p:spPr>
      </p:pic>
      <p:pic>
        <p:nvPicPr>
          <p:cNvPr id="42" name="Picture 41">
            <a:extLst>
              <a:ext uri="{FF2B5EF4-FFF2-40B4-BE49-F238E27FC236}">
                <a16:creationId xmlns:a16="http://schemas.microsoft.com/office/drawing/2014/main" id="{E4EDD47E-7A64-BE77-7A1D-F477FE7BE1F2}"/>
              </a:ext>
            </a:extLst>
          </p:cNvPr>
          <p:cNvPicPr>
            <a:picLocks noChangeAspect="1"/>
          </p:cNvPicPr>
          <p:nvPr/>
        </p:nvPicPr>
        <p:blipFill>
          <a:blip r:embed="rId5"/>
          <a:stretch>
            <a:fillRect/>
          </a:stretch>
        </p:blipFill>
        <p:spPr>
          <a:xfrm>
            <a:off x="3714841" y="880373"/>
            <a:ext cx="3398568" cy="2101706"/>
          </a:xfrm>
          <a:prstGeom prst="rect">
            <a:avLst/>
          </a:prstGeom>
        </p:spPr>
      </p:pic>
      <p:sp>
        <p:nvSpPr>
          <p:cNvPr id="52" name="TextBox 51">
            <a:extLst>
              <a:ext uri="{FF2B5EF4-FFF2-40B4-BE49-F238E27FC236}">
                <a16:creationId xmlns:a16="http://schemas.microsoft.com/office/drawing/2014/main" id="{C8F26ED5-CC57-7C29-3350-1CB815D43329}"/>
              </a:ext>
            </a:extLst>
          </p:cNvPr>
          <p:cNvSpPr txBox="1"/>
          <p:nvPr/>
        </p:nvSpPr>
        <p:spPr>
          <a:xfrm>
            <a:off x="4171072" y="3985164"/>
            <a:ext cx="4907272" cy="430887"/>
          </a:xfrm>
          <a:prstGeom prst="rect">
            <a:avLst/>
          </a:prstGeom>
          <a:noFill/>
        </p:spPr>
        <p:txBody>
          <a:bodyPr wrap="square">
            <a:spAutoFit/>
          </a:bodyPr>
          <a:lstStyle/>
          <a:p>
            <a:pPr marL="285750" indent="-285750">
              <a:spcAft>
                <a:spcPts val="600"/>
              </a:spcAft>
              <a:buFont typeface="Wingdings" panose="05000000000000000000" pitchFamily="2" charset="2"/>
              <a:buChar char="Ø"/>
            </a:pPr>
            <a:r>
              <a:rPr lang="de-AT" sz="1100" dirty="0"/>
              <a:t>Bei einem Transport von 10</a:t>
            </a:r>
            <a:r>
              <a:rPr lang="de-AT" sz="1100" baseline="30000" dirty="0"/>
              <a:t>9 </a:t>
            </a:r>
            <a:r>
              <a:rPr lang="de-AT" sz="1100" dirty="0"/>
              <a:t>Antiprotonen kann in dem aller schlimmsten Unfall eine Dosis von lediglich </a:t>
            </a:r>
            <a:r>
              <a:rPr lang="de-AT" sz="1100" b="1" dirty="0">
                <a:solidFill>
                  <a:srgbClr val="00B050"/>
                </a:solidFill>
              </a:rPr>
              <a:t>15 µSv </a:t>
            </a:r>
            <a:r>
              <a:rPr lang="de-AT" sz="1100" dirty="0"/>
              <a:t>erreicht werden</a:t>
            </a:r>
          </a:p>
        </p:txBody>
      </p:sp>
      <p:sp>
        <p:nvSpPr>
          <p:cNvPr id="3" name="Slide Number Placeholder 3">
            <a:extLst>
              <a:ext uri="{FF2B5EF4-FFF2-40B4-BE49-F238E27FC236}">
                <a16:creationId xmlns:a16="http://schemas.microsoft.com/office/drawing/2014/main" id="{A0111C2A-E7A8-13BC-3900-216BE53A984B}"/>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38</a:t>
            </a:fld>
            <a:endParaRPr lang="en-US" dirty="0">
              <a:solidFill>
                <a:schemeClr val="bg1"/>
              </a:solidFill>
            </a:endParaRPr>
          </a:p>
        </p:txBody>
      </p:sp>
    </p:spTree>
    <p:extLst>
      <p:ext uri="{BB962C8B-B14F-4D97-AF65-F5344CB8AC3E}">
        <p14:creationId xmlns:p14="http://schemas.microsoft.com/office/powerpoint/2010/main" val="426120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Box 82"/>
          <p:cNvSpPr txBox="1"/>
          <p:nvPr/>
        </p:nvSpPr>
        <p:spPr>
          <a:xfrm>
            <a:off x="6495537" y="30706"/>
            <a:ext cx="2594758" cy="253916"/>
          </a:xfrm>
          <a:prstGeom prst="rect">
            <a:avLst/>
          </a:prstGeom>
          <a:noFill/>
        </p:spPr>
        <p:txBody>
          <a:bodyPr wrap="square" rtlCol="0">
            <a:spAutoFit/>
          </a:bodyPr>
          <a:lstStyle/>
          <a:p>
            <a:pPr algn="r"/>
            <a:r>
              <a:rPr lang="en-GB" sz="1050" b="1" i="1" dirty="0" err="1"/>
              <a:t>Beispiel</a:t>
            </a:r>
            <a:r>
              <a:rPr lang="en-GB" sz="1050" b="1" i="1" dirty="0"/>
              <a:t>: HI-ECN3 (BDF/</a:t>
            </a:r>
            <a:r>
              <a:rPr lang="en-GB" sz="1050" b="1" i="1" dirty="0" err="1"/>
              <a:t>SHiP</a:t>
            </a:r>
            <a:r>
              <a:rPr lang="en-GB" sz="1050" b="1" i="1" dirty="0"/>
              <a:t>)</a:t>
            </a:r>
            <a:endParaRPr lang="en-GB" sz="1050" dirty="0"/>
          </a:p>
        </p:txBody>
      </p:sp>
      <p:sp>
        <p:nvSpPr>
          <p:cNvPr id="2" name="Title 1">
            <a:extLst>
              <a:ext uri="{FF2B5EF4-FFF2-40B4-BE49-F238E27FC236}">
                <a16:creationId xmlns:a16="http://schemas.microsoft.com/office/drawing/2014/main" id="{14B825A9-2D3E-76BF-4EF4-1F43C384F1D4}"/>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de-DE" sz="4000" dirty="0">
                <a:solidFill>
                  <a:schemeClr val="accent6">
                    <a:lumMod val="50000"/>
                  </a:schemeClr>
                </a:solidFill>
              </a:rPr>
              <a:t>ALARA im Design von Experimenten</a:t>
            </a:r>
          </a:p>
        </p:txBody>
      </p:sp>
      <p:pic>
        <p:nvPicPr>
          <p:cNvPr id="3" name="Picture 2">
            <a:extLst>
              <a:ext uri="{FF2B5EF4-FFF2-40B4-BE49-F238E27FC236}">
                <a16:creationId xmlns:a16="http://schemas.microsoft.com/office/drawing/2014/main" id="{610E5D63-6B2E-34A7-04C9-E354BFAB3D4D}"/>
              </a:ext>
            </a:extLst>
          </p:cNvPr>
          <p:cNvPicPr>
            <a:picLocks noChangeAspect="1"/>
          </p:cNvPicPr>
          <p:nvPr/>
        </p:nvPicPr>
        <p:blipFill>
          <a:blip r:embed="rId2"/>
          <a:stretch>
            <a:fillRect/>
          </a:stretch>
        </p:blipFill>
        <p:spPr>
          <a:xfrm>
            <a:off x="5895726" y="3017519"/>
            <a:ext cx="2566407" cy="1422780"/>
          </a:xfrm>
          <a:prstGeom prst="rect">
            <a:avLst/>
          </a:prstGeom>
        </p:spPr>
      </p:pic>
      <p:pic>
        <p:nvPicPr>
          <p:cNvPr id="6" name="Picture 5">
            <a:extLst>
              <a:ext uri="{FF2B5EF4-FFF2-40B4-BE49-F238E27FC236}">
                <a16:creationId xmlns:a16="http://schemas.microsoft.com/office/drawing/2014/main" id="{1FA7EE82-C830-FAF6-0021-73A86D3FF08C}"/>
              </a:ext>
            </a:extLst>
          </p:cNvPr>
          <p:cNvPicPr>
            <a:picLocks noChangeAspect="1"/>
          </p:cNvPicPr>
          <p:nvPr/>
        </p:nvPicPr>
        <p:blipFill rotWithShape="1">
          <a:blip r:embed="rId3"/>
          <a:srcRect t="12311"/>
          <a:stretch/>
        </p:blipFill>
        <p:spPr>
          <a:xfrm>
            <a:off x="3492188" y="1469949"/>
            <a:ext cx="1749372" cy="1452125"/>
          </a:xfrm>
          <a:prstGeom prst="rect">
            <a:avLst/>
          </a:prstGeom>
        </p:spPr>
      </p:pic>
      <p:pic>
        <p:nvPicPr>
          <p:cNvPr id="7" name="Picture 6">
            <a:extLst>
              <a:ext uri="{FF2B5EF4-FFF2-40B4-BE49-F238E27FC236}">
                <a16:creationId xmlns:a16="http://schemas.microsoft.com/office/drawing/2014/main" id="{6CCAA41B-A159-1ACD-B5C6-0D6FEF85121C}"/>
              </a:ext>
            </a:extLst>
          </p:cNvPr>
          <p:cNvPicPr>
            <a:picLocks noChangeAspect="1"/>
          </p:cNvPicPr>
          <p:nvPr/>
        </p:nvPicPr>
        <p:blipFill rotWithShape="1">
          <a:blip r:embed="rId4"/>
          <a:srcRect t="14083"/>
          <a:stretch/>
        </p:blipFill>
        <p:spPr>
          <a:xfrm>
            <a:off x="5404721" y="1499293"/>
            <a:ext cx="1681006" cy="1422781"/>
          </a:xfrm>
          <a:prstGeom prst="rect">
            <a:avLst/>
          </a:prstGeom>
        </p:spPr>
      </p:pic>
      <p:pic>
        <p:nvPicPr>
          <p:cNvPr id="9" name="Picture 8">
            <a:extLst>
              <a:ext uri="{FF2B5EF4-FFF2-40B4-BE49-F238E27FC236}">
                <a16:creationId xmlns:a16="http://schemas.microsoft.com/office/drawing/2014/main" id="{2BA58FB2-BB49-7144-8E6B-881B4F0A3D04}"/>
              </a:ext>
            </a:extLst>
          </p:cNvPr>
          <p:cNvPicPr>
            <a:picLocks noChangeAspect="1"/>
          </p:cNvPicPr>
          <p:nvPr/>
        </p:nvPicPr>
        <p:blipFill rotWithShape="1">
          <a:blip r:embed="rId5"/>
          <a:srcRect t="24695"/>
          <a:stretch/>
        </p:blipFill>
        <p:spPr>
          <a:xfrm>
            <a:off x="7257562" y="1493736"/>
            <a:ext cx="1793415" cy="1404552"/>
          </a:xfrm>
          <a:prstGeom prst="rect">
            <a:avLst/>
          </a:prstGeom>
        </p:spPr>
      </p:pic>
      <p:sp>
        <p:nvSpPr>
          <p:cNvPr id="11" name="TextBox 10">
            <a:extLst>
              <a:ext uri="{FF2B5EF4-FFF2-40B4-BE49-F238E27FC236}">
                <a16:creationId xmlns:a16="http://schemas.microsoft.com/office/drawing/2014/main" id="{5377B693-07D1-DA52-B58D-3C2F3B0A5B99}"/>
              </a:ext>
            </a:extLst>
          </p:cNvPr>
          <p:cNvSpPr txBox="1"/>
          <p:nvPr/>
        </p:nvSpPr>
        <p:spPr>
          <a:xfrm>
            <a:off x="3655349" y="1279070"/>
            <a:ext cx="1569284" cy="230832"/>
          </a:xfrm>
          <a:prstGeom prst="rect">
            <a:avLst/>
          </a:prstGeom>
          <a:noFill/>
        </p:spPr>
        <p:txBody>
          <a:bodyPr wrap="square" rtlCol="0">
            <a:spAutoFit/>
          </a:bodyPr>
          <a:lstStyle/>
          <a:p>
            <a:r>
              <a:rPr lang="en-US" sz="900" b="1" dirty="0" err="1"/>
              <a:t>Prompte</a:t>
            </a:r>
            <a:r>
              <a:rPr lang="en-US" sz="900" b="1" dirty="0"/>
              <a:t> </a:t>
            </a:r>
            <a:r>
              <a:rPr lang="en-US" sz="900" b="1" dirty="0" err="1"/>
              <a:t>Dosisleistung</a:t>
            </a:r>
            <a:endParaRPr lang="en-GB" sz="900" b="1" dirty="0"/>
          </a:p>
        </p:txBody>
      </p:sp>
      <p:sp>
        <p:nvSpPr>
          <p:cNvPr id="12" name="TextBox 11">
            <a:extLst>
              <a:ext uri="{FF2B5EF4-FFF2-40B4-BE49-F238E27FC236}">
                <a16:creationId xmlns:a16="http://schemas.microsoft.com/office/drawing/2014/main" id="{C1EDACEA-DE6A-A2BA-41B4-D7A67ED6A3A9}"/>
              </a:ext>
            </a:extLst>
          </p:cNvPr>
          <p:cNvSpPr txBox="1"/>
          <p:nvPr/>
        </p:nvSpPr>
        <p:spPr>
          <a:xfrm>
            <a:off x="5516443" y="1284627"/>
            <a:ext cx="1665114" cy="230832"/>
          </a:xfrm>
          <a:prstGeom prst="rect">
            <a:avLst/>
          </a:prstGeom>
          <a:noFill/>
        </p:spPr>
        <p:txBody>
          <a:bodyPr wrap="square" rtlCol="0">
            <a:spAutoFit/>
          </a:bodyPr>
          <a:lstStyle/>
          <a:p>
            <a:r>
              <a:rPr lang="en-US" sz="900" b="1" dirty="0" err="1"/>
              <a:t>Remanente</a:t>
            </a:r>
            <a:r>
              <a:rPr lang="en-US" sz="900" b="1" dirty="0"/>
              <a:t> </a:t>
            </a:r>
            <a:r>
              <a:rPr lang="en-US" sz="900" b="1" dirty="0" err="1"/>
              <a:t>Dosisleistung</a:t>
            </a:r>
            <a:endParaRPr lang="en-GB" sz="900" b="1" dirty="0"/>
          </a:p>
        </p:txBody>
      </p:sp>
      <p:sp>
        <p:nvSpPr>
          <p:cNvPr id="13" name="TextBox 12">
            <a:extLst>
              <a:ext uri="{FF2B5EF4-FFF2-40B4-BE49-F238E27FC236}">
                <a16:creationId xmlns:a16="http://schemas.microsoft.com/office/drawing/2014/main" id="{54D11424-9D24-0840-C792-CD8D11792839}"/>
              </a:ext>
            </a:extLst>
          </p:cNvPr>
          <p:cNvSpPr txBox="1"/>
          <p:nvPr/>
        </p:nvSpPr>
        <p:spPr>
          <a:xfrm>
            <a:off x="7369627" y="1279070"/>
            <a:ext cx="1569284" cy="230832"/>
          </a:xfrm>
          <a:prstGeom prst="rect">
            <a:avLst/>
          </a:prstGeom>
          <a:noFill/>
        </p:spPr>
        <p:txBody>
          <a:bodyPr wrap="square" rtlCol="0">
            <a:spAutoFit/>
          </a:bodyPr>
          <a:lstStyle/>
          <a:p>
            <a:r>
              <a:rPr lang="en-US" sz="900" b="1" dirty="0"/>
              <a:t>H-3 Produktion</a:t>
            </a:r>
            <a:endParaRPr lang="en-GB" sz="900" b="1" dirty="0"/>
          </a:p>
        </p:txBody>
      </p:sp>
      <p:pic>
        <p:nvPicPr>
          <p:cNvPr id="26" name="Picture 25">
            <a:extLst>
              <a:ext uri="{FF2B5EF4-FFF2-40B4-BE49-F238E27FC236}">
                <a16:creationId xmlns:a16="http://schemas.microsoft.com/office/drawing/2014/main" id="{C5A5799D-5677-9EBE-7F46-30495FFBEA2C}"/>
              </a:ext>
            </a:extLst>
          </p:cNvPr>
          <p:cNvPicPr>
            <a:picLocks noChangeAspect="1"/>
          </p:cNvPicPr>
          <p:nvPr/>
        </p:nvPicPr>
        <p:blipFill>
          <a:blip r:embed="rId6"/>
          <a:stretch>
            <a:fillRect/>
          </a:stretch>
        </p:blipFill>
        <p:spPr>
          <a:xfrm>
            <a:off x="41368" y="2739798"/>
            <a:ext cx="5431248" cy="1700501"/>
          </a:xfrm>
          <a:prstGeom prst="rect">
            <a:avLst/>
          </a:prstGeom>
        </p:spPr>
      </p:pic>
      <p:sp>
        <p:nvSpPr>
          <p:cNvPr id="28" name="TextBox 27">
            <a:extLst>
              <a:ext uri="{FF2B5EF4-FFF2-40B4-BE49-F238E27FC236}">
                <a16:creationId xmlns:a16="http://schemas.microsoft.com/office/drawing/2014/main" id="{13B25E2E-9BAD-272C-9746-AD8DBF9BFCE8}"/>
              </a:ext>
            </a:extLst>
          </p:cNvPr>
          <p:cNvSpPr txBox="1"/>
          <p:nvPr/>
        </p:nvSpPr>
        <p:spPr>
          <a:xfrm>
            <a:off x="168642" y="1909855"/>
            <a:ext cx="1425496" cy="769441"/>
          </a:xfrm>
          <a:prstGeom prst="rect">
            <a:avLst/>
          </a:prstGeom>
          <a:noFill/>
        </p:spPr>
        <p:txBody>
          <a:bodyPr wrap="square">
            <a:spAutoFit/>
          </a:bodyPr>
          <a:lstStyle/>
          <a:p>
            <a:pPr algn="l"/>
            <a:r>
              <a:rPr lang="en-GB" sz="1100" b="0" i="1" dirty="0">
                <a:solidFill>
                  <a:srgbClr val="292929"/>
                </a:solidFill>
                <a:effectLst/>
                <a:latin typeface="opensans-bold"/>
                <a:hlinkClick r:id="rId7"/>
              </a:rPr>
              <a:t>BBC Artikel: CERN Scientists search for mysterious ghost particles</a:t>
            </a:r>
            <a:endParaRPr lang="en-GB" sz="1100" b="0" i="1" dirty="0">
              <a:solidFill>
                <a:srgbClr val="292929"/>
              </a:solidFill>
              <a:effectLst/>
              <a:latin typeface="opensans-bold"/>
            </a:endParaRPr>
          </a:p>
        </p:txBody>
      </p:sp>
      <p:pic>
        <p:nvPicPr>
          <p:cNvPr id="30" name="Picture 29" descr="A group of bright lights&#10;&#10;Description automatically generated">
            <a:extLst>
              <a:ext uri="{FF2B5EF4-FFF2-40B4-BE49-F238E27FC236}">
                <a16:creationId xmlns:a16="http://schemas.microsoft.com/office/drawing/2014/main" id="{FA976776-D81C-0C42-E77E-354CBAECD83B}"/>
              </a:ext>
            </a:extLst>
          </p:cNvPr>
          <p:cNvPicPr>
            <a:picLocks noChangeAspect="1"/>
          </p:cNvPicPr>
          <p:nvPr/>
        </p:nvPicPr>
        <p:blipFill>
          <a:blip r:embed="rId8"/>
          <a:stretch>
            <a:fillRect/>
          </a:stretch>
        </p:blipFill>
        <p:spPr>
          <a:xfrm>
            <a:off x="1519028" y="1848429"/>
            <a:ext cx="1622254" cy="913638"/>
          </a:xfrm>
          <a:prstGeom prst="rect">
            <a:avLst/>
          </a:prstGeom>
        </p:spPr>
      </p:pic>
      <p:sp>
        <p:nvSpPr>
          <p:cNvPr id="31" name="TextBox 30">
            <a:extLst>
              <a:ext uri="{FF2B5EF4-FFF2-40B4-BE49-F238E27FC236}">
                <a16:creationId xmlns:a16="http://schemas.microsoft.com/office/drawing/2014/main" id="{6AA0D1B7-CCF8-A2AF-C580-7AC16E3F2D86}"/>
              </a:ext>
            </a:extLst>
          </p:cNvPr>
          <p:cNvSpPr txBox="1"/>
          <p:nvPr/>
        </p:nvSpPr>
        <p:spPr>
          <a:xfrm>
            <a:off x="205089" y="1202162"/>
            <a:ext cx="3175034" cy="646331"/>
          </a:xfrm>
          <a:prstGeom prst="rect">
            <a:avLst/>
          </a:prstGeom>
          <a:noFill/>
        </p:spPr>
        <p:txBody>
          <a:bodyPr wrap="square" rtlCol="0">
            <a:spAutoFit/>
          </a:bodyPr>
          <a:lstStyle/>
          <a:p>
            <a:r>
              <a:rPr lang="de-AT" sz="1200" i="1" dirty="0"/>
              <a:t>Design einer neuen Anlage am SPS für das Experiment </a:t>
            </a:r>
            <a:r>
              <a:rPr lang="de-AT" sz="1200" i="1" dirty="0" err="1"/>
              <a:t>SHiP</a:t>
            </a:r>
            <a:r>
              <a:rPr lang="de-AT" sz="1200" i="1" dirty="0"/>
              <a:t> das nach dunkler Materie sucht </a:t>
            </a:r>
          </a:p>
        </p:txBody>
      </p:sp>
      <p:sp>
        <p:nvSpPr>
          <p:cNvPr id="4" name="Slide Number Placeholder 3">
            <a:extLst>
              <a:ext uri="{FF2B5EF4-FFF2-40B4-BE49-F238E27FC236}">
                <a16:creationId xmlns:a16="http://schemas.microsoft.com/office/drawing/2014/main" id="{2204D245-6864-8743-813E-F57372B62BCF}"/>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39</a:t>
            </a:fld>
            <a:endParaRPr lang="en-US" dirty="0">
              <a:solidFill>
                <a:schemeClr val="bg1"/>
              </a:solidFill>
            </a:endParaRPr>
          </a:p>
        </p:txBody>
      </p:sp>
    </p:spTree>
    <p:extLst>
      <p:ext uri="{BB962C8B-B14F-4D97-AF65-F5344CB8AC3E}">
        <p14:creationId xmlns:p14="http://schemas.microsoft.com/office/powerpoint/2010/main" val="2067186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Placeholder 12"/>
          <p:cNvSpPr>
            <a:spLocks noGrp="1"/>
          </p:cNvSpPr>
          <p:nvPr>
            <p:ph type="body" sz="quarter" idx="15"/>
          </p:nvPr>
        </p:nvSpPr>
        <p:spPr>
          <a:xfrm>
            <a:off x="457200" y="1251901"/>
            <a:ext cx="3408723" cy="252413"/>
          </a:xfrm>
        </p:spPr>
        <p:txBody>
          <a:bodyPr/>
          <a:lstStyle/>
          <a:p>
            <a:r>
              <a:rPr lang="en-GB" dirty="0">
                <a:solidFill>
                  <a:schemeClr val="tx1"/>
                </a:solidFill>
              </a:rPr>
              <a:t>CERN </a:t>
            </a:r>
            <a:r>
              <a:rPr lang="en-GB" dirty="0" err="1">
                <a:solidFill>
                  <a:schemeClr val="tx1"/>
                </a:solidFill>
              </a:rPr>
              <a:t>Beschleunigerkomplex</a:t>
            </a:r>
            <a:endParaRPr lang="en-GB" dirty="0">
              <a:solidFill>
                <a:schemeClr val="tx1"/>
              </a:solidFill>
            </a:endParaRPr>
          </a:p>
        </p:txBody>
      </p:sp>
      <p:sp>
        <p:nvSpPr>
          <p:cNvPr id="2" name="Title 1"/>
          <p:cNvSpPr>
            <a:spLocks noGrp="1"/>
          </p:cNvSpPr>
          <p:nvPr>
            <p:ph type="title"/>
          </p:nvPr>
        </p:nvSpPr>
        <p:spPr/>
        <p:txBody>
          <a:bodyPr>
            <a:normAutofit fontScale="90000"/>
          </a:bodyPr>
          <a:lstStyle/>
          <a:p>
            <a:r>
              <a:rPr lang="en-GB" dirty="0"/>
              <a:t>RP </a:t>
            </a:r>
            <a:r>
              <a:rPr lang="en-GB" dirty="0" err="1"/>
              <a:t>Physikern</a:t>
            </a:r>
            <a:r>
              <a:rPr lang="en-GB" dirty="0"/>
              <a:t> am CERN</a:t>
            </a:r>
          </a:p>
        </p:txBody>
      </p:sp>
      <p:sp>
        <p:nvSpPr>
          <p:cNvPr id="36" name="Content Placeholder 11"/>
          <p:cNvSpPr>
            <a:spLocks noGrp="1"/>
          </p:cNvSpPr>
          <p:nvPr>
            <p:ph idx="11"/>
          </p:nvPr>
        </p:nvSpPr>
        <p:spPr>
          <a:xfrm>
            <a:off x="4089748" y="1246684"/>
            <a:ext cx="4935255" cy="3075385"/>
          </a:xfrm>
        </p:spPr>
        <p:txBody>
          <a:bodyPr>
            <a:noAutofit/>
          </a:bodyPr>
          <a:lstStyle/>
          <a:p>
            <a:pPr marL="269875" indent="-233363">
              <a:tabLst>
                <a:tab pos="269875" algn="l"/>
              </a:tabLst>
            </a:pPr>
            <a:r>
              <a:rPr lang="en-GB" sz="1000" b="1" dirty="0" err="1"/>
              <a:t>Strahlenschutzverantwortliche</a:t>
            </a:r>
            <a:endParaRPr lang="en-GB" sz="1000" b="1" dirty="0"/>
          </a:p>
          <a:p>
            <a:pPr marL="444500" lvl="1" indent="-174625">
              <a:buFont typeface="Arial" panose="020B0604020202020204" pitchFamily="34" charset="0"/>
              <a:buChar char="−"/>
              <a:tabLst>
                <a:tab pos="269875" algn="l"/>
              </a:tabLst>
            </a:pPr>
            <a:r>
              <a:rPr lang="en-US" sz="1000" dirty="0"/>
              <a:t>North Experimental Area (EHN1, EHN2, ECN3 und </a:t>
            </a:r>
            <a:r>
              <a:rPr lang="de-AT" sz="1000" dirty="0"/>
              <a:t>sekundäre</a:t>
            </a:r>
            <a:r>
              <a:rPr lang="en-US" sz="1000" dirty="0"/>
              <a:t> </a:t>
            </a:r>
            <a:r>
              <a:rPr lang="en-US" sz="1000" dirty="0" err="1"/>
              <a:t>Strahltransferlinien</a:t>
            </a:r>
            <a:r>
              <a:rPr lang="en-US" sz="1000" dirty="0"/>
              <a:t>)</a:t>
            </a:r>
          </a:p>
          <a:p>
            <a:pPr marL="444500" lvl="1" indent="-174625">
              <a:buFont typeface="Arial" panose="020B0604020202020204" pitchFamily="34" charset="0"/>
              <a:buChar char="−"/>
              <a:tabLst>
                <a:tab pos="269875" algn="l"/>
              </a:tabLst>
            </a:pPr>
            <a:r>
              <a:rPr lang="en-US" sz="1000" dirty="0"/>
              <a:t>AD und ELENA</a:t>
            </a:r>
          </a:p>
          <a:p>
            <a:pPr marL="444500" lvl="1" indent="-174625">
              <a:buFont typeface="Arial" panose="020B0604020202020204" pitchFamily="34" charset="0"/>
              <a:buChar char="−"/>
              <a:tabLst>
                <a:tab pos="269875" algn="l"/>
              </a:tabLst>
            </a:pPr>
            <a:r>
              <a:rPr lang="en-US" sz="1000" dirty="0"/>
              <a:t>AWAKE</a:t>
            </a:r>
          </a:p>
          <a:p>
            <a:pPr marL="444500" lvl="1" indent="-174625">
              <a:buFont typeface="Arial" panose="020B0604020202020204" pitchFamily="34" charset="0"/>
              <a:buChar char="−"/>
              <a:tabLst>
                <a:tab pos="269875" algn="l"/>
              </a:tabLst>
            </a:pPr>
            <a:r>
              <a:rPr lang="en-US" sz="1000" dirty="0"/>
              <a:t>CNGS </a:t>
            </a:r>
            <a:r>
              <a:rPr lang="en-US" sz="1000" dirty="0" err="1"/>
              <a:t>Abbau</a:t>
            </a:r>
            <a:r>
              <a:rPr lang="en-US" sz="1000" dirty="0"/>
              <a:t> </a:t>
            </a:r>
          </a:p>
          <a:p>
            <a:pPr marL="444500" lvl="1" indent="-174625">
              <a:buFont typeface="Arial" panose="020B0604020202020204" pitchFamily="34" charset="0"/>
              <a:buChar char="−"/>
              <a:tabLst>
                <a:tab pos="269875" algn="l"/>
              </a:tabLst>
            </a:pPr>
            <a:r>
              <a:rPr lang="en-US" sz="1000" dirty="0"/>
              <a:t>Physics Beyond Colliders (BDF, HIKE, SHADOWS, NA60++, AMBER)</a:t>
            </a:r>
          </a:p>
          <a:p>
            <a:pPr marL="444500" lvl="1" indent="-174625">
              <a:buFont typeface="Arial" panose="020B0604020202020204" pitchFamily="34" charset="0"/>
              <a:buChar char="−"/>
              <a:tabLst>
                <a:tab pos="269875" algn="l"/>
              </a:tabLst>
            </a:pPr>
            <a:r>
              <a:rPr lang="en-US" sz="1000" dirty="0"/>
              <a:t>Muon Collider</a:t>
            </a:r>
            <a:endParaRPr lang="en-GB" sz="1000" dirty="0"/>
          </a:p>
        </p:txBody>
      </p:sp>
      <p:pic>
        <p:nvPicPr>
          <p:cNvPr id="37" name="Picture 36"/>
          <p:cNvPicPr>
            <a:picLocks noChangeAspect="1"/>
          </p:cNvPicPr>
          <p:nvPr/>
        </p:nvPicPr>
        <p:blipFill rotWithShape="1">
          <a:blip r:embed="rId3">
            <a:extLst>
              <a:ext uri="{28A0092B-C50C-407E-A947-70E740481C1C}">
                <a14:useLocalDpi xmlns:a14="http://schemas.microsoft.com/office/drawing/2010/main" val="0"/>
              </a:ext>
            </a:extLst>
          </a:blip>
          <a:srcRect r="20324"/>
          <a:stretch/>
        </p:blipFill>
        <p:spPr>
          <a:xfrm rot="5400000">
            <a:off x="7941173" y="3316985"/>
            <a:ext cx="1060551" cy="996209"/>
          </a:xfrm>
          <a:prstGeom prst="rect">
            <a:avLst/>
          </a:prstGeom>
        </p:spPr>
      </p:pic>
      <p:pic>
        <p:nvPicPr>
          <p:cNvPr id="3" name="Picture 2"/>
          <p:cNvPicPr>
            <a:picLocks noChangeAspect="1"/>
          </p:cNvPicPr>
          <p:nvPr/>
        </p:nvPicPr>
        <p:blipFill>
          <a:blip r:embed="rId4">
            <a:extLst>
              <a:ext uri="{BEBA8EAE-BF5A-486C-A8C5-ECC9F3942E4B}">
                <a14:imgProps xmlns:a14="http://schemas.microsoft.com/office/drawing/2010/main">
                  <a14:imgLayer r:embed="rId5">
                    <a14:imgEffect>
                      <a14:artisticBlur radius="5"/>
                    </a14:imgEffect>
                  </a14:imgLayer>
                </a14:imgProps>
              </a:ext>
              <a:ext uri="{28A0092B-C50C-407E-A947-70E740481C1C}">
                <a14:useLocalDpi xmlns:a14="http://schemas.microsoft.com/office/drawing/2010/main" val="0"/>
              </a:ext>
            </a:extLst>
          </a:blip>
          <a:stretch>
            <a:fillRect/>
          </a:stretch>
        </p:blipFill>
        <p:spPr>
          <a:xfrm>
            <a:off x="4338038" y="3723056"/>
            <a:ext cx="1868210" cy="659531"/>
          </a:xfrm>
          <a:prstGeom prst="rect">
            <a:avLst/>
          </a:prstGeom>
        </p:spPr>
      </p:pic>
      <p:grpSp>
        <p:nvGrpSpPr>
          <p:cNvPr id="47" name="Group 46"/>
          <p:cNvGrpSpPr>
            <a:grpSpLocks noChangeAspect="1"/>
          </p:cNvGrpSpPr>
          <p:nvPr/>
        </p:nvGrpSpPr>
        <p:grpSpPr>
          <a:xfrm>
            <a:off x="4369143" y="2678955"/>
            <a:ext cx="1015011" cy="1041037"/>
            <a:chOff x="4760309" y="1955430"/>
            <a:chExt cx="2547257" cy="2612571"/>
          </a:xfrm>
        </p:grpSpPr>
        <p:pic>
          <p:nvPicPr>
            <p:cNvPr id="48" name="Picture 47"/>
            <p:cNvPicPr>
              <a:picLocks noChangeAspect="1"/>
            </p:cNvPicPr>
            <p:nvPr/>
          </p:nvPicPr>
          <p:blipFill rotWithShape="1">
            <a:blip r:embed="rId6" cstate="hqprint">
              <a:extLst>
                <a:ext uri="{28A0092B-C50C-407E-A947-70E740481C1C}">
                  <a14:useLocalDpi xmlns:a14="http://schemas.microsoft.com/office/drawing/2010/main" val="0"/>
                </a:ext>
              </a:extLst>
            </a:blip>
            <a:srcRect l="21885" t="18977" r="25047" b="8451"/>
            <a:stretch/>
          </p:blipFill>
          <p:spPr>
            <a:xfrm>
              <a:off x="4760309" y="1955430"/>
              <a:ext cx="2547257" cy="2612571"/>
            </a:xfrm>
            <a:prstGeom prst="rect">
              <a:avLst/>
            </a:prstGeom>
          </p:spPr>
        </p:pic>
        <p:grpSp>
          <p:nvGrpSpPr>
            <p:cNvPr id="54" name="Group 53"/>
            <p:cNvGrpSpPr/>
            <p:nvPr/>
          </p:nvGrpSpPr>
          <p:grpSpPr>
            <a:xfrm>
              <a:off x="6685969" y="3618352"/>
              <a:ext cx="440301" cy="328786"/>
              <a:chOff x="6685969" y="3618352"/>
              <a:chExt cx="440301" cy="328786"/>
            </a:xfrm>
          </p:grpSpPr>
          <p:sp>
            <p:nvSpPr>
              <p:cNvPr id="56" name="TextBox 55">
                <a:extLst>
                  <a:ext uri="{FF2B5EF4-FFF2-40B4-BE49-F238E27FC236}">
                    <a16:creationId xmlns:a16="http://schemas.microsoft.com/office/drawing/2014/main" id="{23353317-24CA-46F3-A53E-AE360BF24D6A}"/>
                  </a:ext>
                </a:extLst>
              </p:cNvPr>
              <p:cNvSpPr txBox="1"/>
              <p:nvPr/>
            </p:nvSpPr>
            <p:spPr>
              <a:xfrm>
                <a:off x="6796768" y="3639361"/>
                <a:ext cx="329502" cy="307777"/>
              </a:xfrm>
              <a:prstGeom prst="rect">
                <a:avLst/>
              </a:prstGeom>
              <a:noFill/>
            </p:spPr>
            <p:txBody>
              <a:bodyPr wrap="square" lIns="0" rIns="0">
                <a:spAutoFit/>
              </a:bodyPr>
              <a:lstStyle/>
              <a:p>
                <a:pPr marL="0" lvl="1" algn="ctr"/>
                <a:r>
                  <a:rPr lang="el-GR" sz="1400" dirty="0">
                    <a:solidFill>
                      <a:srgbClr val="C00000"/>
                    </a:solidFill>
                    <a:latin typeface="Times New Roman" panose="02020603050405020304" pitchFamily="18" charset="0"/>
                    <a:cs typeface="Times New Roman" panose="02020603050405020304" pitchFamily="18" charset="0"/>
                  </a:rPr>
                  <a:t>π</a:t>
                </a:r>
                <a:r>
                  <a:rPr lang="en-US" sz="1400" baseline="30000" dirty="0">
                    <a:solidFill>
                      <a:srgbClr val="C00000"/>
                    </a:solidFill>
                    <a:latin typeface="Times New Roman" panose="02020603050405020304" pitchFamily="18" charset="0"/>
                    <a:cs typeface="Times New Roman" panose="02020603050405020304" pitchFamily="18" charset="0"/>
                  </a:rPr>
                  <a:t>-</a:t>
                </a:r>
                <a:endParaRPr lang="en-GB" sz="1400" baseline="30000" dirty="0">
                  <a:solidFill>
                    <a:srgbClr val="C00000"/>
                  </a:solidFill>
                  <a:latin typeface="Arial" panose="020B0604020202020204" pitchFamily="34" charset="0"/>
                  <a:cs typeface="Arial" panose="020B0604020202020204" pitchFamily="34" charset="0"/>
                </a:endParaRPr>
              </a:p>
            </p:txBody>
          </p:sp>
          <p:cxnSp>
            <p:nvCxnSpPr>
              <p:cNvPr id="57" name="Straight Arrow Connector 56">
                <a:extLst>
                  <a:ext uri="{FF2B5EF4-FFF2-40B4-BE49-F238E27FC236}">
                    <a16:creationId xmlns:a16="http://schemas.microsoft.com/office/drawing/2014/main" id="{058D7F42-A6E0-40F9-B72F-DDD2D5C3CEDA}"/>
                  </a:ext>
                </a:extLst>
              </p:cNvPr>
              <p:cNvCxnSpPr>
                <a:cxnSpLocks/>
              </p:cNvCxnSpPr>
              <p:nvPr/>
            </p:nvCxnSpPr>
            <p:spPr>
              <a:xfrm flipH="1" flipV="1">
                <a:off x="6685969" y="3618352"/>
                <a:ext cx="180000" cy="142790"/>
              </a:xfrm>
              <a:prstGeom prst="straightConnector1">
                <a:avLst/>
              </a:prstGeom>
              <a:ln w="19050">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grpSp>
      </p:grpSp>
      <p:pic>
        <p:nvPicPr>
          <p:cNvPr id="58" name="Picture 57"/>
          <p:cNvPicPr>
            <a:picLocks noChangeAspect="1"/>
          </p:cNvPicPr>
          <p:nvPr/>
        </p:nvPicPr>
        <p:blipFill rotWithShape="1">
          <a:blip r:embed="rId7"/>
          <a:srcRect l="10075" t="6358" r="6001" b="5194"/>
          <a:stretch/>
        </p:blipFill>
        <p:spPr>
          <a:xfrm>
            <a:off x="5391676" y="2752061"/>
            <a:ext cx="1067783" cy="787879"/>
          </a:xfrm>
          <a:prstGeom prst="rect">
            <a:avLst/>
          </a:prstGeom>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168549">
            <a:off x="7270059" y="2844970"/>
            <a:ext cx="851360" cy="1107024"/>
          </a:xfrm>
          <a:prstGeom prst="rect">
            <a:avLst/>
          </a:prstGeom>
          <a:ln>
            <a:solidFill>
              <a:schemeClr val="bg1">
                <a:lumMod val="75000"/>
              </a:schemeClr>
            </a:solidFill>
          </a:ln>
        </p:spPr>
      </p:pic>
      <p:pic>
        <p:nvPicPr>
          <p:cNvPr id="38" name="Picture 37"/>
          <p:cNvPicPr>
            <a:picLocks noChangeAspect="1"/>
          </p:cNvPicPr>
          <p:nvPr/>
        </p:nvPicPr>
        <p:blipFill rotWithShape="1">
          <a:blip r:embed="rId9">
            <a:extLst>
              <a:ext uri="{28A0092B-C50C-407E-A947-70E740481C1C}">
                <a14:useLocalDpi xmlns:a14="http://schemas.microsoft.com/office/drawing/2010/main" val="0"/>
              </a:ext>
            </a:extLst>
          </a:blip>
          <a:srcRect t="27686"/>
          <a:stretch/>
        </p:blipFill>
        <p:spPr>
          <a:xfrm rot="20829878">
            <a:off x="6401513" y="3221549"/>
            <a:ext cx="893653" cy="1056769"/>
          </a:xfrm>
          <a:prstGeom prst="rect">
            <a:avLst/>
          </a:prstGeom>
        </p:spPr>
      </p:pic>
      <p:sp>
        <p:nvSpPr>
          <p:cNvPr id="5" name="Slide Number Placeholder 3">
            <a:extLst>
              <a:ext uri="{FF2B5EF4-FFF2-40B4-BE49-F238E27FC236}">
                <a16:creationId xmlns:a16="http://schemas.microsoft.com/office/drawing/2014/main" id="{3DEF8A41-4C04-2ECC-129E-8B779A29EF5E}"/>
              </a:ext>
            </a:extLst>
          </p:cNvPr>
          <p:cNvSpPr txBox="1">
            <a:spLocks/>
          </p:cNvSpPr>
          <p:nvPr/>
        </p:nvSpPr>
        <p:spPr>
          <a:xfrm>
            <a:off x="8363928" y="4679156"/>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solidFill>
                  <a:schemeClr val="bg1"/>
                </a:solidFill>
              </a:rPr>
              <a:pPr/>
              <a:t>4</a:t>
            </a:fld>
            <a:endParaRPr lang="en-US" dirty="0">
              <a:solidFill>
                <a:schemeClr val="bg1"/>
              </a:solidFill>
            </a:endParaRPr>
          </a:p>
        </p:txBody>
      </p:sp>
      <p:sp>
        <p:nvSpPr>
          <p:cNvPr id="6" name="TextBox 5">
            <a:extLst>
              <a:ext uri="{FF2B5EF4-FFF2-40B4-BE49-F238E27FC236}">
                <a16:creationId xmlns:a16="http://schemas.microsoft.com/office/drawing/2014/main" id="{E10691A5-B587-9099-825D-08B791762CD6}"/>
              </a:ext>
            </a:extLst>
          </p:cNvPr>
          <p:cNvSpPr txBox="1"/>
          <p:nvPr/>
        </p:nvSpPr>
        <p:spPr>
          <a:xfrm>
            <a:off x="3031836" y="2601338"/>
            <a:ext cx="719357" cy="369332"/>
          </a:xfrm>
          <a:prstGeom prst="rect">
            <a:avLst/>
          </a:prstGeom>
          <a:noFill/>
        </p:spPr>
        <p:txBody>
          <a:bodyPr wrap="square" lIns="0" tIns="0" rIns="0" bIns="0" rtlCol="0">
            <a:spAutoFit/>
          </a:bodyPr>
          <a:lstStyle/>
          <a:p>
            <a:pPr algn="r"/>
            <a:r>
              <a:rPr lang="en-US" sz="800" dirty="0">
                <a:solidFill>
                  <a:schemeClr val="bg1">
                    <a:lumMod val="50000"/>
                  </a:schemeClr>
                </a:solidFill>
              </a:rPr>
              <a:t>Copyright CERN. Source CERN CDS</a:t>
            </a:r>
            <a:endParaRPr lang="en-GB" sz="800" dirty="0">
              <a:solidFill>
                <a:schemeClr val="bg1">
                  <a:lumMod val="50000"/>
                </a:schemeClr>
              </a:solidFill>
            </a:endParaRPr>
          </a:p>
        </p:txBody>
      </p:sp>
      <p:pic>
        <p:nvPicPr>
          <p:cNvPr id="7" name="Picture 6">
            <a:extLst>
              <a:ext uri="{FF2B5EF4-FFF2-40B4-BE49-F238E27FC236}">
                <a16:creationId xmlns:a16="http://schemas.microsoft.com/office/drawing/2014/main" id="{2BFD628D-7C6B-C097-B7E7-1AE4541D1FA0}"/>
              </a:ext>
            </a:extLst>
          </p:cNvPr>
          <p:cNvPicPr>
            <a:picLocks noChangeAspect="1"/>
          </p:cNvPicPr>
          <p:nvPr/>
        </p:nvPicPr>
        <p:blipFill>
          <a:blip r:embed="rId10"/>
          <a:stretch>
            <a:fillRect/>
          </a:stretch>
        </p:blipFill>
        <p:spPr>
          <a:xfrm>
            <a:off x="546116" y="1524027"/>
            <a:ext cx="2501426" cy="1426930"/>
          </a:xfrm>
          <a:prstGeom prst="rect">
            <a:avLst/>
          </a:prstGeom>
        </p:spPr>
      </p:pic>
      <p:pic>
        <p:nvPicPr>
          <p:cNvPr id="8" name="Picture 7">
            <a:extLst>
              <a:ext uri="{FF2B5EF4-FFF2-40B4-BE49-F238E27FC236}">
                <a16:creationId xmlns:a16="http://schemas.microsoft.com/office/drawing/2014/main" id="{941F9548-EDE5-E53D-37F9-776823E229C4}"/>
              </a:ext>
            </a:extLst>
          </p:cNvPr>
          <p:cNvPicPr>
            <a:picLocks noChangeAspect="1"/>
          </p:cNvPicPr>
          <p:nvPr/>
        </p:nvPicPr>
        <p:blipFill>
          <a:blip r:embed="rId11"/>
          <a:stretch>
            <a:fillRect/>
          </a:stretch>
        </p:blipFill>
        <p:spPr>
          <a:xfrm>
            <a:off x="728294" y="3069021"/>
            <a:ext cx="2166839" cy="1374190"/>
          </a:xfrm>
          <a:prstGeom prst="rect">
            <a:avLst/>
          </a:prstGeom>
        </p:spPr>
      </p:pic>
    </p:spTree>
    <p:extLst>
      <p:ext uri="{BB962C8B-B14F-4D97-AF65-F5344CB8AC3E}">
        <p14:creationId xmlns:p14="http://schemas.microsoft.com/office/powerpoint/2010/main" val="18577969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71321" y="1552447"/>
            <a:ext cx="552661" cy="133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TextBox 7"/>
          <p:cNvSpPr txBox="1"/>
          <p:nvPr/>
        </p:nvSpPr>
        <p:spPr>
          <a:xfrm>
            <a:off x="243776" y="1803145"/>
            <a:ext cx="3798465" cy="1131079"/>
          </a:xfrm>
          <a:prstGeom prst="rect">
            <a:avLst/>
          </a:prstGeom>
          <a:noFill/>
        </p:spPr>
        <p:txBody>
          <a:bodyPr wrap="square" rtlCol="0">
            <a:spAutoFit/>
          </a:bodyPr>
          <a:lstStyle/>
          <a:p>
            <a:r>
              <a:rPr lang="en-GB" sz="1350" dirty="0" err="1">
                <a:solidFill>
                  <a:srgbClr val="00B050"/>
                </a:solidFill>
              </a:rPr>
              <a:t>Operationeller</a:t>
            </a:r>
            <a:r>
              <a:rPr lang="en-GB" sz="1350" dirty="0">
                <a:solidFill>
                  <a:srgbClr val="00B050"/>
                </a:solidFill>
              </a:rPr>
              <a:t> </a:t>
            </a:r>
            <a:r>
              <a:rPr lang="en-GB" sz="1350" dirty="0" err="1">
                <a:solidFill>
                  <a:srgbClr val="00B050"/>
                </a:solidFill>
              </a:rPr>
              <a:t>Strahlenschutz</a:t>
            </a:r>
            <a:endParaRPr lang="en-GB" sz="1350" dirty="0">
              <a:solidFill>
                <a:srgbClr val="00B050"/>
              </a:solidFill>
            </a:endParaRPr>
          </a:p>
          <a:p>
            <a:pPr marL="471488" lvl="1" indent="-128588">
              <a:buFont typeface="Arial" panose="020B0604020202020204" pitchFamily="34" charset="0"/>
              <a:buChar char="•"/>
            </a:pPr>
            <a:r>
              <a:rPr lang="en-GB" sz="900" dirty="0" err="1"/>
              <a:t>Risikoanalysen</a:t>
            </a:r>
            <a:r>
              <a:rPr lang="en-GB" sz="900" dirty="0"/>
              <a:t> des Personals und der </a:t>
            </a:r>
            <a:r>
              <a:rPr lang="en-GB" sz="900" dirty="0" err="1"/>
              <a:t>Bevölkerung</a:t>
            </a:r>
            <a:r>
              <a:rPr lang="en-GB" sz="900" dirty="0"/>
              <a:t> </a:t>
            </a:r>
          </a:p>
          <a:p>
            <a:pPr marL="471488" lvl="1" indent="-128588">
              <a:buFont typeface="Arial" panose="020B0604020202020204" pitchFamily="34" charset="0"/>
              <a:buChar char="•"/>
            </a:pPr>
            <a:r>
              <a:rPr lang="en-GB" sz="900" dirty="0"/>
              <a:t>Definition von </a:t>
            </a:r>
            <a:r>
              <a:rPr lang="en-GB" sz="900" dirty="0" err="1"/>
              <a:t>Schutzmaßnahmen</a:t>
            </a:r>
            <a:r>
              <a:rPr lang="en-GB" sz="900" dirty="0"/>
              <a:t>, </a:t>
            </a:r>
            <a:r>
              <a:rPr lang="en-GB" sz="900" dirty="0" err="1"/>
              <a:t>Betriebserlaubnis</a:t>
            </a:r>
            <a:endParaRPr lang="en-GB" sz="900" dirty="0"/>
          </a:p>
          <a:p>
            <a:pPr marL="471488" lvl="1" indent="-128588">
              <a:buFont typeface="Arial" panose="020B0604020202020204" pitchFamily="34" charset="0"/>
              <a:buChar char="•"/>
            </a:pPr>
            <a:r>
              <a:rPr lang="de-DE" sz="900" dirty="0"/>
              <a:t>Führung bei der Umsetzung des ALARA-Prinzips</a:t>
            </a:r>
          </a:p>
          <a:p>
            <a:pPr marL="471488" lvl="1" indent="-128588">
              <a:buFont typeface="Arial" panose="020B0604020202020204" pitchFamily="34" charset="0"/>
              <a:buChar char="•"/>
            </a:pPr>
            <a:r>
              <a:rPr lang="de-DE" sz="900" dirty="0"/>
              <a:t>Studien für Projekte und Upgrades</a:t>
            </a:r>
          </a:p>
          <a:p>
            <a:pPr marL="471488" lvl="1" indent="-128588">
              <a:buFont typeface="Arial" panose="020B0604020202020204" pitchFamily="34" charset="0"/>
              <a:buChar char="•"/>
            </a:pPr>
            <a:r>
              <a:rPr lang="de-DE" sz="900" dirty="0"/>
              <a:t>Forschung und Entwicklung von Tools und Methoden, Betrieb der </a:t>
            </a:r>
            <a:r>
              <a:rPr lang="de-DE" sz="900" dirty="0" err="1"/>
              <a:t>Shielding</a:t>
            </a:r>
            <a:r>
              <a:rPr lang="de-DE" sz="900" dirty="0"/>
              <a:t> Benchmark Facility</a:t>
            </a:r>
            <a:endParaRPr lang="en-GB" sz="900" dirty="0"/>
          </a:p>
        </p:txBody>
      </p:sp>
      <p:sp>
        <p:nvSpPr>
          <p:cNvPr id="10" name="TextBox 9"/>
          <p:cNvSpPr txBox="1"/>
          <p:nvPr/>
        </p:nvSpPr>
        <p:spPr>
          <a:xfrm>
            <a:off x="4455852" y="1803145"/>
            <a:ext cx="4391964" cy="715581"/>
          </a:xfrm>
          <a:prstGeom prst="rect">
            <a:avLst/>
          </a:prstGeom>
          <a:noFill/>
        </p:spPr>
        <p:txBody>
          <a:bodyPr wrap="square" rtlCol="0">
            <a:spAutoFit/>
          </a:bodyPr>
          <a:lstStyle/>
          <a:p>
            <a:r>
              <a:rPr lang="en-GB" sz="1350" dirty="0" err="1">
                <a:solidFill>
                  <a:srgbClr val="00B050"/>
                </a:solidFill>
              </a:rPr>
              <a:t>Dosimetrie</a:t>
            </a:r>
            <a:endParaRPr lang="en-GB" sz="1350" dirty="0">
              <a:solidFill>
                <a:srgbClr val="00B050"/>
              </a:solidFill>
            </a:endParaRPr>
          </a:p>
          <a:p>
            <a:pPr marL="471488" lvl="1" indent="-128588">
              <a:buFont typeface="Arial" panose="020B0604020202020204" pitchFamily="34" charset="0"/>
              <a:buChar char="•"/>
            </a:pPr>
            <a:r>
              <a:rPr lang="de-DE" sz="900" dirty="0"/>
              <a:t>Überwachung von externen und internen Dosen und Berichterstattung (Der Dosimetrie-Dienst vom CERN ist offiziell in der Schweiz akkreditiert)</a:t>
            </a:r>
          </a:p>
          <a:p>
            <a:pPr marL="471488" lvl="1" indent="-128588">
              <a:buFont typeface="Arial" panose="020B0604020202020204" pitchFamily="34" charset="0"/>
              <a:buChar char="•"/>
            </a:pPr>
            <a:r>
              <a:rPr lang="de-DE" sz="900" dirty="0"/>
              <a:t>Betrieb der Kalibrieranlage</a:t>
            </a:r>
            <a:endParaRPr lang="en-GB" sz="900" dirty="0"/>
          </a:p>
        </p:txBody>
      </p:sp>
      <p:sp>
        <p:nvSpPr>
          <p:cNvPr id="2" name="TextBox 1"/>
          <p:cNvSpPr txBox="1"/>
          <p:nvPr/>
        </p:nvSpPr>
        <p:spPr>
          <a:xfrm>
            <a:off x="243776" y="888108"/>
            <a:ext cx="8262167" cy="900246"/>
          </a:xfrm>
          <a:prstGeom prst="rect">
            <a:avLst/>
          </a:prstGeom>
          <a:noFill/>
        </p:spPr>
        <p:txBody>
          <a:bodyPr wrap="square" rtlCol="0">
            <a:spAutoFit/>
          </a:bodyPr>
          <a:lstStyle/>
          <a:p>
            <a:r>
              <a:rPr lang="en-GB" sz="1050" b="1" i="1" dirty="0"/>
              <a:t>Mandat</a:t>
            </a:r>
          </a:p>
          <a:p>
            <a:r>
              <a:rPr lang="en-GB" sz="1050" dirty="0"/>
              <a:t>“Die </a:t>
            </a:r>
            <a:r>
              <a:rPr lang="en-GB" sz="1050" dirty="0" err="1"/>
              <a:t>Strahlenschutzgrugge</a:t>
            </a:r>
            <a:r>
              <a:rPr lang="en-GB" sz="1050" dirty="0"/>
              <a:t> (HSE-RP) </a:t>
            </a:r>
            <a:r>
              <a:rPr lang="en-GB" sz="1050" dirty="0" err="1"/>
              <a:t>stellt</a:t>
            </a:r>
            <a:r>
              <a:rPr lang="en-GB" sz="1050" dirty="0"/>
              <a:t> </a:t>
            </a:r>
            <a:r>
              <a:rPr lang="en-GB" sz="1050" dirty="0" err="1"/>
              <a:t>sicher</a:t>
            </a:r>
            <a:r>
              <a:rPr lang="en-GB" sz="1050" dirty="0"/>
              <a:t>, </a:t>
            </a:r>
            <a:r>
              <a:rPr lang="en-GB" sz="1050" dirty="0" err="1"/>
              <a:t>dass</a:t>
            </a:r>
            <a:r>
              <a:rPr lang="en-GB" sz="1050" dirty="0"/>
              <a:t> das Personal am CERN and die </a:t>
            </a:r>
            <a:r>
              <a:rPr lang="en-GB" sz="1050" dirty="0" err="1"/>
              <a:t>Bevölkerung</a:t>
            </a:r>
            <a:r>
              <a:rPr lang="en-GB" sz="1050" dirty="0"/>
              <a:t> v</a:t>
            </a:r>
            <a:r>
              <a:rPr lang="de-DE" sz="1050" dirty="0" err="1"/>
              <a:t>or</a:t>
            </a:r>
            <a:r>
              <a:rPr lang="de-DE" sz="1050" dirty="0"/>
              <a:t> potenziell schädlichen Auswirkungen ionisierender Strahlung im Zusammenhang mit den Aktivitäten von CERN geschützt sind. Die RP-Gruppe erfüllt ihr Mandat in Zusammenarbeit mit den CERN-Abteilungen, die Quellen ionisierender Strahlung besitzen oder betreiben und die Verantwortung für die Strahlensicherheit dieser Quellen tragen</a:t>
            </a:r>
            <a:endParaRPr lang="en-GB" sz="1050" dirty="0"/>
          </a:p>
        </p:txBody>
      </p:sp>
      <p:sp>
        <p:nvSpPr>
          <p:cNvPr id="15" name="TextBox 14"/>
          <p:cNvSpPr txBox="1"/>
          <p:nvPr/>
        </p:nvSpPr>
        <p:spPr>
          <a:xfrm>
            <a:off x="244609" y="3565012"/>
            <a:ext cx="4004438" cy="854080"/>
          </a:xfrm>
          <a:prstGeom prst="rect">
            <a:avLst/>
          </a:prstGeom>
          <a:noFill/>
        </p:spPr>
        <p:txBody>
          <a:bodyPr wrap="square" rtlCol="0">
            <a:spAutoFit/>
          </a:bodyPr>
          <a:lstStyle/>
          <a:p>
            <a:r>
              <a:rPr lang="en-GB" sz="1350" dirty="0">
                <a:solidFill>
                  <a:srgbClr val="00B050"/>
                </a:solidFill>
              </a:rPr>
              <a:t>Management des </a:t>
            </a:r>
            <a:r>
              <a:rPr lang="en-GB" sz="1350" dirty="0" err="1">
                <a:solidFill>
                  <a:srgbClr val="00B050"/>
                </a:solidFill>
              </a:rPr>
              <a:t>radioaktiven</a:t>
            </a:r>
            <a:r>
              <a:rPr lang="en-GB" sz="1350" dirty="0">
                <a:solidFill>
                  <a:srgbClr val="00B050"/>
                </a:solidFill>
              </a:rPr>
              <a:t> </a:t>
            </a:r>
            <a:r>
              <a:rPr lang="en-GB" sz="1350" dirty="0" err="1">
                <a:solidFill>
                  <a:srgbClr val="00B050"/>
                </a:solidFill>
              </a:rPr>
              <a:t>Abfalls</a:t>
            </a:r>
            <a:endParaRPr lang="en-GB" sz="1350" dirty="0">
              <a:solidFill>
                <a:srgbClr val="00B050"/>
              </a:solidFill>
            </a:endParaRPr>
          </a:p>
          <a:p>
            <a:pPr marL="471488" lvl="1" indent="-128588">
              <a:buFont typeface="Arial" panose="020B0604020202020204" pitchFamily="34" charset="0"/>
              <a:buChar char="•"/>
            </a:pPr>
            <a:r>
              <a:rPr lang="en-GB" sz="900" dirty="0" err="1"/>
              <a:t>Behandlung</a:t>
            </a:r>
            <a:r>
              <a:rPr lang="en-GB" sz="900" dirty="0"/>
              <a:t> und </a:t>
            </a:r>
            <a:r>
              <a:rPr lang="en-GB" sz="900" dirty="0" err="1"/>
              <a:t>Zwischenlagerung</a:t>
            </a:r>
            <a:endParaRPr lang="en-GB" sz="900" dirty="0"/>
          </a:p>
          <a:p>
            <a:pPr marL="471488" lvl="1" indent="-128588">
              <a:buFont typeface="Arial" panose="020B0604020202020204" pitchFamily="34" charset="0"/>
              <a:buChar char="•"/>
            </a:pPr>
            <a:r>
              <a:rPr lang="de-DE" sz="900" dirty="0"/>
              <a:t>Entsorgung von Abfällen in die Gaststaaten</a:t>
            </a:r>
          </a:p>
          <a:p>
            <a:pPr marL="471488" lvl="1" indent="-128588">
              <a:buFont typeface="Arial" panose="020B0604020202020204" pitchFamily="34" charset="0"/>
              <a:buChar char="•"/>
            </a:pPr>
            <a:r>
              <a:rPr lang="de-DE" sz="900" dirty="0"/>
              <a:t>Unterstützung der Abteilungen bei der Minimierung und Behandlung radioaktiver Abfälle</a:t>
            </a:r>
            <a:endParaRPr lang="en-GB" sz="900" dirty="0"/>
          </a:p>
        </p:txBody>
      </p:sp>
      <p:sp>
        <p:nvSpPr>
          <p:cNvPr id="17" name="TextBox 16"/>
          <p:cNvSpPr txBox="1"/>
          <p:nvPr/>
        </p:nvSpPr>
        <p:spPr>
          <a:xfrm>
            <a:off x="243775" y="2940504"/>
            <a:ext cx="4004438" cy="577081"/>
          </a:xfrm>
          <a:prstGeom prst="rect">
            <a:avLst/>
          </a:prstGeom>
          <a:noFill/>
        </p:spPr>
        <p:txBody>
          <a:bodyPr wrap="square" rtlCol="0">
            <a:spAutoFit/>
          </a:bodyPr>
          <a:lstStyle/>
          <a:p>
            <a:r>
              <a:rPr lang="en-GB" sz="1350" dirty="0" err="1">
                <a:solidFill>
                  <a:srgbClr val="00B050"/>
                </a:solidFill>
              </a:rPr>
              <a:t>Strahlenschutz</a:t>
            </a:r>
            <a:r>
              <a:rPr lang="en-GB" sz="1350" dirty="0">
                <a:solidFill>
                  <a:srgbClr val="00B050"/>
                </a:solidFill>
              </a:rPr>
              <a:t> der Umwelt</a:t>
            </a:r>
          </a:p>
          <a:p>
            <a:pPr marL="471488" lvl="1" indent="-128588">
              <a:buFont typeface="Arial" panose="020B0604020202020204" pitchFamily="34" charset="0"/>
              <a:buChar char="•"/>
            </a:pPr>
            <a:r>
              <a:rPr lang="de-DE" sz="900" dirty="0"/>
              <a:t>Umweltüberwachungsprogramm und Studien zur Umweltauswirkung für Upgrades und neue Anlagen</a:t>
            </a:r>
            <a:endParaRPr lang="en-GB" sz="900" dirty="0"/>
          </a:p>
        </p:txBody>
      </p:sp>
      <p:sp>
        <p:nvSpPr>
          <p:cNvPr id="18" name="TextBox 17"/>
          <p:cNvSpPr txBox="1"/>
          <p:nvPr/>
        </p:nvSpPr>
        <p:spPr>
          <a:xfrm>
            <a:off x="4455852" y="2835365"/>
            <a:ext cx="4578818" cy="438582"/>
          </a:xfrm>
          <a:prstGeom prst="rect">
            <a:avLst/>
          </a:prstGeom>
          <a:noFill/>
        </p:spPr>
        <p:txBody>
          <a:bodyPr wrap="none" rtlCol="0">
            <a:spAutoFit/>
          </a:bodyPr>
          <a:lstStyle/>
          <a:p>
            <a:r>
              <a:rPr lang="en-GB" sz="1350" dirty="0" err="1">
                <a:solidFill>
                  <a:srgbClr val="00B050"/>
                </a:solidFill>
              </a:rPr>
              <a:t>Instrumentierung</a:t>
            </a:r>
            <a:endParaRPr lang="en-GB" sz="1350" dirty="0">
              <a:solidFill>
                <a:srgbClr val="00B050"/>
              </a:solidFill>
            </a:endParaRPr>
          </a:p>
          <a:p>
            <a:pPr marL="471488" lvl="1" indent="-128588">
              <a:buFont typeface="Arial" panose="020B0604020202020204" pitchFamily="34" charset="0"/>
              <a:buChar char="•"/>
            </a:pPr>
            <a:r>
              <a:rPr lang="de-DE" sz="900" dirty="0"/>
              <a:t>Entwicklung, Installation und Betrieb eines Strahlungsüberwachungssystems</a:t>
            </a:r>
            <a:endParaRPr lang="en-GB" sz="900" dirty="0"/>
          </a:p>
        </p:txBody>
      </p:sp>
      <p:sp>
        <p:nvSpPr>
          <p:cNvPr id="19" name="TextBox 18"/>
          <p:cNvSpPr txBox="1"/>
          <p:nvPr/>
        </p:nvSpPr>
        <p:spPr>
          <a:xfrm>
            <a:off x="4455852" y="3426512"/>
            <a:ext cx="4375309" cy="992579"/>
          </a:xfrm>
          <a:prstGeom prst="rect">
            <a:avLst/>
          </a:prstGeom>
          <a:noFill/>
        </p:spPr>
        <p:txBody>
          <a:bodyPr wrap="square" rtlCol="0">
            <a:spAutoFit/>
          </a:bodyPr>
          <a:lstStyle/>
          <a:p>
            <a:r>
              <a:rPr lang="en-GB" sz="1350" dirty="0" err="1">
                <a:solidFill>
                  <a:srgbClr val="00B050"/>
                </a:solidFill>
              </a:rPr>
              <a:t>Dienstleistungen</a:t>
            </a:r>
            <a:endParaRPr lang="en-GB" sz="1350" dirty="0">
              <a:solidFill>
                <a:srgbClr val="00B050"/>
              </a:solidFill>
            </a:endParaRPr>
          </a:p>
          <a:p>
            <a:pPr marL="471488" lvl="1" indent="-128588">
              <a:buFont typeface="Arial" panose="020B0604020202020204" pitchFamily="34" charset="0"/>
              <a:buChar char="•"/>
            </a:pPr>
            <a:r>
              <a:rPr lang="de-DE" sz="900" dirty="0"/>
              <a:t>Transport radioaktiver Stoffe zwischen/innerhalb von Standorten</a:t>
            </a:r>
          </a:p>
          <a:p>
            <a:pPr marL="471488" lvl="1" indent="-128588">
              <a:buFont typeface="Arial" panose="020B0604020202020204" pitchFamily="34" charset="0"/>
              <a:buChar char="•"/>
            </a:pPr>
            <a:r>
              <a:rPr lang="de-DE" sz="900" dirty="0"/>
              <a:t>Versand (Import/Export) radioaktiver Güter</a:t>
            </a:r>
          </a:p>
          <a:p>
            <a:pPr marL="471488" lvl="1" indent="-128588">
              <a:buFont typeface="Arial" panose="020B0604020202020204" pitchFamily="34" charset="0"/>
              <a:buChar char="•"/>
            </a:pPr>
            <a:r>
              <a:rPr lang="de-DE" sz="900" dirty="0"/>
              <a:t>Radiologische Charakterisierung von Material und Abfall, Betrieb eines Analyselabors</a:t>
            </a:r>
          </a:p>
          <a:p>
            <a:pPr marL="471488" lvl="1" indent="-128588">
              <a:buFont typeface="Arial" panose="020B0604020202020204" pitchFamily="34" charset="0"/>
              <a:buChar char="•"/>
            </a:pPr>
            <a:r>
              <a:rPr lang="de-DE" sz="900" dirty="0"/>
              <a:t>Dienst für radioaktive Quellen</a:t>
            </a:r>
            <a:endParaRPr lang="en-GB" sz="900" dirty="0"/>
          </a:p>
        </p:txBody>
      </p:sp>
      <p:pic>
        <p:nvPicPr>
          <p:cNvPr id="20" name="Picture 19"/>
          <p:cNvPicPr>
            <a:picLocks noChangeAspect="1"/>
          </p:cNvPicPr>
          <p:nvPr/>
        </p:nvPicPr>
        <p:blipFill>
          <a:blip r:embed="rId2"/>
          <a:stretch>
            <a:fillRect/>
          </a:stretch>
        </p:blipFill>
        <p:spPr>
          <a:xfrm>
            <a:off x="7721255" y="2368684"/>
            <a:ext cx="609405" cy="576257"/>
          </a:xfrm>
          <a:prstGeom prst="rect">
            <a:avLst/>
          </a:prstGeom>
        </p:spPr>
      </p:pic>
      <p:sp>
        <p:nvSpPr>
          <p:cNvPr id="4" name="Title 1">
            <a:extLst>
              <a:ext uri="{FF2B5EF4-FFF2-40B4-BE49-F238E27FC236}">
                <a16:creationId xmlns:a16="http://schemas.microsoft.com/office/drawing/2014/main" id="{9DFE8B2D-DA3C-400E-CD0F-A355C6DD4355}"/>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de-DE" sz="4000" dirty="0">
                <a:solidFill>
                  <a:schemeClr val="accent6">
                    <a:lumMod val="50000"/>
                  </a:schemeClr>
                </a:solidFill>
              </a:rPr>
              <a:t>CERN Strahlenschutzgruppe</a:t>
            </a:r>
          </a:p>
        </p:txBody>
      </p:sp>
      <p:sp>
        <p:nvSpPr>
          <p:cNvPr id="5" name="Slide Number Placeholder 3">
            <a:extLst>
              <a:ext uri="{FF2B5EF4-FFF2-40B4-BE49-F238E27FC236}">
                <a16:creationId xmlns:a16="http://schemas.microsoft.com/office/drawing/2014/main" id="{92C3CA6B-CB50-785A-9BB3-F79A3CE1F261}"/>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40</a:t>
            </a:fld>
            <a:endParaRPr lang="en-US" dirty="0">
              <a:solidFill>
                <a:schemeClr val="bg1"/>
              </a:solidFill>
            </a:endParaRPr>
          </a:p>
        </p:txBody>
      </p:sp>
    </p:spTree>
    <p:extLst>
      <p:ext uri="{BB962C8B-B14F-4D97-AF65-F5344CB8AC3E}">
        <p14:creationId xmlns:p14="http://schemas.microsoft.com/office/powerpoint/2010/main" val="1374136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2" grpId="0"/>
      <p:bldP spid="15" grpId="0"/>
      <p:bldP spid="17" grpId="0"/>
      <p:bldP spid="18" grpId="0"/>
      <p:bldP spid="1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947867" y="1153412"/>
            <a:ext cx="2239716" cy="253916"/>
          </a:xfrm>
          <a:prstGeom prst="rect">
            <a:avLst/>
          </a:prstGeom>
          <a:noFill/>
        </p:spPr>
        <p:txBody>
          <a:bodyPr wrap="none" rtlCol="0">
            <a:spAutoFit/>
          </a:bodyPr>
          <a:lstStyle/>
          <a:p>
            <a:r>
              <a:rPr lang="de-DE" sz="1050" b="1" dirty="0"/>
              <a:t>Verteilung der jährlichen Dosis</a:t>
            </a:r>
          </a:p>
        </p:txBody>
      </p:sp>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69964" y="267286"/>
            <a:ext cx="630260" cy="631987"/>
          </a:xfrm>
          <a:prstGeom prst="rect">
            <a:avLst/>
          </a:prstGeom>
        </p:spPr>
      </p:pic>
      <p:pic>
        <p:nvPicPr>
          <p:cNvPr id="24" name="Picture 23"/>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391526">
            <a:off x="7539390" y="71640"/>
            <a:ext cx="425027" cy="911571"/>
          </a:xfrm>
          <a:prstGeom prst="rect">
            <a:avLst/>
          </a:prstGeom>
          <a:noFill/>
          <a:ln>
            <a:noFill/>
          </a:ln>
          <a:effectLst>
            <a:outerShdw blurRad="127000" dist="76199" dir="3300009"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2" name="Title 1">
            <a:extLst>
              <a:ext uri="{FF2B5EF4-FFF2-40B4-BE49-F238E27FC236}">
                <a16:creationId xmlns:a16="http://schemas.microsoft.com/office/drawing/2014/main" id="{25499376-7824-235A-1E4F-23BE60391ECB}"/>
              </a:ext>
            </a:extLst>
          </p:cNvPr>
          <p:cNvSpPr txBox="1">
            <a:spLocks/>
          </p:cNvSpPr>
          <p:nvPr/>
        </p:nvSpPr>
        <p:spPr>
          <a:xfrm>
            <a:off x="167275" y="198120"/>
            <a:ext cx="8976725" cy="858371"/>
          </a:xfrm>
          <a:prstGeom prst="rect">
            <a:avLst/>
          </a:prstGeom>
        </p:spPr>
        <p:txBody>
          <a:bodyPr anchor="t"/>
          <a:lstStyle/>
          <a:p>
            <a:pPr fontAlgn="auto">
              <a:spcAft>
                <a:spcPts val="0"/>
              </a:spcAft>
              <a:defRPr/>
            </a:pPr>
            <a:r>
              <a:rPr lang="de-DE" sz="4000" dirty="0">
                <a:solidFill>
                  <a:schemeClr val="accent6">
                    <a:lumMod val="50000"/>
                  </a:schemeClr>
                </a:solidFill>
              </a:rPr>
              <a:t>Dosimetrie</a:t>
            </a:r>
          </a:p>
        </p:txBody>
      </p:sp>
      <p:pic>
        <p:nvPicPr>
          <p:cNvPr id="7" name="Picture 6" descr="A screenshot of a table&#10;&#10;Description automatically generated">
            <a:extLst>
              <a:ext uri="{FF2B5EF4-FFF2-40B4-BE49-F238E27FC236}">
                <a16:creationId xmlns:a16="http://schemas.microsoft.com/office/drawing/2014/main" id="{AA0BB9F2-F7D5-8FEC-3D58-39431245C90D}"/>
              </a:ext>
            </a:extLst>
          </p:cNvPr>
          <p:cNvPicPr>
            <a:picLocks noChangeAspect="1"/>
          </p:cNvPicPr>
          <p:nvPr/>
        </p:nvPicPr>
        <p:blipFill>
          <a:blip r:embed="rId4"/>
          <a:srcRect t="2323"/>
          <a:stretch/>
        </p:blipFill>
        <p:spPr>
          <a:xfrm>
            <a:off x="834565" y="1450613"/>
            <a:ext cx="7517172" cy="2834622"/>
          </a:xfrm>
          <a:prstGeom prst="rect">
            <a:avLst/>
          </a:prstGeom>
        </p:spPr>
      </p:pic>
      <p:sp>
        <p:nvSpPr>
          <p:cNvPr id="8" name="Slide Number Placeholder 3">
            <a:extLst>
              <a:ext uri="{FF2B5EF4-FFF2-40B4-BE49-F238E27FC236}">
                <a16:creationId xmlns:a16="http://schemas.microsoft.com/office/drawing/2014/main" id="{BE92B094-AC9D-BF6B-902D-497D4D57386B}"/>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41</a:t>
            </a:fld>
            <a:endParaRPr lang="en-US" dirty="0">
              <a:solidFill>
                <a:schemeClr val="bg1"/>
              </a:solidFill>
            </a:endParaRPr>
          </a:p>
        </p:txBody>
      </p:sp>
    </p:spTree>
    <p:extLst>
      <p:ext uri="{BB962C8B-B14F-4D97-AF65-F5344CB8AC3E}">
        <p14:creationId xmlns:p14="http://schemas.microsoft.com/office/powerpoint/2010/main" val="1279090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EE74DC-E89A-BD98-A67A-7AB189A58546}"/>
              </a:ext>
            </a:extLst>
          </p:cNvPr>
          <p:cNvSpPr txBox="1"/>
          <p:nvPr/>
        </p:nvSpPr>
        <p:spPr>
          <a:xfrm>
            <a:off x="870857" y="1939070"/>
            <a:ext cx="7402286" cy="646331"/>
          </a:xfrm>
          <a:prstGeom prst="rect">
            <a:avLst/>
          </a:prstGeom>
          <a:noFill/>
        </p:spPr>
        <p:txBody>
          <a:bodyPr wrap="square" rtlCol="0">
            <a:spAutoFit/>
          </a:bodyPr>
          <a:lstStyle/>
          <a:p>
            <a:pPr algn="ctr"/>
            <a:r>
              <a:rPr lang="de-AT" sz="3600" i="1" dirty="0"/>
              <a:t>Danke für Ihre Aufmerksamkeit</a:t>
            </a:r>
          </a:p>
        </p:txBody>
      </p:sp>
    </p:spTree>
    <p:extLst>
      <p:ext uri="{BB962C8B-B14F-4D97-AF65-F5344CB8AC3E}">
        <p14:creationId xmlns:p14="http://schemas.microsoft.com/office/powerpoint/2010/main" val="2813461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a:xfrm>
            <a:off x="7924800" y="6356350"/>
            <a:ext cx="762000" cy="365125"/>
          </a:xfrm>
          <a:prstGeom prst="rect">
            <a:avLst/>
          </a:prstGeom>
        </p:spPr>
        <p:txBody>
          <a:bodyPr vert="horz" lIns="0" tIns="0" rIns="0" bIns="0" anchor="b"/>
          <a:lstStyle>
            <a:defPPr>
              <a:defRPr lang="en-GB"/>
            </a:defPPr>
            <a:lvl1pPr algn="r" rtl="0" eaLnBrk="1" fontAlgn="auto" latinLnBrk="0" hangingPunct="1">
              <a:spcBef>
                <a:spcPts val="0"/>
              </a:spcBef>
              <a:spcAft>
                <a:spcPts val="0"/>
              </a:spcAft>
              <a:defRPr kumimoji="0" sz="1200" kern="1200">
                <a:solidFill>
                  <a:schemeClr val="tx2">
                    <a:shade val="90000"/>
                  </a:schemeClr>
                </a:solidFill>
                <a:latin typeface="+mn-lt"/>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pPr>
              <a:defRPr/>
            </a:pPr>
            <a:fld id="{496E42BD-80F3-483F-9214-E19D2C12E337}" type="slidenum">
              <a:rPr lang="en-US" smtClean="0">
                <a:solidFill>
                  <a:srgbClr val="04617B">
                    <a:shade val="90000"/>
                  </a:srgbClr>
                </a:solidFill>
              </a:rPr>
              <a:pPr>
                <a:defRPr/>
              </a:pPr>
              <a:t>43</a:t>
            </a:fld>
            <a:endParaRPr lang="en-US">
              <a:solidFill>
                <a:srgbClr val="04617B">
                  <a:shade val="90000"/>
                </a:srgbClr>
              </a:solidFill>
            </a:endParaRPr>
          </a:p>
        </p:txBody>
      </p:sp>
      <p:pic>
        <p:nvPicPr>
          <p:cNvPr id="30" name="Picture 29" descr="A diagram of a flowchart&#10;&#10;Description automatically generated">
            <a:extLst>
              <a:ext uri="{FF2B5EF4-FFF2-40B4-BE49-F238E27FC236}">
                <a16:creationId xmlns:a16="http://schemas.microsoft.com/office/drawing/2014/main" id="{D2DA583A-D989-C1DC-CBE2-BAE6D4990350}"/>
              </a:ext>
            </a:extLst>
          </p:cNvPr>
          <p:cNvPicPr>
            <a:picLocks noChangeAspect="1"/>
          </p:cNvPicPr>
          <p:nvPr/>
        </p:nvPicPr>
        <p:blipFill>
          <a:blip r:embed="rId2"/>
          <a:stretch>
            <a:fillRect/>
          </a:stretch>
        </p:blipFill>
        <p:spPr>
          <a:xfrm>
            <a:off x="1097754" y="495608"/>
            <a:ext cx="6948491" cy="3909338"/>
          </a:xfrm>
          <a:prstGeom prst="rect">
            <a:avLst/>
          </a:prstGeom>
        </p:spPr>
      </p:pic>
      <p:sp>
        <p:nvSpPr>
          <p:cNvPr id="32" name="TextBox 31">
            <a:extLst>
              <a:ext uri="{FF2B5EF4-FFF2-40B4-BE49-F238E27FC236}">
                <a16:creationId xmlns:a16="http://schemas.microsoft.com/office/drawing/2014/main" id="{A2B5C168-B57B-3FFA-1835-8D2769642FBF}"/>
              </a:ext>
            </a:extLst>
          </p:cNvPr>
          <p:cNvSpPr txBox="1"/>
          <p:nvPr/>
        </p:nvSpPr>
        <p:spPr>
          <a:xfrm>
            <a:off x="63304" y="58001"/>
            <a:ext cx="4572000" cy="369332"/>
          </a:xfrm>
          <a:prstGeom prst="rect">
            <a:avLst/>
          </a:prstGeom>
          <a:noFill/>
        </p:spPr>
        <p:txBody>
          <a:bodyPr wrap="square">
            <a:spAutoFit/>
          </a:bodyPr>
          <a:lstStyle/>
          <a:p>
            <a:r>
              <a:rPr lang="en-GB" dirty="0">
                <a:hlinkClick r:id="rId3"/>
              </a:rPr>
              <a:t>Home | The official CERN FLUKA website</a:t>
            </a:r>
            <a:endParaRPr lang="en-GB" dirty="0"/>
          </a:p>
        </p:txBody>
      </p:sp>
      <p:sp>
        <p:nvSpPr>
          <p:cNvPr id="2" name="Slide Number Placeholder 3">
            <a:extLst>
              <a:ext uri="{FF2B5EF4-FFF2-40B4-BE49-F238E27FC236}">
                <a16:creationId xmlns:a16="http://schemas.microsoft.com/office/drawing/2014/main" id="{99CA0495-A5CC-0DE9-1EC4-7D7A70E09AAF}"/>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43</a:t>
            </a:fld>
            <a:endParaRPr lang="en-US" dirty="0">
              <a:solidFill>
                <a:schemeClr val="bg1"/>
              </a:solidFill>
            </a:endParaRPr>
          </a:p>
        </p:txBody>
      </p:sp>
    </p:spTree>
    <p:extLst>
      <p:ext uri="{BB962C8B-B14F-4D97-AF65-F5344CB8AC3E}">
        <p14:creationId xmlns:p14="http://schemas.microsoft.com/office/powerpoint/2010/main" val="265121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424361" y="6278898"/>
            <a:ext cx="482600" cy="331932"/>
          </a:xfrm>
          <a:prstGeom prst="rect">
            <a:avLst/>
          </a:prstGeom>
        </p:spPr>
        <p:txBody>
          <a:bodyPr vert="horz" lIns="91440" tIns="45720" rIns="0" bIns="4572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CD55979-00CC-4874-A80E-0959E76EB92F}" type="slidenum">
              <a:rPr lang="en-GB" smtClean="0"/>
              <a:pPr/>
              <a:t>44</a:t>
            </a:fld>
            <a:endParaRPr lang="en-US" dirty="0"/>
          </a:p>
        </p:txBody>
      </p:sp>
      <p:sp>
        <p:nvSpPr>
          <p:cNvPr id="21" name="Title 1">
            <a:extLst>
              <a:ext uri="{FF2B5EF4-FFF2-40B4-BE49-F238E27FC236}">
                <a16:creationId xmlns:a16="http://schemas.microsoft.com/office/drawing/2014/main" id="{DD4941F7-1162-C34E-BEAE-E027756273E8}"/>
              </a:ext>
            </a:extLst>
          </p:cNvPr>
          <p:cNvSpPr txBox="1">
            <a:spLocks/>
          </p:cNvSpPr>
          <p:nvPr/>
        </p:nvSpPr>
        <p:spPr>
          <a:xfrm>
            <a:off x="477774" y="1"/>
            <a:ext cx="858393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000" dirty="0">
                <a:solidFill>
                  <a:srgbClr val="0055A0"/>
                </a:solidFill>
              </a:rPr>
              <a:t>Studies – </a:t>
            </a:r>
            <a:r>
              <a:rPr lang="en-US" sz="3000" i="1" dirty="0">
                <a:solidFill>
                  <a:srgbClr val="0055A0"/>
                </a:solidFill>
              </a:rPr>
              <a:t>CNGS dismantling and AWAKE</a:t>
            </a:r>
            <a:endParaRPr lang="en-US" sz="3000" i="1" dirty="0"/>
          </a:p>
        </p:txBody>
      </p:sp>
      <p:pic>
        <p:nvPicPr>
          <p:cNvPr id="22" name="Picture 21"/>
          <p:cNvPicPr>
            <a:picLocks noChangeAspect="1"/>
          </p:cNvPicPr>
          <p:nvPr/>
        </p:nvPicPr>
        <p:blipFill rotWithShape="1">
          <a:blip r:embed="rId2">
            <a:extLst>
              <a:ext uri="{28A0092B-C50C-407E-A947-70E740481C1C}">
                <a14:useLocalDpi xmlns:a14="http://schemas.microsoft.com/office/drawing/2010/main" val="0"/>
              </a:ext>
            </a:extLst>
          </a:blip>
          <a:srcRect l="4395"/>
          <a:stretch/>
        </p:blipFill>
        <p:spPr bwMode="auto">
          <a:xfrm>
            <a:off x="6071644" y="994173"/>
            <a:ext cx="2510544" cy="1695379"/>
          </a:xfrm>
          <a:prstGeom prst="rect">
            <a:avLst/>
          </a:prstGeom>
          <a:ln>
            <a:noFill/>
          </a:ln>
          <a:extLst>
            <a:ext uri="{53640926-AAD7-44D8-BBD7-CCE9431645EC}">
              <a14:shadowObscured xmlns:a14="http://schemas.microsoft.com/office/drawing/2010/main"/>
            </a:ext>
          </a:extLst>
        </p:spPr>
      </p:pic>
      <p:pic>
        <p:nvPicPr>
          <p:cNvPr id="24" name="Picture 23">
            <a:extLst>
              <a:ext uri="{FF2B5EF4-FFF2-40B4-BE49-F238E27FC236}">
                <a16:creationId xmlns:a16="http://schemas.microsoft.com/office/drawing/2014/main" id="{DA7BAE82-5E0C-4C84-9D3F-096C79F942FE}"/>
              </a:ext>
            </a:extLst>
          </p:cNvPr>
          <p:cNvPicPr>
            <a:picLocks noChangeAspect="1"/>
          </p:cNvPicPr>
          <p:nvPr/>
        </p:nvPicPr>
        <p:blipFill rotWithShape="1">
          <a:blip r:embed="rId3"/>
          <a:srcRect l="3497" t="42672" r="28446"/>
          <a:stretch/>
        </p:blipFill>
        <p:spPr>
          <a:xfrm>
            <a:off x="7267681" y="317789"/>
            <a:ext cx="1876319" cy="927363"/>
          </a:xfrm>
          <a:prstGeom prst="rect">
            <a:avLst/>
          </a:prstGeom>
        </p:spPr>
      </p:pic>
      <p:sp>
        <p:nvSpPr>
          <p:cNvPr id="25" name="Content Placeholder 2"/>
          <p:cNvSpPr txBox="1">
            <a:spLocks/>
          </p:cNvSpPr>
          <p:nvPr/>
        </p:nvSpPr>
        <p:spPr>
          <a:xfrm>
            <a:off x="300955" y="994173"/>
            <a:ext cx="5859537" cy="3069713"/>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134541" indent="-107156">
              <a:spcBef>
                <a:spcPts val="0"/>
              </a:spcBef>
              <a:spcAft>
                <a:spcPts val="450"/>
              </a:spcAft>
              <a:tabLst>
                <a:tab pos="134541" algn="l"/>
              </a:tabLst>
            </a:pPr>
            <a:r>
              <a:rPr lang="en-US" sz="1200" dirty="0">
                <a:latin typeface="Calibri" panose="020F0502020204030204" pitchFamily="34" charset="0"/>
                <a:cs typeface="Calibri" panose="020F0502020204030204" pitchFamily="34" charset="0"/>
              </a:rPr>
              <a:t>RP studies for the CNGS dismantling were finalized </a:t>
            </a:r>
          </a:p>
          <a:p>
            <a:pPr marL="550307" lvl="1" indent="-214313">
              <a:spcBef>
                <a:spcPts val="0"/>
              </a:spcBef>
              <a:spcAft>
                <a:spcPts val="450"/>
              </a:spcAft>
              <a:buFont typeface="Calibri" panose="020F0502020204030204" pitchFamily="34" charset="0"/>
              <a:buChar char="−"/>
              <a:tabLst>
                <a:tab pos="134541" algn="l"/>
              </a:tabLst>
            </a:pPr>
            <a:r>
              <a:rPr lang="en-GB" sz="1050" dirty="0">
                <a:latin typeface="Calibri" panose="020F0502020204030204" pitchFamily="34" charset="0"/>
                <a:cs typeface="Calibri" panose="020F0502020204030204" pitchFamily="34" charset="0"/>
              </a:rPr>
              <a:t>Residual dose rate maps </a:t>
            </a:r>
          </a:p>
          <a:p>
            <a:pPr marL="550307" lvl="1" indent="-214313">
              <a:spcBef>
                <a:spcPts val="0"/>
              </a:spcBef>
              <a:spcAft>
                <a:spcPts val="450"/>
              </a:spcAft>
              <a:buFont typeface="Calibri" panose="020F0502020204030204" pitchFamily="34" charset="0"/>
              <a:buChar char="−"/>
              <a:tabLst>
                <a:tab pos="134541" algn="l"/>
              </a:tabLst>
            </a:pPr>
            <a:r>
              <a:rPr lang="en-GB" sz="1050" dirty="0">
                <a:latin typeface="Calibri" panose="020F0502020204030204" pitchFamily="34" charset="0"/>
                <a:cs typeface="Calibri" panose="020F0502020204030204" pitchFamily="34" charset="0"/>
              </a:rPr>
              <a:t>Detailed radionuclide inventories as input for transport and waste treatment strategies</a:t>
            </a:r>
          </a:p>
          <a:p>
            <a:pPr marL="550307" lvl="1" indent="-214313">
              <a:spcBef>
                <a:spcPts val="0"/>
              </a:spcBef>
              <a:spcAft>
                <a:spcPts val="450"/>
              </a:spcAft>
              <a:buFont typeface="Calibri" panose="020F0502020204030204" pitchFamily="34" charset="0"/>
              <a:buChar char="−"/>
              <a:tabLst>
                <a:tab pos="134541" algn="l"/>
              </a:tabLst>
            </a:pPr>
            <a:r>
              <a:rPr lang="en-GB" sz="1050" dirty="0">
                <a:latin typeface="Calibri" panose="020F0502020204030204" pitchFamily="34" charset="0"/>
                <a:cs typeface="Calibri" panose="020F0502020204030204" pitchFamily="34" charset="0"/>
              </a:rPr>
              <a:t>Shielding requirements for transport and storage</a:t>
            </a:r>
          </a:p>
          <a:p>
            <a:pPr marL="550307" lvl="1" indent="-214313">
              <a:spcBef>
                <a:spcPts val="0"/>
              </a:spcBef>
              <a:spcAft>
                <a:spcPts val="450"/>
              </a:spcAft>
              <a:buFont typeface="Calibri" panose="020F0502020204030204" pitchFamily="34" charset="0"/>
              <a:buChar char="−"/>
              <a:tabLst>
                <a:tab pos="134541" algn="l"/>
              </a:tabLst>
            </a:pPr>
            <a:r>
              <a:rPr lang="en-GB" sz="1050" dirty="0">
                <a:latin typeface="Calibri" panose="020F0502020204030204" pitchFamily="34" charset="0"/>
                <a:cs typeface="Calibri" panose="020F0502020204030204" pitchFamily="34" charset="0"/>
              </a:rPr>
              <a:t>Shielding activation studies to estimate re-use potential of irradiated shielding blocks at CERN</a:t>
            </a:r>
          </a:p>
          <a:p>
            <a:pPr marL="134541" indent="-107156">
              <a:spcBef>
                <a:spcPts val="0"/>
              </a:spcBef>
              <a:spcAft>
                <a:spcPts val="450"/>
              </a:spcAft>
              <a:tabLst>
                <a:tab pos="134541" algn="l"/>
              </a:tabLst>
            </a:pPr>
            <a:r>
              <a:rPr lang="en-GB" sz="1200" dirty="0">
                <a:latin typeface="Calibri" panose="020F0502020204030204" pitchFamily="34" charset="0"/>
                <a:cs typeface="Calibri" panose="020F0502020204030204" pitchFamily="34" charset="0"/>
              </a:rPr>
              <a:t>AWAKE Run 2 studies</a:t>
            </a:r>
          </a:p>
          <a:p>
            <a:pPr marL="550307" lvl="1" indent="-214313">
              <a:spcBef>
                <a:spcPts val="0"/>
              </a:spcBef>
              <a:spcAft>
                <a:spcPts val="450"/>
              </a:spcAft>
              <a:buFont typeface="Calibri" panose="020F0502020204030204" pitchFamily="34" charset="0"/>
              <a:buChar char="−"/>
              <a:tabLst>
                <a:tab pos="134541" algn="l"/>
              </a:tabLst>
            </a:pPr>
            <a:r>
              <a:rPr lang="en-GB" sz="1050" dirty="0">
                <a:latin typeface="Calibri" panose="020F0502020204030204" pitchFamily="34" charset="0"/>
                <a:cs typeface="Calibri" panose="020F0502020204030204" pitchFamily="34" charset="0"/>
              </a:rPr>
              <a:t>Residual dose rates of the empty TCC4 tunnel and shielding requirements</a:t>
            </a:r>
          </a:p>
          <a:p>
            <a:pPr marL="550307" lvl="1" indent="-214313">
              <a:spcBef>
                <a:spcPts val="0"/>
              </a:spcBef>
              <a:spcAft>
                <a:spcPts val="450"/>
              </a:spcAft>
              <a:buFont typeface="Calibri" panose="020F0502020204030204" pitchFamily="34" charset="0"/>
              <a:buChar char="−"/>
              <a:tabLst>
                <a:tab pos="134541" algn="l"/>
              </a:tabLst>
            </a:pPr>
            <a:r>
              <a:rPr lang="en-US" sz="1050" dirty="0">
                <a:latin typeface="Calibri" panose="020F0502020204030204" pitchFamily="34" charset="0"/>
                <a:cs typeface="Calibri" panose="020F0502020204030204" pitchFamily="34" charset="0"/>
              </a:rPr>
              <a:t>Run 2 shielding studies for electron beam operation</a:t>
            </a:r>
            <a:endParaRPr lang="en-GB" sz="1050" dirty="0">
              <a:latin typeface="Calibri" panose="020F0502020204030204" pitchFamily="34" charset="0"/>
              <a:cs typeface="Calibri" panose="020F0502020204030204" pitchFamily="34" charset="0"/>
            </a:endParaRPr>
          </a:p>
          <a:p>
            <a:pPr marL="443151" lvl="1" indent="-107156">
              <a:spcBef>
                <a:spcPts val="0"/>
              </a:spcBef>
              <a:spcAft>
                <a:spcPts val="450"/>
              </a:spcAft>
              <a:tabLst>
                <a:tab pos="134541" algn="l"/>
              </a:tabLst>
            </a:pPr>
            <a:endParaRPr lang="en-GB" sz="900" dirty="0">
              <a:latin typeface="Calibri" panose="020F0502020204030204" pitchFamily="34" charset="0"/>
              <a:cs typeface="Calibri" panose="020F0502020204030204" pitchFamily="34" charset="0"/>
            </a:endParaRPr>
          </a:p>
          <a:p>
            <a:pPr marL="134541" indent="-107156">
              <a:spcBef>
                <a:spcPts val="0"/>
              </a:spcBef>
              <a:spcAft>
                <a:spcPts val="450"/>
              </a:spcAft>
              <a:tabLst>
                <a:tab pos="134541" algn="l"/>
              </a:tabLst>
            </a:pPr>
            <a:endParaRPr lang="en-GB" sz="1200" dirty="0">
              <a:latin typeface="Calibri" panose="020F0502020204030204" pitchFamily="34" charset="0"/>
              <a:cs typeface="Calibri" panose="020F0502020204030204" pitchFamily="34" charset="0"/>
            </a:endParaRPr>
          </a:p>
          <a:p>
            <a:pPr marL="443151" lvl="1" indent="-107156">
              <a:spcBef>
                <a:spcPts val="0"/>
              </a:spcBef>
              <a:spcAft>
                <a:spcPts val="450"/>
              </a:spcAft>
              <a:tabLst>
                <a:tab pos="134541" algn="l"/>
              </a:tabLst>
            </a:pPr>
            <a:endParaRPr lang="en-US" sz="900" dirty="0">
              <a:latin typeface="Calibri" panose="020F0502020204030204" pitchFamily="34" charset="0"/>
              <a:cs typeface="Calibri" panose="020F0502020204030204" pitchFamily="34" charset="0"/>
            </a:endParaRPr>
          </a:p>
          <a:p>
            <a:pPr marL="134541" indent="-107156">
              <a:spcBef>
                <a:spcPts val="0"/>
              </a:spcBef>
              <a:spcAft>
                <a:spcPts val="450"/>
              </a:spcAft>
              <a:tabLst>
                <a:tab pos="134541" algn="l"/>
              </a:tabLst>
            </a:pPr>
            <a:endParaRPr lang="en-US" sz="1200" dirty="0">
              <a:latin typeface="Calibri" panose="020F0502020204030204" pitchFamily="34" charset="0"/>
              <a:cs typeface="Calibri" panose="020F0502020204030204" pitchFamily="34" charset="0"/>
            </a:endParaRPr>
          </a:p>
        </p:txBody>
      </p:sp>
      <p:pic>
        <p:nvPicPr>
          <p:cNvPr id="26" name="Picture 25"/>
          <p:cNvPicPr>
            <a:picLocks noChangeAspect="1"/>
          </p:cNvPicPr>
          <p:nvPr/>
        </p:nvPicPr>
        <p:blipFill rotWithShape="1">
          <a:blip r:embed="rId4"/>
          <a:srcRect r="355"/>
          <a:stretch/>
        </p:blipFill>
        <p:spPr>
          <a:xfrm>
            <a:off x="477775" y="3034045"/>
            <a:ext cx="3101003" cy="1484002"/>
          </a:xfrm>
          <a:prstGeom prst="rect">
            <a:avLst/>
          </a:prstGeom>
        </p:spPr>
      </p:pic>
      <p:sp>
        <p:nvSpPr>
          <p:cNvPr id="34" name="TextBox 33"/>
          <p:cNvSpPr txBox="1"/>
          <p:nvPr/>
        </p:nvSpPr>
        <p:spPr>
          <a:xfrm>
            <a:off x="444830" y="2877448"/>
            <a:ext cx="3100628" cy="207749"/>
          </a:xfrm>
          <a:prstGeom prst="rect">
            <a:avLst/>
          </a:prstGeom>
          <a:noFill/>
        </p:spPr>
        <p:txBody>
          <a:bodyPr wrap="square" rtlCol="0">
            <a:spAutoFit/>
          </a:bodyPr>
          <a:lstStyle/>
          <a:p>
            <a:r>
              <a:rPr lang="en-US" sz="750" dirty="0"/>
              <a:t>Residual dose rates in 04/2026 (1-2 m above floor)</a:t>
            </a:r>
            <a:endParaRPr lang="en-GB" sz="750" dirty="0">
              <a:solidFill>
                <a:srgbClr val="FF0000"/>
              </a:solidFill>
            </a:endParaRPr>
          </a:p>
        </p:txBody>
      </p:sp>
      <p:pic>
        <p:nvPicPr>
          <p:cNvPr id="36" name="Picture 35" descr="Chart&#10;&#10;Description automatically generated"/>
          <p:cNvPicPr/>
          <p:nvPr/>
        </p:nvPicPr>
        <p:blipFill rotWithShape="1">
          <a:blip r:embed="rId5">
            <a:extLst>
              <a:ext uri="{28A0092B-C50C-407E-A947-70E740481C1C}">
                <a14:useLocalDpi xmlns:a14="http://schemas.microsoft.com/office/drawing/2010/main" val="0"/>
              </a:ext>
            </a:extLst>
          </a:blip>
          <a:srcRect t="5645"/>
          <a:stretch/>
        </p:blipFill>
        <p:spPr bwMode="auto">
          <a:xfrm>
            <a:off x="6160492" y="2940531"/>
            <a:ext cx="2588754" cy="1577516"/>
          </a:xfrm>
          <a:prstGeom prst="rect">
            <a:avLst/>
          </a:prstGeom>
          <a:ln>
            <a:noFill/>
          </a:ln>
          <a:extLst>
            <a:ext uri="{53640926-AAD7-44D8-BBD7-CCE9431645EC}">
              <a14:shadowObscured xmlns:a14="http://schemas.microsoft.com/office/drawing/2010/main"/>
            </a:ext>
          </a:extLst>
        </p:spPr>
      </p:pic>
      <p:sp>
        <p:nvSpPr>
          <p:cNvPr id="39" name="TextBox 38"/>
          <p:cNvSpPr txBox="1"/>
          <p:nvPr/>
        </p:nvSpPr>
        <p:spPr>
          <a:xfrm>
            <a:off x="3819007" y="2785114"/>
            <a:ext cx="2181743" cy="323165"/>
          </a:xfrm>
          <a:prstGeom prst="rect">
            <a:avLst/>
          </a:prstGeom>
          <a:noFill/>
        </p:spPr>
        <p:txBody>
          <a:bodyPr wrap="square" rtlCol="0">
            <a:spAutoFit/>
          </a:bodyPr>
          <a:lstStyle/>
          <a:p>
            <a:r>
              <a:rPr lang="en-US" sz="750" dirty="0"/>
              <a:t>Shielded TCC4 tunnel in 04/2026 w Fe shielding</a:t>
            </a:r>
            <a:endParaRPr lang="en-GB" sz="750" dirty="0">
              <a:solidFill>
                <a:srgbClr val="FF0000"/>
              </a:solidFill>
            </a:endParaRPr>
          </a:p>
        </p:txBody>
      </p:sp>
      <p:sp>
        <p:nvSpPr>
          <p:cNvPr id="40" name="TextBox 39"/>
          <p:cNvSpPr txBox="1"/>
          <p:nvPr/>
        </p:nvSpPr>
        <p:spPr>
          <a:xfrm>
            <a:off x="6189267" y="2785115"/>
            <a:ext cx="3133742" cy="207749"/>
          </a:xfrm>
          <a:prstGeom prst="rect">
            <a:avLst/>
          </a:prstGeom>
          <a:noFill/>
        </p:spPr>
        <p:txBody>
          <a:bodyPr wrap="square" rtlCol="0">
            <a:spAutoFit/>
          </a:bodyPr>
          <a:lstStyle/>
          <a:p>
            <a:r>
              <a:rPr lang="en-US" sz="750" dirty="0"/>
              <a:t>Electron source I+II operation with both dipoles polarity failure</a:t>
            </a:r>
            <a:endParaRPr lang="en-GB" sz="750" dirty="0"/>
          </a:p>
        </p:txBody>
      </p:sp>
      <p:pic>
        <p:nvPicPr>
          <p:cNvPr id="10" name="Picture 9"/>
          <p:cNvPicPr>
            <a:picLocks noChangeAspect="1"/>
          </p:cNvPicPr>
          <p:nvPr/>
        </p:nvPicPr>
        <p:blipFill>
          <a:blip r:embed="rId6"/>
          <a:stretch>
            <a:fillRect/>
          </a:stretch>
        </p:blipFill>
        <p:spPr>
          <a:xfrm>
            <a:off x="3711513" y="2969780"/>
            <a:ext cx="2218049" cy="1548267"/>
          </a:xfrm>
          <a:prstGeom prst="rect">
            <a:avLst/>
          </a:prstGeom>
        </p:spPr>
      </p:pic>
      <p:sp>
        <p:nvSpPr>
          <p:cNvPr id="2" name="Slide Number Placeholder 3">
            <a:extLst>
              <a:ext uri="{FF2B5EF4-FFF2-40B4-BE49-F238E27FC236}">
                <a16:creationId xmlns:a16="http://schemas.microsoft.com/office/drawing/2014/main" id="{883679FF-D242-E485-B8D4-3201DF21DE34}"/>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44</a:t>
            </a:fld>
            <a:endParaRPr lang="en-US" dirty="0">
              <a:solidFill>
                <a:schemeClr val="bg1"/>
              </a:solidFill>
            </a:endParaRPr>
          </a:p>
        </p:txBody>
      </p:sp>
    </p:spTree>
    <p:extLst>
      <p:ext uri="{BB962C8B-B14F-4D97-AF65-F5344CB8AC3E}">
        <p14:creationId xmlns:p14="http://schemas.microsoft.com/office/powerpoint/2010/main" val="2872824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tangle 79">
            <a:extLst>
              <a:ext uri="{FF2B5EF4-FFF2-40B4-BE49-F238E27FC236}">
                <a16:creationId xmlns:a16="http://schemas.microsoft.com/office/drawing/2014/main" id="{463690BE-AF55-AAE0-F037-99E3268DB5E8}"/>
              </a:ext>
            </a:extLst>
          </p:cNvPr>
          <p:cNvSpPr/>
          <p:nvPr/>
        </p:nvSpPr>
        <p:spPr>
          <a:xfrm>
            <a:off x="6666830" y="2651876"/>
            <a:ext cx="2075648" cy="172145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4313" indent="-214313">
              <a:spcAft>
                <a:spcPts val="1800"/>
              </a:spcAft>
              <a:buFont typeface="Wingdings" panose="05000000000000000000" pitchFamily="2" charset="2"/>
              <a:buChar char="Ø"/>
            </a:pPr>
            <a:endParaRPr lang="en-GB" sz="1050" i="1" dirty="0">
              <a:solidFill>
                <a:schemeClr val="tx1"/>
              </a:solidFill>
            </a:endParaRPr>
          </a:p>
        </p:txBody>
      </p:sp>
      <p:sp>
        <p:nvSpPr>
          <p:cNvPr id="81" name="Rectangle 80">
            <a:extLst>
              <a:ext uri="{FF2B5EF4-FFF2-40B4-BE49-F238E27FC236}">
                <a16:creationId xmlns:a16="http://schemas.microsoft.com/office/drawing/2014/main" id="{463690BE-AF55-AAE0-F037-99E3268DB5E8}"/>
              </a:ext>
            </a:extLst>
          </p:cNvPr>
          <p:cNvSpPr/>
          <p:nvPr/>
        </p:nvSpPr>
        <p:spPr>
          <a:xfrm>
            <a:off x="4525369" y="2651876"/>
            <a:ext cx="2075648" cy="172145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2" name="TextBox 81"/>
          <p:cNvSpPr txBox="1"/>
          <p:nvPr/>
        </p:nvSpPr>
        <p:spPr>
          <a:xfrm>
            <a:off x="4681292" y="2685617"/>
            <a:ext cx="1567176" cy="207749"/>
          </a:xfrm>
          <a:prstGeom prst="rect">
            <a:avLst/>
          </a:prstGeom>
          <a:noFill/>
        </p:spPr>
        <p:txBody>
          <a:bodyPr wrap="square" rtlCol="0">
            <a:spAutoFit/>
          </a:bodyPr>
          <a:lstStyle/>
          <a:p>
            <a:pPr algn="ctr"/>
            <a:r>
              <a:rPr lang="en-US" sz="750" b="1" dirty="0" err="1"/>
              <a:t>Skyshine</a:t>
            </a:r>
            <a:r>
              <a:rPr lang="en-US" sz="750" b="1" dirty="0"/>
              <a:t> radiation</a:t>
            </a:r>
            <a:endParaRPr lang="en-GB" sz="750" dirty="0"/>
          </a:p>
        </p:txBody>
      </p:sp>
      <p:sp>
        <p:nvSpPr>
          <p:cNvPr id="83" name="TextBox 82"/>
          <p:cNvSpPr txBox="1"/>
          <p:nvPr/>
        </p:nvSpPr>
        <p:spPr>
          <a:xfrm>
            <a:off x="6971035" y="2685617"/>
            <a:ext cx="1567176" cy="207749"/>
          </a:xfrm>
          <a:prstGeom prst="rect">
            <a:avLst/>
          </a:prstGeom>
          <a:noFill/>
        </p:spPr>
        <p:txBody>
          <a:bodyPr wrap="square" rtlCol="0">
            <a:spAutoFit/>
          </a:bodyPr>
          <a:lstStyle/>
          <a:p>
            <a:pPr algn="ctr"/>
            <a:r>
              <a:rPr lang="en-US" sz="750" b="1" dirty="0"/>
              <a:t>Air activation and releases</a:t>
            </a:r>
            <a:endParaRPr lang="en-GB" sz="750" dirty="0"/>
          </a:p>
        </p:txBody>
      </p:sp>
      <p:sp>
        <p:nvSpPr>
          <p:cNvPr id="62" name="Rectangle 61">
            <a:extLst>
              <a:ext uri="{FF2B5EF4-FFF2-40B4-BE49-F238E27FC236}">
                <a16:creationId xmlns:a16="http://schemas.microsoft.com/office/drawing/2014/main" id="{463690BE-AF55-AAE0-F037-99E3268DB5E8}"/>
              </a:ext>
            </a:extLst>
          </p:cNvPr>
          <p:cNvSpPr/>
          <p:nvPr/>
        </p:nvSpPr>
        <p:spPr>
          <a:xfrm>
            <a:off x="6666502" y="868744"/>
            <a:ext cx="2075648" cy="172145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3" name="Rectangle 52">
            <a:extLst>
              <a:ext uri="{FF2B5EF4-FFF2-40B4-BE49-F238E27FC236}">
                <a16:creationId xmlns:a16="http://schemas.microsoft.com/office/drawing/2014/main" id="{463690BE-AF55-AAE0-F037-99E3268DB5E8}"/>
              </a:ext>
            </a:extLst>
          </p:cNvPr>
          <p:cNvSpPr/>
          <p:nvPr/>
        </p:nvSpPr>
        <p:spPr>
          <a:xfrm>
            <a:off x="4525042" y="868744"/>
            <a:ext cx="2075648" cy="172145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29" name="Picture 28"/>
          <p:cNvPicPr>
            <a:picLocks noChangeAspect="1"/>
          </p:cNvPicPr>
          <p:nvPr/>
        </p:nvPicPr>
        <p:blipFill rotWithShape="1">
          <a:blip r:embed="rId2"/>
          <a:srcRect t="13444"/>
          <a:stretch/>
        </p:blipFill>
        <p:spPr>
          <a:xfrm>
            <a:off x="804962" y="3055278"/>
            <a:ext cx="2201411" cy="1279155"/>
          </a:xfrm>
          <a:prstGeom prst="rect">
            <a:avLst/>
          </a:prstGeom>
        </p:spPr>
      </p:pic>
      <p:pic>
        <p:nvPicPr>
          <p:cNvPr id="32" name="Picture 31"/>
          <p:cNvPicPr>
            <a:picLocks noChangeAspect="1"/>
          </p:cNvPicPr>
          <p:nvPr/>
        </p:nvPicPr>
        <p:blipFill rotWithShape="1">
          <a:blip r:embed="rId3"/>
          <a:srcRect l="1382" t="19528" r="3481" b="26660"/>
          <a:stretch/>
        </p:blipFill>
        <p:spPr>
          <a:xfrm>
            <a:off x="280451" y="2113917"/>
            <a:ext cx="3523512" cy="941361"/>
          </a:xfrm>
          <a:prstGeom prst="rect">
            <a:avLst/>
          </a:prstGeom>
        </p:spPr>
      </p:pic>
      <p:grpSp>
        <p:nvGrpSpPr>
          <p:cNvPr id="33" name="Group 32"/>
          <p:cNvGrpSpPr>
            <a:grpSpLocks noChangeAspect="1"/>
          </p:cNvGrpSpPr>
          <p:nvPr/>
        </p:nvGrpSpPr>
        <p:grpSpPr>
          <a:xfrm>
            <a:off x="2890691" y="2907931"/>
            <a:ext cx="1437783" cy="1474649"/>
            <a:chOff x="4760309" y="1955430"/>
            <a:chExt cx="2547257" cy="2612571"/>
          </a:xfrm>
        </p:grpSpPr>
        <p:pic>
          <p:nvPicPr>
            <p:cNvPr id="34" name="Picture 33"/>
            <p:cNvPicPr>
              <a:picLocks noChangeAspect="1"/>
            </p:cNvPicPr>
            <p:nvPr/>
          </p:nvPicPr>
          <p:blipFill rotWithShape="1">
            <a:blip r:embed="rId4" cstate="hqprint">
              <a:extLst>
                <a:ext uri="{28A0092B-C50C-407E-A947-70E740481C1C}">
                  <a14:useLocalDpi xmlns:a14="http://schemas.microsoft.com/office/drawing/2010/main" val="0"/>
                </a:ext>
              </a:extLst>
            </a:blip>
            <a:srcRect l="21885" t="18977" r="25047" b="8451"/>
            <a:stretch/>
          </p:blipFill>
          <p:spPr>
            <a:xfrm>
              <a:off x="4760309" y="1955430"/>
              <a:ext cx="2547257" cy="2612571"/>
            </a:xfrm>
            <a:prstGeom prst="rect">
              <a:avLst/>
            </a:prstGeom>
          </p:spPr>
        </p:pic>
        <p:grpSp>
          <p:nvGrpSpPr>
            <p:cNvPr id="35" name="Group 34"/>
            <p:cNvGrpSpPr/>
            <p:nvPr/>
          </p:nvGrpSpPr>
          <p:grpSpPr>
            <a:xfrm>
              <a:off x="6685969" y="3618352"/>
              <a:ext cx="440301" cy="470860"/>
              <a:chOff x="6685969" y="3618352"/>
              <a:chExt cx="440301" cy="470860"/>
            </a:xfrm>
          </p:grpSpPr>
          <p:sp>
            <p:nvSpPr>
              <p:cNvPr id="36" name="TextBox 35">
                <a:extLst>
                  <a:ext uri="{FF2B5EF4-FFF2-40B4-BE49-F238E27FC236}">
                    <a16:creationId xmlns:a16="http://schemas.microsoft.com/office/drawing/2014/main" id="{23353317-24CA-46F3-A53E-AE360BF24D6A}"/>
                  </a:ext>
                </a:extLst>
              </p:cNvPr>
              <p:cNvSpPr txBox="1"/>
              <p:nvPr/>
            </p:nvSpPr>
            <p:spPr>
              <a:xfrm>
                <a:off x="6796767" y="3639360"/>
                <a:ext cx="329503" cy="449852"/>
              </a:xfrm>
              <a:prstGeom prst="rect">
                <a:avLst/>
              </a:prstGeom>
              <a:noFill/>
            </p:spPr>
            <p:txBody>
              <a:bodyPr wrap="square" lIns="0" rIns="0">
                <a:spAutoFit/>
              </a:bodyPr>
              <a:lstStyle/>
              <a:p>
                <a:pPr marL="0" lvl="1" algn="ctr"/>
                <a:r>
                  <a:rPr lang="el-GR" sz="1050" dirty="0">
                    <a:solidFill>
                      <a:srgbClr val="C00000"/>
                    </a:solidFill>
                    <a:latin typeface="Times New Roman" panose="02020603050405020304" pitchFamily="18" charset="0"/>
                    <a:cs typeface="Times New Roman" panose="02020603050405020304" pitchFamily="18" charset="0"/>
                  </a:rPr>
                  <a:t>π</a:t>
                </a:r>
                <a:r>
                  <a:rPr lang="en-US" sz="1050" baseline="30000" dirty="0">
                    <a:solidFill>
                      <a:srgbClr val="C00000"/>
                    </a:solidFill>
                    <a:latin typeface="Times New Roman" panose="02020603050405020304" pitchFamily="18" charset="0"/>
                    <a:cs typeface="Times New Roman" panose="02020603050405020304" pitchFamily="18" charset="0"/>
                  </a:rPr>
                  <a:t>-</a:t>
                </a:r>
                <a:endParaRPr lang="en-GB" sz="1050" baseline="30000" dirty="0">
                  <a:solidFill>
                    <a:srgbClr val="C00000"/>
                  </a:solidFill>
                  <a:latin typeface="Arial" panose="020B0604020202020204" pitchFamily="34" charset="0"/>
                  <a:cs typeface="Arial" panose="020B0604020202020204" pitchFamily="34" charset="0"/>
                </a:endParaRPr>
              </a:p>
            </p:txBody>
          </p:sp>
          <p:cxnSp>
            <p:nvCxnSpPr>
              <p:cNvPr id="37" name="Straight Arrow Connector 36">
                <a:extLst>
                  <a:ext uri="{FF2B5EF4-FFF2-40B4-BE49-F238E27FC236}">
                    <a16:creationId xmlns:a16="http://schemas.microsoft.com/office/drawing/2014/main" id="{058D7F42-A6E0-40F9-B72F-DDD2D5C3CEDA}"/>
                  </a:ext>
                </a:extLst>
              </p:cNvPr>
              <p:cNvCxnSpPr>
                <a:cxnSpLocks/>
              </p:cNvCxnSpPr>
              <p:nvPr/>
            </p:nvCxnSpPr>
            <p:spPr>
              <a:xfrm flipH="1" flipV="1">
                <a:off x="6685969" y="3618352"/>
                <a:ext cx="180000" cy="142790"/>
              </a:xfrm>
              <a:prstGeom prst="straightConnector1">
                <a:avLst/>
              </a:prstGeom>
              <a:ln w="19050">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grpSp>
      </p:grpSp>
      <p:sp>
        <p:nvSpPr>
          <p:cNvPr id="38" name="TextBox 37"/>
          <p:cNvSpPr txBox="1"/>
          <p:nvPr/>
        </p:nvSpPr>
        <p:spPr>
          <a:xfrm>
            <a:off x="109889" y="1954899"/>
            <a:ext cx="3694074" cy="115416"/>
          </a:xfrm>
          <a:prstGeom prst="rect">
            <a:avLst/>
          </a:prstGeom>
          <a:noFill/>
        </p:spPr>
        <p:txBody>
          <a:bodyPr wrap="square" lIns="0" tIns="0" rIns="0" bIns="0" rtlCol="0">
            <a:spAutoFit/>
          </a:bodyPr>
          <a:lstStyle/>
          <a:p>
            <a:pPr algn="r">
              <a:spcAft>
                <a:spcPts val="450"/>
              </a:spcAft>
            </a:pPr>
            <a:r>
              <a:rPr lang="en-US" sz="750" b="1" dirty="0"/>
              <a:t>Detailed FLUKA model</a:t>
            </a:r>
            <a:endParaRPr lang="en-GB" sz="750" dirty="0"/>
          </a:p>
        </p:txBody>
      </p:sp>
      <p:sp>
        <p:nvSpPr>
          <p:cNvPr id="39" name="TextBox 38"/>
          <p:cNvSpPr txBox="1"/>
          <p:nvPr/>
        </p:nvSpPr>
        <p:spPr>
          <a:xfrm>
            <a:off x="-54144" y="3166833"/>
            <a:ext cx="1130439" cy="126958"/>
          </a:xfrm>
          <a:prstGeom prst="rect">
            <a:avLst/>
          </a:prstGeom>
          <a:noFill/>
        </p:spPr>
        <p:txBody>
          <a:bodyPr wrap="square" lIns="0" tIns="0" rIns="0" bIns="0" rtlCol="0">
            <a:spAutoFit/>
          </a:bodyPr>
          <a:lstStyle/>
          <a:p>
            <a:pPr algn="ctr"/>
            <a:r>
              <a:rPr lang="en-US" sz="825" b="1" dirty="0"/>
              <a:t>Beamline</a:t>
            </a:r>
            <a:endParaRPr lang="en-GB" sz="825" b="1" dirty="0"/>
          </a:p>
        </p:txBody>
      </p:sp>
      <p:sp>
        <p:nvSpPr>
          <p:cNvPr id="40" name="TextBox 39"/>
          <p:cNvSpPr txBox="1"/>
          <p:nvPr/>
        </p:nvSpPr>
        <p:spPr>
          <a:xfrm>
            <a:off x="1885134" y="3166833"/>
            <a:ext cx="1130439" cy="126958"/>
          </a:xfrm>
          <a:prstGeom prst="rect">
            <a:avLst/>
          </a:prstGeom>
          <a:noFill/>
        </p:spPr>
        <p:txBody>
          <a:bodyPr wrap="square" lIns="0" tIns="0" rIns="0" bIns="0" rtlCol="0">
            <a:spAutoFit/>
          </a:bodyPr>
          <a:lstStyle/>
          <a:p>
            <a:pPr algn="ctr"/>
            <a:r>
              <a:rPr lang="en-US" sz="825" b="1" dirty="0"/>
              <a:t>New target bunker</a:t>
            </a:r>
            <a:endParaRPr lang="en-GB" sz="825" b="1" dirty="0"/>
          </a:p>
        </p:txBody>
      </p:sp>
      <p:sp>
        <p:nvSpPr>
          <p:cNvPr id="41" name="TextBox 40"/>
          <p:cNvSpPr txBox="1"/>
          <p:nvPr/>
        </p:nvSpPr>
        <p:spPr>
          <a:xfrm>
            <a:off x="804962" y="4445662"/>
            <a:ext cx="2831986" cy="115416"/>
          </a:xfrm>
          <a:prstGeom prst="rect">
            <a:avLst/>
          </a:prstGeom>
          <a:noFill/>
        </p:spPr>
        <p:txBody>
          <a:bodyPr wrap="square" lIns="0" tIns="0" rIns="0" bIns="0" rtlCol="0">
            <a:spAutoFit/>
          </a:bodyPr>
          <a:lstStyle/>
          <a:p>
            <a:pPr algn="ctr"/>
            <a:r>
              <a:rPr lang="en-US" sz="750" i="1" dirty="0"/>
              <a:t>Many shielding improvements in beamline upstream of EHN2</a:t>
            </a:r>
            <a:endParaRPr lang="en-GB" sz="750" i="1" dirty="0"/>
          </a:p>
        </p:txBody>
      </p:sp>
      <p:sp>
        <p:nvSpPr>
          <p:cNvPr id="43" name="TextBox 42"/>
          <p:cNvSpPr txBox="1"/>
          <p:nvPr/>
        </p:nvSpPr>
        <p:spPr>
          <a:xfrm>
            <a:off x="4680964" y="902484"/>
            <a:ext cx="1567176" cy="207749"/>
          </a:xfrm>
          <a:prstGeom prst="rect">
            <a:avLst/>
          </a:prstGeom>
          <a:noFill/>
        </p:spPr>
        <p:txBody>
          <a:bodyPr wrap="square" rtlCol="0">
            <a:spAutoFit/>
          </a:bodyPr>
          <a:lstStyle/>
          <a:p>
            <a:pPr algn="ctr"/>
            <a:r>
              <a:rPr lang="en-US" sz="750" b="1" dirty="0"/>
              <a:t>Prompt radiation </a:t>
            </a:r>
            <a:endParaRPr lang="en-GB" sz="750" dirty="0"/>
          </a:p>
        </p:txBody>
      </p:sp>
      <p:pic>
        <p:nvPicPr>
          <p:cNvPr id="45" name="Picture 44"/>
          <p:cNvPicPr>
            <a:picLocks noChangeAspect="1"/>
          </p:cNvPicPr>
          <p:nvPr/>
        </p:nvPicPr>
        <p:blipFill>
          <a:blip r:embed="rId5"/>
          <a:stretch>
            <a:fillRect/>
          </a:stretch>
        </p:blipFill>
        <p:spPr>
          <a:xfrm>
            <a:off x="6666502" y="1084720"/>
            <a:ext cx="2103839" cy="1470113"/>
          </a:xfrm>
          <a:prstGeom prst="rect">
            <a:avLst/>
          </a:prstGeom>
        </p:spPr>
      </p:pic>
      <p:sp>
        <p:nvSpPr>
          <p:cNvPr id="49" name="Title 1">
            <a:extLst>
              <a:ext uri="{FF2B5EF4-FFF2-40B4-BE49-F238E27FC236}">
                <a16:creationId xmlns:a16="http://schemas.microsoft.com/office/drawing/2014/main" id="{6BBFA8C9-E9C8-EBB4-9ED4-98120ABE1B49}"/>
              </a:ext>
            </a:extLst>
          </p:cNvPr>
          <p:cNvSpPr txBox="1">
            <a:spLocks/>
          </p:cNvSpPr>
          <p:nvPr/>
        </p:nvSpPr>
        <p:spPr>
          <a:xfrm>
            <a:off x="243775" y="42873"/>
            <a:ext cx="8421798"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2400" dirty="0"/>
              <a:t>Physics Beyond Colliders – </a:t>
            </a:r>
            <a:r>
              <a:rPr lang="en-US" sz="2400" i="1" dirty="0"/>
              <a:t>AMBER at EHN2</a:t>
            </a:r>
          </a:p>
        </p:txBody>
      </p:sp>
      <p:pic>
        <p:nvPicPr>
          <p:cNvPr id="26" name="Picture 25"/>
          <p:cNvPicPr>
            <a:picLocks noChangeAspect="1"/>
          </p:cNvPicPr>
          <p:nvPr/>
        </p:nvPicPr>
        <p:blipFill rotWithShape="1">
          <a:blip r:embed="rId6"/>
          <a:srcRect l="10075" t="6358" r="6001" b="5194"/>
          <a:stretch/>
        </p:blipFill>
        <p:spPr>
          <a:xfrm>
            <a:off x="4546576" y="1025488"/>
            <a:ext cx="2037484" cy="1503386"/>
          </a:xfrm>
          <a:prstGeom prst="rect">
            <a:avLst/>
          </a:prstGeom>
        </p:spPr>
      </p:pic>
      <p:sp>
        <p:nvSpPr>
          <p:cNvPr id="63" name="TextBox 62"/>
          <p:cNvSpPr txBox="1"/>
          <p:nvPr/>
        </p:nvSpPr>
        <p:spPr>
          <a:xfrm>
            <a:off x="6970707" y="902484"/>
            <a:ext cx="1567176" cy="207749"/>
          </a:xfrm>
          <a:prstGeom prst="rect">
            <a:avLst/>
          </a:prstGeom>
          <a:noFill/>
        </p:spPr>
        <p:txBody>
          <a:bodyPr wrap="square" rtlCol="0">
            <a:spAutoFit/>
          </a:bodyPr>
          <a:lstStyle/>
          <a:p>
            <a:pPr algn="ctr"/>
            <a:r>
              <a:rPr lang="en-US" sz="750" b="1" dirty="0"/>
              <a:t>Residual  radiation </a:t>
            </a:r>
            <a:endParaRPr lang="en-GB" sz="750" dirty="0"/>
          </a:p>
        </p:txBody>
      </p:sp>
      <p:sp>
        <p:nvSpPr>
          <p:cNvPr id="27" name="TextBox 26"/>
          <p:cNvSpPr txBox="1"/>
          <p:nvPr/>
        </p:nvSpPr>
        <p:spPr>
          <a:xfrm>
            <a:off x="231855" y="1146534"/>
            <a:ext cx="3704243" cy="715581"/>
          </a:xfrm>
          <a:prstGeom prst="rect">
            <a:avLst/>
          </a:prstGeom>
          <a:noFill/>
        </p:spPr>
        <p:txBody>
          <a:bodyPr wrap="square" rtlCol="0">
            <a:spAutoFit/>
          </a:bodyPr>
          <a:lstStyle/>
          <a:p>
            <a:r>
              <a:rPr lang="en-US" sz="1350" dirty="0"/>
              <a:t>Holistic design optimization to cope with future high-intensity AMBER </a:t>
            </a:r>
            <a:r>
              <a:rPr lang="en-US" sz="1350" dirty="0" err="1"/>
              <a:t>Drell</a:t>
            </a:r>
            <a:r>
              <a:rPr lang="en-US" sz="1350" dirty="0"/>
              <a:t>-Yan run (+68% intensity increase </a:t>
            </a:r>
            <a:r>
              <a:rPr lang="en-US" sz="1350" dirty="0" err="1"/>
              <a:t>wrt</a:t>
            </a:r>
            <a:r>
              <a:rPr lang="en-US" sz="1350" dirty="0"/>
              <a:t>. COMPASS)</a:t>
            </a:r>
            <a:endParaRPr lang="en-GB" sz="1350" dirty="0"/>
          </a:p>
        </p:txBody>
      </p:sp>
      <p:pic>
        <p:nvPicPr>
          <p:cNvPr id="65" name="Picture 64"/>
          <p:cNvPicPr>
            <a:picLocks noChangeAspect="1"/>
          </p:cNvPicPr>
          <p:nvPr/>
        </p:nvPicPr>
        <p:blipFill rotWithShape="1">
          <a:blip r:embed="rId7"/>
          <a:srcRect l="4334" r="16441" b="19667"/>
          <a:stretch/>
        </p:blipFill>
        <p:spPr>
          <a:xfrm>
            <a:off x="4723090" y="2870283"/>
            <a:ext cx="1665766" cy="1431301"/>
          </a:xfrm>
          <a:prstGeom prst="rect">
            <a:avLst/>
          </a:prstGeom>
        </p:spPr>
      </p:pic>
      <p:sp>
        <p:nvSpPr>
          <p:cNvPr id="84" name="Rectangle 83"/>
          <p:cNvSpPr/>
          <p:nvPr/>
        </p:nvSpPr>
        <p:spPr>
          <a:xfrm>
            <a:off x="6710988" y="2937676"/>
            <a:ext cx="2008591" cy="1233671"/>
          </a:xfrm>
          <a:prstGeom prst="rect">
            <a:avLst/>
          </a:prstGeom>
        </p:spPr>
        <p:txBody>
          <a:bodyPr wrap="square">
            <a:spAutoFit/>
          </a:bodyPr>
          <a:lstStyle/>
          <a:p>
            <a:pPr marL="214313" indent="-214313">
              <a:spcAft>
                <a:spcPts val="450"/>
              </a:spcAft>
              <a:buFont typeface="Wingdings" panose="05000000000000000000" pitchFamily="2" charset="2"/>
              <a:buChar char="Ø"/>
            </a:pPr>
            <a:r>
              <a:rPr lang="en-GB" sz="1000" i="1" dirty="0"/>
              <a:t>Airborne activity well within limit (&lt; 0.1 CA</a:t>
            </a:r>
            <a:r>
              <a:rPr lang="en-GB" sz="1000" i="1" baseline="30000" dirty="0"/>
              <a:t>1</a:t>
            </a:r>
            <a:r>
              <a:rPr lang="en-GB" sz="1000" i="1" dirty="0"/>
              <a:t>) for the target bunker and EHN2 hall</a:t>
            </a:r>
          </a:p>
          <a:p>
            <a:pPr marL="214313" indent="-214313">
              <a:spcAft>
                <a:spcPts val="1800"/>
              </a:spcAft>
              <a:buFont typeface="Wingdings" panose="05000000000000000000" pitchFamily="2" charset="2"/>
              <a:buChar char="Ø"/>
            </a:pPr>
            <a:r>
              <a:rPr lang="en-GB" sz="1000" i="1" dirty="0"/>
              <a:t>Exposure of members of the public due to immediate air releases (8 </a:t>
            </a:r>
            <a:r>
              <a:rPr lang="en-GB" sz="1000" i="1" dirty="0" err="1"/>
              <a:t>GBq</a:t>
            </a:r>
            <a:r>
              <a:rPr lang="en-GB" sz="1000" i="1" dirty="0"/>
              <a:t>) below </a:t>
            </a:r>
            <a:br>
              <a:rPr lang="en-GB" sz="1000" i="1" dirty="0"/>
            </a:br>
            <a:r>
              <a:rPr lang="en-GB" sz="1000" i="1" dirty="0"/>
              <a:t>1 </a:t>
            </a:r>
            <a:r>
              <a:rPr lang="en-US" sz="1000" i="1" dirty="0"/>
              <a:t>n</a:t>
            </a:r>
            <a:r>
              <a:rPr lang="en-GB" sz="1000" i="1" dirty="0" err="1"/>
              <a:t>Sv</a:t>
            </a:r>
            <a:r>
              <a:rPr lang="en-GB" sz="1000" i="1" dirty="0"/>
              <a:t>/y (negligible) </a:t>
            </a:r>
          </a:p>
        </p:txBody>
      </p:sp>
      <p:sp>
        <p:nvSpPr>
          <p:cNvPr id="87" name="Rectangle 86"/>
          <p:cNvSpPr/>
          <p:nvPr/>
        </p:nvSpPr>
        <p:spPr>
          <a:xfrm>
            <a:off x="4744270" y="2929945"/>
            <a:ext cx="900250" cy="438582"/>
          </a:xfrm>
          <a:prstGeom prst="rect">
            <a:avLst/>
          </a:prstGeom>
          <a:solidFill>
            <a:schemeClr val="bg1"/>
          </a:solidFill>
          <a:ln>
            <a:solidFill>
              <a:schemeClr val="bg1">
                <a:lumMod val="50000"/>
              </a:schemeClr>
            </a:solidFill>
          </a:ln>
        </p:spPr>
        <p:txBody>
          <a:bodyPr wrap="square">
            <a:spAutoFit/>
          </a:bodyPr>
          <a:lstStyle/>
          <a:p>
            <a:pPr algn="ctr">
              <a:spcAft>
                <a:spcPts val="450"/>
              </a:spcAft>
            </a:pPr>
            <a:r>
              <a:rPr lang="en-GB" sz="750" dirty="0"/>
              <a:t>Dose objective of &lt;10 µ</a:t>
            </a:r>
            <a:r>
              <a:rPr lang="en-GB" sz="750" dirty="0" err="1"/>
              <a:t>Sv</a:t>
            </a:r>
            <a:r>
              <a:rPr lang="en-GB" sz="750" dirty="0"/>
              <a:t>/year for public fulfilled</a:t>
            </a:r>
            <a:endParaRPr lang="en-US" sz="750" dirty="0"/>
          </a:p>
        </p:txBody>
      </p:sp>
      <p:sp>
        <p:nvSpPr>
          <p:cNvPr id="2" name="Slide Number Placeholder 3">
            <a:extLst>
              <a:ext uri="{FF2B5EF4-FFF2-40B4-BE49-F238E27FC236}">
                <a16:creationId xmlns:a16="http://schemas.microsoft.com/office/drawing/2014/main" id="{51EC25C6-0DD6-F915-4191-B2EC5E9FEC06}"/>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45</a:t>
            </a:fld>
            <a:endParaRPr lang="en-US" dirty="0">
              <a:solidFill>
                <a:schemeClr val="bg1"/>
              </a:solidFill>
            </a:endParaRPr>
          </a:p>
        </p:txBody>
      </p:sp>
    </p:spTree>
    <p:extLst>
      <p:ext uri="{BB962C8B-B14F-4D97-AF65-F5344CB8AC3E}">
        <p14:creationId xmlns:p14="http://schemas.microsoft.com/office/powerpoint/2010/main" val="3581822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62" grpId="0" animBg="1"/>
      <p:bldP spid="5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Outreach-</a:t>
            </a:r>
            <a:r>
              <a:rPr lang="en-GB" dirty="0" err="1"/>
              <a:t>Aktivitäten</a:t>
            </a:r>
            <a:endParaRPr lang="en-GB" dirty="0"/>
          </a:p>
        </p:txBody>
      </p:sp>
      <p:pic>
        <p:nvPicPr>
          <p:cNvPr id="13" name="Picture 12">
            <a:extLst>
              <a:ext uri="{FF2B5EF4-FFF2-40B4-BE49-F238E27FC236}">
                <a16:creationId xmlns:a16="http://schemas.microsoft.com/office/drawing/2014/main" id="{9FC1911F-8122-9414-D9BA-E811123EB057}"/>
              </a:ext>
            </a:extLst>
          </p:cNvPr>
          <p:cNvPicPr>
            <a:picLocks noChangeAspect="1"/>
          </p:cNvPicPr>
          <p:nvPr/>
        </p:nvPicPr>
        <p:blipFill>
          <a:blip r:embed="rId3"/>
          <a:stretch>
            <a:fillRect/>
          </a:stretch>
        </p:blipFill>
        <p:spPr>
          <a:xfrm>
            <a:off x="2655504" y="2766764"/>
            <a:ext cx="3178042" cy="1599015"/>
          </a:xfrm>
          <a:prstGeom prst="rect">
            <a:avLst/>
          </a:prstGeom>
        </p:spPr>
      </p:pic>
      <p:sp>
        <p:nvSpPr>
          <p:cNvPr id="15" name="TextBox 14">
            <a:extLst>
              <a:ext uri="{FF2B5EF4-FFF2-40B4-BE49-F238E27FC236}">
                <a16:creationId xmlns:a16="http://schemas.microsoft.com/office/drawing/2014/main" id="{DAA1661E-9B22-CA33-8460-4A4E494A57A0}"/>
              </a:ext>
            </a:extLst>
          </p:cNvPr>
          <p:cNvSpPr txBox="1"/>
          <p:nvPr/>
        </p:nvSpPr>
        <p:spPr>
          <a:xfrm>
            <a:off x="2655503" y="2405103"/>
            <a:ext cx="3178043" cy="307777"/>
          </a:xfrm>
          <a:prstGeom prst="rect">
            <a:avLst/>
          </a:prstGeom>
          <a:solidFill>
            <a:schemeClr val="bg1">
              <a:lumMod val="95000"/>
            </a:schemeClr>
          </a:solidFill>
          <a:ln>
            <a:solidFill>
              <a:schemeClr val="bg1">
                <a:lumMod val="50000"/>
              </a:schemeClr>
            </a:solidFill>
          </a:ln>
        </p:spPr>
        <p:txBody>
          <a:bodyPr wrap="square">
            <a:spAutoFit/>
          </a:bodyPr>
          <a:lstStyle>
            <a:defPPr>
              <a:defRPr lang="en-US"/>
            </a:defPPr>
            <a:lvl1pPr>
              <a:defRPr sz="1400" b="1"/>
            </a:lvl1pPr>
          </a:lstStyle>
          <a:p>
            <a:r>
              <a:rPr lang="en-US" dirty="0" err="1"/>
              <a:t>CareerFairy</a:t>
            </a:r>
            <a:r>
              <a:rPr lang="en-US" dirty="0"/>
              <a:t> Webinar</a:t>
            </a:r>
            <a:endParaRPr lang="en-GB" dirty="0"/>
          </a:p>
        </p:txBody>
      </p:sp>
      <p:pic>
        <p:nvPicPr>
          <p:cNvPr id="5123" name="Picture 3">
            <a:extLst>
              <a:ext uri="{FF2B5EF4-FFF2-40B4-BE49-F238E27FC236}">
                <a16:creationId xmlns:a16="http://schemas.microsoft.com/office/drawing/2014/main" id="{AF1444C1-967F-0318-1FA0-81ACA3EB89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042" y="1672160"/>
            <a:ext cx="2041297" cy="204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a:extLst>
              <a:ext uri="{FF2B5EF4-FFF2-40B4-BE49-F238E27FC236}">
                <a16:creationId xmlns:a16="http://schemas.microsoft.com/office/drawing/2014/main" id="{C83A9A52-F2A4-231D-916E-29F0E7C0EB4C}"/>
              </a:ext>
            </a:extLst>
          </p:cNvPr>
          <p:cNvSpPr txBox="1"/>
          <p:nvPr/>
        </p:nvSpPr>
        <p:spPr>
          <a:xfrm>
            <a:off x="220549" y="1075475"/>
            <a:ext cx="2123445" cy="523220"/>
          </a:xfrm>
          <a:prstGeom prst="rect">
            <a:avLst/>
          </a:prstGeom>
          <a:solidFill>
            <a:schemeClr val="bg1">
              <a:lumMod val="95000"/>
            </a:schemeClr>
          </a:solidFill>
          <a:ln>
            <a:solidFill>
              <a:schemeClr val="bg1">
                <a:lumMod val="50000"/>
              </a:schemeClr>
            </a:solidFill>
          </a:ln>
        </p:spPr>
        <p:txBody>
          <a:bodyPr wrap="square">
            <a:spAutoFit/>
          </a:bodyPr>
          <a:lstStyle/>
          <a:p>
            <a:r>
              <a:rPr lang="en-GB" sz="1400" b="1" dirty="0"/>
              <a:t>Femmes et filles de science et </a:t>
            </a:r>
            <a:r>
              <a:rPr lang="en-GB" sz="1400" b="1" dirty="0" err="1"/>
              <a:t>technologie</a:t>
            </a:r>
            <a:endParaRPr lang="en-GB" sz="1400" b="1" dirty="0"/>
          </a:p>
        </p:txBody>
      </p:sp>
      <p:pic>
        <p:nvPicPr>
          <p:cNvPr id="21" name="Picture 20" descr="A group of people standing in front of a classroom&#10;&#10;Description automatically generated">
            <a:extLst>
              <a:ext uri="{FF2B5EF4-FFF2-40B4-BE49-F238E27FC236}">
                <a16:creationId xmlns:a16="http://schemas.microsoft.com/office/drawing/2014/main" id="{321C99F9-9965-61FD-315E-CE4F7CA8D6C6}"/>
              </a:ext>
            </a:extLst>
          </p:cNvPr>
          <p:cNvPicPr>
            <a:picLocks noChangeAspect="1"/>
          </p:cNvPicPr>
          <p:nvPr/>
        </p:nvPicPr>
        <p:blipFill>
          <a:blip r:embed="rId5"/>
          <a:srcRect t="25774"/>
          <a:stretch/>
        </p:blipFill>
        <p:spPr>
          <a:xfrm>
            <a:off x="6190737" y="1565167"/>
            <a:ext cx="2854409" cy="1411758"/>
          </a:xfrm>
          <a:prstGeom prst="rect">
            <a:avLst/>
          </a:prstGeom>
        </p:spPr>
      </p:pic>
      <p:sp>
        <p:nvSpPr>
          <p:cNvPr id="22" name="TextBox 21">
            <a:extLst>
              <a:ext uri="{FF2B5EF4-FFF2-40B4-BE49-F238E27FC236}">
                <a16:creationId xmlns:a16="http://schemas.microsoft.com/office/drawing/2014/main" id="{10A65E9B-31CC-B475-22BC-BB4D9B4B423C}"/>
              </a:ext>
            </a:extLst>
          </p:cNvPr>
          <p:cNvSpPr txBox="1"/>
          <p:nvPr/>
        </p:nvSpPr>
        <p:spPr>
          <a:xfrm>
            <a:off x="6190736" y="1002663"/>
            <a:ext cx="2854409" cy="523220"/>
          </a:xfrm>
          <a:prstGeom prst="rect">
            <a:avLst/>
          </a:prstGeom>
          <a:solidFill>
            <a:schemeClr val="bg1">
              <a:lumMod val="95000"/>
            </a:schemeClr>
          </a:solidFill>
          <a:ln>
            <a:solidFill>
              <a:schemeClr val="bg1">
                <a:lumMod val="50000"/>
              </a:schemeClr>
            </a:solidFill>
          </a:ln>
        </p:spPr>
        <p:txBody>
          <a:bodyPr wrap="square">
            <a:spAutoFit/>
          </a:bodyPr>
          <a:lstStyle>
            <a:defPPr>
              <a:defRPr lang="en-US"/>
            </a:defPPr>
            <a:lvl1pPr>
              <a:defRPr sz="1400" b="1"/>
            </a:lvl1pPr>
          </a:lstStyle>
          <a:p>
            <a:r>
              <a:rPr lang="en-US"/>
              <a:t>CrossING</a:t>
            </a:r>
            <a:r>
              <a:rPr lang="en-US" dirty="0"/>
              <a:t> Event Ruhr-Universität Bochum</a:t>
            </a:r>
            <a:endParaRPr lang="en-GB" dirty="0"/>
          </a:p>
        </p:txBody>
      </p:sp>
      <p:sp>
        <p:nvSpPr>
          <p:cNvPr id="24" name="TextBox 23">
            <a:extLst>
              <a:ext uri="{FF2B5EF4-FFF2-40B4-BE49-F238E27FC236}">
                <a16:creationId xmlns:a16="http://schemas.microsoft.com/office/drawing/2014/main" id="{92013E40-6EB5-C3E4-D708-4F5C8B04B00C}"/>
              </a:ext>
            </a:extLst>
          </p:cNvPr>
          <p:cNvSpPr txBox="1"/>
          <p:nvPr/>
        </p:nvSpPr>
        <p:spPr>
          <a:xfrm rot="754955">
            <a:off x="6890812" y="3412383"/>
            <a:ext cx="2050788" cy="307777"/>
          </a:xfrm>
          <a:prstGeom prst="rect">
            <a:avLst/>
          </a:prstGeom>
          <a:solidFill>
            <a:schemeClr val="bg1">
              <a:lumMod val="95000"/>
            </a:schemeClr>
          </a:solidFill>
          <a:ln>
            <a:solidFill>
              <a:schemeClr val="bg1">
                <a:lumMod val="50000"/>
              </a:schemeClr>
            </a:solidFill>
          </a:ln>
        </p:spPr>
        <p:txBody>
          <a:bodyPr wrap="square">
            <a:spAutoFit/>
          </a:bodyPr>
          <a:lstStyle>
            <a:defPPr>
              <a:defRPr lang="en-US"/>
            </a:defPPr>
            <a:lvl1pPr>
              <a:defRPr sz="1400" b="1"/>
            </a:lvl1pPr>
          </a:lstStyle>
          <a:p>
            <a:r>
              <a:rPr lang="en-GB" dirty="0" err="1">
                <a:solidFill>
                  <a:srgbClr val="FF0066"/>
                </a:solidFill>
              </a:rPr>
              <a:t>Futur</a:t>
            </a:r>
            <a:r>
              <a:rPr lang="en-GB" dirty="0">
                <a:solidFill>
                  <a:srgbClr val="FF0066"/>
                </a:solidFill>
              </a:rPr>
              <a:t> </a:t>
            </a:r>
            <a:r>
              <a:rPr lang="en-GB" dirty="0" err="1">
                <a:solidFill>
                  <a:srgbClr val="FF0066"/>
                </a:solidFill>
              </a:rPr>
              <a:t>en</a:t>
            </a:r>
            <a:r>
              <a:rPr lang="en-GB" dirty="0">
                <a:solidFill>
                  <a:srgbClr val="FF0066"/>
                </a:solidFill>
              </a:rPr>
              <a:t> </a:t>
            </a:r>
            <a:r>
              <a:rPr lang="en-GB" dirty="0" err="1">
                <a:solidFill>
                  <a:srgbClr val="FF0066"/>
                </a:solidFill>
              </a:rPr>
              <a:t>tous</a:t>
            </a:r>
            <a:r>
              <a:rPr lang="en-GB" dirty="0">
                <a:solidFill>
                  <a:srgbClr val="FF0066"/>
                </a:solidFill>
              </a:rPr>
              <a:t> genres</a:t>
            </a:r>
          </a:p>
        </p:txBody>
      </p:sp>
      <p:sp>
        <p:nvSpPr>
          <p:cNvPr id="25" name="TextBox 24">
            <a:extLst>
              <a:ext uri="{FF2B5EF4-FFF2-40B4-BE49-F238E27FC236}">
                <a16:creationId xmlns:a16="http://schemas.microsoft.com/office/drawing/2014/main" id="{333CDDA0-B52A-B858-E4CF-454D4E23F55C}"/>
              </a:ext>
            </a:extLst>
          </p:cNvPr>
          <p:cNvSpPr txBox="1"/>
          <p:nvPr/>
        </p:nvSpPr>
        <p:spPr>
          <a:xfrm rot="803691">
            <a:off x="6171577" y="3621037"/>
            <a:ext cx="1662999" cy="523220"/>
          </a:xfrm>
          <a:prstGeom prst="rect">
            <a:avLst/>
          </a:prstGeom>
          <a:solidFill>
            <a:schemeClr val="bg1">
              <a:lumMod val="95000"/>
            </a:schemeClr>
          </a:solidFill>
          <a:ln>
            <a:solidFill>
              <a:schemeClr val="bg1">
                <a:lumMod val="50000"/>
              </a:schemeClr>
            </a:solidFill>
          </a:ln>
        </p:spPr>
        <p:txBody>
          <a:bodyPr wrap="square">
            <a:spAutoFit/>
          </a:bodyPr>
          <a:lstStyle>
            <a:defPPr>
              <a:defRPr lang="en-US"/>
            </a:defPPr>
            <a:lvl1pPr>
              <a:defRPr sz="1400" b="1"/>
            </a:lvl1pPr>
          </a:lstStyle>
          <a:p>
            <a:r>
              <a:rPr lang="en-GB" dirty="0">
                <a:solidFill>
                  <a:srgbClr val="C00000"/>
                </a:solidFill>
              </a:rPr>
              <a:t>CERN 2019 Open Days Stand</a:t>
            </a:r>
          </a:p>
        </p:txBody>
      </p:sp>
      <p:sp>
        <p:nvSpPr>
          <p:cNvPr id="26" name="TextBox 25">
            <a:extLst>
              <a:ext uri="{FF2B5EF4-FFF2-40B4-BE49-F238E27FC236}">
                <a16:creationId xmlns:a16="http://schemas.microsoft.com/office/drawing/2014/main" id="{8DDB10D1-270B-B5EB-97C0-0FC4329B5E59}"/>
              </a:ext>
            </a:extLst>
          </p:cNvPr>
          <p:cNvSpPr txBox="1"/>
          <p:nvPr/>
        </p:nvSpPr>
        <p:spPr>
          <a:xfrm rot="21033325">
            <a:off x="341097" y="3917868"/>
            <a:ext cx="1733404" cy="307777"/>
          </a:xfrm>
          <a:prstGeom prst="rect">
            <a:avLst/>
          </a:prstGeom>
          <a:solidFill>
            <a:schemeClr val="bg1">
              <a:lumMod val="95000"/>
            </a:schemeClr>
          </a:solidFill>
          <a:ln>
            <a:solidFill>
              <a:schemeClr val="bg1">
                <a:lumMod val="50000"/>
              </a:schemeClr>
            </a:solidFill>
          </a:ln>
        </p:spPr>
        <p:txBody>
          <a:bodyPr wrap="square">
            <a:spAutoFit/>
          </a:bodyPr>
          <a:lstStyle>
            <a:defPPr>
              <a:defRPr lang="en-US"/>
            </a:defPPr>
            <a:lvl1pPr>
              <a:defRPr sz="1400" b="1"/>
            </a:lvl1pPr>
          </a:lstStyle>
          <a:p>
            <a:r>
              <a:rPr lang="en-GB" dirty="0">
                <a:solidFill>
                  <a:srgbClr val="00B050"/>
                </a:solidFill>
              </a:rPr>
              <a:t>Nuit de la science</a:t>
            </a:r>
          </a:p>
        </p:txBody>
      </p:sp>
      <p:sp>
        <p:nvSpPr>
          <p:cNvPr id="27" name="TextBox 26">
            <a:extLst>
              <a:ext uri="{FF2B5EF4-FFF2-40B4-BE49-F238E27FC236}">
                <a16:creationId xmlns:a16="http://schemas.microsoft.com/office/drawing/2014/main" id="{03E1299D-4CED-6B24-AED9-A26340570A37}"/>
              </a:ext>
            </a:extLst>
          </p:cNvPr>
          <p:cNvSpPr txBox="1"/>
          <p:nvPr/>
        </p:nvSpPr>
        <p:spPr>
          <a:xfrm rot="743212">
            <a:off x="7936640" y="3132049"/>
            <a:ext cx="1080324" cy="307777"/>
          </a:xfrm>
          <a:prstGeom prst="rect">
            <a:avLst/>
          </a:prstGeom>
          <a:solidFill>
            <a:schemeClr val="bg1">
              <a:lumMod val="95000"/>
            </a:schemeClr>
          </a:solidFill>
          <a:ln>
            <a:solidFill>
              <a:schemeClr val="bg1">
                <a:lumMod val="50000"/>
              </a:schemeClr>
            </a:solidFill>
          </a:ln>
        </p:spPr>
        <p:txBody>
          <a:bodyPr wrap="square">
            <a:spAutoFit/>
          </a:bodyPr>
          <a:lstStyle>
            <a:defPPr>
              <a:defRPr lang="en-US"/>
            </a:defPPr>
            <a:lvl1pPr>
              <a:defRPr sz="1400" b="1"/>
            </a:lvl1pPr>
          </a:lstStyle>
          <a:p>
            <a:pPr algn="ctr"/>
            <a:r>
              <a:rPr lang="en-GB" dirty="0">
                <a:solidFill>
                  <a:srgbClr val="009999"/>
                </a:solidFill>
              </a:rPr>
              <a:t>Guide AD</a:t>
            </a:r>
          </a:p>
        </p:txBody>
      </p:sp>
      <p:pic>
        <p:nvPicPr>
          <p:cNvPr id="29" name="Picture 28" descr="A screenshot of a computer screen&#10;&#10;Description automatically generated">
            <a:extLst>
              <a:ext uri="{FF2B5EF4-FFF2-40B4-BE49-F238E27FC236}">
                <a16:creationId xmlns:a16="http://schemas.microsoft.com/office/drawing/2014/main" id="{4BC73F6B-3F75-68E7-76F8-96A96392F9F2}"/>
              </a:ext>
            </a:extLst>
          </p:cNvPr>
          <p:cNvPicPr>
            <a:picLocks noChangeAspect="1"/>
          </p:cNvPicPr>
          <p:nvPr/>
        </p:nvPicPr>
        <p:blipFill>
          <a:blip r:embed="rId6"/>
          <a:srcRect l="5556" t="156" r="-5556" b="17772"/>
          <a:stretch/>
        </p:blipFill>
        <p:spPr>
          <a:xfrm>
            <a:off x="4035039" y="1002662"/>
            <a:ext cx="1798507" cy="1226187"/>
          </a:xfrm>
          <a:prstGeom prst="rect">
            <a:avLst/>
          </a:prstGeom>
        </p:spPr>
      </p:pic>
      <p:sp>
        <p:nvSpPr>
          <p:cNvPr id="30" name="TextBox 29">
            <a:extLst>
              <a:ext uri="{FF2B5EF4-FFF2-40B4-BE49-F238E27FC236}">
                <a16:creationId xmlns:a16="http://schemas.microsoft.com/office/drawing/2014/main" id="{4EFC54E6-5454-838F-AE05-028753FA26CB}"/>
              </a:ext>
            </a:extLst>
          </p:cNvPr>
          <p:cNvSpPr txBox="1"/>
          <p:nvPr/>
        </p:nvSpPr>
        <p:spPr>
          <a:xfrm>
            <a:off x="2655504" y="1010082"/>
            <a:ext cx="1264986" cy="307777"/>
          </a:xfrm>
          <a:prstGeom prst="rect">
            <a:avLst/>
          </a:prstGeom>
          <a:solidFill>
            <a:schemeClr val="bg1">
              <a:lumMod val="95000"/>
            </a:schemeClr>
          </a:solidFill>
          <a:ln>
            <a:solidFill>
              <a:schemeClr val="bg1">
                <a:lumMod val="50000"/>
              </a:schemeClr>
            </a:solidFill>
          </a:ln>
        </p:spPr>
        <p:txBody>
          <a:bodyPr wrap="square">
            <a:spAutoFit/>
          </a:bodyPr>
          <a:lstStyle>
            <a:defPPr>
              <a:defRPr lang="en-US"/>
            </a:defPPr>
            <a:lvl1pPr>
              <a:defRPr sz="1400" b="1"/>
            </a:lvl1pPr>
          </a:lstStyle>
          <a:p>
            <a:r>
              <a:rPr lang="en-US" dirty="0"/>
              <a:t>BBC Radio 5</a:t>
            </a:r>
            <a:endParaRPr lang="en-GB" dirty="0"/>
          </a:p>
        </p:txBody>
      </p:sp>
      <p:sp>
        <p:nvSpPr>
          <p:cNvPr id="3" name="Slide Number Placeholder 3">
            <a:extLst>
              <a:ext uri="{FF2B5EF4-FFF2-40B4-BE49-F238E27FC236}">
                <a16:creationId xmlns:a16="http://schemas.microsoft.com/office/drawing/2014/main" id="{AA5AE285-1465-C4B3-27D1-093ACD3E0DF3}"/>
              </a:ext>
            </a:extLst>
          </p:cNvPr>
          <p:cNvSpPr txBox="1">
            <a:spLocks/>
          </p:cNvSpPr>
          <p:nvPr/>
        </p:nvSpPr>
        <p:spPr>
          <a:xfrm>
            <a:off x="8363928" y="4679156"/>
            <a:ext cx="501424" cy="27384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solidFill>
                  <a:schemeClr val="bg1"/>
                </a:solidFill>
              </a:rPr>
              <a:pPr/>
              <a:t>5</a:t>
            </a:fld>
            <a:endParaRPr lang="en-US" dirty="0">
              <a:solidFill>
                <a:schemeClr val="bg1"/>
              </a:solidFill>
            </a:endParaRPr>
          </a:p>
        </p:txBody>
      </p:sp>
    </p:spTree>
    <p:extLst>
      <p:ext uri="{BB962C8B-B14F-4D97-AF65-F5344CB8AC3E}">
        <p14:creationId xmlns:p14="http://schemas.microsoft.com/office/powerpoint/2010/main" val="29048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976725" cy="858371"/>
          </a:xfrm>
          <a:prstGeom prst="rect">
            <a:avLst/>
          </a:prstGeom>
        </p:spPr>
        <p:txBody>
          <a:bodyPr anchor="t"/>
          <a:lstStyle/>
          <a:p>
            <a:pPr fontAlgn="auto">
              <a:spcAft>
                <a:spcPts val="0"/>
              </a:spcAft>
              <a:defRPr/>
            </a:pPr>
            <a:r>
              <a:rPr lang="de-DE" sz="4000" dirty="0"/>
              <a:t>Radioaktivität</a:t>
            </a:r>
            <a:endParaRPr lang="fr-FR" sz="4000" dirty="0">
              <a:solidFill>
                <a:schemeClr val="accent6">
                  <a:lumMod val="50000"/>
                </a:schemeClr>
              </a:solidFill>
            </a:endParaRPr>
          </a:p>
        </p:txBody>
      </p:sp>
      <p:pic>
        <p:nvPicPr>
          <p:cNvPr id="77" name="Picture 76">
            <a:extLst>
              <a:ext uri="{FF2B5EF4-FFF2-40B4-BE49-F238E27FC236}">
                <a16:creationId xmlns:a16="http://schemas.microsoft.com/office/drawing/2014/main" id="{858404B0-02B9-5433-FD92-3F96D54D5A56}"/>
              </a:ext>
            </a:extLst>
          </p:cNvPr>
          <p:cNvPicPr>
            <a:picLocks noChangeAspect="1"/>
          </p:cNvPicPr>
          <p:nvPr/>
        </p:nvPicPr>
        <p:blipFill>
          <a:blip r:embed="rId3"/>
          <a:stretch>
            <a:fillRect/>
          </a:stretch>
        </p:blipFill>
        <p:spPr>
          <a:xfrm>
            <a:off x="619059" y="2008422"/>
            <a:ext cx="3657667" cy="1577507"/>
          </a:xfrm>
          <a:prstGeom prst="rect">
            <a:avLst/>
          </a:prstGeom>
        </p:spPr>
      </p:pic>
      <p:pic>
        <p:nvPicPr>
          <p:cNvPr id="158" name="Picture 157">
            <a:extLst>
              <a:ext uri="{FF2B5EF4-FFF2-40B4-BE49-F238E27FC236}">
                <a16:creationId xmlns:a16="http://schemas.microsoft.com/office/drawing/2014/main" id="{0EB6599B-2537-6E45-4042-C8FBCED28375}"/>
              </a:ext>
            </a:extLst>
          </p:cNvPr>
          <p:cNvPicPr>
            <a:picLocks noChangeAspect="1"/>
          </p:cNvPicPr>
          <p:nvPr/>
        </p:nvPicPr>
        <p:blipFill>
          <a:blip r:embed="rId4"/>
          <a:stretch>
            <a:fillRect/>
          </a:stretch>
        </p:blipFill>
        <p:spPr>
          <a:xfrm>
            <a:off x="5100154" y="2183180"/>
            <a:ext cx="3424787" cy="1227991"/>
          </a:xfrm>
          <a:prstGeom prst="rect">
            <a:avLst/>
          </a:prstGeom>
        </p:spPr>
      </p:pic>
      <p:sp>
        <p:nvSpPr>
          <p:cNvPr id="160" name="TextBox 159">
            <a:extLst>
              <a:ext uri="{FF2B5EF4-FFF2-40B4-BE49-F238E27FC236}">
                <a16:creationId xmlns:a16="http://schemas.microsoft.com/office/drawing/2014/main" id="{61016931-C594-AE86-E34C-D112EF3A64CC}"/>
              </a:ext>
            </a:extLst>
          </p:cNvPr>
          <p:cNvSpPr txBox="1"/>
          <p:nvPr/>
        </p:nvSpPr>
        <p:spPr>
          <a:xfrm>
            <a:off x="5468471" y="3613154"/>
            <a:ext cx="3154284" cy="600164"/>
          </a:xfrm>
          <a:prstGeom prst="rect">
            <a:avLst/>
          </a:prstGeom>
          <a:noFill/>
        </p:spPr>
        <p:txBody>
          <a:bodyPr wrap="square">
            <a:spAutoFit/>
          </a:bodyPr>
          <a:lstStyle/>
          <a:p>
            <a:pPr algn="ctr"/>
            <a:r>
              <a:rPr lang="de-DE" sz="1100" dirty="0"/>
              <a:t>Die einzige Möglichkeit, es nachzuweisen und zu messen, ist die Verwendung spezieller Instrumentierung</a:t>
            </a:r>
            <a:endParaRPr lang="fr-CH" sz="1100" i="1" dirty="0"/>
          </a:p>
        </p:txBody>
      </p:sp>
      <p:sp>
        <p:nvSpPr>
          <p:cNvPr id="162" name="TextBox 161">
            <a:extLst>
              <a:ext uri="{FF2B5EF4-FFF2-40B4-BE49-F238E27FC236}">
                <a16:creationId xmlns:a16="http://schemas.microsoft.com/office/drawing/2014/main" id="{89315325-3F2F-BDAF-426E-4007B894AB06}"/>
              </a:ext>
            </a:extLst>
          </p:cNvPr>
          <p:cNvSpPr txBox="1"/>
          <p:nvPr/>
        </p:nvSpPr>
        <p:spPr>
          <a:xfrm>
            <a:off x="167275" y="1152282"/>
            <a:ext cx="8719272" cy="646331"/>
          </a:xfrm>
          <a:prstGeom prst="rect">
            <a:avLst/>
          </a:prstGeom>
          <a:noFill/>
        </p:spPr>
        <p:txBody>
          <a:bodyPr wrap="square">
            <a:spAutoFit/>
          </a:bodyPr>
          <a:lstStyle/>
          <a:p>
            <a:r>
              <a:rPr lang="de-DE" sz="1200" i="1" dirty="0"/>
              <a:t>Einige Arten von Atomen zerfallen (oder wandeln sich um) </a:t>
            </a:r>
            <a:r>
              <a:rPr lang="de-DE" sz="1200" i="1" u="sng" dirty="0"/>
              <a:t>spontan</a:t>
            </a:r>
            <a:r>
              <a:rPr lang="de-DE" sz="1200" i="1" dirty="0"/>
              <a:t> und emittieren Teilchen und Strahlung durch einen Prozess, der radioaktiver Zerfall oder Radioaktivität genannt wird. </a:t>
            </a:r>
            <a:r>
              <a:rPr lang="de-DE" sz="1200" i="1" u="sng" dirty="0"/>
              <a:t>Ionisierende Strahlung </a:t>
            </a:r>
            <a:r>
              <a:rPr lang="de-DE" sz="1200" i="1" dirty="0"/>
              <a:t>ist Strahlung, die genügend Energie trägt, um Elektronen aus Atomen oder Molekülen zu lösen, wodurch sie geladen werden.</a:t>
            </a:r>
            <a:endParaRPr lang="en-CH" sz="1200" i="1" dirty="0"/>
          </a:p>
        </p:txBody>
      </p:sp>
      <p:sp>
        <p:nvSpPr>
          <p:cNvPr id="163" name="TextBox 162">
            <a:extLst>
              <a:ext uri="{FF2B5EF4-FFF2-40B4-BE49-F238E27FC236}">
                <a16:creationId xmlns:a16="http://schemas.microsoft.com/office/drawing/2014/main" id="{B7AFE5D6-BBB9-BC12-C4DD-37FDFD89E5C2}"/>
              </a:ext>
            </a:extLst>
          </p:cNvPr>
          <p:cNvSpPr txBox="1"/>
          <p:nvPr/>
        </p:nvSpPr>
        <p:spPr>
          <a:xfrm>
            <a:off x="194613" y="1808568"/>
            <a:ext cx="2388093" cy="276999"/>
          </a:xfrm>
          <a:prstGeom prst="rect">
            <a:avLst/>
          </a:prstGeom>
          <a:noFill/>
        </p:spPr>
        <p:txBody>
          <a:bodyPr wrap="square" rtlCol="0">
            <a:spAutoFit/>
          </a:bodyPr>
          <a:lstStyle/>
          <a:p>
            <a:r>
              <a:rPr lang="en-US" sz="1200" b="1"/>
              <a:t>Radioaktiver Zerfall</a:t>
            </a:r>
            <a:endParaRPr lang="en-CH" sz="1200" b="1" dirty="0"/>
          </a:p>
        </p:txBody>
      </p:sp>
      <p:sp>
        <p:nvSpPr>
          <p:cNvPr id="3" name="TextBox 2">
            <a:extLst>
              <a:ext uri="{FF2B5EF4-FFF2-40B4-BE49-F238E27FC236}">
                <a16:creationId xmlns:a16="http://schemas.microsoft.com/office/drawing/2014/main" id="{094F8B35-96FE-6964-EEB2-87462067DFDB}"/>
              </a:ext>
            </a:extLst>
          </p:cNvPr>
          <p:cNvSpPr txBox="1"/>
          <p:nvPr/>
        </p:nvSpPr>
        <p:spPr>
          <a:xfrm>
            <a:off x="59730" y="3606497"/>
            <a:ext cx="4589963" cy="769441"/>
          </a:xfrm>
          <a:prstGeom prst="rect">
            <a:avLst/>
          </a:prstGeom>
          <a:noFill/>
        </p:spPr>
        <p:txBody>
          <a:bodyPr wrap="square">
            <a:spAutoFit/>
          </a:bodyPr>
          <a:lstStyle/>
          <a:p>
            <a:pPr algn="ctr"/>
            <a:r>
              <a:rPr lang="de-DE" sz="1100" dirty="0"/>
              <a:t>Ein Atom besteht aus einem Kern, der von einer Wolke von Elektronen umgeben ist. Instabile Kerne zerfallen (oder transformieren sich) spontan und emittieren Teilchen (= Strahlung). Solche Kerne werden radioaktive Kerne genannt</a:t>
            </a:r>
            <a:endParaRPr lang="en-GB" sz="1100" dirty="0"/>
          </a:p>
        </p:txBody>
      </p:sp>
      <p:sp>
        <p:nvSpPr>
          <p:cNvPr id="2" name="Slide Number Placeholder 3">
            <a:extLst>
              <a:ext uri="{FF2B5EF4-FFF2-40B4-BE49-F238E27FC236}">
                <a16:creationId xmlns:a16="http://schemas.microsoft.com/office/drawing/2014/main" id="{D710766A-9B7F-92E4-20FD-E66163E15621}"/>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6</a:t>
            </a:fld>
            <a:endParaRPr lang="en-US" dirty="0">
              <a:solidFill>
                <a:schemeClr val="bg1"/>
              </a:solidFill>
            </a:endParaRPr>
          </a:p>
        </p:txBody>
      </p:sp>
    </p:spTree>
    <p:extLst>
      <p:ext uri="{BB962C8B-B14F-4D97-AF65-F5344CB8AC3E}">
        <p14:creationId xmlns:p14="http://schemas.microsoft.com/office/powerpoint/2010/main" val="2457292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976725" cy="858371"/>
          </a:xfrm>
          <a:prstGeom prst="rect">
            <a:avLst/>
          </a:prstGeom>
        </p:spPr>
        <p:txBody>
          <a:bodyPr anchor="t"/>
          <a:lstStyle/>
          <a:p>
            <a:pPr fontAlgn="auto">
              <a:spcAft>
                <a:spcPts val="0"/>
              </a:spcAft>
              <a:defRPr/>
            </a:pPr>
            <a:r>
              <a:rPr lang="de-DE" sz="4000" dirty="0"/>
              <a:t>Zerfallsarten</a:t>
            </a:r>
            <a:endParaRPr lang="fr-FR" sz="4000" dirty="0">
              <a:solidFill>
                <a:schemeClr val="accent6">
                  <a:lumMod val="50000"/>
                </a:schemeClr>
              </a:solidFill>
            </a:endParaRPr>
          </a:p>
        </p:txBody>
      </p:sp>
      <p:sp>
        <p:nvSpPr>
          <p:cNvPr id="4" name="TextBox 3">
            <a:extLst>
              <a:ext uri="{FF2B5EF4-FFF2-40B4-BE49-F238E27FC236}">
                <a16:creationId xmlns:a16="http://schemas.microsoft.com/office/drawing/2014/main" id="{9A2DA2C8-B744-7DF4-2A28-214844D3A8D1}"/>
              </a:ext>
            </a:extLst>
          </p:cNvPr>
          <p:cNvSpPr txBox="1"/>
          <p:nvPr/>
        </p:nvSpPr>
        <p:spPr>
          <a:xfrm>
            <a:off x="250286" y="1125395"/>
            <a:ext cx="3978597" cy="646331"/>
          </a:xfrm>
          <a:prstGeom prst="rect">
            <a:avLst/>
          </a:prstGeom>
          <a:noFill/>
        </p:spPr>
        <p:txBody>
          <a:bodyPr wrap="square" rtlCol="0">
            <a:spAutoFit/>
          </a:bodyPr>
          <a:lstStyle/>
          <a:p>
            <a:r>
              <a:rPr lang="en-US" sz="1200" b="1" dirty="0">
                <a:latin typeface="Symbol" panose="05050102010706020507" pitchFamily="18" charset="2"/>
              </a:rPr>
              <a:t>a</a:t>
            </a:r>
            <a:r>
              <a:rPr lang="en-US" sz="1200" b="1" dirty="0"/>
              <a:t> </a:t>
            </a:r>
            <a:r>
              <a:rPr lang="en-US" sz="1200" b="1" dirty="0" err="1"/>
              <a:t>Zerfall</a:t>
            </a:r>
            <a:r>
              <a:rPr lang="en-US" sz="1200" b="1" dirty="0"/>
              <a:t>: </a:t>
            </a:r>
            <a:r>
              <a:rPr kumimoji="0" lang="en-US" sz="1200" i="0" u="none" strike="noStrike" kern="1200" cap="none" spc="0" normalizeH="0" baseline="0" noProof="0" dirty="0">
                <a:ln>
                  <a:noFill/>
                </a:ln>
                <a:solidFill>
                  <a:srgbClr val="0055A0"/>
                </a:solidFill>
                <a:effectLst/>
                <a:uLnTx/>
                <a:uFillTx/>
                <a:latin typeface="Arial"/>
                <a:ea typeface="+mn-ea"/>
                <a:cs typeface="+mn-cs"/>
              </a:rPr>
              <a:t>Emission </a:t>
            </a:r>
            <a:r>
              <a:rPr kumimoji="0" lang="en-US" sz="1200" i="0" u="none" strike="noStrike" kern="1200" cap="none" spc="0" normalizeH="0" baseline="0" noProof="0" dirty="0" err="1">
                <a:ln>
                  <a:noFill/>
                </a:ln>
                <a:solidFill>
                  <a:srgbClr val="0055A0"/>
                </a:solidFill>
                <a:effectLst/>
                <a:uLnTx/>
                <a:uFillTx/>
                <a:latin typeface="Arial"/>
                <a:ea typeface="+mn-ea"/>
                <a:cs typeface="+mn-cs"/>
              </a:rPr>
              <a:t>eines</a:t>
            </a:r>
            <a:r>
              <a:rPr kumimoji="0" lang="en-US" sz="1200" i="0" u="none" strike="noStrike" kern="1200" cap="none" spc="0" normalizeH="0" baseline="0" noProof="0" dirty="0">
                <a:ln>
                  <a:noFill/>
                </a:ln>
                <a:solidFill>
                  <a:srgbClr val="0055A0"/>
                </a:solidFill>
                <a:effectLst/>
                <a:uLnTx/>
                <a:uFillTx/>
                <a:latin typeface="Arial"/>
                <a:ea typeface="+mn-ea"/>
                <a:cs typeface="+mn-cs"/>
              </a:rPr>
              <a:t> </a:t>
            </a:r>
            <a:r>
              <a:rPr kumimoji="0" lang="en-US" sz="1200" i="0" u="none" strike="noStrike" kern="1200" cap="none" spc="0" normalizeH="0" baseline="0" noProof="0" dirty="0">
                <a:ln>
                  <a:noFill/>
                </a:ln>
                <a:solidFill>
                  <a:srgbClr val="0055A0"/>
                </a:solidFill>
                <a:effectLst/>
                <a:uLnTx/>
                <a:uFillTx/>
                <a:latin typeface="Symbol" panose="05050102010706020507" pitchFamily="18" charset="2"/>
                <a:ea typeface="+mn-ea"/>
                <a:cs typeface="+mn-cs"/>
              </a:rPr>
              <a:t>a </a:t>
            </a:r>
            <a:r>
              <a:rPr kumimoji="0" lang="en-US" sz="1200" i="0" u="none" strike="noStrike" kern="1200" cap="none" spc="0" normalizeH="0" baseline="0" noProof="0" dirty="0" err="1">
                <a:ln>
                  <a:noFill/>
                </a:ln>
                <a:solidFill>
                  <a:srgbClr val="0055A0"/>
                </a:solidFill>
                <a:effectLst/>
                <a:uLnTx/>
                <a:uFillTx/>
                <a:latin typeface="Arial"/>
                <a:ea typeface="+mn-ea"/>
                <a:cs typeface="+mn-cs"/>
              </a:rPr>
              <a:t>Teilchens</a:t>
            </a:r>
            <a:r>
              <a:rPr lang="en-US" sz="1200" dirty="0">
                <a:solidFill>
                  <a:srgbClr val="0055A0"/>
                </a:solidFill>
                <a:latin typeface="Arial"/>
              </a:rPr>
              <a:t> (</a:t>
            </a:r>
            <a:r>
              <a:rPr kumimoji="0" lang="en-US" sz="1200" i="0" u="none" strike="noStrike" kern="1200" cap="none" spc="0" normalizeH="0" baseline="0" noProof="0" dirty="0">
                <a:ln>
                  <a:noFill/>
                </a:ln>
                <a:solidFill>
                  <a:srgbClr val="0055A0"/>
                </a:solidFill>
                <a:effectLst/>
                <a:uLnTx/>
                <a:uFillTx/>
                <a:latin typeface="Arial"/>
                <a:ea typeface="+mn-ea"/>
                <a:cs typeface="+mn-cs"/>
              </a:rPr>
              <a:t>2 </a:t>
            </a:r>
            <a:r>
              <a:rPr kumimoji="0" lang="en-US" sz="1200" i="0" u="none" strike="noStrike" kern="1200" cap="none" spc="0" normalizeH="0" baseline="0" noProof="0" dirty="0" err="1">
                <a:ln>
                  <a:noFill/>
                </a:ln>
                <a:solidFill>
                  <a:srgbClr val="0055A0"/>
                </a:solidFill>
                <a:effectLst/>
                <a:uLnTx/>
                <a:uFillTx/>
                <a:latin typeface="Arial"/>
                <a:ea typeface="+mn-ea"/>
                <a:cs typeface="+mn-cs"/>
              </a:rPr>
              <a:t>Protonen</a:t>
            </a:r>
            <a:r>
              <a:rPr kumimoji="0" lang="en-US" sz="1200" i="0" u="none" strike="noStrike" kern="1200" cap="none" spc="0" normalizeH="0" baseline="0" noProof="0" dirty="0">
                <a:ln>
                  <a:noFill/>
                </a:ln>
                <a:solidFill>
                  <a:srgbClr val="0055A0"/>
                </a:solidFill>
                <a:effectLst/>
                <a:uLnTx/>
                <a:uFillTx/>
                <a:latin typeface="Arial"/>
                <a:ea typeface="+mn-ea"/>
                <a:cs typeface="+mn-cs"/>
              </a:rPr>
              <a:t> + 2 </a:t>
            </a:r>
            <a:r>
              <a:rPr kumimoji="0" lang="en-US" sz="1200" i="0" u="none" strike="noStrike" kern="1200" cap="none" spc="0" normalizeH="0" baseline="0" noProof="0" dirty="0" err="1">
                <a:ln>
                  <a:noFill/>
                </a:ln>
                <a:solidFill>
                  <a:srgbClr val="0055A0"/>
                </a:solidFill>
                <a:effectLst/>
                <a:uLnTx/>
                <a:uFillTx/>
                <a:latin typeface="Arial"/>
                <a:ea typeface="+mn-ea"/>
                <a:cs typeface="+mn-cs"/>
              </a:rPr>
              <a:t>Neutronen</a:t>
            </a:r>
            <a:r>
              <a:rPr kumimoji="0" lang="en-US" sz="1200" i="0" u="none" strike="noStrike" kern="1200" cap="none" spc="0" normalizeH="0" baseline="0" noProof="0" dirty="0">
                <a:ln>
                  <a:noFill/>
                </a:ln>
                <a:solidFill>
                  <a:srgbClr val="0055A0"/>
                </a:solidFill>
                <a:effectLst/>
                <a:uLnTx/>
                <a:uFillTx/>
                <a:latin typeface="Arial"/>
                <a:ea typeface="+mn-ea"/>
                <a:cs typeface="+mn-cs"/>
              </a:rPr>
              <a:t>)</a:t>
            </a:r>
            <a:endParaRPr lang="en-CH" sz="1200" dirty="0"/>
          </a:p>
          <a:p>
            <a:endParaRPr lang="en-CH" sz="1200" b="1" dirty="0"/>
          </a:p>
        </p:txBody>
      </p:sp>
      <p:pic>
        <p:nvPicPr>
          <p:cNvPr id="12" name="Picture 11">
            <a:extLst>
              <a:ext uri="{FF2B5EF4-FFF2-40B4-BE49-F238E27FC236}">
                <a16:creationId xmlns:a16="http://schemas.microsoft.com/office/drawing/2014/main" id="{2FE4006A-96D1-514B-05E6-01197E0DE58D}"/>
              </a:ext>
            </a:extLst>
          </p:cNvPr>
          <p:cNvPicPr>
            <a:picLocks noChangeAspect="1"/>
          </p:cNvPicPr>
          <p:nvPr/>
        </p:nvPicPr>
        <p:blipFill>
          <a:blip r:embed="rId3"/>
          <a:stretch>
            <a:fillRect/>
          </a:stretch>
        </p:blipFill>
        <p:spPr>
          <a:xfrm>
            <a:off x="226093" y="1614800"/>
            <a:ext cx="1658586" cy="533117"/>
          </a:xfrm>
          <a:prstGeom prst="rect">
            <a:avLst/>
          </a:prstGeom>
        </p:spPr>
      </p:pic>
      <p:sp>
        <p:nvSpPr>
          <p:cNvPr id="18" name="TextBox 17">
            <a:extLst>
              <a:ext uri="{FF2B5EF4-FFF2-40B4-BE49-F238E27FC236}">
                <a16:creationId xmlns:a16="http://schemas.microsoft.com/office/drawing/2014/main" id="{ADC9D735-3F01-9DE3-651B-FF7D6EC6CF0F}"/>
              </a:ext>
            </a:extLst>
          </p:cNvPr>
          <p:cNvSpPr txBox="1"/>
          <p:nvPr/>
        </p:nvSpPr>
        <p:spPr>
          <a:xfrm>
            <a:off x="1832538" y="1726188"/>
            <a:ext cx="2823099" cy="276999"/>
          </a:xfrm>
          <a:prstGeom prst="rect">
            <a:avLst/>
          </a:prstGeom>
          <a:noFill/>
        </p:spPr>
        <p:txBody>
          <a:bodyPr wrap="square">
            <a:spAutoFit/>
          </a:bodyPr>
          <a:lstStyle/>
          <a:p>
            <a:r>
              <a:rPr lang="de-CH" sz="1200" dirty="0">
                <a:solidFill>
                  <a:prstClr val="black"/>
                </a:solidFill>
                <a:cs typeface="Arial" pitchFamily="34" charset="0"/>
              </a:rPr>
              <a:t>A</a:t>
            </a:r>
            <a:r>
              <a:rPr lang="de-CH" sz="1200" baseline="-25000" dirty="0">
                <a:solidFill>
                  <a:prstClr val="black"/>
                </a:solidFill>
                <a:cs typeface="Arial" pitchFamily="34" charset="0"/>
                <a:sym typeface="Wingdings" pitchFamily="2" charset="2"/>
              </a:rPr>
              <a:t>new</a:t>
            </a:r>
            <a:r>
              <a:rPr lang="de-CH" sz="1200" dirty="0">
                <a:solidFill>
                  <a:prstClr val="black"/>
                </a:solidFill>
                <a:cs typeface="Arial" pitchFamily="34" charset="0"/>
                <a:sym typeface="Wingdings" pitchFamily="2" charset="2"/>
              </a:rPr>
              <a:t>= A</a:t>
            </a:r>
            <a:r>
              <a:rPr lang="de-CH" sz="1200" baseline="-25000" dirty="0">
                <a:solidFill>
                  <a:prstClr val="black"/>
                </a:solidFill>
                <a:cs typeface="Arial" pitchFamily="34" charset="0"/>
                <a:sym typeface="Wingdings" pitchFamily="2" charset="2"/>
              </a:rPr>
              <a:t>old</a:t>
            </a:r>
            <a:r>
              <a:rPr lang="de-CH" sz="1200" dirty="0">
                <a:solidFill>
                  <a:prstClr val="black"/>
                </a:solidFill>
                <a:cs typeface="Arial" pitchFamily="34" charset="0"/>
                <a:sym typeface="Wingdings" pitchFamily="2" charset="2"/>
              </a:rPr>
              <a:t>-4  und  Z</a:t>
            </a:r>
            <a:r>
              <a:rPr lang="de-CH" sz="1200" baseline="-25000" dirty="0">
                <a:solidFill>
                  <a:prstClr val="black"/>
                </a:solidFill>
                <a:cs typeface="Arial" pitchFamily="34" charset="0"/>
                <a:sym typeface="Wingdings" pitchFamily="2" charset="2"/>
              </a:rPr>
              <a:t>new</a:t>
            </a:r>
            <a:r>
              <a:rPr lang="de-CH" sz="1200" dirty="0">
                <a:solidFill>
                  <a:prstClr val="black"/>
                </a:solidFill>
                <a:cs typeface="Arial" pitchFamily="34" charset="0"/>
                <a:sym typeface="Wingdings" pitchFamily="2" charset="2"/>
              </a:rPr>
              <a:t>=Z</a:t>
            </a:r>
            <a:r>
              <a:rPr lang="de-CH" sz="1200" baseline="-25000" dirty="0">
                <a:solidFill>
                  <a:prstClr val="black"/>
                </a:solidFill>
                <a:cs typeface="Arial" pitchFamily="34" charset="0"/>
                <a:sym typeface="Wingdings" pitchFamily="2" charset="2"/>
              </a:rPr>
              <a:t>old</a:t>
            </a:r>
            <a:r>
              <a:rPr lang="de-CH" sz="1200" dirty="0">
                <a:solidFill>
                  <a:prstClr val="black"/>
                </a:solidFill>
                <a:cs typeface="Arial" pitchFamily="34" charset="0"/>
                <a:sym typeface="Wingdings" pitchFamily="2" charset="2"/>
              </a:rPr>
              <a:t>-2</a:t>
            </a:r>
            <a:r>
              <a:rPr lang="de-CH" sz="1200" dirty="0">
                <a:solidFill>
                  <a:prstClr val="black"/>
                </a:solidFill>
                <a:cs typeface="Arial" pitchFamily="34" charset="0"/>
              </a:rPr>
              <a:t> </a:t>
            </a:r>
            <a:endParaRPr lang="en-CH" sz="1200" dirty="0"/>
          </a:p>
        </p:txBody>
      </p:sp>
      <p:sp>
        <p:nvSpPr>
          <p:cNvPr id="19" name="TextBox 18">
            <a:extLst>
              <a:ext uri="{FF2B5EF4-FFF2-40B4-BE49-F238E27FC236}">
                <a16:creationId xmlns:a16="http://schemas.microsoft.com/office/drawing/2014/main" id="{AEE622FA-6014-112E-1289-6667AF08C748}"/>
              </a:ext>
            </a:extLst>
          </p:cNvPr>
          <p:cNvSpPr txBox="1"/>
          <p:nvPr/>
        </p:nvSpPr>
        <p:spPr>
          <a:xfrm>
            <a:off x="250286" y="2368788"/>
            <a:ext cx="3978597" cy="646331"/>
          </a:xfrm>
          <a:prstGeom prst="rect">
            <a:avLst/>
          </a:prstGeom>
          <a:noFill/>
        </p:spPr>
        <p:txBody>
          <a:bodyPr wrap="square" rtlCol="0">
            <a:spAutoFit/>
          </a:bodyPr>
          <a:lstStyle/>
          <a:p>
            <a:r>
              <a:rPr lang="de-CH" sz="1200" b="1" dirty="0">
                <a:latin typeface="Symbol" pitchFamily="18" charset="2"/>
                <a:cs typeface="Arial" pitchFamily="34" charset="0"/>
              </a:rPr>
              <a:t>b</a:t>
            </a:r>
            <a:r>
              <a:rPr lang="en-US" sz="1200" b="1" dirty="0"/>
              <a:t> </a:t>
            </a:r>
            <a:r>
              <a:rPr lang="en-US" sz="1200" b="1" dirty="0" err="1"/>
              <a:t>Zerfall</a:t>
            </a:r>
            <a:r>
              <a:rPr lang="en-US" sz="1200" b="1" dirty="0"/>
              <a:t>: </a:t>
            </a:r>
            <a:r>
              <a:rPr kumimoji="0" lang="en-US" sz="1200" i="1" u="none" strike="noStrike" kern="1200" cap="none" spc="0" normalizeH="0" baseline="0" noProof="0" dirty="0">
                <a:ln>
                  <a:noFill/>
                </a:ln>
                <a:solidFill>
                  <a:srgbClr val="0055A0"/>
                </a:solidFill>
                <a:effectLst/>
                <a:uLnTx/>
                <a:uFillTx/>
                <a:latin typeface="Arial"/>
                <a:ea typeface="+mn-ea"/>
                <a:cs typeface="+mn-cs"/>
              </a:rPr>
              <a:t>Emission von 1 </a:t>
            </a:r>
            <a:r>
              <a:rPr kumimoji="0" lang="en-US" sz="1200" i="1" u="none" strike="noStrike" kern="1200" cap="none" spc="0" normalizeH="0" baseline="0" noProof="0" dirty="0" err="1">
                <a:ln>
                  <a:noFill/>
                </a:ln>
                <a:solidFill>
                  <a:srgbClr val="0055A0"/>
                </a:solidFill>
                <a:effectLst/>
                <a:uLnTx/>
                <a:uFillTx/>
                <a:latin typeface="Arial"/>
                <a:ea typeface="+mn-ea"/>
                <a:cs typeface="+mn-cs"/>
              </a:rPr>
              <a:t>Elektron</a:t>
            </a:r>
            <a:r>
              <a:rPr lang="en-US" sz="1200" i="1" dirty="0">
                <a:solidFill>
                  <a:srgbClr val="0055A0"/>
                </a:solidFill>
                <a:latin typeface="Arial"/>
              </a:rPr>
              <a:t> </a:t>
            </a:r>
            <a:r>
              <a:rPr lang="en-US" sz="1200" i="1" dirty="0" err="1">
                <a:solidFill>
                  <a:srgbClr val="0055A0"/>
                </a:solidFill>
                <a:latin typeface="Arial"/>
              </a:rPr>
              <a:t>oder</a:t>
            </a:r>
            <a:r>
              <a:rPr lang="en-US" sz="1200" i="1" dirty="0">
                <a:solidFill>
                  <a:srgbClr val="0055A0"/>
                </a:solidFill>
                <a:latin typeface="Arial"/>
              </a:rPr>
              <a:t> </a:t>
            </a:r>
            <a:r>
              <a:rPr kumimoji="0" lang="en-US" sz="1200" i="1" u="none" strike="noStrike" kern="1200" cap="none" spc="0" normalizeH="0" baseline="0" noProof="0" dirty="0">
                <a:ln>
                  <a:noFill/>
                </a:ln>
                <a:solidFill>
                  <a:srgbClr val="0055A0"/>
                </a:solidFill>
                <a:effectLst/>
                <a:uLnTx/>
                <a:uFillTx/>
                <a:latin typeface="Arial"/>
                <a:ea typeface="+mn-ea"/>
                <a:cs typeface="+mn-cs"/>
              </a:rPr>
              <a:t>Positron und 2 Neutrinos</a:t>
            </a:r>
            <a:endParaRPr lang="en-CH" sz="1200" i="1" dirty="0"/>
          </a:p>
          <a:p>
            <a:endParaRPr lang="en-CH" sz="1200" b="1" dirty="0"/>
          </a:p>
        </p:txBody>
      </p:sp>
      <p:sp>
        <p:nvSpPr>
          <p:cNvPr id="22" name="TextBox 21">
            <a:extLst>
              <a:ext uri="{FF2B5EF4-FFF2-40B4-BE49-F238E27FC236}">
                <a16:creationId xmlns:a16="http://schemas.microsoft.com/office/drawing/2014/main" id="{E3686BFB-3C5F-6BBA-72E6-1743A3642C5B}"/>
              </a:ext>
            </a:extLst>
          </p:cNvPr>
          <p:cNvSpPr txBox="1"/>
          <p:nvPr/>
        </p:nvSpPr>
        <p:spPr>
          <a:xfrm>
            <a:off x="4731327" y="1113046"/>
            <a:ext cx="4264346" cy="646331"/>
          </a:xfrm>
          <a:prstGeom prst="rect">
            <a:avLst/>
          </a:prstGeom>
          <a:noFill/>
        </p:spPr>
        <p:txBody>
          <a:bodyPr wrap="square" rtlCol="0">
            <a:spAutoFit/>
          </a:bodyPr>
          <a:lstStyle/>
          <a:p>
            <a:r>
              <a:rPr lang="de-DE" sz="1200" b="1" dirty="0"/>
              <a:t>Elektroneneinfang:</a:t>
            </a:r>
            <a:r>
              <a:rPr lang="de-DE" sz="1200" dirty="0"/>
              <a:t> Ein Elektron aus der Atomhülle wird von einem Proton eingefangen, was zur Umwandlung in ein Neutron führt</a:t>
            </a:r>
            <a:endParaRPr lang="en-CH" sz="1200" dirty="0">
              <a:solidFill>
                <a:srgbClr val="0055A0"/>
              </a:solidFill>
              <a:highlight>
                <a:srgbClr val="FFFF00"/>
              </a:highlight>
              <a:latin typeface="Arial"/>
            </a:endParaRPr>
          </a:p>
        </p:txBody>
      </p:sp>
      <p:pic>
        <p:nvPicPr>
          <p:cNvPr id="25" name="Picture 2">
            <a:extLst>
              <a:ext uri="{FF2B5EF4-FFF2-40B4-BE49-F238E27FC236}">
                <a16:creationId xmlns:a16="http://schemas.microsoft.com/office/drawing/2014/main" id="{FF2C29A5-4DC5-A8C3-5A5A-7CF5CE32F0D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8457"/>
          <a:stretch/>
        </p:blipFill>
        <p:spPr bwMode="auto">
          <a:xfrm>
            <a:off x="142289" y="2911990"/>
            <a:ext cx="2603442" cy="6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a:extLst>
              <a:ext uri="{FF2B5EF4-FFF2-40B4-BE49-F238E27FC236}">
                <a16:creationId xmlns:a16="http://schemas.microsoft.com/office/drawing/2014/main" id="{A1D18966-615F-D498-DDDF-69FC7EE1C76B}"/>
              </a:ext>
            </a:extLst>
          </p:cNvPr>
          <p:cNvSpPr txBox="1"/>
          <p:nvPr/>
        </p:nvSpPr>
        <p:spPr>
          <a:xfrm>
            <a:off x="2838342" y="2702423"/>
            <a:ext cx="1655620" cy="1369606"/>
          </a:xfrm>
          <a:prstGeom prst="rect">
            <a:avLst/>
          </a:prstGeom>
          <a:noFill/>
        </p:spPr>
        <p:txBody>
          <a:bodyPr wrap="square">
            <a:spAutoFit/>
          </a:bodyPr>
          <a:lstStyle/>
          <a:p>
            <a:pPr eaLnBrk="1" hangingPunct="1">
              <a:spcAft>
                <a:spcPts val="600"/>
              </a:spcAft>
            </a:pPr>
            <a:r>
              <a:rPr lang="de-CH" sz="1200" dirty="0">
                <a:solidFill>
                  <a:prstClr val="black"/>
                </a:solidFill>
                <a:cs typeface="Arial" pitchFamily="34" charset="0"/>
              </a:rPr>
              <a:t>A</a:t>
            </a:r>
            <a:r>
              <a:rPr lang="de-CH" sz="1200" baseline="-25000" dirty="0">
                <a:solidFill>
                  <a:prstClr val="black"/>
                </a:solidFill>
                <a:cs typeface="Arial" pitchFamily="34" charset="0"/>
                <a:sym typeface="Wingdings" pitchFamily="2" charset="2"/>
              </a:rPr>
              <a:t>new</a:t>
            </a:r>
            <a:r>
              <a:rPr lang="de-CH" sz="1200" dirty="0">
                <a:solidFill>
                  <a:prstClr val="black"/>
                </a:solidFill>
                <a:cs typeface="Arial" pitchFamily="34" charset="0"/>
                <a:sym typeface="Wingdings" pitchFamily="2" charset="2"/>
              </a:rPr>
              <a:t>= </a:t>
            </a:r>
            <a:r>
              <a:rPr lang="de-CH" sz="1200" dirty="0" err="1">
                <a:solidFill>
                  <a:prstClr val="black"/>
                </a:solidFill>
                <a:cs typeface="Arial" pitchFamily="34" charset="0"/>
                <a:sym typeface="Wingdings" pitchFamily="2" charset="2"/>
              </a:rPr>
              <a:t>A</a:t>
            </a:r>
            <a:r>
              <a:rPr lang="de-CH" sz="1200" baseline="-25000" dirty="0" err="1">
                <a:solidFill>
                  <a:prstClr val="black"/>
                </a:solidFill>
                <a:cs typeface="Arial" pitchFamily="34" charset="0"/>
                <a:sym typeface="Wingdings" pitchFamily="2" charset="2"/>
              </a:rPr>
              <a:t>old</a:t>
            </a:r>
            <a:r>
              <a:rPr lang="de-CH" sz="1200" dirty="0">
                <a:solidFill>
                  <a:prstClr val="black"/>
                </a:solidFill>
                <a:cs typeface="Arial" pitchFamily="34" charset="0"/>
                <a:sym typeface="Wingdings" pitchFamily="2" charset="2"/>
              </a:rPr>
              <a:t>  und</a:t>
            </a:r>
          </a:p>
          <a:p>
            <a:pPr eaLnBrk="1" hangingPunct="1">
              <a:spcAft>
                <a:spcPts val="1800"/>
              </a:spcAft>
            </a:pPr>
            <a:r>
              <a:rPr lang="de-CH" sz="1200" dirty="0">
                <a:solidFill>
                  <a:prstClr val="black"/>
                </a:solidFill>
                <a:cs typeface="Arial" pitchFamily="34" charset="0"/>
                <a:sym typeface="Wingdings" pitchFamily="2" charset="2"/>
              </a:rPr>
              <a:t>Z</a:t>
            </a:r>
            <a:r>
              <a:rPr lang="de-CH" sz="1200" baseline="-25000" dirty="0">
                <a:solidFill>
                  <a:prstClr val="black"/>
                </a:solidFill>
                <a:cs typeface="Arial" pitchFamily="34" charset="0"/>
                <a:sym typeface="Wingdings" pitchFamily="2" charset="2"/>
              </a:rPr>
              <a:t>new</a:t>
            </a:r>
            <a:r>
              <a:rPr lang="de-CH" sz="1200" dirty="0">
                <a:solidFill>
                  <a:prstClr val="black"/>
                </a:solidFill>
                <a:cs typeface="Arial" pitchFamily="34" charset="0"/>
                <a:sym typeface="Wingdings" pitchFamily="2" charset="2"/>
              </a:rPr>
              <a:t>=Z</a:t>
            </a:r>
            <a:r>
              <a:rPr lang="de-CH" sz="1200" baseline="-25000" dirty="0">
                <a:solidFill>
                  <a:prstClr val="black"/>
                </a:solidFill>
                <a:cs typeface="Arial" pitchFamily="34" charset="0"/>
                <a:sym typeface="Wingdings" pitchFamily="2" charset="2"/>
              </a:rPr>
              <a:t>old</a:t>
            </a:r>
            <a:r>
              <a:rPr lang="de-CH" sz="1200" dirty="0">
                <a:solidFill>
                  <a:prstClr val="black"/>
                </a:solidFill>
                <a:cs typeface="Arial" pitchFamily="34" charset="0"/>
                <a:sym typeface="Wingdings" pitchFamily="2" charset="2"/>
              </a:rPr>
              <a:t>+1 </a:t>
            </a:r>
          </a:p>
          <a:p>
            <a:pPr eaLnBrk="1" hangingPunct="1">
              <a:spcAft>
                <a:spcPts val="1800"/>
              </a:spcAft>
            </a:pPr>
            <a:r>
              <a:rPr lang="de-CH" sz="1200" dirty="0">
                <a:solidFill>
                  <a:prstClr val="black"/>
                </a:solidFill>
                <a:cs typeface="Arial" pitchFamily="34" charset="0"/>
                <a:sym typeface="Wingdings" pitchFamily="2" charset="2"/>
              </a:rPr>
              <a:t>oder</a:t>
            </a:r>
          </a:p>
          <a:p>
            <a:pPr eaLnBrk="1" hangingPunct="1">
              <a:spcAft>
                <a:spcPts val="600"/>
              </a:spcAft>
            </a:pPr>
            <a:r>
              <a:rPr lang="de-CH" sz="1200" dirty="0">
                <a:solidFill>
                  <a:prstClr val="black"/>
                </a:solidFill>
                <a:cs typeface="Arial" pitchFamily="34" charset="0"/>
                <a:sym typeface="Wingdings" pitchFamily="2" charset="2"/>
              </a:rPr>
              <a:t>Z</a:t>
            </a:r>
            <a:r>
              <a:rPr lang="de-CH" sz="1200" baseline="-25000" dirty="0">
                <a:solidFill>
                  <a:prstClr val="black"/>
                </a:solidFill>
                <a:cs typeface="Arial" pitchFamily="34" charset="0"/>
                <a:sym typeface="Wingdings" pitchFamily="2" charset="2"/>
              </a:rPr>
              <a:t>new</a:t>
            </a:r>
            <a:r>
              <a:rPr lang="de-CH" sz="1200" dirty="0">
                <a:solidFill>
                  <a:prstClr val="black"/>
                </a:solidFill>
                <a:cs typeface="Arial" pitchFamily="34" charset="0"/>
                <a:sym typeface="Wingdings" pitchFamily="2" charset="2"/>
              </a:rPr>
              <a:t>=Z</a:t>
            </a:r>
            <a:r>
              <a:rPr lang="de-CH" sz="1200" baseline="-25000" dirty="0">
                <a:solidFill>
                  <a:prstClr val="black"/>
                </a:solidFill>
                <a:cs typeface="Arial" pitchFamily="34" charset="0"/>
                <a:sym typeface="Wingdings" pitchFamily="2" charset="2"/>
              </a:rPr>
              <a:t>old</a:t>
            </a:r>
            <a:r>
              <a:rPr lang="de-CH" sz="1200" dirty="0">
                <a:solidFill>
                  <a:prstClr val="black"/>
                </a:solidFill>
                <a:cs typeface="Arial" pitchFamily="34" charset="0"/>
                <a:sym typeface="Wingdings" pitchFamily="2" charset="2"/>
              </a:rPr>
              <a:t>-1</a:t>
            </a:r>
            <a:r>
              <a:rPr lang="de-CH" sz="1200" dirty="0">
                <a:solidFill>
                  <a:prstClr val="black"/>
                </a:solidFill>
                <a:cs typeface="Arial" pitchFamily="34" charset="0"/>
              </a:rPr>
              <a:t>  </a:t>
            </a:r>
            <a:endParaRPr lang="en-GB" sz="1200" dirty="0">
              <a:solidFill>
                <a:prstClr val="black"/>
              </a:solidFill>
              <a:cs typeface="Arial" pitchFamily="34" charset="0"/>
            </a:endParaRPr>
          </a:p>
        </p:txBody>
      </p:sp>
      <p:pic>
        <p:nvPicPr>
          <p:cNvPr id="28" name="Picture 3">
            <a:extLst>
              <a:ext uri="{FF2B5EF4-FFF2-40B4-BE49-F238E27FC236}">
                <a16:creationId xmlns:a16="http://schemas.microsoft.com/office/drawing/2014/main" id="{20779DB8-9AF0-6EBE-0D46-CD4024E0949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5405" y="1822685"/>
            <a:ext cx="2172706" cy="6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a:extLst>
              <a:ext uri="{FF2B5EF4-FFF2-40B4-BE49-F238E27FC236}">
                <a16:creationId xmlns:a16="http://schemas.microsoft.com/office/drawing/2014/main" id="{77725BAD-9BAE-619E-9F12-0F662C277CD7}"/>
              </a:ext>
            </a:extLst>
          </p:cNvPr>
          <p:cNvSpPr txBox="1"/>
          <p:nvPr/>
        </p:nvSpPr>
        <p:spPr>
          <a:xfrm>
            <a:off x="7311462" y="1852507"/>
            <a:ext cx="1582252" cy="538609"/>
          </a:xfrm>
          <a:prstGeom prst="rect">
            <a:avLst/>
          </a:prstGeom>
          <a:noFill/>
        </p:spPr>
        <p:txBody>
          <a:bodyPr wrap="square">
            <a:spAutoFit/>
          </a:bodyPr>
          <a:lstStyle/>
          <a:p>
            <a:pPr>
              <a:spcAft>
                <a:spcPts val="600"/>
              </a:spcAft>
            </a:pPr>
            <a:r>
              <a:rPr lang="de-CH" sz="1200" dirty="0">
                <a:solidFill>
                  <a:prstClr val="black"/>
                </a:solidFill>
                <a:cs typeface="Arial" pitchFamily="34" charset="0"/>
              </a:rPr>
              <a:t>A</a:t>
            </a:r>
            <a:r>
              <a:rPr lang="de-CH" sz="1200" baseline="-25000" dirty="0">
                <a:solidFill>
                  <a:prstClr val="black"/>
                </a:solidFill>
                <a:cs typeface="Arial" pitchFamily="34" charset="0"/>
                <a:sym typeface="Wingdings" pitchFamily="2" charset="2"/>
              </a:rPr>
              <a:t>new</a:t>
            </a:r>
            <a:r>
              <a:rPr lang="de-CH" sz="1200" dirty="0">
                <a:solidFill>
                  <a:prstClr val="black"/>
                </a:solidFill>
                <a:cs typeface="Arial" pitchFamily="34" charset="0"/>
                <a:sym typeface="Wingdings" pitchFamily="2" charset="2"/>
              </a:rPr>
              <a:t>= </a:t>
            </a:r>
            <a:r>
              <a:rPr lang="de-CH" sz="1200" dirty="0" err="1">
                <a:solidFill>
                  <a:prstClr val="black"/>
                </a:solidFill>
                <a:cs typeface="Arial" pitchFamily="34" charset="0"/>
                <a:sym typeface="Wingdings" pitchFamily="2" charset="2"/>
              </a:rPr>
              <a:t>A</a:t>
            </a:r>
            <a:r>
              <a:rPr lang="de-CH" sz="1200" baseline="-25000" dirty="0" err="1">
                <a:solidFill>
                  <a:prstClr val="black"/>
                </a:solidFill>
                <a:cs typeface="Arial" pitchFamily="34" charset="0"/>
                <a:sym typeface="Wingdings" pitchFamily="2" charset="2"/>
              </a:rPr>
              <a:t>old</a:t>
            </a:r>
            <a:r>
              <a:rPr lang="de-CH" sz="1200" dirty="0">
                <a:solidFill>
                  <a:prstClr val="black"/>
                </a:solidFill>
                <a:cs typeface="Arial" pitchFamily="34" charset="0"/>
                <a:sym typeface="Wingdings" pitchFamily="2" charset="2"/>
              </a:rPr>
              <a:t>  und </a:t>
            </a:r>
          </a:p>
          <a:p>
            <a:pPr>
              <a:spcAft>
                <a:spcPts val="600"/>
              </a:spcAft>
            </a:pPr>
            <a:r>
              <a:rPr lang="de-CH" sz="1200" dirty="0">
                <a:solidFill>
                  <a:prstClr val="black"/>
                </a:solidFill>
                <a:cs typeface="Arial" pitchFamily="34" charset="0"/>
                <a:sym typeface="Wingdings" pitchFamily="2" charset="2"/>
              </a:rPr>
              <a:t>Z</a:t>
            </a:r>
            <a:r>
              <a:rPr lang="de-CH" sz="1200" baseline="-25000" dirty="0">
                <a:solidFill>
                  <a:prstClr val="black"/>
                </a:solidFill>
                <a:cs typeface="Arial" pitchFamily="34" charset="0"/>
                <a:sym typeface="Wingdings" pitchFamily="2" charset="2"/>
              </a:rPr>
              <a:t>new</a:t>
            </a:r>
            <a:r>
              <a:rPr lang="de-CH" sz="1200" dirty="0">
                <a:solidFill>
                  <a:prstClr val="black"/>
                </a:solidFill>
                <a:cs typeface="Arial" pitchFamily="34" charset="0"/>
                <a:sym typeface="Wingdings" pitchFamily="2" charset="2"/>
              </a:rPr>
              <a:t>=Z</a:t>
            </a:r>
            <a:r>
              <a:rPr lang="de-CH" sz="1200" baseline="-25000" dirty="0">
                <a:solidFill>
                  <a:prstClr val="black"/>
                </a:solidFill>
                <a:cs typeface="Arial" pitchFamily="34" charset="0"/>
                <a:sym typeface="Wingdings" pitchFamily="2" charset="2"/>
              </a:rPr>
              <a:t>old</a:t>
            </a:r>
            <a:r>
              <a:rPr lang="de-CH" sz="1200" dirty="0">
                <a:solidFill>
                  <a:prstClr val="black"/>
                </a:solidFill>
                <a:cs typeface="Arial" pitchFamily="34" charset="0"/>
                <a:sym typeface="Wingdings" pitchFamily="2" charset="2"/>
              </a:rPr>
              <a:t>-1</a:t>
            </a:r>
            <a:r>
              <a:rPr lang="de-CH" sz="1200" dirty="0">
                <a:solidFill>
                  <a:prstClr val="black"/>
                </a:solidFill>
                <a:cs typeface="Arial" pitchFamily="34" charset="0"/>
              </a:rPr>
              <a:t> </a:t>
            </a:r>
            <a:endParaRPr lang="en-CH" sz="1200" dirty="0"/>
          </a:p>
        </p:txBody>
      </p:sp>
      <p:pic>
        <p:nvPicPr>
          <p:cNvPr id="2" name="Picture 4">
            <a:extLst>
              <a:ext uri="{FF2B5EF4-FFF2-40B4-BE49-F238E27FC236}">
                <a16:creationId xmlns:a16="http://schemas.microsoft.com/office/drawing/2014/main" id="{3F942703-35DB-0A22-3F82-C5533FA3751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693" y="3706677"/>
            <a:ext cx="2236132" cy="6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a16="http://schemas.microsoft.com/office/drawing/2014/main" id="{A49830B0-F68F-0693-D26D-8F214469F7A7}"/>
              </a:ext>
            </a:extLst>
          </p:cNvPr>
          <p:cNvSpPr txBox="1"/>
          <p:nvPr/>
        </p:nvSpPr>
        <p:spPr>
          <a:xfrm>
            <a:off x="4731328" y="2911127"/>
            <a:ext cx="4162386" cy="1015663"/>
          </a:xfrm>
          <a:prstGeom prst="rect">
            <a:avLst/>
          </a:prstGeom>
          <a:noFill/>
        </p:spPr>
        <p:txBody>
          <a:bodyPr wrap="square">
            <a:spAutoFit/>
          </a:bodyPr>
          <a:lstStyle/>
          <a:p>
            <a:pPr eaLnBrk="1" hangingPunct="1"/>
            <a:r>
              <a:rPr lang="de-CH" sz="1200" b="1" dirty="0">
                <a:latin typeface="Symbol" pitchFamily="18" charset="2"/>
                <a:cs typeface="Arial" pitchFamily="34" charset="0"/>
              </a:rPr>
              <a:t>g</a:t>
            </a:r>
            <a:r>
              <a:rPr lang="de-CH" sz="1200" b="1" dirty="0">
                <a:cs typeface="Arial" pitchFamily="34" charset="0"/>
              </a:rPr>
              <a:t>-Zerfall</a:t>
            </a:r>
            <a:r>
              <a:rPr lang="de-CH" sz="1200" dirty="0">
                <a:cs typeface="Arial" pitchFamily="34" charset="0"/>
              </a:rPr>
              <a:t>: </a:t>
            </a:r>
            <a:r>
              <a:rPr lang="de-DE" sz="1200" dirty="0"/>
              <a:t>Bei einem Gamma-Zerfall wechselt ein Atomkern von einem höheren in einen niedrigeren energetischen Zustand, indem er ein hochenergetisches Photon (Gamma-</a:t>
            </a:r>
            <a:r>
              <a:rPr lang="de-DE" sz="1200" dirty="0" err="1"/>
              <a:t>Teilchenl</a:t>
            </a:r>
            <a:r>
              <a:rPr lang="de-DE" sz="1200" dirty="0"/>
              <a:t>) aussendet. Die Zusammensetzung des Kerns bleibt unverändert</a:t>
            </a:r>
            <a:endParaRPr lang="en-GB" sz="1200" dirty="0">
              <a:highlight>
                <a:srgbClr val="FFFF00"/>
              </a:highlight>
              <a:cs typeface="Arial" pitchFamily="34" charset="0"/>
            </a:endParaRPr>
          </a:p>
        </p:txBody>
      </p:sp>
      <p:sp>
        <p:nvSpPr>
          <p:cNvPr id="6" name="TextBox 5">
            <a:extLst>
              <a:ext uri="{FF2B5EF4-FFF2-40B4-BE49-F238E27FC236}">
                <a16:creationId xmlns:a16="http://schemas.microsoft.com/office/drawing/2014/main" id="{2CCCFA8C-FF70-EEB1-5A97-895EFF6E22F8}"/>
              </a:ext>
            </a:extLst>
          </p:cNvPr>
          <p:cNvSpPr txBox="1"/>
          <p:nvPr/>
        </p:nvSpPr>
        <p:spPr>
          <a:xfrm>
            <a:off x="6812521" y="3727672"/>
            <a:ext cx="2784763" cy="276999"/>
          </a:xfrm>
          <a:prstGeom prst="rect">
            <a:avLst/>
          </a:prstGeom>
          <a:noFill/>
        </p:spPr>
        <p:txBody>
          <a:bodyPr wrap="square">
            <a:spAutoFit/>
          </a:bodyPr>
          <a:lstStyle/>
          <a:p>
            <a:pPr>
              <a:spcAft>
                <a:spcPts val="600"/>
              </a:spcAft>
            </a:pPr>
            <a:r>
              <a:rPr lang="de-CH" sz="1200" dirty="0">
                <a:solidFill>
                  <a:prstClr val="black"/>
                </a:solidFill>
                <a:cs typeface="Arial" pitchFamily="34" charset="0"/>
              </a:rPr>
              <a:t>A</a:t>
            </a:r>
            <a:r>
              <a:rPr lang="de-CH" sz="1200" baseline="-25000" dirty="0">
                <a:solidFill>
                  <a:prstClr val="black"/>
                </a:solidFill>
                <a:cs typeface="Arial" pitchFamily="34" charset="0"/>
                <a:sym typeface="Wingdings" pitchFamily="2" charset="2"/>
              </a:rPr>
              <a:t>new</a:t>
            </a:r>
            <a:r>
              <a:rPr lang="de-CH" sz="1200" dirty="0">
                <a:solidFill>
                  <a:prstClr val="black"/>
                </a:solidFill>
                <a:cs typeface="Arial" pitchFamily="34" charset="0"/>
                <a:sym typeface="Wingdings" pitchFamily="2" charset="2"/>
              </a:rPr>
              <a:t>= </a:t>
            </a:r>
            <a:r>
              <a:rPr lang="de-CH" sz="1200" dirty="0" err="1">
                <a:solidFill>
                  <a:prstClr val="black"/>
                </a:solidFill>
                <a:cs typeface="Arial" pitchFamily="34" charset="0"/>
                <a:sym typeface="Wingdings" pitchFamily="2" charset="2"/>
              </a:rPr>
              <a:t>A</a:t>
            </a:r>
            <a:r>
              <a:rPr lang="de-CH" sz="1200" baseline="-25000" dirty="0" err="1">
                <a:solidFill>
                  <a:prstClr val="black"/>
                </a:solidFill>
                <a:cs typeface="Arial" pitchFamily="34" charset="0"/>
                <a:sym typeface="Wingdings" pitchFamily="2" charset="2"/>
              </a:rPr>
              <a:t>old</a:t>
            </a:r>
            <a:r>
              <a:rPr lang="de-CH" sz="1200" dirty="0">
                <a:solidFill>
                  <a:prstClr val="black"/>
                </a:solidFill>
                <a:cs typeface="Arial" pitchFamily="34" charset="0"/>
                <a:sym typeface="Wingdings" pitchFamily="2" charset="2"/>
              </a:rPr>
              <a:t>  und Z</a:t>
            </a:r>
            <a:r>
              <a:rPr lang="de-CH" sz="1200" baseline="-25000" dirty="0">
                <a:solidFill>
                  <a:prstClr val="black"/>
                </a:solidFill>
                <a:cs typeface="Arial" pitchFamily="34" charset="0"/>
                <a:sym typeface="Wingdings" pitchFamily="2" charset="2"/>
              </a:rPr>
              <a:t>new</a:t>
            </a:r>
            <a:r>
              <a:rPr lang="de-CH" sz="1200" dirty="0">
                <a:solidFill>
                  <a:prstClr val="black"/>
                </a:solidFill>
                <a:cs typeface="Arial" pitchFamily="34" charset="0"/>
                <a:sym typeface="Wingdings" pitchFamily="2" charset="2"/>
              </a:rPr>
              <a:t>=</a:t>
            </a:r>
            <a:r>
              <a:rPr lang="de-CH" sz="1200" dirty="0" err="1">
                <a:solidFill>
                  <a:prstClr val="black"/>
                </a:solidFill>
                <a:cs typeface="Arial" pitchFamily="34" charset="0"/>
                <a:sym typeface="Wingdings" pitchFamily="2" charset="2"/>
              </a:rPr>
              <a:t>Z</a:t>
            </a:r>
            <a:r>
              <a:rPr lang="de-CH" sz="1200" baseline="-25000" dirty="0" err="1">
                <a:solidFill>
                  <a:prstClr val="black"/>
                </a:solidFill>
                <a:cs typeface="Arial" pitchFamily="34" charset="0"/>
                <a:sym typeface="Wingdings" pitchFamily="2" charset="2"/>
              </a:rPr>
              <a:t>old</a:t>
            </a:r>
            <a:r>
              <a:rPr lang="de-CH" sz="1200" dirty="0">
                <a:solidFill>
                  <a:prstClr val="black"/>
                </a:solidFill>
                <a:cs typeface="Arial" pitchFamily="34" charset="0"/>
              </a:rPr>
              <a:t> </a:t>
            </a:r>
            <a:endParaRPr lang="en-CH" sz="1200" dirty="0"/>
          </a:p>
        </p:txBody>
      </p:sp>
      <p:sp>
        <p:nvSpPr>
          <p:cNvPr id="7" name="TextBox 6">
            <a:extLst>
              <a:ext uri="{FF2B5EF4-FFF2-40B4-BE49-F238E27FC236}">
                <a16:creationId xmlns:a16="http://schemas.microsoft.com/office/drawing/2014/main" id="{88D8A584-988E-D635-8756-9991CE338DA7}"/>
              </a:ext>
            </a:extLst>
          </p:cNvPr>
          <p:cNvSpPr txBox="1"/>
          <p:nvPr/>
        </p:nvSpPr>
        <p:spPr>
          <a:xfrm>
            <a:off x="4515931" y="4240823"/>
            <a:ext cx="4628069" cy="230832"/>
          </a:xfrm>
          <a:prstGeom prst="rect">
            <a:avLst/>
          </a:prstGeom>
          <a:noFill/>
        </p:spPr>
        <p:txBody>
          <a:bodyPr wrap="square" rtlCol="0">
            <a:spAutoFit/>
          </a:bodyPr>
          <a:lstStyle/>
          <a:p>
            <a:pPr algn="r" eaLnBrk="1" hangingPunct="1"/>
            <a:r>
              <a:rPr lang="de-CH" sz="900" dirty="0">
                <a:solidFill>
                  <a:prstClr val="black"/>
                </a:solidFill>
                <a:cs typeface="Arial" pitchFamily="34" charset="0"/>
              </a:rPr>
              <a:t>Alle Bilder von der </a:t>
            </a:r>
            <a:r>
              <a:rPr lang="de-CH" sz="900" dirty="0" err="1">
                <a:solidFill>
                  <a:prstClr val="black"/>
                </a:solidFill>
                <a:cs typeface="Arial" pitchFamily="34" charset="0"/>
              </a:rPr>
              <a:t>Jefferrson</a:t>
            </a:r>
            <a:r>
              <a:rPr lang="de-CH" sz="900" dirty="0">
                <a:solidFill>
                  <a:prstClr val="black"/>
                </a:solidFill>
                <a:cs typeface="Arial" pitchFamily="34" charset="0"/>
              </a:rPr>
              <a:t> lab Webseite</a:t>
            </a:r>
            <a:endParaRPr lang="en-GB" sz="900" dirty="0">
              <a:solidFill>
                <a:prstClr val="black"/>
              </a:solidFill>
              <a:cs typeface="Arial" pitchFamily="34" charset="0"/>
            </a:endParaRPr>
          </a:p>
        </p:txBody>
      </p:sp>
      <p:sp>
        <p:nvSpPr>
          <p:cNvPr id="3" name="Slide Number Placeholder 3">
            <a:extLst>
              <a:ext uri="{FF2B5EF4-FFF2-40B4-BE49-F238E27FC236}">
                <a16:creationId xmlns:a16="http://schemas.microsoft.com/office/drawing/2014/main" id="{CB527343-43F5-0095-74CB-97F092FAD059}"/>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7</a:t>
            </a:fld>
            <a:endParaRPr lang="en-US" dirty="0">
              <a:solidFill>
                <a:schemeClr val="bg1"/>
              </a:solidFill>
            </a:endParaRPr>
          </a:p>
        </p:txBody>
      </p:sp>
    </p:spTree>
    <p:extLst>
      <p:ext uri="{BB962C8B-B14F-4D97-AF65-F5344CB8AC3E}">
        <p14:creationId xmlns:p14="http://schemas.microsoft.com/office/powerpoint/2010/main" val="2715815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P spid="27" grpId="0"/>
      <p:bldP spid="30"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976725" cy="858371"/>
          </a:xfrm>
          <a:prstGeom prst="rect">
            <a:avLst/>
          </a:prstGeom>
        </p:spPr>
        <p:txBody>
          <a:bodyPr anchor="t"/>
          <a:lstStyle/>
          <a:p>
            <a:pPr fontAlgn="auto">
              <a:spcAft>
                <a:spcPts val="0"/>
              </a:spcAft>
              <a:defRPr/>
            </a:pPr>
            <a:r>
              <a:rPr lang="fr-FR" sz="4000" dirty="0" err="1">
                <a:solidFill>
                  <a:schemeClr val="accent6">
                    <a:lumMod val="50000"/>
                  </a:schemeClr>
                </a:solidFill>
              </a:rPr>
              <a:t>Aktivität</a:t>
            </a:r>
            <a:r>
              <a:rPr lang="fr-FR" sz="4000" dirty="0">
                <a:solidFill>
                  <a:schemeClr val="accent6">
                    <a:lumMod val="50000"/>
                  </a:schemeClr>
                </a:solidFill>
              </a:rPr>
              <a:t> </a:t>
            </a:r>
            <a:r>
              <a:rPr lang="fr-FR" sz="4000" dirty="0" err="1">
                <a:solidFill>
                  <a:schemeClr val="accent6">
                    <a:lumMod val="50000"/>
                  </a:schemeClr>
                </a:solidFill>
              </a:rPr>
              <a:t>und</a:t>
            </a:r>
            <a:r>
              <a:rPr lang="fr-FR" sz="4000" dirty="0">
                <a:solidFill>
                  <a:schemeClr val="accent6">
                    <a:lumMod val="50000"/>
                  </a:schemeClr>
                </a:solidFill>
              </a:rPr>
              <a:t> </a:t>
            </a:r>
            <a:r>
              <a:rPr lang="fr-FR" sz="4000" dirty="0" err="1">
                <a:solidFill>
                  <a:schemeClr val="accent6">
                    <a:lumMod val="50000"/>
                  </a:schemeClr>
                </a:solidFill>
              </a:rPr>
              <a:t>Effektive</a:t>
            </a:r>
            <a:r>
              <a:rPr lang="fr-FR" sz="4000" dirty="0">
                <a:solidFill>
                  <a:schemeClr val="accent6">
                    <a:lumMod val="50000"/>
                  </a:schemeClr>
                </a:solidFill>
              </a:rPr>
              <a:t> </a:t>
            </a:r>
            <a:r>
              <a:rPr lang="fr-FR" sz="4000" dirty="0" err="1">
                <a:solidFill>
                  <a:schemeClr val="accent6">
                    <a:lumMod val="50000"/>
                  </a:schemeClr>
                </a:solidFill>
              </a:rPr>
              <a:t>Dosis</a:t>
            </a:r>
            <a:endParaRPr lang="fr-FR" sz="4000" dirty="0">
              <a:solidFill>
                <a:schemeClr val="accent6">
                  <a:lumMod val="50000"/>
                </a:schemeClr>
              </a:solidFill>
            </a:endParaRPr>
          </a:p>
        </p:txBody>
      </p:sp>
      <p:pic>
        <p:nvPicPr>
          <p:cNvPr id="96" name="Picture 95">
            <a:extLst>
              <a:ext uri="{FF2B5EF4-FFF2-40B4-BE49-F238E27FC236}">
                <a16:creationId xmlns:a16="http://schemas.microsoft.com/office/drawing/2014/main" id="{0C759C8B-CC45-F497-D641-281049FE3ADE}"/>
              </a:ext>
            </a:extLst>
          </p:cNvPr>
          <p:cNvPicPr>
            <a:picLocks noChangeAspect="1"/>
          </p:cNvPicPr>
          <p:nvPr/>
        </p:nvPicPr>
        <p:blipFill>
          <a:blip r:embed="rId3"/>
          <a:stretch>
            <a:fillRect/>
          </a:stretch>
        </p:blipFill>
        <p:spPr>
          <a:xfrm>
            <a:off x="276225" y="2721460"/>
            <a:ext cx="1542423" cy="1480151"/>
          </a:xfrm>
          <a:prstGeom prst="rect">
            <a:avLst/>
          </a:prstGeom>
        </p:spPr>
      </p:pic>
      <p:sp>
        <p:nvSpPr>
          <p:cNvPr id="98" name="TextBox 97">
            <a:extLst>
              <a:ext uri="{FF2B5EF4-FFF2-40B4-BE49-F238E27FC236}">
                <a16:creationId xmlns:a16="http://schemas.microsoft.com/office/drawing/2014/main" id="{943F3905-C32A-68BE-315D-B8CD04221801}"/>
              </a:ext>
            </a:extLst>
          </p:cNvPr>
          <p:cNvSpPr txBox="1"/>
          <p:nvPr/>
        </p:nvSpPr>
        <p:spPr>
          <a:xfrm>
            <a:off x="219053" y="1104681"/>
            <a:ext cx="3870194" cy="1508105"/>
          </a:xfrm>
          <a:prstGeom prst="rect">
            <a:avLst/>
          </a:prstGeom>
          <a:noFill/>
        </p:spPr>
        <p:txBody>
          <a:bodyPr wrap="square">
            <a:spAutoFit/>
          </a:bodyPr>
          <a:lstStyle/>
          <a:p>
            <a:pPr>
              <a:spcAft>
                <a:spcPts val="600"/>
              </a:spcAft>
            </a:pPr>
            <a:r>
              <a:rPr lang="de-DE" sz="1200" b="1" dirty="0"/>
              <a:t>Aktivität</a:t>
            </a:r>
          </a:p>
          <a:p>
            <a:pPr marL="171450" indent="-171450">
              <a:spcAft>
                <a:spcPts val="600"/>
              </a:spcAft>
              <a:buFont typeface="Arial" panose="020B0604020202020204" pitchFamily="34" charset="0"/>
              <a:buChar char="•"/>
            </a:pPr>
            <a:r>
              <a:rPr lang="de-DE" sz="1200" dirty="0"/>
              <a:t>Zerfallsrate wird als Aktivität bezeichnet:</a:t>
            </a:r>
          </a:p>
          <a:p>
            <a:pPr marL="171450" indent="-171450">
              <a:spcAft>
                <a:spcPts val="600"/>
              </a:spcAft>
              <a:buFont typeface="Arial" panose="020B0604020202020204" pitchFamily="34" charset="0"/>
              <a:buChar char="•"/>
            </a:pPr>
            <a:endParaRPr lang="de-DE" sz="1200" dirty="0"/>
          </a:p>
          <a:p>
            <a:pPr marL="171450" indent="-171450">
              <a:spcAft>
                <a:spcPts val="600"/>
              </a:spcAft>
              <a:buFont typeface="Arial" panose="020B0604020202020204" pitchFamily="34" charset="0"/>
              <a:buChar char="•"/>
            </a:pPr>
            <a:endParaRPr lang="de-DE" sz="1200" dirty="0"/>
          </a:p>
          <a:p>
            <a:pPr marL="171450" indent="-171450">
              <a:spcAft>
                <a:spcPts val="600"/>
              </a:spcAft>
              <a:buFont typeface="Arial" panose="020B0604020202020204" pitchFamily="34" charset="0"/>
              <a:buChar char="•"/>
            </a:pPr>
            <a:r>
              <a:rPr lang="de-DE" sz="1200" dirty="0"/>
              <a:t>Das </a:t>
            </a:r>
            <a:r>
              <a:rPr lang="de-DE" sz="1200" b="1" dirty="0"/>
              <a:t>Becquerel [</a:t>
            </a:r>
            <a:r>
              <a:rPr lang="de-DE" sz="1200" b="1" dirty="0" err="1"/>
              <a:t>Bq</a:t>
            </a:r>
            <a:r>
              <a:rPr lang="de-DE" sz="1200" b="1" dirty="0"/>
              <a:t>] </a:t>
            </a:r>
            <a:r>
              <a:rPr lang="de-DE" sz="1200" dirty="0"/>
              <a:t>ist die Maßeinheit für Radioaktivität: </a:t>
            </a:r>
            <a:r>
              <a:rPr lang="en-US" sz="1200" dirty="0">
                <a:solidFill>
                  <a:schemeClr val="bg2">
                    <a:lumMod val="10000"/>
                  </a:schemeClr>
                </a:solidFill>
                <a:cs typeface="Arial" pitchFamily="34" charset="0"/>
              </a:rPr>
              <a:t>1 </a:t>
            </a:r>
            <a:r>
              <a:rPr lang="en-US" sz="1200" dirty="0" err="1">
                <a:solidFill>
                  <a:schemeClr val="bg2">
                    <a:lumMod val="10000"/>
                  </a:schemeClr>
                </a:solidFill>
                <a:cs typeface="Arial" pitchFamily="34" charset="0"/>
              </a:rPr>
              <a:t>Bq</a:t>
            </a:r>
            <a:r>
              <a:rPr lang="en-US" sz="1200" dirty="0">
                <a:solidFill>
                  <a:schemeClr val="bg2">
                    <a:lumMod val="10000"/>
                  </a:schemeClr>
                </a:solidFill>
                <a:cs typeface="Arial" pitchFamily="34" charset="0"/>
              </a:rPr>
              <a:t> = 1 </a:t>
            </a:r>
            <a:r>
              <a:rPr lang="en-US" sz="1200" dirty="0" err="1">
                <a:solidFill>
                  <a:schemeClr val="bg2">
                    <a:lumMod val="10000"/>
                  </a:schemeClr>
                </a:solidFill>
                <a:cs typeface="Arial" pitchFamily="34" charset="0"/>
              </a:rPr>
              <a:t>Zerfall</a:t>
            </a:r>
            <a:r>
              <a:rPr lang="en-US" sz="1200" dirty="0">
                <a:solidFill>
                  <a:schemeClr val="bg2">
                    <a:lumMod val="10000"/>
                  </a:schemeClr>
                </a:solidFill>
                <a:cs typeface="Arial" pitchFamily="34" charset="0"/>
              </a:rPr>
              <a:t> pro </a:t>
            </a:r>
            <a:r>
              <a:rPr lang="en-US" sz="1200" dirty="0" err="1">
                <a:solidFill>
                  <a:schemeClr val="bg2">
                    <a:lumMod val="10000"/>
                  </a:schemeClr>
                </a:solidFill>
                <a:cs typeface="Arial" pitchFamily="34" charset="0"/>
              </a:rPr>
              <a:t>Sekunde</a:t>
            </a:r>
            <a:endParaRPr lang="de-DE" sz="1200" dirty="0">
              <a:solidFill>
                <a:schemeClr val="bg2">
                  <a:lumMod val="10000"/>
                </a:schemeClr>
              </a:solidFill>
            </a:endParaRPr>
          </a:p>
        </p:txBody>
      </p:sp>
      <p:sp>
        <p:nvSpPr>
          <p:cNvPr id="100" name="TextBox 99">
            <a:extLst>
              <a:ext uri="{FF2B5EF4-FFF2-40B4-BE49-F238E27FC236}">
                <a16:creationId xmlns:a16="http://schemas.microsoft.com/office/drawing/2014/main" id="{41724E59-9376-1671-17CE-A2C193C3A87D}"/>
              </a:ext>
            </a:extLst>
          </p:cNvPr>
          <p:cNvSpPr txBox="1"/>
          <p:nvPr/>
        </p:nvSpPr>
        <p:spPr>
          <a:xfrm>
            <a:off x="1971112" y="3134762"/>
            <a:ext cx="1783470" cy="769441"/>
          </a:xfrm>
          <a:prstGeom prst="rect">
            <a:avLst/>
          </a:prstGeom>
          <a:noFill/>
        </p:spPr>
        <p:txBody>
          <a:bodyPr wrap="square">
            <a:spAutoFit/>
          </a:bodyPr>
          <a:lstStyle/>
          <a:p>
            <a:pPr algn="ctr"/>
            <a:r>
              <a:rPr lang="de-DE" sz="1100" i="1" dirty="0"/>
              <a:t>Die Aktivität kann mit der Anzahl der Äpfel verglichen werden, die von einem Baum fallen.</a:t>
            </a:r>
            <a:endParaRPr lang="en-CH" sz="1100" i="1" dirty="0"/>
          </a:p>
        </p:txBody>
      </p:sp>
      <mc:AlternateContent xmlns:mc="http://schemas.openxmlformats.org/markup-compatibility/2006" xmlns:a14="http://schemas.microsoft.com/office/drawing/2010/main">
        <mc:Choice Requires="a14">
          <p:sp>
            <p:nvSpPr>
              <p:cNvPr id="175" name="TextBox 174">
                <a:extLst>
                  <a:ext uri="{FF2B5EF4-FFF2-40B4-BE49-F238E27FC236}">
                    <a16:creationId xmlns:a16="http://schemas.microsoft.com/office/drawing/2014/main" id="{23B00566-77AF-5165-20AD-96153DE01774}"/>
                  </a:ext>
                </a:extLst>
              </p:cNvPr>
              <p:cNvSpPr txBox="1"/>
              <p:nvPr/>
            </p:nvSpPr>
            <p:spPr>
              <a:xfrm>
                <a:off x="467743" y="1626657"/>
                <a:ext cx="945420" cy="501419"/>
              </a:xfrm>
              <a:prstGeom prst="rect">
                <a:avLst/>
              </a:prstGeom>
              <a:noFill/>
            </p:spPr>
            <p:txBody>
              <a:bodyPr wrap="square" rtlCol="0">
                <a:spAutoFit/>
              </a:bodyPr>
              <a:lstStyle/>
              <a:p>
                <a:pPr eaLnBrk="1" hangingPunct="1"/>
                <a14:m>
                  <m:oMathPara xmlns:m="http://schemas.openxmlformats.org/officeDocument/2006/math">
                    <m:oMathParaPr>
                      <m:jc m:val="centerGroup"/>
                    </m:oMathParaPr>
                    <m:oMath xmlns:m="http://schemas.openxmlformats.org/officeDocument/2006/math">
                      <m:r>
                        <a:rPr lang="en-US" sz="1400" i="1">
                          <a:solidFill>
                            <a:prstClr val="black"/>
                          </a:solidFill>
                          <a:latin typeface="Cambria Math"/>
                          <a:ea typeface="Cambria Math"/>
                        </a:rPr>
                        <m:t>𝐴</m:t>
                      </m:r>
                      <m:r>
                        <a:rPr lang="de-CH" sz="1400" i="1">
                          <a:solidFill>
                            <a:prstClr val="black"/>
                          </a:solidFill>
                          <a:latin typeface="Cambria Math"/>
                          <a:ea typeface="Cambria Math"/>
                        </a:rPr>
                        <m:t>=</m:t>
                      </m:r>
                      <m:r>
                        <a:rPr lang="de-CH" sz="1400" i="1">
                          <a:solidFill>
                            <a:prstClr val="black"/>
                          </a:solidFill>
                          <a:latin typeface="Cambria Math"/>
                        </a:rPr>
                        <m:t>−</m:t>
                      </m:r>
                      <m:f>
                        <m:fPr>
                          <m:ctrlPr>
                            <a:rPr lang="en-US" sz="1400" i="1">
                              <a:solidFill>
                                <a:prstClr val="black"/>
                              </a:solidFill>
                              <a:latin typeface="Cambria Math" panose="02040503050406030204" pitchFamily="18" charset="0"/>
                            </a:rPr>
                          </m:ctrlPr>
                        </m:fPr>
                        <m:num>
                          <m:r>
                            <m:rPr>
                              <m:sty m:val="p"/>
                            </m:rPr>
                            <a:rPr lang="en-US" sz="1400">
                              <a:solidFill>
                                <a:prstClr val="black"/>
                              </a:solidFill>
                              <a:latin typeface="Cambria Math"/>
                            </a:rPr>
                            <m:t>d</m:t>
                          </m:r>
                          <m:r>
                            <a:rPr lang="en-US" sz="1400" i="1">
                              <a:solidFill>
                                <a:prstClr val="black"/>
                              </a:solidFill>
                              <a:latin typeface="Cambria Math"/>
                            </a:rPr>
                            <m:t>𝑁</m:t>
                          </m:r>
                        </m:num>
                        <m:den>
                          <m:r>
                            <m:rPr>
                              <m:sty m:val="p"/>
                            </m:rPr>
                            <a:rPr lang="en-US" sz="1400">
                              <a:solidFill>
                                <a:prstClr val="black"/>
                              </a:solidFill>
                              <a:latin typeface="Cambria Math"/>
                            </a:rPr>
                            <m:t>d</m:t>
                          </m:r>
                          <m:r>
                            <a:rPr lang="en-US" sz="1400" i="1">
                              <a:solidFill>
                                <a:prstClr val="black"/>
                              </a:solidFill>
                              <a:latin typeface="Cambria Math"/>
                            </a:rPr>
                            <m:t>𝑡</m:t>
                          </m:r>
                        </m:den>
                      </m:f>
                    </m:oMath>
                  </m:oMathPara>
                </a14:m>
                <a:endParaRPr lang="en-US" sz="1200" dirty="0">
                  <a:solidFill>
                    <a:prstClr val="black"/>
                  </a:solidFill>
                  <a:cs typeface="Arial" pitchFamily="34" charset="0"/>
                </a:endParaRPr>
              </a:p>
            </p:txBody>
          </p:sp>
        </mc:Choice>
        <mc:Fallback xmlns="">
          <p:sp>
            <p:nvSpPr>
              <p:cNvPr id="175" name="TextBox 174">
                <a:extLst>
                  <a:ext uri="{FF2B5EF4-FFF2-40B4-BE49-F238E27FC236}">
                    <a16:creationId xmlns:a16="http://schemas.microsoft.com/office/drawing/2014/main" id="{23B00566-77AF-5165-20AD-96153DE01774}"/>
                  </a:ext>
                </a:extLst>
              </p:cNvPr>
              <p:cNvSpPr txBox="1">
                <a:spLocks noRot="1" noChangeAspect="1" noMove="1" noResize="1" noEditPoints="1" noAdjustHandles="1" noChangeArrowheads="1" noChangeShapeType="1" noTextEdit="1"/>
              </p:cNvSpPr>
              <p:nvPr/>
            </p:nvSpPr>
            <p:spPr>
              <a:xfrm>
                <a:off x="467743" y="1626657"/>
                <a:ext cx="945420" cy="501419"/>
              </a:xfrm>
              <a:prstGeom prst="rect">
                <a:avLst/>
              </a:prstGeom>
              <a:blipFill>
                <a:blip r:embed="rId4"/>
                <a:stretch>
                  <a:fillRect b="-2439"/>
                </a:stretch>
              </a:blipFill>
            </p:spPr>
            <p:txBody>
              <a:bodyPr/>
              <a:lstStyle/>
              <a:p>
                <a:r>
                  <a:rPr lang="en-CH">
                    <a:noFill/>
                  </a:rPr>
                  <a:t> </a:t>
                </a:r>
              </a:p>
            </p:txBody>
          </p:sp>
        </mc:Fallback>
      </mc:AlternateContent>
      <p:sp>
        <p:nvSpPr>
          <p:cNvPr id="180" name="TextBox 179">
            <a:extLst>
              <a:ext uri="{FF2B5EF4-FFF2-40B4-BE49-F238E27FC236}">
                <a16:creationId xmlns:a16="http://schemas.microsoft.com/office/drawing/2014/main" id="{CCC07DCB-8530-EFB3-E3B6-9F9440277C01}"/>
              </a:ext>
            </a:extLst>
          </p:cNvPr>
          <p:cNvSpPr txBox="1"/>
          <p:nvPr/>
        </p:nvSpPr>
        <p:spPr>
          <a:xfrm>
            <a:off x="1661853" y="1626657"/>
            <a:ext cx="1943945" cy="553998"/>
          </a:xfrm>
          <a:prstGeom prst="rect">
            <a:avLst/>
          </a:prstGeom>
          <a:noFill/>
        </p:spPr>
        <p:txBody>
          <a:bodyPr wrap="square">
            <a:spAutoFit/>
          </a:bodyPr>
          <a:lstStyle/>
          <a:p>
            <a:r>
              <a:rPr kumimoji="0" lang="de-DE" sz="1000" b="0" i="0" u="none" strike="noStrike" kern="1200" cap="none" spc="0" normalizeH="0" baseline="0" noProof="0" dirty="0">
                <a:ln>
                  <a:noFill/>
                </a:ln>
                <a:solidFill>
                  <a:srgbClr val="0055A0"/>
                </a:solidFill>
                <a:effectLst/>
                <a:uLnTx/>
                <a:uFillTx/>
                <a:latin typeface="Arial"/>
                <a:ea typeface="+mn-ea"/>
                <a:cs typeface="+mn-cs"/>
              </a:rPr>
              <a:t>A: Aktivität </a:t>
            </a:r>
          </a:p>
          <a:p>
            <a:r>
              <a:rPr kumimoji="0" lang="de-DE" sz="1000" b="0" i="0" u="none" strike="noStrike" kern="1200" cap="none" spc="0" normalizeH="0" baseline="0" noProof="0" dirty="0">
                <a:ln>
                  <a:noFill/>
                </a:ln>
                <a:solidFill>
                  <a:srgbClr val="0055A0"/>
                </a:solidFill>
                <a:effectLst/>
                <a:uLnTx/>
                <a:uFillTx/>
                <a:latin typeface="Arial"/>
                <a:ea typeface="+mn-ea"/>
                <a:cs typeface="+mn-cs"/>
              </a:rPr>
              <a:t>N: Anzahl </a:t>
            </a:r>
            <a:r>
              <a:rPr kumimoji="0" lang="de-DE" sz="1000" b="0" i="0" u="none" strike="noStrike" kern="1200" cap="none" spc="0" normalizeH="0" baseline="0" noProof="0" dirty="0" err="1">
                <a:ln>
                  <a:noFill/>
                </a:ln>
                <a:solidFill>
                  <a:srgbClr val="0055A0"/>
                </a:solidFill>
                <a:effectLst/>
                <a:uLnTx/>
                <a:uFillTx/>
                <a:latin typeface="Arial"/>
                <a:ea typeface="+mn-ea"/>
                <a:cs typeface="+mn-cs"/>
              </a:rPr>
              <a:t>radioakt</a:t>
            </a:r>
            <a:r>
              <a:rPr lang="de-DE" sz="1000" dirty="0" err="1">
                <a:solidFill>
                  <a:srgbClr val="0055A0"/>
                </a:solidFill>
                <a:latin typeface="Arial"/>
              </a:rPr>
              <a:t>iver</a:t>
            </a:r>
            <a:r>
              <a:rPr kumimoji="0" lang="de-DE" sz="1000" b="0" i="0" u="none" strike="noStrike" kern="1200" cap="none" spc="0" normalizeH="0" baseline="0" noProof="0" dirty="0">
                <a:ln>
                  <a:noFill/>
                </a:ln>
                <a:solidFill>
                  <a:srgbClr val="0055A0"/>
                </a:solidFill>
                <a:effectLst/>
                <a:uLnTx/>
                <a:uFillTx/>
                <a:latin typeface="Arial"/>
                <a:ea typeface="+mn-ea"/>
                <a:cs typeface="+mn-cs"/>
              </a:rPr>
              <a:t> Isotope</a:t>
            </a:r>
          </a:p>
          <a:p>
            <a:r>
              <a:rPr kumimoji="0" lang="de-DE" sz="1000" b="0" i="0" u="none" strike="noStrike" kern="1200" cap="none" spc="0" normalizeH="0" baseline="0" noProof="0" dirty="0">
                <a:ln>
                  <a:noFill/>
                </a:ln>
                <a:solidFill>
                  <a:srgbClr val="0055A0"/>
                </a:solidFill>
                <a:effectLst/>
                <a:uLnTx/>
                <a:uFillTx/>
                <a:latin typeface="Arial"/>
                <a:ea typeface="+mn-ea"/>
                <a:cs typeface="+mn-cs"/>
              </a:rPr>
              <a:t>t: Zeit  </a:t>
            </a:r>
            <a:endParaRPr lang="en-CH" sz="1200" dirty="0"/>
          </a:p>
        </p:txBody>
      </p:sp>
      <mc:AlternateContent xmlns:mc="http://schemas.openxmlformats.org/markup-compatibility/2006" xmlns:a14="http://schemas.microsoft.com/office/drawing/2010/main">
        <mc:Choice Requires="a14">
          <p:sp>
            <p:nvSpPr>
              <p:cNvPr id="182" name="TextBox 181">
                <a:extLst>
                  <a:ext uri="{FF2B5EF4-FFF2-40B4-BE49-F238E27FC236}">
                    <a16:creationId xmlns:a16="http://schemas.microsoft.com/office/drawing/2014/main" id="{145D9A0B-8FF0-CD4E-CA50-FD11D39064AE}"/>
                  </a:ext>
                </a:extLst>
              </p:cNvPr>
              <p:cNvSpPr txBox="1"/>
              <p:nvPr/>
            </p:nvSpPr>
            <p:spPr>
              <a:xfrm>
                <a:off x="4734742" y="3089302"/>
                <a:ext cx="1490408" cy="309893"/>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r>
                        <a:rPr lang="de-CH" sz="1350" i="1">
                          <a:solidFill>
                            <a:prstClr val="black"/>
                          </a:solidFill>
                          <a:latin typeface="Cambria Math"/>
                        </a:rPr>
                        <m:t>𝑁</m:t>
                      </m:r>
                      <m:r>
                        <a:rPr lang="de-CH" sz="1350" i="1">
                          <a:solidFill>
                            <a:prstClr val="black"/>
                          </a:solidFill>
                          <a:latin typeface="Cambria Math"/>
                        </a:rPr>
                        <m:t>(</m:t>
                      </m:r>
                      <m:r>
                        <a:rPr lang="de-CH" sz="1350" i="1">
                          <a:solidFill>
                            <a:prstClr val="black"/>
                          </a:solidFill>
                          <a:latin typeface="Cambria Math"/>
                        </a:rPr>
                        <m:t>𝑡</m:t>
                      </m:r>
                      <m:r>
                        <a:rPr lang="de-CH" sz="1350" i="1">
                          <a:solidFill>
                            <a:prstClr val="black"/>
                          </a:solidFill>
                          <a:latin typeface="Cambria Math"/>
                        </a:rPr>
                        <m:t>)=</m:t>
                      </m:r>
                      <m:sSup>
                        <m:sSupPr>
                          <m:ctrlPr>
                            <a:rPr lang="de-CH" sz="1350" i="1">
                              <a:solidFill>
                                <a:prstClr val="black"/>
                              </a:solidFill>
                              <a:latin typeface="Cambria Math" panose="02040503050406030204" pitchFamily="18" charset="0"/>
                            </a:rPr>
                          </m:ctrlPr>
                        </m:sSupPr>
                        <m:e>
                          <m:sSub>
                            <m:sSubPr>
                              <m:ctrlPr>
                                <a:rPr lang="de-CH" sz="1350" i="1">
                                  <a:solidFill>
                                    <a:prstClr val="black"/>
                                  </a:solidFill>
                                  <a:latin typeface="Cambria Math" panose="02040503050406030204" pitchFamily="18" charset="0"/>
                                </a:rPr>
                              </m:ctrlPr>
                            </m:sSubPr>
                            <m:e>
                              <m:r>
                                <a:rPr lang="de-CH" sz="1350" i="1">
                                  <a:solidFill>
                                    <a:prstClr val="black"/>
                                  </a:solidFill>
                                  <a:latin typeface="Cambria Math"/>
                                </a:rPr>
                                <m:t>𝑁</m:t>
                              </m:r>
                            </m:e>
                            <m:sub>
                              <m:r>
                                <a:rPr lang="de-CH" sz="1350" i="1">
                                  <a:solidFill>
                                    <a:prstClr val="black"/>
                                  </a:solidFill>
                                  <a:latin typeface="Cambria Math"/>
                                </a:rPr>
                                <m:t>0</m:t>
                              </m:r>
                            </m:sub>
                          </m:sSub>
                          <m:r>
                            <a:rPr lang="de-CH" sz="1350" i="1">
                              <a:solidFill>
                                <a:prstClr val="black"/>
                              </a:solidFill>
                              <a:latin typeface="Cambria Math"/>
                              <a:ea typeface="Cambria Math"/>
                            </a:rPr>
                            <m:t>∙</m:t>
                          </m:r>
                          <m:r>
                            <a:rPr lang="de-CH" sz="1350" i="1">
                              <a:solidFill>
                                <a:prstClr val="black"/>
                              </a:solidFill>
                              <a:latin typeface="Cambria Math"/>
                            </a:rPr>
                            <m:t>𝑒</m:t>
                          </m:r>
                        </m:e>
                        <m:sup>
                          <m:r>
                            <a:rPr lang="de-CH" sz="1350" i="1">
                              <a:solidFill>
                                <a:prstClr val="black"/>
                              </a:solidFill>
                              <a:latin typeface="Cambria Math"/>
                            </a:rPr>
                            <m:t>−</m:t>
                          </m:r>
                          <m:r>
                            <a:rPr lang="de-CH" sz="1350" i="1">
                              <a:solidFill>
                                <a:prstClr val="black"/>
                              </a:solidFill>
                              <a:latin typeface="Cambria Math"/>
                              <a:ea typeface="Cambria Math"/>
                            </a:rPr>
                            <m:t>𝜆</m:t>
                          </m:r>
                          <m:r>
                            <a:rPr lang="de-CH" sz="1350" i="1">
                              <a:solidFill>
                                <a:prstClr val="black"/>
                              </a:solidFill>
                              <a:latin typeface="Cambria Math"/>
                              <a:ea typeface="Cambria Math"/>
                            </a:rPr>
                            <m:t>∙</m:t>
                          </m:r>
                          <m:r>
                            <a:rPr lang="de-CH" sz="1350" i="1">
                              <a:solidFill>
                                <a:prstClr val="black"/>
                              </a:solidFill>
                              <a:latin typeface="Cambria Math"/>
                              <a:ea typeface="Cambria Math"/>
                            </a:rPr>
                            <m:t>𝑡</m:t>
                          </m:r>
                        </m:sup>
                      </m:sSup>
                    </m:oMath>
                  </m:oMathPara>
                </a14:m>
                <a:endParaRPr lang="en-US" sz="1350" dirty="0">
                  <a:solidFill>
                    <a:prstClr val="black"/>
                  </a:solidFill>
                  <a:cs typeface="Arial" pitchFamily="34" charset="0"/>
                </a:endParaRPr>
              </a:p>
            </p:txBody>
          </p:sp>
        </mc:Choice>
        <mc:Fallback xmlns="">
          <p:sp>
            <p:nvSpPr>
              <p:cNvPr id="182" name="TextBox 181">
                <a:extLst>
                  <a:ext uri="{FF2B5EF4-FFF2-40B4-BE49-F238E27FC236}">
                    <a16:creationId xmlns:a16="http://schemas.microsoft.com/office/drawing/2014/main" id="{145D9A0B-8FF0-CD4E-CA50-FD11D39064AE}"/>
                  </a:ext>
                </a:extLst>
              </p:cNvPr>
              <p:cNvSpPr txBox="1">
                <a:spLocks noRot="1" noChangeAspect="1" noMove="1" noResize="1" noEditPoints="1" noAdjustHandles="1" noChangeArrowheads="1" noChangeShapeType="1" noTextEdit="1"/>
              </p:cNvSpPr>
              <p:nvPr/>
            </p:nvSpPr>
            <p:spPr>
              <a:xfrm>
                <a:off x="4734742" y="3089302"/>
                <a:ext cx="1490408" cy="309893"/>
              </a:xfrm>
              <a:prstGeom prst="rect">
                <a:avLst/>
              </a:prstGeom>
              <a:blipFill>
                <a:blip r:embed="rId5"/>
                <a:stretch>
                  <a:fillRect b="-9804"/>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86" name="TextBox 185">
                <a:extLst>
                  <a:ext uri="{FF2B5EF4-FFF2-40B4-BE49-F238E27FC236}">
                    <a16:creationId xmlns:a16="http://schemas.microsoft.com/office/drawing/2014/main" id="{846D8417-07AB-0319-A9B0-750B8817EE8B}"/>
                  </a:ext>
                </a:extLst>
              </p:cNvPr>
              <p:cNvSpPr txBox="1"/>
              <p:nvPr/>
            </p:nvSpPr>
            <p:spPr>
              <a:xfrm>
                <a:off x="4714470" y="3549024"/>
                <a:ext cx="1466940" cy="309893"/>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r>
                        <a:rPr lang="de-CH" sz="1350" i="1">
                          <a:solidFill>
                            <a:prstClr val="black"/>
                          </a:solidFill>
                          <a:latin typeface="Cambria Math"/>
                        </a:rPr>
                        <m:t>𝐴</m:t>
                      </m:r>
                      <m:r>
                        <a:rPr lang="de-CH" sz="1350" i="1">
                          <a:solidFill>
                            <a:prstClr val="black"/>
                          </a:solidFill>
                          <a:latin typeface="Cambria Math"/>
                        </a:rPr>
                        <m:t>(</m:t>
                      </m:r>
                      <m:r>
                        <a:rPr lang="de-CH" sz="1350" i="1">
                          <a:solidFill>
                            <a:prstClr val="black"/>
                          </a:solidFill>
                          <a:latin typeface="Cambria Math"/>
                        </a:rPr>
                        <m:t>𝑡</m:t>
                      </m:r>
                      <m:r>
                        <a:rPr lang="de-CH" sz="1350" i="1">
                          <a:solidFill>
                            <a:prstClr val="black"/>
                          </a:solidFill>
                          <a:latin typeface="Cambria Math"/>
                        </a:rPr>
                        <m:t>)=</m:t>
                      </m:r>
                      <m:sSup>
                        <m:sSupPr>
                          <m:ctrlPr>
                            <a:rPr lang="de-CH" sz="1350" i="1">
                              <a:solidFill>
                                <a:prstClr val="black"/>
                              </a:solidFill>
                              <a:latin typeface="Cambria Math" panose="02040503050406030204" pitchFamily="18" charset="0"/>
                            </a:rPr>
                          </m:ctrlPr>
                        </m:sSupPr>
                        <m:e>
                          <m:sSub>
                            <m:sSubPr>
                              <m:ctrlPr>
                                <a:rPr lang="de-CH" sz="1350" i="1">
                                  <a:solidFill>
                                    <a:prstClr val="black"/>
                                  </a:solidFill>
                                  <a:latin typeface="Cambria Math" panose="02040503050406030204" pitchFamily="18" charset="0"/>
                                </a:rPr>
                              </m:ctrlPr>
                            </m:sSubPr>
                            <m:e>
                              <m:r>
                                <a:rPr lang="de-CH" sz="1350" i="1">
                                  <a:solidFill>
                                    <a:prstClr val="black"/>
                                  </a:solidFill>
                                  <a:latin typeface="Cambria Math"/>
                                </a:rPr>
                                <m:t>𝐴</m:t>
                              </m:r>
                            </m:e>
                            <m:sub>
                              <m:r>
                                <a:rPr lang="de-CH" sz="1350" i="1">
                                  <a:solidFill>
                                    <a:prstClr val="black"/>
                                  </a:solidFill>
                                  <a:latin typeface="Cambria Math"/>
                                </a:rPr>
                                <m:t>0</m:t>
                              </m:r>
                            </m:sub>
                          </m:sSub>
                          <m:r>
                            <a:rPr lang="de-CH" sz="1350" i="1">
                              <a:solidFill>
                                <a:prstClr val="black"/>
                              </a:solidFill>
                              <a:latin typeface="Cambria Math"/>
                              <a:ea typeface="Cambria Math"/>
                            </a:rPr>
                            <m:t>∙</m:t>
                          </m:r>
                          <m:r>
                            <a:rPr lang="de-CH" sz="1350" i="1">
                              <a:solidFill>
                                <a:prstClr val="black"/>
                              </a:solidFill>
                              <a:latin typeface="Cambria Math"/>
                            </a:rPr>
                            <m:t>𝑒</m:t>
                          </m:r>
                        </m:e>
                        <m:sup>
                          <m:r>
                            <a:rPr lang="de-CH" sz="1350" i="1">
                              <a:solidFill>
                                <a:prstClr val="black"/>
                              </a:solidFill>
                              <a:latin typeface="Cambria Math"/>
                            </a:rPr>
                            <m:t>−</m:t>
                          </m:r>
                          <m:r>
                            <a:rPr lang="de-CH" sz="1350" i="1">
                              <a:solidFill>
                                <a:prstClr val="black"/>
                              </a:solidFill>
                              <a:latin typeface="Cambria Math"/>
                              <a:ea typeface="Cambria Math"/>
                            </a:rPr>
                            <m:t>𝜆</m:t>
                          </m:r>
                          <m:r>
                            <a:rPr lang="de-CH" sz="1350" i="1">
                              <a:solidFill>
                                <a:prstClr val="black"/>
                              </a:solidFill>
                              <a:latin typeface="Cambria Math"/>
                              <a:ea typeface="Cambria Math"/>
                            </a:rPr>
                            <m:t>∙</m:t>
                          </m:r>
                          <m:r>
                            <a:rPr lang="de-CH" sz="1350" i="1">
                              <a:solidFill>
                                <a:prstClr val="black"/>
                              </a:solidFill>
                              <a:latin typeface="Cambria Math"/>
                              <a:ea typeface="Cambria Math"/>
                            </a:rPr>
                            <m:t>𝑡</m:t>
                          </m:r>
                        </m:sup>
                      </m:sSup>
                    </m:oMath>
                  </m:oMathPara>
                </a14:m>
                <a:endParaRPr lang="en-US" sz="1350" dirty="0">
                  <a:solidFill>
                    <a:prstClr val="black"/>
                  </a:solidFill>
                  <a:cs typeface="Arial" pitchFamily="34" charset="0"/>
                </a:endParaRPr>
              </a:p>
            </p:txBody>
          </p:sp>
        </mc:Choice>
        <mc:Fallback xmlns="">
          <p:sp>
            <p:nvSpPr>
              <p:cNvPr id="186" name="TextBox 185">
                <a:extLst>
                  <a:ext uri="{FF2B5EF4-FFF2-40B4-BE49-F238E27FC236}">
                    <a16:creationId xmlns:a16="http://schemas.microsoft.com/office/drawing/2014/main" id="{846D8417-07AB-0319-A9B0-750B8817EE8B}"/>
                  </a:ext>
                </a:extLst>
              </p:cNvPr>
              <p:cNvSpPr txBox="1">
                <a:spLocks noRot="1" noChangeAspect="1" noMove="1" noResize="1" noEditPoints="1" noAdjustHandles="1" noChangeArrowheads="1" noChangeShapeType="1" noTextEdit="1"/>
              </p:cNvSpPr>
              <p:nvPr/>
            </p:nvSpPr>
            <p:spPr>
              <a:xfrm>
                <a:off x="4714470" y="3549024"/>
                <a:ext cx="1466940" cy="309893"/>
              </a:xfrm>
              <a:prstGeom prst="rect">
                <a:avLst/>
              </a:prstGeom>
              <a:blipFill>
                <a:blip r:embed="rId6"/>
                <a:stretch>
                  <a:fillRect b="-9804"/>
                </a:stretch>
              </a:blipFill>
            </p:spPr>
            <p:txBody>
              <a:bodyPr/>
              <a:lstStyle/>
              <a:p>
                <a:r>
                  <a:rPr lang="en-CH">
                    <a:noFill/>
                  </a:rPr>
                  <a:t> </a:t>
                </a:r>
              </a:p>
            </p:txBody>
          </p:sp>
        </mc:Fallback>
      </mc:AlternateContent>
      <p:sp>
        <p:nvSpPr>
          <p:cNvPr id="188" name="TextBox 187">
            <a:extLst>
              <a:ext uri="{FF2B5EF4-FFF2-40B4-BE49-F238E27FC236}">
                <a16:creationId xmlns:a16="http://schemas.microsoft.com/office/drawing/2014/main" id="{603D9961-BEB1-D341-A88F-ACDCD29CC1D6}"/>
              </a:ext>
            </a:extLst>
          </p:cNvPr>
          <p:cNvSpPr txBox="1"/>
          <p:nvPr/>
        </p:nvSpPr>
        <p:spPr>
          <a:xfrm>
            <a:off x="4734742" y="2720423"/>
            <a:ext cx="2374841" cy="276999"/>
          </a:xfrm>
          <a:prstGeom prst="rect">
            <a:avLst/>
          </a:prstGeom>
          <a:noFill/>
        </p:spPr>
        <p:txBody>
          <a:bodyPr wrap="square" rtlCol="0">
            <a:spAutoFit/>
          </a:bodyPr>
          <a:lstStyle/>
          <a:p>
            <a:pPr eaLnBrk="1" hangingPunct="1"/>
            <a:r>
              <a:rPr lang="de-CH" sz="1200" dirty="0">
                <a:solidFill>
                  <a:prstClr val="black"/>
                </a:solidFill>
                <a:cs typeface="Arial" pitchFamily="34" charset="0"/>
              </a:rPr>
              <a:t>Mit N(t=0) = N</a:t>
            </a:r>
            <a:r>
              <a:rPr lang="de-CH" sz="1200" baseline="-25000" dirty="0">
                <a:solidFill>
                  <a:prstClr val="black"/>
                </a:solidFill>
                <a:cs typeface="Arial" pitchFamily="34" charset="0"/>
              </a:rPr>
              <a:t>0</a:t>
            </a:r>
            <a:endParaRPr lang="en-GB" sz="1200" baseline="-25000" dirty="0">
              <a:solidFill>
                <a:prstClr val="black"/>
              </a:solidFill>
              <a:cs typeface="Arial" pitchFamily="34" charset="0"/>
            </a:endParaRPr>
          </a:p>
        </p:txBody>
      </p:sp>
      <mc:AlternateContent xmlns:mc="http://schemas.openxmlformats.org/markup-compatibility/2006" xmlns:a14="http://schemas.microsoft.com/office/drawing/2010/main">
        <mc:Choice Requires="a14">
          <p:sp>
            <p:nvSpPr>
              <p:cNvPr id="190" name="TextBox 189">
                <a:extLst>
                  <a:ext uri="{FF2B5EF4-FFF2-40B4-BE49-F238E27FC236}">
                    <a16:creationId xmlns:a16="http://schemas.microsoft.com/office/drawing/2014/main" id="{8C6A6123-A57C-1256-B1BC-4E2464C1DC1D}"/>
                  </a:ext>
                </a:extLst>
              </p:cNvPr>
              <p:cNvSpPr txBox="1"/>
              <p:nvPr/>
            </p:nvSpPr>
            <p:spPr>
              <a:xfrm>
                <a:off x="7143607" y="3418070"/>
                <a:ext cx="1542282" cy="438903"/>
              </a:xfrm>
              <a:prstGeom prst="rect">
                <a:avLst/>
              </a:prstGeom>
              <a:noFill/>
            </p:spPr>
            <p:txBody>
              <a:bodyPr wrap="none" rtlCol="0">
                <a:spAutoFit/>
              </a:bodyPr>
              <a:lstStyle/>
              <a:p>
                <a:pPr eaLnBrk="1" hangingPunct="1"/>
                <a14:m>
                  <m:oMathPara xmlns:m="http://schemas.openxmlformats.org/officeDocument/2006/math">
                    <m:oMathParaPr>
                      <m:jc m:val="centerGroup"/>
                    </m:oMathParaPr>
                    <m:oMath xmlns:m="http://schemas.openxmlformats.org/officeDocument/2006/math">
                      <m:r>
                        <a:rPr lang="de-CH" sz="1350" i="1">
                          <a:solidFill>
                            <a:prstClr val="black"/>
                          </a:solidFill>
                          <a:latin typeface="Cambria Math"/>
                        </a:rPr>
                        <m:t>𝐴</m:t>
                      </m:r>
                      <m:r>
                        <a:rPr lang="de-CH" sz="1350" i="1">
                          <a:solidFill>
                            <a:prstClr val="black"/>
                          </a:solidFill>
                          <a:latin typeface="Cambria Math"/>
                        </a:rPr>
                        <m:t>(</m:t>
                      </m:r>
                      <m:r>
                        <a:rPr lang="de-CH" sz="1350" i="1">
                          <a:solidFill>
                            <a:prstClr val="black"/>
                          </a:solidFill>
                          <a:latin typeface="Cambria Math"/>
                        </a:rPr>
                        <m:t>𝑡</m:t>
                      </m:r>
                      <m:r>
                        <a:rPr lang="de-CH" sz="1350" i="1">
                          <a:solidFill>
                            <a:prstClr val="black"/>
                          </a:solidFill>
                          <a:latin typeface="Cambria Math"/>
                        </a:rPr>
                        <m:t>)=</m:t>
                      </m:r>
                      <m:sSup>
                        <m:sSupPr>
                          <m:ctrlPr>
                            <a:rPr lang="de-CH" sz="1350" i="1">
                              <a:solidFill>
                                <a:prstClr val="black"/>
                              </a:solidFill>
                              <a:latin typeface="Cambria Math" panose="02040503050406030204" pitchFamily="18" charset="0"/>
                            </a:rPr>
                          </m:ctrlPr>
                        </m:sSupPr>
                        <m:e>
                          <m:sSub>
                            <m:sSubPr>
                              <m:ctrlPr>
                                <a:rPr lang="de-CH" sz="1350" i="1">
                                  <a:solidFill>
                                    <a:prstClr val="black"/>
                                  </a:solidFill>
                                  <a:latin typeface="Cambria Math" panose="02040503050406030204" pitchFamily="18" charset="0"/>
                                </a:rPr>
                              </m:ctrlPr>
                            </m:sSubPr>
                            <m:e>
                              <m:r>
                                <a:rPr lang="de-CH" sz="1350" i="1">
                                  <a:solidFill>
                                    <a:prstClr val="black"/>
                                  </a:solidFill>
                                  <a:latin typeface="Cambria Math"/>
                                </a:rPr>
                                <m:t>𝐴</m:t>
                              </m:r>
                            </m:e>
                            <m:sub>
                              <m:r>
                                <a:rPr lang="de-CH" sz="1350" i="1">
                                  <a:solidFill>
                                    <a:prstClr val="black"/>
                                  </a:solidFill>
                                  <a:latin typeface="Cambria Math"/>
                                </a:rPr>
                                <m:t>0</m:t>
                              </m:r>
                            </m:sub>
                          </m:sSub>
                          <m:r>
                            <a:rPr lang="de-CH" sz="1350" i="1">
                              <a:solidFill>
                                <a:prstClr val="black"/>
                              </a:solidFill>
                              <a:latin typeface="Cambria Math"/>
                              <a:ea typeface="Cambria Math"/>
                            </a:rPr>
                            <m:t>∙</m:t>
                          </m:r>
                          <m:r>
                            <a:rPr lang="de-CH" sz="1350" i="1">
                              <a:solidFill>
                                <a:prstClr val="black"/>
                              </a:solidFill>
                              <a:latin typeface="Cambria Math" panose="02040503050406030204" pitchFamily="18" charset="0"/>
                            </a:rPr>
                            <m:t>2</m:t>
                          </m:r>
                        </m:e>
                        <m:sup>
                          <m:r>
                            <a:rPr lang="de-CH" sz="1350" i="1">
                              <a:solidFill>
                                <a:prstClr val="black"/>
                              </a:solidFill>
                              <a:latin typeface="Cambria Math"/>
                            </a:rPr>
                            <m:t>−</m:t>
                          </m:r>
                          <m:f>
                            <m:fPr>
                              <m:ctrlPr>
                                <a:rPr lang="de-CH" sz="1350" i="1">
                                  <a:solidFill>
                                    <a:prstClr val="black"/>
                                  </a:solidFill>
                                  <a:latin typeface="Cambria Math" panose="02040503050406030204" pitchFamily="18" charset="0"/>
                                  <a:ea typeface="Cambria Math"/>
                                </a:rPr>
                              </m:ctrlPr>
                            </m:fPr>
                            <m:num>
                              <m:r>
                                <a:rPr lang="de-CH" sz="1350" i="1">
                                  <a:solidFill>
                                    <a:prstClr val="black"/>
                                  </a:solidFill>
                                  <a:latin typeface="Cambria Math" panose="02040503050406030204" pitchFamily="18" charset="0"/>
                                  <a:ea typeface="Cambria Math"/>
                                </a:rPr>
                                <m:t>𝑡</m:t>
                              </m:r>
                            </m:num>
                            <m:den>
                              <m:sSub>
                                <m:sSubPr>
                                  <m:ctrlPr>
                                    <a:rPr lang="de-CH" sz="1350" i="1">
                                      <a:solidFill>
                                        <a:prstClr val="black"/>
                                      </a:solidFill>
                                      <a:latin typeface="Cambria Math" panose="02040503050406030204" pitchFamily="18" charset="0"/>
                                      <a:ea typeface="Cambria Math"/>
                                    </a:rPr>
                                  </m:ctrlPr>
                                </m:sSubPr>
                                <m:e>
                                  <m:r>
                                    <a:rPr lang="de-CH" sz="1350" i="1">
                                      <a:solidFill>
                                        <a:prstClr val="black"/>
                                      </a:solidFill>
                                      <a:latin typeface="Cambria Math" panose="02040503050406030204" pitchFamily="18" charset="0"/>
                                      <a:ea typeface="Cambria Math" panose="02040503050406030204" pitchFamily="18" charset="0"/>
                                    </a:rPr>
                                    <m:t>𝜏</m:t>
                                  </m:r>
                                </m:e>
                                <m:sub>
                                  <m:r>
                                    <a:rPr lang="de-CH" sz="1350" i="1">
                                      <a:solidFill>
                                        <a:prstClr val="black"/>
                                      </a:solidFill>
                                      <a:latin typeface="Cambria Math" panose="02040503050406030204" pitchFamily="18" charset="0"/>
                                      <a:ea typeface="Cambria Math"/>
                                    </a:rPr>
                                    <m:t>1/2</m:t>
                                  </m:r>
                                </m:sub>
                              </m:sSub>
                            </m:den>
                          </m:f>
                        </m:sup>
                      </m:sSup>
                    </m:oMath>
                  </m:oMathPara>
                </a14:m>
                <a:endParaRPr lang="en-US" sz="1350" dirty="0">
                  <a:solidFill>
                    <a:prstClr val="black"/>
                  </a:solidFill>
                  <a:cs typeface="Arial" pitchFamily="34" charset="0"/>
                </a:endParaRPr>
              </a:p>
            </p:txBody>
          </p:sp>
        </mc:Choice>
        <mc:Fallback xmlns="">
          <p:sp>
            <p:nvSpPr>
              <p:cNvPr id="190" name="TextBox 189">
                <a:extLst>
                  <a:ext uri="{FF2B5EF4-FFF2-40B4-BE49-F238E27FC236}">
                    <a16:creationId xmlns:a16="http://schemas.microsoft.com/office/drawing/2014/main" id="{8C6A6123-A57C-1256-B1BC-4E2464C1DC1D}"/>
                  </a:ext>
                </a:extLst>
              </p:cNvPr>
              <p:cNvSpPr txBox="1">
                <a:spLocks noRot="1" noChangeAspect="1" noMove="1" noResize="1" noEditPoints="1" noAdjustHandles="1" noChangeArrowheads="1" noChangeShapeType="1" noTextEdit="1"/>
              </p:cNvSpPr>
              <p:nvPr/>
            </p:nvSpPr>
            <p:spPr>
              <a:xfrm>
                <a:off x="7143607" y="3418070"/>
                <a:ext cx="1542282" cy="438903"/>
              </a:xfrm>
              <a:prstGeom prst="rect">
                <a:avLst/>
              </a:prstGeom>
              <a:blipFill>
                <a:blip r:embed="rId7"/>
                <a:stretch>
                  <a:fillRect b="-6944"/>
                </a:stretch>
              </a:blipFill>
            </p:spPr>
            <p:txBody>
              <a:bodyPr/>
              <a:lstStyle/>
              <a:p>
                <a:r>
                  <a:rPr lang="en-CH">
                    <a:noFill/>
                  </a:rPr>
                  <a:t> </a:t>
                </a:r>
              </a:p>
            </p:txBody>
          </p:sp>
        </mc:Fallback>
      </mc:AlternateContent>
      <p:sp>
        <p:nvSpPr>
          <p:cNvPr id="191" name="TextBox 190">
            <a:extLst>
              <a:ext uri="{FF2B5EF4-FFF2-40B4-BE49-F238E27FC236}">
                <a16:creationId xmlns:a16="http://schemas.microsoft.com/office/drawing/2014/main" id="{C09DA615-FDE9-3B15-C87C-52A439DD1405}"/>
              </a:ext>
            </a:extLst>
          </p:cNvPr>
          <p:cNvSpPr txBox="1"/>
          <p:nvPr/>
        </p:nvSpPr>
        <p:spPr>
          <a:xfrm>
            <a:off x="7221138" y="3932183"/>
            <a:ext cx="1790887" cy="246221"/>
          </a:xfrm>
          <a:prstGeom prst="rect">
            <a:avLst/>
          </a:prstGeom>
          <a:noFill/>
        </p:spPr>
        <p:txBody>
          <a:bodyPr wrap="square" rtlCol="0">
            <a:spAutoFit/>
          </a:bodyPr>
          <a:lstStyle/>
          <a:p>
            <a:r>
              <a:rPr lang="de-CH" sz="1000" dirty="0"/>
              <a:t>mit: </a:t>
            </a:r>
            <a:r>
              <a:rPr lang="de-CH" sz="1000" i="1" dirty="0">
                <a:latin typeface="Symbol" panose="05050102010706020507" pitchFamily="18" charset="2"/>
              </a:rPr>
              <a:t>t</a:t>
            </a:r>
            <a:r>
              <a:rPr lang="de-CH" sz="1000" i="1" baseline="-25000" dirty="0">
                <a:latin typeface="Symbol" panose="05050102010706020507" pitchFamily="18" charset="2"/>
              </a:rPr>
              <a:t>1/2</a:t>
            </a:r>
            <a:r>
              <a:rPr lang="de-CH" sz="1000" i="1" dirty="0">
                <a:latin typeface="Symbol" panose="05050102010706020507" pitchFamily="18" charset="2"/>
              </a:rPr>
              <a:t>= </a:t>
            </a:r>
            <a:r>
              <a:rPr lang="de-CH" sz="1000" i="1" dirty="0" err="1">
                <a:latin typeface="+mj-lt"/>
              </a:rPr>
              <a:t>ln</a:t>
            </a:r>
            <a:r>
              <a:rPr lang="de-CH" sz="1000" i="1" dirty="0">
                <a:latin typeface="+mj-lt"/>
              </a:rPr>
              <a:t>(2)/</a:t>
            </a:r>
            <a:r>
              <a:rPr lang="de-CH" sz="1000" i="1" dirty="0">
                <a:latin typeface="Symbol" panose="05050102010706020507" pitchFamily="18" charset="2"/>
              </a:rPr>
              <a:t>l </a:t>
            </a:r>
            <a:endParaRPr lang="en-GB" sz="1000" i="1" dirty="0"/>
          </a:p>
        </p:txBody>
      </p:sp>
      <p:sp>
        <p:nvSpPr>
          <p:cNvPr id="193" name="TextBox 192">
            <a:extLst>
              <a:ext uri="{FF2B5EF4-FFF2-40B4-BE49-F238E27FC236}">
                <a16:creationId xmlns:a16="http://schemas.microsoft.com/office/drawing/2014/main" id="{BDDD2ECA-E20F-BEC1-04C1-974CC4C191B4}"/>
              </a:ext>
            </a:extLst>
          </p:cNvPr>
          <p:cNvSpPr txBox="1"/>
          <p:nvPr/>
        </p:nvSpPr>
        <p:spPr>
          <a:xfrm>
            <a:off x="7187347" y="3223035"/>
            <a:ext cx="1329936" cy="246221"/>
          </a:xfrm>
          <a:prstGeom prst="rect">
            <a:avLst/>
          </a:prstGeom>
          <a:noFill/>
        </p:spPr>
        <p:txBody>
          <a:bodyPr wrap="square" rtlCol="0">
            <a:spAutoFit/>
          </a:bodyPr>
          <a:lstStyle/>
          <a:p>
            <a:r>
              <a:rPr lang="de-CH" sz="1000" i="1" dirty="0"/>
              <a:t>Häufigere Form:</a:t>
            </a:r>
            <a:endParaRPr lang="en-GB" sz="1000" i="1" dirty="0"/>
          </a:p>
        </p:txBody>
      </p:sp>
      <p:sp>
        <p:nvSpPr>
          <p:cNvPr id="194" name="TextBox 193">
            <a:extLst>
              <a:ext uri="{FF2B5EF4-FFF2-40B4-BE49-F238E27FC236}">
                <a16:creationId xmlns:a16="http://schemas.microsoft.com/office/drawing/2014/main" id="{1C895AE7-6182-2A2A-4C8D-B6468BCADE92}"/>
              </a:ext>
            </a:extLst>
          </p:cNvPr>
          <p:cNvSpPr txBox="1"/>
          <p:nvPr/>
        </p:nvSpPr>
        <p:spPr>
          <a:xfrm>
            <a:off x="4495799" y="1339464"/>
            <a:ext cx="4369553" cy="646331"/>
          </a:xfrm>
          <a:prstGeom prst="rect">
            <a:avLst/>
          </a:prstGeom>
          <a:noFill/>
        </p:spPr>
        <p:txBody>
          <a:bodyPr wrap="square" rtlCol="0">
            <a:spAutoFit/>
          </a:bodyPr>
          <a:lstStyle/>
          <a:p>
            <a:pPr marL="171450" indent="-171450">
              <a:buFont typeface="Arial" panose="020B0604020202020204" pitchFamily="34" charset="0"/>
              <a:buChar char="•"/>
            </a:pPr>
            <a:r>
              <a:rPr lang="de-DE" sz="1200" dirty="0"/>
              <a:t>Der Proportionalitätsfaktor wird Zerfallskonstante (λ) genannt und definiert die Wahrscheinlichkeit des Zerfalls pro Zeiteinheit</a:t>
            </a:r>
            <a:endParaRPr lang="en-GB" sz="1350" dirty="0">
              <a:solidFill>
                <a:prstClr val="black"/>
              </a:solidFill>
              <a:cs typeface="Arial" pitchFamily="34" charset="0"/>
            </a:endParaRPr>
          </a:p>
        </p:txBody>
      </p:sp>
      <p:grpSp>
        <p:nvGrpSpPr>
          <p:cNvPr id="197" name="Group 196">
            <a:extLst>
              <a:ext uri="{FF2B5EF4-FFF2-40B4-BE49-F238E27FC236}">
                <a16:creationId xmlns:a16="http://schemas.microsoft.com/office/drawing/2014/main" id="{4D269EC0-5FFA-9C2B-B281-B5AD015BA219}"/>
              </a:ext>
            </a:extLst>
          </p:cNvPr>
          <p:cNvGrpSpPr/>
          <p:nvPr/>
        </p:nvGrpSpPr>
        <p:grpSpPr>
          <a:xfrm>
            <a:off x="4403392" y="2000613"/>
            <a:ext cx="2742212" cy="500009"/>
            <a:chOff x="4201156" y="1796980"/>
            <a:chExt cx="2742212" cy="500009"/>
          </a:xfrm>
        </p:grpSpPr>
        <mc:AlternateContent xmlns:mc="http://schemas.openxmlformats.org/markup-compatibility/2006" xmlns:a14="http://schemas.microsoft.com/office/drawing/2010/main">
          <mc:Choice Requires="a14">
            <p:sp>
              <p:nvSpPr>
                <p:cNvPr id="183" name="TextBox 182">
                  <a:extLst>
                    <a:ext uri="{FF2B5EF4-FFF2-40B4-BE49-F238E27FC236}">
                      <a16:creationId xmlns:a16="http://schemas.microsoft.com/office/drawing/2014/main" id="{7543FFAD-495A-4878-3874-1668A9A8CDE3}"/>
                    </a:ext>
                  </a:extLst>
                </p:cNvPr>
                <p:cNvSpPr txBox="1"/>
                <p:nvPr/>
              </p:nvSpPr>
              <p:spPr>
                <a:xfrm>
                  <a:off x="4201156" y="1796980"/>
                  <a:ext cx="1599668" cy="50000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b="0" i="1" smtClean="0">
                            <a:solidFill>
                              <a:prstClr val="black"/>
                            </a:solidFill>
                            <a:latin typeface="Cambria Math" panose="02040503050406030204" pitchFamily="18" charset="0"/>
                          </a:rPr>
                          <m:t>𝐴</m:t>
                        </m:r>
                        <m:r>
                          <a:rPr lang="en-US" sz="1400" b="0" i="1" smtClean="0">
                            <a:solidFill>
                              <a:prstClr val="black"/>
                            </a:solidFill>
                            <a:latin typeface="Cambria Math" panose="02040503050406030204" pitchFamily="18" charset="0"/>
                          </a:rPr>
                          <m:t>=−</m:t>
                        </m:r>
                        <m:f>
                          <m:fPr>
                            <m:ctrlPr>
                              <a:rPr lang="en-US" sz="1400" i="1">
                                <a:solidFill>
                                  <a:prstClr val="black"/>
                                </a:solidFill>
                                <a:latin typeface="Cambria Math" panose="02040503050406030204" pitchFamily="18" charset="0"/>
                              </a:rPr>
                            </m:ctrlPr>
                          </m:fPr>
                          <m:num>
                            <m:r>
                              <m:rPr>
                                <m:sty m:val="p"/>
                              </m:rPr>
                              <a:rPr lang="en-US" sz="1400">
                                <a:solidFill>
                                  <a:prstClr val="black"/>
                                </a:solidFill>
                                <a:latin typeface="Cambria Math"/>
                              </a:rPr>
                              <m:t>d</m:t>
                            </m:r>
                            <m:r>
                              <a:rPr lang="en-US" sz="1400" i="1">
                                <a:solidFill>
                                  <a:prstClr val="black"/>
                                </a:solidFill>
                                <a:latin typeface="Cambria Math"/>
                              </a:rPr>
                              <m:t>𝑁</m:t>
                            </m:r>
                          </m:num>
                          <m:den>
                            <m:r>
                              <m:rPr>
                                <m:sty m:val="p"/>
                              </m:rPr>
                              <a:rPr lang="en-US" sz="1400">
                                <a:solidFill>
                                  <a:prstClr val="black"/>
                                </a:solidFill>
                                <a:latin typeface="Cambria Math"/>
                              </a:rPr>
                              <m:t>d</m:t>
                            </m:r>
                            <m:r>
                              <a:rPr lang="en-US" sz="1400" b="0" i="1" smtClean="0">
                                <a:solidFill>
                                  <a:prstClr val="black"/>
                                </a:solidFill>
                                <a:latin typeface="Cambria Math" panose="02040503050406030204" pitchFamily="18" charset="0"/>
                              </a:rPr>
                              <m:t>𝑡</m:t>
                            </m:r>
                          </m:den>
                        </m:f>
                      </m:oMath>
                    </m:oMathPara>
                  </a14:m>
                  <a:endParaRPr lang="en-US" sz="1400" dirty="0">
                    <a:solidFill>
                      <a:prstClr val="black"/>
                    </a:solidFill>
                    <a:cs typeface="Arial" pitchFamily="34" charset="0"/>
                  </a:endParaRPr>
                </a:p>
              </p:txBody>
            </p:sp>
          </mc:Choice>
          <mc:Fallback xmlns="">
            <p:sp>
              <p:nvSpPr>
                <p:cNvPr id="183" name="TextBox 182">
                  <a:extLst>
                    <a:ext uri="{FF2B5EF4-FFF2-40B4-BE49-F238E27FC236}">
                      <a16:creationId xmlns:a16="http://schemas.microsoft.com/office/drawing/2014/main" id="{7543FFAD-495A-4878-3874-1668A9A8CDE3}"/>
                    </a:ext>
                  </a:extLst>
                </p:cNvPr>
                <p:cNvSpPr txBox="1">
                  <a:spLocks noRot="1" noChangeAspect="1" noMove="1" noResize="1" noEditPoints="1" noAdjustHandles="1" noChangeArrowheads="1" noChangeShapeType="1" noTextEdit="1"/>
                </p:cNvSpPr>
                <p:nvPr/>
              </p:nvSpPr>
              <p:spPr>
                <a:xfrm>
                  <a:off x="4201156" y="1796980"/>
                  <a:ext cx="1599668" cy="500009"/>
                </a:xfrm>
                <a:prstGeom prst="rect">
                  <a:avLst/>
                </a:prstGeom>
                <a:blipFill>
                  <a:blip r:embed="rId8"/>
                  <a:stretch>
                    <a:fillRect b="-243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5" name="TextBox 194">
                  <a:extLst>
                    <a:ext uri="{FF2B5EF4-FFF2-40B4-BE49-F238E27FC236}">
                      <a16:creationId xmlns:a16="http://schemas.microsoft.com/office/drawing/2014/main" id="{63BFDD59-EB2E-2304-CA6B-FE205634E370}"/>
                    </a:ext>
                  </a:extLst>
                </p:cNvPr>
                <p:cNvSpPr txBox="1"/>
                <p:nvPr/>
              </p:nvSpPr>
              <p:spPr>
                <a:xfrm>
                  <a:off x="5343700" y="1930941"/>
                  <a:ext cx="1599668" cy="307777"/>
                </a:xfrm>
                <a:prstGeom prst="rect">
                  <a:avLst/>
                </a:prstGeom>
                <a:noFill/>
              </p:spPr>
              <p:txBody>
                <a:bodyPr wrap="square" rtlCol="0">
                  <a:spAutoFit/>
                </a:bodyPr>
                <a:lstStyle/>
                <a:p>
                  <a:pPr eaLnBrk="1" hangingPunct="1"/>
                  <a:r>
                    <a:rPr lang="de-CH" sz="1400" dirty="0">
                      <a:solidFill>
                        <a:prstClr val="black"/>
                      </a:solidFill>
                    </a:rPr>
                    <a:t>= </a:t>
                  </a:r>
                  <a14:m>
                    <m:oMath xmlns:m="http://schemas.openxmlformats.org/officeDocument/2006/math">
                      <m:r>
                        <a:rPr lang="de-CH" sz="1400" i="1">
                          <a:solidFill>
                            <a:prstClr val="black"/>
                          </a:solidFill>
                          <a:latin typeface="Cambria Math"/>
                          <a:ea typeface="Cambria Math"/>
                        </a:rPr>
                        <m:t>𝜆</m:t>
                      </m:r>
                      <m:r>
                        <a:rPr lang="de-CH" sz="1400" i="1">
                          <a:solidFill>
                            <a:prstClr val="black"/>
                          </a:solidFill>
                          <a:latin typeface="Cambria Math"/>
                          <a:ea typeface="Cambria Math"/>
                        </a:rPr>
                        <m:t>∙</m:t>
                      </m:r>
                      <m:r>
                        <a:rPr lang="en-US" sz="1400" b="0" i="1" smtClean="0">
                          <a:solidFill>
                            <a:prstClr val="black"/>
                          </a:solidFill>
                          <a:latin typeface="Cambria Math" panose="02040503050406030204" pitchFamily="18" charset="0"/>
                          <a:ea typeface="Cambria Math"/>
                        </a:rPr>
                        <m:t>𝑁</m:t>
                      </m:r>
                    </m:oMath>
                  </a14:m>
                  <a:endParaRPr lang="en-US" sz="1400" dirty="0">
                    <a:solidFill>
                      <a:prstClr val="black"/>
                    </a:solidFill>
                    <a:cs typeface="Arial" pitchFamily="34" charset="0"/>
                  </a:endParaRPr>
                </a:p>
              </p:txBody>
            </p:sp>
          </mc:Choice>
          <mc:Fallback xmlns="">
            <p:sp>
              <p:nvSpPr>
                <p:cNvPr id="195" name="TextBox 194">
                  <a:extLst>
                    <a:ext uri="{FF2B5EF4-FFF2-40B4-BE49-F238E27FC236}">
                      <a16:creationId xmlns:a16="http://schemas.microsoft.com/office/drawing/2014/main" id="{63BFDD59-EB2E-2304-CA6B-FE205634E370}"/>
                    </a:ext>
                  </a:extLst>
                </p:cNvPr>
                <p:cNvSpPr txBox="1">
                  <a:spLocks noRot="1" noChangeAspect="1" noMove="1" noResize="1" noEditPoints="1" noAdjustHandles="1" noChangeArrowheads="1" noChangeShapeType="1" noTextEdit="1"/>
                </p:cNvSpPr>
                <p:nvPr/>
              </p:nvSpPr>
              <p:spPr>
                <a:xfrm>
                  <a:off x="5343700" y="1930941"/>
                  <a:ext cx="1599668" cy="307777"/>
                </a:xfrm>
                <a:prstGeom prst="rect">
                  <a:avLst/>
                </a:prstGeom>
                <a:blipFill>
                  <a:blip r:embed="rId9"/>
                  <a:stretch>
                    <a:fillRect l="-1145" t="-4000" b="-20000"/>
                  </a:stretch>
                </a:blipFill>
              </p:spPr>
              <p:txBody>
                <a:bodyPr/>
                <a:lstStyle/>
                <a:p>
                  <a:r>
                    <a:rPr lang="en-CH">
                      <a:noFill/>
                    </a:rPr>
                    <a:t> </a:t>
                  </a:r>
                </a:p>
              </p:txBody>
            </p:sp>
          </mc:Fallback>
        </mc:AlternateContent>
      </p:grpSp>
      <p:sp>
        <p:nvSpPr>
          <p:cNvPr id="196" name="TextBox 195">
            <a:extLst>
              <a:ext uri="{FF2B5EF4-FFF2-40B4-BE49-F238E27FC236}">
                <a16:creationId xmlns:a16="http://schemas.microsoft.com/office/drawing/2014/main" id="{2275F349-156D-C28B-4842-E59FF8513A35}"/>
              </a:ext>
            </a:extLst>
          </p:cNvPr>
          <p:cNvSpPr txBox="1"/>
          <p:nvPr/>
        </p:nvSpPr>
        <p:spPr>
          <a:xfrm>
            <a:off x="6526299" y="2093162"/>
            <a:ext cx="2374841" cy="400110"/>
          </a:xfrm>
          <a:prstGeom prst="rect">
            <a:avLst/>
          </a:prstGeom>
          <a:noFill/>
        </p:spPr>
        <p:txBody>
          <a:bodyPr wrap="square">
            <a:spAutoFit/>
          </a:bodyPr>
          <a:lstStyle/>
          <a:p>
            <a:r>
              <a:rPr lang="en-GB" sz="1000" dirty="0">
                <a:solidFill>
                  <a:srgbClr val="0055A0"/>
                </a:solidFill>
                <a:latin typeface="Symbol" panose="05050102010706020507" pitchFamily="18" charset="2"/>
              </a:rPr>
              <a:t>l</a:t>
            </a:r>
            <a:r>
              <a:rPr kumimoji="0" lang="en-GB" sz="1000" b="0" i="0" u="none" strike="noStrike" kern="1200" cap="none" spc="0" normalizeH="0" baseline="0" noProof="0" dirty="0">
                <a:ln>
                  <a:noFill/>
                </a:ln>
                <a:solidFill>
                  <a:srgbClr val="0055A0"/>
                </a:solidFill>
                <a:effectLst/>
                <a:uLnTx/>
                <a:uFillTx/>
                <a:latin typeface="Arial"/>
                <a:ea typeface="+mn-ea"/>
                <a:cs typeface="+mn-cs"/>
              </a:rPr>
              <a:t>: </a:t>
            </a:r>
            <a:r>
              <a:rPr lang="de-DE" sz="1000" dirty="0"/>
              <a:t>Zerfallskonstante, welche die Geschwindigkeit des Zerfalls definiert</a:t>
            </a:r>
            <a:endParaRPr kumimoji="0" lang="en-GB" sz="1000" b="0" i="0" u="none" strike="noStrike" kern="1200" cap="none" spc="0" normalizeH="0" baseline="0" noProof="0" dirty="0">
              <a:ln>
                <a:noFill/>
              </a:ln>
              <a:solidFill>
                <a:srgbClr val="0055A0"/>
              </a:solidFill>
              <a:effectLst/>
              <a:uLnTx/>
              <a:uFillTx/>
              <a:latin typeface="Arial"/>
              <a:ea typeface="+mn-ea"/>
              <a:cs typeface="+mn-cs"/>
            </a:endParaRPr>
          </a:p>
        </p:txBody>
      </p:sp>
      <p:sp>
        <p:nvSpPr>
          <p:cNvPr id="198" name="TextBox 197">
            <a:extLst>
              <a:ext uri="{FF2B5EF4-FFF2-40B4-BE49-F238E27FC236}">
                <a16:creationId xmlns:a16="http://schemas.microsoft.com/office/drawing/2014/main" id="{102655BB-CF7C-00F1-76DF-D031C6DA54A4}"/>
              </a:ext>
            </a:extLst>
          </p:cNvPr>
          <p:cNvSpPr txBox="1"/>
          <p:nvPr/>
        </p:nvSpPr>
        <p:spPr>
          <a:xfrm>
            <a:off x="6417731" y="3491998"/>
            <a:ext cx="489554" cy="369332"/>
          </a:xfrm>
          <a:prstGeom prst="rect">
            <a:avLst/>
          </a:prstGeom>
          <a:noFill/>
        </p:spPr>
        <p:txBody>
          <a:bodyPr wrap="square" rtlCol="0">
            <a:spAutoFit/>
          </a:bodyPr>
          <a:lstStyle/>
          <a:p>
            <a:r>
              <a:rPr lang="en-CH" dirty="0"/>
              <a:t>↔</a:t>
            </a:r>
          </a:p>
        </p:txBody>
      </p:sp>
      <p:sp>
        <p:nvSpPr>
          <p:cNvPr id="2" name="Slide Number Placeholder 3">
            <a:extLst>
              <a:ext uri="{FF2B5EF4-FFF2-40B4-BE49-F238E27FC236}">
                <a16:creationId xmlns:a16="http://schemas.microsoft.com/office/drawing/2014/main" id="{EE2CCEDD-34D4-8CA9-25B7-C79AC9A32F0D}"/>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8</a:t>
            </a:fld>
            <a:endParaRPr lang="en-US" dirty="0">
              <a:solidFill>
                <a:schemeClr val="bg1"/>
              </a:solidFill>
            </a:endParaRPr>
          </a:p>
        </p:txBody>
      </p:sp>
    </p:spTree>
    <p:extLst>
      <p:ext uri="{BB962C8B-B14F-4D97-AF65-F5344CB8AC3E}">
        <p14:creationId xmlns:p14="http://schemas.microsoft.com/office/powerpoint/2010/main" val="298856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82" grpId="0"/>
      <p:bldP spid="186" grpId="0"/>
      <p:bldP spid="188" grpId="0"/>
      <p:bldP spid="190" grpId="0"/>
      <p:bldP spid="191" grpId="0"/>
      <p:bldP spid="193" grpId="0"/>
      <p:bldP spid="194" grpId="0"/>
      <p:bldP spid="196" grpId="0"/>
      <p:bldP spid="19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7275" y="190500"/>
            <a:ext cx="8976725" cy="858371"/>
          </a:xfrm>
          <a:prstGeom prst="rect">
            <a:avLst/>
          </a:prstGeom>
        </p:spPr>
        <p:txBody>
          <a:bodyPr anchor="t"/>
          <a:lstStyle/>
          <a:p>
            <a:pPr fontAlgn="auto">
              <a:spcAft>
                <a:spcPts val="0"/>
              </a:spcAft>
              <a:defRPr/>
            </a:pPr>
            <a:r>
              <a:rPr lang="fr-FR" sz="4000" dirty="0" err="1">
                <a:solidFill>
                  <a:schemeClr val="accent6">
                    <a:lumMod val="50000"/>
                  </a:schemeClr>
                </a:solidFill>
              </a:rPr>
              <a:t>Aktivität</a:t>
            </a:r>
            <a:r>
              <a:rPr lang="fr-FR" sz="4000" dirty="0">
                <a:solidFill>
                  <a:schemeClr val="accent6">
                    <a:lumMod val="50000"/>
                  </a:schemeClr>
                </a:solidFill>
              </a:rPr>
              <a:t> </a:t>
            </a:r>
            <a:r>
              <a:rPr lang="fr-FR" sz="4000" dirty="0" err="1">
                <a:solidFill>
                  <a:schemeClr val="accent6">
                    <a:lumMod val="50000"/>
                  </a:schemeClr>
                </a:solidFill>
              </a:rPr>
              <a:t>und</a:t>
            </a:r>
            <a:r>
              <a:rPr lang="fr-FR" sz="4000" dirty="0">
                <a:solidFill>
                  <a:schemeClr val="accent6">
                    <a:lumMod val="50000"/>
                  </a:schemeClr>
                </a:solidFill>
              </a:rPr>
              <a:t> </a:t>
            </a:r>
            <a:r>
              <a:rPr lang="fr-FR" sz="4000" dirty="0" err="1">
                <a:solidFill>
                  <a:schemeClr val="accent6">
                    <a:lumMod val="50000"/>
                  </a:schemeClr>
                </a:solidFill>
              </a:rPr>
              <a:t>Effektive</a:t>
            </a:r>
            <a:r>
              <a:rPr lang="fr-FR" sz="4000" dirty="0">
                <a:solidFill>
                  <a:schemeClr val="accent6">
                    <a:lumMod val="50000"/>
                  </a:schemeClr>
                </a:solidFill>
              </a:rPr>
              <a:t> </a:t>
            </a:r>
            <a:r>
              <a:rPr lang="fr-FR" sz="4000" dirty="0" err="1">
                <a:solidFill>
                  <a:schemeClr val="accent6">
                    <a:lumMod val="50000"/>
                  </a:schemeClr>
                </a:solidFill>
              </a:rPr>
              <a:t>Dosis</a:t>
            </a:r>
            <a:endParaRPr lang="fr-FR" sz="4000" dirty="0">
              <a:solidFill>
                <a:schemeClr val="accent6">
                  <a:lumMod val="50000"/>
                </a:schemeClr>
              </a:solidFill>
            </a:endParaRPr>
          </a:p>
        </p:txBody>
      </p:sp>
      <p:pic>
        <p:nvPicPr>
          <p:cNvPr id="96" name="Picture 95">
            <a:extLst>
              <a:ext uri="{FF2B5EF4-FFF2-40B4-BE49-F238E27FC236}">
                <a16:creationId xmlns:a16="http://schemas.microsoft.com/office/drawing/2014/main" id="{0C759C8B-CC45-F497-D641-281049FE3ADE}"/>
              </a:ext>
            </a:extLst>
          </p:cNvPr>
          <p:cNvPicPr>
            <a:picLocks noChangeAspect="1"/>
          </p:cNvPicPr>
          <p:nvPr/>
        </p:nvPicPr>
        <p:blipFill>
          <a:blip r:embed="rId3"/>
          <a:stretch>
            <a:fillRect/>
          </a:stretch>
        </p:blipFill>
        <p:spPr>
          <a:xfrm>
            <a:off x="276225" y="2721460"/>
            <a:ext cx="1542423" cy="1480151"/>
          </a:xfrm>
          <a:prstGeom prst="rect">
            <a:avLst/>
          </a:prstGeom>
        </p:spPr>
      </p:pic>
      <p:sp>
        <p:nvSpPr>
          <p:cNvPr id="98" name="TextBox 97">
            <a:extLst>
              <a:ext uri="{FF2B5EF4-FFF2-40B4-BE49-F238E27FC236}">
                <a16:creationId xmlns:a16="http://schemas.microsoft.com/office/drawing/2014/main" id="{943F3905-C32A-68BE-315D-B8CD04221801}"/>
              </a:ext>
            </a:extLst>
          </p:cNvPr>
          <p:cNvSpPr txBox="1"/>
          <p:nvPr/>
        </p:nvSpPr>
        <p:spPr>
          <a:xfrm>
            <a:off x="219053" y="1104681"/>
            <a:ext cx="3870194" cy="1508105"/>
          </a:xfrm>
          <a:prstGeom prst="rect">
            <a:avLst/>
          </a:prstGeom>
          <a:noFill/>
        </p:spPr>
        <p:txBody>
          <a:bodyPr wrap="square">
            <a:spAutoFit/>
          </a:bodyPr>
          <a:lstStyle/>
          <a:p>
            <a:pPr>
              <a:spcAft>
                <a:spcPts val="600"/>
              </a:spcAft>
            </a:pPr>
            <a:r>
              <a:rPr lang="de-DE" sz="1200" b="1" dirty="0"/>
              <a:t>Aktivität</a:t>
            </a:r>
          </a:p>
          <a:p>
            <a:pPr marL="171450" indent="-171450">
              <a:spcAft>
                <a:spcPts val="600"/>
              </a:spcAft>
              <a:buFont typeface="Arial" panose="020B0604020202020204" pitchFamily="34" charset="0"/>
              <a:buChar char="•"/>
            </a:pPr>
            <a:r>
              <a:rPr lang="de-DE" sz="1200" dirty="0"/>
              <a:t>Zerfallsrate wird als Aktivität bezeichnet:</a:t>
            </a:r>
          </a:p>
          <a:p>
            <a:pPr marL="171450" indent="-171450">
              <a:spcAft>
                <a:spcPts val="600"/>
              </a:spcAft>
              <a:buFont typeface="Arial" panose="020B0604020202020204" pitchFamily="34" charset="0"/>
              <a:buChar char="•"/>
            </a:pPr>
            <a:endParaRPr lang="de-DE" sz="1200" dirty="0"/>
          </a:p>
          <a:p>
            <a:pPr marL="171450" indent="-171450">
              <a:spcAft>
                <a:spcPts val="600"/>
              </a:spcAft>
              <a:buFont typeface="Arial" panose="020B0604020202020204" pitchFamily="34" charset="0"/>
              <a:buChar char="•"/>
            </a:pPr>
            <a:endParaRPr lang="de-DE" sz="1200" dirty="0"/>
          </a:p>
          <a:p>
            <a:pPr marL="171450" indent="-171450">
              <a:spcAft>
                <a:spcPts val="600"/>
              </a:spcAft>
              <a:buFont typeface="Arial" panose="020B0604020202020204" pitchFamily="34" charset="0"/>
              <a:buChar char="•"/>
            </a:pPr>
            <a:r>
              <a:rPr lang="de-DE" sz="1200" dirty="0"/>
              <a:t>Das </a:t>
            </a:r>
            <a:r>
              <a:rPr lang="de-DE" sz="1200" b="1" dirty="0"/>
              <a:t>Becquerel [</a:t>
            </a:r>
            <a:r>
              <a:rPr lang="de-DE" sz="1200" b="1" dirty="0" err="1"/>
              <a:t>Bq</a:t>
            </a:r>
            <a:r>
              <a:rPr lang="de-DE" sz="1200" b="1" dirty="0"/>
              <a:t>] </a:t>
            </a:r>
            <a:r>
              <a:rPr lang="de-DE" sz="1200" dirty="0"/>
              <a:t>ist die Maßeinheit für Radioaktivität: </a:t>
            </a:r>
            <a:r>
              <a:rPr lang="en-US" sz="1200" dirty="0">
                <a:solidFill>
                  <a:schemeClr val="bg2">
                    <a:lumMod val="10000"/>
                  </a:schemeClr>
                </a:solidFill>
                <a:cs typeface="Arial" pitchFamily="34" charset="0"/>
              </a:rPr>
              <a:t>1 </a:t>
            </a:r>
            <a:r>
              <a:rPr lang="en-US" sz="1200" dirty="0" err="1">
                <a:solidFill>
                  <a:schemeClr val="bg2">
                    <a:lumMod val="10000"/>
                  </a:schemeClr>
                </a:solidFill>
                <a:cs typeface="Arial" pitchFamily="34" charset="0"/>
              </a:rPr>
              <a:t>Bq</a:t>
            </a:r>
            <a:r>
              <a:rPr lang="en-US" sz="1200" dirty="0">
                <a:solidFill>
                  <a:schemeClr val="bg2">
                    <a:lumMod val="10000"/>
                  </a:schemeClr>
                </a:solidFill>
                <a:cs typeface="Arial" pitchFamily="34" charset="0"/>
              </a:rPr>
              <a:t> = 1 </a:t>
            </a:r>
            <a:r>
              <a:rPr lang="en-US" sz="1200" dirty="0" err="1">
                <a:solidFill>
                  <a:schemeClr val="bg2">
                    <a:lumMod val="10000"/>
                  </a:schemeClr>
                </a:solidFill>
                <a:cs typeface="Arial" pitchFamily="34" charset="0"/>
              </a:rPr>
              <a:t>Zerfall</a:t>
            </a:r>
            <a:r>
              <a:rPr lang="en-US" sz="1200" dirty="0">
                <a:solidFill>
                  <a:schemeClr val="bg2">
                    <a:lumMod val="10000"/>
                  </a:schemeClr>
                </a:solidFill>
                <a:cs typeface="Arial" pitchFamily="34" charset="0"/>
              </a:rPr>
              <a:t> pro </a:t>
            </a:r>
            <a:r>
              <a:rPr lang="en-US" sz="1200" dirty="0" err="1">
                <a:solidFill>
                  <a:schemeClr val="bg2">
                    <a:lumMod val="10000"/>
                  </a:schemeClr>
                </a:solidFill>
                <a:cs typeface="Arial" pitchFamily="34" charset="0"/>
              </a:rPr>
              <a:t>Sekunde</a:t>
            </a:r>
            <a:endParaRPr lang="de-DE" sz="1200" dirty="0">
              <a:solidFill>
                <a:schemeClr val="bg2">
                  <a:lumMod val="10000"/>
                </a:schemeClr>
              </a:solidFill>
            </a:endParaRPr>
          </a:p>
        </p:txBody>
      </p:sp>
      <p:sp>
        <p:nvSpPr>
          <p:cNvPr id="100" name="TextBox 99">
            <a:extLst>
              <a:ext uri="{FF2B5EF4-FFF2-40B4-BE49-F238E27FC236}">
                <a16:creationId xmlns:a16="http://schemas.microsoft.com/office/drawing/2014/main" id="{41724E59-9376-1671-17CE-A2C193C3A87D}"/>
              </a:ext>
            </a:extLst>
          </p:cNvPr>
          <p:cNvSpPr txBox="1"/>
          <p:nvPr/>
        </p:nvSpPr>
        <p:spPr>
          <a:xfrm>
            <a:off x="1971112" y="3134762"/>
            <a:ext cx="1783470" cy="769441"/>
          </a:xfrm>
          <a:prstGeom prst="rect">
            <a:avLst/>
          </a:prstGeom>
          <a:noFill/>
        </p:spPr>
        <p:txBody>
          <a:bodyPr wrap="square">
            <a:spAutoFit/>
          </a:bodyPr>
          <a:lstStyle/>
          <a:p>
            <a:pPr algn="ctr"/>
            <a:r>
              <a:rPr lang="de-DE" sz="1100" i="1" dirty="0"/>
              <a:t>Die Aktivität kann mit der Anzahl der Äpfel verglichen werden, die von einem Baum fallen.</a:t>
            </a:r>
            <a:endParaRPr lang="en-CH" sz="1100" i="1" dirty="0"/>
          </a:p>
        </p:txBody>
      </p:sp>
      <p:pic>
        <p:nvPicPr>
          <p:cNvPr id="171" name="Picture 170">
            <a:extLst>
              <a:ext uri="{FF2B5EF4-FFF2-40B4-BE49-F238E27FC236}">
                <a16:creationId xmlns:a16="http://schemas.microsoft.com/office/drawing/2014/main" id="{2F53A095-0355-0742-B80D-F37221BC0E1C}"/>
              </a:ext>
            </a:extLst>
          </p:cNvPr>
          <p:cNvPicPr>
            <a:picLocks noChangeAspect="1"/>
          </p:cNvPicPr>
          <p:nvPr/>
        </p:nvPicPr>
        <p:blipFill>
          <a:blip r:embed="rId4"/>
          <a:stretch>
            <a:fillRect/>
          </a:stretch>
        </p:blipFill>
        <p:spPr>
          <a:xfrm>
            <a:off x="4905687" y="2593722"/>
            <a:ext cx="1190313" cy="1654556"/>
          </a:xfrm>
          <a:prstGeom prst="rect">
            <a:avLst/>
          </a:prstGeom>
        </p:spPr>
      </p:pic>
      <p:sp>
        <p:nvSpPr>
          <p:cNvPr id="173" name="TextBox 172">
            <a:extLst>
              <a:ext uri="{FF2B5EF4-FFF2-40B4-BE49-F238E27FC236}">
                <a16:creationId xmlns:a16="http://schemas.microsoft.com/office/drawing/2014/main" id="{D00CADA2-0D34-F874-9DB1-91388EE7A983}"/>
              </a:ext>
            </a:extLst>
          </p:cNvPr>
          <p:cNvSpPr txBox="1"/>
          <p:nvPr/>
        </p:nvSpPr>
        <p:spPr>
          <a:xfrm>
            <a:off x="6234546" y="2815210"/>
            <a:ext cx="2497303" cy="1107996"/>
          </a:xfrm>
          <a:prstGeom prst="rect">
            <a:avLst/>
          </a:prstGeom>
          <a:noFill/>
        </p:spPr>
        <p:txBody>
          <a:bodyPr wrap="square">
            <a:spAutoFit/>
          </a:bodyPr>
          <a:lstStyle/>
          <a:p>
            <a:pPr algn="ctr"/>
            <a:r>
              <a:rPr lang="de-DE" sz="1100" i="1" dirty="0"/>
              <a:t>In der gleichen Analogie kann die effektive Dosis mit den Spuren auf dem Körper verglichen werden, je nach Größe der Äpfel und welcher Teil des Körpers getroffen wird, wenn sie fallen.</a:t>
            </a:r>
            <a:endParaRPr lang="en-CH" sz="1100" i="1" dirty="0"/>
          </a:p>
        </p:txBody>
      </p:sp>
      <mc:AlternateContent xmlns:mc="http://schemas.openxmlformats.org/markup-compatibility/2006" xmlns:a14="http://schemas.microsoft.com/office/drawing/2010/main">
        <mc:Choice Requires="a14">
          <p:sp>
            <p:nvSpPr>
              <p:cNvPr id="175" name="TextBox 174">
                <a:extLst>
                  <a:ext uri="{FF2B5EF4-FFF2-40B4-BE49-F238E27FC236}">
                    <a16:creationId xmlns:a16="http://schemas.microsoft.com/office/drawing/2014/main" id="{23B00566-77AF-5165-20AD-96153DE01774}"/>
                  </a:ext>
                </a:extLst>
              </p:cNvPr>
              <p:cNvSpPr txBox="1"/>
              <p:nvPr/>
            </p:nvSpPr>
            <p:spPr>
              <a:xfrm>
                <a:off x="467743" y="1626657"/>
                <a:ext cx="945420" cy="501419"/>
              </a:xfrm>
              <a:prstGeom prst="rect">
                <a:avLst/>
              </a:prstGeom>
              <a:noFill/>
            </p:spPr>
            <p:txBody>
              <a:bodyPr wrap="square" rtlCol="0">
                <a:spAutoFit/>
              </a:bodyPr>
              <a:lstStyle/>
              <a:p>
                <a:pPr eaLnBrk="1" hangingPunct="1"/>
                <a14:m>
                  <m:oMathPara xmlns:m="http://schemas.openxmlformats.org/officeDocument/2006/math">
                    <m:oMathParaPr>
                      <m:jc m:val="centerGroup"/>
                    </m:oMathParaPr>
                    <m:oMath xmlns:m="http://schemas.openxmlformats.org/officeDocument/2006/math">
                      <m:r>
                        <a:rPr lang="en-US" sz="1400" i="1">
                          <a:solidFill>
                            <a:prstClr val="black"/>
                          </a:solidFill>
                          <a:latin typeface="Cambria Math"/>
                          <a:ea typeface="Cambria Math"/>
                        </a:rPr>
                        <m:t>𝐴</m:t>
                      </m:r>
                      <m:r>
                        <a:rPr lang="de-CH" sz="1400" i="1">
                          <a:solidFill>
                            <a:prstClr val="black"/>
                          </a:solidFill>
                          <a:latin typeface="Cambria Math"/>
                          <a:ea typeface="Cambria Math"/>
                        </a:rPr>
                        <m:t>=</m:t>
                      </m:r>
                      <m:r>
                        <a:rPr lang="de-CH" sz="1400" i="1">
                          <a:solidFill>
                            <a:prstClr val="black"/>
                          </a:solidFill>
                          <a:latin typeface="Cambria Math"/>
                        </a:rPr>
                        <m:t>−</m:t>
                      </m:r>
                      <m:f>
                        <m:fPr>
                          <m:ctrlPr>
                            <a:rPr lang="en-US" sz="1400" i="1">
                              <a:solidFill>
                                <a:prstClr val="black"/>
                              </a:solidFill>
                              <a:latin typeface="Cambria Math" panose="02040503050406030204" pitchFamily="18" charset="0"/>
                            </a:rPr>
                          </m:ctrlPr>
                        </m:fPr>
                        <m:num>
                          <m:r>
                            <m:rPr>
                              <m:sty m:val="p"/>
                            </m:rPr>
                            <a:rPr lang="en-US" sz="1400">
                              <a:solidFill>
                                <a:prstClr val="black"/>
                              </a:solidFill>
                              <a:latin typeface="Cambria Math"/>
                            </a:rPr>
                            <m:t>d</m:t>
                          </m:r>
                          <m:r>
                            <a:rPr lang="en-US" sz="1400" i="1">
                              <a:solidFill>
                                <a:prstClr val="black"/>
                              </a:solidFill>
                              <a:latin typeface="Cambria Math"/>
                            </a:rPr>
                            <m:t>𝑁</m:t>
                          </m:r>
                        </m:num>
                        <m:den>
                          <m:r>
                            <m:rPr>
                              <m:sty m:val="p"/>
                            </m:rPr>
                            <a:rPr lang="en-US" sz="1400">
                              <a:solidFill>
                                <a:prstClr val="black"/>
                              </a:solidFill>
                              <a:latin typeface="Cambria Math"/>
                            </a:rPr>
                            <m:t>d</m:t>
                          </m:r>
                          <m:r>
                            <a:rPr lang="en-US" sz="1400" i="1">
                              <a:solidFill>
                                <a:prstClr val="black"/>
                              </a:solidFill>
                              <a:latin typeface="Cambria Math"/>
                            </a:rPr>
                            <m:t>𝑡</m:t>
                          </m:r>
                        </m:den>
                      </m:f>
                    </m:oMath>
                  </m:oMathPara>
                </a14:m>
                <a:endParaRPr lang="en-US" sz="1200" dirty="0">
                  <a:solidFill>
                    <a:prstClr val="black"/>
                  </a:solidFill>
                  <a:cs typeface="Arial" pitchFamily="34" charset="0"/>
                </a:endParaRPr>
              </a:p>
            </p:txBody>
          </p:sp>
        </mc:Choice>
        <mc:Fallback xmlns="">
          <p:sp>
            <p:nvSpPr>
              <p:cNvPr id="175" name="TextBox 174">
                <a:extLst>
                  <a:ext uri="{FF2B5EF4-FFF2-40B4-BE49-F238E27FC236}">
                    <a16:creationId xmlns:a16="http://schemas.microsoft.com/office/drawing/2014/main" id="{23B00566-77AF-5165-20AD-96153DE01774}"/>
                  </a:ext>
                </a:extLst>
              </p:cNvPr>
              <p:cNvSpPr txBox="1">
                <a:spLocks noRot="1" noChangeAspect="1" noMove="1" noResize="1" noEditPoints="1" noAdjustHandles="1" noChangeArrowheads="1" noChangeShapeType="1" noTextEdit="1"/>
              </p:cNvSpPr>
              <p:nvPr/>
            </p:nvSpPr>
            <p:spPr>
              <a:xfrm>
                <a:off x="467743" y="1626657"/>
                <a:ext cx="945420" cy="501419"/>
              </a:xfrm>
              <a:prstGeom prst="rect">
                <a:avLst/>
              </a:prstGeom>
              <a:blipFill>
                <a:blip r:embed="rId5"/>
                <a:stretch>
                  <a:fillRect b="-2439"/>
                </a:stretch>
              </a:blipFill>
            </p:spPr>
            <p:txBody>
              <a:bodyPr/>
              <a:lstStyle/>
              <a:p>
                <a:r>
                  <a:rPr lang="en-CH">
                    <a:noFill/>
                  </a:rPr>
                  <a:t> </a:t>
                </a:r>
              </a:p>
            </p:txBody>
          </p:sp>
        </mc:Fallback>
      </mc:AlternateContent>
      <p:sp>
        <p:nvSpPr>
          <p:cNvPr id="180" name="TextBox 179">
            <a:extLst>
              <a:ext uri="{FF2B5EF4-FFF2-40B4-BE49-F238E27FC236}">
                <a16:creationId xmlns:a16="http://schemas.microsoft.com/office/drawing/2014/main" id="{CCC07DCB-8530-EFB3-E3B6-9F9440277C01}"/>
              </a:ext>
            </a:extLst>
          </p:cNvPr>
          <p:cNvSpPr txBox="1"/>
          <p:nvPr/>
        </p:nvSpPr>
        <p:spPr>
          <a:xfrm>
            <a:off x="1661853" y="1626657"/>
            <a:ext cx="1943945" cy="553998"/>
          </a:xfrm>
          <a:prstGeom prst="rect">
            <a:avLst/>
          </a:prstGeom>
          <a:noFill/>
        </p:spPr>
        <p:txBody>
          <a:bodyPr wrap="square">
            <a:spAutoFit/>
          </a:bodyPr>
          <a:lstStyle/>
          <a:p>
            <a:r>
              <a:rPr kumimoji="0" lang="de-DE" sz="1000" b="0" i="0" u="none" strike="noStrike" kern="1200" cap="none" spc="0" normalizeH="0" baseline="0" noProof="0" dirty="0">
                <a:ln>
                  <a:noFill/>
                </a:ln>
                <a:solidFill>
                  <a:srgbClr val="0055A0"/>
                </a:solidFill>
                <a:effectLst/>
                <a:uLnTx/>
                <a:uFillTx/>
                <a:latin typeface="Arial"/>
                <a:ea typeface="+mn-ea"/>
                <a:cs typeface="+mn-cs"/>
              </a:rPr>
              <a:t>A: Aktivität </a:t>
            </a:r>
          </a:p>
          <a:p>
            <a:r>
              <a:rPr kumimoji="0" lang="de-DE" sz="1000" b="0" i="0" u="none" strike="noStrike" kern="1200" cap="none" spc="0" normalizeH="0" baseline="0" noProof="0" dirty="0">
                <a:ln>
                  <a:noFill/>
                </a:ln>
                <a:solidFill>
                  <a:srgbClr val="0055A0"/>
                </a:solidFill>
                <a:effectLst/>
                <a:uLnTx/>
                <a:uFillTx/>
                <a:latin typeface="Arial"/>
                <a:ea typeface="+mn-ea"/>
                <a:cs typeface="+mn-cs"/>
              </a:rPr>
              <a:t>N: Anzahl </a:t>
            </a:r>
            <a:r>
              <a:rPr kumimoji="0" lang="de-DE" sz="1000" b="0" i="0" u="none" strike="noStrike" kern="1200" cap="none" spc="0" normalizeH="0" baseline="0" noProof="0" dirty="0" err="1">
                <a:ln>
                  <a:noFill/>
                </a:ln>
                <a:solidFill>
                  <a:srgbClr val="0055A0"/>
                </a:solidFill>
                <a:effectLst/>
                <a:uLnTx/>
                <a:uFillTx/>
                <a:latin typeface="Arial"/>
                <a:ea typeface="+mn-ea"/>
                <a:cs typeface="+mn-cs"/>
              </a:rPr>
              <a:t>radioakt</a:t>
            </a:r>
            <a:r>
              <a:rPr lang="de-DE" sz="1000" dirty="0" err="1">
                <a:solidFill>
                  <a:srgbClr val="0055A0"/>
                </a:solidFill>
                <a:latin typeface="Arial"/>
              </a:rPr>
              <a:t>iver</a:t>
            </a:r>
            <a:r>
              <a:rPr kumimoji="0" lang="de-DE" sz="1000" b="0" i="0" u="none" strike="noStrike" kern="1200" cap="none" spc="0" normalizeH="0" baseline="0" noProof="0" dirty="0">
                <a:ln>
                  <a:noFill/>
                </a:ln>
                <a:solidFill>
                  <a:srgbClr val="0055A0"/>
                </a:solidFill>
                <a:effectLst/>
                <a:uLnTx/>
                <a:uFillTx/>
                <a:latin typeface="Arial"/>
                <a:ea typeface="+mn-ea"/>
                <a:cs typeface="+mn-cs"/>
              </a:rPr>
              <a:t> Isotope</a:t>
            </a:r>
          </a:p>
          <a:p>
            <a:r>
              <a:rPr kumimoji="0" lang="de-DE" sz="1000" b="0" i="0" u="none" strike="noStrike" kern="1200" cap="none" spc="0" normalizeH="0" baseline="0" noProof="0" dirty="0">
                <a:ln>
                  <a:noFill/>
                </a:ln>
                <a:solidFill>
                  <a:srgbClr val="0055A0"/>
                </a:solidFill>
                <a:effectLst/>
                <a:uLnTx/>
                <a:uFillTx/>
                <a:latin typeface="Arial"/>
                <a:ea typeface="+mn-ea"/>
                <a:cs typeface="+mn-cs"/>
              </a:rPr>
              <a:t>t: Zeit  </a:t>
            </a:r>
            <a:endParaRPr lang="en-CH" sz="1200" dirty="0"/>
          </a:p>
        </p:txBody>
      </p:sp>
      <p:sp>
        <p:nvSpPr>
          <p:cNvPr id="181" name="TextBox 180">
            <a:extLst>
              <a:ext uri="{FF2B5EF4-FFF2-40B4-BE49-F238E27FC236}">
                <a16:creationId xmlns:a16="http://schemas.microsoft.com/office/drawing/2014/main" id="{2FF06668-2DDF-F46E-A074-748BFCBFA3E7}"/>
              </a:ext>
            </a:extLst>
          </p:cNvPr>
          <p:cNvSpPr txBox="1"/>
          <p:nvPr/>
        </p:nvSpPr>
        <p:spPr>
          <a:xfrm>
            <a:off x="4572000" y="1104681"/>
            <a:ext cx="4239490" cy="1169551"/>
          </a:xfrm>
          <a:prstGeom prst="rect">
            <a:avLst/>
          </a:prstGeom>
          <a:noFill/>
        </p:spPr>
        <p:txBody>
          <a:bodyPr wrap="square">
            <a:spAutoFit/>
          </a:bodyPr>
          <a:lstStyle/>
          <a:p>
            <a:pPr>
              <a:spcAft>
                <a:spcPts val="600"/>
              </a:spcAft>
            </a:pPr>
            <a:r>
              <a:rPr lang="de-DE" sz="1200" b="1" dirty="0"/>
              <a:t>Effektive Dosis </a:t>
            </a:r>
          </a:p>
          <a:p>
            <a:pPr marL="171450" indent="-171450">
              <a:spcAft>
                <a:spcPts val="600"/>
              </a:spcAft>
              <a:buFont typeface="Arial" panose="020B0604020202020204" pitchFamily="34" charset="0"/>
              <a:buChar char="•"/>
            </a:pPr>
            <a:r>
              <a:rPr lang="de-DE" sz="1200" dirty="0"/>
              <a:t>Die effektive Dosis ist ein Maß für die Auswirkungen ionisierender Strahlung auf die Gesundheit und den menschlichen Körper</a:t>
            </a:r>
          </a:p>
          <a:p>
            <a:pPr marL="171450" indent="-171450">
              <a:spcAft>
                <a:spcPts val="600"/>
              </a:spcAft>
              <a:buFont typeface="Arial" panose="020B0604020202020204" pitchFamily="34" charset="0"/>
              <a:buChar char="•"/>
            </a:pPr>
            <a:r>
              <a:rPr lang="de-DE" sz="1200" dirty="0"/>
              <a:t>Das </a:t>
            </a:r>
            <a:r>
              <a:rPr lang="de-DE" sz="1200" b="1" dirty="0"/>
              <a:t>Sievert [Sv] </a:t>
            </a:r>
            <a:r>
              <a:rPr lang="de-DE" sz="1200" dirty="0"/>
              <a:t>ist die Maßeinheit für die effektive Dosis</a:t>
            </a:r>
          </a:p>
        </p:txBody>
      </p:sp>
      <p:sp>
        <p:nvSpPr>
          <p:cNvPr id="2" name="Slide Number Placeholder 3">
            <a:extLst>
              <a:ext uri="{FF2B5EF4-FFF2-40B4-BE49-F238E27FC236}">
                <a16:creationId xmlns:a16="http://schemas.microsoft.com/office/drawing/2014/main" id="{8E54E099-6758-4150-645E-3CA6000FB9E0}"/>
              </a:ext>
            </a:extLst>
          </p:cNvPr>
          <p:cNvSpPr>
            <a:spLocks noGrp="1"/>
          </p:cNvSpPr>
          <p:nvPr>
            <p:ph type="sldNum" sz="quarter" idx="4"/>
          </p:nvPr>
        </p:nvSpPr>
        <p:spPr>
          <a:xfrm>
            <a:off x="8363928" y="467915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chemeClr val="bg1"/>
                </a:solidFill>
              </a:rPr>
              <a:pPr/>
              <a:t>9</a:t>
            </a:fld>
            <a:endParaRPr lang="en-US" dirty="0">
              <a:solidFill>
                <a:schemeClr val="bg1"/>
              </a:solidFill>
            </a:endParaRPr>
          </a:p>
        </p:txBody>
      </p:sp>
      <p:sp>
        <p:nvSpPr>
          <p:cNvPr id="4" name="TextBox 3">
            <a:extLst>
              <a:ext uri="{FF2B5EF4-FFF2-40B4-BE49-F238E27FC236}">
                <a16:creationId xmlns:a16="http://schemas.microsoft.com/office/drawing/2014/main" id="{1C4E165E-6570-B11F-9C7E-744888671B90}"/>
              </a:ext>
            </a:extLst>
          </p:cNvPr>
          <p:cNvSpPr txBox="1"/>
          <p:nvPr/>
        </p:nvSpPr>
        <p:spPr>
          <a:xfrm>
            <a:off x="4905687" y="2236708"/>
            <a:ext cx="3458241" cy="276999"/>
          </a:xfrm>
          <a:prstGeom prst="rect">
            <a:avLst/>
          </a:prstGeom>
          <a:noFill/>
        </p:spPr>
        <p:txBody>
          <a:bodyPr wrap="square">
            <a:spAutoFit/>
          </a:bodyPr>
          <a:lstStyle/>
          <a:p>
            <a:pPr algn="ctr"/>
            <a:r>
              <a:rPr lang="nn-NO" sz="1200" dirty="0">
                <a:solidFill>
                  <a:srgbClr val="009999"/>
                </a:solidFill>
              </a:rPr>
              <a:t>1 mSv = 1000 μSv = 1’000’000 nSv</a:t>
            </a:r>
            <a:endParaRPr lang="en-GB" sz="1200" dirty="0">
              <a:solidFill>
                <a:srgbClr val="009999"/>
              </a:solidFill>
            </a:endParaRPr>
          </a:p>
        </p:txBody>
      </p:sp>
    </p:spTree>
    <p:extLst>
      <p:ext uri="{BB962C8B-B14F-4D97-AF65-F5344CB8AC3E}">
        <p14:creationId xmlns:p14="http://schemas.microsoft.com/office/powerpoint/2010/main" val="1294664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73C8DBE582DDF42A185E7B6FC073CCD" ma:contentTypeVersion="2" ma:contentTypeDescription="Create a new document." ma:contentTypeScope="" ma:versionID="31de8a5bfedd32967f7e035e6e5d567b">
  <xsd:schema xmlns:xsd="http://www.w3.org/2001/XMLSchema" xmlns:xs="http://www.w3.org/2001/XMLSchema" xmlns:p="http://schemas.microsoft.com/office/2006/metadata/properties" xmlns:ns2="2a4ce7f5-3239-4e5f-9e36-b851d4103559" targetNamespace="http://schemas.microsoft.com/office/2006/metadata/properties" ma:root="true" ma:fieldsID="043661f866daaf96395422e1ae64dcb5" ns2:_="">
    <xsd:import namespace="2a4ce7f5-3239-4e5f-9e36-b851d4103559"/>
    <xsd:element name="properties">
      <xsd:complexType>
        <xsd:sequence>
          <xsd:element name="documentManagement">
            <xsd:complexType>
              <xsd:all>
                <xsd:element ref="ns2:prtm" minOccurs="0"/>
                <xsd:element ref="ns2:xf1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4ce7f5-3239-4e5f-9e36-b851d4103559" elementFormDefault="qualified">
    <xsd:import namespace="http://schemas.microsoft.com/office/2006/documentManagement/types"/>
    <xsd:import namespace="http://schemas.microsoft.com/office/infopath/2007/PartnerControls"/>
    <xsd:element name="prtm" ma:index="8" nillable="true" ma:displayName="Institution" ma:internalName="prtm">
      <xsd:simpleType>
        <xsd:restriction base="dms:Text"/>
      </xsd:simpleType>
    </xsd:element>
    <xsd:element name="xf1n" ma:index="9" nillable="true" ma:displayName="Lg" ma:internalName="xf1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xf1n xmlns="2a4ce7f5-3239-4e5f-9e36-b851d4103559">FR</xf1n>
    <prtm xmlns="2a4ce7f5-3239-4e5f-9e36-b851d4103559">CERN</prtm>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606213-BC36-4E4C-A10C-472AF71B9F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4ce7f5-3239-4e5f-9e36-b851d41035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7A7C35B-DCFD-453B-93FF-DEC0546E650A}">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2a4ce7f5-3239-4e5f-9e36-b851d4103559"/>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41736BD7-E7BC-466E-8FAB-9462C5024F4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CERNCorporate16-9</Template>
  <TotalTime>44709</TotalTime>
  <Words>3410</Words>
  <Application>Microsoft Office PowerPoint</Application>
  <PresentationFormat>On-screen Show (16:9)</PresentationFormat>
  <Paragraphs>610</Paragraphs>
  <Slides>45</Slides>
  <Notes>31</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Arial</vt:lpstr>
      <vt:lpstr>Arial Narrow</vt:lpstr>
      <vt:lpstr>Calibri</vt:lpstr>
      <vt:lpstr>Cambria Math</vt:lpstr>
      <vt:lpstr>opensans-bold</vt:lpstr>
      <vt:lpstr>Symbol</vt:lpstr>
      <vt:lpstr>Times New Roman</vt:lpstr>
      <vt:lpstr>Wingdings</vt:lpstr>
      <vt:lpstr>CERNCorporate16-9</vt:lpstr>
      <vt:lpstr>PowerPoint Presentation</vt:lpstr>
      <vt:lpstr>PowerPoint Presentation</vt:lpstr>
      <vt:lpstr>Meine Karriere in Kürze</vt:lpstr>
      <vt:lpstr>RP Physikern am CERN</vt:lpstr>
      <vt:lpstr>Outreach-Aktivitäten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Suggestion de présentation du CERN pour préparer votre intervention</dc:title>
  <dc:creator>Francois Briard</dc:creator>
  <cp:lastModifiedBy>Claudia Ahdida</cp:lastModifiedBy>
  <cp:revision>498</cp:revision>
  <dcterms:created xsi:type="dcterms:W3CDTF">2015-01-27T20:34:59Z</dcterms:created>
  <dcterms:modified xsi:type="dcterms:W3CDTF">2024-10-17T07:55:40Z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0x010100673C8DBE582DDF42A185E7B6FC073CCD</vt:lpwstr>
  </property>
</Properties>
</file>