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48"/>
  </p:notesMasterIdLst>
  <p:sldIdLst>
    <p:sldId id="256" r:id="rId2"/>
    <p:sldId id="576" r:id="rId3"/>
    <p:sldId id="665" r:id="rId4"/>
    <p:sldId id="677" r:id="rId5"/>
    <p:sldId id="577" r:id="rId6"/>
    <p:sldId id="580" r:id="rId7"/>
    <p:sldId id="578" r:id="rId8"/>
    <p:sldId id="579" r:id="rId9"/>
    <p:sldId id="581" r:id="rId10"/>
    <p:sldId id="1216" r:id="rId11"/>
    <p:sldId id="486" r:id="rId12"/>
    <p:sldId id="475" r:id="rId13"/>
    <p:sldId id="1217" r:id="rId14"/>
    <p:sldId id="460" r:id="rId15"/>
    <p:sldId id="461" r:id="rId16"/>
    <p:sldId id="462" r:id="rId17"/>
    <p:sldId id="463" r:id="rId18"/>
    <p:sldId id="464" r:id="rId19"/>
    <p:sldId id="505" r:id="rId20"/>
    <p:sldId id="1215" r:id="rId21"/>
    <p:sldId id="429" r:id="rId22"/>
    <p:sldId id="431" r:id="rId23"/>
    <p:sldId id="432" r:id="rId24"/>
    <p:sldId id="435" r:id="rId25"/>
    <p:sldId id="442" r:id="rId26"/>
    <p:sldId id="436" r:id="rId27"/>
    <p:sldId id="437" r:id="rId28"/>
    <p:sldId id="438" r:id="rId29"/>
    <p:sldId id="439" r:id="rId30"/>
    <p:sldId id="440" r:id="rId31"/>
    <p:sldId id="441" r:id="rId32"/>
    <p:sldId id="260" r:id="rId33"/>
    <p:sldId id="257" r:id="rId34"/>
    <p:sldId id="267" r:id="rId35"/>
    <p:sldId id="258" r:id="rId36"/>
    <p:sldId id="1211" r:id="rId37"/>
    <p:sldId id="1214" r:id="rId38"/>
    <p:sldId id="1213" r:id="rId39"/>
    <p:sldId id="1210" r:id="rId40"/>
    <p:sldId id="263" r:id="rId41"/>
    <p:sldId id="259" r:id="rId42"/>
    <p:sldId id="269" r:id="rId43"/>
    <p:sldId id="268" r:id="rId44"/>
    <p:sldId id="1212" r:id="rId45"/>
    <p:sldId id="458" r:id="rId46"/>
    <p:sldId id="459"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442"/>
    <p:restoredTop sz="96327"/>
  </p:normalViewPr>
  <p:slideViewPr>
    <p:cSldViewPr snapToGrid="0" snapToObjects="1">
      <p:cViewPr varScale="1">
        <p:scale>
          <a:sx n="145" d="100"/>
          <a:sy n="145" d="100"/>
        </p:scale>
        <p:origin x="1584" y="184"/>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2A8CF1-FDDC-F44F-8B76-C1DBB520B179}" type="datetimeFigureOut">
              <a:rPr lang="fr-FR" smtClean="0"/>
              <a:t>14/04/2024</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31A3B-E3B2-5B43-BFD0-9EA4403A02C5}" type="slidenum">
              <a:rPr lang="fr-FR" smtClean="0"/>
              <a:t>‹#›</a:t>
            </a:fld>
            <a:endParaRPr lang="fr-FR"/>
          </a:p>
        </p:txBody>
      </p:sp>
    </p:spTree>
    <p:extLst>
      <p:ext uri="{BB962C8B-B14F-4D97-AF65-F5344CB8AC3E}">
        <p14:creationId xmlns:p14="http://schemas.microsoft.com/office/powerpoint/2010/main" val="1703036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66DC72F9-8EFA-F74B-AEBB-F5401DDD3087}" type="slidenum">
              <a:rPr lang="en-US" smtClean="0"/>
              <a:pPr/>
              <a:t>3</a:t>
            </a:fld>
            <a:endParaRPr lang="en-US"/>
          </a:p>
        </p:txBody>
      </p:sp>
    </p:spTree>
    <p:extLst>
      <p:ext uri="{BB962C8B-B14F-4D97-AF65-F5344CB8AC3E}">
        <p14:creationId xmlns:p14="http://schemas.microsoft.com/office/powerpoint/2010/main" val="2889816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21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22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9EF981-2512-4A90-9701-6C41C957224D}" type="slidenum">
              <a:rPr lang="en-US" smtClean="0"/>
              <a:pPr fontAlgn="base">
                <a:spcBef>
                  <a:spcPct val="0"/>
                </a:spcBef>
                <a:spcAft>
                  <a:spcPct val="0"/>
                </a:spcAft>
                <a:defRPr/>
              </a:pPr>
              <a:t>11</a:t>
            </a:fld>
            <a:endParaRPr lang="en-US"/>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a typeface="ＭＳ Ｐゴシック" panose="020B0600070205080204" pitchFamily="34" charset="-128"/>
            </a:endParaRPr>
          </a:p>
        </p:txBody>
      </p:sp>
      <p:sp>
        <p:nvSpPr>
          <p:cNvPr id="3686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B311CEB-2E8B-4AB0-9F8E-EA026C7094C6}" type="slidenum">
              <a:rPr lang="en-US" b="0">
                <a:latin typeface="Calibri" panose="020F0502020204030204" pitchFamily="34" charset="0"/>
              </a:rPr>
              <a:pPr eaLnBrk="1" hangingPunct="1"/>
              <a:t>13</a:t>
            </a:fld>
            <a:endParaRPr lang="en-US" b="0">
              <a:latin typeface="Calibri" panose="020F0502020204030204" pitchFamily="34" charset="0"/>
            </a:endParaRPr>
          </a:p>
        </p:txBody>
      </p:sp>
    </p:spTree>
    <p:extLst>
      <p:ext uri="{BB962C8B-B14F-4D97-AF65-F5344CB8AC3E}">
        <p14:creationId xmlns:p14="http://schemas.microsoft.com/office/powerpoint/2010/main" val="1290553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Muon: passing through CMS, bending in the field (both ways, depending on when it is inside or outside of the solenoid) leaving hits in the Tracker layers and the muon chambers before escaping completely</a:t>
            </a:r>
          </a:p>
        </p:txBody>
      </p:sp>
      <p:sp>
        <p:nvSpPr>
          <p:cNvPr id="3789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AE24423-FC68-4785-8364-AA6F29B88108}" type="slidenum">
              <a:rPr lang="en-US" b="0">
                <a:latin typeface="Calibri" panose="020F0502020204030204" pitchFamily="34" charset="0"/>
              </a:rPr>
              <a:pPr eaLnBrk="1" hangingPunct="1"/>
              <a:t>14</a:t>
            </a:fld>
            <a:endParaRPr lang="en-US" b="0">
              <a:latin typeface="Calibri" panose="020F0502020204030204" pitchFamily="34" charset="0"/>
            </a:endParaRPr>
          </a:p>
        </p:txBody>
      </p:sp>
    </p:spTree>
    <p:extLst>
      <p:ext uri="{BB962C8B-B14F-4D97-AF65-F5344CB8AC3E}">
        <p14:creationId xmlns:p14="http://schemas.microsoft.com/office/powerpoint/2010/main" val="613499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Electron: Bending in the magnetic field, leaving hits in the tracker layers and being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3891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ED4C46B-32FB-4C0C-9E17-C0A50C9CAE51}" type="slidenum">
              <a:rPr lang="en-US" b="0">
                <a:latin typeface="Calibri" panose="020F0502020204030204" pitchFamily="34" charset="0"/>
              </a:rPr>
              <a:pPr eaLnBrk="1" hangingPunct="1"/>
              <a:t>15</a:t>
            </a:fld>
            <a:endParaRPr lang="en-US" b="0">
              <a:latin typeface="Calibri" panose="020F0502020204030204" pitchFamily="34" charset="0"/>
            </a:endParaRPr>
          </a:p>
        </p:txBody>
      </p:sp>
    </p:spTree>
    <p:extLst>
      <p:ext uri="{BB962C8B-B14F-4D97-AF65-F5344CB8AC3E}">
        <p14:creationId xmlns:p14="http://schemas.microsoft.com/office/powerpoint/2010/main" val="1067216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Charged hadron: Bends in the magnetic field and leaves signals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p:txBody>
      </p:sp>
      <p:sp>
        <p:nvSpPr>
          <p:cNvPr id="3994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23C6D8A-0A34-4C70-989F-DDD0AB109CE1}" type="slidenum">
              <a:rPr lang="en-US" b="0">
                <a:latin typeface="Calibri" panose="020F0502020204030204" pitchFamily="34" charset="0"/>
              </a:rPr>
              <a:pPr eaLnBrk="1" hangingPunct="1"/>
              <a:t>16</a:t>
            </a:fld>
            <a:endParaRPr lang="en-US" b="0">
              <a:latin typeface="Calibri" panose="020F0502020204030204" pitchFamily="34" charset="0"/>
            </a:endParaRPr>
          </a:p>
        </p:txBody>
      </p:sp>
    </p:spTree>
    <p:extLst>
      <p:ext uri="{BB962C8B-B14F-4D97-AF65-F5344CB8AC3E}">
        <p14:creationId xmlns:p14="http://schemas.microsoft.com/office/powerpoint/2010/main" val="1523789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Arial" panose="020B0604020202020204" pitchFamily="34" charset="0"/>
                <a:ea typeface="ＭＳ Ｐゴシック" panose="020B0600070205080204" pitchFamily="34" charset="-128"/>
              </a:rPr>
              <a:t>Neutral hadron: Does not bend in the magnetic field and does not leave any signal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a:p>
            <a:pPr eaLnBrk="1" hangingPunct="1"/>
            <a:endParaRPr lang="en-US">
              <a:latin typeface="Arial" panose="020B0604020202020204" pitchFamily="34" charset="0"/>
              <a:ea typeface="ＭＳ Ｐゴシック" panose="020B0600070205080204" pitchFamily="34" charset="-128"/>
            </a:endParaRPr>
          </a:p>
        </p:txBody>
      </p:sp>
      <p:sp>
        <p:nvSpPr>
          <p:cNvPr id="4096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593B8DF-FD49-47DD-AF86-8D826341DDCF}" type="slidenum">
              <a:rPr lang="en-US" b="0">
                <a:latin typeface="Calibri" panose="020F0502020204030204" pitchFamily="34" charset="0"/>
              </a:rPr>
              <a:pPr eaLnBrk="1" hangingPunct="1"/>
              <a:t>17</a:t>
            </a:fld>
            <a:endParaRPr lang="en-US" b="0">
              <a:latin typeface="Calibri" panose="020F0502020204030204" pitchFamily="34" charset="0"/>
            </a:endParaRPr>
          </a:p>
        </p:txBody>
      </p:sp>
    </p:spTree>
    <p:extLst>
      <p:ext uri="{BB962C8B-B14F-4D97-AF65-F5344CB8AC3E}">
        <p14:creationId xmlns:p14="http://schemas.microsoft.com/office/powerpoint/2010/main" val="69203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Photon: passes through the tracker without bending in the magnetic field or leaving hits,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4198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18B19D6-5FB6-41CF-B681-1F2CB8EFE529}" type="slidenum">
              <a:rPr lang="en-US" b="0">
                <a:latin typeface="Calibri" panose="020F0502020204030204" pitchFamily="34" charset="0"/>
              </a:rPr>
              <a:pPr eaLnBrk="1" hangingPunct="1"/>
              <a:t>18</a:t>
            </a:fld>
            <a:endParaRPr lang="en-US" b="0">
              <a:latin typeface="Calibri" panose="020F0502020204030204" pitchFamily="34" charset="0"/>
            </a:endParaRPr>
          </a:p>
        </p:txBody>
      </p:sp>
    </p:spTree>
    <p:extLst>
      <p:ext uri="{BB962C8B-B14F-4D97-AF65-F5344CB8AC3E}">
        <p14:creationId xmlns:p14="http://schemas.microsoft.com/office/powerpoint/2010/main" val="1653850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14/04/2024</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2181048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14/04/2024</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3016380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14/04/2024</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355752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876" y="0"/>
            <a:ext cx="6537463" cy="633112"/>
          </a:xfrm>
        </p:spPr>
        <p:txBody>
          <a:bodyPr>
            <a:normAutofit/>
          </a:bodyPr>
          <a:lstStyle>
            <a:lvl1pPr>
              <a:defRPr sz="3200">
                <a:latin typeface="Verdana" panose="020B0604030504040204" pitchFamily="34" charset="0"/>
                <a:ea typeface="Verdana" panose="020B0604030504040204" pitchFamily="34" charset="0"/>
                <a:cs typeface="Verdana" panose="020B060403050404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320537" y="912079"/>
            <a:ext cx="7886700" cy="435133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1800">
                <a:latin typeface="Verdana" panose="020B0604030504040204" pitchFamily="34" charset="0"/>
                <a:ea typeface="Verdana" panose="020B0604030504040204" pitchFamily="34" charset="0"/>
                <a:cs typeface="Verdana" panose="020B0604030504040204" pitchFamily="34" charset="0"/>
              </a:defRPr>
            </a:lvl2pPr>
            <a:lvl3pPr>
              <a:defRPr sz="1600">
                <a:latin typeface="Verdana" panose="020B0604030504040204" pitchFamily="34" charset="0"/>
                <a:ea typeface="Verdana" panose="020B0604030504040204" pitchFamily="34" charset="0"/>
                <a:cs typeface="Verdana" panose="020B0604030504040204" pitchFamily="34" charset="0"/>
              </a:defRPr>
            </a:lvl3pPr>
            <a:lvl4pPr>
              <a:defRPr sz="1400">
                <a:latin typeface="Verdana" panose="020B0604030504040204" pitchFamily="34" charset="0"/>
                <a:ea typeface="Verdana" panose="020B0604030504040204" pitchFamily="34" charset="0"/>
                <a:cs typeface="Verdana" panose="020B0604030504040204" pitchFamily="34" charset="0"/>
              </a:defRPr>
            </a:lvl4pPr>
            <a:lvl5pPr>
              <a:defRPr sz="1400">
                <a:latin typeface="Verdana" panose="020B0604030504040204" pitchFamily="34" charset="0"/>
                <a:ea typeface="Verdana" panose="020B0604030504040204" pitchFamily="34" charset="0"/>
                <a:cs typeface="Verdana" panose="020B060403050404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fld id="{C5E577FC-0808-EC48-9A5F-01C8AC6207A9}" type="datetimeFigureOut">
              <a:rPr lang="en-FR" smtClean="0"/>
              <a:t>14/04/2024</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pic>
        <p:nvPicPr>
          <p:cNvPr id="7" name="Picture 6">
            <a:extLst>
              <a:ext uri="{FF2B5EF4-FFF2-40B4-BE49-F238E27FC236}">
                <a16:creationId xmlns:a16="http://schemas.microsoft.com/office/drawing/2014/main" id="{6EBA9554-F510-4644-BE25-66036610AD4F}"/>
              </a:ext>
            </a:extLst>
          </p:cNvPr>
          <p:cNvPicPr>
            <a:picLocks noChangeAspect="1"/>
          </p:cNvPicPr>
          <p:nvPr userDrawn="1"/>
        </p:nvPicPr>
        <p:blipFill rotWithShape="1">
          <a:blip r:embed="rId2">
            <a:alphaModFix amt="24000"/>
          </a:blip>
          <a:srcRect t="47788" b="37398"/>
          <a:stretch/>
        </p:blipFill>
        <p:spPr>
          <a:xfrm>
            <a:off x="-50800" y="-14582"/>
            <a:ext cx="9245600" cy="647694"/>
          </a:xfrm>
          <a:prstGeom prst="rect">
            <a:avLst/>
          </a:prstGeom>
        </p:spPr>
      </p:pic>
      <p:pic>
        <p:nvPicPr>
          <p:cNvPr id="8" name="Picture 7">
            <a:extLst>
              <a:ext uri="{FF2B5EF4-FFF2-40B4-BE49-F238E27FC236}">
                <a16:creationId xmlns:a16="http://schemas.microsoft.com/office/drawing/2014/main" id="{D7292F4F-B23B-7544-84C3-726062653F0F}"/>
              </a:ext>
            </a:extLst>
          </p:cNvPr>
          <p:cNvPicPr>
            <a:picLocks noChangeAspect="1"/>
          </p:cNvPicPr>
          <p:nvPr userDrawn="1"/>
        </p:nvPicPr>
        <p:blipFill rotWithShape="1">
          <a:blip r:embed="rId2">
            <a:alphaModFix amt="56000"/>
          </a:blip>
          <a:srcRect l="-1250" t="74126" r="-972" b="20804"/>
          <a:stretch/>
        </p:blipFill>
        <p:spPr>
          <a:xfrm>
            <a:off x="-177800" y="6635318"/>
            <a:ext cx="9436100" cy="222682"/>
          </a:xfrm>
          <a:prstGeom prst="rect">
            <a:avLst/>
          </a:prstGeom>
        </p:spPr>
      </p:pic>
    </p:spTree>
    <p:extLst>
      <p:ext uri="{BB962C8B-B14F-4D97-AF65-F5344CB8AC3E}">
        <p14:creationId xmlns:p14="http://schemas.microsoft.com/office/powerpoint/2010/main" val="133853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5E577FC-0808-EC48-9A5F-01C8AC6207A9}" type="datetimeFigureOut">
              <a:rPr lang="en-FR" smtClean="0"/>
              <a:t>14/04/2024</a:t>
            </a:fld>
            <a:endParaRPr lang="en-FR"/>
          </a:p>
        </p:txBody>
      </p:sp>
      <p:sp>
        <p:nvSpPr>
          <p:cNvPr id="5" name="Footer Placeholder 4"/>
          <p:cNvSpPr>
            <a:spLocks noGrp="1"/>
          </p:cNvSpPr>
          <p:nvPr>
            <p:ph type="ftr" sz="quarter" idx="11"/>
          </p:nvPr>
        </p:nvSpPr>
        <p:spPr/>
        <p:txBody>
          <a:bodyPr/>
          <a:lstStyle/>
          <a:p>
            <a:endParaRPr lang="en-FR"/>
          </a:p>
        </p:txBody>
      </p:sp>
      <p:sp>
        <p:nvSpPr>
          <p:cNvPr id="6" name="Slide Number Placeholder 5"/>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114565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5E577FC-0808-EC48-9A5F-01C8AC6207A9}" type="datetimeFigureOut">
              <a:rPr lang="en-FR" smtClean="0"/>
              <a:t>14/04/2024</a:t>
            </a:fld>
            <a:endParaRPr lang="en-FR"/>
          </a:p>
        </p:txBody>
      </p:sp>
      <p:sp>
        <p:nvSpPr>
          <p:cNvPr id="6" name="Footer Placeholder 5"/>
          <p:cNvSpPr>
            <a:spLocks noGrp="1"/>
          </p:cNvSpPr>
          <p:nvPr>
            <p:ph type="ftr" sz="quarter" idx="11"/>
          </p:nvPr>
        </p:nvSpPr>
        <p:spPr/>
        <p:txBody>
          <a:bodyPr/>
          <a:lstStyle/>
          <a:p>
            <a:endParaRPr lang="en-FR"/>
          </a:p>
        </p:txBody>
      </p:sp>
      <p:sp>
        <p:nvSpPr>
          <p:cNvPr id="7" name="Slide Number Placeholder 6"/>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416450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5E577FC-0808-EC48-9A5F-01C8AC6207A9}" type="datetimeFigureOut">
              <a:rPr lang="en-FR" smtClean="0"/>
              <a:t>14/04/2024</a:t>
            </a:fld>
            <a:endParaRPr lang="en-FR"/>
          </a:p>
        </p:txBody>
      </p:sp>
      <p:sp>
        <p:nvSpPr>
          <p:cNvPr id="8" name="Footer Placeholder 7"/>
          <p:cNvSpPr>
            <a:spLocks noGrp="1"/>
          </p:cNvSpPr>
          <p:nvPr>
            <p:ph type="ftr" sz="quarter" idx="11"/>
          </p:nvPr>
        </p:nvSpPr>
        <p:spPr/>
        <p:txBody>
          <a:bodyPr/>
          <a:lstStyle/>
          <a:p>
            <a:endParaRPr lang="en-FR"/>
          </a:p>
        </p:txBody>
      </p:sp>
      <p:sp>
        <p:nvSpPr>
          <p:cNvPr id="9" name="Slide Number Placeholder 8"/>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2772438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5E577FC-0808-EC48-9A5F-01C8AC6207A9}" type="datetimeFigureOut">
              <a:rPr lang="en-FR" smtClean="0"/>
              <a:t>14/04/2024</a:t>
            </a:fld>
            <a:endParaRPr lang="en-FR"/>
          </a:p>
        </p:txBody>
      </p:sp>
      <p:sp>
        <p:nvSpPr>
          <p:cNvPr id="4" name="Footer Placeholder 3"/>
          <p:cNvSpPr>
            <a:spLocks noGrp="1"/>
          </p:cNvSpPr>
          <p:nvPr>
            <p:ph type="ftr" sz="quarter" idx="11"/>
          </p:nvPr>
        </p:nvSpPr>
        <p:spPr/>
        <p:txBody>
          <a:bodyPr/>
          <a:lstStyle/>
          <a:p>
            <a:endParaRPr lang="en-FR"/>
          </a:p>
        </p:txBody>
      </p:sp>
      <p:sp>
        <p:nvSpPr>
          <p:cNvPr id="5" name="Slide Number Placeholder 4"/>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4262477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E577FC-0808-EC48-9A5F-01C8AC6207A9}" type="datetimeFigureOut">
              <a:rPr lang="en-FR" smtClean="0"/>
              <a:t>14/04/2024</a:t>
            </a:fld>
            <a:endParaRPr lang="en-FR"/>
          </a:p>
        </p:txBody>
      </p:sp>
      <p:sp>
        <p:nvSpPr>
          <p:cNvPr id="3" name="Footer Placeholder 2"/>
          <p:cNvSpPr>
            <a:spLocks noGrp="1"/>
          </p:cNvSpPr>
          <p:nvPr>
            <p:ph type="ftr" sz="quarter" idx="11"/>
          </p:nvPr>
        </p:nvSpPr>
        <p:spPr/>
        <p:txBody>
          <a:bodyPr/>
          <a:lstStyle/>
          <a:p>
            <a:endParaRPr lang="en-FR"/>
          </a:p>
        </p:txBody>
      </p:sp>
      <p:sp>
        <p:nvSpPr>
          <p:cNvPr id="4" name="Slide Number Placeholder 3"/>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3169057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5E577FC-0808-EC48-9A5F-01C8AC6207A9}" type="datetimeFigureOut">
              <a:rPr lang="en-FR" smtClean="0"/>
              <a:t>14/04/2024</a:t>
            </a:fld>
            <a:endParaRPr lang="en-FR"/>
          </a:p>
        </p:txBody>
      </p:sp>
      <p:sp>
        <p:nvSpPr>
          <p:cNvPr id="6" name="Footer Placeholder 5"/>
          <p:cNvSpPr>
            <a:spLocks noGrp="1"/>
          </p:cNvSpPr>
          <p:nvPr>
            <p:ph type="ftr" sz="quarter" idx="11"/>
          </p:nvPr>
        </p:nvSpPr>
        <p:spPr/>
        <p:txBody>
          <a:bodyPr/>
          <a:lstStyle/>
          <a:p>
            <a:endParaRPr lang="en-FR"/>
          </a:p>
        </p:txBody>
      </p:sp>
      <p:sp>
        <p:nvSpPr>
          <p:cNvPr id="7" name="Slide Number Placeholder 6"/>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17360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5E577FC-0808-EC48-9A5F-01C8AC6207A9}" type="datetimeFigureOut">
              <a:rPr lang="en-FR" smtClean="0"/>
              <a:t>14/04/2024</a:t>
            </a:fld>
            <a:endParaRPr lang="en-FR"/>
          </a:p>
        </p:txBody>
      </p:sp>
      <p:sp>
        <p:nvSpPr>
          <p:cNvPr id="6" name="Footer Placeholder 5"/>
          <p:cNvSpPr>
            <a:spLocks noGrp="1"/>
          </p:cNvSpPr>
          <p:nvPr>
            <p:ph type="ftr" sz="quarter" idx="11"/>
          </p:nvPr>
        </p:nvSpPr>
        <p:spPr/>
        <p:txBody>
          <a:bodyPr/>
          <a:lstStyle/>
          <a:p>
            <a:endParaRPr lang="en-FR"/>
          </a:p>
        </p:txBody>
      </p:sp>
      <p:sp>
        <p:nvSpPr>
          <p:cNvPr id="7" name="Slide Number Placeholder 6"/>
          <p:cNvSpPr>
            <a:spLocks noGrp="1"/>
          </p:cNvSpPr>
          <p:nvPr>
            <p:ph type="sldNum" sz="quarter" idx="12"/>
          </p:nvPr>
        </p:nvSpPr>
        <p:spPr/>
        <p:txBody>
          <a:bodyPr/>
          <a:lstStyle/>
          <a:p>
            <a:fld id="{49A6A565-15B2-0C44-B06F-3219523FF003}" type="slidenum">
              <a:rPr lang="en-FR" smtClean="0"/>
              <a:t>‹#›</a:t>
            </a:fld>
            <a:endParaRPr lang="en-FR"/>
          </a:p>
        </p:txBody>
      </p:sp>
    </p:spTree>
    <p:extLst>
      <p:ext uri="{BB962C8B-B14F-4D97-AF65-F5344CB8AC3E}">
        <p14:creationId xmlns:p14="http://schemas.microsoft.com/office/powerpoint/2010/main" val="1469868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E577FC-0808-EC48-9A5F-01C8AC6207A9}" type="datetimeFigureOut">
              <a:rPr lang="en-FR" smtClean="0"/>
              <a:t>14/04/2024</a:t>
            </a:fld>
            <a:endParaRPr lang="en-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6A565-15B2-0C44-B06F-3219523FF003}" type="slidenum">
              <a:rPr lang="en-FR" smtClean="0"/>
              <a:t>‹#›</a:t>
            </a:fld>
            <a:endParaRPr lang="en-FR"/>
          </a:p>
        </p:txBody>
      </p:sp>
    </p:spTree>
    <p:extLst>
      <p:ext uri="{BB962C8B-B14F-4D97-AF65-F5344CB8AC3E}">
        <p14:creationId xmlns:p14="http://schemas.microsoft.com/office/powerpoint/2010/main" val="40031226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slide" Target="slide9.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2.xml"/><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slide" Target="slide4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slide" Target="slide4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slide" Target="slide4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slide" Target="slide4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34.e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1.png"/><Relationship Id="rId4" Type="http://schemas.openxmlformats.org/officeDocument/2006/relationships/image" Target="../media/image44.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e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emf"/></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5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6.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2.wmf"/><Relationship Id="rId7" Type="http://schemas.openxmlformats.org/officeDocument/2006/relationships/image" Target="../media/image75.png"/><Relationship Id="rId2" Type="http://schemas.openxmlformats.org/officeDocument/2006/relationships/oleObject" Target="../embeddings/oleObject9.bin"/><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wmf"/><Relationship Id="rId4" Type="http://schemas.openxmlformats.org/officeDocument/2006/relationships/oleObject" Target="../embeddings/oleObject10.bin"/></Relationships>
</file>

<file path=ppt/slides/_rels/slide46.xml.rels><?xml version="1.0" encoding="UTF-8" standalone="yes"?>
<Relationships xmlns="http://schemas.openxmlformats.org/package/2006/relationships"><Relationship Id="rId3" Type="http://schemas.openxmlformats.org/officeDocument/2006/relationships/hyperlink" Target="https://www.i2u2.org/elab/cms/ispy-webgl/" TargetMode="External"/><Relationship Id="rId2" Type="http://schemas.openxmlformats.org/officeDocument/2006/relationships/hyperlink" Target="https://www.i2u2.org/elab/cms/cima-wzh/"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AE5E8-55DE-ED48-B8FB-24A356E5BB60}"/>
              </a:ext>
            </a:extLst>
          </p:cNvPr>
          <p:cNvSpPr>
            <a:spLocks noGrp="1"/>
          </p:cNvSpPr>
          <p:nvPr>
            <p:ph type="ctrTitle"/>
          </p:nvPr>
        </p:nvSpPr>
        <p:spPr/>
        <p:txBody>
          <a:bodyPr/>
          <a:lstStyle/>
          <a:p>
            <a:endParaRPr lang="en-FR"/>
          </a:p>
        </p:txBody>
      </p:sp>
      <p:sp>
        <p:nvSpPr>
          <p:cNvPr id="3" name="Subtitle 2">
            <a:extLst>
              <a:ext uri="{FF2B5EF4-FFF2-40B4-BE49-F238E27FC236}">
                <a16:creationId xmlns:a16="http://schemas.microsoft.com/office/drawing/2014/main" id="{0196754C-E122-3542-B7BB-773F81D39510}"/>
              </a:ext>
            </a:extLst>
          </p:cNvPr>
          <p:cNvSpPr>
            <a:spLocks noGrp="1"/>
          </p:cNvSpPr>
          <p:nvPr>
            <p:ph type="subTitle" idx="1"/>
          </p:nvPr>
        </p:nvSpPr>
        <p:spPr/>
        <p:txBody>
          <a:bodyPr/>
          <a:lstStyle/>
          <a:p>
            <a:endParaRPr lang="en-FR"/>
          </a:p>
        </p:txBody>
      </p:sp>
      <p:sp>
        <p:nvSpPr>
          <p:cNvPr id="4" name="Rectangle 3">
            <a:extLst>
              <a:ext uri="{FF2B5EF4-FFF2-40B4-BE49-F238E27FC236}">
                <a16:creationId xmlns:a16="http://schemas.microsoft.com/office/drawing/2014/main" id="{1989C0D2-FE7C-1049-A37B-2849D125F02C}"/>
              </a:ext>
            </a:extLst>
          </p:cNvPr>
          <p:cNvSpPr/>
          <p:nvPr/>
        </p:nvSpPr>
        <p:spPr>
          <a:xfrm>
            <a:off x="-95250" y="-39687"/>
            <a:ext cx="9334500" cy="7099300"/>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2E2A521-2EAD-A441-A6FA-843683F7F9B6}"/>
              </a:ext>
            </a:extLst>
          </p:cNvPr>
          <p:cNvSpPr/>
          <p:nvPr/>
        </p:nvSpPr>
        <p:spPr>
          <a:xfrm>
            <a:off x="3406457" y="5983160"/>
            <a:ext cx="2331086" cy="400110"/>
          </a:xfrm>
          <a:prstGeom prst="rect">
            <a:avLst/>
          </a:prstGeom>
          <a:noFill/>
        </p:spPr>
        <p:txBody>
          <a:bodyPr wrap="none" lIns="91440" tIns="45720" rIns="91440" bIns="45720">
            <a:spAutoFit/>
          </a:bodyPr>
          <a:lstStyle/>
          <a:p>
            <a:pPr algn="ctr"/>
            <a:r>
              <a:rPr lang="en-US" sz="2000" b="1" dirty="0">
                <a:solidFill>
                  <a:srgbClr val="FFFFFF"/>
                </a:solidFill>
                <a:latin typeface="Verdana" panose="020B0604030504040204" pitchFamily="34" charset="0"/>
                <a:ea typeface="Verdana" panose="020B0604030504040204" pitchFamily="34" charset="0"/>
                <a:cs typeface="Verdana" panose="020B0604030504040204" pitchFamily="34" charset="0"/>
              </a:rPr>
              <a:t>Chiara Mariotti</a:t>
            </a:r>
          </a:p>
        </p:txBody>
      </p:sp>
      <p:pic>
        <p:nvPicPr>
          <p:cNvPr id="6" name="Picture 5">
            <a:extLst>
              <a:ext uri="{FF2B5EF4-FFF2-40B4-BE49-F238E27FC236}">
                <a16:creationId xmlns:a16="http://schemas.microsoft.com/office/drawing/2014/main" id="{380D0F2E-E9CA-F747-B7CA-5BFB6B4DA029}"/>
              </a:ext>
            </a:extLst>
          </p:cNvPr>
          <p:cNvPicPr>
            <a:picLocks noChangeAspect="1"/>
          </p:cNvPicPr>
          <p:nvPr/>
        </p:nvPicPr>
        <p:blipFill>
          <a:blip r:embed="rId2"/>
          <a:stretch>
            <a:fillRect/>
          </a:stretch>
        </p:blipFill>
        <p:spPr>
          <a:xfrm>
            <a:off x="-95250" y="1498161"/>
            <a:ext cx="9334500" cy="4023604"/>
          </a:xfrm>
          <a:prstGeom prst="rect">
            <a:avLst/>
          </a:prstGeom>
        </p:spPr>
      </p:pic>
      <p:sp>
        <p:nvSpPr>
          <p:cNvPr id="7" name="TextBox 6">
            <a:extLst>
              <a:ext uri="{FF2B5EF4-FFF2-40B4-BE49-F238E27FC236}">
                <a16:creationId xmlns:a16="http://schemas.microsoft.com/office/drawing/2014/main" id="{6DCA1A84-7295-A14C-B46C-79683C955425}"/>
              </a:ext>
            </a:extLst>
          </p:cNvPr>
          <p:cNvSpPr txBox="1"/>
          <p:nvPr/>
        </p:nvSpPr>
        <p:spPr>
          <a:xfrm>
            <a:off x="2674539" y="624749"/>
            <a:ext cx="3095719" cy="584775"/>
          </a:xfrm>
          <a:prstGeom prst="rect">
            <a:avLst/>
          </a:prstGeom>
          <a:noFill/>
        </p:spPr>
        <p:txBody>
          <a:bodyPr wrap="none" rtlCol="0">
            <a:spAutoFit/>
          </a:bodyPr>
          <a:lstStyle/>
          <a:p>
            <a:r>
              <a:rPr lang="en-FR" sz="3200" b="1" dirty="0">
                <a:solidFill>
                  <a:schemeClr val="bg1"/>
                </a:solidFill>
                <a:latin typeface="Verdana" panose="020B0604030504040204" pitchFamily="34" charset="0"/>
                <a:ea typeface="Verdana" panose="020B0604030504040204" pitchFamily="34" charset="0"/>
                <a:cs typeface="Verdana" panose="020B0604030504040204" pitchFamily="34" charset="0"/>
              </a:rPr>
              <a:t>Master Class</a:t>
            </a:r>
          </a:p>
        </p:txBody>
      </p:sp>
    </p:spTree>
    <p:extLst>
      <p:ext uri="{BB962C8B-B14F-4D97-AF65-F5344CB8AC3E}">
        <p14:creationId xmlns:p14="http://schemas.microsoft.com/office/powerpoint/2010/main" val="3992870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p:cNvSpPr>
            <a:spLocks noGrp="1"/>
          </p:cNvSpPr>
          <p:nvPr>
            <p:ph type="sldNum" sz="quarter" idx="12"/>
          </p:nvPr>
        </p:nvSpPr>
        <p:spPr/>
        <p:txBody>
          <a:bodyPr/>
          <a:lstStyle/>
          <a:p>
            <a:fld id="{8B3A2E0C-C82B-45BD-AE35-3E1FED732782}" type="slidenum">
              <a:rPr lang="en-US"/>
              <a:pPr/>
              <a:t>10</a:t>
            </a:fld>
            <a:endParaRPr lang="en-US" dirty="0"/>
          </a:p>
        </p:txBody>
      </p:sp>
      <p:sp>
        <p:nvSpPr>
          <p:cNvPr id="231426" name="Rectangle 2"/>
          <p:cNvSpPr>
            <a:spLocks noGrp="1" noChangeArrowheads="1"/>
          </p:cNvSpPr>
          <p:nvPr>
            <p:ph type="title"/>
          </p:nvPr>
        </p:nvSpPr>
        <p:spPr>
          <a:xfrm>
            <a:off x="127000" y="0"/>
            <a:ext cx="6959600" cy="584200"/>
          </a:xfrm>
        </p:spPr>
        <p:txBody>
          <a:bodyPr>
            <a:normAutofit fontScale="90000"/>
          </a:bodyPr>
          <a:lstStyle/>
          <a:p>
            <a:pPr algn="l"/>
            <a:r>
              <a:rPr lang="en-US" b="1" dirty="0"/>
              <a:t>Il </a:t>
            </a:r>
            <a:r>
              <a:rPr lang="en-US" b="1" dirty="0" err="1"/>
              <a:t>passaggio</a:t>
            </a:r>
            <a:r>
              <a:rPr lang="en-US" b="1" dirty="0"/>
              <a:t> </a:t>
            </a:r>
            <a:r>
              <a:rPr lang="en-US" b="1" dirty="0" err="1"/>
              <a:t>delle</a:t>
            </a:r>
            <a:r>
              <a:rPr lang="en-US" b="1" dirty="0"/>
              <a:t> </a:t>
            </a:r>
            <a:r>
              <a:rPr lang="en-US" b="1" dirty="0" err="1"/>
              <a:t>particelle</a:t>
            </a:r>
            <a:endParaRPr lang="en-US" b="1" dirty="0"/>
          </a:p>
        </p:txBody>
      </p:sp>
      <p:pic>
        <p:nvPicPr>
          <p:cNvPr id="231427" name="Picture 3"/>
          <p:cNvPicPr>
            <a:picLocks noChangeAspect="1" noChangeArrowheads="1"/>
          </p:cNvPicPr>
          <p:nvPr/>
        </p:nvPicPr>
        <p:blipFill>
          <a:blip r:embed="rId2" cstate="print"/>
          <a:srcRect/>
          <a:stretch>
            <a:fillRect/>
          </a:stretch>
        </p:blipFill>
        <p:spPr bwMode="auto">
          <a:xfrm>
            <a:off x="514350" y="1828800"/>
            <a:ext cx="6419850" cy="2286000"/>
          </a:xfrm>
          <a:prstGeom prst="rect">
            <a:avLst/>
          </a:prstGeom>
          <a:noFill/>
          <a:ln w="9525">
            <a:noFill/>
            <a:round/>
            <a:headEnd/>
            <a:tailEnd/>
          </a:ln>
          <a:effectLst/>
        </p:spPr>
      </p:pic>
      <p:sp>
        <p:nvSpPr>
          <p:cNvPr id="231428" name="Text Box 4"/>
          <p:cNvSpPr txBox="1">
            <a:spLocks noChangeArrowheads="1"/>
          </p:cNvSpPr>
          <p:nvPr/>
        </p:nvSpPr>
        <p:spPr bwMode="auto">
          <a:xfrm>
            <a:off x="552083" y="4879975"/>
            <a:ext cx="2224208"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misur</a:t>
            </a:r>
            <a:r>
              <a:rPr lang="en-GB" sz="1600" dirty="0" err="1">
                <a:solidFill>
                  <a:srgbClr val="0000FF"/>
                </a:solidFill>
                <a:ea typeface="msmincho" charset="0"/>
                <a:cs typeface="msmincho" charset="0"/>
              </a:rPr>
              <a:t>a</a:t>
            </a:r>
            <a:r>
              <a:rPr lang="en-GB" sz="1600" dirty="0">
                <a:solidFill>
                  <a:srgbClr val="0000FF"/>
                </a:solidFill>
                <a:ea typeface="msmincho" charset="0"/>
                <a:cs typeface="msmincho" charset="0"/>
              </a:rPr>
              <a:t> del </a:t>
            </a:r>
            <a:r>
              <a:rPr lang="en-GB" sz="1600" dirty="0" err="1">
                <a:solidFill>
                  <a:srgbClr val="FF0000"/>
                </a:solidFill>
                <a:latin typeface="+mn-lt"/>
                <a:ea typeface="msmincho" charset="0"/>
                <a:cs typeface="msmincho" charset="0"/>
              </a:rPr>
              <a:t>momento</a:t>
            </a:r>
            <a:r>
              <a:rPr lang="en-GB" sz="1600" dirty="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 </a:t>
            </a:r>
            <a:r>
              <a:rPr lang="en-GB" sz="1600" dirty="0" err="1">
                <a:solidFill>
                  <a:schemeClr val="tx1"/>
                </a:solidFill>
                <a:latin typeface="+mn-lt"/>
                <a:ea typeface="msmincho" charset="0"/>
                <a:cs typeface="msmincho" charset="0"/>
              </a:rPr>
              <a:t>curvatura</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n</a:t>
            </a:r>
            <a:r>
              <a:rPr lang="en-GB" sz="1600" dirty="0" err="1">
                <a:solidFill>
                  <a:schemeClr val="tx1"/>
                </a:solidFill>
                <a:latin typeface="+mn-lt"/>
                <a:ea typeface="msmincho" charset="0"/>
                <a:cs typeface="msmincho" charset="0"/>
              </a:rPr>
              <a:t>el</a:t>
            </a:r>
            <a:r>
              <a:rPr lang="en-GB" sz="1600" dirty="0">
                <a:solidFill>
                  <a:schemeClr val="tx1"/>
                </a:solidFill>
                <a:latin typeface="+mn-lt"/>
                <a:ea typeface="msmincho" charset="0"/>
                <a:cs typeface="msmincho" charset="0"/>
              </a:rPr>
              <a:t> campo </a:t>
            </a:r>
            <a:r>
              <a:rPr lang="en-GB" sz="1600" dirty="0" err="1">
                <a:solidFill>
                  <a:schemeClr val="tx1"/>
                </a:solidFill>
                <a:latin typeface="+mn-lt"/>
                <a:ea typeface="msmincho" charset="0"/>
                <a:cs typeface="msmincho" charset="0"/>
              </a:rPr>
              <a:t>magnetico</a:t>
            </a:r>
            <a:endParaRPr lang="en-GB" sz="1600" dirty="0">
              <a:solidFill>
                <a:srgbClr val="0070C0"/>
              </a:solidFill>
              <a:latin typeface="+mn-lt"/>
              <a:ea typeface="msmincho" charset="0"/>
              <a:cs typeface="msmincho" charset="0"/>
            </a:endParaRPr>
          </a:p>
        </p:txBody>
      </p:sp>
      <p:sp>
        <p:nvSpPr>
          <p:cNvPr id="231429" name="Text Box 5"/>
          <p:cNvSpPr txBox="1">
            <a:spLocks noChangeArrowheads="1"/>
          </p:cNvSpPr>
          <p:nvPr/>
        </p:nvSpPr>
        <p:spPr bwMode="auto">
          <a:xfrm>
            <a:off x="3175368" y="4854575"/>
            <a:ext cx="2458247"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misura</a:t>
            </a:r>
            <a:r>
              <a:rPr lang="en-GB" sz="1600" dirty="0">
                <a:solidFill>
                  <a:srgbClr val="0000FF"/>
                </a:solidFill>
                <a:latin typeface="+mn-lt"/>
                <a:ea typeface="msmincho" charset="0"/>
                <a:cs typeface="msmincho" charset="0"/>
              </a:rPr>
              <a:t> dell’ </a:t>
            </a:r>
            <a:r>
              <a:rPr lang="en-GB" sz="1600" dirty="0" err="1">
                <a:solidFill>
                  <a:srgbClr val="FF0000"/>
                </a:solidFill>
                <a:latin typeface="+mn-lt"/>
                <a:ea typeface="msmincho" charset="0"/>
                <a:cs typeface="msmincho" charset="0"/>
              </a:rPr>
              <a:t>energia</a:t>
            </a:r>
            <a:r>
              <a:rPr lang="en-GB" sz="1600" dirty="0">
                <a:solidFill>
                  <a:srgbClr val="FF0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a:t>
            </a: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creazione</a:t>
            </a:r>
            <a:r>
              <a:rPr lang="en-GB" sz="1600" dirty="0">
                <a:solidFill>
                  <a:schemeClr val="tx1"/>
                </a:solidFill>
                <a:latin typeface="+mn-lt"/>
                <a:ea typeface="msmincho" charset="0"/>
                <a:cs typeface="msmincho" charset="0"/>
              </a:rPr>
              <a:t> </a:t>
            </a:r>
            <a:r>
              <a:rPr lang="en-GB" sz="1600" dirty="0">
                <a:solidFill>
                  <a:schemeClr val="tx1"/>
                </a:solidFill>
                <a:ea typeface="msmincho" charset="0"/>
                <a:cs typeface="msmincho" charset="0"/>
              </a:rPr>
              <a:t>e </a:t>
            </a:r>
            <a:r>
              <a:rPr lang="en-GB" sz="1600" dirty="0" err="1">
                <a:solidFill>
                  <a:schemeClr val="tx1"/>
                </a:solidFill>
                <a:latin typeface="+mn-lt"/>
                <a:ea typeface="msmincho" charset="0"/>
                <a:cs typeface="msmincho" charset="0"/>
              </a:rPr>
              <a:t>totale</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assorbimento</a:t>
            </a:r>
            <a:r>
              <a:rPr lang="en-GB" sz="1600" dirty="0">
                <a:solidFill>
                  <a:schemeClr val="tx1"/>
                </a:solidFill>
                <a:latin typeface="+mn-lt"/>
                <a:ea typeface="msmincho" charset="0"/>
                <a:cs typeface="msmincho" charset="0"/>
              </a:rPr>
              <a:t> </a:t>
            </a:r>
            <a:r>
              <a:rPr lang="en-GB" sz="1600" dirty="0">
                <a:solidFill>
                  <a:schemeClr val="tx1"/>
                </a:solidFill>
                <a:ea typeface="msmincho" charset="0"/>
                <a:cs typeface="msmincho" charset="0"/>
              </a:rPr>
              <a:t>di </a:t>
            </a:r>
            <a:r>
              <a:rPr lang="en-GB" sz="1600" dirty="0" err="1">
                <a:solidFill>
                  <a:schemeClr val="tx1"/>
                </a:solidFill>
                <a:ea typeface="msmincho" charset="0"/>
                <a:cs typeface="msmincho" charset="0"/>
              </a:rPr>
              <a:t>sciami</a:t>
            </a:r>
            <a:r>
              <a:rPr lang="en-GB" sz="1600" dirty="0">
                <a:solidFill>
                  <a:srgbClr val="0000FF"/>
                </a:solidFill>
                <a:latin typeface="+mn-lt"/>
                <a:ea typeface="msmincho" charset="0"/>
                <a:cs typeface="msmincho" charset="0"/>
              </a:rPr>
              <a:t> </a:t>
            </a:r>
          </a:p>
        </p:txBody>
      </p:sp>
      <p:sp>
        <p:nvSpPr>
          <p:cNvPr id="231430" name="Text Box 6"/>
          <p:cNvSpPr txBox="1">
            <a:spLocks noChangeArrowheads="1"/>
          </p:cNvSpPr>
          <p:nvPr/>
        </p:nvSpPr>
        <p:spPr bwMode="auto">
          <a:xfrm>
            <a:off x="6109321" y="4464050"/>
            <a:ext cx="2983230" cy="1094573"/>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rivelazione</a:t>
            </a: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dei</a:t>
            </a:r>
            <a:r>
              <a:rPr lang="en-GB" sz="1600" dirty="0">
                <a:solidFill>
                  <a:srgbClr val="0000FF"/>
                </a:solidFill>
                <a:latin typeface="+mn-lt"/>
                <a:ea typeface="msmincho" charset="0"/>
                <a:cs typeface="msmincho" charset="0"/>
              </a:rPr>
              <a:t> </a:t>
            </a:r>
            <a:r>
              <a:rPr lang="en-GB" sz="1600" dirty="0" err="1">
                <a:solidFill>
                  <a:srgbClr val="FF0000"/>
                </a:solidFill>
                <a:latin typeface="+mn-lt"/>
                <a:ea typeface="msmincho" charset="0"/>
                <a:cs typeface="msmincho" charset="0"/>
              </a:rPr>
              <a:t>muoni</a:t>
            </a:r>
            <a:r>
              <a:rPr lang="en-GB" sz="1600" dirty="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che</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hanno</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attraversato</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tutto</a:t>
            </a:r>
            <a:r>
              <a:rPr lang="en-GB" sz="1600" dirty="0">
                <a:solidFill>
                  <a:schemeClr val="tx1"/>
                </a:solidFill>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Il </a:t>
            </a:r>
            <a:r>
              <a:rPr lang="en-GB" sz="1600" dirty="0" err="1">
                <a:solidFill>
                  <a:schemeClr val="tx1"/>
                </a:solidFill>
                <a:latin typeface="+mn-lt"/>
                <a:ea typeface="msmincho" charset="0"/>
                <a:cs typeface="msmincho" charset="0"/>
              </a:rPr>
              <a:t>rivelatore</a:t>
            </a:r>
            <a:r>
              <a:rPr lang="en-GB" sz="1600" dirty="0">
                <a:solidFill>
                  <a:schemeClr val="tx1"/>
                </a:solidFill>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latin typeface="+mn-lt"/>
                <a:ea typeface="msmincho" charset="0"/>
                <a:cs typeface="msmincho" charset="0"/>
              </a:rPr>
              <a:t>Lungo</a:t>
            </a: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braccio</a:t>
            </a:r>
            <a:r>
              <a:rPr lang="en-GB" sz="1600" dirty="0">
                <a:solidFill>
                  <a:schemeClr val="tx1"/>
                </a:solidFill>
                <a:latin typeface="+mn-lt"/>
                <a:ea typeface="msmincho" charset="0"/>
                <a:cs typeface="msmincho" charset="0"/>
              </a:rPr>
              <a:t> di </a:t>
            </a:r>
            <a:r>
              <a:rPr lang="en-GB" sz="1600" dirty="0" err="1">
                <a:solidFill>
                  <a:schemeClr val="tx1"/>
                </a:solidFill>
                <a:latin typeface="+mn-lt"/>
                <a:ea typeface="msmincho" charset="0"/>
                <a:cs typeface="msmincho" charset="0"/>
              </a:rPr>
              <a:t>leva</a:t>
            </a:r>
            <a:r>
              <a:rPr lang="en-GB" sz="1600" dirty="0">
                <a:solidFill>
                  <a:schemeClr val="tx1"/>
                </a:solidFill>
                <a:latin typeface="+mn-lt"/>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m</a:t>
            </a:r>
            <a:r>
              <a:rPr lang="de-DE" sz="1600" dirty="0" err="1">
                <a:solidFill>
                  <a:schemeClr val="tx1"/>
                </a:solidFill>
                <a:ea typeface="msmincho" charset="0"/>
                <a:cs typeface="msmincho" charset="0"/>
              </a:rPr>
              <a:t>isura</a:t>
            </a:r>
            <a:r>
              <a:rPr lang="de-DE" sz="1600" dirty="0">
                <a:solidFill>
                  <a:schemeClr val="tx1"/>
                </a:solidFill>
                <a:ea typeface="msmincho" charset="0"/>
                <a:cs typeface="msmincho" charset="0"/>
              </a:rPr>
              <a:t> del</a:t>
            </a:r>
            <a:r>
              <a:rPr lang="de-DE" sz="1600" dirty="0">
                <a:solidFill>
                  <a:srgbClr val="FF0000"/>
                </a:solidFill>
                <a:ea typeface="msmincho" charset="0"/>
                <a:cs typeface="msmincho" charset="0"/>
              </a:rPr>
              <a:t> </a:t>
            </a:r>
            <a:r>
              <a:rPr lang="de-DE" sz="1600" dirty="0" err="1">
                <a:solidFill>
                  <a:srgbClr val="FF0000"/>
                </a:solidFill>
                <a:ea typeface="msmincho" charset="0"/>
                <a:cs typeface="msmincho" charset="0"/>
              </a:rPr>
              <a:t>momento</a:t>
            </a:r>
            <a:endParaRPr lang="en-GB" sz="1600" dirty="0">
              <a:solidFill>
                <a:srgbClr val="FF0000"/>
              </a:solidFill>
              <a:latin typeface="+mn-lt"/>
              <a:ea typeface="msmincho" charset="0"/>
              <a:cs typeface="msmincho" charset="0"/>
            </a:endParaRPr>
          </a:p>
        </p:txBody>
      </p:sp>
      <p:sp>
        <p:nvSpPr>
          <p:cNvPr id="231431" name="Text Box 7"/>
          <p:cNvSpPr txBox="1">
            <a:spLocks noChangeArrowheads="1"/>
          </p:cNvSpPr>
          <p:nvPr/>
        </p:nvSpPr>
        <p:spPr bwMode="auto">
          <a:xfrm>
            <a:off x="3276600" y="4192588"/>
            <a:ext cx="2654300" cy="34349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a:t>
            </a:r>
            <a:r>
              <a:rPr lang="en-GB" sz="1200" dirty="0">
                <a:solidFill>
                  <a:srgbClr val="008000"/>
                </a:solidFill>
                <a:latin typeface="+mn-lt"/>
                <a:ea typeface="msmincho" charset="0"/>
                <a:cs typeface="msmincho" charset="0"/>
              </a:rPr>
              <a:t>electromagnetic     </a:t>
            </a:r>
            <a:r>
              <a:rPr lang="en-GB" sz="1200" dirty="0" err="1">
                <a:solidFill>
                  <a:srgbClr val="008000"/>
                </a:solidFill>
                <a:latin typeface="+mn-lt"/>
                <a:ea typeface="msmincho" charset="0"/>
                <a:cs typeface="msmincho" charset="0"/>
              </a:rPr>
              <a:t>hadronic</a:t>
            </a:r>
            <a:r>
              <a:rPr lang="en-GB" sz="1200" dirty="0">
                <a:solidFill>
                  <a:srgbClr val="008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shower </a:t>
            </a:r>
          </a:p>
        </p:txBody>
      </p:sp>
      <p:sp>
        <p:nvSpPr>
          <p:cNvPr id="231432" name="Line 8"/>
          <p:cNvSpPr>
            <a:spLocks noChangeShapeType="1"/>
          </p:cNvSpPr>
          <p:nvPr/>
        </p:nvSpPr>
        <p:spPr bwMode="auto">
          <a:xfrm flipV="1">
            <a:off x="1765300" y="4210050"/>
            <a:ext cx="1003300" cy="604838"/>
          </a:xfrm>
          <a:prstGeom prst="line">
            <a:avLst/>
          </a:prstGeom>
          <a:noFill/>
          <a:ln w="36720">
            <a:solidFill>
              <a:srgbClr val="FF0000"/>
            </a:solidFill>
            <a:round/>
            <a:headEnd/>
            <a:tailEnd type="triangle" w="med" len="med"/>
          </a:ln>
          <a:effectLst/>
        </p:spPr>
        <p:txBody>
          <a:bodyPr/>
          <a:lstStyle/>
          <a:p>
            <a:endParaRPr lang="en-GB"/>
          </a:p>
        </p:txBody>
      </p:sp>
      <p:sp>
        <p:nvSpPr>
          <p:cNvPr id="231433" name="Line 9"/>
          <p:cNvSpPr>
            <a:spLocks noChangeShapeType="1"/>
          </p:cNvSpPr>
          <p:nvPr/>
        </p:nvSpPr>
        <p:spPr bwMode="auto">
          <a:xfrm flipH="1" flipV="1">
            <a:off x="6934200" y="3505200"/>
            <a:ext cx="762000" cy="838200"/>
          </a:xfrm>
          <a:prstGeom prst="line">
            <a:avLst/>
          </a:prstGeom>
          <a:noFill/>
          <a:ln w="36720">
            <a:solidFill>
              <a:srgbClr val="FF0000"/>
            </a:solidFill>
            <a:round/>
            <a:headEnd/>
            <a:tailEnd type="triangle" w="med" len="med"/>
          </a:ln>
          <a:effectLst/>
        </p:spPr>
        <p:txBody>
          <a:bodyPr/>
          <a:lstStyle/>
          <a:p>
            <a:endParaRPr lang="en-GB"/>
          </a:p>
        </p:txBody>
      </p:sp>
      <p:sp>
        <p:nvSpPr>
          <p:cNvPr id="231434" name="Line 10"/>
          <p:cNvSpPr>
            <a:spLocks noChangeShapeType="1"/>
          </p:cNvSpPr>
          <p:nvPr/>
        </p:nvSpPr>
        <p:spPr bwMode="auto">
          <a:xfrm flipH="1" flipV="1">
            <a:off x="4056063" y="4473575"/>
            <a:ext cx="366712" cy="354013"/>
          </a:xfrm>
          <a:prstGeom prst="line">
            <a:avLst/>
          </a:prstGeom>
          <a:noFill/>
          <a:ln w="36720">
            <a:solidFill>
              <a:srgbClr val="FF0000"/>
            </a:solidFill>
            <a:round/>
            <a:headEnd/>
            <a:tailEnd type="triangle" w="med" len="med"/>
          </a:ln>
          <a:effectLst/>
        </p:spPr>
        <p:txBody>
          <a:bodyPr/>
          <a:lstStyle/>
          <a:p>
            <a:endParaRPr lang="en-GB"/>
          </a:p>
        </p:txBody>
      </p:sp>
      <p:sp>
        <p:nvSpPr>
          <p:cNvPr id="231435" name="Line 11"/>
          <p:cNvSpPr>
            <a:spLocks noChangeShapeType="1"/>
          </p:cNvSpPr>
          <p:nvPr/>
        </p:nvSpPr>
        <p:spPr bwMode="auto">
          <a:xfrm flipV="1">
            <a:off x="4838700" y="4460875"/>
            <a:ext cx="363537" cy="354013"/>
          </a:xfrm>
          <a:prstGeom prst="line">
            <a:avLst/>
          </a:prstGeom>
          <a:noFill/>
          <a:ln w="36720">
            <a:solidFill>
              <a:srgbClr val="FF0000"/>
            </a:solidFill>
            <a:round/>
            <a:headEnd/>
            <a:tailEnd type="triangle" w="med" len="med"/>
          </a:ln>
          <a:effectLst/>
        </p:spPr>
        <p:txBody>
          <a:bodyPr/>
          <a:lstStyle/>
          <a:p>
            <a:endParaRPr lang="en-GB"/>
          </a:p>
        </p:txBody>
      </p:sp>
      <p:sp>
        <p:nvSpPr>
          <p:cNvPr id="231436" name="Text Box 12"/>
          <p:cNvSpPr txBox="1">
            <a:spLocks noChangeArrowheads="1"/>
          </p:cNvSpPr>
          <p:nvPr/>
        </p:nvSpPr>
        <p:spPr bwMode="auto">
          <a:xfrm>
            <a:off x="7125018" y="2209800"/>
            <a:ext cx="966152" cy="343496"/>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undetected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FF0000"/>
                </a:solidFill>
                <a:latin typeface="+mn-lt"/>
                <a:ea typeface="msmincho" charset="0"/>
                <a:cs typeface="msmincho" charset="0"/>
              </a:rPr>
              <a:t> neutrinos...</a:t>
            </a:r>
            <a:r>
              <a:rPr lang="en-GB" sz="1200" dirty="0">
                <a:solidFill>
                  <a:srgbClr val="0000FF"/>
                </a:solidFill>
                <a:latin typeface="+mn-lt"/>
                <a:ea typeface="msmincho" charset="0"/>
                <a:cs typeface="msmincho" charset="0"/>
              </a:rPr>
              <a:t> </a:t>
            </a:r>
          </a:p>
        </p:txBody>
      </p:sp>
      <p:sp>
        <p:nvSpPr>
          <p:cNvPr id="231437" name="Line 13"/>
          <p:cNvSpPr>
            <a:spLocks noChangeShapeType="1"/>
          </p:cNvSpPr>
          <p:nvPr/>
        </p:nvSpPr>
        <p:spPr bwMode="auto">
          <a:xfrm>
            <a:off x="8229600" y="2438400"/>
            <a:ext cx="688975" cy="1588"/>
          </a:xfrm>
          <a:prstGeom prst="line">
            <a:avLst/>
          </a:prstGeom>
          <a:noFill/>
          <a:ln w="36720">
            <a:solidFill>
              <a:srgbClr val="000000"/>
            </a:solidFill>
            <a:round/>
            <a:headEnd/>
            <a:tailEnd type="triangle" w="med" len="med"/>
          </a:ln>
          <a:effectLst/>
        </p:spPr>
        <p:txBody>
          <a:bodyPr/>
          <a:lstStyle/>
          <a:p>
            <a:endParaRPr lang="en-GB"/>
          </a:p>
        </p:txBody>
      </p:sp>
      <p:sp>
        <p:nvSpPr>
          <p:cNvPr id="231438" name="Oval 14"/>
          <p:cNvSpPr>
            <a:spLocks noChangeArrowheads="1"/>
          </p:cNvSpPr>
          <p:nvPr/>
        </p:nvSpPr>
        <p:spPr bwMode="auto">
          <a:xfrm>
            <a:off x="260350" y="2170113"/>
            <a:ext cx="1576388" cy="2105025"/>
          </a:xfrm>
          <a:prstGeom prst="ellipse">
            <a:avLst/>
          </a:prstGeom>
          <a:noFill/>
          <a:ln w="36720">
            <a:solidFill>
              <a:srgbClr val="008000"/>
            </a:solidFill>
            <a:round/>
            <a:headEnd/>
            <a:tailEnd/>
          </a:ln>
          <a:effectLst/>
        </p:spPr>
        <p:txBody>
          <a:bodyPr wrap="none" anchor="ctr"/>
          <a:lstStyle/>
          <a:p>
            <a:endParaRPr lang="en-GB"/>
          </a:p>
        </p:txBody>
      </p:sp>
      <p:sp>
        <p:nvSpPr>
          <p:cNvPr id="18" name="Textfeld 17"/>
          <p:cNvSpPr txBox="1"/>
          <p:nvPr/>
        </p:nvSpPr>
        <p:spPr>
          <a:xfrm>
            <a:off x="7205682" y="976298"/>
            <a:ext cx="1493393" cy="461665"/>
          </a:xfrm>
          <a:prstGeom prst="rect">
            <a:avLst/>
          </a:prstGeom>
          <a:ln>
            <a:solidFill>
              <a:srgbClr val="000090"/>
            </a:solid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sz="1200" dirty="0">
                <a:solidFill>
                  <a:schemeClr val="tx1"/>
                </a:solidFill>
              </a:rPr>
              <a:t>measurement by</a:t>
            </a:r>
          </a:p>
          <a:p>
            <a:r>
              <a:rPr lang="en-GB" sz="1200" dirty="0">
                <a:solidFill>
                  <a:srgbClr val="0070C0"/>
                </a:solidFill>
              </a:rPr>
              <a:t>missing energy</a:t>
            </a:r>
          </a:p>
        </p:txBody>
      </p:sp>
      <p:cxnSp>
        <p:nvCxnSpPr>
          <p:cNvPr id="20" name="Gerade Verbindung mit Pfeil 19"/>
          <p:cNvCxnSpPr/>
          <p:nvPr/>
        </p:nvCxnSpPr>
        <p:spPr>
          <a:xfrm rot="5400000">
            <a:off x="7419996" y="1833554"/>
            <a:ext cx="50006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5881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88901" y="139699"/>
            <a:ext cx="7234238" cy="482601"/>
          </a:xfrm>
        </p:spPr>
        <p:txBody>
          <a:bodyPr>
            <a:normAutofit fontScale="90000"/>
          </a:bodyPr>
          <a:lstStyle/>
          <a:p>
            <a:pPr algn="l" eaLnBrk="1" hangingPunct="1"/>
            <a:r>
              <a:rPr lang="en-US" b="1" dirty="0"/>
              <a:t>Exploded View of CMS</a:t>
            </a:r>
          </a:p>
        </p:txBody>
      </p:sp>
      <p:pic>
        <p:nvPicPr>
          <p:cNvPr id="80899" name="Picture 4"/>
          <p:cNvPicPr>
            <a:picLocks noChangeAspect="1" noChangeArrowheads="1"/>
          </p:cNvPicPr>
          <p:nvPr/>
        </p:nvPicPr>
        <p:blipFill>
          <a:blip r:embed="rId3" cstate="print"/>
          <a:srcRect/>
          <a:stretch>
            <a:fillRect/>
          </a:stretch>
        </p:blipFill>
        <p:spPr bwMode="auto">
          <a:xfrm>
            <a:off x="1831975" y="1746250"/>
            <a:ext cx="5321300" cy="4191000"/>
          </a:xfrm>
          <a:prstGeom prst="rect">
            <a:avLst/>
          </a:prstGeom>
          <a:noFill/>
          <a:ln w="9525">
            <a:noFill/>
            <a:miter lim="800000"/>
            <a:headEnd/>
            <a:tailEnd/>
          </a:ln>
        </p:spPr>
      </p:pic>
      <p:sp>
        <p:nvSpPr>
          <p:cNvPr id="80900" name="Line 5"/>
          <p:cNvSpPr>
            <a:spLocks noChangeShapeType="1"/>
          </p:cNvSpPr>
          <p:nvPr/>
        </p:nvSpPr>
        <p:spPr bwMode="auto">
          <a:xfrm flipH="1">
            <a:off x="3965575" y="2074863"/>
            <a:ext cx="525463" cy="1066800"/>
          </a:xfrm>
          <a:prstGeom prst="line">
            <a:avLst/>
          </a:prstGeom>
          <a:noFill/>
          <a:ln w="12700">
            <a:solidFill>
              <a:srgbClr val="000000"/>
            </a:solidFill>
            <a:round/>
            <a:headEnd/>
            <a:tailEnd/>
          </a:ln>
        </p:spPr>
        <p:txBody>
          <a:bodyPr/>
          <a:lstStyle/>
          <a:p>
            <a:endParaRPr lang="en-GB"/>
          </a:p>
        </p:txBody>
      </p:sp>
      <p:sp>
        <p:nvSpPr>
          <p:cNvPr id="80901" name="Oval 6"/>
          <p:cNvSpPr>
            <a:spLocks noChangeArrowheads="1"/>
          </p:cNvSpPr>
          <p:nvPr/>
        </p:nvSpPr>
        <p:spPr bwMode="auto">
          <a:xfrm>
            <a:off x="3922713" y="309245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02" name="Rectangle 7"/>
          <p:cNvSpPr>
            <a:spLocks noChangeArrowheads="1"/>
          </p:cNvSpPr>
          <p:nvPr/>
        </p:nvSpPr>
        <p:spPr bwMode="auto">
          <a:xfrm>
            <a:off x="3571875" y="5715000"/>
            <a:ext cx="141446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 BARREL</a:t>
            </a:r>
            <a:endParaRPr lang="en-US" sz="2800">
              <a:solidFill>
                <a:schemeClr val="accent2"/>
              </a:solidFill>
              <a:latin typeface="Times" charset="0"/>
            </a:endParaRPr>
          </a:p>
        </p:txBody>
      </p:sp>
      <p:sp>
        <p:nvSpPr>
          <p:cNvPr id="80903" name="Rectangle 8"/>
          <p:cNvSpPr>
            <a:spLocks noChangeArrowheads="1"/>
          </p:cNvSpPr>
          <p:nvPr/>
        </p:nvSpPr>
        <p:spPr bwMode="auto">
          <a:xfrm>
            <a:off x="4286250" y="1071563"/>
            <a:ext cx="14462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CALORIMETERS</a:t>
            </a:r>
            <a:endParaRPr lang="en-US" sz="2800">
              <a:solidFill>
                <a:schemeClr val="accent2"/>
              </a:solidFill>
              <a:latin typeface="Times" charset="0"/>
            </a:endParaRPr>
          </a:p>
        </p:txBody>
      </p:sp>
      <p:sp>
        <p:nvSpPr>
          <p:cNvPr id="80904" name="Rectangle 9"/>
          <p:cNvSpPr>
            <a:spLocks noChangeArrowheads="1"/>
          </p:cNvSpPr>
          <p:nvPr/>
        </p:nvSpPr>
        <p:spPr bwMode="auto">
          <a:xfrm>
            <a:off x="5006975" y="1360488"/>
            <a:ext cx="52388"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05" name="Group 10"/>
          <p:cNvGrpSpPr>
            <a:grpSpLocks/>
          </p:cNvGrpSpPr>
          <p:nvPr/>
        </p:nvGrpSpPr>
        <p:grpSpPr bwMode="auto">
          <a:xfrm>
            <a:off x="908050" y="4724400"/>
            <a:ext cx="1333500" cy="385763"/>
            <a:chOff x="622" y="3488"/>
            <a:chExt cx="985" cy="243"/>
          </a:xfrm>
        </p:grpSpPr>
        <p:sp>
          <p:nvSpPr>
            <p:cNvPr id="80953" name="Rectangle 11"/>
            <p:cNvSpPr>
              <a:spLocks noChangeArrowheads="1"/>
            </p:cNvSpPr>
            <p:nvPr/>
          </p:nvSpPr>
          <p:spPr bwMode="auto">
            <a:xfrm>
              <a:off x="622" y="3488"/>
              <a:ext cx="985"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Silicon Microstrips</a:t>
              </a:r>
              <a:endParaRPr lang="en-US" sz="2800">
                <a:solidFill>
                  <a:schemeClr val="accent2"/>
                </a:solidFill>
                <a:latin typeface="Times" charset="0"/>
              </a:endParaRPr>
            </a:p>
          </p:txBody>
        </p:sp>
        <p:sp>
          <p:nvSpPr>
            <p:cNvPr id="80954" name="Rectangle 12"/>
            <p:cNvSpPr>
              <a:spLocks noChangeArrowheads="1"/>
            </p:cNvSpPr>
            <p:nvPr/>
          </p:nvSpPr>
          <p:spPr bwMode="auto">
            <a:xfrm>
              <a:off x="622" y="3595"/>
              <a:ext cx="303"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Pixels</a:t>
              </a:r>
              <a:endParaRPr lang="en-US" sz="2800">
                <a:solidFill>
                  <a:schemeClr val="accent2"/>
                </a:solidFill>
                <a:latin typeface="Times" charset="0"/>
              </a:endParaRPr>
            </a:p>
          </p:txBody>
        </p:sp>
      </p:grpSp>
      <p:sp>
        <p:nvSpPr>
          <p:cNvPr id="80906" name="Rectangle 13"/>
          <p:cNvSpPr>
            <a:spLocks noChangeArrowheads="1"/>
          </p:cNvSpPr>
          <p:nvPr/>
        </p:nvSpPr>
        <p:spPr bwMode="auto">
          <a:xfrm>
            <a:off x="1223963" y="57070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pic>
        <p:nvPicPr>
          <p:cNvPr id="80907" name="Picture 14"/>
          <p:cNvPicPr>
            <a:picLocks noChangeAspect="1" noChangeArrowheads="1"/>
          </p:cNvPicPr>
          <p:nvPr/>
        </p:nvPicPr>
        <p:blipFill>
          <a:blip r:embed="rId4" cstate="print"/>
          <a:srcRect/>
          <a:stretch>
            <a:fillRect/>
          </a:stretch>
        </p:blipFill>
        <p:spPr bwMode="auto">
          <a:xfrm>
            <a:off x="4035425" y="2511425"/>
            <a:ext cx="919163" cy="11113"/>
          </a:xfrm>
          <a:prstGeom prst="rect">
            <a:avLst/>
          </a:prstGeom>
          <a:noFill/>
          <a:ln w="9525">
            <a:noFill/>
            <a:miter lim="800000"/>
            <a:headEnd/>
            <a:tailEnd/>
          </a:ln>
        </p:spPr>
      </p:pic>
      <p:sp>
        <p:nvSpPr>
          <p:cNvPr id="80908" name="Line 15"/>
          <p:cNvSpPr>
            <a:spLocks noChangeShapeType="1"/>
          </p:cNvSpPr>
          <p:nvPr/>
        </p:nvSpPr>
        <p:spPr bwMode="auto">
          <a:xfrm flipV="1">
            <a:off x="1757363" y="3298825"/>
            <a:ext cx="2082800" cy="1306513"/>
          </a:xfrm>
          <a:prstGeom prst="line">
            <a:avLst/>
          </a:prstGeom>
          <a:noFill/>
          <a:ln w="12700">
            <a:solidFill>
              <a:srgbClr val="000000"/>
            </a:solidFill>
            <a:round/>
            <a:headEnd/>
            <a:tailEnd/>
          </a:ln>
        </p:spPr>
        <p:txBody>
          <a:bodyPr/>
          <a:lstStyle/>
          <a:p>
            <a:endParaRPr lang="en-GB"/>
          </a:p>
        </p:txBody>
      </p:sp>
      <p:sp>
        <p:nvSpPr>
          <p:cNvPr id="80909" name="Oval 16"/>
          <p:cNvSpPr>
            <a:spLocks noChangeArrowheads="1"/>
          </p:cNvSpPr>
          <p:nvPr/>
        </p:nvSpPr>
        <p:spPr bwMode="auto">
          <a:xfrm>
            <a:off x="3800475" y="3248025"/>
            <a:ext cx="80963" cy="100013"/>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0" name="Line 17"/>
          <p:cNvSpPr>
            <a:spLocks noChangeShapeType="1"/>
          </p:cNvSpPr>
          <p:nvPr/>
        </p:nvSpPr>
        <p:spPr bwMode="auto">
          <a:xfrm flipH="1">
            <a:off x="4429125" y="1833563"/>
            <a:ext cx="1558925" cy="1404937"/>
          </a:xfrm>
          <a:prstGeom prst="line">
            <a:avLst/>
          </a:prstGeom>
          <a:noFill/>
          <a:ln w="12700">
            <a:solidFill>
              <a:srgbClr val="000000"/>
            </a:solidFill>
            <a:round/>
            <a:headEnd/>
            <a:tailEnd/>
          </a:ln>
        </p:spPr>
        <p:txBody>
          <a:bodyPr/>
          <a:lstStyle/>
          <a:p>
            <a:endParaRPr lang="en-GB"/>
          </a:p>
        </p:txBody>
      </p:sp>
      <p:sp>
        <p:nvSpPr>
          <p:cNvPr id="80911" name="Oval 18"/>
          <p:cNvSpPr>
            <a:spLocks noChangeArrowheads="1"/>
          </p:cNvSpPr>
          <p:nvPr/>
        </p:nvSpPr>
        <p:spPr bwMode="auto">
          <a:xfrm>
            <a:off x="4387850" y="3187700"/>
            <a:ext cx="84138"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2" name="Line 19"/>
          <p:cNvSpPr>
            <a:spLocks noChangeShapeType="1"/>
          </p:cNvSpPr>
          <p:nvPr/>
        </p:nvSpPr>
        <p:spPr bwMode="auto">
          <a:xfrm flipH="1" flipV="1">
            <a:off x="5616575" y="4873625"/>
            <a:ext cx="1200150" cy="765175"/>
          </a:xfrm>
          <a:prstGeom prst="line">
            <a:avLst/>
          </a:prstGeom>
          <a:noFill/>
          <a:ln w="12700">
            <a:solidFill>
              <a:srgbClr val="000000"/>
            </a:solidFill>
            <a:round/>
            <a:headEnd/>
            <a:tailEnd/>
          </a:ln>
        </p:spPr>
        <p:txBody>
          <a:bodyPr/>
          <a:lstStyle/>
          <a:p>
            <a:endParaRPr lang="en-GB"/>
          </a:p>
        </p:txBody>
      </p:sp>
      <p:sp>
        <p:nvSpPr>
          <p:cNvPr id="80913" name="Oval 20"/>
          <p:cNvSpPr>
            <a:spLocks noChangeArrowheads="1"/>
          </p:cNvSpPr>
          <p:nvPr/>
        </p:nvSpPr>
        <p:spPr bwMode="auto">
          <a:xfrm>
            <a:off x="5572125" y="482441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4" name="Line 21"/>
          <p:cNvSpPr>
            <a:spLocks noChangeShapeType="1"/>
          </p:cNvSpPr>
          <p:nvPr/>
        </p:nvSpPr>
        <p:spPr bwMode="auto">
          <a:xfrm flipH="1" flipV="1">
            <a:off x="4749800" y="4303713"/>
            <a:ext cx="195263" cy="1565275"/>
          </a:xfrm>
          <a:prstGeom prst="line">
            <a:avLst/>
          </a:prstGeom>
          <a:noFill/>
          <a:ln w="12700">
            <a:solidFill>
              <a:srgbClr val="000000"/>
            </a:solidFill>
            <a:round/>
            <a:headEnd/>
            <a:tailEnd/>
          </a:ln>
        </p:spPr>
        <p:txBody>
          <a:bodyPr/>
          <a:lstStyle/>
          <a:p>
            <a:endParaRPr lang="en-GB"/>
          </a:p>
        </p:txBody>
      </p:sp>
      <p:sp>
        <p:nvSpPr>
          <p:cNvPr id="80915" name="Oval 22"/>
          <p:cNvSpPr>
            <a:spLocks noChangeArrowheads="1"/>
          </p:cNvSpPr>
          <p:nvPr/>
        </p:nvSpPr>
        <p:spPr bwMode="auto">
          <a:xfrm>
            <a:off x="4706938" y="425450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6" name="Line 23"/>
          <p:cNvSpPr>
            <a:spLocks noChangeShapeType="1"/>
          </p:cNvSpPr>
          <p:nvPr/>
        </p:nvSpPr>
        <p:spPr bwMode="auto">
          <a:xfrm flipV="1">
            <a:off x="3748088" y="4279900"/>
            <a:ext cx="877887" cy="1516063"/>
          </a:xfrm>
          <a:prstGeom prst="line">
            <a:avLst/>
          </a:prstGeom>
          <a:noFill/>
          <a:ln w="12700">
            <a:solidFill>
              <a:srgbClr val="000000"/>
            </a:solidFill>
            <a:round/>
            <a:headEnd/>
            <a:tailEnd/>
          </a:ln>
        </p:spPr>
        <p:txBody>
          <a:bodyPr/>
          <a:lstStyle/>
          <a:p>
            <a:endParaRPr lang="en-GB"/>
          </a:p>
        </p:txBody>
      </p:sp>
      <p:sp>
        <p:nvSpPr>
          <p:cNvPr id="80917" name="Oval 24"/>
          <p:cNvSpPr>
            <a:spLocks noChangeArrowheads="1"/>
          </p:cNvSpPr>
          <p:nvPr/>
        </p:nvSpPr>
        <p:spPr bwMode="auto">
          <a:xfrm>
            <a:off x="4581525" y="4230688"/>
            <a:ext cx="87313" cy="100012"/>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8" name="Rectangle 25"/>
          <p:cNvSpPr>
            <a:spLocks noChangeArrowheads="1"/>
          </p:cNvSpPr>
          <p:nvPr/>
        </p:nvSpPr>
        <p:spPr bwMode="auto">
          <a:xfrm>
            <a:off x="4610100" y="1447800"/>
            <a:ext cx="3619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ECAL</a:t>
            </a:r>
            <a:endParaRPr lang="en-US" sz="2800">
              <a:solidFill>
                <a:schemeClr val="accent2"/>
              </a:solidFill>
              <a:latin typeface="Times" charset="0"/>
            </a:endParaRPr>
          </a:p>
        </p:txBody>
      </p:sp>
      <p:sp>
        <p:nvSpPr>
          <p:cNvPr id="80919" name="Rectangle 26"/>
          <p:cNvSpPr>
            <a:spLocks noChangeArrowheads="1"/>
          </p:cNvSpPr>
          <p:nvPr/>
        </p:nvSpPr>
        <p:spPr bwMode="auto">
          <a:xfrm>
            <a:off x="4351338" y="1676400"/>
            <a:ext cx="1139825"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Scintillating </a:t>
            </a:r>
          </a:p>
          <a:p>
            <a:r>
              <a:rPr lang="en-US" sz="1400">
                <a:solidFill>
                  <a:schemeClr val="accent2"/>
                </a:solidFill>
                <a:latin typeface="Calibri" pitchFamily="34" charset="0"/>
              </a:rPr>
              <a:t>PbWO4 crystals</a:t>
            </a:r>
            <a:endParaRPr lang="en-US" sz="2800">
              <a:solidFill>
                <a:schemeClr val="accent2"/>
              </a:solidFill>
              <a:latin typeface="Times" charset="0"/>
            </a:endParaRPr>
          </a:p>
        </p:txBody>
      </p:sp>
      <p:sp>
        <p:nvSpPr>
          <p:cNvPr id="80920" name="Rectangle 27"/>
          <p:cNvSpPr>
            <a:spLocks noChangeArrowheads="1"/>
          </p:cNvSpPr>
          <p:nvPr/>
        </p:nvSpPr>
        <p:spPr bwMode="auto">
          <a:xfrm>
            <a:off x="5040313" y="1471613"/>
            <a:ext cx="23812" cy="123825"/>
          </a:xfrm>
          <a:prstGeom prst="rect">
            <a:avLst/>
          </a:prstGeom>
          <a:noFill/>
          <a:ln w="9525">
            <a:noFill/>
            <a:miter lim="800000"/>
            <a:headEnd/>
            <a:tailEnd/>
          </a:ln>
        </p:spPr>
        <p:txBody>
          <a:bodyPr wrap="none" lIns="0" tIns="0" rIns="0" bIns="0">
            <a:spAutoFit/>
          </a:bodyPr>
          <a:lstStyle/>
          <a:p>
            <a:r>
              <a:rPr lang="en-US" sz="800">
                <a:solidFill>
                  <a:srgbClr val="FFFF00"/>
                </a:solidFill>
                <a:latin typeface="Calibri" pitchFamily="34" charset="0"/>
              </a:rPr>
              <a:t> </a:t>
            </a:r>
            <a:endParaRPr lang="en-US" sz="2800">
              <a:solidFill>
                <a:srgbClr val="FFFF00"/>
              </a:solidFill>
              <a:latin typeface="Times" charset="0"/>
            </a:endParaRPr>
          </a:p>
        </p:txBody>
      </p:sp>
      <p:sp>
        <p:nvSpPr>
          <p:cNvPr id="80921" name="Rectangle 28"/>
          <p:cNvSpPr>
            <a:spLocks noChangeArrowheads="1"/>
          </p:cNvSpPr>
          <p:nvPr/>
        </p:nvSpPr>
        <p:spPr bwMode="auto">
          <a:xfrm>
            <a:off x="3895725" y="16049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2" name="Rectangle 29"/>
          <p:cNvSpPr>
            <a:spLocks noChangeArrowheads="1"/>
          </p:cNvSpPr>
          <p:nvPr/>
        </p:nvSpPr>
        <p:spPr bwMode="auto">
          <a:xfrm>
            <a:off x="5864225" y="6062663"/>
            <a:ext cx="18510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Cathode Strip Chambers </a:t>
            </a:r>
            <a:endParaRPr lang="en-US" sz="2800">
              <a:solidFill>
                <a:schemeClr val="accent2"/>
              </a:solidFill>
              <a:latin typeface="Times" charset="0"/>
            </a:endParaRPr>
          </a:p>
        </p:txBody>
      </p:sp>
      <p:sp>
        <p:nvSpPr>
          <p:cNvPr id="80923" name="Rectangle 30"/>
          <p:cNvSpPr>
            <a:spLocks noChangeArrowheads="1"/>
          </p:cNvSpPr>
          <p:nvPr/>
        </p:nvSpPr>
        <p:spPr bwMode="auto">
          <a:xfrm>
            <a:off x="5830888" y="6246813"/>
            <a:ext cx="18605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 Chambers </a:t>
            </a:r>
            <a:endParaRPr lang="en-US" sz="2800">
              <a:solidFill>
                <a:schemeClr val="accent2"/>
              </a:solidFill>
              <a:latin typeface="Times" charset="0"/>
            </a:endParaRPr>
          </a:p>
        </p:txBody>
      </p:sp>
      <p:sp>
        <p:nvSpPr>
          <p:cNvPr id="80924" name="Rectangle 31"/>
          <p:cNvSpPr>
            <a:spLocks noChangeArrowheads="1"/>
          </p:cNvSpPr>
          <p:nvPr/>
        </p:nvSpPr>
        <p:spPr bwMode="auto">
          <a:xfrm>
            <a:off x="3190875" y="6051550"/>
            <a:ext cx="7270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Drift Tube</a:t>
            </a:r>
            <a:endParaRPr lang="en-US" sz="2800">
              <a:solidFill>
                <a:schemeClr val="accent2"/>
              </a:solidFill>
              <a:latin typeface="Times" charset="0"/>
            </a:endParaRPr>
          </a:p>
        </p:txBody>
      </p:sp>
      <p:sp>
        <p:nvSpPr>
          <p:cNvPr id="80925" name="Rectangle 32"/>
          <p:cNvSpPr>
            <a:spLocks noChangeArrowheads="1"/>
          </p:cNvSpPr>
          <p:nvPr/>
        </p:nvSpPr>
        <p:spPr bwMode="auto">
          <a:xfrm>
            <a:off x="3824288" y="6051550"/>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6" name="Rectangle 33"/>
          <p:cNvSpPr>
            <a:spLocks noChangeArrowheads="1"/>
          </p:cNvSpPr>
          <p:nvPr/>
        </p:nvSpPr>
        <p:spPr bwMode="auto">
          <a:xfrm>
            <a:off x="3190875" y="6234113"/>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27" name="Rectangle 34"/>
          <p:cNvSpPr>
            <a:spLocks noChangeArrowheads="1"/>
          </p:cNvSpPr>
          <p:nvPr/>
        </p:nvSpPr>
        <p:spPr bwMode="auto">
          <a:xfrm>
            <a:off x="4219575" y="6248400"/>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8" name="Rectangle 35"/>
          <p:cNvSpPr>
            <a:spLocks noChangeArrowheads="1"/>
          </p:cNvSpPr>
          <p:nvPr/>
        </p:nvSpPr>
        <p:spPr bwMode="auto">
          <a:xfrm>
            <a:off x="4295775" y="6062663"/>
            <a:ext cx="1046163"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a:t>
            </a:r>
            <a:endParaRPr lang="en-US" sz="2800">
              <a:solidFill>
                <a:schemeClr val="accent2"/>
              </a:solidFill>
              <a:latin typeface="Times" charset="0"/>
            </a:endParaRPr>
          </a:p>
        </p:txBody>
      </p:sp>
      <p:sp>
        <p:nvSpPr>
          <p:cNvPr id="80929" name="Rectangle 36"/>
          <p:cNvSpPr>
            <a:spLocks noChangeArrowheads="1"/>
          </p:cNvSpPr>
          <p:nvPr/>
        </p:nvSpPr>
        <p:spPr bwMode="auto">
          <a:xfrm>
            <a:off x="5248275" y="60753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30" name="Rectangle 37"/>
          <p:cNvSpPr>
            <a:spLocks noChangeArrowheads="1"/>
          </p:cNvSpPr>
          <p:nvPr/>
        </p:nvSpPr>
        <p:spPr bwMode="auto">
          <a:xfrm>
            <a:off x="4295775" y="6257925"/>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31" name="Rectangle 38"/>
          <p:cNvSpPr>
            <a:spLocks noChangeArrowheads="1"/>
          </p:cNvSpPr>
          <p:nvPr/>
        </p:nvSpPr>
        <p:spPr bwMode="auto">
          <a:xfrm>
            <a:off x="2738438" y="1143000"/>
            <a:ext cx="53975"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32" name="Group 39"/>
          <p:cNvGrpSpPr>
            <a:grpSpLocks/>
          </p:cNvGrpSpPr>
          <p:nvPr/>
        </p:nvGrpSpPr>
        <p:grpSpPr bwMode="auto">
          <a:xfrm>
            <a:off x="779463" y="1219200"/>
            <a:ext cx="1909762" cy="531813"/>
            <a:chOff x="622" y="720"/>
            <a:chExt cx="1414" cy="335"/>
          </a:xfrm>
        </p:grpSpPr>
        <p:sp>
          <p:nvSpPr>
            <p:cNvPr id="80951" name="Rectangle 40"/>
            <p:cNvSpPr>
              <a:spLocks noChangeArrowheads="1"/>
            </p:cNvSpPr>
            <p:nvPr/>
          </p:nvSpPr>
          <p:spPr bwMode="auto">
            <a:xfrm>
              <a:off x="622" y="720"/>
              <a:ext cx="1414"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SUPERCONDUCTING</a:t>
              </a:r>
              <a:endParaRPr lang="en-US" sz="2800">
                <a:solidFill>
                  <a:schemeClr val="accent2"/>
                </a:solidFill>
                <a:latin typeface="Times" charset="0"/>
              </a:endParaRPr>
            </a:p>
          </p:txBody>
        </p:sp>
        <p:sp>
          <p:nvSpPr>
            <p:cNvPr id="80952" name="Rectangle 41"/>
            <p:cNvSpPr>
              <a:spLocks noChangeArrowheads="1"/>
            </p:cNvSpPr>
            <p:nvPr/>
          </p:nvSpPr>
          <p:spPr bwMode="auto">
            <a:xfrm>
              <a:off x="622" y="881"/>
              <a:ext cx="318"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COIL</a:t>
              </a:r>
              <a:endParaRPr lang="en-US" sz="2800">
                <a:solidFill>
                  <a:schemeClr val="accent2"/>
                </a:solidFill>
                <a:latin typeface="Times" charset="0"/>
              </a:endParaRPr>
            </a:p>
          </p:txBody>
        </p:sp>
      </p:grpSp>
      <p:sp>
        <p:nvSpPr>
          <p:cNvPr id="80933" name="Rectangle 42"/>
          <p:cNvSpPr>
            <a:spLocks noChangeArrowheads="1"/>
          </p:cNvSpPr>
          <p:nvPr/>
        </p:nvSpPr>
        <p:spPr bwMode="auto">
          <a:xfrm>
            <a:off x="6804025" y="2763838"/>
            <a:ext cx="1023938"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IRON YOKE</a:t>
            </a:r>
            <a:endParaRPr lang="en-US" sz="2800">
              <a:solidFill>
                <a:schemeClr val="accent2"/>
              </a:solidFill>
              <a:latin typeface="Times" charset="0"/>
            </a:endParaRPr>
          </a:p>
        </p:txBody>
      </p:sp>
      <p:sp>
        <p:nvSpPr>
          <p:cNvPr id="80934" name="Line 43"/>
          <p:cNvSpPr>
            <a:spLocks noChangeShapeType="1"/>
          </p:cNvSpPr>
          <p:nvPr/>
        </p:nvSpPr>
        <p:spPr bwMode="auto">
          <a:xfrm>
            <a:off x="1363663" y="1543050"/>
            <a:ext cx="2487612" cy="1341438"/>
          </a:xfrm>
          <a:prstGeom prst="line">
            <a:avLst/>
          </a:prstGeom>
          <a:noFill/>
          <a:ln w="12700">
            <a:solidFill>
              <a:srgbClr val="000000"/>
            </a:solidFill>
            <a:round/>
            <a:headEnd/>
            <a:tailEnd/>
          </a:ln>
        </p:spPr>
        <p:txBody>
          <a:bodyPr/>
          <a:lstStyle/>
          <a:p>
            <a:endParaRPr lang="en-GB"/>
          </a:p>
        </p:txBody>
      </p:sp>
      <p:sp>
        <p:nvSpPr>
          <p:cNvPr id="80935" name="Oval 44"/>
          <p:cNvSpPr>
            <a:spLocks noChangeArrowheads="1"/>
          </p:cNvSpPr>
          <p:nvPr/>
        </p:nvSpPr>
        <p:spPr bwMode="auto">
          <a:xfrm>
            <a:off x="3806825" y="2836863"/>
            <a:ext cx="87313"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6" name="Line 45"/>
          <p:cNvSpPr>
            <a:spLocks noChangeShapeType="1"/>
          </p:cNvSpPr>
          <p:nvPr/>
        </p:nvSpPr>
        <p:spPr bwMode="auto">
          <a:xfrm flipH="1" flipV="1">
            <a:off x="5337175" y="2874963"/>
            <a:ext cx="1320800" cy="34925"/>
          </a:xfrm>
          <a:prstGeom prst="line">
            <a:avLst/>
          </a:prstGeom>
          <a:noFill/>
          <a:ln w="12700">
            <a:solidFill>
              <a:srgbClr val="000000"/>
            </a:solidFill>
            <a:round/>
            <a:headEnd/>
            <a:tailEnd/>
          </a:ln>
        </p:spPr>
        <p:txBody>
          <a:bodyPr/>
          <a:lstStyle/>
          <a:p>
            <a:endParaRPr lang="en-GB"/>
          </a:p>
        </p:txBody>
      </p:sp>
      <p:sp>
        <p:nvSpPr>
          <p:cNvPr id="80937" name="Oval 46"/>
          <p:cNvSpPr>
            <a:spLocks noChangeArrowheads="1"/>
          </p:cNvSpPr>
          <p:nvPr/>
        </p:nvSpPr>
        <p:spPr bwMode="auto">
          <a:xfrm>
            <a:off x="5292725" y="282416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8" name="Rectangle 47"/>
          <p:cNvSpPr>
            <a:spLocks noChangeArrowheads="1"/>
          </p:cNvSpPr>
          <p:nvPr/>
        </p:nvSpPr>
        <p:spPr bwMode="auto">
          <a:xfrm>
            <a:off x="908050" y="4343400"/>
            <a:ext cx="8493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TRACKER</a:t>
            </a:r>
            <a:endParaRPr lang="en-US" sz="2800">
              <a:solidFill>
                <a:schemeClr val="accent2"/>
              </a:solidFill>
              <a:latin typeface="Times" charset="0"/>
            </a:endParaRPr>
          </a:p>
        </p:txBody>
      </p:sp>
      <p:sp>
        <p:nvSpPr>
          <p:cNvPr id="80939" name="Rectangle 48"/>
          <p:cNvSpPr>
            <a:spLocks noChangeArrowheads="1"/>
          </p:cNvSpPr>
          <p:nvPr/>
        </p:nvSpPr>
        <p:spPr bwMode="auto">
          <a:xfrm>
            <a:off x="6883400" y="5334000"/>
            <a:ext cx="884238" cy="554038"/>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a:t>
            </a:r>
          </a:p>
          <a:p>
            <a:r>
              <a:rPr lang="en-US">
                <a:solidFill>
                  <a:schemeClr val="accent2"/>
                </a:solidFill>
                <a:latin typeface="Calibri" pitchFamily="34" charset="0"/>
              </a:rPr>
              <a:t>ENDCAPS</a:t>
            </a:r>
            <a:endParaRPr lang="en-US" sz="2800">
              <a:solidFill>
                <a:schemeClr val="accent2"/>
              </a:solidFill>
              <a:latin typeface="Times" charset="0"/>
            </a:endParaRPr>
          </a:p>
        </p:txBody>
      </p:sp>
      <p:sp>
        <p:nvSpPr>
          <p:cNvPr id="80940" name="Rectangle 49"/>
          <p:cNvSpPr>
            <a:spLocks noChangeArrowheads="1"/>
          </p:cNvSpPr>
          <p:nvPr/>
        </p:nvSpPr>
        <p:spPr bwMode="auto">
          <a:xfrm>
            <a:off x="492125" y="5105400"/>
            <a:ext cx="1898650" cy="957263"/>
          </a:xfrm>
          <a:prstGeom prst="rect">
            <a:avLst/>
          </a:prstGeom>
          <a:solidFill>
            <a:srgbClr val="FFCC99"/>
          </a:solidFill>
          <a:ln w="12700">
            <a:solidFill>
              <a:srgbClr val="000000"/>
            </a:solidFill>
            <a:miter lim="800000"/>
            <a:headEnd/>
            <a:tailEnd/>
          </a:ln>
        </p:spPr>
        <p:txBody>
          <a:bodyPr/>
          <a:lstStyle/>
          <a:p>
            <a:endParaRPr lang="en-US">
              <a:latin typeface="Calibri" pitchFamily="34" charset="0"/>
            </a:endParaRPr>
          </a:p>
        </p:txBody>
      </p:sp>
      <p:sp>
        <p:nvSpPr>
          <p:cNvPr id="80941" name="Rectangle 50"/>
          <p:cNvSpPr>
            <a:spLocks noChangeArrowheads="1"/>
          </p:cNvSpPr>
          <p:nvPr/>
        </p:nvSpPr>
        <p:spPr bwMode="auto">
          <a:xfrm>
            <a:off x="604838" y="5216525"/>
            <a:ext cx="16224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Total weight : 12,500 t</a:t>
            </a:r>
            <a:endParaRPr lang="en-US" sz="2800">
              <a:solidFill>
                <a:schemeClr val="accent2"/>
              </a:solidFill>
              <a:latin typeface="Times" charset="0"/>
            </a:endParaRPr>
          </a:p>
        </p:txBody>
      </p:sp>
      <p:sp>
        <p:nvSpPr>
          <p:cNvPr id="80942" name="Rectangle 51"/>
          <p:cNvSpPr>
            <a:spLocks noChangeArrowheads="1"/>
          </p:cNvSpPr>
          <p:nvPr/>
        </p:nvSpPr>
        <p:spPr bwMode="auto">
          <a:xfrm>
            <a:off x="604838" y="5413375"/>
            <a:ext cx="17176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diameter : 15 m</a:t>
            </a:r>
            <a:endParaRPr lang="en-US" sz="2800">
              <a:solidFill>
                <a:schemeClr val="accent2"/>
              </a:solidFill>
              <a:latin typeface="Times" charset="0"/>
            </a:endParaRPr>
          </a:p>
        </p:txBody>
      </p:sp>
      <p:sp>
        <p:nvSpPr>
          <p:cNvPr id="80943" name="Rectangle 52"/>
          <p:cNvSpPr>
            <a:spLocks noChangeArrowheads="1"/>
          </p:cNvSpPr>
          <p:nvPr/>
        </p:nvSpPr>
        <p:spPr bwMode="auto">
          <a:xfrm>
            <a:off x="604838" y="5605463"/>
            <a:ext cx="16510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length : 21.6 m</a:t>
            </a:r>
            <a:endParaRPr lang="en-US" sz="2800">
              <a:solidFill>
                <a:schemeClr val="accent2"/>
              </a:solidFill>
              <a:latin typeface="Times" charset="0"/>
            </a:endParaRPr>
          </a:p>
        </p:txBody>
      </p:sp>
      <p:sp>
        <p:nvSpPr>
          <p:cNvPr id="80944" name="Rectangle 53"/>
          <p:cNvSpPr>
            <a:spLocks noChangeArrowheads="1"/>
          </p:cNvSpPr>
          <p:nvPr/>
        </p:nvSpPr>
        <p:spPr bwMode="auto">
          <a:xfrm>
            <a:off x="604838" y="5797550"/>
            <a:ext cx="16700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Magnetic field : 4 Tesla</a:t>
            </a:r>
            <a:endParaRPr lang="en-US" sz="2800">
              <a:solidFill>
                <a:schemeClr val="accent2"/>
              </a:solidFill>
              <a:latin typeface="Times" charset="0"/>
            </a:endParaRPr>
          </a:p>
        </p:txBody>
      </p:sp>
      <p:sp>
        <p:nvSpPr>
          <p:cNvPr id="80945" name="Rectangle 54"/>
          <p:cNvSpPr>
            <a:spLocks noChangeArrowheads="1"/>
          </p:cNvSpPr>
          <p:nvPr/>
        </p:nvSpPr>
        <p:spPr bwMode="auto">
          <a:xfrm>
            <a:off x="6103938" y="1524000"/>
            <a:ext cx="3873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HCAL</a:t>
            </a:r>
            <a:endParaRPr lang="en-US" sz="2800">
              <a:solidFill>
                <a:schemeClr val="accent2"/>
              </a:solidFill>
              <a:latin typeface="Times" charset="0"/>
            </a:endParaRPr>
          </a:p>
        </p:txBody>
      </p:sp>
      <p:sp>
        <p:nvSpPr>
          <p:cNvPr id="80946" name="Rectangle 55"/>
          <p:cNvSpPr>
            <a:spLocks noChangeArrowheads="1"/>
          </p:cNvSpPr>
          <p:nvPr/>
        </p:nvSpPr>
        <p:spPr bwMode="auto">
          <a:xfrm>
            <a:off x="6038850" y="1828800"/>
            <a:ext cx="1725613"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Plastic scintillator/brass</a:t>
            </a:r>
          </a:p>
          <a:p>
            <a:r>
              <a:rPr lang="en-US" sz="1400">
                <a:solidFill>
                  <a:schemeClr val="accent2"/>
                </a:solidFill>
                <a:latin typeface="Calibri" pitchFamily="34" charset="0"/>
              </a:rPr>
              <a:t>sandwich</a:t>
            </a:r>
            <a:endParaRPr lang="en-US" sz="2800">
              <a:solidFill>
                <a:schemeClr val="accent2"/>
              </a:solidFill>
              <a:latin typeface="Times" charset="0"/>
            </a:endParaRPr>
          </a:p>
        </p:txBody>
      </p:sp>
      <p:sp>
        <p:nvSpPr>
          <p:cNvPr id="80947" name="Rectangle 56"/>
          <p:cNvSpPr>
            <a:spLocks noChangeArrowheads="1"/>
          </p:cNvSpPr>
          <p:nvPr/>
        </p:nvSpPr>
        <p:spPr bwMode="auto">
          <a:xfrm>
            <a:off x="6764338" y="14144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8" name="Rectangle 57"/>
          <p:cNvSpPr>
            <a:spLocks noChangeArrowheads="1"/>
          </p:cNvSpPr>
          <p:nvPr/>
        </p:nvSpPr>
        <p:spPr bwMode="auto">
          <a:xfrm>
            <a:off x="6829425" y="1604963"/>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9" name="Rectangle 58"/>
          <p:cNvSpPr>
            <a:spLocks noChangeArrowheads="1"/>
          </p:cNvSpPr>
          <p:nvPr/>
        </p:nvSpPr>
        <p:spPr bwMode="auto">
          <a:xfrm>
            <a:off x="5226050" y="1800225"/>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58" name="Foliennummernplatzhalter 57"/>
          <p:cNvSpPr>
            <a:spLocks noGrp="1"/>
          </p:cNvSpPr>
          <p:nvPr>
            <p:ph type="sldNum" sz="quarter" idx="12"/>
          </p:nvPr>
        </p:nvSpPr>
        <p:spPr/>
        <p:txBody>
          <a:bodyPr/>
          <a:lstStyle/>
          <a:p>
            <a:pPr>
              <a:defRPr/>
            </a:pPr>
            <a:fld id="{CC20320B-E9B9-4C59-8EB9-ED8DFF044A89}" type="slidenum">
              <a:rPr lang="de-DE" smtClean="0"/>
              <a:pPr>
                <a:defRPr/>
              </a:pPr>
              <a:t>11</a:t>
            </a:fld>
            <a:endParaRPr lang="de-DE" dirty="0"/>
          </a:p>
        </p:txBody>
      </p:sp>
    </p:spTree>
    <p:extLst>
      <p:ext uri="{BB962C8B-B14F-4D97-AF65-F5344CB8AC3E}">
        <p14:creationId xmlns:p14="http://schemas.microsoft.com/office/powerpoint/2010/main" val="2094279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CMS a LHC</a:t>
            </a:r>
          </a:p>
        </p:txBody>
      </p:sp>
      <p:pic>
        <p:nvPicPr>
          <p:cNvPr id="4" name="Picture 7" descr="CMS_Slice"/>
          <p:cNvPicPr>
            <a:picLocks noChangeAspect="1" noChangeArrowheads="1"/>
          </p:cNvPicPr>
          <p:nvPr/>
        </p:nvPicPr>
        <p:blipFill>
          <a:blip r:embed="rId3" cstate="print"/>
          <a:srcRect/>
          <a:stretch>
            <a:fillRect/>
          </a:stretch>
        </p:blipFill>
        <p:spPr bwMode="auto">
          <a:xfrm>
            <a:off x="0" y="1105525"/>
            <a:ext cx="9144000" cy="4700111"/>
          </a:xfrm>
          <a:prstGeom prst="rect">
            <a:avLst/>
          </a:prstGeom>
          <a:noFill/>
          <a:ln w="9525">
            <a:noFill/>
            <a:miter lim="800000"/>
            <a:headEnd/>
            <a:tailEnd/>
          </a:ln>
        </p:spPr>
      </p:pic>
    </p:spTree>
    <p:extLst>
      <p:ext uri="{BB962C8B-B14F-4D97-AF65-F5344CB8AC3E}">
        <p14:creationId xmlns:p14="http://schemas.microsoft.com/office/powerpoint/2010/main" val="483769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Rectangle 2">
            <a:hlinkClick r:id="" action="ppaction://noaction"/>
          </p:cNvPr>
          <p:cNvSpPr>
            <a:spLocks noChangeArrowheads="1"/>
          </p:cNvSpPr>
          <p:nvPr/>
        </p:nvSpPr>
        <p:spPr bwMode="auto">
          <a:xfrm>
            <a:off x="2481263" y="5788025"/>
            <a:ext cx="1519237" cy="350838"/>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4" name="Rectangle 3">
            <a:hlinkClick r:id="rId4" action="ppaction://hlinksldjump"/>
          </p:cNvPr>
          <p:cNvSpPr>
            <a:spLocks noChangeArrowheads="1"/>
          </p:cNvSpPr>
          <p:nvPr/>
        </p:nvSpPr>
        <p:spPr bwMode="auto">
          <a:xfrm>
            <a:off x="371475" y="5794375"/>
            <a:ext cx="1270000" cy="342900"/>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5" name="Rectangle 4">
            <a:hlinkClick r:id="rId5" action="ppaction://hlinksldjump"/>
          </p:cNvPr>
          <p:cNvSpPr>
            <a:spLocks noChangeArrowheads="1"/>
          </p:cNvSpPr>
          <p:nvPr/>
        </p:nvSpPr>
        <p:spPr bwMode="auto">
          <a:xfrm>
            <a:off x="4579938" y="5781675"/>
            <a:ext cx="3270250" cy="392113"/>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6" name="Rectangle 5">
            <a:hlinkClick r:id="rId6" action="ppaction://hlinksldjump"/>
          </p:cNvPr>
          <p:cNvSpPr>
            <a:spLocks noChangeArrowheads="1"/>
          </p:cNvSpPr>
          <p:nvPr/>
        </p:nvSpPr>
        <p:spPr bwMode="auto">
          <a:xfrm>
            <a:off x="365125" y="6215063"/>
            <a:ext cx="3513138" cy="350837"/>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7" name="Rectangle 6">
            <a:hlinkClick r:id="rId7" action="ppaction://hlinksldjump"/>
          </p:cNvPr>
          <p:cNvSpPr>
            <a:spLocks noChangeArrowheads="1"/>
          </p:cNvSpPr>
          <p:nvPr/>
        </p:nvSpPr>
        <p:spPr bwMode="auto">
          <a:xfrm>
            <a:off x="4594225" y="6227763"/>
            <a:ext cx="1446213" cy="365125"/>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486099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7">
            <a:hlinkClick r:id="rId8"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32456462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53733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6">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8392716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1853366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2028770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632700" cy="533400"/>
          </a:xfrm>
        </p:spPr>
        <p:txBody>
          <a:bodyPr>
            <a:normAutofit fontScale="90000"/>
          </a:bodyPr>
          <a:lstStyle/>
          <a:p>
            <a:pPr algn="l"/>
            <a:r>
              <a:rPr lang="en-US" b="1" dirty="0" err="1"/>
              <a:t>Ricostruzione</a:t>
            </a:r>
            <a:r>
              <a:rPr lang="en-US" b="1" dirty="0"/>
              <a:t> </a:t>
            </a:r>
            <a:r>
              <a:rPr lang="en-US" b="1" dirty="0" err="1"/>
              <a:t>degli</a:t>
            </a:r>
            <a:r>
              <a:rPr lang="en-US" b="1" dirty="0"/>
              <a:t> “</a:t>
            </a:r>
            <a:r>
              <a:rPr lang="en-US" b="1" dirty="0" err="1"/>
              <a:t>oggetti</a:t>
            </a:r>
            <a:r>
              <a:rPr lang="en-US" b="1" dirty="0"/>
              <a:t>”: </a:t>
            </a:r>
            <a:r>
              <a:rPr lang="en-US" b="1" dirty="0" err="1"/>
              <a:t>i</a:t>
            </a:r>
            <a:r>
              <a:rPr lang="en-US" b="1" dirty="0"/>
              <a:t> jet</a:t>
            </a:r>
          </a:p>
        </p:txBody>
      </p:sp>
      <p:sp>
        <p:nvSpPr>
          <p:cNvPr id="3" name="Slide Number Placeholder 2"/>
          <p:cNvSpPr>
            <a:spLocks noGrp="1"/>
          </p:cNvSpPr>
          <p:nvPr>
            <p:ph type="sldNum" sz="quarter" idx="12"/>
          </p:nvPr>
        </p:nvSpPr>
        <p:spPr/>
        <p:txBody>
          <a:bodyPr/>
          <a:lstStyle/>
          <a:p>
            <a:fld id="{DBE84AD9-EEAD-B147-A457-8A1155A84242}" type="slidenum">
              <a:rPr lang="en-US" smtClean="0"/>
              <a:pPr/>
              <a:t>19</a:t>
            </a:fld>
            <a:endParaRPr lang="en-US"/>
          </a:p>
        </p:txBody>
      </p:sp>
      <p:sp>
        <p:nvSpPr>
          <p:cNvPr id="4" name="TextBox 3"/>
          <p:cNvSpPr txBox="1"/>
          <p:nvPr/>
        </p:nvSpPr>
        <p:spPr>
          <a:xfrm>
            <a:off x="419100" y="684390"/>
            <a:ext cx="8376287" cy="6463309"/>
          </a:xfrm>
          <a:prstGeom prst="rect">
            <a:avLst/>
          </a:prstGeom>
          <a:noFill/>
        </p:spPr>
        <p:txBody>
          <a:bodyPr wrap="none" rtlCol="0">
            <a:spAutoFit/>
          </a:bodyPr>
          <a:lstStyle/>
          <a:p>
            <a:r>
              <a:rPr lang="en-US" dirty="0" err="1">
                <a:solidFill>
                  <a:srgbClr val="000090"/>
                </a:solidFill>
              </a:rPr>
              <a:t>Nella</a:t>
            </a:r>
            <a:r>
              <a:rPr lang="en-US" dirty="0">
                <a:solidFill>
                  <a:srgbClr val="000090"/>
                </a:solidFill>
              </a:rPr>
              <a:t> </a:t>
            </a:r>
            <a:r>
              <a:rPr lang="en-US" dirty="0" err="1">
                <a:solidFill>
                  <a:srgbClr val="000090"/>
                </a:solidFill>
              </a:rPr>
              <a:t>realta</a:t>
            </a:r>
            <a:r>
              <a:rPr lang="en-US" dirty="0">
                <a:solidFill>
                  <a:srgbClr val="000090"/>
                </a:solidFill>
              </a:rPr>
              <a:t>’ </a:t>
            </a:r>
            <a:r>
              <a:rPr lang="en-US" dirty="0" err="1">
                <a:solidFill>
                  <a:srgbClr val="000090"/>
                </a:solidFill>
              </a:rPr>
              <a:t>si</a:t>
            </a:r>
            <a:r>
              <a:rPr lang="en-US" dirty="0">
                <a:solidFill>
                  <a:srgbClr val="000090"/>
                </a:solidFill>
              </a:rPr>
              <a:t> </a:t>
            </a:r>
            <a:r>
              <a:rPr lang="en-US" dirty="0" err="1">
                <a:solidFill>
                  <a:srgbClr val="000090"/>
                </a:solidFill>
              </a:rPr>
              <a:t>osservano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i</a:t>
            </a:r>
            <a:r>
              <a:rPr lang="en-US" dirty="0">
                <a:solidFill>
                  <a:srgbClr val="000090"/>
                </a:solidFill>
              </a:rPr>
              <a:t> quark non </a:t>
            </a:r>
            <a:r>
              <a:rPr lang="en-US" dirty="0" err="1">
                <a:solidFill>
                  <a:srgbClr val="000090"/>
                </a:solidFill>
              </a:rPr>
              <a:t>possono</a:t>
            </a:r>
            <a:r>
              <a:rPr lang="en-US" dirty="0">
                <a:solidFill>
                  <a:srgbClr val="000090"/>
                </a:solidFill>
              </a:rPr>
              <a:t> </a:t>
            </a:r>
            <a:r>
              <a:rPr lang="en-US" dirty="0" err="1">
                <a:solidFill>
                  <a:srgbClr val="000090"/>
                </a:solidFill>
              </a:rPr>
              <a:t>esistere</a:t>
            </a:r>
            <a:r>
              <a:rPr lang="en-US" dirty="0">
                <a:solidFill>
                  <a:srgbClr val="000090"/>
                </a:solidFill>
              </a:rPr>
              <a:t> “</a:t>
            </a:r>
            <a:r>
              <a:rPr lang="en-US" dirty="0" err="1">
                <a:solidFill>
                  <a:srgbClr val="000090"/>
                </a:solidFill>
              </a:rPr>
              <a:t>liberi</a:t>
            </a:r>
            <a:r>
              <a:rPr lang="en-US" dirty="0">
                <a:solidFill>
                  <a:srgbClr val="000090"/>
                </a:solidFill>
              </a:rPr>
              <a:t>”, </a:t>
            </a:r>
          </a:p>
          <a:p>
            <a:r>
              <a:rPr lang="en-US" dirty="0">
                <a:solidFill>
                  <a:srgbClr val="000090"/>
                </a:solidFill>
              </a:rPr>
              <a:t>ma solo </a:t>
            </a:r>
            <a:r>
              <a:rPr lang="en-US" dirty="0" err="1">
                <a:solidFill>
                  <a:srgbClr val="000090"/>
                </a:solidFill>
              </a:rPr>
              <a:t>aggregati</a:t>
            </a:r>
            <a:r>
              <a:rPr lang="en-US" dirty="0">
                <a:solidFill>
                  <a:srgbClr val="000090"/>
                </a:solidFill>
              </a:rPr>
              <a:t> </a:t>
            </a:r>
            <a:r>
              <a:rPr lang="en-US" dirty="0" err="1">
                <a:solidFill>
                  <a:srgbClr val="000090"/>
                </a:solidFill>
              </a:rPr>
              <a:t>dentro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p>
          <a:p>
            <a:r>
              <a:rPr lang="en-US" dirty="0">
                <a:solidFill>
                  <a:schemeClr val="accent5">
                    <a:lumMod val="25000"/>
                  </a:schemeClr>
                </a:solidFill>
              </a:rPr>
              <a:t>(</a:t>
            </a:r>
            <a:r>
              <a:rPr lang="en-US" dirty="0" err="1">
                <a:solidFill>
                  <a:schemeClr val="accent5">
                    <a:lumMod val="25000"/>
                  </a:schemeClr>
                </a:solidFill>
              </a:rPr>
              <a:t>mesoni</a:t>
            </a:r>
            <a:r>
              <a:rPr lang="en-US" dirty="0">
                <a:solidFill>
                  <a:schemeClr val="accent5">
                    <a:lumMod val="25000"/>
                  </a:schemeClr>
                </a:solidFill>
              </a:rPr>
              <a:t>: </a:t>
            </a:r>
            <a:r>
              <a:rPr lang="en-US" dirty="0" err="1">
                <a:solidFill>
                  <a:schemeClr val="accent5">
                    <a:lumMod val="25000"/>
                  </a:schemeClr>
                </a:solidFill>
              </a:rPr>
              <a:t>particelle</a:t>
            </a:r>
            <a:r>
              <a:rPr lang="en-US" dirty="0">
                <a:solidFill>
                  <a:schemeClr val="accent5">
                    <a:lumMod val="25000"/>
                  </a:schemeClr>
                </a:solidFill>
              </a:rPr>
              <a:t> </a:t>
            </a:r>
            <a:r>
              <a:rPr lang="en-US" dirty="0" err="1">
                <a:solidFill>
                  <a:schemeClr val="accent5">
                    <a:lumMod val="25000"/>
                  </a:schemeClr>
                </a:solidFill>
              </a:rPr>
              <a:t>composte</a:t>
            </a:r>
            <a:r>
              <a:rPr lang="en-US" dirty="0">
                <a:solidFill>
                  <a:schemeClr val="accent5">
                    <a:lumMod val="25000"/>
                  </a:schemeClr>
                </a:solidFill>
              </a:rPr>
              <a:t> da 2 quark , </a:t>
            </a:r>
            <a:r>
              <a:rPr lang="en-US" dirty="0" err="1">
                <a:solidFill>
                  <a:schemeClr val="accent5">
                    <a:lumMod val="25000"/>
                  </a:schemeClr>
                </a:solidFill>
              </a:rPr>
              <a:t>barioni</a:t>
            </a:r>
            <a:r>
              <a:rPr lang="en-US" dirty="0">
                <a:solidFill>
                  <a:schemeClr val="accent5">
                    <a:lumMod val="25000"/>
                  </a:schemeClr>
                </a:solidFill>
              </a:rPr>
              <a:t>: </a:t>
            </a:r>
            <a:r>
              <a:rPr lang="en-US" dirty="0" err="1">
                <a:solidFill>
                  <a:schemeClr val="accent5">
                    <a:lumMod val="25000"/>
                  </a:schemeClr>
                </a:solidFill>
              </a:rPr>
              <a:t>particelle</a:t>
            </a:r>
            <a:r>
              <a:rPr lang="en-US" dirty="0">
                <a:solidFill>
                  <a:schemeClr val="accent5">
                    <a:lumMod val="25000"/>
                  </a:schemeClr>
                </a:solidFill>
              </a:rPr>
              <a:t> </a:t>
            </a:r>
            <a:r>
              <a:rPr lang="en-US" dirty="0" err="1">
                <a:solidFill>
                  <a:schemeClr val="accent5">
                    <a:lumMod val="25000"/>
                  </a:schemeClr>
                </a:solidFill>
              </a:rPr>
              <a:t>comporte</a:t>
            </a:r>
            <a:r>
              <a:rPr lang="en-US" dirty="0">
                <a:solidFill>
                  <a:schemeClr val="accent5">
                    <a:lumMod val="25000"/>
                  </a:schemeClr>
                </a:solidFill>
              </a:rPr>
              <a:t> da 3 quark)</a:t>
            </a:r>
          </a:p>
          <a:p>
            <a:endParaRPr lang="en-US" dirty="0">
              <a:solidFill>
                <a:srgbClr val="000090"/>
              </a:solidFill>
            </a:endParaRPr>
          </a:p>
          <a:p>
            <a:r>
              <a:rPr lang="en-US" dirty="0">
                <a:solidFill>
                  <a:srgbClr val="000090"/>
                </a:solidFill>
              </a:rPr>
              <a:t>E’  </a:t>
            </a:r>
            <a:r>
              <a:rPr lang="en-US" dirty="0" err="1">
                <a:solidFill>
                  <a:srgbClr val="000090"/>
                </a:solidFill>
              </a:rPr>
              <a:t>possibile</a:t>
            </a:r>
            <a:r>
              <a:rPr lang="en-US" dirty="0">
                <a:solidFill>
                  <a:srgbClr val="000090"/>
                </a:solidFill>
              </a:rPr>
              <a:t> </a:t>
            </a:r>
            <a:r>
              <a:rPr lang="en-US" dirty="0" err="1">
                <a:solidFill>
                  <a:srgbClr val="000090"/>
                </a:solidFill>
              </a:rPr>
              <a:t>ottenere</a:t>
            </a:r>
            <a:r>
              <a:rPr lang="en-US" dirty="0">
                <a:solidFill>
                  <a:srgbClr val="000090"/>
                </a:solidFill>
              </a:rPr>
              <a:t> le </a:t>
            </a:r>
            <a:r>
              <a:rPr lang="en-US" dirty="0" err="1">
                <a:solidFill>
                  <a:srgbClr val="000090"/>
                </a:solidFill>
              </a:rPr>
              <a:t>informazioni</a:t>
            </a:r>
            <a:r>
              <a:rPr lang="en-US" dirty="0">
                <a:solidFill>
                  <a:srgbClr val="000090"/>
                </a:solidFill>
              </a:rPr>
              <a:t> </a:t>
            </a:r>
            <a:r>
              <a:rPr lang="en-US" dirty="0" err="1">
                <a:solidFill>
                  <a:srgbClr val="000090"/>
                </a:solidFill>
              </a:rPr>
              <a:t>sul</a:t>
            </a:r>
            <a:r>
              <a:rPr lang="en-US" dirty="0">
                <a:solidFill>
                  <a:srgbClr val="000090"/>
                </a:solidFill>
              </a:rPr>
              <a:t> quark o </a:t>
            </a:r>
            <a:r>
              <a:rPr lang="en-US" dirty="0" err="1">
                <a:solidFill>
                  <a:srgbClr val="000090"/>
                </a:solidFill>
              </a:rPr>
              <a:t>sul</a:t>
            </a:r>
            <a:r>
              <a:rPr lang="en-US" dirty="0">
                <a:solidFill>
                  <a:srgbClr val="000090"/>
                </a:solidFill>
              </a:rPr>
              <a:t> </a:t>
            </a:r>
            <a:r>
              <a:rPr lang="en-US" dirty="0" err="1">
                <a:solidFill>
                  <a:srgbClr val="000090"/>
                </a:solidFill>
              </a:rPr>
              <a:t>gluone</a:t>
            </a:r>
            <a:r>
              <a:rPr lang="en-US" dirty="0">
                <a:solidFill>
                  <a:srgbClr val="000090"/>
                </a:solidFill>
              </a:rPr>
              <a:t> </a:t>
            </a:r>
            <a:r>
              <a:rPr lang="en-US" dirty="0" err="1">
                <a:solidFill>
                  <a:srgbClr val="000090"/>
                </a:solidFill>
              </a:rPr>
              <a:t>che</a:t>
            </a:r>
            <a:r>
              <a:rPr lang="en-US" dirty="0">
                <a:solidFill>
                  <a:srgbClr val="000090"/>
                </a:solidFill>
              </a:rPr>
              <a:t> ha </a:t>
            </a:r>
            <a:r>
              <a:rPr lang="en-US" dirty="0" err="1">
                <a:solidFill>
                  <a:srgbClr val="000090"/>
                </a:solidFill>
              </a:rPr>
              <a:t>partecipato</a:t>
            </a:r>
            <a:r>
              <a:rPr lang="en-US" dirty="0">
                <a:solidFill>
                  <a:srgbClr val="000090"/>
                </a:solidFill>
              </a:rPr>
              <a:t> </a:t>
            </a:r>
          </a:p>
          <a:p>
            <a:r>
              <a:rPr lang="en-US" dirty="0">
                <a:solidFill>
                  <a:srgbClr val="000090"/>
                </a:solidFill>
              </a:rPr>
              <a:t>  </a:t>
            </a:r>
            <a:r>
              <a:rPr lang="en-US" dirty="0" err="1">
                <a:solidFill>
                  <a:srgbClr val="000090"/>
                </a:solidFill>
              </a:rPr>
              <a:t>all’interazione</a:t>
            </a:r>
            <a:r>
              <a:rPr lang="en-US" dirty="0">
                <a:solidFill>
                  <a:srgbClr val="000090"/>
                </a:solidFill>
              </a:rPr>
              <a:t> </a:t>
            </a:r>
            <a:r>
              <a:rPr lang="en-US" dirty="0" err="1">
                <a:solidFill>
                  <a:srgbClr val="000090"/>
                </a:solidFill>
              </a:rPr>
              <a:t>studiando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che</a:t>
            </a:r>
            <a:r>
              <a:rPr lang="en-US" dirty="0">
                <a:solidFill>
                  <a:srgbClr val="000090"/>
                </a:solidFill>
              </a:rPr>
              <a:t> </a:t>
            </a:r>
            <a:r>
              <a:rPr lang="en-US" dirty="0" err="1">
                <a:solidFill>
                  <a:srgbClr val="000090"/>
                </a:solidFill>
              </a:rPr>
              <a:t>sono</a:t>
            </a:r>
            <a:r>
              <a:rPr lang="en-US" dirty="0">
                <a:solidFill>
                  <a:srgbClr val="000090"/>
                </a:solidFill>
              </a:rPr>
              <a:t> </a:t>
            </a:r>
            <a:r>
              <a:rPr lang="en-US" dirty="0" err="1">
                <a:solidFill>
                  <a:srgbClr val="000090"/>
                </a:solidFill>
              </a:rPr>
              <a:t>stati</a:t>
            </a:r>
            <a:r>
              <a:rPr lang="en-US" dirty="0">
                <a:solidFill>
                  <a:srgbClr val="000090"/>
                </a:solidFill>
              </a:rPr>
              <a:t> </a:t>
            </a:r>
            <a:r>
              <a:rPr lang="en-US" dirty="0" err="1">
                <a:solidFill>
                  <a:srgbClr val="000090"/>
                </a:solidFill>
              </a:rPr>
              <a:t>generati</a:t>
            </a:r>
            <a:r>
              <a:rPr lang="en-US" dirty="0">
                <a:solidFill>
                  <a:srgbClr val="000090"/>
                </a:solidFill>
              </a:rPr>
              <a:t>:</a:t>
            </a: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che</a:t>
            </a:r>
            <a:r>
              <a:rPr lang="en-US" dirty="0">
                <a:solidFill>
                  <a:srgbClr val="000090"/>
                </a:solidFill>
              </a:rPr>
              <a:t> </a:t>
            </a:r>
            <a:r>
              <a:rPr lang="en-US" dirty="0" err="1">
                <a:solidFill>
                  <a:srgbClr val="000090"/>
                </a:solidFill>
              </a:rPr>
              <a:t>provengono</a:t>
            </a:r>
            <a:r>
              <a:rPr lang="en-US" dirty="0">
                <a:solidFill>
                  <a:srgbClr val="000090"/>
                </a:solidFill>
              </a:rPr>
              <a:t> da un quark </a:t>
            </a:r>
            <a:r>
              <a:rPr lang="en-US" dirty="0" err="1">
                <a:solidFill>
                  <a:srgbClr val="000090"/>
                </a:solidFill>
              </a:rPr>
              <a:t>iniziale</a:t>
            </a:r>
            <a:r>
              <a:rPr lang="en-US" dirty="0">
                <a:solidFill>
                  <a:srgbClr val="000090"/>
                </a:solidFill>
              </a:rPr>
              <a:t>, </a:t>
            </a:r>
            <a:r>
              <a:rPr lang="en-US" dirty="0" err="1">
                <a:solidFill>
                  <a:srgbClr val="000090"/>
                </a:solidFill>
              </a:rPr>
              <a:t>tendono</a:t>
            </a:r>
            <a:r>
              <a:rPr lang="en-US" dirty="0">
                <a:solidFill>
                  <a:srgbClr val="000090"/>
                </a:solidFill>
              </a:rPr>
              <a:t> ad </a:t>
            </a:r>
            <a:r>
              <a:rPr lang="en-US" dirty="0" err="1">
                <a:solidFill>
                  <a:srgbClr val="000090"/>
                </a:solidFill>
              </a:rPr>
              <a:t>andare</a:t>
            </a:r>
            <a:r>
              <a:rPr lang="en-US" dirty="0">
                <a:solidFill>
                  <a:srgbClr val="000090"/>
                </a:solidFill>
              </a:rPr>
              <a:t> </a:t>
            </a:r>
            <a:r>
              <a:rPr lang="en-US" dirty="0" err="1">
                <a:solidFill>
                  <a:srgbClr val="000090"/>
                </a:solidFill>
              </a:rPr>
              <a:t>nella</a:t>
            </a:r>
            <a:r>
              <a:rPr lang="en-US" dirty="0">
                <a:solidFill>
                  <a:srgbClr val="000090"/>
                </a:solidFill>
              </a:rPr>
              <a:t> </a:t>
            </a:r>
            <a:r>
              <a:rPr lang="en-US" dirty="0" err="1">
                <a:solidFill>
                  <a:srgbClr val="000090"/>
                </a:solidFill>
              </a:rPr>
              <a:t>stessa</a:t>
            </a:r>
            <a:r>
              <a:rPr lang="en-US" dirty="0">
                <a:solidFill>
                  <a:srgbClr val="000090"/>
                </a:solidFill>
              </a:rPr>
              <a:t> </a:t>
            </a:r>
            <a:r>
              <a:rPr lang="en-US" dirty="0" err="1">
                <a:solidFill>
                  <a:srgbClr val="000090"/>
                </a:solidFill>
              </a:rPr>
              <a:t>direzione</a:t>
            </a:r>
            <a:endParaRPr lang="en-US" dirty="0">
              <a:solidFill>
                <a:srgbClr val="000090"/>
              </a:solidFill>
            </a:endParaRPr>
          </a:p>
          <a:p>
            <a:r>
              <a:rPr lang="en-US" dirty="0">
                <a:solidFill>
                  <a:srgbClr val="000090"/>
                </a:solidFill>
              </a:rPr>
              <a:t>e </a:t>
            </a:r>
            <a:r>
              <a:rPr lang="en-US" dirty="0" err="1">
                <a:solidFill>
                  <a:srgbClr val="000090"/>
                </a:solidFill>
              </a:rPr>
              <a:t>dunque</a:t>
            </a:r>
            <a:r>
              <a:rPr lang="en-US" dirty="0">
                <a:solidFill>
                  <a:srgbClr val="000090"/>
                </a:solidFill>
              </a:rPr>
              <a:t> a </a:t>
            </a:r>
            <a:r>
              <a:rPr lang="en-US" dirty="0" err="1">
                <a:solidFill>
                  <a:srgbClr val="000090"/>
                </a:solidFill>
              </a:rPr>
              <a:t>associarsi</a:t>
            </a:r>
            <a:r>
              <a:rPr lang="en-US" dirty="0">
                <a:solidFill>
                  <a:srgbClr val="000090"/>
                </a:solidFill>
              </a:rPr>
              <a:t> in “</a:t>
            </a:r>
            <a:r>
              <a:rPr lang="en-US" dirty="0" err="1">
                <a:solidFill>
                  <a:srgbClr val="000090"/>
                </a:solidFill>
              </a:rPr>
              <a:t>jetti</a:t>
            </a:r>
            <a:r>
              <a:rPr lang="en-US" dirty="0">
                <a:solidFill>
                  <a:srgbClr val="000090"/>
                </a:solidFill>
              </a:rPr>
              <a:t>” di </a:t>
            </a:r>
            <a:r>
              <a:rPr lang="en-US" dirty="0" err="1">
                <a:solidFill>
                  <a:srgbClr val="000090"/>
                </a:solidFill>
              </a:rPr>
              <a:t>particelle</a:t>
            </a:r>
            <a:r>
              <a:rPr lang="en-US" dirty="0">
                <a:solidFill>
                  <a:srgbClr val="000090"/>
                </a:solidFill>
              </a:rPr>
              <a:t>.</a:t>
            </a:r>
          </a:p>
          <a:p>
            <a:r>
              <a:rPr lang="en-US" dirty="0">
                <a:solidFill>
                  <a:srgbClr val="000090"/>
                </a:solidFill>
              </a:rPr>
              <a:t>I JET </a:t>
            </a:r>
            <a:r>
              <a:rPr lang="en-US" dirty="0" err="1">
                <a:solidFill>
                  <a:srgbClr val="000090"/>
                </a:solidFill>
              </a:rPr>
              <a:t>sono</a:t>
            </a:r>
            <a:r>
              <a:rPr lang="en-US" dirty="0">
                <a:solidFill>
                  <a:srgbClr val="000090"/>
                </a:solidFill>
              </a:rPr>
              <a:t> </a:t>
            </a:r>
            <a:r>
              <a:rPr lang="en-US" dirty="0" err="1">
                <a:solidFill>
                  <a:srgbClr val="000090"/>
                </a:solidFill>
              </a:rPr>
              <a:t>dunque</a:t>
            </a:r>
            <a:r>
              <a:rPr lang="en-US" dirty="0">
                <a:solidFill>
                  <a:srgbClr val="000090"/>
                </a:solidFill>
              </a:rPr>
              <a:t> </a:t>
            </a:r>
            <a:r>
              <a:rPr lang="en-US" dirty="0" err="1">
                <a:solidFill>
                  <a:srgbClr val="000090"/>
                </a:solidFill>
              </a:rPr>
              <a:t>formati</a:t>
            </a:r>
            <a:r>
              <a:rPr lang="en-US" dirty="0">
                <a:solidFill>
                  <a:srgbClr val="000090"/>
                </a:solidFill>
              </a:rPr>
              <a:t> da </a:t>
            </a:r>
            <a:r>
              <a:rPr lang="en-US" dirty="0" err="1">
                <a:solidFill>
                  <a:srgbClr val="000090"/>
                </a:solidFill>
              </a:rPr>
              <a:t>adroni</a:t>
            </a:r>
            <a:r>
              <a:rPr lang="en-US" dirty="0">
                <a:solidFill>
                  <a:srgbClr val="000090"/>
                </a:solidFill>
              </a:rPr>
              <a:t>, </a:t>
            </a:r>
            <a:r>
              <a:rPr lang="en-US" dirty="0" err="1">
                <a:solidFill>
                  <a:srgbClr val="000090"/>
                </a:solidFill>
              </a:rPr>
              <a:t>elettroni</a:t>
            </a:r>
            <a:r>
              <a:rPr lang="en-US" dirty="0">
                <a:solidFill>
                  <a:srgbClr val="000090"/>
                </a:solidFill>
              </a:rPr>
              <a:t>, </a:t>
            </a:r>
            <a:r>
              <a:rPr lang="en-US" dirty="0" err="1">
                <a:solidFill>
                  <a:srgbClr val="000090"/>
                </a:solidFill>
              </a:rPr>
              <a:t>muoni</a:t>
            </a:r>
            <a:r>
              <a:rPr lang="en-US" dirty="0">
                <a:solidFill>
                  <a:srgbClr val="000090"/>
                </a:solidFill>
              </a:rPr>
              <a:t>, </a:t>
            </a:r>
            <a:r>
              <a:rPr lang="en-US" dirty="0" err="1">
                <a:solidFill>
                  <a:srgbClr val="000090"/>
                </a:solidFill>
              </a:rPr>
              <a:t>neutrini</a:t>
            </a:r>
            <a:r>
              <a:rPr lang="en-US" dirty="0">
                <a:solidFill>
                  <a:srgbClr val="000090"/>
                </a:solidFill>
              </a:rPr>
              <a:t>, </a:t>
            </a:r>
            <a:r>
              <a:rPr lang="en-US" dirty="0" err="1">
                <a:solidFill>
                  <a:srgbClr val="000090"/>
                </a:solidFill>
              </a:rPr>
              <a:t>fotoni</a:t>
            </a:r>
            <a:r>
              <a:rPr lang="en-US" dirty="0">
                <a:solidFill>
                  <a:srgbClr val="000090"/>
                </a:solidFill>
              </a:rPr>
              <a:t> etc… </a:t>
            </a:r>
          </a:p>
          <a:p>
            <a:endParaRPr lang="en-US" dirty="0">
              <a:solidFill>
                <a:srgbClr val="000090"/>
              </a:solidFill>
            </a:endParaRPr>
          </a:p>
          <a:p>
            <a:r>
              <a:rPr lang="en-US" dirty="0">
                <a:solidFill>
                  <a:srgbClr val="000090"/>
                </a:solidFill>
              </a:rPr>
              <a:t> </a:t>
            </a:r>
          </a:p>
          <a:p>
            <a:endParaRPr lang="en-US" dirty="0">
              <a:solidFill>
                <a:srgbClr val="000090"/>
              </a:solidFill>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3" y="2511425"/>
            <a:ext cx="5902325" cy="2684462"/>
          </a:xfrm>
          <a:prstGeom prst="rect">
            <a:avLst/>
          </a:prstGeom>
          <a:noFill/>
          <a:ln>
            <a:noFill/>
          </a:ln>
          <a:effectLst/>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830476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00" b="1" dirty="0">
                <a:solidFill>
                  <a:srgbClr val="002060"/>
                </a:solidFill>
              </a:rPr>
              <a:t>Il </a:t>
            </a:r>
            <a:r>
              <a:rPr lang="fr-FR" sz="2800" b="1" dirty="0" err="1">
                <a:solidFill>
                  <a:srgbClr val="002060"/>
                </a:solidFill>
              </a:rPr>
              <a:t>Modello</a:t>
            </a:r>
            <a:r>
              <a:rPr lang="fr-FR" sz="2800" b="1" dirty="0">
                <a:solidFill>
                  <a:srgbClr val="002060"/>
                </a:solidFill>
              </a:rPr>
              <a:t> Standard</a:t>
            </a:r>
            <a:endParaRPr lang="en-US" sz="2800" b="1" dirty="0">
              <a:solidFill>
                <a:srgbClr val="002060"/>
              </a:solidFill>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2</a:t>
            </a:fld>
            <a:endParaRPr lang="en-US"/>
          </a:p>
        </p:txBody>
      </p:sp>
      <p:pic>
        <p:nvPicPr>
          <p:cNvPr id="5" name="Picture 4"/>
          <p:cNvPicPr>
            <a:picLocks noChangeAspect="1"/>
          </p:cNvPicPr>
          <p:nvPr/>
        </p:nvPicPr>
        <p:blipFill>
          <a:blip r:embed="rId2"/>
          <a:stretch>
            <a:fillRect/>
          </a:stretch>
        </p:blipFill>
        <p:spPr>
          <a:xfrm>
            <a:off x="-101600" y="781308"/>
            <a:ext cx="9282112" cy="5530592"/>
          </a:xfrm>
          <a:prstGeom prst="rect">
            <a:avLst/>
          </a:prstGeom>
        </p:spPr>
      </p:pic>
    </p:spTree>
    <p:extLst>
      <p:ext uri="{BB962C8B-B14F-4D97-AF65-F5344CB8AC3E}">
        <p14:creationId xmlns:p14="http://schemas.microsoft.com/office/powerpoint/2010/main" val="3592541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FDBF6-1557-6748-8578-1C45FA116B6E}"/>
              </a:ext>
            </a:extLst>
          </p:cNvPr>
          <p:cNvSpPr>
            <a:spLocks noGrp="1"/>
          </p:cNvSpPr>
          <p:nvPr>
            <p:ph type="title"/>
          </p:nvPr>
        </p:nvSpPr>
        <p:spPr/>
        <p:txBody>
          <a:bodyPr>
            <a:normAutofit/>
          </a:bodyPr>
          <a:lstStyle/>
          <a:p>
            <a:r>
              <a:rPr lang="en-GB" sz="2800" dirty="0">
                <a:solidFill>
                  <a:srgbClr val="002060"/>
                </a:solidFill>
              </a:rPr>
              <a:t>N</a:t>
            </a:r>
            <a:r>
              <a:rPr lang="en-FR" sz="2800" dirty="0">
                <a:solidFill>
                  <a:srgbClr val="002060"/>
                </a:solidFill>
              </a:rPr>
              <a:t>eutrino &amp; energia mancante</a:t>
            </a:r>
          </a:p>
        </p:txBody>
      </p:sp>
      <p:sp>
        <p:nvSpPr>
          <p:cNvPr id="3" name="Content Placeholder 2">
            <a:extLst>
              <a:ext uri="{FF2B5EF4-FFF2-40B4-BE49-F238E27FC236}">
                <a16:creationId xmlns:a16="http://schemas.microsoft.com/office/drawing/2014/main" id="{BED0F5C0-E5B6-4247-8811-EFB53B25CB2F}"/>
              </a:ext>
            </a:extLst>
          </p:cNvPr>
          <p:cNvSpPr>
            <a:spLocks noGrp="1"/>
          </p:cNvSpPr>
          <p:nvPr>
            <p:ph idx="1"/>
          </p:nvPr>
        </p:nvSpPr>
        <p:spPr>
          <a:xfrm>
            <a:off x="101876" y="633112"/>
            <a:ext cx="8940248" cy="4351338"/>
          </a:xfrm>
        </p:spPr>
        <p:txBody>
          <a:bodyPr>
            <a:normAutofit/>
          </a:bodyPr>
          <a:lstStyle/>
          <a:p>
            <a:pPr marL="0" indent="0">
              <a:buNone/>
            </a:pPr>
            <a:r>
              <a:rPr lang="en-US" sz="1600" dirty="0">
                <a:solidFill>
                  <a:srgbClr val="0000FF"/>
                </a:solidFill>
              </a:rPr>
              <a:t>Il neutrino non e’ </a:t>
            </a:r>
            <a:r>
              <a:rPr lang="en-US" sz="1600" dirty="0" err="1">
                <a:solidFill>
                  <a:srgbClr val="0000FF"/>
                </a:solidFill>
              </a:rPr>
              <a:t>rivelabile</a:t>
            </a:r>
            <a:r>
              <a:rPr lang="en-US" sz="1600" dirty="0">
                <a:solidFill>
                  <a:srgbClr val="0000FF"/>
                </a:solidFill>
              </a:rPr>
              <a:t> </a:t>
            </a:r>
            <a:r>
              <a:rPr lang="en-US" sz="1600" dirty="0" err="1">
                <a:solidFill>
                  <a:srgbClr val="0000FF"/>
                </a:solidFill>
              </a:rPr>
              <a:t>perche</a:t>
            </a:r>
            <a:r>
              <a:rPr lang="en-US" sz="1600" dirty="0">
                <a:solidFill>
                  <a:srgbClr val="0000FF"/>
                </a:solidFill>
              </a:rPr>
              <a:t>’ </a:t>
            </a:r>
            <a:r>
              <a:rPr lang="en-US" sz="1600" dirty="0" err="1">
                <a:solidFill>
                  <a:srgbClr val="0000FF"/>
                </a:solidFill>
              </a:rPr>
              <a:t>interagisce</a:t>
            </a:r>
            <a:r>
              <a:rPr lang="en-US" sz="1600" dirty="0">
                <a:solidFill>
                  <a:srgbClr val="0000FF"/>
                </a:solidFill>
              </a:rPr>
              <a:t> molto poco con la </a:t>
            </a:r>
            <a:r>
              <a:rPr lang="en-US" sz="1600" dirty="0" err="1">
                <a:solidFill>
                  <a:srgbClr val="0000FF"/>
                </a:solidFill>
              </a:rPr>
              <a:t>materia</a:t>
            </a:r>
            <a:r>
              <a:rPr lang="en-US" sz="1600" dirty="0">
                <a:solidFill>
                  <a:srgbClr val="0000FF"/>
                </a:solidFill>
              </a:rPr>
              <a:t>, </a:t>
            </a:r>
          </a:p>
          <a:p>
            <a:pPr marL="0" indent="0">
              <a:buNone/>
            </a:pPr>
            <a:r>
              <a:rPr lang="en-US" sz="1600" dirty="0">
                <a:solidFill>
                  <a:srgbClr val="0000FF"/>
                </a:solidFill>
              </a:rPr>
              <a:t> </a:t>
            </a:r>
            <a:r>
              <a:rPr lang="en-US" sz="1600" dirty="0">
                <a:solidFill>
                  <a:srgbClr val="0000FF"/>
                </a:solidFill>
                <a:sym typeface="Wingdings"/>
              </a:rPr>
              <a:t></a:t>
            </a:r>
            <a:r>
              <a:rPr lang="en-US" sz="1600" dirty="0">
                <a:solidFill>
                  <a:srgbClr val="0000FF"/>
                </a:solidFill>
              </a:rPr>
              <a:t> </a:t>
            </a:r>
            <a:r>
              <a:rPr lang="en-US" sz="1600" dirty="0" err="1">
                <a:solidFill>
                  <a:srgbClr val="0000FF"/>
                </a:solidFill>
              </a:rPr>
              <a:t>si</a:t>
            </a:r>
            <a:r>
              <a:rPr lang="en-US" sz="1600" dirty="0">
                <a:solidFill>
                  <a:srgbClr val="0000FF"/>
                </a:solidFill>
              </a:rPr>
              <a:t> </a:t>
            </a:r>
            <a:r>
              <a:rPr lang="en-US" sz="1600" dirty="0" err="1">
                <a:solidFill>
                  <a:srgbClr val="0000FF"/>
                </a:solidFill>
              </a:rPr>
              <a:t>manifesta</a:t>
            </a:r>
            <a:r>
              <a:rPr lang="en-US" sz="1600" dirty="0">
                <a:solidFill>
                  <a:srgbClr val="0000FF"/>
                </a:solidFill>
              </a:rPr>
              <a:t> come </a:t>
            </a:r>
            <a:r>
              <a:rPr lang="en-US" sz="1600" dirty="0" err="1">
                <a:solidFill>
                  <a:srgbClr val="0000FF"/>
                </a:solidFill>
              </a:rPr>
              <a:t>mancanza</a:t>
            </a:r>
            <a:r>
              <a:rPr lang="en-US" sz="1600" dirty="0">
                <a:solidFill>
                  <a:srgbClr val="0000FF"/>
                </a:solidFill>
              </a:rPr>
              <a:t> di </a:t>
            </a:r>
            <a:r>
              <a:rPr lang="en-US" sz="1600" dirty="0" err="1">
                <a:solidFill>
                  <a:srgbClr val="0000FF"/>
                </a:solidFill>
              </a:rPr>
              <a:t>energia</a:t>
            </a:r>
            <a:r>
              <a:rPr lang="en-US" sz="1600" dirty="0">
                <a:solidFill>
                  <a:srgbClr val="0000FF"/>
                </a:solidFill>
              </a:rPr>
              <a:t> e </a:t>
            </a:r>
            <a:r>
              <a:rPr lang="en-US" sz="1600" dirty="0" err="1">
                <a:solidFill>
                  <a:srgbClr val="0000FF"/>
                </a:solidFill>
              </a:rPr>
              <a:t>momento</a:t>
            </a:r>
            <a:r>
              <a:rPr lang="en-US" sz="1600" dirty="0">
                <a:solidFill>
                  <a:srgbClr val="0000FF"/>
                </a:solidFill>
              </a:rPr>
              <a:t>,</a:t>
            </a:r>
          </a:p>
          <a:p>
            <a:pPr marL="0" indent="0">
              <a:buNone/>
            </a:pPr>
            <a:r>
              <a:rPr lang="en-US" sz="1600" dirty="0">
                <a:solidFill>
                  <a:srgbClr val="0000FF"/>
                </a:solidFill>
              </a:rPr>
              <a:t>     le sue </a:t>
            </a:r>
            <a:r>
              <a:rPr lang="en-US" sz="1600" dirty="0" err="1">
                <a:solidFill>
                  <a:srgbClr val="0000FF"/>
                </a:solidFill>
              </a:rPr>
              <a:t>caratteristiche</a:t>
            </a:r>
            <a:r>
              <a:rPr lang="en-US" sz="1600" dirty="0">
                <a:solidFill>
                  <a:srgbClr val="0000FF"/>
                </a:solidFill>
              </a:rPr>
              <a:t> </a:t>
            </a:r>
            <a:r>
              <a:rPr lang="en-US" sz="1600" dirty="0" err="1">
                <a:solidFill>
                  <a:srgbClr val="0000FF"/>
                </a:solidFill>
              </a:rPr>
              <a:t>sono</a:t>
            </a:r>
            <a:r>
              <a:rPr lang="en-US" sz="1600" dirty="0">
                <a:solidFill>
                  <a:srgbClr val="0000FF"/>
                </a:solidFill>
              </a:rPr>
              <a:t>  </a:t>
            </a:r>
            <a:r>
              <a:rPr lang="en-US" sz="1600" dirty="0" err="1">
                <a:solidFill>
                  <a:srgbClr val="0000FF"/>
                </a:solidFill>
              </a:rPr>
              <a:t>ricostruibile</a:t>
            </a:r>
            <a:r>
              <a:rPr lang="en-US" sz="1600" dirty="0">
                <a:solidFill>
                  <a:srgbClr val="0000FF"/>
                </a:solidFill>
              </a:rPr>
              <a:t> </a:t>
            </a:r>
            <a:r>
              <a:rPr lang="en-US" sz="1600" dirty="0" err="1">
                <a:solidFill>
                  <a:srgbClr val="0000FF"/>
                </a:solidFill>
              </a:rPr>
              <a:t>dalla</a:t>
            </a:r>
            <a:r>
              <a:rPr lang="en-US" sz="1600" dirty="0">
                <a:solidFill>
                  <a:srgbClr val="0000FF"/>
                </a:solidFill>
              </a:rPr>
              <a:t> </a:t>
            </a:r>
            <a:r>
              <a:rPr lang="en-US" sz="1600" dirty="0" err="1">
                <a:solidFill>
                  <a:srgbClr val="0000FF"/>
                </a:solidFill>
              </a:rPr>
              <a:t>cinematica</a:t>
            </a:r>
            <a:r>
              <a:rPr lang="en-US" sz="1600" dirty="0">
                <a:solidFill>
                  <a:srgbClr val="0000FF"/>
                </a:solidFill>
              </a:rPr>
              <a:t> </a:t>
            </a:r>
            <a:r>
              <a:rPr lang="en-US" sz="1600" dirty="0" err="1">
                <a:solidFill>
                  <a:srgbClr val="0000FF"/>
                </a:solidFill>
              </a:rPr>
              <a:t>dell’evento</a:t>
            </a:r>
            <a:r>
              <a:rPr lang="en-US" sz="1600" dirty="0">
                <a:solidFill>
                  <a:srgbClr val="0000FF"/>
                </a:solidFill>
              </a:rPr>
              <a:t>:</a:t>
            </a:r>
          </a:p>
          <a:p>
            <a:pPr marL="0" indent="0">
              <a:buNone/>
            </a:pPr>
            <a:endParaRPr lang="en-US" sz="1600" dirty="0"/>
          </a:p>
          <a:p>
            <a:pPr marL="0" indent="0">
              <a:buNone/>
            </a:pPr>
            <a:r>
              <a:rPr lang="en-US" sz="1600" dirty="0">
                <a:solidFill>
                  <a:schemeClr val="accent5">
                    <a:lumMod val="25000"/>
                  </a:schemeClr>
                </a:solidFill>
              </a:rPr>
              <a:t>     </a:t>
            </a:r>
            <a:r>
              <a:rPr lang="en-US" sz="1600" dirty="0" err="1">
                <a:solidFill>
                  <a:srgbClr val="00B050"/>
                </a:solidFill>
              </a:rPr>
              <a:t>Sommiamo</a:t>
            </a:r>
            <a:r>
              <a:rPr lang="en-US" sz="1600" dirty="0">
                <a:solidFill>
                  <a:srgbClr val="00B050"/>
                </a:solidFill>
              </a:rPr>
              <a:t> </a:t>
            </a:r>
            <a:r>
              <a:rPr lang="en-US" sz="1600" dirty="0" err="1">
                <a:solidFill>
                  <a:srgbClr val="00B050"/>
                </a:solidFill>
              </a:rPr>
              <a:t>tutte</a:t>
            </a:r>
            <a:r>
              <a:rPr lang="en-US" sz="1600" dirty="0">
                <a:solidFill>
                  <a:srgbClr val="00B050"/>
                </a:solidFill>
              </a:rPr>
              <a:t> le </a:t>
            </a:r>
            <a:r>
              <a:rPr lang="en-US" sz="1600" dirty="0" err="1">
                <a:solidFill>
                  <a:srgbClr val="00B050"/>
                </a:solidFill>
              </a:rPr>
              <a:t>particelle</a:t>
            </a:r>
            <a:r>
              <a:rPr lang="en-US" sz="1600" dirty="0">
                <a:solidFill>
                  <a:srgbClr val="00B050"/>
                </a:solidFill>
              </a:rPr>
              <a:t> (</a:t>
            </a:r>
            <a:r>
              <a:rPr lang="en-US" sz="1600" dirty="0" err="1">
                <a:solidFill>
                  <a:srgbClr val="00B050"/>
                </a:solidFill>
              </a:rPr>
              <a:t>energie</a:t>
            </a:r>
            <a:r>
              <a:rPr lang="en-US" sz="1600" dirty="0">
                <a:solidFill>
                  <a:srgbClr val="00B050"/>
                </a:solidFill>
              </a:rPr>
              <a:t> e </a:t>
            </a:r>
            <a:r>
              <a:rPr lang="en-US" sz="1600" dirty="0" err="1">
                <a:solidFill>
                  <a:srgbClr val="00B050"/>
                </a:solidFill>
              </a:rPr>
              <a:t>momenti</a:t>
            </a:r>
            <a:r>
              <a:rPr lang="en-US" sz="1600" dirty="0">
                <a:solidFill>
                  <a:srgbClr val="00B050"/>
                </a:solidFill>
              </a:rPr>
              <a:t>): </a:t>
            </a:r>
            <a:r>
              <a:rPr lang="en-US" sz="1600" dirty="0" err="1">
                <a:solidFill>
                  <a:srgbClr val="00B050"/>
                </a:solidFill>
              </a:rPr>
              <a:t>quello</a:t>
            </a:r>
            <a:r>
              <a:rPr lang="en-US" sz="1600" dirty="0">
                <a:solidFill>
                  <a:srgbClr val="00B050"/>
                </a:solidFill>
              </a:rPr>
              <a:t> </a:t>
            </a:r>
            <a:r>
              <a:rPr lang="en-US" sz="1600" dirty="0" err="1">
                <a:solidFill>
                  <a:srgbClr val="00B050"/>
                </a:solidFill>
              </a:rPr>
              <a:t>che</a:t>
            </a:r>
            <a:r>
              <a:rPr lang="en-US" sz="1600" dirty="0">
                <a:solidFill>
                  <a:srgbClr val="00B050"/>
                </a:solidFill>
              </a:rPr>
              <a:t> </a:t>
            </a:r>
            <a:r>
              <a:rPr lang="en-US" sz="1600" dirty="0" err="1">
                <a:solidFill>
                  <a:srgbClr val="00B050"/>
                </a:solidFill>
              </a:rPr>
              <a:t>otteniamo</a:t>
            </a:r>
            <a:r>
              <a:rPr lang="en-US" sz="1600" dirty="0">
                <a:solidFill>
                  <a:srgbClr val="00B050"/>
                </a:solidFill>
              </a:rPr>
              <a:t> </a:t>
            </a:r>
          </a:p>
          <a:p>
            <a:pPr marL="0" indent="0">
              <a:buNone/>
            </a:pPr>
            <a:r>
              <a:rPr lang="en-US" sz="1600" dirty="0">
                <a:solidFill>
                  <a:srgbClr val="00B050"/>
                </a:solidFill>
              </a:rPr>
              <a:t>      </a:t>
            </a:r>
            <a:r>
              <a:rPr lang="en-US" sz="1600" dirty="0" err="1">
                <a:solidFill>
                  <a:srgbClr val="00B050"/>
                </a:solidFill>
              </a:rPr>
              <a:t>deve</a:t>
            </a:r>
            <a:r>
              <a:rPr lang="en-US" sz="1600" dirty="0">
                <a:solidFill>
                  <a:srgbClr val="00B050"/>
                </a:solidFill>
              </a:rPr>
              <a:t> </a:t>
            </a:r>
            <a:r>
              <a:rPr lang="en-US" sz="1600" dirty="0" err="1">
                <a:solidFill>
                  <a:srgbClr val="00B050"/>
                </a:solidFill>
              </a:rPr>
              <a:t>essere</a:t>
            </a:r>
            <a:r>
              <a:rPr lang="en-US" sz="1600" dirty="0">
                <a:solidFill>
                  <a:srgbClr val="00B050"/>
                </a:solidFill>
              </a:rPr>
              <a:t> </a:t>
            </a:r>
            <a:r>
              <a:rPr lang="en-US" sz="1600" dirty="0" err="1">
                <a:solidFill>
                  <a:srgbClr val="00B050"/>
                </a:solidFill>
              </a:rPr>
              <a:t>uguale</a:t>
            </a:r>
            <a:r>
              <a:rPr lang="en-US" sz="1600" dirty="0">
                <a:solidFill>
                  <a:srgbClr val="00B050"/>
                </a:solidFill>
              </a:rPr>
              <a:t> a </a:t>
            </a:r>
            <a:r>
              <a:rPr lang="en-US" sz="1600" dirty="0" err="1">
                <a:solidFill>
                  <a:srgbClr val="00B050"/>
                </a:solidFill>
              </a:rPr>
              <a:t>quello</a:t>
            </a:r>
            <a:r>
              <a:rPr lang="en-US" sz="1600" dirty="0">
                <a:solidFill>
                  <a:srgbClr val="00B050"/>
                </a:solidFill>
              </a:rPr>
              <a:t> da cui </a:t>
            </a:r>
            <a:r>
              <a:rPr lang="en-US" sz="1600" dirty="0" err="1">
                <a:solidFill>
                  <a:srgbClr val="00B050"/>
                </a:solidFill>
              </a:rPr>
              <a:t>siamo</a:t>
            </a:r>
            <a:r>
              <a:rPr lang="en-US" sz="1600" dirty="0">
                <a:solidFill>
                  <a:srgbClr val="00B050"/>
                </a:solidFill>
              </a:rPr>
              <a:t> </a:t>
            </a:r>
            <a:r>
              <a:rPr lang="en-US" sz="1600" dirty="0" err="1">
                <a:solidFill>
                  <a:srgbClr val="00B050"/>
                </a:solidFill>
              </a:rPr>
              <a:t>partiti</a:t>
            </a:r>
            <a:r>
              <a:rPr lang="en-US" sz="1600" dirty="0">
                <a:solidFill>
                  <a:srgbClr val="00B050"/>
                </a:solidFill>
              </a:rPr>
              <a:t> (</a:t>
            </a:r>
            <a:r>
              <a:rPr lang="en-US" sz="1600" dirty="0" err="1">
                <a:solidFill>
                  <a:srgbClr val="00B050"/>
                </a:solidFill>
              </a:rPr>
              <a:t>interazione</a:t>
            </a:r>
            <a:r>
              <a:rPr lang="en-US" sz="1600" dirty="0">
                <a:solidFill>
                  <a:srgbClr val="00B050"/>
                </a:solidFill>
              </a:rPr>
              <a:t> </a:t>
            </a:r>
            <a:r>
              <a:rPr lang="en-US" sz="1600" dirty="0" err="1">
                <a:solidFill>
                  <a:srgbClr val="00B050"/>
                </a:solidFill>
              </a:rPr>
              <a:t>protone</a:t>
            </a:r>
            <a:r>
              <a:rPr lang="en-US" sz="1600" dirty="0">
                <a:solidFill>
                  <a:srgbClr val="00B050"/>
                </a:solidFill>
              </a:rPr>
              <a:t> </a:t>
            </a:r>
            <a:r>
              <a:rPr lang="en-US" sz="1600" dirty="0" err="1">
                <a:solidFill>
                  <a:srgbClr val="00B050"/>
                </a:solidFill>
              </a:rPr>
              <a:t>protone</a:t>
            </a:r>
            <a:r>
              <a:rPr lang="en-US" sz="1600" dirty="0">
                <a:solidFill>
                  <a:srgbClr val="00B050"/>
                </a:solidFill>
              </a:rPr>
              <a:t>).</a:t>
            </a:r>
          </a:p>
          <a:p>
            <a:pPr marL="0" indent="0">
              <a:buNone/>
            </a:pPr>
            <a:r>
              <a:rPr lang="en-US" sz="1600" dirty="0">
                <a:solidFill>
                  <a:srgbClr val="00B050"/>
                </a:solidFill>
              </a:rPr>
              <a:t>     Se </a:t>
            </a:r>
            <a:r>
              <a:rPr lang="en-US" sz="1600" dirty="0" err="1">
                <a:solidFill>
                  <a:srgbClr val="00B050"/>
                </a:solidFill>
              </a:rPr>
              <a:t>manca</a:t>
            </a:r>
            <a:r>
              <a:rPr lang="en-US" sz="1600" dirty="0">
                <a:solidFill>
                  <a:srgbClr val="00B050"/>
                </a:solidFill>
              </a:rPr>
              <a:t> </a:t>
            </a:r>
            <a:r>
              <a:rPr lang="en-US" sz="1600" dirty="0" err="1">
                <a:solidFill>
                  <a:srgbClr val="00B050"/>
                </a:solidFill>
              </a:rPr>
              <a:t>dell’energia</a:t>
            </a:r>
            <a:r>
              <a:rPr lang="en-US" sz="1600" dirty="0">
                <a:solidFill>
                  <a:srgbClr val="00B050"/>
                </a:solidFill>
              </a:rPr>
              <a:t> o del </a:t>
            </a:r>
            <a:r>
              <a:rPr lang="en-US" sz="1600" dirty="0" err="1">
                <a:solidFill>
                  <a:srgbClr val="00B050"/>
                </a:solidFill>
              </a:rPr>
              <a:t>momento</a:t>
            </a:r>
            <a:r>
              <a:rPr lang="en-US" sz="1600" dirty="0">
                <a:solidFill>
                  <a:srgbClr val="00B050"/>
                </a:solidFill>
              </a:rPr>
              <a:t> -&gt;  un neutrino e’ </a:t>
            </a:r>
            <a:r>
              <a:rPr lang="en-US" sz="1600" dirty="0" err="1">
                <a:solidFill>
                  <a:srgbClr val="00B050"/>
                </a:solidFill>
              </a:rPr>
              <a:t>stato</a:t>
            </a:r>
            <a:r>
              <a:rPr lang="en-US" sz="1600" dirty="0">
                <a:solidFill>
                  <a:srgbClr val="00B050"/>
                </a:solidFill>
              </a:rPr>
              <a:t> </a:t>
            </a:r>
            <a:r>
              <a:rPr lang="en-US" sz="1600" dirty="0" err="1">
                <a:solidFill>
                  <a:srgbClr val="00B050"/>
                </a:solidFill>
              </a:rPr>
              <a:t>prodotto</a:t>
            </a:r>
            <a:r>
              <a:rPr lang="en-US" sz="1600" dirty="0">
                <a:solidFill>
                  <a:srgbClr val="00B050"/>
                </a:solidFill>
              </a:rPr>
              <a:t> </a:t>
            </a:r>
          </a:p>
          <a:p>
            <a:pPr marL="0" indent="0">
              <a:buNone/>
            </a:pPr>
            <a:r>
              <a:rPr lang="en-US" sz="1600" dirty="0">
                <a:solidFill>
                  <a:srgbClr val="00B050"/>
                </a:solidFill>
              </a:rPr>
              <a:t>      ed e’ </a:t>
            </a:r>
            <a:r>
              <a:rPr lang="en-US" sz="1600" dirty="0" err="1">
                <a:solidFill>
                  <a:srgbClr val="00B050"/>
                </a:solidFill>
              </a:rPr>
              <a:t>uscito</a:t>
            </a:r>
            <a:r>
              <a:rPr lang="en-US" sz="1600" dirty="0">
                <a:solidFill>
                  <a:srgbClr val="00B050"/>
                </a:solidFill>
              </a:rPr>
              <a:t> dal </a:t>
            </a:r>
            <a:r>
              <a:rPr lang="en-US" sz="1600" dirty="0" err="1">
                <a:solidFill>
                  <a:srgbClr val="00B050"/>
                </a:solidFill>
              </a:rPr>
              <a:t>rivelatore</a:t>
            </a:r>
            <a:r>
              <a:rPr lang="en-US" sz="1600" dirty="0">
                <a:solidFill>
                  <a:srgbClr val="00B050"/>
                </a:solidFill>
              </a:rPr>
              <a:t>.</a:t>
            </a:r>
          </a:p>
        </p:txBody>
      </p:sp>
      <p:graphicFrame>
        <p:nvGraphicFramePr>
          <p:cNvPr id="4" name="Object 8">
            <a:extLst>
              <a:ext uri="{FF2B5EF4-FFF2-40B4-BE49-F238E27FC236}">
                <a16:creationId xmlns:a16="http://schemas.microsoft.com/office/drawing/2014/main" id="{A60F1AC1-8DBD-7A4C-91CB-3C7FFAB34513}"/>
              </a:ext>
            </a:extLst>
          </p:cNvPr>
          <p:cNvGraphicFramePr>
            <a:graphicFrameLocks noChangeAspect="1"/>
          </p:cNvGraphicFramePr>
          <p:nvPr/>
        </p:nvGraphicFramePr>
        <p:xfrm>
          <a:off x="3546061" y="3027736"/>
          <a:ext cx="5075238" cy="2084473"/>
        </p:xfrm>
        <a:graphic>
          <a:graphicData uri="http://schemas.openxmlformats.org/presentationml/2006/ole">
            <mc:AlternateContent xmlns:mc="http://schemas.openxmlformats.org/markup-compatibility/2006">
              <mc:Choice xmlns:v="urn:schemas-microsoft-com:vml" Requires="v">
                <p:oleObj name="Equation" r:id="rId2" imgW="2844800" imgH="1168400" progId="Equation.3">
                  <p:embed/>
                </p:oleObj>
              </mc:Choice>
              <mc:Fallback>
                <p:oleObj name="Equation" r:id="rId2" imgW="2844800" imgH="1168400" progId="Equation.3">
                  <p:embed/>
                  <p:pic>
                    <p:nvPicPr>
                      <p:cNvPr id="4" name="Object 8">
                        <a:extLst>
                          <a:ext uri="{FF2B5EF4-FFF2-40B4-BE49-F238E27FC236}">
                            <a16:creationId xmlns:a16="http://schemas.microsoft.com/office/drawing/2014/main" id="{A60F1AC1-8DBD-7A4C-91CB-3C7FFAB34513}"/>
                          </a:ext>
                        </a:extLst>
                      </p:cNvPr>
                      <p:cNvPicPr>
                        <a:picLocks noChangeAspect="1" noChangeArrowheads="1"/>
                      </p:cNvPicPr>
                      <p:nvPr/>
                    </p:nvPicPr>
                    <p:blipFill>
                      <a:blip r:embed="rId3"/>
                      <a:srcRect/>
                      <a:stretch>
                        <a:fillRect/>
                      </a:stretch>
                    </p:blipFill>
                    <p:spPr bwMode="auto">
                      <a:xfrm>
                        <a:off x="3546061" y="3027736"/>
                        <a:ext cx="5075238" cy="2084473"/>
                      </a:xfrm>
                      <a:prstGeom prst="rect">
                        <a:avLst/>
                      </a:prstGeom>
                      <a:noFill/>
                      <a:ln>
                        <a:solidFill>
                          <a:srgbClr val="008000"/>
                        </a:solidFill>
                      </a:ln>
                      <a:effectLst/>
                    </p:spPr>
                  </p:pic>
                </p:oleObj>
              </mc:Fallback>
            </mc:AlternateContent>
          </a:graphicData>
        </a:graphic>
      </p:graphicFrame>
      <p:graphicFrame>
        <p:nvGraphicFramePr>
          <p:cNvPr id="5" name="Object 8">
            <a:extLst>
              <a:ext uri="{FF2B5EF4-FFF2-40B4-BE49-F238E27FC236}">
                <a16:creationId xmlns:a16="http://schemas.microsoft.com/office/drawing/2014/main" id="{BA7EA997-6E2A-9640-8F59-8D5F9EF185E8}"/>
              </a:ext>
            </a:extLst>
          </p:cNvPr>
          <p:cNvGraphicFramePr>
            <a:graphicFrameLocks noChangeAspect="1"/>
          </p:cNvGraphicFramePr>
          <p:nvPr/>
        </p:nvGraphicFramePr>
        <p:xfrm>
          <a:off x="3446048" y="5259846"/>
          <a:ext cx="5275263" cy="1250836"/>
        </p:xfrm>
        <a:graphic>
          <a:graphicData uri="http://schemas.openxmlformats.org/presentationml/2006/ole">
            <mc:AlternateContent xmlns:mc="http://schemas.openxmlformats.org/markup-compatibility/2006">
              <mc:Choice xmlns:v="urn:schemas-microsoft-com:vml" Requires="v">
                <p:oleObj name="Equation" r:id="rId4" imgW="3695700" imgH="876300" progId="Equation.3">
                  <p:embed/>
                </p:oleObj>
              </mc:Choice>
              <mc:Fallback>
                <p:oleObj name="Equation" r:id="rId4" imgW="3695700" imgH="876300" progId="Equation.3">
                  <p:embed/>
                  <p:pic>
                    <p:nvPicPr>
                      <p:cNvPr id="5" name="Object 8">
                        <a:extLst>
                          <a:ext uri="{FF2B5EF4-FFF2-40B4-BE49-F238E27FC236}">
                            <a16:creationId xmlns:a16="http://schemas.microsoft.com/office/drawing/2014/main" id="{BA7EA997-6E2A-9640-8F59-8D5F9EF185E8}"/>
                          </a:ext>
                        </a:extLst>
                      </p:cNvPr>
                      <p:cNvPicPr>
                        <a:picLocks noChangeAspect="1" noChangeArrowheads="1"/>
                      </p:cNvPicPr>
                      <p:nvPr/>
                    </p:nvPicPr>
                    <p:blipFill>
                      <a:blip r:embed="rId5"/>
                      <a:srcRect/>
                      <a:stretch>
                        <a:fillRect/>
                      </a:stretch>
                    </p:blipFill>
                    <p:spPr bwMode="auto">
                      <a:xfrm>
                        <a:off x="3446048" y="5259846"/>
                        <a:ext cx="5275263" cy="1250836"/>
                      </a:xfrm>
                      <a:prstGeom prst="rect">
                        <a:avLst/>
                      </a:prstGeom>
                      <a:noFill/>
                      <a:ln>
                        <a:solidFill>
                          <a:srgbClr val="D8003B"/>
                        </a:solidFill>
                      </a:ln>
                      <a:effectLst/>
                    </p:spPr>
                  </p:pic>
                </p:oleObj>
              </mc:Fallback>
            </mc:AlternateContent>
          </a:graphicData>
        </a:graphic>
      </p:graphicFrame>
    </p:spTree>
    <p:extLst>
      <p:ext uri="{BB962C8B-B14F-4D97-AF65-F5344CB8AC3E}">
        <p14:creationId xmlns:p14="http://schemas.microsoft.com/office/powerpoint/2010/main" val="4176062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6084168" y="3140968"/>
            <a:ext cx="1421532" cy="457200"/>
          </a:xfrm>
          <a:prstGeom prst="rect">
            <a:avLst/>
          </a:prstGeom>
          <a:solidFill>
            <a:srgbClr val="FFFFFF"/>
          </a:solidFill>
          <a:ln w="28575" cap="flat" cmpd="sng" algn="ctr">
            <a:solidFill>
              <a:srgbClr val="D8003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
        <p:nvSpPr>
          <p:cNvPr id="33" name="Down Arrow 32"/>
          <p:cNvSpPr/>
          <p:nvPr/>
        </p:nvSpPr>
        <p:spPr bwMode="auto">
          <a:xfrm>
            <a:off x="899592" y="1844824"/>
            <a:ext cx="144016" cy="3456384"/>
          </a:xfrm>
          <a:prstGeom prst="downArrow">
            <a:avLst>
              <a:gd name="adj1" fmla="val 50000"/>
              <a:gd name="adj2" fmla="val 235188"/>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 name="Title 1"/>
          <p:cNvSpPr>
            <a:spLocks noGrp="1"/>
          </p:cNvSpPr>
          <p:nvPr>
            <p:ph type="title"/>
          </p:nvPr>
        </p:nvSpPr>
        <p:spPr>
          <a:xfrm>
            <a:off x="127000" y="101594"/>
            <a:ext cx="5741144" cy="533400"/>
          </a:xfrm>
        </p:spPr>
        <p:txBody>
          <a:bodyPr>
            <a:normAutofit fontScale="90000"/>
          </a:bodyPr>
          <a:lstStyle/>
          <a:p>
            <a:pPr algn="l"/>
            <a:r>
              <a:rPr lang="en-US" b="1" dirty="0" err="1"/>
              <a:t>Quante</a:t>
            </a:r>
            <a:r>
              <a:rPr lang="en-US" b="1" dirty="0"/>
              <a:t> </a:t>
            </a:r>
            <a:r>
              <a:rPr lang="en-US" b="1" dirty="0" err="1"/>
              <a:t>interazioni</a:t>
            </a:r>
            <a:r>
              <a:rPr lang="en-US" b="1" dirty="0"/>
              <a:t> </a:t>
            </a:r>
            <a:r>
              <a:rPr lang="en-US" b="1" dirty="0" err="1"/>
              <a:t>facciamo</a:t>
            </a:r>
            <a:r>
              <a:rPr lang="en-US" b="1" dirty="0"/>
              <a:t>?</a:t>
            </a:r>
          </a:p>
        </p:txBody>
      </p:sp>
      <p:grpSp>
        <p:nvGrpSpPr>
          <p:cNvPr id="27" name="Group 26"/>
          <p:cNvGrpSpPr/>
          <p:nvPr/>
        </p:nvGrpSpPr>
        <p:grpSpPr>
          <a:xfrm>
            <a:off x="1098277" y="1025352"/>
            <a:ext cx="4841875" cy="5832648"/>
            <a:chOff x="611560" y="1025352"/>
            <a:chExt cx="4841875" cy="5832648"/>
          </a:xfrm>
        </p:grpSpPr>
        <p:grpSp>
          <p:nvGrpSpPr>
            <p:cNvPr id="4" name="Group 51210"/>
            <p:cNvGrpSpPr>
              <a:grpSpLocks/>
            </p:cNvGrpSpPr>
            <p:nvPr/>
          </p:nvGrpSpPr>
          <p:grpSpPr bwMode="auto">
            <a:xfrm>
              <a:off x="611560" y="1025352"/>
              <a:ext cx="4841875" cy="5832648"/>
              <a:chOff x="3347864" y="1124744"/>
              <a:chExt cx="4841789" cy="5400601"/>
            </a:xfrm>
          </p:grpSpPr>
          <p:pic>
            <p:nvPicPr>
              <p:cNvPr id="5" name="Picture 3" descr="pic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1124744"/>
                <a:ext cx="4841789" cy="54006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6" name="Group 51209"/>
              <p:cNvGrpSpPr>
                <a:grpSpLocks/>
              </p:cNvGrpSpPr>
              <p:nvPr/>
            </p:nvGrpSpPr>
            <p:grpSpPr bwMode="auto">
              <a:xfrm>
                <a:off x="3923928" y="2708920"/>
                <a:ext cx="2144142" cy="3696039"/>
                <a:chOff x="3923928" y="2708920"/>
                <a:chExt cx="2144142" cy="3696039"/>
              </a:xfrm>
            </p:grpSpPr>
            <p:sp>
              <p:nvSpPr>
                <p:cNvPr id="7" name="TextBox 53"/>
                <p:cNvSpPr txBox="1">
                  <a:spLocks noChangeArrowheads="1"/>
                </p:cNvSpPr>
                <p:nvPr/>
              </p:nvSpPr>
              <p:spPr bwMode="auto">
                <a:xfrm>
                  <a:off x="5336793" y="6176977"/>
                  <a:ext cx="731277" cy="2279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algn="r" eaLnBrk="0" fontAlgn="base" hangingPunct="0">
                    <a:spcBef>
                      <a:spcPct val="0"/>
                    </a:spcBef>
                    <a:spcAft>
                      <a:spcPct val="0"/>
                    </a:spcAft>
                    <a:defRPr sz="1400">
                      <a:solidFill>
                        <a:schemeClr val="tx1"/>
                      </a:solidFill>
                      <a:latin typeface="Arial" charset="0"/>
                      <a:ea typeface="ＭＳ Ｐゴシック" charset="0"/>
                    </a:defRPr>
                  </a:lvl6pPr>
                  <a:lvl7pPr marL="2971800" indent="-228600" algn="r" eaLnBrk="0" fontAlgn="base" hangingPunct="0">
                    <a:spcBef>
                      <a:spcPct val="0"/>
                    </a:spcBef>
                    <a:spcAft>
                      <a:spcPct val="0"/>
                    </a:spcAft>
                    <a:defRPr sz="1400">
                      <a:solidFill>
                        <a:schemeClr val="tx1"/>
                      </a:solidFill>
                      <a:latin typeface="Arial" charset="0"/>
                      <a:ea typeface="ＭＳ Ｐゴシック" charset="0"/>
                    </a:defRPr>
                  </a:lvl7pPr>
                  <a:lvl8pPr marL="3429000" indent="-228600" algn="r" eaLnBrk="0" fontAlgn="base" hangingPunct="0">
                    <a:spcBef>
                      <a:spcPct val="0"/>
                    </a:spcBef>
                    <a:spcAft>
                      <a:spcPct val="0"/>
                    </a:spcAft>
                    <a:defRPr sz="1400">
                      <a:solidFill>
                        <a:schemeClr val="tx1"/>
                      </a:solidFill>
                      <a:latin typeface="Arial" charset="0"/>
                      <a:ea typeface="ＭＳ Ｐゴシック" charset="0"/>
                    </a:defRPr>
                  </a:lvl8pPr>
                  <a:lvl9pPr marL="3886200" indent="-228600" algn="r" eaLnBrk="0" fontAlgn="base" hangingPunct="0">
                    <a:spcBef>
                      <a:spcPct val="0"/>
                    </a:spcBef>
                    <a:spcAft>
                      <a:spcPct val="0"/>
                    </a:spcAft>
                    <a:defRPr sz="1400">
                      <a:solidFill>
                        <a:schemeClr val="tx1"/>
                      </a:solidFill>
                      <a:latin typeface="Arial" charset="0"/>
                      <a:ea typeface="ＭＳ Ｐゴシック" charset="0"/>
                    </a:defRPr>
                  </a:lvl9pPr>
                </a:lstStyle>
                <a:p>
                  <a:pPr algn="ctr" defTabSz="457200" eaLnBrk="1" fontAlgn="auto" hangingPunct="1">
                    <a:spcBef>
                      <a:spcPts val="0"/>
                    </a:spcBef>
                    <a:spcAft>
                      <a:spcPts val="0"/>
                    </a:spcAft>
                  </a:pPr>
                  <a:r>
                    <a:rPr lang="en-US" sz="1000" b="1" dirty="0">
                      <a:solidFill>
                        <a:prstClr val="black"/>
                      </a:solidFill>
                    </a:rPr>
                    <a:t>Jet E</a:t>
                  </a:r>
                  <a:r>
                    <a:rPr lang="en-US" sz="1000" b="1" baseline="-25000" dirty="0">
                      <a:solidFill>
                        <a:prstClr val="black"/>
                      </a:solidFill>
                    </a:rPr>
                    <a:t>T</a:t>
                  </a:r>
                  <a:r>
                    <a:rPr lang="en-US" sz="1000" b="1" dirty="0">
                      <a:solidFill>
                        <a:prstClr val="black"/>
                      </a:solidFill>
                    </a:rPr>
                    <a:t> or</a:t>
                  </a:r>
                </a:p>
              </p:txBody>
            </p:sp>
            <p:cxnSp>
              <p:nvCxnSpPr>
                <p:cNvPr id="8" name="Straight Connector 68"/>
                <p:cNvCxnSpPr>
                  <a:cxnSpLocks noChangeShapeType="1"/>
                </p:cNvCxnSpPr>
                <p:nvPr/>
              </p:nvCxnSpPr>
              <p:spPr bwMode="auto">
                <a:xfrm>
                  <a:off x="5004048" y="3284984"/>
                  <a:ext cx="432048" cy="504056"/>
                </a:xfrm>
                <a:prstGeom prst="line">
                  <a:avLst/>
                </a:prstGeom>
                <a:noFill/>
                <a:ln w="28575">
                  <a:solidFill>
                    <a:srgbClr val="808080"/>
                  </a:solidFill>
                  <a:round/>
                  <a:headEnd/>
                  <a:tailEnd/>
                </a:ln>
                <a:extLst>
                  <a:ext uri="{909E8E84-426E-40dd-AFC4-6F175D3DCCD1}">
                    <a14:hiddenFill xmlns="" xmlns:a14="http://schemas.microsoft.com/office/drawing/2010/main">
                      <a:noFill/>
                    </a14:hiddenFill>
                  </a:ext>
                </a:extLst>
              </p:spPr>
            </p:cxnSp>
            <p:cxnSp>
              <p:nvCxnSpPr>
                <p:cNvPr id="9" name="Straight Connector 69"/>
                <p:cNvCxnSpPr>
                  <a:cxnSpLocks noChangeShapeType="1"/>
                </p:cNvCxnSpPr>
                <p:nvPr/>
              </p:nvCxnSpPr>
              <p:spPr bwMode="auto">
                <a:xfrm>
                  <a:off x="4283968" y="2996952"/>
                  <a:ext cx="720080" cy="288032"/>
                </a:xfrm>
                <a:prstGeom prst="line">
                  <a:avLst/>
                </a:prstGeom>
                <a:noFill/>
                <a:ln w="28575">
                  <a:solidFill>
                    <a:srgbClr val="808080"/>
                  </a:solidFill>
                  <a:round/>
                  <a:headEnd/>
                  <a:tailEnd/>
                </a:ln>
                <a:extLst>
                  <a:ext uri="{909E8E84-426E-40dd-AFC4-6F175D3DCCD1}">
                    <a14:hiddenFill xmlns="" xmlns:a14="http://schemas.microsoft.com/office/drawing/2010/main">
                      <a:noFill/>
                    </a14:hiddenFill>
                  </a:ext>
                </a:extLst>
              </p:spPr>
            </p:cxnSp>
            <p:cxnSp>
              <p:nvCxnSpPr>
                <p:cNvPr id="10" name="Straight Connector 70"/>
                <p:cNvCxnSpPr>
                  <a:cxnSpLocks noChangeShapeType="1"/>
                </p:cNvCxnSpPr>
                <p:nvPr/>
              </p:nvCxnSpPr>
              <p:spPr bwMode="auto">
                <a:xfrm>
                  <a:off x="3923928" y="2708920"/>
                  <a:ext cx="360040" cy="288032"/>
                </a:xfrm>
                <a:prstGeom prst="line">
                  <a:avLst/>
                </a:prstGeom>
                <a:noFill/>
                <a:ln w="28575">
                  <a:solidFill>
                    <a:srgbClr val="808080"/>
                  </a:solidFill>
                  <a:round/>
                  <a:headEnd/>
                  <a:tailEnd/>
                </a:ln>
                <a:extLst>
                  <a:ext uri="{909E8E84-426E-40dd-AFC4-6F175D3DCCD1}">
                    <a14:hiddenFill xmlns="" xmlns:a14="http://schemas.microsoft.com/office/drawing/2010/main">
                      <a:noFill/>
                    </a14:hiddenFill>
                  </a:ext>
                </a:extLst>
              </p:spPr>
            </p:cxnSp>
            <p:sp>
              <p:nvSpPr>
                <p:cNvPr id="11" name="TextBox 51208"/>
                <p:cNvSpPr txBox="1">
                  <a:spLocks noChangeArrowheads="1"/>
                </p:cNvSpPr>
                <p:nvPr/>
              </p:nvSpPr>
              <p:spPr bwMode="auto">
                <a:xfrm>
                  <a:off x="4387902" y="2883626"/>
                  <a:ext cx="760131" cy="2279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algn="r" eaLnBrk="0" fontAlgn="base" hangingPunct="0">
                    <a:spcBef>
                      <a:spcPct val="0"/>
                    </a:spcBef>
                    <a:spcAft>
                      <a:spcPct val="0"/>
                    </a:spcAft>
                    <a:defRPr sz="1400">
                      <a:solidFill>
                        <a:schemeClr val="tx1"/>
                      </a:solidFill>
                      <a:latin typeface="Arial" charset="0"/>
                      <a:ea typeface="ＭＳ Ｐゴシック" charset="0"/>
                    </a:defRPr>
                  </a:lvl6pPr>
                  <a:lvl7pPr marL="2971800" indent="-228600" algn="r" eaLnBrk="0" fontAlgn="base" hangingPunct="0">
                    <a:spcBef>
                      <a:spcPct val="0"/>
                    </a:spcBef>
                    <a:spcAft>
                      <a:spcPct val="0"/>
                    </a:spcAft>
                    <a:defRPr sz="1400">
                      <a:solidFill>
                        <a:schemeClr val="tx1"/>
                      </a:solidFill>
                      <a:latin typeface="Arial" charset="0"/>
                      <a:ea typeface="ＭＳ Ｐゴシック" charset="0"/>
                    </a:defRPr>
                  </a:lvl7pPr>
                  <a:lvl8pPr marL="3429000" indent="-228600" algn="r" eaLnBrk="0" fontAlgn="base" hangingPunct="0">
                    <a:spcBef>
                      <a:spcPct val="0"/>
                    </a:spcBef>
                    <a:spcAft>
                      <a:spcPct val="0"/>
                    </a:spcAft>
                    <a:defRPr sz="1400">
                      <a:solidFill>
                        <a:schemeClr val="tx1"/>
                      </a:solidFill>
                      <a:latin typeface="Arial" charset="0"/>
                      <a:ea typeface="ＭＳ Ｐゴシック" charset="0"/>
                    </a:defRPr>
                  </a:lvl8pPr>
                  <a:lvl9pPr marL="3886200" indent="-228600" algn="r" eaLnBrk="0" fontAlgn="base" hangingPunct="0">
                    <a:spcBef>
                      <a:spcPct val="0"/>
                    </a:spcBef>
                    <a:spcAft>
                      <a:spcPct val="0"/>
                    </a:spcAft>
                    <a:defRPr sz="1400">
                      <a:solidFill>
                        <a:schemeClr val="tx1"/>
                      </a:solidFill>
                      <a:latin typeface="Arial" charset="0"/>
                      <a:ea typeface="ＭＳ Ｐゴシック" charset="0"/>
                    </a:defRPr>
                  </a:lvl9pPr>
                </a:lstStyle>
                <a:p>
                  <a:pPr algn="ctr" defTabSz="457200" eaLnBrk="1" fontAlgn="auto" hangingPunct="1">
                    <a:spcBef>
                      <a:spcPts val="0"/>
                    </a:spcBef>
                    <a:spcAft>
                      <a:spcPts val="0"/>
                    </a:spcAft>
                  </a:pPr>
                  <a:r>
                    <a:rPr lang="en-US" sz="1000" b="1" dirty="0">
                      <a:solidFill>
                        <a:srgbClr val="808080"/>
                      </a:solidFill>
                    </a:rPr>
                    <a:t>QCD Jets</a:t>
                  </a:r>
                </a:p>
              </p:txBody>
            </p:sp>
          </p:grpSp>
        </p:grpSp>
        <p:cxnSp>
          <p:nvCxnSpPr>
            <p:cNvPr id="18" name="Straight Connector 17"/>
            <p:cNvCxnSpPr/>
            <p:nvPr/>
          </p:nvCxnSpPr>
          <p:spPr bwMode="auto">
            <a:xfrm flipH="1">
              <a:off x="1785938" y="4418727"/>
              <a:ext cx="5870" cy="2042646"/>
            </a:xfrm>
            <a:prstGeom prst="line">
              <a:avLst/>
            </a:prstGeom>
            <a:solidFill>
              <a:schemeClr val="accent1"/>
            </a:solidFill>
            <a:ln w="9525" cap="flat" cmpd="sng" algn="ctr">
              <a:solidFill>
                <a:schemeClr val="accent1">
                  <a:lumMod val="50000"/>
                </a:schemeClr>
              </a:solidFill>
              <a:prstDash val="sysDash"/>
              <a:round/>
              <a:headEnd type="none" w="med" len="med"/>
              <a:tailEnd type="none" w="med" len="med"/>
            </a:ln>
            <a:effectLst/>
          </p:spPr>
        </p:cxnSp>
        <p:sp>
          <p:nvSpPr>
            <p:cNvPr id="20" name="TextBox 19"/>
            <p:cNvSpPr txBox="1"/>
            <p:nvPr/>
          </p:nvSpPr>
          <p:spPr>
            <a:xfrm>
              <a:off x="1576239" y="6407750"/>
              <a:ext cx="420308" cy="261610"/>
            </a:xfrm>
            <a:prstGeom prst="rect">
              <a:avLst/>
            </a:prstGeom>
            <a:noFill/>
          </p:spPr>
          <p:txBody>
            <a:bodyPr wrap="none" rtlCol="0">
              <a:spAutoFit/>
            </a:bodyPr>
            <a:lstStyle/>
            <a:p>
              <a:r>
                <a:rPr lang="en-US" sz="1050" b="1" dirty="0"/>
                <a:t>125</a:t>
              </a:r>
            </a:p>
          </p:txBody>
        </p:sp>
      </p:grpSp>
      <p:sp>
        <p:nvSpPr>
          <p:cNvPr id="25" name="Rectangle 24"/>
          <p:cNvSpPr/>
          <p:nvPr/>
        </p:nvSpPr>
        <p:spPr>
          <a:xfrm>
            <a:off x="0" y="692696"/>
            <a:ext cx="3763620" cy="400110"/>
          </a:xfrm>
          <a:prstGeom prst="rect">
            <a:avLst/>
          </a:prstGeom>
        </p:spPr>
        <p:txBody>
          <a:bodyPr wrap="none">
            <a:spAutoFit/>
          </a:bodyPr>
          <a:lstStyle/>
          <a:p>
            <a:r>
              <a:rPr lang="en-US" sz="2000" kern="0" dirty="0" err="1">
                <a:solidFill>
                  <a:srgbClr val="000000"/>
                </a:solidFill>
                <a:latin typeface="+mn-lt"/>
              </a:rPr>
              <a:t>Sezioni</a:t>
            </a:r>
            <a:r>
              <a:rPr lang="en-US" sz="2000" kern="0" dirty="0">
                <a:solidFill>
                  <a:srgbClr val="000000"/>
                </a:solidFill>
                <a:latin typeface="+mn-lt"/>
              </a:rPr>
              <a:t> </a:t>
            </a:r>
            <a:r>
              <a:rPr lang="en-US" sz="2000" kern="0" dirty="0" err="1">
                <a:solidFill>
                  <a:srgbClr val="000000"/>
                </a:solidFill>
                <a:latin typeface="+mn-lt"/>
              </a:rPr>
              <a:t>d’urto</a:t>
            </a:r>
            <a:r>
              <a:rPr lang="en-US" sz="2000" kern="0" dirty="0">
                <a:solidFill>
                  <a:srgbClr val="000000"/>
                </a:solidFill>
                <a:latin typeface="+mn-lt"/>
              </a:rPr>
              <a:t> </a:t>
            </a:r>
            <a:r>
              <a:rPr lang="en-US" sz="2000" kern="0" dirty="0">
                <a:solidFill>
                  <a:srgbClr val="000000"/>
                </a:solidFill>
                <a:latin typeface="Symbol" charset="2"/>
                <a:cs typeface="Symbol" charset="2"/>
              </a:rPr>
              <a:t>s</a:t>
            </a:r>
            <a:r>
              <a:rPr lang="en-US" sz="2000" kern="0" dirty="0">
                <a:solidFill>
                  <a:srgbClr val="000000"/>
                </a:solidFill>
                <a:latin typeface="+mn-lt"/>
              </a:rPr>
              <a:t> (a 14 </a:t>
            </a:r>
            <a:r>
              <a:rPr lang="en-US" sz="2000" kern="0" dirty="0" err="1">
                <a:solidFill>
                  <a:srgbClr val="000000"/>
                </a:solidFill>
                <a:latin typeface="+mn-lt"/>
              </a:rPr>
              <a:t>TeV</a:t>
            </a:r>
            <a:r>
              <a:rPr lang="en-US" sz="2000" kern="0" dirty="0">
                <a:solidFill>
                  <a:srgbClr val="000000"/>
                </a:solidFill>
                <a:latin typeface="+mn-lt"/>
              </a:rPr>
              <a:t>):</a:t>
            </a:r>
          </a:p>
        </p:txBody>
      </p:sp>
      <p:sp>
        <p:nvSpPr>
          <p:cNvPr id="26" name="Rectangle 25"/>
          <p:cNvSpPr/>
          <p:nvPr/>
        </p:nvSpPr>
        <p:spPr>
          <a:xfrm rot="16200000">
            <a:off x="-1322270" y="3255434"/>
            <a:ext cx="3488455" cy="523220"/>
          </a:xfrm>
          <a:prstGeom prst="rect">
            <a:avLst/>
          </a:prstGeom>
        </p:spPr>
        <p:txBody>
          <a:bodyPr wrap="none">
            <a:spAutoFit/>
          </a:bodyPr>
          <a:lstStyle/>
          <a:p>
            <a:r>
              <a:rPr lang="en-US" sz="2800" b="1" kern="0" dirty="0">
                <a:solidFill>
                  <a:srgbClr val="000000"/>
                </a:solidFill>
                <a:latin typeface="Candara" pitchFamily="34" charset="0"/>
              </a:rPr>
              <a:t>12 </a:t>
            </a:r>
            <a:r>
              <a:rPr lang="en-US" sz="2800" b="1" kern="0" dirty="0" err="1">
                <a:solidFill>
                  <a:srgbClr val="000000"/>
                </a:solidFill>
                <a:latin typeface="Candara" pitchFamily="34" charset="0"/>
              </a:rPr>
              <a:t>ordini</a:t>
            </a:r>
            <a:r>
              <a:rPr lang="en-US" sz="2800" b="1" kern="0" dirty="0">
                <a:solidFill>
                  <a:srgbClr val="000000"/>
                </a:solidFill>
                <a:latin typeface="Candara" pitchFamily="34" charset="0"/>
              </a:rPr>
              <a:t> </a:t>
            </a:r>
            <a:r>
              <a:rPr lang="en-US" sz="2800" b="1" kern="0" dirty="0" err="1">
                <a:solidFill>
                  <a:srgbClr val="000000"/>
                </a:solidFill>
                <a:latin typeface="Candara" pitchFamily="34" charset="0"/>
              </a:rPr>
              <a:t>di</a:t>
            </a:r>
            <a:r>
              <a:rPr lang="en-US" sz="2800" b="1" kern="0" dirty="0">
                <a:solidFill>
                  <a:srgbClr val="000000"/>
                </a:solidFill>
                <a:latin typeface="Candara" pitchFamily="34" charset="0"/>
              </a:rPr>
              <a:t> </a:t>
            </a:r>
            <a:r>
              <a:rPr lang="en-US" sz="2800" b="1" kern="0" dirty="0" err="1">
                <a:solidFill>
                  <a:srgbClr val="000000"/>
                </a:solidFill>
                <a:latin typeface="Candara" pitchFamily="34" charset="0"/>
              </a:rPr>
              <a:t>grandezza</a:t>
            </a:r>
            <a:endParaRPr lang="en-US" sz="2800" b="1" kern="0" dirty="0">
              <a:solidFill>
                <a:srgbClr val="000000"/>
              </a:solidFill>
              <a:latin typeface="Candara" pitchFamily="34" charset="0"/>
            </a:endParaRPr>
          </a:p>
        </p:txBody>
      </p:sp>
      <p:sp>
        <p:nvSpPr>
          <p:cNvPr id="29" name="Rectangle 28"/>
          <p:cNvSpPr/>
          <p:nvPr/>
        </p:nvSpPr>
        <p:spPr>
          <a:xfrm>
            <a:off x="566930" y="5229200"/>
            <a:ext cx="811441" cy="338554"/>
          </a:xfrm>
          <a:prstGeom prst="rect">
            <a:avLst/>
          </a:prstGeom>
        </p:spPr>
        <p:txBody>
          <a:bodyPr wrap="square">
            <a:spAutoFit/>
          </a:bodyPr>
          <a:lstStyle/>
          <a:p>
            <a:pPr algn="ctr"/>
            <a:r>
              <a:rPr lang="en-US" sz="1600" b="1" dirty="0">
                <a:solidFill>
                  <a:srgbClr val="FF0000"/>
                </a:solidFill>
              </a:rPr>
              <a:t>Higgs </a:t>
            </a:r>
          </a:p>
        </p:txBody>
      </p:sp>
      <p:sp>
        <p:nvSpPr>
          <p:cNvPr id="30" name="Rectangle 29"/>
          <p:cNvSpPr/>
          <p:nvPr/>
        </p:nvSpPr>
        <p:spPr>
          <a:xfrm>
            <a:off x="755576" y="3501008"/>
            <a:ext cx="453970" cy="307777"/>
          </a:xfrm>
          <a:prstGeom prst="rect">
            <a:avLst/>
          </a:prstGeom>
          <a:solidFill>
            <a:schemeClr val="bg1"/>
          </a:solidFill>
          <a:effectLst>
            <a:softEdge rad="63500"/>
          </a:effectLst>
        </p:spPr>
        <p:txBody>
          <a:bodyPr wrap="none">
            <a:spAutoFit/>
          </a:bodyPr>
          <a:lstStyle/>
          <a:p>
            <a:pPr algn="ctr"/>
            <a:r>
              <a:rPr lang="en-US" sz="1400" b="1" dirty="0">
                <a:solidFill>
                  <a:srgbClr val="0000CC"/>
                </a:solidFill>
              </a:rPr>
              <a:t>SM</a:t>
            </a:r>
          </a:p>
        </p:txBody>
      </p:sp>
      <p:sp>
        <p:nvSpPr>
          <p:cNvPr id="31" name="Rectangle 30"/>
          <p:cNvSpPr/>
          <p:nvPr/>
        </p:nvSpPr>
        <p:spPr>
          <a:xfrm>
            <a:off x="585781" y="1556792"/>
            <a:ext cx="773738" cy="338554"/>
          </a:xfrm>
          <a:prstGeom prst="rect">
            <a:avLst/>
          </a:prstGeom>
        </p:spPr>
        <p:txBody>
          <a:bodyPr wrap="none">
            <a:spAutoFit/>
          </a:bodyPr>
          <a:lstStyle/>
          <a:p>
            <a:pPr algn="ctr"/>
            <a:r>
              <a:rPr lang="en-US" sz="1600" b="1" dirty="0" err="1">
                <a:solidFill>
                  <a:srgbClr val="0000CC"/>
                </a:solidFill>
              </a:rPr>
              <a:t>Totale</a:t>
            </a:r>
            <a:endParaRPr lang="en-US" sz="1600" b="1" dirty="0">
              <a:solidFill>
                <a:srgbClr val="0000CC"/>
              </a:solidFill>
            </a:endParaRPr>
          </a:p>
        </p:txBody>
      </p:sp>
      <p:sp>
        <p:nvSpPr>
          <p:cNvPr id="32" name="Rectangle 31"/>
          <p:cNvSpPr/>
          <p:nvPr/>
        </p:nvSpPr>
        <p:spPr>
          <a:xfrm>
            <a:off x="770805" y="2204864"/>
            <a:ext cx="423513" cy="307777"/>
          </a:xfrm>
          <a:prstGeom prst="rect">
            <a:avLst/>
          </a:prstGeom>
          <a:solidFill>
            <a:schemeClr val="bg1"/>
          </a:solidFill>
          <a:effectLst>
            <a:softEdge rad="63500"/>
          </a:effectLst>
        </p:spPr>
        <p:txBody>
          <a:bodyPr wrap="none">
            <a:spAutoFit/>
          </a:bodyPr>
          <a:lstStyle/>
          <a:p>
            <a:pPr algn="ctr"/>
            <a:r>
              <a:rPr lang="en-US" sz="1400" b="1" dirty="0">
                <a:solidFill>
                  <a:srgbClr val="0000CC"/>
                </a:solidFill>
              </a:rPr>
              <a:t>HF</a:t>
            </a:r>
          </a:p>
        </p:txBody>
      </p:sp>
      <p:grpSp>
        <p:nvGrpSpPr>
          <p:cNvPr id="67" name="Group 66"/>
          <p:cNvGrpSpPr/>
          <p:nvPr/>
        </p:nvGrpSpPr>
        <p:grpSpPr>
          <a:xfrm>
            <a:off x="5220072" y="2292653"/>
            <a:ext cx="3960440" cy="3890654"/>
            <a:chOff x="5220072" y="2292653"/>
            <a:chExt cx="3960440" cy="3890654"/>
          </a:xfrm>
        </p:grpSpPr>
        <p:sp>
          <p:nvSpPr>
            <p:cNvPr id="46" name="Rectangle 45"/>
            <p:cNvSpPr/>
            <p:nvPr/>
          </p:nvSpPr>
          <p:spPr>
            <a:xfrm>
              <a:off x="5830044" y="5229200"/>
              <a:ext cx="3258900" cy="954107"/>
            </a:xfrm>
            <a:prstGeom prst="rect">
              <a:avLst/>
            </a:prstGeom>
          </p:spPr>
          <p:txBody>
            <a:bodyPr wrap="none">
              <a:spAutoFit/>
            </a:bodyPr>
            <a:lstStyle/>
            <a:p>
              <a:pPr marL="342900" lvl="0" indent="-342900" eaLnBrk="0" fontAlgn="base" hangingPunct="0">
                <a:spcBef>
                  <a:spcPct val="20000"/>
                </a:spcBef>
                <a:spcAft>
                  <a:spcPct val="0"/>
                </a:spcAft>
                <a:buSzPct val="96000"/>
                <a:buFont typeface="Symbol" pitchFamily="18" charset="2"/>
                <a:buChar char="Þ"/>
              </a:pPr>
              <a:r>
                <a:rPr lang="en-US" sz="2000" kern="0" dirty="0">
                  <a:solidFill>
                    <a:srgbClr val="000000"/>
                  </a:solidFill>
                  <a:latin typeface="Candara" pitchFamily="34" charset="0"/>
                </a:rPr>
                <a:t>Si </a:t>
              </a:r>
              <a:r>
                <a:rPr lang="en-US" sz="2000" kern="0" dirty="0" err="1">
                  <a:solidFill>
                    <a:srgbClr val="000000"/>
                  </a:solidFill>
                  <a:latin typeface="Candara" pitchFamily="34" charset="0"/>
                </a:rPr>
                <a:t>cerca</a:t>
              </a:r>
              <a:r>
                <a:rPr lang="en-US" sz="2000" kern="0" dirty="0">
                  <a:solidFill>
                    <a:srgbClr val="000000"/>
                  </a:solidFill>
                  <a:latin typeface="Candara" pitchFamily="34" charset="0"/>
                </a:rPr>
                <a:t> la  </a:t>
              </a:r>
              <a:r>
                <a:rPr lang="en-US" sz="2000" b="1" kern="0" dirty="0" err="1">
                  <a:solidFill>
                    <a:srgbClr val="000000"/>
                  </a:solidFill>
                  <a:latin typeface="Candara" pitchFamily="34" charset="0"/>
                </a:rPr>
                <a:t>massima</a:t>
              </a:r>
              <a:r>
                <a:rPr lang="en-US" sz="2000" b="1" kern="0" dirty="0">
                  <a:solidFill>
                    <a:srgbClr val="000000"/>
                  </a:solidFill>
                  <a:latin typeface="Candara" pitchFamily="34" charset="0"/>
                </a:rPr>
                <a:t> </a:t>
              </a:r>
              <a:br>
                <a:rPr lang="en-US" sz="2000" b="1" kern="0" dirty="0">
                  <a:solidFill>
                    <a:srgbClr val="000000"/>
                  </a:solidFill>
                  <a:latin typeface="Candara" pitchFamily="34" charset="0"/>
                </a:rPr>
              </a:br>
              <a:r>
                <a:rPr lang="en-US" sz="2000" b="1" kern="0" dirty="0" err="1">
                  <a:solidFill>
                    <a:srgbClr val="000000"/>
                  </a:solidFill>
                  <a:latin typeface="Candara" pitchFamily="34" charset="0"/>
                </a:rPr>
                <a:t>luminosità</a:t>
              </a:r>
              <a:r>
                <a:rPr lang="en-US" sz="2000" kern="0" dirty="0">
                  <a:solidFill>
                    <a:srgbClr val="000000"/>
                  </a:solidFill>
                  <a:latin typeface="Candara" pitchFamily="34" charset="0"/>
                </a:rPr>
                <a:t> (      ) </a:t>
              </a:r>
              <a:r>
                <a:rPr lang="en-US" sz="2000" kern="0" dirty="0" err="1">
                  <a:solidFill>
                    <a:srgbClr val="000000"/>
                  </a:solidFill>
                  <a:latin typeface="Candara" pitchFamily="34" charset="0"/>
                </a:rPr>
                <a:t>possibile</a:t>
              </a:r>
              <a:r>
                <a:rPr lang="en-US" sz="2000" kern="0" dirty="0">
                  <a:solidFill>
                    <a:srgbClr val="000000"/>
                  </a:solidFill>
                  <a:latin typeface="Candara" pitchFamily="34" charset="0"/>
                </a:rPr>
                <a:t> </a:t>
              </a:r>
            </a:p>
            <a:p>
              <a:pPr marL="342900" lvl="0" indent="-342900" eaLnBrk="0" fontAlgn="base" hangingPunct="0">
                <a:spcBef>
                  <a:spcPct val="20000"/>
                </a:spcBef>
                <a:spcAft>
                  <a:spcPct val="0"/>
                </a:spcAft>
                <a:buSzPct val="96000"/>
              </a:pPr>
              <a:endParaRPr lang="en-US" sz="2000" kern="0" baseline="30000" dirty="0">
                <a:solidFill>
                  <a:srgbClr val="000000"/>
                </a:solidFill>
                <a:latin typeface="Candara" pitchFamily="34" charset="0"/>
              </a:endParaRPr>
            </a:p>
          </p:txBody>
        </p:sp>
        <p:grpSp>
          <p:nvGrpSpPr>
            <p:cNvPr id="57" name="Group 56"/>
            <p:cNvGrpSpPr/>
            <p:nvPr/>
          </p:nvGrpSpPr>
          <p:grpSpPr>
            <a:xfrm>
              <a:off x="6084168" y="3140968"/>
              <a:ext cx="3096344" cy="1880919"/>
              <a:chOff x="6084168" y="3140968"/>
              <a:chExt cx="3096344" cy="1880919"/>
            </a:xfrm>
          </p:grpSpPr>
          <p:pic>
            <p:nvPicPr>
              <p:cNvPr id="41" name="Picture 3"/>
              <p:cNvPicPr>
                <a:picLocks noChangeAspect="1" noChangeArrowheads="1"/>
              </p:cNvPicPr>
              <p:nvPr/>
            </p:nvPicPr>
            <p:blipFill>
              <a:blip r:embed="rId4" cstate="print"/>
              <a:srcRect/>
              <a:stretch>
                <a:fillRect/>
              </a:stretch>
            </p:blipFill>
            <p:spPr bwMode="auto">
              <a:xfrm>
                <a:off x="6156176" y="3645024"/>
                <a:ext cx="1647825" cy="781050"/>
              </a:xfrm>
              <a:prstGeom prst="rect">
                <a:avLst/>
              </a:prstGeom>
              <a:noFill/>
              <a:ln w="9525">
                <a:noFill/>
                <a:miter lim="800000"/>
                <a:headEnd/>
                <a:tailEnd/>
              </a:ln>
            </p:spPr>
          </p:pic>
          <p:pic>
            <p:nvPicPr>
              <p:cNvPr id="45" name="Picture 5"/>
              <p:cNvPicPr>
                <a:picLocks noChangeAspect="1" noChangeArrowheads="1"/>
              </p:cNvPicPr>
              <p:nvPr/>
            </p:nvPicPr>
            <p:blipFill>
              <a:blip r:embed="rId5" cstate="print"/>
              <a:srcRect/>
              <a:stretch>
                <a:fillRect/>
              </a:stretch>
            </p:blipFill>
            <p:spPr bwMode="auto">
              <a:xfrm>
                <a:off x="6156176" y="3140968"/>
                <a:ext cx="1209675" cy="457200"/>
              </a:xfrm>
              <a:prstGeom prst="rect">
                <a:avLst/>
              </a:prstGeom>
              <a:noFill/>
              <a:ln w="9525">
                <a:noFill/>
                <a:miter lim="800000"/>
                <a:headEnd/>
                <a:tailEnd/>
              </a:ln>
            </p:spPr>
          </p:pic>
          <p:sp>
            <p:nvSpPr>
              <p:cNvPr id="56" name="Rectangle 55"/>
              <p:cNvSpPr/>
              <p:nvPr/>
            </p:nvSpPr>
            <p:spPr bwMode="auto">
              <a:xfrm>
                <a:off x="6084168" y="3140968"/>
                <a:ext cx="1800200" cy="1296144"/>
              </a:xfrm>
              <a:prstGeom prst="rect">
                <a:avLst/>
              </a:pr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2" name="TextBox 41"/>
              <p:cNvSpPr txBox="1"/>
              <p:nvPr/>
            </p:nvSpPr>
            <p:spPr>
              <a:xfrm>
                <a:off x="7992366" y="3284984"/>
                <a:ext cx="1188146" cy="584775"/>
              </a:xfrm>
              <a:prstGeom prst="rect">
                <a:avLst/>
              </a:prstGeom>
              <a:noFill/>
            </p:spPr>
            <p:txBody>
              <a:bodyPr wrap="none" rtlCol="0">
                <a:spAutoFit/>
              </a:bodyPr>
              <a:lstStyle/>
              <a:p>
                <a:r>
                  <a:rPr lang="en-US" sz="1600" i="1" dirty="0" err="1"/>
                  <a:t>Numero</a:t>
                </a:r>
                <a:r>
                  <a:rPr lang="en-US" sz="1600" i="1" dirty="0"/>
                  <a:t> </a:t>
                </a:r>
                <a:r>
                  <a:rPr lang="en-US" sz="1600" i="1" dirty="0" err="1"/>
                  <a:t>di</a:t>
                </a:r>
                <a:r>
                  <a:rPr lang="en-US" sz="1600" i="1" dirty="0"/>
                  <a:t> </a:t>
                </a:r>
                <a:br>
                  <a:rPr lang="en-US" sz="1600" i="1" dirty="0"/>
                </a:br>
                <a:r>
                  <a:rPr lang="en-US" sz="1600" i="1" dirty="0"/>
                  <a:t>p </a:t>
                </a:r>
                <a:r>
                  <a:rPr lang="en-US" sz="1600" i="1" dirty="0" err="1"/>
                  <a:t>nei</a:t>
                </a:r>
                <a:r>
                  <a:rPr lang="en-US" sz="1600" i="1" dirty="0"/>
                  <a:t> </a:t>
                </a:r>
                <a:r>
                  <a:rPr lang="en-US" sz="1600" i="1" dirty="0" err="1"/>
                  <a:t>fasci</a:t>
                </a:r>
                <a:endParaRPr lang="en-US" sz="1600" i="1" dirty="0"/>
              </a:p>
            </p:txBody>
          </p:sp>
          <p:sp>
            <p:nvSpPr>
              <p:cNvPr id="43" name="TextBox 42"/>
              <p:cNvSpPr txBox="1"/>
              <p:nvPr/>
            </p:nvSpPr>
            <p:spPr>
              <a:xfrm>
                <a:off x="7774714" y="4437112"/>
                <a:ext cx="1369286" cy="584775"/>
              </a:xfrm>
              <a:prstGeom prst="rect">
                <a:avLst/>
              </a:prstGeom>
              <a:noFill/>
            </p:spPr>
            <p:txBody>
              <a:bodyPr wrap="none" rtlCol="0">
                <a:spAutoFit/>
              </a:bodyPr>
              <a:lstStyle/>
              <a:p>
                <a:r>
                  <a:rPr lang="en-US" sz="1600" i="1" dirty="0" err="1"/>
                  <a:t>Superficie</a:t>
                </a:r>
                <a:r>
                  <a:rPr lang="en-US" sz="1600" i="1" dirty="0"/>
                  <a:t> in </a:t>
                </a:r>
                <a:br>
                  <a:rPr lang="en-US" sz="1600" i="1" dirty="0"/>
                </a:br>
                <a:r>
                  <a:rPr lang="en-US" sz="1600" i="1" dirty="0"/>
                  <a:t>cui </a:t>
                </a:r>
                <a:r>
                  <a:rPr lang="en-US" sz="1600" i="1" dirty="0" err="1"/>
                  <a:t>collidono</a:t>
                </a:r>
                <a:endParaRPr lang="en-US" sz="1600" i="1" dirty="0"/>
              </a:p>
            </p:txBody>
          </p:sp>
          <p:sp>
            <p:nvSpPr>
              <p:cNvPr id="44" name="TextBox 43"/>
              <p:cNvSpPr txBox="1"/>
              <p:nvPr/>
            </p:nvSpPr>
            <p:spPr>
              <a:xfrm>
                <a:off x="6084168" y="4437112"/>
                <a:ext cx="1241045" cy="584775"/>
              </a:xfrm>
              <a:prstGeom prst="rect">
                <a:avLst/>
              </a:prstGeom>
              <a:noFill/>
            </p:spPr>
            <p:txBody>
              <a:bodyPr wrap="none" rtlCol="0">
                <a:spAutoFit/>
              </a:bodyPr>
              <a:lstStyle/>
              <a:p>
                <a:r>
                  <a:rPr lang="en-US" sz="1600" i="1" dirty="0" err="1"/>
                  <a:t>Frequenza</a:t>
                </a:r>
                <a:r>
                  <a:rPr lang="en-US" sz="1600" i="1" dirty="0"/>
                  <a:t> </a:t>
                </a:r>
              </a:p>
              <a:p>
                <a:r>
                  <a:rPr lang="en-US" sz="1600" i="1" dirty="0" err="1"/>
                  <a:t>di</a:t>
                </a:r>
                <a:r>
                  <a:rPr lang="en-US" sz="1600" i="1" dirty="0"/>
                  <a:t> </a:t>
                </a:r>
                <a:r>
                  <a:rPr lang="en-US" sz="1600" i="1" dirty="0" err="1"/>
                  <a:t>collisione</a:t>
                </a:r>
                <a:endParaRPr lang="en-US" sz="1600" i="1" dirty="0"/>
              </a:p>
            </p:txBody>
          </p:sp>
          <p:cxnSp>
            <p:nvCxnSpPr>
              <p:cNvPr id="48" name="Straight Arrow Connector 47"/>
              <p:cNvCxnSpPr/>
              <p:nvPr/>
            </p:nvCxnSpPr>
            <p:spPr bwMode="auto">
              <a:xfrm flipV="1">
                <a:off x="6876256" y="4221088"/>
                <a:ext cx="72008" cy="28803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0" name="Straight Connector 49"/>
              <p:cNvCxnSpPr/>
              <p:nvPr/>
            </p:nvCxnSpPr>
            <p:spPr bwMode="auto">
              <a:xfrm flipH="1">
                <a:off x="7740352" y="3501008"/>
                <a:ext cx="288032" cy="144016"/>
              </a:xfrm>
              <a:prstGeom prst="line">
                <a:avLst/>
              </a:prstGeom>
              <a:solidFill>
                <a:schemeClr val="accent1"/>
              </a:solidFill>
              <a:ln w="9525" cap="flat" cmpd="sng" algn="ctr">
                <a:solidFill>
                  <a:schemeClr val="tx1"/>
                </a:solidFill>
                <a:prstDash val="solid"/>
                <a:round/>
                <a:headEnd type="none" w="med" len="med"/>
                <a:tailEnd type="arrow" w="med" len="med"/>
              </a:ln>
              <a:effectLst/>
            </p:spPr>
          </p:cxnSp>
          <p:cxnSp>
            <p:nvCxnSpPr>
              <p:cNvPr id="54" name="Straight Connector 53"/>
              <p:cNvCxnSpPr/>
              <p:nvPr/>
            </p:nvCxnSpPr>
            <p:spPr bwMode="auto">
              <a:xfrm flipH="1" flipV="1">
                <a:off x="7668344" y="4293096"/>
                <a:ext cx="216024" cy="216024"/>
              </a:xfrm>
              <a:prstGeom prst="line">
                <a:avLst/>
              </a:prstGeom>
              <a:solidFill>
                <a:schemeClr val="accent1"/>
              </a:solidFill>
              <a:ln w="9525" cap="flat" cmpd="sng" algn="ctr">
                <a:solidFill>
                  <a:schemeClr val="tx1"/>
                </a:solidFill>
                <a:prstDash val="solid"/>
                <a:round/>
                <a:headEnd type="none" w="med" len="med"/>
                <a:tailEnd type="arrow" w="med" len="med"/>
              </a:ln>
              <a:effectLst/>
            </p:spPr>
          </p:cxnSp>
        </p:grpSp>
        <p:cxnSp>
          <p:nvCxnSpPr>
            <p:cNvPr id="61" name="Straight Arrow Connector 60"/>
            <p:cNvCxnSpPr/>
            <p:nvPr/>
          </p:nvCxnSpPr>
          <p:spPr bwMode="auto">
            <a:xfrm flipH="1">
              <a:off x="5220072" y="3068960"/>
              <a:ext cx="792088" cy="201622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4" name="TextBox 63"/>
            <p:cNvSpPr txBox="1"/>
            <p:nvPr/>
          </p:nvSpPr>
          <p:spPr>
            <a:xfrm>
              <a:off x="5884957" y="2292653"/>
              <a:ext cx="2648482" cy="830997"/>
            </a:xfrm>
            <a:prstGeom prst="rect">
              <a:avLst/>
            </a:prstGeom>
            <a:noFill/>
          </p:spPr>
          <p:txBody>
            <a:bodyPr wrap="none" rtlCol="0">
              <a:spAutoFit/>
            </a:bodyPr>
            <a:lstStyle/>
            <a:p>
              <a:r>
                <a:rPr lang="en-US" sz="2400" dirty="0" err="1">
                  <a:solidFill>
                    <a:srgbClr val="FF0000"/>
                  </a:solidFill>
                  <a:latin typeface="Candara" pitchFamily="34" charset="0"/>
                </a:rPr>
                <a:t>Processi</a:t>
              </a:r>
              <a:r>
                <a:rPr lang="en-US" sz="2400" dirty="0">
                  <a:solidFill>
                    <a:srgbClr val="FF0000"/>
                  </a:solidFill>
                  <a:latin typeface="Candara" pitchFamily="34" charset="0"/>
                </a:rPr>
                <a:t> </a:t>
              </a:r>
              <a:r>
                <a:rPr lang="en-US" sz="2400" b="1" dirty="0">
                  <a:solidFill>
                    <a:srgbClr val="FF0000"/>
                  </a:solidFill>
                  <a:latin typeface="Candara" pitchFamily="34" charset="0"/>
                </a:rPr>
                <a:t>molto </a:t>
              </a:r>
              <a:r>
                <a:rPr lang="en-US" sz="2400" b="1" dirty="0" err="1">
                  <a:solidFill>
                    <a:srgbClr val="FF0000"/>
                  </a:solidFill>
                  <a:latin typeface="Candara" pitchFamily="34" charset="0"/>
                </a:rPr>
                <a:t>rari</a:t>
              </a:r>
              <a:endParaRPr lang="en-US" sz="2400" b="1" dirty="0">
                <a:solidFill>
                  <a:srgbClr val="FF0000"/>
                </a:solidFill>
                <a:latin typeface="Candara" pitchFamily="34" charset="0"/>
              </a:endParaRPr>
            </a:p>
            <a:p>
              <a:r>
                <a:rPr lang="en-US" sz="2400" b="1" dirty="0">
                  <a:solidFill>
                    <a:srgbClr val="FF0000"/>
                  </a:solidFill>
                  <a:latin typeface="Candara" pitchFamily="34" charset="0"/>
                </a:rPr>
                <a:t>         </a:t>
              </a:r>
              <a:r>
                <a:rPr lang="en-US" sz="2400" b="1" i="1" dirty="0">
                  <a:solidFill>
                    <a:srgbClr val="FF0000"/>
                  </a:solidFill>
                  <a:latin typeface="Candara" pitchFamily="34" charset="0"/>
                </a:rPr>
                <a:t> R</a:t>
              </a:r>
              <a:r>
                <a:rPr lang="en-US" sz="2400" b="1" dirty="0">
                  <a:solidFill>
                    <a:srgbClr val="FF0000"/>
                  </a:solidFill>
                  <a:latin typeface="Candara" pitchFamily="34" charset="0"/>
                </a:rPr>
                <a:t>=rate</a:t>
              </a:r>
            </a:p>
          </p:txBody>
        </p:sp>
      </p:grpSp>
      <p:sp>
        <p:nvSpPr>
          <p:cNvPr id="3" name="TextBox 2"/>
          <p:cNvSpPr txBox="1"/>
          <p:nvPr/>
        </p:nvSpPr>
        <p:spPr>
          <a:xfrm>
            <a:off x="6528249" y="876300"/>
            <a:ext cx="2581919" cy="1200329"/>
          </a:xfrm>
          <a:prstGeom prst="rect">
            <a:avLst/>
          </a:prstGeom>
          <a:noFill/>
          <a:ln>
            <a:solidFill>
              <a:srgbClr val="3366FF"/>
            </a:solidFill>
          </a:ln>
        </p:spPr>
        <p:txBody>
          <a:bodyPr wrap="none" rtlCol="0">
            <a:spAutoFit/>
          </a:bodyPr>
          <a:lstStyle/>
          <a:p>
            <a:r>
              <a:rPr lang="en-US" dirty="0">
                <a:solidFill>
                  <a:srgbClr val="3366FF"/>
                </a:solidFill>
              </a:rPr>
              <a:t>La </a:t>
            </a:r>
            <a:r>
              <a:rPr lang="en-US" dirty="0" err="1">
                <a:solidFill>
                  <a:srgbClr val="3366FF"/>
                </a:solidFill>
              </a:rPr>
              <a:t>sezione</a:t>
            </a:r>
            <a:r>
              <a:rPr lang="en-US" dirty="0">
                <a:solidFill>
                  <a:srgbClr val="3366FF"/>
                </a:solidFill>
              </a:rPr>
              <a:t> </a:t>
            </a:r>
            <a:r>
              <a:rPr lang="en-US" dirty="0" err="1">
                <a:solidFill>
                  <a:srgbClr val="3366FF"/>
                </a:solidFill>
              </a:rPr>
              <a:t>d’urto</a:t>
            </a:r>
            <a:r>
              <a:rPr lang="en-US" dirty="0">
                <a:solidFill>
                  <a:srgbClr val="3366FF"/>
                </a:solidFill>
              </a:rPr>
              <a:t> e’ </a:t>
            </a:r>
          </a:p>
          <a:p>
            <a:r>
              <a:rPr lang="en-US" dirty="0">
                <a:solidFill>
                  <a:srgbClr val="3366FF"/>
                </a:solidFill>
              </a:rPr>
              <a:t>la  </a:t>
            </a:r>
            <a:r>
              <a:rPr lang="en-US" dirty="0" err="1">
                <a:solidFill>
                  <a:srgbClr val="3366FF"/>
                </a:solidFill>
              </a:rPr>
              <a:t>probabilita</a:t>
            </a:r>
            <a:r>
              <a:rPr lang="en-US" dirty="0">
                <a:solidFill>
                  <a:srgbClr val="3366FF"/>
                </a:solidFill>
              </a:rPr>
              <a:t>’ </a:t>
            </a:r>
            <a:r>
              <a:rPr lang="en-US" dirty="0" err="1">
                <a:solidFill>
                  <a:srgbClr val="3366FF"/>
                </a:solidFill>
              </a:rPr>
              <a:t>che</a:t>
            </a:r>
            <a:r>
              <a:rPr lang="en-US" dirty="0">
                <a:solidFill>
                  <a:srgbClr val="3366FF"/>
                </a:solidFill>
              </a:rPr>
              <a:t> </a:t>
            </a:r>
          </a:p>
          <a:p>
            <a:r>
              <a:rPr lang="en-US" dirty="0" err="1">
                <a:solidFill>
                  <a:srgbClr val="3366FF"/>
                </a:solidFill>
              </a:rPr>
              <a:t>avvenga</a:t>
            </a:r>
            <a:r>
              <a:rPr lang="en-US" dirty="0">
                <a:solidFill>
                  <a:srgbClr val="3366FF"/>
                </a:solidFill>
              </a:rPr>
              <a:t> un </a:t>
            </a:r>
            <a:r>
              <a:rPr lang="en-US" dirty="0" err="1">
                <a:solidFill>
                  <a:srgbClr val="3366FF"/>
                </a:solidFill>
              </a:rPr>
              <a:t>certo</a:t>
            </a:r>
            <a:r>
              <a:rPr lang="en-US" dirty="0">
                <a:solidFill>
                  <a:srgbClr val="3366FF"/>
                </a:solidFill>
              </a:rPr>
              <a:t> </a:t>
            </a:r>
            <a:r>
              <a:rPr lang="en-US" dirty="0" err="1">
                <a:solidFill>
                  <a:srgbClr val="3366FF"/>
                </a:solidFill>
              </a:rPr>
              <a:t>evento</a:t>
            </a:r>
            <a:r>
              <a:rPr lang="en-US" dirty="0">
                <a:solidFill>
                  <a:srgbClr val="3366FF"/>
                </a:solidFill>
              </a:rPr>
              <a:t>,</a:t>
            </a:r>
          </a:p>
          <a:p>
            <a:r>
              <a:rPr lang="en-US" dirty="0">
                <a:solidFill>
                  <a:srgbClr val="3366FF"/>
                </a:solidFill>
              </a:rPr>
              <a:t>date le </a:t>
            </a:r>
            <a:r>
              <a:rPr lang="en-US" dirty="0" err="1">
                <a:solidFill>
                  <a:srgbClr val="3366FF"/>
                </a:solidFill>
              </a:rPr>
              <a:t>condizioni</a:t>
            </a:r>
            <a:r>
              <a:rPr lang="en-US" dirty="0">
                <a:solidFill>
                  <a:srgbClr val="3366FF"/>
                </a:solidFill>
              </a:rPr>
              <a:t> </a:t>
            </a:r>
            <a:r>
              <a:rPr lang="en-US" dirty="0" err="1">
                <a:solidFill>
                  <a:srgbClr val="3366FF"/>
                </a:solidFill>
              </a:rPr>
              <a:t>iniziali</a:t>
            </a:r>
            <a:r>
              <a:rPr lang="en-US" dirty="0">
                <a:solidFill>
                  <a:srgbClr val="3366FF"/>
                </a:solidFill>
              </a:rPr>
              <a:t> </a:t>
            </a:r>
          </a:p>
        </p:txBody>
      </p:sp>
      <p:pic>
        <p:nvPicPr>
          <p:cNvPr id="16" name="Picture 15"/>
          <p:cNvPicPr>
            <a:picLocks noChangeAspect="1"/>
          </p:cNvPicPr>
          <p:nvPr/>
        </p:nvPicPr>
        <p:blipFill>
          <a:blip r:embed="rId6"/>
          <a:stretch>
            <a:fillRect/>
          </a:stretch>
        </p:blipFill>
        <p:spPr>
          <a:xfrm>
            <a:off x="7543800" y="5516954"/>
            <a:ext cx="330200" cy="444500"/>
          </a:xfrm>
          <a:prstGeom prst="rect">
            <a:avLst/>
          </a:prstGeom>
        </p:spPr>
      </p:pic>
    </p:spTree>
    <p:extLst>
      <p:ext uri="{BB962C8B-B14F-4D97-AF65-F5344CB8AC3E}">
        <p14:creationId xmlns:p14="http://schemas.microsoft.com/office/powerpoint/2010/main" val="1240678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01594"/>
            <a:ext cx="4191000" cy="533400"/>
          </a:xfrm>
        </p:spPr>
        <p:txBody>
          <a:bodyPr/>
          <a:lstStyle/>
          <a:p>
            <a:r>
              <a:rPr lang="en-US" b="1" dirty="0"/>
              <a:t>Event  rate </a:t>
            </a:r>
          </a:p>
        </p:txBody>
      </p:sp>
      <p:sp>
        <p:nvSpPr>
          <p:cNvPr id="3" name="Content Placeholder 2"/>
          <p:cNvSpPr>
            <a:spLocks noGrp="1"/>
          </p:cNvSpPr>
          <p:nvPr>
            <p:ph idx="1"/>
          </p:nvPr>
        </p:nvSpPr>
        <p:spPr>
          <a:xfrm>
            <a:off x="3059832" y="1131888"/>
            <a:ext cx="6084168" cy="5257800"/>
          </a:xfrm>
        </p:spPr>
        <p:txBody>
          <a:bodyPr>
            <a:normAutofit lnSpcReduction="10000"/>
          </a:bodyPr>
          <a:lstStyle/>
          <a:p>
            <a:r>
              <a:rPr lang="en-US" sz="2000" dirty="0"/>
              <a:t>Rate di </a:t>
            </a:r>
            <a:r>
              <a:rPr lang="en-US" sz="2000" dirty="0" err="1"/>
              <a:t>collisioni</a:t>
            </a:r>
            <a:r>
              <a:rPr lang="en-US" sz="2000" dirty="0"/>
              <a:t>: </a:t>
            </a:r>
            <a:r>
              <a:rPr lang="en-US" sz="2000" b="1" dirty="0"/>
              <a:t>40 MHz </a:t>
            </a:r>
          </a:p>
          <a:p>
            <a:r>
              <a:rPr lang="en-US" sz="2000" dirty="0">
                <a:solidFill>
                  <a:schemeClr val="accent5">
                    <a:lumMod val="25000"/>
                  </a:schemeClr>
                </a:solidFill>
              </a:rPr>
              <a:t>        </a:t>
            </a:r>
            <a:r>
              <a:rPr lang="en-US" sz="2000" dirty="0" err="1">
                <a:solidFill>
                  <a:schemeClr val="accent5">
                    <a:lumMod val="25000"/>
                  </a:schemeClr>
                </a:solidFill>
              </a:rPr>
              <a:t>ovvero</a:t>
            </a:r>
            <a:r>
              <a:rPr lang="en-US" sz="2000" dirty="0">
                <a:solidFill>
                  <a:schemeClr val="accent5">
                    <a:lumMod val="25000"/>
                  </a:schemeClr>
                </a:solidFill>
              </a:rPr>
              <a:t> </a:t>
            </a:r>
            <a:r>
              <a:rPr lang="en-US" sz="2000" dirty="0" err="1">
                <a:solidFill>
                  <a:schemeClr val="accent5">
                    <a:lumMod val="25000"/>
                  </a:schemeClr>
                </a:solidFill>
              </a:rPr>
              <a:t>ogni</a:t>
            </a:r>
            <a:r>
              <a:rPr lang="en-US" sz="2000" dirty="0">
                <a:solidFill>
                  <a:schemeClr val="accent5">
                    <a:lumMod val="25000"/>
                  </a:schemeClr>
                </a:solidFill>
              </a:rPr>
              <a:t> </a:t>
            </a:r>
            <a:r>
              <a:rPr lang="en-US" sz="2000">
                <a:solidFill>
                  <a:schemeClr val="accent5">
                    <a:lumMod val="25000"/>
                  </a:schemeClr>
                </a:solidFill>
              </a:rPr>
              <a:t>25 ns  </a:t>
            </a:r>
            <a:endParaRPr lang="en-US" sz="2000" dirty="0">
              <a:solidFill>
                <a:schemeClr val="accent5">
                  <a:lumMod val="25000"/>
                </a:schemeClr>
              </a:solidFill>
            </a:endParaRPr>
          </a:p>
          <a:p>
            <a:r>
              <a:rPr lang="en-US" sz="2000" dirty="0" err="1"/>
              <a:t>Dimensione</a:t>
            </a:r>
            <a:r>
              <a:rPr lang="en-US" sz="2000" dirty="0"/>
              <a:t> </a:t>
            </a:r>
            <a:r>
              <a:rPr lang="en-US" sz="2000" dirty="0" err="1"/>
              <a:t>eventi</a:t>
            </a:r>
            <a:r>
              <a:rPr lang="en-US" sz="2000" dirty="0"/>
              <a:t> </a:t>
            </a:r>
            <a:r>
              <a:rPr lang="en-US" sz="2000" b="1" dirty="0"/>
              <a:t>~1 </a:t>
            </a:r>
            <a:r>
              <a:rPr lang="en-US" sz="2000" b="1" dirty="0" err="1"/>
              <a:t>Mbyte</a:t>
            </a:r>
            <a:endParaRPr lang="en-US" sz="2000" b="1" dirty="0"/>
          </a:p>
          <a:p>
            <a:pPr lvl="1"/>
            <a:r>
              <a:rPr lang="en-US" sz="2400" dirty="0" err="1"/>
              <a:t>Impossibile</a:t>
            </a:r>
            <a:r>
              <a:rPr lang="en-US" sz="2400" dirty="0"/>
              <a:t> </a:t>
            </a:r>
            <a:r>
              <a:rPr lang="en-US" sz="2400" dirty="0" err="1"/>
              <a:t>salvarli</a:t>
            </a:r>
            <a:r>
              <a:rPr lang="en-US" sz="2400" dirty="0"/>
              <a:t> </a:t>
            </a:r>
            <a:r>
              <a:rPr lang="en-US" sz="2400" dirty="0" err="1"/>
              <a:t>tutti</a:t>
            </a:r>
            <a:r>
              <a:rPr lang="en-US" sz="2400" dirty="0"/>
              <a:t>!</a:t>
            </a:r>
          </a:p>
          <a:p>
            <a:pPr lvl="1"/>
            <a:r>
              <a:rPr lang="en-US" sz="2400" dirty="0"/>
              <a:t>Band width limit ~ 100 </a:t>
            </a:r>
            <a:r>
              <a:rPr lang="en-US" sz="2400" dirty="0" err="1"/>
              <a:t>Gbyte</a:t>
            </a:r>
            <a:r>
              <a:rPr lang="en-US" sz="2400" dirty="0"/>
              <a:t>/s</a:t>
            </a:r>
          </a:p>
          <a:p>
            <a:pPr>
              <a:buNone/>
            </a:pPr>
            <a:endParaRPr lang="en-US" sz="2000" b="1" dirty="0">
              <a:solidFill>
                <a:srgbClr val="CC0000"/>
              </a:solidFill>
            </a:endParaRPr>
          </a:p>
          <a:p>
            <a:pPr>
              <a:buNone/>
            </a:pPr>
            <a:r>
              <a:rPr lang="en-US" sz="2000" b="1" dirty="0">
                <a:solidFill>
                  <a:srgbClr val="CC0000"/>
                </a:solidFill>
              </a:rPr>
              <a:t>TRIGGER</a:t>
            </a:r>
            <a:r>
              <a:rPr lang="en-US" sz="2000" dirty="0"/>
              <a:t>: </a:t>
            </a:r>
            <a:r>
              <a:rPr lang="en-US" sz="2000" dirty="0" err="1"/>
              <a:t>Selezione</a:t>
            </a:r>
            <a:r>
              <a:rPr lang="en-US" sz="2000" dirty="0"/>
              <a:t> in tempo </a:t>
            </a:r>
            <a:r>
              <a:rPr lang="en-US" sz="2000" dirty="0" err="1"/>
              <a:t>reale</a:t>
            </a:r>
            <a:endParaRPr lang="en-US" sz="2000" dirty="0"/>
          </a:p>
          <a:p>
            <a:pPr lvl="1"/>
            <a:r>
              <a:rPr lang="en-US" sz="2400" dirty="0"/>
              <a:t>Per </a:t>
            </a:r>
            <a:r>
              <a:rPr lang="en-US" sz="2400" dirty="0" err="1"/>
              <a:t>ridurre</a:t>
            </a:r>
            <a:r>
              <a:rPr lang="en-US" sz="2400" dirty="0"/>
              <a:t> rate a ~100 Hz per </a:t>
            </a:r>
            <a:r>
              <a:rPr lang="en-US" sz="2400" dirty="0" err="1"/>
              <a:t>scrittura</a:t>
            </a:r>
            <a:endParaRPr lang="en-US" sz="2400" dirty="0"/>
          </a:p>
          <a:p>
            <a:pPr lvl="1"/>
            <a:r>
              <a:rPr lang="en-US" sz="2400" dirty="0"/>
              <a:t>A </a:t>
            </a:r>
            <a:r>
              <a:rPr lang="en-US" sz="2400" dirty="0" err="1"/>
              <a:t>tutti</a:t>
            </a:r>
            <a:r>
              <a:rPr lang="en-US" sz="2400" dirty="0"/>
              <a:t> </a:t>
            </a:r>
            <a:r>
              <a:rPr lang="en-US" sz="2400" dirty="0" err="1"/>
              <a:t>gli</a:t>
            </a:r>
            <a:r>
              <a:rPr lang="en-US" sz="2400" dirty="0"/>
              <a:t> </a:t>
            </a:r>
            <a:r>
              <a:rPr lang="en-US" sz="2400" dirty="0" err="1"/>
              <a:t>effetti</a:t>
            </a:r>
            <a:r>
              <a:rPr lang="en-US" sz="2400" dirty="0"/>
              <a:t> </a:t>
            </a:r>
            <a:r>
              <a:rPr lang="en-US" sz="2400" dirty="0" err="1"/>
              <a:t>un’analisi</a:t>
            </a:r>
            <a:r>
              <a:rPr lang="en-US" sz="2400" dirty="0"/>
              <a:t> </a:t>
            </a:r>
            <a:r>
              <a:rPr lang="en-US" sz="2400" dirty="0" err="1"/>
              <a:t>di</a:t>
            </a:r>
            <a:r>
              <a:rPr lang="en-US" sz="2400" dirty="0"/>
              <a:t> </a:t>
            </a:r>
            <a:r>
              <a:rPr lang="en-US" sz="2400" dirty="0" err="1"/>
              <a:t>fisica</a:t>
            </a:r>
            <a:r>
              <a:rPr lang="en-US" sz="2400" dirty="0"/>
              <a:t> </a:t>
            </a:r>
            <a:r>
              <a:rPr lang="en-US" sz="2400" dirty="0" err="1"/>
              <a:t>degli</a:t>
            </a:r>
            <a:r>
              <a:rPr lang="en-US" sz="2400" dirty="0"/>
              <a:t> </a:t>
            </a:r>
            <a:r>
              <a:rPr lang="en-US" sz="2400" dirty="0" err="1"/>
              <a:t>eventi</a:t>
            </a:r>
            <a:endParaRPr lang="en-US" sz="2400" dirty="0"/>
          </a:p>
          <a:p>
            <a:endParaRPr lang="en-US" sz="2000" dirty="0"/>
          </a:p>
          <a:p>
            <a:pPr>
              <a:buNone/>
            </a:pPr>
            <a:r>
              <a:rPr lang="en-US" sz="2000" b="1" dirty="0" err="1">
                <a:solidFill>
                  <a:srgbClr val="003399"/>
                </a:solidFill>
              </a:rPr>
              <a:t>Analisi</a:t>
            </a:r>
            <a:r>
              <a:rPr lang="en-US" sz="2000" b="1" dirty="0">
                <a:solidFill>
                  <a:srgbClr val="003399"/>
                </a:solidFill>
              </a:rPr>
              <a:t> off-line</a:t>
            </a:r>
            <a:r>
              <a:rPr lang="en-US" sz="2000" dirty="0"/>
              <a:t>: </a:t>
            </a:r>
            <a:r>
              <a:rPr lang="en-US" sz="2000" dirty="0" err="1"/>
              <a:t>ulteriore</a:t>
            </a:r>
            <a:r>
              <a:rPr lang="en-US" sz="2000" dirty="0"/>
              <a:t> </a:t>
            </a:r>
            <a:r>
              <a:rPr lang="en-US" sz="2000" dirty="0" err="1"/>
              <a:t>selezione</a:t>
            </a:r>
            <a:r>
              <a:rPr lang="en-US" sz="2000" dirty="0"/>
              <a:t> </a:t>
            </a:r>
            <a:r>
              <a:rPr lang="en-US" sz="2000" dirty="0" err="1"/>
              <a:t>di</a:t>
            </a:r>
            <a:r>
              <a:rPr lang="en-US" sz="2000" dirty="0"/>
              <a:t> 1 </a:t>
            </a:r>
            <a:r>
              <a:rPr lang="en-US" sz="2000" dirty="0" err="1"/>
              <a:t>evento</a:t>
            </a:r>
            <a:r>
              <a:rPr lang="en-US" sz="2000" dirty="0"/>
              <a:t> </a:t>
            </a:r>
            <a:r>
              <a:rPr lang="en-US" sz="2000" dirty="0" err="1"/>
              <a:t>interessante</a:t>
            </a:r>
            <a:r>
              <a:rPr lang="en-US" sz="2000" dirty="0"/>
              <a:t> </a:t>
            </a:r>
            <a:r>
              <a:rPr lang="en-US" sz="2000" dirty="0" err="1"/>
              <a:t>ogni</a:t>
            </a:r>
            <a:r>
              <a:rPr lang="en-US" sz="2000" dirty="0"/>
              <a:t> ~10</a:t>
            </a:r>
            <a:r>
              <a:rPr lang="en-US" sz="2000" baseline="30000" dirty="0"/>
              <a:t>6</a:t>
            </a:r>
            <a:endParaRPr lang="en-US" sz="2000" dirty="0"/>
          </a:p>
        </p:txBody>
      </p:sp>
      <p:grpSp>
        <p:nvGrpSpPr>
          <p:cNvPr id="19" name="Group 18"/>
          <p:cNvGrpSpPr/>
          <p:nvPr/>
        </p:nvGrpSpPr>
        <p:grpSpPr>
          <a:xfrm>
            <a:off x="-1908720" y="548680"/>
            <a:ext cx="4977985" cy="5832648"/>
            <a:chOff x="-1908720" y="764704"/>
            <a:chExt cx="4977985" cy="5832648"/>
          </a:xfrm>
        </p:grpSpPr>
        <p:pic>
          <p:nvPicPr>
            <p:cNvPr id="8" name="Picture 3" descr="pic10"/>
            <p:cNvPicPr>
              <a:picLocks noChangeAspect="1" noChangeArrowheads="1"/>
            </p:cNvPicPr>
            <p:nvPr/>
          </p:nvPicPr>
          <p:blipFill>
            <a:blip r:embed="rId3" cstate="print">
              <a:extLst>
                <a:ext uri="{28A0092B-C50C-407E-A947-70E740481C1C}">
                  <a14:useLocalDpi xmlns:a14="http://schemas.microsoft.com/office/drawing/2010/main" val="0"/>
                </a:ext>
              </a:extLst>
            </a:blip>
            <a:srcRect r="10769"/>
            <a:stretch>
              <a:fillRect/>
            </a:stretch>
          </p:blipFill>
          <p:spPr bwMode="auto">
            <a:xfrm>
              <a:off x="-1908720" y="764704"/>
              <a:ext cx="4320480" cy="58326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grpSp>
          <p:nvGrpSpPr>
            <p:cNvPr id="23" name="Group 22"/>
            <p:cNvGrpSpPr/>
            <p:nvPr/>
          </p:nvGrpSpPr>
          <p:grpSpPr>
            <a:xfrm rot="60000">
              <a:off x="2589792" y="1916818"/>
              <a:ext cx="285734" cy="3744719"/>
              <a:chOff x="1979712" y="1916832"/>
              <a:chExt cx="285734" cy="3822651"/>
            </a:xfrm>
          </p:grpSpPr>
          <p:grpSp>
            <p:nvGrpSpPr>
              <p:cNvPr id="21" name="Group 20"/>
              <p:cNvGrpSpPr/>
              <p:nvPr/>
            </p:nvGrpSpPr>
            <p:grpSpPr>
              <a:xfrm>
                <a:off x="1988447" y="1916832"/>
                <a:ext cx="276999" cy="1709044"/>
                <a:chOff x="1988447" y="1916832"/>
                <a:chExt cx="276999" cy="1709044"/>
              </a:xfrm>
            </p:grpSpPr>
            <p:sp>
              <p:nvSpPr>
                <p:cNvPr id="15" name="Line 22"/>
                <p:cNvSpPr>
                  <a:spLocks noChangeShapeType="1"/>
                </p:cNvSpPr>
                <p:nvPr/>
              </p:nvSpPr>
              <p:spPr bwMode="auto">
                <a:xfrm flipH="1">
                  <a:off x="2115373" y="1916832"/>
                  <a:ext cx="8354" cy="1709044"/>
                </a:xfrm>
                <a:prstGeom prst="line">
                  <a:avLst/>
                </a:prstGeom>
                <a:noFill/>
                <a:ln w="25400" cap="flat">
                  <a:solidFill>
                    <a:srgbClr val="A20448"/>
                  </a:solidFill>
                  <a:prstDash val="solid"/>
                  <a:round/>
                  <a:headEnd type="triangle" w="med" len="med"/>
                  <a:tailEnd type="triangl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sz="2400" b="0">
                    <a:solidFill>
                      <a:srgbClr val="000000"/>
                    </a:solidFill>
                    <a:latin typeface="Times" charset="0"/>
                    <a:ea typeface="ヒラギノ明朝 ProN W3" charset="0"/>
                    <a:cs typeface="ヒラギノ明朝 ProN W3" charset="0"/>
                    <a:sym typeface="Times" charset="0"/>
                  </a:endParaRPr>
                </a:p>
              </p:txBody>
            </p:sp>
            <p:sp>
              <p:nvSpPr>
                <p:cNvPr id="17" name="Rectangle 24"/>
                <p:cNvSpPr>
                  <a:spLocks/>
                </p:cNvSpPr>
                <p:nvPr/>
              </p:nvSpPr>
              <p:spPr bwMode="auto">
                <a:xfrm rot="5400000">
                  <a:off x="1653846" y="2621135"/>
                  <a:ext cx="946201" cy="276999"/>
                </a:xfrm>
                <a:prstGeom prst="rect">
                  <a:avLst/>
                </a:prstGeom>
                <a:solidFill>
                  <a:srgbClr val="FFFFFF"/>
                </a:solidFill>
                <a:ln>
                  <a:noFill/>
                </a:ln>
                <a:effectLst>
                  <a:softEdge rad="63500"/>
                </a:effectLst>
                <a:extLs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square" lIns="0" tIns="0" rIns="40639" bIns="0">
                  <a:spAutoFit/>
                </a:bodyPr>
                <a:lstStyle/>
                <a:p>
                  <a:pPr marL="39688" algn="ctr">
                    <a:tabLst>
                      <a:tab pos="1193800" algn="l"/>
                      <a:tab pos="2108200" algn="l"/>
                      <a:tab pos="2641600" algn="l"/>
                      <a:tab pos="4470400" algn="ctr"/>
                      <a:tab pos="4889500" algn="l"/>
                      <a:tab pos="5524500" algn="l"/>
                      <a:tab pos="6400800" algn="l"/>
                    </a:tabLst>
                  </a:pPr>
                  <a:r>
                    <a:rPr lang="en-US" b="0" dirty="0">
                      <a:solidFill>
                        <a:srgbClr val="820A12"/>
                      </a:solidFill>
                      <a:latin typeface="Arial Bold" charset="0"/>
                      <a:ea typeface="ＭＳ Ｐゴシック" charset="0"/>
                      <a:cs typeface="Arial Bold" charset="0"/>
                      <a:sym typeface="Arial Bold" charset="0"/>
                    </a:rPr>
                    <a:t>ON-line</a:t>
                  </a:r>
                </a:p>
              </p:txBody>
            </p:sp>
          </p:grpSp>
          <p:grpSp>
            <p:nvGrpSpPr>
              <p:cNvPr id="22" name="Group 21"/>
              <p:cNvGrpSpPr/>
              <p:nvPr/>
            </p:nvGrpSpPr>
            <p:grpSpPr>
              <a:xfrm>
                <a:off x="1979712" y="3645024"/>
                <a:ext cx="276999" cy="2094459"/>
                <a:chOff x="1979712" y="3645024"/>
                <a:chExt cx="276999" cy="2094459"/>
              </a:xfrm>
            </p:grpSpPr>
            <p:sp>
              <p:nvSpPr>
                <p:cNvPr id="16" name="Line 23"/>
                <p:cNvSpPr>
                  <a:spLocks noChangeShapeType="1"/>
                </p:cNvSpPr>
                <p:nvPr/>
              </p:nvSpPr>
              <p:spPr bwMode="auto">
                <a:xfrm>
                  <a:off x="2116402" y="3645024"/>
                  <a:ext cx="0" cy="2094459"/>
                </a:xfrm>
                <a:prstGeom prst="line">
                  <a:avLst/>
                </a:prstGeom>
                <a:noFill/>
                <a:ln w="25400" cap="flat">
                  <a:solidFill>
                    <a:srgbClr val="497AA2"/>
                  </a:solidFill>
                  <a:prstDash val="solid"/>
                  <a:round/>
                  <a:headEnd type="triangle" w="med" len="med"/>
                  <a:tailEnd type="triangl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sz="2400" b="0">
                    <a:solidFill>
                      <a:srgbClr val="000000"/>
                    </a:solidFill>
                    <a:latin typeface="Times" charset="0"/>
                    <a:ea typeface="ヒラギノ明朝 ProN W3" charset="0"/>
                    <a:cs typeface="ヒラギノ明朝 ProN W3" charset="0"/>
                    <a:sym typeface="Times" charset="0"/>
                  </a:endParaRPr>
                </a:p>
              </p:txBody>
            </p:sp>
            <p:sp>
              <p:nvSpPr>
                <p:cNvPr id="18" name="Rectangle 25"/>
                <p:cNvSpPr>
                  <a:spLocks/>
                </p:cNvSpPr>
                <p:nvPr/>
              </p:nvSpPr>
              <p:spPr bwMode="auto">
                <a:xfrm rot="5400000">
                  <a:off x="1609419" y="4437892"/>
                  <a:ext cx="1017585" cy="276999"/>
                </a:xfrm>
                <a:prstGeom prst="rect">
                  <a:avLst/>
                </a:prstGeom>
                <a:solidFill>
                  <a:srgbClr val="FFFFFF"/>
                </a:solidFill>
                <a:ln>
                  <a:noFill/>
                </a:ln>
                <a:effectLst>
                  <a:softEdge rad="63500"/>
                </a:effectLst>
                <a:extLs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lgn="ctr">
                    <a:tabLst>
                      <a:tab pos="1193800" algn="l"/>
                      <a:tab pos="2108200" algn="l"/>
                      <a:tab pos="2641600" algn="l"/>
                      <a:tab pos="4470400" algn="ctr"/>
                      <a:tab pos="4889500" algn="l"/>
                      <a:tab pos="5524500" algn="l"/>
                      <a:tab pos="6400800" algn="l"/>
                    </a:tabLst>
                  </a:pPr>
                  <a:r>
                    <a:rPr lang="en-US" b="0" dirty="0">
                      <a:solidFill>
                        <a:srgbClr val="0C4F99"/>
                      </a:solidFill>
                      <a:latin typeface="Arial Bold" charset="0"/>
                      <a:ea typeface="ＭＳ Ｐゴシック" charset="0"/>
                      <a:cs typeface="Arial Bold" charset="0"/>
                      <a:sym typeface="Arial Bold" charset="0"/>
                    </a:rPr>
                    <a:t>OFF-line</a:t>
                  </a:r>
                </a:p>
              </p:txBody>
            </p:sp>
          </p:grpSp>
        </p:grpSp>
        <p:sp>
          <p:nvSpPr>
            <p:cNvPr id="25" name="Text Box 6"/>
            <p:cNvSpPr txBox="1">
              <a:spLocks noChangeArrowheads="1"/>
            </p:cNvSpPr>
            <p:nvPr/>
          </p:nvSpPr>
          <p:spPr bwMode="auto">
            <a:xfrm>
              <a:off x="1907704" y="3481263"/>
              <a:ext cx="1161561" cy="523220"/>
            </a:xfrm>
            <a:prstGeom prst="rect">
              <a:avLst/>
            </a:prstGeom>
            <a:noFill/>
            <a:ln w="9525">
              <a:noFill/>
              <a:miter lim="800000"/>
              <a:headEnd/>
              <a:tailEnd/>
            </a:ln>
          </p:spPr>
          <p:txBody>
            <a:bodyPr wrap="square">
              <a:prstTxWarp prst="textNoShape">
                <a:avLst/>
              </a:prstTxWarp>
              <a:spAutoFit/>
            </a:bodyPr>
            <a:lstStyle/>
            <a:p>
              <a:r>
                <a:rPr lang="en-US" sz="1400" b="1" dirty="0">
                  <a:solidFill>
                    <a:srgbClr val="267A49"/>
                  </a:solidFill>
                </a:rPr>
                <a:t> </a:t>
              </a:r>
              <a:r>
                <a:rPr lang="en-US" sz="1400" dirty="0">
                  <a:solidFill>
                    <a:srgbClr val="267A49"/>
                  </a:solidFill>
                </a:rPr>
                <a:t>HLT </a:t>
              </a:r>
              <a:br>
                <a:rPr lang="en-US" sz="1400" dirty="0">
                  <a:solidFill>
                    <a:srgbClr val="267A49"/>
                  </a:solidFill>
                </a:rPr>
              </a:br>
              <a:r>
                <a:rPr lang="en-US" sz="1400" dirty="0">
                  <a:solidFill>
                    <a:srgbClr val="267A49"/>
                  </a:solidFill>
                </a:rPr>
                <a:t>output</a:t>
              </a:r>
            </a:p>
          </p:txBody>
        </p:sp>
        <p:sp>
          <p:nvSpPr>
            <p:cNvPr id="27" name="AutoShape 10"/>
            <p:cNvSpPr>
              <a:spLocks noChangeArrowheads="1"/>
            </p:cNvSpPr>
            <p:nvPr/>
          </p:nvSpPr>
          <p:spPr bwMode="auto">
            <a:xfrm flipH="1">
              <a:off x="1835696" y="1772816"/>
              <a:ext cx="193431" cy="166688"/>
            </a:xfrm>
            <a:prstGeom prst="rightArrow">
              <a:avLst>
                <a:gd name="adj1" fmla="val 45241"/>
                <a:gd name="adj2" fmla="val 68750"/>
              </a:avLst>
            </a:prstGeom>
            <a:solidFill>
              <a:srgbClr val="B8090C"/>
            </a:solidFill>
            <a:ln w="9525">
              <a:noFill/>
              <a:miter lim="800000"/>
              <a:headEnd/>
              <a:tailEnd/>
            </a:ln>
          </p:spPr>
          <p:txBody>
            <a:bodyPr wrap="none" anchor="ctr">
              <a:prstTxWarp prst="textNoShape">
                <a:avLst/>
              </a:prstTxWarp>
            </a:bodyPr>
            <a:lstStyle/>
            <a:p>
              <a:endParaRPr lang="en-US"/>
            </a:p>
          </p:txBody>
        </p:sp>
        <p:sp>
          <p:nvSpPr>
            <p:cNvPr id="28" name="Text Box 11"/>
            <p:cNvSpPr txBox="1">
              <a:spLocks noChangeArrowheads="1"/>
            </p:cNvSpPr>
            <p:nvPr/>
          </p:nvSpPr>
          <p:spPr bwMode="auto">
            <a:xfrm>
              <a:off x="1962055" y="1700808"/>
              <a:ext cx="1025769" cy="307975"/>
            </a:xfrm>
            <a:prstGeom prst="rect">
              <a:avLst/>
            </a:prstGeom>
            <a:noFill/>
            <a:ln w="9525">
              <a:noFill/>
              <a:miter lim="800000"/>
              <a:headEnd/>
              <a:tailEnd/>
            </a:ln>
          </p:spPr>
          <p:txBody>
            <a:bodyPr wrap="none">
              <a:prstTxWarp prst="textNoShape">
                <a:avLst/>
              </a:prstTxWarp>
              <a:spAutoFit/>
            </a:bodyPr>
            <a:lstStyle/>
            <a:p>
              <a:r>
                <a:rPr lang="en-US" sz="1400" dirty="0">
                  <a:solidFill>
                    <a:srgbClr val="B8090C"/>
                  </a:solidFill>
                </a:rPr>
                <a:t>Event rate</a:t>
              </a:r>
            </a:p>
          </p:txBody>
        </p:sp>
        <p:sp>
          <p:nvSpPr>
            <p:cNvPr id="30" name="AutoShape 10"/>
            <p:cNvSpPr>
              <a:spLocks noChangeArrowheads="1"/>
            </p:cNvSpPr>
            <p:nvPr/>
          </p:nvSpPr>
          <p:spPr bwMode="auto">
            <a:xfrm flipH="1">
              <a:off x="1813942" y="3537967"/>
              <a:ext cx="193431" cy="166688"/>
            </a:xfrm>
            <a:prstGeom prst="rightArrow">
              <a:avLst>
                <a:gd name="adj1" fmla="val 45241"/>
                <a:gd name="adj2" fmla="val 68750"/>
              </a:avLst>
            </a:prstGeom>
            <a:solidFill>
              <a:srgbClr val="34913D"/>
            </a:solidFill>
            <a:ln w="9525">
              <a:noFill/>
              <a:miter lim="800000"/>
              <a:headEnd/>
              <a:tailEnd/>
            </a:ln>
          </p:spPr>
          <p:txBody>
            <a:bodyPr wrap="none" anchor="ctr">
              <a:prstTxWarp prst="textNoShape">
                <a:avLst/>
              </a:prstTxWarp>
            </a:bodyPr>
            <a:lstStyle/>
            <a:p>
              <a:endParaRPr lang="en-US"/>
            </a:p>
          </p:txBody>
        </p:sp>
        <p:sp>
          <p:nvSpPr>
            <p:cNvPr id="31" name="AutoShape 10"/>
            <p:cNvSpPr>
              <a:spLocks noChangeArrowheads="1"/>
            </p:cNvSpPr>
            <p:nvPr/>
          </p:nvSpPr>
          <p:spPr bwMode="auto">
            <a:xfrm flipH="1">
              <a:off x="1763688" y="5517232"/>
              <a:ext cx="193431" cy="166688"/>
            </a:xfrm>
            <a:prstGeom prst="rightArrow">
              <a:avLst>
                <a:gd name="adj1" fmla="val 45241"/>
                <a:gd name="adj2" fmla="val 68750"/>
              </a:avLst>
            </a:prstGeom>
            <a:solidFill>
              <a:srgbClr val="0000FF"/>
            </a:solidFill>
            <a:ln w="9525">
              <a:noFill/>
              <a:miter lim="800000"/>
              <a:headEnd/>
              <a:tailEnd/>
            </a:ln>
          </p:spPr>
          <p:txBody>
            <a:bodyPr wrap="none" anchor="ctr">
              <a:prstTxWarp prst="textNoShape">
                <a:avLst/>
              </a:prstTxWarp>
            </a:bodyPr>
            <a:lstStyle/>
            <a:p>
              <a:endParaRPr lang="en-US" dirty="0">
                <a:solidFill>
                  <a:srgbClr val="0000FF"/>
                </a:solidFill>
              </a:endParaRPr>
            </a:p>
          </p:txBody>
        </p:sp>
      </p:grpSp>
    </p:spTree>
    <p:extLst>
      <p:ext uri="{BB962C8B-B14F-4D97-AF65-F5344CB8AC3E}">
        <p14:creationId xmlns:p14="http://schemas.microsoft.com/office/powerpoint/2010/main" val="2453689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Eventi</a:t>
            </a:r>
            <a:endParaRPr lang="en-US" b="1" dirty="0"/>
          </a:p>
        </p:txBody>
      </p:sp>
      <p:grpSp>
        <p:nvGrpSpPr>
          <p:cNvPr id="4" name="Group 3"/>
          <p:cNvGrpSpPr/>
          <p:nvPr/>
        </p:nvGrpSpPr>
        <p:grpSpPr>
          <a:xfrm>
            <a:off x="41275" y="2631257"/>
            <a:ext cx="4137025" cy="3621087"/>
            <a:chOff x="41275" y="3236913"/>
            <a:chExt cx="4137025" cy="3621087"/>
          </a:xfrm>
        </p:grpSpPr>
        <p:pic>
          <p:nvPicPr>
            <p:cNvPr id="5" name="Picture 2" descr="http://amapane.web.cern.ch/amapane/dimu_3d.gif"/>
            <p:cNvPicPr>
              <a:picLocks noChangeAspect="1" noChangeArrowheads="1"/>
            </p:cNvPicPr>
            <p:nvPr/>
          </p:nvPicPr>
          <p:blipFill>
            <a:blip r:embed="rId3" cstate="print"/>
            <a:srcRect r="11038"/>
            <a:stretch>
              <a:fillRect/>
            </a:stretch>
          </p:blipFill>
          <p:spPr bwMode="auto">
            <a:xfrm>
              <a:off x="41275" y="3236913"/>
              <a:ext cx="3954463" cy="3621087"/>
            </a:xfrm>
            <a:prstGeom prst="rect">
              <a:avLst/>
            </a:prstGeom>
            <a:noFill/>
            <a:ln w="9525">
              <a:noFill/>
              <a:miter lim="800000"/>
              <a:headEnd/>
              <a:tailEnd/>
            </a:ln>
          </p:spPr>
        </p:pic>
        <p:sp>
          <p:nvSpPr>
            <p:cNvPr id="6" name="TextBox 5"/>
            <p:cNvSpPr txBox="1">
              <a:spLocks noChangeArrowheads="1"/>
            </p:cNvSpPr>
            <p:nvPr/>
          </p:nvSpPr>
          <p:spPr bwMode="auto">
            <a:xfrm>
              <a:off x="3276600" y="3789363"/>
              <a:ext cx="406400" cy="368300"/>
            </a:xfrm>
            <a:prstGeom prst="rect">
              <a:avLst/>
            </a:prstGeom>
            <a:noFill/>
            <a:ln w="9525">
              <a:noFill/>
              <a:miter lim="800000"/>
              <a:headEnd/>
              <a:tailEnd/>
            </a:ln>
          </p:spPr>
          <p:txBody>
            <a:bodyPr wrap="none">
              <a:spAutoFit/>
            </a:bodyPr>
            <a:lstStyle/>
            <a:p>
              <a:r>
                <a:rPr lang="en-US">
                  <a:latin typeface="Symbol" pitchFamily="18" charset="2"/>
                </a:rPr>
                <a:t>m</a:t>
              </a:r>
              <a:r>
                <a:rPr lang="en-US" baseline="30000"/>
                <a:t>+</a:t>
              </a:r>
            </a:p>
          </p:txBody>
        </p:sp>
        <p:sp>
          <p:nvSpPr>
            <p:cNvPr id="7" name="TextBox 6"/>
            <p:cNvSpPr txBox="1">
              <a:spLocks noChangeArrowheads="1"/>
            </p:cNvSpPr>
            <p:nvPr/>
          </p:nvSpPr>
          <p:spPr bwMode="auto">
            <a:xfrm>
              <a:off x="2916238" y="6237288"/>
              <a:ext cx="368300" cy="369887"/>
            </a:xfrm>
            <a:prstGeom prst="rect">
              <a:avLst/>
            </a:prstGeom>
            <a:noFill/>
            <a:ln w="9525">
              <a:noFill/>
              <a:miter lim="800000"/>
              <a:headEnd/>
              <a:tailEnd/>
            </a:ln>
          </p:spPr>
          <p:txBody>
            <a:bodyPr wrap="none">
              <a:spAutoFit/>
            </a:bodyPr>
            <a:lstStyle/>
            <a:p>
              <a:r>
                <a:rPr lang="en-US">
                  <a:latin typeface="Symbol" pitchFamily="18" charset="2"/>
                </a:rPr>
                <a:t>m</a:t>
              </a:r>
              <a:r>
                <a:rPr lang="en-US" baseline="30000"/>
                <a:t>-</a:t>
              </a:r>
            </a:p>
          </p:txBody>
        </p:sp>
        <p:cxnSp>
          <p:nvCxnSpPr>
            <p:cNvPr id="8" name="Straight Arrow Connector 15"/>
            <p:cNvCxnSpPr>
              <a:cxnSpLocks noChangeShapeType="1"/>
            </p:cNvCxnSpPr>
            <p:nvPr/>
          </p:nvCxnSpPr>
          <p:spPr bwMode="auto">
            <a:xfrm>
              <a:off x="323850" y="4221163"/>
              <a:ext cx="1223963" cy="503237"/>
            </a:xfrm>
            <a:prstGeom prst="straightConnector1">
              <a:avLst/>
            </a:prstGeom>
            <a:noFill/>
            <a:ln w="9525" algn="ctr">
              <a:solidFill>
                <a:schemeClr val="tx1"/>
              </a:solidFill>
              <a:round/>
              <a:headEnd/>
              <a:tailEnd type="arrow" w="med" len="med"/>
            </a:ln>
          </p:spPr>
        </p:cxnSp>
        <p:cxnSp>
          <p:nvCxnSpPr>
            <p:cNvPr id="9" name="Straight Arrow Connector 16"/>
            <p:cNvCxnSpPr>
              <a:cxnSpLocks noChangeShapeType="1"/>
            </p:cNvCxnSpPr>
            <p:nvPr/>
          </p:nvCxnSpPr>
          <p:spPr bwMode="auto">
            <a:xfrm>
              <a:off x="2916238" y="5229225"/>
              <a:ext cx="1223962" cy="503238"/>
            </a:xfrm>
            <a:prstGeom prst="straightConnector1">
              <a:avLst/>
            </a:prstGeom>
            <a:noFill/>
            <a:ln w="9525" algn="ctr">
              <a:solidFill>
                <a:schemeClr val="tx1"/>
              </a:solidFill>
              <a:round/>
              <a:headEnd type="arrow" w="med" len="med"/>
              <a:tailEnd/>
            </a:ln>
          </p:spPr>
        </p:cxnSp>
        <p:sp>
          <p:nvSpPr>
            <p:cNvPr id="10" name="TextBox 17"/>
            <p:cNvSpPr txBox="1">
              <a:spLocks noChangeArrowheads="1"/>
            </p:cNvSpPr>
            <p:nvPr/>
          </p:nvSpPr>
          <p:spPr bwMode="auto">
            <a:xfrm>
              <a:off x="179388" y="4292600"/>
              <a:ext cx="325437" cy="369888"/>
            </a:xfrm>
            <a:prstGeom prst="rect">
              <a:avLst/>
            </a:prstGeom>
            <a:noFill/>
            <a:ln w="9525">
              <a:noFill/>
              <a:miter lim="800000"/>
              <a:headEnd/>
              <a:tailEnd/>
            </a:ln>
          </p:spPr>
          <p:txBody>
            <a:bodyPr wrap="none">
              <a:spAutoFit/>
            </a:bodyPr>
            <a:lstStyle/>
            <a:p>
              <a:r>
                <a:rPr lang="en-US"/>
                <a:t>p</a:t>
              </a:r>
            </a:p>
          </p:txBody>
        </p:sp>
        <p:sp>
          <p:nvSpPr>
            <p:cNvPr id="11" name="TextBox 18"/>
            <p:cNvSpPr txBox="1">
              <a:spLocks noChangeArrowheads="1"/>
            </p:cNvSpPr>
            <p:nvPr/>
          </p:nvSpPr>
          <p:spPr bwMode="auto">
            <a:xfrm>
              <a:off x="3851275" y="5661025"/>
              <a:ext cx="327025" cy="369888"/>
            </a:xfrm>
            <a:prstGeom prst="rect">
              <a:avLst/>
            </a:prstGeom>
            <a:noFill/>
            <a:ln w="9525">
              <a:noFill/>
              <a:miter lim="800000"/>
              <a:headEnd/>
              <a:tailEnd/>
            </a:ln>
          </p:spPr>
          <p:txBody>
            <a:bodyPr wrap="none">
              <a:spAutoFit/>
            </a:bodyPr>
            <a:lstStyle/>
            <a:p>
              <a:r>
                <a:rPr lang="en-US"/>
                <a:t>p</a:t>
              </a:r>
            </a:p>
          </p:txBody>
        </p:sp>
      </p:grpSp>
      <p:pic>
        <p:nvPicPr>
          <p:cNvPr id="12" name="Picture 13"/>
          <p:cNvPicPr>
            <a:picLocks noChangeAspect="1"/>
          </p:cNvPicPr>
          <p:nvPr/>
        </p:nvPicPr>
        <p:blipFill>
          <a:blip r:embed="rId4" cstate="print"/>
          <a:srcRect t="7718" r="4198"/>
          <a:stretch>
            <a:fillRect/>
          </a:stretch>
        </p:blipFill>
        <p:spPr bwMode="auto">
          <a:xfrm>
            <a:off x="4284663" y="2996382"/>
            <a:ext cx="4792662" cy="3313112"/>
          </a:xfrm>
          <a:prstGeom prst="rect">
            <a:avLst/>
          </a:prstGeom>
          <a:noFill/>
          <a:ln w="9525">
            <a:noFill/>
            <a:miter lim="800000"/>
            <a:headEnd/>
            <a:tailEnd/>
          </a:ln>
        </p:spPr>
      </p:pic>
      <p:sp>
        <p:nvSpPr>
          <p:cNvPr id="14" name="Content Placeholder 2"/>
          <p:cNvSpPr>
            <a:spLocks noGrp="1"/>
          </p:cNvSpPr>
          <p:nvPr>
            <p:ph idx="1"/>
          </p:nvPr>
        </p:nvSpPr>
        <p:spPr>
          <a:xfrm>
            <a:off x="280988" y="836712"/>
            <a:ext cx="8582025" cy="2309812"/>
          </a:xfrm>
        </p:spPr>
        <p:txBody>
          <a:bodyPr>
            <a:normAutofit/>
          </a:bodyPr>
          <a:lstStyle/>
          <a:p>
            <a:pPr eaLnBrk="1" hangingPunct="1">
              <a:defRPr/>
            </a:pPr>
            <a:r>
              <a:rPr lang="en-US" dirty="0"/>
              <a:t>Le </a:t>
            </a:r>
            <a:r>
              <a:rPr lang="en-US" dirty="0" err="1"/>
              <a:t>particelle</a:t>
            </a:r>
            <a:r>
              <a:rPr lang="en-US" dirty="0"/>
              <a:t> “</a:t>
            </a:r>
            <a:r>
              <a:rPr lang="en-US" dirty="0" err="1"/>
              <a:t>interessanti</a:t>
            </a:r>
            <a:r>
              <a:rPr lang="en-US" dirty="0"/>
              <a:t>” </a:t>
            </a:r>
            <a:r>
              <a:rPr lang="en-US" dirty="0" err="1"/>
              <a:t>decadono</a:t>
            </a:r>
            <a:r>
              <a:rPr lang="en-US" dirty="0"/>
              <a:t> </a:t>
            </a:r>
            <a:r>
              <a:rPr lang="en-US"/>
              <a:t>rapidamente</a:t>
            </a:r>
            <a:endParaRPr lang="en-US" dirty="0"/>
          </a:p>
          <a:p>
            <a:pPr lvl="1" eaLnBrk="1" hangingPunct="1">
              <a:defRPr/>
            </a:pPr>
            <a:r>
              <a:rPr lang="en-US" sz="1800" dirty="0" err="1">
                <a:solidFill>
                  <a:schemeClr val="tx1"/>
                </a:solidFill>
              </a:rPr>
              <a:t>Dobbiamo</a:t>
            </a:r>
            <a:r>
              <a:rPr lang="en-US" sz="1800" dirty="0">
                <a:solidFill>
                  <a:schemeClr val="tx1"/>
                </a:solidFill>
              </a:rPr>
              <a:t> </a:t>
            </a:r>
            <a:r>
              <a:rPr lang="en-US" sz="1800" dirty="0" err="1">
                <a:solidFill>
                  <a:schemeClr val="tx1"/>
                </a:solidFill>
              </a:rPr>
              <a:t>cercare</a:t>
            </a:r>
            <a:r>
              <a:rPr lang="en-US" sz="1800" dirty="0">
                <a:solidFill>
                  <a:schemeClr val="tx1"/>
                </a:solidFill>
              </a:rPr>
              <a:t> </a:t>
            </a:r>
            <a:r>
              <a:rPr lang="en-US" sz="1800" dirty="0" err="1">
                <a:solidFill>
                  <a:schemeClr val="tx1"/>
                </a:solidFill>
              </a:rPr>
              <a:t>i</a:t>
            </a:r>
            <a:r>
              <a:rPr lang="en-US" sz="1800" dirty="0">
                <a:solidFill>
                  <a:schemeClr val="tx1"/>
                </a:solidFill>
              </a:rPr>
              <a:t> </a:t>
            </a:r>
            <a:r>
              <a:rPr lang="en-US" sz="1800" dirty="0" err="1">
                <a:solidFill>
                  <a:schemeClr val="tx1"/>
                </a:solidFill>
              </a:rPr>
              <a:t>loro</a:t>
            </a:r>
            <a:r>
              <a:rPr lang="en-US" sz="1800" dirty="0">
                <a:solidFill>
                  <a:schemeClr val="tx1"/>
                </a:solidFill>
              </a:rPr>
              <a:t> </a:t>
            </a:r>
            <a:r>
              <a:rPr lang="en-US" sz="1800" dirty="0" err="1">
                <a:solidFill>
                  <a:schemeClr val="tx1"/>
                </a:solidFill>
              </a:rPr>
              <a:t>prodotti</a:t>
            </a:r>
            <a:r>
              <a:rPr lang="en-US" sz="1800" dirty="0">
                <a:solidFill>
                  <a:schemeClr val="tx1"/>
                </a:solidFill>
              </a:rPr>
              <a:t> </a:t>
            </a:r>
            <a:r>
              <a:rPr lang="en-US" sz="1800" dirty="0" err="1">
                <a:solidFill>
                  <a:schemeClr val="tx1"/>
                </a:solidFill>
              </a:rPr>
              <a:t>di</a:t>
            </a:r>
            <a:r>
              <a:rPr lang="en-US" sz="1800" dirty="0">
                <a:solidFill>
                  <a:schemeClr val="tx1"/>
                </a:solidFill>
              </a:rPr>
              <a:t> </a:t>
            </a:r>
            <a:r>
              <a:rPr lang="en-US" sz="1800" dirty="0" err="1">
                <a:solidFill>
                  <a:schemeClr val="tx1"/>
                </a:solidFill>
              </a:rPr>
              <a:t>decadimento</a:t>
            </a:r>
            <a:endParaRPr lang="en-US" sz="1800" dirty="0">
              <a:solidFill>
                <a:schemeClr val="tx1"/>
              </a:solidFill>
            </a:endParaRPr>
          </a:p>
          <a:p>
            <a:pPr lvl="1" eaLnBrk="1" hangingPunct="1">
              <a:defRPr/>
            </a:pPr>
            <a:r>
              <a:rPr lang="en-US" sz="1800" dirty="0" err="1">
                <a:solidFill>
                  <a:schemeClr val="tx1"/>
                </a:solidFill>
              </a:rPr>
              <a:t>Spesso</a:t>
            </a:r>
            <a:r>
              <a:rPr lang="en-US" sz="1800" dirty="0">
                <a:solidFill>
                  <a:schemeClr val="tx1"/>
                </a:solidFill>
              </a:rPr>
              <a:t> in un </a:t>
            </a:r>
            <a:r>
              <a:rPr lang="en-US" sz="1800" dirty="0" err="1">
                <a:solidFill>
                  <a:schemeClr val="tx1"/>
                </a:solidFill>
              </a:rPr>
              <a:t>fondo</a:t>
            </a:r>
            <a:r>
              <a:rPr lang="en-US" sz="1800" dirty="0">
                <a:solidFill>
                  <a:schemeClr val="tx1"/>
                </a:solidFill>
              </a:rPr>
              <a:t> (“background”) </a:t>
            </a:r>
            <a:r>
              <a:rPr lang="en-US" sz="1800" dirty="0" err="1">
                <a:solidFill>
                  <a:schemeClr val="tx1"/>
                </a:solidFill>
              </a:rPr>
              <a:t>di</a:t>
            </a:r>
            <a:r>
              <a:rPr lang="en-US" sz="1800" dirty="0">
                <a:solidFill>
                  <a:schemeClr val="tx1"/>
                </a:solidFill>
              </a:rPr>
              <a:t> </a:t>
            </a:r>
            <a:r>
              <a:rPr lang="en-US" sz="1800" dirty="0" err="1">
                <a:solidFill>
                  <a:schemeClr val="tx1"/>
                </a:solidFill>
              </a:rPr>
              <a:t>eventi</a:t>
            </a:r>
            <a:r>
              <a:rPr lang="en-US" sz="1800" dirty="0">
                <a:solidFill>
                  <a:schemeClr val="tx1"/>
                </a:solidFill>
              </a:rPr>
              <a:t> </a:t>
            </a:r>
            <a:r>
              <a:rPr lang="en-US" sz="1800" dirty="0" err="1">
                <a:solidFill>
                  <a:schemeClr val="tx1"/>
                </a:solidFill>
              </a:rPr>
              <a:t>simili</a:t>
            </a:r>
            <a:r>
              <a:rPr lang="en-US" sz="1800" dirty="0">
                <a:solidFill>
                  <a:schemeClr val="tx1"/>
                </a:solidFill>
              </a:rPr>
              <a:t> </a:t>
            </a:r>
            <a:r>
              <a:rPr lang="en-US" sz="1800" dirty="0" err="1">
                <a:solidFill>
                  <a:schemeClr val="tx1"/>
                </a:solidFill>
              </a:rPr>
              <a:t>prodotti</a:t>
            </a:r>
            <a:r>
              <a:rPr lang="en-US" sz="1800" dirty="0">
                <a:solidFill>
                  <a:schemeClr val="tx1"/>
                </a:solidFill>
              </a:rPr>
              <a:t> per </a:t>
            </a:r>
            <a:r>
              <a:rPr lang="en-US" sz="1800" dirty="0" err="1">
                <a:solidFill>
                  <a:schemeClr val="tx1"/>
                </a:solidFill>
              </a:rPr>
              <a:t>es</a:t>
            </a:r>
            <a:r>
              <a:rPr lang="en-US" sz="1800" dirty="0">
                <a:solidFill>
                  <a:schemeClr val="tx1"/>
                </a:solidFill>
              </a:rPr>
              <a:t>. </a:t>
            </a:r>
            <a:r>
              <a:rPr lang="en-US" sz="1800" dirty="0" err="1">
                <a:solidFill>
                  <a:schemeClr val="tx1"/>
                </a:solidFill>
              </a:rPr>
              <a:t>da</a:t>
            </a:r>
            <a:r>
              <a:rPr lang="en-US" sz="1800" dirty="0">
                <a:solidFill>
                  <a:schemeClr val="tx1"/>
                </a:solidFill>
              </a:rPr>
              <a:t> </a:t>
            </a:r>
            <a:r>
              <a:rPr lang="en-US" sz="1800" dirty="0" err="1">
                <a:solidFill>
                  <a:schemeClr val="tx1"/>
                </a:solidFill>
              </a:rPr>
              <a:t>processi</a:t>
            </a:r>
            <a:r>
              <a:rPr lang="en-US" sz="1800" dirty="0">
                <a:solidFill>
                  <a:schemeClr val="tx1"/>
                </a:solidFill>
              </a:rPr>
              <a:t> </a:t>
            </a:r>
            <a:r>
              <a:rPr lang="en-US" sz="1800" dirty="0" err="1">
                <a:solidFill>
                  <a:schemeClr val="tx1"/>
                </a:solidFill>
              </a:rPr>
              <a:t>già</a:t>
            </a:r>
            <a:r>
              <a:rPr lang="en-US" sz="1800" dirty="0">
                <a:solidFill>
                  <a:schemeClr val="tx1"/>
                </a:solidFill>
              </a:rPr>
              <a:t> </a:t>
            </a:r>
            <a:r>
              <a:rPr lang="en-US" sz="1800" dirty="0" err="1">
                <a:solidFill>
                  <a:schemeClr val="tx1"/>
                </a:solidFill>
              </a:rPr>
              <a:t>noti</a:t>
            </a:r>
            <a:r>
              <a:rPr lang="en-US" sz="1800" dirty="0">
                <a:solidFill>
                  <a:schemeClr val="tx1"/>
                </a:solidFill>
              </a:rPr>
              <a:t> </a:t>
            </a:r>
          </a:p>
          <a:p>
            <a:pPr eaLnBrk="1" hangingPunct="1">
              <a:defRPr/>
            </a:pPr>
            <a:endParaRPr lang="en-US" dirty="0"/>
          </a:p>
        </p:txBody>
      </p:sp>
      <p:sp>
        <p:nvSpPr>
          <p:cNvPr id="15" name="TextBox 13"/>
          <p:cNvSpPr txBox="1">
            <a:spLocks noChangeArrowheads="1"/>
          </p:cNvSpPr>
          <p:nvPr/>
        </p:nvSpPr>
        <p:spPr bwMode="auto">
          <a:xfrm>
            <a:off x="1907704" y="2450604"/>
            <a:ext cx="5764720" cy="369332"/>
          </a:xfrm>
          <a:prstGeom prst="rect">
            <a:avLst/>
          </a:prstGeom>
          <a:noFill/>
          <a:ln w="9525">
            <a:noFill/>
            <a:miter lim="800000"/>
            <a:headEnd/>
            <a:tailEnd/>
          </a:ln>
        </p:spPr>
        <p:txBody>
          <a:bodyPr wrap="none">
            <a:spAutoFit/>
          </a:bodyPr>
          <a:lstStyle/>
          <a:p>
            <a:r>
              <a:rPr lang="en-US" dirty="0" err="1"/>
              <a:t>Esempio</a:t>
            </a:r>
            <a:r>
              <a:rPr lang="en-US" b="1" dirty="0"/>
              <a:t>: </a:t>
            </a:r>
            <a:r>
              <a:rPr lang="en-US" b="1" dirty="0" err="1"/>
              <a:t>risonanze</a:t>
            </a:r>
            <a:r>
              <a:rPr lang="en-US" b="1" dirty="0"/>
              <a:t> </a:t>
            </a:r>
            <a:r>
              <a:rPr lang="en-US" b="1" dirty="0" err="1"/>
              <a:t>nello</a:t>
            </a:r>
            <a:r>
              <a:rPr lang="en-US" b="1" dirty="0"/>
              <a:t> </a:t>
            </a:r>
            <a:r>
              <a:rPr lang="en-US" b="1" dirty="0" err="1"/>
              <a:t>spettro</a:t>
            </a:r>
            <a:r>
              <a:rPr lang="en-US" b="1" dirty="0"/>
              <a:t> </a:t>
            </a:r>
            <a:r>
              <a:rPr lang="en-US" b="1" dirty="0" err="1">
                <a:latin typeface="Symbol" pitchFamily="18" charset="2"/>
              </a:rPr>
              <a:t>m</a:t>
            </a:r>
            <a:r>
              <a:rPr lang="en-US" b="1" baseline="30000" dirty="0" err="1"/>
              <a:t>+</a:t>
            </a:r>
            <a:r>
              <a:rPr lang="en-US" b="1" dirty="0" err="1">
                <a:latin typeface="Symbol" pitchFamily="18" charset="2"/>
              </a:rPr>
              <a:t>m</a:t>
            </a:r>
            <a:r>
              <a:rPr lang="en-US" b="1" baseline="30000" dirty="0"/>
              <a:t>-</a:t>
            </a:r>
            <a:r>
              <a:rPr lang="en-US" baseline="30000" dirty="0"/>
              <a:t> </a:t>
            </a:r>
            <a:r>
              <a:rPr lang="en-US" dirty="0"/>
              <a:t> in </a:t>
            </a:r>
            <a:r>
              <a:rPr lang="en-US" dirty="0" err="1"/>
              <a:t>collisioni</a:t>
            </a:r>
            <a:r>
              <a:rPr lang="en-US" dirty="0"/>
              <a:t> pp</a:t>
            </a:r>
          </a:p>
        </p:txBody>
      </p:sp>
      <p:pic>
        <p:nvPicPr>
          <p:cNvPr id="3" name="Picture 2"/>
          <p:cNvPicPr>
            <a:picLocks noChangeAspect="1"/>
          </p:cNvPicPr>
          <p:nvPr/>
        </p:nvPicPr>
        <p:blipFill>
          <a:blip r:embed="rId5"/>
          <a:stretch>
            <a:fillRect/>
          </a:stretch>
        </p:blipFill>
        <p:spPr>
          <a:xfrm>
            <a:off x="1117600" y="6261100"/>
            <a:ext cx="6908800" cy="596900"/>
          </a:xfrm>
          <a:prstGeom prst="rect">
            <a:avLst/>
          </a:prstGeom>
        </p:spPr>
      </p:pic>
    </p:spTree>
    <p:extLst>
      <p:ext uri="{BB962C8B-B14F-4D97-AF65-F5344CB8AC3E}">
        <p14:creationId xmlns:p14="http://schemas.microsoft.com/office/powerpoint/2010/main" val="9540789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a:xfrm>
            <a:off x="127000" y="101594"/>
            <a:ext cx="8648700" cy="533400"/>
          </a:xfrm>
        </p:spPr>
        <p:txBody>
          <a:bodyPr>
            <a:normAutofit fontScale="90000"/>
          </a:bodyPr>
          <a:lstStyle/>
          <a:p>
            <a:pPr algn="l"/>
            <a:r>
              <a:rPr lang="en-US" b="1" dirty="0" err="1"/>
              <a:t>Produzione</a:t>
            </a:r>
            <a:r>
              <a:rPr lang="en-US" b="1" dirty="0"/>
              <a:t> e </a:t>
            </a:r>
            <a:r>
              <a:rPr lang="en-US" b="1" dirty="0" err="1"/>
              <a:t>decadimenti</a:t>
            </a:r>
            <a:r>
              <a:rPr lang="en-US" b="1" dirty="0"/>
              <a:t> del </a:t>
            </a:r>
            <a:r>
              <a:rPr lang="en-US" b="1" dirty="0" err="1"/>
              <a:t>bosone</a:t>
            </a:r>
            <a:r>
              <a:rPr lang="en-US" b="1" dirty="0"/>
              <a:t> di Higgs</a:t>
            </a:r>
          </a:p>
        </p:txBody>
      </p:sp>
      <p:sp>
        <p:nvSpPr>
          <p:cNvPr id="3" name="Content Placeholder 2"/>
          <p:cNvSpPr>
            <a:spLocks noGrp="1"/>
          </p:cNvSpPr>
          <p:nvPr>
            <p:ph idx="1"/>
          </p:nvPr>
        </p:nvSpPr>
        <p:spPr>
          <a:xfrm>
            <a:off x="254000" y="1066800"/>
            <a:ext cx="8636000" cy="5524500"/>
          </a:xfrm>
        </p:spPr>
        <p:txBody>
          <a:bodyPr>
            <a:normAutofit/>
          </a:bodyPr>
          <a:lstStyle/>
          <a:p>
            <a:pPr>
              <a:lnSpc>
                <a:spcPct val="80000"/>
              </a:lnSpc>
            </a:pPr>
            <a:r>
              <a:rPr lang="en-US" sz="2000" b="1" dirty="0">
                <a:solidFill>
                  <a:srgbClr val="008000"/>
                </a:solidFill>
                <a:latin typeface="Times New Roman" charset="0"/>
              </a:rPr>
              <a:t>Il </a:t>
            </a:r>
            <a:r>
              <a:rPr lang="en-US" sz="2000" b="1" dirty="0" err="1">
                <a:solidFill>
                  <a:srgbClr val="008000"/>
                </a:solidFill>
                <a:latin typeface="Times New Roman" charset="0"/>
              </a:rPr>
              <a:t>bosone</a:t>
            </a:r>
            <a:r>
              <a:rPr lang="en-US" sz="2000" b="1" dirty="0">
                <a:solidFill>
                  <a:srgbClr val="008000"/>
                </a:solidFill>
                <a:latin typeface="Times New Roman" charset="0"/>
              </a:rPr>
              <a:t> di Higgs </a:t>
            </a:r>
            <a:r>
              <a:rPr lang="en-US" sz="2000" b="1" dirty="0" err="1">
                <a:solidFill>
                  <a:srgbClr val="008000"/>
                </a:solidFill>
                <a:latin typeface="Times New Roman" charset="0"/>
              </a:rPr>
              <a:t>puo</a:t>
            </a:r>
            <a:r>
              <a:rPr lang="en-US" sz="2000" b="1" dirty="0">
                <a:solidFill>
                  <a:srgbClr val="008000"/>
                </a:solidFill>
                <a:latin typeface="Times New Roman" charset="0"/>
              </a:rPr>
              <a:t>’ </a:t>
            </a:r>
            <a:r>
              <a:rPr lang="en-US" sz="2000" b="1" dirty="0" err="1">
                <a:solidFill>
                  <a:srgbClr val="008000"/>
                </a:solidFill>
                <a:latin typeface="Times New Roman" charset="0"/>
              </a:rPr>
              <a:t>essere</a:t>
            </a:r>
            <a:r>
              <a:rPr lang="en-US" sz="2000" b="1" dirty="0">
                <a:solidFill>
                  <a:srgbClr val="008000"/>
                </a:solidFill>
                <a:latin typeface="Times New Roman" charset="0"/>
              </a:rPr>
              <a:t> </a:t>
            </a:r>
            <a:r>
              <a:rPr lang="en-US" sz="2000" b="1" dirty="0" err="1">
                <a:solidFill>
                  <a:srgbClr val="008000"/>
                </a:solidFill>
                <a:latin typeface="Times New Roman" charset="0"/>
              </a:rPr>
              <a:t>prodotto</a:t>
            </a:r>
            <a:r>
              <a:rPr lang="en-US" sz="2000" b="1" dirty="0">
                <a:solidFill>
                  <a:srgbClr val="008000"/>
                </a:solidFill>
                <a:latin typeface="Times New Roman" charset="0"/>
              </a:rPr>
              <a:t> </a:t>
            </a:r>
            <a:r>
              <a:rPr lang="en-US" sz="2000" b="1" dirty="0" err="1">
                <a:solidFill>
                  <a:srgbClr val="008000"/>
                </a:solidFill>
                <a:latin typeface="Times New Roman" charset="0"/>
              </a:rPr>
              <a:t>nella</a:t>
            </a:r>
            <a:r>
              <a:rPr lang="en-US" sz="2000" b="1" dirty="0">
                <a:solidFill>
                  <a:srgbClr val="008000"/>
                </a:solidFill>
                <a:latin typeface="Times New Roman" charset="0"/>
              </a:rPr>
              <a:t> </a:t>
            </a:r>
            <a:r>
              <a:rPr lang="en-US" sz="2000" b="1" dirty="0" err="1">
                <a:solidFill>
                  <a:srgbClr val="008000"/>
                </a:solidFill>
                <a:latin typeface="Times New Roman" charset="0"/>
              </a:rPr>
              <a:t>fusione</a:t>
            </a:r>
            <a:r>
              <a:rPr lang="en-US" sz="2000" b="1" dirty="0">
                <a:solidFill>
                  <a:srgbClr val="008000"/>
                </a:solidFill>
                <a:latin typeface="Times New Roman" charset="0"/>
              </a:rPr>
              <a:t> di 2 </a:t>
            </a:r>
            <a:r>
              <a:rPr lang="en-US" sz="2000" b="1" dirty="0" err="1">
                <a:solidFill>
                  <a:srgbClr val="008000"/>
                </a:solidFill>
                <a:latin typeface="Times New Roman" charset="0"/>
              </a:rPr>
              <a:t>dei</a:t>
            </a:r>
            <a:r>
              <a:rPr lang="en-US" sz="2000" b="1" dirty="0">
                <a:solidFill>
                  <a:srgbClr val="008000"/>
                </a:solidFill>
                <a:latin typeface="Times New Roman" charset="0"/>
              </a:rPr>
              <a:t> </a:t>
            </a:r>
            <a:r>
              <a:rPr lang="en-US" sz="2000" b="1" dirty="0" err="1">
                <a:solidFill>
                  <a:srgbClr val="008000"/>
                </a:solidFill>
                <a:latin typeface="Times New Roman" charset="0"/>
              </a:rPr>
              <a:t>gluoni</a:t>
            </a:r>
            <a:r>
              <a:rPr lang="en-US" sz="2000" b="1" dirty="0">
                <a:solidFill>
                  <a:srgbClr val="008000"/>
                </a:solidFill>
                <a:latin typeface="Times New Roman" charset="0"/>
              </a:rPr>
              <a:t> </a:t>
            </a:r>
            <a:r>
              <a:rPr lang="en-US" sz="2000" b="1" dirty="0" err="1">
                <a:solidFill>
                  <a:srgbClr val="008000"/>
                </a:solidFill>
                <a:latin typeface="Times New Roman" charset="0"/>
              </a:rPr>
              <a:t>che</a:t>
            </a:r>
            <a:r>
              <a:rPr lang="en-US" sz="2000" b="1" dirty="0">
                <a:solidFill>
                  <a:srgbClr val="008000"/>
                </a:solidFill>
                <a:latin typeface="Times New Roman" charset="0"/>
              </a:rPr>
              <a:t> </a:t>
            </a:r>
            <a:r>
              <a:rPr lang="en-US" sz="2000" b="1" dirty="0" err="1">
                <a:solidFill>
                  <a:srgbClr val="008000"/>
                </a:solidFill>
                <a:latin typeface="Times New Roman" charset="0"/>
              </a:rPr>
              <a:t>sono</a:t>
            </a:r>
            <a:r>
              <a:rPr lang="en-US" sz="2000" b="1" dirty="0">
                <a:solidFill>
                  <a:srgbClr val="008000"/>
                </a:solidFill>
                <a:latin typeface="Times New Roman" charset="0"/>
              </a:rPr>
              <a:t> </a:t>
            </a:r>
            <a:r>
              <a:rPr lang="en-US" sz="2000" b="1" dirty="0" err="1">
                <a:solidFill>
                  <a:srgbClr val="008000"/>
                </a:solidFill>
                <a:latin typeface="Times New Roman" charset="0"/>
              </a:rPr>
              <a:t>all’interno</a:t>
            </a:r>
            <a:r>
              <a:rPr lang="en-US" sz="2000" b="1" dirty="0">
                <a:solidFill>
                  <a:srgbClr val="008000"/>
                </a:solidFill>
                <a:latin typeface="Times New Roman" charset="0"/>
              </a:rPr>
              <a:t> del </a:t>
            </a:r>
            <a:r>
              <a:rPr lang="en-US" sz="2000" b="1" dirty="0" err="1">
                <a:solidFill>
                  <a:srgbClr val="008000"/>
                </a:solidFill>
                <a:latin typeface="Times New Roman" charset="0"/>
              </a:rPr>
              <a:t>protone</a:t>
            </a:r>
            <a:r>
              <a:rPr lang="en-US" sz="2000" b="1" dirty="0">
                <a:solidFill>
                  <a:srgbClr val="008000"/>
                </a:solidFill>
                <a:latin typeface="Times New Roman" charset="0"/>
              </a:rPr>
              <a:t>:</a:t>
            </a:r>
          </a:p>
          <a:p>
            <a:pPr>
              <a:lnSpc>
                <a:spcPct val="80000"/>
              </a:lnSpc>
            </a:pPr>
            <a:endParaRPr lang="en-US" sz="2000" b="1" dirty="0">
              <a:solidFill>
                <a:srgbClr val="008000"/>
              </a:solidFill>
              <a:latin typeface="Times New Roman" charset="0"/>
            </a:endParaRPr>
          </a:p>
          <a:p>
            <a:pPr>
              <a:lnSpc>
                <a:spcPct val="80000"/>
              </a:lnSpc>
            </a:pPr>
            <a:endParaRPr lang="en-US" sz="2000" b="1" dirty="0">
              <a:solidFill>
                <a:srgbClr val="008000"/>
              </a:solidFill>
              <a:latin typeface="Times New Roman" charset="0"/>
            </a:endParaRPr>
          </a:p>
          <a:p>
            <a:pPr>
              <a:lnSpc>
                <a:spcPct val="80000"/>
              </a:lnSpc>
            </a:pPr>
            <a:endParaRPr lang="en-US" sz="2000" b="1" dirty="0">
              <a:solidFill>
                <a:srgbClr val="008000"/>
              </a:solidFill>
              <a:latin typeface="Times New Roman" charset="0"/>
            </a:endParaRPr>
          </a:p>
          <a:p>
            <a:pPr>
              <a:lnSpc>
                <a:spcPct val="80000"/>
              </a:lnSpc>
            </a:pPr>
            <a:endParaRPr lang="en-US" sz="2000" b="1" dirty="0">
              <a:solidFill>
                <a:srgbClr val="008000"/>
              </a:solidFill>
              <a:latin typeface="Times New Roman" charset="0"/>
            </a:endParaRPr>
          </a:p>
          <a:p>
            <a:pPr>
              <a:lnSpc>
                <a:spcPct val="80000"/>
              </a:lnSpc>
            </a:pPr>
            <a:endParaRPr lang="en-US" sz="2000" b="1" dirty="0">
              <a:solidFill>
                <a:srgbClr val="008000"/>
              </a:solidFill>
              <a:latin typeface="Times New Roman" charset="0"/>
            </a:endParaRPr>
          </a:p>
          <a:p>
            <a:pPr>
              <a:lnSpc>
                <a:spcPct val="80000"/>
              </a:lnSpc>
            </a:pPr>
            <a:r>
              <a:rPr lang="en-US" sz="2000" b="1" dirty="0">
                <a:solidFill>
                  <a:srgbClr val="008000"/>
                </a:solidFill>
                <a:latin typeface="Times New Roman" charset="0"/>
              </a:rPr>
              <a:t>Il </a:t>
            </a:r>
            <a:r>
              <a:rPr lang="en-US" sz="2000" b="1" dirty="0" err="1">
                <a:solidFill>
                  <a:srgbClr val="008000"/>
                </a:solidFill>
                <a:latin typeface="Times New Roman" charset="0"/>
              </a:rPr>
              <a:t>bosone</a:t>
            </a:r>
            <a:r>
              <a:rPr lang="en-US" sz="2000" b="1" dirty="0">
                <a:solidFill>
                  <a:srgbClr val="008000"/>
                </a:solidFill>
                <a:latin typeface="Times New Roman" charset="0"/>
              </a:rPr>
              <a:t> di Higgs  non e</a:t>
            </a:r>
            <a:r>
              <a:rPr lang="ja-JP" altLang="en-US" sz="2000" b="1" dirty="0">
                <a:solidFill>
                  <a:srgbClr val="008000"/>
                </a:solidFill>
                <a:latin typeface="Times New Roman" charset="0"/>
              </a:rPr>
              <a:t>’</a:t>
            </a:r>
            <a:r>
              <a:rPr lang="en-US" sz="2000" b="1" dirty="0">
                <a:solidFill>
                  <a:srgbClr val="008000"/>
                </a:solidFill>
                <a:latin typeface="Times New Roman" charset="0"/>
              </a:rPr>
              <a:t> </a:t>
            </a:r>
            <a:r>
              <a:rPr lang="en-US" sz="2000" b="1" dirty="0" err="1">
                <a:solidFill>
                  <a:srgbClr val="008000"/>
                </a:solidFill>
                <a:latin typeface="Times New Roman" charset="0"/>
              </a:rPr>
              <a:t>una</a:t>
            </a:r>
            <a:r>
              <a:rPr lang="en-US" sz="2000" b="1" dirty="0">
                <a:solidFill>
                  <a:srgbClr val="008000"/>
                </a:solidFill>
                <a:latin typeface="Times New Roman" charset="0"/>
              </a:rPr>
              <a:t> </a:t>
            </a:r>
            <a:r>
              <a:rPr lang="en-US" sz="2000" b="1" dirty="0" err="1">
                <a:solidFill>
                  <a:srgbClr val="008000"/>
                </a:solidFill>
                <a:latin typeface="Times New Roman" charset="0"/>
              </a:rPr>
              <a:t>particella</a:t>
            </a:r>
            <a:r>
              <a:rPr lang="en-US" sz="2000" b="1" dirty="0">
                <a:solidFill>
                  <a:srgbClr val="008000"/>
                </a:solidFill>
                <a:latin typeface="Times New Roman" charset="0"/>
              </a:rPr>
              <a:t> stabile</a:t>
            </a:r>
          </a:p>
          <a:p>
            <a:pPr>
              <a:lnSpc>
                <a:spcPct val="80000"/>
              </a:lnSpc>
            </a:pPr>
            <a:r>
              <a:rPr lang="en-US" sz="2000" dirty="0">
                <a:solidFill>
                  <a:srgbClr val="000090"/>
                </a:solidFill>
                <a:latin typeface="Times New Roman" charset="0"/>
              </a:rPr>
              <a:t>   Decade in </a:t>
            </a:r>
            <a:r>
              <a:rPr lang="en-US" sz="2000" dirty="0" err="1">
                <a:solidFill>
                  <a:srgbClr val="000090"/>
                </a:solidFill>
                <a:latin typeface="Times New Roman" charset="0"/>
              </a:rPr>
              <a:t>particelle</a:t>
            </a:r>
            <a:r>
              <a:rPr lang="en-US" sz="2000" dirty="0">
                <a:solidFill>
                  <a:srgbClr val="000090"/>
                </a:solidFill>
                <a:latin typeface="Times New Roman" charset="0"/>
              </a:rPr>
              <a:t> </a:t>
            </a:r>
            <a:r>
              <a:rPr lang="en-US" sz="2000" dirty="0" err="1">
                <a:solidFill>
                  <a:srgbClr val="000090"/>
                </a:solidFill>
                <a:latin typeface="Times New Roman" charset="0"/>
              </a:rPr>
              <a:t>elementari</a:t>
            </a:r>
            <a:r>
              <a:rPr lang="en-US" sz="2000" dirty="0">
                <a:solidFill>
                  <a:srgbClr val="000090"/>
                </a:solidFill>
                <a:latin typeface="Times New Roman" charset="0"/>
              </a:rPr>
              <a:t> </a:t>
            </a:r>
            <a:r>
              <a:rPr lang="en-US" sz="2000" dirty="0" err="1">
                <a:solidFill>
                  <a:srgbClr val="000090"/>
                </a:solidFill>
                <a:latin typeface="Times New Roman" charset="0"/>
              </a:rPr>
              <a:t>piu</a:t>
            </a:r>
            <a:r>
              <a:rPr lang="ja-JP" altLang="en-US" sz="2000" dirty="0">
                <a:solidFill>
                  <a:srgbClr val="000090"/>
                </a:solidFill>
                <a:latin typeface="Times New Roman" charset="0"/>
              </a:rPr>
              <a:t>’</a:t>
            </a:r>
            <a:r>
              <a:rPr lang="en-US" sz="2000" dirty="0">
                <a:solidFill>
                  <a:srgbClr val="000090"/>
                </a:solidFill>
                <a:latin typeface="Times New Roman" charset="0"/>
              </a:rPr>
              <a:t> </a:t>
            </a:r>
            <a:r>
              <a:rPr lang="en-US" sz="2000" dirty="0" err="1">
                <a:solidFill>
                  <a:srgbClr val="000090"/>
                </a:solidFill>
                <a:latin typeface="Times New Roman" charset="0"/>
              </a:rPr>
              <a:t>leggere</a:t>
            </a:r>
            <a:endParaRPr lang="en-US" sz="2000" dirty="0">
              <a:solidFill>
                <a:srgbClr val="000090"/>
              </a:solidFill>
              <a:latin typeface="Times New Roman" charset="0"/>
            </a:endParaRPr>
          </a:p>
          <a:p>
            <a:pPr>
              <a:lnSpc>
                <a:spcPct val="80000"/>
              </a:lnSpc>
            </a:pPr>
            <a:r>
              <a:rPr lang="en-US" sz="2000" dirty="0">
                <a:latin typeface="Times New Roman" charset="0"/>
              </a:rPr>
              <a:t>    </a:t>
            </a:r>
            <a:r>
              <a:rPr lang="en-US" sz="2000" dirty="0" err="1">
                <a:latin typeface="Times New Roman" charset="0"/>
              </a:rPr>
              <a:t>Gli</a:t>
            </a:r>
            <a:r>
              <a:rPr lang="en-US" sz="2000" dirty="0">
                <a:latin typeface="Times New Roman" charset="0"/>
              </a:rPr>
              <a:t> </a:t>
            </a:r>
            <a:r>
              <a:rPr lang="ja-JP" altLang="en-US" sz="2000" dirty="0">
                <a:latin typeface="Times New Roman" charset="0"/>
              </a:rPr>
              <a:t>“</a:t>
            </a:r>
            <a:r>
              <a:rPr lang="en-US" sz="2000" dirty="0" err="1">
                <a:latin typeface="Times New Roman" charset="0"/>
              </a:rPr>
              <a:t>stati</a:t>
            </a:r>
            <a:r>
              <a:rPr lang="en-US" sz="2000" dirty="0">
                <a:latin typeface="Times New Roman" charset="0"/>
              </a:rPr>
              <a:t> </a:t>
            </a:r>
            <a:r>
              <a:rPr lang="en-US" sz="2000" dirty="0" err="1">
                <a:latin typeface="Times New Roman" charset="0"/>
              </a:rPr>
              <a:t>finali</a:t>
            </a:r>
            <a:r>
              <a:rPr lang="ja-JP" altLang="en-US" sz="2000" dirty="0">
                <a:latin typeface="Times New Roman" charset="0"/>
              </a:rPr>
              <a:t>”</a:t>
            </a:r>
            <a:r>
              <a:rPr lang="en-US" sz="2000" dirty="0">
                <a:latin typeface="Times New Roman" charset="0"/>
              </a:rPr>
              <a:t> </a:t>
            </a:r>
            <a:r>
              <a:rPr lang="en-US" sz="2000" dirty="0" err="1">
                <a:latin typeface="Times New Roman" charset="0"/>
              </a:rPr>
              <a:t>sono</a:t>
            </a:r>
            <a:r>
              <a:rPr lang="en-US" sz="2000" dirty="0">
                <a:latin typeface="Times New Roman" charset="0"/>
              </a:rPr>
              <a:t> </a:t>
            </a:r>
            <a:r>
              <a:rPr lang="en-US" sz="2000" dirty="0" err="1">
                <a:latin typeface="Times New Roman" charset="0"/>
              </a:rPr>
              <a:t>molteplici</a:t>
            </a:r>
            <a:r>
              <a:rPr lang="en-US" sz="2000" dirty="0">
                <a:latin typeface="Times New Roman" charset="0"/>
              </a:rPr>
              <a:t>; </a:t>
            </a:r>
            <a:r>
              <a:rPr lang="en-US" sz="2000" dirty="0" err="1">
                <a:latin typeface="Times New Roman" charset="0"/>
              </a:rPr>
              <a:t>i</a:t>
            </a:r>
            <a:r>
              <a:rPr lang="en-US" sz="2000" dirty="0">
                <a:latin typeface="Times New Roman" charset="0"/>
              </a:rPr>
              <a:t> </a:t>
            </a:r>
            <a:r>
              <a:rPr lang="en-US" sz="2000" dirty="0" err="1">
                <a:latin typeface="Times New Roman" charset="0"/>
              </a:rPr>
              <a:t>piu</a:t>
            </a:r>
            <a:r>
              <a:rPr lang="ja-JP" altLang="en-US" sz="2000" dirty="0">
                <a:latin typeface="Times New Roman" charset="0"/>
              </a:rPr>
              <a:t>’</a:t>
            </a:r>
            <a:r>
              <a:rPr lang="en-US" sz="2000" dirty="0">
                <a:latin typeface="Times New Roman" charset="0"/>
              </a:rPr>
              <a:t> </a:t>
            </a:r>
            <a:r>
              <a:rPr lang="en-US" sz="2000" dirty="0" err="1">
                <a:latin typeface="Times New Roman" charset="0"/>
              </a:rPr>
              <a:t>importanti</a:t>
            </a:r>
            <a:r>
              <a:rPr lang="en-US" sz="2000" dirty="0">
                <a:latin typeface="Times New Roman" charset="0"/>
              </a:rPr>
              <a:t> </a:t>
            </a:r>
            <a:r>
              <a:rPr lang="en-US" sz="2000" dirty="0" err="1">
                <a:latin typeface="Times New Roman" charset="0"/>
              </a:rPr>
              <a:t>sono</a:t>
            </a:r>
            <a:r>
              <a:rPr lang="en-US" sz="2000" dirty="0">
                <a:latin typeface="Times New Roman" charset="0"/>
              </a:rPr>
              <a:t>:</a:t>
            </a:r>
          </a:p>
          <a:p>
            <a:pPr lvl="1">
              <a:lnSpc>
                <a:spcPct val="80000"/>
              </a:lnSpc>
            </a:pPr>
            <a:r>
              <a:rPr lang="en-US" sz="2000" dirty="0" err="1">
                <a:latin typeface="Times New Roman" charset="0"/>
              </a:rPr>
              <a:t>H</a:t>
            </a:r>
            <a:r>
              <a:rPr lang="en-US" sz="2000" dirty="0" err="1">
                <a:latin typeface="Times New Roman" charset="0"/>
                <a:sym typeface="Wingdings" charset="0"/>
              </a:rPr>
              <a:t>due</a:t>
            </a:r>
            <a:r>
              <a:rPr lang="en-US" sz="2000" dirty="0">
                <a:latin typeface="Times New Roman" charset="0"/>
                <a:sym typeface="Wingdings" charset="0"/>
              </a:rPr>
              <a:t> </a:t>
            </a:r>
            <a:r>
              <a:rPr lang="en-US" sz="2000" dirty="0" err="1">
                <a:latin typeface="Times New Roman" charset="0"/>
                <a:sym typeface="Wingdings" charset="0"/>
              </a:rPr>
              <a:t>fotoni</a:t>
            </a:r>
            <a:r>
              <a:rPr lang="en-US" sz="2000" dirty="0">
                <a:latin typeface="Times New Roman" charset="0"/>
                <a:sym typeface="Wingdings" charset="0"/>
              </a:rPr>
              <a:t> (</a:t>
            </a:r>
            <a:r>
              <a:rPr lang="en-US" sz="2000" dirty="0" err="1">
                <a:latin typeface="Times New Roman" charset="0"/>
                <a:sym typeface="Wingdings" charset="0"/>
              </a:rPr>
              <a:t>Hγγ</a:t>
            </a:r>
            <a:r>
              <a:rPr lang="en-US" sz="2000" dirty="0">
                <a:latin typeface="Times New Roman" charset="0"/>
                <a:sym typeface="Wingdings" charset="0"/>
              </a:rPr>
              <a:t>)</a:t>
            </a:r>
          </a:p>
          <a:p>
            <a:pPr lvl="1">
              <a:lnSpc>
                <a:spcPct val="80000"/>
              </a:lnSpc>
            </a:pPr>
            <a:r>
              <a:rPr lang="en-US" sz="2000" dirty="0">
                <a:latin typeface="Times New Roman" charset="0"/>
                <a:sym typeface="Wingdings" charset="0"/>
              </a:rPr>
              <a:t>H </a:t>
            </a:r>
            <a:r>
              <a:rPr lang="en-US" sz="2000" dirty="0" err="1">
                <a:latin typeface="Times New Roman" charset="0"/>
                <a:sym typeface="Wingdings" charset="0"/>
              </a:rPr>
              <a:t>quattro</a:t>
            </a:r>
            <a:r>
              <a:rPr lang="en-US" sz="2000" dirty="0">
                <a:latin typeface="Times New Roman" charset="0"/>
                <a:sym typeface="Wingdings" charset="0"/>
              </a:rPr>
              <a:t> </a:t>
            </a:r>
            <a:r>
              <a:rPr lang="en-US" sz="2000" dirty="0" err="1">
                <a:latin typeface="Times New Roman" charset="0"/>
                <a:sym typeface="Wingdings" charset="0"/>
              </a:rPr>
              <a:t>leptoni</a:t>
            </a:r>
            <a:r>
              <a:rPr lang="en-US" sz="2000" dirty="0">
                <a:latin typeface="Times New Roman" charset="0"/>
                <a:sym typeface="Wingdings" charset="0"/>
              </a:rPr>
              <a:t>, per </a:t>
            </a:r>
            <a:r>
              <a:rPr lang="en-US" sz="2000" dirty="0" err="1">
                <a:latin typeface="Times New Roman" charset="0"/>
                <a:sym typeface="Wingdings" charset="0"/>
              </a:rPr>
              <a:t>esempio</a:t>
            </a:r>
            <a:r>
              <a:rPr lang="en-US" sz="2000" dirty="0">
                <a:latin typeface="Times New Roman" charset="0"/>
                <a:sym typeface="Wingdings" charset="0"/>
              </a:rPr>
              <a:t> </a:t>
            </a:r>
            <a:r>
              <a:rPr lang="en-US" sz="2000" dirty="0" err="1">
                <a:latin typeface="Times New Roman" charset="0"/>
                <a:sym typeface="Wingdings" charset="0"/>
              </a:rPr>
              <a:t>quattro</a:t>
            </a:r>
            <a:r>
              <a:rPr lang="en-US" sz="2000" dirty="0">
                <a:latin typeface="Times New Roman" charset="0"/>
                <a:sym typeface="Wingdings" charset="0"/>
              </a:rPr>
              <a:t> </a:t>
            </a:r>
            <a:r>
              <a:rPr lang="en-US" sz="2000" dirty="0" err="1">
                <a:latin typeface="Times New Roman" charset="0"/>
                <a:sym typeface="Wingdings" charset="0"/>
              </a:rPr>
              <a:t>elettroni</a:t>
            </a:r>
            <a:r>
              <a:rPr lang="en-US" sz="2000" dirty="0">
                <a:latin typeface="Times New Roman" charset="0"/>
                <a:sym typeface="Wingdings" charset="0"/>
              </a:rPr>
              <a:t>  o </a:t>
            </a:r>
            <a:r>
              <a:rPr lang="en-US" sz="2000" dirty="0" err="1">
                <a:latin typeface="Times New Roman" charset="0"/>
                <a:sym typeface="Wingdings" charset="0"/>
              </a:rPr>
              <a:t>quattro</a:t>
            </a:r>
            <a:r>
              <a:rPr lang="en-US" sz="2000" dirty="0">
                <a:latin typeface="Times New Roman" charset="0"/>
                <a:sym typeface="Wingdings" charset="0"/>
              </a:rPr>
              <a:t> </a:t>
            </a:r>
            <a:r>
              <a:rPr lang="en-US" sz="2000" dirty="0" err="1">
                <a:latin typeface="Times New Roman" charset="0"/>
                <a:sym typeface="Wingdings" charset="0"/>
              </a:rPr>
              <a:t>muoni</a:t>
            </a:r>
            <a:r>
              <a:rPr lang="en-US" sz="2000" dirty="0">
                <a:latin typeface="Times New Roman" charset="0"/>
                <a:sym typeface="Wingdings" charset="0"/>
              </a:rPr>
              <a:t> (H</a:t>
            </a:r>
            <a:r>
              <a:rPr lang="en-US" sz="2000" dirty="0">
                <a:latin typeface="Times New Roman" charset="0"/>
                <a:sym typeface="Wingdings"/>
              </a:rPr>
              <a:t>4l)</a:t>
            </a:r>
            <a:endParaRPr lang="en-US" sz="2000" dirty="0">
              <a:latin typeface="Times New Roman" charset="0"/>
              <a:sym typeface="Wingdings" charset="0"/>
            </a:endParaRPr>
          </a:p>
          <a:p>
            <a:pPr lvl="1">
              <a:lnSpc>
                <a:spcPct val="80000"/>
              </a:lnSpc>
            </a:pPr>
            <a:endParaRPr lang="en-US" sz="1800" dirty="0">
              <a:latin typeface="Times New Roman" charset="0"/>
              <a:sym typeface="Wingdings" charset="0"/>
            </a:endParaRPr>
          </a:p>
        </p:txBody>
      </p:sp>
      <p:pic>
        <p:nvPicPr>
          <p:cNvPr id="4" name="Picture 3"/>
          <p:cNvPicPr>
            <a:picLocks noChangeAspect="1"/>
          </p:cNvPicPr>
          <p:nvPr/>
        </p:nvPicPr>
        <p:blipFill>
          <a:blip r:embed="rId2"/>
          <a:srcRect r="52863"/>
          <a:stretch>
            <a:fillRect/>
          </a:stretch>
        </p:blipFill>
        <p:spPr>
          <a:xfrm>
            <a:off x="3308350" y="1473949"/>
            <a:ext cx="1766455" cy="1632299"/>
          </a:xfrm>
          <a:prstGeom prst="rect">
            <a:avLst/>
          </a:prstGeom>
        </p:spPr>
      </p:pic>
      <p:cxnSp>
        <p:nvCxnSpPr>
          <p:cNvPr id="5" name="Straight Connector 4"/>
          <p:cNvCxnSpPr/>
          <p:nvPr/>
        </p:nvCxnSpPr>
        <p:spPr bwMode="auto">
          <a:xfrm>
            <a:off x="889000" y="5600700"/>
            <a:ext cx="977900" cy="0"/>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7" name="Straight Connector 6"/>
          <p:cNvCxnSpPr/>
          <p:nvPr/>
        </p:nvCxnSpPr>
        <p:spPr bwMode="auto">
          <a:xfrm flipV="1">
            <a:off x="1854200" y="5308600"/>
            <a:ext cx="965200" cy="304800"/>
          </a:xfrm>
          <a:prstGeom prst="line">
            <a:avLst/>
          </a:prstGeom>
          <a:solidFill>
            <a:schemeClr val="accent1"/>
          </a:solidFill>
          <a:ln w="28575" cap="flat" cmpd="sng" algn="ctr">
            <a:solidFill>
              <a:srgbClr val="0000FF"/>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Connector 8"/>
          <p:cNvCxnSpPr/>
          <p:nvPr/>
        </p:nvCxnSpPr>
        <p:spPr bwMode="auto">
          <a:xfrm>
            <a:off x="1892300" y="5626100"/>
            <a:ext cx="838200" cy="469900"/>
          </a:xfrm>
          <a:prstGeom prst="line">
            <a:avLst/>
          </a:prstGeom>
          <a:solidFill>
            <a:schemeClr val="accent1"/>
          </a:solidFill>
          <a:ln w="28575" cap="flat" cmpd="sng" algn="ctr">
            <a:solidFill>
              <a:srgbClr val="0000FF"/>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Connector 12"/>
          <p:cNvCxnSpPr/>
          <p:nvPr/>
        </p:nvCxnSpPr>
        <p:spPr bwMode="auto">
          <a:xfrm>
            <a:off x="3950855" y="5626100"/>
            <a:ext cx="977900" cy="0"/>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Straight Connector 13"/>
          <p:cNvCxnSpPr/>
          <p:nvPr/>
        </p:nvCxnSpPr>
        <p:spPr bwMode="auto">
          <a:xfrm flipV="1">
            <a:off x="4916055" y="5334000"/>
            <a:ext cx="965200" cy="304800"/>
          </a:xfrm>
          <a:prstGeom prst="line">
            <a:avLst/>
          </a:prstGeom>
          <a:solidFill>
            <a:schemeClr val="accent1"/>
          </a:solidFill>
          <a:ln w="28575" cap="flat" cmpd="sng" algn="ctr">
            <a:solidFill>
              <a:srgbClr val="0000FF"/>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5" name="Straight Connector 14"/>
          <p:cNvCxnSpPr/>
          <p:nvPr/>
        </p:nvCxnSpPr>
        <p:spPr bwMode="auto">
          <a:xfrm>
            <a:off x="4928755" y="5613400"/>
            <a:ext cx="952500" cy="152400"/>
          </a:xfrm>
          <a:prstGeom prst="line">
            <a:avLst/>
          </a:prstGeom>
          <a:solidFill>
            <a:schemeClr val="accent1"/>
          </a:solidFill>
          <a:ln w="28575" cap="flat" cmpd="sng" algn="ctr">
            <a:solidFill>
              <a:srgbClr val="0000FF"/>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Oval 11"/>
          <p:cNvSpPr/>
          <p:nvPr/>
        </p:nvSpPr>
        <p:spPr bwMode="auto">
          <a:xfrm>
            <a:off x="1803400" y="5486400"/>
            <a:ext cx="241300" cy="254000"/>
          </a:xfrm>
          <a:prstGeom prst="ellipse">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
        <p:nvSpPr>
          <p:cNvPr id="17" name="Oval 16"/>
          <p:cNvSpPr/>
          <p:nvPr/>
        </p:nvSpPr>
        <p:spPr bwMode="auto">
          <a:xfrm>
            <a:off x="4833505" y="5511800"/>
            <a:ext cx="241300" cy="254000"/>
          </a:xfrm>
          <a:prstGeom prst="ellipse">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cxnSp>
        <p:nvCxnSpPr>
          <p:cNvPr id="18" name="Straight Connector 17"/>
          <p:cNvCxnSpPr/>
          <p:nvPr/>
        </p:nvCxnSpPr>
        <p:spPr bwMode="auto">
          <a:xfrm flipV="1">
            <a:off x="4872760" y="5080000"/>
            <a:ext cx="740640" cy="546100"/>
          </a:xfrm>
          <a:prstGeom prst="line">
            <a:avLst/>
          </a:prstGeom>
          <a:solidFill>
            <a:schemeClr val="accent1"/>
          </a:solidFill>
          <a:ln w="28575" cap="flat" cmpd="sng" algn="ctr">
            <a:solidFill>
              <a:srgbClr val="0000FF"/>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Connector 18"/>
          <p:cNvCxnSpPr/>
          <p:nvPr/>
        </p:nvCxnSpPr>
        <p:spPr bwMode="auto">
          <a:xfrm>
            <a:off x="4983143" y="5703203"/>
            <a:ext cx="625062" cy="627747"/>
          </a:xfrm>
          <a:prstGeom prst="line">
            <a:avLst/>
          </a:prstGeom>
          <a:solidFill>
            <a:schemeClr val="accent1"/>
          </a:solidFill>
          <a:ln w="28575" cap="flat" cmpd="sng" algn="ctr">
            <a:solidFill>
              <a:srgbClr val="0000FF"/>
            </a:solidFill>
            <a:prstDash val="solid"/>
            <a:round/>
            <a:headEnd type="none" w="med" len="med"/>
            <a:tailEnd type="arrow"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758365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nSpc>
                <a:spcPct val="80000"/>
              </a:lnSpc>
            </a:pPr>
            <a:r>
              <a:rPr lang="en-US" dirty="0">
                <a:latin typeface="Times New Roman" charset="0"/>
                <a:sym typeface="Wingdings" charset="0"/>
              </a:rPr>
              <a:t>La </a:t>
            </a:r>
            <a:r>
              <a:rPr lang="en-US" dirty="0" err="1">
                <a:latin typeface="Times New Roman" charset="0"/>
                <a:sym typeface="Wingdings" charset="0"/>
              </a:rPr>
              <a:t>produzione</a:t>
            </a:r>
            <a:r>
              <a:rPr lang="en-US" dirty="0">
                <a:latin typeface="Times New Roman" charset="0"/>
                <a:sym typeface="Wingdings" charset="0"/>
              </a:rPr>
              <a:t> e </a:t>
            </a:r>
            <a:r>
              <a:rPr lang="en-US" dirty="0" err="1">
                <a:latin typeface="Times New Roman" charset="0"/>
                <a:sym typeface="Wingdings" charset="0"/>
              </a:rPr>
              <a:t>gli</a:t>
            </a:r>
            <a:r>
              <a:rPr lang="en-US" dirty="0">
                <a:latin typeface="Times New Roman" charset="0"/>
                <a:sym typeface="Wingdings" charset="0"/>
              </a:rPr>
              <a:t> </a:t>
            </a:r>
            <a:r>
              <a:rPr lang="ja-JP" altLang="en-US" dirty="0">
                <a:latin typeface="Times New Roman" charset="0"/>
                <a:sym typeface="Wingdings" charset="0"/>
              </a:rPr>
              <a:t>“</a:t>
            </a:r>
            <a:r>
              <a:rPr lang="en-US" dirty="0" err="1">
                <a:latin typeface="Times New Roman" charset="0"/>
                <a:sym typeface="Wingdings" charset="0"/>
              </a:rPr>
              <a:t>stati</a:t>
            </a:r>
            <a:r>
              <a:rPr lang="en-US" dirty="0">
                <a:latin typeface="Times New Roman" charset="0"/>
                <a:sym typeface="Wingdings" charset="0"/>
              </a:rPr>
              <a:t> </a:t>
            </a:r>
            <a:r>
              <a:rPr lang="en-US" dirty="0" err="1">
                <a:latin typeface="Times New Roman" charset="0"/>
                <a:sym typeface="Wingdings" charset="0"/>
              </a:rPr>
              <a:t>finali</a:t>
            </a:r>
            <a:r>
              <a:rPr lang="ja-JP" altLang="en-US" dirty="0">
                <a:latin typeface="Times New Roman" charset="0"/>
                <a:sym typeface="Wingdings" charset="0"/>
              </a:rPr>
              <a:t>”</a:t>
            </a:r>
            <a:r>
              <a:rPr lang="en-US" dirty="0">
                <a:latin typeface="Times New Roman" charset="0"/>
                <a:sym typeface="Wingdings" charset="0"/>
              </a:rPr>
              <a:t> </a:t>
            </a:r>
            <a:r>
              <a:rPr lang="en-US" dirty="0" err="1">
                <a:latin typeface="Times New Roman" charset="0"/>
                <a:sym typeface="Wingdings" charset="0"/>
              </a:rPr>
              <a:t>sono</a:t>
            </a:r>
            <a:r>
              <a:rPr lang="en-US" dirty="0">
                <a:latin typeface="Times New Roman" charset="0"/>
                <a:sym typeface="Wingdings" charset="0"/>
              </a:rPr>
              <a:t> </a:t>
            </a:r>
            <a:r>
              <a:rPr lang="en-US" dirty="0" err="1">
                <a:latin typeface="Times New Roman" charset="0"/>
                <a:sym typeface="Wingdings" charset="0"/>
              </a:rPr>
              <a:t>previsti</a:t>
            </a:r>
            <a:r>
              <a:rPr lang="en-US" dirty="0">
                <a:latin typeface="Times New Roman" charset="0"/>
                <a:sym typeface="Wingdings" charset="0"/>
              </a:rPr>
              <a:t> con </a:t>
            </a:r>
            <a:r>
              <a:rPr lang="en-US" dirty="0" err="1">
                <a:latin typeface="Times New Roman" charset="0"/>
                <a:sym typeface="Wingdings" charset="0"/>
              </a:rPr>
              <a:t>accuratezza</a:t>
            </a:r>
            <a:r>
              <a:rPr lang="en-US" dirty="0">
                <a:latin typeface="Times New Roman" charset="0"/>
                <a:sym typeface="Wingdings" charset="0"/>
              </a:rPr>
              <a:t> </a:t>
            </a:r>
            <a:r>
              <a:rPr lang="en-US" dirty="0" err="1">
                <a:latin typeface="Times New Roman" charset="0"/>
                <a:sym typeface="Wingdings" charset="0"/>
              </a:rPr>
              <a:t>dalla</a:t>
            </a:r>
            <a:r>
              <a:rPr lang="en-US" dirty="0">
                <a:latin typeface="Times New Roman" charset="0"/>
                <a:sym typeface="Wingdings" charset="0"/>
              </a:rPr>
              <a:t> </a:t>
            </a:r>
            <a:r>
              <a:rPr lang="en-US" dirty="0" err="1">
                <a:latin typeface="Times New Roman" charset="0"/>
                <a:sym typeface="Wingdings" charset="0"/>
              </a:rPr>
              <a:t>teoria</a:t>
            </a:r>
            <a:endParaRPr lang="en-US" dirty="0">
              <a:latin typeface="Times New Roman" charset="0"/>
              <a:sym typeface="Wingdings" charset="0"/>
            </a:endParaRPr>
          </a:p>
          <a:p>
            <a:pPr>
              <a:lnSpc>
                <a:spcPct val="80000"/>
              </a:lnSpc>
            </a:pPr>
            <a:endParaRPr lang="en-US" dirty="0">
              <a:latin typeface="Times New Roman" charset="0"/>
              <a:sym typeface="Wingdings" charset="0"/>
            </a:endParaRPr>
          </a:p>
          <a:p>
            <a:pPr>
              <a:lnSpc>
                <a:spcPct val="80000"/>
              </a:lnSpc>
            </a:pPr>
            <a:r>
              <a:rPr lang="en-US" b="1" dirty="0">
                <a:solidFill>
                  <a:srgbClr val="0000FF"/>
                </a:solidFill>
                <a:latin typeface="Times New Roman" charset="0"/>
                <a:sym typeface="Wingdings" charset="0"/>
              </a:rPr>
              <a:t>La </a:t>
            </a:r>
            <a:r>
              <a:rPr lang="en-US" b="1" dirty="0" err="1">
                <a:solidFill>
                  <a:srgbClr val="0000FF"/>
                </a:solidFill>
                <a:latin typeface="Times New Roman" charset="0"/>
                <a:sym typeface="Wingdings" charset="0"/>
              </a:rPr>
              <a:t>teoria</a:t>
            </a:r>
            <a:r>
              <a:rPr lang="en-US" b="1" dirty="0">
                <a:solidFill>
                  <a:srgbClr val="0000FF"/>
                </a:solidFill>
                <a:latin typeface="Times New Roman" charset="0"/>
                <a:sym typeface="Wingdings" charset="0"/>
              </a:rPr>
              <a:t> non </a:t>
            </a:r>
            <a:r>
              <a:rPr lang="en-US" b="1" dirty="0" err="1">
                <a:solidFill>
                  <a:srgbClr val="0000FF"/>
                </a:solidFill>
                <a:latin typeface="Times New Roman" charset="0"/>
                <a:sym typeface="Wingdings" charset="0"/>
              </a:rPr>
              <a:t>fornisce</a:t>
            </a:r>
            <a:r>
              <a:rPr lang="en-US" b="1" dirty="0">
                <a:solidFill>
                  <a:srgbClr val="0000FF"/>
                </a:solidFill>
                <a:latin typeface="Times New Roman" charset="0"/>
                <a:sym typeface="Wingdings" charset="0"/>
              </a:rPr>
              <a:t> </a:t>
            </a:r>
            <a:r>
              <a:rPr lang="en-US" b="1" dirty="0" err="1">
                <a:solidFill>
                  <a:srgbClr val="0000FF"/>
                </a:solidFill>
                <a:latin typeface="Times New Roman" charset="0"/>
                <a:sym typeface="Wingdings" charset="0"/>
              </a:rPr>
              <a:t>previsione</a:t>
            </a:r>
            <a:r>
              <a:rPr lang="en-US" b="1" dirty="0">
                <a:solidFill>
                  <a:srgbClr val="0000FF"/>
                </a:solidFill>
                <a:latin typeface="Times New Roman" charset="0"/>
                <a:sym typeface="Wingdings" charset="0"/>
              </a:rPr>
              <a:t> </a:t>
            </a:r>
            <a:r>
              <a:rPr lang="en-US" b="1" dirty="0" err="1">
                <a:solidFill>
                  <a:srgbClr val="0000FF"/>
                </a:solidFill>
                <a:latin typeface="Times New Roman" charset="0"/>
                <a:sym typeface="Wingdings" charset="0"/>
              </a:rPr>
              <a:t>sulla</a:t>
            </a:r>
            <a:r>
              <a:rPr lang="en-US" b="1" dirty="0">
                <a:solidFill>
                  <a:srgbClr val="0000FF"/>
                </a:solidFill>
                <a:latin typeface="Times New Roman" charset="0"/>
                <a:sym typeface="Wingdings" charset="0"/>
              </a:rPr>
              <a:t> </a:t>
            </a:r>
            <a:r>
              <a:rPr lang="en-US" b="1" dirty="0" err="1">
                <a:solidFill>
                  <a:srgbClr val="0000FF"/>
                </a:solidFill>
                <a:latin typeface="Times New Roman" charset="0"/>
                <a:sym typeface="Wingdings" charset="0"/>
              </a:rPr>
              <a:t>massa</a:t>
            </a:r>
            <a:r>
              <a:rPr lang="en-US" b="1" dirty="0">
                <a:solidFill>
                  <a:srgbClr val="0000FF"/>
                </a:solidFill>
                <a:latin typeface="Times New Roman" charset="0"/>
                <a:sym typeface="Wingdings" charset="0"/>
              </a:rPr>
              <a:t> del </a:t>
            </a:r>
            <a:r>
              <a:rPr lang="en-US" b="1" dirty="0" err="1">
                <a:solidFill>
                  <a:srgbClr val="0000FF"/>
                </a:solidFill>
                <a:latin typeface="Times New Roman" charset="0"/>
                <a:sym typeface="Wingdings" charset="0"/>
              </a:rPr>
              <a:t>bosone</a:t>
            </a:r>
            <a:r>
              <a:rPr lang="en-US" b="1" dirty="0">
                <a:solidFill>
                  <a:srgbClr val="0000FF"/>
                </a:solidFill>
                <a:latin typeface="Times New Roman" charset="0"/>
                <a:sym typeface="Wingdings" charset="0"/>
              </a:rPr>
              <a:t> di Higgs</a:t>
            </a:r>
          </a:p>
          <a:p>
            <a:pPr>
              <a:lnSpc>
                <a:spcPct val="80000"/>
              </a:lnSpc>
            </a:pPr>
            <a:endParaRPr lang="en-US" dirty="0">
              <a:latin typeface="Times New Roman" charset="0"/>
              <a:sym typeface="Wingdings" charset="0"/>
            </a:endParaRPr>
          </a:p>
          <a:p>
            <a:pPr>
              <a:lnSpc>
                <a:spcPct val="80000"/>
              </a:lnSpc>
            </a:pPr>
            <a:r>
              <a:rPr lang="en-US" dirty="0">
                <a:latin typeface="Times New Roman" charset="0"/>
                <a:sym typeface="Wingdings" charset="0"/>
              </a:rPr>
              <a:t>Il </a:t>
            </a:r>
            <a:r>
              <a:rPr lang="en-US" dirty="0" err="1">
                <a:latin typeface="Times New Roman" charset="0"/>
                <a:sym typeface="Wingdings" charset="0"/>
              </a:rPr>
              <a:t>bosone</a:t>
            </a:r>
            <a:r>
              <a:rPr lang="en-US" dirty="0">
                <a:latin typeface="Times New Roman" charset="0"/>
                <a:sym typeface="Wingdings" charset="0"/>
              </a:rPr>
              <a:t> di Higgs, come </a:t>
            </a:r>
            <a:r>
              <a:rPr lang="en-US" dirty="0" err="1">
                <a:latin typeface="Times New Roman" charset="0"/>
                <a:sym typeface="Wingdings" charset="0"/>
              </a:rPr>
              <a:t>tutte</a:t>
            </a:r>
            <a:r>
              <a:rPr lang="en-US" dirty="0">
                <a:latin typeface="Times New Roman" charset="0"/>
                <a:sym typeface="Wingdings" charset="0"/>
              </a:rPr>
              <a:t> le </a:t>
            </a:r>
            <a:r>
              <a:rPr lang="en-US" dirty="0" err="1">
                <a:latin typeface="Times New Roman" charset="0"/>
                <a:sym typeface="Wingdings" charset="0"/>
              </a:rPr>
              <a:t>particelle</a:t>
            </a:r>
            <a:r>
              <a:rPr lang="en-US" dirty="0">
                <a:latin typeface="Times New Roman" charset="0"/>
                <a:sym typeface="Wingdings" charset="0"/>
              </a:rPr>
              <a:t> </a:t>
            </a:r>
            <a:r>
              <a:rPr lang="en-US" dirty="0" err="1">
                <a:latin typeface="Times New Roman" charset="0"/>
                <a:sym typeface="Wingdings" charset="0"/>
              </a:rPr>
              <a:t>instabili</a:t>
            </a:r>
            <a:r>
              <a:rPr lang="en-US" dirty="0">
                <a:latin typeface="Times New Roman" charset="0"/>
                <a:sym typeface="Wingdings" charset="0"/>
              </a:rPr>
              <a:t>, </a:t>
            </a:r>
            <a:r>
              <a:rPr lang="en-US" dirty="0" err="1">
                <a:latin typeface="Times New Roman" charset="0"/>
                <a:sym typeface="Wingdings" charset="0"/>
              </a:rPr>
              <a:t>viene</a:t>
            </a:r>
            <a:endParaRPr lang="en-US" dirty="0">
              <a:latin typeface="Times New Roman" charset="0"/>
              <a:sym typeface="Wingdings" charset="0"/>
            </a:endParaRPr>
          </a:p>
          <a:p>
            <a:pPr>
              <a:lnSpc>
                <a:spcPct val="80000"/>
              </a:lnSpc>
            </a:pPr>
            <a:r>
              <a:rPr lang="en-US" altLang="ja-JP" dirty="0">
                <a:latin typeface="Times New Roman" charset="0"/>
                <a:sym typeface="Wingdings" charset="0"/>
              </a:rPr>
              <a:t> </a:t>
            </a:r>
            <a:r>
              <a:rPr lang="ja-JP" altLang="en-US" dirty="0">
                <a:latin typeface="Times New Roman" charset="0"/>
                <a:sym typeface="Wingdings" charset="0"/>
              </a:rPr>
              <a:t>“</a:t>
            </a:r>
            <a:r>
              <a:rPr lang="en-US" dirty="0" err="1">
                <a:latin typeface="Times New Roman" charset="0"/>
                <a:sym typeface="Wingdings" charset="0"/>
              </a:rPr>
              <a:t>ricostruito</a:t>
            </a:r>
            <a:r>
              <a:rPr lang="ja-JP" altLang="en-US" dirty="0">
                <a:latin typeface="Times New Roman" charset="0"/>
                <a:sym typeface="Wingdings" charset="0"/>
              </a:rPr>
              <a:t>”</a:t>
            </a:r>
            <a:r>
              <a:rPr lang="en-US" dirty="0">
                <a:latin typeface="Times New Roman" charset="0"/>
                <a:sym typeface="Wingdings" charset="0"/>
              </a:rPr>
              <a:t> </a:t>
            </a:r>
            <a:r>
              <a:rPr lang="en-US" dirty="0" err="1">
                <a:latin typeface="Times New Roman" charset="0"/>
                <a:sym typeface="Wingdings" charset="0"/>
              </a:rPr>
              <a:t>partendo</a:t>
            </a:r>
            <a:r>
              <a:rPr lang="en-US" dirty="0">
                <a:latin typeface="Times New Roman" charset="0"/>
                <a:sym typeface="Wingdings" charset="0"/>
              </a:rPr>
              <a:t> </a:t>
            </a:r>
            <a:r>
              <a:rPr lang="en-US" dirty="0" err="1">
                <a:latin typeface="Times New Roman" charset="0"/>
                <a:sym typeface="Wingdings" charset="0"/>
              </a:rPr>
              <a:t>dai</a:t>
            </a:r>
            <a:r>
              <a:rPr lang="en-US" dirty="0">
                <a:latin typeface="Times New Roman" charset="0"/>
                <a:sym typeface="Wingdings" charset="0"/>
              </a:rPr>
              <a:t> </a:t>
            </a:r>
            <a:r>
              <a:rPr lang="en-US" dirty="0" err="1">
                <a:latin typeface="Times New Roman" charset="0"/>
                <a:sym typeface="Wingdings" charset="0"/>
              </a:rPr>
              <a:t>prodotti</a:t>
            </a:r>
            <a:r>
              <a:rPr lang="en-US" dirty="0">
                <a:latin typeface="Times New Roman" charset="0"/>
                <a:sym typeface="Wingdings" charset="0"/>
              </a:rPr>
              <a:t> </a:t>
            </a:r>
            <a:r>
              <a:rPr lang="en-US" dirty="0" err="1">
                <a:latin typeface="Times New Roman" charset="0"/>
                <a:sym typeface="Wingdings" charset="0"/>
              </a:rPr>
              <a:t>che</a:t>
            </a:r>
            <a:r>
              <a:rPr lang="en-US" dirty="0">
                <a:latin typeface="Times New Roman" charset="0"/>
                <a:sym typeface="Wingdings" charset="0"/>
              </a:rPr>
              <a:t> ci </a:t>
            </a:r>
            <a:r>
              <a:rPr lang="en-US" dirty="0" err="1">
                <a:latin typeface="Times New Roman" charset="0"/>
                <a:sym typeface="Wingdings" charset="0"/>
              </a:rPr>
              <a:t>aspettiamo</a:t>
            </a:r>
            <a:r>
              <a:rPr lang="en-US" dirty="0">
                <a:latin typeface="Times New Roman" charset="0"/>
                <a:sym typeface="Wingdings" charset="0"/>
              </a:rPr>
              <a:t> dal </a:t>
            </a:r>
            <a:r>
              <a:rPr lang="en-US" dirty="0" err="1">
                <a:latin typeface="Times New Roman" charset="0"/>
                <a:sym typeface="Wingdings" charset="0"/>
              </a:rPr>
              <a:t>suo</a:t>
            </a:r>
            <a:endParaRPr lang="en-US" dirty="0">
              <a:latin typeface="Times New Roman" charset="0"/>
              <a:sym typeface="Wingdings" charset="0"/>
            </a:endParaRPr>
          </a:p>
          <a:p>
            <a:pPr>
              <a:lnSpc>
                <a:spcPct val="80000"/>
              </a:lnSpc>
            </a:pPr>
            <a:r>
              <a:rPr lang="en-US" dirty="0">
                <a:latin typeface="Times New Roman" charset="0"/>
                <a:sym typeface="Wingdings" charset="0"/>
              </a:rPr>
              <a:t>  </a:t>
            </a:r>
            <a:r>
              <a:rPr lang="en-US" dirty="0" err="1">
                <a:latin typeface="Times New Roman" charset="0"/>
                <a:sym typeface="Wingdings" charset="0"/>
              </a:rPr>
              <a:t>decadimento</a:t>
            </a:r>
            <a:endParaRPr lang="en-US" dirty="0">
              <a:latin typeface="Times New Roman" charset="0"/>
              <a:sym typeface="Wingdings" charset="0"/>
            </a:endParaRPr>
          </a:p>
          <a:p>
            <a:pPr>
              <a:lnSpc>
                <a:spcPct val="80000"/>
              </a:lnSpc>
            </a:pPr>
            <a:endParaRPr lang="en-US" dirty="0">
              <a:latin typeface="Times New Roman" charset="0"/>
              <a:sym typeface="Wingdings" charset="0"/>
            </a:endParaRPr>
          </a:p>
          <a:p>
            <a:pPr>
              <a:lnSpc>
                <a:spcPct val="80000"/>
              </a:lnSpc>
            </a:pPr>
            <a:r>
              <a:rPr lang="en-US" dirty="0" err="1">
                <a:solidFill>
                  <a:srgbClr val="008000"/>
                </a:solidFill>
                <a:latin typeface="Times New Roman" charset="0"/>
                <a:sym typeface="Wingdings" charset="0"/>
              </a:rPr>
              <a:t>Nei</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rivelatori</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dobbiamo</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dunque</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poter</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ricostruire</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i</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prodotti</a:t>
            </a:r>
            <a:r>
              <a:rPr lang="en-US" dirty="0">
                <a:solidFill>
                  <a:srgbClr val="008000"/>
                </a:solidFill>
                <a:latin typeface="Times New Roman" charset="0"/>
                <a:sym typeface="Wingdings" charset="0"/>
              </a:rPr>
              <a:t> di </a:t>
            </a:r>
            <a:r>
              <a:rPr lang="en-US" dirty="0" err="1">
                <a:solidFill>
                  <a:srgbClr val="008000"/>
                </a:solidFill>
                <a:latin typeface="Times New Roman" charset="0"/>
                <a:sym typeface="Wingdings" charset="0"/>
              </a:rPr>
              <a:t>decadimento</a:t>
            </a:r>
            <a:endParaRPr lang="en-US" dirty="0">
              <a:solidFill>
                <a:srgbClr val="008000"/>
              </a:solidFill>
              <a:latin typeface="Times New Roman" charset="0"/>
              <a:sym typeface="Wingdings" charset="0"/>
            </a:endParaRPr>
          </a:p>
          <a:p>
            <a:pPr>
              <a:lnSpc>
                <a:spcPct val="80000"/>
              </a:lnSpc>
            </a:pPr>
            <a:r>
              <a:rPr lang="en-US" dirty="0">
                <a:solidFill>
                  <a:srgbClr val="008000"/>
                </a:solidFill>
                <a:latin typeface="Times New Roman" charset="0"/>
                <a:sym typeface="Wingdings" charset="0"/>
              </a:rPr>
              <a:t>e con </a:t>
            </a:r>
            <a:r>
              <a:rPr lang="en-US" dirty="0" err="1">
                <a:solidFill>
                  <a:srgbClr val="008000"/>
                </a:solidFill>
                <a:latin typeface="Times New Roman" charset="0"/>
                <a:sym typeface="Wingdings" charset="0"/>
              </a:rPr>
              <a:t>una</a:t>
            </a:r>
            <a:r>
              <a:rPr lang="en-US" dirty="0">
                <a:solidFill>
                  <a:srgbClr val="008000"/>
                </a:solidFill>
                <a:latin typeface="Times New Roman" charset="0"/>
                <a:sym typeface="Wingdings" charset="0"/>
              </a:rPr>
              <a:t> </a:t>
            </a:r>
            <a:r>
              <a:rPr lang="en-US" b="1" dirty="0" err="1">
                <a:solidFill>
                  <a:srgbClr val="008000"/>
                </a:solidFill>
                <a:latin typeface="Times New Roman" charset="0"/>
                <a:sym typeface="Wingdings" charset="0"/>
              </a:rPr>
              <a:t>precisione</a:t>
            </a:r>
            <a:r>
              <a:rPr lang="en-US" b="1" dirty="0">
                <a:solidFill>
                  <a:srgbClr val="008000"/>
                </a:solidFill>
                <a:latin typeface="Times New Roman" charset="0"/>
                <a:sym typeface="Wingdings" charset="0"/>
              </a:rPr>
              <a:t> </a:t>
            </a:r>
            <a:r>
              <a:rPr lang="en-US" dirty="0">
                <a:solidFill>
                  <a:srgbClr val="008000"/>
                </a:solidFill>
                <a:latin typeface="Times New Roman" charset="0"/>
                <a:sym typeface="Wingdings" charset="0"/>
              </a:rPr>
              <a:t>tale (</a:t>
            </a:r>
            <a:r>
              <a:rPr lang="en-US" dirty="0" err="1">
                <a:solidFill>
                  <a:srgbClr val="008000"/>
                </a:solidFill>
                <a:latin typeface="Times New Roman" charset="0"/>
                <a:sym typeface="Wingdings" charset="0"/>
              </a:rPr>
              <a:t>sul</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momento</a:t>
            </a:r>
            <a:r>
              <a:rPr lang="en-US" dirty="0">
                <a:solidFill>
                  <a:srgbClr val="008000"/>
                </a:solidFill>
                <a:latin typeface="Times New Roman" charset="0"/>
                <a:sym typeface="Wingdings" charset="0"/>
              </a:rPr>
              <a:t>) da </a:t>
            </a:r>
            <a:r>
              <a:rPr lang="en-US" dirty="0" err="1">
                <a:solidFill>
                  <a:srgbClr val="008000"/>
                </a:solidFill>
                <a:latin typeface="Times New Roman" charset="0"/>
                <a:sym typeface="Wingdings" charset="0"/>
              </a:rPr>
              <a:t>poterli</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distinguere</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dagli</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altri</a:t>
            </a:r>
            <a:r>
              <a:rPr lang="en-US" dirty="0">
                <a:solidFill>
                  <a:srgbClr val="008000"/>
                </a:solidFill>
                <a:latin typeface="Times New Roman" charset="0"/>
                <a:sym typeface="Wingdings" charset="0"/>
              </a:rPr>
              <a:t> </a:t>
            </a:r>
            <a:r>
              <a:rPr lang="en-US" dirty="0" err="1">
                <a:solidFill>
                  <a:srgbClr val="008000"/>
                </a:solidFill>
                <a:latin typeface="Times New Roman" charset="0"/>
                <a:sym typeface="Wingdings" charset="0"/>
              </a:rPr>
              <a:t>eventi</a:t>
            </a:r>
            <a:r>
              <a:rPr lang="en-US" dirty="0">
                <a:solidFill>
                  <a:srgbClr val="008000"/>
                </a:solidFill>
                <a:latin typeface="Times New Roman" charset="0"/>
                <a:sym typeface="Wingdings" charset="0"/>
              </a:rPr>
              <a:t> non </a:t>
            </a:r>
            <a:r>
              <a:rPr lang="en-US" dirty="0" err="1">
                <a:solidFill>
                  <a:srgbClr val="008000"/>
                </a:solidFill>
                <a:latin typeface="Times New Roman" charset="0"/>
                <a:sym typeface="Wingdings" charset="0"/>
              </a:rPr>
              <a:t>interessanti</a:t>
            </a:r>
            <a:r>
              <a:rPr lang="en-US" dirty="0">
                <a:solidFill>
                  <a:srgbClr val="008000"/>
                </a:solidFill>
                <a:latin typeface="Times New Roman" charset="0"/>
                <a:sym typeface="Wingdings" charset="0"/>
              </a:rPr>
              <a:t>, e </a:t>
            </a:r>
            <a:r>
              <a:rPr lang="en-US" dirty="0" err="1">
                <a:solidFill>
                  <a:srgbClr val="008000"/>
                </a:solidFill>
                <a:latin typeface="Times New Roman" charset="0"/>
                <a:sym typeface="Wingdings" charset="0"/>
              </a:rPr>
              <a:t>dominanti</a:t>
            </a:r>
            <a:r>
              <a:rPr lang="en-US" dirty="0">
                <a:solidFill>
                  <a:srgbClr val="008000"/>
                </a:solidFill>
                <a:latin typeface="Times New Roman" charset="0"/>
                <a:sym typeface="Wingdings" charset="0"/>
              </a:rPr>
              <a:t>.</a:t>
            </a:r>
            <a:endParaRPr lang="en-US" dirty="0">
              <a:solidFill>
                <a:srgbClr val="008000"/>
              </a:solidFill>
              <a:latin typeface="Times New Roman" charset="0"/>
            </a:endParaRPr>
          </a:p>
          <a:p>
            <a:endParaRPr lang="en-US" dirty="0">
              <a:solidFill>
                <a:srgbClr val="008000"/>
              </a:solidFill>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25</a:t>
            </a:fld>
            <a:endParaRPr lang="en-US"/>
          </a:p>
        </p:txBody>
      </p:sp>
      <p:sp>
        <p:nvSpPr>
          <p:cNvPr id="6" name="Title 1"/>
          <p:cNvSpPr>
            <a:spLocks noGrp="1"/>
          </p:cNvSpPr>
          <p:nvPr>
            <p:ph type="title"/>
          </p:nvPr>
        </p:nvSpPr>
        <p:spPr>
          <a:xfrm>
            <a:off x="127000" y="88894"/>
            <a:ext cx="8458200" cy="533400"/>
          </a:xfrm>
        </p:spPr>
        <p:txBody>
          <a:bodyPr>
            <a:normAutofit fontScale="90000"/>
          </a:bodyPr>
          <a:lstStyle/>
          <a:p>
            <a:pPr algn="l"/>
            <a:r>
              <a:rPr lang="en-US" b="1" dirty="0" err="1"/>
              <a:t>Produzione</a:t>
            </a:r>
            <a:r>
              <a:rPr lang="en-US" b="1" dirty="0"/>
              <a:t> e </a:t>
            </a:r>
            <a:r>
              <a:rPr lang="en-US" b="1" dirty="0" err="1"/>
              <a:t>decadimenti</a:t>
            </a:r>
            <a:r>
              <a:rPr lang="en-US" b="1" dirty="0"/>
              <a:t> del </a:t>
            </a:r>
            <a:r>
              <a:rPr lang="en-US" b="1" dirty="0" err="1"/>
              <a:t>bosone</a:t>
            </a:r>
            <a:r>
              <a:rPr lang="en-US" b="1" dirty="0"/>
              <a:t> di Higgs</a:t>
            </a:r>
          </a:p>
        </p:txBody>
      </p:sp>
    </p:spTree>
    <p:extLst>
      <p:ext uri="{BB962C8B-B14F-4D97-AF65-F5344CB8AC3E}">
        <p14:creationId xmlns:p14="http://schemas.microsoft.com/office/powerpoint/2010/main" val="506200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Content Placeholder 3" descr="graph-3.png"/>
          <p:cNvPicPr>
            <a:picLocks noGrp="1" noChangeAspect="1"/>
          </p:cNvPicPr>
          <p:nvPr>
            <p:ph idx="1"/>
          </p:nvPr>
        </p:nvPicPr>
        <p:blipFill>
          <a:blip r:embed="rId2">
            <a:extLst>
              <a:ext uri="{28A0092B-C50C-407E-A947-70E740481C1C}">
                <a14:useLocalDpi xmlns:a14="http://schemas.microsoft.com/office/drawing/2010/main" val="0"/>
              </a:ext>
            </a:extLst>
          </a:blip>
          <a:srcRect l="-10210" r="-10210"/>
          <a:stretch>
            <a:fillRect/>
          </a:stretch>
        </p:blipFill>
        <p:spPr>
          <a:xfrm>
            <a:off x="254000" y="711200"/>
            <a:ext cx="8534400" cy="5524500"/>
          </a:xfrm>
        </p:spPr>
      </p:pic>
      <p:sp>
        <p:nvSpPr>
          <p:cNvPr id="79875" name="Title 1"/>
          <p:cNvSpPr>
            <a:spLocks noGrp="1"/>
          </p:cNvSpPr>
          <p:nvPr>
            <p:ph type="title"/>
          </p:nvPr>
        </p:nvSpPr>
        <p:spPr>
          <a:xfrm>
            <a:off x="127000" y="101594"/>
            <a:ext cx="8521700" cy="533400"/>
          </a:xfrm>
        </p:spPr>
        <p:txBody>
          <a:bodyPr/>
          <a:lstStyle/>
          <a:p>
            <a:pPr algn="l"/>
            <a:r>
              <a:rPr lang="en-US" b="1" dirty="0" err="1">
                <a:latin typeface="+mn-lt"/>
              </a:rPr>
              <a:t>Decadimento</a:t>
            </a:r>
            <a:r>
              <a:rPr lang="en-US" b="1" dirty="0">
                <a:latin typeface="+mn-lt"/>
              </a:rPr>
              <a:t> di </a:t>
            </a:r>
            <a:r>
              <a:rPr lang="en-US" b="1" dirty="0" err="1">
                <a:latin typeface="+mn-lt"/>
              </a:rPr>
              <a:t>una</a:t>
            </a:r>
            <a:r>
              <a:rPr lang="en-US" b="1" dirty="0">
                <a:latin typeface="+mn-lt"/>
              </a:rPr>
              <a:t> </a:t>
            </a:r>
            <a:r>
              <a:rPr lang="en-US" b="1" dirty="0" err="1">
                <a:latin typeface="+mn-lt"/>
              </a:rPr>
              <a:t>particella</a:t>
            </a:r>
            <a:r>
              <a:rPr lang="en-US" b="1" dirty="0">
                <a:latin typeface="+mn-lt"/>
              </a:rPr>
              <a:t> di </a:t>
            </a:r>
            <a:r>
              <a:rPr lang="en-US" b="1" dirty="0" err="1">
                <a:latin typeface="+mn-lt"/>
              </a:rPr>
              <a:t>massa</a:t>
            </a:r>
            <a:r>
              <a:rPr lang="en-US" b="1" dirty="0">
                <a:latin typeface="+mn-lt"/>
              </a:rPr>
              <a:t> 125 </a:t>
            </a:r>
            <a:r>
              <a:rPr lang="en-US" b="1" dirty="0" err="1">
                <a:latin typeface="+mn-lt"/>
              </a:rPr>
              <a:t>GeV</a:t>
            </a:r>
            <a:endParaRPr lang="en-US" b="1" dirty="0">
              <a:latin typeface="+mn-lt"/>
            </a:endParaRPr>
          </a:p>
        </p:txBody>
      </p:sp>
      <p:sp>
        <p:nvSpPr>
          <p:cNvPr id="79876" name="TextBox 4"/>
          <p:cNvSpPr txBox="1">
            <a:spLocks noChangeArrowheads="1"/>
          </p:cNvSpPr>
          <p:nvPr/>
        </p:nvSpPr>
        <p:spPr bwMode="auto">
          <a:xfrm>
            <a:off x="6473825" y="1536700"/>
            <a:ext cx="27527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b="1" i="1"/>
              <a:t>Questa e</a:t>
            </a:r>
            <a:r>
              <a:rPr lang="ja-JP" altLang="en-US" b="1" i="1"/>
              <a:t>’</a:t>
            </a:r>
            <a:r>
              <a:rPr lang="en-US" b="1" i="1"/>
              <a:t> una simulazione</a:t>
            </a:r>
          </a:p>
        </p:txBody>
      </p:sp>
      <p:graphicFrame>
        <p:nvGraphicFramePr>
          <p:cNvPr id="6" name="Object 8"/>
          <p:cNvGraphicFramePr>
            <a:graphicFrameLocks noChangeAspect="1"/>
          </p:cNvGraphicFramePr>
          <p:nvPr/>
        </p:nvGraphicFramePr>
        <p:xfrm>
          <a:off x="6827838" y="4827588"/>
          <a:ext cx="2200275" cy="514350"/>
        </p:xfrm>
        <a:graphic>
          <a:graphicData uri="http://schemas.openxmlformats.org/presentationml/2006/ole">
            <mc:AlternateContent xmlns:mc="http://schemas.openxmlformats.org/markup-compatibility/2006">
              <mc:Choice xmlns:v="urn:schemas-microsoft-com:vml" Requires="v">
                <p:oleObj name="Equation" r:id="rId3" imgW="977900" imgH="228600" progId="Equation.3">
                  <p:embed/>
                </p:oleObj>
              </mc:Choice>
              <mc:Fallback>
                <p:oleObj name="Equation" r:id="rId3" imgW="977900" imgH="228600" progId="Equation.3">
                  <p:embed/>
                  <p:pic>
                    <p:nvPicPr>
                      <p:cNvPr id="6" name="Object 8"/>
                      <p:cNvPicPr>
                        <a:picLocks noChangeAspect="1" noChangeArrowheads="1"/>
                      </p:cNvPicPr>
                      <p:nvPr/>
                    </p:nvPicPr>
                    <p:blipFill>
                      <a:blip r:embed="rId4"/>
                      <a:srcRect/>
                      <a:stretch>
                        <a:fillRect/>
                      </a:stretch>
                    </p:blipFill>
                    <p:spPr bwMode="auto">
                      <a:xfrm>
                        <a:off x="6827838" y="4827588"/>
                        <a:ext cx="2200275" cy="514350"/>
                      </a:xfrm>
                      <a:prstGeom prst="rect">
                        <a:avLst/>
                      </a:prstGeom>
                      <a:noFill/>
                      <a:ln>
                        <a:solidFill>
                          <a:srgbClr val="008000"/>
                        </a:solidFill>
                      </a:ln>
                      <a:effectLst/>
                    </p:spPr>
                  </p:pic>
                </p:oleObj>
              </mc:Fallback>
            </mc:AlternateContent>
          </a:graphicData>
        </a:graphic>
      </p:graphicFrame>
      <p:pic>
        <p:nvPicPr>
          <p:cNvPr id="7" name="Picture 6"/>
          <p:cNvPicPr>
            <a:picLocks noChangeAspect="1"/>
          </p:cNvPicPr>
          <p:nvPr/>
        </p:nvPicPr>
        <p:blipFill>
          <a:blip r:embed="rId5"/>
          <a:stretch>
            <a:fillRect/>
          </a:stretch>
        </p:blipFill>
        <p:spPr>
          <a:xfrm>
            <a:off x="1117600" y="6261100"/>
            <a:ext cx="6908800" cy="596900"/>
          </a:xfrm>
          <a:prstGeom prst="rect">
            <a:avLst/>
          </a:prstGeom>
        </p:spPr>
      </p:pic>
      <p:pic>
        <p:nvPicPr>
          <p:cNvPr id="3" name="Picture 2"/>
          <p:cNvPicPr>
            <a:picLocks noChangeAspect="1"/>
          </p:cNvPicPr>
          <p:nvPr/>
        </p:nvPicPr>
        <p:blipFill>
          <a:blip r:embed="rId6"/>
          <a:stretch>
            <a:fillRect/>
          </a:stretch>
        </p:blipFill>
        <p:spPr>
          <a:xfrm>
            <a:off x="6573522" y="2603500"/>
            <a:ext cx="2500873" cy="1435100"/>
          </a:xfrm>
          <a:prstGeom prst="rect">
            <a:avLst/>
          </a:prstGeom>
        </p:spPr>
      </p:pic>
    </p:spTree>
    <p:extLst>
      <p:ext uri="{BB962C8B-B14F-4D97-AF65-F5344CB8AC3E}">
        <p14:creationId xmlns:p14="http://schemas.microsoft.com/office/powerpoint/2010/main" val="2196519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Content Placeholder 4" descr="graph-4.png"/>
          <p:cNvPicPr>
            <a:picLocks noGrp="1" noChangeAspect="1"/>
          </p:cNvPicPr>
          <p:nvPr>
            <p:ph idx="1"/>
          </p:nvPr>
        </p:nvPicPr>
        <p:blipFill>
          <a:blip r:embed="rId2">
            <a:extLst>
              <a:ext uri="{28A0092B-C50C-407E-A947-70E740481C1C}">
                <a14:useLocalDpi xmlns:a14="http://schemas.microsoft.com/office/drawing/2010/main" val="0"/>
              </a:ext>
            </a:extLst>
          </a:blip>
          <a:srcRect l="-10210" r="-10210"/>
          <a:stretch>
            <a:fillRect/>
          </a:stretch>
        </p:blipFill>
        <p:spPr>
          <a:xfrm>
            <a:off x="254000" y="647700"/>
            <a:ext cx="8636000" cy="5524500"/>
          </a:xfrm>
        </p:spPr>
      </p:pic>
      <p:sp>
        <p:nvSpPr>
          <p:cNvPr id="80900" name="TextBox 3"/>
          <p:cNvSpPr txBox="1">
            <a:spLocks noChangeArrowheads="1"/>
          </p:cNvSpPr>
          <p:nvPr/>
        </p:nvSpPr>
        <p:spPr bwMode="auto">
          <a:xfrm>
            <a:off x="6473825" y="1536700"/>
            <a:ext cx="27527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b="1" i="1"/>
              <a:t>Questa e</a:t>
            </a:r>
            <a:r>
              <a:rPr lang="ja-JP" altLang="en-US" b="1" i="1"/>
              <a:t>’</a:t>
            </a:r>
            <a:r>
              <a:rPr lang="en-US" b="1" i="1"/>
              <a:t> una simulazione</a:t>
            </a:r>
          </a:p>
        </p:txBody>
      </p:sp>
      <p:graphicFrame>
        <p:nvGraphicFramePr>
          <p:cNvPr id="7" name="Object 8"/>
          <p:cNvGraphicFramePr>
            <a:graphicFrameLocks noChangeAspect="1"/>
          </p:cNvGraphicFramePr>
          <p:nvPr/>
        </p:nvGraphicFramePr>
        <p:xfrm>
          <a:off x="6827838" y="4827588"/>
          <a:ext cx="2200275" cy="514350"/>
        </p:xfrm>
        <a:graphic>
          <a:graphicData uri="http://schemas.openxmlformats.org/presentationml/2006/ole">
            <mc:AlternateContent xmlns:mc="http://schemas.openxmlformats.org/markup-compatibility/2006">
              <mc:Choice xmlns:v="urn:schemas-microsoft-com:vml" Requires="v">
                <p:oleObj name="Equation" r:id="rId3" imgW="977900" imgH="228600" progId="Equation.3">
                  <p:embed/>
                </p:oleObj>
              </mc:Choice>
              <mc:Fallback>
                <p:oleObj name="Equation" r:id="rId3" imgW="977900" imgH="228600" progId="Equation.3">
                  <p:embed/>
                  <p:pic>
                    <p:nvPicPr>
                      <p:cNvPr id="7" name="Object 8"/>
                      <p:cNvPicPr>
                        <a:picLocks noChangeAspect="1" noChangeArrowheads="1"/>
                      </p:cNvPicPr>
                      <p:nvPr/>
                    </p:nvPicPr>
                    <p:blipFill>
                      <a:blip r:embed="rId4"/>
                      <a:srcRect/>
                      <a:stretch>
                        <a:fillRect/>
                      </a:stretch>
                    </p:blipFill>
                    <p:spPr bwMode="auto">
                      <a:xfrm>
                        <a:off x="6827838" y="4827588"/>
                        <a:ext cx="2200275" cy="514350"/>
                      </a:xfrm>
                      <a:prstGeom prst="rect">
                        <a:avLst/>
                      </a:prstGeom>
                      <a:noFill/>
                      <a:ln>
                        <a:solidFill>
                          <a:srgbClr val="008000"/>
                        </a:solidFill>
                      </a:ln>
                      <a:effectLst/>
                    </p:spPr>
                  </p:pic>
                </p:oleObj>
              </mc:Fallback>
            </mc:AlternateContent>
          </a:graphicData>
        </a:graphic>
      </p:graphicFrame>
      <p:sp>
        <p:nvSpPr>
          <p:cNvPr id="10" name="Title 1"/>
          <p:cNvSpPr>
            <a:spLocks noGrp="1"/>
          </p:cNvSpPr>
          <p:nvPr>
            <p:ph type="title"/>
          </p:nvPr>
        </p:nvSpPr>
        <p:spPr>
          <a:xfrm>
            <a:off x="126999" y="101594"/>
            <a:ext cx="8763001" cy="533400"/>
          </a:xfrm>
        </p:spPr>
        <p:txBody>
          <a:bodyPr/>
          <a:lstStyle/>
          <a:p>
            <a:pPr algn="l"/>
            <a:r>
              <a:rPr lang="en-US" b="1" dirty="0" err="1">
                <a:latin typeface="+mn-lt"/>
              </a:rPr>
              <a:t>Decadimento</a:t>
            </a:r>
            <a:r>
              <a:rPr lang="en-US" b="1" dirty="0">
                <a:latin typeface="+mn-lt"/>
              </a:rPr>
              <a:t> di </a:t>
            </a:r>
            <a:r>
              <a:rPr lang="en-US" b="1" dirty="0" err="1">
                <a:latin typeface="+mn-lt"/>
              </a:rPr>
              <a:t>una</a:t>
            </a:r>
            <a:r>
              <a:rPr lang="en-US" b="1" dirty="0">
                <a:latin typeface="+mn-lt"/>
              </a:rPr>
              <a:t> </a:t>
            </a:r>
            <a:r>
              <a:rPr lang="en-US" b="1" dirty="0" err="1">
                <a:latin typeface="+mn-lt"/>
              </a:rPr>
              <a:t>particella</a:t>
            </a:r>
            <a:r>
              <a:rPr lang="en-US" b="1" dirty="0">
                <a:latin typeface="+mn-lt"/>
              </a:rPr>
              <a:t> di </a:t>
            </a:r>
            <a:r>
              <a:rPr lang="en-US" b="1" dirty="0" err="1">
                <a:latin typeface="+mn-lt"/>
              </a:rPr>
              <a:t>massa</a:t>
            </a:r>
            <a:r>
              <a:rPr lang="en-US" b="1" dirty="0">
                <a:latin typeface="+mn-lt"/>
              </a:rPr>
              <a:t> 125 </a:t>
            </a:r>
            <a:r>
              <a:rPr lang="en-US" b="1" dirty="0" err="1">
                <a:latin typeface="+mn-lt"/>
              </a:rPr>
              <a:t>GeV</a:t>
            </a:r>
            <a:endParaRPr lang="en-US" b="1" dirty="0">
              <a:latin typeface="+mn-lt"/>
            </a:endParaRPr>
          </a:p>
        </p:txBody>
      </p:sp>
      <p:pic>
        <p:nvPicPr>
          <p:cNvPr id="9" name="Picture 8"/>
          <p:cNvPicPr>
            <a:picLocks noChangeAspect="1"/>
          </p:cNvPicPr>
          <p:nvPr/>
        </p:nvPicPr>
        <p:blipFill>
          <a:blip r:embed="rId5"/>
          <a:stretch>
            <a:fillRect/>
          </a:stretch>
        </p:blipFill>
        <p:spPr>
          <a:xfrm>
            <a:off x="6573522" y="2590800"/>
            <a:ext cx="2500873" cy="1435100"/>
          </a:xfrm>
          <a:prstGeom prst="rect">
            <a:avLst/>
          </a:prstGeom>
        </p:spPr>
      </p:pic>
    </p:spTree>
    <p:extLst>
      <p:ext uri="{BB962C8B-B14F-4D97-AF65-F5344CB8AC3E}">
        <p14:creationId xmlns:p14="http://schemas.microsoft.com/office/powerpoint/2010/main" val="1578331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127000" y="76188"/>
            <a:ext cx="4191000" cy="533400"/>
          </a:xfrm>
        </p:spPr>
        <p:txBody>
          <a:bodyPr/>
          <a:lstStyle/>
          <a:p>
            <a:pPr algn="l"/>
            <a:r>
              <a:rPr lang="en-US" b="1" dirty="0"/>
              <a:t>Il </a:t>
            </a:r>
            <a:r>
              <a:rPr lang="en-US" b="1" dirty="0" err="1"/>
              <a:t>fondo</a:t>
            </a:r>
            <a:endParaRPr lang="en-US" b="1" dirty="0"/>
          </a:p>
        </p:txBody>
      </p:sp>
      <p:pic>
        <p:nvPicPr>
          <p:cNvPr id="82947" name="Content Placeholder 3" descr="graph-10.png"/>
          <p:cNvPicPr>
            <a:picLocks noGrp="1" noChangeAspect="1"/>
          </p:cNvPicPr>
          <p:nvPr>
            <p:ph idx="1"/>
          </p:nvPr>
        </p:nvPicPr>
        <p:blipFill>
          <a:blip r:embed="rId2">
            <a:extLst>
              <a:ext uri="{28A0092B-C50C-407E-A947-70E740481C1C}">
                <a14:useLocalDpi xmlns:a14="http://schemas.microsoft.com/office/drawing/2010/main" val="0"/>
              </a:ext>
            </a:extLst>
          </a:blip>
          <a:srcRect l="-10210" r="-10210"/>
          <a:stretch>
            <a:fillRect/>
          </a:stretch>
        </p:blipFill>
        <p:spPr>
          <a:xfrm>
            <a:off x="254000" y="1028700"/>
            <a:ext cx="8636000" cy="5524500"/>
          </a:xfrm>
        </p:spPr>
      </p:pic>
      <p:sp>
        <p:nvSpPr>
          <p:cNvPr id="82948" name="TextBox 4"/>
          <p:cNvSpPr txBox="1">
            <a:spLocks noChangeArrowheads="1"/>
          </p:cNvSpPr>
          <p:nvPr/>
        </p:nvSpPr>
        <p:spPr bwMode="auto">
          <a:xfrm>
            <a:off x="6473825" y="1536700"/>
            <a:ext cx="27527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b="1" i="1"/>
              <a:t>Questa e</a:t>
            </a:r>
            <a:r>
              <a:rPr lang="ja-JP" altLang="en-US" b="1" i="1"/>
              <a:t>’</a:t>
            </a:r>
            <a:r>
              <a:rPr lang="en-US" b="1" i="1"/>
              <a:t> una simulazione</a:t>
            </a:r>
          </a:p>
        </p:txBody>
      </p:sp>
      <p:graphicFrame>
        <p:nvGraphicFramePr>
          <p:cNvPr id="6" name="Object 8"/>
          <p:cNvGraphicFramePr>
            <a:graphicFrameLocks noChangeAspect="1"/>
          </p:cNvGraphicFramePr>
          <p:nvPr/>
        </p:nvGraphicFramePr>
        <p:xfrm>
          <a:off x="6827838" y="4840288"/>
          <a:ext cx="2200275" cy="514350"/>
        </p:xfrm>
        <a:graphic>
          <a:graphicData uri="http://schemas.openxmlformats.org/presentationml/2006/ole">
            <mc:AlternateContent xmlns:mc="http://schemas.openxmlformats.org/markup-compatibility/2006">
              <mc:Choice xmlns:v="urn:schemas-microsoft-com:vml" Requires="v">
                <p:oleObj name="Equation" r:id="rId3" imgW="977900" imgH="228600" progId="Equation.3">
                  <p:embed/>
                </p:oleObj>
              </mc:Choice>
              <mc:Fallback>
                <p:oleObj name="Equation" r:id="rId3" imgW="977900" imgH="228600" progId="Equation.3">
                  <p:embed/>
                  <p:pic>
                    <p:nvPicPr>
                      <p:cNvPr id="6" name="Object 8"/>
                      <p:cNvPicPr>
                        <a:picLocks noChangeAspect="1" noChangeArrowheads="1"/>
                      </p:cNvPicPr>
                      <p:nvPr/>
                    </p:nvPicPr>
                    <p:blipFill>
                      <a:blip r:embed="rId4"/>
                      <a:srcRect/>
                      <a:stretch>
                        <a:fillRect/>
                      </a:stretch>
                    </p:blipFill>
                    <p:spPr bwMode="auto">
                      <a:xfrm>
                        <a:off x="6827838" y="4840288"/>
                        <a:ext cx="2200275" cy="514350"/>
                      </a:xfrm>
                      <a:prstGeom prst="rect">
                        <a:avLst/>
                      </a:prstGeom>
                      <a:noFill/>
                      <a:ln>
                        <a:solidFill>
                          <a:srgbClr val="008000"/>
                        </a:solidFill>
                      </a:ln>
                      <a:effectLst/>
                    </p:spPr>
                  </p:pic>
                </p:oleObj>
              </mc:Fallback>
            </mc:AlternateContent>
          </a:graphicData>
        </a:graphic>
      </p:graphicFrame>
      <p:sp>
        <p:nvSpPr>
          <p:cNvPr id="2" name="TextBox 1"/>
          <p:cNvSpPr txBox="1"/>
          <p:nvPr/>
        </p:nvSpPr>
        <p:spPr>
          <a:xfrm>
            <a:off x="127000" y="812800"/>
            <a:ext cx="7537039" cy="369332"/>
          </a:xfrm>
          <a:prstGeom prst="rect">
            <a:avLst/>
          </a:prstGeom>
          <a:noFill/>
        </p:spPr>
        <p:txBody>
          <a:bodyPr wrap="none" rtlCol="0">
            <a:spAutoFit/>
          </a:bodyPr>
          <a:lstStyle/>
          <a:p>
            <a:r>
              <a:rPr lang="en-US" dirty="0">
                <a:latin typeface="+mn-lt"/>
              </a:rPr>
              <a:t>Massa di 2 </a:t>
            </a:r>
            <a:r>
              <a:rPr lang="en-US" dirty="0" err="1">
                <a:latin typeface="+mn-lt"/>
              </a:rPr>
              <a:t>fotoni</a:t>
            </a:r>
            <a:r>
              <a:rPr lang="en-US" dirty="0">
                <a:latin typeface="+mn-lt"/>
              </a:rPr>
              <a:t> </a:t>
            </a:r>
            <a:r>
              <a:rPr lang="en-US" u="sng" dirty="0">
                <a:solidFill>
                  <a:srgbClr val="FF0000"/>
                </a:solidFill>
                <a:latin typeface="+mn-lt"/>
              </a:rPr>
              <a:t>non </a:t>
            </a:r>
            <a:r>
              <a:rPr lang="en-US" u="sng" dirty="0" err="1">
                <a:solidFill>
                  <a:srgbClr val="FF0000"/>
                </a:solidFill>
                <a:latin typeface="+mn-lt"/>
              </a:rPr>
              <a:t>associati</a:t>
            </a:r>
            <a:r>
              <a:rPr lang="en-US" u="sng" dirty="0">
                <a:solidFill>
                  <a:srgbClr val="FF0000"/>
                </a:solidFill>
                <a:latin typeface="+mn-lt"/>
              </a:rPr>
              <a:t> </a:t>
            </a:r>
            <a:r>
              <a:rPr lang="en-US" dirty="0">
                <a:latin typeface="+mn-lt"/>
              </a:rPr>
              <a:t>al </a:t>
            </a:r>
            <a:r>
              <a:rPr lang="en-US" dirty="0" err="1">
                <a:latin typeface="+mn-lt"/>
              </a:rPr>
              <a:t>decadimento</a:t>
            </a:r>
            <a:r>
              <a:rPr lang="en-US" dirty="0">
                <a:latin typeface="+mn-lt"/>
              </a:rPr>
              <a:t> di </a:t>
            </a:r>
            <a:r>
              <a:rPr lang="en-US" dirty="0" err="1">
                <a:latin typeface="+mn-lt"/>
              </a:rPr>
              <a:t>una</a:t>
            </a:r>
            <a:r>
              <a:rPr lang="en-US" dirty="0">
                <a:latin typeface="+mn-lt"/>
              </a:rPr>
              <a:t> </a:t>
            </a:r>
            <a:r>
              <a:rPr lang="en-US" dirty="0" err="1">
                <a:latin typeface="+mn-lt"/>
              </a:rPr>
              <a:t>particella</a:t>
            </a:r>
            <a:endParaRPr lang="en-US" dirty="0">
              <a:latin typeface="+mn-lt"/>
            </a:endParaRPr>
          </a:p>
        </p:txBody>
      </p:sp>
      <p:pic>
        <p:nvPicPr>
          <p:cNvPr id="8" name="Picture 7"/>
          <p:cNvPicPr>
            <a:picLocks noChangeAspect="1"/>
          </p:cNvPicPr>
          <p:nvPr/>
        </p:nvPicPr>
        <p:blipFill>
          <a:blip r:embed="rId5"/>
          <a:stretch>
            <a:fillRect/>
          </a:stretch>
        </p:blipFill>
        <p:spPr>
          <a:xfrm>
            <a:off x="6573522" y="2590800"/>
            <a:ext cx="2500873" cy="1435100"/>
          </a:xfrm>
          <a:prstGeom prst="rect">
            <a:avLst/>
          </a:prstGeom>
        </p:spPr>
      </p:pic>
    </p:spTree>
    <p:extLst>
      <p:ext uri="{BB962C8B-B14F-4D97-AF65-F5344CB8AC3E}">
        <p14:creationId xmlns:p14="http://schemas.microsoft.com/office/powerpoint/2010/main" val="3804962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pPr algn="l"/>
            <a:r>
              <a:rPr lang="en-US" b="1" dirty="0" err="1"/>
              <a:t>Fondo</a:t>
            </a:r>
            <a:r>
              <a:rPr lang="en-US" b="1" dirty="0"/>
              <a:t> e </a:t>
            </a:r>
            <a:r>
              <a:rPr lang="en-US" b="1" dirty="0" err="1"/>
              <a:t>Segnale</a:t>
            </a:r>
            <a:endParaRPr lang="en-US" sz="1600" b="1" dirty="0"/>
          </a:p>
        </p:txBody>
      </p:sp>
      <p:pic>
        <p:nvPicPr>
          <p:cNvPr id="89091" name="Content Placeholder 3" descr="graph-11.png"/>
          <p:cNvPicPr>
            <a:picLocks noGrp="1" noChangeAspect="1"/>
          </p:cNvPicPr>
          <p:nvPr>
            <p:ph idx="1"/>
          </p:nvPr>
        </p:nvPicPr>
        <p:blipFill>
          <a:blip r:embed="rId2">
            <a:extLst>
              <a:ext uri="{28A0092B-C50C-407E-A947-70E740481C1C}">
                <a14:useLocalDpi xmlns:a14="http://schemas.microsoft.com/office/drawing/2010/main" val="0"/>
              </a:ext>
            </a:extLst>
          </a:blip>
          <a:srcRect l="-10210" r="-10210"/>
          <a:stretch>
            <a:fillRect/>
          </a:stretch>
        </p:blipFill>
        <p:spPr>
          <a:xfrm>
            <a:off x="457200" y="1055688"/>
            <a:ext cx="8229600" cy="5273675"/>
          </a:xfrm>
        </p:spPr>
      </p:pic>
      <p:sp>
        <p:nvSpPr>
          <p:cNvPr id="5" name="Rectangle 4"/>
          <p:cNvSpPr/>
          <p:nvPr/>
        </p:nvSpPr>
        <p:spPr>
          <a:xfrm>
            <a:off x="4229100" y="2451100"/>
            <a:ext cx="215900" cy="175260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937000" y="3549650"/>
            <a:ext cx="254000" cy="45085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4483100" y="3794125"/>
            <a:ext cx="254000" cy="409575"/>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095" name="TextBox 7"/>
          <p:cNvSpPr txBox="1">
            <a:spLocks noChangeArrowheads="1"/>
          </p:cNvSpPr>
          <p:nvPr/>
        </p:nvSpPr>
        <p:spPr bwMode="auto">
          <a:xfrm>
            <a:off x="6473825" y="1536700"/>
            <a:ext cx="27527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b="1" i="1"/>
              <a:t>Questa e</a:t>
            </a:r>
            <a:r>
              <a:rPr lang="ja-JP" altLang="en-US" b="1" i="1"/>
              <a:t>’</a:t>
            </a:r>
            <a:r>
              <a:rPr lang="en-US" b="1" i="1"/>
              <a:t> una simulazione</a:t>
            </a:r>
          </a:p>
        </p:txBody>
      </p:sp>
      <p:graphicFrame>
        <p:nvGraphicFramePr>
          <p:cNvPr id="9" name="Object 8"/>
          <p:cNvGraphicFramePr>
            <a:graphicFrameLocks noChangeAspect="1"/>
          </p:cNvGraphicFramePr>
          <p:nvPr/>
        </p:nvGraphicFramePr>
        <p:xfrm>
          <a:off x="6827838" y="4840288"/>
          <a:ext cx="2200275" cy="514350"/>
        </p:xfrm>
        <a:graphic>
          <a:graphicData uri="http://schemas.openxmlformats.org/presentationml/2006/ole">
            <mc:AlternateContent xmlns:mc="http://schemas.openxmlformats.org/markup-compatibility/2006">
              <mc:Choice xmlns:v="urn:schemas-microsoft-com:vml" Requires="v">
                <p:oleObj name="Equation" r:id="rId3" imgW="977900" imgH="228600" progId="Equation.3">
                  <p:embed/>
                </p:oleObj>
              </mc:Choice>
              <mc:Fallback>
                <p:oleObj name="Equation" r:id="rId3" imgW="977900" imgH="228600" progId="Equation.3">
                  <p:embed/>
                  <p:pic>
                    <p:nvPicPr>
                      <p:cNvPr id="9" name="Object 8"/>
                      <p:cNvPicPr>
                        <a:picLocks noChangeAspect="1" noChangeArrowheads="1"/>
                      </p:cNvPicPr>
                      <p:nvPr/>
                    </p:nvPicPr>
                    <p:blipFill>
                      <a:blip r:embed="rId4"/>
                      <a:srcRect/>
                      <a:stretch>
                        <a:fillRect/>
                      </a:stretch>
                    </p:blipFill>
                    <p:spPr bwMode="auto">
                      <a:xfrm>
                        <a:off x="6827838" y="4840288"/>
                        <a:ext cx="2200275" cy="514350"/>
                      </a:xfrm>
                      <a:prstGeom prst="rect">
                        <a:avLst/>
                      </a:prstGeom>
                      <a:noFill/>
                      <a:ln>
                        <a:solidFill>
                          <a:srgbClr val="008000"/>
                        </a:solidFill>
                      </a:ln>
                      <a:effectLst/>
                    </p:spPr>
                  </p:pic>
                </p:oleObj>
              </mc:Fallback>
            </mc:AlternateContent>
          </a:graphicData>
        </a:graphic>
      </p:graphicFrame>
      <p:pic>
        <p:nvPicPr>
          <p:cNvPr id="10" name="Picture 9"/>
          <p:cNvPicPr>
            <a:picLocks noChangeAspect="1"/>
          </p:cNvPicPr>
          <p:nvPr/>
        </p:nvPicPr>
        <p:blipFill>
          <a:blip r:embed="rId5"/>
          <a:stretch>
            <a:fillRect/>
          </a:stretch>
        </p:blipFill>
        <p:spPr>
          <a:xfrm>
            <a:off x="6573522" y="2590800"/>
            <a:ext cx="2500873" cy="1435100"/>
          </a:xfrm>
          <a:prstGeom prst="rect">
            <a:avLst/>
          </a:prstGeom>
        </p:spPr>
      </p:pic>
    </p:spTree>
    <p:extLst>
      <p:ext uri="{BB962C8B-B14F-4D97-AF65-F5344CB8AC3E}">
        <p14:creationId xmlns:p14="http://schemas.microsoft.com/office/powerpoint/2010/main" val="3465860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27228"/>
            <a:ext cx="4604590" cy="633112"/>
          </a:xfrm>
        </p:spPr>
        <p:txBody>
          <a:bodyPr>
            <a:normAutofit/>
          </a:bodyPr>
          <a:lstStyle/>
          <a:p>
            <a:r>
              <a:rPr lang="en-US" sz="2800" b="1" dirty="0"/>
              <a:t>Il </a:t>
            </a:r>
            <a:r>
              <a:rPr lang="en-US" sz="2800" b="1" dirty="0" err="1"/>
              <a:t>Modello</a:t>
            </a:r>
            <a:r>
              <a:rPr lang="en-US" sz="2800" b="1" dirty="0"/>
              <a:t> </a:t>
            </a:r>
            <a:r>
              <a:rPr lang="en-US" sz="2800" b="1" dirty="0" err="1"/>
              <a:t>Stadard</a:t>
            </a:r>
            <a:endParaRPr lang="en-US" sz="2800" b="1"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3</a:t>
            </a:fld>
            <a:endParaRPr lang="en-US"/>
          </a:p>
        </p:txBody>
      </p:sp>
      <p:pic>
        <p:nvPicPr>
          <p:cNvPr id="7" name="Picture 6"/>
          <p:cNvPicPr>
            <a:picLocks noChangeAspect="1"/>
          </p:cNvPicPr>
          <p:nvPr/>
        </p:nvPicPr>
        <p:blipFill>
          <a:blip r:embed="rId3"/>
          <a:stretch>
            <a:fillRect/>
          </a:stretch>
        </p:blipFill>
        <p:spPr>
          <a:xfrm>
            <a:off x="81688" y="0"/>
            <a:ext cx="4355848" cy="7144968"/>
          </a:xfrm>
          <a:prstGeom prst="rect">
            <a:avLst/>
          </a:prstGeom>
        </p:spPr>
      </p:pic>
      <p:pic>
        <p:nvPicPr>
          <p:cNvPr id="8" name="Picture 7"/>
          <p:cNvPicPr>
            <a:picLocks noChangeAspect="1"/>
          </p:cNvPicPr>
          <p:nvPr/>
        </p:nvPicPr>
        <p:blipFill>
          <a:blip r:embed="rId4"/>
          <a:stretch>
            <a:fillRect/>
          </a:stretch>
        </p:blipFill>
        <p:spPr>
          <a:xfrm>
            <a:off x="4355848" y="2032000"/>
            <a:ext cx="4748790" cy="2768600"/>
          </a:xfrm>
          <a:prstGeom prst="rect">
            <a:avLst/>
          </a:prstGeom>
        </p:spPr>
      </p:pic>
      <p:sp>
        <p:nvSpPr>
          <p:cNvPr id="3" name="TextBox 2">
            <a:extLst>
              <a:ext uri="{FF2B5EF4-FFF2-40B4-BE49-F238E27FC236}">
                <a16:creationId xmlns:a16="http://schemas.microsoft.com/office/drawing/2014/main" id="{88A8576E-F3BC-AC4C-9193-B1E2C34FCE5F}"/>
              </a:ext>
            </a:extLst>
          </p:cNvPr>
          <p:cNvSpPr txBox="1"/>
          <p:nvPr/>
        </p:nvSpPr>
        <p:spPr>
          <a:xfrm>
            <a:off x="5540942" y="878400"/>
            <a:ext cx="2980111" cy="923330"/>
          </a:xfrm>
          <a:prstGeom prst="rect">
            <a:avLst/>
          </a:prstGeom>
          <a:noFill/>
          <a:ln>
            <a:solidFill>
              <a:srgbClr val="0070C0"/>
            </a:solidFill>
          </a:ln>
        </p:spPr>
        <p:txBody>
          <a:bodyPr wrap="none" rtlCol="0">
            <a:spAutoFit/>
          </a:bodyPr>
          <a:lstStyle/>
          <a:p>
            <a:r>
              <a:rPr lang="fr-FR" dirty="0" err="1"/>
              <a:t>Interazione</a:t>
            </a:r>
            <a:r>
              <a:rPr lang="fr-FR" dirty="0"/>
              <a:t> forte</a:t>
            </a:r>
          </a:p>
          <a:p>
            <a:r>
              <a:rPr lang="fr-FR" dirty="0" err="1"/>
              <a:t>Interazione</a:t>
            </a:r>
            <a:r>
              <a:rPr lang="fr-FR" dirty="0"/>
              <a:t> </a:t>
            </a:r>
            <a:r>
              <a:rPr lang="fr-FR" dirty="0" err="1"/>
              <a:t>elettromagnetica</a:t>
            </a:r>
            <a:r>
              <a:rPr lang="fr-FR" dirty="0"/>
              <a:t> </a:t>
            </a:r>
          </a:p>
          <a:p>
            <a:r>
              <a:rPr lang="fr-FR" dirty="0" err="1"/>
              <a:t>Interazione</a:t>
            </a:r>
            <a:r>
              <a:rPr lang="fr-FR" dirty="0"/>
              <a:t> </a:t>
            </a:r>
            <a:r>
              <a:rPr lang="fr-FR" dirty="0" err="1"/>
              <a:t>debole</a:t>
            </a:r>
            <a:endParaRPr lang="fr-FR" dirty="0">
              <a:solidFill>
                <a:srgbClr val="0070C0"/>
              </a:solidFill>
            </a:endParaRPr>
          </a:p>
        </p:txBody>
      </p:sp>
      <p:cxnSp>
        <p:nvCxnSpPr>
          <p:cNvPr id="6" name="Straight Arrow Connector 5">
            <a:extLst>
              <a:ext uri="{FF2B5EF4-FFF2-40B4-BE49-F238E27FC236}">
                <a16:creationId xmlns:a16="http://schemas.microsoft.com/office/drawing/2014/main" id="{6578667F-12E8-E842-9698-6EB17630D60C}"/>
              </a:ext>
            </a:extLst>
          </p:cNvPr>
          <p:cNvCxnSpPr/>
          <p:nvPr/>
        </p:nvCxnSpPr>
        <p:spPr bwMode="auto">
          <a:xfrm flipH="1">
            <a:off x="4355848" y="1235676"/>
            <a:ext cx="1241763" cy="580767"/>
          </a:xfrm>
          <a:prstGeom prst="straightConnector1">
            <a:avLst/>
          </a:prstGeom>
          <a:solidFill>
            <a:schemeClr val="accent1"/>
          </a:solidFill>
          <a:ln w="9525" cap="flat" cmpd="sng" algn="ctr">
            <a:solidFill>
              <a:srgbClr val="0070C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Arrow Connector 8">
            <a:extLst>
              <a:ext uri="{FF2B5EF4-FFF2-40B4-BE49-F238E27FC236}">
                <a16:creationId xmlns:a16="http://schemas.microsoft.com/office/drawing/2014/main" id="{4C48C3CA-EEBE-9740-AF35-FD5D01699493}"/>
              </a:ext>
            </a:extLst>
          </p:cNvPr>
          <p:cNvCxnSpPr>
            <a:cxnSpLocks/>
          </p:cNvCxnSpPr>
          <p:nvPr/>
        </p:nvCxnSpPr>
        <p:spPr bwMode="auto">
          <a:xfrm flipH="1" flipV="1">
            <a:off x="4204353" y="5012041"/>
            <a:ext cx="1578609" cy="48671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Arrow Connector 10">
            <a:extLst>
              <a:ext uri="{FF2B5EF4-FFF2-40B4-BE49-F238E27FC236}">
                <a16:creationId xmlns:a16="http://schemas.microsoft.com/office/drawing/2014/main" id="{DF11FD65-B314-0644-886E-E99B7B9F443F}"/>
              </a:ext>
            </a:extLst>
          </p:cNvPr>
          <p:cNvCxnSpPr>
            <a:cxnSpLocks/>
          </p:cNvCxnSpPr>
          <p:nvPr/>
        </p:nvCxnSpPr>
        <p:spPr bwMode="auto">
          <a:xfrm flipH="1">
            <a:off x="4093144" y="5498757"/>
            <a:ext cx="1689818" cy="12393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Arrow Connector 12">
            <a:extLst>
              <a:ext uri="{FF2B5EF4-FFF2-40B4-BE49-F238E27FC236}">
                <a16:creationId xmlns:a16="http://schemas.microsoft.com/office/drawing/2014/main" id="{87AEFF67-9627-0A45-B9DB-E37139684552}"/>
              </a:ext>
            </a:extLst>
          </p:cNvPr>
          <p:cNvCxnSpPr>
            <a:cxnSpLocks/>
          </p:cNvCxnSpPr>
          <p:nvPr/>
        </p:nvCxnSpPr>
        <p:spPr bwMode="auto">
          <a:xfrm flipH="1">
            <a:off x="4032796" y="5498757"/>
            <a:ext cx="1750166" cy="82310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 name="Straight Arrow Connector 16">
            <a:extLst>
              <a:ext uri="{FF2B5EF4-FFF2-40B4-BE49-F238E27FC236}">
                <a16:creationId xmlns:a16="http://schemas.microsoft.com/office/drawing/2014/main" id="{6E0F6610-22F2-8B41-BD3D-B47A30658475}"/>
              </a:ext>
            </a:extLst>
          </p:cNvPr>
          <p:cNvCxnSpPr>
            <a:cxnSpLocks/>
          </p:cNvCxnSpPr>
          <p:nvPr/>
        </p:nvCxnSpPr>
        <p:spPr bwMode="auto">
          <a:xfrm flipH="1" flipV="1">
            <a:off x="4159041" y="5349796"/>
            <a:ext cx="1578609" cy="486716"/>
          </a:xfrm>
          <a:prstGeom prst="straightConnector1">
            <a:avLst/>
          </a:prstGeom>
          <a:solidFill>
            <a:schemeClr val="accent1"/>
          </a:solidFill>
          <a:ln w="9525" cap="flat" cmpd="sng" algn="ctr">
            <a:solidFill>
              <a:srgbClr val="BB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 name="Straight Arrow Connector 17">
            <a:extLst>
              <a:ext uri="{FF2B5EF4-FFF2-40B4-BE49-F238E27FC236}">
                <a16:creationId xmlns:a16="http://schemas.microsoft.com/office/drawing/2014/main" id="{5D7AB93D-7551-6D45-A743-894D7E030EFD}"/>
              </a:ext>
            </a:extLst>
          </p:cNvPr>
          <p:cNvCxnSpPr>
            <a:cxnSpLocks/>
          </p:cNvCxnSpPr>
          <p:nvPr/>
        </p:nvCxnSpPr>
        <p:spPr bwMode="auto">
          <a:xfrm flipH="1">
            <a:off x="4047832" y="5836512"/>
            <a:ext cx="1689818" cy="123930"/>
          </a:xfrm>
          <a:prstGeom prst="straightConnector1">
            <a:avLst/>
          </a:prstGeom>
          <a:solidFill>
            <a:schemeClr val="accent1"/>
          </a:solidFill>
          <a:ln w="9525" cap="flat" cmpd="sng" algn="ctr">
            <a:solidFill>
              <a:srgbClr val="BB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a:extLst>
              <a:ext uri="{FF2B5EF4-FFF2-40B4-BE49-F238E27FC236}">
                <a16:creationId xmlns:a16="http://schemas.microsoft.com/office/drawing/2014/main" id="{FD45D856-D792-0F4F-9043-EE8AF257C05E}"/>
              </a:ext>
            </a:extLst>
          </p:cNvPr>
          <p:cNvCxnSpPr>
            <a:cxnSpLocks/>
          </p:cNvCxnSpPr>
          <p:nvPr/>
        </p:nvCxnSpPr>
        <p:spPr bwMode="auto">
          <a:xfrm flipH="1">
            <a:off x="3987484" y="5836512"/>
            <a:ext cx="1750166" cy="823105"/>
          </a:xfrm>
          <a:prstGeom prst="straightConnector1">
            <a:avLst/>
          </a:prstGeom>
          <a:solidFill>
            <a:schemeClr val="accent1"/>
          </a:solidFill>
          <a:ln w="9525" cap="flat" cmpd="sng" algn="ctr">
            <a:solidFill>
              <a:srgbClr val="BB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0" name="TextBox 19">
            <a:extLst>
              <a:ext uri="{FF2B5EF4-FFF2-40B4-BE49-F238E27FC236}">
                <a16:creationId xmlns:a16="http://schemas.microsoft.com/office/drawing/2014/main" id="{1E0A4310-13E2-3D48-B908-F95A55FA8F76}"/>
              </a:ext>
            </a:extLst>
          </p:cNvPr>
          <p:cNvSpPr txBox="1"/>
          <p:nvPr/>
        </p:nvSpPr>
        <p:spPr>
          <a:xfrm>
            <a:off x="5803547" y="4793734"/>
            <a:ext cx="2927212" cy="646331"/>
          </a:xfrm>
          <a:prstGeom prst="rect">
            <a:avLst/>
          </a:prstGeom>
          <a:noFill/>
          <a:ln>
            <a:solidFill>
              <a:schemeClr val="tx1"/>
            </a:solidFill>
          </a:ln>
        </p:spPr>
        <p:txBody>
          <a:bodyPr wrap="none" rtlCol="0">
            <a:spAutoFit/>
          </a:bodyPr>
          <a:lstStyle/>
          <a:p>
            <a:r>
              <a:rPr lang="fr-FR" dirty="0" err="1"/>
              <a:t>Interazione</a:t>
            </a:r>
            <a:r>
              <a:rPr lang="fr-FR" dirty="0"/>
              <a:t> </a:t>
            </a:r>
            <a:r>
              <a:rPr lang="fr-FR" dirty="0" err="1"/>
              <a:t>elettromagnetica</a:t>
            </a:r>
            <a:endParaRPr lang="fr-FR" dirty="0"/>
          </a:p>
          <a:p>
            <a:r>
              <a:rPr lang="fr-FR" dirty="0" err="1"/>
              <a:t>Interazione</a:t>
            </a:r>
            <a:r>
              <a:rPr lang="fr-FR" dirty="0"/>
              <a:t> </a:t>
            </a:r>
            <a:r>
              <a:rPr lang="fr-FR" dirty="0" err="1"/>
              <a:t>debole</a:t>
            </a:r>
            <a:endParaRPr lang="fr-FR" dirty="0">
              <a:solidFill>
                <a:srgbClr val="0070C0"/>
              </a:solidFill>
            </a:endParaRPr>
          </a:p>
        </p:txBody>
      </p:sp>
      <p:sp>
        <p:nvSpPr>
          <p:cNvPr id="21" name="TextBox 20">
            <a:extLst>
              <a:ext uri="{FF2B5EF4-FFF2-40B4-BE49-F238E27FC236}">
                <a16:creationId xmlns:a16="http://schemas.microsoft.com/office/drawing/2014/main" id="{337BA184-D22C-1D4E-AD5C-7E7559D2DD9D}"/>
              </a:ext>
            </a:extLst>
          </p:cNvPr>
          <p:cNvSpPr txBox="1"/>
          <p:nvPr/>
        </p:nvSpPr>
        <p:spPr>
          <a:xfrm>
            <a:off x="5671752" y="5989601"/>
            <a:ext cx="1943417" cy="369332"/>
          </a:xfrm>
          <a:prstGeom prst="rect">
            <a:avLst/>
          </a:prstGeom>
          <a:noFill/>
          <a:ln>
            <a:solidFill>
              <a:srgbClr val="BB0000"/>
            </a:solidFill>
          </a:ln>
        </p:spPr>
        <p:txBody>
          <a:bodyPr wrap="none" rtlCol="0">
            <a:spAutoFit/>
          </a:bodyPr>
          <a:lstStyle/>
          <a:p>
            <a:r>
              <a:rPr lang="fr-FR" dirty="0" err="1">
                <a:solidFill>
                  <a:srgbClr val="C00000"/>
                </a:solidFill>
              </a:rPr>
              <a:t>Interazione</a:t>
            </a:r>
            <a:r>
              <a:rPr lang="fr-FR" dirty="0">
                <a:solidFill>
                  <a:srgbClr val="C00000"/>
                </a:solidFill>
              </a:rPr>
              <a:t> </a:t>
            </a:r>
            <a:r>
              <a:rPr lang="fr-FR" dirty="0" err="1">
                <a:solidFill>
                  <a:srgbClr val="C00000"/>
                </a:solidFill>
              </a:rPr>
              <a:t>debole</a:t>
            </a:r>
            <a:endParaRPr lang="fr-FR" dirty="0">
              <a:solidFill>
                <a:srgbClr val="C00000"/>
              </a:solidFill>
            </a:endParaRPr>
          </a:p>
        </p:txBody>
      </p:sp>
    </p:spTree>
    <p:extLst>
      <p:ext uri="{BB962C8B-B14F-4D97-AF65-F5344CB8AC3E}">
        <p14:creationId xmlns:p14="http://schemas.microsoft.com/office/powerpoint/2010/main" val="36768330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p:txBody>
          <a:bodyPr/>
          <a:lstStyle/>
          <a:p>
            <a:pPr algn="l"/>
            <a:r>
              <a:rPr lang="en-US" b="1" dirty="0" err="1"/>
              <a:t>Fondo</a:t>
            </a:r>
            <a:r>
              <a:rPr lang="en-US" b="1" dirty="0"/>
              <a:t> e </a:t>
            </a:r>
            <a:r>
              <a:rPr lang="en-US" b="1" dirty="0" err="1"/>
              <a:t>Segnale</a:t>
            </a:r>
            <a:endParaRPr lang="en-US" dirty="0"/>
          </a:p>
        </p:txBody>
      </p:sp>
      <p:pic>
        <p:nvPicPr>
          <p:cNvPr id="90115" name="Content Placeholder 3" descr="graph-11.png"/>
          <p:cNvPicPr>
            <a:picLocks noGrp="1" noChangeAspect="1"/>
          </p:cNvPicPr>
          <p:nvPr>
            <p:ph idx="1"/>
          </p:nvPr>
        </p:nvPicPr>
        <p:blipFill>
          <a:blip r:embed="rId2">
            <a:extLst>
              <a:ext uri="{28A0092B-C50C-407E-A947-70E740481C1C}">
                <a14:useLocalDpi xmlns:a14="http://schemas.microsoft.com/office/drawing/2010/main" val="0"/>
              </a:ext>
            </a:extLst>
          </a:blip>
          <a:srcRect l="-10210" r="-10210"/>
          <a:stretch>
            <a:fillRect/>
          </a:stretch>
        </p:blipFill>
        <p:spPr/>
      </p:pic>
      <p:sp>
        <p:nvSpPr>
          <p:cNvPr id="90116" name="TextBox 4"/>
          <p:cNvSpPr txBox="1">
            <a:spLocks noChangeArrowheads="1"/>
          </p:cNvSpPr>
          <p:nvPr/>
        </p:nvSpPr>
        <p:spPr bwMode="auto">
          <a:xfrm>
            <a:off x="6473825" y="1536700"/>
            <a:ext cx="27527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b="1" i="1"/>
              <a:t>Questa e</a:t>
            </a:r>
            <a:r>
              <a:rPr lang="ja-JP" altLang="en-US" b="1" i="1"/>
              <a:t>’</a:t>
            </a:r>
            <a:r>
              <a:rPr lang="en-US" b="1" i="1"/>
              <a:t> una simulazione</a:t>
            </a:r>
          </a:p>
        </p:txBody>
      </p:sp>
      <p:graphicFrame>
        <p:nvGraphicFramePr>
          <p:cNvPr id="6" name="Object 8"/>
          <p:cNvGraphicFramePr>
            <a:graphicFrameLocks noChangeAspect="1"/>
          </p:cNvGraphicFramePr>
          <p:nvPr/>
        </p:nvGraphicFramePr>
        <p:xfrm>
          <a:off x="6827838" y="4840288"/>
          <a:ext cx="2200275" cy="514350"/>
        </p:xfrm>
        <a:graphic>
          <a:graphicData uri="http://schemas.openxmlformats.org/presentationml/2006/ole">
            <mc:AlternateContent xmlns:mc="http://schemas.openxmlformats.org/markup-compatibility/2006">
              <mc:Choice xmlns:v="urn:schemas-microsoft-com:vml" Requires="v">
                <p:oleObj name="Equation" r:id="rId3" imgW="977900" imgH="228600" progId="Equation.3">
                  <p:embed/>
                </p:oleObj>
              </mc:Choice>
              <mc:Fallback>
                <p:oleObj name="Equation" r:id="rId3" imgW="977900" imgH="228600" progId="Equation.3">
                  <p:embed/>
                  <p:pic>
                    <p:nvPicPr>
                      <p:cNvPr id="6" name="Object 8"/>
                      <p:cNvPicPr>
                        <a:picLocks noChangeAspect="1" noChangeArrowheads="1"/>
                      </p:cNvPicPr>
                      <p:nvPr/>
                    </p:nvPicPr>
                    <p:blipFill>
                      <a:blip r:embed="rId4"/>
                      <a:srcRect/>
                      <a:stretch>
                        <a:fillRect/>
                      </a:stretch>
                    </p:blipFill>
                    <p:spPr bwMode="auto">
                      <a:xfrm>
                        <a:off x="6827838" y="4840288"/>
                        <a:ext cx="2200275" cy="514350"/>
                      </a:xfrm>
                      <a:prstGeom prst="rect">
                        <a:avLst/>
                      </a:prstGeom>
                      <a:noFill/>
                      <a:ln>
                        <a:solidFill>
                          <a:srgbClr val="008000"/>
                        </a:solidFill>
                      </a:ln>
                      <a:effectLst/>
                    </p:spPr>
                  </p:pic>
                </p:oleObj>
              </mc:Fallback>
            </mc:AlternateContent>
          </a:graphicData>
        </a:graphic>
      </p:graphicFrame>
      <p:pic>
        <p:nvPicPr>
          <p:cNvPr id="7" name="Picture 6"/>
          <p:cNvPicPr>
            <a:picLocks noChangeAspect="1"/>
          </p:cNvPicPr>
          <p:nvPr/>
        </p:nvPicPr>
        <p:blipFill>
          <a:blip r:embed="rId5"/>
          <a:stretch>
            <a:fillRect/>
          </a:stretch>
        </p:blipFill>
        <p:spPr>
          <a:xfrm>
            <a:off x="6573522" y="2590800"/>
            <a:ext cx="2500873" cy="1435100"/>
          </a:xfrm>
          <a:prstGeom prst="rect">
            <a:avLst/>
          </a:prstGeom>
        </p:spPr>
      </p:pic>
    </p:spTree>
    <p:extLst>
      <p:ext uri="{BB962C8B-B14F-4D97-AF65-F5344CB8AC3E}">
        <p14:creationId xmlns:p14="http://schemas.microsoft.com/office/powerpoint/2010/main" val="165305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p:cNvSpPr>
            <a:spLocks noGrp="1"/>
          </p:cNvSpPr>
          <p:nvPr>
            <p:ph type="title"/>
          </p:nvPr>
        </p:nvSpPr>
        <p:spPr/>
        <p:txBody>
          <a:bodyPr/>
          <a:lstStyle/>
          <a:p>
            <a:pPr algn="l"/>
            <a:r>
              <a:rPr lang="en-US" b="1" dirty="0" err="1"/>
              <a:t>Fondo</a:t>
            </a:r>
            <a:r>
              <a:rPr lang="en-US" b="1" dirty="0"/>
              <a:t> e </a:t>
            </a:r>
            <a:r>
              <a:rPr lang="en-US" b="1" dirty="0" err="1"/>
              <a:t>Segnale</a:t>
            </a:r>
            <a:endParaRPr lang="en-US" dirty="0"/>
          </a:p>
        </p:txBody>
      </p:sp>
      <p:pic>
        <p:nvPicPr>
          <p:cNvPr id="91139" name="Content Placeholder 3" descr="graph-11.png"/>
          <p:cNvPicPr>
            <a:picLocks noGrp="1" noChangeAspect="1"/>
          </p:cNvPicPr>
          <p:nvPr>
            <p:ph idx="1"/>
          </p:nvPr>
        </p:nvPicPr>
        <p:blipFill>
          <a:blip r:embed="rId2">
            <a:extLst>
              <a:ext uri="{28A0092B-C50C-407E-A947-70E740481C1C}">
                <a14:useLocalDpi xmlns:a14="http://schemas.microsoft.com/office/drawing/2010/main" val="0"/>
              </a:ext>
            </a:extLst>
          </a:blip>
          <a:srcRect l="-10210" r="-10210"/>
          <a:stretch>
            <a:fillRect/>
          </a:stretch>
        </p:blipFill>
        <p:spPr/>
      </p:pic>
      <p:sp>
        <p:nvSpPr>
          <p:cNvPr id="5" name="Donut 4"/>
          <p:cNvSpPr/>
          <p:nvPr/>
        </p:nvSpPr>
        <p:spPr>
          <a:xfrm>
            <a:off x="3606800" y="2032000"/>
            <a:ext cx="1333500" cy="2540000"/>
          </a:xfrm>
          <a:prstGeom prst="donut">
            <a:avLst>
              <a:gd name="adj" fmla="val 2510"/>
            </a:avLst>
          </a:prstGeom>
          <a:ln/>
        </p:spPr>
        <p:style>
          <a:lnRef idx="1">
            <a:schemeClr val="accent1"/>
          </a:lnRef>
          <a:fillRef idx="3">
            <a:schemeClr val="accent1"/>
          </a:fillRef>
          <a:effectRef idx="2">
            <a:schemeClr val="accent1"/>
          </a:effectRef>
          <a:fontRef idx="minor">
            <a:schemeClr val="lt1"/>
          </a:fontRef>
        </p:style>
        <p:txBody>
          <a:bodyPr/>
          <a:lstStyle/>
          <a:p>
            <a:endParaRPr lang="fr-FR"/>
          </a:p>
        </p:txBody>
      </p:sp>
      <p:cxnSp>
        <p:nvCxnSpPr>
          <p:cNvPr id="7" name="Straight Connector 6"/>
          <p:cNvCxnSpPr/>
          <p:nvPr/>
        </p:nvCxnSpPr>
        <p:spPr>
          <a:xfrm>
            <a:off x="1663700" y="4203700"/>
            <a:ext cx="1943100" cy="1588"/>
          </a:xfrm>
          <a:prstGeom prst="line">
            <a:avLst/>
          </a:prstGeom>
          <a:ln w="6350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5105400" y="4191000"/>
            <a:ext cx="1943100" cy="1588"/>
          </a:xfrm>
          <a:prstGeom prst="line">
            <a:avLst/>
          </a:prstGeom>
          <a:ln w="63500">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759200" y="4192588"/>
            <a:ext cx="1282700" cy="1587"/>
          </a:xfrm>
          <a:prstGeom prst="line">
            <a:avLst/>
          </a:prstGeom>
          <a:ln w="635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91144" name="TextBox 7"/>
          <p:cNvSpPr txBox="1">
            <a:spLocks noChangeArrowheads="1"/>
          </p:cNvSpPr>
          <p:nvPr/>
        </p:nvSpPr>
        <p:spPr bwMode="auto">
          <a:xfrm>
            <a:off x="6473825" y="1536700"/>
            <a:ext cx="27527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b="1" i="1"/>
              <a:t>Questa e</a:t>
            </a:r>
            <a:r>
              <a:rPr lang="ja-JP" altLang="en-US" b="1" i="1"/>
              <a:t>’</a:t>
            </a:r>
            <a:r>
              <a:rPr lang="en-US" b="1" i="1"/>
              <a:t> una simulazione</a:t>
            </a:r>
          </a:p>
        </p:txBody>
      </p:sp>
      <p:graphicFrame>
        <p:nvGraphicFramePr>
          <p:cNvPr id="12" name="Object 8"/>
          <p:cNvGraphicFramePr>
            <a:graphicFrameLocks noChangeAspect="1"/>
          </p:cNvGraphicFramePr>
          <p:nvPr/>
        </p:nvGraphicFramePr>
        <p:xfrm>
          <a:off x="6827838" y="4827588"/>
          <a:ext cx="2200275" cy="514350"/>
        </p:xfrm>
        <a:graphic>
          <a:graphicData uri="http://schemas.openxmlformats.org/presentationml/2006/ole">
            <mc:AlternateContent xmlns:mc="http://schemas.openxmlformats.org/markup-compatibility/2006">
              <mc:Choice xmlns:v="urn:schemas-microsoft-com:vml" Requires="v">
                <p:oleObj name="Equation" r:id="rId3" imgW="977900" imgH="228600" progId="Equation.3">
                  <p:embed/>
                </p:oleObj>
              </mc:Choice>
              <mc:Fallback>
                <p:oleObj name="Equation" r:id="rId3" imgW="977900" imgH="228600" progId="Equation.3">
                  <p:embed/>
                  <p:pic>
                    <p:nvPicPr>
                      <p:cNvPr id="12" name="Object 8"/>
                      <p:cNvPicPr>
                        <a:picLocks noChangeAspect="1" noChangeArrowheads="1"/>
                      </p:cNvPicPr>
                      <p:nvPr/>
                    </p:nvPicPr>
                    <p:blipFill>
                      <a:blip r:embed="rId4"/>
                      <a:srcRect/>
                      <a:stretch>
                        <a:fillRect/>
                      </a:stretch>
                    </p:blipFill>
                    <p:spPr bwMode="auto">
                      <a:xfrm>
                        <a:off x="6827838" y="4827588"/>
                        <a:ext cx="2200275" cy="514350"/>
                      </a:xfrm>
                      <a:prstGeom prst="rect">
                        <a:avLst/>
                      </a:prstGeom>
                      <a:noFill/>
                      <a:ln>
                        <a:solidFill>
                          <a:srgbClr val="008000"/>
                        </a:solidFill>
                      </a:ln>
                      <a:effectLst/>
                    </p:spPr>
                  </p:pic>
                </p:oleObj>
              </mc:Fallback>
            </mc:AlternateContent>
          </a:graphicData>
        </a:graphic>
      </p:graphicFrame>
      <p:pic>
        <p:nvPicPr>
          <p:cNvPr id="13" name="Picture 12"/>
          <p:cNvPicPr>
            <a:picLocks noChangeAspect="1"/>
          </p:cNvPicPr>
          <p:nvPr/>
        </p:nvPicPr>
        <p:blipFill>
          <a:blip r:embed="rId5"/>
          <a:stretch>
            <a:fillRect/>
          </a:stretch>
        </p:blipFill>
        <p:spPr>
          <a:xfrm>
            <a:off x="6573522" y="2590800"/>
            <a:ext cx="2500873" cy="1435100"/>
          </a:xfrm>
          <a:prstGeom prst="rect">
            <a:avLst/>
          </a:prstGeom>
        </p:spPr>
      </p:pic>
    </p:spTree>
    <p:extLst>
      <p:ext uri="{BB962C8B-B14F-4D97-AF65-F5344CB8AC3E}">
        <p14:creationId xmlns:p14="http://schemas.microsoft.com/office/powerpoint/2010/main" val="9708464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A9E89-3415-7A4F-B81C-CCCD9599D729}"/>
              </a:ext>
            </a:extLst>
          </p:cNvPr>
          <p:cNvSpPr>
            <a:spLocks noGrp="1"/>
          </p:cNvSpPr>
          <p:nvPr>
            <p:ph type="title"/>
          </p:nvPr>
        </p:nvSpPr>
        <p:spPr>
          <a:xfrm>
            <a:off x="141632" y="-84311"/>
            <a:ext cx="7531377" cy="720415"/>
          </a:xfrm>
        </p:spPr>
        <p:txBody>
          <a:bodyPr>
            <a:normAutofit/>
          </a:bodyPr>
          <a:lstStyle/>
          <a:p>
            <a:r>
              <a:rPr lang="en-GB" sz="2800" b="1" dirty="0">
                <a:solidFill>
                  <a:srgbClr val="002060"/>
                </a:solidFill>
              </a:rPr>
              <a:t>Come </a:t>
            </a:r>
            <a:r>
              <a:rPr lang="en-GB" sz="2800" b="1" dirty="0" err="1">
                <a:solidFill>
                  <a:srgbClr val="002060"/>
                </a:solidFill>
              </a:rPr>
              <a:t>ricostruiamo</a:t>
            </a:r>
            <a:r>
              <a:rPr lang="en-GB" sz="2800" b="1" dirty="0">
                <a:solidFill>
                  <a:srgbClr val="002060"/>
                </a:solidFill>
              </a:rPr>
              <a:t> le </a:t>
            </a:r>
            <a:r>
              <a:rPr lang="en-GB" sz="2800" b="1" dirty="0" err="1">
                <a:solidFill>
                  <a:srgbClr val="002060"/>
                </a:solidFill>
              </a:rPr>
              <a:t>particelle</a:t>
            </a:r>
            <a:r>
              <a:rPr lang="en-GB" sz="2800" b="1" dirty="0">
                <a:solidFill>
                  <a:srgbClr val="002060"/>
                </a:solidFill>
              </a:rPr>
              <a:t> </a:t>
            </a:r>
            <a:endParaRPr lang="en-FR" sz="2800" b="1"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a:extLst>
              <a:ext uri="{FF2B5EF4-FFF2-40B4-BE49-F238E27FC236}">
                <a16:creationId xmlns:a16="http://schemas.microsoft.com/office/drawing/2014/main" id="{136FE1CC-9CE9-5942-92CE-BD560A1BD500}"/>
              </a:ext>
            </a:extLst>
          </p:cNvPr>
          <p:cNvSpPr>
            <a:spLocks noGrp="1"/>
          </p:cNvSpPr>
          <p:nvPr>
            <p:ph idx="1"/>
          </p:nvPr>
        </p:nvSpPr>
        <p:spPr>
          <a:xfrm>
            <a:off x="250105" y="865268"/>
            <a:ext cx="8902689" cy="4351338"/>
          </a:xfrm>
        </p:spPr>
        <p:txBody>
          <a:bodyPr>
            <a:normAutofit/>
          </a:bodyPr>
          <a:lstStyle/>
          <a:p>
            <a:r>
              <a:rPr lang="fr-FR" dirty="0" err="1"/>
              <a:t>Quando</a:t>
            </a:r>
            <a:r>
              <a:rPr lang="fr-FR" dirty="0"/>
              <a:t> la Z o i W sono </a:t>
            </a:r>
            <a:r>
              <a:rPr lang="fr-FR" dirty="0" err="1"/>
              <a:t>prodotti</a:t>
            </a:r>
            <a:r>
              <a:rPr lang="fr-FR" dirty="0"/>
              <a:t>, </a:t>
            </a:r>
            <a:r>
              <a:rPr lang="fr-FR" dirty="0" err="1"/>
              <a:t>decadono</a:t>
            </a:r>
            <a:r>
              <a:rPr lang="fr-FR" dirty="0"/>
              <a:t> </a:t>
            </a:r>
            <a:r>
              <a:rPr lang="fr-FR" dirty="0" err="1"/>
              <a:t>rapidamente</a:t>
            </a:r>
            <a:r>
              <a:rPr lang="fr-FR" dirty="0"/>
              <a:t> (10</a:t>
            </a:r>
            <a:r>
              <a:rPr lang="fr-FR" baseline="30000" dirty="0"/>
              <a:t>-25</a:t>
            </a:r>
            <a:r>
              <a:rPr lang="fr-FR" dirty="0"/>
              <a:t> s) </a:t>
            </a:r>
          </a:p>
          <a:p>
            <a:r>
              <a:rPr lang="fr-FR" dirty="0" err="1"/>
              <a:t>Dato</a:t>
            </a:r>
            <a:r>
              <a:rPr lang="fr-FR" dirty="0"/>
              <a:t> </a:t>
            </a:r>
            <a:r>
              <a:rPr lang="fr-FR" dirty="0" err="1"/>
              <a:t>che</a:t>
            </a:r>
            <a:r>
              <a:rPr lang="fr-FR" dirty="0"/>
              <a:t> la Z ha </a:t>
            </a:r>
            <a:r>
              <a:rPr lang="fr-FR" dirty="0" err="1"/>
              <a:t>carica</a:t>
            </a:r>
            <a:r>
              <a:rPr lang="fr-FR" dirty="0"/>
              <a:t> </a:t>
            </a:r>
            <a:r>
              <a:rPr lang="fr-FR" dirty="0" err="1"/>
              <a:t>nulla</a:t>
            </a:r>
            <a:r>
              <a:rPr lang="fr-FR" dirty="0"/>
              <a:t>, </a:t>
            </a:r>
            <a:r>
              <a:rPr lang="fr-FR" dirty="0" err="1"/>
              <a:t>decade</a:t>
            </a:r>
            <a:r>
              <a:rPr lang="fr-FR" dirty="0"/>
              <a:t> in 2 </a:t>
            </a:r>
            <a:r>
              <a:rPr lang="fr-FR" dirty="0" err="1"/>
              <a:t>leptoni</a:t>
            </a:r>
            <a:r>
              <a:rPr lang="fr-FR" dirty="0"/>
              <a:t> di </a:t>
            </a:r>
            <a:r>
              <a:rPr lang="fr-FR" dirty="0" err="1"/>
              <a:t>carica</a:t>
            </a:r>
            <a:r>
              <a:rPr lang="fr-FR" dirty="0"/>
              <a:t> </a:t>
            </a:r>
            <a:r>
              <a:rPr lang="fr-FR" dirty="0" err="1"/>
              <a:t>opposta</a:t>
            </a:r>
            <a:r>
              <a:rPr lang="fr-FR" dirty="0"/>
              <a:t>, e </a:t>
            </a:r>
            <a:r>
              <a:rPr lang="fr-FR" dirty="0" err="1"/>
              <a:t>della</a:t>
            </a:r>
            <a:r>
              <a:rPr lang="fr-FR" dirty="0"/>
              <a:t> </a:t>
            </a:r>
            <a:r>
              <a:rPr lang="fr-FR" dirty="0" err="1"/>
              <a:t>stessa</a:t>
            </a:r>
            <a:r>
              <a:rPr lang="fr-FR" dirty="0"/>
              <a:t> </a:t>
            </a:r>
            <a:r>
              <a:rPr lang="fr-FR" dirty="0" err="1"/>
              <a:t>famiglia</a:t>
            </a:r>
            <a:r>
              <a:rPr lang="fr-FR" dirty="0"/>
              <a:t>  per la </a:t>
            </a:r>
            <a:r>
              <a:rPr lang="fr-FR" dirty="0" err="1"/>
              <a:t>conservazione</a:t>
            </a:r>
            <a:r>
              <a:rPr lang="fr-FR" dirty="0"/>
              <a:t> </a:t>
            </a:r>
            <a:r>
              <a:rPr lang="fr-FR" dirty="0" err="1"/>
              <a:t>del</a:t>
            </a:r>
            <a:r>
              <a:rPr lang="fr-FR" dirty="0"/>
              <a:t> </a:t>
            </a:r>
            <a:r>
              <a:rPr lang="fr-FR" dirty="0" err="1"/>
              <a:t>numero</a:t>
            </a:r>
            <a:r>
              <a:rPr lang="fr-FR" dirty="0"/>
              <a:t> </a:t>
            </a:r>
            <a:r>
              <a:rPr lang="fr-FR" dirty="0" err="1"/>
              <a:t>leptonico</a:t>
            </a:r>
            <a:r>
              <a:rPr lang="fr-FR" dirty="0"/>
              <a:t> </a:t>
            </a:r>
            <a:r>
              <a:rPr lang="en-GB" dirty="0">
                <a:latin typeface="Verdana" panose="020B0604030504040204" pitchFamily="34" charset="0"/>
                <a:ea typeface="Verdana" panose="020B0604030504040204" pitchFamily="34" charset="0"/>
                <a:cs typeface="Verdana" panose="020B0604030504040204" pitchFamily="34" charset="0"/>
              </a:rPr>
              <a:t>(</a:t>
            </a:r>
            <a:r>
              <a:rPr lang="en-GB" dirty="0" err="1">
                <a:latin typeface="Verdana" panose="020B0604030504040204" pitchFamily="34" charset="0"/>
                <a:ea typeface="Verdana" panose="020B0604030504040204" pitchFamily="34" charset="0"/>
                <a:cs typeface="Verdana" panose="020B0604030504040204" pitchFamily="34" charset="0"/>
              </a:rPr>
              <a:t>e+,e</a:t>
            </a:r>
            <a:r>
              <a:rPr lang="en-GB" dirty="0">
                <a:latin typeface="Verdana" panose="020B0604030504040204" pitchFamily="34" charset="0"/>
                <a:ea typeface="Verdana" panose="020B0604030504040204" pitchFamily="34" charset="0"/>
                <a:cs typeface="Verdana" panose="020B0604030504040204" pitchFamily="34" charset="0"/>
              </a:rPr>
              <a:t>-) or (</a:t>
            </a:r>
            <a:r>
              <a:rPr lang="en-GB" dirty="0" err="1">
                <a:latin typeface="Symbol" pitchFamily="2" charset="2"/>
              </a:rPr>
              <a:t>m</a:t>
            </a:r>
            <a:r>
              <a:rPr lang="en-GB" dirty="0" err="1">
                <a:latin typeface="Verdana" panose="020B0604030504040204" pitchFamily="34" charset="0"/>
                <a:ea typeface="Verdana" panose="020B0604030504040204" pitchFamily="34" charset="0"/>
                <a:cs typeface="Verdana" panose="020B0604030504040204" pitchFamily="34" charset="0"/>
              </a:rPr>
              <a:t>+</a:t>
            </a:r>
            <a:r>
              <a:rPr lang="en-GB" dirty="0" err="1">
                <a:latin typeface="Symbol" pitchFamily="2" charset="2"/>
              </a:rPr>
              <a:t>m</a:t>
            </a:r>
            <a:r>
              <a:rPr lang="en-GB" dirty="0">
                <a:latin typeface="Verdana" panose="020B0604030504040204" pitchFamily="34" charset="0"/>
                <a:ea typeface="Verdana" panose="020B0604030504040204" pitchFamily="34" charset="0"/>
                <a:cs typeface="Verdana" panose="020B0604030504040204" pitchFamily="34" charset="0"/>
              </a:rPr>
              <a:t>-). </a:t>
            </a:r>
          </a:p>
        </p:txBody>
      </p:sp>
      <p:pic>
        <p:nvPicPr>
          <p:cNvPr id="4" name="Picture 3">
            <a:extLst>
              <a:ext uri="{FF2B5EF4-FFF2-40B4-BE49-F238E27FC236}">
                <a16:creationId xmlns:a16="http://schemas.microsoft.com/office/drawing/2014/main" id="{5AE1A061-57F4-D342-9100-CCF4EA36C40A}"/>
              </a:ext>
            </a:extLst>
          </p:cNvPr>
          <p:cNvPicPr>
            <a:picLocks noChangeAspect="1"/>
          </p:cNvPicPr>
          <p:nvPr/>
        </p:nvPicPr>
        <p:blipFill>
          <a:blip r:embed="rId2"/>
          <a:stretch>
            <a:fillRect/>
          </a:stretch>
        </p:blipFill>
        <p:spPr>
          <a:xfrm>
            <a:off x="2830996" y="2749758"/>
            <a:ext cx="3124200" cy="2628900"/>
          </a:xfrm>
          <a:prstGeom prst="rect">
            <a:avLst/>
          </a:prstGeom>
        </p:spPr>
      </p:pic>
    </p:spTree>
    <p:extLst>
      <p:ext uri="{BB962C8B-B14F-4D97-AF65-F5344CB8AC3E}">
        <p14:creationId xmlns:p14="http://schemas.microsoft.com/office/powerpoint/2010/main" val="1867605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2BFA8C-7418-E94B-8BDA-A1F2D0C64F67}"/>
              </a:ext>
            </a:extLst>
          </p:cNvPr>
          <p:cNvSpPr>
            <a:spLocks noGrp="1"/>
          </p:cNvSpPr>
          <p:nvPr>
            <p:ph idx="1"/>
          </p:nvPr>
        </p:nvSpPr>
        <p:spPr>
          <a:xfrm>
            <a:off x="509379" y="1124331"/>
            <a:ext cx="8357783" cy="4351338"/>
          </a:xfrm>
        </p:spPr>
        <p:txBody>
          <a:bodyPr/>
          <a:lstStyle/>
          <a:p>
            <a:r>
              <a:rPr lang="fr-FR" dirty="0"/>
              <a:t>Il </a:t>
            </a:r>
            <a:r>
              <a:rPr lang="fr-FR" dirty="0" err="1"/>
              <a:t>bosone</a:t>
            </a:r>
            <a:r>
              <a:rPr lang="fr-FR" dirty="0"/>
              <a:t> W ha </a:t>
            </a:r>
            <a:r>
              <a:rPr lang="fr-FR" dirty="0" err="1"/>
              <a:t>una</a:t>
            </a:r>
            <a:r>
              <a:rPr lang="fr-FR" dirty="0"/>
              <a:t> </a:t>
            </a:r>
            <a:r>
              <a:rPr lang="fr-FR" dirty="0" err="1"/>
              <a:t>carica</a:t>
            </a:r>
            <a:r>
              <a:rPr lang="fr-FR" dirty="0"/>
              <a:t> -1 o +1, </a:t>
            </a:r>
            <a:r>
              <a:rPr lang="fr-FR" dirty="0" err="1"/>
              <a:t>quindi</a:t>
            </a:r>
            <a:r>
              <a:rPr lang="fr-FR" dirty="0"/>
              <a:t> : </a:t>
            </a:r>
          </a:p>
          <a:p>
            <a:pPr marL="0" indent="0">
              <a:buNone/>
            </a:pPr>
            <a:r>
              <a:rPr lang="fr-FR" dirty="0"/>
              <a:t> - il W- </a:t>
            </a:r>
            <a:r>
              <a:rPr lang="fr-FR" dirty="0" err="1"/>
              <a:t>decade</a:t>
            </a:r>
            <a:r>
              <a:rPr lang="fr-FR" dirty="0"/>
              <a:t> in un </a:t>
            </a:r>
            <a:r>
              <a:rPr lang="fr-FR" dirty="0" err="1"/>
              <a:t>elettrone</a:t>
            </a:r>
            <a:r>
              <a:rPr lang="fr-FR" dirty="0"/>
              <a:t>/muon + neutrino</a:t>
            </a:r>
          </a:p>
          <a:p>
            <a:pPr marL="0" indent="0">
              <a:buNone/>
            </a:pPr>
            <a:r>
              <a:rPr lang="fr-FR" dirty="0"/>
              <a:t> - il W+ </a:t>
            </a:r>
            <a:r>
              <a:rPr lang="fr-FR" dirty="0" err="1"/>
              <a:t>decade</a:t>
            </a:r>
            <a:r>
              <a:rPr lang="fr-FR" dirty="0"/>
              <a:t> in un </a:t>
            </a:r>
            <a:r>
              <a:rPr lang="fr-FR" dirty="0" err="1"/>
              <a:t>antielectron</a:t>
            </a:r>
            <a:r>
              <a:rPr lang="fr-FR" dirty="0"/>
              <a:t>/antimuon 							         +neutrino.</a:t>
            </a:r>
            <a:endParaRPr lang="en-FR" dirty="0"/>
          </a:p>
        </p:txBody>
      </p:sp>
      <p:pic>
        <p:nvPicPr>
          <p:cNvPr id="6" name="Picture 5">
            <a:extLst>
              <a:ext uri="{FF2B5EF4-FFF2-40B4-BE49-F238E27FC236}">
                <a16:creationId xmlns:a16="http://schemas.microsoft.com/office/drawing/2014/main" id="{EF52920B-A241-944C-B97D-D63EF8F76E73}"/>
              </a:ext>
            </a:extLst>
          </p:cNvPr>
          <p:cNvPicPr>
            <a:picLocks noChangeAspect="1"/>
          </p:cNvPicPr>
          <p:nvPr/>
        </p:nvPicPr>
        <p:blipFill>
          <a:blip r:embed="rId2"/>
          <a:stretch>
            <a:fillRect/>
          </a:stretch>
        </p:blipFill>
        <p:spPr>
          <a:xfrm>
            <a:off x="622024" y="3022601"/>
            <a:ext cx="7124700" cy="2476500"/>
          </a:xfrm>
          <a:prstGeom prst="rect">
            <a:avLst/>
          </a:prstGeom>
        </p:spPr>
      </p:pic>
      <p:sp>
        <p:nvSpPr>
          <p:cNvPr id="7" name="Rectangle 6">
            <a:extLst>
              <a:ext uri="{FF2B5EF4-FFF2-40B4-BE49-F238E27FC236}">
                <a16:creationId xmlns:a16="http://schemas.microsoft.com/office/drawing/2014/main" id="{1ADDECC0-6E9F-094B-A204-F8C179926FBF}"/>
              </a:ext>
            </a:extLst>
          </p:cNvPr>
          <p:cNvSpPr/>
          <p:nvPr/>
        </p:nvSpPr>
        <p:spPr>
          <a:xfrm>
            <a:off x="191255" y="114469"/>
            <a:ext cx="6620723" cy="523220"/>
          </a:xfrm>
          <a:prstGeom prst="rect">
            <a:avLst/>
          </a:prstGeom>
        </p:spPr>
        <p:txBody>
          <a:bodyPr wrap="none">
            <a:spAutoFit/>
          </a:bodyPr>
          <a:lstStyle/>
          <a:p>
            <a:r>
              <a:rPr lang="en-GB" sz="2800" b="1" dirty="0">
                <a:solidFill>
                  <a:srgbClr val="002060"/>
                </a:solidFill>
                <a:latin typeface="Verdana" panose="020B0604030504040204" pitchFamily="34" charset="0"/>
                <a:ea typeface="Verdana" panose="020B0604030504040204" pitchFamily="34" charset="0"/>
                <a:cs typeface="Verdana" panose="020B0604030504040204" pitchFamily="34" charset="0"/>
              </a:rPr>
              <a:t>Come </a:t>
            </a:r>
            <a:r>
              <a:rPr lang="en-GB" sz="2800" b="1" dirty="0" err="1">
                <a:solidFill>
                  <a:srgbClr val="002060"/>
                </a:solidFill>
                <a:latin typeface="Verdana" panose="020B0604030504040204" pitchFamily="34" charset="0"/>
                <a:ea typeface="Verdana" panose="020B0604030504040204" pitchFamily="34" charset="0"/>
                <a:cs typeface="Verdana" panose="020B0604030504040204" pitchFamily="34" charset="0"/>
              </a:rPr>
              <a:t>ricostruiamo</a:t>
            </a:r>
            <a:r>
              <a:rPr lang="en-GB" sz="2800" b="1" dirty="0">
                <a:solidFill>
                  <a:srgbClr val="002060"/>
                </a:solidFill>
                <a:latin typeface="Verdana" panose="020B0604030504040204" pitchFamily="34" charset="0"/>
                <a:ea typeface="Verdana" panose="020B0604030504040204" pitchFamily="34" charset="0"/>
                <a:cs typeface="Verdana" panose="020B0604030504040204" pitchFamily="34" charset="0"/>
              </a:rPr>
              <a:t> le </a:t>
            </a:r>
            <a:r>
              <a:rPr lang="en-GB" sz="2800" b="1" dirty="0" err="1">
                <a:solidFill>
                  <a:srgbClr val="002060"/>
                </a:solidFill>
                <a:latin typeface="Verdana" panose="020B0604030504040204" pitchFamily="34" charset="0"/>
                <a:ea typeface="Verdana" panose="020B0604030504040204" pitchFamily="34" charset="0"/>
                <a:cs typeface="Verdana" panose="020B0604030504040204" pitchFamily="34" charset="0"/>
              </a:rPr>
              <a:t>particelle</a:t>
            </a:r>
            <a:r>
              <a:rPr lang="en-GB" sz="2800" b="1" dirty="0">
                <a:solidFill>
                  <a:srgbClr val="002060"/>
                </a:solidFill>
                <a:latin typeface="Verdana" panose="020B0604030504040204" pitchFamily="34" charset="0"/>
                <a:ea typeface="Verdana" panose="020B0604030504040204" pitchFamily="34" charset="0"/>
                <a:cs typeface="Verdana" panose="020B0604030504040204" pitchFamily="34" charset="0"/>
              </a:rPr>
              <a:t> </a:t>
            </a:r>
            <a:endParaRPr lang="en-FR" sz="2800"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163689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5D4BA-4DC0-314B-AB1B-199A126B183A}"/>
              </a:ext>
            </a:extLst>
          </p:cNvPr>
          <p:cNvSpPr>
            <a:spLocks noGrp="1"/>
          </p:cNvSpPr>
          <p:nvPr>
            <p:ph type="title"/>
          </p:nvPr>
        </p:nvSpPr>
        <p:spPr/>
        <p:txBody>
          <a:bodyPr>
            <a:normAutofit/>
          </a:bodyPr>
          <a:lstStyle/>
          <a:p>
            <a:r>
              <a:rPr lang="en-FR" sz="2800" b="1" dirty="0">
                <a:solidFill>
                  <a:srgbClr val="002060"/>
                </a:solidFill>
              </a:rPr>
              <a:t>Il bosone di Higgs</a:t>
            </a:r>
          </a:p>
        </p:txBody>
      </p:sp>
      <p:pic>
        <p:nvPicPr>
          <p:cNvPr id="6" name="Picture 5">
            <a:extLst>
              <a:ext uri="{FF2B5EF4-FFF2-40B4-BE49-F238E27FC236}">
                <a16:creationId xmlns:a16="http://schemas.microsoft.com/office/drawing/2014/main" id="{B15F232E-C0A6-FF41-A47D-088AF5045D50}"/>
              </a:ext>
            </a:extLst>
          </p:cNvPr>
          <p:cNvPicPr>
            <a:picLocks noChangeAspect="1"/>
          </p:cNvPicPr>
          <p:nvPr/>
        </p:nvPicPr>
        <p:blipFill>
          <a:blip r:embed="rId2"/>
          <a:stretch>
            <a:fillRect/>
          </a:stretch>
        </p:blipFill>
        <p:spPr>
          <a:xfrm>
            <a:off x="218858" y="4174454"/>
            <a:ext cx="4174038" cy="2606178"/>
          </a:xfrm>
          <a:prstGeom prst="rect">
            <a:avLst/>
          </a:prstGeom>
        </p:spPr>
      </p:pic>
      <p:pic>
        <p:nvPicPr>
          <p:cNvPr id="7" name="Picture 6">
            <a:extLst>
              <a:ext uri="{FF2B5EF4-FFF2-40B4-BE49-F238E27FC236}">
                <a16:creationId xmlns:a16="http://schemas.microsoft.com/office/drawing/2014/main" id="{4E1C81AB-4939-164C-BE20-4ED4A8435C59}"/>
              </a:ext>
            </a:extLst>
          </p:cNvPr>
          <p:cNvPicPr>
            <a:picLocks noChangeAspect="1"/>
          </p:cNvPicPr>
          <p:nvPr/>
        </p:nvPicPr>
        <p:blipFill>
          <a:blip r:embed="rId3"/>
          <a:stretch>
            <a:fillRect/>
          </a:stretch>
        </p:blipFill>
        <p:spPr>
          <a:xfrm>
            <a:off x="2305877" y="815598"/>
            <a:ext cx="4174038" cy="2920791"/>
          </a:xfrm>
          <a:prstGeom prst="rect">
            <a:avLst/>
          </a:prstGeom>
        </p:spPr>
      </p:pic>
      <p:pic>
        <p:nvPicPr>
          <p:cNvPr id="8" name="Picture 7">
            <a:extLst>
              <a:ext uri="{FF2B5EF4-FFF2-40B4-BE49-F238E27FC236}">
                <a16:creationId xmlns:a16="http://schemas.microsoft.com/office/drawing/2014/main" id="{62A55945-A902-1A42-95C1-2D226AC1F1D0}"/>
              </a:ext>
            </a:extLst>
          </p:cNvPr>
          <p:cNvPicPr>
            <a:picLocks noChangeAspect="1"/>
          </p:cNvPicPr>
          <p:nvPr/>
        </p:nvPicPr>
        <p:blipFill>
          <a:blip r:embed="rId4"/>
          <a:stretch>
            <a:fillRect/>
          </a:stretch>
        </p:blipFill>
        <p:spPr>
          <a:xfrm>
            <a:off x="1540629" y="696028"/>
            <a:ext cx="6270365" cy="3541342"/>
          </a:xfrm>
          <a:prstGeom prst="rect">
            <a:avLst/>
          </a:prstGeom>
        </p:spPr>
      </p:pic>
      <p:pic>
        <p:nvPicPr>
          <p:cNvPr id="9" name="Picture 8">
            <a:extLst>
              <a:ext uri="{FF2B5EF4-FFF2-40B4-BE49-F238E27FC236}">
                <a16:creationId xmlns:a16="http://schemas.microsoft.com/office/drawing/2014/main" id="{069869F8-2E2A-A746-BFFE-6355FD5AE737}"/>
              </a:ext>
            </a:extLst>
          </p:cNvPr>
          <p:cNvPicPr>
            <a:picLocks noChangeAspect="1"/>
          </p:cNvPicPr>
          <p:nvPr/>
        </p:nvPicPr>
        <p:blipFill>
          <a:blip r:embed="rId5"/>
          <a:stretch>
            <a:fillRect/>
          </a:stretch>
        </p:blipFill>
        <p:spPr>
          <a:xfrm>
            <a:off x="4797839" y="4456402"/>
            <a:ext cx="3683000" cy="1981200"/>
          </a:xfrm>
          <a:prstGeom prst="rect">
            <a:avLst/>
          </a:prstGeom>
        </p:spPr>
      </p:pic>
    </p:spTree>
    <p:extLst>
      <p:ext uri="{BB962C8B-B14F-4D97-AF65-F5344CB8AC3E}">
        <p14:creationId xmlns:p14="http://schemas.microsoft.com/office/powerpoint/2010/main" val="1608265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1A998-C208-0A42-87A1-4E5FF3E15D2E}"/>
              </a:ext>
            </a:extLst>
          </p:cNvPr>
          <p:cNvSpPr>
            <a:spLocks noGrp="1"/>
          </p:cNvSpPr>
          <p:nvPr>
            <p:ph type="title"/>
          </p:nvPr>
        </p:nvSpPr>
        <p:spPr>
          <a:xfrm>
            <a:off x="101876" y="0"/>
            <a:ext cx="8406020" cy="633112"/>
          </a:xfrm>
        </p:spPr>
        <p:txBody>
          <a:bodyPr>
            <a:noAutofit/>
          </a:bodyPr>
          <a:lstStyle/>
          <a:p>
            <a:r>
              <a:rPr lang="fr-FR" sz="2400" b="1" dirty="0">
                <a:solidFill>
                  <a:srgbClr val="002060"/>
                </a:solidFill>
              </a:rPr>
              <a:t>Come </a:t>
            </a:r>
            <a:r>
              <a:rPr lang="fr-FR" sz="2400" b="1" dirty="0" err="1">
                <a:solidFill>
                  <a:srgbClr val="002060"/>
                </a:solidFill>
              </a:rPr>
              <a:t>riconosciamo</a:t>
            </a:r>
            <a:r>
              <a:rPr lang="fr-FR" sz="2400" b="1" dirty="0">
                <a:solidFill>
                  <a:srgbClr val="002060"/>
                </a:solidFill>
              </a:rPr>
              <a:t> le </a:t>
            </a:r>
            <a:r>
              <a:rPr lang="fr-FR" sz="2400" b="1" dirty="0" err="1">
                <a:solidFill>
                  <a:srgbClr val="002060"/>
                </a:solidFill>
              </a:rPr>
              <a:t>particelle</a:t>
            </a:r>
            <a:r>
              <a:rPr lang="fr-FR" sz="2400" b="1" dirty="0">
                <a:solidFill>
                  <a:srgbClr val="002060"/>
                </a:solidFill>
              </a:rPr>
              <a:t> </a:t>
            </a:r>
            <a:endParaRPr lang="en-FR" sz="2400" b="1" dirty="0">
              <a:solidFill>
                <a:srgbClr val="002060"/>
              </a:solidFill>
            </a:endParaRPr>
          </a:p>
        </p:txBody>
      </p:sp>
      <p:sp>
        <p:nvSpPr>
          <p:cNvPr id="3" name="Content Placeholder 2">
            <a:extLst>
              <a:ext uri="{FF2B5EF4-FFF2-40B4-BE49-F238E27FC236}">
                <a16:creationId xmlns:a16="http://schemas.microsoft.com/office/drawing/2014/main" id="{DF2167AD-DD1F-054E-BE84-F566EE5E88B3}"/>
              </a:ext>
            </a:extLst>
          </p:cNvPr>
          <p:cNvSpPr>
            <a:spLocks noGrp="1"/>
          </p:cNvSpPr>
          <p:nvPr>
            <p:ph idx="1"/>
          </p:nvPr>
        </p:nvSpPr>
        <p:spPr>
          <a:xfrm>
            <a:off x="249923" y="648446"/>
            <a:ext cx="8630308" cy="4351338"/>
          </a:xfrm>
        </p:spPr>
        <p:txBody>
          <a:bodyPr/>
          <a:lstStyle/>
          <a:p>
            <a:r>
              <a:rPr lang="fr-FR" dirty="0" err="1">
                <a:solidFill>
                  <a:srgbClr val="00B050"/>
                </a:solidFill>
              </a:rPr>
              <a:t>Elettrone</a:t>
            </a:r>
            <a:r>
              <a:rPr lang="fr-FR" dirty="0">
                <a:solidFill>
                  <a:srgbClr val="00B050"/>
                </a:solidFill>
              </a:rPr>
              <a:t> </a:t>
            </a:r>
            <a:r>
              <a:rPr lang="fr-FR" dirty="0">
                <a:solidFill>
                  <a:srgbClr val="00B050"/>
                </a:solidFill>
                <a:sym typeface="Wingdings" pitchFamily="2" charset="2"/>
              </a:rPr>
              <a:t></a:t>
            </a:r>
            <a:r>
              <a:rPr lang="fr-FR" dirty="0">
                <a:solidFill>
                  <a:srgbClr val="00B050"/>
                </a:solidFill>
              </a:rPr>
              <a:t> verde (</a:t>
            </a:r>
            <a:r>
              <a:rPr lang="fr-FR" dirty="0" err="1">
                <a:solidFill>
                  <a:srgbClr val="00B050"/>
                </a:solidFill>
              </a:rPr>
              <a:t>traccia+sciame</a:t>
            </a:r>
            <a:r>
              <a:rPr lang="fr-FR" dirty="0">
                <a:solidFill>
                  <a:srgbClr val="00B050"/>
                </a:solidFill>
              </a:rPr>
              <a:t> </a:t>
            </a:r>
            <a:r>
              <a:rPr lang="fr-FR" dirty="0" err="1">
                <a:solidFill>
                  <a:srgbClr val="00B050"/>
                </a:solidFill>
              </a:rPr>
              <a:t>elettromagnetico</a:t>
            </a:r>
            <a:r>
              <a:rPr lang="fr-FR" dirty="0">
                <a:solidFill>
                  <a:srgbClr val="00B050"/>
                </a:solidFill>
              </a:rPr>
              <a:t>) </a:t>
            </a:r>
          </a:p>
          <a:p>
            <a:r>
              <a:rPr lang="fr-FR" dirty="0" err="1">
                <a:solidFill>
                  <a:srgbClr val="FF0000"/>
                </a:solidFill>
              </a:rPr>
              <a:t>Muone</a:t>
            </a:r>
            <a:r>
              <a:rPr lang="fr-FR" dirty="0">
                <a:solidFill>
                  <a:srgbClr val="FF0000"/>
                </a:solidFill>
              </a:rPr>
              <a:t> </a:t>
            </a:r>
            <a:r>
              <a:rPr lang="fr-FR" dirty="0">
                <a:solidFill>
                  <a:srgbClr val="FF0000"/>
                </a:solidFill>
                <a:sym typeface="Wingdings" pitchFamily="2" charset="2"/>
              </a:rPr>
              <a:t></a:t>
            </a:r>
            <a:r>
              <a:rPr lang="fr-FR" dirty="0">
                <a:solidFill>
                  <a:srgbClr val="FF0000"/>
                </a:solidFill>
              </a:rPr>
              <a:t> </a:t>
            </a:r>
            <a:r>
              <a:rPr lang="fr-FR" dirty="0" err="1">
                <a:solidFill>
                  <a:srgbClr val="FF0000"/>
                </a:solidFill>
              </a:rPr>
              <a:t>rosso</a:t>
            </a:r>
            <a:r>
              <a:rPr lang="fr-FR" dirty="0">
                <a:solidFill>
                  <a:srgbClr val="FF0000"/>
                </a:solidFill>
              </a:rPr>
              <a:t> (</a:t>
            </a:r>
            <a:r>
              <a:rPr lang="fr-FR" dirty="0" err="1">
                <a:solidFill>
                  <a:srgbClr val="FF0000"/>
                </a:solidFill>
              </a:rPr>
              <a:t>traccia</a:t>
            </a:r>
            <a:r>
              <a:rPr lang="fr-FR" dirty="0">
                <a:solidFill>
                  <a:srgbClr val="FF0000"/>
                </a:solidFill>
              </a:rPr>
              <a:t> que </a:t>
            </a:r>
            <a:r>
              <a:rPr lang="fr-FR" dirty="0" err="1">
                <a:solidFill>
                  <a:srgbClr val="FF0000"/>
                </a:solidFill>
              </a:rPr>
              <a:t>attraversa</a:t>
            </a:r>
            <a:r>
              <a:rPr lang="fr-FR" dirty="0">
                <a:solidFill>
                  <a:srgbClr val="FF0000"/>
                </a:solidFill>
              </a:rPr>
              <a:t> </a:t>
            </a:r>
            <a:r>
              <a:rPr lang="fr-FR" dirty="0" err="1">
                <a:solidFill>
                  <a:srgbClr val="FF0000"/>
                </a:solidFill>
              </a:rPr>
              <a:t>tutto</a:t>
            </a:r>
            <a:r>
              <a:rPr lang="fr-FR" dirty="0">
                <a:solidFill>
                  <a:srgbClr val="FF0000"/>
                </a:solidFill>
              </a:rPr>
              <a:t> il </a:t>
            </a:r>
            <a:r>
              <a:rPr lang="fr-FR" dirty="0" err="1">
                <a:solidFill>
                  <a:srgbClr val="FF0000"/>
                </a:solidFill>
              </a:rPr>
              <a:t>rivelatore</a:t>
            </a:r>
            <a:r>
              <a:rPr lang="fr-FR" dirty="0">
                <a:solidFill>
                  <a:srgbClr val="FF0000"/>
                </a:solidFill>
              </a:rPr>
              <a:t> CMS) </a:t>
            </a:r>
          </a:p>
          <a:p>
            <a:r>
              <a:rPr lang="fr-FR" dirty="0">
                <a:solidFill>
                  <a:srgbClr val="FF8AD8"/>
                </a:solidFill>
              </a:rPr>
              <a:t>Neutrino/</a:t>
            </a:r>
            <a:r>
              <a:rPr lang="fr-FR" dirty="0" err="1">
                <a:solidFill>
                  <a:srgbClr val="FF8AD8"/>
                </a:solidFill>
              </a:rPr>
              <a:t>energie</a:t>
            </a:r>
            <a:r>
              <a:rPr lang="fr-FR" dirty="0">
                <a:solidFill>
                  <a:srgbClr val="FF8AD8"/>
                </a:solidFill>
              </a:rPr>
              <a:t> </a:t>
            </a:r>
            <a:r>
              <a:rPr lang="fr-FR" dirty="0" err="1">
                <a:solidFill>
                  <a:srgbClr val="FF8AD8"/>
                </a:solidFill>
              </a:rPr>
              <a:t>mancante</a:t>
            </a:r>
            <a:r>
              <a:rPr lang="fr-FR" dirty="0">
                <a:solidFill>
                  <a:srgbClr val="FF8AD8"/>
                </a:solidFill>
              </a:rPr>
              <a:t> </a:t>
            </a:r>
            <a:r>
              <a:rPr lang="fr-FR" dirty="0">
                <a:solidFill>
                  <a:srgbClr val="FF8AD8"/>
                </a:solidFill>
                <a:sym typeface="Wingdings" pitchFamily="2" charset="2"/>
              </a:rPr>
              <a:t></a:t>
            </a:r>
            <a:r>
              <a:rPr lang="fr-FR" dirty="0">
                <a:solidFill>
                  <a:srgbClr val="FF8AD8"/>
                </a:solidFill>
              </a:rPr>
              <a:t> rosa</a:t>
            </a:r>
            <a:endParaRPr lang="en-FR" dirty="0">
              <a:solidFill>
                <a:srgbClr val="FF8AD8"/>
              </a:solidFill>
            </a:endParaRPr>
          </a:p>
        </p:txBody>
      </p:sp>
      <p:pic>
        <p:nvPicPr>
          <p:cNvPr id="5" name="Picture 4">
            <a:extLst>
              <a:ext uri="{FF2B5EF4-FFF2-40B4-BE49-F238E27FC236}">
                <a16:creationId xmlns:a16="http://schemas.microsoft.com/office/drawing/2014/main" id="{316F4199-E588-6448-AF57-8B1657EF3727}"/>
              </a:ext>
            </a:extLst>
          </p:cNvPr>
          <p:cNvPicPr>
            <a:picLocks noChangeAspect="1"/>
          </p:cNvPicPr>
          <p:nvPr/>
        </p:nvPicPr>
        <p:blipFill>
          <a:blip r:embed="rId2"/>
          <a:stretch>
            <a:fillRect/>
          </a:stretch>
        </p:blipFill>
        <p:spPr>
          <a:xfrm>
            <a:off x="19087" y="2755606"/>
            <a:ext cx="4284217" cy="4102393"/>
          </a:xfrm>
          <a:prstGeom prst="rect">
            <a:avLst/>
          </a:prstGeom>
        </p:spPr>
      </p:pic>
      <p:pic>
        <p:nvPicPr>
          <p:cNvPr id="7" name="Picture 6">
            <a:extLst>
              <a:ext uri="{FF2B5EF4-FFF2-40B4-BE49-F238E27FC236}">
                <a16:creationId xmlns:a16="http://schemas.microsoft.com/office/drawing/2014/main" id="{FCC16E94-6B73-3144-8DDB-76D88E2B2FDD}"/>
              </a:ext>
            </a:extLst>
          </p:cNvPr>
          <p:cNvPicPr>
            <a:picLocks noChangeAspect="1"/>
          </p:cNvPicPr>
          <p:nvPr/>
        </p:nvPicPr>
        <p:blipFill>
          <a:blip r:embed="rId3"/>
          <a:stretch>
            <a:fillRect/>
          </a:stretch>
        </p:blipFill>
        <p:spPr>
          <a:xfrm>
            <a:off x="4826074" y="4010006"/>
            <a:ext cx="4317926" cy="2847994"/>
          </a:xfrm>
          <a:prstGeom prst="rect">
            <a:avLst/>
          </a:prstGeom>
        </p:spPr>
      </p:pic>
      <p:pic>
        <p:nvPicPr>
          <p:cNvPr id="6" name="Picture 5">
            <a:extLst>
              <a:ext uri="{FF2B5EF4-FFF2-40B4-BE49-F238E27FC236}">
                <a16:creationId xmlns:a16="http://schemas.microsoft.com/office/drawing/2014/main" id="{08DBE719-E679-1C42-A0D9-E542338101B8}"/>
              </a:ext>
            </a:extLst>
          </p:cNvPr>
          <p:cNvPicPr>
            <a:picLocks noChangeAspect="1"/>
          </p:cNvPicPr>
          <p:nvPr/>
        </p:nvPicPr>
        <p:blipFill>
          <a:blip r:embed="rId4"/>
          <a:stretch>
            <a:fillRect/>
          </a:stretch>
        </p:blipFill>
        <p:spPr>
          <a:xfrm>
            <a:off x="3179817" y="1830698"/>
            <a:ext cx="4311299" cy="2901354"/>
          </a:xfrm>
          <a:prstGeom prst="rect">
            <a:avLst/>
          </a:prstGeom>
        </p:spPr>
      </p:pic>
      <p:sp>
        <p:nvSpPr>
          <p:cNvPr id="8" name="TextBox 7">
            <a:extLst>
              <a:ext uri="{FF2B5EF4-FFF2-40B4-BE49-F238E27FC236}">
                <a16:creationId xmlns:a16="http://schemas.microsoft.com/office/drawing/2014/main" id="{7F692DC6-26BE-514B-A69B-9A338FB3CD6D}"/>
              </a:ext>
            </a:extLst>
          </p:cNvPr>
          <p:cNvSpPr txBox="1"/>
          <p:nvPr/>
        </p:nvSpPr>
        <p:spPr>
          <a:xfrm>
            <a:off x="162551" y="2912043"/>
            <a:ext cx="869149" cy="369332"/>
          </a:xfrm>
          <a:prstGeom prst="rect">
            <a:avLst/>
          </a:prstGeom>
          <a:noFill/>
          <a:ln>
            <a:solidFill>
              <a:schemeClr val="bg1"/>
            </a:solidFill>
          </a:ln>
        </p:spPr>
        <p:txBody>
          <a:bodyPr wrap="none" rtlCol="0">
            <a:spAutoFit/>
          </a:bodyPr>
          <a:lstStyle/>
          <a:p>
            <a:r>
              <a:rPr lang="fr-FR" b="1" dirty="0" err="1">
                <a:solidFill>
                  <a:schemeClr val="bg1"/>
                </a:solidFill>
              </a:rPr>
              <a:t>W</a:t>
            </a:r>
            <a:r>
              <a:rPr lang="fr-FR" b="1" dirty="0" err="1">
                <a:solidFill>
                  <a:schemeClr val="bg1"/>
                </a:solidFill>
                <a:sym typeface="Wingdings" pitchFamily="2" charset="2"/>
              </a:rPr>
              <a:t></a:t>
            </a:r>
            <a:r>
              <a:rPr lang="fr-FR" b="1" dirty="0" err="1">
                <a:solidFill>
                  <a:schemeClr val="bg1"/>
                </a:solidFill>
                <a:latin typeface="Symbol" pitchFamily="2" charset="2"/>
                <a:sym typeface="Wingdings" pitchFamily="2" charset="2"/>
              </a:rPr>
              <a:t>mn</a:t>
            </a:r>
            <a:endParaRPr lang="fr-FR" b="1" dirty="0">
              <a:solidFill>
                <a:schemeClr val="bg1"/>
              </a:solidFill>
              <a:latin typeface="Symbol" pitchFamily="2" charset="2"/>
            </a:endParaRPr>
          </a:p>
        </p:txBody>
      </p:sp>
      <p:sp>
        <p:nvSpPr>
          <p:cNvPr id="9" name="TextBox 8">
            <a:extLst>
              <a:ext uri="{FF2B5EF4-FFF2-40B4-BE49-F238E27FC236}">
                <a16:creationId xmlns:a16="http://schemas.microsoft.com/office/drawing/2014/main" id="{1756C63A-B9A2-9D40-A830-F02C749F29A1}"/>
              </a:ext>
            </a:extLst>
          </p:cNvPr>
          <p:cNvSpPr txBox="1"/>
          <p:nvPr/>
        </p:nvSpPr>
        <p:spPr>
          <a:xfrm>
            <a:off x="6152523" y="1967124"/>
            <a:ext cx="784189" cy="369332"/>
          </a:xfrm>
          <a:prstGeom prst="rect">
            <a:avLst/>
          </a:prstGeom>
          <a:noFill/>
          <a:ln>
            <a:solidFill>
              <a:schemeClr val="bg1"/>
            </a:solidFill>
          </a:ln>
        </p:spPr>
        <p:txBody>
          <a:bodyPr wrap="none" rtlCol="0">
            <a:spAutoFit/>
          </a:bodyPr>
          <a:lstStyle/>
          <a:p>
            <a:r>
              <a:rPr lang="fr-FR" b="1" dirty="0" err="1">
                <a:solidFill>
                  <a:schemeClr val="bg1"/>
                </a:solidFill>
              </a:rPr>
              <a:t>Z</a:t>
            </a:r>
            <a:r>
              <a:rPr lang="fr-FR" b="1" dirty="0" err="1">
                <a:solidFill>
                  <a:schemeClr val="bg1"/>
                </a:solidFill>
                <a:sym typeface="Wingdings" pitchFamily="2" charset="2"/>
              </a:rPr>
              <a:t></a:t>
            </a:r>
            <a:r>
              <a:rPr lang="fr-FR" b="1" dirty="0" err="1">
                <a:solidFill>
                  <a:schemeClr val="bg1"/>
                </a:solidFill>
                <a:latin typeface="Symbol" pitchFamily="2" charset="2"/>
                <a:sym typeface="Wingdings" pitchFamily="2" charset="2"/>
              </a:rPr>
              <a:t>mm</a:t>
            </a:r>
            <a:endParaRPr lang="fr-FR" b="1" dirty="0">
              <a:solidFill>
                <a:schemeClr val="bg1"/>
              </a:solidFill>
              <a:latin typeface="Symbol" pitchFamily="2" charset="2"/>
            </a:endParaRPr>
          </a:p>
        </p:txBody>
      </p:sp>
      <p:sp>
        <p:nvSpPr>
          <p:cNvPr id="10" name="TextBox 9">
            <a:extLst>
              <a:ext uri="{FF2B5EF4-FFF2-40B4-BE49-F238E27FC236}">
                <a16:creationId xmlns:a16="http://schemas.microsoft.com/office/drawing/2014/main" id="{28D268EF-52B8-D34A-B0E8-EC5226712CCC}"/>
              </a:ext>
            </a:extLst>
          </p:cNvPr>
          <p:cNvSpPr txBox="1"/>
          <p:nvPr/>
        </p:nvSpPr>
        <p:spPr>
          <a:xfrm>
            <a:off x="8149869" y="5447369"/>
            <a:ext cx="853119" cy="369332"/>
          </a:xfrm>
          <a:prstGeom prst="rect">
            <a:avLst/>
          </a:prstGeom>
          <a:noFill/>
          <a:ln>
            <a:solidFill>
              <a:schemeClr val="bg1"/>
            </a:solidFill>
          </a:ln>
        </p:spPr>
        <p:txBody>
          <a:bodyPr wrap="none" rtlCol="0">
            <a:spAutoFit/>
          </a:bodyPr>
          <a:lstStyle/>
          <a:p>
            <a:r>
              <a:rPr lang="fr-FR" b="1" dirty="0" err="1">
                <a:solidFill>
                  <a:schemeClr val="bg1"/>
                </a:solidFill>
              </a:rPr>
              <a:t>W</a:t>
            </a:r>
            <a:r>
              <a:rPr lang="fr-FR" b="1" dirty="0" err="1">
                <a:solidFill>
                  <a:schemeClr val="bg1"/>
                </a:solidFill>
                <a:sym typeface="Wingdings" pitchFamily="2" charset="2"/>
              </a:rPr>
              <a:t>e</a:t>
            </a:r>
            <a:r>
              <a:rPr lang="fr-FR" b="1" dirty="0" err="1">
                <a:solidFill>
                  <a:schemeClr val="bg1"/>
                </a:solidFill>
                <a:latin typeface="Symbol" pitchFamily="2" charset="2"/>
                <a:sym typeface="Wingdings" pitchFamily="2" charset="2"/>
              </a:rPr>
              <a:t>n</a:t>
            </a:r>
            <a:endParaRPr lang="fr-FR" b="1" dirty="0">
              <a:solidFill>
                <a:schemeClr val="bg1"/>
              </a:solidFill>
              <a:latin typeface="Symbol" pitchFamily="2" charset="2"/>
            </a:endParaRPr>
          </a:p>
        </p:txBody>
      </p:sp>
    </p:spTree>
    <p:extLst>
      <p:ext uri="{BB962C8B-B14F-4D97-AF65-F5344CB8AC3E}">
        <p14:creationId xmlns:p14="http://schemas.microsoft.com/office/powerpoint/2010/main" val="1355748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7AB83D-2A27-964C-B468-2B80C3C0D6FE}"/>
              </a:ext>
            </a:extLst>
          </p:cNvPr>
          <p:cNvPicPr>
            <a:picLocks noChangeAspect="1"/>
          </p:cNvPicPr>
          <p:nvPr/>
        </p:nvPicPr>
        <p:blipFill>
          <a:blip r:embed="rId2"/>
          <a:stretch>
            <a:fillRect/>
          </a:stretch>
        </p:blipFill>
        <p:spPr>
          <a:xfrm>
            <a:off x="1168400" y="3784728"/>
            <a:ext cx="3403600" cy="482600"/>
          </a:xfrm>
          <a:prstGeom prst="rect">
            <a:avLst/>
          </a:prstGeom>
        </p:spPr>
      </p:pic>
      <p:sp>
        <p:nvSpPr>
          <p:cNvPr id="2" name="Title 1">
            <a:extLst>
              <a:ext uri="{FF2B5EF4-FFF2-40B4-BE49-F238E27FC236}">
                <a16:creationId xmlns:a16="http://schemas.microsoft.com/office/drawing/2014/main" id="{57ABF584-4B23-CD4C-BDC2-43A7E9692A64}"/>
              </a:ext>
            </a:extLst>
          </p:cNvPr>
          <p:cNvSpPr>
            <a:spLocks noGrp="1"/>
          </p:cNvSpPr>
          <p:nvPr>
            <p:ph type="title"/>
          </p:nvPr>
        </p:nvSpPr>
        <p:spPr>
          <a:xfrm>
            <a:off x="101876" y="0"/>
            <a:ext cx="7758608" cy="633112"/>
          </a:xfrm>
        </p:spPr>
        <p:txBody>
          <a:bodyPr>
            <a:normAutofit/>
          </a:bodyPr>
          <a:lstStyle/>
          <a:p>
            <a:r>
              <a:rPr lang="fr-FR" sz="2400" b="1" dirty="0" err="1">
                <a:solidFill>
                  <a:srgbClr val="002060"/>
                </a:solidFill>
              </a:rPr>
              <a:t>Inoltre</a:t>
            </a:r>
            <a:r>
              <a:rPr lang="fr-FR" sz="2400" b="1" dirty="0">
                <a:solidFill>
                  <a:srgbClr val="002060"/>
                </a:solidFill>
              </a:rPr>
              <a:t>, per </a:t>
            </a:r>
            <a:r>
              <a:rPr lang="fr-FR" sz="2400" b="1" dirty="0" err="1">
                <a:solidFill>
                  <a:srgbClr val="002060"/>
                </a:solidFill>
              </a:rPr>
              <a:t>riconoscere</a:t>
            </a:r>
            <a:r>
              <a:rPr lang="fr-FR" sz="2400" b="1" dirty="0">
                <a:solidFill>
                  <a:srgbClr val="002060"/>
                </a:solidFill>
              </a:rPr>
              <a:t> </a:t>
            </a:r>
            <a:r>
              <a:rPr lang="fr-FR" sz="2400" b="1" dirty="0" err="1">
                <a:solidFill>
                  <a:srgbClr val="002060"/>
                </a:solidFill>
              </a:rPr>
              <a:t>gli</a:t>
            </a:r>
            <a:r>
              <a:rPr lang="fr-FR" sz="2400" b="1" dirty="0">
                <a:solidFill>
                  <a:srgbClr val="002060"/>
                </a:solidFill>
              </a:rPr>
              <a:t> </a:t>
            </a:r>
            <a:r>
              <a:rPr lang="fr-FR" sz="2400" b="1" dirty="0" err="1">
                <a:solidFill>
                  <a:srgbClr val="002060"/>
                </a:solidFill>
              </a:rPr>
              <a:t>eventi</a:t>
            </a:r>
            <a:endParaRPr lang="fr-FR" sz="2400" b="1" dirty="0">
              <a:solidFill>
                <a:srgbClr val="002060"/>
              </a:solidFill>
            </a:endParaRPr>
          </a:p>
        </p:txBody>
      </p:sp>
      <p:pic>
        <p:nvPicPr>
          <p:cNvPr id="4" name="Content Placeholder 3">
            <a:extLst>
              <a:ext uri="{FF2B5EF4-FFF2-40B4-BE49-F238E27FC236}">
                <a16:creationId xmlns:a16="http://schemas.microsoft.com/office/drawing/2014/main" id="{C71147AD-11B7-E241-8849-AE04DBEF3405}"/>
              </a:ext>
            </a:extLst>
          </p:cNvPr>
          <p:cNvPicPr>
            <a:picLocks noGrp="1" noChangeAspect="1"/>
          </p:cNvPicPr>
          <p:nvPr>
            <p:ph idx="1"/>
          </p:nvPr>
        </p:nvPicPr>
        <p:blipFill>
          <a:blip r:embed="rId3"/>
          <a:stretch>
            <a:fillRect/>
          </a:stretch>
        </p:blipFill>
        <p:spPr>
          <a:xfrm>
            <a:off x="1829076" y="3043028"/>
            <a:ext cx="6908800" cy="596900"/>
          </a:xfrm>
          <a:prstGeom prst="rect">
            <a:avLst/>
          </a:prstGeom>
        </p:spPr>
      </p:pic>
      <p:sp>
        <p:nvSpPr>
          <p:cNvPr id="5" name="Content Placeholder 2">
            <a:extLst>
              <a:ext uri="{FF2B5EF4-FFF2-40B4-BE49-F238E27FC236}">
                <a16:creationId xmlns:a16="http://schemas.microsoft.com/office/drawing/2014/main" id="{BF68ED03-D353-D34B-90CD-D079AB06908E}"/>
              </a:ext>
            </a:extLst>
          </p:cNvPr>
          <p:cNvSpPr txBox="1">
            <a:spLocks/>
          </p:cNvSpPr>
          <p:nvPr/>
        </p:nvSpPr>
        <p:spPr>
          <a:xfrm>
            <a:off x="101876" y="777912"/>
            <a:ext cx="8636000" cy="5524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solidFill>
                  <a:srgbClr val="0432FF"/>
                </a:solidFill>
              </a:rPr>
              <a:t>Le </a:t>
            </a:r>
            <a:r>
              <a:rPr lang="fr-FR" sz="1800" dirty="0" err="1">
                <a:solidFill>
                  <a:srgbClr val="0432FF"/>
                </a:solidFill>
              </a:rPr>
              <a:t>particelle</a:t>
            </a:r>
            <a:r>
              <a:rPr lang="fr-FR" sz="1800" dirty="0">
                <a:solidFill>
                  <a:srgbClr val="0432FF"/>
                </a:solidFill>
              </a:rPr>
              <a:t> di </a:t>
            </a:r>
            <a:r>
              <a:rPr lang="fr-FR" sz="1800" dirty="0" err="1">
                <a:solidFill>
                  <a:srgbClr val="0432FF"/>
                </a:solidFill>
              </a:rPr>
              <a:t>alta</a:t>
            </a:r>
            <a:r>
              <a:rPr lang="fr-FR" sz="1800" dirty="0">
                <a:solidFill>
                  <a:srgbClr val="0432FF"/>
                </a:solidFill>
              </a:rPr>
              <a:t> massa </a:t>
            </a:r>
            <a:r>
              <a:rPr lang="fr-FR" sz="1800" dirty="0" err="1">
                <a:solidFill>
                  <a:srgbClr val="0432FF"/>
                </a:solidFill>
              </a:rPr>
              <a:t>decadono</a:t>
            </a:r>
            <a:r>
              <a:rPr lang="fr-FR" sz="1800" dirty="0">
                <a:solidFill>
                  <a:srgbClr val="0432FF"/>
                </a:solidFill>
              </a:rPr>
              <a:t> in </a:t>
            </a:r>
            <a:r>
              <a:rPr lang="fr-FR" sz="1800" dirty="0" err="1">
                <a:solidFill>
                  <a:srgbClr val="0432FF"/>
                </a:solidFill>
              </a:rPr>
              <a:t>particelle</a:t>
            </a:r>
            <a:r>
              <a:rPr lang="fr-FR" sz="1800" dirty="0">
                <a:solidFill>
                  <a:srgbClr val="0432FF"/>
                </a:solidFill>
              </a:rPr>
              <a:t> di alto </a:t>
            </a:r>
            <a:r>
              <a:rPr lang="fr-FR" sz="1800" dirty="0" err="1">
                <a:solidFill>
                  <a:srgbClr val="0432FF"/>
                </a:solidFill>
              </a:rPr>
              <a:t>p</a:t>
            </a:r>
            <a:r>
              <a:rPr lang="fr-FR" sz="1800" baseline="-25000" dirty="0" err="1">
                <a:solidFill>
                  <a:srgbClr val="0432FF"/>
                </a:solidFill>
              </a:rPr>
              <a:t>T</a:t>
            </a:r>
            <a:r>
              <a:rPr lang="fr-FR" sz="1800" dirty="0">
                <a:solidFill>
                  <a:srgbClr val="0432FF"/>
                </a:solidFill>
              </a:rPr>
              <a:t> </a:t>
            </a:r>
          </a:p>
          <a:p>
            <a:pPr marL="0" indent="0">
              <a:buNone/>
            </a:pPr>
            <a:r>
              <a:rPr lang="fr-FR" sz="1800" b="1" dirty="0">
                <a:solidFill>
                  <a:srgbClr val="0432FF"/>
                </a:solidFill>
              </a:rPr>
              <a:t>			</a:t>
            </a:r>
            <a:r>
              <a:rPr lang="en-US" sz="1800" b="1" dirty="0" err="1">
                <a:solidFill>
                  <a:srgbClr val="0432FF"/>
                </a:solidFill>
              </a:rPr>
              <a:t>p</a:t>
            </a:r>
            <a:r>
              <a:rPr lang="en-US" sz="1800" b="1" baseline="-25000" dirty="0" err="1">
                <a:solidFill>
                  <a:srgbClr val="0432FF"/>
                </a:solidFill>
              </a:rPr>
              <a:t>T</a:t>
            </a:r>
            <a:r>
              <a:rPr lang="en-US" sz="1800" b="1" dirty="0">
                <a:solidFill>
                  <a:srgbClr val="0432FF"/>
                </a:solidFill>
              </a:rPr>
              <a:t> ~ M/2</a:t>
            </a:r>
          </a:p>
          <a:p>
            <a:endParaRPr lang="en-US" dirty="0"/>
          </a:p>
          <a:p>
            <a:r>
              <a:rPr lang="fr-FR" sz="1800" dirty="0">
                <a:solidFill>
                  <a:srgbClr val="7030A0"/>
                </a:solidFill>
              </a:rPr>
              <a:t>Le </a:t>
            </a:r>
            <a:r>
              <a:rPr lang="fr-FR" sz="1800" dirty="0" err="1">
                <a:solidFill>
                  <a:srgbClr val="7030A0"/>
                </a:solidFill>
              </a:rPr>
              <a:t>particelle</a:t>
            </a:r>
            <a:r>
              <a:rPr lang="fr-FR" sz="1800" dirty="0">
                <a:solidFill>
                  <a:srgbClr val="7030A0"/>
                </a:solidFill>
              </a:rPr>
              <a:t> ad alto </a:t>
            </a:r>
            <a:r>
              <a:rPr lang="fr-FR" sz="1800" dirty="0" err="1">
                <a:solidFill>
                  <a:srgbClr val="7030A0"/>
                </a:solidFill>
              </a:rPr>
              <a:t>p</a:t>
            </a:r>
            <a:r>
              <a:rPr lang="fr-FR" sz="1800" baseline="-25000" dirty="0" err="1">
                <a:solidFill>
                  <a:srgbClr val="7030A0"/>
                </a:solidFill>
              </a:rPr>
              <a:t>T</a:t>
            </a:r>
            <a:r>
              <a:rPr lang="fr-FR" sz="1800" dirty="0">
                <a:solidFill>
                  <a:srgbClr val="7030A0"/>
                </a:solidFill>
              </a:rPr>
              <a:t> sono </a:t>
            </a:r>
            <a:r>
              <a:rPr lang="fr-FR" sz="1800" dirty="0" err="1">
                <a:solidFill>
                  <a:srgbClr val="7030A0"/>
                </a:solidFill>
              </a:rPr>
              <a:t>curvate</a:t>
            </a:r>
            <a:r>
              <a:rPr lang="fr-FR" sz="1800" dirty="0">
                <a:solidFill>
                  <a:srgbClr val="7030A0"/>
                </a:solidFill>
              </a:rPr>
              <a:t> poco dal campo </a:t>
            </a:r>
            <a:r>
              <a:rPr lang="fr-FR" sz="1800" dirty="0" err="1">
                <a:solidFill>
                  <a:srgbClr val="7030A0"/>
                </a:solidFill>
              </a:rPr>
              <a:t>magnetico</a:t>
            </a:r>
            <a:r>
              <a:rPr lang="fr-FR" sz="1800" dirty="0">
                <a:solidFill>
                  <a:srgbClr val="7030A0"/>
                </a:solidFill>
              </a:rPr>
              <a:t> </a:t>
            </a:r>
          </a:p>
          <a:p>
            <a:endParaRPr lang="fr-FR" sz="1800" dirty="0">
              <a:solidFill>
                <a:srgbClr val="7030A0"/>
              </a:solidFill>
            </a:endParaRPr>
          </a:p>
          <a:p>
            <a:r>
              <a:rPr lang="en-US" sz="1800" dirty="0">
                <a:solidFill>
                  <a:srgbClr val="C00000"/>
                </a:solidFill>
              </a:rPr>
              <a:t>La </a:t>
            </a:r>
            <a:r>
              <a:rPr lang="en-US" sz="1800" dirty="0" err="1">
                <a:solidFill>
                  <a:srgbClr val="C00000"/>
                </a:solidFill>
              </a:rPr>
              <a:t>massa</a:t>
            </a:r>
            <a:r>
              <a:rPr lang="en-US" sz="1800" dirty="0">
                <a:solidFill>
                  <a:srgbClr val="C00000"/>
                </a:solidFill>
              </a:rPr>
              <a:t> </a:t>
            </a:r>
            <a:r>
              <a:rPr lang="en-US" sz="1800" dirty="0" err="1">
                <a:solidFill>
                  <a:srgbClr val="C00000"/>
                </a:solidFill>
              </a:rPr>
              <a:t>della</a:t>
            </a:r>
            <a:r>
              <a:rPr lang="en-US" sz="1800" dirty="0">
                <a:solidFill>
                  <a:srgbClr val="C00000"/>
                </a:solidFill>
              </a:rPr>
              <a:t> </a:t>
            </a:r>
            <a:r>
              <a:rPr lang="en-US" sz="1800" dirty="0" err="1">
                <a:solidFill>
                  <a:srgbClr val="C00000"/>
                </a:solidFill>
              </a:rPr>
              <a:t>particella</a:t>
            </a:r>
            <a:r>
              <a:rPr lang="en-US" sz="1800" dirty="0">
                <a:solidFill>
                  <a:srgbClr val="C00000"/>
                </a:solidFill>
              </a:rPr>
              <a:t>:</a:t>
            </a:r>
          </a:p>
          <a:p>
            <a:endParaRPr lang="en-US" sz="1800" dirty="0">
              <a:solidFill>
                <a:srgbClr val="C00000"/>
              </a:solidFill>
            </a:endParaRPr>
          </a:p>
          <a:p>
            <a:endParaRPr lang="en-US" dirty="0"/>
          </a:p>
          <a:p>
            <a:pPr marL="0" indent="0">
              <a:buNone/>
            </a:pPr>
            <a:r>
              <a:rPr lang="en-US" dirty="0"/>
              <a:t>   </a:t>
            </a:r>
            <a:r>
              <a:rPr lang="en-US" sz="1800" dirty="0" err="1">
                <a:solidFill>
                  <a:srgbClr val="C00000"/>
                </a:solidFill>
              </a:rPr>
              <a:t>ou</a:t>
            </a:r>
            <a:r>
              <a:rPr lang="en-US" sz="1800" dirty="0">
                <a:solidFill>
                  <a:srgbClr val="C00000"/>
                </a:solidFill>
              </a:rPr>
              <a:t> ~</a:t>
            </a:r>
          </a:p>
          <a:p>
            <a:pPr marL="0" indent="0">
              <a:buNone/>
            </a:pPr>
            <a:endParaRPr lang="en-US" dirty="0"/>
          </a:p>
          <a:p>
            <a:pPr marL="0" indent="0">
              <a:buNone/>
            </a:pPr>
            <a:r>
              <a:rPr lang="en-US" sz="1800" dirty="0"/>
              <a:t> </a:t>
            </a:r>
            <a:r>
              <a:rPr lang="fr-FR" sz="1800" dirty="0" err="1">
                <a:solidFill>
                  <a:srgbClr val="C00000"/>
                </a:solidFill>
              </a:rPr>
              <a:t>Ovvero</a:t>
            </a:r>
            <a:r>
              <a:rPr lang="fr-FR" sz="1800" dirty="0">
                <a:solidFill>
                  <a:srgbClr val="C00000"/>
                </a:solidFill>
              </a:rPr>
              <a:t>: massa grande </a:t>
            </a:r>
            <a:r>
              <a:rPr lang="fr-FR" sz="1800" dirty="0">
                <a:solidFill>
                  <a:srgbClr val="C00000"/>
                </a:solidFill>
                <a:sym typeface="Wingdings" pitchFamily="2" charset="2"/>
              </a:rPr>
              <a:t></a:t>
            </a:r>
            <a:r>
              <a:rPr lang="fr-FR" sz="1800" dirty="0">
                <a:solidFill>
                  <a:srgbClr val="C00000"/>
                </a:solidFill>
              </a:rPr>
              <a:t> </a:t>
            </a:r>
            <a:r>
              <a:rPr lang="fr-FR" sz="1800" b="1" dirty="0" err="1">
                <a:solidFill>
                  <a:srgbClr val="C00000"/>
                </a:solidFill>
              </a:rPr>
              <a:t>p</a:t>
            </a:r>
            <a:r>
              <a:rPr lang="fr-FR" sz="1800" b="1" baseline="-25000" dirty="0" err="1">
                <a:solidFill>
                  <a:srgbClr val="C00000"/>
                </a:solidFill>
              </a:rPr>
              <a:t>T</a:t>
            </a:r>
            <a:r>
              <a:rPr lang="fr-FR" sz="1800" b="1" dirty="0">
                <a:solidFill>
                  <a:srgbClr val="C00000"/>
                </a:solidFill>
              </a:rPr>
              <a:t> alto  </a:t>
            </a:r>
            <a:r>
              <a:rPr lang="fr-FR" sz="1800" dirty="0">
                <a:solidFill>
                  <a:srgbClr val="C00000"/>
                </a:solidFill>
              </a:rPr>
              <a:t>e </a:t>
            </a:r>
            <a:r>
              <a:rPr lang="fr-FR" sz="1800" b="1" dirty="0">
                <a:solidFill>
                  <a:srgbClr val="C00000"/>
                </a:solidFill>
              </a:rPr>
              <a:t>grande </a:t>
            </a:r>
            <a:r>
              <a:rPr lang="fr-FR" sz="1800" b="1" dirty="0" err="1">
                <a:solidFill>
                  <a:srgbClr val="C00000"/>
                </a:solidFill>
              </a:rPr>
              <a:t>angolo</a:t>
            </a:r>
            <a:r>
              <a:rPr lang="fr-FR" sz="1800" dirty="0">
                <a:solidFill>
                  <a:srgbClr val="C00000"/>
                </a:solidFill>
              </a:rPr>
              <a:t> tra le </a:t>
            </a:r>
            <a:r>
              <a:rPr lang="fr-FR" sz="1800" dirty="0" err="1">
                <a:solidFill>
                  <a:srgbClr val="C00000"/>
                </a:solidFill>
              </a:rPr>
              <a:t>particelle</a:t>
            </a:r>
            <a:endParaRPr lang="en-US" sz="1800" dirty="0">
              <a:solidFill>
                <a:srgbClr val="C00000"/>
              </a:solidFill>
            </a:endParaRPr>
          </a:p>
          <a:p>
            <a:pPr marL="0" indent="0">
              <a:buNone/>
            </a:pPr>
            <a:r>
              <a:rPr lang="en-US" dirty="0"/>
              <a:t>       </a:t>
            </a:r>
          </a:p>
          <a:p>
            <a:r>
              <a:rPr lang="fr-FR" sz="1800" u="sng" dirty="0"/>
              <a:t>Se c’e’ un neutrino (</a:t>
            </a:r>
            <a:r>
              <a:rPr lang="fr-FR" sz="1800" u="sng" dirty="0" err="1"/>
              <a:t>vettore</a:t>
            </a:r>
            <a:r>
              <a:rPr lang="fr-FR" sz="1800" u="sng" dirty="0"/>
              <a:t> ROSA): NON POTETE CALCOLARE LA MASSA, ma solo </a:t>
            </a:r>
            <a:r>
              <a:rPr lang="fr-FR" sz="1800" u="sng" dirty="0" err="1"/>
              <a:t>determinare</a:t>
            </a:r>
            <a:r>
              <a:rPr lang="fr-FR" sz="1800" u="sng" dirty="0"/>
              <a:t> la </a:t>
            </a:r>
            <a:r>
              <a:rPr lang="fr-FR" sz="1800" u="sng" dirty="0" err="1"/>
              <a:t>carica</a:t>
            </a:r>
            <a:r>
              <a:rPr lang="fr-FR" sz="1800" u="sng" dirty="0"/>
              <a:t> </a:t>
            </a:r>
            <a:r>
              <a:rPr lang="fr-FR" sz="1800" u="sng" dirty="0" err="1"/>
              <a:t>del</a:t>
            </a:r>
            <a:r>
              <a:rPr lang="fr-FR" sz="1800" u="sng" dirty="0"/>
              <a:t> </a:t>
            </a:r>
            <a:r>
              <a:rPr lang="fr-FR" sz="1800" u="sng" dirty="0" err="1"/>
              <a:t>leptone</a:t>
            </a:r>
            <a:r>
              <a:rPr lang="fr-FR" sz="1800" u="sng" dirty="0"/>
              <a:t> </a:t>
            </a:r>
            <a:r>
              <a:rPr lang="fr-FR" sz="1800" u="sng" dirty="0" err="1"/>
              <a:t>presente</a:t>
            </a:r>
            <a:r>
              <a:rPr lang="fr-FR" sz="1800" u="sng" dirty="0"/>
              <a:t>. </a:t>
            </a:r>
            <a:endParaRPr lang="en-US" dirty="0"/>
          </a:p>
          <a:p>
            <a:endParaRPr lang="en-US" dirty="0"/>
          </a:p>
          <a:p>
            <a:endParaRPr lang="en-US" dirty="0"/>
          </a:p>
          <a:p>
            <a:endParaRPr lang="en-US" dirty="0"/>
          </a:p>
          <a:p>
            <a:endParaRPr lang="en-US" dirty="0"/>
          </a:p>
          <a:p>
            <a:endParaRPr lang="en-US" dirty="0"/>
          </a:p>
          <a:p>
            <a:endParaRPr lang="en-US" dirty="0"/>
          </a:p>
        </p:txBody>
      </p:sp>
      <p:pic>
        <p:nvPicPr>
          <p:cNvPr id="3" name="Picture 2">
            <a:extLst>
              <a:ext uri="{FF2B5EF4-FFF2-40B4-BE49-F238E27FC236}">
                <a16:creationId xmlns:a16="http://schemas.microsoft.com/office/drawing/2014/main" id="{1753729E-4A5B-AB47-90CB-B7FAE08F43E3}"/>
              </a:ext>
            </a:extLst>
          </p:cNvPr>
          <p:cNvPicPr>
            <a:picLocks noChangeAspect="1"/>
          </p:cNvPicPr>
          <p:nvPr/>
        </p:nvPicPr>
        <p:blipFill>
          <a:blip r:embed="rId4"/>
          <a:stretch>
            <a:fillRect/>
          </a:stretch>
        </p:blipFill>
        <p:spPr>
          <a:xfrm>
            <a:off x="7909645" y="1869139"/>
            <a:ext cx="1132479" cy="746954"/>
          </a:xfrm>
          <a:prstGeom prst="rect">
            <a:avLst/>
          </a:prstGeom>
          <a:ln>
            <a:solidFill>
              <a:srgbClr val="7030A0"/>
            </a:solidFill>
          </a:ln>
        </p:spPr>
      </p:pic>
      <p:sp>
        <p:nvSpPr>
          <p:cNvPr id="9" name="Oval 8">
            <a:extLst>
              <a:ext uri="{FF2B5EF4-FFF2-40B4-BE49-F238E27FC236}">
                <a16:creationId xmlns:a16="http://schemas.microsoft.com/office/drawing/2014/main" id="{CDC2C41D-D8FD-A146-92E3-1EF8A91457D5}"/>
              </a:ext>
            </a:extLst>
          </p:cNvPr>
          <p:cNvSpPr/>
          <p:nvPr/>
        </p:nvSpPr>
        <p:spPr>
          <a:xfrm>
            <a:off x="3589083" y="3787372"/>
            <a:ext cx="606287" cy="5617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 name="Straight Arrow Connector 10">
            <a:extLst>
              <a:ext uri="{FF2B5EF4-FFF2-40B4-BE49-F238E27FC236}">
                <a16:creationId xmlns:a16="http://schemas.microsoft.com/office/drawing/2014/main" id="{45C318E5-EF6B-AE44-B5B0-64E9EF81D5CD}"/>
              </a:ext>
            </a:extLst>
          </p:cNvPr>
          <p:cNvCxnSpPr>
            <a:cxnSpLocks/>
          </p:cNvCxnSpPr>
          <p:nvPr/>
        </p:nvCxnSpPr>
        <p:spPr>
          <a:xfrm>
            <a:off x="4294762" y="4130459"/>
            <a:ext cx="345773" cy="45209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32692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AD594-3A1B-E345-8E9D-307AAB67EDFE}"/>
              </a:ext>
            </a:extLst>
          </p:cNvPr>
          <p:cNvSpPr>
            <a:spLocks noGrp="1"/>
          </p:cNvSpPr>
          <p:nvPr>
            <p:ph type="title"/>
          </p:nvPr>
        </p:nvSpPr>
        <p:spPr/>
        <p:txBody>
          <a:bodyPr>
            <a:normAutofit/>
          </a:bodyPr>
          <a:lstStyle/>
          <a:p>
            <a:r>
              <a:rPr lang="en-FR" sz="2400" b="1" dirty="0">
                <a:solidFill>
                  <a:srgbClr val="002060"/>
                </a:solidFill>
              </a:rPr>
              <a:t>Massa et impulso traverso</a:t>
            </a:r>
          </a:p>
        </p:txBody>
      </p:sp>
      <p:sp>
        <p:nvSpPr>
          <p:cNvPr id="3" name="Content Placeholder 2">
            <a:extLst>
              <a:ext uri="{FF2B5EF4-FFF2-40B4-BE49-F238E27FC236}">
                <a16:creationId xmlns:a16="http://schemas.microsoft.com/office/drawing/2014/main" id="{A90F8226-6A58-1B43-9724-347310E9EC72}"/>
              </a:ext>
            </a:extLst>
          </p:cNvPr>
          <p:cNvSpPr>
            <a:spLocks noGrp="1"/>
          </p:cNvSpPr>
          <p:nvPr>
            <p:ph idx="1"/>
          </p:nvPr>
        </p:nvSpPr>
        <p:spPr>
          <a:xfrm>
            <a:off x="320537" y="912078"/>
            <a:ext cx="8495472" cy="4643895"/>
          </a:xfrm>
        </p:spPr>
        <p:txBody>
          <a:bodyPr>
            <a:normAutofit fontScale="92500" lnSpcReduction="10000"/>
          </a:bodyPr>
          <a:lstStyle/>
          <a:p>
            <a:pPr marL="0" indent="0">
              <a:buNone/>
            </a:pPr>
            <a:r>
              <a:rPr lang="en-FR" dirty="0"/>
              <a:t>		  MASSA</a:t>
            </a:r>
          </a:p>
          <a:p>
            <a:pPr marL="0" indent="0">
              <a:buNone/>
            </a:pPr>
            <a:r>
              <a:rPr lang="en-FR" dirty="0"/>
              <a:t>						</a:t>
            </a:r>
          </a:p>
          <a:p>
            <a:pPr marL="0" indent="0">
              <a:buNone/>
            </a:pPr>
            <a:r>
              <a:rPr lang="en-FR" dirty="0">
                <a:solidFill>
                  <a:srgbClr val="0432FF"/>
                </a:solidFill>
              </a:rPr>
              <a:t>Z		~91 GeV 		pT (e,mu) ~ 45  GeV</a:t>
            </a:r>
          </a:p>
          <a:p>
            <a:endParaRPr lang="en-FR" dirty="0"/>
          </a:p>
          <a:p>
            <a:pPr marL="0" indent="0">
              <a:buNone/>
            </a:pPr>
            <a:r>
              <a:rPr lang="en-FR" dirty="0">
                <a:solidFill>
                  <a:schemeClr val="accent6">
                    <a:lumMod val="50000"/>
                  </a:schemeClr>
                </a:solidFill>
              </a:rPr>
              <a:t>W+W-		~80  GeV 		pT (e,mu) ~ 40 GeV</a:t>
            </a:r>
          </a:p>
          <a:p>
            <a:pPr marL="0" indent="0">
              <a:buNone/>
            </a:pPr>
            <a:r>
              <a:rPr lang="en-FR" dirty="0">
                <a:solidFill>
                  <a:schemeClr val="accent6">
                    <a:lumMod val="50000"/>
                  </a:schemeClr>
                </a:solidFill>
              </a:rPr>
              <a:t>                                                      pt (neutrino) ~ 40 GeV</a:t>
            </a:r>
          </a:p>
          <a:p>
            <a:pPr marL="0" indent="0">
              <a:buNone/>
            </a:pPr>
            <a:endParaRPr lang="en-FR" dirty="0"/>
          </a:p>
          <a:p>
            <a:pPr marL="0" indent="0">
              <a:buNone/>
            </a:pPr>
            <a:r>
              <a:rPr lang="en-FR" dirty="0">
                <a:solidFill>
                  <a:srgbClr val="C00000"/>
                </a:solidFill>
              </a:rPr>
              <a:t>H		~125 GeV 		 E(gamma) ~ 60 GeV</a:t>
            </a:r>
          </a:p>
          <a:p>
            <a:pPr marL="0" indent="0">
              <a:buNone/>
            </a:pPr>
            <a:r>
              <a:rPr lang="en-FR" dirty="0">
                <a:solidFill>
                  <a:srgbClr val="C00000"/>
                </a:solidFill>
              </a:rPr>
              <a:t>					 pT(e,mu) ~ 5–45 GeV</a:t>
            </a:r>
          </a:p>
          <a:p>
            <a:pPr marL="0" indent="0">
              <a:buNone/>
            </a:pPr>
            <a:endParaRPr lang="en-FR" dirty="0">
              <a:solidFill>
                <a:srgbClr val="C00000"/>
              </a:solidFill>
            </a:endParaRPr>
          </a:p>
          <a:p>
            <a:pPr marL="0" indent="0">
              <a:buNone/>
            </a:pPr>
            <a:endParaRPr lang="en-FR" dirty="0"/>
          </a:p>
          <a:p>
            <a:pPr marL="0" indent="0">
              <a:buNone/>
            </a:pPr>
            <a:r>
              <a:rPr lang="en-FR" dirty="0"/>
              <a:t>“ZOO”</a:t>
            </a:r>
            <a:br>
              <a:rPr lang="en-FR" dirty="0"/>
            </a:br>
            <a:r>
              <a:rPr lang="en-FR" dirty="0"/>
              <a:t> </a:t>
            </a:r>
          </a:p>
        </p:txBody>
      </p:sp>
      <p:pic>
        <p:nvPicPr>
          <p:cNvPr id="5" name="Picture 4">
            <a:extLst>
              <a:ext uri="{FF2B5EF4-FFF2-40B4-BE49-F238E27FC236}">
                <a16:creationId xmlns:a16="http://schemas.microsoft.com/office/drawing/2014/main" id="{591FA860-4F80-0A46-8DF5-AD3AB1BB465B}"/>
              </a:ext>
            </a:extLst>
          </p:cNvPr>
          <p:cNvPicPr>
            <a:picLocks noChangeAspect="1"/>
          </p:cNvPicPr>
          <p:nvPr/>
        </p:nvPicPr>
        <p:blipFill rotWithShape="1">
          <a:blip r:embed="rId2"/>
          <a:srcRect b="33304"/>
          <a:stretch/>
        </p:blipFill>
        <p:spPr>
          <a:xfrm>
            <a:off x="1258681" y="4522027"/>
            <a:ext cx="2730500" cy="1312912"/>
          </a:xfrm>
          <a:prstGeom prst="rect">
            <a:avLst/>
          </a:prstGeom>
        </p:spPr>
      </p:pic>
      <p:pic>
        <p:nvPicPr>
          <p:cNvPr id="6" name="Picture 5">
            <a:extLst>
              <a:ext uri="{FF2B5EF4-FFF2-40B4-BE49-F238E27FC236}">
                <a16:creationId xmlns:a16="http://schemas.microsoft.com/office/drawing/2014/main" id="{10B6FDA5-1CF7-4646-82AC-8E862D5565A8}"/>
              </a:ext>
            </a:extLst>
          </p:cNvPr>
          <p:cNvPicPr>
            <a:picLocks noChangeAspect="1"/>
          </p:cNvPicPr>
          <p:nvPr/>
        </p:nvPicPr>
        <p:blipFill>
          <a:blip r:embed="rId3"/>
          <a:stretch>
            <a:fillRect/>
          </a:stretch>
        </p:blipFill>
        <p:spPr>
          <a:xfrm>
            <a:off x="5154820" y="4560127"/>
            <a:ext cx="2273300" cy="1892300"/>
          </a:xfrm>
          <a:prstGeom prst="rect">
            <a:avLst/>
          </a:prstGeom>
        </p:spPr>
      </p:pic>
      <p:pic>
        <p:nvPicPr>
          <p:cNvPr id="7" name="Picture 6">
            <a:extLst>
              <a:ext uri="{FF2B5EF4-FFF2-40B4-BE49-F238E27FC236}">
                <a16:creationId xmlns:a16="http://schemas.microsoft.com/office/drawing/2014/main" id="{936798EC-D311-824F-A4B3-61D11EDFA1D6}"/>
              </a:ext>
            </a:extLst>
          </p:cNvPr>
          <p:cNvPicPr>
            <a:picLocks noChangeAspect="1"/>
          </p:cNvPicPr>
          <p:nvPr/>
        </p:nvPicPr>
        <p:blipFill rotWithShape="1">
          <a:blip r:embed="rId4"/>
          <a:srcRect t="25018"/>
          <a:stretch/>
        </p:blipFill>
        <p:spPr>
          <a:xfrm>
            <a:off x="1209193" y="4989446"/>
            <a:ext cx="2889109" cy="688123"/>
          </a:xfrm>
          <a:prstGeom prst="rect">
            <a:avLst/>
          </a:prstGeom>
        </p:spPr>
      </p:pic>
    </p:spTree>
    <p:extLst>
      <p:ext uri="{BB962C8B-B14F-4D97-AF65-F5344CB8AC3E}">
        <p14:creationId xmlns:p14="http://schemas.microsoft.com/office/powerpoint/2010/main" val="21842609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3183F-249C-844A-86D7-7C2000CC780B}"/>
              </a:ext>
            </a:extLst>
          </p:cNvPr>
          <p:cNvSpPr>
            <a:spLocks noGrp="1"/>
          </p:cNvSpPr>
          <p:nvPr>
            <p:ph type="title"/>
          </p:nvPr>
        </p:nvSpPr>
        <p:spPr/>
        <p:txBody>
          <a:bodyPr/>
          <a:lstStyle/>
          <a:p>
            <a:r>
              <a:rPr lang="en-FR" dirty="0">
                <a:solidFill>
                  <a:srgbClr val="002060"/>
                </a:solidFill>
              </a:rPr>
              <a:t> W+ et W-</a:t>
            </a:r>
          </a:p>
        </p:txBody>
      </p:sp>
      <p:sp>
        <p:nvSpPr>
          <p:cNvPr id="3" name="Content Placeholder 2">
            <a:extLst>
              <a:ext uri="{FF2B5EF4-FFF2-40B4-BE49-F238E27FC236}">
                <a16:creationId xmlns:a16="http://schemas.microsoft.com/office/drawing/2014/main" id="{CDB1A20E-0341-2041-A221-CA66F6C4F8BB}"/>
              </a:ext>
            </a:extLst>
          </p:cNvPr>
          <p:cNvSpPr>
            <a:spLocks noGrp="1"/>
          </p:cNvSpPr>
          <p:nvPr>
            <p:ph idx="1"/>
          </p:nvPr>
        </p:nvSpPr>
        <p:spPr>
          <a:xfrm>
            <a:off x="189799" y="812861"/>
            <a:ext cx="7886700" cy="4351338"/>
          </a:xfrm>
        </p:spPr>
        <p:txBody>
          <a:bodyPr/>
          <a:lstStyle/>
          <a:p>
            <a:r>
              <a:rPr lang="en-FR" dirty="0"/>
              <a:t>Una misura molto interessante ch possiamo fare e’ il rapporto:</a:t>
            </a:r>
          </a:p>
          <a:p>
            <a:pPr marL="0" indent="0">
              <a:buNone/>
            </a:pPr>
            <a:r>
              <a:rPr lang="en-FR" dirty="0"/>
              <a:t>    W+ /W -</a:t>
            </a:r>
          </a:p>
          <a:p>
            <a:pPr marL="0" indent="0">
              <a:buNone/>
            </a:pPr>
            <a:r>
              <a:rPr lang="en-FR" dirty="0"/>
              <a:t>   ci indica la composizione in quark del protone</a:t>
            </a:r>
          </a:p>
          <a:p>
            <a:pPr marL="0" indent="0">
              <a:buNone/>
            </a:pPr>
            <a:r>
              <a:rPr lang="en-FR" dirty="0"/>
              <a:t>	pp </a:t>
            </a:r>
            <a:r>
              <a:rPr lang="en-FR" dirty="0">
                <a:sym typeface="Wingdings" pitchFamily="2" charset="2"/>
              </a:rPr>
              <a:t> W+  / W- </a:t>
            </a:r>
          </a:p>
          <a:p>
            <a:pPr marL="0" indent="0">
              <a:buNone/>
            </a:pPr>
            <a:endParaRPr lang="en-FR" dirty="0"/>
          </a:p>
          <a:p>
            <a:r>
              <a:rPr lang="en-GB" dirty="0"/>
              <a:t>Q</a:t>
            </a:r>
            <a:r>
              <a:rPr lang="en-FR" dirty="0"/>
              <a:t>uindi dovrete determinare la carica dei W (W+ o W-) (ovvero la carica del leptone)</a:t>
            </a:r>
          </a:p>
        </p:txBody>
      </p:sp>
      <p:sp>
        <p:nvSpPr>
          <p:cNvPr id="5" name="Circular Arrow 4">
            <a:extLst>
              <a:ext uri="{FF2B5EF4-FFF2-40B4-BE49-F238E27FC236}">
                <a16:creationId xmlns:a16="http://schemas.microsoft.com/office/drawing/2014/main" id="{FB2BA5D2-13E1-2444-B63C-C564CC4DF0F4}"/>
              </a:ext>
            </a:extLst>
          </p:cNvPr>
          <p:cNvSpPr/>
          <p:nvPr/>
        </p:nvSpPr>
        <p:spPr>
          <a:xfrm>
            <a:off x="613041" y="4345548"/>
            <a:ext cx="1371600" cy="1699591"/>
          </a:xfrm>
          <a:prstGeom prst="circularArrow">
            <a:avLst>
              <a:gd name="adj1" fmla="val 12500"/>
              <a:gd name="adj2" fmla="val 1142319"/>
              <a:gd name="adj3" fmla="val 20457681"/>
              <a:gd name="adj4" fmla="val 10247794"/>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solidFill>
                <a:schemeClr val="tx1"/>
              </a:solidFill>
            </a:endParaRPr>
          </a:p>
        </p:txBody>
      </p:sp>
      <p:sp>
        <p:nvSpPr>
          <p:cNvPr id="6" name="Circular Arrow 5">
            <a:extLst>
              <a:ext uri="{FF2B5EF4-FFF2-40B4-BE49-F238E27FC236}">
                <a16:creationId xmlns:a16="http://schemas.microsoft.com/office/drawing/2014/main" id="{DA7A1F10-CB4E-C84F-A73E-69F04AE8C418}"/>
              </a:ext>
            </a:extLst>
          </p:cNvPr>
          <p:cNvSpPr/>
          <p:nvPr/>
        </p:nvSpPr>
        <p:spPr>
          <a:xfrm flipH="1">
            <a:off x="3505327" y="4413621"/>
            <a:ext cx="1255644" cy="1699591"/>
          </a:xfrm>
          <a:prstGeom prst="circularArrow">
            <a:avLst>
              <a:gd name="adj1" fmla="val 12500"/>
              <a:gd name="adj2" fmla="val 1142319"/>
              <a:gd name="adj3" fmla="val 20457681"/>
              <a:gd name="adj4" fmla="val 10247794"/>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solidFill>
                <a:schemeClr val="tx1"/>
              </a:solidFill>
            </a:endParaRPr>
          </a:p>
        </p:txBody>
      </p:sp>
      <p:sp>
        <p:nvSpPr>
          <p:cNvPr id="7" name="TextBox 6">
            <a:extLst>
              <a:ext uri="{FF2B5EF4-FFF2-40B4-BE49-F238E27FC236}">
                <a16:creationId xmlns:a16="http://schemas.microsoft.com/office/drawing/2014/main" id="{B223E71E-3E70-2244-8D0E-46CE32709D13}"/>
              </a:ext>
            </a:extLst>
          </p:cNvPr>
          <p:cNvSpPr txBox="1"/>
          <p:nvPr/>
        </p:nvSpPr>
        <p:spPr>
          <a:xfrm>
            <a:off x="966707" y="5263416"/>
            <a:ext cx="1085554" cy="646331"/>
          </a:xfrm>
          <a:prstGeom prst="rect">
            <a:avLst/>
          </a:prstGeom>
          <a:noFill/>
        </p:spPr>
        <p:txBody>
          <a:bodyPr wrap="none" rtlCol="0">
            <a:spAutoFit/>
          </a:bodyPr>
          <a:lstStyle/>
          <a:p>
            <a:r>
              <a:rPr lang="en-FR" dirty="0"/>
              <a:t>POSITIVE </a:t>
            </a:r>
          </a:p>
          <a:p>
            <a:r>
              <a:rPr lang="en-FR" dirty="0"/>
              <a:t>      + </a:t>
            </a:r>
          </a:p>
        </p:txBody>
      </p:sp>
      <p:sp>
        <p:nvSpPr>
          <p:cNvPr id="9" name="TextBox 8">
            <a:extLst>
              <a:ext uri="{FF2B5EF4-FFF2-40B4-BE49-F238E27FC236}">
                <a16:creationId xmlns:a16="http://schemas.microsoft.com/office/drawing/2014/main" id="{F5A66C8C-2180-CB43-8F43-518D572140EF}"/>
              </a:ext>
            </a:extLst>
          </p:cNvPr>
          <p:cNvSpPr txBox="1"/>
          <p:nvPr/>
        </p:nvSpPr>
        <p:spPr>
          <a:xfrm>
            <a:off x="3620571" y="5398808"/>
            <a:ext cx="1170641" cy="646331"/>
          </a:xfrm>
          <a:prstGeom prst="rect">
            <a:avLst/>
          </a:prstGeom>
          <a:noFill/>
        </p:spPr>
        <p:txBody>
          <a:bodyPr wrap="none" rtlCol="0">
            <a:spAutoFit/>
          </a:bodyPr>
          <a:lstStyle/>
          <a:p>
            <a:r>
              <a:rPr lang="en-FR" dirty="0"/>
              <a:t>NEGATIVE </a:t>
            </a:r>
          </a:p>
          <a:p>
            <a:r>
              <a:rPr lang="en-FR" dirty="0"/>
              <a:t>     </a:t>
            </a:r>
            <a:r>
              <a:rPr lang="en-FR" dirty="0">
                <a:latin typeface="Symbol" pitchFamily="2" charset="2"/>
              </a:rPr>
              <a:t>- </a:t>
            </a:r>
          </a:p>
        </p:txBody>
      </p:sp>
      <p:pic>
        <p:nvPicPr>
          <p:cNvPr id="10" name="Picture 9">
            <a:extLst>
              <a:ext uri="{FF2B5EF4-FFF2-40B4-BE49-F238E27FC236}">
                <a16:creationId xmlns:a16="http://schemas.microsoft.com/office/drawing/2014/main" id="{BA5E766C-18F5-CB4A-AD43-49C7675EBF06}"/>
              </a:ext>
            </a:extLst>
          </p:cNvPr>
          <p:cNvPicPr>
            <a:picLocks noChangeAspect="1"/>
          </p:cNvPicPr>
          <p:nvPr/>
        </p:nvPicPr>
        <p:blipFill>
          <a:blip r:embed="rId2"/>
          <a:stretch>
            <a:fillRect/>
          </a:stretch>
        </p:blipFill>
        <p:spPr>
          <a:xfrm>
            <a:off x="5521314" y="3708806"/>
            <a:ext cx="3446266" cy="2819201"/>
          </a:xfrm>
          <a:prstGeom prst="rect">
            <a:avLst/>
          </a:prstGeom>
        </p:spPr>
      </p:pic>
      <p:sp>
        <p:nvSpPr>
          <p:cNvPr id="11" name="TextBox 10">
            <a:extLst>
              <a:ext uri="{FF2B5EF4-FFF2-40B4-BE49-F238E27FC236}">
                <a16:creationId xmlns:a16="http://schemas.microsoft.com/office/drawing/2014/main" id="{D584EEF3-4CB3-E44E-9757-180B900BF7E2}"/>
              </a:ext>
            </a:extLst>
          </p:cNvPr>
          <p:cNvSpPr txBox="1"/>
          <p:nvPr/>
        </p:nvSpPr>
        <p:spPr>
          <a:xfrm>
            <a:off x="6907696" y="3429000"/>
            <a:ext cx="1712200" cy="369332"/>
          </a:xfrm>
          <a:prstGeom prst="rect">
            <a:avLst/>
          </a:prstGeom>
          <a:noFill/>
        </p:spPr>
        <p:txBody>
          <a:bodyPr wrap="none" rtlCol="0">
            <a:spAutoFit/>
          </a:bodyPr>
          <a:lstStyle/>
          <a:p>
            <a:r>
              <a:rPr lang="en-FR" dirty="0">
                <a:solidFill>
                  <a:srgbClr val="C00000"/>
                </a:solidFill>
              </a:rPr>
              <a:t>Legge di Lorentz</a:t>
            </a:r>
          </a:p>
        </p:txBody>
      </p:sp>
      <p:sp>
        <p:nvSpPr>
          <p:cNvPr id="12" name="Rectangle 11">
            <a:extLst>
              <a:ext uri="{FF2B5EF4-FFF2-40B4-BE49-F238E27FC236}">
                <a16:creationId xmlns:a16="http://schemas.microsoft.com/office/drawing/2014/main" id="{559D01A3-D249-9D44-A39A-EBE56C1DE502}"/>
              </a:ext>
            </a:extLst>
          </p:cNvPr>
          <p:cNvSpPr/>
          <p:nvPr/>
        </p:nvSpPr>
        <p:spPr>
          <a:xfrm>
            <a:off x="5521314" y="3289852"/>
            <a:ext cx="3622686" cy="334948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Tree>
    <p:extLst>
      <p:ext uri="{BB962C8B-B14F-4D97-AF65-F5344CB8AC3E}">
        <p14:creationId xmlns:p14="http://schemas.microsoft.com/office/powerpoint/2010/main" val="38199153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16C4F-EFD3-0345-A1EF-393D6C3F5C57}"/>
              </a:ext>
            </a:extLst>
          </p:cNvPr>
          <p:cNvSpPr>
            <a:spLocks noGrp="1"/>
          </p:cNvSpPr>
          <p:nvPr>
            <p:ph type="title"/>
          </p:nvPr>
        </p:nvSpPr>
        <p:spPr>
          <a:xfrm>
            <a:off x="157564" y="64519"/>
            <a:ext cx="7575082" cy="533400"/>
          </a:xfrm>
        </p:spPr>
        <p:txBody>
          <a:bodyPr>
            <a:normAutofit/>
          </a:bodyPr>
          <a:lstStyle/>
          <a:p>
            <a:r>
              <a:rPr lang="en-FR" sz="2800" b="1" dirty="0">
                <a:solidFill>
                  <a:srgbClr val="002060"/>
                </a:solidFill>
              </a:rPr>
              <a:t>Stato finale a 4 leptoni</a:t>
            </a:r>
          </a:p>
        </p:txBody>
      </p:sp>
      <p:sp>
        <p:nvSpPr>
          <p:cNvPr id="5" name="Slide Number Placeholder 4">
            <a:extLst>
              <a:ext uri="{FF2B5EF4-FFF2-40B4-BE49-F238E27FC236}">
                <a16:creationId xmlns:a16="http://schemas.microsoft.com/office/drawing/2014/main" id="{20B69B55-7BC6-3342-BABA-113A8656425A}"/>
              </a:ext>
            </a:extLst>
          </p:cNvPr>
          <p:cNvSpPr>
            <a:spLocks noGrp="1"/>
          </p:cNvSpPr>
          <p:nvPr>
            <p:ph type="sldNum" sz="quarter" idx="12"/>
          </p:nvPr>
        </p:nvSpPr>
        <p:spPr/>
        <p:txBody>
          <a:bodyPr/>
          <a:lstStyle/>
          <a:p>
            <a:fld id="{0EA2B60D-2C16-234D-B992-A5CB7E0D7813}" type="slidenum">
              <a:rPr lang="en-US" smtClean="0"/>
              <a:pPr/>
              <a:t>39</a:t>
            </a:fld>
            <a:endParaRPr lang="en-US"/>
          </a:p>
        </p:txBody>
      </p:sp>
      <p:pic>
        <p:nvPicPr>
          <p:cNvPr id="6" name="Picture 5">
            <a:extLst>
              <a:ext uri="{FF2B5EF4-FFF2-40B4-BE49-F238E27FC236}">
                <a16:creationId xmlns:a16="http://schemas.microsoft.com/office/drawing/2014/main" id="{471D9924-A0FC-F441-93CA-F5F4934C2809}"/>
              </a:ext>
            </a:extLst>
          </p:cNvPr>
          <p:cNvPicPr>
            <a:picLocks noChangeAspect="1"/>
          </p:cNvPicPr>
          <p:nvPr/>
        </p:nvPicPr>
        <p:blipFill>
          <a:blip r:embed="rId2"/>
          <a:stretch>
            <a:fillRect/>
          </a:stretch>
        </p:blipFill>
        <p:spPr>
          <a:xfrm>
            <a:off x="342521" y="810436"/>
            <a:ext cx="8458957" cy="1714296"/>
          </a:xfrm>
          <a:prstGeom prst="rect">
            <a:avLst/>
          </a:prstGeom>
        </p:spPr>
      </p:pic>
      <p:pic>
        <p:nvPicPr>
          <p:cNvPr id="12" name="Picture 11">
            <a:extLst>
              <a:ext uri="{FF2B5EF4-FFF2-40B4-BE49-F238E27FC236}">
                <a16:creationId xmlns:a16="http://schemas.microsoft.com/office/drawing/2014/main" id="{5407A492-84AF-504E-A62E-B8F7838BEB66}"/>
              </a:ext>
            </a:extLst>
          </p:cNvPr>
          <p:cNvPicPr>
            <a:picLocks noChangeAspect="1"/>
          </p:cNvPicPr>
          <p:nvPr/>
        </p:nvPicPr>
        <p:blipFill>
          <a:blip r:embed="rId3"/>
          <a:stretch>
            <a:fillRect/>
          </a:stretch>
        </p:blipFill>
        <p:spPr>
          <a:xfrm>
            <a:off x="1471056" y="3001829"/>
            <a:ext cx="5943600" cy="1371600"/>
          </a:xfrm>
          <a:prstGeom prst="rect">
            <a:avLst/>
          </a:prstGeom>
        </p:spPr>
      </p:pic>
      <p:sp>
        <p:nvSpPr>
          <p:cNvPr id="10" name="TextBox 9">
            <a:extLst>
              <a:ext uri="{FF2B5EF4-FFF2-40B4-BE49-F238E27FC236}">
                <a16:creationId xmlns:a16="http://schemas.microsoft.com/office/drawing/2014/main" id="{0D199076-572F-E64E-9BBE-030CDA86534C}"/>
              </a:ext>
            </a:extLst>
          </p:cNvPr>
          <p:cNvSpPr txBox="1"/>
          <p:nvPr/>
        </p:nvSpPr>
        <p:spPr>
          <a:xfrm>
            <a:off x="629728" y="810436"/>
            <a:ext cx="399468" cy="369332"/>
          </a:xfrm>
          <a:prstGeom prst="rect">
            <a:avLst/>
          </a:prstGeom>
          <a:noFill/>
        </p:spPr>
        <p:txBody>
          <a:bodyPr wrap="none" rtlCol="0">
            <a:spAutoFit/>
          </a:bodyPr>
          <a:lstStyle/>
          <a:p>
            <a:r>
              <a:rPr lang="fr-FR" dirty="0"/>
              <a:t>ZZ</a:t>
            </a:r>
          </a:p>
        </p:txBody>
      </p:sp>
      <p:sp>
        <p:nvSpPr>
          <p:cNvPr id="13" name="TextBox 12">
            <a:extLst>
              <a:ext uri="{FF2B5EF4-FFF2-40B4-BE49-F238E27FC236}">
                <a16:creationId xmlns:a16="http://schemas.microsoft.com/office/drawing/2014/main" id="{AC3857CD-632D-3D4F-A34D-F0950E766D54}"/>
              </a:ext>
            </a:extLst>
          </p:cNvPr>
          <p:cNvSpPr txBox="1"/>
          <p:nvPr/>
        </p:nvSpPr>
        <p:spPr>
          <a:xfrm>
            <a:off x="230260" y="3502963"/>
            <a:ext cx="996619" cy="369332"/>
          </a:xfrm>
          <a:prstGeom prst="rect">
            <a:avLst/>
          </a:prstGeom>
          <a:noFill/>
        </p:spPr>
        <p:txBody>
          <a:bodyPr wrap="none" rtlCol="0">
            <a:spAutoFit/>
          </a:bodyPr>
          <a:lstStyle/>
          <a:p>
            <a:r>
              <a:rPr lang="fr-FR"/>
              <a:t>ZW/WW</a:t>
            </a:r>
            <a:endParaRPr lang="fr-FR" dirty="0"/>
          </a:p>
        </p:txBody>
      </p:sp>
      <p:pic>
        <p:nvPicPr>
          <p:cNvPr id="14" name="Picture 13">
            <a:extLst>
              <a:ext uri="{FF2B5EF4-FFF2-40B4-BE49-F238E27FC236}">
                <a16:creationId xmlns:a16="http://schemas.microsoft.com/office/drawing/2014/main" id="{C6BED255-8D26-DB44-927A-5C42AE7356BE}"/>
              </a:ext>
            </a:extLst>
          </p:cNvPr>
          <p:cNvPicPr>
            <a:picLocks noChangeAspect="1"/>
          </p:cNvPicPr>
          <p:nvPr/>
        </p:nvPicPr>
        <p:blipFill>
          <a:blip r:embed="rId4"/>
          <a:stretch>
            <a:fillRect/>
          </a:stretch>
        </p:blipFill>
        <p:spPr>
          <a:xfrm>
            <a:off x="4835717" y="4646824"/>
            <a:ext cx="4252211" cy="1478041"/>
          </a:xfrm>
          <a:prstGeom prst="rect">
            <a:avLst/>
          </a:prstGeom>
        </p:spPr>
      </p:pic>
      <p:pic>
        <p:nvPicPr>
          <p:cNvPr id="15" name="Picture 14">
            <a:extLst>
              <a:ext uri="{FF2B5EF4-FFF2-40B4-BE49-F238E27FC236}">
                <a16:creationId xmlns:a16="http://schemas.microsoft.com/office/drawing/2014/main" id="{ED0AB93B-D425-E245-BE43-387417FFC4BD}"/>
              </a:ext>
            </a:extLst>
          </p:cNvPr>
          <p:cNvPicPr>
            <a:picLocks noChangeAspect="1"/>
          </p:cNvPicPr>
          <p:nvPr/>
        </p:nvPicPr>
        <p:blipFill>
          <a:blip r:embed="rId5"/>
          <a:stretch>
            <a:fillRect/>
          </a:stretch>
        </p:blipFill>
        <p:spPr>
          <a:xfrm>
            <a:off x="1351190" y="4646824"/>
            <a:ext cx="1903679" cy="1601876"/>
          </a:xfrm>
          <a:prstGeom prst="rect">
            <a:avLst/>
          </a:prstGeom>
        </p:spPr>
      </p:pic>
      <p:sp>
        <p:nvSpPr>
          <p:cNvPr id="3" name="TextBox 2">
            <a:extLst>
              <a:ext uri="{FF2B5EF4-FFF2-40B4-BE49-F238E27FC236}">
                <a16:creationId xmlns:a16="http://schemas.microsoft.com/office/drawing/2014/main" id="{3B807E91-07CA-154D-8BE1-4887EA055988}"/>
              </a:ext>
            </a:extLst>
          </p:cNvPr>
          <p:cNvSpPr txBox="1"/>
          <p:nvPr/>
        </p:nvSpPr>
        <p:spPr>
          <a:xfrm>
            <a:off x="3003259" y="4230654"/>
            <a:ext cx="380232" cy="276999"/>
          </a:xfrm>
          <a:prstGeom prst="rect">
            <a:avLst/>
          </a:prstGeom>
          <a:noFill/>
        </p:spPr>
        <p:txBody>
          <a:bodyPr wrap="none" rtlCol="0">
            <a:spAutoFit/>
          </a:bodyPr>
          <a:lstStyle/>
          <a:p>
            <a:r>
              <a:rPr lang="fr-FR" sz="1200" dirty="0"/>
              <a:t>/W</a:t>
            </a:r>
          </a:p>
        </p:txBody>
      </p:sp>
      <p:sp>
        <p:nvSpPr>
          <p:cNvPr id="11" name="TextBox 10">
            <a:extLst>
              <a:ext uri="{FF2B5EF4-FFF2-40B4-BE49-F238E27FC236}">
                <a16:creationId xmlns:a16="http://schemas.microsoft.com/office/drawing/2014/main" id="{DE8303C0-9628-AE4D-98F1-0EF6A918F1E1}"/>
              </a:ext>
            </a:extLst>
          </p:cNvPr>
          <p:cNvSpPr txBox="1"/>
          <p:nvPr/>
        </p:nvSpPr>
        <p:spPr>
          <a:xfrm>
            <a:off x="4828725" y="4092154"/>
            <a:ext cx="380232" cy="276999"/>
          </a:xfrm>
          <a:prstGeom prst="rect">
            <a:avLst/>
          </a:prstGeom>
          <a:noFill/>
        </p:spPr>
        <p:txBody>
          <a:bodyPr wrap="none" rtlCol="0">
            <a:spAutoFit/>
          </a:bodyPr>
          <a:lstStyle/>
          <a:p>
            <a:r>
              <a:rPr lang="fr-FR" sz="1200" dirty="0"/>
              <a:t>/W</a:t>
            </a:r>
          </a:p>
        </p:txBody>
      </p:sp>
      <p:sp>
        <p:nvSpPr>
          <p:cNvPr id="16" name="TextBox 15">
            <a:extLst>
              <a:ext uri="{FF2B5EF4-FFF2-40B4-BE49-F238E27FC236}">
                <a16:creationId xmlns:a16="http://schemas.microsoft.com/office/drawing/2014/main" id="{15B29F91-7F70-0943-BCD1-20D003E60CF4}"/>
              </a:ext>
            </a:extLst>
          </p:cNvPr>
          <p:cNvSpPr txBox="1"/>
          <p:nvPr/>
        </p:nvSpPr>
        <p:spPr>
          <a:xfrm>
            <a:off x="6771706" y="4237532"/>
            <a:ext cx="380232" cy="276999"/>
          </a:xfrm>
          <a:prstGeom prst="rect">
            <a:avLst/>
          </a:prstGeom>
          <a:noFill/>
        </p:spPr>
        <p:txBody>
          <a:bodyPr wrap="none" rtlCol="0">
            <a:spAutoFit/>
          </a:bodyPr>
          <a:lstStyle/>
          <a:p>
            <a:r>
              <a:rPr lang="fr-FR" sz="1200" dirty="0"/>
              <a:t>/W</a:t>
            </a:r>
          </a:p>
        </p:txBody>
      </p:sp>
      <p:sp>
        <p:nvSpPr>
          <p:cNvPr id="4" name="TextBox 3">
            <a:extLst>
              <a:ext uri="{FF2B5EF4-FFF2-40B4-BE49-F238E27FC236}">
                <a16:creationId xmlns:a16="http://schemas.microsoft.com/office/drawing/2014/main" id="{CD7739BC-2411-5641-B7CC-58872F38C98A}"/>
              </a:ext>
            </a:extLst>
          </p:cNvPr>
          <p:cNvSpPr txBox="1"/>
          <p:nvPr/>
        </p:nvSpPr>
        <p:spPr>
          <a:xfrm>
            <a:off x="477078" y="6356351"/>
            <a:ext cx="7045775" cy="369332"/>
          </a:xfrm>
          <a:prstGeom prst="rect">
            <a:avLst/>
          </a:prstGeom>
          <a:solidFill>
            <a:schemeClr val="bg1"/>
          </a:solidFill>
          <a:ln>
            <a:solidFill>
              <a:srgbClr val="FF8AD8"/>
            </a:solidFill>
          </a:ln>
        </p:spPr>
        <p:txBody>
          <a:bodyPr wrap="none" rtlCol="0">
            <a:spAutoFit/>
          </a:bodyPr>
          <a:lstStyle/>
          <a:p>
            <a:r>
              <a:rPr lang="fr-FR" dirty="0" err="1"/>
              <a:t>p.s.</a:t>
            </a:r>
            <a:r>
              <a:rPr lang="fr-FR" dirty="0"/>
              <a:t> Se </a:t>
            </a:r>
            <a:r>
              <a:rPr lang="fr-FR" b="1" dirty="0"/>
              <a:t>2 W</a:t>
            </a:r>
            <a:r>
              <a:rPr lang="fr-FR" dirty="0"/>
              <a:t> sono </a:t>
            </a:r>
            <a:r>
              <a:rPr lang="fr-FR" dirty="0" err="1"/>
              <a:t>stati</a:t>
            </a:r>
            <a:r>
              <a:rPr lang="fr-FR" dirty="0"/>
              <a:t> </a:t>
            </a:r>
            <a:r>
              <a:rPr lang="fr-FR" dirty="0" err="1"/>
              <a:t>prodotti</a:t>
            </a:r>
            <a:r>
              <a:rPr lang="fr-FR" dirty="0"/>
              <a:t>, e </a:t>
            </a:r>
            <a:r>
              <a:rPr lang="fr-FR" dirty="0" err="1"/>
              <a:t>dunque</a:t>
            </a:r>
            <a:r>
              <a:rPr lang="fr-FR" dirty="0"/>
              <a:t> 2 </a:t>
            </a:r>
            <a:r>
              <a:rPr lang="fr-FR" dirty="0" err="1"/>
              <a:t>neutrini</a:t>
            </a:r>
            <a:r>
              <a:rPr lang="fr-FR" dirty="0"/>
              <a:t> </a:t>
            </a:r>
            <a:r>
              <a:rPr lang="fr-FR" dirty="0">
                <a:sym typeface="Wingdings" pitchFamily="2" charset="2"/>
              </a:rPr>
              <a:t></a:t>
            </a:r>
            <a:r>
              <a:rPr lang="fr-FR" dirty="0"/>
              <a:t> </a:t>
            </a:r>
            <a:r>
              <a:rPr lang="fr-FR" dirty="0">
                <a:solidFill>
                  <a:srgbClr val="FF8AD8"/>
                </a:solidFill>
              </a:rPr>
              <a:t>1 solo </a:t>
            </a:r>
            <a:r>
              <a:rPr lang="fr-FR" dirty="0" err="1">
                <a:solidFill>
                  <a:srgbClr val="FF8AD8"/>
                </a:solidFill>
              </a:rPr>
              <a:t>vettore</a:t>
            </a:r>
            <a:r>
              <a:rPr lang="fr-FR" dirty="0">
                <a:solidFill>
                  <a:srgbClr val="FF8AD8"/>
                </a:solidFill>
              </a:rPr>
              <a:t> rosa</a:t>
            </a:r>
          </a:p>
        </p:txBody>
      </p:sp>
    </p:spTree>
    <p:extLst>
      <p:ext uri="{BB962C8B-B14F-4D97-AF65-F5344CB8AC3E}">
        <p14:creationId xmlns:p14="http://schemas.microsoft.com/office/powerpoint/2010/main" val="1177708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E0BB6-CFE4-A947-BC05-79AD7C2D21CA}"/>
              </a:ext>
            </a:extLst>
          </p:cNvPr>
          <p:cNvSpPr>
            <a:spLocks noGrp="1"/>
          </p:cNvSpPr>
          <p:nvPr>
            <p:ph type="title"/>
          </p:nvPr>
        </p:nvSpPr>
        <p:spPr>
          <a:xfrm>
            <a:off x="127000" y="76200"/>
            <a:ext cx="6813446" cy="609588"/>
          </a:xfrm>
        </p:spPr>
        <p:txBody>
          <a:bodyPr>
            <a:noAutofit/>
          </a:bodyPr>
          <a:lstStyle/>
          <a:p>
            <a:r>
              <a:rPr lang="fr-FR" sz="2400" b="1" dirty="0">
                <a:solidFill>
                  <a:srgbClr val="002060"/>
                </a:solidFill>
              </a:rPr>
              <a:t>I </a:t>
            </a:r>
            <a:r>
              <a:rPr lang="fr-FR" sz="2400" b="1" dirty="0" err="1">
                <a:solidFill>
                  <a:srgbClr val="002060"/>
                </a:solidFill>
              </a:rPr>
              <a:t>numeri</a:t>
            </a:r>
            <a:r>
              <a:rPr lang="fr-FR" sz="2400" b="1" dirty="0">
                <a:solidFill>
                  <a:srgbClr val="002060"/>
                </a:solidFill>
              </a:rPr>
              <a:t> </a:t>
            </a:r>
            <a:r>
              <a:rPr lang="fr-FR" sz="2400" b="1" dirty="0" err="1">
                <a:solidFill>
                  <a:srgbClr val="002060"/>
                </a:solidFill>
              </a:rPr>
              <a:t>quantici</a:t>
            </a:r>
            <a:r>
              <a:rPr lang="fr-FR" sz="2400" b="1" dirty="0">
                <a:solidFill>
                  <a:srgbClr val="002060"/>
                </a:solidFill>
              </a:rPr>
              <a:t> sono </a:t>
            </a:r>
            <a:r>
              <a:rPr lang="fr-FR" sz="2400" b="1" dirty="0" err="1">
                <a:solidFill>
                  <a:srgbClr val="002060"/>
                </a:solidFill>
              </a:rPr>
              <a:t>conservati</a:t>
            </a:r>
            <a:endParaRPr lang="fr-FR" sz="2400" b="1" dirty="0">
              <a:solidFill>
                <a:srgbClr val="002060"/>
              </a:solidFill>
            </a:endParaRPr>
          </a:p>
        </p:txBody>
      </p:sp>
      <p:sp>
        <p:nvSpPr>
          <p:cNvPr id="3" name="Content Placeholder 2">
            <a:extLst>
              <a:ext uri="{FF2B5EF4-FFF2-40B4-BE49-F238E27FC236}">
                <a16:creationId xmlns:a16="http://schemas.microsoft.com/office/drawing/2014/main" id="{035BE548-59A4-244C-9091-DA7BE46C4465}"/>
              </a:ext>
            </a:extLst>
          </p:cNvPr>
          <p:cNvSpPr>
            <a:spLocks noGrp="1"/>
          </p:cNvSpPr>
          <p:nvPr>
            <p:ph idx="1"/>
          </p:nvPr>
        </p:nvSpPr>
        <p:spPr>
          <a:xfrm>
            <a:off x="320537" y="912078"/>
            <a:ext cx="8097906" cy="5195107"/>
          </a:xfrm>
        </p:spPr>
        <p:txBody>
          <a:bodyPr>
            <a:normAutofit lnSpcReduction="10000"/>
          </a:bodyPr>
          <a:lstStyle/>
          <a:p>
            <a:pPr marL="0" indent="0">
              <a:buNone/>
            </a:pPr>
            <a:r>
              <a:rPr lang="fr-FR" dirty="0">
                <a:solidFill>
                  <a:srgbClr val="0432FF"/>
                </a:solidFill>
              </a:rPr>
              <a:t>EX: Il </a:t>
            </a:r>
            <a:r>
              <a:rPr lang="fr-FR" dirty="0" err="1">
                <a:solidFill>
                  <a:srgbClr val="0432FF"/>
                </a:solidFill>
              </a:rPr>
              <a:t>numero</a:t>
            </a:r>
            <a:r>
              <a:rPr lang="fr-FR" dirty="0">
                <a:solidFill>
                  <a:srgbClr val="0432FF"/>
                </a:solidFill>
              </a:rPr>
              <a:t> </a:t>
            </a:r>
            <a:r>
              <a:rPr lang="fr-FR" dirty="0" err="1">
                <a:solidFill>
                  <a:srgbClr val="0432FF"/>
                </a:solidFill>
              </a:rPr>
              <a:t>leptonico</a:t>
            </a:r>
            <a:r>
              <a:rPr lang="fr-FR" dirty="0">
                <a:solidFill>
                  <a:srgbClr val="0432FF"/>
                </a:solidFill>
              </a:rPr>
              <a:t> e’ </a:t>
            </a:r>
            <a:r>
              <a:rPr lang="fr-FR" dirty="0" err="1">
                <a:solidFill>
                  <a:srgbClr val="0432FF"/>
                </a:solidFill>
              </a:rPr>
              <a:t>conservato</a:t>
            </a:r>
            <a:r>
              <a:rPr lang="fr-FR" dirty="0">
                <a:solidFill>
                  <a:srgbClr val="0432FF"/>
                </a:solidFill>
              </a:rPr>
              <a:t> </a:t>
            </a:r>
            <a:r>
              <a:rPr lang="fr-FR" dirty="0" err="1">
                <a:solidFill>
                  <a:srgbClr val="0432FF"/>
                </a:solidFill>
              </a:rPr>
              <a:t>nelle</a:t>
            </a:r>
            <a:r>
              <a:rPr lang="fr-FR" dirty="0">
                <a:solidFill>
                  <a:srgbClr val="0432FF"/>
                </a:solidFill>
              </a:rPr>
              <a:t> </a:t>
            </a:r>
            <a:r>
              <a:rPr lang="fr-FR" dirty="0" err="1">
                <a:solidFill>
                  <a:srgbClr val="0432FF"/>
                </a:solidFill>
              </a:rPr>
              <a:t>interazioni</a:t>
            </a:r>
            <a:endParaRPr lang="fr-FR" dirty="0">
              <a:solidFill>
                <a:srgbClr val="0432FF"/>
              </a:solidFill>
            </a:endParaRPr>
          </a:p>
          <a:p>
            <a:pPr marL="0" indent="0">
              <a:buNone/>
            </a:pPr>
            <a:r>
              <a:rPr lang="fr-FR" dirty="0">
                <a:solidFill>
                  <a:srgbClr val="0432FF"/>
                </a:solidFill>
              </a:rPr>
              <a:t>  </a:t>
            </a:r>
          </a:p>
          <a:p>
            <a:pPr marL="0" indent="0">
              <a:buNone/>
            </a:pPr>
            <a:r>
              <a:rPr lang="fr-FR" dirty="0">
                <a:solidFill>
                  <a:srgbClr val="0432FF"/>
                </a:solidFill>
              </a:rPr>
              <a:t>Ogni </a:t>
            </a:r>
            <a:r>
              <a:rPr lang="fr-FR" dirty="0" err="1">
                <a:solidFill>
                  <a:srgbClr val="0432FF"/>
                </a:solidFill>
              </a:rPr>
              <a:t>famiglia</a:t>
            </a:r>
            <a:r>
              <a:rPr lang="fr-FR" dirty="0">
                <a:solidFill>
                  <a:srgbClr val="0432FF"/>
                </a:solidFill>
              </a:rPr>
              <a:t> di </a:t>
            </a:r>
            <a:r>
              <a:rPr lang="fr-FR" dirty="0" err="1">
                <a:solidFill>
                  <a:srgbClr val="0432FF"/>
                </a:solidFill>
              </a:rPr>
              <a:t>leptoni</a:t>
            </a:r>
            <a:r>
              <a:rPr lang="fr-FR" dirty="0">
                <a:solidFill>
                  <a:srgbClr val="0432FF"/>
                </a:solidFill>
              </a:rPr>
              <a:t> ha un </a:t>
            </a:r>
            <a:r>
              <a:rPr lang="fr-FR" dirty="0" err="1">
                <a:solidFill>
                  <a:srgbClr val="0432FF"/>
                </a:solidFill>
              </a:rPr>
              <a:t>numero</a:t>
            </a:r>
            <a:r>
              <a:rPr lang="fr-FR" dirty="0">
                <a:solidFill>
                  <a:srgbClr val="0432FF"/>
                </a:solidFill>
              </a:rPr>
              <a:t> </a:t>
            </a:r>
            <a:r>
              <a:rPr lang="fr-FR" dirty="0" err="1">
                <a:solidFill>
                  <a:srgbClr val="0432FF"/>
                </a:solidFill>
              </a:rPr>
              <a:t>quantico</a:t>
            </a:r>
            <a:r>
              <a:rPr lang="fr-FR" dirty="0">
                <a:solidFill>
                  <a:srgbClr val="0432FF"/>
                </a:solidFill>
              </a:rPr>
              <a:t> </a:t>
            </a:r>
            <a:r>
              <a:rPr lang="fr-FR" dirty="0" err="1">
                <a:solidFill>
                  <a:srgbClr val="0432FF"/>
                </a:solidFill>
              </a:rPr>
              <a:t>definito</a:t>
            </a:r>
            <a:r>
              <a:rPr lang="fr-FR" dirty="0">
                <a:solidFill>
                  <a:srgbClr val="0432FF"/>
                </a:solidFill>
              </a:rPr>
              <a:t> :</a:t>
            </a:r>
          </a:p>
          <a:p>
            <a:pPr marL="0" indent="0">
              <a:buNone/>
            </a:pPr>
            <a:r>
              <a:rPr lang="fr-FR" dirty="0">
                <a:solidFill>
                  <a:srgbClr val="0432FF"/>
                </a:solidFill>
              </a:rPr>
              <a:t>          		L</a:t>
            </a:r>
            <a:r>
              <a:rPr lang="fr-FR" baseline="-25000" dirty="0">
                <a:solidFill>
                  <a:srgbClr val="0432FF"/>
                </a:solidFill>
              </a:rPr>
              <a:t>e</a:t>
            </a:r>
            <a:r>
              <a:rPr lang="fr-FR" dirty="0">
                <a:solidFill>
                  <a:srgbClr val="0432FF"/>
                </a:solidFill>
              </a:rPr>
              <a:t>, L</a:t>
            </a:r>
            <a:r>
              <a:rPr lang="fr-FR" baseline="-25000" dirty="0">
                <a:solidFill>
                  <a:srgbClr val="0432FF"/>
                </a:solidFill>
                <a:latin typeface="Symbol" pitchFamily="2" charset="2"/>
              </a:rPr>
              <a:t>m</a:t>
            </a:r>
            <a:r>
              <a:rPr lang="fr-FR" dirty="0">
                <a:solidFill>
                  <a:srgbClr val="0432FF"/>
                </a:solidFill>
              </a:rPr>
              <a:t>, </a:t>
            </a:r>
            <a:r>
              <a:rPr lang="fr-FR" dirty="0" err="1">
                <a:solidFill>
                  <a:srgbClr val="0432FF"/>
                </a:solidFill>
              </a:rPr>
              <a:t>L</a:t>
            </a:r>
            <a:r>
              <a:rPr lang="fr-FR" baseline="-25000" dirty="0" err="1">
                <a:solidFill>
                  <a:srgbClr val="0432FF"/>
                </a:solidFill>
                <a:latin typeface="Symbol" pitchFamily="2" charset="2"/>
              </a:rPr>
              <a:t>t</a:t>
            </a:r>
            <a:r>
              <a:rPr lang="fr-FR" dirty="0">
                <a:solidFill>
                  <a:srgbClr val="0432FF"/>
                </a:solidFill>
              </a:rPr>
              <a:t>  = +1</a:t>
            </a:r>
          </a:p>
          <a:p>
            <a:pPr marL="0" indent="0">
              <a:buNone/>
            </a:pPr>
            <a:endParaRPr lang="fr-FR" dirty="0">
              <a:solidFill>
                <a:srgbClr val="0432FF"/>
              </a:solidFill>
            </a:endParaRPr>
          </a:p>
          <a:p>
            <a:pPr marL="0" indent="0">
              <a:buNone/>
            </a:pPr>
            <a:r>
              <a:rPr lang="fr-FR" dirty="0">
                <a:solidFill>
                  <a:srgbClr val="0432FF"/>
                </a:solidFill>
              </a:rPr>
              <a:t> Il </a:t>
            </a:r>
            <a:r>
              <a:rPr lang="fr-FR" dirty="0" err="1">
                <a:solidFill>
                  <a:srgbClr val="0432FF"/>
                </a:solidFill>
              </a:rPr>
              <a:t>numero</a:t>
            </a:r>
            <a:r>
              <a:rPr lang="fr-FR" dirty="0">
                <a:solidFill>
                  <a:srgbClr val="0432FF"/>
                </a:solidFill>
              </a:rPr>
              <a:t> e’ </a:t>
            </a:r>
            <a:r>
              <a:rPr lang="fr-FR" dirty="0" err="1">
                <a:solidFill>
                  <a:srgbClr val="0432FF"/>
                </a:solidFill>
              </a:rPr>
              <a:t>negativo</a:t>
            </a:r>
            <a:r>
              <a:rPr lang="fr-FR" dirty="0">
                <a:solidFill>
                  <a:srgbClr val="0432FF"/>
                </a:solidFill>
              </a:rPr>
              <a:t> per le </a:t>
            </a:r>
            <a:r>
              <a:rPr lang="fr-FR" dirty="0" err="1">
                <a:solidFill>
                  <a:srgbClr val="0432FF"/>
                </a:solidFill>
              </a:rPr>
              <a:t>famiglie</a:t>
            </a:r>
            <a:r>
              <a:rPr lang="fr-FR" dirty="0">
                <a:solidFill>
                  <a:srgbClr val="0432FF"/>
                </a:solidFill>
              </a:rPr>
              <a:t> di antiquark:  </a:t>
            </a:r>
            <a:r>
              <a:rPr lang="fr-FR" dirty="0">
                <a:solidFill>
                  <a:srgbClr val="0432FF"/>
                </a:solidFill>
                <a:latin typeface="Symbol" pitchFamily="2" charset="2"/>
              </a:rPr>
              <a:t>-</a:t>
            </a:r>
            <a:r>
              <a:rPr lang="fr-FR" dirty="0">
                <a:solidFill>
                  <a:srgbClr val="0432FF"/>
                </a:solidFill>
              </a:rPr>
              <a:t>1</a:t>
            </a:r>
          </a:p>
          <a:p>
            <a:pPr marL="0" indent="0">
              <a:buNone/>
            </a:pPr>
            <a:r>
              <a:rPr lang="fr-FR" dirty="0"/>
              <a:t> </a:t>
            </a:r>
          </a:p>
          <a:p>
            <a:pPr marL="0" indent="0">
              <a:buNone/>
            </a:pPr>
            <a:r>
              <a:rPr lang="fr-FR" dirty="0"/>
              <a:t> </a:t>
            </a:r>
            <a:r>
              <a:rPr lang="fr-FR" dirty="0" err="1"/>
              <a:t>stato</a:t>
            </a:r>
            <a:r>
              <a:rPr lang="fr-FR" dirty="0"/>
              <a:t> </a:t>
            </a:r>
            <a:r>
              <a:rPr lang="fr-FR" dirty="0" err="1"/>
              <a:t>iniziale</a:t>
            </a:r>
            <a:r>
              <a:rPr lang="fr-FR" dirty="0"/>
              <a:t>                     </a:t>
            </a:r>
            <a:r>
              <a:rPr lang="fr-FR" dirty="0" err="1"/>
              <a:t>stato</a:t>
            </a:r>
            <a:r>
              <a:rPr lang="fr-FR" dirty="0"/>
              <a:t> finale  </a:t>
            </a:r>
            <a:r>
              <a:rPr lang="fr-FR" dirty="0">
                <a:solidFill>
                  <a:srgbClr val="0432FF"/>
                </a:solidFill>
              </a:rPr>
              <a:t>	</a:t>
            </a:r>
          </a:p>
          <a:p>
            <a:pPr marL="0" indent="0">
              <a:buNone/>
            </a:pPr>
            <a:r>
              <a:rPr lang="fr-FR" dirty="0">
                <a:solidFill>
                  <a:srgbClr val="0432FF"/>
                </a:solidFill>
              </a:rPr>
              <a:t>      </a:t>
            </a:r>
            <a:r>
              <a:rPr lang="fr-FR" dirty="0">
                <a:solidFill>
                  <a:srgbClr val="0432FF"/>
                </a:solidFill>
                <a:latin typeface="Symbol" pitchFamily="2" charset="2"/>
              </a:rPr>
              <a:t>m</a:t>
            </a:r>
            <a:r>
              <a:rPr lang="fr-FR" baseline="30000" dirty="0">
                <a:solidFill>
                  <a:srgbClr val="0432FF"/>
                </a:solidFill>
              </a:rPr>
              <a:t>+</a:t>
            </a:r>
            <a:r>
              <a:rPr lang="fr-FR" dirty="0">
                <a:solidFill>
                  <a:srgbClr val="0432FF"/>
                </a:solidFill>
              </a:rPr>
              <a:t>                  </a:t>
            </a:r>
            <a:r>
              <a:rPr lang="fr-FR" dirty="0">
                <a:solidFill>
                  <a:srgbClr val="0432FF"/>
                </a:solidFill>
                <a:sym typeface="Wingdings" pitchFamily="2" charset="2"/>
              </a:rPr>
              <a:t>      e</a:t>
            </a:r>
            <a:r>
              <a:rPr lang="fr-FR" baseline="30000" dirty="0">
                <a:solidFill>
                  <a:srgbClr val="0432FF"/>
                </a:solidFill>
                <a:sym typeface="Wingdings" pitchFamily="2" charset="2"/>
              </a:rPr>
              <a:t>+</a:t>
            </a:r>
            <a:r>
              <a:rPr lang="fr-FR" dirty="0">
                <a:solidFill>
                  <a:srgbClr val="0432FF"/>
                </a:solidFill>
                <a:sym typeface="Wingdings" pitchFamily="2" charset="2"/>
              </a:rPr>
              <a:t>    </a:t>
            </a:r>
            <a:r>
              <a:rPr lang="fr-FR" dirty="0">
                <a:solidFill>
                  <a:srgbClr val="0432FF"/>
                </a:solidFill>
                <a:latin typeface="Symbol" pitchFamily="2" charset="2"/>
                <a:sym typeface="Wingdings" pitchFamily="2" charset="2"/>
              </a:rPr>
              <a:t>n</a:t>
            </a:r>
            <a:r>
              <a:rPr lang="fr-FR" baseline="-25000" dirty="0">
                <a:solidFill>
                  <a:srgbClr val="0432FF"/>
                </a:solidFill>
                <a:sym typeface="Wingdings" pitchFamily="2" charset="2"/>
              </a:rPr>
              <a:t>e</a:t>
            </a:r>
            <a:r>
              <a:rPr lang="fr-FR" dirty="0">
                <a:solidFill>
                  <a:srgbClr val="0432FF"/>
                </a:solidFill>
                <a:sym typeface="Wingdings" pitchFamily="2" charset="2"/>
              </a:rPr>
              <a:t>    </a:t>
            </a:r>
            <a:r>
              <a:rPr lang="fr-FR" strike="sngStrike" dirty="0">
                <a:solidFill>
                  <a:srgbClr val="0432FF"/>
                </a:solidFill>
                <a:latin typeface="Symbol" pitchFamily="2" charset="2"/>
                <a:sym typeface="Wingdings" pitchFamily="2" charset="2"/>
              </a:rPr>
              <a:t>n</a:t>
            </a:r>
            <a:r>
              <a:rPr lang="fr-FR" strike="sngStrike" baseline="-25000" dirty="0">
                <a:solidFill>
                  <a:srgbClr val="0432FF"/>
                </a:solidFill>
                <a:latin typeface="Symbol" pitchFamily="2" charset="2"/>
                <a:sym typeface="Wingdings" pitchFamily="2" charset="2"/>
              </a:rPr>
              <a:t>m</a:t>
            </a:r>
          </a:p>
          <a:p>
            <a:pPr marL="0" indent="0">
              <a:buNone/>
            </a:pPr>
            <a:endParaRPr lang="fr-FR" baseline="-25000" dirty="0">
              <a:solidFill>
                <a:srgbClr val="0432FF"/>
              </a:solidFill>
              <a:sym typeface="Wingdings" pitchFamily="2" charset="2"/>
            </a:endParaRPr>
          </a:p>
          <a:p>
            <a:pPr marL="0" indent="0">
              <a:buNone/>
            </a:pPr>
            <a:endParaRPr lang="fr-FR" baseline="-25000" dirty="0">
              <a:solidFill>
                <a:srgbClr val="0432FF"/>
              </a:solidFill>
              <a:sym typeface="Wingdings" pitchFamily="2" charset="2"/>
            </a:endParaRPr>
          </a:p>
          <a:p>
            <a:pPr marL="0" indent="0">
              <a:buNone/>
            </a:pPr>
            <a:r>
              <a:rPr lang="fr-FR" dirty="0">
                <a:solidFill>
                  <a:srgbClr val="0432FF"/>
                </a:solidFill>
                <a:sym typeface="Wingdings" pitchFamily="2" charset="2"/>
              </a:rPr>
              <a:t>    L</a:t>
            </a:r>
            <a:r>
              <a:rPr lang="fr-FR" baseline="-25000" dirty="0">
                <a:solidFill>
                  <a:srgbClr val="0432FF"/>
                </a:solidFill>
                <a:latin typeface="Symbol" pitchFamily="2" charset="2"/>
                <a:sym typeface="Wingdings" pitchFamily="2" charset="2"/>
              </a:rPr>
              <a:t>m</a:t>
            </a:r>
            <a:r>
              <a:rPr lang="fr-FR" dirty="0">
                <a:solidFill>
                  <a:srgbClr val="0432FF"/>
                </a:solidFill>
                <a:sym typeface="Wingdings" pitchFamily="2" charset="2"/>
              </a:rPr>
              <a:t>=-1		                      L</a:t>
            </a:r>
            <a:r>
              <a:rPr lang="fr-FR" baseline="-25000" dirty="0">
                <a:solidFill>
                  <a:srgbClr val="0432FF"/>
                </a:solidFill>
                <a:latin typeface="Symbol" pitchFamily="2" charset="2"/>
                <a:sym typeface="Wingdings" pitchFamily="2" charset="2"/>
              </a:rPr>
              <a:t>m</a:t>
            </a:r>
            <a:r>
              <a:rPr lang="fr-FR" dirty="0">
                <a:solidFill>
                  <a:srgbClr val="0432FF"/>
                </a:solidFill>
                <a:sym typeface="Wingdings" pitchFamily="2" charset="2"/>
              </a:rPr>
              <a:t>= -1</a:t>
            </a:r>
          </a:p>
          <a:p>
            <a:pPr marL="0" indent="0">
              <a:buNone/>
            </a:pPr>
            <a:r>
              <a:rPr lang="fr-FR" dirty="0">
                <a:solidFill>
                  <a:srgbClr val="0432FF"/>
                </a:solidFill>
                <a:sym typeface="Wingdings" pitchFamily="2" charset="2"/>
              </a:rPr>
              <a:t>    L</a:t>
            </a:r>
            <a:r>
              <a:rPr lang="fr-FR" baseline="-25000" dirty="0">
                <a:solidFill>
                  <a:srgbClr val="0432FF"/>
                </a:solidFill>
                <a:sym typeface="Wingdings" pitchFamily="2" charset="2"/>
              </a:rPr>
              <a:t>e</a:t>
            </a:r>
            <a:r>
              <a:rPr lang="fr-FR" dirty="0">
                <a:solidFill>
                  <a:srgbClr val="0432FF"/>
                </a:solidFill>
                <a:sym typeface="Wingdings" pitchFamily="2" charset="2"/>
              </a:rPr>
              <a:t> = 0	              L</a:t>
            </a:r>
            <a:r>
              <a:rPr lang="fr-FR" baseline="-25000" dirty="0">
                <a:solidFill>
                  <a:srgbClr val="0432FF"/>
                </a:solidFill>
                <a:sym typeface="Wingdings" pitchFamily="2" charset="2"/>
              </a:rPr>
              <a:t>e</a:t>
            </a:r>
            <a:r>
              <a:rPr lang="fr-FR" dirty="0">
                <a:solidFill>
                  <a:srgbClr val="0432FF"/>
                </a:solidFill>
                <a:sym typeface="Wingdings" pitchFamily="2" charset="2"/>
              </a:rPr>
              <a:t>=-1</a:t>
            </a:r>
          </a:p>
          <a:p>
            <a:pPr marL="0" indent="0">
              <a:buNone/>
            </a:pPr>
            <a:r>
              <a:rPr lang="fr-FR" dirty="0">
                <a:solidFill>
                  <a:srgbClr val="0432FF"/>
                </a:solidFill>
                <a:sym typeface="Wingdings" pitchFamily="2" charset="2"/>
              </a:rPr>
              <a:t>			            L</a:t>
            </a:r>
            <a:r>
              <a:rPr lang="fr-FR" baseline="-25000" dirty="0">
                <a:solidFill>
                  <a:srgbClr val="0432FF"/>
                </a:solidFill>
                <a:sym typeface="Wingdings" pitchFamily="2" charset="2"/>
              </a:rPr>
              <a:t>e</a:t>
            </a:r>
            <a:r>
              <a:rPr lang="fr-FR" dirty="0">
                <a:solidFill>
                  <a:srgbClr val="0432FF"/>
                </a:solidFill>
                <a:sym typeface="Wingdings" pitchFamily="2" charset="2"/>
              </a:rPr>
              <a:t>=+1		</a:t>
            </a:r>
            <a:endParaRPr lang="fr-FR" dirty="0">
              <a:solidFill>
                <a:srgbClr val="0432FF"/>
              </a:solidFill>
            </a:endParaRPr>
          </a:p>
        </p:txBody>
      </p:sp>
      <p:sp>
        <p:nvSpPr>
          <p:cNvPr id="4" name="Slide Number Placeholder 3">
            <a:extLst>
              <a:ext uri="{FF2B5EF4-FFF2-40B4-BE49-F238E27FC236}">
                <a16:creationId xmlns:a16="http://schemas.microsoft.com/office/drawing/2014/main" id="{6F6EFC3A-7931-264B-9196-F4CB83C3FE00}"/>
              </a:ext>
            </a:extLst>
          </p:cNvPr>
          <p:cNvSpPr>
            <a:spLocks noGrp="1"/>
          </p:cNvSpPr>
          <p:nvPr>
            <p:ph type="sldNum" sz="quarter" idx="12"/>
          </p:nvPr>
        </p:nvSpPr>
        <p:spPr/>
        <p:txBody>
          <a:bodyPr/>
          <a:lstStyle/>
          <a:p>
            <a:fld id="{0EA2B60D-2C16-234D-B992-A5CB7E0D7813}" type="slidenum">
              <a:rPr lang="en-US" smtClean="0"/>
              <a:pPr/>
              <a:t>4</a:t>
            </a:fld>
            <a:endParaRPr lang="en-US"/>
          </a:p>
        </p:txBody>
      </p:sp>
      <p:cxnSp>
        <p:nvCxnSpPr>
          <p:cNvPr id="7" name="Straight Arrow Connector 6">
            <a:extLst>
              <a:ext uri="{FF2B5EF4-FFF2-40B4-BE49-F238E27FC236}">
                <a16:creationId xmlns:a16="http://schemas.microsoft.com/office/drawing/2014/main" id="{F16ED662-E004-9C49-89A8-C53B30E5EF1E}"/>
              </a:ext>
            </a:extLst>
          </p:cNvPr>
          <p:cNvCxnSpPr/>
          <p:nvPr/>
        </p:nvCxnSpPr>
        <p:spPr bwMode="auto">
          <a:xfrm flipH="1">
            <a:off x="3744400" y="4433829"/>
            <a:ext cx="194872" cy="47968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8" name="Straight Arrow Connector 7">
            <a:extLst>
              <a:ext uri="{FF2B5EF4-FFF2-40B4-BE49-F238E27FC236}">
                <a16:creationId xmlns:a16="http://schemas.microsoft.com/office/drawing/2014/main" id="{3EACD63B-D480-084C-AD18-E87CEBE4E543}"/>
              </a:ext>
            </a:extLst>
          </p:cNvPr>
          <p:cNvCxnSpPr>
            <a:cxnSpLocks/>
          </p:cNvCxnSpPr>
          <p:nvPr/>
        </p:nvCxnSpPr>
        <p:spPr bwMode="auto">
          <a:xfrm>
            <a:off x="4672206" y="4294354"/>
            <a:ext cx="0" cy="95937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Arrow Connector 8">
            <a:extLst>
              <a:ext uri="{FF2B5EF4-FFF2-40B4-BE49-F238E27FC236}">
                <a16:creationId xmlns:a16="http://schemas.microsoft.com/office/drawing/2014/main" id="{E787AAC1-5AA6-644F-89D0-A0F446F65D3E}"/>
              </a:ext>
            </a:extLst>
          </p:cNvPr>
          <p:cNvCxnSpPr>
            <a:cxnSpLocks/>
          </p:cNvCxnSpPr>
          <p:nvPr/>
        </p:nvCxnSpPr>
        <p:spPr bwMode="auto">
          <a:xfrm>
            <a:off x="5160573" y="4295331"/>
            <a:ext cx="127044" cy="37931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571135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E7CA6-0DBA-B84D-A471-4D8432CE3973}"/>
              </a:ext>
            </a:extLst>
          </p:cNvPr>
          <p:cNvSpPr>
            <a:spLocks noGrp="1"/>
          </p:cNvSpPr>
          <p:nvPr>
            <p:ph type="title"/>
          </p:nvPr>
        </p:nvSpPr>
        <p:spPr/>
        <p:txBody>
          <a:bodyPr>
            <a:normAutofit/>
          </a:bodyPr>
          <a:lstStyle/>
          <a:p>
            <a:r>
              <a:rPr lang="en-FR" sz="2800" b="1" dirty="0">
                <a:solidFill>
                  <a:srgbClr val="002060"/>
                </a:solidFill>
              </a:rPr>
              <a:t>Eventi ZZ, ZW e WW</a:t>
            </a:r>
          </a:p>
        </p:txBody>
      </p:sp>
      <p:sp>
        <p:nvSpPr>
          <p:cNvPr id="3" name="Content Placeholder 2">
            <a:extLst>
              <a:ext uri="{FF2B5EF4-FFF2-40B4-BE49-F238E27FC236}">
                <a16:creationId xmlns:a16="http://schemas.microsoft.com/office/drawing/2014/main" id="{DA4C9C78-4059-9440-8E64-CEB1109528CA}"/>
              </a:ext>
            </a:extLst>
          </p:cNvPr>
          <p:cNvSpPr>
            <a:spLocks noGrp="1"/>
          </p:cNvSpPr>
          <p:nvPr>
            <p:ph idx="1"/>
          </p:nvPr>
        </p:nvSpPr>
        <p:spPr>
          <a:xfrm>
            <a:off x="320536" y="912079"/>
            <a:ext cx="8475593" cy="4351338"/>
          </a:xfrm>
        </p:spPr>
        <p:txBody>
          <a:bodyPr/>
          <a:lstStyle/>
          <a:p>
            <a:r>
              <a:rPr lang="fr-FR" dirty="0" err="1"/>
              <a:t>Troverete</a:t>
            </a:r>
            <a:r>
              <a:rPr lang="fr-FR" dirty="0"/>
              <a:t> </a:t>
            </a:r>
            <a:r>
              <a:rPr lang="fr-FR" dirty="0" err="1"/>
              <a:t>molti</a:t>
            </a:r>
            <a:r>
              <a:rPr lang="fr-FR" dirty="0"/>
              <a:t> </a:t>
            </a:r>
            <a:r>
              <a:rPr lang="fr-FR" dirty="0" err="1"/>
              <a:t>eventi</a:t>
            </a:r>
            <a:r>
              <a:rPr lang="fr-FR" dirty="0"/>
              <a:t> a 4 </a:t>
            </a:r>
            <a:r>
              <a:rPr lang="fr-FR" dirty="0" err="1"/>
              <a:t>leptoni</a:t>
            </a:r>
            <a:r>
              <a:rPr lang="fr-FR" dirty="0"/>
              <a:t> (</a:t>
            </a:r>
            <a:r>
              <a:rPr lang="fr-FR" dirty="0" err="1"/>
              <a:t>carichi</a:t>
            </a:r>
            <a:r>
              <a:rPr lang="fr-FR" dirty="0"/>
              <a:t> e </a:t>
            </a:r>
            <a:r>
              <a:rPr lang="fr-FR" dirty="0" err="1"/>
              <a:t>neutri</a:t>
            </a:r>
            <a:r>
              <a:rPr lang="fr-FR" dirty="0"/>
              <a:t>) </a:t>
            </a:r>
          </a:p>
          <a:p>
            <a:endParaRPr lang="fr-FR" dirty="0"/>
          </a:p>
          <a:p>
            <a:pPr lvl="1"/>
            <a:r>
              <a:rPr lang="en-FR" dirty="0"/>
              <a:t>Z, ZZ, ou WW ou WZ, </a:t>
            </a:r>
          </a:p>
          <a:p>
            <a:pPr lvl="1"/>
            <a:r>
              <a:rPr lang="en-FR" dirty="0"/>
              <a:t>ou a Higgs </a:t>
            </a:r>
            <a:r>
              <a:rPr lang="en-FR" dirty="0">
                <a:sym typeface="Wingdings" pitchFamily="2" charset="2"/>
              </a:rPr>
              <a:t> WW / ZZ</a:t>
            </a:r>
          </a:p>
          <a:p>
            <a:pPr lvl="1"/>
            <a:endParaRPr lang="en-FR" dirty="0">
              <a:sym typeface="Wingdings" pitchFamily="2" charset="2"/>
            </a:endParaRPr>
          </a:p>
          <a:p>
            <a:pPr marL="457200" lvl="1" indent="0">
              <a:buNone/>
            </a:pPr>
            <a:endParaRPr lang="en-FR" dirty="0">
              <a:sym typeface="Wingdings" pitchFamily="2" charset="2"/>
            </a:endParaRPr>
          </a:p>
        </p:txBody>
      </p:sp>
      <p:pic>
        <p:nvPicPr>
          <p:cNvPr id="4" name="Picture 3">
            <a:extLst>
              <a:ext uri="{FF2B5EF4-FFF2-40B4-BE49-F238E27FC236}">
                <a16:creationId xmlns:a16="http://schemas.microsoft.com/office/drawing/2014/main" id="{D5111D63-7D2E-C546-93BF-1F90537C2E4A}"/>
              </a:ext>
            </a:extLst>
          </p:cNvPr>
          <p:cNvPicPr>
            <a:picLocks noChangeAspect="1"/>
          </p:cNvPicPr>
          <p:nvPr/>
        </p:nvPicPr>
        <p:blipFill>
          <a:blip r:embed="rId2"/>
          <a:stretch>
            <a:fillRect/>
          </a:stretch>
        </p:blipFill>
        <p:spPr>
          <a:xfrm>
            <a:off x="1356139" y="2757704"/>
            <a:ext cx="5591313" cy="4100296"/>
          </a:xfrm>
          <a:prstGeom prst="rect">
            <a:avLst/>
          </a:prstGeom>
        </p:spPr>
      </p:pic>
      <p:sp>
        <p:nvSpPr>
          <p:cNvPr id="5" name="Oval 4">
            <a:extLst>
              <a:ext uri="{FF2B5EF4-FFF2-40B4-BE49-F238E27FC236}">
                <a16:creationId xmlns:a16="http://schemas.microsoft.com/office/drawing/2014/main" id="{D210FD1B-152F-674A-919A-5C960A94D8D2}"/>
              </a:ext>
            </a:extLst>
          </p:cNvPr>
          <p:cNvSpPr/>
          <p:nvPr/>
        </p:nvSpPr>
        <p:spPr>
          <a:xfrm>
            <a:off x="1035858" y="1623502"/>
            <a:ext cx="362226" cy="3379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noFill/>
            </a:endParaRPr>
          </a:p>
        </p:txBody>
      </p:sp>
      <p:sp>
        <p:nvSpPr>
          <p:cNvPr id="6" name="Oval 5">
            <a:extLst>
              <a:ext uri="{FF2B5EF4-FFF2-40B4-BE49-F238E27FC236}">
                <a16:creationId xmlns:a16="http://schemas.microsoft.com/office/drawing/2014/main" id="{27825D47-22CD-AA4D-AAC8-0428F750E9E9}"/>
              </a:ext>
            </a:extLst>
          </p:cNvPr>
          <p:cNvSpPr/>
          <p:nvPr/>
        </p:nvSpPr>
        <p:spPr>
          <a:xfrm>
            <a:off x="1432319" y="1623502"/>
            <a:ext cx="362226" cy="33793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noFill/>
            </a:endParaRPr>
          </a:p>
        </p:txBody>
      </p:sp>
      <p:cxnSp>
        <p:nvCxnSpPr>
          <p:cNvPr id="15" name="Curved Connector 14">
            <a:extLst>
              <a:ext uri="{FF2B5EF4-FFF2-40B4-BE49-F238E27FC236}">
                <a16:creationId xmlns:a16="http://schemas.microsoft.com/office/drawing/2014/main" id="{19BD565E-EDC0-764F-854A-38D5B7492B67}"/>
              </a:ext>
            </a:extLst>
          </p:cNvPr>
          <p:cNvCxnSpPr/>
          <p:nvPr/>
        </p:nvCxnSpPr>
        <p:spPr>
          <a:xfrm rot="16200000" flipH="1">
            <a:off x="835991" y="2443079"/>
            <a:ext cx="1987826" cy="1309757"/>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urved Connector 16">
            <a:extLst>
              <a:ext uri="{FF2B5EF4-FFF2-40B4-BE49-F238E27FC236}">
                <a16:creationId xmlns:a16="http://schemas.microsoft.com/office/drawing/2014/main" id="{7D820F79-9187-9744-97E8-E7F1B17CDC77}"/>
              </a:ext>
            </a:extLst>
          </p:cNvPr>
          <p:cNvCxnSpPr/>
          <p:nvPr/>
        </p:nvCxnSpPr>
        <p:spPr>
          <a:xfrm rot="16200000" flipH="1">
            <a:off x="1580597" y="2276047"/>
            <a:ext cx="2743200" cy="239919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18501510-FF6D-6E40-BD42-4DE0B9255F4F}"/>
              </a:ext>
            </a:extLst>
          </p:cNvPr>
          <p:cNvSpPr/>
          <p:nvPr/>
        </p:nvSpPr>
        <p:spPr>
          <a:xfrm>
            <a:off x="1579196" y="1961430"/>
            <a:ext cx="792923" cy="3379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noFill/>
            </a:endParaRPr>
          </a:p>
        </p:txBody>
      </p:sp>
      <p:cxnSp>
        <p:nvCxnSpPr>
          <p:cNvPr id="20" name="Curved Connector 19">
            <a:extLst>
              <a:ext uri="{FF2B5EF4-FFF2-40B4-BE49-F238E27FC236}">
                <a16:creationId xmlns:a16="http://schemas.microsoft.com/office/drawing/2014/main" id="{835BAF3F-0A41-4547-9302-D7C5C9D82DF2}"/>
              </a:ext>
            </a:extLst>
          </p:cNvPr>
          <p:cNvCxnSpPr>
            <a:cxnSpLocks/>
          </p:cNvCxnSpPr>
          <p:nvPr/>
        </p:nvCxnSpPr>
        <p:spPr>
          <a:xfrm rot="16200000" flipH="1">
            <a:off x="1895612" y="2965989"/>
            <a:ext cx="1769166" cy="721137"/>
          </a:xfrm>
          <a:prstGeom prst="curvedConnector3">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227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E73BF-F6F6-5A46-9696-01DC337F075C}"/>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64A7200B-0F9B-1F46-B6D5-B9918D6B266A}"/>
              </a:ext>
            </a:extLst>
          </p:cNvPr>
          <p:cNvSpPr>
            <a:spLocks noGrp="1"/>
          </p:cNvSpPr>
          <p:nvPr>
            <p:ph idx="1"/>
          </p:nvPr>
        </p:nvSpPr>
        <p:spPr/>
        <p:txBody>
          <a:bodyPr/>
          <a:lstStyle/>
          <a:p>
            <a:endParaRPr lang="en-FR"/>
          </a:p>
        </p:txBody>
      </p:sp>
      <p:pic>
        <p:nvPicPr>
          <p:cNvPr id="5" name="Picture 4">
            <a:extLst>
              <a:ext uri="{FF2B5EF4-FFF2-40B4-BE49-F238E27FC236}">
                <a16:creationId xmlns:a16="http://schemas.microsoft.com/office/drawing/2014/main" id="{82CBEE71-18B8-1844-B84C-3D57185BE38E}"/>
              </a:ext>
            </a:extLst>
          </p:cNvPr>
          <p:cNvPicPr>
            <a:picLocks noChangeAspect="1"/>
          </p:cNvPicPr>
          <p:nvPr/>
        </p:nvPicPr>
        <p:blipFill>
          <a:blip r:embed="rId2"/>
          <a:stretch>
            <a:fillRect/>
          </a:stretch>
        </p:blipFill>
        <p:spPr>
          <a:xfrm>
            <a:off x="1504092" y="30596"/>
            <a:ext cx="6232634" cy="3218980"/>
          </a:xfrm>
          <a:prstGeom prst="rect">
            <a:avLst/>
          </a:prstGeom>
        </p:spPr>
      </p:pic>
      <p:pic>
        <p:nvPicPr>
          <p:cNvPr id="6" name="Picture 5">
            <a:extLst>
              <a:ext uri="{FF2B5EF4-FFF2-40B4-BE49-F238E27FC236}">
                <a16:creationId xmlns:a16="http://schemas.microsoft.com/office/drawing/2014/main" id="{9E4DF14F-F5E3-8B4C-9605-108CEA027DF5}"/>
              </a:ext>
            </a:extLst>
          </p:cNvPr>
          <p:cNvPicPr>
            <a:picLocks noChangeAspect="1"/>
          </p:cNvPicPr>
          <p:nvPr/>
        </p:nvPicPr>
        <p:blipFill>
          <a:blip r:embed="rId3"/>
          <a:stretch>
            <a:fillRect/>
          </a:stretch>
        </p:blipFill>
        <p:spPr>
          <a:xfrm>
            <a:off x="4620409" y="3239503"/>
            <a:ext cx="4591049" cy="3587901"/>
          </a:xfrm>
          <a:prstGeom prst="rect">
            <a:avLst/>
          </a:prstGeom>
        </p:spPr>
      </p:pic>
      <p:pic>
        <p:nvPicPr>
          <p:cNvPr id="7" name="Picture 6">
            <a:extLst>
              <a:ext uri="{FF2B5EF4-FFF2-40B4-BE49-F238E27FC236}">
                <a16:creationId xmlns:a16="http://schemas.microsoft.com/office/drawing/2014/main" id="{E33A5562-029E-344E-B010-570008AC2856}"/>
              </a:ext>
            </a:extLst>
          </p:cNvPr>
          <p:cNvPicPr>
            <a:picLocks noChangeAspect="1"/>
          </p:cNvPicPr>
          <p:nvPr/>
        </p:nvPicPr>
        <p:blipFill>
          <a:blip r:embed="rId4"/>
          <a:stretch>
            <a:fillRect/>
          </a:stretch>
        </p:blipFill>
        <p:spPr>
          <a:xfrm>
            <a:off x="-67456" y="3179160"/>
            <a:ext cx="4591049" cy="3648244"/>
          </a:xfrm>
          <a:prstGeom prst="rect">
            <a:avLst/>
          </a:prstGeom>
        </p:spPr>
      </p:pic>
      <p:sp>
        <p:nvSpPr>
          <p:cNvPr id="4" name="TextBox 3">
            <a:extLst>
              <a:ext uri="{FF2B5EF4-FFF2-40B4-BE49-F238E27FC236}">
                <a16:creationId xmlns:a16="http://schemas.microsoft.com/office/drawing/2014/main" id="{8B113339-34D3-1F4E-B82A-D64E0B8C5E8C}"/>
              </a:ext>
            </a:extLst>
          </p:cNvPr>
          <p:cNvSpPr txBox="1"/>
          <p:nvPr/>
        </p:nvSpPr>
        <p:spPr>
          <a:xfrm>
            <a:off x="6056851" y="218598"/>
            <a:ext cx="1080745" cy="369332"/>
          </a:xfrm>
          <a:prstGeom prst="rect">
            <a:avLst/>
          </a:prstGeom>
          <a:solidFill>
            <a:schemeClr val="bg1"/>
          </a:solidFill>
        </p:spPr>
        <p:txBody>
          <a:bodyPr wrap="none" rtlCol="0">
            <a:spAutoFit/>
          </a:bodyPr>
          <a:lstStyle/>
          <a:p>
            <a:r>
              <a:rPr lang="fr-FR" dirty="0" err="1">
                <a:solidFill>
                  <a:srgbClr val="00B050"/>
                </a:solidFill>
                <a:sym typeface="Wingdings" pitchFamily="2" charset="2"/>
              </a:rPr>
              <a:t>ee</a:t>
            </a:r>
            <a:r>
              <a:rPr lang="fr-FR" dirty="0">
                <a:solidFill>
                  <a:srgbClr val="00B050"/>
                </a:solidFill>
                <a:sym typeface="Wingdings" pitchFamily="2" charset="2"/>
              </a:rPr>
              <a:t> </a:t>
            </a:r>
            <a:r>
              <a:rPr lang="fr-FR" dirty="0" err="1">
                <a:solidFill>
                  <a:srgbClr val="FF0000"/>
                </a:solidFill>
                <a:sym typeface="Wingdings" pitchFamily="2" charset="2"/>
              </a:rPr>
              <a:t>mumu</a:t>
            </a:r>
            <a:endParaRPr lang="fr-FR" dirty="0">
              <a:solidFill>
                <a:srgbClr val="FF0000"/>
              </a:solidFill>
            </a:endParaRPr>
          </a:p>
        </p:txBody>
      </p:sp>
      <p:sp>
        <p:nvSpPr>
          <p:cNvPr id="8" name="TextBox 7">
            <a:extLst>
              <a:ext uri="{FF2B5EF4-FFF2-40B4-BE49-F238E27FC236}">
                <a16:creationId xmlns:a16="http://schemas.microsoft.com/office/drawing/2014/main" id="{8F564C8B-9790-8343-B562-10CD1155B10F}"/>
              </a:ext>
            </a:extLst>
          </p:cNvPr>
          <p:cNvSpPr txBox="1"/>
          <p:nvPr/>
        </p:nvSpPr>
        <p:spPr>
          <a:xfrm>
            <a:off x="3075815" y="3761727"/>
            <a:ext cx="1462260" cy="369332"/>
          </a:xfrm>
          <a:prstGeom prst="rect">
            <a:avLst/>
          </a:prstGeom>
          <a:solidFill>
            <a:schemeClr val="bg1"/>
          </a:solidFill>
        </p:spPr>
        <p:txBody>
          <a:bodyPr wrap="none" rtlCol="0">
            <a:spAutoFit/>
          </a:bodyPr>
          <a:lstStyle/>
          <a:p>
            <a:r>
              <a:rPr lang="fr-FR" dirty="0" err="1">
                <a:solidFill>
                  <a:srgbClr val="FF0000"/>
                </a:solidFill>
                <a:sym typeface="Wingdings" pitchFamily="2" charset="2"/>
              </a:rPr>
              <a:t>mumu</a:t>
            </a:r>
            <a:r>
              <a:rPr lang="fr-FR" dirty="0">
                <a:solidFill>
                  <a:srgbClr val="00B050"/>
                </a:solidFill>
                <a:sym typeface="Wingdings" pitchFamily="2" charset="2"/>
              </a:rPr>
              <a:t> </a:t>
            </a:r>
            <a:r>
              <a:rPr lang="fr-FR" dirty="0" err="1">
                <a:solidFill>
                  <a:srgbClr val="FF0000"/>
                </a:solidFill>
                <a:sym typeface="Wingdings" pitchFamily="2" charset="2"/>
              </a:rPr>
              <a:t>mumu</a:t>
            </a:r>
            <a:endParaRPr lang="fr-FR" dirty="0">
              <a:solidFill>
                <a:srgbClr val="FF0000"/>
              </a:solidFill>
            </a:endParaRPr>
          </a:p>
        </p:txBody>
      </p:sp>
      <p:sp>
        <p:nvSpPr>
          <p:cNvPr id="9" name="TextBox 8">
            <a:extLst>
              <a:ext uri="{FF2B5EF4-FFF2-40B4-BE49-F238E27FC236}">
                <a16:creationId xmlns:a16="http://schemas.microsoft.com/office/drawing/2014/main" id="{1A8FA0E4-0D5D-B04E-AE9A-6676EA6478ED}"/>
              </a:ext>
            </a:extLst>
          </p:cNvPr>
          <p:cNvSpPr txBox="1"/>
          <p:nvPr/>
        </p:nvSpPr>
        <p:spPr>
          <a:xfrm>
            <a:off x="8386182" y="3405951"/>
            <a:ext cx="646331" cy="369332"/>
          </a:xfrm>
          <a:prstGeom prst="rect">
            <a:avLst/>
          </a:prstGeom>
          <a:solidFill>
            <a:schemeClr val="bg1"/>
          </a:solidFill>
        </p:spPr>
        <p:txBody>
          <a:bodyPr wrap="none" rtlCol="0">
            <a:spAutoFit/>
          </a:bodyPr>
          <a:lstStyle/>
          <a:p>
            <a:r>
              <a:rPr lang="fr-FR" dirty="0" err="1">
                <a:solidFill>
                  <a:srgbClr val="00B050"/>
                </a:solidFill>
                <a:sym typeface="Wingdings" pitchFamily="2" charset="2"/>
              </a:rPr>
              <a:t>eeee</a:t>
            </a:r>
            <a:endParaRPr lang="fr-FR" dirty="0">
              <a:solidFill>
                <a:srgbClr val="00B050"/>
              </a:solidFill>
            </a:endParaRPr>
          </a:p>
        </p:txBody>
      </p:sp>
    </p:spTree>
    <p:extLst>
      <p:ext uri="{BB962C8B-B14F-4D97-AF65-F5344CB8AC3E}">
        <p14:creationId xmlns:p14="http://schemas.microsoft.com/office/powerpoint/2010/main" val="32500570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1C258-8571-BD45-BC51-4963AAE6506B}"/>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3706709A-F77E-1147-BAEC-A71AB8F9592C}"/>
              </a:ext>
            </a:extLst>
          </p:cNvPr>
          <p:cNvSpPr>
            <a:spLocks noGrp="1"/>
          </p:cNvSpPr>
          <p:nvPr>
            <p:ph idx="1"/>
          </p:nvPr>
        </p:nvSpPr>
        <p:spPr/>
        <p:txBody>
          <a:bodyPr/>
          <a:lstStyle/>
          <a:p>
            <a:endParaRPr lang="en-FR"/>
          </a:p>
        </p:txBody>
      </p:sp>
      <p:pic>
        <p:nvPicPr>
          <p:cNvPr id="4" name="Picture 3">
            <a:extLst>
              <a:ext uri="{FF2B5EF4-FFF2-40B4-BE49-F238E27FC236}">
                <a16:creationId xmlns:a16="http://schemas.microsoft.com/office/drawing/2014/main" id="{4416845D-E9E2-C149-99F8-59E00222725A}"/>
              </a:ext>
            </a:extLst>
          </p:cNvPr>
          <p:cNvPicPr>
            <a:picLocks noChangeAspect="1"/>
          </p:cNvPicPr>
          <p:nvPr/>
        </p:nvPicPr>
        <p:blipFill>
          <a:blip r:embed="rId2"/>
          <a:stretch>
            <a:fillRect/>
          </a:stretch>
        </p:blipFill>
        <p:spPr>
          <a:xfrm>
            <a:off x="0" y="140179"/>
            <a:ext cx="9144000" cy="6577642"/>
          </a:xfrm>
          <a:prstGeom prst="rect">
            <a:avLst/>
          </a:prstGeom>
        </p:spPr>
      </p:pic>
    </p:spTree>
    <p:extLst>
      <p:ext uri="{BB962C8B-B14F-4D97-AF65-F5344CB8AC3E}">
        <p14:creationId xmlns:p14="http://schemas.microsoft.com/office/powerpoint/2010/main" val="2214587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6AC3A-050D-7C4E-8D66-09EC567CED33}"/>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C7DF8A68-3C7B-E246-B4B2-F5184F474FDB}"/>
              </a:ext>
            </a:extLst>
          </p:cNvPr>
          <p:cNvSpPr>
            <a:spLocks noGrp="1"/>
          </p:cNvSpPr>
          <p:nvPr>
            <p:ph idx="1"/>
          </p:nvPr>
        </p:nvSpPr>
        <p:spPr/>
        <p:txBody>
          <a:bodyPr/>
          <a:lstStyle/>
          <a:p>
            <a:endParaRPr lang="en-FR"/>
          </a:p>
        </p:txBody>
      </p:sp>
      <p:pic>
        <p:nvPicPr>
          <p:cNvPr id="5" name="Picture 4">
            <a:extLst>
              <a:ext uri="{FF2B5EF4-FFF2-40B4-BE49-F238E27FC236}">
                <a16:creationId xmlns:a16="http://schemas.microsoft.com/office/drawing/2014/main" id="{DC907411-6C9E-FD49-8274-948EDEDA5CFD}"/>
              </a:ext>
            </a:extLst>
          </p:cNvPr>
          <p:cNvPicPr>
            <a:picLocks noChangeAspect="1"/>
          </p:cNvPicPr>
          <p:nvPr/>
        </p:nvPicPr>
        <p:blipFill>
          <a:blip r:embed="rId2"/>
          <a:stretch>
            <a:fillRect/>
          </a:stretch>
        </p:blipFill>
        <p:spPr>
          <a:xfrm>
            <a:off x="0" y="99978"/>
            <a:ext cx="9144000" cy="6658043"/>
          </a:xfrm>
          <a:prstGeom prst="rect">
            <a:avLst/>
          </a:prstGeom>
        </p:spPr>
      </p:pic>
    </p:spTree>
    <p:extLst>
      <p:ext uri="{BB962C8B-B14F-4D97-AF65-F5344CB8AC3E}">
        <p14:creationId xmlns:p14="http://schemas.microsoft.com/office/powerpoint/2010/main" val="26070027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D1D8E-734D-E74D-8A03-319D5F1DE9E5}"/>
              </a:ext>
            </a:extLst>
          </p:cNvPr>
          <p:cNvSpPr>
            <a:spLocks noGrp="1"/>
          </p:cNvSpPr>
          <p:nvPr>
            <p:ph type="title"/>
          </p:nvPr>
        </p:nvSpPr>
        <p:spPr/>
        <p:txBody>
          <a:bodyPr>
            <a:normAutofit/>
          </a:bodyPr>
          <a:lstStyle/>
          <a:p>
            <a:r>
              <a:rPr lang="en-US" sz="2800" b="1" dirty="0">
                <a:solidFill>
                  <a:srgbClr val="002060"/>
                </a:solidFill>
              </a:rPr>
              <a:t>I quark </a:t>
            </a:r>
            <a:r>
              <a:rPr lang="en-US" sz="2800" b="1" dirty="0" err="1">
                <a:solidFill>
                  <a:srgbClr val="002060"/>
                </a:solidFill>
              </a:rPr>
              <a:t>nel</a:t>
            </a:r>
            <a:r>
              <a:rPr lang="en-US" sz="2800" b="1" dirty="0">
                <a:solidFill>
                  <a:srgbClr val="002060"/>
                </a:solidFill>
              </a:rPr>
              <a:t> </a:t>
            </a:r>
            <a:r>
              <a:rPr lang="en-US" sz="2800" b="1" dirty="0" err="1">
                <a:solidFill>
                  <a:srgbClr val="002060"/>
                </a:solidFill>
              </a:rPr>
              <a:t>protone</a:t>
            </a:r>
            <a:endParaRPr lang="en-FR" sz="2800" b="1" dirty="0">
              <a:solidFill>
                <a:srgbClr val="002060"/>
              </a:solidFill>
            </a:endParaRPr>
          </a:p>
        </p:txBody>
      </p:sp>
      <p:sp>
        <p:nvSpPr>
          <p:cNvPr id="3" name="Content Placeholder 2">
            <a:extLst>
              <a:ext uri="{FF2B5EF4-FFF2-40B4-BE49-F238E27FC236}">
                <a16:creationId xmlns:a16="http://schemas.microsoft.com/office/drawing/2014/main" id="{6D4F5AC2-09C9-204F-A45F-45E6E363BD13}"/>
              </a:ext>
            </a:extLst>
          </p:cNvPr>
          <p:cNvSpPr>
            <a:spLocks noGrp="1"/>
          </p:cNvSpPr>
          <p:nvPr>
            <p:ph idx="1"/>
          </p:nvPr>
        </p:nvSpPr>
        <p:spPr>
          <a:xfrm>
            <a:off x="101876" y="772596"/>
            <a:ext cx="7886700" cy="4351338"/>
          </a:xfrm>
        </p:spPr>
        <p:txBody>
          <a:bodyPr/>
          <a:lstStyle/>
          <a:p>
            <a:pPr marL="0" indent="0">
              <a:buNone/>
            </a:pPr>
            <a:r>
              <a:rPr lang="en-FR" dirty="0"/>
              <a:t>Il  protone e’ formato da:</a:t>
            </a:r>
          </a:p>
          <a:p>
            <a:r>
              <a:rPr lang="en-FR" dirty="0"/>
              <a:t>3 quarks di valenza e </a:t>
            </a:r>
          </a:p>
          <a:p>
            <a:r>
              <a:rPr lang="en-GB" dirty="0"/>
              <a:t>un mare di quark, antiquark e </a:t>
            </a:r>
            <a:r>
              <a:rPr lang="en-GB" dirty="0" err="1"/>
              <a:t>gluoni</a:t>
            </a:r>
            <a:endParaRPr lang="en-GB" dirty="0"/>
          </a:p>
          <a:p>
            <a:pPr marL="0" indent="0">
              <a:buNone/>
            </a:pPr>
            <a:r>
              <a:rPr lang="en-GB" dirty="0"/>
              <a:t>	</a:t>
            </a:r>
          </a:p>
          <a:p>
            <a:pPr marL="0" indent="0">
              <a:buNone/>
            </a:pPr>
            <a:r>
              <a:rPr lang="en-GB" dirty="0" err="1"/>
              <a:t>Protone</a:t>
            </a:r>
            <a:r>
              <a:rPr lang="en-GB" dirty="0"/>
              <a:t> = ( </a:t>
            </a:r>
            <a:r>
              <a:rPr lang="en-GB" dirty="0" err="1"/>
              <a:t>u,u,d</a:t>
            </a:r>
            <a:r>
              <a:rPr lang="en-GB" dirty="0"/>
              <a:t>)</a:t>
            </a:r>
            <a:r>
              <a:rPr lang="en-GB" baseline="-25000" dirty="0"/>
              <a:t>v</a:t>
            </a:r>
            <a:r>
              <a:rPr lang="en-GB" dirty="0"/>
              <a:t>  + mare</a:t>
            </a:r>
          </a:p>
        </p:txBody>
      </p:sp>
      <p:sp>
        <p:nvSpPr>
          <p:cNvPr id="4" name="Rectangle 3">
            <a:extLst>
              <a:ext uri="{FF2B5EF4-FFF2-40B4-BE49-F238E27FC236}">
                <a16:creationId xmlns:a16="http://schemas.microsoft.com/office/drawing/2014/main" id="{832B72CD-3E58-7345-AE9C-977BD28D7002}"/>
              </a:ext>
            </a:extLst>
          </p:cNvPr>
          <p:cNvSpPr/>
          <p:nvPr/>
        </p:nvSpPr>
        <p:spPr>
          <a:xfrm>
            <a:off x="119682" y="3138772"/>
            <a:ext cx="6857587" cy="3693319"/>
          </a:xfrm>
          <a:prstGeom prst="rect">
            <a:avLst/>
          </a:prstGeom>
          <a:ln>
            <a:noFill/>
          </a:ln>
        </p:spPr>
        <p:txBody>
          <a:bodyPr wrap="square">
            <a:spAutoFit/>
          </a:bodyPr>
          <a:lstStyle/>
          <a:p>
            <a:r>
              <a:rPr lang="en-GB" dirty="0" err="1">
                <a:solidFill>
                  <a:srgbClr val="000000"/>
                </a:solidFill>
                <a:latin typeface="inherit"/>
              </a:rPr>
              <a:t>abbiamo</a:t>
            </a:r>
            <a:r>
              <a:rPr lang="en-GB" dirty="0">
                <a:solidFill>
                  <a:srgbClr val="000000"/>
                </a:solidFill>
                <a:latin typeface="inherit"/>
              </a:rPr>
              <a:t> 3 </a:t>
            </a:r>
            <a:r>
              <a:rPr lang="en-GB" dirty="0" err="1">
                <a:solidFill>
                  <a:srgbClr val="000000"/>
                </a:solidFill>
                <a:latin typeface="inherit"/>
              </a:rPr>
              <a:t>modi</a:t>
            </a:r>
            <a:r>
              <a:rPr lang="en-GB" dirty="0">
                <a:solidFill>
                  <a:srgbClr val="000000"/>
                </a:solidFill>
                <a:latin typeface="inherit"/>
              </a:rPr>
              <a:t> di fare un </a:t>
            </a:r>
            <a:r>
              <a:rPr lang="en-GB" dirty="0">
                <a:solidFill>
                  <a:srgbClr val="C00000"/>
                </a:solidFill>
                <a:latin typeface="inherit"/>
              </a:rPr>
              <a:t>W+ </a:t>
            </a:r>
            <a:endParaRPr lang="en-GB" dirty="0">
              <a:solidFill>
                <a:srgbClr val="000000"/>
              </a:solidFill>
              <a:latin typeface="-webkit-standard"/>
            </a:endParaRPr>
          </a:p>
          <a:p>
            <a:r>
              <a:rPr lang="en-GB" dirty="0">
                <a:solidFill>
                  <a:srgbClr val="000000"/>
                </a:solidFill>
                <a:latin typeface="-webkit-standard"/>
              </a:rPr>
              <a:t>- quark up </a:t>
            </a:r>
            <a:r>
              <a:rPr lang="en-GB" dirty="0">
                <a:solidFill>
                  <a:srgbClr val="00B050"/>
                </a:solidFill>
                <a:latin typeface="-webkit-standard"/>
              </a:rPr>
              <a:t>u</a:t>
            </a:r>
            <a:r>
              <a:rPr lang="en-GB" baseline="-25000" dirty="0">
                <a:solidFill>
                  <a:srgbClr val="00B050"/>
                </a:solidFill>
                <a:latin typeface="-webkit-standard"/>
              </a:rPr>
              <a:t>v1</a:t>
            </a:r>
            <a:r>
              <a:rPr lang="en-GB" dirty="0">
                <a:solidFill>
                  <a:srgbClr val="000000"/>
                </a:solidFill>
                <a:latin typeface="-webkit-standard"/>
              </a:rPr>
              <a:t> di </a:t>
            </a:r>
            <a:r>
              <a:rPr lang="en-GB" dirty="0" err="1">
                <a:solidFill>
                  <a:srgbClr val="000000"/>
                </a:solidFill>
                <a:latin typeface="-webkit-standard"/>
              </a:rPr>
              <a:t>valenza</a:t>
            </a:r>
            <a:r>
              <a:rPr lang="en-GB" dirty="0">
                <a:solidFill>
                  <a:srgbClr val="000000"/>
                </a:solidFill>
                <a:latin typeface="-webkit-standard"/>
              </a:rPr>
              <a:t> plus antidown quark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del mare</a:t>
            </a:r>
          </a:p>
          <a:p>
            <a:r>
              <a:rPr lang="en-GB" dirty="0">
                <a:solidFill>
                  <a:srgbClr val="000000"/>
                </a:solidFill>
                <a:latin typeface="-webkit-standard"/>
              </a:rPr>
              <a:t>- quark up </a:t>
            </a:r>
            <a:r>
              <a:rPr lang="en-GB" dirty="0">
                <a:solidFill>
                  <a:srgbClr val="00B050"/>
                </a:solidFill>
                <a:latin typeface="-webkit-standard"/>
              </a:rPr>
              <a:t>u</a:t>
            </a:r>
            <a:r>
              <a:rPr lang="en-GB" baseline="-25000" dirty="0">
                <a:solidFill>
                  <a:srgbClr val="00B050"/>
                </a:solidFill>
                <a:latin typeface="-webkit-standard"/>
              </a:rPr>
              <a:t>v2</a:t>
            </a:r>
            <a:r>
              <a:rPr lang="en-GB" dirty="0">
                <a:solidFill>
                  <a:srgbClr val="000000"/>
                </a:solidFill>
                <a:latin typeface="-webkit-standard"/>
              </a:rPr>
              <a:t> di </a:t>
            </a:r>
            <a:r>
              <a:rPr lang="en-GB" dirty="0" err="1">
                <a:solidFill>
                  <a:srgbClr val="000000"/>
                </a:solidFill>
                <a:latin typeface="-webkit-standard"/>
              </a:rPr>
              <a:t>valenza</a:t>
            </a:r>
            <a:r>
              <a:rPr lang="en-GB" dirty="0">
                <a:solidFill>
                  <a:srgbClr val="000000"/>
                </a:solidFill>
                <a:latin typeface="-webkit-standard"/>
              </a:rPr>
              <a:t> plus antidown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del mare </a:t>
            </a:r>
          </a:p>
          <a:p>
            <a:r>
              <a:rPr lang="en-GB" dirty="0">
                <a:solidFill>
                  <a:srgbClr val="000000"/>
                </a:solidFill>
                <a:latin typeface="-webkit-standard"/>
              </a:rPr>
              <a:t>- quark up </a:t>
            </a:r>
            <a:r>
              <a:rPr lang="en-GB" dirty="0" err="1">
                <a:solidFill>
                  <a:srgbClr val="00B050"/>
                </a:solidFill>
                <a:latin typeface="-webkit-standard"/>
              </a:rPr>
              <a:t>u</a:t>
            </a:r>
            <a:r>
              <a:rPr lang="en-GB" baseline="-25000" dirty="0" err="1">
                <a:solidFill>
                  <a:srgbClr val="00B050"/>
                </a:solidFill>
                <a:latin typeface="-webkit-standard"/>
              </a:rPr>
              <a:t>see</a:t>
            </a:r>
            <a:r>
              <a:rPr lang="en-GB" dirty="0">
                <a:solidFill>
                  <a:srgbClr val="000000"/>
                </a:solidFill>
                <a:latin typeface="-webkit-standard"/>
              </a:rPr>
              <a:t>  del mare plus antidown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del mare</a:t>
            </a:r>
            <a:br>
              <a:rPr lang="en-GB" dirty="0">
                <a:solidFill>
                  <a:srgbClr val="000000"/>
                </a:solidFill>
                <a:latin typeface="-webkit-standard"/>
              </a:rPr>
            </a:br>
            <a:endParaRPr lang="en-GB" dirty="0">
              <a:solidFill>
                <a:srgbClr val="000000"/>
              </a:solidFill>
              <a:latin typeface="-webkit-standard"/>
            </a:endParaRPr>
          </a:p>
          <a:p>
            <a:r>
              <a:rPr lang="en-GB" dirty="0" err="1">
                <a:solidFill>
                  <a:srgbClr val="000000"/>
                </a:solidFill>
                <a:latin typeface="inherit"/>
              </a:rPr>
              <a:t>Abbiamo</a:t>
            </a:r>
            <a:r>
              <a:rPr lang="en-GB" dirty="0">
                <a:solidFill>
                  <a:srgbClr val="000000"/>
                </a:solidFill>
                <a:latin typeface="inherit"/>
              </a:rPr>
              <a:t> 2 </a:t>
            </a:r>
            <a:r>
              <a:rPr lang="en-GB" dirty="0" err="1">
                <a:solidFill>
                  <a:srgbClr val="000000"/>
                </a:solidFill>
                <a:latin typeface="inherit"/>
              </a:rPr>
              <a:t>modi</a:t>
            </a:r>
            <a:r>
              <a:rPr lang="en-GB" dirty="0">
                <a:solidFill>
                  <a:srgbClr val="000000"/>
                </a:solidFill>
                <a:latin typeface="inherit"/>
              </a:rPr>
              <a:t> di fare un </a:t>
            </a:r>
            <a:r>
              <a:rPr lang="en-GB" dirty="0">
                <a:solidFill>
                  <a:srgbClr val="C00000"/>
                </a:solidFill>
                <a:latin typeface="inherit"/>
              </a:rPr>
              <a:t>W- </a:t>
            </a:r>
            <a:endParaRPr lang="en-GB" dirty="0">
              <a:solidFill>
                <a:srgbClr val="000000"/>
              </a:solidFill>
              <a:latin typeface="-webkit-standard"/>
            </a:endParaRPr>
          </a:p>
          <a:p>
            <a:r>
              <a:rPr lang="en-GB" dirty="0">
                <a:solidFill>
                  <a:srgbClr val="000000"/>
                </a:solidFill>
                <a:latin typeface="-webkit-standard"/>
              </a:rPr>
              <a:t>- quark down </a:t>
            </a:r>
            <a:r>
              <a:rPr lang="en-GB" dirty="0">
                <a:solidFill>
                  <a:srgbClr val="00B050"/>
                </a:solidFill>
                <a:latin typeface="-webkit-standard"/>
              </a:rPr>
              <a:t>d</a:t>
            </a:r>
            <a:r>
              <a:rPr lang="en-GB" baseline="-25000" dirty="0">
                <a:solidFill>
                  <a:srgbClr val="00B050"/>
                </a:solidFill>
                <a:latin typeface="-webkit-standard"/>
              </a:rPr>
              <a:t>v</a:t>
            </a:r>
            <a:r>
              <a:rPr lang="en-GB" dirty="0">
                <a:solidFill>
                  <a:srgbClr val="000000"/>
                </a:solidFill>
                <a:latin typeface="-webkit-standard"/>
              </a:rPr>
              <a:t> di </a:t>
            </a:r>
            <a:r>
              <a:rPr lang="en-GB" dirty="0" err="1">
                <a:solidFill>
                  <a:srgbClr val="000000"/>
                </a:solidFill>
                <a:latin typeface="-webkit-standard"/>
              </a:rPr>
              <a:t>valenza</a:t>
            </a:r>
            <a:r>
              <a:rPr lang="en-GB" dirty="0">
                <a:solidFill>
                  <a:srgbClr val="000000"/>
                </a:solidFill>
                <a:latin typeface="-webkit-standard"/>
              </a:rPr>
              <a:t>  plus antiup </a:t>
            </a:r>
            <a:r>
              <a:rPr lang="en-GB" dirty="0" err="1">
                <a:solidFill>
                  <a:srgbClr val="00B050"/>
                </a:solidFill>
                <a:latin typeface="-webkit-standard"/>
              </a:rPr>
              <a:t>u</a:t>
            </a:r>
            <a:r>
              <a:rPr lang="en-GB" baseline="-25000" dirty="0" err="1">
                <a:solidFill>
                  <a:srgbClr val="00B050"/>
                </a:solidFill>
                <a:latin typeface="-webkit-standard"/>
              </a:rPr>
              <a:t>see</a:t>
            </a:r>
            <a:r>
              <a:rPr lang="en-GB" dirty="0">
                <a:solidFill>
                  <a:srgbClr val="000000"/>
                </a:solidFill>
                <a:latin typeface="-webkit-standard"/>
              </a:rPr>
              <a:t> del mare</a:t>
            </a:r>
          </a:p>
          <a:p>
            <a:r>
              <a:rPr lang="en-GB" dirty="0">
                <a:solidFill>
                  <a:srgbClr val="000000"/>
                </a:solidFill>
                <a:latin typeface="-webkit-standard"/>
              </a:rPr>
              <a:t>- down del mare </a:t>
            </a:r>
            <a:r>
              <a:rPr lang="en-GB" dirty="0" err="1">
                <a:solidFill>
                  <a:srgbClr val="00B050"/>
                </a:solidFill>
                <a:latin typeface="-webkit-standard"/>
              </a:rPr>
              <a:t>d</a:t>
            </a:r>
            <a:r>
              <a:rPr lang="en-GB" baseline="-25000" dirty="0" err="1">
                <a:solidFill>
                  <a:srgbClr val="00B050"/>
                </a:solidFill>
                <a:latin typeface="-webkit-standard"/>
              </a:rPr>
              <a:t>see</a:t>
            </a:r>
            <a:r>
              <a:rPr lang="en-GB" dirty="0">
                <a:solidFill>
                  <a:srgbClr val="000000"/>
                </a:solidFill>
                <a:latin typeface="-webkit-standard"/>
              </a:rPr>
              <a:t> plus antiup </a:t>
            </a:r>
            <a:r>
              <a:rPr lang="en-GB" dirty="0" err="1">
                <a:solidFill>
                  <a:srgbClr val="00B050"/>
                </a:solidFill>
                <a:latin typeface="-webkit-standard"/>
              </a:rPr>
              <a:t>u</a:t>
            </a:r>
            <a:r>
              <a:rPr lang="en-GB" baseline="-25000" dirty="0" err="1">
                <a:solidFill>
                  <a:srgbClr val="00B050"/>
                </a:solidFill>
                <a:latin typeface="-webkit-standard"/>
              </a:rPr>
              <a:t>see</a:t>
            </a:r>
            <a:r>
              <a:rPr lang="en-GB" dirty="0">
                <a:solidFill>
                  <a:srgbClr val="00B050"/>
                </a:solidFill>
                <a:latin typeface="-webkit-standard"/>
              </a:rPr>
              <a:t> </a:t>
            </a:r>
            <a:r>
              <a:rPr lang="en-GB" dirty="0">
                <a:solidFill>
                  <a:srgbClr val="000000"/>
                </a:solidFill>
                <a:latin typeface="-webkit-standard"/>
              </a:rPr>
              <a:t>del mare</a:t>
            </a:r>
          </a:p>
          <a:p>
            <a:br>
              <a:rPr lang="en-GB" dirty="0">
                <a:solidFill>
                  <a:srgbClr val="000000"/>
                </a:solidFill>
                <a:latin typeface="-webkit-standard"/>
              </a:rPr>
            </a:br>
            <a:endParaRPr lang="en-GB" dirty="0">
              <a:solidFill>
                <a:srgbClr val="000000"/>
              </a:solidFill>
              <a:latin typeface="-webkit-standard"/>
            </a:endParaRPr>
          </a:p>
          <a:p>
            <a:r>
              <a:rPr lang="en-GB" dirty="0">
                <a:solidFill>
                  <a:srgbClr val="000000"/>
                </a:solidFill>
                <a:latin typeface="inherit"/>
              </a:rPr>
              <a:t>3 </a:t>
            </a:r>
            <a:r>
              <a:rPr lang="en-GB" dirty="0" err="1">
                <a:solidFill>
                  <a:srgbClr val="000000"/>
                </a:solidFill>
                <a:latin typeface="inherit"/>
              </a:rPr>
              <a:t>combinazioni</a:t>
            </a:r>
            <a:r>
              <a:rPr lang="en-GB" dirty="0">
                <a:solidFill>
                  <a:srgbClr val="000000"/>
                </a:solidFill>
                <a:latin typeface="inherit"/>
              </a:rPr>
              <a:t> per</a:t>
            </a:r>
            <a:r>
              <a:rPr lang="en-GB" dirty="0">
                <a:solidFill>
                  <a:srgbClr val="C00000"/>
                </a:solidFill>
                <a:latin typeface="inherit"/>
              </a:rPr>
              <a:t> W+ </a:t>
            </a:r>
            <a:r>
              <a:rPr lang="en-GB" dirty="0">
                <a:solidFill>
                  <a:srgbClr val="000000"/>
                </a:solidFill>
                <a:latin typeface="inherit"/>
              </a:rPr>
              <a:t>/ 2 </a:t>
            </a:r>
            <a:r>
              <a:rPr lang="en-GB" dirty="0" err="1">
                <a:solidFill>
                  <a:srgbClr val="000000"/>
                </a:solidFill>
                <a:latin typeface="inherit"/>
              </a:rPr>
              <a:t>combinazioni</a:t>
            </a:r>
            <a:r>
              <a:rPr lang="en-GB" dirty="0">
                <a:solidFill>
                  <a:srgbClr val="000000"/>
                </a:solidFill>
                <a:latin typeface="inherit"/>
              </a:rPr>
              <a:t> per </a:t>
            </a:r>
            <a:r>
              <a:rPr lang="en-GB" dirty="0">
                <a:solidFill>
                  <a:srgbClr val="C00000"/>
                </a:solidFill>
                <a:latin typeface="inherit"/>
              </a:rPr>
              <a:t>W-     R = 1,5</a:t>
            </a:r>
            <a:endParaRPr lang="en-GB" dirty="0">
              <a:solidFill>
                <a:srgbClr val="C00000"/>
              </a:solidFill>
              <a:latin typeface="-webkit-standard"/>
            </a:endParaRPr>
          </a:p>
          <a:p>
            <a:br>
              <a:rPr lang="en-GB" dirty="0"/>
            </a:br>
            <a:endParaRPr lang="en-FR" dirty="0"/>
          </a:p>
        </p:txBody>
      </p:sp>
      <p:graphicFrame>
        <p:nvGraphicFramePr>
          <p:cNvPr id="5" name="Table 4">
            <a:extLst>
              <a:ext uri="{FF2B5EF4-FFF2-40B4-BE49-F238E27FC236}">
                <a16:creationId xmlns:a16="http://schemas.microsoft.com/office/drawing/2014/main" id="{CE420FA6-220C-3D4E-90BC-7B9F280B3F23}"/>
              </a:ext>
            </a:extLst>
          </p:cNvPr>
          <p:cNvGraphicFramePr>
            <a:graphicFrameLocks noGrp="1"/>
          </p:cNvGraphicFramePr>
          <p:nvPr/>
        </p:nvGraphicFramePr>
        <p:xfrm>
          <a:off x="6530009" y="1972022"/>
          <a:ext cx="2494308" cy="1828800"/>
        </p:xfrm>
        <a:graphic>
          <a:graphicData uri="http://schemas.openxmlformats.org/drawingml/2006/table">
            <a:tbl>
              <a:tblPr firstRow="1" bandRow="1">
                <a:tableStyleId>{5C22544A-7EE6-4342-B048-85BDC9FD1C3A}</a:tableStyleId>
              </a:tblPr>
              <a:tblGrid>
                <a:gridCol w="1247154">
                  <a:extLst>
                    <a:ext uri="{9D8B030D-6E8A-4147-A177-3AD203B41FA5}">
                      <a16:colId xmlns:a16="http://schemas.microsoft.com/office/drawing/2014/main" val="1041622825"/>
                    </a:ext>
                  </a:extLst>
                </a:gridCol>
                <a:gridCol w="1247154">
                  <a:extLst>
                    <a:ext uri="{9D8B030D-6E8A-4147-A177-3AD203B41FA5}">
                      <a16:colId xmlns:a16="http://schemas.microsoft.com/office/drawing/2014/main" val="1422749578"/>
                    </a:ext>
                  </a:extLst>
                </a:gridCol>
              </a:tblGrid>
              <a:tr h="315250">
                <a:tc>
                  <a:txBody>
                    <a:bodyPr/>
                    <a:lstStyle/>
                    <a:p>
                      <a:endParaRPr lang="en-FR" dirty="0"/>
                    </a:p>
                  </a:txBody>
                  <a:tcPr/>
                </a:tc>
                <a:tc>
                  <a:txBody>
                    <a:bodyPr/>
                    <a:lstStyle/>
                    <a:p>
                      <a:r>
                        <a:rPr lang="en-FR" dirty="0"/>
                        <a:t>charge</a:t>
                      </a:r>
                    </a:p>
                  </a:txBody>
                  <a:tcPr/>
                </a:tc>
                <a:extLst>
                  <a:ext uri="{0D108BD9-81ED-4DB2-BD59-A6C34878D82A}">
                    <a16:rowId xmlns:a16="http://schemas.microsoft.com/office/drawing/2014/main" val="1884003046"/>
                  </a:ext>
                </a:extLst>
              </a:tr>
              <a:tr h="315250">
                <a:tc>
                  <a:txBody>
                    <a:bodyPr/>
                    <a:lstStyle/>
                    <a:p>
                      <a:r>
                        <a:rPr lang="en-GB" dirty="0"/>
                        <a:t>up</a:t>
                      </a:r>
                      <a:endParaRPr lang="en-FR" dirty="0"/>
                    </a:p>
                  </a:txBody>
                  <a:tcPr/>
                </a:tc>
                <a:tc>
                  <a:txBody>
                    <a:bodyPr/>
                    <a:lstStyle/>
                    <a:p>
                      <a:r>
                        <a:rPr lang="en-FR" dirty="0"/>
                        <a:t>+2/3</a:t>
                      </a:r>
                    </a:p>
                  </a:txBody>
                  <a:tcPr/>
                </a:tc>
                <a:extLst>
                  <a:ext uri="{0D108BD9-81ED-4DB2-BD59-A6C34878D82A}">
                    <a16:rowId xmlns:a16="http://schemas.microsoft.com/office/drawing/2014/main" val="1337601148"/>
                  </a:ext>
                </a:extLst>
              </a:tr>
              <a:tr h="315250">
                <a:tc>
                  <a:txBody>
                    <a:bodyPr/>
                    <a:lstStyle/>
                    <a:p>
                      <a:r>
                        <a:rPr lang="en-FR" dirty="0"/>
                        <a:t>down</a:t>
                      </a:r>
                    </a:p>
                  </a:txBody>
                  <a:tcPr/>
                </a:tc>
                <a:tc>
                  <a:txBody>
                    <a:bodyPr/>
                    <a:lstStyle/>
                    <a:p>
                      <a:r>
                        <a:rPr lang="en-FR" dirty="0"/>
                        <a:t>-1/3</a:t>
                      </a:r>
                    </a:p>
                  </a:txBody>
                  <a:tcPr/>
                </a:tc>
                <a:extLst>
                  <a:ext uri="{0D108BD9-81ED-4DB2-BD59-A6C34878D82A}">
                    <a16:rowId xmlns:a16="http://schemas.microsoft.com/office/drawing/2014/main" val="3185915450"/>
                  </a:ext>
                </a:extLst>
              </a:tr>
              <a:tr h="315250">
                <a:tc>
                  <a:txBody>
                    <a:bodyPr/>
                    <a:lstStyle/>
                    <a:p>
                      <a:r>
                        <a:rPr lang="en-GB" dirty="0"/>
                        <a:t>a</a:t>
                      </a:r>
                      <a:r>
                        <a:rPr lang="en-FR" dirty="0"/>
                        <a:t>nti-up</a:t>
                      </a:r>
                    </a:p>
                  </a:txBody>
                  <a:tcPr/>
                </a:tc>
                <a:tc>
                  <a:txBody>
                    <a:bodyPr/>
                    <a:lstStyle/>
                    <a:p>
                      <a:r>
                        <a:rPr lang="en-FR" dirty="0"/>
                        <a:t>-2/3</a:t>
                      </a:r>
                    </a:p>
                  </a:txBody>
                  <a:tcPr/>
                </a:tc>
                <a:extLst>
                  <a:ext uri="{0D108BD9-81ED-4DB2-BD59-A6C34878D82A}">
                    <a16:rowId xmlns:a16="http://schemas.microsoft.com/office/drawing/2014/main" val="1407058231"/>
                  </a:ext>
                </a:extLst>
              </a:tr>
              <a:tr h="315250">
                <a:tc>
                  <a:txBody>
                    <a:bodyPr/>
                    <a:lstStyle/>
                    <a:p>
                      <a:r>
                        <a:rPr lang="en-GB" dirty="0"/>
                        <a:t>a</a:t>
                      </a:r>
                      <a:r>
                        <a:rPr lang="en-FR" dirty="0"/>
                        <a:t>nti-down</a:t>
                      </a:r>
                    </a:p>
                  </a:txBody>
                  <a:tcPr/>
                </a:tc>
                <a:tc>
                  <a:txBody>
                    <a:bodyPr/>
                    <a:lstStyle/>
                    <a:p>
                      <a:r>
                        <a:rPr lang="en-FR" dirty="0"/>
                        <a:t>+1/3</a:t>
                      </a:r>
                    </a:p>
                  </a:txBody>
                  <a:tcPr/>
                </a:tc>
                <a:extLst>
                  <a:ext uri="{0D108BD9-81ED-4DB2-BD59-A6C34878D82A}">
                    <a16:rowId xmlns:a16="http://schemas.microsoft.com/office/drawing/2014/main" val="3927339271"/>
                  </a:ext>
                </a:extLst>
              </a:tr>
            </a:tbl>
          </a:graphicData>
        </a:graphic>
      </p:graphicFrame>
      <p:sp>
        <p:nvSpPr>
          <p:cNvPr id="6" name="TextBox 5">
            <a:extLst>
              <a:ext uri="{FF2B5EF4-FFF2-40B4-BE49-F238E27FC236}">
                <a16:creationId xmlns:a16="http://schemas.microsoft.com/office/drawing/2014/main" id="{06878D6B-AAB2-5D45-8216-5FE2118F862A}"/>
              </a:ext>
            </a:extLst>
          </p:cNvPr>
          <p:cNvSpPr txBox="1"/>
          <p:nvPr/>
        </p:nvSpPr>
        <p:spPr>
          <a:xfrm>
            <a:off x="3889574" y="3854404"/>
            <a:ext cx="158904" cy="369332"/>
          </a:xfrm>
          <a:prstGeom prst="rect">
            <a:avLst/>
          </a:prstGeom>
          <a:noFill/>
        </p:spPr>
        <p:txBody>
          <a:bodyPr wrap="square" rtlCol="0">
            <a:spAutoFit/>
          </a:bodyPr>
          <a:lstStyle/>
          <a:p>
            <a:r>
              <a:rPr lang="en-FR" dirty="0">
                <a:solidFill>
                  <a:srgbClr val="00B050"/>
                </a:solidFill>
                <a:latin typeface="Symbol" pitchFamily="2" charset="2"/>
              </a:rPr>
              <a:t>-</a:t>
            </a:r>
          </a:p>
        </p:txBody>
      </p:sp>
      <p:sp>
        <p:nvSpPr>
          <p:cNvPr id="7" name="TextBox 6">
            <a:extLst>
              <a:ext uri="{FF2B5EF4-FFF2-40B4-BE49-F238E27FC236}">
                <a16:creationId xmlns:a16="http://schemas.microsoft.com/office/drawing/2014/main" id="{E6AF263F-1513-834D-A8E0-E2A17A067A48}"/>
              </a:ext>
            </a:extLst>
          </p:cNvPr>
          <p:cNvSpPr txBox="1"/>
          <p:nvPr/>
        </p:nvSpPr>
        <p:spPr>
          <a:xfrm>
            <a:off x="4436226" y="3244334"/>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8" name="TextBox 7">
            <a:extLst>
              <a:ext uri="{FF2B5EF4-FFF2-40B4-BE49-F238E27FC236}">
                <a16:creationId xmlns:a16="http://schemas.microsoft.com/office/drawing/2014/main" id="{64DDDA74-7534-6143-BD50-6450A64531B1}"/>
              </a:ext>
            </a:extLst>
          </p:cNvPr>
          <p:cNvSpPr txBox="1"/>
          <p:nvPr/>
        </p:nvSpPr>
        <p:spPr>
          <a:xfrm>
            <a:off x="3733922" y="4682195"/>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9" name="TextBox 8">
            <a:extLst>
              <a:ext uri="{FF2B5EF4-FFF2-40B4-BE49-F238E27FC236}">
                <a16:creationId xmlns:a16="http://schemas.microsoft.com/office/drawing/2014/main" id="{CFD1342E-272E-6847-A65D-14E1EB26EE6A}"/>
              </a:ext>
            </a:extLst>
          </p:cNvPr>
          <p:cNvSpPr txBox="1"/>
          <p:nvPr/>
        </p:nvSpPr>
        <p:spPr>
          <a:xfrm>
            <a:off x="3889574" y="3538330"/>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11" name="TextBox 10">
            <a:extLst>
              <a:ext uri="{FF2B5EF4-FFF2-40B4-BE49-F238E27FC236}">
                <a16:creationId xmlns:a16="http://schemas.microsoft.com/office/drawing/2014/main" id="{BDC1E9D2-B12D-2F43-92B7-DD60FC58FB01}"/>
              </a:ext>
            </a:extLst>
          </p:cNvPr>
          <p:cNvSpPr txBox="1"/>
          <p:nvPr/>
        </p:nvSpPr>
        <p:spPr>
          <a:xfrm>
            <a:off x="3197414" y="4939268"/>
            <a:ext cx="311304" cy="369332"/>
          </a:xfrm>
          <a:prstGeom prst="rect">
            <a:avLst/>
          </a:prstGeom>
          <a:noFill/>
        </p:spPr>
        <p:txBody>
          <a:bodyPr wrap="none" rtlCol="0">
            <a:spAutoFit/>
          </a:bodyPr>
          <a:lstStyle/>
          <a:p>
            <a:r>
              <a:rPr lang="en-FR" dirty="0">
                <a:solidFill>
                  <a:srgbClr val="00B050"/>
                </a:solidFill>
                <a:latin typeface="Symbol" pitchFamily="2" charset="2"/>
              </a:rPr>
              <a:t>-</a:t>
            </a:r>
          </a:p>
        </p:txBody>
      </p:sp>
      <p:sp>
        <p:nvSpPr>
          <p:cNvPr id="12" name="Rectangle 11">
            <a:extLst>
              <a:ext uri="{FF2B5EF4-FFF2-40B4-BE49-F238E27FC236}">
                <a16:creationId xmlns:a16="http://schemas.microsoft.com/office/drawing/2014/main" id="{3C7808E9-8942-9B4F-B9B3-2ED519143F11}"/>
              </a:ext>
            </a:extLst>
          </p:cNvPr>
          <p:cNvSpPr/>
          <p:nvPr/>
        </p:nvSpPr>
        <p:spPr>
          <a:xfrm>
            <a:off x="4453217" y="3244334"/>
            <a:ext cx="237566" cy="369332"/>
          </a:xfrm>
          <a:prstGeom prst="rect">
            <a:avLst/>
          </a:prstGeom>
        </p:spPr>
        <p:txBody>
          <a:bodyPr wrap="none">
            <a:spAutoFit/>
          </a:bodyPr>
          <a:lstStyle/>
          <a:p>
            <a:r>
              <a:rPr lang="en-FR" dirty="0"/>
              <a:t> </a:t>
            </a:r>
          </a:p>
        </p:txBody>
      </p:sp>
    </p:spTree>
    <p:extLst>
      <p:ext uri="{BB962C8B-B14F-4D97-AF65-F5344CB8AC3E}">
        <p14:creationId xmlns:p14="http://schemas.microsoft.com/office/powerpoint/2010/main" val="22929592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Le champ </a:t>
            </a:r>
            <a:r>
              <a:rPr lang="en-US" b="1" dirty="0" err="1"/>
              <a:t>magnétique</a:t>
            </a:r>
            <a:endParaRPr lang="en-US" b="1" dirty="0"/>
          </a:p>
        </p:txBody>
      </p:sp>
      <p:sp>
        <p:nvSpPr>
          <p:cNvPr id="5" name="TextBox 4"/>
          <p:cNvSpPr txBox="1"/>
          <p:nvPr/>
        </p:nvSpPr>
        <p:spPr>
          <a:xfrm>
            <a:off x="-1257300" y="1257300"/>
            <a:ext cx="184666" cy="369332"/>
          </a:xfrm>
          <a:prstGeom prst="rect">
            <a:avLst/>
          </a:prstGeom>
          <a:noFill/>
        </p:spPr>
        <p:txBody>
          <a:bodyPr wrap="none" rtlCol="0">
            <a:spAutoFit/>
          </a:bodyPr>
          <a:lstStyle/>
          <a:p>
            <a:endParaRPr lang="en-US" dirty="0"/>
          </a:p>
        </p:txBody>
      </p:sp>
      <p:sp>
        <p:nvSpPr>
          <p:cNvPr id="18" name="Content Placeholder 2">
            <a:extLst>
              <a:ext uri="{FF2B5EF4-FFF2-40B4-BE49-F238E27FC236}">
                <a16:creationId xmlns:a16="http://schemas.microsoft.com/office/drawing/2014/main" id="{672FFEEE-2ABC-4E2E-3A2E-6122ED46FAA3}"/>
              </a:ext>
            </a:extLst>
          </p:cNvPr>
          <p:cNvSpPr txBox="1">
            <a:spLocks/>
          </p:cNvSpPr>
          <p:nvPr/>
        </p:nvSpPr>
        <p:spPr>
          <a:xfrm>
            <a:off x="254000" y="939800"/>
            <a:ext cx="8636000" cy="55245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Il campo </a:t>
            </a:r>
            <a:r>
              <a:rPr lang="en-US" dirty="0" err="1"/>
              <a:t>magnetico</a:t>
            </a:r>
            <a:r>
              <a:rPr lang="en-US" dirty="0"/>
              <a:t> </a:t>
            </a:r>
            <a:r>
              <a:rPr lang="en-US" dirty="0" err="1"/>
              <a:t>curva</a:t>
            </a:r>
            <a:r>
              <a:rPr lang="en-US" dirty="0"/>
              <a:t> le </a:t>
            </a:r>
            <a:r>
              <a:rPr lang="en-US" b="1" dirty="0" err="1">
                <a:solidFill>
                  <a:srgbClr val="0000FF"/>
                </a:solidFill>
              </a:rPr>
              <a:t>particelle</a:t>
            </a:r>
            <a:r>
              <a:rPr lang="en-US" b="1" dirty="0">
                <a:solidFill>
                  <a:srgbClr val="0000FF"/>
                </a:solidFill>
              </a:rPr>
              <a:t> </a:t>
            </a:r>
            <a:r>
              <a:rPr lang="en-US" b="1" dirty="0" err="1">
                <a:solidFill>
                  <a:srgbClr val="0000FF"/>
                </a:solidFill>
              </a:rPr>
              <a:t>cariche</a:t>
            </a:r>
            <a:r>
              <a:rPr lang="en-US" b="1" dirty="0">
                <a:solidFill>
                  <a:srgbClr val="0000FF"/>
                </a:solidFill>
              </a:rPr>
              <a:t>:</a:t>
            </a:r>
          </a:p>
          <a:p>
            <a:pPr marL="0" indent="0">
              <a:buNone/>
            </a:pPr>
            <a:r>
              <a:rPr lang="en-US" b="1" dirty="0">
                <a:solidFill>
                  <a:srgbClr val="0000FF"/>
                </a:solidFill>
              </a:rPr>
              <a:t>							</a:t>
            </a:r>
          </a:p>
          <a:p>
            <a:pPr marL="0" indent="0">
              <a:buNone/>
            </a:pPr>
            <a:r>
              <a:rPr lang="en-US" dirty="0"/>
              <a:t>						 La forza di Lorentz</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1800" dirty="0"/>
          </a:p>
          <a:p>
            <a:pPr marL="0" indent="0">
              <a:buNone/>
            </a:pPr>
            <a:r>
              <a:rPr lang="en-US" sz="1800" dirty="0"/>
              <a:t>Un campo </a:t>
            </a:r>
            <a:r>
              <a:rPr lang="en-US" sz="1800" dirty="0" err="1"/>
              <a:t>magnetico</a:t>
            </a:r>
            <a:r>
              <a:rPr lang="en-US" sz="1800" dirty="0"/>
              <a:t> </a:t>
            </a:r>
            <a:r>
              <a:rPr lang="en-US" sz="1800" dirty="0" err="1"/>
              <a:t>permette</a:t>
            </a:r>
            <a:r>
              <a:rPr lang="en-US" sz="1800" dirty="0"/>
              <a:t> di:</a:t>
            </a:r>
          </a:p>
          <a:p>
            <a:pPr marL="0" indent="0">
              <a:buNone/>
            </a:pPr>
            <a:r>
              <a:rPr lang="en-US" sz="1800" dirty="0"/>
              <a:t>  - </a:t>
            </a:r>
            <a:r>
              <a:rPr lang="en-US" sz="1800" dirty="0" err="1"/>
              <a:t>determinare</a:t>
            </a:r>
            <a:r>
              <a:rPr lang="en-US" sz="1800" dirty="0"/>
              <a:t> la </a:t>
            </a:r>
            <a:r>
              <a:rPr lang="en-US" sz="1800" dirty="0" err="1"/>
              <a:t>carica</a:t>
            </a:r>
            <a:r>
              <a:rPr lang="en-US" sz="1800" dirty="0"/>
              <a:t> di </a:t>
            </a:r>
            <a:r>
              <a:rPr lang="en-US" sz="1800" dirty="0" err="1"/>
              <a:t>una</a:t>
            </a:r>
            <a:r>
              <a:rPr lang="en-US" sz="1800" dirty="0"/>
              <a:t> </a:t>
            </a:r>
            <a:r>
              <a:rPr lang="en-US" sz="1800" dirty="0" err="1"/>
              <a:t>particella</a:t>
            </a:r>
            <a:r>
              <a:rPr lang="en-US" sz="1800" dirty="0"/>
              <a:t>,</a:t>
            </a:r>
          </a:p>
          <a:p>
            <a:pPr marL="0" indent="0">
              <a:buNone/>
            </a:pPr>
            <a:r>
              <a:rPr lang="en-US" sz="1800" dirty="0"/>
              <a:t>  - </a:t>
            </a:r>
            <a:r>
              <a:rPr lang="en-US" sz="1800" dirty="0" err="1"/>
              <a:t>dato</a:t>
            </a:r>
            <a:r>
              <a:rPr lang="en-US" sz="1800" dirty="0"/>
              <a:t> R il </a:t>
            </a:r>
            <a:r>
              <a:rPr lang="en-US" sz="1800" dirty="0" err="1"/>
              <a:t>raggio</a:t>
            </a:r>
            <a:r>
              <a:rPr lang="en-US" sz="1800" dirty="0"/>
              <a:t> di </a:t>
            </a:r>
            <a:r>
              <a:rPr lang="en-US" sz="1800" dirty="0" err="1"/>
              <a:t>curvatura</a:t>
            </a:r>
            <a:r>
              <a:rPr lang="en-US" sz="1800" dirty="0"/>
              <a:t> ed m,  </a:t>
            </a:r>
          </a:p>
          <a:p>
            <a:pPr marL="0" indent="0">
              <a:buNone/>
            </a:pPr>
            <a:r>
              <a:rPr lang="en-US" sz="1800" dirty="0"/>
              <a:t>                 </a:t>
            </a:r>
            <a:r>
              <a:rPr lang="en-US" sz="1800" dirty="0" err="1"/>
              <a:t>determini</a:t>
            </a:r>
            <a:r>
              <a:rPr lang="en-US" sz="1800" dirty="0"/>
              <a:t> p (</a:t>
            </a:r>
            <a:r>
              <a:rPr lang="en-US" sz="1800" dirty="0" err="1"/>
              <a:t>l’impulso</a:t>
            </a:r>
            <a:r>
              <a:rPr lang="en-US" sz="1800" dirty="0"/>
              <a:t>) </a:t>
            </a:r>
          </a:p>
          <a:p>
            <a:pPr marL="0" indent="0">
              <a:buNone/>
            </a:pPr>
            <a:r>
              <a:rPr lang="en-US" sz="1800" dirty="0"/>
              <a:t>  - o </a:t>
            </a:r>
            <a:r>
              <a:rPr lang="en-US" sz="1800" dirty="0" err="1"/>
              <a:t>noto</a:t>
            </a:r>
            <a:r>
              <a:rPr lang="en-US" sz="1800" dirty="0"/>
              <a:t> </a:t>
            </a:r>
            <a:r>
              <a:rPr lang="en-US" sz="1800" dirty="0" err="1"/>
              <a:t>l’impulso</a:t>
            </a:r>
            <a:r>
              <a:rPr lang="en-US" sz="1800" dirty="0"/>
              <a:t> </a:t>
            </a:r>
            <a:r>
              <a:rPr lang="en-US" sz="1800" dirty="0" err="1"/>
              <a:t>determini</a:t>
            </a:r>
            <a:r>
              <a:rPr lang="en-US" sz="1800" dirty="0"/>
              <a:t> la </a:t>
            </a:r>
            <a:r>
              <a:rPr lang="en-US" sz="1800" dirty="0" err="1"/>
              <a:t>massa</a:t>
            </a:r>
            <a:endParaRPr lang="en-US" sz="1800" dirty="0"/>
          </a:p>
        </p:txBody>
      </p:sp>
      <p:sp>
        <p:nvSpPr>
          <p:cNvPr id="19" name="Rectangle 2">
            <a:extLst>
              <a:ext uri="{FF2B5EF4-FFF2-40B4-BE49-F238E27FC236}">
                <a16:creationId xmlns:a16="http://schemas.microsoft.com/office/drawing/2014/main" id="{5CEC8864-AE25-51E5-429C-F450D1F42D48}"/>
              </a:ext>
            </a:extLst>
          </p:cNvPr>
          <p:cNvSpPr txBox="1">
            <a:spLocks noChangeArrowheads="1"/>
          </p:cNvSpPr>
          <p:nvPr/>
        </p:nvSpPr>
        <p:spPr bwMode="auto">
          <a:xfrm>
            <a:off x="0" y="682069"/>
            <a:ext cx="9144000" cy="85725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lvl1pPr algn="r" rtl="0" fontAlgn="base">
              <a:spcBef>
                <a:spcPct val="0"/>
              </a:spcBef>
              <a:spcAft>
                <a:spcPct val="0"/>
              </a:spcAft>
              <a:defRPr sz="2400">
                <a:solidFill>
                  <a:srgbClr val="000090"/>
                </a:solidFill>
                <a:latin typeface="+mj-lt"/>
                <a:ea typeface="+mj-ea"/>
                <a:cs typeface="+mj-cs"/>
              </a:defRPr>
            </a:lvl1pPr>
            <a:lvl2pPr algn="r" rtl="0" fontAlgn="base">
              <a:spcBef>
                <a:spcPct val="0"/>
              </a:spcBef>
              <a:spcAft>
                <a:spcPct val="0"/>
              </a:spcAft>
              <a:defRPr sz="2400">
                <a:solidFill>
                  <a:schemeClr val="bg1"/>
                </a:solidFill>
                <a:latin typeface="Verdana" charset="0"/>
                <a:ea typeface="ＭＳ Ｐゴシック" charset="0"/>
              </a:defRPr>
            </a:lvl2pPr>
            <a:lvl3pPr algn="r" rtl="0" fontAlgn="base">
              <a:spcBef>
                <a:spcPct val="0"/>
              </a:spcBef>
              <a:spcAft>
                <a:spcPct val="0"/>
              </a:spcAft>
              <a:defRPr sz="2400">
                <a:solidFill>
                  <a:schemeClr val="bg1"/>
                </a:solidFill>
                <a:latin typeface="Verdana" charset="0"/>
                <a:ea typeface="ＭＳ Ｐゴシック" charset="0"/>
              </a:defRPr>
            </a:lvl3pPr>
            <a:lvl4pPr algn="r" rtl="0" fontAlgn="base">
              <a:spcBef>
                <a:spcPct val="0"/>
              </a:spcBef>
              <a:spcAft>
                <a:spcPct val="0"/>
              </a:spcAft>
              <a:defRPr sz="2400">
                <a:solidFill>
                  <a:schemeClr val="bg1"/>
                </a:solidFill>
                <a:latin typeface="Verdana" charset="0"/>
                <a:ea typeface="ＭＳ Ｐゴシック" charset="0"/>
              </a:defRPr>
            </a:lvl4pPr>
            <a:lvl5pPr algn="r" rtl="0" fontAlgn="base">
              <a:spcBef>
                <a:spcPct val="0"/>
              </a:spcBef>
              <a:spcAft>
                <a:spcPct val="0"/>
              </a:spcAft>
              <a:defRPr sz="2400">
                <a:solidFill>
                  <a:schemeClr val="bg1"/>
                </a:solidFill>
                <a:latin typeface="Verdana" charset="0"/>
                <a:ea typeface="ＭＳ Ｐゴシック" charset="0"/>
              </a:defRPr>
            </a:lvl5pPr>
            <a:lvl6pPr marL="457200" algn="r" rtl="0" fontAlgn="base">
              <a:spcBef>
                <a:spcPct val="0"/>
              </a:spcBef>
              <a:spcAft>
                <a:spcPct val="0"/>
              </a:spcAft>
              <a:defRPr sz="2400">
                <a:solidFill>
                  <a:schemeClr val="bg1"/>
                </a:solidFill>
                <a:latin typeface="Verdana" charset="0"/>
                <a:ea typeface="ＭＳ Ｐゴシック" charset="0"/>
              </a:defRPr>
            </a:lvl6pPr>
            <a:lvl7pPr marL="914400" algn="r" rtl="0" fontAlgn="base">
              <a:spcBef>
                <a:spcPct val="0"/>
              </a:spcBef>
              <a:spcAft>
                <a:spcPct val="0"/>
              </a:spcAft>
              <a:defRPr sz="2400">
                <a:solidFill>
                  <a:schemeClr val="bg1"/>
                </a:solidFill>
                <a:latin typeface="Verdana" charset="0"/>
                <a:ea typeface="ＭＳ Ｐゴシック" charset="0"/>
              </a:defRPr>
            </a:lvl7pPr>
            <a:lvl8pPr marL="1371600" algn="r" rtl="0" fontAlgn="base">
              <a:spcBef>
                <a:spcPct val="0"/>
              </a:spcBef>
              <a:spcAft>
                <a:spcPct val="0"/>
              </a:spcAft>
              <a:defRPr sz="2400">
                <a:solidFill>
                  <a:schemeClr val="bg1"/>
                </a:solidFill>
                <a:latin typeface="Verdana" charset="0"/>
                <a:ea typeface="ＭＳ Ｐゴシック" charset="0"/>
              </a:defRPr>
            </a:lvl8pPr>
            <a:lvl9pPr marL="1828800" algn="r" rtl="0" fontAlgn="base">
              <a:spcBef>
                <a:spcPct val="0"/>
              </a:spcBef>
              <a:spcAft>
                <a:spcPct val="0"/>
              </a:spcAft>
              <a:defRPr sz="2400">
                <a:solidFill>
                  <a:schemeClr val="bg1"/>
                </a:solidFill>
                <a:latin typeface="Verdana" charset="0"/>
                <a:ea typeface="ＭＳ Ｐゴシック" charset="0"/>
              </a:defRPr>
            </a:lvl9pPr>
          </a:lstStyle>
          <a:p>
            <a:endParaRPr lang="en-GB" dirty="0"/>
          </a:p>
        </p:txBody>
      </p:sp>
      <p:graphicFrame>
        <p:nvGraphicFramePr>
          <p:cNvPr id="20" name="Object 2">
            <a:extLst>
              <a:ext uri="{FF2B5EF4-FFF2-40B4-BE49-F238E27FC236}">
                <a16:creationId xmlns:a16="http://schemas.microsoft.com/office/drawing/2014/main" id="{5BAB687F-3B11-C7DF-E252-0D1BBC6ED6F8}"/>
              </a:ext>
            </a:extLst>
          </p:cNvPr>
          <p:cNvGraphicFramePr>
            <a:graphicFrameLocks noChangeAspect="1"/>
          </p:cNvGraphicFramePr>
          <p:nvPr>
            <p:extLst>
              <p:ext uri="{D42A27DB-BD31-4B8C-83A1-F6EECF244321}">
                <p14:modId xmlns:p14="http://schemas.microsoft.com/office/powerpoint/2010/main" val="1397115220"/>
              </p:ext>
            </p:extLst>
          </p:nvPr>
        </p:nvGraphicFramePr>
        <p:xfrm>
          <a:off x="4813300" y="2489993"/>
          <a:ext cx="3394075" cy="754063"/>
        </p:xfrm>
        <a:graphic>
          <a:graphicData uri="http://schemas.openxmlformats.org/presentationml/2006/ole">
            <mc:AlternateContent xmlns:mc="http://schemas.openxmlformats.org/markup-compatibility/2006">
              <mc:Choice xmlns:v="urn:schemas-microsoft-com:vml" Requires="v">
                <p:oleObj name="Equation" r:id="rId2" imgW="1143000" imgH="253800" progId="Equation.3">
                  <p:embed/>
                </p:oleObj>
              </mc:Choice>
              <mc:Fallback>
                <p:oleObj name="Equation" r:id="rId2" imgW="1143000" imgH="253800" progId="Equation.3">
                  <p:embed/>
                  <p:pic>
                    <p:nvPicPr>
                      <p:cNvPr id="1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300" y="2489993"/>
                        <a:ext cx="3394075" cy="7540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1" name="Object 3">
            <a:extLst>
              <a:ext uri="{FF2B5EF4-FFF2-40B4-BE49-F238E27FC236}">
                <a16:creationId xmlns:a16="http://schemas.microsoft.com/office/drawing/2014/main" id="{9862309B-A785-37B6-C1CF-4B28F8F769DE}"/>
              </a:ext>
            </a:extLst>
          </p:cNvPr>
          <p:cNvGraphicFramePr>
            <a:graphicFrameLocks noChangeAspect="1"/>
          </p:cNvGraphicFramePr>
          <p:nvPr>
            <p:extLst>
              <p:ext uri="{D42A27DB-BD31-4B8C-83A1-F6EECF244321}">
                <p14:modId xmlns:p14="http://schemas.microsoft.com/office/powerpoint/2010/main" val="2072475431"/>
              </p:ext>
            </p:extLst>
          </p:nvPr>
        </p:nvGraphicFramePr>
        <p:xfrm>
          <a:off x="4813300" y="3404393"/>
          <a:ext cx="3848100" cy="754063"/>
        </p:xfrm>
        <a:graphic>
          <a:graphicData uri="http://schemas.openxmlformats.org/presentationml/2006/ole">
            <mc:AlternateContent xmlns:mc="http://schemas.openxmlformats.org/markup-compatibility/2006">
              <mc:Choice xmlns:v="urn:schemas-microsoft-com:vml" Requires="v">
                <p:oleObj name="Equation" r:id="rId4" imgW="1295280" imgH="253800" progId="Equation.3">
                  <p:embed/>
                </p:oleObj>
              </mc:Choice>
              <mc:Fallback>
                <p:oleObj name="Equation" r:id="rId4" imgW="1295280" imgH="253800" progId="Equation.3">
                  <p:embed/>
                  <p:pic>
                    <p:nvPicPr>
                      <p:cNvPr id="1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3300" y="3404393"/>
                        <a:ext cx="3848100" cy="7540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22" name="Picture 21">
            <a:extLst>
              <a:ext uri="{FF2B5EF4-FFF2-40B4-BE49-F238E27FC236}">
                <a16:creationId xmlns:a16="http://schemas.microsoft.com/office/drawing/2014/main" id="{3C0CAF91-9506-D10A-918C-0DAAD33B0B1A}"/>
              </a:ext>
            </a:extLst>
          </p:cNvPr>
          <p:cNvPicPr>
            <a:picLocks noChangeAspect="1"/>
          </p:cNvPicPr>
          <p:nvPr/>
        </p:nvPicPr>
        <p:blipFill>
          <a:blip r:embed="rId6"/>
          <a:stretch>
            <a:fillRect/>
          </a:stretch>
        </p:blipFill>
        <p:spPr>
          <a:xfrm>
            <a:off x="876301" y="1537732"/>
            <a:ext cx="3149600" cy="2585879"/>
          </a:xfrm>
          <a:prstGeom prst="rect">
            <a:avLst/>
          </a:prstGeom>
        </p:spPr>
      </p:pic>
      <p:pic>
        <p:nvPicPr>
          <p:cNvPr id="23" name="Picture 22">
            <a:extLst>
              <a:ext uri="{FF2B5EF4-FFF2-40B4-BE49-F238E27FC236}">
                <a16:creationId xmlns:a16="http://schemas.microsoft.com/office/drawing/2014/main" id="{4ACBFE0B-4CCD-9992-7784-D85C318C9EF9}"/>
              </a:ext>
            </a:extLst>
          </p:cNvPr>
          <p:cNvPicPr>
            <a:picLocks noChangeAspect="1"/>
          </p:cNvPicPr>
          <p:nvPr/>
        </p:nvPicPr>
        <p:blipFill>
          <a:blip r:embed="rId7"/>
          <a:stretch>
            <a:fillRect/>
          </a:stretch>
        </p:blipFill>
        <p:spPr>
          <a:xfrm>
            <a:off x="5854700" y="4123611"/>
            <a:ext cx="2565400" cy="2222500"/>
          </a:xfrm>
          <a:prstGeom prst="rect">
            <a:avLst/>
          </a:prstGeom>
        </p:spPr>
      </p:pic>
    </p:spTree>
    <p:extLst>
      <p:ext uri="{BB962C8B-B14F-4D97-AF65-F5344CB8AC3E}">
        <p14:creationId xmlns:p14="http://schemas.microsoft.com/office/powerpoint/2010/main" val="262516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A9CD8-9D9A-F84F-9966-1206CFF4CDD0}"/>
              </a:ext>
            </a:extLst>
          </p:cNvPr>
          <p:cNvSpPr>
            <a:spLocks noGrp="1"/>
          </p:cNvSpPr>
          <p:nvPr>
            <p:ph type="title"/>
          </p:nvPr>
        </p:nvSpPr>
        <p:spPr/>
        <p:txBody>
          <a:bodyPr/>
          <a:lstStyle/>
          <a:p>
            <a:endParaRPr lang="fr-FR"/>
          </a:p>
        </p:txBody>
      </p:sp>
      <p:sp>
        <p:nvSpPr>
          <p:cNvPr id="3" name="Content Placeholder 2">
            <a:extLst>
              <a:ext uri="{FF2B5EF4-FFF2-40B4-BE49-F238E27FC236}">
                <a16:creationId xmlns:a16="http://schemas.microsoft.com/office/drawing/2014/main" id="{B59D91EC-DA0D-1C43-B795-29EF69582477}"/>
              </a:ext>
            </a:extLst>
          </p:cNvPr>
          <p:cNvSpPr>
            <a:spLocks noGrp="1"/>
          </p:cNvSpPr>
          <p:nvPr>
            <p:ph idx="1"/>
          </p:nvPr>
        </p:nvSpPr>
        <p:spPr/>
        <p:txBody>
          <a:bodyPr/>
          <a:lstStyle/>
          <a:p>
            <a:r>
              <a:rPr lang="fr-FR" dirty="0">
                <a:hlinkClick r:id="rId2"/>
              </a:rPr>
              <a:t>https://www.i2u2.org/elab/cms/cima-wzh/</a:t>
            </a:r>
            <a:endParaRPr lang="fr-FR" dirty="0"/>
          </a:p>
          <a:p>
            <a:endParaRPr lang="fr-FR" dirty="0"/>
          </a:p>
          <a:p>
            <a:r>
              <a:rPr lang="fr-FR" dirty="0">
                <a:hlinkClick r:id="rId3"/>
              </a:rPr>
              <a:t>https://www.i2u2.org/elab/cms/ispy-webgl/</a:t>
            </a:r>
            <a:endParaRPr lang="fr-FR" dirty="0"/>
          </a:p>
          <a:p>
            <a:endParaRPr lang="fr-FR" dirty="0"/>
          </a:p>
        </p:txBody>
      </p:sp>
    </p:spTree>
    <p:extLst>
      <p:ext uri="{BB962C8B-B14F-4D97-AF65-F5344CB8AC3E}">
        <p14:creationId xmlns:p14="http://schemas.microsoft.com/office/powerpoint/2010/main" val="2296958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rPr>
              <a:t>Le </a:t>
            </a:r>
            <a:r>
              <a:rPr lang="en-US" sz="2800" b="1" dirty="0" err="1">
                <a:solidFill>
                  <a:srgbClr val="002060"/>
                </a:solidFill>
              </a:rPr>
              <a:t>interazioni</a:t>
            </a:r>
            <a:endParaRPr lang="en-US" sz="2800" b="1" dirty="0">
              <a:solidFill>
                <a:srgbClr val="002060"/>
              </a:solidFill>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5</a:t>
            </a:fld>
            <a:endParaRPr lang="en-US"/>
          </a:p>
        </p:txBody>
      </p:sp>
      <p:pic>
        <p:nvPicPr>
          <p:cNvPr id="5" name="Picture 4"/>
          <p:cNvPicPr>
            <a:picLocks noChangeAspect="1"/>
          </p:cNvPicPr>
          <p:nvPr/>
        </p:nvPicPr>
        <p:blipFill>
          <a:blip r:embed="rId2"/>
          <a:stretch>
            <a:fillRect/>
          </a:stretch>
        </p:blipFill>
        <p:spPr>
          <a:xfrm>
            <a:off x="2247900" y="3098800"/>
            <a:ext cx="4534535" cy="2451100"/>
          </a:xfrm>
          <a:prstGeom prst="rect">
            <a:avLst/>
          </a:prstGeom>
        </p:spPr>
      </p:pic>
      <p:sp>
        <p:nvSpPr>
          <p:cNvPr id="3" name="TextBox 2"/>
          <p:cNvSpPr txBox="1"/>
          <p:nvPr/>
        </p:nvSpPr>
        <p:spPr>
          <a:xfrm>
            <a:off x="379020" y="896459"/>
            <a:ext cx="7839582" cy="1200329"/>
          </a:xfrm>
          <a:prstGeom prst="rect">
            <a:avLst/>
          </a:prstGeom>
          <a:noFill/>
        </p:spPr>
        <p:txBody>
          <a:bodyPr wrap="none" rtlCol="0">
            <a:spAutoFit/>
          </a:bodyPr>
          <a:lstStyle/>
          <a:p>
            <a:r>
              <a:rPr lang="fr-FR" dirty="0"/>
              <a:t>I </a:t>
            </a:r>
            <a:r>
              <a:rPr lang="fr-FR" dirty="0" err="1"/>
              <a:t>diagrammi</a:t>
            </a:r>
            <a:r>
              <a:rPr lang="fr-FR" dirty="0"/>
              <a:t> di </a:t>
            </a:r>
            <a:r>
              <a:rPr lang="fr-FR" dirty="0" err="1"/>
              <a:t>Feynmamm</a:t>
            </a:r>
            <a:r>
              <a:rPr lang="fr-FR" dirty="0"/>
              <a:t> non solo </a:t>
            </a:r>
            <a:r>
              <a:rPr lang="fr-FR" dirty="0" err="1"/>
              <a:t>descrivono</a:t>
            </a:r>
            <a:r>
              <a:rPr lang="fr-FR" dirty="0"/>
              <a:t> il </a:t>
            </a:r>
            <a:r>
              <a:rPr lang="fr-FR" dirty="0" err="1"/>
              <a:t>processo</a:t>
            </a:r>
            <a:r>
              <a:rPr lang="fr-FR" dirty="0"/>
              <a:t> </a:t>
            </a:r>
            <a:r>
              <a:rPr lang="fr-FR" dirty="0" err="1"/>
              <a:t>fisico</a:t>
            </a:r>
            <a:r>
              <a:rPr lang="fr-FR" dirty="0"/>
              <a:t>, ma </a:t>
            </a:r>
            <a:r>
              <a:rPr lang="fr-FR" dirty="0" err="1"/>
              <a:t>permettono</a:t>
            </a:r>
            <a:r>
              <a:rPr lang="fr-FR" dirty="0"/>
              <a:t> </a:t>
            </a:r>
          </a:p>
          <a:p>
            <a:r>
              <a:rPr lang="fr-FR" dirty="0"/>
              <a:t>di </a:t>
            </a:r>
            <a:r>
              <a:rPr lang="fr-FR" dirty="0" err="1"/>
              <a:t>calcolarlo</a:t>
            </a:r>
            <a:r>
              <a:rPr lang="fr-FR" dirty="0"/>
              <a:t> </a:t>
            </a:r>
            <a:r>
              <a:rPr lang="fr-FR" dirty="0" err="1"/>
              <a:t>precisamente</a:t>
            </a:r>
            <a:r>
              <a:rPr lang="fr-FR" dirty="0"/>
              <a:t>. </a:t>
            </a:r>
          </a:p>
          <a:p>
            <a:endParaRPr lang="fr-FR" b="1" dirty="0">
              <a:solidFill>
                <a:srgbClr val="002060"/>
              </a:solidFill>
            </a:endParaRPr>
          </a:p>
          <a:p>
            <a:r>
              <a:rPr lang="fr-FR" b="1" dirty="0" err="1">
                <a:solidFill>
                  <a:srgbClr val="002060"/>
                </a:solidFill>
              </a:rPr>
              <a:t>Interazion</a:t>
            </a:r>
            <a:r>
              <a:rPr lang="fr-FR" b="1" dirty="0">
                <a:solidFill>
                  <a:srgbClr val="002060"/>
                </a:solidFill>
              </a:rPr>
              <a:t> </a:t>
            </a:r>
            <a:r>
              <a:rPr lang="fr-FR" b="1" dirty="0" err="1">
                <a:solidFill>
                  <a:srgbClr val="002060"/>
                </a:solidFill>
              </a:rPr>
              <a:t>elettromagnetica</a:t>
            </a:r>
            <a:r>
              <a:rPr lang="fr-FR" b="1" dirty="0">
                <a:solidFill>
                  <a:srgbClr val="002060"/>
                </a:solidFill>
              </a:rPr>
              <a:t> :</a:t>
            </a:r>
            <a:endParaRPr lang="en-US" b="1" dirty="0">
              <a:solidFill>
                <a:srgbClr val="002060"/>
              </a:solidFill>
              <a:latin typeface="+mn-lt"/>
            </a:endParaRPr>
          </a:p>
        </p:txBody>
      </p:sp>
      <p:cxnSp>
        <p:nvCxnSpPr>
          <p:cNvPr id="10" name="Straight Arrow Connector 9"/>
          <p:cNvCxnSpPr>
            <a:cxnSpLocks/>
          </p:cNvCxnSpPr>
          <p:nvPr/>
        </p:nvCxnSpPr>
        <p:spPr bwMode="auto">
          <a:xfrm flipV="1">
            <a:off x="7664174" y="3429000"/>
            <a:ext cx="0" cy="1464917"/>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1" name="TextBox 10"/>
          <p:cNvSpPr txBox="1"/>
          <p:nvPr/>
        </p:nvSpPr>
        <p:spPr>
          <a:xfrm>
            <a:off x="7999940" y="3549134"/>
            <a:ext cx="802527" cy="369332"/>
          </a:xfrm>
          <a:prstGeom prst="rect">
            <a:avLst/>
          </a:prstGeom>
          <a:noFill/>
        </p:spPr>
        <p:txBody>
          <a:bodyPr wrap="none" rtlCol="0">
            <a:spAutoFit/>
          </a:bodyPr>
          <a:lstStyle/>
          <a:p>
            <a:r>
              <a:rPr lang="en-US" dirty="0"/>
              <a:t>tempo</a:t>
            </a:r>
          </a:p>
        </p:txBody>
      </p:sp>
    </p:spTree>
    <p:extLst>
      <p:ext uri="{BB962C8B-B14F-4D97-AF65-F5344CB8AC3E}">
        <p14:creationId xmlns:p14="http://schemas.microsoft.com/office/powerpoint/2010/main" val="1685721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solidFill>
                  <a:srgbClr val="002060"/>
                </a:solidFill>
              </a:rPr>
              <a:t>Les interactions</a:t>
            </a:r>
            <a:endParaRPr lang="en-US" sz="2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6</a:t>
            </a:fld>
            <a:endParaRPr lang="en-US"/>
          </a:p>
        </p:txBody>
      </p:sp>
      <p:pic>
        <p:nvPicPr>
          <p:cNvPr id="5" name="Picture 4"/>
          <p:cNvPicPr>
            <a:picLocks noChangeAspect="1"/>
          </p:cNvPicPr>
          <p:nvPr/>
        </p:nvPicPr>
        <p:blipFill>
          <a:blip r:embed="rId2"/>
          <a:stretch>
            <a:fillRect/>
          </a:stretch>
        </p:blipFill>
        <p:spPr>
          <a:xfrm>
            <a:off x="2247900" y="3098800"/>
            <a:ext cx="4534535" cy="2451100"/>
          </a:xfrm>
          <a:prstGeom prst="rect">
            <a:avLst/>
          </a:prstGeom>
        </p:spPr>
      </p:pic>
      <p:cxnSp>
        <p:nvCxnSpPr>
          <p:cNvPr id="10" name="Straight Arrow Connector 9"/>
          <p:cNvCxnSpPr/>
          <p:nvPr/>
        </p:nvCxnSpPr>
        <p:spPr bwMode="auto">
          <a:xfrm>
            <a:off x="3683000" y="6057900"/>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1" name="TextBox 10"/>
          <p:cNvSpPr txBox="1"/>
          <p:nvPr/>
        </p:nvSpPr>
        <p:spPr>
          <a:xfrm>
            <a:off x="3935940" y="6196568"/>
            <a:ext cx="802527" cy="369332"/>
          </a:xfrm>
          <a:prstGeom prst="rect">
            <a:avLst/>
          </a:prstGeom>
          <a:noFill/>
        </p:spPr>
        <p:txBody>
          <a:bodyPr wrap="none" rtlCol="0">
            <a:spAutoFit/>
          </a:bodyPr>
          <a:lstStyle/>
          <a:p>
            <a:r>
              <a:rPr lang="en-US" dirty="0"/>
              <a:t>tempo</a:t>
            </a:r>
          </a:p>
        </p:txBody>
      </p:sp>
      <p:sp>
        <p:nvSpPr>
          <p:cNvPr id="7" name="TextBox 6"/>
          <p:cNvSpPr txBox="1"/>
          <p:nvPr/>
        </p:nvSpPr>
        <p:spPr>
          <a:xfrm>
            <a:off x="2942177" y="5051285"/>
            <a:ext cx="457200" cy="400110"/>
          </a:xfrm>
          <a:prstGeom prst="rect">
            <a:avLst/>
          </a:prstGeom>
          <a:solidFill>
            <a:schemeClr val="bg1"/>
          </a:solidFill>
        </p:spPr>
        <p:txBody>
          <a:bodyPr wrap="square" rtlCol="0">
            <a:spAutoFit/>
          </a:bodyPr>
          <a:lstStyle/>
          <a:p>
            <a:r>
              <a:rPr lang="en-US" sz="2000" dirty="0"/>
              <a:t>e</a:t>
            </a:r>
            <a:r>
              <a:rPr lang="en-US" sz="2000" baseline="30000" dirty="0"/>
              <a:t>+</a:t>
            </a:r>
          </a:p>
        </p:txBody>
      </p:sp>
      <p:sp>
        <p:nvSpPr>
          <p:cNvPr id="22" name="TextBox 21"/>
          <p:cNvSpPr txBox="1"/>
          <p:nvPr/>
        </p:nvSpPr>
        <p:spPr>
          <a:xfrm>
            <a:off x="5575300" y="3368595"/>
            <a:ext cx="457200" cy="400110"/>
          </a:xfrm>
          <a:prstGeom prst="rect">
            <a:avLst/>
          </a:prstGeom>
          <a:solidFill>
            <a:schemeClr val="bg1"/>
          </a:solidFill>
        </p:spPr>
        <p:txBody>
          <a:bodyPr wrap="square" rtlCol="0">
            <a:spAutoFit/>
          </a:bodyPr>
          <a:lstStyle/>
          <a:p>
            <a:r>
              <a:rPr lang="en-US" sz="2000" dirty="0"/>
              <a:t>e</a:t>
            </a:r>
            <a:r>
              <a:rPr lang="en-US" sz="2000" baseline="30000" dirty="0"/>
              <a:t>+</a:t>
            </a:r>
          </a:p>
        </p:txBody>
      </p:sp>
      <p:sp>
        <p:nvSpPr>
          <p:cNvPr id="3" name="TextBox 2">
            <a:extLst>
              <a:ext uri="{FF2B5EF4-FFF2-40B4-BE49-F238E27FC236}">
                <a16:creationId xmlns:a16="http://schemas.microsoft.com/office/drawing/2014/main" id="{E91F589C-7D30-C501-6035-647072ABB12B}"/>
              </a:ext>
            </a:extLst>
          </p:cNvPr>
          <p:cNvSpPr txBox="1"/>
          <p:nvPr/>
        </p:nvSpPr>
        <p:spPr>
          <a:xfrm>
            <a:off x="379020" y="896459"/>
            <a:ext cx="7839582" cy="1200329"/>
          </a:xfrm>
          <a:prstGeom prst="rect">
            <a:avLst/>
          </a:prstGeom>
          <a:noFill/>
        </p:spPr>
        <p:txBody>
          <a:bodyPr wrap="none" rtlCol="0">
            <a:spAutoFit/>
          </a:bodyPr>
          <a:lstStyle/>
          <a:p>
            <a:r>
              <a:rPr lang="fr-FR" dirty="0"/>
              <a:t>I </a:t>
            </a:r>
            <a:r>
              <a:rPr lang="fr-FR" dirty="0" err="1"/>
              <a:t>diagrammi</a:t>
            </a:r>
            <a:r>
              <a:rPr lang="fr-FR" dirty="0"/>
              <a:t> di </a:t>
            </a:r>
            <a:r>
              <a:rPr lang="fr-FR" dirty="0" err="1"/>
              <a:t>Feynmamm</a:t>
            </a:r>
            <a:r>
              <a:rPr lang="fr-FR" dirty="0"/>
              <a:t> non solo </a:t>
            </a:r>
            <a:r>
              <a:rPr lang="fr-FR" dirty="0" err="1"/>
              <a:t>descrivono</a:t>
            </a:r>
            <a:r>
              <a:rPr lang="fr-FR" dirty="0"/>
              <a:t> il </a:t>
            </a:r>
            <a:r>
              <a:rPr lang="fr-FR" dirty="0" err="1"/>
              <a:t>processo</a:t>
            </a:r>
            <a:r>
              <a:rPr lang="fr-FR" dirty="0"/>
              <a:t> </a:t>
            </a:r>
            <a:r>
              <a:rPr lang="fr-FR" dirty="0" err="1"/>
              <a:t>fisico</a:t>
            </a:r>
            <a:r>
              <a:rPr lang="fr-FR" dirty="0"/>
              <a:t>, ma </a:t>
            </a:r>
            <a:r>
              <a:rPr lang="fr-FR" dirty="0" err="1"/>
              <a:t>permettono</a:t>
            </a:r>
            <a:r>
              <a:rPr lang="fr-FR" dirty="0"/>
              <a:t> </a:t>
            </a:r>
          </a:p>
          <a:p>
            <a:r>
              <a:rPr lang="fr-FR" dirty="0"/>
              <a:t>di </a:t>
            </a:r>
            <a:r>
              <a:rPr lang="fr-FR" dirty="0" err="1"/>
              <a:t>calcolarlo</a:t>
            </a:r>
            <a:r>
              <a:rPr lang="fr-FR" dirty="0"/>
              <a:t> </a:t>
            </a:r>
            <a:r>
              <a:rPr lang="fr-FR" dirty="0" err="1"/>
              <a:t>precisamente</a:t>
            </a:r>
            <a:r>
              <a:rPr lang="fr-FR" dirty="0"/>
              <a:t>. </a:t>
            </a:r>
          </a:p>
          <a:p>
            <a:endParaRPr lang="fr-FR" b="1" dirty="0">
              <a:solidFill>
                <a:srgbClr val="002060"/>
              </a:solidFill>
            </a:endParaRPr>
          </a:p>
          <a:p>
            <a:r>
              <a:rPr lang="fr-FR" b="1" dirty="0" err="1">
                <a:solidFill>
                  <a:srgbClr val="002060"/>
                </a:solidFill>
              </a:rPr>
              <a:t>Interazione</a:t>
            </a:r>
            <a:r>
              <a:rPr lang="fr-FR" b="1" dirty="0">
                <a:solidFill>
                  <a:srgbClr val="002060"/>
                </a:solidFill>
              </a:rPr>
              <a:t> </a:t>
            </a:r>
            <a:r>
              <a:rPr lang="fr-FR" b="1" dirty="0" err="1">
                <a:solidFill>
                  <a:srgbClr val="002060"/>
                </a:solidFill>
              </a:rPr>
              <a:t>elettromagnetica</a:t>
            </a:r>
            <a:r>
              <a:rPr lang="fr-FR" b="1" dirty="0">
                <a:solidFill>
                  <a:srgbClr val="002060"/>
                </a:solidFill>
              </a:rPr>
              <a:t> :</a:t>
            </a:r>
            <a:endParaRPr lang="en-US" b="1" dirty="0">
              <a:solidFill>
                <a:srgbClr val="002060"/>
              </a:solidFill>
              <a:latin typeface="+mn-lt"/>
            </a:endParaRPr>
          </a:p>
        </p:txBody>
      </p:sp>
    </p:spTree>
    <p:extLst>
      <p:ext uri="{BB962C8B-B14F-4D97-AF65-F5344CB8AC3E}">
        <p14:creationId xmlns:p14="http://schemas.microsoft.com/office/powerpoint/2010/main" val="1264034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a:solidFill>
                  <a:srgbClr val="002060"/>
                </a:solidFill>
              </a:rPr>
              <a:t>Interazione</a:t>
            </a:r>
            <a:r>
              <a:rPr lang="en-US" sz="2800" b="1" dirty="0">
                <a:solidFill>
                  <a:srgbClr val="002060"/>
                </a:solidFill>
              </a:rPr>
              <a:t> forte</a:t>
            </a:r>
            <a:endParaRPr lang="en-US" sz="2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7</a:t>
            </a:fld>
            <a:endParaRPr lang="en-US"/>
          </a:p>
        </p:txBody>
      </p:sp>
      <p:pic>
        <p:nvPicPr>
          <p:cNvPr id="5" name="Picture 4"/>
          <p:cNvPicPr>
            <a:picLocks noChangeAspect="1"/>
          </p:cNvPicPr>
          <p:nvPr/>
        </p:nvPicPr>
        <p:blipFill>
          <a:blip r:embed="rId2"/>
          <a:stretch>
            <a:fillRect/>
          </a:stretch>
        </p:blipFill>
        <p:spPr>
          <a:xfrm>
            <a:off x="661397" y="1244588"/>
            <a:ext cx="4379506" cy="2400306"/>
          </a:xfrm>
          <a:prstGeom prst="rect">
            <a:avLst/>
          </a:prstGeom>
        </p:spPr>
      </p:pic>
      <p:pic>
        <p:nvPicPr>
          <p:cNvPr id="10" name="Picture 9"/>
          <p:cNvPicPr>
            <a:picLocks noChangeAspect="1"/>
          </p:cNvPicPr>
          <p:nvPr/>
        </p:nvPicPr>
        <p:blipFill>
          <a:blip r:embed="rId2"/>
          <a:stretch>
            <a:fillRect/>
          </a:stretch>
        </p:blipFill>
        <p:spPr>
          <a:xfrm>
            <a:off x="3455397" y="3842254"/>
            <a:ext cx="4379506" cy="2400306"/>
          </a:xfrm>
          <a:prstGeom prst="rect">
            <a:avLst/>
          </a:prstGeom>
        </p:spPr>
      </p:pic>
      <p:grpSp>
        <p:nvGrpSpPr>
          <p:cNvPr id="9" name="Group 8"/>
          <p:cNvGrpSpPr/>
          <p:nvPr/>
        </p:nvGrpSpPr>
        <p:grpSpPr>
          <a:xfrm>
            <a:off x="7043899" y="5410617"/>
            <a:ext cx="300082" cy="598964"/>
            <a:chOff x="6417221" y="3434834"/>
            <a:chExt cx="300082" cy="598964"/>
          </a:xfrm>
        </p:grpSpPr>
        <p:sp>
          <p:nvSpPr>
            <p:cNvPr id="3" name="TextBox 2"/>
            <p:cNvSpPr txBox="1"/>
            <p:nvPr/>
          </p:nvSpPr>
          <p:spPr>
            <a:xfrm>
              <a:off x="6417221" y="3664466"/>
              <a:ext cx="300082" cy="369332"/>
            </a:xfrm>
            <a:prstGeom prst="rect">
              <a:avLst/>
            </a:prstGeom>
            <a:noFill/>
          </p:spPr>
          <p:txBody>
            <a:bodyPr wrap="none" rtlCol="0">
              <a:spAutoFit/>
            </a:bodyPr>
            <a:lstStyle/>
            <a:p>
              <a:r>
                <a:rPr lang="en-US" dirty="0"/>
                <a:t>q</a:t>
              </a:r>
            </a:p>
          </p:txBody>
        </p:sp>
        <p:sp>
          <p:nvSpPr>
            <p:cNvPr id="6" name="TextBox 5"/>
            <p:cNvSpPr txBox="1"/>
            <p:nvPr/>
          </p:nvSpPr>
          <p:spPr>
            <a:xfrm>
              <a:off x="6417221" y="3619500"/>
              <a:ext cx="184666" cy="369332"/>
            </a:xfrm>
            <a:prstGeom prst="rect">
              <a:avLst/>
            </a:prstGeom>
            <a:noFill/>
          </p:spPr>
          <p:txBody>
            <a:bodyPr wrap="none" rtlCol="0">
              <a:spAutoFit/>
            </a:bodyPr>
            <a:lstStyle/>
            <a:p>
              <a:endParaRPr lang="en-US" dirty="0"/>
            </a:p>
          </p:txBody>
        </p:sp>
        <p:sp>
          <p:nvSpPr>
            <p:cNvPr id="7" name="TextBox 6"/>
            <p:cNvSpPr txBox="1"/>
            <p:nvPr/>
          </p:nvSpPr>
          <p:spPr>
            <a:xfrm>
              <a:off x="6417221" y="3434834"/>
              <a:ext cx="300082" cy="369332"/>
            </a:xfrm>
            <a:prstGeom prst="rect">
              <a:avLst/>
            </a:prstGeom>
            <a:noFill/>
          </p:spPr>
          <p:txBody>
            <a:bodyPr wrap="none" rtlCol="0">
              <a:spAutoFit/>
            </a:bodyPr>
            <a:lstStyle/>
            <a:p>
              <a:r>
                <a:rPr lang="en-US" dirty="0"/>
                <a:t>_</a:t>
              </a:r>
            </a:p>
          </p:txBody>
        </p:sp>
      </p:grpSp>
      <p:cxnSp>
        <p:nvCxnSpPr>
          <p:cNvPr id="11" name="Straight Arrow Connector 10"/>
          <p:cNvCxnSpPr/>
          <p:nvPr/>
        </p:nvCxnSpPr>
        <p:spPr bwMode="auto">
          <a:xfrm>
            <a:off x="5220760" y="6083300"/>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Box 11"/>
          <p:cNvSpPr txBox="1"/>
          <p:nvPr/>
        </p:nvSpPr>
        <p:spPr>
          <a:xfrm>
            <a:off x="5473700" y="6221968"/>
            <a:ext cx="802527" cy="369332"/>
          </a:xfrm>
          <a:prstGeom prst="rect">
            <a:avLst/>
          </a:prstGeom>
          <a:noFill/>
        </p:spPr>
        <p:txBody>
          <a:bodyPr wrap="none" rtlCol="0">
            <a:spAutoFit/>
          </a:bodyPr>
          <a:lstStyle/>
          <a:p>
            <a:r>
              <a:rPr lang="en-US" dirty="0"/>
              <a:t>tempo</a:t>
            </a:r>
          </a:p>
        </p:txBody>
      </p:sp>
      <p:cxnSp>
        <p:nvCxnSpPr>
          <p:cNvPr id="13" name="Straight Arrow Connector 12"/>
          <p:cNvCxnSpPr/>
          <p:nvPr/>
        </p:nvCxnSpPr>
        <p:spPr bwMode="auto">
          <a:xfrm rot="16200000">
            <a:off x="4967820" y="2286000"/>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4" name="TextBox 13"/>
          <p:cNvSpPr txBox="1"/>
          <p:nvPr/>
        </p:nvSpPr>
        <p:spPr>
          <a:xfrm rot="16200000">
            <a:off x="5555914" y="2424668"/>
            <a:ext cx="802527" cy="369332"/>
          </a:xfrm>
          <a:prstGeom prst="rect">
            <a:avLst/>
          </a:prstGeom>
          <a:noFill/>
        </p:spPr>
        <p:txBody>
          <a:bodyPr wrap="none" rtlCol="0">
            <a:spAutoFit/>
          </a:bodyPr>
          <a:lstStyle/>
          <a:p>
            <a:r>
              <a:rPr lang="en-US" dirty="0"/>
              <a:t>tempo</a:t>
            </a:r>
          </a:p>
        </p:txBody>
      </p:sp>
      <p:grpSp>
        <p:nvGrpSpPr>
          <p:cNvPr id="15" name="Group 14">
            <a:extLst>
              <a:ext uri="{FF2B5EF4-FFF2-40B4-BE49-F238E27FC236}">
                <a16:creationId xmlns:a16="http://schemas.microsoft.com/office/drawing/2014/main" id="{F15BEBE5-2443-2240-8162-DE5FBB32071B}"/>
              </a:ext>
            </a:extLst>
          </p:cNvPr>
          <p:cNvGrpSpPr/>
          <p:nvPr/>
        </p:nvGrpSpPr>
        <p:grpSpPr>
          <a:xfrm>
            <a:off x="3612537" y="4254035"/>
            <a:ext cx="300082" cy="598964"/>
            <a:chOff x="6417221" y="3434834"/>
            <a:chExt cx="300082" cy="598964"/>
          </a:xfrm>
        </p:grpSpPr>
        <p:sp>
          <p:nvSpPr>
            <p:cNvPr id="16" name="TextBox 15">
              <a:extLst>
                <a:ext uri="{FF2B5EF4-FFF2-40B4-BE49-F238E27FC236}">
                  <a16:creationId xmlns:a16="http://schemas.microsoft.com/office/drawing/2014/main" id="{C0F6A218-AA2F-8042-826A-9EB13594A44D}"/>
                </a:ext>
              </a:extLst>
            </p:cNvPr>
            <p:cNvSpPr txBox="1"/>
            <p:nvPr/>
          </p:nvSpPr>
          <p:spPr>
            <a:xfrm>
              <a:off x="6417221" y="3664466"/>
              <a:ext cx="300082" cy="369332"/>
            </a:xfrm>
            <a:prstGeom prst="rect">
              <a:avLst/>
            </a:prstGeom>
            <a:noFill/>
          </p:spPr>
          <p:txBody>
            <a:bodyPr wrap="none" rtlCol="0">
              <a:spAutoFit/>
            </a:bodyPr>
            <a:lstStyle/>
            <a:p>
              <a:r>
                <a:rPr lang="en-US" dirty="0"/>
                <a:t>q</a:t>
              </a:r>
            </a:p>
          </p:txBody>
        </p:sp>
        <p:sp>
          <p:nvSpPr>
            <p:cNvPr id="17" name="TextBox 16">
              <a:extLst>
                <a:ext uri="{FF2B5EF4-FFF2-40B4-BE49-F238E27FC236}">
                  <a16:creationId xmlns:a16="http://schemas.microsoft.com/office/drawing/2014/main" id="{D71D1402-A9E3-2B44-A3DB-515251175021}"/>
                </a:ext>
              </a:extLst>
            </p:cNvPr>
            <p:cNvSpPr txBox="1"/>
            <p:nvPr/>
          </p:nvSpPr>
          <p:spPr>
            <a:xfrm>
              <a:off x="6417221" y="3619500"/>
              <a:ext cx="184666" cy="369332"/>
            </a:xfrm>
            <a:prstGeom prst="rect">
              <a:avLst/>
            </a:prstGeom>
            <a:noFill/>
          </p:spPr>
          <p:txBody>
            <a:bodyPr wrap="none" rtlCol="0">
              <a:spAutoFit/>
            </a:bodyPr>
            <a:lstStyle/>
            <a:p>
              <a:endParaRPr lang="en-US" dirty="0"/>
            </a:p>
          </p:txBody>
        </p:sp>
        <p:sp>
          <p:nvSpPr>
            <p:cNvPr id="18" name="TextBox 17">
              <a:extLst>
                <a:ext uri="{FF2B5EF4-FFF2-40B4-BE49-F238E27FC236}">
                  <a16:creationId xmlns:a16="http://schemas.microsoft.com/office/drawing/2014/main" id="{C6713046-100D-944A-B100-4266C548D1BD}"/>
                </a:ext>
              </a:extLst>
            </p:cNvPr>
            <p:cNvSpPr txBox="1"/>
            <p:nvPr/>
          </p:nvSpPr>
          <p:spPr>
            <a:xfrm>
              <a:off x="6417221" y="3434834"/>
              <a:ext cx="300082" cy="369332"/>
            </a:xfrm>
            <a:prstGeom prst="rect">
              <a:avLst/>
            </a:prstGeom>
            <a:noFill/>
          </p:spPr>
          <p:txBody>
            <a:bodyPr wrap="none" rtlCol="0">
              <a:spAutoFit/>
            </a:bodyPr>
            <a:lstStyle/>
            <a:p>
              <a:r>
                <a:rPr lang="en-US" dirty="0"/>
                <a:t>_</a:t>
              </a:r>
            </a:p>
          </p:txBody>
        </p:sp>
      </p:grpSp>
      <p:grpSp>
        <p:nvGrpSpPr>
          <p:cNvPr id="19" name="Group 18">
            <a:extLst>
              <a:ext uri="{FF2B5EF4-FFF2-40B4-BE49-F238E27FC236}">
                <a16:creationId xmlns:a16="http://schemas.microsoft.com/office/drawing/2014/main" id="{8535C307-F410-6442-AE3C-953537061688}"/>
              </a:ext>
            </a:extLst>
          </p:cNvPr>
          <p:cNvGrpSpPr/>
          <p:nvPr/>
        </p:nvGrpSpPr>
        <p:grpSpPr>
          <a:xfrm>
            <a:off x="641153" y="1547327"/>
            <a:ext cx="300082" cy="598964"/>
            <a:chOff x="6417221" y="3434834"/>
            <a:chExt cx="300082" cy="598964"/>
          </a:xfrm>
        </p:grpSpPr>
        <p:sp>
          <p:nvSpPr>
            <p:cNvPr id="20" name="TextBox 19">
              <a:extLst>
                <a:ext uri="{FF2B5EF4-FFF2-40B4-BE49-F238E27FC236}">
                  <a16:creationId xmlns:a16="http://schemas.microsoft.com/office/drawing/2014/main" id="{264A2B6F-EAC7-C044-A9A4-A3EFFBFF72B5}"/>
                </a:ext>
              </a:extLst>
            </p:cNvPr>
            <p:cNvSpPr txBox="1"/>
            <p:nvPr/>
          </p:nvSpPr>
          <p:spPr>
            <a:xfrm>
              <a:off x="6417221" y="3664466"/>
              <a:ext cx="300082" cy="369332"/>
            </a:xfrm>
            <a:prstGeom prst="rect">
              <a:avLst/>
            </a:prstGeom>
            <a:noFill/>
          </p:spPr>
          <p:txBody>
            <a:bodyPr wrap="none" rtlCol="0">
              <a:spAutoFit/>
            </a:bodyPr>
            <a:lstStyle/>
            <a:p>
              <a:r>
                <a:rPr lang="en-US" dirty="0"/>
                <a:t>q</a:t>
              </a:r>
            </a:p>
          </p:txBody>
        </p:sp>
        <p:sp>
          <p:nvSpPr>
            <p:cNvPr id="21" name="TextBox 20">
              <a:extLst>
                <a:ext uri="{FF2B5EF4-FFF2-40B4-BE49-F238E27FC236}">
                  <a16:creationId xmlns:a16="http://schemas.microsoft.com/office/drawing/2014/main" id="{A5716344-310E-AD4E-9BEB-D21F6E81C2AD}"/>
                </a:ext>
              </a:extLst>
            </p:cNvPr>
            <p:cNvSpPr txBox="1"/>
            <p:nvPr/>
          </p:nvSpPr>
          <p:spPr>
            <a:xfrm>
              <a:off x="6417221" y="3619500"/>
              <a:ext cx="184666" cy="369332"/>
            </a:xfrm>
            <a:prstGeom prst="rect">
              <a:avLst/>
            </a:prstGeom>
            <a:noFill/>
          </p:spPr>
          <p:txBody>
            <a:bodyPr wrap="none" rtlCol="0">
              <a:spAutoFit/>
            </a:bodyPr>
            <a:lstStyle/>
            <a:p>
              <a:endParaRPr lang="en-US" dirty="0"/>
            </a:p>
          </p:txBody>
        </p:sp>
        <p:sp>
          <p:nvSpPr>
            <p:cNvPr id="22" name="TextBox 21">
              <a:extLst>
                <a:ext uri="{FF2B5EF4-FFF2-40B4-BE49-F238E27FC236}">
                  <a16:creationId xmlns:a16="http://schemas.microsoft.com/office/drawing/2014/main" id="{1842CF32-30A6-6B41-A9C6-6DB6013C37C5}"/>
                </a:ext>
              </a:extLst>
            </p:cNvPr>
            <p:cNvSpPr txBox="1"/>
            <p:nvPr/>
          </p:nvSpPr>
          <p:spPr>
            <a:xfrm>
              <a:off x="6417221" y="3434834"/>
              <a:ext cx="184731" cy="369332"/>
            </a:xfrm>
            <a:prstGeom prst="rect">
              <a:avLst/>
            </a:prstGeom>
            <a:noFill/>
          </p:spPr>
          <p:txBody>
            <a:bodyPr wrap="none" rtlCol="0">
              <a:spAutoFit/>
            </a:bodyPr>
            <a:lstStyle/>
            <a:p>
              <a:endParaRPr lang="en-US" dirty="0"/>
            </a:p>
          </p:txBody>
        </p:sp>
      </p:grpSp>
      <p:grpSp>
        <p:nvGrpSpPr>
          <p:cNvPr id="23" name="Group 22">
            <a:extLst>
              <a:ext uri="{FF2B5EF4-FFF2-40B4-BE49-F238E27FC236}">
                <a16:creationId xmlns:a16="http://schemas.microsoft.com/office/drawing/2014/main" id="{2D54D530-63A6-EF42-86F7-D679C19D7185}"/>
              </a:ext>
            </a:extLst>
          </p:cNvPr>
          <p:cNvGrpSpPr/>
          <p:nvPr/>
        </p:nvGrpSpPr>
        <p:grpSpPr>
          <a:xfrm>
            <a:off x="3894105" y="1133029"/>
            <a:ext cx="300082" cy="598964"/>
            <a:chOff x="6417221" y="3434834"/>
            <a:chExt cx="300082" cy="598964"/>
          </a:xfrm>
        </p:grpSpPr>
        <p:sp>
          <p:nvSpPr>
            <p:cNvPr id="24" name="TextBox 23">
              <a:extLst>
                <a:ext uri="{FF2B5EF4-FFF2-40B4-BE49-F238E27FC236}">
                  <a16:creationId xmlns:a16="http://schemas.microsoft.com/office/drawing/2014/main" id="{7B31080D-EEEF-2B4D-8E17-1191689281D4}"/>
                </a:ext>
              </a:extLst>
            </p:cNvPr>
            <p:cNvSpPr txBox="1"/>
            <p:nvPr/>
          </p:nvSpPr>
          <p:spPr>
            <a:xfrm>
              <a:off x="6417221" y="3664466"/>
              <a:ext cx="300082" cy="369332"/>
            </a:xfrm>
            <a:prstGeom prst="rect">
              <a:avLst/>
            </a:prstGeom>
            <a:noFill/>
          </p:spPr>
          <p:txBody>
            <a:bodyPr wrap="none" rtlCol="0">
              <a:spAutoFit/>
            </a:bodyPr>
            <a:lstStyle/>
            <a:p>
              <a:r>
                <a:rPr lang="en-US" dirty="0"/>
                <a:t>q</a:t>
              </a:r>
            </a:p>
          </p:txBody>
        </p:sp>
        <p:sp>
          <p:nvSpPr>
            <p:cNvPr id="25" name="TextBox 24">
              <a:extLst>
                <a:ext uri="{FF2B5EF4-FFF2-40B4-BE49-F238E27FC236}">
                  <a16:creationId xmlns:a16="http://schemas.microsoft.com/office/drawing/2014/main" id="{75ACAE88-2859-6E4D-A0DC-1A15EC0EF7DD}"/>
                </a:ext>
              </a:extLst>
            </p:cNvPr>
            <p:cNvSpPr txBox="1"/>
            <p:nvPr/>
          </p:nvSpPr>
          <p:spPr>
            <a:xfrm>
              <a:off x="6417221" y="3619500"/>
              <a:ext cx="184666" cy="369332"/>
            </a:xfrm>
            <a:prstGeom prst="rect">
              <a:avLst/>
            </a:prstGeom>
            <a:noFill/>
          </p:spPr>
          <p:txBody>
            <a:bodyPr wrap="none" rtlCol="0">
              <a:spAutoFit/>
            </a:bodyPr>
            <a:lstStyle/>
            <a:p>
              <a:endParaRPr lang="en-US" dirty="0"/>
            </a:p>
          </p:txBody>
        </p:sp>
        <p:sp>
          <p:nvSpPr>
            <p:cNvPr id="26" name="TextBox 25">
              <a:extLst>
                <a:ext uri="{FF2B5EF4-FFF2-40B4-BE49-F238E27FC236}">
                  <a16:creationId xmlns:a16="http://schemas.microsoft.com/office/drawing/2014/main" id="{2E2F492A-244B-4744-AC2E-B03786B6FD3D}"/>
                </a:ext>
              </a:extLst>
            </p:cNvPr>
            <p:cNvSpPr txBox="1"/>
            <p:nvPr/>
          </p:nvSpPr>
          <p:spPr>
            <a:xfrm>
              <a:off x="6417221" y="3434834"/>
              <a:ext cx="184731" cy="369332"/>
            </a:xfrm>
            <a:prstGeom prst="rect">
              <a:avLst/>
            </a:prstGeom>
            <a:noFill/>
          </p:spPr>
          <p:txBody>
            <a:bodyPr wrap="none" rtlCol="0">
              <a:spAutoFit/>
            </a:bodyPr>
            <a:lstStyle/>
            <a:p>
              <a:endParaRPr lang="en-US" dirty="0"/>
            </a:p>
          </p:txBody>
        </p:sp>
      </p:grpSp>
      <p:sp>
        <p:nvSpPr>
          <p:cNvPr id="27" name="TextBox 26">
            <a:extLst>
              <a:ext uri="{FF2B5EF4-FFF2-40B4-BE49-F238E27FC236}">
                <a16:creationId xmlns:a16="http://schemas.microsoft.com/office/drawing/2014/main" id="{0A0727B4-977A-EC4E-A8C1-7FF38F818F47}"/>
              </a:ext>
            </a:extLst>
          </p:cNvPr>
          <p:cNvSpPr txBox="1"/>
          <p:nvPr/>
        </p:nvSpPr>
        <p:spPr>
          <a:xfrm>
            <a:off x="6750130" y="4069369"/>
            <a:ext cx="300082" cy="369332"/>
          </a:xfrm>
          <a:prstGeom prst="rect">
            <a:avLst/>
          </a:prstGeom>
          <a:noFill/>
        </p:spPr>
        <p:txBody>
          <a:bodyPr wrap="none" rtlCol="0">
            <a:spAutoFit/>
          </a:bodyPr>
          <a:lstStyle/>
          <a:p>
            <a:r>
              <a:rPr lang="en-US" dirty="0"/>
              <a:t>q</a:t>
            </a:r>
          </a:p>
        </p:txBody>
      </p:sp>
    </p:spTree>
    <p:extLst>
      <p:ext uri="{BB962C8B-B14F-4D97-AF65-F5344CB8AC3E}">
        <p14:creationId xmlns:p14="http://schemas.microsoft.com/office/powerpoint/2010/main" val="4255731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a:solidFill>
                  <a:srgbClr val="002060"/>
                </a:solidFill>
              </a:rPr>
              <a:t>Interazioni</a:t>
            </a:r>
            <a:r>
              <a:rPr lang="en-US" sz="2800" b="1" dirty="0">
                <a:solidFill>
                  <a:srgbClr val="002060"/>
                </a:solidFill>
              </a:rPr>
              <a:t> </a:t>
            </a:r>
            <a:r>
              <a:rPr lang="en-US" sz="2800" b="1" dirty="0" err="1">
                <a:solidFill>
                  <a:srgbClr val="002060"/>
                </a:solidFill>
              </a:rPr>
              <a:t>deboli</a:t>
            </a:r>
            <a:endParaRPr lang="en-US" sz="2800" b="1" dirty="0">
              <a:solidFill>
                <a:srgbClr val="002060"/>
              </a:solidFill>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8</a:t>
            </a:fld>
            <a:endParaRPr lang="en-US"/>
          </a:p>
        </p:txBody>
      </p:sp>
      <p:pic>
        <p:nvPicPr>
          <p:cNvPr id="6" name="Picture 5"/>
          <p:cNvPicPr>
            <a:picLocks noChangeAspect="1"/>
          </p:cNvPicPr>
          <p:nvPr/>
        </p:nvPicPr>
        <p:blipFill>
          <a:blip r:embed="rId2"/>
          <a:stretch>
            <a:fillRect/>
          </a:stretch>
        </p:blipFill>
        <p:spPr>
          <a:xfrm>
            <a:off x="901700" y="2755900"/>
            <a:ext cx="3302000" cy="1816100"/>
          </a:xfrm>
          <a:prstGeom prst="rect">
            <a:avLst/>
          </a:prstGeom>
        </p:spPr>
      </p:pic>
      <p:sp>
        <p:nvSpPr>
          <p:cNvPr id="3" name="TextBox 2"/>
          <p:cNvSpPr txBox="1"/>
          <p:nvPr/>
        </p:nvSpPr>
        <p:spPr>
          <a:xfrm>
            <a:off x="277036" y="812800"/>
            <a:ext cx="7315144" cy="923330"/>
          </a:xfrm>
          <a:prstGeom prst="rect">
            <a:avLst/>
          </a:prstGeom>
          <a:noFill/>
        </p:spPr>
        <p:txBody>
          <a:bodyPr wrap="none" rtlCol="0">
            <a:spAutoFit/>
          </a:bodyPr>
          <a:lstStyle/>
          <a:p>
            <a:r>
              <a:rPr lang="fr-FR" dirty="0"/>
              <a:t>Il </a:t>
            </a:r>
            <a:r>
              <a:rPr lang="fr-FR" dirty="0" err="1"/>
              <a:t>modello</a:t>
            </a:r>
            <a:r>
              <a:rPr lang="fr-FR" dirty="0"/>
              <a:t> Standard </a:t>
            </a:r>
            <a:r>
              <a:rPr lang="fr-FR" dirty="0" err="1"/>
              <a:t>prevede</a:t>
            </a:r>
            <a:r>
              <a:rPr lang="fr-FR" dirty="0"/>
              <a:t> </a:t>
            </a:r>
            <a:r>
              <a:rPr lang="fr-FR" dirty="0" err="1"/>
              <a:t>inoltre</a:t>
            </a:r>
            <a:r>
              <a:rPr lang="fr-FR" dirty="0"/>
              <a:t>: Le modèle standard prédit également : </a:t>
            </a:r>
          </a:p>
          <a:p>
            <a:r>
              <a:rPr lang="fr-FR" dirty="0" err="1"/>
              <a:t>una</a:t>
            </a:r>
            <a:r>
              <a:rPr lang="fr-FR" dirty="0"/>
              <a:t> </a:t>
            </a:r>
            <a:r>
              <a:rPr lang="fr-FR" dirty="0" err="1"/>
              <a:t>interazione</a:t>
            </a:r>
            <a:r>
              <a:rPr lang="fr-FR" dirty="0"/>
              <a:t> DEBOLE NEUTRA – </a:t>
            </a:r>
            <a:r>
              <a:rPr lang="fr-FR" dirty="0" err="1"/>
              <a:t>mediata</a:t>
            </a:r>
            <a:r>
              <a:rPr lang="fr-FR" dirty="0"/>
              <a:t> dal </a:t>
            </a:r>
            <a:r>
              <a:rPr lang="fr-FR" dirty="0" err="1"/>
              <a:t>bosone</a:t>
            </a:r>
            <a:r>
              <a:rPr lang="fr-FR" dirty="0"/>
              <a:t> Z</a:t>
            </a:r>
          </a:p>
          <a:p>
            <a:r>
              <a:rPr lang="fr-FR" dirty="0" err="1"/>
              <a:t>una</a:t>
            </a:r>
            <a:r>
              <a:rPr lang="fr-FR" dirty="0"/>
              <a:t> </a:t>
            </a:r>
            <a:r>
              <a:rPr lang="fr-FR" dirty="0" err="1"/>
              <a:t>interazione</a:t>
            </a:r>
            <a:r>
              <a:rPr lang="fr-FR" dirty="0"/>
              <a:t> DEBOLE CARICA – </a:t>
            </a:r>
            <a:r>
              <a:rPr lang="fr-FR" dirty="0" err="1"/>
              <a:t>mediata</a:t>
            </a:r>
            <a:r>
              <a:rPr lang="fr-FR" dirty="0"/>
              <a:t> </a:t>
            </a:r>
            <a:r>
              <a:rPr lang="fr-FR" dirty="0" err="1"/>
              <a:t>dai</a:t>
            </a:r>
            <a:r>
              <a:rPr lang="fr-FR" dirty="0"/>
              <a:t> </a:t>
            </a:r>
            <a:r>
              <a:rPr lang="fr-FR" dirty="0" err="1"/>
              <a:t>bosoni</a:t>
            </a:r>
            <a:r>
              <a:rPr lang="fr-FR" dirty="0"/>
              <a:t> W+ e W-</a:t>
            </a:r>
            <a:endParaRPr lang="en-US" dirty="0">
              <a:solidFill>
                <a:srgbClr val="000090"/>
              </a:solidFill>
              <a:latin typeface="+mj-lt"/>
            </a:endParaRPr>
          </a:p>
        </p:txBody>
      </p:sp>
      <p:pic>
        <p:nvPicPr>
          <p:cNvPr id="9" name="Picture 8"/>
          <p:cNvPicPr>
            <a:picLocks noChangeAspect="1"/>
          </p:cNvPicPr>
          <p:nvPr/>
        </p:nvPicPr>
        <p:blipFill>
          <a:blip r:embed="rId3"/>
          <a:stretch>
            <a:fillRect/>
          </a:stretch>
        </p:blipFill>
        <p:spPr>
          <a:xfrm>
            <a:off x="4876800" y="2019300"/>
            <a:ext cx="3543300" cy="3543300"/>
          </a:xfrm>
          <a:prstGeom prst="rect">
            <a:avLst/>
          </a:prstGeom>
        </p:spPr>
      </p:pic>
      <p:sp>
        <p:nvSpPr>
          <p:cNvPr id="10" name="Rectangle 9"/>
          <p:cNvSpPr/>
          <p:nvPr/>
        </p:nvSpPr>
        <p:spPr bwMode="auto">
          <a:xfrm>
            <a:off x="1473200" y="4000500"/>
            <a:ext cx="304800" cy="2159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cxnSp>
        <p:nvCxnSpPr>
          <p:cNvPr id="7" name="Straight Arrow Connector 6"/>
          <p:cNvCxnSpPr/>
          <p:nvPr/>
        </p:nvCxnSpPr>
        <p:spPr bwMode="auto">
          <a:xfrm flipH="1">
            <a:off x="1473200" y="3886200"/>
            <a:ext cx="279400" cy="25400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Rectangle 11"/>
          <p:cNvSpPr/>
          <p:nvPr/>
        </p:nvSpPr>
        <p:spPr bwMode="auto">
          <a:xfrm>
            <a:off x="3175000" y="3924300"/>
            <a:ext cx="304800" cy="2159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cxnSp>
        <p:nvCxnSpPr>
          <p:cNvPr id="13" name="Straight Arrow Connector 12"/>
          <p:cNvCxnSpPr/>
          <p:nvPr/>
        </p:nvCxnSpPr>
        <p:spPr bwMode="auto">
          <a:xfrm flipH="1" flipV="1">
            <a:off x="3162300" y="3860800"/>
            <a:ext cx="317500" cy="35560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88FA4610-081E-6B4C-9783-CF1AB4D7D724}"/>
              </a:ext>
            </a:extLst>
          </p:cNvPr>
          <p:cNvCxnSpPr/>
          <p:nvPr/>
        </p:nvCxnSpPr>
        <p:spPr bwMode="auto">
          <a:xfrm>
            <a:off x="1525060" y="4754562"/>
            <a:ext cx="1346200" cy="0"/>
          </a:xfrm>
          <a:prstGeom prst="straightConnector1">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5" name="TextBox 14">
            <a:extLst>
              <a:ext uri="{FF2B5EF4-FFF2-40B4-BE49-F238E27FC236}">
                <a16:creationId xmlns:a16="http://schemas.microsoft.com/office/drawing/2014/main" id="{F3DE4088-820F-7540-AA0D-0B6E14256D92}"/>
              </a:ext>
            </a:extLst>
          </p:cNvPr>
          <p:cNvSpPr txBox="1"/>
          <p:nvPr/>
        </p:nvSpPr>
        <p:spPr>
          <a:xfrm>
            <a:off x="1778000" y="4893230"/>
            <a:ext cx="761634" cy="369332"/>
          </a:xfrm>
          <a:prstGeom prst="rect">
            <a:avLst/>
          </a:prstGeom>
          <a:noFill/>
        </p:spPr>
        <p:txBody>
          <a:bodyPr wrap="none" rtlCol="0">
            <a:spAutoFit/>
          </a:bodyPr>
          <a:lstStyle/>
          <a:p>
            <a:r>
              <a:rPr lang="en-US" dirty="0"/>
              <a:t>tempo</a:t>
            </a:r>
          </a:p>
        </p:txBody>
      </p:sp>
      <p:sp>
        <p:nvSpPr>
          <p:cNvPr id="11" name="Freeform 10">
            <a:extLst>
              <a:ext uri="{FF2B5EF4-FFF2-40B4-BE49-F238E27FC236}">
                <a16:creationId xmlns:a16="http://schemas.microsoft.com/office/drawing/2014/main" id="{17BD3C24-D750-8744-955F-C09E37D809BF}"/>
              </a:ext>
            </a:extLst>
          </p:cNvPr>
          <p:cNvSpPr/>
          <p:nvPr/>
        </p:nvSpPr>
        <p:spPr bwMode="auto">
          <a:xfrm>
            <a:off x="4184431" y="2071586"/>
            <a:ext cx="578069" cy="3184727"/>
          </a:xfrm>
          <a:custGeom>
            <a:avLst/>
            <a:gdLst>
              <a:gd name="connsiteX0" fmla="*/ 578069 w 578069"/>
              <a:gd name="connsiteY0" fmla="*/ 84082 h 3184727"/>
              <a:gd name="connsiteX1" fmla="*/ 0 w 578069"/>
              <a:gd name="connsiteY1" fmla="*/ 3184634 h 3184727"/>
              <a:gd name="connsiteX2" fmla="*/ 578069 w 578069"/>
              <a:gd name="connsiteY2" fmla="*/ 0 h 3184727"/>
            </a:gdLst>
            <a:ahLst/>
            <a:cxnLst>
              <a:cxn ang="0">
                <a:pos x="connsiteX0" y="connsiteY0"/>
              </a:cxn>
              <a:cxn ang="0">
                <a:pos x="connsiteX1" y="connsiteY1"/>
              </a:cxn>
              <a:cxn ang="0">
                <a:pos x="connsiteX2" y="connsiteY2"/>
              </a:cxn>
            </a:cxnLst>
            <a:rect l="l" t="t" r="r" b="b"/>
            <a:pathLst>
              <a:path w="578069" h="3184727">
                <a:moveTo>
                  <a:pt x="578069" y="84082"/>
                </a:moveTo>
                <a:cubicBezTo>
                  <a:pt x="289034" y="1641365"/>
                  <a:pt x="0" y="3198648"/>
                  <a:pt x="0" y="3184634"/>
                </a:cubicBezTo>
                <a:cubicBezTo>
                  <a:pt x="0" y="3170620"/>
                  <a:pt x="289034" y="1585310"/>
                  <a:pt x="578069" y="0"/>
                </a:cubicBezTo>
              </a:path>
            </a:pathLst>
          </a:custGeom>
          <a:noFill/>
          <a:ln w="9525"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2792248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76200"/>
            <a:ext cx="8636000" cy="609588"/>
          </a:xfrm>
        </p:spPr>
        <p:txBody>
          <a:bodyPr>
            <a:noAutofit/>
          </a:bodyPr>
          <a:lstStyle/>
          <a:p>
            <a:r>
              <a:rPr lang="en-US" sz="2800" b="1" dirty="0" err="1">
                <a:solidFill>
                  <a:srgbClr val="002060"/>
                </a:solidFill>
              </a:rPr>
              <a:t>Particelle</a:t>
            </a:r>
            <a:r>
              <a:rPr lang="en-US" sz="2800" b="1" dirty="0">
                <a:solidFill>
                  <a:srgbClr val="002060"/>
                </a:solidFill>
              </a:rPr>
              <a:t> e </a:t>
            </a:r>
            <a:r>
              <a:rPr lang="en-US" sz="2800" b="1" dirty="0" err="1">
                <a:solidFill>
                  <a:srgbClr val="002060"/>
                </a:solidFill>
              </a:rPr>
              <a:t>interazioni</a:t>
            </a:r>
            <a:r>
              <a:rPr lang="en-US" sz="2800" b="1" dirty="0">
                <a:solidFill>
                  <a:srgbClr val="002060"/>
                </a:solidFill>
              </a:rPr>
              <a:t> </a:t>
            </a:r>
          </a:p>
        </p:txBody>
      </p:sp>
      <p:sp>
        <p:nvSpPr>
          <p:cNvPr id="4" name="Slide Number Placeholder 3"/>
          <p:cNvSpPr>
            <a:spLocks noGrp="1"/>
          </p:cNvSpPr>
          <p:nvPr>
            <p:ph type="sldNum" sz="quarter" idx="12"/>
          </p:nvPr>
        </p:nvSpPr>
        <p:spPr/>
        <p:txBody>
          <a:bodyPr/>
          <a:lstStyle/>
          <a:p>
            <a:fld id="{0EA2B60D-2C16-234D-B992-A5CB7E0D7813}" type="slidenum">
              <a:rPr lang="en-US" smtClean="0"/>
              <a:pPr/>
              <a:t>9</a:t>
            </a:fld>
            <a:endParaRPr lang="en-US"/>
          </a:p>
        </p:txBody>
      </p:sp>
      <p:pic>
        <p:nvPicPr>
          <p:cNvPr id="5" name="Picture 4"/>
          <p:cNvPicPr>
            <a:picLocks noChangeAspect="1"/>
          </p:cNvPicPr>
          <p:nvPr/>
        </p:nvPicPr>
        <p:blipFill>
          <a:blip r:embed="rId2"/>
          <a:stretch>
            <a:fillRect/>
          </a:stretch>
        </p:blipFill>
        <p:spPr>
          <a:xfrm>
            <a:off x="279400" y="965200"/>
            <a:ext cx="3251200" cy="2628900"/>
          </a:xfrm>
          <a:prstGeom prst="rect">
            <a:avLst/>
          </a:prstGeom>
        </p:spPr>
      </p:pic>
      <p:pic>
        <p:nvPicPr>
          <p:cNvPr id="6" name="Picture 5"/>
          <p:cNvPicPr>
            <a:picLocks noChangeAspect="1"/>
          </p:cNvPicPr>
          <p:nvPr/>
        </p:nvPicPr>
        <p:blipFill>
          <a:blip r:embed="rId3"/>
          <a:stretch>
            <a:fillRect/>
          </a:stretch>
        </p:blipFill>
        <p:spPr>
          <a:xfrm>
            <a:off x="279400" y="3657600"/>
            <a:ext cx="3251200" cy="2357120"/>
          </a:xfrm>
          <a:prstGeom prst="rect">
            <a:avLst/>
          </a:prstGeom>
        </p:spPr>
      </p:pic>
      <p:sp>
        <p:nvSpPr>
          <p:cNvPr id="7" name="TextBox 6"/>
          <p:cNvSpPr txBox="1"/>
          <p:nvPr/>
        </p:nvSpPr>
        <p:spPr>
          <a:xfrm>
            <a:off x="4436611" y="1134054"/>
            <a:ext cx="4267200" cy="1754326"/>
          </a:xfrm>
          <a:prstGeom prst="rect">
            <a:avLst/>
          </a:prstGeom>
          <a:noFill/>
          <a:ln>
            <a:solidFill>
              <a:srgbClr val="0000FF"/>
            </a:solidFill>
          </a:ln>
        </p:spPr>
        <p:txBody>
          <a:bodyPr wrap="square" rtlCol="0">
            <a:spAutoFit/>
          </a:bodyPr>
          <a:lstStyle/>
          <a:p>
            <a:r>
              <a:rPr lang="en-US" b="1" dirty="0">
                <a:solidFill>
                  <a:srgbClr val="0000FF"/>
                </a:solidFill>
              </a:rPr>
              <a:t>Quark</a:t>
            </a:r>
            <a:r>
              <a:rPr lang="en-US" dirty="0">
                <a:solidFill>
                  <a:srgbClr val="0000FF"/>
                </a:solidFill>
              </a:rPr>
              <a:t>:</a:t>
            </a:r>
          </a:p>
          <a:p>
            <a:endParaRPr lang="en-US" dirty="0"/>
          </a:p>
          <a:p>
            <a:r>
              <a:rPr lang="en-US" dirty="0" err="1">
                <a:solidFill>
                  <a:srgbClr val="0432FF"/>
                </a:solidFill>
              </a:rPr>
              <a:t>Intergagiscono</a:t>
            </a:r>
            <a:r>
              <a:rPr lang="en-US" dirty="0">
                <a:solidFill>
                  <a:srgbClr val="0432FF"/>
                </a:solidFill>
              </a:rPr>
              <a:t> via </a:t>
            </a:r>
            <a:r>
              <a:rPr lang="en-US" dirty="0" err="1">
                <a:solidFill>
                  <a:srgbClr val="0432FF"/>
                </a:solidFill>
              </a:rPr>
              <a:t>interazione</a:t>
            </a:r>
            <a:r>
              <a:rPr lang="en-US" dirty="0">
                <a:solidFill>
                  <a:srgbClr val="0432FF"/>
                </a:solidFill>
              </a:rPr>
              <a:t>:</a:t>
            </a:r>
          </a:p>
          <a:p>
            <a:r>
              <a:rPr lang="fr-FR" dirty="0" err="1">
                <a:solidFill>
                  <a:srgbClr val="0432FF"/>
                </a:solidFill>
              </a:rPr>
              <a:t>Elettromagnetica</a:t>
            </a:r>
            <a:endParaRPr lang="fr-FR" dirty="0">
              <a:solidFill>
                <a:srgbClr val="0432FF"/>
              </a:solidFill>
            </a:endParaRPr>
          </a:p>
          <a:p>
            <a:r>
              <a:rPr lang="fr-FR" dirty="0">
                <a:solidFill>
                  <a:srgbClr val="0432FF"/>
                </a:solidFill>
              </a:rPr>
              <a:t>Forte</a:t>
            </a:r>
          </a:p>
          <a:p>
            <a:r>
              <a:rPr lang="fr-FR" dirty="0" err="1">
                <a:solidFill>
                  <a:srgbClr val="0432FF"/>
                </a:solidFill>
              </a:rPr>
              <a:t>Debole</a:t>
            </a:r>
            <a:endParaRPr lang="en-US" dirty="0">
              <a:solidFill>
                <a:srgbClr val="0432FF"/>
              </a:solidFill>
            </a:endParaRPr>
          </a:p>
        </p:txBody>
      </p:sp>
      <p:sp>
        <p:nvSpPr>
          <p:cNvPr id="10" name="TextBox 9"/>
          <p:cNvSpPr txBox="1"/>
          <p:nvPr/>
        </p:nvSpPr>
        <p:spPr>
          <a:xfrm>
            <a:off x="4495800" y="3314700"/>
            <a:ext cx="4267200" cy="1477328"/>
          </a:xfrm>
          <a:prstGeom prst="rect">
            <a:avLst/>
          </a:prstGeom>
          <a:noFill/>
          <a:ln>
            <a:solidFill>
              <a:srgbClr val="D8003B"/>
            </a:solidFill>
          </a:ln>
        </p:spPr>
        <p:txBody>
          <a:bodyPr wrap="square" rtlCol="0">
            <a:spAutoFit/>
          </a:bodyPr>
          <a:lstStyle/>
          <a:p>
            <a:r>
              <a:rPr lang="en-US" b="1" dirty="0" err="1">
                <a:solidFill>
                  <a:srgbClr val="D8003B"/>
                </a:solidFill>
              </a:rPr>
              <a:t>Leptoni</a:t>
            </a:r>
            <a:r>
              <a:rPr lang="en-US" b="1" dirty="0">
                <a:solidFill>
                  <a:srgbClr val="D8003B"/>
                </a:solidFill>
              </a:rPr>
              <a:t> </a:t>
            </a:r>
            <a:r>
              <a:rPr lang="en-US" b="1" dirty="0" err="1">
                <a:solidFill>
                  <a:srgbClr val="D8003B"/>
                </a:solidFill>
              </a:rPr>
              <a:t>carichi</a:t>
            </a:r>
            <a:r>
              <a:rPr lang="en-US" b="1" dirty="0">
                <a:solidFill>
                  <a:srgbClr val="D8003B"/>
                </a:solidFill>
              </a:rPr>
              <a:t> (e, mu, tau) :</a:t>
            </a:r>
          </a:p>
          <a:p>
            <a:endParaRPr lang="en-US" dirty="0"/>
          </a:p>
          <a:p>
            <a:r>
              <a:rPr lang="en-US" dirty="0" err="1">
                <a:solidFill>
                  <a:srgbClr val="0432FF"/>
                </a:solidFill>
              </a:rPr>
              <a:t>Intergagiscono</a:t>
            </a:r>
            <a:r>
              <a:rPr lang="en-US" dirty="0">
                <a:solidFill>
                  <a:srgbClr val="0432FF"/>
                </a:solidFill>
              </a:rPr>
              <a:t> via </a:t>
            </a:r>
            <a:r>
              <a:rPr lang="en-US" dirty="0" err="1">
                <a:solidFill>
                  <a:srgbClr val="0432FF"/>
                </a:solidFill>
              </a:rPr>
              <a:t>interazione</a:t>
            </a:r>
            <a:r>
              <a:rPr lang="en-US" dirty="0">
                <a:solidFill>
                  <a:srgbClr val="0432FF"/>
                </a:solidFill>
              </a:rPr>
              <a:t>:</a:t>
            </a:r>
          </a:p>
          <a:p>
            <a:r>
              <a:rPr lang="fr-FR" dirty="0" err="1">
                <a:solidFill>
                  <a:srgbClr val="0432FF"/>
                </a:solidFill>
              </a:rPr>
              <a:t>Elettromagnetica</a:t>
            </a:r>
            <a:endParaRPr lang="fr-FR" dirty="0">
              <a:solidFill>
                <a:srgbClr val="0432FF"/>
              </a:solidFill>
            </a:endParaRPr>
          </a:p>
          <a:p>
            <a:r>
              <a:rPr lang="fr-FR" dirty="0" err="1">
                <a:solidFill>
                  <a:srgbClr val="0432FF"/>
                </a:solidFill>
              </a:rPr>
              <a:t>Debole</a:t>
            </a:r>
            <a:endParaRPr lang="en-US" dirty="0">
              <a:solidFill>
                <a:srgbClr val="0432FF"/>
              </a:solidFill>
            </a:endParaRPr>
          </a:p>
        </p:txBody>
      </p:sp>
      <p:sp>
        <p:nvSpPr>
          <p:cNvPr id="11" name="TextBox 10"/>
          <p:cNvSpPr txBox="1"/>
          <p:nvPr/>
        </p:nvSpPr>
        <p:spPr>
          <a:xfrm>
            <a:off x="4495800" y="5090973"/>
            <a:ext cx="4267200" cy="1200329"/>
          </a:xfrm>
          <a:prstGeom prst="rect">
            <a:avLst/>
          </a:prstGeom>
          <a:noFill/>
          <a:ln>
            <a:solidFill>
              <a:srgbClr val="008000"/>
            </a:solidFill>
          </a:ln>
        </p:spPr>
        <p:txBody>
          <a:bodyPr wrap="square" rtlCol="0">
            <a:spAutoFit/>
          </a:bodyPr>
          <a:lstStyle/>
          <a:p>
            <a:r>
              <a:rPr lang="en-US" b="1" dirty="0" err="1">
                <a:solidFill>
                  <a:srgbClr val="008000"/>
                </a:solidFill>
              </a:rPr>
              <a:t>Neutrini</a:t>
            </a:r>
            <a:r>
              <a:rPr lang="en-US" b="1" dirty="0">
                <a:solidFill>
                  <a:srgbClr val="008000"/>
                </a:solidFill>
              </a:rPr>
              <a:t>:</a:t>
            </a:r>
          </a:p>
          <a:p>
            <a:endParaRPr lang="en-US" dirty="0"/>
          </a:p>
          <a:p>
            <a:r>
              <a:rPr lang="en-US" dirty="0" err="1">
                <a:solidFill>
                  <a:srgbClr val="0432FF"/>
                </a:solidFill>
              </a:rPr>
              <a:t>Intergagiscono</a:t>
            </a:r>
            <a:r>
              <a:rPr lang="en-US" dirty="0">
                <a:solidFill>
                  <a:srgbClr val="0432FF"/>
                </a:solidFill>
              </a:rPr>
              <a:t> via </a:t>
            </a:r>
            <a:r>
              <a:rPr lang="en-US" dirty="0" err="1">
                <a:solidFill>
                  <a:srgbClr val="0432FF"/>
                </a:solidFill>
              </a:rPr>
              <a:t>interazione</a:t>
            </a:r>
            <a:r>
              <a:rPr lang="en-US" dirty="0">
                <a:solidFill>
                  <a:srgbClr val="0432FF"/>
                </a:solidFill>
              </a:rPr>
              <a:t>:</a:t>
            </a:r>
          </a:p>
          <a:p>
            <a:r>
              <a:rPr lang="fr-FR" dirty="0" err="1">
                <a:solidFill>
                  <a:srgbClr val="0432FF"/>
                </a:solidFill>
              </a:rPr>
              <a:t>Debole</a:t>
            </a:r>
            <a:endParaRPr lang="en-US" dirty="0">
              <a:solidFill>
                <a:srgbClr val="0432FF"/>
              </a:solidFill>
            </a:endParaRPr>
          </a:p>
        </p:txBody>
      </p:sp>
    </p:spTree>
    <p:extLst>
      <p:ext uri="{BB962C8B-B14F-4D97-AF65-F5344CB8AC3E}">
        <p14:creationId xmlns:p14="http://schemas.microsoft.com/office/powerpoint/2010/main" val="27746410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13087</TotalTime>
  <Words>1927</Words>
  <Application>Microsoft Macintosh PowerPoint</Application>
  <PresentationFormat>On-screen Show (4:3)</PresentationFormat>
  <Paragraphs>394</Paragraphs>
  <Slides>46</Slides>
  <Notes>12</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0" baseType="lpstr">
      <vt:lpstr>-webkit-standard</vt:lpstr>
      <vt:lpstr>Arial</vt:lpstr>
      <vt:lpstr>Arial Bold</vt:lpstr>
      <vt:lpstr>Calibri</vt:lpstr>
      <vt:lpstr>Calibri Light</vt:lpstr>
      <vt:lpstr>Candara</vt:lpstr>
      <vt:lpstr>inherit</vt:lpstr>
      <vt:lpstr>Symbol</vt:lpstr>
      <vt:lpstr>Times</vt:lpstr>
      <vt:lpstr>Times New Roman</vt:lpstr>
      <vt:lpstr>Verdana</vt:lpstr>
      <vt:lpstr>Wingdings</vt:lpstr>
      <vt:lpstr>Office Theme</vt:lpstr>
      <vt:lpstr>Equation</vt:lpstr>
      <vt:lpstr>PowerPoint Presentation</vt:lpstr>
      <vt:lpstr>Il Modello Standard</vt:lpstr>
      <vt:lpstr>Il Modello Stadard</vt:lpstr>
      <vt:lpstr>I numeri quantici sono conservati</vt:lpstr>
      <vt:lpstr>Le interazioni</vt:lpstr>
      <vt:lpstr>Les interactions</vt:lpstr>
      <vt:lpstr>Interazione forte</vt:lpstr>
      <vt:lpstr>Interazioni deboli</vt:lpstr>
      <vt:lpstr>Particelle e interazioni </vt:lpstr>
      <vt:lpstr>Il passaggio delle particelle</vt:lpstr>
      <vt:lpstr>Exploded View of CMS</vt:lpstr>
      <vt:lpstr>CMS a LHC</vt:lpstr>
      <vt:lpstr>PowerPoint Presentation</vt:lpstr>
      <vt:lpstr>PowerPoint Presentation</vt:lpstr>
      <vt:lpstr>PowerPoint Presentation</vt:lpstr>
      <vt:lpstr>PowerPoint Presentation</vt:lpstr>
      <vt:lpstr>PowerPoint Presentation</vt:lpstr>
      <vt:lpstr>PowerPoint Presentation</vt:lpstr>
      <vt:lpstr>Ricostruzione degli “oggetti”: i jet</vt:lpstr>
      <vt:lpstr>Neutrino &amp; energia mancante</vt:lpstr>
      <vt:lpstr>Quante interazioni facciamo?</vt:lpstr>
      <vt:lpstr>Event  rate </vt:lpstr>
      <vt:lpstr>Eventi</vt:lpstr>
      <vt:lpstr>Produzione e decadimenti del bosone di Higgs</vt:lpstr>
      <vt:lpstr>Produzione e decadimenti del bosone di Higgs</vt:lpstr>
      <vt:lpstr>Decadimento di una particella di massa 125 GeV</vt:lpstr>
      <vt:lpstr>Decadimento di una particella di massa 125 GeV</vt:lpstr>
      <vt:lpstr>Il fondo</vt:lpstr>
      <vt:lpstr>Fondo e Segnale</vt:lpstr>
      <vt:lpstr>Fondo e Segnale</vt:lpstr>
      <vt:lpstr>Fondo e Segnale</vt:lpstr>
      <vt:lpstr>Come ricostruiamo le particelle </vt:lpstr>
      <vt:lpstr>PowerPoint Presentation</vt:lpstr>
      <vt:lpstr>Il bosone di Higgs</vt:lpstr>
      <vt:lpstr>Come riconosciamo le particelle </vt:lpstr>
      <vt:lpstr>Inoltre, per riconoscere gli eventi</vt:lpstr>
      <vt:lpstr>Massa et impulso traverso</vt:lpstr>
      <vt:lpstr> W+ et W-</vt:lpstr>
      <vt:lpstr>Stato finale a 4 leptoni</vt:lpstr>
      <vt:lpstr>Eventi ZZ, ZW e WW</vt:lpstr>
      <vt:lpstr>PowerPoint Presentation</vt:lpstr>
      <vt:lpstr>PowerPoint Presentation</vt:lpstr>
      <vt:lpstr>PowerPoint Presentation</vt:lpstr>
      <vt:lpstr>I quark nel protone</vt:lpstr>
      <vt:lpstr>Le champ magnétique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Chiara Mariotti</dc:creator>
  <cp:lastModifiedBy>Chiara Mariotti</cp:lastModifiedBy>
  <cp:revision>18</cp:revision>
  <cp:lastPrinted>2023-12-06T13:23:06Z</cp:lastPrinted>
  <dcterms:created xsi:type="dcterms:W3CDTF">2021-11-29T11:01:10Z</dcterms:created>
  <dcterms:modified xsi:type="dcterms:W3CDTF">2024-04-14T16:58:37Z</dcterms:modified>
</cp:coreProperties>
</file>