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showSpecialPlsOnTitleSld="0">
  <p:sldMasterIdLst>
    <p:sldMasterId id="2147483654"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 name="Shape 41"/>
        <p:cNvGrpSpPr/>
        <p:nvPr/>
      </p:nvGrpSpPr>
      <p:grpSpPr>
        <a:xfrm>
          <a:off x="0" y="0"/>
          <a:ext cx="0" cy="0"/>
          <a:chOff x="0" y="0"/>
          <a:chExt cx="0" cy="0"/>
        </a:xfrm>
      </p:grpSpPr>
      <p:sp>
        <p:nvSpPr>
          <p:cNvPr id="42" name="Google Shape;42;g30d473a2c3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 name="Google Shape;43;g30d473a2c3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227ab958f30_0_2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227ab958f30_0_2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22d40a8b23a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22d40a8b23a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9eb2132038_0_17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9eb2132038_0_17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 name="Shape 48"/>
        <p:cNvGrpSpPr/>
        <p:nvPr/>
      </p:nvGrpSpPr>
      <p:grpSpPr>
        <a:xfrm>
          <a:off x="0" y="0"/>
          <a:ext cx="0" cy="0"/>
          <a:chOff x="0" y="0"/>
          <a:chExt cx="0" cy="0"/>
        </a:xfrm>
      </p:grpSpPr>
      <p:sp>
        <p:nvSpPr>
          <p:cNvPr id="49" name="Google Shape;49;g30d473a2c3c_0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 name="Google Shape;50;g30d473a2c3c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In the last decade we have observed an exploitation in the synergy between instruments and computes, that assmas vast amount of data.</a:t>
            </a:r>
            <a:endParaRPr/>
          </a:p>
          <a:p>
            <a:pPr indent="0" lvl="0" marL="0" rtl="0" algn="l">
              <a:spcBef>
                <a:spcPts val="0"/>
              </a:spcBef>
              <a:spcAft>
                <a:spcPts val="0"/>
              </a:spcAft>
              <a:buNone/>
            </a:pPr>
            <a:r>
              <a:rPr lang="en-GB"/>
              <a:t>Particle detectors and astrophysics telescopes are just an example of such powerful instruments.</a:t>
            </a:r>
            <a:endParaRPr/>
          </a:p>
          <a:p>
            <a:pPr indent="0" lvl="0" marL="0" rtl="0" algn="l">
              <a:spcBef>
                <a:spcPts val="0"/>
              </a:spcBef>
              <a:spcAft>
                <a:spcPts val="0"/>
              </a:spcAft>
              <a:buNone/>
            </a:pPr>
            <a:r>
              <a:rPr lang="en-GB"/>
              <a:t>For example, in the LHC, the amount of stored data in the last 5 years is equivalent to decades worth of dat</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ce029453ea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ce029453ea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227ab958f30_0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227ab958f30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30d473a2c3c_0_2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30d473a2c3c_0_2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0d473a2c3c_0_4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0d473a2c3c_0_4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30d473a2c3c_0_2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30d473a2c3c_0_2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30d473a2c3c_0_3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30d473a2c3c_0_3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30d473a2c3c_0_3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0d473a2c3c_0_3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DM Them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a:effectLst>
            <a:outerShdw blurRad="57150" rotWithShape="0" algn="bl" dir="5400000" dist="19050">
              <a:srgbClr val="0030A0">
                <a:alpha val="50000"/>
              </a:srgbClr>
            </a:outerShdw>
          </a:effectLst>
        </p:spPr>
        <p:txBody>
          <a:bodyPr anchorCtr="0" anchor="b" bIns="91425" lIns="91425" spcFirstLastPara="1" rIns="91425" wrap="square" tIns="91425">
            <a:noAutofit/>
          </a:bodyPr>
          <a:lstStyle>
            <a:lvl1pPr lvl="0" rtl="0" algn="ctr">
              <a:spcBef>
                <a:spcPts val="0"/>
              </a:spcBef>
              <a:spcAft>
                <a:spcPts val="0"/>
              </a:spcAft>
              <a:buClr>
                <a:srgbClr val="0030A0"/>
              </a:buClr>
              <a:buSzPts val="5200"/>
              <a:buNone/>
              <a:defRPr sz="5200">
                <a:solidFill>
                  <a:srgbClr val="0030A0"/>
                </a:solidFill>
              </a:defRPr>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cxnSp>
        <p:nvCxnSpPr>
          <p:cNvPr id="12" name="Google Shape;12;p2"/>
          <p:cNvCxnSpPr/>
          <p:nvPr/>
        </p:nvCxnSpPr>
        <p:spPr>
          <a:xfrm>
            <a:off x="309775" y="2795100"/>
            <a:ext cx="8522100" cy="0"/>
          </a:xfrm>
          <a:prstGeom prst="straightConnector1">
            <a:avLst/>
          </a:prstGeom>
          <a:noFill/>
          <a:ln cap="flat" cmpd="sng" w="25550">
            <a:solidFill>
              <a:srgbClr val="0030A0"/>
            </a:solidFill>
            <a:prstDash val="solid"/>
            <a:round/>
            <a:headEnd len="sm" w="sm" type="none"/>
            <a:tailEnd len="sm" w="sm" type="none"/>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a:effectLst>
            <a:outerShdw blurRad="57150" rotWithShape="0" algn="bl" dir="5400000" dist="19050">
              <a:srgbClr val="0030A0">
                <a:alpha val="50000"/>
              </a:srgbClr>
            </a:outerShdw>
          </a:effectLst>
        </p:spPr>
        <p:txBody>
          <a:bodyPr anchorCtr="0" anchor="ctr" bIns="91425" lIns="91425" spcFirstLastPara="1" rIns="91425" wrap="square" tIns="91425">
            <a:noAutofit/>
          </a:bodyPr>
          <a:lstStyle>
            <a:lvl1pPr lvl="0" rtl="0" algn="ctr">
              <a:spcBef>
                <a:spcPts val="0"/>
              </a:spcBef>
              <a:spcAft>
                <a:spcPts val="0"/>
              </a:spcAft>
              <a:buClr>
                <a:srgbClr val="0030A0"/>
              </a:buClr>
              <a:buSzPts val="3600"/>
              <a:buNone/>
              <a:defRPr sz="3600">
                <a:solidFill>
                  <a:srgbClr val="0030A0"/>
                </a:solidFill>
              </a:defRPr>
            </a:lvl1pPr>
            <a:lvl2pPr lvl="1" rtl="0" algn="ctr">
              <a:spcBef>
                <a:spcPts val="0"/>
              </a:spcBef>
              <a:spcAft>
                <a:spcPts val="0"/>
              </a:spcAft>
              <a:buClr>
                <a:srgbClr val="0030A0"/>
              </a:buClr>
              <a:buSzPts val="3600"/>
              <a:buNone/>
              <a:defRPr sz="3600">
                <a:solidFill>
                  <a:srgbClr val="0030A0"/>
                </a:solidFill>
              </a:defRPr>
            </a:lvl2pPr>
            <a:lvl3pPr lvl="2" rtl="0" algn="ctr">
              <a:spcBef>
                <a:spcPts val="0"/>
              </a:spcBef>
              <a:spcAft>
                <a:spcPts val="0"/>
              </a:spcAft>
              <a:buClr>
                <a:srgbClr val="0030A0"/>
              </a:buClr>
              <a:buSzPts val="3600"/>
              <a:buNone/>
              <a:defRPr sz="3600">
                <a:solidFill>
                  <a:srgbClr val="0030A0"/>
                </a:solidFill>
              </a:defRPr>
            </a:lvl3pPr>
            <a:lvl4pPr lvl="3" rtl="0" algn="ctr">
              <a:spcBef>
                <a:spcPts val="0"/>
              </a:spcBef>
              <a:spcAft>
                <a:spcPts val="0"/>
              </a:spcAft>
              <a:buClr>
                <a:srgbClr val="0030A0"/>
              </a:buClr>
              <a:buSzPts val="3600"/>
              <a:buNone/>
              <a:defRPr sz="3600">
                <a:solidFill>
                  <a:srgbClr val="0030A0"/>
                </a:solidFill>
              </a:defRPr>
            </a:lvl4pPr>
            <a:lvl5pPr lvl="4" rtl="0" algn="ctr">
              <a:spcBef>
                <a:spcPts val="0"/>
              </a:spcBef>
              <a:spcAft>
                <a:spcPts val="0"/>
              </a:spcAft>
              <a:buClr>
                <a:srgbClr val="0030A0"/>
              </a:buClr>
              <a:buSzPts val="3600"/>
              <a:buNone/>
              <a:defRPr sz="3600">
                <a:solidFill>
                  <a:srgbClr val="0030A0"/>
                </a:solidFill>
              </a:defRPr>
            </a:lvl5pPr>
            <a:lvl6pPr lvl="5" rtl="0" algn="ctr">
              <a:spcBef>
                <a:spcPts val="0"/>
              </a:spcBef>
              <a:spcAft>
                <a:spcPts val="0"/>
              </a:spcAft>
              <a:buClr>
                <a:srgbClr val="0030A0"/>
              </a:buClr>
              <a:buSzPts val="3600"/>
              <a:buNone/>
              <a:defRPr sz="3600">
                <a:solidFill>
                  <a:srgbClr val="0030A0"/>
                </a:solidFill>
              </a:defRPr>
            </a:lvl6pPr>
            <a:lvl7pPr lvl="6" rtl="0" algn="ctr">
              <a:spcBef>
                <a:spcPts val="0"/>
              </a:spcBef>
              <a:spcAft>
                <a:spcPts val="0"/>
              </a:spcAft>
              <a:buClr>
                <a:srgbClr val="0030A0"/>
              </a:buClr>
              <a:buSzPts val="3600"/>
              <a:buNone/>
              <a:defRPr sz="3600">
                <a:solidFill>
                  <a:srgbClr val="0030A0"/>
                </a:solidFill>
              </a:defRPr>
            </a:lvl7pPr>
            <a:lvl8pPr lvl="7" rtl="0" algn="ctr">
              <a:spcBef>
                <a:spcPts val="0"/>
              </a:spcBef>
              <a:spcAft>
                <a:spcPts val="0"/>
              </a:spcAft>
              <a:buClr>
                <a:srgbClr val="0030A0"/>
              </a:buClr>
              <a:buSzPts val="3600"/>
              <a:buNone/>
              <a:defRPr sz="3600">
                <a:solidFill>
                  <a:srgbClr val="0030A0"/>
                </a:solidFill>
              </a:defRPr>
            </a:lvl8pPr>
            <a:lvl9pPr lvl="8" rtl="0" algn="ctr">
              <a:spcBef>
                <a:spcPts val="0"/>
              </a:spcBef>
              <a:spcAft>
                <a:spcPts val="0"/>
              </a:spcAft>
              <a:buClr>
                <a:srgbClr val="0030A0"/>
              </a:buClr>
              <a:buSzPts val="3600"/>
              <a:buNone/>
              <a:defRPr sz="3600">
                <a:solidFill>
                  <a:srgbClr val="0030A0"/>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 name="Shape 15"/>
        <p:cNvGrpSpPr/>
        <p:nvPr/>
      </p:nvGrpSpPr>
      <p:grpSpPr>
        <a:xfrm>
          <a:off x="0" y="0"/>
          <a:ext cx="0" cy="0"/>
          <a:chOff x="0" y="0"/>
          <a:chExt cx="0" cy="0"/>
        </a:xfrm>
      </p:grpSpPr>
      <p:sp>
        <p:nvSpPr>
          <p:cNvPr id="16" name="Google Shape;16;p4"/>
          <p:cNvSpPr txBox="1"/>
          <p:nvPr>
            <p:ph type="title"/>
          </p:nvPr>
        </p:nvSpPr>
        <p:spPr>
          <a:xfrm>
            <a:off x="311700" y="445025"/>
            <a:ext cx="8520600" cy="572700"/>
          </a:xfrm>
          <a:prstGeom prst="rect">
            <a:avLst/>
          </a:prstGeom>
          <a:effectLst>
            <a:outerShdw blurRad="57150" rotWithShape="0" algn="bl" dir="5400000" dist="19050">
              <a:srgbClr val="0030A0">
                <a:alpha val="50000"/>
              </a:srgbClr>
            </a:outerShdw>
          </a:effectLst>
        </p:spPr>
        <p:txBody>
          <a:bodyPr anchorCtr="0" anchor="ctr" bIns="91425" lIns="91425" spcFirstLastPara="1" rIns="91425" wrap="square" tIns="91425">
            <a:noAutofit/>
          </a:bodyPr>
          <a:lstStyle>
            <a:lvl1pPr lvl="0" rtl="0">
              <a:spcBef>
                <a:spcPts val="0"/>
              </a:spcBef>
              <a:spcAft>
                <a:spcPts val="0"/>
              </a:spcAft>
              <a:buClr>
                <a:srgbClr val="0030A0"/>
              </a:buClr>
              <a:buSzPts val="3000"/>
              <a:buNone/>
              <a:defRPr>
                <a:solidFill>
                  <a:srgbClr val="0030A0"/>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7" name="Google Shape;17;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30200" lvl="0" marL="457200" rtl="0">
              <a:spcBef>
                <a:spcPts val="0"/>
              </a:spcBef>
              <a:spcAft>
                <a:spcPts val="0"/>
              </a:spcAft>
              <a:buClr>
                <a:srgbClr val="0030A0"/>
              </a:buClr>
              <a:buSzPts val="1600"/>
              <a:buChar char=" "/>
              <a:defRPr sz="1600">
                <a:solidFill>
                  <a:srgbClr val="0030A0"/>
                </a:solidFill>
              </a:defRPr>
            </a:lvl1pPr>
            <a:lvl2pPr indent="-317500" lvl="1" marL="914400" rtl="0">
              <a:spcBef>
                <a:spcPts val="1600"/>
              </a:spcBef>
              <a:spcAft>
                <a:spcPts val="0"/>
              </a:spcAft>
              <a:buSzPts val="1400"/>
              <a:buChar char=" "/>
              <a:defRPr/>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cxnSp>
        <p:nvCxnSpPr>
          <p:cNvPr id="18" name="Google Shape;18;p4"/>
          <p:cNvCxnSpPr/>
          <p:nvPr/>
        </p:nvCxnSpPr>
        <p:spPr>
          <a:xfrm>
            <a:off x="310950" y="4782875"/>
            <a:ext cx="8522100" cy="0"/>
          </a:xfrm>
          <a:prstGeom prst="straightConnector1">
            <a:avLst/>
          </a:prstGeom>
          <a:noFill/>
          <a:ln cap="flat" cmpd="sng" w="9525">
            <a:solidFill>
              <a:srgbClr val="0030A0"/>
            </a:solidFill>
            <a:prstDash val="solid"/>
            <a:round/>
            <a:headEnd len="sm" w="sm" type="none"/>
            <a:tailEnd len="sm" w="sm" type="none"/>
          </a:ln>
        </p:spPr>
      </p:cxnSp>
      <p:cxnSp>
        <p:nvCxnSpPr>
          <p:cNvPr id="19" name="Google Shape;19;p4"/>
          <p:cNvCxnSpPr/>
          <p:nvPr/>
        </p:nvCxnSpPr>
        <p:spPr>
          <a:xfrm>
            <a:off x="310950" y="5025175"/>
            <a:ext cx="8522100" cy="0"/>
          </a:xfrm>
          <a:prstGeom prst="straightConnector1">
            <a:avLst/>
          </a:prstGeom>
          <a:noFill/>
          <a:ln cap="flat" cmpd="sng" w="9525">
            <a:solidFill>
              <a:srgbClr val="0030A0"/>
            </a:solidFill>
            <a:prstDash val="solid"/>
            <a:round/>
            <a:headEnd len="sm" w="sm" type="none"/>
            <a:tailEnd len="sm" w="sm" type="none"/>
          </a:ln>
        </p:spPr>
      </p:cxnSp>
      <p:cxnSp>
        <p:nvCxnSpPr>
          <p:cNvPr id="20" name="Google Shape;20;p4"/>
          <p:cNvCxnSpPr/>
          <p:nvPr/>
        </p:nvCxnSpPr>
        <p:spPr>
          <a:xfrm>
            <a:off x="310950" y="994800"/>
            <a:ext cx="8522100" cy="0"/>
          </a:xfrm>
          <a:prstGeom prst="straightConnector1">
            <a:avLst/>
          </a:prstGeom>
          <a:noFill/>
          <a:ln cap="flat" cmpd="sng" w="9525">
            <a:solidFill>
              <a:srgbClr val="0030A0"/>
            </a:solidFill>
            <a:prstDash val="solid"/>
            <a:round/>
            <a:headEnd len="sm" w="sm" type="none"/>
            <a:tailEnd len="sm" w="sm" type="none"/>
          </a:ln>
        </p:spPr>
      </p:cxnSp>
      <p:sp>
        <p:nvSpPr>
          <p:cNvPr id="21" name="Google Shape;21;p4"/>
          <p:cNvSpPr txBox="1"/>
          <p:nvPr>
            <p:ph idx="12" type="sldNum"/>
          </p:nvPr>
        </p:nvSpPr>
        <p:spPr>
          <a:xfrm>
            <a:off x="8284350" y="4782875"/>
            <a:ext cx="548700" cy="242400"/>
          </a:xfrm>
          <a:prstGeom prst="rect">
            <a:avLst/>
          </a:prstGeom>
        </p:spPr>
        <p:txBody>
          <a:bodyPr anchorCtr="0" anchor="ctr" bIns="91425" lIns="91425" spcFirstLastPara="1" rIns="91425" wrap="square" tIns="91425">
            <a:noAutofit/>
          </a:bodyPr>
          <a:lstStyle>
            <a:lvl1pPr lvl="0" rtl="0" algn="l">
              <a:buNone/>
              <a:defRPr sz="1100">
                <a:solidFill>
                  <a:srgbClr val="999999"/>
                </a:solidFill>
                <a:latin typeface="Calibri"/>
                <a:ea typeface="Calibri"/>
                <a:cs typeface="Calibri"/>
                <a:sym typeface="Calibri"/>
              </a:defRPr>
            </a:lvl1pPr>
            <a:lvl2pPr lvl="1" rtl="0" algn="l">
              <a:buNone/>
              <a:defRPr sz="1100">
                <a:solidFill>
                  <a:srgbClr val="999999"/>
                </a:solidFill>
                <a:latin typeface="Calibri"/>
                <a:ea typeface="Calibri"/>
                <a:cs typeface="Calibri"/>
                <a:sym typeface="Calibri"/>
              </a:defRPr>
            </a:lvl2pPr>
            <a:lvl3pPr lvl="2" rtl="0" algn="l">
              <a:buNone/>
              <a:defRPr sz="1100">
                <a:solidFill>
                  <a:srgbClr val="999999"/>
                </a:solidFill>
                <a:latin typeface="Calibri"/>
                <a:ea typeface="Calibri"/>
                <a:cs typeface="Calibri"/>
                <a:sym typeface="Calibri"/>
              </a:defRPr>
            </a:lvl3pPr>
            <a:lvl4pPr lvl="3" rtl="0" algn="l">
              <a:buNone/>
              <a:defRPr sz="1100">
                <a:solidFill>
                  <a:srgbClr val="999999"/>
                </a:solidFill>
                <a:latin typeface="Calibri"/>
                <a:ea typeface="Calibri"/>
                <a:cs typeface="Calibri"/>
                <a:sym typeface="Calibri"/>
              </a:defRPr>
            </a:lvl4pPr>
            <a:lvl5pPr lvl="4" rtl="0" algn="l">
              <a:buNone/>
              <a:defRPr sz="1100">
                <a:solidFill>
                  <a:srgbClr val="999999"/>
                </a:solidFill>
                <a:latin typeface="Calibri"/>
                <a:ea typeface="Calibri"/>
                <a:cs typeface="Calibri"/>
                <a:sym typeface="Calibri"/>
              </a:defRPr>
            </a:lvl5pPr>
            <a:lvl6pPr lvl="5" rtl="0" algn="l">
              <a:buNone/>
              <a:defRPr sz="1100">
                <a:solidFill>
                  <a:srgbClr val="999999"/>
                </a:solidFill>
                <a:latin typeface="Calibri"/>
                <a:ea typeface="Calibri"/>
                <a:cs typeface="Calibri"/>
                <a:sym typeface="Calibri"/>
              </a:defRPr>
            </a:lvl6pPr>
            <a:lvl7pPr lvl="6" rtl="0" algn="l">
              <a:buNone/>
              <a:defRPr sz="1100">
                <a:solidFill>
                  <a:srgbClr val="999999"/>
                </a:solidFill>
                <a:latin typeface="Calibri"/>
                <a:ea typeface="Calibri"/>
                <a:cs typeface="Calibri"/>
                <a:sym typeface="Calibri"/>
              </a:defRPr>
            </a:lvl7pPr>
            <a:lvl8pPr lvl="7" rtl="0" algn="l">
              <a:buNone/>
              <a:defRPr sz="1100">
                <a:solidFill>
                  <a:srgbClr val="999999"/>
                </a:solidFill>
                <a:latin typeface="Calibri"/>
                <a:ea typeface="Calibri"/>
                <a:cs typeface="Calibri"/>
                <a:sym typeface="Calibri"/>
              </a:defRPr>
            </a:lvl8pPr>
            <a:lvl9pPr lvl="8" rtl="0" algn="l">
              <a:buNone/>
              <a:defRPr sz="1100">
                <a:solidFill>
                  <a:srgbClr val="999999"/>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GB"/>
              <a:t>‹#›</a:t>
            </a:fld>
            <a:endParaRPr/>
          </a:p>
        </p:txBody>
      </p:sp>
      <p:sp>
        <p:nvSpPr>
          <p:cNvPr id="22" name="Google Shape;22;p4"/>
          <p:cNvSpPr txBox="1"/>
          <p:nvPr/>
        </p:nvSpPr>
        <p:spPr>
          <a:xfrm>
            <a:off x="310950" y="4782775"/>
            <a:ext cx="1101000" cy="2424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100">
                <a:solidFill>
                  <a:srgbClr val="999999"/>
                </a:solidFill>
                <a:latin typeface="Calibri"/>
                <a:ea typeface="Calibri"/>
                <a:cs typeface="Calibri"/>
                <a:sym typeface="Calibri"/>
              </a:rPr>
              <a:t>2024-10-22</a:t>
            </a:r>
            <a:endParaRPr sz="1100">
              <a:solidFill>
                <a:srgbClr val="999999"/>
              </a:solidFill>
              <a:latin typeface="Calibri"/>
              <a:ea typeface="Calibri"/>
              <a:cs typeface="Calibri"/>
              <a:sym typeface="Calibri"/>
            </a:endParaRPr>
          </a:p>
        </p:txBody>
      </p:sp>
      <p:sp>
        <p:nvSpPr>
          <p:cNvPr id="23" name="Google Shape;23;p4"/>
          <p:cNvSpPr txBox="1"/>
          <p:nvPr/>
        </p:nvSpPr>
        <p:spPr>
          <a:xfrm>
            <a:off x="2030250" y="4782875"/>
            <a:ext cx="5083500" cy="242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100">
              <a:solidFill>
                <a:srgbClr val="999999"/>
              </a:solidFill>
              <a:latin typeface="Calibri"/>
              <a:ea typeface="Calibri"/>
              <a:cs typeface="Calibri"/>
              <a:sym typeface="Calibri"/>
            </a:endParaRPr>
          </a:p>
        </p:txBody>
      </p:sp>
      <p:pic>
        <p:nvPicPr>
          <p:cNvPr id="24" name="Google Shape;24;p4"/>
          <p:cNvPicPr preferRelativeResize="0"/>
          <p:nvPr/>
        </p:nvPicPr>
        <p:blipFill>
          <a:blip r:embed="rId2">
            <a:alphaModFix/>
          </a:blip>
          <a:stretch>
            <a:fillRect/>
          </a:stretch>
        </p:blipFill>
        <p:spPr>
          <a:xfrm>
            <a:off x="8490425" y="600675"/>
            <a:ext cx="341883" cy="3378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5" name="Shape 25"/>
        <p:cNvGrpSpPr/>
        <p:nvPr/>
      </p:nvGrpSpPr>
      <p:grpSpPr>
        <a:xfrm>
          <a:off x="0" y="0"/>
          <a:ext cx="0" cy="0"/>
          <a:chOff x="0" y="0"/>
          <a:chExt cx="0" cy="0"/>
        </a:xfrm>
      </p:grpSpPr>
      <p:sp>
        <p:nvSpPr>
          <p:cNvPr id="26" name="Google Shape;26;p5"/>
          <p:cNvSpPr txBox="1"/>
          <p:nvPr>
            <p:ph type="title"/>
          </p:nvPr>
        </p:nvSpPr>
        <p:spPr>
          <a:xfrm>
            <a:off x="311700" y="445025"/>
            <a:ext cx="8520600" cy="572700"/>
          </a:xfrm>
          <a:prstGeom prst="rect">
            <a:avLst/>
          </a:prstGeom>
          <a:effectLst>
            <a:outerShdw blurRad="57150" rotWithShape="0" algn="bl" dir="5400000" dist="19050">
              <a:srgbClr val="0030A0">
                <a:alpha val="50000"/>
              </a:srgbClr>
            </a:outerShdw>
          </a:effectLst>
        </p:spPr>
        <p:txBody>
          <a:bodyPr anchorCtr="0" anchor="ctr" bIns="91425" lIns="91425" spcFirstLastPara="1" rIns="91425" wrap="square" tIns="91425">
            <a:noAutofit/>
          </a:bodyPr>
          <a:lstStyle>
            <a:lvl1pPr lvl="0" rtl="0">
              <a:spcBef>
                <a:spcPts val="0"/>
              </a:spcBef>
              <a:spcAft>
                <a:spcPts val="0"/>
              </a:spcAft>
              <a:buClr>
                <a:srgbClr val="0030A0"/>
              </a:buClr>
              <a:buSzPts val="3000"/>
              <a:buNone/>
              <a:defRPr>
                <a:solidFill>
                  <a:srgbClr val="0030A0"/>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7" name="Google Shape;27;p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30200" lvl="0" marL="457200" rtl="0">
              <a:spcBef>
                <a:spcPts val="0"/>
              </a:spcBef>
              <a:spcAft>
                <a:spcPts val="0"/>
              </a:spcAft>
              <a:buClr>
                <a:srgbClr val="0030A0"/>
              </a:buClr>
              <a:buSzPts val="1600"/>
              <a:buChar char="●"/>
              <a:defRPr sz="1600">
                <a:solidFill>
                  <a:srgbClr val="0030A0"/>
                </a:solidFill>
              </a:defRPr>
            </a:lvl1pPr>
            <a:lvl2pPr indent="-317500" lvl="1" marL="914400" rtl="0">
              <a:spcBef>
                <a:spcPts val="1600"/>
              </a:spcBef>
              <a:spcAft>
                <a:spcPts val="0"/>
              </a:spcAft>
              <a:buSzPts val="1400"/>
              <a:buChar char="○"/>
              <a:defRPr/>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cxnSp>
        <p:nvCxnSpPr>
          <p:cNvPr id="28" name="Google Shape;28;p5"/>
          <p:cNvCxnSpPr/>
          <p:nvPr/>
        </p:nvCxnSpPr>
        <p:spPr>
          <a:xfrm>
            <a:off x="310950" y="4782875"/>
            <a:ext cx="8522100" cy="0"/>
          </a:xfrm>
          <a:prstGeom prst="straightConnector1">
            <a:avLst/>
          </a:prstGeom>
          <a:noFill/>
          <a:ln cap="flat" cmpd="sng" w="9525">
            <a:solidFill>
              <a:srgbClr val="0030A0"/>
            </a:solidFill>
            <a:prstDash val="solid"/>
            <a:round/>
            <a:headEnd len="sm" w="sm" type="none"/>
            <a:tailEnd len="sm" w="sm" type="none"/>
          </a:ln>
        </p:spPr>
      </p:cxnSp>
      <p:cxnSp>
        <p:nvCxnSpPr>
          <p:cNvPr id="29" name="Google Shape;29;p5"/>
          <p:cNvCxnSpPr/>
          <p:nvPr/>
        </p:nvCxnSpPr>
        <p:spPr>
          <a:xfrm>
            <a:off x="310950" y="5025175"/>
            <a:ext cx="8522100" cy="0"/>
          </a:xfrm>
          <a:prstGeom prst="straightConnector1">
            <a:avLst/>
          </a:prstGeom>
          <a:noFill/>
          <a:ln cap="flat" cmpd="sng" w="9525">
            <a:solidFill>
              <a:srgbClr val="0030A0"/>
            </a:solidFill>
            <a:prstDash val="solid"/>
            <a:round/>
            <a:headEnd len="sm" w="sm" type="none"/>
            <a:tailEnd len="sm" w="sm" type="none"/>
          </a:ln>
        </p:spPr>
      </p:cxnSp>
      <p:cxnSp>
        <p:nvCxnSpPr>
          <p:cNvPr id="30" name="Google Shape;30;p5"/>
          <p:cNvCxnSpPr/>
          <p:nvPr/>
        </p:nvCxnSpPr>
        <p:spPr>
          <a:xfrm>
            <a:off x="310950" y="994800"/>
            <a:ext cx="8522100" cy="0"/>
          </a:xfrm>
          <a:prstGeom prst="straightConnector1">
            <a:avLst/>
          </a:prstGeom>
          <a:noFill/>
          <a:ln cap="flat" cmpd="sng" w="9525">
            <a:solidFill>
              <a:srgbClr val="0030A0"/>
            </a:solidFill>
            <a:prstDash val="solid"/>
            <a:round/>
            <a:headEnd len="sm" w="sm" type="none"/>
            <a:tailEnd len="sm" w="sm" type="none"/>
          </a:ln>
        </p:spPr>
      </p:cxnSp>
      <p:sp>
        <p:nvSpPr>
          <p:cNvPr id="31" name="Google Shape;31;p5"/>
          <p:cNvSpPr txBox="1"/>
          <p:nvPr>
            <p:ph idx="12" type="sldNum"/>
          </p:nvPr>
        </p:nvSpPr>
        <p:spPr>
          <a:xfrm>
            <a:off x="8284350" y="4782875"/>
            <a:ext cx="548700" cy="242400"/>
          </a:xfrm>
          <a:prstGeom prst="rect">
            <a:avLst/>
          </a:prstGeom>
        </p:spPr>
        <p:txBody>
          <a:bodyPr anchorCtr="0" anchor="ctr" bIns="91425" lIns="91425" spcFirstLastPara="1" rIns="91425" wrap="square" tIns="91425">
            <a:noAutofit/>
          </a:bodyPr>
          <a:lstStyle>
            <a:lvl1pPr lvl="0" rtl="0" algn="l">
              <a:buNone/>
              <a:defRPr sz="1100">
                <a:solidFill>
                  <a:srgbClr val="999999"/>
                </a:solidFill>
                <a:latin typeface="Calibri"/>
                <a:ea typeface="Calibri"/>
                <a:cs typeface="Calibri"/>
                <a:sym typeface="Calibri"/>
              </a:defRPr>
            </a:lvl1pPr>
            <a:lvl2pPr lvl="1" rtl="0" algn="l">
              <a:buNone/>
              <a:defRPr sz="1100">
                <a:solidFill>
                  <a:srgbClr val="999999"/>
                </a:solidFill>
                <a:latin typeface="Calibri"/>
                <a:ea typeface="Calibri"/>
                <a:cs typeface="Calibri"/>
                <a:sym typeface="Calibri"/>
              </a:defRPr>
            </a:lvl2pPr>
            <a:lvl3pPr lvl="2" rtl="0" algn="l">
              <a:buNone/>
              <a:defRPr sz="1100">
                <a:solidFill>
                  <a:srgbClr val="999999"/>
                </a:solidFill>
                <a:latin typeface="Calibri"/>
                <a:ea typeface="Calibri"/>
                <a:cs typeface="Calibri"/>
                <a:sym typeface="Calibri"/>
              </a:defRPr>
            </a:lvl3pPr>
            <a:lvl4pPr lvl="3" rtl="0" algn="l">
              <a:buNone/>
              <a:defRPr sz="1100">
                <a:solidFill>
                  <a:srgbClr val="999999"/>
                </a:solidFill>
                <a:latin typeface="Calibri"/>
                <a:ea typeface="Calibri"/>
                <a:cs typeface="Calibri"/>
                <a:sym typeface="Calibri"/>
              </a:defRPr>
            </a:lvl4pPr>
            <a:lvl5pPr lvl="4" rtl="0" algn="l">
              <a:buNone/>
              <a:defRPr sz="1100">
                <a:solidFill>
                  <a:srgbClr val="999999"/>
                </a:solidFill>
                <a:latin typeface="Calibri"/>
                <a:ea typeface="Calibri"/>
                <a:cs typeface="Calibri"/>
                <a:sym typeface="Calibri"/>
              </a:defRPr>
            </a:lvl5pPr>
            <a:lvl6pPr lvl="5" rtl="0" algn="l">
              <a:buNone/>
              <a:defRPr sz="1100">
                <a:solidFill>
                  <a:srgbClr val="999999"/>
                </a:solidFill>
                <a:latin typeface="Calibri"/>
                <a:ea typeface="Calibri"/>
                <a:cs typeface="Calibri"/>
                <a:sym typeface="Calibri"/>
              </a:defRPr>
            </a:lvl6pPr>
            <a:lvl7pPr lvl="6" rtl="0" algn="l">
              <a:buNone/>
              <a:defRPr sz="1100">
                <a:solidFill>
                  <a:srgbClr val="999999"/>
                </a:solidFill>
                <a:latin typeface="Calibri"/>
                <a:ea typeface="Calibri"/>
                <a:cs typeface="Calibri"/>
                <a:sym typeface="Calibri"/>
              </a:defRPr>
            </a:lvl7pPr>
            <a:lvl8pPr lvl="7" rtl="0" algn="l">
              <a:buNone/>
              <a:defRPr sz="1100">
                <a:solidFill>
                  <a:srgbClr val="999999"/>
                </a:solidFill>
                <a:latin typeface="Calibri"/>
                <a:ea typeface="Calibri"/>
                <a:cs typeface="Calibri"/>
                <a:sym typeface="Calibri"/>
              </a:defRPr>
            </a:lvl8pPr>
            <a:lvl9pPr lvl="8" rtl="0" algn="l">
              <a:buNone/>
              <a:defRPr sz="1100">
                <a:solidFill>
                  <a:srgbClr val="999999"/>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GB"/>
              <a:t>‹#›</a:t>
            </a:fld>
            <a:endParaRPr/>
          </a:p>
        </p:txBody>
      </p:sp>
      <p:sp>
        <p:nvSpPr>
          <p:cNvPr id="32" name="Google Shape;32;p5"/>
          <p:cNvSpPr txBox="1"/>
          <p:nvPr/>
        </p:nvSpPr>
        <p:spPr>
          <a:xfrm>
            <a:off x="310950" y="4782775"/>
            <a:ext cx="1101000" cy="2424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100">
                <a:solidFill>
                  <a:srgbClr val="999999"/>
                </a:solidFill>
                <a:latin typeface="Calibri"/>
                <a:ea typeface="Calibri"/>
                <a:cs typeface="Calibri"/>
                <a:sym typeface="Calibri"/>
              </a:rPr>
              <a:t>2024</a:t>
            </a:r>
            <a:r>
              <a:rPr lang="en-GB" sz="1100">
                <a:solidFill>
                  <a:srgbClr val="999999"/>
                </a:solidFill>
                <a:latin typeface="Calibri"/>
                <a:ea typeface="Calibri"/>
                <a:cs typeface="Calibri"/>
                <a:sym typeface="Calibri"/>
              </a:rPr>
              <a:t>-10-22</a:t>
            </a:r>
            <a:endParaRPr sz="1100">
              <a:solidFill>
                <a:srgbClr val="999999"/>
              </a:solidFill>
              <a:latin typeface="Calibri"/>
              <a:ea typeface="Calibri"/>
              <a:cs typeface="Calibri"/>
              <a:sym typeface="Calibri"/>
            </a:endParaRPr>
          </a:p>
        </p:txBody>
      </p:sp>
      <p:sp>
        <p:nvSpPr>
          <p:cNvPr id="33" name="Google Shape;33;p5"/>
          <p:cNvSpPr txBox="1"/>
          <p:nvPr/>
        </p:nvSpPr>
        <p:spPr>
          <a:xfrm>
            <a:off x="2030250" y="4782875"/>
            <a:ext cx="5083500" cy="242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100">
              <a:solidFill>
                <a:srgbClr val="999999"/>
              </a:solidFill>
              <a:latin typeface="Calibri"/>
              <a:ea typeface="Calibri"/>
              <a:cs typeface="Calibri"/>
              <a:sym typeface="Calibri"/>
            </a:endParaRPr>
          </a:p>
        </p:txBody>
      </p:sp>
      <p:pic>
        <p:nvPicPr>
          <p:cNvPr id="34" name="Google Shape;34;p5"/>
          <p:cNvPicPr preferRelativeResize="0"/>
          <p:nvPr/>
        </p:nvPicPr>
        <p:blipFill>
          <a:blip r:embed="rId2">
            <a:alphaModFix/>
          </a:blip>
          <a:stretch>
            <a:fillRect/>
          </a:stretch>
        </p:blipFill>
        <p:spPr>
          <a:xfrm>
            <a:off x="8490425" y="600675"/>
            <a:ext cx="341883" cy="3378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5" name="Shape 35"/>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6" name="Shape 36"/>
        <p:cNvGrpSpPr/>
        <p:nvPr/>
      </p:nvGrpSpPr>
      <p:grpSpPr>
        <a:xfrm>
          <a:off x="0" y="0"/>
          <a:ext cx="0" cy="0"/>
          <a:chOff x="0" y="0"/>
          <a:chExt cx="0" cy="0"/>
        </a:xfrm>
      </p:grpSpPr>
      <p:sp>
        <p:nvSpPr>
          <p:cNvPr id="37" name="Google Shape;37;p7"/>
          <p:cNvSpPr txBox="1"/>
          <p:nvPr>
            <p:ph type="title"/>
          </p:nvPr>
        </p:nvSpPr>
        <p:spPr>
          <a:xfrm>
            <a:off x="311700" y="445025"/>
            <a:ext cx="8520600" cy="5727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8" name="Google Shape;38;p7"/>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9" name="Google Shape;39;p7"/>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40" name="Google Shape;40;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ctr" bIns="91425" lIns="91425" spcFirstLastPara="1" rIns="91425" wrap="square" tIns="91425">
            <a:noAutofit/>
          </a:bodyPr>
          <a:lstStyle>
            <a:lvl1pPr lvl="0" rtl="0">
              <a:spcBef>
                <a:spcPts val="0"/>
              </a:spcBef>
              <a:spcAft>
                <a:spcPts val="0"/>
              </a:spcAft>
              <a:buClr>
                <a:srgbClr val="3C78D8"/>
              </a:buClr>
              <a:buSzPts val="3000"/>
              <a:buFont typeface="Calibri"/>
              <a:buNone/>
              <a:defRPr b="1" sz="3000">
                <a:solidFill>
                  <a:srgbClr val="3C78D8"/>
                </a:solidFill>
                <a:latin typeface="Calibri"/>
                <a:ea typeface="Calibri"/>
                <a:cs typeface="Calibri"/>
                <a:sym typeface="Calibri"/>
              </a:defRPr>
            </a:lvl1pPr>
            <a:lvl2pPr lvl="1" rtl="0">
              <a:spcBef>
                <a:spcPts val="0"/>
              </a:spcBef>
              <a:spcAft>
                <a:spcPts val="0"/>
              </a:spcAft>
              <a:buClr>
                <a:schemeClr val="dk1"/>
              </a:buClr>
              <a:buSzPts val="2800"/>
              <a:buFont typeface="Calibri"/>
              <a:buNone/>
              <a:defRPr sz="2800">
                <a:solidFill>
                  <a:schemeClr val="dk1"/>
                </a:solidFill>
                <a:latin typeface="Calibri"/>
                <a:ea typeface="Calibri"/>
                <a:cs typeface="Calibri"/>
                <a:sym typeface="Calibri"/>
              </a:defRPr>
            </a:lvl2pPr>
            <a:lvl3pPr lvl="2" rtl="0">
              <a:spcBef>
                <a:spcPts val="0"/>
              </a:spcBef>
              <a:spcAft>
                <a:spcPts val="0"/>
              </a:spcAft>
              <a:buClr>
                <a:schemeClr val="dk1"/>
              </a:buClr>
              <a:buSzPts val="2800"/>
              <a:buFont typeface="Calibri"/>
              <a:buNone/>
              <a:defRPr sz="2800">
                <a:solidFill>
                  <a:schemeClr val="dk1"/>
                </a:solidFill>
                <a:latin typeface="Calibri"/>
                <a:ea typeface="Calibri"/>
                <a:cs typeface="Calibri"/>
                <a:sym typeface="Calibri"/>
              </a:defRPr>
            </a:lvl3pPr>
            <a:lvl4pPr lvl="3" rtl="0">
              <a:spcBef>
                <a:spcPts val="0"/>
              </a:spcBef>
              <a:spcAft>
                <a:spcPts val="0"/>
              </a:spcAft>
              <a:buClr>
                <a:schemeClr val="dk1"/>
              </a:buClr>
              <a:buSzPts val="2800"/>
              <a:buFont typeface="Calibri"/>
              <a:buNone/>
              <a:defRPr sz="2800">
                <a:solidFill>
                  <a:schemeClr val="dk1"/>
                </a:solidFill>
                <a:latin typeface="Calibri"/>
                <a:ea typeface="Calibri"/>
                <a:cs typeface="Calibri"/>
                <a:sym typeface="Calibri"/>
              </a:defRPr>
            </a:lvl4pPr>
            <a:lvl5pPr lvl="4" rtl="0">
              <a:spcBef>
                <a:spcPts val="0"/>
              </a:spcBef>
              <a:spcAft>
                <a:spcPts val="0"/>
              </a:spcAft>
              <a:buClr>
                <a:schemeClr val="dk1"/>
              </a:buClr>
              <a:buSzPts val="2800"/>
              <a:buFont typeface="Calibri"/>
              <a:buNone/>
              <a:defRPr sz="2800">
                <a:solidFill>
                  <a:schemeClr val="dk1"/>
                </a:solidFill>
                <a:latin typeface="Calibri"/>
                <a:ea typeface="Calibri"/>
                <a:cs typeface="Calibri"/>
                <a:sym typeface="Calibri"/>
              </a:defRPr>
            </a:lvl5pPr>
            <a:lvl6pPr lvl="5" rtl="0">
              <a:spcBef>
                <a:spcPts val="0"/>
              </a:spcBef>
              <a:spcAft>
                <a:spcPts val="0"/>
              </a:spcAft>
              <a:buClr>
                <a:schemeClr val="dk1"/>
              </a:buClr>
              <a:buSzPts val="2800"/>
              <a:buFont typeface="Calibri"/>
              <a:buNone/>
              <a:defRPr sz="2800">
                <a:solidFill>
                  <a:schemeClr val="dk1"/>
                </a:solidFill>
                <a:latin typeface="Calibri"/>
                <a:ea typeface="Calibri"/>
                <a:cs typeface="Calibri"/>
                <a:sym typeface="Calibri"/>
              </a:defRPr>
            </a:lvl6pPr>
            <a:lvl7pPr lvl="6" rtl="0">
              <a:spcBef>
                <a:spcPts val="0"/>
              </a:spcBef>
              <a:spcAft>
                <a:spcPts val="0"/>
              </a:spcAft>
              <a:buClr>
                <a:schemeClr val="dk1"/>
              </a:buClr>
              <a:buSzPts val="2800"/>
              <a:buFont typeface="Calibri"/>
              <a:buNone/>
              <a:defRPr sz="2800">
                <a:solidFill>
                  <a:schemeClr val="dk1"/>
                </a:solidFill>
                <a:latin typeface="Calibri"/>
                <a:ea typeface="Calibri"/>
                <a:cs typeface="Calibri"/>
                <a:sym typeface="Calibri"/>
              </a:defRPr>
            </a:lvl7pPr>
            <a:lvl8pPr lvl="7" rtl="0">
              <a:spcBef>
                <a:spcPts val="0"/>
              </a:spcBef>
              <a:spcAft>
                <a:spcPts val="0"/>
              </a:spcAft>
              <a:buClr>
                <a:schemeClr val="dk1"/>
              </a:buClr>
              <a:buSzPts val="2800"/>
              <a:buFont typeface="Calibri"/>
              <a:buNone/>
              <a:defRPr sz="2800">
                <a:solidFill>
                  <a:schemeClr val="dk1"/>
                </a:solidFill>
                <a:latin typeface="Calibri"/>
                <a:ea typeface="Calibri"/>
                <a:cs typeface="Calibri"/>
                <a:sym typeface="Calibri"/>
              </a:defRPr>
            </a:lvl8pPr>
            <a:lvl9pPr lvl="8" rtl="0">
              <a:spcBef>
                <a:spcPts val="0"/>
              </a:spcBef>
              <a:spcAft>
                <a:spcPts val="0"/>
              </a:spcAft>
              <a:buClr>
                <a:schemeClr val="dk1"/>
              </a:buClr>
              <a:buSzPts val="2800"/>
              <a:buFont typeface="Calibri"/>
              <a:buNone/>
              <a:defRPr sz="2800">
                <a:solidFill>
                  <a:schemeClr val="dk1"/>
                </a:solidFill>
                <a:latin typeface="Calibri"/>
                <a:ea typeface="Calibri"/>
                <a:cs typeface="Calibri"/>
                <a:sym typeface="Calibri"/>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2"/>
              </a:buClr>
              <a:buSzPts val="1800"/>
              <a:buFont typeface="Calibri"/>
              <a:buChar char="●"/>
              <a:defRPr sz="1800">
                <a:solidFill>
                  <a:schemeClr val="dk2"/>
                </a:solidFill>
                <a:latin typeface="Calibri"/>
                <a:ea typeface="Calibri"/>
                <a:cs typeface="Calibri"/>
                <a:sym typeface="Calibri"/>
              </a:defRPr>
            </a:lvl1pPr>
            <a:lvl2pPr indent="-317500" lvl="1" marL="914400" rtl="0">
              <a:lnSpc>
                <a:spcPct val="115000"/>
              </a:lnSpc>
              <a:spcBef>
                <a:spcPts val="1600"/>
              </a:spcBef>
              <a:spcAft>
                <a:spcPts val="0"/>
              </a:spcAft>
              <a:buClr>
                <a:schemeClr val="dk2"/>
              </a:buClr>
              <a:buSzPts val="1400"/>
              <a:buFont typeface="Calibri"/>
              <a:buChar char="○"/>
              <a:defRPr>
                <a:solidFill>
                  <a:schemeClr val="dk2"/>
                </a:solidFill>
                <a:latin typeface="Calibri"/>
                <a:ea typeface="Calibri"/>
                <a:cs typeface="Calibri"/>
                <a:sym typeface="Calibri"/>
              </a:defRPr>
            </a:lvl2pPr>
            <a:lvl3pPr indent="-317500" lvl="2" marL="1371600" rtl="0">
              <a:lnSpc>
                <a:spcPct val="115000"/>
              </a:lnSpc>
              <a:spcBef>
                <a:spcPts val="1600"/>
              </a:spcBef>
              <a:spcAft>
                <a:spcPts val="0"/>
              </a:spcAft>
              <a:buClr>
                <a:schemeClr val="dk2"/>
              </a:buClr>
              <a:buSzPts val="1400"/>
              <a:buFont typeface="Calibri"/>
              <a:buChar char="■"/>
              <a:defRPr>
                <a:solidFill>
                  <a:schemeClr val="dk2"/>
                </a:solidFill>
                <a:latin typeface="Calibri"/>
                <a:ea typeface="Calibri"/>
                <a:cs typeface="Calibri"/>
                <a:sym typeface="Calibri"/>
              </a:defRPr>
            </a:lvl3pPr>
            <a:lvl4pPr indent="-317500" lvl="3" marL="1828800" rtl="0">
              <a:lnSpc>
                <a:spcPct val="115000"/>
              </a:lnSpc>
              <a:spcBef>
                <a:spcPts val="1600"/>
              </a:spcBef>
              <a:spcAft>
                <a:spcPts val="0"/>
              </a:spcAft>
              <a:buClr>
                <a:schemeClr val="dk2"/>
              </a:buClr>
              <a:buSzPts val="1400"/>
              <a:buFont typeface="Calibri"/>
              <a:buChar char="●"/>
              <a:defRPr>
                <a:solidFill>
                  <a:schemeClr val="dk2"/>
                </a:solidFill>
                <a:latin typeface="Calibri"/>
                <a:ea typeface="Calibri"/>
                <a:cs typeface="Calibri"/>
                <a:sym typeface="Calibri"/>
              </a:defRPr>
            </a:lvl4pPr>
            <a:lvl5pPr indent="-317500" lvl="4" marL="2286000" rtl="0">
              <a:lnSpc>
                <a:spcPct val="115000"/>
              </a:lnSpc>
              <a:spcBef>
                <a:spcPts val="1600"/>
              </a:spcBef>
              <a:spcAft>
                <a:spcPts val="0"/>
              </a:spcAft>
              <a:buClr>
                <a:schemeClr val="dk2"/>
              </a:buClr>
              <a:buSzPts val="1400"/>
              <a:buFont typeface="Calibri"/>
              <a:buChar char="○"/>
              <a:defRPr>
                <a:solidFill>
                  <a:schemeClr val="dk2"/>
                </a:solidFill>
                <a:latin typeface="Calibri"/>
                <a:ea typeface="Calibri"/>
                <a:cs typeface="Calibri"/>
                <a:sym typeface="Calibri"/>
              </a:defRPr>
            </a:lvl5pPr>
            <a:lvl6pPr indent="-317500" lvl="5" marL="2743200" rtl="0">
              <a:lnSpc>
                <a:spcPct val="115000"/>
              </a:lnSpc>
              <a:spcBef>
                <a:spcPts val="1600"/>
              </a:spcBef>
              <a:spcAft>
                <a:spcPts val="0"/>
              </a:spcAft>
              <a:buClr>
                <a:schemeClr val="dk2"/>
              </a:buClr>
              <a:buSzPts val="1400"/>
              <a:buFont typeface="Calibri"/>
              <a:buChar char="■"/>
              <a:defRPr>
                <a:solidFill>
                  <a:schemeClr val="dk2"/>
                </a:solidFill>
                <a:latin typeface="Calibri"/>
                <a:ea typeface="Calibri"/>
                <a:cs typeface="Calibri"/>
                <a:sym typeface="Calibri"/>
              </a:defRPr>
            </a:lvl6pPr>
            <a:lvl7pPr indent="-317500" lvl="6" marL="3200400" rtl="0">
              <a:lnSpc>
                <a:spcPct val="115000"/>
              </a:lnSpc>
              <a:spcBef>
                <a:spcPts val="1600"/>
              </a:spcBef>
              <a:spcAft>
                <a:spcPts val="0"/>
              </a:spcAft>
              <a:buClr>
                <a:schemeClr val="dk2"/>
              </a:buClr>
              <a:buSzPts val="1400"/>
              <a:buFont typeface="Calibri"/>
              <a:buChar char="●"/>
              <a:defRPr>
                <a:solidFill>
                  <a:schemeClr val="dk2"/>
                </a:solidFill>
                <a:latin typeface="Calibri"/>
                <a:ea typeface="Calibri"/>
                <a:cs typeface="Calibri"/>
                <a:sym typeface="Calibri"/>
              </a:defRPr>
            </a:lvl7pPr>
            <a:lvl8pPr indent="-317500" lvl="7" marL="3657600" rtl="0">
              <a:lnSpc>
                <a:spcPct val="115000"/>
              </a:lnSpc>
              <a:spcBef>
                <a:spcPts val="1600"/>
              </a:spcBef>
              <a:spcAft>
                <a:spcPts val="0"/>
              </a:spcAft>
              <a:buClr>
                <a:schemeClr val="dk2"/>
              </a:buClr>
              <a:buSzPts val="1400"/>
              <a:buFont typeface="Calibri"/>
              <a:buChar char="○"/>
              <a:defRPr>
                <a:solidFill>
                  <a:schemeClr val="dk2"/>
                </a:solidFill>
                <a:latin typeface="Calibri"/>
                <a:ea typeface="Calibri"/>
                <a:cs typeface="Calibri"/>
                <a:sym typeface="Calibri"/>
              </a:defRPr>
            </a:lvl8pPr>
            <a:lvl9pPr indent="-317500" lvl="8" marL="4114800" rtl="0">
              <a:lnSpc>
                <a:spcPct val="115000"/>
              </a:lnSpc>
              <a:spcBef>
                <a:spcPts val="1600"/>
              </a:spcBef>
              <a:spcAft>
                <a:spcPts val="1600"/>
              </a:spcAft>
              <a:buClr>
                <a:schemeClr val="dk2"/>
              </a:buClr>
              <a:buSzPts val="1400"/>
              <a:buFont typeface="Calibri"/>
              <a:buChar char="■"/>
              <a:defRPr>
                <a:solidFill>
                  <a:schemeClr val="dk2"/>
                </a:solidFill>
                <a:latin typeface="Calibri"/>
                <a:ea typeface="Calibri"/>
                <a:cs typeface="Calibri"/>
                <a:sym typeface="Calibri"/>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1" Type="http://schemas.openxmlformats.org/officeDocument/2006/relationships/image" Target="../media/image8.png"/><Relationship Id="rId10" Type="http://schemas.openxmlformats.org/officeDocument/2006/relationships/hyperlink" Target="https://twitter.com/RucioData" TargetMode="External"/><Relationship Id="rId13" Type="http://schemas.openxmlformats.org/officeDocument/2006/relationships/image" Target="../media/image22.png"/><Relationship Id="rId12" Type="http://schemas.openxmlformats.org/officeDocument/2006/relationships/image" Target="../media/image10.png"/><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rucio.io" TargetMode="External"/><Relationship Id="rId4" Type="http://schemas.openxmlformats.org/officeDocument/2006/relationships/hyperlink" Target="https://rucio.cern.ch/documentation" TargetMode="External"/><Relationship Id="rId9" Type="http://schemas.openxmlformats.org/officeDocument/2006/relationships/hyperlink" Target="https://doi.org/10.1007/s41781-019-0026-3" TargetMode="External"/><Relationship Id="rId15" Type="http://schemas.openxmlformats.org/officeDocument/2006/relationships/image" Target="../media/image19.png"/><Relationship Id="rId14" Type="http://schemas.openxmlformats.org/officeDocument/2006/relationships/image" Target="../media/image1.png"/><Relationship Id="rId17" Type="http://schemas.openxmlformats.org/officeDocument/2006/relationships/image" Target="../media/image24.png"/><Relationship Id="rId16" Type="http://schemas.openxmlformats.org/officeDocument/2006/relationships/image" Target="../media/image17.png"/><Relationship Id="rId5" Type="http://schemas.openxmlformats.org/officeDocument/2006/relationships/hyperlink" Target="https://github.com/rucio/" TargetMode="External"/><Relationship Id="rId6" Type="http://schemas.openxmlformats.org/officeDocument/2006/relationships/hyperlink" Target="https://hub.docker.com/r/rucio/" TargetMode="External"/><Relationship Id="rId18" Type="http://schemas.openxmlformats.org/officeDocument/2006/relationships/image" Target="../media/image20.png"/><Relationship Id="rId7" Type="http://schemas.openxmlformats.org/officeDocument/2006/relationships/hyperlink" Target="http://rucio.cern.ch/documentation/join_rucio_mattermost/" TargetMode="External"/><Relationship Id="rId8" Type="http://schemas.openxmlformats.org/officeDocument/2006/relationships/hyperlink" Target="mailto:rucio-dev@cern.ch"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10.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3.png"/><Relationship Id="rId7"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13.png"/><Relationship Id="rId6" Type="http://schemas.openxmlformats.org/officeDocument/2006/relationships/image" Target="../media/image14.png"/><Relationship Id="rId7"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8.pn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indico.cern.ch/event/1343110/contributions/6136394/attachments/2941137/5167248/ATLAS%20&amp;%20Rucio.pdf" TargetMode="External"/><Relationship Id="rId4" Type="http://schemas.openxmlformats.org/officeDocument/2006/relationships/image" Target="../media/image12.png"/><Relationship Id="rId5" Type="http://schemas.openxmlformats.org/officeDocument/2006/relationships/image" Target="../media/image5.png"/><Relationship Id="rId6" Type="http://schemas.openxmlformats.org/officeDocument/2006/relationships/hyperlink" Target="https://indico.cern.ch/event/1338689/contributions/6010859/" TargetMode="External"/><Relationship Id="rId7" Type="http://schemas.openxmlformats.org/officeDocument/2006/relationships/hyperlink" Target="https://indico.cern.ch/event/1343110/contributions/6136394/attachments/2941137/5167248/ATLAS%20&amp;%20Rucio.pdf" TargetMode="External"/><Relationship Id="rId8" Type="http://schemas.openxmlformats.org/officeDocument/2006/relationships/hyperlink" Target="https://indico.cern.ch/event/1343110/contributions/6065565/"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indico.cern.ch/event/1343110/contributions/6119458/" TargetMode="External"/><Relationship Id="rId4" Type="http://schemas.openxmlformats.org/officeDocument/2006/relationships/image" Target="../media/image11.png"/><Relationship Id="rId10" Type="http://schemas.openxmlformats.org/officeDocument/2006/relationships/hyperlink" Target="https://indico.cern.ch/event/1338689/contributions/6010696/" TargetMode="External"/><Relationship Id="rId9" Type="http://schemas.openxmlformats.org/officeDocument/2006/relationships/hyperlink" Target="https://indico.cern.ch/event/1343110/contributions/6099490/" TargetMode="External"/><Relationship Id="rId5" Type="http://schemas.openxmlformats.org/officeDocument/2006/relationships/image" Target="../media/image27.png"/><Relationship Id="rId6" Type="http://schemas.openxmlformats.org/officeDocument/2006/relationships/image" Target="../media/image26.png"/><Relationship Id="rId7" Type="http://schemas.openxmlformats.org/officeDocument/2006/relationships/hyperlink" Target="https://indico.cern.ch/event/1343110/contributions/6119458/" TargetMode="External"/><Relationship Id="rId8" Type="http://schemas.openxmlformats.org/officeDocument/2006/relationships/hyperlink" Target="https://indico.cern.ch/event/1343110/contributions/6119458/"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s://indico.cern.ch/event/1338689/contributions/6081539/"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 name="Shape 44"/>
        <p:cNvGrpSpPr/>
        <p:nvPr/>
      </p:nvGrpSpPr>
      <p:grpSpPr>
        <a:xfrm>
          <a:off x="0" y="0"/>
          <a:ext cx="0" cy="0"/>
          <a:chOff x="0" y="0"/>
          <a:chExt cx="0" cy="0"/>
        </a:xfrm>
      </p:grpSpPr>
      <p:sp>
        <p:nvSpPr>
          <p:cNvPr id="45" name="Google Shape;45;p8"/>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GB"/>
              <a:t>Advancing Large Scale Scientific Collaborations with </a:t>
            </a:r>
            <a:r>
              <a:rPr b="1" lang="en-GB"/>
              <a:t>Rucio</a:t>
            </a:r>
            <a:endParaRPr b="1" sz="2400"/>
          </a:p>
        </p:txBody>
      </p:sp>
      <p:sp>
        <p:nvSpPr>
          <p:cNvPr id="46" name="Google Shape;46;p8"/>
          <p:cNvSpPr txBox="1"/>
          <p:nvPr>
            <p:ph idx="1" type="subTitle"/>
          </p:nvPr>
        </p:nvSpPr>
        <p:spPr>
          <a:xfrm>
            <a:off x="253850" y="279717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a:p>
            <a:pPr indent="0" lvl="0" marL="0" rtl="0" algn="ctr">
              <a:spcBef>
                <a:spcPts val="0"/>
              </a:spcBef>
              <a:spcAft>
                <a:spcPts val="0"/>
              </a:spcAft>
              <a:buNone/>
            </a:pPr>
            <a:r>
              <a:rPr lang="en-GB" sz="1600"/>
              <a:t>Hugo </a:t>
            </a:r>
            <a:r>
              <a:rPr lang="en-GB" sz="1600"/>
              <a:t>González</a:t>
            </a:r>
            <a:r>
              <a:rPr lang="en-GB" sz="1600"/>
              <a:t> Labrador on behalf of the Rucio project</a:t>
            </a:r>
            <a:endParaRPr sz="1600"/>
          </a:p>
          <a:p>
            <a:pPr indent="0" lvl="0" marL="0" rtl="0" algn="ctr">
              <a:spcBef>
                <a:spcPts val="0"/>
              </a:spcBef>
              <a:spcAft>
                <a:spcPts val="0"/>
              </a:spcAft>
              <a:buNone/>
            </a:pPr>
            <a:r>
              <a:t/>
            </a:r>
            <a:endParaRPr i="1" sz="1600"/>
          </a:p>
          <a:p>
            <a:pPr indent="0" lvl="0" marL="0" rtl="0" algn="ctr">
              <a:spcBef>
                <a:spcPts val="0"/>
              </a:spcBef>
              <a:spcAft>
                <a:spcPts val="0"/>
              </a:spcAft>
              <a:buNone/>
            </a:pPr>
            <a:r>
              <a:rPr i="1" lang="en-GB" sz="1600"/>
              <a:t>CERN | IT Department</a:t>
            </a:r>
            <a:endParaRPr i="1" sz="1600"/>
          </a:p>
          <a:p>
            <a:pPr indent="0" lvl="0" marL="0" rtl="0" algn="ctr">
              <a:spcBef>
                <a:spcPts val="0"/>
              </a:spcBef>
              <a:spcAft>
                <a:spcPts val="0"/>
              </a:spcAft>
              <a:buNone/>
            </a:pPr>
            <a:r>
              <a:t/>
            </a:r>
            <a:endParaRPr sz="1600"/>
          </a:p>
        </p:txBody>
      </p:sp>
      <p:sp>
        <p:nvSpPr>
          <p:cNvPr id="47" name="Google Shape;47;p8"/>
          <p:cNvSpPr txBox="1"/>
          <p:nvPr>
            <p:ph idx="1" type="subTitle"/>
          </p:nvPr>
        </p:nvSpPr>
        <p:spPr>
          <a:xfrm>
            <a:off x="2259450" y="4540800"/>
            <a:ext cx="4625100" cy="401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GB" sz="1600"/>
              <a:t>CHEP 2024 | 21st October | </a:t>
            </a:r>
            <a:r>
              <a:rPr lang="en-GB" sz="1600"/>
              <a:t>Kraków</a:t>
            </a:r>
            <a:endParaRPr sz="1600"/>
          </a:p>
          <a:p>
            <a:pPr indent="0" lvl="0" marL="0" rtl="0" algn="ctr">
              <a:spcBef>
                <a:spcPts val="0"/>
              </a:spcBef>
              <a:spcAft>
                <a:spcPts val="0"/>
              </a:spcAft>
              <a:buClr>
                <a:schemeClr val="dk1"/>
              </a:buClr>
              <a:buSzPts val="1100"/>
              <a:buFont typeface="Arial"/>
              <a:buNone/>
            </a:pPr>
            <a:r>
              <a:t/>
            </a:r>
            <a:endParaRPr sz="1600"/>
          </a:p>
          <a:p>
            <a:pPr indent="0" lvl="0" marL="0" rtl="0" algn="l">
              <a:spcBef>
                <a:spcPts val="0"/>
              </a:spcBef>
              <a:spcAft>
                <a:spcPts val="0"/>
              </a:spcAft>
              <a:buNone/>
            </a:pPr>
            <a:r>
              <a:t/>
            </a:r>
            <a:endParaRPr sz="16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17"/>
          <p:cNvSpPr txBox="1"/>
          <p:nvPr>
            <p:ph type="title"/>
          </p:nvPr>
        </p:nvSpPr>
        <p:spPr>
          <a:xfrm>
            <a:off x="311700" y="445025"/>
            <a:ext cx="85206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Summary</a:t>
            </a:r>
            <a:endParaRPr/>
          </a:p>
        </p:txBody>
      </p:sp>
      <p:sp>
        <p:nvSpPr>
          <p:cNvPr id="154" name="Google Shape;154;p17"/>
          <p:cNvSpPr txBox="1"/>
          <p:nvPr>
            <p:ph idx="1" type="body"/>
          </p:nvPr>
        </p:nvSpPr>
        <p:spPr>
          <a:xfrm>
            <a:off x="239450" y="1152475"/>
            <a:ext cx="8706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Rucio is an open, reliable, and efficient data management system</a:t>
            </a:r>
            <a:br>
              <a:rPr lang="en-GB"/>
            </a:br>
            <a:r>
              <a:rPr lang="en-GB">
                <a:solidFill>
                  <a:srgbClr val="595959"/>
                </a:solidFill>
              </a:rPr>
              <a:t>	</a:t>
            </a:r>
            <a:r>
              <a:rPr b="1" lang="en-GB" sz="1600">
                <a:solidFill>
                  <a:srgbClr val="595959"/>
                </a:solidFill>
              </a:rPr>
              <a:t>Supporting the world's largest scientific experiments,</a:t>
            </a:r>
            <a:r>
              <a:rPr lang="en-GB" sz="1600">
                <a:solidFill>
                  <a:srgbClr val="595959"/>
                </a:solidFill>
              </a:rPr>
              <a:t> but also a good match for smaller sciences</a:t>
            </a:r>
            <a:br>
              <a:rPr lang="en-GB">
                <a:solidFill>
                  <a:srgbClr val="595959"/>
                </a:solidFill>
              </a:rPr>
            </a:br>
            <a:r>
              <a:rPr lang="en-GB">
                <a:solidFill>
                  <a:srgbClr val="595959"/>
                </a:solidFill>
              </a:rPr>
              <a:t>	</a:t>
            </a:r>
            <a:r>
              <a:rPr lang="en-GB" sz="1600">
                <a:solidFill>
                  <a:srgbClr val="595959"/>
                </a:solidFill>
              </a:rPr>
              <a:t>Extended continuously for the growing needs and requirements of the sciences</a:t>
            </a:r>
            <a:endParaRPr sz="1600">
              <a:solidFill>
                <a:srgbClr val="595959"/>
              </a:solidFill>
            </a:endParaRPr>
          </a:p>
          <a:p>
            <a:pPr indent="0" lvl="0" marL="0" rtl="0" algn="l">
              <a:spcBef>
                <a:spcPts val="1600"/>
              </a:spcBef>
              <a:spcAft>
                <a:spcPts val="0"/>
              </a:spcAft>
              <a:buNone/>
            </a:pPr>
            <a:r>
              <a:rPr lang="en-GB"/>
              <a:t>Strong cooperation between physics and multiple other fields</a:t>
            </a:r>
            <a:br>
              <a:rPr lang="en-GB"/>
            </a:br>
            <a:r>
              <a:rPr lang="en-GB">
                <a:solidFill>
                  <a:srgbClr val="595959"/>
                </a:solidFill>
              </a:rPr>
              <a:t>	</a:t>
            </a:r>
            <a:r>
              <a:rPr lang="en-GB" sz="1600">
                <a:solidFill>
                  <a:srgbClr val="595959"/>
                </a:solidFill>
              </a:rPr>
              <a:t>Diverse communities have joined, incl. astronomy, atmospheric, environmental, …</a:t>
            </a:r>
            <a:br>
              <a:rPr lang="en-GB">
                <a:solidFill>
                  <a:srgbClr val="595959"/>
                </a:solidFill>
              </a:rPr>
            </a:br>
            <a:r>
              <a:rPr b="1" lang="en-GB">
                <a:solidFill>
                  <a:srgbClr val="595959"/>
                </a:solidFill>
              </a:rPr>
              <a:t>	Mutually supportive community</a:t>
            </a:r>
            <a:endParaRPr b="1" sz="1600">
              <a:solidFill>
                <a:srgbClr val="595959"/>
              </a:solidFill>
            </a:endParaRPr>
          </a:p>
          <a:p>
            <a:pPr indent="0" lvl="0" marL="0" rtl="0" algn="l">
              <a:spcBef>
                <a:spcPts val="1600"/>
              </a:spcBef>
              <a:spcAft>
                <a:spcPts val="1600"/>
              </a:spcAft>
              <a:buNone/>
            </a:pPr>
            <a:r>
              <a:rPr lang="en-GB"/>
              <a:t>Benefit from advances in both scientific computing and industry</a:t>
            </a:r>
            <a:br>
              <a:rPr lang="en-GB"/>
            </a:br>
            <a:r>
              <a:rPr lang="en-GB">
                <a:solidFill>
                  <a:srgbClr val="595959"/>
                </a:solidFill>
              </a:rPr>
              <a:t>	</a:t>
            </a:r>
            <a:r>
              <a:rPr b="1" lang="en-GB" sz="1600">
                <a:solidFill>
                  <a:srgbClr val="595959"/>
                </a:solidFill>
              </a:rPr>
              <a:t>Lower the barriers-to-entry </a:t>
            </a:r>
            <a:r>
              <a:rPr lang="en-GB" sz="1600">
                <a:solidFill>
                  <a:srgbClr val="595959"/>
                </a:solidFill>
              </a:rPr>
              <a:t>by keeping control of data in scientist hands</a:t>
            </a:r>
            <a:br>
              <a:rPr lang="en-GB">
                <a:solidFill>
                  <a:srgbClr val="595959"/>
                </a:solidFill>
              </a:rPr>
            </a:br>
            <a:r>
              <a:rPr lang="en-GB">
                <a:solidFill>
                  <a:srgbClr val="595959"/>
                </a:solidFill>
              </a:rPr>
              <a:t>	</a:t>
            </a:r>
            <a:r>
              <a:rPr lang="en-GB" sz="1600">
                <a:solidFill>
                  <a:srgbClr val="595959"/>
                </a:solidFill>
              </a:rPr>
              <a:t>Seamless integrations with scientific infrastructures and commercial entities</a:t>
            </a:r>
            <a:br>
              <a:rPr lang="en-GB">
                <a:solidFill>
                  <a:srgbClr val="595959"/>
                </a:solidFill>
              </a:rPr>
            </a:br>
            <a:r>
              <a:rPr lang="en-GB">
                <a:solidFill>
                  <a:srgbClr val="595959"/>
                </a:solidFill>
              </a:rPr>
              <a:t>	Detailed</a:t>
            </a:r>
            <a:r>
              <a:rPr lang="en-GB" sz="1600">
                <a:solidFill>
                  <a:srgbClr val="595959"/>
                </a:solidFill>
              </a:rPr>
              <a:t> monitoring capabil</a:t>
            </a:r>
            <a:r>
              <a:rPr lang="en-GB">
                <a:solidFill>
                  <a:srgbClr val="595959"/>
                </a:solidFill>
              </a:rPr>
              <a:t>ities </a:t>
            </a:r>
            <a:r>
              <a:rPr lang="en-GB" sz="1600">
                <a:solidFill>
                  <a:srgbClr val="595959"/>
                </a:solidFill>
              </a:rPr>
              <a:t>and easy deployment </a:t>
            </a:r>
            <a:r>
              <a:rPr lang="en-GB">
                <a:solidFill>
                  <a:srgbClr val="595959"/>
                </a:solidFill>
              </a:rPr>
              <a:t>have proven</a:t>
            </a:r>
            <a:r>
              <a:rPr lang="en-GB" sz="1600">
                <a:solidFill>
                  <a:srgbClr val="595959"/>
                </a:solidFill>
              </a:rPr>
              <a:t> crucial</a:t>
            </a:r>
            <a:endParaRPr sz="1600">
              <a:solidFill>
                <a:srgbClr val="595959"/>
              </a:solidFill>
            </a:endParaRPr>
          </a:p>
        </p:txBody>
      </p:sp>
      <p:sp>
        <p:nvSpPr>
          <p:cNvPr id="155" name="Google Shape;155;p17"/>
          <p:cNvSpPr txBox="1"/>
          <p:nvPr>
            <p:ph idx="12" type="sldNum"/>
          </p:nvPr>
        </p:nvSpPr>
        <p:spPr>
          <a:xfrm>
            <a:off x="8284350" y="4782875"/>
            <a:ext cx="548700" cy="242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4">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4">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4">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18"/>
          <p:cNvSpPr txBox="1"/>
          <p:nvPr>
            <p:ph type="title"/>
          </p:nvPr>
        </p:nvSpPr>
        <p:spPr>
          <a:xfrm>
            <a:off x="311700" y="445025"/>
            <a:ext cx="85206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Additional information</a:t>
            </a:r>
            <a:endParaRPr/>
          </a:p>
        </p:txBody>
      </p:sp>
      <p:sp>
        <p:nvSpPr>
          <p:cNvPr id="161" name="Google Shape;161;p18"/>
          <p:cNvSpPr txBox="1"/>
          <p:nvPr>
            <p:ph idx="12" type="sldNum"/>
          </p:nvPr>
        </p:nvSpPr>
        <p:spPr>
          <a:xfrm>
            <a:off x="8284350" y="4782875"/>
            <a:ext cx="548700" cy="242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GB"/>
              <a:t>‹#›</a:t>
            </a:fld>
            <a:endParaRPr/>
          </a:p>
        </p:txBody>
      </p:sp>
      <p:sp>
        <p:nvSpPr>
          <p:cNvPr id="162" name="Google Shape;162;p18"/>
          <p:cNvSpPr txBox="1"/>
          <p:nvPr/>
        </p:nvSpPr>
        <p:spPr>
          <a:xfrm>
            <a:off x="3132525" y="1017725"/>
            <a:ext cx="5280900" cy="3491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GB" sz="1800" u="sng">
                <a:solidFill>
                  <a:srgbClr val="0030A0"/>
                </a:solidFill>
                <a:latin typeface="Calibri"/>
                <a:ea typeface="Calibri"/>
                <a:cs typeface="Calibri"/>
                <a:sym typeface="Calibri"/>
                <a:hlinkClick r:id="rId3">
                  <a:extLst>
                    <a:ext uri="{A12FA001-AC4F-418D-AE19-62706E023703}">
                      <ahyp:hlinkClr val="tx"/>
                    </a:ext>
                  </a:extLst>
                </a:hlinkClick>
              </a:rPr>
              <a:t>http://rucio.cern.ch</a:t>
            </a:r>
            <a:endParaRPr sz="1800">
              <a:solidFill>
                <a:srgbClr val="0030A0"/>
              </a:solidFill>
              <a:latin typeface="Calibri"/>
              <a:ea typeface="Calibri"/>
              <a:cs typeface="Calibri"/>
              <a:sym typeface="Calibri"/>
            </a:endParaRPr>
          </a:p>
          <a:p>
            <a:pPr indent="0" lvl="0" marL="0" rtl="0" algn="l">
              <a:lnSpc>
                <a:spcPct val="100000"/>
              </a:lnSpc>
              <a:spcBef>
                <a:spcPts val="1600"/>
              </a:spcBef>
              <a:spcAft>
                <a:spcPts val="0"/>
              </a:spcAft>
              <a:buNone/>
            </a:pPr>
            <a:r>
              <a:rPr lang="en-GB" sz="1800" u="sng">
                <a:solidFill>
                  <a:srgbClr val="0033A0"/>
                </a:solidFill>
                <a:latin typeface="Calibri"/>
                <a:ea typeface="Calibri"/>
                <a:cs typeface="Calibri"/>
                <a:sym typeface="Calibri"/>
                <a:hlinkClick r:id="rId4">
                  <a:extLst>
                    <a:ext uri="{A12FA001-AC4F-418D-AE19-62706E023703}">
                      <ahyp:hlinkClr val="tx"/>
                    </a:ext>
                  </a:extLst>
                </a:hlinkClick>
              </a:rPr>
              <a:t>https://rucio.cern.ch/documentation</a:t>
            </a:r>
            <a:endParaRPr sz="1800" u="sng">
              <a:solidFill>
                <a:srgbClr val="0030A0"/>
              </a:solidFill>
              <a:latin typeface="Calibri"/>
              <a:ea typeface="Calibri"/>
              <a:cs typeface="Calibri"/>
              <a:sym typeface="Calibri"/>
            </a:endParaRPr>
          </a:p>
          <a:p>
            <a:pPr indent="0" lvl="0" marL="0" rtl="0" algn="l">
              <a:lnSpc>
                <a:spcPct val="100000"/>
              </a:lnSpc>
              <a:spcBef>
                <a:spcPts val="1600"/>
              </a:spcBef>
              <a:spcAft>
                <a:spcPts val="0"/>
              </a:spcAft>
              <a:buNone/>
            </a:pPr>
            <a:r>
              <a:rPr lang="en-GB" sz="1800" u="sng">
                <a:solidFill>
                  <a:srgbClr val="0033A0"/>
                </a:solidFill>
                <a:latin typeface="Calibri"/>
                <a:ea typeface="Calibri"/>
                <a:cs typeface="Calibri"/>
                <a:sym typeface="Calibri"/>
                <a:hlinkClick r:id="rId5">
                  <a:extLst>
                    <a:ext uri="{A12FA001-AC4F-418D-AE19-62706E023703}">
                      <ahyp:hlinkClr val="tx"/>
                    </a:ext>
                  </a:extLst>
                </a:hlinkClick>
              </a:rPr>
              <a:t>https://github.com/rucio/</a:t>
            </a:r>
            <a:endParaRPr sz="1800">
              <a:solidFill>
                <a:srgbClr val="0033A0"/>
              </a:solidFill>
              <a:latin typeface="Calibri"/>
              <a:ea typeface="Calibri"/>
              <a:cs typeface="Calibri"/>
              <a:sym typeface="Calibri"/>
            </a:endParaRPr>
          </a:p>
          <a:p>
            <a:pPr indent="0" lvl="0" marL="0" rtl="0" algn="l">
              <a:lnSpc>
                <a:spcPct val="100000"/>
              </a:lnSpc>
              <a:spcBef>
                <a:spcPts val="1600"/>
              </a:spcBef>
              <a:spcAft>
                <a:spcPts val="0"/>
              </a:spcAft>
              <a:buNone/>
            </a:pPr>
            <a:r>
              <a:rPr lang="en-GB" sz="1800" u="sng">
                <a:solidFill>
                  <a:srgbClr val="0033A0"/>
                </a:solidFill>
                <a:latin typeface="Calibri"/>
                <a:ea typeface="Calibri"/>
                <a:cs typeface="Calibri"/>
                <a:sym typeface="Calibri"/>
                <a:hlinkClick r:id="rId6">
                  <a:extLst>
                    <a:ext uri="{A12FA001-AC4F-418D-AE19-62706E023703}">
                      <ahyp:hlinkClr val="tx"/>
                    </a:ext>
                  </a:extLst>
                </a:hlinkClick>
              </a:rPr>
              <a:t>https://hub.docker.com/r/rucio/</a:t>
            </a:r>
            <a:endParaRPr sz="1800">
              <a:solidFill>
                <a:srgbClr val="0033A0"/>
              </a:solidFill>
              <a:latin typeface="Calibri"/>
              <a:ea typeface="Calibri"/>
              <a:cs typeface="Calibri"/>
              <a:sym typeface="Calibri"/>
            </a:endParaRPr>
          </a:p>
          <a:p>
            <a:pPr indent="0" lvl="0" marL="0" rtl="0" algn="l">
              <a:lnSpc>
                <a:spcPct val="100000"/>
              </a:lnSpc>
              <a:spcBef>
                <a:spcPts val="1600"/>
              </a:spcBef>
              <a:spcAft>
                <a:spcPts val="0"/>
              </a:spcAft>
              <a:buNone/>
            </a:pPr>
            <a:r>
              <a:rPr lang="en-GB" sz="1800" u="sng">
                <a:solidFill>
                  <a:srgbClr val="0033A0"/>
                </a:solidFill>
                <a:latin typeface="Calibri"/>
                <a:ea typeface="Calibri"/>
                <a:cs typeface="Calibri"/>
                <a:sym typeface="Calibri"/>
                <a:hlinkClick r:id="rId7">
                  <a:extLst>
                    <a:ext uri="{A12FA001-AC4F-418D-AE19-62706E023703}">
                      <ahyp:hlinkClr val="tx"/>
                    </a:ext>
                  </a:extLst>
                </a:hlinkClick>
              </a:rPr>
              <a:t>http://rucio.cern.ch/doc../join_rucio_mattermost/</a:t>
            </a:r>
            <a:endParaRPr sz="1800">
              <a:solidFill>
                <a:srgbClr val="0033A0"/>
              </a:solidFill>
              <a:latin typeface="Calibri"/>
              <a:ea typeface="Calibri"/>
              <a:cs typeface="Calibri"/>
              <a:sym typeface="Calibri"/>
            </a:endParaRPr>
          </a:p>
          <a:p>
            <a:pPr indent="0" lvl="0" marL="0" rtl="0" algn="l">
              <a:lnSpc>
                <a:spcPct val="100000"/>
              </a:lnSpc>
              <a:spcBef>
                <a:spcPts val="1600"/>
              </a:spcBef>
              <a:spcAft>
                <a:spcPts val="0"/>
              </a:spcAft>
              <a:buNone/>
            </a:pPr>
            <a:r>
              <a:rPr lang="en-GB" sz="1800" u="sng">
                <a:solidFill>
                  <a:srgbClr val="0033A0"/>
                </a:solidFill>
                <a:latin typeface="Calibri"/>
                <a:ea typeface="Calibri"/>
                <a:cs typeface="Calibri"/>
                <a:sym typeface="Calibri"/>
                <a:hlinkClick r:id="rId8">
                  <a:extLst>
                    <a:ext uri="{A12FA001-AC4F-418D-AE19-62706E023703}">
                      <ahyp:hlinkClr val="tx"/>
                    </a:ext>
                  </a:extLst>
                </a:hlinkClick>
              </a:rPr>
              <a:t>rucio-dev@cern.ch</a:t>
            </a:r>
            <a:endParaRPr sz="1800">
              <a:solidFill>
                <a:srgbClr val="0033A0"/>
              </a:solidFill>
              <a:latin typeface="Calibri"/>
              <a:ea typeface="Calibri"/>
              <a:cs typeface="Calibri"/>
              <a:sym typeface="Calibri"/>
            </a:endParaRPr>
          </a:p>
          <a:p>
            <a:pPr indent="0" lvl="0" marL="0" rtl="0" algn="l">
              <a:lnSpc>
                <a:spcPct val="115000"/>
              </a:lnSpc>
              <a:spcBef>
                <a:spcPts val="1600"/>
              </a:spcBef>
              <a:spcAft>
                <a:spcPts val="0"/>
              </a:spcAft>
              <a:buNone/>
            </a:pPr>
            <a:r>
              <a:rPr lang="en-GB" sz="1800" u="sng">
                <a:solidFill>
                  <a:srgbClr val="0033A0"/>
                </a:solidFill>
                <a:latin typeface="Calibri"/>
                <a:ea typeface="Calibri"/>
                <a:cs typeface="Calibri"/>
                <a:sym typeface="Calibri"/>
                <a:hlinkClick r:id="rId9">
                  <a:extLst>
                    <a:ext uri="{A12FA001-AC4F-418D-AE19-62706E023703}">
                      <ahyp:hlinkClr val="tx"/>
                    </a:ext>
                  </a:extLst>
                </a:hlinkClick>
              </a:rPr>
              <a:t>https://doi.org/10.1007/s41781-019-0026-3</a:t>
            </a:r>
            <a:endParaRPr sz="1800">
              <a:solidFill>
                <a:srgbClr val="0033A0"/>
              </a:solidFill>
              <a:latin typeface="Calibri"/>
              <a:ea typeface="Calibri"/>
              <a:cs typeface="Calibri"/>
              <a:sym typeface="Calibri"/>
            </a:endParaRPr>
          </a:p>
          <a:p>
            <a:pPr indent="0" lvl="0" marL="0" rtl="0" algn="l">
              <a:lnSpc>
                <a:spcPct val="115000"/>
              </a:lnSpc>
              <a:spcBef>
                <a:spcPts val="1600"/>
              </a:spcBef>
              <a:spcAft>
                <a:spcPts val="1600"/>
              </a:spcAft>
              <a:buNone/>
            </a:pPr>
            <a:r>
              <a:rPr lang="en-GB" sz="1800" u="sng">
                <a:solidFill>
                  <a:srgbClr val="0033A0"/>
                </a:solidFill>
                <a:latin typeface="Calibri"/>
                <a:ea typeface="Calibri"/>
                <a:cs typeface="Calibri"/>
                <a:sym typeface="Calibri"/>
                <a:hlinkClick r:id="rId10">
                  <a:extLst>
                    <a:ext uri="{A12FA001-AC4F-418D-AE19-62706E023703}">
                      <ahyp:hlinkClr val="tx"/>
                    </a:ext>
                  </a:extLst>
                </a:hlinkClick>
              </a:rPr>
              <a:t>https://twitter.com/RucioData</a:t>
            </a:r>
            <a:endParaRPr sz="1800" u="sng">
              <a:solidFill>
                <a:srgbClr val="0033A0"/>
              </a:solidFill>
              <a:latin typeface="Calibri"/>
              <a:ea typeface="Calibri"/>
              <a:cs typeface="Calibri"/>
              <a:sym typeface="Calibri"/>
            </a:endParaRPr>
          </a:p>
        </p:txBody>
      </p:sp>
      <p:sp>
        <p:nvSpPr>
          <p:cNvPr id="163" name="Google Shape;163;p18"/>
          <p:cNvSpPr txBox="1"/>
          <p:nvPr/>
        </p:nvSpPr>
        <p:spPr>
          <a:xfrm>
            <a:off x="-193425" y="1017725"/>
            <a:ext cx="2731500" cy="37653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None/>
            </a:pPr>
            <a:r>
              <a:rPr lang="en-GB" sz="1800">
                <a:solidFill>
                  <a:srgbClr val="595959"/>
                </a:solidFill>
                <a:latin typeface="Calibri"/>
                <a:ea typeface="Calibri"/>
                <a:cs typeface="Calibri"/>
                <a:sym typeface="Calibri"/>
              </a:rPr>
              <a:t>Website</a:t>
            </a:r>
            <a:endParaRPr sz="1800">
              <a:solidFill>
                <a:srgbClr val="595959"/>
              </a:solidFill>
              <a:latin typeface="Calibri"/>
              <a:ea typeface="Calibri"/>
              <a:cs typeface="Calibri"/>
              <a:sym typeface="Calibri"/>
            </a:endParaRPr>
          </a:p>
          <a:p>
            <a:pPr indent="0" lvl="0" marL="0" rtl="0" algn="r">
              <a:lnSpc>
                <a:spcPct val="100000"/>
              </a:lnSpc>
              <a:spcBef>
                <a:spcPts val="1600"/>
              </a:spcBef>
              <a:spcAft>
                <a:spcPts val="0"/>
              </a:spcAft>
              <a:buNone/>
            </a:pPr>
            <a:r>
              <a:rPr lang="en-GB" sz="1800">
                <a:solidFill>
                  <a:srgbClr val="595959"/>
                </a:solidFill>
                <a:latin typeface="Calibri"/>
                <a:ea typeface="Calibri"/>
                <a:cs typeface="Calibri"/>
                <a:sym typeface="Calibri"/>
              </a:rPr>
              <a:t>Documentation</a:t>
            </a:r>
            <a:endParaRPr sz="1800">
              <a:solidFill>
                <a:srgbClr val="595959"/>
              </a:solidFill>
              <a:latin typeface="Calibri"/>
              <a:ea typeface="Calibri"/>
              <a:cs typeface="Calibri"/>
              <a:sym typeface="Calibri"/>
            </a:endParaRPr>
          </a:p>
          <a:p>
            <a:pPr indent="0" lvl="0" marL="0" rtl="0" algn="r">
              <a:lnSpc>
                <a:spcPct val="100000"/>
              </a:lnSpc>
              <a:spcBef>
                <a:spcPts val="1600"/>
              </a:spcBef>
              <a:spcAft>
                <a:spcPts val="0"/>
              </a:spcAft>
              <a:buNone/>
            </a:pPr>
            <a:r>
              <a:rPr lang="en-GB" sz="1800">
                <a:solidFill>
                  <a:srgbClr val="595959"/>
                </a:solidFill>
                <a:latin typeface="Calibri"/>
                <a:ea typeface="Calibri"/>
                <a:cs typeface="Calibri"/>
                <a:sym typeface="Calibri"/>
              </a:rPr>
              <a:t>Repository</a:t>
            </a:r>
            <a:endParaRPr sz="1800">
              <a:solidFill>
                <a:srgbClr val="595959"/>
              </a:solidFill>
              <a:latin typeface="Calibri"/>
              <a:ea typeface="Calibri"/>
              <a:cs typeface="Calibri"/>
              <a:sym typeface="Calibri"/>
            </a:endParaRPr>
          </a:p>
          <a:p>
            <a:pPr indent="0" lvl="0" marL="0" rtl="0" algn="r">
              <a:lnSpc>
                <a:spcPct val="100000"/>
              </a:lnSpc>
              <a:spcBef>
                <a:spcPts val="1600"/>
              </a:spcBef>
              <a:spcAft>
                <a:spcPts val="0"/>
              </a:spcAft>
              <a:buNone/>
            </a:pPr>
            <a:r>
              <a:rPr lang="en-GB" sz="1800">
                <a:solidFill>
                  <a:srgbClr val="595959"/>
                </a:solidFill>
                <a:latin typeface="Calibri"/>
                <a:ea typeface="Calibri"/>
                <a:cs typeface="Calibri"/>
                <a:sym typeface="Calibri"/>
              </a:rPr>
              <a:t>Images</a:t>
            </a:r>
            <a:endParaRPr sz="1800">
              <a:solidFill>
                <a:srgbClr val="595959"/>
              </a:solidFill>
              <a:latin typeface="Calibri"/>
              <a:ea typeface="Calibri"/>
              <a:cs typeface="Calibri"/>
              <a:sym typeface="Calibri"/>
            </a:endParaRPr>
          </a:p>
          <a:p>
            <a:pPr indent="0" lvl="0" marL="0" rtl="0" algn="r">
              <a:lnSpc>
                <a:spcPct val="100000"/>
              </a:lnSpc>
              <a:spcBef>
                <a:spcPts val="1600"/>
              </a:spcBef>
              <a:spcAft>
                <a:spcPts val="0"/>
              </a:spcAft>
              <a:buNone/>
            </a:pPr>
            <a:r>
              <a:rPr lang="en-GB" sz="1800">
                <a:solidFill>
                  <a:srgbClr val="595959"/>
                </a:solidFill>
                <a:latin typeface="Calibri"/>
                <a:ea typeface="Calibri"/>
                <a:cs typeface="Calibri"/>
                <a:sym typeface="Calibri"/>
              </a:rPr>
              <a:t>Online support</a:t>
            </a:r>
            <a:endParaRPr sz="1800">
              <a:solidFill>
                <a:srgbClr val="595959"/>
              </a:solidFill>
              <a:latin typeface="Calibri"/>
              <a:ea typeface="Calibri"/>
              <a:cs typeface="Calibri"/>
              <a:sym typeface="Calibri"/>
            </a:endParaRPr>
          </a:p>
          <a:p>
            <a:pPr indent="0" lvl="0" marL="0" rtl="0" algn="r">
              <a:lnSpc>
                <a:spcPct val="100000"/>
              </a:lnSpc>
              <a:spcBef>
                <a:spcPts val="1600"/>
              </a:spcBef>
              <a:spcAft>
                <a:spcPts val="0"/>
              </a:spcAft>
              <a:buNone/>
            </a:pPr>
            <a:r>
              <a:rPr lang="en-GB" sz="1800">
                <a:solidFill>
                  <a:srgbClr val="595959"/>
                </a:solidFill>
                <a:latin typeface="Calibri"/>
                <a:ea typeface="Calibri"/>
                <a:cs typeface="Calibri"/>
                <a:sym typeface="Calibri"/>
              </a:rPr>
              <a:t>Developer contact</a:t>
            </a:r>
            <a:endParaRPr sz="1800">
              <a:solidFill>
                <a:srgbClr val="595959"/>
              </a:solidFill>
              <a:latin typeface="Calibri"/>
              <a:ea typeface="Calibri"/>
              <a:cs typeface="Calibri"/>
              <a:sym typeface="Calibri"/>
            </a:endParaRPr>
          </a:p>
          <a:p>
            <a:pPr indent="0" lvl="0" marL="0" rtl="0" algn="r">
              <a:lnSpc>
                <a:spcPct val="100000"/>
              </a:lnSpc>
              <a:spcBef>
                <a:spcPts val="1600"/>
              </a:spcBef>
              <a:spcAft>
                <a:spcPts val="0"/>
              </a:spcAft>
              <a:buNone/>
            </a:pPr>
            <a:r>
              <a:rPr lang="en-GB" sz="1800">
                <a:solidFill>
                  <a:srgbClr val="595959"/>
                </a:solidFill>
                <a:latin typeface="Calibri"/>
                <a:ea typeface="Calibri"/>
                <a:cs typeface="Calibri"/>
                <a:sym typeface="Calibri"/>
              </a:rPr>
              <a:t>Journal article</a:t>
            </a:r>
            <a:endParaRPr sz="1800">
              <a:solidFill>
                <a:srgbClr val="595959"/>
              </a:solidFill>
              <a:latin typeface="Calibri"/>
              <a:ea typeface="Calibri"/>
              <a:cs typeface="Calibri"/>
              <a:sym typeface="Calibri"/>
            </a:endParaRPr>
          </a:p>
          <a:p>
            <a:pPr indent="0" lvl="0" marL="0" rtl="0" algn="r">
              <a:lnSpc>
                <a:spcPct val="100000"/>
              </a:lnSpc>
              <a:spcBef>
                <a:spcPts val="1600"/>
              </a:spcBef>
              <a:spcAft>
                <a:spcPts val="1600"/>
              </a:spcAft>
              <a:buNone/>
            </a:pPr>
            <a:r>
              <a:rPr lang="en-GB" sz="1800">
                <a:solidFill>
                  <a:srgbClr val="595959"/>
                </a:solidFill>
                <a:latin typeface="Calibri"/>
                <a:ea typeface="Calibri"/>
                <a:cs typeface="Calibri"/>
                <a:sym typeface="Calibri"/>
              </a:rPr>
              <a:t>Twitter</a:t>
            </a:r>
            <a:endParaRPr sz="1800">
              <a:solidFill>
                <a:srgbClr val="595959"/>
              </a:solidFill>
              <a:latin typeface="Calibri"/>
              <a:ea typeface="Calibri"/>
              <a:cs typeface="Calibri"/>
              <a:sym typeface="Calibri"/>
            </a:endParaRPr>
          </a:p>
        </p:txBody>
      </p:sp>
      <p:pic>
        <p:nvPicPr>
          <p:cNvPr id="164" name="Google Shape;164;p18"/>
          <p:cNvPicPr preferRelativeResize="0"/>
          <p:nvPr/>
        </p:nvPicPr>
        <p:blipFill>
          <a:blip r:embed="rId11">
            <a:alphaModFix/>
          </a:blip>
          <a:stretch>
            <a:fillRect/>
          </a:stretch>
        </p:blipFill>
        <p:spPr>
          <a:xfrm>
            <a:off x="2560961" y="2459337"/>
            <a:ext cx="548700" cy="488843"/>
          </a:xfrm>
          <a:prstGeom prst="rect">
            <a:avLst/>
          </a:prstGeom>
          <a:noFill/>
          <a:ln>
            <a:noFill/>
          </a:ln>
        </p:spPr>
      </p:pic>
      <p:pic>
        <p:nvPicPr>
          <p:cNvPr id="165" name="Google Shape;165;p18"/>
          <p:cNvPicPr preferRelativeResize="0"/>
          <p:nvPr/>
        </p:nvPicPr>
        <p:blipFill>
          <a:blip r:embed="rId12">
            <a:alphaModFix/>
          </a:blip>
          <a:stretch>
            <a:fillRect/>
          </a:stretch>
        </p:blipFill>
        <p:spPr>
          <a:xfrm>
            <a:off x="2624532" y="2000863"/>
            <a:ext cx="421525" cy="421499"/>
          </a:xfrm>
          <a:prstGeom prst="rect">
            <a:avLst/>
          </a:prstGeom>
          <a:noFill/>
          <a:ln>
            <a:noFill/>
          </a:ln>
        </p:spPr>
      </p:pic>
      <p:pic>
        <p:nvPicPr>
          <p:cNvPr id="166" name="Google Shape;166;p18"/>
          <p:cNvPicPr preferRelativeResize="0"/>
          <p:nvPr/>
        </p:nvPicPr>
        <p:blipFill>
          <a:blip r:embed="rId13">
            <a:alphaModFix/>
          </a:blip>
          <a:stretch>
            <a:fillRect/>
          </a:stretch>
        </p:blipFill>
        <p:spPr>
          <a:xfrm>
            <a:off x="2693612" y="1591950"/>
            <a:ext cx="283400" cy="296000"/>
          </a:xfrm>
          <a:prstGeom prst="rect">
            <a:avLst/>
          </a:prstGeom>
          <a:noFill/>
          <a:ln>
            <a:noFill/>
          </a:ln>
        </p:spPr>
      </p:pic>
      <p:pic>
        <p:nvPicPr>
          <p:cNvPr id="167" name="Google Shape;167;p18"/>
          <p:cNvPicPr preferRelativeResize="0"/>
          <p:nvPr/>
        </p:nvPicPr>
        <p:blipFill>
          <a:blip r:embed="rId14">
            <a:alphaModFix/>
          </a:blip>
          <a:stretch>
            <a:fillRect/>
          </a:stretch>
        </p:blipFill>
        <p:spPr>
          <a:xfrm>
            <a:off x="2603464" y="1017731"/>
            <a:ext cx="463675" cy="461300"/>
          </a:xfrm>
          <a:prstGeom prst="rect">
            <a:avLst/>
          </a:prstGeom>
          <a:noFill/>
          <a:ln>
            <a:noFill/>
          </a:ln>
        </p:spPr>
      </p:pic>
      <p:pic>
        <p:nvPicPr>
          <p:cNvPr id="168" name="Google Shape;168;p18"/>
          <p:cNvPicPr preferRelativeResize="0"/>
          <p:nvPr/>
        </p:nvPicPr>
        <p:blipFill>
          <a:blip r:embed="rId15">
            <a:alphaModFix/>
          </a:blip>
          <a:stretch>
            <a:fillRect/>
          </a:stretch>
        </p:blipFill>
        <p:spPr>
          <a:xfrm>
            <a:off x="2624537" y="3518526"/>
            <a:ext cx="421524" cy="306275"/>
          </a:xfrm>
          <a:prstGeom prst="rect">
            <a:avLst/>
          </a:prstGeom>
          <a:noFill/>
          <a:ln>
            <a:noFill/>
          </a:ln>
        </p:spPr>
      </p:pic>
      <p:pic>
        <p:nvPicPr>
          <p:cNvPr id="169" name="Google Shape;169;p18"/>
          <p:cNvPicPr preferRelativeResize="0"/>
          <p:nvPr/>
        </p:nvPicPr>
        <p:blipFill>
          <a:blip r:embed="rId16">
            <a:alphaModFix/>
          </a:blip>
          <a:stretch>
            <a:fillRect/>
          </a:stretch>
        </p:blipFill>
        <p:spPr>
          <a:xfrm>
            <a:off x="2603472" y="3894126"/>
            <a:ext cx="463676" cy="375842"/>
          </a:xfrm>
          <a:prstGeom prst="rect">
            <a:avLst/>
          </a:prstGeom>
          <a:noFill/>
          <a:ln>
            <a:noFill/>
          </a:ln>
        </p:spPr>
      </p:pic>
      <p:pic>
        <p:nvPicPr>
          <p:cNvPr id="170" name="Google Shape;170;p18"/>
          <p:cNvPicPr preferRelativeResize="0"/>
          <p:nvPr/>
        </p:nvPicPr>
        <p:blipFill>
          <a:blip r:embed="rId17">
            <a:alphaModFix/>
          </a:blip>
          <a:stretch>
            <a:fillRect/>
          </a:stretch>
        </p:blipFill>
        <p:spPr>
          <a:xfrm>
            <a:off x="2624538" y="4339300"/>
            <a:ext cx="421525" cy="421525"/>
          </a:xfrm>
          <a:prstGeom prst="rect">
            <a:avLst/>
          </a:prstGeom>
          <a:noFill/>
          <a:ln>
            <a:noFill/>
          </a:ln>
        </p:spPr>
      </p:pic>
      <p:pic>
        <p:nvPicPr>
          <p:cNvPr id="171" name="Google Shape;171;p18"/>
          <p:cNvPicPr preferRelativeResize="0"/>
          <p:nvPr/>
        </p:nvPicPr>
        <p:blipFill>
          <a:blip r:embed="rId18">
            <a:alphaModFix/>
          </a:blip>
          <a:stretch>
            <a:fillRect/>
          </a:stretch>
        </p:blipFill>
        <p:spPr>
          <a:xfrm>
            <a:off x="2624538" y="2980284"/>
            <a:ext cx="421524" cy="42152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33A0"/>
        </a:solidFill>
      </p:bgPr>
    </p:bg>
    <p:spTree>
      <p:nvGrpSpPr>
        <p:cNvPr id="175" name="Shape 175"/>
        <p:cNvGrpSpPr/>
        <p:nvPr/>
      </p:nvGrpSpPr>
      <p:grpSpPr>
        <a:xfrm>
          <a:off x="0" y="0"/>
          <a:ext cx="0" cy="0"/>
          <a:chOff x="0" y="0"/>
          <a:chExt cx="0" cy="0"/>
        </a:xfrm>
      </p:grpSpPr>
      <p:pic>
        <p:nvPicPr>
          <p:cNvPr id="176" name="Google Shape;176;p19"/>
          <p:cNvPicPr preferRelativeResize="0"/>
          <p:nvPr/>
        </p:nvPicPr>
        <p:blipFill rotWithShape="1">
          <a:blip r:embed="rId3">
            <a:alphaModFix/>
          </a:blip>
          <a:srcRect b="1341" l="0" r="6976" t="0"/>
          <a:stretch/>
        </p:blipFill>
        <p:spPr>
          <a:xfrm>
            <a:off x="3663000" y="1601938"/>
            <a:ext cx="1818000" cy="1939625"/>
          </a:xfrm>
          <a:prstGeom prst="rect">
            <a:avLst/>
          </a:prstGeom>
          <a:noFill/>
          <a:ln>
            <a:noFill/>
          </a:ln>
        </p:spPr>
      </p:pic>
      <p:sp>
        <p:nvSpPr>
          <p:cNvPr id="177" name="Google Shape;177;p19"/>
          <p:cNvSpPr txBox="1"/>
          <p:nvPr/>
        </p:nvSpPr>
        <p:spPr>
          <a:xfrm>
            <a:off x="3072000" y="3974975"/>
            <a:ext cx="3000000" cy="677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600">
                <a:solidFill>
                  <a:schemeClr val="lt1"/>
                </a:solidFill>
                <a:latin typeface="Calibri"/>
                <a:ea typeface="Calibri"/>
                <a:cs typeface="Calibri"/>
                <a:sym typeface="Calibri"/>
              </a:rPr>
              <a:t>Hugo </a:t>
            </a:r>
            <a:r>
              <a:rPr lang="en-GB" sz="1600">
                <a:solidFill>
                  <a:schemeClr val="lt1"/>
                </a:solidFill>
                <a:latin typeface="Calibri"/>
                <a:ea typeface="Calibri"/>
                <a:cs typeface="Calibri"/>
                <a:sym typeface="Calibri"/>
              </a:rPr>
              <a:t>González</a:t>
            </a:r>
            <a:r>
              <a:rPr lang="en-GB" sz="1600">
                <a:solidFill>
                  <a:schemeClr val="lt1"/>
                </a:solidFill>
                <a:latin typeface="Calibri"/>
                <a:ea typeface="Calibri"/>
                <a:cs typeface="Calibri"/>
                <a:sym typeface="Calibri"/>
              </a:rPr>
              <a:t> Labrador </a:t>
            </a:r>
            <a:endParaRPr sz="1600">
              <a:solidFill>
                <a:schemeClr val="lt1"/>
              </a:solidFill>
              <a:latin typeface="Calibri"/>
              <a:ea typeface="Calibri"/>
              <a:cs typeface="Calibri"/>
              <a:sym typeface="Calibri"/>
            </a:endParaRPr>
          </a:p>
          <a:p>
            <a:pPr indent="0" lvl="0" marL="0" rtl="0" algn="ctr">
              <a:spcBef>
                <a:spcPts val="0"/>
              </a:spcBef>
              <a:spcAft>
                <a:spcPts val="0"/>
              </a:spcAft>
              <a:buNone/>
            </a:pPr>
            <a:r>
              <a:rPr lang="en-GB" sz="1600">
                <a:solidFill>
                  <a:schemeClr val="lt1"/>
                </a:solidFill>
                <a:latin typeface="Calibri"/>
                <a:ea typeface="Calibri"/>
                <a:cs typeface="Calibri"/>
                <a:sym typeface="Calibri"/>
              </a:rPr>
              <a:t>hugo.gonzalez.labrador@cern.ch</a:t>
            </a:r>
            <a:endParaRPr sz="1600">
              <a:solidFill>
                <a:schemeClr val="lt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 name="Shape 51"/>
        <p:cNvGrpSpPr/>
        <p:nvPr/>
      </p:nvGrpSpPr>
      <p:grpSpPr>
        <a:xfrm>
          <a:off x="0" y="0"/>
          <a:ext cx="0" cy="0"/>
          <a:chOff x="0" y="0"/>
          <a:chExt cx="0" cy="0"/>
        </a:xfrm>
      </p:grpSpPr>
      <p:sp>
        <p:nvSpPr>
          <p:cNvPr id="52" name="Google Shape;52;p9"/>
          <p:cNvSpPr txBox="1"/>
          <p:nvPr>
            <p:ph type="title"/>
          </p:nvPr>
        </p:nvSpPr>
        <p:spPr>
          <a:xfrm>
            <a:off x="311700" y="445025"/>
            <a:ext cx="85206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Taming the data deluge</a:t>
            </a:r>
            <a:endParaRPr/>
          </a:p>
        </p:txBody>
      </p:sp>
      <p:sp>
        <p:nvSpPr>
          <p:cNvPr id="53" name="Google Shape;53;p9"/>
          <p:cNvSpPr txBox="1"/>
          <p:nvPr>
            <p:ph idx="1" type="body"/>
          </p:nvPr>
        </p:nvSpPr>
        <p:spPr>
          <a:xfrm>
            <a:off x="311700" y="1152475"/>
            <a:ext cx="4719600" cy="7812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Char char=" "/>
            </a:pPr>
            <a:r>
              <a:rPr lang="en-GB"/>
              <a:t>Big complex machines produce vast amounts (</a:t>
            </a:r>
            <a:r>
              <a:rPr lang="en-GB" sz="1200"/>
              <a:t>Exabytes</a:t>
            </a:r>
            <a:r>
              <a:rPr lang="en-GB"/>
              <a:t>) of data</a:t>
            </a:r>
            <a:endParaRPr/>
          </a:p>
          <a:p>
            <a:pPr indent="-317500" lvl="1" marL="914400" rtl="0" algn="l">
              <a:spcBef>
                <a:spcPts val="1600"/>
              </a:spcBef>
              <a:spcAft>
                <a:spcPts val="1600"/>
              </a:spcAft>
              <a:buSzPts val="1400"/>
              <a:buChar char=" "/>
            </a:pPr>
            <a:r>
              <a:t/>
            </a:r>
            <a:endParaRPr/>
          </a:p>
        </p:txBody>
      </p:sp>
      <p:grpSp>
        <p:nvGrpSpPr>
          <p:cNvPr id="54" name="Google Shape;54;p9"/>
          <p:cNvGrpSpPr/>
          <p:nvPr/>
        </p:nvGrpSpPr>
        <p:grpSpPr>
          <a:xfrm>
            <a:off x="5708409" y="1109479"/>
            <a:ext cx="2883019" cy="3449582"/>
            <a:chOff x="5513150" y="731200"/>
            <a:chExt cx="3147401" cy="3681125"/>
          </a:xfrm>
        </p:grpSpPr>
        <p:pic>
          <p:nvPicPr>
            <p:cNvPr id="55" name="Google Shape;55;p9"/>
            <p:cNvPicPr preferRelativeResize="0"/>
            <p:nvPr/>
          </p:nvPicPr>
          <p:blipFill>
            <a:blip r:embed="rId3">
              <a:alphaModFix/>
            </a:blip>
            <a:stretch>
              <a:fillRect/>
            </a:stretch>
          </p:blipFill>
          <p:spPr>
            <a:xfrm>
              <a:off x="5513150" y="731200"/>
              <a:ext cx="3147401" cy="3681125"/>
            </a:xfrm>
            <a:prstGeom prst="rect">
              <a:avLst/>
            </a:prstGeom>
            <a:noFill/>
            <a:ln>
              <a:noFill/>
            </a:ln>
            <a:effectLst>
              <a:outerShdw blurRad="57150" rotWithShape="0" algn="bl" dir="5400000" dist="19050">
                <a:srgbClr val="000000"/>
              </a:outerShdw>
            </a:effectLst>
          </p:spPr>
        </p:pic>
        <p:cxnSp>
          <p:nvCxnSpPr>
            <p:cNvPr id="56" name="Google Shape;56;p9"/>
            <p:cNvCxnSpPr/>
            <p:nvPr/>
          </p:nvCxnSpPr>
          <p:spPr>
            <a:xfrm flipH="1" rot="10800000">
              <a:off x="6398550" y="2942050"/>
              <a:ext cx="1854000" cy="5100"/>
            </a:xfrm>
            <a:prstGeom prst="straightConnector1">
              <a:avLst/>
            </a:prstGeom>
            <a:noFill/>
            <a:ln cap="flat" cmpd="sng" w="28575">
              <a:solidFill>
                <a:srgbClr val="CC4125"/>
              </a:solidFill>
              <a:prstDash val="solid"/>
              <a:round/>
              <a:headEnd len="med" w="med" type="none"/>
              <a:tailEnd len="med" w="med" type="oval"/>
            </a:ln>
          </p:spPr>
        </p:cxnSp>
        <p:cxnSp>
          <p:nvCxnSpPr>
            <p:cNvPr id="57" name="Google Shape;57;p9"/>
            <p:cNvCxnSpPr/>
            <p:nvPr/>
          </p:nvCxnSpPr>
          <p:spPr>
            <a:xfrm>
              <a:off x="6398550" y="1733700"/>
              <a:ext cx="2147100" cy="9600"/>
            </a:xfrm>
            <a:prstGeom prst="straightConnector1">
              <a:avLst/>
            </a:prstGeom>
            <a:noFill/>
            <a:ln cap="flat" cmpd="sng" w="28575">
              <a:solidFill>
                <a:srgbClr val="CC4125"/>
              </a:solidFill>
              <a:prstDash val="solid"/>
              <a:round/>
              <a:headEnd len="med" w="med" type="none"/>
              <a:tailEnd len="med" w="med" type="oval"/>
            </a:ln>
          </p:spPr>
        </p:cxnSp>
        <p:cxnSp>
          <p:nvCxnSpPr>
            <p:cNvPr id="58" name="Google Shape;58;p9"/>
            <p:cNvCxnSpPr/>
            <p:nvPr/>
          </p:nvCxnSpPr>
          <p:spPr>
            <a:xfrm flipH="1">
              <a:off x="7287525" y="1750550"/>
              <a:ext cx="1500" cy="1206000"/>
            </a:xfrm>
            <a:prstGeom prst="straightConnector1">
              <a:avLst/>
            </a:prstGeom>
            <a:noFill/>
            <a:ln cap="flat" cmpd="sng" w="19050">
              <a:solidFill>
                <a:srgbClr val="CC4125"/>
              </a:solidFill>
              <a:prstDash val="solid"/>
              <a:round/>
              <a:headEnd len="med" w="med" type="stealth"/>
              <a:tailEnd len="med" w="med" type="stealth"/>
            </a:ln>
          </p:spPr>
        </p:cxnSp>
        <p:sp>
          <p:nvSpPr>
            <p:cNvPr id="59" name="Google Shape;59;p9"/>
            <p:cNvSpPr txBox="1"/>
            <p:nvPr/>
          </p:nvSpPr>
          <p:spPr>
            <a:xfrm rot="-5400000">
              <a:off x="7196164" y="2039378"/>
              <a:ext cx="549000" cy="40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200">
                  <a:solidFill>
                    <a:srgbClr val="CC4125"/>
                  </a:solidFill>
                </a:rPr>
                <a:t>2x</a:t>
              </a:r>
              <a:endParaRPr sz="1200">
                <a:solidFill>
                  <a:srgbClr val="CC4125"/>
                </a:solidFill>
              </a:endParaRPr>
            </a:p>
          </p:txBody>
        </p:sp>
      </p:grpSp>
      <p:sp>
        <p:nvSpPr>
          <p:cNvPr id="60" name="Google Shape;60;p9"/>
          <p:cNvSpPr txBox="1"/>
          <p:nvPr/>
        </p:nvSpPr>
        <p:spPr>
          <a:xfrm>
            <a:off x="311700" y="1838325"/>
            <a:ext cx="4572000" cy="2922900"/>
          </a:xfrm>
          <a:prstGeom prst="rect">
            <a:avLst/>
          </a:prstGeom>
          <a:noFill/>
          <a:ln>
            <a:noFill/>
          </a:ln>
        </p:spPr>
        <p:txBody>
          <a:bodyPr anchorCtr="0" anchor="t" bIns="91425" lIns="91425" spcFirstLastPara="1" rIns="91425" wrap="square" tIns="91425">
            <a:spAutoFit/>
          </a:bodyPr>
          <a:lstStyle/>
          <a:p>
            <a:pPr indent="-317500" lvl="1" marL="914400" rtl="0" algn="l">
              <a:lnSpc>
                <a:spcPct val="115000"/>
              </a:lnSpc>
              <a:spcBef>
                <a:spcPts val="0"/>
              </a:spcBef>
              <a:spcAft>
                <a:spcPts val="0"/>
              </a:spcAft>
              <a:buClr>
                <a:schemeClr val="dk2"/>
              </a:buClr>
              <a:buSzPts val="1400"/>
              <a:buFont typeface="Calibri"/>
              <a:buChar char=" "/>
            </a:pPr>
            <a:r>
              <a:rPr lang="en-GB">
                <a:solidFill>
                  <a:schemeClr val="dk2"/>
                </a:solidFill>
                <a:latin typeface="Calibri"/>
                <a:ea typeface="Calibri"/>
                <a:cs typeface="Calibri"/>
                <a:sym typeface="Calibri"/>
              </a:rPr>
              <a:t>CERN experiments have generated more data in the last ~2 years than ever before</a:t>
            </a:r>
            <a:endParaRPr>
              <a:solidFill>
                <a:schemeClr val="dk2"/>
              </a:solidFill>
              <a:latin typeface="Calibri"/>
              <a:ea typeface="Calibri"/>
              <a:cs typeface="Calibri"/>
              <a:sym typeface="Calibri"/>
            </a:endParaRPr>
          </a:p>
          <a:p>
            <a:pPr indent="-330200" lvl="0" marL="457200" rtl="0" algn="l">
              <a:lnSpc>
                <a:spcPct val="115000"/>
              </a:lnSpc>
              <a:spcBef>
                <a:spcPts val="1600"/>
              </a:spcBef>
              <a:spcAft>
                <a:spcPts val="0"/>
              </a:spcAft>
              <a:buClr>
                <a:srgbClr val="0030A0"/>
              </a:buClr>
              <a:buSzPts val="1600"/>
              <a:buFont typeface="Calibri"/>
              <a:buChar char=" "/>
            </a:pPr>
            <a:r>
              <a:rPr lang="en-GB" sz="1600">
                <a:solidFill>
                  <a:srgbClr val="0030A0"/>
                </a:solidFill>
                <a:latin typeface="Calibri"/>
                <a:ea typeface="Calibri"/>
                <a:cs typeface="Calibri"/>
                <a:sym typeface="Calibri"/>
              </a:rPr>
              <a:t>New instruments will be ready by the end of the decade with rising storage needs (</a:t>
            </a:r>
            <a:r>
              <a:rPr lang="en-GB" sz="1200">
                <a:solidFill>
                  <a:srgbClr val="0030A0"/>
                </a:solidFill>
                <a:latin typeface="Calibri"/>
                <a:ea typeface="Calibri"/>
                <a:cs typeface="Calibri"/>
                <a:sym typeface="Calibri"/>
              </a:rPr>
              <a:t>peaking at EBs/year</a:t>
            </a:r>
            <a:r>
              <a:rPr lang="en-GB" sz="1600">
                <a:solidFill>
                  <a:srgbClr val="0030A0"/>
                </a:solidFill>
                <a:latin typeface="Calibri"/>
                <a:ea typeface="Calibri"/>
                <a:cs typeface="Calibri"/>
                <a:sym typeface="Calibri"/>
              </a:rPr>
              <a:t>):</a:t>
            </a:r>
            <a:endParaRPr sz="1600">
              <a:solidFill>
                <a:srgbClr val="0030A0"/>
              </a:solidFill>
              <a:latin typeface="Calibri"/>
              <a:ea typeface="Calibri"/>
              <a:cs typeface="Calibri"/>
              <a:sym typeface="Calibri"/>
            </a:endParaRPr>
          </a:p>
          <a:p>
            <a:pPr indent="-317500" lvl="1" marL="914400" rtl="0" algn="l">
              <a:lnSpc>
                <a:spcPct val="115000"/>
              </a:lnSpc>
              <a:spcBef>
                <a:spcPts val="1600"/>
              </a:spcBef>
              <a:spcAft>
                <a:spcPts val="0"/>
              </a:spcAft>
              <a:buClr>
                <a:schemeClr val="dk2"/>
              </a:buClr>
              <a:buSzPts val="1400"/>
              <a:buFont typeface="Calibri"/>
              <a:buChar char=" "/>
            </a:pPr>
            <a:r>
              <a:rPr i="1" lang="en-GB">
                <a:solidFill>
                  <a:schemeClr val="dk2"/>
                </a:solidFill>
                <a:latin typeface="Calibri"/>
                <a:ea typeface="Calibri"/>
                <a:cs typeface="Calibri"/>
                <a:sym typeface="Calibri"/>
              </a:rPr>
              <a:t>HL-LHC, SKA, KM3NET, DUNE, …</a:t>
            </a:r>
            <a:endParaRPr i="1">
              <a:solidFill>
                <a:schemeClr val="dk2"/>
              </a:solidFill>
              <a:latin typeface="Calibri"/>
              <a:ea typeface="Calibri"/>
              <a:cs typeface="Calibri"/>
              <a:sym typeface="Calibri"/>
            </a:endParaRPr>
          </a:p>
          <a:p>
            <a:pPr indent="-330200" lvl="0" marL="457200" rtl="0" algn="l">
              <a:lnSpc>
                <a:spcPct val="115000"/>
              </a:lnSpc>
              <a:spcBef>
                <a:spcPts val="1600"/>
              </a:spcBef>
              <a:spcAft>
                <a:spcPts val="1600"/>
              </a:spcAft>
              <a:buClr>
                <a:srgbClr val="0030A0"/>
              </a:buClr>
              <a:buSzPts val="1600"/>
              <a:buFont typeface="Calibri"/>
              <a:buChar char=" "/>
            </a:pPr>
            <a:r>
              <a:rPr lang="en-GB" sz="1600">
                <a:solidFill>
                  <a:srgbClr val="0030A0"/>
                </a:solidFill>
                <a:latin typeface="Calibri"/>
                <a:ea typeface="Calibri"/>
                <a:cs typeface="Calibri"/>
                <a:sym typeface="Calibri"/>
              </a:rPr>
              <a:t>A formal solution is required to tame these data volumes</a:t>
            </a:r>
            <a:endParaRPr sz="1600">
              <a:solidFill>
                <a:srgbClr val="0030A0"/>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0"/>
          <p:cNvSpPr txBox="1"/>
          <p:nvPr>
            <p:ph type="title"/>
          </p:nvPr>
        </p:nvSpPr>
        <p:spPr>
          <a:xfrm>
            <a:off x="311700" y="445025"/>
            <a:ext cx="85206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Rucio in a nutshell</a:t>
            </a:r>
            <a:endParaRPr/>
          </a:p>
        </p:txBody>
      </p:sp>
      <p:sp>
        <p:nvSpPr>
          <p:cNvPr id="66" name="Google Shape;66;p10"/>
          <p:cNvSpPr txBox="1"/>
          <p:nvPr>
            <p:ph idx="12" type="sldNum"/>
          </p:nvPr>
        </p:nvSpPr>
        <p:spPr>
          <a:xfrm>
            <a:off x="8284350" y="4782875"/>
            <a:ext cx="548700" cy="242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GB"/>
              <a:t>‹#›</a:t>
            </a:fld>
            <a:endParaRPr/>
          </a:p>
        </p:txBody>
      </p:sp>
      <p:sp>
        <p:nvSpPr>
          <p:cNvPr id="67" name="Google Shape;67;p1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a:t>Rucio provides a mature and modular scientific </a:t>
            </a:r>
            <a:r>
              <a:rPr b="1" lang="en-GB"/>
              <a:t>data management federation</a:t>
            </a:r>
            <a:endParaRPr b="1"/>
          </a:p>
          <a:p>
            <a:pPr indent="457200" lvl="0" marL="0" rtl="0" algn="l">
              <a:lnSpc>
                <a:spcPct val="115000"/>
              </a:lnSpc>
              <a:spcBef>
                <a:spcPts val="0"/>
              </a:spcBef>
              <a:spcAft>
                <a:spcPts val="0"/>
              </a:spcAft>
              <a:buNone/>
            </a:pPr>
            <a:r>
              <a:rPr b="1" lang="en-GB" sz="1400">
                <a:solidFill>
                  <a:srgbClr val="595959"/>
                </a:solidFill>
              </a:rPr>
              <a:t>Seamless integration</a:t>
            </a:r>
            <a:r>
              <a:rPr lang="en-GB" sz="1400">
                <a:solidFill>
                  <a:srgbClr val="595959"/>
                </a:solidFill>
              </a:rPr>
              <a:t> of </a:t>
            </a:r>
            <a:r>
              <a:rPr b="1" lang="en-GB" sz="1400">
                <a:solidFill>
                  <a:srgbClr val="595959"/>
                </a:solidFill>
              </a:rPr>
              <a:t>scientific and commercial </a:t>
            </a:r>
            <a:r>
              <a:rPr lang="en-GB" sz="1400">
                <a:solidFill>
                  <a:srgbClr val="595959"/>
                </a:solidFill>
              </a:rPr>
              <a:t>storage and their network systems</a:t>
            </a:r>
            <a:br>
              <a:rPr lang="en-GB" sz="1400">
                <a:solidFill>
                  <a:srgbClr val="595959"/>
                </a:solidFill>
              </a:rPr>
            </a:br>
            <a:r>
              <a:rPr lang="en-GB" sz="1400">
                <a:solidFill>
                  <a:srgbClr val="595959"/>
                </a:solidFill>
              </a:rPr>
              <a:t>	Data is stored in </a:t>
            </a:r>
            <a:r>
              <a:rPr b="1" lang="en-GB" sz="1400">
                <a:solidFill>
                  <a:srgbClr val="595959"/>
                </a:solidFill>
              </a:rPr>
              <a:t>global single namespace</a:t>
            </a:r>
            <a:r>
              <a:rPr lang="en-GB" sz="1400">
                <a:solidFill>
                  <a:srgbClr val="595959"/>
                </a:solidFill>
              </a:rPr>
              <a:t> and can contain </a:t>
            </a:r>
            <a:r>
              <a:rPr b="1" lang="en-GB" sz="1400">
                <a:solidFill>
                  <a:srgbClr val="595959"/>
                </a:solidFill>
              </a:rPr>
              <a:t>any potential payload</a:t>
            </a:r>
            <a:br>
              <a:rPr b="1" lang="en-GB" sz="1400">
                <a:solidFill>
                  <a:srgbClr val="595959"/>
                </a:solidFill>
              </a:rPr>
            </a:br>
            <a:r>
              <a:rPr b="1" lang="en-GB" sz="1400">
                <a:solidFill>
                  <a:srgbClr val="595959"/>
                </a:solidFill>
              </a:rPr>
              <a:t>	</a:t>
            </a:r>
            <a:r>
              <a:rPr lang="en-GB" sz="1400">
                <a:solidFill>
                  <a:srgbClr val="595959"/>
                </a:solidFill>
              </a:rPr>
              <a:t>Facilities can be </a:t>
            </a:r>
            <a:r>
              <a:rPr b="1" lang="en-GB" sz="1400">
                <a:solidFill>
                  <a:srgbClr val="595959"/>
                </a:solidFill>
              </a:rPr>
              <a:t>distributed at multiple locations</a:t>
            </a:r>
            <a:r>
              <a:rPr lang="en-GB" sz="1400">
                <a:solidFill>
                  <a:srgbClr val="595959"/>
                </a:solidFill>
              </a:rPr>
              <a:t> belonging to </a:t>
            </a:r>
            <a:r>
              <a:rPr b="1" lang="en-GB" sz="1400">
                <a:solidFill>
                  <a:srgbClr val="595959"/>
                </a:solidFill>
              </a:rPr>
              <a:t>different administrative domains</a:t>
            </a:r>
            <a:br>
              <a:rPr b="1" lang="en-GB" sz="1400">
                <a:solidFill>
                  <a:srgbClr val="595959"/>
                </a:solidFill>
              </a:rPr>
            </a:br>
            <a:r>
              <a:rPr b="1" lang="en-GB" sz="1400">
                <a:solidFill>
                  <a:srgbClr val="595959"/>
                </a:solidFill>
              </a:rPr>
              <a:t>	</a:t>
            </a:r>
            <a:r>
              <a:rPr lang="en-GB" sz="1400">
                <a:solidFill>
                  <a:srgbClr val="595959"/>
                </a:solidFill>
              </a:rPr>
              <a:t>Designed with </a:t>
            </a:r>
            <a:r>
              <a:rPr b="1" lang="en-GB" sz="1400">
                <a:solidFill>
                  <a:srgbClr val="595959"/>
                </a:solidFill>
              </a:rPr>
              <a:t>more than a decade of operational experience</a:t>
            </a:r>
            <a:r>
              <a:rPr lang="en-GB" sz="1400">
                <a:solidFill>
                  <a:srgbClr val="595959"/>
                </a:solidFill>
              </a:rPr>
              <a:t> in very large-scale data management</a:t>
            </a:r>
            <a:endParaRPr sz="1400">
              <a:solidFill>
                <a:srgbClr val="595959"/>
              </a:solidFill>
            </a:endParaRPr>
          </a:p>
          <a:p>
            <a:pPr indent="0" lvl="0" marL="0" rtl="0" algn="l">
              <a:lnSpc>
                <a:spcPct val="115000"/>
              </a:lnSpc>
              <a:spcBef>
                <a:spcPts val="1000"/>
              </a:spcBef>
              <a:spcAft>
                <a:spcPts val="0"/>
              </a:spcAft>
              <a:buNone/>
            </a:pPr>
            <a:r>
              <a:rPr lang="en-GB"/>
              <a:t>Rucio is location-aware and manages data in a heterogeneous distributed environment</a:t>
            </a:r>
            <a:endParaRPr/>
          </a:p>
          <a:p>
            <a:pPr indent="457200" lvl="0" marL="0" rtl="0" algn="l">
              <a:lnSpc>
                <a:spcPct val="115000"/>
              </a:lnSpc>
              <a:spcBef>
                <a:spcPts val="0"/>
              </a:spcBef>
              <a:spcAft>
                <a:spcPts val="0"/>
              </a:spcAft>
              <a:buNone/>
            </a:pPr>
            <a:r>
              <a:rPr lang="en-GB" sz="1400">
                <a:solidFill>
                  <a:srgbClr val="595959"/>
                </a:solidFill>
              </a:rPr>
              <a:t>Creation, location, transfer, deletion, annotation, and access</a:t>
            </a:r>
            <a:endParaRPr sz="1400">
              <a:solidFill>
                <a:srgbClr val="595959"/>
              </a:solidFill>
            </a:endParaRPr>
          </a:p>
          <a:p>
            <a:pPr indent="457200" lvl="0" marL="0" rtl="0" algn="l">
              <a:lnSpc>
                <a:spcPct val="115000"/>
              </a:lnSpc>
              <a:spcBef>
                <a:spcPts val="0"/>
              </a:spcBef>
              <a:spcAft>
                <a:spcPts val="0"/>
              </a:spcAft>
              <a:buNone/>
            </a:pPr>
            <a:r>
              <a:rPr b="1" lang="en-GB" sz="1400">
                <a:solidFill>
                  <a:srgbClr val="595959"/>
                </a:solidFill>
              </a:rPr>
              <a:t>Orchestration of dataflows</a:t>
            </a:r>
            <a:r>
              <a:rPr lang="en-GB" sz="1400">
                <a:solidFill>
                  <a:srgbClr val="595959"/>
                </a:solidFill>
              </a:rPr>
              <a:t> with both low-level and high-level policies</a:t>
            </a:r>
            <a:endParaRPr/>
          </a:p>
          <a:p>
            <a:pPr indent="0" lvl="0" marL="0" rtl="0" algn="l">
              <a:lnSpc>
                <a:spcPct val="115000"/>
              </a:lnSpc>
              <a:spcBef>
                <a:spcPts val="1000"/>
              </a:spcBef>
              <a:spcAft>
                <a:spcPts val="0"/>
              </a:spcAft>
              <a:buNone/>
            </a:pPr>
            <a:r>
              <a:rPr lang="en-GB"/>
              <a:t>Rucio is free and open-source software licenced under </a:t>
            </a:r>
            <a:r>
              <a:rPr i="1" lang="en-GB"/>
              <a:t>Apache v2.0</a:t>
            </a:r>
            <a:endParaRPr i="1"/>
          </a:p>
          <a:p>
            <a:pPr indent="0" lvl="0" marL="0" rtl="0" algn="l">
              <a:lnSpc>
                <a:spcPct val="115000"/>
              </a:lnSpc>
              <a:spcBef>
                <a:spcPts val="1000"/>
              </a:spcBef>
              <a:spcAft>
                <a:spcPts val="0"/>
              </a:spcAft>
              <a:buNone/>
            </a:pPr>
            <a:r>
              <a:rPr lang="en-GB"/>
              <a:t>Open community-driven development process</a:t>
            </a:r>
            <a:endParaRPr/>
          </a:p>
        </p:txBody>
      </p:sp>
      <p:pic>
        <p:nvPicPr>
          <p:cNvPr id="68" name="Google Shape;68;p10"/>
          <p:cNvPicPr preferRelativeResize="0"/>
          <p:nvPr/>
        </p:nvPicPr>
        <p:blipFill>
          <a:blip r:embed="rId3">
            <a:alphaModFix/>
          </a:blip>
          <a:stretch>
            <a:fillRect/>
          </a:stretch>
        </p:blipFill>
        <p:spPr>
          <a:xfrm>
            <a:off x="7417150" y="4277868"/>
            <a:ext cx="347035" cy="347011"/>
          </a:xfrm>
          <a:prstGeom prst="rect">
            <a:avLst/>
          </a:prstGeom>
          <a:noFill/>
          <a:ln>
            <a:noFill/>
          </a:ln>
        </p:spPr>
      </p:pic>
      <p:pic>
        <p:nvPicPr>
          <p:cNvPr id="69" name="Google Shape;69;p10"/>
          <p:cNvPicPr preferRelativeResize="0"/>
          <p:nvPr/>
        </p:nvPicPr>
        <p:blipFill>
          <a:blip r:embed="rId4">
            <a:alphaModFix/>
          </a:blip>
          <a:stretch>
            <a:fillRect/>
          </a:stretch>
        </p:blipFill>
        <p:spPr>
          <a:xfrm>
            <a:off x="8065442" y="4193788"/>
            <a:ext cx="484753" cy="431850"/>
          </a:xfrm>
          <a:prstGeom prst="rect">
            <a:avLst/>
          </a:prstGeom>
          <a:noFill/>
          <a:ln>
            <a:noFill/>
          </a:ln>
        </p:spPr>
      </p:pic>
      <p:pic>
        <p:nvPicPr>
          <p:cNvPr id="70" name="Google Shape;70;p10"/>
          <p:cNvPicPr preferRelativeResize="0"/>
          <p:nvPr/>
        </p:nvPicPr>
        <p:blipFill>
          <a:blip r:embed="rId5">
            <a:alphaModFix/>
          </a:blip>
          <a:stretch>
            <a:fillRect/>
          </a:stretch>
        </p:blipFill>
        <p:spPr>
          <a:xfrm>
            <a:off x="8485264" y="4240816"/>
            <a:ext cx="347035" cy="337778"/>
          </a:xfrm>
          <a:prstGeom prst="rect">
            <a:avLst/>
          </a:prstGeom>
          <a:noFill/>
          <a:ln>
            <a:noFill/>
          </a:ln>
        </p:spPr>
      </p:pic>
      <p:pic>
        <p:nvPicPr>
          <p:cNvPr id="71" name="Google Shape;71;p10"/>
          <p:cNvPicPr preferRelativeResize="0"/>
          <p:nvPr/>
        </p:nvPicPr>
        <p:blipFill>
          <a:blip r:embed="rId6">
            <a:alphaModFix/>
          </a:blip>
          <a:stretch>
            <a:fillRect/>
          </a:stretch>
        </p:blipFill>
        <p:spPr>
          <a:xfrm>
            <a:off x="8458900" y="3644222"/>
            <a:ext cx="399775" cy="549549"/>
          </a:xfrm>
          <a:prstGeom prst="rect">
            <a:avLst/>
          </a:prstGeom>
          <a:noFill/>
          <a:ln>
            <a:noFill/>
          </a:ln>
        </p:spPr>
      </p:pic>
      <p:pic>
        <p:nvPicPr>
          <p:cNvPr id="72" name="Google Shape;72;p10"/>
          <p:cNvPicPr preferRelativeResize="0"/>
          <p:nvPr/>
        </p:nvPicPr>
        <p:blipFill>
          <a:blip r:embed="rId7">
            <a:alphaModFix/>
          </a:blip>
          <a:stretch>
            <a:fillRect/>
          </a:stretch>
        </p:blipFill>
        <p:spPr>
          <a:xfrm>
            <a:off x="7809912" y="4310737"/>
            <a:ext cx="281288" cy="28128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7">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7">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7">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7">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7">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7">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7">
                                            <p:txEl>
                                              <p:pRg end="6" st="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1"/>
          <p:cNvSpPr txBox="1"/>
          <p:nvPr>
            <p:ph type="title"/>
          </p:nvPr>
        </p:nvSpPr>
        <p:spPr>
          <a:xfrm>
            <a:off x="311700" y="445025"/>
            <a:ext cx="85206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What I like about Rucio</a:t>
            </a:r>
            <a:endParaRPr/>
          </a:p>
        </p:txBody>
      </p:sp>
      <p:sp>
        <p:nvSpPr>
          <p:cNvPr id="78" name="Google Shape;78;p11"/>
          <p:cNvSpPr txBox="1"/>
          <p:nvPr>
            <p:ph idx="1" type="body"/>
          </p:nvPr>
        </p:nvSpPr>
        <p:spPr>
          <a:xfrm>
            <a:off x="311700" y="1152475"/>
            <a:ext cx="8520600" cy="196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Reduce human operations to manage the data by expressing what you want, not how you want it</a:t>
            </a:r>
            <a:br>
              <a:rPr lang="en-GB"/>
            </a:br>
            <a:r>
              <a:rPr lang="en-GB" sz="1400">
                <a:solidFill>
                  <a:srgbClr val="595959"/>
                </a:solidFill>
              </a:rPr>
              <a:t>	e.g., </a:t>
            </a:r>
            <a:r>
              <a:rPr i="1" lang="en-GB" sz="1400">
                <a:solidFill>
                  <a:srgbClr val="595959"/>
                </a:solidFill>
              </a:rPr>
              <a:t>"Three copies of this dataset, distributed across MULTIPLE CONTINENTS, with at least one copy on TAPE"</a:t>
            </a:r>
            <a:br>
              <a:rPr i="1" lang="en-GB" sz="1400">
                <a:solidFill>
                  <a:srgbClr val="595959"/>
                </a:solidFill>
              </a:rPr>
            </a:br>
            <a:r>
              <a:rPr i="1" lang="en-GB" sz="1400">
                <a:solidFill>
                  <a:srgbClr val="595959"/>
                </a:solidFill>
              </a:rPr>
              <a:t>	</a:t>
            </a:r>
            <a:r>
              <a:rPr lang="en-GB" sz="1400">
                <a:solidFill>
                  <a:schemeClr val="dk2"/>
                </a:solidFill>
              </a:rPr>
              <a:t>e.g., </a:t>
            </a:r>
            <a:r>
              <a:rPr i="1" lang="en-GB" sz="1400">
                <a:solidFill>
                  <a:srgbClr val="595959"/>
                </a:solidFill>
              </a:rPr>
              <a:t>"One copy of this file ANYWHERE, as long as it is a very fast DISK"</a:t>
            </a:r>
            <a:endParaRPr i="1" sz="1400">
              <a:solidFill>
                <a:srgbClr val="595959"/>
              </a:solidFill>
            </a:endParaRPr>
          </a:p>
          <a:p>
            <a:pPr indent="0" lvl="0" marL="0" rtl="0" algn="l">
              <a:spcBef>
                <a:spcPts val="1600"/>
              </a:spcBef>
              <a:spcAft>
                <a:spcPts val="1600"/>
              </a:spcAft>
              <a:buNone/>
            </a:pPr>
            <a:r>
              <a:rPr lang="en-GB"/>
              <a:t>Provide another level of indirection through a scalable catalog of data that abstract the underlying:</a:t>
            </a:r>
            <a:br>
              <a:rPr lang="en-GB"/>
            </a:br>
            <a:r>
              <a:rPr lang="en-GB" sz="1400">
                <a:solidFill>
                  <a:schemeClr val="dk2"/>
                </a:solidFill>
              </a:rPr>
              <a:t>	Protocols: S3, WebDAV, XROOTD, …</a:t>
            </a:r>
            <a:br>
              <a:rPr i="1" lang="en-GB" sz="1400">
                <a:solidFill>
                  <a:schemeClr val="dk2"/>
                </a:solidFill>
              </a:rPr>
            </a:br>
            <a:r>
              <a:rPr lang="en-GB" sz="1400">
                <a:solidFill>
                  <a:schemeClr val="dk2"/>
                </a:solidFill>
              </a:rPr>
              <a:t>	Technologies: dCache, EOS, CTA, Storm ,...</a:t>
            </a:r>
            <a:endParaRPr i="1" sz="1400">
              <a:solidFill>
                <a:srgbClr val="595959"/>
              </a:solidFill>
            </a:endParaRPr>
          </a:p>
        </p:txBody>
      </p:sp>
      <p:sp>
        <p:nvSpPr>
          <p:cNvPr id="79" name="Google Shape;79;p11"/>
          <p:cNvSpPr txBox="1"/>
          <p:nvPr>
            <p:ph idx="12" type="sldNum"/>
          </p:nvPr>
        </p:nvSpPr>
        <p:spPr>
          <a:xfrm>
            <a:off x="8284350" y="4782875"/>
            <a:ext cx="548700" cy="242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GB"/>
              <a:t>‹#›</a:t>
            </a:fld>
            <a:endParaRPr/>
          </a:p>
        </p:txBody>
      </p:sp>
      <p:pic>
        <p:nvPicPr>
          <p:cNvPr descr="File:Smiley.svg - Wikipedia" id="80" name="Google Shape;80;p11"/>
          <p:cNvPicPr preferRelativeResize="0"/>
          <p:nvPr/>
        </p:nvPicPr>
        <p:blipFill>
          <a:blip r:embed="rId3">
            <a:alphaModFix/>
          </a:blip>
          <a:stretch>
            <a:fillRect/>
          </a:stretch>
        </p:blipFill>
        <p:spPr>
          <a:xfrm>
            <a:off x="857250" y="3533575"/>
            <a:ext cx="407051" cy="407050"/>
          </a:xfrm>
          <a:prstGeom prst="rect">
            <a:avLst/>
          </a:prstGeom>
          <a:noFill/>
          <a:ln>
            <a:noFill/>
          </a:ln>
        </p:spPr>
      </p:pic>
      <p:pic>
        <p:nvPicPr>
          <p:cNvPr id="81" name="Google Shape;81;p11"/>
          <p:cNvPicPr preferRelativeResize="0"/>
          <p:nvPr/>
        </p:nvPicPr>
        <p:blipFill>
          <a:blip r:embed="rId4">
            <a:alphaModFix/>
          </a:blip>
          <a:stretch>
            <a:fillRect/>
          </a:stretch>
        </p:blipFill>
        <p:spPr>
          <a:xfrm>
            <a:off x="1681414" y="3506456"/>
            <a:ext cx="463675" cy="461300"/>
          </a:xfrm>
          <a:prstGeom prst="rect">
            <a:avLst/>
          </a:prstGeom>
          <a:noFill/>
          <a:ln>
            <a:noFill/>
          </a:ln>
        </p:spPr>
      </p:pic>
      <p:pic>
        <p:nvPicPr>
          <p:cNvPr id="82" name="Google Shape;82;p11"/>
          <p:cNvPicPr preferRelativeResize="0"/>
          <p:nvPr/>
        </p:nvPicPr>
        <p:blipFill>
          <a:blip r:embed="rId5">
            <a:alphaModFix/>
          </a:blip>
          <a:stretch>
            <a:fillRect/>
          </a:stretch>
        </p:blipFill>
        <p:spPr>
          <a:xfrm>
            <a:off x="2457825" y="3278425"/>
            <a:ext cx="757499" cy="334325"/>
          </a:xfrm>
          <a:prstGeom prst="rect">
            <a:avLst/>
          </a:prstGeom>
          <a:noFill/>
          <a:ln>
            <a:noFill/>
          </a:ln>
        </p:spPr>
      </p:pic>
      <p:pic>
        <p:nvPicPr>
          <p:cNvPr id="83" name="Google Shape;83;p11"/>
          <p:cNvPicPr preferRelativeResize="0"/>
          <p:nvPr/>
        </p:nvPicPr>
        <p:blipFill>
          <a:blip r:embed="rId6">
            <a:alphaModFix/>
          </a:blip>
          <a:stretch>
            <a:fillRect/>
          </a:stretch>
        </p:blipFill>
        <p:spPr>
          <a:xfrm>
            <a:off x="2666625" y="3649300"/>
            <a:ext cx="548700" cy="548700"/>
          </a:xfrm>
          <a:prstGeom prst="rect">
            <a:avLst/>
          </a:prstGeom>
          <a:noFill/>
          <a:ln>
            <a:noFill/>
          </a:ln>
        </p:spPr>
      </p:pic>
      <p:pic>
        <p:nvPicPr>
          <p:cNvPr id="84" name="Google Shape;84;p11"/>
          <p:cNvPicPr preferRelativeResize="0"/>
          <p:nvPr/>
        </p:nvPicPr>
        <p:blipFill>
          <a:blip r:embed="rId7">
            <a:alphaModFix/>
          </a:blip>
          <a:stretch>
            <a:fillRect/>
          </a:stretch>
        </p:blipFill>
        <p:spPr>
          <a:xfrm>
            <a:off x="2562225" y="4234550"/>
            <a:ext cx="1063395" cy="334325"/>
          </a:xfrm>
          <a:prstGeom prst="rect">
            <a:avLst/>
          </a:prstGeom>
          <a:noFill/>
          <a:ln>
            <a:noFill/>
          </a:ln>
        </p:spPr>
      </p:pic>
      <p:cxnSp>
        <p:nvCxnSpPr>
          <p:cNvPr id="85" name="Google Shape;85;p11"/>
          <p:cNvCxnSpPr>
            <a:stCxn id="80" idx="3"/>
            <a:endCxn id="81" idx="1"/>
          </p:cNvCxnSpPr>
          <p:nvPr/>
        </p:nvCxnSpPr>
        <p:spPr>
          <a:xfrm>
            <a:off x="1264301" y="3737100"/>
            <a:ext cx="417000" cy="0"/>
          </a:xfrm>
          <a:prstGeom prst="straightConnector1">
            <a:avLst/>
          </a:prstGeom>
          <a:noFill/>
          <a:ln cap="flat" cmpd="sng" w="9525">
            <a:solidFill>
              <a:schemeClr val="dk2"/>
            </a:solidFill>
            <a:prstDash val="solid"/>
            <a:round/>
            <a:headEnd len="med" w="med" type="none"/>
            <a:tailEnd len="med" w="med" type="stealth"/>
          </a:ln>
        </p:spPr>
      </p:cxnSp>
      <p:cxnSp>
        <p:nvCxnSpPr>
          <p:cNvPr id="86" name="Google Shape;86;p11"/>
          <p:cNvCxnSpPr>
            <a:stCxn id="81" idx="3"/>
            <a:endCxn id="82" idx="1"/>
          </p:cNvCxnSpPr>
          <p:nvPr/>
        </p:nvCxnSpPr>
        <p:spPr>
          <a:xfrm flipH="1" rot="10800000">
            <a:off x="2145088" y="3445506"/>
            <a:ext cx="312600" cy="291600"/>
          </a:xfrm>
          <a:prstGeom prst="straightConnector1">
            <a:avLst/>
          </a:prstGeom>
          <a:noFill/>
          <a:ln cap="flat" cmpd="sng" w="9525">
            <a:solidFill>
              <a:schemeClr val="dk2"/>
            </a:solidFill>
            <a:prstDash val="solid"/>
            <a:round/>
            <a:headEnd len="med" w="med" type="none"/>
            <a:tailEnd len="med" w="med" type="stealth"/>
          </a:ln>
        </p:spPr>
      </p:cxnSp>
      <p:cxnSp>
        <p:nvCxnSpPr>
          <p:cNvPr id="87" name="Google Shape;87;p11"/>
          <p:cNvCxnSpPr>
            <a:stCxn id="81" idx="3"/>
            <a:endCxn id="84" idx="1"/>
          </p:cNvCxnSpPr>
          <p:nvPr/>
        </p:nvCxnSpPr>
        <p:spPr>
          <a:xfrm>
            <a:off x="2145088" y="3737106"/>
            <a:ext cx="417000" cy="664500"/>
          </a:xfrm>
          <a:prstGeom prst="straightConnector1">
            <a:avLst/>
          </a:prstGeom>
          <a:noFill/>
          <a:ln cap="flat" cmpd="sng" w="9525">
            <a:solidFill>
              <a:schemeClr val="dk2"/>
            </a:solidFill>
            <a:prstDash val="solid"/>
            <a:round/>
            <a:headEnd len="med" w="med" type="none"/>
            <a:tailEnd len="med" w="med" type="stealth"/>
          </a:ln>
        </p:spPr>
      </p:cxnSp>
      <p:cxnSp>
        <p:nvCxnSpPr>
          <p:cNvPr id="88" name="Google Shape;88;p11"/>
          <p:cNvCxnSpPr>
            <a:stCxn id="81" idx="3"/>
            <a:endCxn id="83" idx="1"/>
          </p:cNvCxnSpPr>
          <p:nvPr/>
        </p:nvCxnSpPr>
        <p:spPr>
          <a:xfrm>
            <a:off x="2145088" y="3737106"/>
            <a:ext cx="521400" cy="186600"/>
          </a:xfrm>
          <a:prstGeom prst="straightConnector1">
            <a:avLst/>
          </a:prstGeom>
          <a:noFill/>
          <a:ln cap="flat" cmpd="sng" w="9525">
            <a:solidFill>
              <a:schemeClr val="dk2"/>
            </a:solidFill>
            <a:prstDash val="solid"/>
            <a:round/>
            <a:headEnd len="med" w="med" type="none"/>
            <a:tailEnd len="med" w="med" type="stealth"/>
          </a:ln>
        </p:spPr>
      </p:cxnSp>
      <p:pic>
        <p:nvPicPr>
          <p:cNvPr descr="File:Smiley.svg - Wikipedia" id="89" name="Google Shape;89;p11"/>
          <p:cNvPicPr preferRelativeResize="0"/>
          <p:nvPr/>
        </p:nvPicPr>
        <p:blipFill>
          <a:blip r:embed="rId3">
            <a:alphaModFix/>
          </a:blip>
          <a:stretch>
            <a:fillRect/>
          </a:stretch>
        </p:blipFill>
        <p:spPr>
          <a:xfrm>
            <a:off x="5386900" y="3533575"/>
            <a:ext cx="407050" cy="407050"/>
          </a:xfrm>
          <a:prstGeom prst="rect">
            <a:avLst/>
          </a:prstGeom>
          <a:noFill/>
          <a:ln>
            <a:noFill/>
          </a:ln>
        </p:spPr>
      </p:pic>
      <p:pic>
        <p:nvPicPr>
          <p:cNvPr id="90" name="Google Shape;90;p11"/>
          <p:cNvPicPr preferRelativeResize="0"/>
          <p:nvPr/>
        </p:nvPicPr>
        <p:blipFill>
          <a:blip r:embed="rId4">
            <a:alphaModFix/>
          </a:blip>
          <a:stretch>
            <a:fillRect/>
          </a:stretch>
        </p:blipFill>
        <p:spPr>
          <a:xfrm>
            <a:off x="6211064" y="3506456"/>
            <a:ext cx="463675" cy="461300"/>
          </a:xfrm>
          <a:prstGeom prst="rect">
            <a:avLst/>
          </a:prstGeom>
          <a:noFill/>
          <a:ln>
            <a:noFill/>
          </a:ln>
        </p:spPr>
      </p:pic>
      <p:cxnSp>
        <p:nvCxnSpPr>
          <p:cNvPr id="91" name="Google Shape;91;p11"/>
          <p:cNvCxnSpPr>
            <a:stCxn id="89" idx="3"/>
            <a:endCxn id="90" idx="1"/>
          </p:cNvCxnSpPr>
          <p:nvPr/>
        </p:nvCxnSpPr>
        <p:spPr>
          <a:xfrm>
            <a:off x="5793951" y="3737100"/>
            <a:ext cx="417000" cy="0"/>
          </a:xfrm>
          <a:prstGeom prst="straightConnector1">
            <a:avLst/>
          </a:prstGeom>
          <a:noFill/>
          <a:ln cap="flat" cmpd="sng" w="9525">
            <a:solidFill>
              <a:schemeClr val="dk2"/>
            </a:solidFill>
            <a:prstDash val="solid"/>
            <a:round/>
            <a:headEnd len="med" w="med" type="none"/>
            <a:tailEnd len="med" w="med" type="stealth"/>
          </a:ln>
        </p:spPr>
      </p:cxnSp>
      <p:cxnSp>
        <p:nvCxnSpPr>
          <p:cNvPr id="92" name="Google Shape;92;p11"/>
          <p:cNvCxnSpPr>
            <a:stCxn id="90" idx="3"/>
            <a:endCxn id="93" idx="1"/>
          </p:cNvCxnSpPr>
          <p:nvPr/>
        </p:nvCxnSpPr>
        <p:spPr>
          <a:xfrm flipH="1" rot="10800000">
            <a:off x="6674738" y="3445506"/>
            <a:ext cx="312600" cy="291600"/>
          </a:xfrm>
          <a:prstGeom prst="straightConnector1">
            <a:avLst/>
          </a:prstGeom>
          <a:noFill/>
          <a:ln cap="flat" cmpd="sng" w="9525">
            <a:solidFill>
              <a:schemeClr val="dk2"/>
            </a:solidFill>
            <a:prstDash val="solid"/>
            <a:round/>
            <a:headEnd len="med" w="med" type="none"/>
            <a:tailEnd len="med" w="med" type="stealth"/>
          </a:ln>
        </p:spPr>
      </p:cxnSp>
      <p:cxnSp>
        <p:nvCxnSpPr>
          <p:cNvPr id="94" name="Google Shape;94;p11"/>
          <p:cNvCxnSpPr>
            <a:stCxn id="90" idx="3"/>
            <a:endCxn id="95" idx="1"/>
          </p:cNvCxnSpPr>
          <p:nvPr/>
        </p:nvCxnSpPr>
        <p:spPr>
          <a:xfrm>
            <a:off x="6674738" y="3737106"/>
            <a:ext cx="417000" cy="664500"/>
          </a:xfrm>
          <a:prstGeom prst="straightConnector1">
            <a:avLst/>
          </a:prstGeom>
          <a:noFill/>
          <a:ln cap="flat" cmpd="sng" w="9525">
            <a:solidFill>
              <a:schemeClr val="dk2"/>
            </a:solidFill>
            <a:prstDash val="solid"/>
            <a:round/>
            <a:headEnd len="med" w="med" type="none"/>
            <a:tailEnd len="med" w="med" type="stealth"/>
          </a:ln>
        </p:spPr>
      </p:cxnSp>
      <p:cxnSp>
        <p:nvCxnSpPr>
          <p:cNvPr id="96" name="Google Shape;96;p11"/>
          <p:cNvCxnSpPr>
            <a:stCxn id="90" idx="3"/>
            <a:endCxn id="97" idx="1"/>
          </p:cNvCxnSpPr>
          <p:nvPr/>
        </p:nvCxnSpPr>
        <p:spPr>
          <a:xfrm>
            <a:off x="6674738" y="3737106"/>
            <a:ext cx="521400" cy="186600"/>
          </a:xfrm>
          <a:prstGeom prst="straightConnector1">
            <a:avLst/>
          </a:prstGeom>
          <a:noFill/>
          <a:ln cap="flat" cmpd="sng" w="9525">
            <a:solidFill>
              <a:schemeClr val="dk2"/>
            </a:solidFill>
            <a:prstDash val="solid"/>
            <a:round/>
            <a:headEnd len="med" w="med" type="none"/>
            <a:tailEnd len="med" w="med" type="stealth"/>
          </a:ln>
        </p:spPr>
      </p:cxnSp>
      <p:sp>
        <p:nvSpPr>
          <p:cNvPr id="98" name="Google Shape;98;p11"/>
          <p:cNvSpPr/>
          <p:nvPr/>
        </p:nvSpPr>
        <p:spPr>
          <a:xfrm>
            <a:off x="6814950" y="2715825"/>
            <a:ext cx="1264200" cy="664500"/>
          </a:xfrm>
          <a:prstGeom prst="cloudCallout">
            <a:avLst>
              <a:gd fmla="val -20833" name="adj1"/>
              <a:gd fmla="val 625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900">
                <a:latin typeface="Calibri"/>
                <a:ea typeface="Calibri"/>
                <a:cs typeface="Calibri"/>
                <a:sym typeface="Calibri"/>
              </a:rPr>
              <a:t>New great technologies</a:t>
            </a:r>
            <a:endParaRPr sz="900">
              <a:latin typeface="Calibri"/>
              <a:ea typeface="Calibri"/>
              <a:cs typeface="Calibri"/>
              <a:sym typeface="Calibri"/>
            </a:endParaRPr>
          </a:p>
        </p:txBody>
      </p:sp>
      <p:sp>
        <p:nvSpPr>
          <p:cNvPr id="99" name="Google Shape;99;p11"/>
          <p:cNvSpPr/>
          <p:nvPr/>
        </p:nvSpPr>
        <p:spPr>
          <a:xfrm>
            <a:off x="7196150" y="3421525"/>
            <a:ext cx="1264200" cy="664500"/>
          </a:xfrm>
          <a:prstGeom prst="cloudCallout">
            <a:avLst>
              <a:gd fmla="val -20833" name="adj1"/>
              <a:gd fmla="val 625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900">
                <a:latin typeface="Calibri"/>
                <a:ea typeface="Calibri"/>
                <a:cs typeface="Calibri"/>
                <a:sym typeface="Calibri"/>
              </a:rPr>
              <a:t>New great technologies</a:t>
            </a:r>
            <a:endParaRPr sz="900">
              <a:latin typeface="Calibri"/>
              <a:ea typeface="Calibri"/>
              <a:cs typeface="Calibri"/>
              <a:sym typeface="Calibri"/>
            </a:endParaRPr>
          </a:p>
        </p:txBody>
      </p:sp>
      <p:sp>
        <p:nvSpPr>
          <p:cNvPr id="100" name="Google Shape;100;p11"/>
          <p:cNvSpPr/>
          <p:nvPr/>
        </p:nvSpPr>
        <p:spPr>
          <a:xfrm>
            <a:off x="6987350" y="4127225"/>
            <a:ext cx="1264200" cy="664500"/>
          </a:xfrm>
          <a:prstGeom prst="cloudCallout">
            <a:avLst>
              <a:gd fmla="val -20833" name="adj1"/>
              <a:gd fmla="val 625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900">
                <a:latin typeface="Calibri"/>
                <a:ea typeface="Calibri"/>
                <a:cs typeface="Calibri"/>
                <a:sym typeface="Calibri"/>
              </a:rPr>
              <a:t>New great technologies</a:t>
            </a:r>
            <a:endParaRPr sz="900">
              <a:latin typeface="Calibri"/>
              <a:ea typeface="Calibri"/>
              <a:cs typeface="Calibri"/>
              <a:sym typeface="Calibri"/>
            </a:endParaRPr>
          </a:p>
        </p:txBody>
      </p:sp>
      <p:sp>
        <p:nvSpPr>
          <p:cNvPr id="101" name="Google Shape;101;p11"/>
          <p:cNvSpPr/>
          <p:nvPr/>
        </p:nvSpPr>
        <p:spPr>
          <a:xfrm>
            <a:off x="3669026" y="3663300"/>
            <a:ext cx="1402200" cy="407100"/>
          </a:xfrm>
          <a:prstGeom prst="notched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8">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8">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12"/>
          <p:cNvSpPr txBox="1"/>
          <p:nvPr>
            <p:ph type="title"/>
          </p:nvPr>
        </p:nvSpPr>
        <p:spPr>
          <a:xfrm>
            <a:off x="311700" y="445025"/>
            <a:ext cx="85206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Where is Rucio being deployed?</a:t>
            </a:r>
            <a:endParaRPr/>
          </a:p>
        </p:txBody>
      </p:sp>
      <p:sp>
        <p:nvSpPr>
          <p:cNvPr id="107" name="Google Shape;107;p1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Char char=" "/>
            </a:pPr>
            <a:r>
              <a:rPr lang="en-GB"/>
              <a:t>Rucio is </a:t>
            </a:r>
            <a:r>
              <a:rPr b="1" lang="en-GB"/>
              <a:t>used in 20+ scientific collaborations</a:t>
            </a:r>
            <a:endParaRPr b="1"/>
          </a:p>
          <a:p>
            <a:pPr indent="-317500" lvl="1" marL="914400" rtl="0" algn="l">
              <a:spcBef>
                <a:spcPts val="1600"/>
              </a:spcBef>
              <a:spcAft>
                <a:spcPts val="0"/>
              </a:spcAft>
              <a:buSzPts val="1400"/>
              <a:buChar char=" "/>
            </a:pPr>
            <a:r>
              <a:rPr lang="en-GB"/>
              <a:t>De-facto scientific data management tool for HEP and other sciences</a:t>
            </a:r>
            <a:endParaRPr/>
          </a:p>
          <a:p>
            <a:pPr indent="-317500" lvl="1" marL="914400" rtl="0" algn="l">
              <a:spcBef>
                <a:spcPts val="1600"/>
              </a:spcBef>
              <a:spcAft>
                <a:spcPts val="0"/>
              </a:spcAft>
              <a:buSzPts val="1400"/>
              <a:buChar char=" "/>
            </a:pPr>
            <a:r>
              <a:rPr lang="en-GB"/>
              <a:t>Used by CERN (participating) experiments: ATLAS, CMS, Neutrino Platform (DUNE, ICARUS), …</a:t>
            </a:r>
            <a:endParaRPr/>
          </a:p>
          <a:p>
            <a:pPr indent="-317500" lvl="1" marL="914400" rtl="0" algn="l">
              <a:spcBef>
                <a:spcPts val="1600"/>
              </a:spcBef>
              <a:spcAft>
                <a:spcPts val="0"/>
              </a:spcAft>
              <a:buSzPts val="1400"/>
              <a:buChar char=" "/>
            </a:pPr>
            <a:r>
              <a:rPr lang="en-GB"/>
              <a:t>Others: Belle II, LIGO/VIRGO, CTAO, Vera Rubin Observatory, …</a:t>
            </a:r>
            <a:endParaRPr/>
          </a:p>
          <a:p>
            <a:pPr indent="-317500" lvl="1" marL="914400" rtl="0" algn="l">
              <a:spcBef>
                <a:spcPts val="1600"/>
              </a:spcBef>
              <a:spcAft>
                <a:spcPts val="0"/>
              </a:spcAft>
              <a:buSzPts val="1400"/>
              <a:buChar char=" "/>
            </a:pPr>
            <a:r>
              <a:rPr lang="en-GB">
                <a:solidFill>
                  <a:srgbClr val="CC4125"/>
                </a:solidFill>
              </a:rPr>
              <a:t>NEW</a:t>
            </a:r>
            <a:r>
              <a:rPr lang="en-GB"/>
              <a:t>: SKA, KM3NET, IHEP, XENONnT…</a:t>
            </a:r>
            <a:endParaRPr/>
          </a:p>
          <a:p>
            <a:pPr indent="-330200" lvl="0" marL="457200" rtl="0" algn="l">
              <a:spcBef>
                <a:spcPts val="1600"/>
              </a:spcBef>
              <a:spcAft>
                <a:spcPts val="0"/>
              </a:spcAft>
              <a:buSzPts val="1600"/>
              <a:buChar char=" "/>
            </a:pPr>
            <a:r>
              <a:rPr lang="en-GB"/>
              <a:t>Rucio manages over </a:t>
            </a:r>
            <a:r>
              <a:rPr b="1" lang="en-GB"/>
              <a:t>2 Exabytes of data</a:t>
            </a:r>
            <a:r>
              <a:rPr b="1" i="1" lang="en-GB"/>
              <a:t> </a:t>
            </a:r>
            <a:r>
              <a:rPr lang="en-GB"/>
              <a:t>across all its community deployments</a:t>
            </a:r>
            <a:endParaRPr/>
          </a:p>
          <a:p>
            <a:pPr indent="-330200" lvl="0" marL="457200" rtl="0" algn="l">
              <a:spcBef>
                <a:spcPts val="1600"/>
              </a:spcBef>
              <a:spcAft>
                <a:spcPts val="1600"/>
              </a:spcAft>
              <a:buSzPts val="1600"/>
              <a:buChar char=" "/>
            </a:pPr>
            <a:r>
              <a:rPr lang="en-GB"/>
              <a:t>Rucio </a:t>
            </a:r>
            <a:r>
              <a:rPr b="1" lang="en-GB"/>
              <a:t>proven to work</a:t>
            </a:r>
            <a:r>
              <a:rPr lang="en-GB"/>
              <a:t> to very challenging data environments</a:t>
            </a:r>
            <a:endParaRPr/>
          </a:p>
        </p:txBody>
      </p:sp>
      <p:pic>
        <p:nvPicPr>
          <p:cNvPr id="108" name="Google Shape;108;p12"/>
          <p:cNvPicPr preferRelativeResize="0"/>
          <p:nvPr/>
        </p:nvPicPr>
        <p:blipFill>
          <a:blip r:embed="rId3">
            <a:alphaModFix/>
          </a:blip>
          <a:stretch>
            <a:fillRect/>
          </a:stretch>
        </p:blipFill>
        <p:spPr>
          <a:xfrm>
            <a:off x="6367975" y="587700"/>
            <a:ext cx="2129073" cy="1462924"/>
          </a:xfrm>
          <a:prstGeom prst="rect">
            <a:avLst/>
          </a:prstGeom>
          <a:noFill/>
          <a:ln cap="flat" cmpd="sng" w="19050">
            <a:solidFill>
              <a:schemeClr val="dk2"/>
            </a:solidFill>
            <a:prstDash val="solid"/>
            <a:round/>
            <a:headEnd len="sm" w="sm" type="none"/>
            <a:tailEnd len="sm" w="sm" type="none"/>
          </a:ln>
        </p:spPr>
      </p:pic>
      <p:pic>
        <p:nvPicPr>
          <p:cNvPr id="109" name="Google Shape;109;p12"/>
          <p:cNvPicPr preferRelativeResize="0"/>
          <p:nvPr/>
        </p:nvPicPr>
        <p:blipFill>
          <a:blip r:embed="rId4">
            <a:alphaModFix/>
          </a:blip>
          <a:stretch>
            <a:fillRect/>
          </a:stretch>
        </p:blipFill>
        <p:spPr>
          <a:xfrm>
            <a:off x="6198275" y="3879175"/>
            <a:ext cx="2298777" cy="968574"/>
          </a:xfrm>
          <a:prstGeom prst="rect">
            <a:avLst/>
          </a:prstGeom>
          <a:noFill/>
          <a:ln cap="flat" cmpd="sng" w="9525">
            <a:solidFill>
              <a:schemeClr val="dk2"/>
            </a:solidFill>
            <a:prstDash val="solid"/>
            <a:round/>
            <a:headEnd len="sm" w="sm" type="none"/>
            <a:tailEnd len="sm" w="sm" type="none"/>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7">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7">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7">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7">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7">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7">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7">
                                            <p:txEl>
                                              <p:pRg end="6" st="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13"/>
          <p:cNvSpPr txBox="1"/>
          <p:nvPr>
            <p:ph type="title"/>
          </p:nvPr>
        </p:nvSpPr>
        <p:spPr>
          <a:xfrm>
            <a:off x="311700" y="445025"/>
            <a:ext cx="85206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Proven to work in </a:t>
            </a:r>
            <a:r>
              <a:rPr lang="en-GB"/>
              <a:t>very</a:t>
            </a:r>
            <a:r>
              <a:rPr lang="en-GB"/>
              <a:t> challenging environments</a:t>
            </a:r>
            <a:endParaRPr/>
          </a:p>
        </p:txBody>
      </p:sp>
      <p:sp>
        <p:nvSpPr>
          <p:cNvPr id="115" name="Google Shape;115;p13"/>
          <p:cNvSpPr txBox="1"/>
          <p:nvPr>
            <p:ph idx="1" type="body"/>
          </p:nvPr>
        </p:nvSpPr>
        <p:spPr>
          <a:xfrm>
            <a:off x="311700" y="1152475"/>
            <a:ext cx="3988800" cy="3909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Rucio@ATLAS: 1+ Exabyte, 120 data centres</a:t>
            </a:r>
            <a:endParaRPr/>
          </a:p>
        </p:txBody>
      </p:sp>
      <p:sp>
        <p:nvSpPr>
          <p:cNvPr id="116" name="Google Shape;116;p13"/>
          <p:cNvSpPr txBox="1"/>
          <p:nvPr>
            <p:ph idx="12" type="sldNum"/>
          </p:nvPr>
        </p:nvSpPr>
        <p:spPr>
          <a:xfrm>
            <a:off x="8284350" y="4782875"/>
            <a:ext cx="548700" cy="242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GB"/>
              <a:t>‹#›</a:t>
            </a:fld>
            <a:endParaRPr/>
          </a:p>
        </p:txBody>
      </p:sp>
      <p:pic>
        <p:nvPicPr>
          <p:cNvPr id="117" name="Google Shape;117;p13">
            <a:hlinkClick r:id="rId3"/>
          </p:cNvPr>
          <p:cNvPicPr preferRelativeResize="0"/>
          <p:nvPr/>
        </p:nvPicPr>
        <p:blipFill>
          <a:blip r:embed="rId4">
            <a:alphaModFix/>
          </a:blip>
          <a:stretch>
            <a:fillRect/>
          </a:stretch>
        </p:blipFill>
        <p:spPr>
          <a:xfrm>
            <a:off x="311700" y="1679279"/>
            <a:ext cx="4561975" cy="2181800"/>
          </a:xfrm>
          <a:prstGeom prst="rect">
            <a:avLst/>
          </a:prstGeom>
          <a:noFill/>
          <a:ln cap="flat" cmpd="sng" w="9525">
            <a:solidFill>
              <a:schemeClr val="dk2"/>
            </a:solidFill>
            <a:prstDash val="solid"/>
            <a:round/>
            <a:headEnd len="sm" w="sm" type="none"/>
            <a:tailEnd len="sm" w="sm" type="none"/>
          </a:ln>
        </p:spPr>
      </p:pic>
      <p:pic>
        <p:nvPicPr>
          <p:cNvPr id="118" name="Google Shape;118;p13"/>
          <p:cNvPicPr preferRelativeResize="0"/>
          <p:nvPr/>
        </p:nvPicPr>
        <p:blipFill>
          <a:blip r:embed="rId5">
            <a:alphaModFix/>
          </a:blip>
          <a:stretch>
            <a:fillRect/>
          </a:stretch>
        </p:blipFill>
        <p:spPr>
          <a:xfrm>
            <a:off x="5168775" y="1841087"/>
            <a:ext cx="3274998" cy="1858175"/>
          </a:xfrm>
          <a:prstGeom prst="rect">
            <a:avLst/>
          </a:prstGeom>
          <a:noFill/>
          <a:ln cap="flat" cmpd="sng" w="9525">
            <a:solidFill>
              <a:schemeClr val="dk2"/>
            </a:solidFill>
            <a:prstDash val="solid"/>
            <a:round/>
            <a:headEnd len="sm" w="sm" type="none"/>
            <a:tailEnd len="sm" w="sm" type="none"/>
          </a:ln>
        </p:spPr>
      </p:pic>
      <p:sp>
        <p:nvSpPr>
          <p:cNvPr id="119" name="Google Shape;119;p13"/>
          <p:cNvSpPr txBox="1"/>
          <p:nvPr>
            <p:ph idx="1" type="body"/>
          </p:nvPr>
        </p:nvSpPr>
        <p:spPr>
          <a:xfrm>
            <a:off x="5032900" y="1199525"/>
            <a:ext cx="3988800" cy="3909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Rucio@Belle2: ~100M files on PostgreSQL </a:t>
            </a:r>
            <a:endParaRPr/>
          </a:p>
        </p:txBody>
      </p:sp>
      <p:sp>
        <p:nvSpPr>
          <p:cNvPr id="120" name="Google Shape;120;p13"/>
          <p:cNvSpPr txBox="1"/>
          <p:nvPr>
            <p:ph idx="1" type="body"/>
          </p:nvPr>
        </p:nvSpPr>
        <p:spPr>
          <a:xfrm>
            <a:off x="311700" y="4216650"/>
            <a:ext cx="8709900" cy="39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500"/>
              <a:t>Rucio@CMS, see talk: </a:t>
            </a:r>
            <a:r>
              <a:rPr lang="en-GB" sz="1500" u="sng">
                <a:solidFill>
                  <a:schemeClr val="hlink"/>
                </a:solidFill>
                <a:hlinkClick r:id="rId6"/>
              </a:rPr>
              <a:t>“Recent Experience with the CMS Data Management System” | 23 Oct 2024, 13:30</a:t>
            </a:r>
            <a:endParaRPr sz="1500"/>
          </a:p>
          <a:p>
            <a:pPr indent="0" lvl="0" marL="0" rtl="0" algn="l">
              <a:spcBef>
                <a:spcPts val="1600"/>
              </a:spcBef>
              <a:spcAft>
                <a:spcPts val="1600"/>
              </a:spcAft>
              <a:buNone/>
            </a:pPr>
            <a:r>
              <a:t/>
            </a:r>
            <a:endParaRPr/>
          </a:p>
        </p:txBody>
      </p:sp>
      <p:sp>
        <p:nvSpPr>
          <p:cNvPr id="121" name="Google Shape;121;p13"/>
          <p:cNvSpPr txBox="1"/>
          <p:nvPr/>
        </p:nvSpPr>
        <p:spPr>
          <a:xfrm>
            <a:off x="1181188" y="3884963"/>
            <a:ext cx="28230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800" u="sng">
                <a:solidFill>
                  <a:schemeClr val="hlink"/>
                </a:solidFill>
                <a:latin typeface="Calibri"/>
                <a:ea typeface="Calibri"/>
                <a:cs typeface="Calibri"/>
                <a:sym typeface="Calibri"/>
                <a:hlinkClick r:id="rId7"/>
              </a:rPr>
              <a:t>Rucio for ATLAS Computing, Mario Lasnigg, 7th Rucio Workshop</a:t>
            </a:r>
            <a:endParaRPr sz="800">
              <a:solidFill>
                <a:schemeClr val="dk2"/>
              </a:solidFill>
              <a:latin typeface="Calibri"/>
              <a:ea typeface="Calibri"/>
              <a:cs typeface="Calibri"/>
              <a:sym typeface="Calibri"/>
            </a:endParaRPr>
          </a:p>
        </p:txBody>
      </p:sp>
      <p:sp>
        <p:nvSpPr>
          <p:cNvPr id="122" name="Google Shape;122;p13"/>
          <p:cNvSpPr txBox="1"/>
          <p:nvPr/>
        </p:nvSpPr>
        <p:spPr>
          <a:xfrm>
            <a:off x="5096575" y="3804050"/>
            <a:ext cx="34194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800" u="sng">
                <a:solidFill>
                  <a:schemeClr val="hlink"/>
                </a:solidFill>
                <a:latin typeface="Calibri"/>
                <a:ea typeface="Calibri"/>
                <a:cs typeface="Calibri"/>
                <a:sym typeface="Calibri"/>
                <a:hlinkClick r:id="rId8"/>
              </a:rPr>
              <a:t>PostgreSQL operation for RUCIO service at BN, Hinori Ito, 7th Rucio Workshop</a:t>
            </a:r>
            <a:endParaRPr sz="800">
              <a:solidFill>
                <a:schemeClr val="dk2"/>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1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1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14"/>
          <p:cNvSpPr txBox="1"/>
          <p:nvPr>
            <p:ph type="title"/>
          </p:nvPr>
        </p:nvSpPr>
        <p:spPr>
          <a:xfrm>
            <a:off x="311700" y="445025"/>
            <a:ext cx="85206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Breeding ground for innovation</a:t>
            </a:r>
            <a:endParaRPr/>
          </a:p>
        </p:txBody>
      </p:sp>
      <p:sp>
        <p:nvSpPr>
          <p:cNvPr id="128" name="Google Shape;128;p14"/>
          <p:cNvSpPr txBox="1"/>
          <p:nvPr>
            <p:ph idx="1" type="body"/>
          </p:nvPr>
        </p:nvSpPr>
        <p:spPr>
          <a:xfrm>
            <a:off x="311700" y="1152475"/>
            <a:ext cx="8520600" cy="4206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Char char=" "/>
            </a:pPr>
            <a:r>
              <a:rPr lang="en-GB"/>
              <a:t>Rucio is an enabler technology in various EU and US scientific projects, for example:</a:t>
            </a:r>
            <a:endParaRPr/>
          </a:p>
          <a:p>
            <a:pPr indent="-330200" lvl="0" marL="457200" rtl="0" algn="l">
              <a:spcBef>
                <a:spcPts val="1600"/>
              </a:spcBef>
              <a:spcAft>
                <a:spcPts val="0"/>
              </a:spcAft>
              <a:buSzPts val="1600"/>
              <a:buChar char=" "/>
            </a:pPr>
            <a:r>
              <a:t/>
            </a:r>
            <a:endParaRPr/>
          </a:p>
          <a:p>
            <a:pPr indent="-330200" lvl="0" marL="457200" rtl="0" algn="l">
              <a:spcBef>
                <a:spcPts val="1600"/>
              </a:spcBef>
              <a:spcAft>
                <a:spcPts val="0"/>
              </a:spcAft>
              <a:buSzPts val="1600"/>
              <a:buChar char=" "/>
            </a:pPr>
            <a:r>
              <a:t/>
            </a:r>
            <a:endParaRPr/>
          </a:p>
          <a:p>
            <a:pPr indent="-330200" lvl="0" marL="457200" rtl="0" algn="l">
              <a:spcBef>
                <a:spcPts val="1600"/>
              </a:spcBef>
              <a:spcAft>
                <a:spcPts val="1600"/>
              </a:spcAft>
              <a:buSzPts val="1600"/>
              <a:buChar char=" "/>
            </a:pPr>
            <a:r>
              <a:t/>
            </a:r>
            <a:endParaRPr/>
          </a:p>
        </p:txBody>
      </p:sp>
      <p:pic>
        <p:nvPicPr>
          <p:cNvPr id="129" name="Google Shape;129;p14">
            <a:hlinkClick r:id="rId3"/>
          </p:cNvPr>
          <p:cNvPicPr preferRelativeResize="0"/>
          <p:nvPr/>
        </p:nvPicPr>
        <p:blipFill>
          <a:blip r:embed="rId4">
            <a:alphaModFix/>
          </a:blip>
          <a:stretch>
            <a:fillRect/>
          </a:stretch>
        </p:blipFill>
        <p:spPr>
          <a:xfrm>
            <a:off x="171813" y="1951528"/>
            <a:ext cx="3154427" cy="1048900"/>
          </a:xfrm>
          <a:prstGeom prst="rect">
            <a:avLst/>
          </a:prstGeom>
          <a:noFill/>
          <a:ln cap="flat" cmpd="sng" w="9525">
            <a:solidFill>
              <a:schemeClr val="dk2"/>
            </a:solidFill>
            <a:prstDash val="solid"/>
            <a:round/>
            <a:headEnd len="sm" w="sm" type="none"/>
            <a:tailEnd len="sm" w="sm" type="none"/>
          </a:ln>
        </p:spPr>
      </p:pic>
      <p:pic>
        <p:nvPicPr>
          <p:cNvPr id="130" name="Google Shape;130;p14"/>
          <p:cNvPicPr preferRelativeResize="0"/>
          <p:nvPr/>
        </p:nvPicPr>
        <p:blipFill>
          <a:blip r:embed="rId5">
            <a:alphaModFix/>
          </a:blip>
          <a:stretch>
            <a:fillRect/>
          </a:stretch>
        </p:blipFill>
        <p:spPr>
          <a:xfrm>
            <a:off x="6549450" y="1733650"/>
            <a:ext cx="2437802" cy="1791201"/>
          </a:xfrm>
          <a:prstGeom prst="rect">
            <a:avLst/>
          </a:prstGeom>
          <a:noFill/>
          <a:ln cap="flat" cmpd="sng" w="9525">
            <a:solidFill>
              <a:schemeClr val="dk2"/>
            </a:solidFill>
            <a:prstDash val="solid"/>
            <a:round/>
            <a:headEnd len="sm" w="sm" type="none"/>
            <a:tailEnd len="sm" w="sm" type="none"/>
          </a:ln>
        </p:spPr>
      </p:pic>
      <p:pic>
        <p:nvPicPr>
          <p:cNvPr id="131" name="Google Shape;131;p14"/>
          <p:cNvPicPr preferRelativeResize="0"/>
          <p:nvPr/>
        </p:nvPicPr>
        <p:blipFill>
          <a:blip r:embed="rId6">
            <a:alphaModFix/>
          </a:blip>
          <a:stretch>
            <a:fillRect/>
          </a:stretch>
        </p:blipFill>
        <p:spPr>
          <a:xfrm>
            <a:off x="3544888" y="1630675"/>
            <a:ext cx="2865450" cy="1997126"/>
          </a:xfrm>
          <a:prstGeom prst="rect">
            <a:avLst/>
          </a:prstGeom>
          <a:noFill/>
          <a:ln cap="flat" cmpd="sng" w="9525">
            <a:solidFill>
              <a:schemeClr val="dk2"/>
            </a:solidFill>
            <a:prstDash val="solid"/>
            <a:round/>
            <a:headEnd len="sm" w="sm" type="none"/>
            <a:tailEnd len="sm" w="sm" type="none"/>
          </a:ln>
        </p:spPr>
      </p:pic>
      <p:sp>
        <p:nvSpPr>
          <p:cNvPr id="132" name="Google Shape;132;p14"/>
          <p:cNvSpPr txBox="1"/>
          <p:nvPr/>
        </p:nvSpPr>
        <p:spPr>
          <a:xfrm>
            <a:off x="249038" y="3139225"/>
            <a:ext cx="3000000" cy="515700"/>
          </a:xfrm>
          <a:prstGeom prst="rect">
            <a:avLst/>
          </a:prstGeom>
          <a:noFill/>
          <a:ln>
            <a:noFill/>
          </a:ln>
        </p:spPr>
        <p:txBody>
          <a:bodyPr anchorCtr="0" anchor="t" bIns="91425" lIns="91425" spcFirstLastPara="1" rIns="91425" wrap="square" tIns="91425">
            <a:spAutoFit/>
          </a:bodyPr>
          <a:lstStyle/>
          <a:p>
            <a:pPr indent="-292100" lvl="0" marL="457200" rtl="0" algn="l">
              <a:lnSpc>
                <a:spcPct val="115000"/>
              </a:lnSpc>
              <a:spcBef>
                <a:spcPts val="0"/>
              </a:spcBef>
              <a:spcAft>
                <a:spcPts val="1600"/>
              </a:spcAft>
              <a:buClr>
                <a:srgbClr val="0030A0"/>
              </a:buClr>
              <a:buSzPts val="1000"/>
              <a:buFont typeface="Calibri"/>
              <a:buChar char=" "/>
            </a:pPr>
            <a:r>
              <a:rPr b="1" lang="en-GB" sz="1000" u="sng">
                <a:solidFill>
                  <a:schemeClr val="hlink"/>
                </a:solidFill>
                <a:latin typeface="Calibri"/>
                <a:ea typeface="Calibri"/>
                <a:cs typeface="Calibri"/>
                <a:sym typeface="Calibri"/>
                <a:hlinkClick r:id="rId7"/>
              </a:rPr>
              <a:t>Integration between Rucio and Sense</a:t>
            </a:r>
            <a:r>
              <a:rPr b="1" lang="en-GB" sz="1000" u="sng">
                <a:solidFill>
                  <a:schemeClr val="hlink"/>
                </a:solidFill>
                <a:latin typeface="Calibri"/>
                <a:ea typeface="Calibri"/>
                <a:cs typeface="Calibri"/>
                <a:sym typeface="Calibri"/>
                <a:hlinkClick r:id="rId8"/>
              </a:rPr>
              <a:t>, Diego Davila, 7th Rucio Workshop</a:t>
            </a:r>
            <a:endParaRPr b="1" sz="1000">
              <a:solidFill>
                <a:srgbClr val="0030A0"/>
              </a:solidFill>
              <a:latin typeface="Calibri"/>
              <a:ea typeface="Calibri"/>
              <a:cs typeface="Calibri"/>
              <a:sym typeface="Calibri"/>
            </a:endParaRPr>
          </a:p>
        </p:txBody>
      </p:sp>
      <p:sp>
        <p:nvSpPr>
          <p:cNvPr id="133" name="Google Shape;133;p14"/>
          <p:cNvSpPr txBox="1"/>
          <p:nvPr/>
        </p:nvSpPr>
        <p:spPr>
          <a:xfrm>
            <a:off x="3549450" y="3685400"/>
            <a:ext cx="3337200" cy="692700"/>
          </a:xfrm>
          <a:prstGeom prst="rect">
            <a:avLst/>
          </a:prstGeom>
          <a:noFill/>
          <a:ln>
            <a:noFill/>
          </a:ln>
        </p:spPr>
        <p:txBody>
          <a:bodyPr anchorCtr="0" anchor="t" bIns="91425" lIns="91425" spcFirstLastPara="1" rIns="91425" wrap="square" tIns="91425">
            <a:spAutoFit/>
          </a:bodyPr>
          <a:lstStyle/>
          <a:p>
            <a:pPr indent="-292100" lvl="0" marL="457200" rtl="0" algn="l">
              <a:lnSpc>
                <a:spcPct val="115000"/>
              </a:lnSpc>
              <a:spcBef>
                <a:spcPts val="0"/>
              </a:spcBef>
              <a:spcAft>
                <a:spcPts val="1600"/>
              </a:spcAft>
              <a:buClr>
                <a:srgbClr val="0030A0"/>
              </a:buClr>
              <a:buSzPts val="1000"/>
              <a:buFont typeface="Calibri"/>
              <a:buChar char=" "/>
            </a:pPr>
            <a:r>
              <a:rPr b="1" lang="en-GB" sz="1000" u="sng">
                <a:solidFill>
                  <a:schemeClr val="hlink"/>
                </a:solidFill>
                <a:latin typeface="Calibri"/>
                <a:ea typeface="Calibri"/>
                <a:cs typeface="Calibri"/>
                <a:sym typeface="Calibri"/>
                <a:hlinkClick r:id="rId9"/>
              </a:rPr>
              <a:t>DaFab: Extending Rucio for Enhanced Earth Observation Data Management, Dimitris, 7th Rucio Workshop</a:t>
            </a:r>
            <a:endParaRPr b="1" sz="1000">
              <a:solidFill>
                <a:srgbClr val="0030A0"/>
              </a:solidFill>
              <a:latin typeface="Calibri"/>
              <a:ea typeface="Calibri"/>
              <a:cs typeface="Calibri"/>
              <a:sym typeface="Calibri"/>
            </a:endParaRPr>
          </a:p>
        </p:txBody>
      </p:sp>
      <p:sp>
        <p:nvSpPr>
          <p:cNvPr id="134" name="Google Shape;134;p14"/>
          <p:cNvSpPr txBox="1"/>
          <p:nvPr/>
        </p:nvSpPr>
        <p:spPr>
          <a:xfrm>
            <a:off x="6410350" y="3685400"/>
            <a:ext cx="2577000" cy="1074900"/>
          </a:xfrm>
          <a:prstGeom prst="rect">
            <a:avLst/>
          </a:prstGeom>
          <a:noFill/>
          <a:ln>
            <a:noFill/>
          </a:ln>
        </p:spPr>
        <p:txBody>
          <a:bodyPr anchorCtr="0" anchor="t" bIns="91425" lIns="91425" spcFirstLastPara="1" rIns="91425" wrap="square" tIns="91425">
            <a:spAutoFit/>
          </a:bodyPr>
          <a:lstStyle/>
          <a:p>
            <a:pPr indent="-292100" lvl="0" marL="457200" rtl="0" algn="l">
              <a:lnSpc>
                <a:spcPct val="115000"/>
              </a:lnSpc>
              <a:spcBef>
                <a:spcPts val="0"/>
              </a:spcBef>
              <a:spcAft>
                <a:spcPts val="0"/>
              </a:spcAft>
              <a:buClr>
                <a:srgbClr val="0030A0"/>
              </a:buClr>
              <a:buSzPts val="1000"/>
              <a:buFont typeface="Calibri"/>
              <a:buChar char=" "/>
            </a:pPr>
            <a:r>
              <a:rPr b="1" lang="en-GB" sz="1000" u="sng">
                <a:solidFill>
                  <a:schemeClr val="hlink"/>
                </a:solidFill>
                <a:latin typeface="Calibri"/>
                <a:ea typeface="Calibri"/>
                <a:cs typeface="Calibri"/>
                <a:sym typeface="Calibri"/>
                <a:hlinkClick r:id="rId10"/>
              </a:rPr>
              <a:t>Data discovery, analysis and reproducibility in Virtual Research Environments, Enrique, CHEP 2024</a:t>
            </a:r>
            <a:endParaRPr b="1" sz="1000">
              <a:solidFill>
                <a:srgbClr val="0030A0"/>
              </a:solidFill>
              <a:latin typeface="Calibri"/>
              <a:ea typeface="Calibri"/>
              <a:cs typeface="Calibri"/>
              <a:sym typeface="Calibri"/>
            </a:endParaRPr>
          </a:p>
          <a:p>
            <a:pPr indent="-292100" lvl="0" marL="457200" rtl="0" algn="l">
              <a:lnSpc>
                <a:spcPct val="115000"/>
              </a:lnSpc>
              <a:spcBef>
                <a:spcPts val="1600"/>
              </a:spcBef>
              <a:spcAft>
                <a:spcPts val="1600"/>
              </a:spcAft>
              <a:buClr>
                <a:srgbClr val="0030A0"/>
              </a:buClr>
              <a:buSzPts val="1000"/>
              <a:buFont typeface="Calibri"/>
              <a:buChar char=" "/>
            </a:pPr>
            <a:r>
              <a:t/>
            </a:r>
            <a:endParaRPr b="1" sz="1000">
              <a:solidFill>
                <a:srgbClr val="0030A0"/>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3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3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3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15"/>
          <p:cNvSpPr txBox="1"/>
          <p:nvPr>
            <p:ph type="title"/>
          </p:nvPr>
        </p:nvSpPr>
        <p:spPr>
          <a:xfrm>
            <a:off x="311700" y="445025"/>
            <a:ext cx="85206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Challenges and opportunities</a:t>
            </a:r>
            <a:endParaRPr/>
          </a:p>
        </p:txBody>
      </p:sp>
      <p:sp>
        <p:nvSpPr>
          <p:cNvPr id="140" name="Google Shape;140;p15"/>
          <p:cNvSpPr txBox="1"/>
          <p:nvPr>
            <p:ph idx="1" type="body"/>
          </p:nvPr>
        </p:nvSpPr>
        <p:spPr>
          <a:xfrm>
            <a:off x="311700" y="1152475"/>
            <a:ext cx="85674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t>Authentication</a:t>
            </a:r>
            <a:r>
              <a:rPr lang="en-GB"/>
              <a:t>: mix of x509/Macaroons/”Tokens”:</a:t>
            </a:r>
            <a:endParaRPr/>
          </a:p>
          <a:p>
            <a:pPr indent="-330200" lvl="0" marL="457200" rtl="0" algn="l">
              <a:spcBef>
                <a:spcPts val="1600"/>
              </a:spcBef>
              <a:spcAft>
                <a:spcPts val="0"/>
              </a:spcAft>
              <a:buSzPts val="1600"/>
              <a:buChar char=" "/>
            </a:pPr>
            <a:r>
              <a:rPr lang="en-GB"/>
              <a:t>Requires smooth transition as it affects many other interlinked systems (transfer tools, RSEs,…)</a:t>
            </a:r>
            <a:endParaRPr/>
          </a:p>
          <a:p>
            <a:pPr indent="-330200" lvl="0" marL="457200" rtl="0" algn="l">
              <a:spcBef>
                <a:spcPts val="0"/>
              </a:spcBef>
              <a:spcAft>
                <a:spcPts val="0"/>
              </a:spcAft>
              <a:buSzPts val="1600"/>
              <a:buChar char=" "/>
            </a:pPr>
            <a:r>
              <a:rPr lang="en-GB"/>
              <a:t>DC2024 was a good first battle ground. Refer to “</a:t>
            </a:r>
            <a:r>
              <a:rPr lang="en-GB" u="sng">
                <a:solidFill>
                  <a:schemeClr val="hlink"/>
                </a:solidFill>
                <a:hlinkClick r:id="rId3"/>
              </a:rPr>
              <a:t>The WLCG Data Challenge”</a:t>
            </a:r>
            <a:r>
              <a:rPr lang="en-GB"/>
              <a:t> plenary tomorrow </a:t>
            </a:r>
            <a:endParaRPr/>
          </a:p>
          <a:p>
            <a:pPr indent="0" lvl="0" marL="0" rtl="0" algn="l">
              <a:spcBef>
                <a:spcPts val="1600"/>
              </a:spcBef>
              <a:spcAft>
                <a:spcPts val="0"/>
              </a:spcAft>
              <a:buNone/>
            </a:pPr>
            <a:r>
              <a:rPr b="1" lang="en-GB"/>
              <a:t>I</a:t>
            </a:r>
            <a:r>
              <a:rPr b="1" lang="en-GB"/>
              <a:t>ntegration with workflow management solutions:  </a:t>
            </a:r>
            <a:r>
              <a:rPr lang="en-GB"/>
              <a:t>For significant deployments, it may be beneficial to automate the transfer of the data to the closest computing facility where the user launches the jobs. Dirac interware may be the best candidate as it’s already proven to work for Belle2</a:t>
            </a:r>
            <a:endParaRPr/>
          </a:p>
          <a:p>
            <a:pPr indent="0" lvl="0" marL="0" rtl="0" algn="l">
              <a:spcBef>
                <a:spcPts val="1600"/>
              </a:spcBef>
              <a:spcAft>
                <a:spcPts val="1600"/>
              </a:spcAft>
              <a:buNone/>
            </a:pPr>
            <a:r>
              <a:rPr b="1" lang="en-GB"/>
              <a:t>Integration with external catalogues: </a:t>
            </a:r>
            <a:r>
              <a:rPr lang="en-GB"/>
              <a:t>While Rucio provides an scalable catalog for metadata, often times the experiments have their own catalogues (pre-Rucio) and a synchronization job needs to be added</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0">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0">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0">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0">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16"/>
          <p:cNvSpPr txBox="1"/>
          <p:nvPr>
            <p:ph type="title"/>
          </p:nvPr>
        </p:nvSpPr>
        <p:spPr>
          <a:xfrm>
            <a:off x="311700" y="445025"/>
            <a:ext cx="85206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Increasing cooperation in the Rucio community</a:t>
            </a:r>
            <a:endParaRPr/>
          </a:p>
        </p:txBody>
      </p:sp>
      <p:sp>
        <p:nvSpPr>
          <p:cNvPr id="146" name="Google Shape;146;p16"/>
          <p:cNvSpPr txBox="1"/>
          <p:nvPr>
            <p:ph idx="1" type="body"/>
          </p:nvPr>
        </p:nvSpPr>
        <p:spPr>
          <a:xfrm>
            <a:off x="311700" y="1152475"/>
            <a:ext cx="38271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The CERN IT department is a new member of the Rucio community since early 2024, giving a hand in 3 axis:</a:t>
            </a:r>
            <a:endParaRPr/>
          </a:p>
          <a:p>
            <a:pPr indent="-330200" lvl="0" marL="457200" rtl="0" algn="l">
              <a:lnSpc>
                <a:spcPct val="100000"/>
              </a:lnSpc>
              <a:spcBef>
                <a:spcPts val="1600"/>
              </a:spcBef>
              <a:spcAft>
                <a:spcPts val="0"/>
              </a:spcAft>
              <a:buSzPts val="1600"/>
              <a:buAutoNum type="arabicPeriod"/>
            </a:pPr>
            <a:r>
              <a:rPr lang="en-GB"/>
              <a:t>Code development</a:t>
            </a:r>
            <a:endParaRPr/>
          </a:p>
          <a:p>
            <a:pPr indent="-330200" lvl="0" marL="457200" rtl="0" algn="l">
              <a:lnSpc>
                <a:spcPct val="100000"/>
              </a:lnSpc>
              <a:spcBef>
                <a:spcPts val="1600"/>
              </a:spcBef>
              <a:spcAft>
                <a:spcPts val="0"/>
              </a:spcAft>
              <a:buSzPts val="1600"/>
              <a:buAutoNum type="arabicPeriod"/>
            </a:pPr>
            <a:r>
              <a:rPr lang="en-GB"/>
              <a:t>DevOps for ATLAS and CMS</a:t>
            </a:r>
            <a:endParaRPr/>
          </a:p>
          <a:p>
            <a:pPr indent="-330200" lvl="0" marL="457200" rtl="0" algn="l">
              <a:lnSpc>
                <a:spcPct val="100000"/>
              </a:lnSpc>
              <a:spcBef>
                <a:spcPts val="1600"/>
              </a:spcBef>
              <a:spcAft>
                <a:spcPts val="1600"/>
              </a:spcAft>
              <a:buSzPts val="1600"/>
              <a:buAutoNum type="arabicPeriod"/>
            </a:pPr>
            <a:r>
              <a:rPr lang="en-GB"/>
              <a:t>Managed Rucio </a:t>
            </a:r>
            <a:r>
              <a:rPr lang="en-GB"/>
              <a:t>service</a:t>
            </a:r>
            <a:r>
              <a:rPr lang="en-GB"/>
              <a:t> for Small and Medium Experiments (pilot)</a:t>
            </a:r>
            <a:endParaRPr/>
          </a:p>
        </p:txBody>
      </p:sp>
      <p:sp>
        <p:nvSpPr>
          <p:cNvPr id="147" name="Google Shape;147;p16"/>
          <p:cNvSpPr txBox="1"/>
          <p:nvPr/>
        </p:nvSpPr>
        <p:spPr>
          <a:xfrm>
            <a:off x="4718676" y="2344575"/>
            <a:ext cx="4035900" cy="338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i="1" lang="en-GB" sz="1000">
                <a:solidFill>
                  <a:schemeClr val="dk2"/>
                </a:solidFill>
              </a:rPr>
              <a:t>“From experiment requirements to concrete service delivery”</a:t>
            </a:r>
            <a:endParaRPr b="1" i="1" sz="1000">
              <a:solidFill>
                <a:schemeClr val="dk2"/>
              </a:solidFill>
            </a:endParaRPr>
          </a:p>
        </p:txBody>
      </p:sp>
      <p:pic>
        <p:nvPicPr>
          <p:cNvPr id="148" name="Google Shape;148;p16"/>
          <p:cNvPicPr preferRelativeResize="0"/>
          <p:nvPr/>
        </p:nvPicPr>
        <p:blipFill>
          <a:blip r:embed="rId3">
            <a:alphaModFix/>
          </a:blip>
          <a:stretch>
            <a:fillRect/>
          </a:stretch>
        </p:blipFill>
        <p:spPr>
          <a:xfrm>
            <a:off x="4432125" y="2683279"/>
            <a:ext cx="4400177" cy="1962150"/>
          </a:xfrm>
          <a:prstGeom prst="rect">
            <a:avLst/>
          </a:prstGeom>
          <a:noFill/>
          <a:ln cap="flat" cmpd="sng" w="9525">
            <a:solidFill>
              <a:schemeClr val="dk2"/>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artin CERN">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