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93"/>
  </p:notesMasterIdLst>
  <p:sldIdLst>
    <p:sldId id="626" r:id="rId2"/>
    <p:sldId id="630" r:id="rId3"/>
    <p:sldId id="682" r:id="rId4"/>
    <p:sldId id="688" r:id="rId5"/>
    <p:sldId id="683" r:id="rId6"/>
    <p:sldId id="732" r:id="rId7"/>
    <p:sldId id="685" r:id="rId8"/>
    <p:sldId id="496" r:id="rId9"/>
    <p:sldId id="687" r:id="rId10"/>
    <p:sldId id="690" r:id="rId11"/>
    <p:sldId id="657" r:id="rId12"/>
    <p:sldId id="667" r:id="rId13"/>
    <p:sldId id="668" r:id="rId14"/>
    <p:sldId id="661" r:id="rId15"/>
    <p:sldId id="662" r:id="rId16"/>
    <p:sldId id="691" r:id="rId17"/>
    <p:sldId id="653" r:id="rId18"/>
    <p:sldId id="728" r:id="rId19"/>
    <p:sldId id="726" r:id="rId20"/>
    <p:sldId id="731" r:id="rId21"/>
    <p:sldId id="631" r:id="rId22"/>
    <p:sldId id="636" r:id="rId23"/>
    <p:sldId id="640" r:id="rId24"/>
    <p:sldId id="638" r:id="rId25"/>
    <p:sldId id="655" r:id="rId26"/>
    <p:sldId id="694" r:id="rId27"/>
    <p:sldId id="663" r:id="rId28"/>
    <p:sldId id="461" r:id="rId29"/>
    <p:sldId id="637" r:id="rId30"/>
    <p:sldId id="644" r:id="rId31"/>
    <p:sldId id="712" r:id="rId32"/>
    <p:sldId id="730" r:id="rId33"/>
    <p:sldId id="656" r:id="rId34"/>
    <p:sldId id="649" r:id="rId35"/>
    <p:sldId id="752" r:id="rId36"/>
    <p:sldId id="680" r:id="rId37"/>
    <p:sldId id="575" r:id="rId38"/>
    <p:sldId id="670" r:id="rId39"/>
    <p:sldId id="689" r:id="rId40"/>
    <p:sldId id="494" r:id="rId41"/>
    <p:sldId id="489" r:id="rId42"/>
    <p:sldId id="714" r:id="rId43"/>
    <p:sldId id="695" r:id="rId44"/>
    <p:sldId id="698" r:id="rId45"/>
    <p:sldId id="699" r:id="rId46"/>
    <p:sldId id="700" r:id="rId47"/>
    <p:sldId id="701" r:id="rId48"/>
    <p:sldId id="702" r:id="rId49"/>
    <p:sldId id="703" r:id="rId50"/>
    <p:sldId id="674" r:id="rId51"/>
    <p:sldId id="669" r:id="rId52"/>
    <p:sldId id="706" r:id="rId53"/>
    <p:sldId id="710" r:id="rId54"/>
    <p:sldId id="711" r:id="rId55"/>
    <p:sldId id="530" r:id="rId56"/>
    <p:sldId id="532" r:id="rId57"/>
    <p:sldId id="462" r:id="rId58"/>
    <p:sldId id="537" r:id="rId59"/>
    <p:sldId id="681" r:id="rId60"/>
    <p:sldId id="704" r:id="rId61"/>
    <p:sldId id="707" r:id="rId62"/>
    <p:sldId id="724" r:id="rId63"/>
    <p:sldId id="708" r:id="rId64"/>
    <p:sldId id="709" r:id="rId65"/>
    <p:sldId id="696" r:id="rId66"/>
    <p:sldId id="733" r:id="rId67"/>
    <p:sldId id="741" r:id="rId68"/>
    <p:sldId id="742" r:id="rId69"/>
    <p:sldId id="743" r:id="rId70"/>
    <p:sldId id="737" r:id="rId71"/>
    <p:sldId id="736" r:id="rId72"/>
    <p:sldId id="735" r:id="rId73"/>
    <p:sldId id="734" r:id="rId74"/>
    <p:sldId id="738" r:id="rId75"/>
    <p:sldId id="739" r:id="rId76"/>
    <p:sldId id="747" r:id="rId77"/>
    <p:sldId id="677" r:id="rId78"/>
    <p:sldId id="744" r:id="rId79"/>
    <p:sldId id="676" r:id="rId80"/>
    <p:sldId id="745" r:id="rId81"/>
    <p:sldId id="746" r:id="rId82"/>
    <p:sldId id="748" r:id="rId83"/>
    <p:sldId id="679" r:id="rId84"/>
    <p:sldId id="740" r:id="rId85"/>
    <p:sldId id="678" r:id="rId86"/>
    <p:sldId id="749" r:id="rId87"/>
    <p:sldId id="750" r:id="rId88"/>
    <p:sldId id="751" r:id="rId89"/>
    <p:sldId id="664" r:id="rId90"/>
    <p:sldId id="665" r:id="rId91"/>
    <p:sldId id="666" r:id="rId9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00FF"/>
    <a:srgbClr val="FFCCFF"/>
    <a:srgbClr val="FFFFCC"/>
    <a:srgbClr val="FFCC00"/>
    <a:srgbClr val="66FFFF"/>
    <a:srgbClr val="FF9900"/>
    <a:srgbClr val="993366"/>
    <a:srgbClr val="CCFFFF"/>
    <a:srgbClr val="CCA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4" autoAdjust="0"/>
    <p:restoredTop sz="95064" autoAdjust="0"/>
  </p:normalViewPr>
  <p:slideViewPr>
    <p:cSldViewPr snapToGrid="0">
      <p:cViewPr varScale="1">
        <p:scale>
          <a:sx n="62" d="100"/>
          <a:sy n="62" d="100"/>
        </p:scale>
        <p:origin x="17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84605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25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53115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17516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560049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25771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3766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86868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40002" y="197493"/>
            <a:ext cx="11721599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40002" y="1030943"/>
            <a:ext cx="11721599" cy="5351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40002" y="197493"/>
            <a:ext cx="11721599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40002" y="1030943"/>
            <a:ext cx="11721599" cy="5351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8763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85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414697" y="6567775"/>
            <a:ext cx="6120000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Valassi – Madgraph on GPUs and vector CPUs: towards production</a:t>
            </a:r>
          </a:p>
        </p:txBody>
      </p:sp>
      <p:sp>
        <p:nvSpPr>
          <p:cNvPr id="9" name="Shape 9"/>
          <p:cNvSpPr/>
          <p:nvPr/>
        </p:nvSpPr>
        <p:spPr>
          <a:xfrm>
            <a:off x="6492609" y="6565305"/>
            <a:ext cx="4662486" cy="2411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CHEP2024, Krakow, 23 Oct 2024</a:t>
            </a:r>
            <a:endParaRPr lang="en-GB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10728623" y="6567775"/>
            <a:ext cx="1401353" cy="2411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/30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9CD2CB4D-7349-439B-E09A-57BDF03AEDE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82" y="6471379"/>
            <a:ext cx="395925" cy="395925"/>
          </a:xfrm>
          <a:prstGeom prst="rect">
            <a:avLst/>
          </a:prstGeom>
        </p:spPr>
      </p:pic>
      <p:pic>
        <p:nvPicPr>
          <p:cNvPr id="4" name="Google Shape;23;p4">
            <a:extLst>
              <a:ext uri="{FF2B5EF4-FFF2-40B4-BE49-F238E27FC236}">
                <a16:creationId xmlns:a16="http://schemas.microsoft.com/office/drawing/2014/main" id="{E975E15A-1FE2-8394-0A35-0C194E4CD624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162532" y="6492472"/>
            <a:ext cx="356615" cy="3536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8689/contributions/601596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hyperlink" Target="https://en.wikipedia.org/wiki/Amdahl%27s_law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8.png"/><Relationship Id="rId7" Type="http://schemas.openxmlformats.org/officeDocument/2006/relationships/hyperlink" Target="https://ark.intel.com/content/www/us/en/ark/products/215274/intel-xeon-gold-6326-processor-24m-cache-2-90-ghz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g"/><Relationship Id="rId5" Type="http://schemas.openxmlformats.org/officeDocument/2006/relationships/hyperlink" Target="https://www.nextplatform.com/2024/05/13/top500-supers-this-is-peak-nvidia-for-accelerated-supercomputers/" TargetMode="Externa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7" Type="http://schemas.openxmlformats.org/officeDocument/2006/relationships/image" Target="../media/image4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k.intel.com/content/www/us/en/ark/products/193394/intel-xeon-silver-4216-processor-22m-cache-2-10-ghz.html" TargetMode="External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hyperlink" Target="https://doi.org/10.1051/epjconf/202024506038" TargetMode="External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hyperlink" Target="https://zenodo.org/records/11120823" TargetMode="External"/><Relationship Id="rId9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" TargetMode="External"/><Relationship Id="rId2" Type="http://schemas.openxmlformats.org/officeDocument/2006/relationships/hyperlink" Target="https://github.com/madgraph5/madgraph4gpu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category/12586" TargetMode="External"/><Relationship Id="rId4" Type="http://schemas.openxmlformats.org/officeDocument/2006/relationships/hyperlink" Target="https://github.com/madgraph5/madgraph4gpu/wiki/Working-with-cudacpp-v1.00.00-(October-2024)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66.png"/><Relationship Id="rId7" Type="http://schemas.openxmlformats.org/officeDocument/2006/relationships/image" Target="../media/image12.png"/><Relationship Id="rId12" Type="http://schemas.openxmlformats.org/officeDocument/2006/relationships/image" Target="../media/image74.png"/><Relationship Id="rId2" Type="http://schemas.openxmlformats.org/officeDocument/2006/relationships/image" Target="../media/image65.png"/><Relationship Id="rId16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11" Type="http://schemas.openxmlformats.org/officeDocument/2006/relationships/image" Target="../media/image73.png"/><Relationship Id="rId5" Type="http://schemas.openxmlformats.org/officeDocument/2006/relationships/image" Target="../media/image68.png"/><Relationship Id="rId15" Type="http://schemas.openxmlformats.org/officeDocument/2006/relationships/image" Target="../media/image52.png"/><Relationship Id="rId10" Type="http://schemas.openxmlformats.org/officeDocument/2006/relationships/image" Target="../media/image72.png"/><Relationship Id="rId4" Type="http://schemas.openxmlformats.org/officeDocument/2006/relationships/image" Target="../media/image67.png"/><Relationship Id="rId9" Type="http://schemas.openxmlformats.org/officeDocument/2006/relationships/image" Target="../media/image71.png"/><Relationship Id="rId1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hyperlink" Target="https://images.nvidia.com/content/volta-architecture/pdf/volta-architecture-whitepap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5.png"/><Relationship Id="rId7" Type="http://schemas.openxmlformats.org/officeDocument/2006/relationships/image" Target="../media/image9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svg"/><Relationship Id="rId4" Type="http://schemas.openxmlformats.org/officeDocument/2006/relationships/image" Target="../media/image9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7.png"/><Relationship Id="rId5" Type="http://schemas.openxmlformats.org/officeDocument/2006/relationships/image" Target="../media/image510.png"/><Relationship Id="rId4" Type="http://schemas.openxmlformats.org/officeDocument/2006/relationships/image" Target="../media/image49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enodo.org/record/3715951" TargetMode="External"/><Relationship Id="rId5" Type="http://schemas.openxmlformats.org/officeDocument/2006/relationships/hyperlink" Target="https://doi.org/10.1051/epjconf/202024506038" TargetMode="External"/><Relationship Id="rId4" Type="http://schemas.openxmlformats.org/officeDocument/2006/relationships/image" Target="../media/image10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hyperlink" Target="https://github.com/madgraph5/madgraph4gpu/issues/1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420.png"/><Relationship Id="rId7" Type="http://schemas.openxmlformats.org/officeDocument/2006/relationships/image" Target="../media/image1000.png"/><Relationship Id="rId2" Type="http://schemas.openxmlformats.org/officeDocument/2006/relationships/image" Target="../media/image41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05.png"/><Relationship Id="rId10" Type="http://schemas.openxmlformats.org/officeDocument/2006/relationships/image" Target="../media/image104.png"/><Relationship Id="rId9" Type="http://schemas.openxmlformats.org/officeDocument/2006/relationships/image" Target="../media/image10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hyperlink" Target="https://indico.cern.ch/event/1100351/contributions/4629205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25" TargetMode="External"/><Relationship Id="rId7" Type="http://schemas.openxmlformats.org/officeDocument/2006/relationships/image" Target="../media/image8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440.png"/><Relationship Id="rId4" Type="http://schemas.openxmlformats.org/officeDocument/2006/relationships/hyperlink" Target="https://github.com/madgraph5/madgraph4gpu/blob/4a90ec2c55e9f2af8219491536167f2bbc62a9b7/epochX/cudacpp/tput/logs_ggttgg_mad/log_ggttgg_mad_d_inl0_hrd0.tx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02918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adgraph5/madgraph4gpu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5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hyperlink" Target="https://www.khronos.org/sycl/" TargetMode="External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12" Type="http://schemas.openxmlformats.org/officeDocument/2006/relationships/image" Target="../media/image1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11" Type="http://schemas.openxmlformats.org/officeDocument/2006/relationships/hyperlink" Target="https://github.com/alpaka-group/alpaka" TargetMode="External"/><Relationship Id="rId5" Type="http://schemas.openxmlformats.org/officeDocument/2006/relationships/image" Target="../media/image114.png"/><Relationship Id="rId10" Type="http://schemas.openxmlformats.org/officeDocument/2006/relationships/image" Target="../media/image118.png"/><Relationship Id="rId4" Type="http://schemas.openxmlformats.org/officeDocument/2006/relationships/image" Target="../media/image113.png"/><Relationship Id="rId9" Type="http://schemas.openxmlformats.org/officeDocument/2006/relationships/hyperlink" Target="https://github.com/kokkos/kokkos" TargetMode="External"/><Relationship Id="rId14" Type="http://schemas.openxmlformats.org/officeDocument/2006/relationships/image" Target="../media/image12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0.png"/><Relationship Id="rId3" Type="http://schemas.openxmlformats.org/officeDocument/2006/relationships/image" Target="../media/image124.png"/><Relationship Id="rId7" Type="http://schemas.openxmlformats.org/officeDocument/2006/relationships/image" Target="../media/image780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0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Relationship Id="rId9" Type="http://schemas.openxmlformats.org/officeDocument/2006/relationships/image" Target="../media/image80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stechnica.com/features/2000/03/simd/" TargetMode="Externa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125103045" TargetMode="External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264290/" TargetMode="External"/><Relationship Id="rId5" Type="http://schemas.openxmlformats.org/officeDocument/2006/relationships/hyperlink" Target="https://indico.cern.ch/event/1309774/" TargetMode="External"/><Relationship Id="rId4" Type="http://schemas.openxmlformats.org/officeDocument/2006/relationships/hyperlink" Target="https://indico.cern.ch/event/1240244/contributions/5474419/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hyperlink" Target="https://doi.org/10.1088/1126-6708/2003/02/027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21468/SciPostPhysCodeb.3" TargetMode="External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6">
            <a:extLst>
              <a:ext uri="{FF2B5EF4-FFF2-40B4-BE49-F238E27FC236}">
                <a16:creationId xmlns:a16="http://schemas.microsoft.com/office/drawing/2014/main" id="{57289207-188D-F7FA-3E62-C17D3D12967F}"/>
              </a:ext>
            </a:extLst>
          </p:cNvPr>
          <p:cNvSpPr/>
          <p:nvPr/>
        </p:nvSpPr>
        <p:spPr>
          <a:xfrm>
            <a:off x="5052" y="6152400"/>
            <a:ext cx="12192000" cy="705600"/>
          </a:xfrm>
          <a:prstGeom prst="rect">
            <a:avLst/>
          </a:prstGeom>
          <a:solidFill>
            <a:schemeClr val="bg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134753" y="854177"/>
            <a:ext cx="11848699" cy="2253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3600" dirty="0"/>
              <a:t>Madgraph5_aMC@NLO 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3600" dirty="0"/>
              <a:t>on GPUs and vector CPUs: 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3600" dirty="0"/>
              <a:t>towards production</a:t>
            </a:r>
            <a:endParaRPr lang="en-GB" sz="3600" i="1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1000" i="1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2400" i="1" dirty="0"/>
              <a:t>The 5-year journey to the </a:t>
            </a:r>
            <a:endParaRPr lang="en-GB" sz="2400" b="1" i="1" dirty="0">
              <a:solidFill>
                <a:srgbClr val="FF0000"/>
              </a:solidFill>
            </a:endParaRP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2400" b="1" i="1" dirty="0">
                <a:solidFill>
                  <a:srgbClr val="FF0000"/>
                </a:solidFill>
              </a:rPr>
              <a:t>first LO release CUDACPP v1.00.00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4B8762-62D7-0BD8-1C81-0F7982B2B32F}"/>
              </a:ext>
            </a:extLst>
          </p:cNvPr>
          <p:cNvSpPr txBox="1"/>
          <p:nvPr/>
        </p:nvSpPr>
        <p:spPr>
          <a:xfrm>
            <a:off x="0" y="3028518"/>
            <a:ext cx="12192000" cy="3100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Andrea Valassi (CERN)</a:t>
            </a:r>
          </a:p>
          <a:p>
            <a:pPr algn="ctr"/>
            <a:r>
              <a:rPr lang="en-US" dirty="0"/>
              <a:t>on behalf of the MG5AMC CUDACPP development team</a:t>
            </a:r>
            <a:endParaRPr lang="en-US" sz="1000" dirty="0"/>
          </a:p>
          <a:p>
            <a:pPr algn="ctr"/>
            <a:endParaRPr lang="en-US" sz="16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2000" i="1" dirty="0"/>
              <a:t>CHEP2024, Krakow, 23</a:t>
            </a:r>
            <a:r>
              <a:rPr lang="en-GB" sz="2000" i="1" baseline="30000" dirty="0"/>
              <a:t>rd</a:t>
            </a:r>
            <a:r>
              <a:rPr lang="en-GB" sz="2000" i="1" dirty="0"/>
              <a:t> October 2024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2000" i="1" dirty="0">
                <a:hlinkClick r:id="rId3"/>
              </a:rPr>
              <a:t>https://indico.cern.ch/event/1338689/contributions/6015964</a:t>
            </a:r>
            <a:endParaRPr lang="en-GB" sz="2000" i="1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800" i="1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A0289E23-C346-2D42-D5D3-2DA33E520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64289" cy="13642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BE4841-16CF-8707-B381-994717679E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0514" y="-13097"/>
            <a:ext cx="2858711" cy="1053664"/>
          </a:xfrm>
          <a:prstGeom prst="rect">
            <a:avLst/>
          </a:prstGeom>
        </p:spPr>
      </p:pic>
      <p:pic>
        <p:nvPicPr>
          <p:cNvPr id="5" name="Google Shape;101;p13">
            <a:extLst>
              <a:ext uri="{FF2B5EF4-FFF2-40B4-BE49-F238E27FC236}">
                <a16:creationId xmlns:a16="http://schemas.microsoft.com/office/drawing/2014/main" id="{AF959575-3BDB-DC1C-9840-42215685C37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221710" y="5895263"/>
            <a:ext cx="945517" cy="937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6797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BA717-D241-B7F0-26D6-F93D989343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>
              <a:buNone/>
            </a:pPr>
            <a:endParaRPr lang="en-US" sz="3200" dirty="0"/>
          </a:p>
          <a:p>
            <a:pPr marL="152400" indent="0">
              <a:buNone/>
            </a:pPr>
            <a:endParaRPr lang="en-US" sz="3200" dirty="0"/>
          </a:p>
          <a:p>
            <a:pPr marL="152400" indent="0">
              <a:buNone/>
            </a:pPr>
            <a:endParaRPr lang="en-US" sz="3200" dirty="0"/>
          </a:p>
          <a:p>
            <a:pPr marL="152400" indent="0" algn="ctr">
              <a:buNone/>
            </a:pPr>
            <a:r>
              <a:rPr lang="en-US" sz="3200" dirty="0"/>
              <a:t>Architecture overview</a:t>
            </a:r>
          </a:p>
        </p:txBody>
      </p:sp>
    </p:spTree>
    <p:extLst>
      <p:ext uri="{BB962C8B-B14F-4D97-AF65-F5344CB8AC3E}">
        <p14:creationId xmlns:p14="http://schemas.microsoft.com/office/powerpoint/2010/main" val="2652295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5103881-3357-4C87-D4CC-9D3CBC3D7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551" y="49505"/>
            <a:ext cx="9445923" cy="618295"/>
          </a:xfrm>
        </p:spPr>
        <p:txBody>
          <a:bodyPr/>
          <a:lstStyle/>
          <a:p>
            <a:pPr algn="r"/>
            <a:r>
              <a:rPr lang="en-US" dirty="0"/>
              <a:t>MG5AMC: from single-event to multi-event APIs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6A8D1C-8571-59BB-D87F-D600ED00DA05}"/>
              </a:ext>
            </a:extLst>
          </p:cNvPr>
          <p:cNvSpPr txBox="1"/>
          <p:nvPr/>
        </p:nvSpPr>
        <p:spPr>
          <a:xfrm>
            <a:off x="58564" y="89241"/>
            <a:ext cx="2099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OLD madevent APPLICATION</a:t>
            </a:r>
          </a:p>
          <a:p>
            <a:pPr algn="ctr"/>
            <a:r>
              <a:rPr lang="en-GB" b="1" dirty="0"/>
              <a:t>SINGLE-EVENT MEs</a:t>
            </a:r>
          </a:p>
          <a:p>
            <a:pPr algn="ctr"/>
            <a:r>
              <a:rPr lang="en-GB" b="1" dirty="0"/>
              <a:t>(&lt; 2020 or &lt; MG 3.6.0)</a:t>
            </a:r>
            <a:endParaRPr lang="LID4096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02F72C-9829-5717-0933-99A6961660F7}"/>
              </a:ext>
            </a:extLst>
          </p:cNvPr>
          <p:cNvSpPr txBox="1"/>
          <p:nvPr/>
        </p:nvSpPr>
        <p:spPr>
          <a:xfrm>
            <a:off x="3161840" y="2198468"/>
            <a:ext cx="2099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1. STANDALONE</a:t>
            </a:r>
          </a:p>
          <a:p>
            <a:pPr algn="ctr"/>
            <a:r>
              <a:rPr lang="en-GB" b="1" dirty="0"/>
              <a:t>(TOY) APPLICATION</a:t>
            </a:r>
          </a:p>
          <a:p>
            <a:pPr algn="ctr"/>
            <a:r>
              <a:rPr lang="en-GB" b="1" dirty="0"/>
              <a:t>MULTI-EVENT MEs</a:t>
            </a:r>
          </a:p>
          <a:p>
            <a:pPr algn="ctr"/>
            <a:r>
              <a:rPr lang="en-GB" b="1" dirty="0">
                <a:solidFill>
                  <a:srgbClr val="00B050"/>
                </a:solidFill>
              </a:rPr>
              <a:t>(2020-2021)</a:t>
            </a:r>
            <a:endParaRPr lang="LID4096" b="1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5D1FD2-2590-E191-688B-CB0BD8B2CA44}"/>
              </a:ext>
            </a:extLst>
          </p:cNvPr>
          <p:cNvSpPr txBox="1"/>
          <p:nvPr/>
        </p:nvSpPr>
        <p:spPr>
          <a:xfrm>
            <a:off x="8077415" y="2343521"/>
            <a:ext cx="2099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2. NEW madevent</a:t>
            </a:r>
          </a:p>
          <a:p>
            <a:pPr algn="ctr"/>
            <a:r>
              <a:rPr lang="en-GB" b="1" dirty="0"/>
              <a:t>APPLICATION</a:t>
            </a:r>
          </a:p>
          <a:p>
            <a:pPr algn="ctr"/>
            <a:r>
              <a:rPr lang="en-GB" b="1" dirty="0"/>
              <a:t>MULTI-EVENT MEs</a:t>
            </a:r>
          </a:p>
          <a:p>
            <a:pPr algn="ctr"/>
            <a:r>
              <a:rPr lang="en-GB" b="1" dirty="0">
                <a:solidFill>
                  <a:srgbClr val="00B050"/>
                </a:solidFill>
              </a:rPr>
              <a:t>(2022)</a:t>
            </a:r>
            <a:endParaRPr lang="LID4096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BCF7EB-6E32-A0BC-3EE7-F7CFDC00BECD}"/>
              </a:ext>
            </a:extLst>
          </p:cNvPr>
          <p:cNvSpPr txBox="1"/>
          <p:nvPr/>
        </p:nvSpPr>
        <p:spPr>
          <a:xfrm>
            <a:off x="3132774" y="1459804"/>
            <a:ext cx="2237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First we developed 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the new ME engines in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standalone applications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E9790C-E044-96AE-E59C-B15075FFE106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2258634" y="1829136"/>
            <a:ext cx="874140" cy="925939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A2608E2-1552-F56F-7CA5-20CE81576357}"/>
              </a:ext>
            </a:extLst>
          </p:cNvPr>
          <p:cNvSpPr txBox="1"/>
          <p:nvPr/>
        </p:nvSpPr>
        <p:spPr>
          <a:xfrm>
            <a:off x="312858" y="4228331"/>
            <a:ext cx="1846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CC00CC"/>
                </a:solidFill>
              </a:rPr>
              <a:t>MATRIX ELEMENT: CPU BOTTLENECK </a:t>
            </a:r>
          </a:p>
          <a:p>
            <a:pPr algn="ctr"/>
            <a:r>
              <a:rPr lang="en-US" sz="1200" b="1" i="1" dirty="0">
                <a:solidFill>
                  <a:srgbClr val="CC00CC"/>
                </a:solidFill>
              </a:rPr>
              <a:t>IN OLD madevent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842DA7-9DEB-F24E-6ED2-7CEC74FE79DD}"/>
              </a:ext>
            </a:extLst>
          </p:cNvPr>
          <p:cNvSpPr txBox="1"/>
          <p:nvPr/>
        </p:nvSpPr>
        <p:spPr>
          <a:xfrm>
            <a:off x="7653887" y="1169582"/>
            <a:ext cx="29017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Then we modified the existing 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all-Fortran madevent application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to use </a:t>
            </a:r>
            <a:r>
              <a:rPr lang="en-US" b="1" i="1" u="sng" dirty="0">
                <a:solidFill>
                  <a:srgbClr val="FF0000"/>
                </a:solidFill>
              </a:rPr>
              <a:t>multi-event</a:t>
            </a:r>
            <a:r>
              <a:rPr lang="en-US" b="1" dirty="0">
                <a:solidFill>
                  <a:srgbClr val="FF0000"/>
                </a:solidFill>
              </a:rPr>
              <a:t> APIs</a:t>
            </a:r>
            <a:r>
              <a:rPr lang="en-US" dirty="0">
                <a:solidFill>
                  <a:schemeClr val="bg2"/>
                </a:solidFill>
              </a:rPr>
              <a:t>, 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and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we injected CUDACPP MEs </a:t>
            </a:r>
            <a:r>
              <a:rPr lang="en-US" dirty="0">
                <a:solidFill>
                  <a:schemeClr val="bg2"/>
                </a:solidFill>
              </a:rPr>
              <a:t>into it (to replace Fortran MEs)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305638-07FC-B1EE-B316-60086D353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128" y="3258773"/>
            <a:ext cx="1915783" cy="32202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E826C84-CD2A-B7C0-FA6B-B792AE3C9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53" y="1026305"/>
            <a:ext cx="1923311" cy="3220279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6DAEFA-C7D4-191D-E3E7-50C930402961}"/>
              </a:ext>
            </a:extLst>
          </p:cNvPr>
          <p:cNvCxnSpPr>
            <a:cxnSpLocks/>
            <a:stCxn id="12" idx="3"/>
            <a:endCxn id="19" idx="1"/>
          </p:cNvCxnSpPr>
          <p:nvPr/>
        </p:nvCxnSpPr>
        <p:spPr>
          <a:xfrm flipV="1">
            <a:off x="5370206" y="1754358"/>
            <a:ext cx="2283681" cy="74778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232F0EE-091D-DAEB-AB25-CCF17BA72228}"/>
              </a:ext>
            </a:extLst>
          </p:cNvPr>
          <p:cNvGrpSpPr/>
          <p:nvPr/>
        </p:nvGrpSpPr>
        <p:grpSpPr>
          <a:xfrm>
            <a:off x="10147336" y="3344890"/>
            <a:ext cx="1698981" cy="2730029"/>
            <a:chOff x="10526887" y="3567316"/>
            <a:chExt cx="1698981" cy="273002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413B225-284F-A5E6-06C7-15233C90782A}"/>
                </a:ext>
              </a:extLst>
            </p:cNvPr>
            <p:cNvSpPr txBox="1"/>
            <p:nvPr/>
          </p:nvSpPr>
          <p:spPr>
            <a:xfrm>
              <a:off x="10586449" y="3680743"/>
              <a:ext cx="163941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sz="1200" b="1" i="1" dirty="0">
                  <a:solidFill>
                    <a:srgbClr val="CC00CC"/>
                  </a:solidFill>
                </a:rPr>
                <a:t>SCALAR: NEW BOTTLENECK</a:t>
              </a:r>
            </a:p>
            <a:p>
              <a:pPr algn="ctr"/>
              <a:r>
                <a:rPr lang="en-US" sz="1200" b="1" i="1" dirty="0">
                  <a:solidFill>
                    <a:srgbClr val="CC00CC"/>
                  </a:solidFill>
                </a:rPr>
                <a:t>(Amdahl’s law)</a:t>
              </a:r>
            </a:p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endParaRPr lang="en-US" sz="1200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sz="1200" b="1" i="1" dirty="0">
                  <a:solidFill>
                    <a:srgbClr val="CC00CC"/>
                  </a:solidFill>
                </a:rPr>
                <a:t>PARALLEL:</a:t>
              </a:r>
            </a:p>
            <a:p>
              <a:pPr algn="ctr"/>
              <a:r>
                <a:rPr lang="en-US" sz="1200" b="1" i="1" dirty="0">
                  <a:solidFill>
                    <a:srgbClr val="CC00CC"/>
                  </a:solidFill>
                </a:rPr>
                <a:t>MUCH FASTER!</a:t>
              </a:r>
            </a:p>
          </p:txBody>
        </p:sp>
        <p:sp>
          <p:nvSpPr>
            <p:cNvPr id="38" name="Right Brace 37">
              <a:extLst>
                <a:ext uri="{FF2B5EF4-FFF2-40B4-BE49-F238E27FC236}">
                  <a16:creationId xmlns:a16="http://schemas.microsoft.com/office/drawing/2014/main" id="{0CD2C9E9-AC87-500F-B885-9EF3FEEDF4BE}"/>
                </a:ext>
              </a:extLst>
            </p:cNvPr>
            <p:cNvSpPr/>
            <p:nvPr/>
          </p:nvSpPr>
          <p:spPr>
            <a:xfrm>
              <a:off x="10532533" y="3567316"/>
              <a:ext cx="225777" cy="1656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Brace 38">
              <a:extLst>
                <a:ext uri="{FF2B5EF4-FFF2-40B4-BE49-F238E27FC236}">
                  <a16:creationId xmlns:a16="http://schemas.microsoft.com/office/drawing/2014/main" id="{A27455AF-2346-E0E8-0F1E-479CB860988A}"/>
                </a:ext>
              </a:extLst>
            </p:cNvPr>
            <p:cNvSpPr/>
            <p:nvPr/>
          </p:nvSpPr>
          <p:spPr>
            <a:xfrm>
              <a:off x="10526887" y="5433345"/>
              <a:ext cx="225777" cy="864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3855EAD8-745B-96F2-4C5A-8635292C69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020" y="3183153"/>
            <a:ext cx="1902263" cy="3157883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663C1E8-9721-F1FE-3F27-943433FB55F6}"/>
              </a:ext>
            </a:extLst>
          </p:cNvPr>
          <p:cNvSpPr/>
          <p:nvPr/>
        </p:nvSpPr>
        <p:spPr>
          <a:xfrm>
            <a:off x="4904509" y="5533901"/>
            <a:ext cx="3764478" cy="1164829"/>
          </a:xfrm>
          <a:custGeom>
            <a:avLst/>
            <a:gdLst>
              <a:gd name="connsiteX0" fmla="*/ 0 w 3764478"/>
              <a:gd name="connsiteY0" fmla="*/ 0 h 1164829"/>
              <a:gd name="connsiteX1" fmla="*/ 831273 w 3764478"/>
              <a:gd name="connsiteY1" fmla="*/ 997528 h 1164829"/>
              <a:gd name="connsiteX2" fmla="*/ 2766951 w 3764478"/>
              <a:gd name="connsiteY2" fmla="*/ 1080655 h 1164829"/>
              <a:gd name="connsiteX3" fmla="*/ 3764478 w 3764478"/>
              <a:gd name="connsiteY3" fmla="*/ 142504 h 1164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4478" h="1164829">
                <a:moveTo>
                  <a:pt x="0" y="0"/>
                </a:moveTo>
                <a:cubicBezTo>
                  <a:pt x="185057" y="408709"/>
                  <a:pt x="370115" y="817419"/>
                  <a:pt x="831273" y="997528"/>
                </a:cubicBezTo>
                <a:cubicBezTo>
                  <a:pt x="1292431" y="1177637"/>
                  <a:pt x="2278084" y="1223159"/>
                  <a:pt x="2766951" y="1080655"/>
                </a:cubicBezTo>
                <a:cubicBezTo>
                  <a:pt x="3255819" y="938151"/>
                  <a:pt x="3510148" y="540327"/>
                  <a:pt x="3764478" y="142504"/>
                </a:cubicBezTo>
              </a:path>
            </a:pathLst>
          </a:custGeom>
          <a:noFill/>
          <a:ln w="38100">
            <a:solidFill>
              <a:srgbClr val="CC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FB77332-274D-266A-49B2-049B1A745228}"/>
              </a:ext>
            </a:extLst>
          </p:cNvPr>
          <p:cNvSpPr/>
          <p:nvPr/>
        </p:nvSpPr>
        <p:spPr>
          <a:xfrm>
            <a:off x="2054431" y="848931"/>
            <a:ext cx="8822609" cy="2464285"/>
          </a:xfrm>
          <a:custGeom>
            <a:avLst/>
            <a:gdLst>
              <a:gd name="connsiteX0" fmla="*/ 0 w 8822609"/>
              <a:gd name="connsiteY0" fmla="*/ 659235 h 2464285"/>
              <a:gd name="connsiteX1" fmla="*/ 4476998 w 8822609"/>
              <a:gd name="connsiteY1" fmla="*/ 53594 h 2464285"/>
              <a:gd name="connsiteX2" fmla="*/ 8680863 w 8822609"/>
              <a:gd name="connsiteY2" fmla="*/ 302975 h 2464285"/>
              <a:gd name="connsiteX3" fmla="*/ 7908966 w 8822609"/>
              <a:gd name="connsiteY3" fmla="*/ 2464285 h 2464285"/>
              <a:gd name="connsiteX4" fmla="*/ 7908966 w 8822609"/>
              <a:gd name="connsiteY4" fmla="*/ 2464285 h 246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22609" h="2464285">
                <a:moveTo>
                  <a:pt x="0" y="659235"/>
                </a:moveTo>
                <a:cubicBezTo>
                  <a:pt x="1515093" y="386103"/>
                  <a:pt x="3030187" y="112971"/>
                  <a:pt x="4476998" y="53594"/>
                </a:cubicBezTo>
                <a:cubicBezTo>
                  <a:pt x="5923809" y="-5783"/>
                  <a:pt x="8108868" y="-98807"/>
                  <a:pt x="8680863" y="302975"/>
                </a:cubicBezTo>
                <a:cubicBezTo>
                  <a:pt x="9252858" y="704757"/>
                  <a:pt x="7908966" y="2464285"/>
                  <a:pt x="7908966" y="2464285"/>
                </a:cubicBezTo>
                <a:lnTo>
                  <a:pt x="7908966" y="2464285"/>
                </a:ln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6078168-D2D3-C552-0AB7-B9148B4FF55B}"/>
              </a:ext>
            </a:extLst>
          </p:cNvPr>
          <p:cNvCxnSpPr/>
          <p:nvPr/>
        </p:nvCxnSpPr>
        <p:spPr>
          <a:xfrm>
            <a:off x="1876301" y="3313216"/>
            <a:ext cx="1698172" cy="2220685"/>
          </a:xfrm>
          <a:prstGeom prst="straightConnector1">
            <a:avLst/>
          </a:prstGeom>
          <a:ln w="38100">
            <a:solidFill>
              <a:srgbClr val="CC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388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4A2160-06E6-77E7-191D-52470B4C6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649259"/>
            <a:ext cx="12192000" cy="3436195"/>
          </a:xfrm>
        </p:spPr>
        <p:txBody>
          <a:bodyPr/>
          <a:lstStyle/>
          <a:p>
            <a:r>
              <a:rPr lang="en-GB" dirty="0"/>
              <a:t>(1) Design computational units using </a:t>
            </a:r>
            <a:r>
              <a:rPr lang="en-GB" b="1" u="sng" dirty="0">
                <a:solidFill>
                  <a:srgbClr val="FF0000"/>
                </a:solidFill>
              </a:rPr>
              <a:t>re-entrant functions with well-defined inputs and outputs</a:t>
            </a:r>
            <a:r>
              <a:rPr lang="en-GB" dirty="0">
                <a:solidFill>
                  <a:srgbClr val="FF0000"/>
                </a:solidFill>
              </a:rPr>
              <a:t>!</a:t>
            </a:r>
          </a:p>
          <a:p>
            <a:pPr lvl="1"/>
            <a:r>
              <a:rPr lang="en-GB" dirty="0"/>
              <a:t>Beware of hidden inputs and outputs from common blocks and static data...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(2) Keep data parallelism in mind from the start: </a:t>
            </a:r>
            <a:r>
              <a:rPr lang="en-GB" b="1" u="sng" dirty="0">
                <a:solidFill>
                  <a:srgbClr val="FF0000"/>
                </a:solidFill>
              </a:rPr>
              <a:t>move from single-event APIs to multi-event APIs!</a:t>
            </a:r>
          </a:p>
          <a:p>
            <a:pPr lvl="1"/>
            <a:r>
              <a:rPr lang="en-GB" dirty="0"/>
              <a:t>Well-defined input array of many events, well-defined output array of many events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584200" lvl="1" indent="0">
              <a:buNone/>
            </a:pPr>
            <a:endParaRPr lang="en-GB" dirty="0"/>
          </a:p>
          <a:p>
            <a:pPr marL="152400" indent="0">
              <a:buNone/>
            </a:pPr>
            <a:r>
              <a:rPr lang="en-GB" sz="2400" b="1" i="1" u="sng" dirty="0"/>
              <a:t>If you design a new Monte Carlo from scratch, these are MUST's, not SHOULD's!</a:t>
            </a:r>
            <a:endParaRPr lang="en-GB" b="1" i="1" u="sng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1164EE-0628-F930-362C-D525864CB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42969"/>
            <a:ext cx="11951998" cy="333810"/>
          </a:xfrm>
        </p:spPr>
        <p:txBody>
          <a:bodyPr/>
          <a:lstStyle/>
          <a:p>
            <a:r>
              <a:rPr lang="en-GB" dirty="0"/>
              <a:t>Do's and dont's - two simple lessons learnt for any MC generator</a:t>
            </a:r>
            <a:endParaRPr lang="LID4096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BFC369A-1F6E-CF52-313D-9DDEF2386075}"/>
              </a:ext>
            </a:extLst>
          </p:cNvPr>
          <p:cNvGrpSpPr/>
          <p:nvPr/>
        </p:nvGrpSpPr>
        <p:grpSpPr>
          <a:xfrm>
            <a:off x="1133206" y="4170934"/>
            <a:ext cx="4843950" cy="1655235"/>
            <a:chOff x="1133206" y="4552618"/>
            <a:chExt cx="4843950" cy="165523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6DFDFF3-DC47-A405-57F7-675297F2E89F}"/>
                </a:ext>
              </a:extLst>
            </p:cNvPr>
            <p:cNvGrpSpPr/>
            <p:nvPr/>
          </p:nvGrpSpPr>
          <p:grpSpPr>
            <a:xfrm>
              <a:off x="1133206" y="4576199"/>
              <a:ext cx="4843950" cy="348143"/>
              <a:chOff x="889930" y="2555437"/>
              <a:chExt cx="4843950" cy="348143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85F4DDC8-3E5B-C905-60A8-F46DED174EA6}"/>
                  </a:ext>
                </a:extLst>
              </p:cNvPr>
              <p:cNvSpPr/>
              <p:nvPr/>
            </p:nvSpPr>
            <p:spPr>
              <a:xfrm>
                <a:off x="2003571" y="2555437"/>
                <a:ext cx="2354510" cy="348143"/>
              </a:xfrm>
              <a:prstGeom prst="rect">
                <a:avLst/>
              </a:prstGeom>
              <a:solidFill>
                <a:srgbClr val="CC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>
                    <a:solidFill>
                      <a:schemeClr val="bg2"/>
                    </a:solidFill>
                  </a:rPr>
                  <a:t>PROCESS ONE EVENT</a:t>
                </a:r>
                <a:endParaRPr lang="LID4096" sz="1200" b="1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56" name="Arrow: Right 55">
                <a:extLst>
                  <a:ext uri="{FF2B5EF4-FFF2-40B4-BE49-F238E27FC236}">
                    <a16:creationId xmlns:a16="http://schemas.microsoft.com/office/drawing/2014/main" id="{0E43555E-BBDC-F311-60F7-6A9B464E182E}"/>
                  </a:ext>
                </a:extLst>
              </p:cNvPr>
              <p:cNvSpPr/>
              <p:nvPr/>
            </p:nvSpPr>
            <p:spPr>
              <a:xfrm>
                <a:off x="1439412" y="2632234"/>
                <a:ext cx="490756" cy="1950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7" name="Arrow: Right 56">
                <a:extLst>
                  <a:ext uri="{FF2B5EF4-FFF2-40B4-BE49-F238E27FC236}">
                    <a16:creationId xmlns:a16="http://schemas.microsoft.com/office/drawing/2014/main" id="{6F29D256-ED04-6B45-7C57-2A6DA44C2317}"/>
                  </a:ext>
                </a:extLst>
              </p:cNvPr>
              <p:cNvSpPr/>
              <p:nvPr/>
            </p:nvSpPr>
            <p:spPr>
              <a:xfrm>
                <a:off x="4452443" y="2631185"/>
                <a:ext cx="490756" cy="195045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8951251-5312-B4BE-A316-302C698FC0D7}"/>
                  </a:ext>
                </a:extLst>
              </p:cNvPr>
              <p:cNvSpPr txBox="1"/>
              <p:nvPr/>
            </p:nvSpPr>
            <p:spPr>
              <a:xfrm>
                <a:off x="889930" y="2566159"/>
                <a:ext cx="6417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1 IN</a:t>
                </a:r>
                <a:endParaRPr lang="LID4096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0405DF-BB99-5063-F837-13DA3F95E58A}"/>
                  </a:ext>
                </a:extLst>
              </p:cNvPr>
              <p:cNvSpPr txBox="1"/>
              <p:nvPr/>
            </p:nvSpPr>
            <p:spPr>
              <a:xfrm>
                <a:off x="4909650" y="2574818"/>
                <a:ext cx="8242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B050"/>
                    </a:solidFill>
                  </a:rPr>
                  <a:t>1 OUT</a:t>
                </a:r>
                <a:endParaRPr lang="LID4096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9B82BD0-05A3-8143-9679-3F44D30570BF}"/>
                </a:ext>
              </a:extLst>
            </p:cNvPr>
            <p:cNvSpPr/>
            <p:nvPr/>
          </p:nvSpPr>
          <p:spPr>
            <a:xfrm>
              <a:off x="2246847" y="5139660"/>
              <a:ext cx="2354510" cy="1068193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2"/>
                  </a:solidFill>
                </a:rPr>
                <a:t>PROCESS N EVENTS</a:t>
              </a:r>
              <a:endParaRPr lang="LID4096" sz="1200" b="1" dirty="0">
                <a:solidFill>
                  <a:schemeClr val="bg2"/>
                </a:solidFill>
              </a:endParaRPr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96D3E41B-7D7A-BE12-4532-F298ADE33287}"/>
                </a:ext>
              </a:extLst>
            </p:cNvPr>
            <p:cNvSpPr/>
            <p:nvPr/>
          </p:nvSpPr>
          <p:spPr>
            <a:xfrm>
              <a:off x="1695278" y="5216457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0026A561-589E-3DDC-66F2-5E507FACFB7F}"/>
                </a:ext>
              </a:extLst>
            </p:cNvPr>
            <p:cNvSpPr/>
            <p:nvPr/>
          </p:nvSpPr>
          <p:spPr>
            <a:xfrm>
              <a:off x="4695719" y="5215408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131E1E2-FE8F-4B29-D493-A449ED6523EC}"/>
                </a:ext>
              </a:extLst>
            </p:cNvPr>
            <p:cNvSpPr txBox="1"/>
            <p:nvPr/>
          </p:nvSpPr>
          <p:spPr>
            <a:xfrm>
              <a:off x="1133206" y="5536266"/>
              <a:ext cx="641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N IN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2C1F5D4-3AC0-B3A4-540E-5AE9D37F0EA7}"/>
                </a:ext>
              </a:extLst>
            </p:cNvPr>
            <p:cNvSpPr txBox="1"/>
            <p:nvPr/>
          </p:nvSpPr>
          <p:spPr>
            <a:xfrm>
              <a:off x="5152926" y="5544925"/>
              <a:ext cx="824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N OUT</a:t>
              </a:r>
              <a:endParaRPr lang="LID4096" b="1" dirty="0">
                <a:solidFill>
                  <a:srgbClr val="00B050"/>
                </a:solidFill>
              </a:endParaRPr>
            </a:p>
          </p:txBody>
        </p: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DB299E20-EAD0-162F-AD51-DDD0B0AB0121}"/>
                </a:ext>
              </a:extLst>
            </p:cNvPr>
            <p:cNvSpPr/>
            <p:nvPr/>
          </p:nvSpPr>
          <p:spPr>
            <a:xfrm>
              <a:off x="1695278" y="5469519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C7400FA7-B3F8-B05F-422D-690D67DBBE9C}"/>
                </a:ext>
              </a:extLst>
            </p:cNvPr>
            <p:cNvSpPr/>
            <p:nvPr/>
          </p:nvSpPr>
          <p:spPr>
            <a:xfrm>
              <a:off x="4695719" y="5468470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F31E52CE-4E70-0FD1-1376-6510F19885B8}"/>
                </a:ext>
              </a:extLst>
            </p:cNvPr>
            <p:cNvSpPr/>
            <p:nvPr/>
          </p:nvSpPr>
          <p:spPr>
            <a:xfrm>
              <a:off x="1695278" y="5721591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E078DDD9-0B24-91E1-B80A-17701B8F4506}"/>
                </a:ext>
              </a:extLst>
            </p:cNvPr>
            <p:cNvSpPr/>
            <p:nvPr/>
          </p:nvSpPr>
          <p:spPr>
            <a:xfrm>
              <a:off x="4695719" y="5720542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DCDC99D4-5084-0515-0CEA-D464A4734132}"/>
                </a:ext>
              </a:extLst>
            </p:cNvPr>
            <p:cNvSpPr/>
            <p:nvPr/>
          </p:nvSpPr>
          <p:spPr>
            <a:xfrm>
              <a:off x="1695278" y="5974653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F3B1A317-30C9-D5DF-401A-04469F8E2534}"/>
                </a:ext>
              </a:extLst>
            </p:cNvPr>
            <p:cNvSpPr/>
            <p:nvPr/>
          </p:nvSpPr>
          <p:spPr>
            <a:xfrm>
              <a:off x="4695719" y="5973604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33B23E2-BBDE-EC9D-3929-242FC0D59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85606" y="4552618"/>
              <a:ext cx="4595077" cy="37914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08FE832-557D-3418-A924-8D0F6B9D17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5606" y="4561277"/>
              <a:ext cx="4661478" cy="37783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2D708A8-6247-FB2F-4C3A-9736C2B8F1A7}"/>
              </a:ext>
            </a:extLst>
          </p:cNvPr>
          <p:cNvGrpSpPr/>
          <p:nvPr/>
        </p:nvGrpSpPr>
        <p:grpSpPr>
          <a:xfrm>
            <a:off x="522215" y="1516270"/>
            <a:ext cx="5692630" cy="1578789"/>
            <a:chOff x="639662" y="1607055"/>
            <a:chExt cx="5692630" cy="1578789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D5661AE-0500-A266-3281-5FF48FC22CDD}"/>
                </a:ext>
              </a:extLst>
            </p:cNvPr>
            <p:cNvGrpSpPr/>
            <p:nvPr/>
          </p:nvGrpSpPr>
          <p:grpSpPr>
            <a:xfrm>
              <a:off x="1285606" y="2669921"/>
              <a:ext cx="4661478" cy="515923"/>
              <a:chOff x="1285606" y="3047415"/>
              <a:chExt cx="4661478" cy="515923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5F35D70F-BA04-16D0-3346-5A95B408EBB4}"/>
                  </a:ext>
                </a:extLst>
              </p:cNvPr>
              <p:cNvSpPr/>
              <p:nvPr/>
            </p:nvSpPr>
            <p:spPr>
              <a:xfrm>
                <a:off x="2399247" y="3047415"/>
                <a:ext cx="2354510" cy="515923"/>
              </a:xfrm>
              <a:prstGeom prst="rect">
                <a:avLst/>
              </a:prstGeom>
              <a:solidFill>
                <a:srgbClr val="CC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>
                    <a:solidFill>
                      <a:schemeClr val="bg2"/>
                    </a:solidFill>
                  </a:rPr>
                  <a:t>REENTRANT FUNCTION</a:t>
                </a:r>
              </a:p>
              <a:p>
                <a:pPr algn="ctr"/>
                <a:r>
                  <a:rPr lang="en-GB" sz="1200" b="1" dirty="0">
                    <a:solidFill>
                      <a:schemeClr val="bg2"/>
                    </a:solidFill>
                  </a:rPr>
                  <a:t>(NO STATE! THREAD SAFE!)</a:t>
                </a:r>
                <a:endParaRPr lang="LID4096" sz="1200" b="1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79" name="Arrow: Right 78">
                <a:extLst>
                  <a:ext uri="{FF2B5EF4-FFF2-40B4-BE49-F238E27FC236}">
                    <a16:creationId xmlns:a16="http://schemas.microsoft.com/office/drawing/2014/main" id="{57317A73-3EFE-82B1-68A3-216E961D1ACA}"/>
                  </a:ext>
                </a:extLst>
              </p:cNvPr>
              <p:cNvSpPr/>
              <p:nvPr/>
            </p:nvSpPr>
            <p:spPr>
              <a:xfrm>
                <a:off x="1835088" y="3217490"/>
                <a:ext cx="490756" cy="1950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80" name="Arrow: Right 79">
                <a:extLst>
                  <a:ext uri="{FF2B5EF4-FFF2-40B4-BE49-F238E27FC236}">
                    <a16:creationId xmlns:a16="http://schemas.microsoft.com/office/drawing/2014/main" id="{DA973282-3A69-8CB4-D7ED-871073C84841}"/>
                  </a:ext>
                </a:extLst>
              </p:cNvPr>
              <p:cNvSpPr/>
              <p:nvPr/>
            </p:nvSpPr>
            <p:spPr>
              <a:xfrm>
                <a:off x="4848119" y="3216441"/>
                <a:ext cx="490756" cy="195045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7A598076-E9B4-60E8-B488-92B10582EC51}"/>
                  </a:ext>
                </a:extLst>
              </p:cNvPr>
              <p:cNvSpPr txBox="1"/>
              <p:nvPr/>
            </p:nvSpPr>
            <p:spPr>
              <a:xfrm>
                <a:off x="1285606" y="3151415"/>
                <a:ext cx="6417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IN</a:t>
                </a:r>
                <a:endParaRPr lang="LID4096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6C903CA8-D09B-468D-EA68-BC5DCBB627A9}"/>
                  </a:ext>
                </a:extLst>
              </p:cNvPr>
              <p:cNvSpPr txBox="1"/>
              <p:nvPr/>
            </p:nvSpPr>
            <p:spPr>
              <a:xfrm>
                <a:off x="5305326" y="3160074"/>
                <a:ext cx="6417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B050"/>
                    </a:solidFill>
                  </a:rPr>
                  <a:t>OUT</a:t>
                </a:r>
                <a:endParaRPr lang="LID4096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73601B0-6094-6EA0-C62D-5D74E09F7B65}"/>
                </a:ext>
              </a:extLst>
            </p:cNvPr>
            <p:cNvGrpSpPr/>
            <p:nvPr/>
          </p:nvGrpSpPr>
          <p:grpSpPr>
            <a:xfrm>
              <a:off x="639662" y="1607055"/>
              <a:ext cx="5692630" cy="767734"/>
              <a:chOff x="639662" y="1607055"/>
              <a:chExt cx="5692630" cy="767734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E92960B3-ABE7-4178-1798-A6C9699FC13C}"/>
                  </a:ext>
                </a:extLst>
              </p:cNvPr>
              <p:cNvSpPr/>
              <p:nvPr/>
            </p:nvSpPr>
            <p:spPr>
              <a:xfrm>
                <a:off x="2399247" y="1672081"/>
                <a:ext cx="2354510" cy="694936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>
                    <a:solidFill>
                      <a:srgbClr val="000000"/>
                    </a:solidFill>
                  </a:rPr>
                  <a:t>STATEFUL FUNCTION</a:t>
                </a:r>
              </a:p>
            </p:txBody>
          </p:sp>
          <p:sp>
            <p:nvSpPr>
              <p:cNvPr id="66" name="Arrow: Right 65">
                <a:extLst>
                  <a:ext uri="{FF2B5EF4-FFF2-40B4-BE49-F238E27FC236}">
                    <a16:creationId xmlns:a16="http://schemas.microsoft.com/office/drawing/2014/main" id="{9A206545-84E4-4525-566E-5777A91E24DF}"/>
                  </a:ext>
                </a:extLst>
              </p:cNvPr>
              <p:cNvSpPr/>
              <p:nvPr/>
            </p:nvSpPr>
            <p:spPr>
              <a:xfrm>
                <a:off x="1835088" y="1673130"/>
                <a:ext cx="490756" cy="1950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67" name="Arrow: Right 66">
                <a:extLst>
                  <a:ext uri="{FF2B5EF4-FFF2-40B4-BE49-F238E27FC236}">
                    <a16:creationId xmlns:a16="http://schemas.microsoft.com/office/drawing/2014/main" id="{A86CC17B-8D23-3B32-E7B4-65E7F3E82281}"/>
                  </a:ext>
                </a:extLst>
              </p:cNvPr>
              <p:cNvSpPr/>
              <p:nvPr/>
            </p:nvSpPr>
            <p:spPr>
              <a:xfrm>
                <a:off x="4848119" y="1672081"/>
                <a:ext cx="490756" cy="195045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EC1DCF67-3F0B-284E-54A4-F441C0A16958}"/>
                  </a:ext>
                </a:extLst>
              </p:cNvPr>
              <p:cNvSpPr txBox="1"/>
              <p:nvPr/>
            </p:nvSpPr>
            <p:spPr>
              <a:xfrm>
                <a:off x="1015068" y="1607055"/>
                <a:ext cx="9122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"IN" ?</a:t>
                </a:r>
                <a:endParaRPr lang="LID4096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7EA4D64-FBDF-DBAE-1E93-BDE5E1E50149}"/>
                  </a:ext>
                </a:extLst>
              </p:cNvPr>
              <p:cNvSpPr txBox="1"/>
              <p:nvPr/>
            </p:nvSpPr>
            <p:spPr>
              <a:xfrm>
                <a:off x="5305326" y="1615714"/>
                <a:ext cx="9402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B050"/>
                    </a:solidFill>
                  </a:rPr>
                  <a:t>"OUT" ?</a:t>
                </a:r>
                <a:endParaRPr lang="LID4096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0" name="Arrow: Right 69">
                <a:extLst>
                  <a:ext uri="{FF2B5EF4-FFF2-40B4-BE49-F238E27FC236}">
                    <a16:creationId xmlns:a16="http://schemas.microsoft.com/office/drawing/2014/main" id="{636ECA48-EB42-A4DE-0D14-5C1B30B65574}"/>
                  </a:ext>
                </a:extLst>
              </p:cNvPr>
              <p:cNvSpPr/>
              <p:nvPr/>
            </p:nvSpPr>
            <p:spPr>
              <a:xfrm>
                <a:off x="1840682" y="2023686"/>
                <a:ext cx="490756" cy="59807"/>
              </a:xfrm>
              <a:prstGeom prst="rightArrow">
                <a:avLst/>
              </a:prstGeom>
              <a:solidFill>
                <a:srgbClr val="CC00FF"/>
              </a:solidFill>
              <a:ln>
                <a:solidFill>
                  <a:srgbClr val="CC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>
                  <a:solidFill>
                    <a:srgbClr val="CC00FF"/>
                  </a:solidFill>
                </a:endParaRPr>
              </a:p>
            </p:txBody>
          </p:sp>
          <p:sp>
            <p:nvSpPr>
              <p:cNvPr id="71" name="Arrow: Right 70">
                <a:extLst>
                  <a:ext uri="{FF2B5EF4-FFF2-40B4-BE49-F238E27FC236}">
                    <a16:creationId xmlns:a16="http://schemas.microsoft.com/office/drawing/2014/main" id="{1CD184DE-2269-2746-E1B7-DBF5D847BE43}"/>
                  </a:ext>
                </a:extLst>
              </p:cNvPr>
              <p:cNvSpPr/>
              <p:nvPr/>
            </p:nvSpPr>
            <p:spPr>
              <a:xfrm>
                <a:off x="4853713" y="2023686"/>
                <a:ext cx="490756" cy="59807"/>
              </a:xfrm>
              <a:prstGeom prst="rightArrow">
                <a:avLst/>
              </a:prstGeom>
              <a:solidFill>
                <a:srgbClr val="808000"/>
              </a:solidFill>
              <a:ln>
                <a:solidFill>
                  <a:srgbClr val="8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1EB619E-2903-AF24-FD51-F935ACCC1873}"/>
                  </a:ext>
                </a:extLst>
              </p:cNvPr>
              <p:cNvSpPr txBox="1"/>
              <p:nvPr/>
            </p:nvSpPr>
            <p:spPr>
              <a:xfrm>
                <a:off x="639662" y="1925528"/>
                <a:ext cx="1449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CC00FF"/>
                    </a:solidFill>
                  </a:rPr>
                  <a:t>/COMMON/...</a:t>
                </a:r>
                <a:endParaRPr lang="LID4096" sz="1000" b="1" dirty="0">
                  <a:solidFill>
                    <a:srgbClr val="CC00FF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7D2AF97F-4D46-FD28-4BB4-C6B248B70628}"/>
                  </a:ext>
                </a:extLst>
              </p:cNvPr>
              <p:cNvSpPr txBox="1"/>
              <p:nvPr/>
            </p:nvSpPr>
            <p:spPr>
              <a:xfrm>
                <a:off x="5275968" y="1933300"/>
                <a:ext cx="10563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808000"/>
                    </a:solidFill>
                  </a:rPr>
                  <a:t>/COMMON/...</a:t>
                </a:r>
                <a:endParaRPr lang="LID4096" sz="1000" b="1" dirty="0">
                  <a:solidFill>
                    <a:srgbClr val="808000"/>
                  </a:solidFill>
                </a:endParaRPr>
              </a:p>
            </p:txBody>
          </p:sp>
          <p:sp>
            <p:nvSpPr>
              <p:cNvPr id="74" name="Arrow: Right 73">
                <a:extLst>
                  <a:ext uri="{FF2B5EF4-FFF2-40B4-BE49-F238E27FC236}">
                    <a16:creationId xmlns:a16="http://schemas.microsoft.com/office/drawing/2014/main" id="{A50058B8-04EE-2007-A499-A5A5F20C71A0}"/>
                  </a:ext>
                </a:extLst>
              </p:cNvPr>
              <p:cNvSpPr/>
              <p:nvPr/>
            </p:nvSpPr>
            <p:spPr>
              <a:xfrm>
                <a:off x="1840682" y="2218954"/>
                <a:ext cx="490756" cy="59807"/>
              </a:xfrm>
              <a:prstGeom prst="rightArrow">
                <a:avLst/>
              </a:prstGeom>
              <a:solidFill>
                <a:srgbClr val="CC00FF"/>
              </a:solidFill>
              <a:ln>
                <a:solidFill>
                  <a:srgbClr val="CC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>
                  <a:solidFill>
                    <a:srgbClr val="CC00FF"/>
                  </a:solidFill>
                </a:endParaRPr>
              </a:p>
            </p:txBody>
          </p:sp>
          <p:sp>
            <p:nvSpPr>
              <p:cNvPr id="75" name="Arrow: Right 74">
                <a:extLst>
                  <a:ext uri="{FF2B5EF4-FFF2-40B4-BE49-F238E27FC236}">
                    <a16:creationId xmlns:a16="http://schemas.microsoft.com/office/drawing/2014/main" id="{B3E5974F-7EA8-FF5D-1037-493EEA037F25}"/>
                  </a:ext>
                </a:extLst>
              </p:cNvPr>
              <p:cNvSpPr/>
              <p:nvPr/>
            </p:nvSpPr>
            <p:spPr>
              <a:xfrm>
                <a:off x="4853713" y="2218954"/>
                <a:ext cx="490756" cy="59807"/>
              </a:xfrm>
              <a:prstGeom prst="rightArrow">
                <a:avLst/>
              </a:prstGeom>
              <a:solidFill>
                <a:srgbClr val="808000"/>
              </a:solidFill>
              <a:ln>
                <a:solidFill>
                  <a:srgbClr val="8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3730CA09-C6C8-97C2-A368-BAF53518B545}"/>
                  </a:ext>
                </a:extLst>
              </p:cNvPr>
              <p:cNvSpPr txBox="1"/>
              <p:nvPr/>
            </p:nvSpPr>
            <p:spPr>
              <a:xfrm>
                <a:off x="639662" y="2120796"/>
                <a:ext cx="1449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CC00FF"/>
                    </a:solidFill>
                  </a:rPr>
                  <a:t>static ...</a:t>
                </a:r>
                <a:endParaRPr lang="LID4096" sz="1000" b="1" dirty="0">
                  <a:solidFill>
                    <a:srgbClr val="CC00FF"/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A7728F8-AB7A-55CE-C092-32CF7D0CFAE8}"/>
                  </a:ext>
                </a:extLst>
              </p:cNvPr>
              <p:cNvSpPr txBox="1"/>
              <p:nvPr/>
            </p:nvSpPr>
            <p:spPr>
              <a:xfrm>
                <a:off x="5275968" y="2128568"/>
                <a:ext cx="10563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808000"/>
                    </a:solidFill>
                  </a:rPr>
                  <a:t>static ...</a:t>
                </a:r>
                <a:endParaRPr lang="LID4096" sz="1000" b="1" dirty="0">
                  <a:solidFill>
                    <a:srgbClr val="808000"/>
                  </a:solidFill>
                </a:endParaRPr>
              </a:p>
            </p:txBody>
          </p: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B3D174F-35E5-FDC0-EB25-A795122533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844" y="1631420"/>
              <a:ext cx="5410899" cy="83795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973D591-C356-DCD5-688D-1F218FCC3EF9}"/>
                </a:ext>
              </a:extLst>
            </p:cNvPr>
            <p:cNvCxnSpPr>
              <a:cxnSpLocks/>
            </p:cNvCxnSpPr>
            <p:nvPr/>
          </p:nvCxnSpPr>
          <p:spPr>
            <a:xfrm>
              <a:off x="910896" y="1667358"/>
              <a:ext cx="5334708" cy="79257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56833F2-F5AF-8AA7-D768-C6449924222E}"/>
              </a:ext>
            </a:extLst>
          </p:cNvPr>
          <p:cNvSpPr txBox="1"/>
          <p:nvPr/>
        </p:nvSpPr>
        <p:spPr>
          <a:xfrm>
            <a:off x="6641439" y="4557431"/>
            <a:ext cx="4634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 additional technicality: prefer Structure-of-Array (SOA) memory layouts for the inputs and outputs!</a:t>
            </a:r>
          </a:p>
          <a:p>
            <a:pPr algn="ctr"/>
            <a:r>
              <a:rPr lang="en-GB" i="1" dirty="0"/>
              <a:t>[Strictly needed only internally for SIMD and useful for GPUs, but good to have also in the API of the function]</a:t>
            </a:r>
            <a:endParaRPr lang="LID4096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3ABD21-18B4-EC90-993A-33092F01BC37}"/>
              </a:ext>
            </a:extLst>
          </p:cNvPr>
          <p:cNvSpPr txBox="1"/>
          <p:nvPr/>
        </p:nvSpPr>
        <p:spPr>
          <a:xfrm>
            <a:off x="6550412" y="1842515"/>
            <a:ext cx="46342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IMO, within MG5AMC this remains an important issue that complicates the porting to GPU/SIMD </a:t>
            </a:r>
          </a:p>
          <a:p>
            <a:pPr algn="ctr"/>
            <a:r>
              <a:rPr lang="en-GB" i="1" dirty="0"/>
              <a:t>of non-ME components like phase space sampling...</a:t>
            </a:r>
          </a:p>
        </p:txBody>
      </p:sp>
    </p:spTree>
    <p:extLst>
      <p:ext uri="{BB962C8B-B14F-4D97-AF65-F5344CB8AC3E}">
        <p14:creationId xmlns:p14="http://schemas.microsoft.com/office/powerpoint/2010/main" val="310248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>
            <a:extLst>
              <a:ext uri="{FF2B5EF4-FFF2-40B4-BE49-F238E27FC236}">
                <a16:creationId xmlns:a16="http://schemas.microsoft.com/office/drawing/2014/main" id="{E9BF6C70-8827-8B31-509F-DFA5EA422E46}"/>
              </a:ext>
            </a:extLst>
          </p:cNvPr>
          <p:cNvSpPr/>
          <p:nvPr/>
        </p:nvSpPr>
        <p:spPr>
          <a:xfrm>
            <a:off x="240002" y="3869473"/>
            <a:ext cx="6562242" cy="229715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1164EE-0628-F930-362C-D525864CB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single-event to multi-event APIs: some specific examples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BC567-5B49-B969-90DA-1391E36C9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5351929"/>
          </a:xfrm>
        </p:spPr>
        <p:txBody>
          <a:bodyPr/>
          <a:lstStyle/>
          <a:p>
            <a:r>
              <a:rPr lang="en-US" dirty="0"/>
              <a:t>1. </a:t>
            </a:r>
            <a:r>
              <a:rPr lang="en-US" b="1" dirty="0"/>
              <a:t>MG5AMC at LO</a:t>
            </a:r>
            <a:r>
              <a:rPr lang="en-US" dirty="0"/>
              <a:t>: the work described in this talk!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This was the work necessary on the madevent Fortran framework (to interface to the CUDACPP “bridge”)</a:t>
            </a:r>
          </a:p>
          <a:p>
            <a:pPr lvl="3"/>
            <a:endParaRPr lang="en-US" dirty="0"/>
          </a:p>
          <a:p>
            <a:r>
              <a:rPr lang="en-US" dirty="0"/>
              <a:t>2. </a:t>
            </a:r>
            <a:r>
              <a:rPr lang="en-US" b="1" dirty="0"/>
              <a:t>MG5AMC at NLO</a:t>
            </a:r>
            <a:r>
              <a:rPr lang="en-US" dirty="0"/>
              <a:t>: the ongoing work described in the next talk by Zenny!</a:t>
            </a:r>
          </a:p>
          <a:p>
            <a:pPr lvl="1"/>
            <a:r>
              <a:rPr lang="en-US" dirty="0"/>
              <a:t>The general idea (and possibly the interface of the CUDACPP “bridge”) remains the same at NLO as at LO</a:t>
            </a:r>
          </a:p>
          <a:p>
            <a:pPr lvl="3"/>
            <a:endParaRPr lang="en-US" dirty="0"/>
          </a:p>
          <a:p>
            <a:r>
              <a:rPr lang="en-US" dirty="0"/>
              <a:t>3. </a:t>
            </a:r>
            <a:r>
              <a:rPr lang="en-US" b="1" dirty="0"/>
              <a:t>POWHEG + MG5AMC</a:t>
            </a:r>
            <a:r>
              <a:rPr lang="en-US" dirty="0"/>
              <a:t>: the work we plan to collaborate with!</a:t>
            </a:r>
          </a:p>
          <a:p>
            <a:pPr lvl="1"/>
            <a:r>
              <a:rPr lang="en-US" dirty="0"/>
              <a:t>This is the work the POWHEG team would need to do on their framework (to interface to the MG5AMC CUDACPP “bridge”)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BFC369A-1F6E-CF52-313D-9DDEF2386075}"/>
              </a:ext>
            </a:extLst>
          </p:cNvPr>
          <p:cNvGrpSpPr/>
          <p:nvPr/>
        </p:nvGrpSpPr>
        <p:grpSpPr>
          <a:xfrm>
            <a:off x="1133206" y="4170934"/>
            <a:ext cx="4843950" cy="1655235"/>
            <a:chOff x="1133206" y="4552618"/>
            <a:chExt cx="4843950" cy="165523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6DFDFF3-DC47-A405-57F7-675297F2E89F}"/>
                </a:ext>
              </a:extLst>
            </p:cNvPr>
            <p:cNvGrpSpPr/>
            <p:nvPr/>
          </p:nvGrpSpPr>
          <p:grpSpPr>
            <a:xfrm>
              <a:off x="1133206" y="4576199"/>
              <a:ext cx="4843950" cy="348143"/>
              <a:chOff x="889930" y="2555437"/>
              <a:chExt cx="4843950" cy="348143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85F4DDC8-3E5B-C905-60A8-F46DED174EA6}"/>
                  </a:ext>
                </a:extLst>
              </p:cNvPr>
              <p:cNvSpPr/>
              <p:nvPr/>
            </p:nvSpPr>
            <p:spPr>
              <a:xfrm>
                <a:off x="2003571" y="2555437"/>
                <a:ext cx="2354510" cy="348143"/>
              </a:xfrm>
              <a:prstGeom prst="rect">
                <a:avLst/>
              </a:prstGeom>
              <a:solidFill>
                <a:srgbClr val="CC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>
                    <a:solidFill>
                      <a:schemeClr val="bg2"/>
                    </a:solidFill>
                  </a:rPr>
                  <a:t>PROCESS ONE EVENT</a:t>
                </a:r>
                <a:endParaRPr lang="LID4096" sz="1200" b="1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56" name="Arrow: Right 55">
                <a:extLst>
                  <a:ext uri="{FF2B5EF4-FFF2-40B4-BE49-F238E27FC236}">
                    <a16:creationId xmlns:a16="http://schemas.microsoft.com/office/drawing/2014/main" id="{0E43555E-BBDC-F311-60F7-6A9B464E182E}"/>
                  </a:ext>
                </a:extLst>
              </p:cNvPr>
              <p:cNvSpPr/>
              <p:nvPr/>
            </p:nvSpPr>
            <p:spPr>
              <a:xfrm>
                <a:off x="1439412" y="2632234"/>
                <a:ext cx="490756" cy="1950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7" name="Arrow: Right 56">
                <a:extLst>
                  <a:ext uri="{FF2B5EF4-FFF2-40B4-BE49-F238E27FC236}">
                    <a16:creationId xmlns:a16="http://schemas.microsoft.com/office/drawing/2014/main" id="{6F29D256-ED04-6B45-7C57-2A6DA44C2317}"/>
                  </a:ext>
                </a:extLst>
              </p:cNvPr>
              <p:cNvSpPr/>
              <p:nvPr/>
            </p:nvSpPr>
            <p:spPr>
              <a:xfrm>
                <a:off x="4452443" y="2631185"/>
                <a:ext cx="490756" cy="195045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8951251-5312-B4BE-A316-302C698FC0D7}"/>
                  </a:ext>
                </a:extLst>
              </p:cNvPr>
              <p:cNvSpPr txBox="1"/>
              <p:nvPr/>
            </p:nvSpPr>
            <p:spPr>
              <a:xfrm>
                <a:off x="889930" y="2566159"/>
                <a:ext cx="6417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1 IN</a:t>
                </a:r>
                <a:endParaRPr lang="LID4096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0405DF-BB99-5063-F837-13DA3F95E58A}"/>
                  </a:ext>
                </a:extLst>
              </p:cNvPr>
              <p:cNvSpPr txBox="1"/>
              <p:nvPr/>
            </p:nvSpPr>
            <p:spPr>
              <a:xfrm>
                <a:off x="4909650" y="2574818"/>
                <a:ext cx="8242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B050"/>
                    </a:solidFill>
                  </a:rPr>
                  <a:t>1 OUT</a:t>
                </a:r>
                <a:endParaRPr lang="LID4096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9B82BD0-05A3-8143-9679-3F44D30570BF}"/>
                </a:ext>
              </a:extLst>
            </p:cNvPr>
            <p:cNvSpPr/>
            <p:nvPr/>
          </p:nvSpPr>
          <p:spPr>
            <a:xfrm>
              <a:off x="2246847" y="5139660"/>
              <a:ext cx="2354510" cy="1068193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2"/>
                  </a:solidFill>
                </a:rPr>
                <a:t>PROCESS N EVENTS</a:t>
              </a:r>
              <a:endParaRPr lang="LID4096" sz="1200" b="1" dirty="0">
                <a:solidFill>
                  <a:schemeClr val="bg2"/>
                </a:solidFill>
              </a:endParaRPr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96D3E41B-7D7A-BE12-4532-F298ADE33287}"/>
                </a:ext>
              </a:extLst>
            </p:cNvPr>
            <p:cNvSpPr/>
            <p:nvPr/>
          </p:nvSpPr>
          <p:spPr>
            <a:xfrm>
              <a:off x="1695278" y="5216457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0026A561-589E-3DDC-66F2-5E507FACFB7F}"/>
                </a:ext>
              </a:extLst>
            </p:cNvPr>
            <p:cNvSpPr/>
            <p:nvPr/>
          </p:nvSpPr>
          <p:spPr>
            <a:xfrm>
              <a:off x="4695719" y="5215408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131E1E2-FE8F-4B29-D493-A449ED6523EC}"/>
                </a:ext>
              </a:extLst>
            </p:cNvPr>
            <p:cNvSpPr txBox="1"/>
            <p:nvPr/>
          </p:nvSpPr>
          <p:spPr>
            <a:xfrm>
              <a:off x="1133206" y="5536266"/>
              <a:ext cx="641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N IN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2C1F5D4-3AC0-B3A4-540E-5AE9D37F0EA7}"/>
                </a:ext>
              </a:extLst>
            </p:cNvPr>
            <p:cNvSpPr txBox="1"/>
            <p:nvPr/>
          </p:nvSpPr>
          <p:spPr>
            <a:xfrm>
              <a:off x="5152926" y="5544925"/>
              <a:ext cx="824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N OUT</a:t>
              </a:r>
              <a:endParaRPr lang="LID4096" b="1" dirty="0">
                <a:solidFill>
                  <a:srgbClr val="00B050"/>
                </a:solidFill>
              </a:endParaRPr>
            </a:p>
          </p:txBody>
        </p: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DB299E20-EAD0-162F-AD51-DDD0B0AB0121}"/>
                </a:ext>
              </a:extLst>
            </p:cNvPr>
            <p:cNvSpPr/>
            <p:nvPr/>
          </p:nvSpPr>
          <p:spPr>
            <a:xfrm>
              <a:off x="1695278" y="5469519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C7400FA7-B3F8-B05F-422D-690D67DBBE9C}"/>
                </a:ext>
              </a:extLst>
            </p:cNvPr>
            <p:cNvSpPr/>
            <p:nvPr/>
          </p:nvSpPr>
          <p:spPr>
            <a:xfrm>
              <a:off x="4695719" y="5468470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F31E52CE-4E70-0FD1-1376-6510F19885B8}"/>
                </a:ext>
              </a:extLst>
            </p:cNvPr>
            <p:cNvSpPr/>
            <p:nvPr/>
          </p:nvSpPr>
          <p:spPr>
            <a:xfrm>
              <a:off x="1695278" y="5721591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E078DDD9-0B24-91E1-B80A-17701B8F4506}"/>
                </a:ext>
              </a:extLst>
            </p:cNvPr>
            <p:cNvSpPr/>
            <p:nvPr/>
          </p:nvSpPr>
          <p:spPr>
            <a:xfrm>
              <a:off x="4695719" y="5720542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DCDC99D4-5084-0515-0CEA-D464A4734132}"/>
                </a:ext>
              </a:extLst>
            </p:cNvPr>
            <p:cNvSpPr/>
            <p:nvPr/>
          </p:nvSpPr>
          <p:spPr>
            <a:xfrm>
              <a:off x="1695278" y="5974653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F3B1A317-30C9-D5DF-401A-04469F8E2534}"/>
                </a:ext>
              </a:extLst>
            </p:cNvPr>
            <p:cNvSpPr/>
            <p:nvPr/>
          </p:nvSpPr>
          <p:spPr>
            <a:xfrm>
              <a:off x="4695719" y="5973604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33B23E2-BBDE-EC9D-3929-242FC0D59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85606" y="4552618"/>
              <a:ext cx="4595077" cy="37914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08FE832-557D-3418-A924-8D0F6B9D17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5606" y="4561277"/>
              <a:ext cx="4661478" cy="377838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F94AF08-CFBE-B24D-E065-EF5DDE96A1DD}"/>
              </a:ext>
            </a:extLst>
          </p:cNvPr>
          <p:cNvSpPr/>
          <p:nvPr/>
        </p:nvSpPr>
        <p:spPr>
          <a:xfrm>
            <a:off x="11307337" y="1742917"/>
            <a:ext cx="782105" cy="3275132"/>
          </a:xfrm>
          <a:custGeom>
            <a:avLst/>
            <a:gdLst>
              <a:gd name="connsiteX0" fmla="*/ 78058 w 782105"/>
              <a:gd name="connsiteY0" fmla="*/ 0 h 3401122"/>
              <a:gd name="connsiteX1" fmla="*/ 758283 w 782105"/>
              <a:gd name="connsiteY1" fmla="*/ 1037063 h 3401122"/>
              <a:gd name="connsiteX2" fmla="*/ 568712 w 782105"/>
              <a:gd name="connsiteY2" fmla="*/ 2888166 h 3401122"/>
              <a:gd name="connsiteX3" fmla="*/ 0 w 782105"/>
              <a:gd name="connsiteY3" fmla="*/ 3401122 h 3401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105" h="3401122">
                <a:moveTo>
                  <a:pt x="78058" y="0"/>
                </a:moveTo>
                <a:cubicBezTo>
                  <a:pt x="377282" y="277851"/>
                  <a:pt x="676507" y="555702"/>
                  <a:pt x="758283" y="1037063"/>
                </a:cubicBezTo>
                <a:cubicBezTo>
                  <a:pt x="840059" y="1518424"/>
                  <a:pt x="695092" y="2494156"/>
                  <a:pt x="568712" y="2888166"/>
                </a:cubicBezTo>
                <a:cubicBezTo>
                  <a:pt x="442332" y="3282176"/>
                  <a:pt x="221166" y="3341649"/>
                  <a:pt x="0" y="3401122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942CE2-1F6A-8D58-7C16-7D74A8570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098" y="4213896"/>
            <a:ext cx="1212523" cy="2046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04DBDB-1F28-4EA0-B406-1EC75EFF6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5123" y="4205237"/>
            <a:ext cx="1212523" cy="19970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C96657-231F-533D-15CB-7D2044FBB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8456" y="5089495"/>
            <a:ext cx="4857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72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97930F20-E0B5-EE82-58E6-1B7790D31ABB}"/>
              </a:ext>
            </a:extLst>
          </p:cNvPr>
          <p:cNvGrpSpPr>
            <a:grpSpLocks noChangeAspect="1"/>
          </p:cNvGrpSpPr>
          <p:nvPr/>
        </p:nvGrpSpPr>
        <p:grpSpPr>
          <a:xfrm>
            <a:off x="2658633" y="2644060"/>
            <a:ext cx="2099145" cy="3931051"/>
            <a:chOff x="2876194" y="2409981"/>
            <a:chExt cx="2099145" cy="393105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45D1FD2-2590-E191-688B-CB0BD8B2CA44}"/>
                </a:ext>
              </a:extLst>
            </p:cNvPr>
            <p:cNvSpPr txBox="1"/>
            <p:nvPr/>
          </p:nvSpPr>
          <p:spPr>
            <a:xfrm>
              <a:off x="2876194" y="2409981"/>
              <a:ext cx="20991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2. ONE madevent</a:t>
              </a:r>
            </a:p>
            <a:p>
              <a:pPr algn="ctr"/>
              <a:r>
                <a:rPr lang="en-GB" b="1" dirty="0"/>
                <a:t>APPLICATION</a:t>
              </a:r>
            </a:p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(2022)</a:t>
              </a:r>
              <a:endParaRPr lang="LID4096" b="1" dirty="0">
                <a:solidFill>
                  <a:srgbClr val="00B050"/>
                </a:solidFill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3305638-07FC-B1EE-B316-60086D353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4160" y="3120752"/>
              <a:ext cx="1915783" cy="322028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65943D-F091-FC20-B7B9-CEBB3126EC69}"/>
              </a:ext>
            </a:extLst>
          </p:cNvPr>
          <p:cNvGrpSpPr>
            <a:grpSpLocks noChangeAspect="1"/>
          </p:cNvGrpSpPr>
          <p:nvPr/>
        </p:nvGrpSpPr>
        <p:grpSpPr>
          <a:xfrm>
            <a:off x="394225" y="2644060"/>
            <a:ext cx="2099145" cy="3876085"/>
            <a:chOff x="741653" y="2430443"/>
            <a:chExt cx="2099145" cy="387608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02F72C-9829-5717-0933-99A6961660F7}"/>
                </a:ext>
              </a:extLst>
            </p:cNvPr>
            <p:cNvSpPr txBox="1"/>
            <p:nvPr/>
          </p:nvSpPr>
          <p:spPr>
            <a:xfrm>
              <a:off x="741653" y="2430443"/>
              <a:ext cx="20991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1. ONE STANDALONE</a:t>
              </a:r>
            </a:p>
            <a:p>
              <a:pPr algn="ctr"/>
              <a:r>
                <a:rPr lang="en-GB" b="1" dirty="0"/>
                <a:t>TOY APPLICATION</a:t>
              </a:r>
            </a:p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(2020-2021)</a:t>
              </a:r>
              <a:endParaRPr lang="LID4096" b="1" dirty="0">
                <a:solidFill>
                  <a:srgbClr val="00B050"/>
                </a:solidFill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9254214-EF41-E360-795D-2C7FA7175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3381" y="3148645"/>
              <a:ext cx="1902263" cy="3157883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7EE7BD5-FEC9-08C6-3815-3093FF74E443}"/>
              </a:ext>
            </a:extLst>
          </p:cNvPr>
          <p:cNvGrpSpPr>
            <a:grpSpLocks noChangeAspect="1"/>
          </p:cNvGrpSpPr>
          <p:nvPr/>
        </p:nvGrpSpPr>
        <p:grpSpPr>
          <a:xfrm>
            <a:off x="5035611" y="1125407"/>
            <a:ext cx="3075099" cy="5353107"/>
            <a:chOff x="5343403" y="1017018"/>
            <a:chExt cx="3075099" cy="535310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46FCF00-C02A-370F-552C-E56A3F1CF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3403" y="1971125"/>
              <a:ext cx="3075099" cy="432136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93C2B0-3A53-AC5F-0CB1-D2FC2F0EEC3F}"/>
                </a:ext>
              </a:extLst>
            </p:cNvPr>
            <p:cNvSpPr txBox="1"/>
            <p:nvPr/>
          </p:nvSpPr>
          <p:spPr>
            <a:xfrm>
              <a:off x="5343403" y="5956202"/>
              <a:ext cx="2050154" cy="4139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r>
                <a:rPr lang="en-US" sz="8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PYTHON/ BASH orchestration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2ADB048-967B-31D4-5109-9A6C0DE361FB}"/>
                </a:ext>
              </a:extLst>
            </p:cNvPr>
            <p:cNvSpPr txBox="1"/>
            <p:nvPr/>
          </p:nvSpPr>
          <p:spPr>
            <a:xfrm>
              <a:off x="5754541" y="1017018"/>
              <a:ext cx="209914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3. MANY madevent</a:t>
              </a:r>
            </a:p>
            <a:p>
              <a:pPr algn="ctr"/>
              <a:r>
                <a:rPr lang="en-GB" b="1" dirty="0"/>
                <a:t>APPLICATIONs</a:t>
              </a:r>
            </a:p>
            <a:p>
              <a:pPr algn="ctr"/>
              <a:r>
                <a:rPr lang="en-GB" b="1" dirty="0"/>
                <a:t>./bin/generate_events</a:t>
              </a:r>
            </a:p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(2023)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658AF74-139D-4F6C-47F5-913A077FCF52}"/>
              </a:ext>
            </a:extLst>
          </p:cNvPr>
          <p:cNvGrpSpPr>
            <a:grpSpLocks noChangeAspect="1"/>
          </p:cNvGrpSpPr>
          <p:nvPr/>
        </p:nvGrpSpPr>
        <p:grpSpPr>
          <a:xfrm>
            <a:off x="8521848" y="531642"/>
            <a:ext cx="3388640" cy="5869235"/>
            <a:chOff x="8610705" y="264147"/>
            <a:chExt cx="3388640" cy="586923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876732-886F-A72D-3E39-433768818070}"/>
                </a:ext>
              </a:extLst>
            </p:cNvPr>
            <p:cNvSpPr/>
            <p:nvPr/>
          </p:nvSpPr>
          <p:spPr>
            <a:xfrm>
              <a:off x="8619333" y="1278636"/>
              <a:ext cx="3380012" cy="4794364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02990B1-2CBC-6224-CF5F-0BA74D339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84596" y="1462167"/>
              <a:ext cx="3075099" cy="432136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D2006F-5FB1-665D-E0E2-ADDA3E846AEE}"/>
                </a:ext>
              </a:extLst>
            </p:cNvPr>
            <p:cNvSpPr txBox="1"/>
            <p:nvPr/>
          </p:nvSpPr>
          <p:spPr>
            <a:xfrm>
              <a:off x="8784596" y="5447244"/>
              <a:ext cx="2050154" cy="4139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r>
                <a:rPr lang="en-US" sz="8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PYTHON/ BASH orchestration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4D003EA-2207-54F4-4E57-8106F7072EE9}"/>
                </a:ext>
              </a:extLst>
            </p:cNvPr>
            <p:cNvSpPr txBox="1"/>
            <p:nvPr/>
          </p:nvSpPr>
          <p:spPr>
            <a:xfrm>
              <a:off x="8610705" y="5719459"/>
              <a:ext cx="3380011" cy="4139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r>
                <a:rPr lang="en-US" sz="8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PYTHON/ BASH code generation (from the CUDACPP plugin)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925A24-9D6F-E067-B625-BF9F17D80742}"/>
                </a:ext>
              </a:extLst>
            </p:cNvPr>
            <p:cNvSpPr txBox="1"/>
            <p:nvPr/>
          </p:nvSpPr>
          <p:spPr>
            <a:xfrm>
              <a:off x="9251137" y="264147"/>
              <a:ext cx="209914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4. FULL WORKFLOW</a:t>
              </a:r>
            </a:p>
            <a:p>
              <a:pPr algn="ctr"/>
              <a:r>
                <a:rPr lang="en-GB" b="1" dirty="0"/>
                <a:t>./bin/mg5_aMC</a:t>
              </a:r>
            </a:p>
            <a:p>
              <a:pPr algn="ctr"/>
              <a:r>
                <a:rPr lang="en-GB" sz="1000" b="1" dirty="0">
                  <a:solidFill>
                    <a:srgbClr val="FF0000"/>
                  </a:solidFill>
                </a:rPr>
                <a:t>install cudacpp</a:t>
              </a:r>
              <a:r>
                <a:rPr lang="en-GB" sz="1000" b="1" dirty="0"/>
                <a:t>; </a:t>
              </a:r>
            </a:p>
            <a:p>
              <a:pPr algn="ctr"/>
              <a:r>
                <a:rPr lang="en-GB" sz="1000" b="1" dirty="0"/>
                <a:t>generate...; output...; launch</a:t>
              </a:r>
            </a:p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(2024)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Title 30">
            <a:extLst>
              <a:ext uri="{FF2B5EF4-FFF2-40B4-BE49-F238E27FC236}">
                <a16:creationId xmlns:a16="http://schemas.microsoft.com/office/drawing/2014/main" id="{28F7708B-3939-0AFD-6CDF-9E6D4177A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MG5AMC: CUDA/C++, Fortran, bash, python... 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DB84CC-2B59-130B-F36C-644D97A21527}"/>
              </a:ext>
            </a:extLst>
          </p:cNvPr>
          <p:cNvSpPr txBox="1"/>
          <p:nvPr/>
        </p:nvSpPr>
        <p:spPr>
          <a:xfrm>
            <a:off x="76102" y="905772"/>
            <a:ext cx="51728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Initially (2020-2022) we focused on individual applications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In the last two years (2023-2024) we focused more and more on the full workflow orchestrating many applications</a:t>
            </a:r>
          </a:p>
          <a:p>
            <a:r>
              <a:rPr lang="en-US" dirty="0"/>
              <a:t>- testing/optimizing the sharing of work in many processes</a:t>
            </a:r>
          </a:p>
          <a:p>
            <a:r>
              <a:rPr lang="en-US" dirty="0"/>
              <a:t>- integrating the full user workflow including installation</a:t>
            </a:r>
          </a:p>
        </p:txBody>
      </p:sp>
    </p:spTree>
    <p:extLst>
      <p:ext uri="{BB962C8B-B14F-4D97-AF65-F5344CB8AC3E}">
        <p14:creationId xmlns:p14="http://schemas.microsoft.com/office/powerpoint/2010/main" val="2931793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EA1B0-6864-C703-6BBB-E95817677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driven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36486-0775-BA0F-DD41-62B897728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11143" y="959556"/>
            <a:ext cx="12549004" cy="2725259"/>
          </a:xfrm>
        </p:spPr>
        <p:txBody>
          <a:bodyPr/>
          <a:lstStyle/>
          <a:p>
            <a:r>
              <a:rPr lang="en-US" dirty="0"/>
              <a:t>I personally think that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writing tests is as important as (more important than?) writing implementation code!</a:t>
            </a:r>
          </a:p>
          <a:p>
            <a:pPr lvl="3"/>
            <a:endParaRPr lang="en-US" dirty="0"/>
          </a:p>
          <a:p>
            <a:r>
              <a:rPr lang="en-US" dirty="0"/>
              <a:t>At each stage of development we have been adding new tests – and we still run them (manually and/or in the CI)</a:t>
            </a:r>
          </a:p>
          <a:p>
            <a:pPr lvl="1"/>
            <a:r>
              <a:rPr lang="en-US" dirty="0"/>
              <a:t>One standalone application: use hardcoded random seeds, compare momenta and MEs to reference files (googletest)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One madevent application: </a:t>
            </a:r>
            <a:r>
              <a:rPr lang="en-US" i="1" u="sng" dirty="0">
                <a:solidFill>
                  <a:srgbClr val="FF0000"/>
                </a:solidFill>
              </a:rPr>
              <a:t>use </a:t>
            </a:r>
            <a:r>
              <a:rPr lang="en-US" b="1" i="1" u="sng" dirty="0">
                <a:solidFill>
                  <a:srgbClr val="FF0000"/>
                </a:solidFill>
              </a:rPr>
              <a:t>same random seeds, compare cross sections and LHE files for Fortran/C++/CUDA MEs</a:t>
            </a:r>
          </a:p>
          <a:p>
            <a:pPr lvl="2"/>
            <a:r>
              <a:rPr lang="en-US" dirty="0"/>
              <a:t>Require ~bit-by-bit equal results (within numerical precision),</a:t>
            </a:r>
            <a:r>
              <a:rPr lang="en-US" i="1" dirty="0"/>
              <a:t> this is much more than statistical comparisons! </a:t>
            </a:r>
          </a:p>
          <a:p>
            <a:pPr lvl="2"/>
            <a:r>
              <a:rPr lang="en-US" dirty="0"/>
              <a:t>This test has been essential for identifying and later fixing a large number of important bugs </a:t>
            </a:r>
          </a:p>
          <a:p>
            <a:pPr lvl="1"/>
            <a:r>
              <a:rPr lang="en-US" i="1" dirty="0"/>
              <a:t>New (2024): </a:t>
            </a:r>
            <a:r>
              <a:rPr lang="en-US" i="1" dirty="0">
                <a:solidFill>
                  <a:srgbClr val="FF0000"/>
                </a:solidFill>
              </a:rPr>
              <a:t>the two tests above are now in the CI for many physics processes, </a:t>
            </a:r>
            <a:r>
              <a:rPr lang="en-US" i="1" dirty="0"/>
              <a:t>including automatic code generation in the CI </a:t>
            </a:r>
          </a:p>
          <a:p>
            <a:pPr lvl="1"/>
            <a:r>
              <a:rPr lang="en-US" dirty="0"/>
              <a:t>Under development: full workflow with many madevent applications, compare overall cross sections and LHE files as above</a:t>
            </a:r>
          </a:p>
          <a:p>
            <a:pPr marL="15240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4B32D7-37AB-B521-3CCC-2D895A3950B0}"/>
              </a:ext>
            </a:extLst>
          </p:cNvPr>
          <p:cNvSpPr txBox="1"/>
          <p:nvPr/>
        </p:nvSpPr>
        <p:spPr>
          <a:xfrm>
            <a:off x="6849374" y="4194464"/>
            <a:ext cx="52103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a large phase space of development environments!</a:t>
            </a:r>
          </a:p>
          <a:p>
            <a:r>
              <a:rPr lang="en-US" dirty="0"/>
              <a:t>- Different physics processes</a:t>
            </a:r>
          </a:p>
          <a:p>
            <a:r>
              <a:rPr lang="en-US" dirty="0"/>
              <a:t>- Different vectorization scenarios</a:t>
            </a:r>
          </a:p>
          <a:p>
            <a:r>
              <a:rPr lang="en-US" dirty="0"/>
              <a:t>- Different floating point precisions</a:t>
            </a:r>
          </a:p>
          <a:p>
            <a:r>
              <a:rPr lang="en-US" dirty="0"/>
              <a:t>- Different compilers and O/S</a:t>
            </a:r>
          </a:p>
          <a:p>
            <a:r>
              <a:rPr lang="en-US" dirty="0"/>
              <a:t>- ... </a:t>
            </a:r>
          </a:p>
          <a:p>
            <a:endParaRPr lang="en-US" dirty="0"/>
          </a:p>
          <a:p>
            <a:r>
              <a:rPr lang="en-US" dirty="0"/>
              <a:t>Ideally, we will try to port all these ad-hoc manual tests to the CI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684A47-AC91-5A31-A141-A8B2E1900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73" y="4307077"/>
            <a:ext cx="1050767" cy="1867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E32B85-79D3-64AC-E6DA-0BF517609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870" y="4341329"/>
            <a:ext cx="954481" cy="18587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62BACF-4568-7C17-5A81-AF4C37EC8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585" y="3906863"/>
            <a:ext cx="1557311" cy="2549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AD413D-14B2-8497-D7F1-8BDF099FF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0404" y="3684814"/>
            <a:ext cx="1812677" cy="28508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19B70A-9AB3-323B-9288-BD9AC34723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5453" y="79117"/>
            <a:ext cx="5623702" cy="95285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39224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BA717-D241-B7F0-26D6-F93D989343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>
              <a:buNone/>
            </a:pPr>
            <a:endParaRPr lang="en-US" sz="3200" dirty="0"/>
          </a:p>
          <a:p>
            <a:pPr marL="152400" indent="0">
              <a:buNone/>
            </a:pPr>
            <a:endParaRPr lang="en-US" sz="3200" dirty="0"/>
          </a:p>
          <a:p>
            <a:pPr marL="152400" indent="0">
              <a:buNone/>
            </a:pPr>
            <a:endParaRPr lang="en-US" sz="3200" dirty="0"/>
          </a:p>
          <a:p>
            <a:pPr marL="152400" indent="0" algn="ctr">
              <a:buNone/>
            </a:pPr>
            <a:r>
              <a:rPr lang="en-US" sz="3200" dirty="0"/>
              <a:t>Some results and new developments</a:t>
            </a:r>
          </a:p>
        </p:txBody>
      </p:sp>
    </p:spTree>
    <p:extLst>
      <p:ext uri="{BB962C8B-B14F-4D97-AF65-F5344CB8AC3E}">
        <p14:creationId xmlns:p14="http://schemas.microsoft.com/office/powerpoint/2010/main" val="2960530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7DD5B70-A3C8-64DB-6101-B415FDFFD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32" y="2811018"/>
            <a:ext cx="3666980" cy="28648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2469C0-F381-5F2B-C180-96AB4658ACBF}"/>
              </a:ext>
            </a:extLst>
          </p:cNvPr>
          <p:cNvSpPr/>
          <p:nvPr/>
        </p:nvSpPr>
        <p:spPr>
          <a:xfrm>
            <a:off x="3926541" y="3971364"/>
            <a:ext cx="6840071" cy="984760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52E99A-ABA6-0FB7-5814-282AAB42A2A4}"/>
                  </a:ext>
                </a:extLst>
              </p:cNvPr>
              <p:cNvSpPr txBox="1"/>
              <p:nvPr/>
            </p:nvSpPr>
            <p:spPr>
              <a:xfrm>
                <a:off x="3983711" y="3443406"/>
                <a:ext cx="6738077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  A few examples on the following slides:</a:t>
                </a:r>
              </a:p>
              <a:p>
                <a:endParaRPr lang="en-US" sz="1800" dirty="0"/>
              </a:p>
              <a:p>
                <a:r>
                  <a:rPr lang="en-US" sz="1800" dirty="0"/>
                  <a:t>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:	Fortran MEs ~ 99.5% =&gt; max speedup is x200</a:t>
                </a:r>
                <a:endParaRPr lang="en-US" sz="1800" dirty="0"/>
              </a:p>
              <a:p>
                <a:r>
                  <a:rPr lang="en-US" sz="1800" dirty="0"/>
                  <a:t>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/>
                  <a:t>:	Fortran MEs ~ 95%    =&gt; max speedup is x20</a:t>
                </a:r>
              </a:p>
              <a:p>
                <a:r>
                  <a:rPr lang="en-US" sz="1800" dirty="0"/>
                  <a:t>- </a:t>
                </a:r>
                <a:r>
                  <a:rPr lang="en-US" sz="1800" dirty="0">
                    <a:solidFill>
                      <a:srgbClr val="FF0000"/>
                    </a:solidFill>
                  </a:rPr>
                  <a:t>Drell-Yan+3j</a:t>
                </a:r>
                <a14:m>
                  <m:oMath xmlns:m="http://schemas.openxmlformats.org/officeDocument/2006/math">
                    <m:r>
                      <a:rPr lang="en-US" sz="1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	Fortran MEs ~ 66%    =&gt; max speedup is x3</a:t>
                </a:r>
                <a:endParaRPr lang="en-US" sz="18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52E99A-ABA6-0FB7-5814-282AAB42A2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711" y="3443406"/>
                <a:ext cx="6738077" cy="1754326"/>
              </a:xfrm>
              <a:prstGeom prst="rect">
                <a:avLst/>
              </a:prstGeom>
              <a:blipFill>
                <a:blip r:embed="rId3"/>
                <a:stretch>
                  <a:fillRect l="-723" t="-2083" r="-63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79461443-F0D6-9FD6-7B1E-2C92FAC6B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97493"/>
            <a:ext cx="11951998" cy="618295"/>
          </a:xfrm>
        </p:spPr>
        <p:txBody>
          <a:bodyPr/>
          <a:lstStyle/>
          <a:p>
            <a:r>
              <a:rPr lang="en-US" dirty="0"/>
              <a:t>Amdahl’s law – not a theoretical possibility, we see it all the time!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12EC4B-2447-F542-A471-4BC8A34A2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4"/>
            <a:ext cx="12192000" cy="1904762"/>
          </a:xfrm>
        </p:spPr>
        <p:txBody>
          <a:bodyPr/>
          <a:lstStyle/>
          <a:p>
            <a:r>
              <a:rPr lang="en-US" dirty="0"/>
              <a:t>The matrix element (ME) calculation was the bottleneck &gt;95% for many processes in Fortran Madgraph</a:t>
            </a:r>
          </a:p>
          <a:p>
            <a:pPr lvl="1"/>
            <a:r>
              <a:rPr lang="en-US" dirty="0"/>
              <a:t>But non-ME part &lt;5% HAS become the bottleneck after we managed to accelerate MEs by factors O(10-1000)!</a:t>
            </a:r>
          </a:p>
          <a:p>
            <a:pPr lvl="3"/>
            <a:endParaRPr lang="en-US" dirty="0"/>
          </a:p>
          <a:p>
            <a:r>
              <a:rPr lang="en-US" b="1" i="1" dirty="0">
                <a:solidFill>
                  <a:srgbClr val="FF0000"/>
                </a:solidFill>
              </a:rPr>
              <a:t>Amdahl’s law: if the parallelizable part takes a fraction of time p, the maximum speedup is 1/(1-p)</a:t>
            </a:r>
          </a:p>
          <a:p>
            <a:pPr lvl="1"/>
            <a:r>
              <a:rPr lang="en-US" dirty="0"/>
              <a:t>If the non-ME part takes 5%, the maximum speedup is limited to x20 even when the ME speedup is infinite!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FE1721-272A-A51F-709B-7B7EDC062026}"/>
              </a:ext>
            </a:extLst>
          </p:cNvPr>
          <p:cNvSpPr txBox="1"/>
          <p:nvPr/>
        </p:nvSpPr>
        <p:spPr>
          <a:xfrm rot="16200000">
            <a:off x="-1838173" y="4333038"/>
            <a:ext cx="39391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https://en.wikipedia.org/wiki/Amdahl%27s_law</a:t>
            </a:r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908670-B4DE-80BA-876F-02EDD6E89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645" y="5652096"/>
            <a:ext cx="2740704" cy="771194"/>
          </a:xfrm>
          <a:prstGeom prst="rect">
            <a:avLst/>
          </a:prstGeom>
        </p:spPr>
      </p:pic>
      <p:sp>
        <p:nvSpPr>
          <p:cNvPr id="6" name="Arrow: Up-Down 5">
            <a:extLst>
              <a:ext uri="{FF2B5EF4-FFF2-40B4-BE49-F238E27FC236}">
                <a16:creationId xmlns:a16="http://schemas.microsoft.com/office/drawing/2014/main" id="{8EFE438C-98C5-EB21-5B5D-F6C03C31E2C2}"/>
              </a:ext>
            </a:extLst>
          </p:cNvPr>
          <p:cNvSpPr/>
          <p:nvPr/>
        </p:nvSpPr>
        <p:spPr>
          <a:xfrm>
            <a:off x="10925787" y="3841375"/>
            <a:ext cx="199411" cy="1241611"/>
          </a:xfrm>
          <a:prstGeom prst="upDownArrow">
            <a:avLst/>
          </a:prstGeom>
          <a:solidFill>
            <a:srgbClr val="FFFFCC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BFE17A-9B2F-7D22-2FC5-301D096C6EB7}"/>
              </a:ext>
            </a:extLst>
          </p:cNvPr>
          <p:cNvSpPr txBox="1"/>
          <p:nvPr/>
        </p:nvSpPr>
        <p:spPr>
          <a:xfrm>
            <a:off x="9180959" y="3067433"/>
            <a:ext cx="2948287" cy="738664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"Complex" physics process</a:t>
            </a:r>
          </a:p>
          <a:p>
            <a:r>
              <a:rPr lang="en-GB" i="1" dirty="0">
                <a:solidFill>
                  <a:srgbClr val="FF0000"/>
                </a:solidFill>
              </a:rPr>
              <a:t>MEs remain the bottleneck</a:t>
            </a:r>
          </a:p>
          <a:p>
            <a:r>
              <a:rPr lang="en-GB" i="1" dirty="0">
                <a:solidFill>
                  <a:srgbClr val="FF0000"/>
                </a:solidFill>
              </a:rPr>
              <a:t>Useful to further speedup the MEs</a:t>
            </a:r>
            <a:endParaRPr lang="LID4096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37DC18-4A7C-22AD-6A9E-452149A2882C}"/>
              </a:ext>
            </a:extLst>
          </p:cNvPr>
          <p:cNvSpPr txBox="1"/>
          <p:nvPr/>
        </p:nvSpPr>
        <p:spPr>
          <a:xfrm>
            <a:off x="9215718" y="5204394"/>
            <a:ext cx="2948287" cy="738664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"Simple" physics process</a:t>
            </a:r>
          </a:p>
          <a:p>
            <a:r>
              <a:rPr lang="en-GB" i="1" dirty="0">
                <a:solidFill>
                  <a:srgbClr val="FF0000"/>
                </a:solidFill>
              </a:rPr>
              <a:t>MEs are no longer the bottleneck</a:t>
            </a:r>
          </a:p>
          <a:p>
            <a:r>
              <a:rPr lang="en-GB" i="1" dirty="0">
                <a:solidFill>
                  <a:srgbClr val="FF0000"/>
                </a:solidFill>
              </a:rPr>
              <a:t>Need to speed up the non-ME part</a:t>
            </a:r>
            <a:endParaRPr lang="LID4096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04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1F7EBC-D586-9C9F-A7BF-F4731E40520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Results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r>
                  <a:rPr lang="en-US" dirty="0"/>
                  <a:t> from CUDA on NVidia V100 GPUs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1F7EBC-D586-9C9F-A7BF-F4731E4052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300" t="-8824" b="-2941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C97C02-18BC-95F6-9C53-83769A9363A1}"/>
                  </a:ext>
                </a:extLst>
              </p:cNvPr>
              <p:cNvSpPr txBox="1"/>
              <p:nvPr/>
            </p:nvSpPr>
            <p:spPr>
              <a:xfrm>
                <a:off x="9558061" y="4892414"/>
                <a:ext cx="254441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endParaRPr lang="en-US" sz="1800" dirty="0"/>
              </a:p>
              <a:p>
                <a:pPr algn="ctr"/>
                <a:r>
                  <a:rPr lang="en-US" i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(subprocess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4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i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+3jets)</a:t>
                </a:r>
                <a:endParaRPr lang="en-US" dirty="0"/>
              </a:p>
              <a:p>
                <a:pPr algn="ctr"/>
                <a:r>
                  <a:rPr lang="en-US" dirty="0"/>
                  <a:t>1240 Feynman diagrams</a:t>
                </a:r>
              </a:p>
              <a:p>
                <a:pPr algn="ctr"/>
                <a:r>
                  <a:rPr lang="en-US" dirty="0"/>
                  <a:t>120x120 color matrix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C97C02-18BC-95F6-9C53-83769A9363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8061" y="4892414"/>
                <a:ext cx="2544417" cy="1015663"/>
              </a:xfrm>
              <a:prstGeom prst="rect">
                <a:avLst/>
              </a:prstGeom>
              <a:blipFill>
                <a:blip r:embed="rId4"/>
                <a:stretch>
                  <a:fillRect t="-3614" b="-542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BF47A149-B599-F838-5C3A-62588CAF2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8601" y="4875572"/>
            <a:ext cx="2123430" cy="171574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90597A8-1D38-BC1D-D7D4-BD0C6B0EA4E9}"/>
              </a:ext>
            </a:extLst>
          </p:cNvPr>
          <p:cNvGrpSpPr>
            <a:grpSpLocks noChangeAspect="1"/>
          </p:cNvGrpSpPr>
          <p:nvPr/>
        </p:nvGrpSpPr>
        <p:grpSpPr>
          <a:xfrm>
            <a:off x="129689" y="1365201"/>
            <a:ext cx="8903168" cy="2788443"/>
            <a:chOff x="129689" y="1365201"/>
            <a:chExt cx="8903168" cy="278844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D26C52D-1E17-3AF1-7381-E41C3AD5ED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29689" y="1365201"/>
              <a:ext cx="8903168" cy="2788443"/>
              <a:chOff x="210520" y="1535394"/>
              <a:chExt cx="9563100" cy="299513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C0B84EB-32FC-9D0D-F5A4-5FD6AB7E7A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0520" y="1535394"/>
                <a:ext cx="9563100" cy="2632352"/>
              </a:xfrm>
              <a:prstGeom prst="rect">
                <a:avLst/>
              </a:prstGeom>
            </p:spPr>
          </p:pic>
          <p:sp>
            <p:nvSpPr>
              <p:cNvPr id="8" name="Arrow: Curved Up 7">
                <a:extLst>
                  <a:ext uri="{FF2B5EF4-FFF2-40B4-BE49-F238E27FC236}">
                    <a16:creationId xmlns:a16="http://schemas.microsoft.com/office/drawing/2014/main" id="{915BDD9A-0EA2-5A9D-4357-DD9C7EA3E52C}"/>
                  </a:ext>
                </a:extLst>
              </p:cNvPr>
              <p:cNvSpPr/>
              <p:nvPr/>
            </p:nvSpPr>
            <p:spPr>
              <a:xfrm flipH="1">
                <a:off x="5875822" y="4167746"/>
                <a:ext cx="1306998" cy="362779"/>
              </a:xfrm>
              <a:prstGeom prst="curvedUpArrow">
                <a:avLst/>
              </a:prstGeom>
              <a:noFill/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C15D7F6-152F-8452-D7AF-B12C77528CB5}"/>
                </a:ext>
              </a:extLst>
            </p:cNvPr>
            <p:cNvSpPr/>
            <p:nvPr/>
          </p:nvSpPr>
          <p:spPr>
            <a:xfrm>
              <a:off x="6770272" y="2872845"/>
              <a:ext cx="578756" cy="293158"/>
            </a:xfrm>
            <a:prstGeom prst="rect">
              <a:avLst/>
            </a:prstGeom>
            <a:noFill/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CF1AB1-38FE-E692-C951-DCF48877F13D}"/>
                </a:ext>
              </a:extLst>
            </p:cNvPr>
            <p:cNvSpPr/>
            <p:nvPr/>
          </p:nvSpPr>
          <p:spPr>
            <a:xfrm>
              <a:off x="5364470" y="2874554"/>
              <a:ext cx="578756" cy="29315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2E3F8F4-5659-9EC7-58C5-8C94EB7D1BAD}"/>
                </a:ext>
              </a:extLst>
            </p:cNvPr>
            <p:cNvSpPr/>
            <p:nvPr/>
          </p:nvSpPr>
          <p:spPr>
            <a:xfrm>
              <a:off x="6756652" y="3443366"/>
              <a:ext cx="578756" cy="293158"/>
            </a:xfrm>
            <a:prstGeom prst="rect">
              <a:avLst/>
            </a:prstGeom>
            <a:noFill/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0FBD76D-76E2-145B-66FC-F9D7E788A4ED}"/>
                </a:ext>
              </a:extLst>
            </p:cNvPr>
            <p:cNvSpPr/>
            <p:nvPr/>
          </p:nvSpPr>
          <p:spPr>
            <a:xfrm>
              <a:off x="5350850" y="3445075"/>
              <a:ext cx="578756" cy="29315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D23CC09-8DD4-BD69-6A36-EBA3E968CD5F}"/>
              </a:ext>
            </a:extLst>
          </p:cNvPr>
          <p:cNvSpPr txBox="1"/>
          <p:nvPr/>
        </p:nvSpPr>
        <p:spPr>
          <a:xfrm>
            <a:off x="5803308" y="4364142"/>
            <a:ext cx="4390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CC00CC"/>
                </a:solidFill>
              </a:rPr>
              <a:t>ME speedup x90 (double) </a:t>
            </a:r>
            <a:r>
              <a:rPr lang="en-US" sz="1400" dirty="0">
                <a:solidFill>
                  <a:srgbClr val="CC00CC"/>
                </a:solidFill>
              </a:rPr>
              <a:t>and x180 (float) 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dirty="0">
                <a:solidFill>
                  <a:srgbClr val="CC00CC"/>
                </a:solidFill>
              </a:rPr>
              <a:t>with GPU MEs over scalar Fortran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D6E089-9885-F481-CDEE-161DA9620AEE}"/>
              </a:ext>
            </a:extLst>
          </p:cNvPr>
          <p:cNvSpPr txBox="1"/>
          <p:nvPr/>
        </p:nvSpPr>
        <p:spPr>
          <a:xfrm>
            <a:off x="1505780" y="4371215"/>
            <a:ext cx="4390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Overall</a:t>
            </a:r>
            <a:r>
              <a:rPr lang="en-US" sz="1400" b="1" dirty="0">
                <a:solidFill>
                  <a:srgbClr val="FF0000"/>
                </a:solidFill>
              </a:rPr>
              <a:t> speedup x60 (double) </a:t>
            </a:r>
            <a:r>
              <a:rPr lang="en-US" sz="1400" dirty="0">
                <a:solidFill>
                  <a:srgbClr val="FF0000"/>
                </a:solidFill>
              </a:rPr>
              <a:t>and x90 (float) 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dirty="0">
                <a:solidFill>
                  <a:srgbClr val="FF0000"/>
                </a:solidFill>
              </a:rPr>
              <a:t>with GPU MEs over scalar Fortran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988088-9F31-8D67-A735-AC2D0D90ABEA}"/>
              </a:ext>
            </a:extLst>
          </p:cNvPr>
          <p:cNvSpPr/>
          <p:nvPr/>
        </p:nvSpPr>
        <p:spPr>
          <a:xfrm>
            <a:off x="2815620" y="2872845"/>
            <a:ext cx="1721803" cy="293158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47176A-BFD3-506A-67C4-FDB49D924EB0}"/>
              </a:ext>
            </a:extLst>
          </p:cNvPr>
          <p:cNvSpPr txBox="1"/>
          <p:nvPr/>
        </p:nvSpPr>
        <p:spPr>
          <a:xfrm>
            <a:off x="161657" y="5203494"/>
            <a:ext cx="83862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is a "complex" physics process</a:t>
            </a:r>
          </a:p>
          <a:p>
            <a:r>
              <a:rPr lang="en-GB" b="1" dirty="0">
                <a:solidFill>
                  <a:schemeClr val="bg2"/>
                </a:solidFill>
              </a:rPr>
              <a:t>Even after GPU acceleration, MEs remain the bottleneck </a:t>
            </a:r>
            <a:r>
              <a:rPr lang="en-GB" dirty="0"/>
              <a:t>(11s out of 17s in double precision)</a:t>
            </a:r>
          </a:p>
          <a:p>
            <a:r>
              <a:rPr lang="en-GB" dirty="0"/>
              <a:t>Trying to further optimise the ME calculation is still useful to obtain further overall speedups</a:t>
            </a:r>
          </a:p>
          <a:p>
            <a:r>
              <a:rPr lang="en-GB" dirty="0"/>
              <a:t>Example: increase the GPU grid size (requires work on Fortran too), smaller kernels, etc...</a:t>
            </a:r>
            <a:endParaRPr lang="LID4096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7DFFDD-5918-014A-9B67-2449D86E5366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436412" y="3019424"/>
            <a:ext cx="2379208" cy="218407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DF24ABB1-38E1-5AEC-4094-B51988A92F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0290" y="1147878"/>
            <a:ext cx="795913" cy="150764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BE659E9-56A5-B535-C8E8-679790CE6615}"/>
              </a:ext>
            </a:extLst>
          </p:cNvPr>
          <p:cNvSpPr txBox="1"/>
          <p:nvPr/>
        </p:nvSpPr>
        <p:spPr>
          <a:xfrm>
            <a:off x="10335449" y="1670867"/>
            <a:ext cx="1776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Results refer to</a:t>
            </a:r>
          </a:p>
          <a:p>
            <a:pPr algn="ctr"/>
            <a:r>
              <a:rPr lang="en-GB" sz="1200" dirty="0"/>
              <a:t>a single CPU core</a:t>
            </a:r>
            <a:endParaRPr lang="LID4096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1ED3E8-E800-034D-0B83-EE7DBEC6821D}"/>
              </a:ext>
            </a:extLst>
          </p:cNvPr>
          <p:cNvSpPr txBox="1"/>
          <p:nvPr/>
        </p:nvSpPr>
        <p:spPr>
          <a:xfrm>
            <a:off x="6537880" y="3965803"/>
            <a:ext cx="2803145" cy="254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Amdahl's law: Overall speedup &lt; ME speedup</a:t>
            </a:r>
            <a:endParaRPr lang="LID4096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FB5BDF-018D-0F44-7047-4734338256A5}"/>
              </a:ext>
            </a:extLst>
          </p:cNvPr>
          <p:cNvSpPr txBox="1"/>
          <p:nvPr/>
        </p:nvSpPr>
        <p:spPr>
          <a:xfrm rot="16200000">
            <a:off x="-499907" y="2977225"/>
            <a:ext cx="1367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AV – CHEP2024</a:t>
            </a:r>
          </a:p>
        </p:txBody>
      </p:sp>
    </p:spTree>
    <p:extLst>
      <p:ext uri="{BB962C8B-B14F-4D97-AF65-F5344CB8AC3E}">
        <p14:creationId xmlns:p14="http://schemas.microsoft.com/office/powerpoint/2010/main" val="3814781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F5FAB051-7C07-8DE0-B00F-DE05808F8D37}"/>
              </a:ext>
            </a:extLst>
          </p:cNvPr>
          <p:cNvSpPr/>
          <p:nvPr/>
        </p:nvSpPr>
        <p:spPr>
          <a:xfrm>
            <a:off x="8760053" y="3546456"/>
            <a:ext cx="3369640" cy="1007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F254999-7FFF-5FCB-0108-05FDCC23C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36" y="4173644"/>
            <a:ext cx="5629521" cy="223324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369C775-182C-1456-99FC-3CE43A07963B}"/>
              </a:ext>
            </a:extLst>
          </p:cNvPr>
          <p:cNvGrpSpPr>
            <a:grpSpLocks noChangeAspect="1"/>
          </p:cNvGrpSpPr>
          <p:nvPr/>
        </p:nvGrpSpPr>
        <p:grpSpPr>
          <a:xfrm>
            <a:off x="2248768" y="723198"/>
            <a:ext cx="6430793" cy="4423989"/>
            <a:chOff x="1806306" y="767442"/>
            <a:chExt cx="7494105" cy="51554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70E6653-0B19-A032-2D35-F44251F34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06306" y="767442"/>
              <a:ext cx="7494105" cy="515548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5AC041-A51F-EFE3-1A0C-8F767695AEE8}"/>
                </a:ext>
              </a:extLst>
            </p:cNvPr>
            <p:cNvSpPr/>
            <p:nvPr/>
          </p:nvSpPr>
          <p:spPr>
            <a:xfrm>
              <a:off x="8470701" y="2925174"/>
              <a:ext cx="597198" cy="289743"/>
            </a:xfrm>
            <a:prstGeom prst="rect">
              <a:avLst/>
            </a:prstGeom>
            <a:noFill/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F38C148-D498-DA05-99DE-E327FD0BD742}"/>
                </a:ext>
              </a:extLst>
            </p:cNvPr>
            <p:cNvSpPr/>
            <p:nvPr/>
          </p:nvSpPr>
          <p:spPr>
            <a:xfrm>
              <a:off x="7109159" y="2927165"/>
              <a:ext cx="597198" cy="28974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91F2871-586E-BE0D-FCD2-989292BD530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58436" y="139225"/>
                <a:ext cx="11876682" cy="618295"/>
              </a:xfrm>
            </p:spPr>
            <p:txBody>
              <a:bodyPr/>
              <a:lstStyle/>
              <a:p>
                <a:r>
                  <a:rPr lang="en-US" dirty="0"/>
                  <a:t>Results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ggg</m:t>
                    </m:r>
                  </m:oMath>
                </a14:m>
                <a:r>
                  <a:rPr lang="en-US" dirty="0"/>
                  <a:t> from vectorized C++ on Intel Gold CPUs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91F2871-586E-BE0D-FCD2-989292BD53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8436" y="139225"/>
                <a:ext cx="11876682" cy="618295"/>
              </a:xfrm>
              <a:blipFill>
                <a:blip r:embed="rId5"/>
                <a:stretch>
                  <a:fillRect l="-1335" t="-9901" b="-2970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C0C36BB3-6320-A436-B222-FC5A946F0736}"/>
              </a:ext>
            </a:extLst>
          </p:cNvPr>
          <p:cNvGrpSpPr>
            <a:grpSpLocks noChangeAspect="1"/>
          </p:cNvGrpSpPr>
          <p:nvPr/>
        </p:nvGrpSpPr>
        <p:grpSpPr>
          <a:xfrm>
            <a:off x="55200" y="2047921"/>
            <a:ext cx="3828489" cy="1200329"/>
            <a:chOff x="187932" y="2829580"/>
            <a:chExt cx="3828489" cy="12003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5EA4F24-67C3-5E64-CD50-B1DBF2834C59}"/>
                </a:ext>
              </a:extLst>
            </p:cNvPr>
            <p:cNvSpPr/>
            <p:nvPr/>
          </p:nvSpPr>
          <p:spPr>
            <a:xfrm>
              <a:off x="2633995" y="3149717"/>
              <a:ext cx="1382426" cy="489828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DCDAEF7-3632-B1BE-4314-C83BC306E347}"/>
                </a:ext>
              </a:extLst>
            </p:cNvPr>
            <p:cNvSpPr txBox="1"/>
            <p:nvPr/>
          </p:nvSpPr>
          <p:spPr>
            <a:xfrm>
              <a:off x="187932" y="2829580"/>
              <a:ext cx="2295386" cy="120032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3300"/>
                  </a:solidFill>
                </a:rPr>
                <a:t>512y = AVX512, ymm registers</a:t>
              </a:r>
            </a:p>
            <a:p>
              <a:r>
                <a:rPr lang="en-US" sz="1200" dirty="0">
                  <a:solidFill>
                    <a:srgbClr val="003300"/>
                  </a:solidFill>
                </a:rPr>
                <a:t>512z = AVX512, zmm registers</a:t>
              </a:r>
            </a:p>
            <a:p>
              <a:endParaRPr lang="en-US" sz="1200" dirty="0">
                <a:solidFill>
                  <a:srgbClr val="003300"/>
                </a:solidFill>
              </a:endParaRPr>
            </a:p>
            <a:p>
              <a:r>
                <a:rPr lang="en-US" sz="1200" dirty="0">
                  <a:solidFill>
                    <a:srgbClr val="003300"/>
                  </a:solidFill>
                </a:rPr>
                <a:t>The latter is only better on </a:t>
              </a:r>
            </a:p>
            <a:p>
              <a:r>
                <a:rPr lang="en-US" sz="1200" dirty="0">
                  <a:solidFill>
                    <a:srgbClr val="003300"/>
                  </a:solidFill>
                </a:rPr>
                <a:t>nodes with 2 FMA units</a:t>
              </a:r>
            </a:p>
            <a:p>
              <a:r>
                <a:rPr lang="en-US" sz="1200" dirty="0">
                  <a:solidFill>
                    <a:srgbClr val="003300"/>
                  </a:solidFill>
                </a:rPr>
                <a:t>(here an Intel Gold 6326)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F69D48E-65CB-0D23-0D18-6725A0C4A58A}"/>
                </a:ext>
              </a:extLst>
            </p:cNvPr>
            <p:cNvCxnSpPr>
              <a:cxnSpLocks/>
              <a:stCxn id="8" idx="1"/>
              <a:endCxn id="9" idx="3"/>
            </p:cNvCxnSpPr>
            <p:nvPr/>
          </p:nvCxnSpPr>
          <p:spPr>
            <a:xfrm flipH="1">
              <a:off x="2483318" y="3394631"/>
              <a:ext cx="150677" cy="3511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close-up of a computer chip&#10;&#10;Description automatically generated">
            <a:extLst>
              <a:ext uri="{FF2B5EF4-FFF2-40B4-BE49-F238E27FC236}">
                <a16:creationId xmlns:a16="http://schemas.microsoft.com/office/drawing/2014/main" id="{0612F53C-0847-CAB4-64BE-519F5A5668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799" y="1389703"/>
            <a:ext cx="801830" cy="6005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3299679-CBCB-C68C-8EFE-05FC06FBBACA}"/>
              </a:ext>
            </a:extLst>
          </p:cNvPr>
          <p:cNvSpPr txBox="1"/>
          <p:nvPr/>
        </p:nvSpPr>
        <p:spPr>
          <a:xfrm>
            <a:off x="158436" y="844279"/>
            <a:ext cx="2250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7"/>
              </a:rPr>
              <a:t>Intel Xeon Gold 6326</a:t>
            </a:r>
            <a:endParaRPr lang="en-US" dirty="0"/>
          </a:p>
          <a:p>
            <a:pPr algn="ctr"/>
            <a:r>
              <a:rPr lang="en-US" dirty="0"/>
              <a:t>(2 FMA units for AVX512)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291380-C453-E67A-7126-23B94595182E}"/>
              </a:ext>
            </a:extLst>
          </p:cNvPr>
          <p:cNvSpPr/>
          <p:nvPr/>
        </p:nvSpPr>
        <p:spPr>
          <a:xfrm>
            <a:off x="7938104" y="4823730"/>
            <a:ext cx="512464" cy="248632"/>
          </a:xfrm>
          <a:prstGeom prst="rect">
            <a:avLst/>
          </a:prstGeom>
          <a:noFill/>
          <a:ln w="1905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33B2A0-993D-774D-7BB8-25686567E1ED}"/>
              </a:ext>
            </a:extLst>
          </p:cNvPr>
          <p:cNvSpPr/>
          <p:nvPr/>
        </p:nvSpPr>
        <p:spPr>
          <a:xfrm>
            <a:off x="6769746" y="4825439"/>
            <a:ext cx="512464" cy="2486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8118596-3C55-6E73-0F2F-C91C42B8EE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1598" y="940746"/>
            <a:ext cx="795913" cy="15076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63E3F55-88CE-B42C-8F1F-5D2FDF8FCCDE}"/>
              </a:ext>
            </a:extLst>
          </p:cNvPr>
          <p:cNvSpPr txBox="1"/>
          <p:nvPr/>
        </p:nvSpPr>
        <p:spPr>
          <a:xfrm>
            <a:off x="9976757" y="1463735"/>
            <a:ext cx="1776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Results refer to</a:t>
            </a:r>
          </a:p>
          <a:p>
            <a:pPr algn="ctr"/>
            <a:r>
              <a:rPr lang="en-GB" sz="1200" dirty="0"/>
              <a:t>a single CPU core</a:t>
            </a:r>
            <a:endParaRPr lang="LID4096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56B7B3-0B33-C3ED-FE48-5DDDFA180987}"/>
              </a:ext>
            </a:extLst>
          </p:cNvPr>
          <p:cNvSpPr txBox="1"/>
          <p:nvPr/>
        </p:nvSpPr>
        <p:spPr>
          <a:xfrm>
            <a:off x="5743038" y="5591792"/>
            <a:ext cx="4390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Overall</a:t>
            </a:r>
            <a:r>
              <a:rPr lang="en-US" sz="1400" b="1" dirty="0">
                <a:solidFill>
                  <a:srgbClr val="FF0000"/>
                </a:solidFill>
              </a:rPr>
              <a:t> speedup x7 (double) </a:t>
            </a:r>
            <a:r>
              <a:rPr lang="en-US" sz="1400" dirty="0">
                <a:solidFill>
                  <a:srgbClr val="FF0000"/>
                </a:solidFill>
              </a:rPr>
              <a:t>and x14 (float) 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dirty="0">
                <a:solidFill>
                  <a:srgbClr val="FF0000"/>
                </a:solidFill>
              </a:rPr>
              <a:t>with GPU MEs over scalar Fortran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9D6A9B-5DF4-92E6-6003-F39097A592EA}"/>
              </a:ext>
            </a:extLst>
          </p:cNvPr>
          <p:cNvSpPr txBox="1"/>
          <p:nvPr/>
        </p:nvSpPr>
        <p:spPr>
          <a:xfrm>
            <a:off x="8162274" y="2910679"/>
            <a:ext cx="439013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CC00CC"/>
                </a:solidFill>
              </a:rPr>
              <a:t>ME speedup x8 (double) </a:t>
            </a:r>
            <a:r>
              <a:rPr lang="en-US" sz="1400" dirty="0">
                <a:solidFill>
                  <a:srgbClr val="CC00CC"/>
                </a:solidFill>
              </a:rPr>
              <a:t>and x15 (float) 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dirty="0">
                <a:solidFill>
                  <a:srgbClr val="CC00CC"/>
                </a:solidFill>
              </a:rPr>
              <a:t>with AVX512 MEs over scalar Fortran</a:t>
            </a:r>
          </a:p>
          <a:p>
            <a:pPr marL="152400" indent="0" algn="ctr">
              <a:spcBef>
                <a:spcPts val="0"/>
              </a:spcBef>
              <a:buNone/>
            </a:pPr>
            <a:endParaRPr lang="en-US" dirty="0">
              <a:solidFill>
                <a:srgbClr val="CC00CC"/>
              </a:solidFill>
            </a:endParaRP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b="1" u="sng" dirty="0">
                <a:solidFill>
                  <a:srgbClr val="CC00CC"/>
                </a:solidFill>
              </a:rPr>
              <a:t>Our ME engine reaches the 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b="1" u="sng" dirty="0">
                <a:solidFill>
                  <a:srgbClr val="CC00CC"/>
                </a:solidFill>
              </a:rPr>
              <a:t>maximum theoretica</a:t>
            </a:r>
            <a:r>
              <a:rPr lang="en-US" b="1" u="sng" dirty="0">
                <a:solidFill>
                  <a:srgbClr val="CC00CC"/>
                </a:solidFill>
              </a:rPr>
              <a:t>l SIMD speedup!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dirty="0">
                <a:solidFill>
                  <a:srgbClr val="CC00CC"/>
                </a:solidFill>
              </a:rPr>
              <a:t>This </a:t>
            </a:r>
            <a:r>
              <a:rPr lang="en-US" dirty="0">
                <a:solidFill>
                  <a:srgbClr val="CC00CC"/>
                </a:solidFill>
              </a:rPr>
              <a:t>is because we have perfect lockstep</a:t>
            </a:r>
          </a:p>
          <a:p>
            <a:pPr marL="152400" indent="0" algn="ctr">
              <a:spcBef>
                <a:spcPts val="0"/>
              </a:spcBef>
              <a:buNone/>
            </a:pPr>
            <a:r>
              <a:rPr lang="en-US" sz="1400" dirty="0">
                <a:solidFill>
                  <a:srgbClr val="CC00CC"/>
                </a:solidFill>
              </a:rPr>
              <a:t>during most of the ME calculation! </a:t>
            </a:r>
          </a:p>
        </p:txBody>
      </p:sp>
      <p:sp>
        <p:nvSpPr>
          <p:cNvPr id="28" name="Arrow: Curved Up 27">
            <a:extLst>
              <a:ext uri="{FF2B5EF4-FFF2-40B4-BE49-F238E27FC236}">
                <a16:creationId xmlns:a16="http://schemas.microsoft.com/office/drawing/2014/main" id="{C3764F4F-5170-DF3F-7220-7CAFD098C260}"/>
              </a:ext>
            </a:extLst>
          </p:cNvPr>
          <p:cNvSpPr/>
          <p:nvPr/>
        </p:nvSpPr>
        <p:spPr>
          <a:xfrm flipH="1">
            <a:off x="6904463" y="5147187"/>
            <a:ext cx="1216804" cy="337744"/>
          </a:xfrm>
          <a:prstGeom prst="curvedUpArrow">
            <a:avLst/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212C9E-92E9-56CB-AB37-C4249348E6FD}"/>
              </a:ext>
            </a:extLst>
          </p:cNvPr>
          <p:cNvSpPr txBox="1"/>
          <p:nvPr/>
        </p:nvSpPr>
        <p:spPr>
          <a:xfrm>
            <a:off x="8162274" y="5115403"/>
            <a:ext cx="2803145" cy="254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Amdahl's law: Overall speedup &lt; ME speedup</a:t>
            </a:r>
            <a:endParaRPr lang="LID4096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F62DB70-1062-FC1A-3673-0FC6EC3A5608}"/>
              </a:ext>
            </a:extLst>
          </p:cNvPr>
          <p:cNvSpPr txBox="1"/>
          <p:nvPr/>
        </p:nvSpPr>
        <p:spPr>
          <a:xfrm rot="16200000">
            <a:off x="1702322" y="4287456"/>
            <a:ext cx="1367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AV – CHEP2024</a:t>
            </a:r>
          </a:p>
        </p:txBody>
      </p:sp>
    </p:spTree>
    <p:extLst>
      <p:ext uri="{BB962C8B-B14F-4D97-AF65-F5344CB8AC3E}">
        <p14:creationId xmlns:p14="http://schemas.microsoft.com/office/powerpoint/2010/main" val="130984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146217D2-5545-1029-4AF2-3E08F90A2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collaborating teams (summer 2024)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D7C9B7-4EFC-DC8E-C3CD-DEC6589D4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5102184"/>
            <a:ext cx="11721599" cy="1280688"/>
          </a:xfrm>
        </p:spPr>
        <p:txBody>
          <a:bodyPr/>
          <a:lstStyle/>
          <a:p>
            <a:r>
              <a:rPr lang="en-US" b="1" dirty="0"/>
              <a:t>Focus of this CHEP2024 talk: </a:t>
            </a:r>
            <a:r>
              <a:rPr lang="en-US" b="1" u="sng" dirty="0">
                <a:solidFill>
                  <a:srgbClr val="FF0000"/>
                </a:solidFill>
              </a:rPr>
              <a:t>first release of the CUDACPP plugin</a:t>
            </a:r>
          </a:p>
          <a:p>
            <a:pPr lvl="1"/>
            <a:r>
              <a:rPr lang="en-US" dirty="0"/>
              <a:t>will give only minimal details about the parallel work on the SYCL plugin</a:t>
            </a:r>
          </a:p>
          <a:p>
            <a:pPr lvl="1"/>
            <a:r>
              <a:rPr lang="en-US" dirty="0"/>
              <a:t>will show work done for CMS – but see Jin’s poster for details on the work in CMS!</a:t>
            </a:r>
          </a:p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19CA59-AB9B-2F1F-9F14-9DB09ADF8C10}"/>
              </a:ext>
            </a:extLst>
          </p:cNvPr>
          <p:cNvGrpSpPr/>
          <p:nvPr/>
        </p:nvGrpSpPr>
        <p:grpSpPr>
          <a:xfrm>
            <a:off x="362180" y="1050890"/>
            <a:ext cx="7604943" cy="3799397"/>
            <a:chOff x="362180" y="1622399"/>
            <a:chExt cx="7604943" cy="379939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857EE4-D97C-65EE-841E-F0444E55AB81}"/>
                </a:ext>
              </a:extLst>
            </p:cNvPr>
            <p:cNvGrpSpPr/>
            <p:nvPr/>
          </p:nvGrpSpPr>
          <p:grpSpPr>
            <a:xfrm>
              <a:off x="5302724" y="2411005"/>
              <a:ext cx="2564550" cy="1652794"/>
              <a:chOff x="3032215" y="2553648"/>
              <a:chExt cx="2564550" cy="1652794"/>
            </a:xfrm>
          </p:grpSpPr>
          <p:sp>
            <p:nvSpPr>
              <p:cNvPr id="4" name="TextBox 5">
                <a:extLst>
                  <a:ext uri="{FF2B5EF4-FFF2-40B4-BE49-F238E27FC236}">
                    <a16:creationId xmlns:a16="http://schemas.microsoft.com/office/drawing/2014/main" id="{EAEA3254-61A5-932D-AB6E-2BB2B707C15E}"/>
                  </a:ext>
                </a:extLst>
              </p:cNvPr>
              <p:cNvSpPr txBox="1"/>
              <p:nvPr/>
            </p:nvSpPr>
            <p:spPr>
              <a:xfrm>
                <a:off x="3032215" y="2553648"/>
                <a:ext cx="25645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Andrea Valassi*</a:t>
                </a:r>
              </a:p>
              <a:p>
                <a:pPr algn="ctr"/>
                <a:r>
                  <a:rPr lang="en-US" sz="1800" i="1" dirty="0"/>
                  <a:t>(CERN IT-GOV-ENG)</a:t>
                </a:r>
              </a:p>
            </p:txBody>
          </p:sp>
          <p:pic>
            <p:nvPicPr>
              <p:cNvPr id="5" name="Google Shape;101;p13">
                <a:extLst>
                  <a:ext uri="{FF2B5EF4-FFF2-40B4-BE49-F238E27FC236}">
                    <a16:creationId xmlns:a16="http://schemas.microsoft.com/office/drawing/2014/main" id="{DE351E5A-10DF-5085-B16E-FED846ED2F5F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840900" y="3268779"/>
                <a:ext cx="945517" cy="9376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8D4A6D3-C37E-A2FA-3C76-B6F206D1C728}"/>
                </a:ext>
              </a:extLst>
            </p:cNvPr>
            <p:cNvGrpSpPr/>
            <p:nvPr/>
          </p:nvGrpSpPr>
          <p:grpSpPr>
            <a:xfrm>
              <a:off x="362180" y="2411005"/>
              <a:ext cx="2302933" cy="1634864"/>
              <a:chOff x="9198576" y="3559263"/>
              <a:chExt cx="2302933" cy="1634864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7AFBD4-8430-5F6E-E432-93970CA1D4AC}"/>
                  </a:ext>
                </a:extLst>
              </p:cNvPr>
              <p:cNvSpPr txBox="1"/>
              <p:nvPr/>
            </p:nvSpPr>
            <p:spPr>
              <a:xfrm>
                <a:off x="9198576" y="3559263"/>
                <a:ext cx="23029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Olivier Mattelaer*</a:t>
                </a:r>
              </a:p>
              <a:p>
                <a:pPr algn="ctr"/>
                <a:r>
                  <a:rPr lang="en-US" sz="1800" i="1" dirty="0"/>
                  <a:t>(UCL Louvain)</a:t>
                </a:r>
              </a:p>
            </p:txBody>
          </p:sp>
          <p:pic>
            <p:nvPicPr>
              <p:cNvPr id="8" name="Google Shape;102;p13">
                <a:extLst>
                  <a:ext uri="{FF2B5EF4-FFF2-40B4-BE49-F238E27FC236}">
                    <a16:creationId xmlns:a16="http://schemas.microsoft.com/office/drawing/2014/main" id="{D2659984-C35C-DB60-A690-2ACEF7A7FC45}"/>
                  </a:ext>
                </a:extLst>
              </p:cNvPr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9769060" y="4322652"/>
                <a:ext cx="1161966" cy="8714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0226A21-03A5-D962-D2FD-10E0F7D91602}"/>
                </a:ext>
              </a:extLst>
            </p:cNvPr>
            <p:cNvGrpSpPr/>
            <p:nvPr/>
          </p:nvGrpSpPr>
          <p:grpSpPr>
            <a:xfrm>
              <a:off x="2544562" y="2130670"/>
              <a:ext cx="2802891" cy="3062200"/>
              <a:chOff x="6175262" y="1965162"/>
              <a:chExt cx="2802891" cy="3062200"/>
            </a:xfrm>
          </p:grpSpPr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D2C520C5-29FF-EBBB-6108-D3F5E1D19197}"/>
                  </a:ext>
                </a:extLst>
              </p:cNvPr>
              <p:cNvSpPr txBox="1"/>
              <p:nvPr/>
            </p:nvSpPr>
            <p:spPr>
              <a:xfrm>
                <a:off x="6175262" y="1965162"/>
                <a:ext cx="2802891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Stephan Hageboeck*</a:t>
                </a:r>
              </a:p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Daniele Massaro*</a:t>
                </a:r>
              </a:p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Stefan Roiser*</a:t>
                </a:r>
              </a:p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Zenny Wettersten*</a:t>
                </a:r>
              </a:p>
              <a:p>
                <a:pPr algn="ctr"/>
                <a:r>
                  <a:rPr lang="en-US" sz="1800" dirty="0">
                    <a:highlight>
                      <a:srgbClr val="FFFF00"/>
                    </a:highlight>
                  </a:rPr>
                  <a:t>Jorgen Teig* (2023)</a:t>
                </a:r>
              </a:p>
              <a:p>
                <a:pPr algn="ctr"/>
                <a:r>
                  <a:rPr lang="en-US" sz="1800" dirty="0"/>
                  <a:t>Filip Optolowicz (2023)</a:t>
                </a:r>
              </a:p>
              <a:p>
                <a:pPr algn="ctr"/>
                <a:r>
                  <a:rPr lang="en-US" sz="1800" i="1" dirty="0"/>
                  <a:t>(CERN IT-GOV-INN)</a:t>
                </a:r>
              </a:p>
            </p:txBody>
          </p:sp>
          <p:pic>
            <p:nvPicPr>
              <p:cNvPr id="11" name="Google Shape;101;p13">
                <a:extLst>
                  <a:ext uri="{FF2B5EF4-FFF2-40B4-BE49-F238E27FC236}">
                    <a16:creationId xmlns:a16="http://schemas.microsoft.com/office/drawing/2014/main" id="{71E3E3F1-0C07-8949-886C-540A78C77788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7103948" y="4089699"/>
                <a:ext cx="945517" cy="9376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B165FB1-37D4-297F-E047-A6FD12D73490}"/>
                </a:ext>
              </a:extLst>
            </p:cNvPr>
            <p:cNvSpPr txBox="1"/>
            <p:nvPr/>
          </p:nvSpPr>
          <p:spPr>
            <a:xfrm>
              <a:off x="4832955" y="4975601"/>
              <a:ext cx="3134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highlight>
                    <a:srgbClr val="FFFF00"/>
                  </a:highlight>
                </a:rPr>
                <a:t>*CUDACPP plugin AUTHORS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4B452C3-31DD-13C5-D187-F0F18D066EB0}"/>
                </a:ext>
              </a:extLst>
            </p:cNvPr>
            <p:cNvSpPr/>
            <p:nvPr/>
          </p:nvSpPr>
          <p:spPr>
            <a:xfrm>
              <a:off x="467138" y="1967948"/>
              <a:ext cx="7395027" cy="34538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84A3A08-BB7A-F539-3B72-60026286EF76}"/>
                </a:ext>
              </a:extLst>
            </p:cNvPr>
            <p:cNvSpPr txBox="1"/>
            <p:nvPr/>
          </p:nvSpPr>
          <p:spPr>
            <a:xfrm>
              <a:off x="467138" y="1622399"/>
              <a:ext cx="73400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CUDACPP plugin core development (NVidia and AMD GPUs, vectorized C++ on CPUs)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BAB2A8-32C6-B6AC-FC17-CAA8BD7FC637}"/>
              </a:ext>
            </a:extLst>
          </p:cNvPr>
          <p:cNvGrpSpPr/>
          <p:nvPr/>
        </p:nvGrpSpPr>
        <p:grpSpPr>
          <a:xfrm>
            <a:off x="8782697" y="117529"/>
            <a:ext cx="2821232" cy="2217902"/>
            <a:chOff x="8782697" y="261911"/>
            <a:chExt cx="2821232" cy="221790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4AB5B27-741D-0B19-B90F-8F04B421D57A}"/>
                </a:ext>
              </a:extLst>
            </p:cNvPr>
            <p:cNvGrpSpPr/>
            <p:nvPr/>
          </p:nvGrpSpPr>
          <p:grpSpPr>
            <a:xfrm>
              <a:off x="8895290" y="890422"/>
              <a:ext cx="2564550" cy="1513375"/>
              <a:chOff x="8605322" y="769784"/>
              <a:chExt cx="2564550" cy="1513375"/>
            </a:xfrm>
          </p:grpSpPr>
          <p:sp>
            <p:nvSpPr>
              <p:cNvPr id="24" name="TextBox 5">
                <a:extLst>
                  <a:ext uri="{FF2B5EF4-FFF2-40B4-BE49-F238E27FC236}">
                    <a16:creationId xmlns:a16="http://schemas.microsoft.com/office/drawing/2014/main" id="{502F1C0B-4520-4695-800B-E232A08AF060}"/>
                  </a:ext>
                </a:extLst>
              </p:cNvPr>
              <p:cNvSpPr txBox="1"/>
              <p:nvPr/>
            </p:nvSpPr>
            <p:spPr>
              <a:xfrm>
                <a:off x="8605322" y="769784"/>
                <a:ext cx="25645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800" dirty="0"/>
                  <a:t>Taylor Childers</a:t>
                </a:r>
              </a:p>
              <a:p>
                <a:pPr algn="ctr"/>
                <a:r>
                  <a:rPr lang="en-US" sz="1800" dirty="0"/>
                  <a:t>Nathan Nichols</a:t>
                </a:r>
              </a:p>
              <a:p>
                <a:pPr algn="ctr"/>
                <a:r>
                  <a:rPr lang="en-US" sz="1800" i="1" dirty="0"/>
                  <a:t>(ANL)</a:t>
                </a:r>
              </a:p>
            </p:txBody>
          </p:sp>
          <p:pic>
            <p:nvPicPr>
              <p:cNvPr id="30" name="Google Shape;104;p13">
                <a:extLst>
                  <a:ext uri="{FF2B5EF4-FFF2-40B4-BE49-F238E27FC236}">
                    <a16:creationId xmlns:a16="http://schemas.microsoft.com/office/drawing/2014/main" id="{A4AD48EE-A369-8DD1-7D69-FB1C027F65E4}"/>
                  </a:ext>
                </a:extLst>
              </p:cNvPr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8901003" y="1598084"/>
                <a:ext cx="1959625" cy="6850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9954DE5-7AED-203D-B258-FC094AD797AC}"/>
                </a:ext>
              </a:extLst>
            </p:cNvPr>
            <p:cNvSpPr txBox="1"/>
            <p:nvPr/>
          </p:nvSpPr>
          <p:spPr>
            <a:xfrm>
              <a:off x="8782697" y="261911"/>
              <a:ext cx="2821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SYCL plugin (also Intel GPUs)</a:t>
              </a:r>
            </a:p>
            <a:p>
              <a:r>
                <a:rPr lang="en-US" i="1" dirty="0">
                  <a:solidFill>
                    <a:schemeClr val="bg2"/>
                  </a:solidFill>
                </a:rPr>
                <a:t>WIP: integration into CUDACPP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9ED60FB-ABF5-C149-720C-EDDC4168DD79}"/>
                </a:ext>
              </a:extLst>
            </p:cNvPr>
            <p:cNvSpPr/>
            <p:nvPr/>
          </p:nvSpPr>
          <p:spPr>
            <a:xfrm>
              <a:off x="8895289" y="815788"/>
              <a:ext cx="2524771" cy="1664025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DC5600-F504-3012-BE42-3B0BF34BD2BB}"/>
              </a:ext>
            </a:extLst>
          </p:cNvPr>
          <p:cNvGrpSpPr/>
          <p:nvPr/>
        </p:nvGrpSpPr>
        <p:grpSpPr>
          <a:xfrm>
            <a:off x="8525311" y="2813424"/>
            <a:ext cx="3304509" cy="3569448"/>
            <a:chOff x="8525311" y="3005928"/>
            <a:chExt cx="3304509" cy="356944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8DA6BE5-2ADB-EA6E-EC03-B01AD5708623}"/>
                </a:ext>
              </a:extLst>
            </p:cNvPr>
            <p:cNvGrpSpPr/>
            <p:nvPr/>
          </p:nvGrpSpPr>
          <p:grpSpPr>
            <a:xfrm>
              <a:off x="8525311" y="3661770"/>
              <a:ext cx="3304509" cy="2756400"/>
              <a:chOff x="8371255" y="3481917"/>
              <a:chExt cx="3304509" cy="2756400"/>
            </a:xfrm>
          </p:grpSpPr>
          <p:sp>
            <p:nvSpPr>
              <p:cNvPr id="26" name="TextBox 5">
                <a:extLst>
                  <a:ext uri="{FF2B5EF4-FFF2-40B4-BE49-F238E27FC236}">
                    <a16:creationId xmlns:a16="http://schemas.microsoft.com/office/drawing/2014/main" id="{6E588DE4-4AF6-AC44-73AC-38C364FE9519}"/>
                  </a:ext>
                </a:extLst>
              </p:cNvPr>
              <p:cNvSpPr txBox="1"/>
              <p:nvPr/>
            </p:nvSpPr>
            <p:spPr>
              <a:xfrm>
                <a:off x="8371255" y="3481917"/>
                <a:ext cx="330450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800" dirty="0"/>
                  <a:t>Jin Choi</a:t>
                </a:r>
              </a:p>
              <a:p>
                <a:pPr algn="ctr"/>
                <a:r>
                  <a:rPr lang="en-US" sz="1800" i="1" dirty="0"/>
                  <a:t>(Seoul National University)</a:t>
                </a:r>
              </a:p>
              <a:p>
                <a:pPr algn="ctr"/>
                <a:r>
                  <a:rPr lang="en-US" sz="1800" dirty="0"/>
                  <a:t>Saptaparna Bhattacharya</a:t>
                </a:r>
              </a:p>
              <a:p>
                <a:pPr algn="ctr"/>
                <a:r>
                  <a:rPr lang="en-US" sz="1800" i="1" dirty="0"/>
                  <a:t>(Wayne State University)</a:t>
                </a:r>
              </a:p>
              <a:p>
                <a:pPr algn="ctr"/>
                <a:r>
                  <a:rPr lang="en-US" sz="1800" dirty="0"/>
                  <a:t>Robert Schoefbeck</a:t>
                </a:r>
              </a:p>
              <a:p>
                <a:pPr algn="ctr"/>
                <a:r>
                  <a:rPr lang="en-US" sz="1800" i="1" dirty="0"/>
                  <a:t>(HEPHY Vienna)</a:t>
                </a:r>
              </a:p>
            </p:txBody>
          </p:sp>
          <p:pic>
            <p:nvPicPr>
              <p:cNvPr id="28" name="Picture 27" descr="A colorful circle with red lines&#10;&#10;Description automatically generated">
                <a:extLst>
                  <a:ext uri="{FF2B5EF4-FFF2-40B4-BE49-F238E27FC236}">
                    <a16:creationId xmlns:a16="http://schemas.microsoft.com/office/drawing/2014/main" id="{C1F64862-BA71-11C3-CDD9-643711606E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50752" y="5292800"/>
                <a:ext cx="945517" cy="945517"/>
              </a:xfrm>
              <a:prstGeom prst="rect">
                <a:avLst/>
              </a:prstGeom>
            </p:spPr>
          </p:pic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7F53B81-414C-B0DF-AF01-353D51B14C8E}"/>
                </a:ext>
              </a:extLst>
            </p:cNvPr>
            <p:cNvSpPr/>
            <p:nvPr/>
          </p:nvSpPr>
          <p:spPr>
            <a:xfrm>
              <a:off x="8714961" y="3590462"/>
              <a:ext cx="2968487" cy="298491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165D57-0C65-001C-57B8-B1C8EA1F0E86}"/>
                </a:ext>
              </a:extLst>
            </p:cNvPr>
            <p:cNvSpPr txBox="1"/>
            <p:nvPr/>
          </p:nvSpPr>
          <p:spPr>
            <a:xfrm>
              <a:off x="8631230" y="3005928"/>
              <a:ext cx="2673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CMS integration tests</a:t>
              </a:r>
            </a:p>
            <a:p>
              <a:r>
                <a:rPr lang="en-US" b="1" i="1" dirty="0">
                  <a:solidFill>
                    <a:srgbClr val="00B050"/>
                  </a:solidFill>
                </a:rPr>
                <a:t>See Jin’s poster for details!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7665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CA5D4-9776-F6EB-2A8F-1298F98D5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97493"/>
            <a:ext cx="11721599" cy="471945"/>
          </a:xfrm>
        </p:spPr>
        <p:txBody>
          <a:bodyPr/>
          <a:lstStyle/>
          <a:p>
            <a:r>
              <a:rPr lang="en-US" dirty="0"/>
              <a:t>Floating point precision → constraints on GPU hardware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B8654-429C-B1DD-C73A-2880E8D6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755801"/>
            <a:ext cx="12192000" cy="535192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Previous slides: </a:t>
            </a:r>
            <a:r>
              <a:rPr lang="en-US" dirty="0">
                <a:solidFill>
                  <a:srgbClr val="FF0000"/>
                </a:solidFill>
              </a:rPr>
              <a:t>if we could use floats instead of doubles, our MEs would be a factor 2x faster!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Our vectorized C++ is 2x faster on CPU (e.g. AVX512: a 512-bit register holds 16 floats but only 8 doubles)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Our CUDA is 2x faster on V100's (on NVidia data-centre GPUs, the FP64 FLOPs are x1/2 the FP64 FLOPs) 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But </a:t>
            </a:r>
            <a:r>
              <a:rPr lang="en-US" b="1" i="1" dirty="0">
                <a:solidFill>
                  <a:srgbClr val="FF0000"/>
                </a:solidFill>
              </a:rPr>
              <a:t>we need double precision for Feynman diagrams </a:t>
            </a:r>
            <a:r>
              <a:rPr lang="en-US" dirty="0"/>
              <a:t>(single precision gives numerical instabilities)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means that </a:t>
            </a:r>
            <a:r>
              <a:rPr lang="en-US" i="1" dirty="0"/>
              <a:t>we cannot use consumer-grade GPUs </a:t>
            </a:r>
            <a:r>
              <a:rPr lang="en-US" dirty="0"/>
              <a:t>(on T4's, the FP64 FLOPs are x1/32 the FP32 FLOPs)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Also: </a:t>
            </a:r>
            <a:r>
              <a:rPr lang="en-US" i="1" dirty="0">
                <a:solidFill>
                  <a:srgbClr val="FF0000"/>
                </a:solidFill>
              </a:rPr>
              <a:t>GPUs for AI like Blackwell GB200 do have (a lot of!) FP64, but what you pay are FP4 tensor core FLOPs!</a:t>
            </a:r>
          </a:p>
          <a:p>
            <a:pPr lvl="2">
              <a:spcBef>
                <a:spcPts val="0"/>
              </a:spcBef>
            </a:pPr>
            <a:r>
              <a:rPr lang="en-US" dirty="0"/>
              <a:t>(En passant: in CUDACPP we do NOT use tensor cores at all – these require a different software API than CUDA cores)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 lvl="3">
              <a:spcBef>
                <a:spcPts val="0"/>
              </a:spcBef>
            </a:pPr>
            <a:endParaRPr lang="en-US" dirty="0"/>
          </a:p>
          <a:p>
            <a:pPr lvl="3">
              <a:spcBef>
                <a:spcPts val="0"/>
              </a:spcBef>
            </a:pPr>
            <a:endParaRPr lang="en-US" dirty="0"/>
          </a:p>
          <a:p>
            <a:pPr lvl="3">
              <a:spcBef>
                <a:spcPts val="0"/>
              </a:spcBef>
            </a:pPr>
            <a:endParaRPr lang="en-US" dirty="0"/>
          </a:p>
          <a:p>
            <a:pPr marL="1028700" lvl="2" indent="0">
              <a:spcBef>
                <a:spcPts val="0"/>
              </a:spcBef>
              <a:buNone/>
            </a:pPr>
            <a:endParaRPr lang="en-US" dirty="0"/>
          </a:p>
          <a:p>
            <a:pPr marL="1028700" lvl="2" indent="0">
              <a:spcBef>
                <a:spcPts val="0"/>
              </a:spcBef>
              <a:buNone/>
            </a:pPr>
            <a:endParaRPr lang="en-US" dirty="0"/>
          </a:p>
          <a:p>
            <a:pPr marL="1028700" lvl="2" indent="0">
              <a:spcBef>
                <a:spcPts val="0"/>
              </a:spcBef>
              <a:buNone/>
            </a:pPr>
            <a:endParaRPr lang="en-US" dirty="0"/>
          </a:p>
          <a:p>
            <a:pPr marL="1028700" lvl="2" indent="0">
              <a:spcBef>
                <a:spcPts val="0"/>
              </a:spcBef>
              <a:buNone/>
            </a:pPr>
            <a:endParaRPr lang="en-US" dirty="0"/>
          </a:p>
          <a:p>
            <a:pPr marL="1028700" lvl="2" indent="0">
              <a:spcBef>
                <a:spcPts val="0"/>
              </a:spcBef>
              <a:buNone/>
            </a:pPr>
            <a:endParaRPr lang="en-US" dirty="0"/>
          </a:p>
          <a:p>
            <a:pPr marL="1028700" lvl="2" indent="0">
              <a:spcBef>
                <a:spcPts val="0"/>
              </a:spcBef>
              <a:buNone/>
            </a:pPr>
            <a:endParaRPr lang="en-US" dirty="0"/>
          </a:p>
          <a:p>
            <a:pPr lvl="3">
              <a:spcBef>
                <a:spcPts val="0"/>
              </a:spcBef>
            </a:pPr>
            <a:endParaRPr lang="en-US" i="1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i="1" dirty="0">
                <a:sym typeface="Wingdings" panose="05000000000000000000" pitchFamily="2" charset="2"/>
              </a:rPr>
              <a:t>We did switch to floats where possible – </a:t>
            </a: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“mixed-precision”: double for Feynman, float for color matrix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This is the default in CUDAPP v1.00.00 (even if the speedup over double is limited and still to be improved)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We also had a closer look at the source of numerical instabilities with the CADNA tool</a:t>
            </a: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62D92C1-2FEF-818D-765C-52C8CE23C8E6}"/>
              </a:ext>
            </a:extLst>
          </p:cNvPr>
          <p:cNvGrpSpPr>
            <a:grpSpLocks noChangeAspect="1"/>
          </p:cNvGrpSpPr>
          <p:nvPr/>
        </p:nvGrpSpPr>
        <p:grpSpPr>
          <a:xfrm>
            <a:off x="8085977" y="3919285"/>
            <a:ext cx="3929949" cy="1558544"/>
            <a:chOff x="599008" y="4480049"/>
            <a:chExt cx="3929949" cy="15585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AD8E266-12FD-D962-EB0E-A9994D05CAD9}"/>
                </a:ext>
              </a:extLst>
            </p:cNvPr>
            <p:cNvSpPr txBox="1"/>
            <p:nvPr/>
          </p:nvSpPr>
          <p:spPr>
            <a:xfrm>
              <a:off x="599008" y="4480049"/>
              <a:ext cx="142996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/>
                <a:t>Stephan Hageboeck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B1BB76-D7C7-43A1-0B76-50A6E533C02C}"/>
                </a:ext>
              </a:extLst>
            </p:cNvPr>
            <p:cNvSpPr txBox="1"/>
            <p:nvPr/>
          </p:nvSpPr>
          <p:spPr>
            <a:xfrm>
              <a:off x="2437598" y="4519505"/>
              <a:ext cx="142996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/>
                <a:t>Filip Optolowicz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2E51C5D-EF62-270B-7F3E-0DE2C16C0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6891" y="4729890"/>
              <a:ext cx="1937216" cy="129147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879D291-B656-9CBA-4720-F0B38D312F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47008" y="4729890"/>
              <a:ext cx="1581949" cy="130870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E015AD-2F52-6FEF-5040-74B2A6400D09}"/>
              </a:ext>
            </a:extLst>
          </p:cNvPr>
          <p:cNvGrpSpPr>
            <a:grpSpLocks noChangeAspect="1"/>
          </p:cNvGrpSpPr>
          <p:nvPr/>
        </p:nvGrpSpPr>
        <p:grpSpPr>
          <a:xfrm>
            <a:off x="82251" y="3045301"/>
            <a:ext cx="4469542" cy="2351870"/>
            <a:chOff x="7478961" y="2900422"/>
            <a:chExt cx="4534539" cy="238607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C482E5B-F62B-C348-137D-BD5A77810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57462" y="2900422"/>
              <a:ext cx="4356038" cy="2386071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9EC508E-A9E2-9E88-49ED-BEB95EC6D1DD}"/>
                </a:ext>
              </a:extLst>
            </p:cNvPr>
            <p:cNvSpPr txBox="1"/>
            <p:nvPr/>
          </p:nvSpPr>
          <p:spPr>
            <a:xfrm rot="16200000">
              <a:off x="6982856" y="4008702"/>
              <a:ext cx="12230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AV – CHEP2024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7293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3F4DE-99C1-112D-8E88-BFD7ABF29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29759"/>
            <a:ext cx="5156087" cy="581441"/>
          </a:xfrm>
        </p:spPr>
        <p:txBody>
          <a:bodyPr/>
          <a:lstStyle/>
          <a:p>
            <a:r>
              <a:rPr lang="en-US" dirty="0"/>
              <a:t>Beyond NVidia GPUs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E65948-10A6-03FB-2A61-AE5EE5F96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816452"/>
            <a:ext cx="6987942" cy="371039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The CUDACPP plugin uses a single source-code approach for CPUs (C++) and NVidia GPUs (CUDA), based on #ifdef’s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</a:t>
            </a:r>
            <a:r>
              <a:rPr lang="en-US" i="1" dirty="0">
                <a:solidFill>
                  <a:srgbClr val="FF0000"/>
                </a:solidFill>
              </a:rPr>
              <a:t>few CUDA calls </a:t>
            </a:r>
            <a:r>
              <a:rPr lang="en-US" dirty="0">
                <a:solidFill>
                  <a:srgbClr val="FF0000"/>
                </a:solidFill>
              </a:rPr>
              <a:t>are encapsulated by design in GPU classes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We do not use any vendor-specific features (e.g. Streams) yet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</a:rPr>
              <a:t>CUDACPP v1.00.00 includes support for AMD GPUs through HIP, using the same #ifdef approach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was inspired by the LHCb approach to GPUs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NVidia and AMD provide ~80% of the GPU power in top500 HPCs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Argonne colleagues are working on extending this to Intel GPUs via SYCL (based on their earlier work on a SYCL plugin)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9D73F-BC60-CE04-A219-47C5AFC66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523" y="507458"/>
            <a:ext cx="5216563" cy="576916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E339C5-573D-6D06-A32E-41AF77ABC8FF}"/>
              </a:ext>
            </a:extLst>
          </p:cNvPr>
          <p:cNvSpPr txBox="1"/>
          <p:nvPr/>
        </p:nvSpPr>
        <p:spPr>
          <a:xfrm>
            <a:off x="10625296" y="594863"/>
            <a:ext cx="1566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Joergen Teig, AV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17E222-676B-31F5-23B5-F2BE032CB031}"/>
              </a:ext>
            </a:extLst>
          </p:cNvPr>
          <p:cNvSpPr/>
          <p:nvPr/>
        </p:nvSpPr>
        <p:spPr>
          <a:xfrm>
            <a:off x="362779" y="2088682"/>
            <a:ext cx="5831834" cy="5871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0AE13A9-4618-5E46-24ED-49EEE6FE2F2A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6194613" y="2380422"/>
            <a:ext cx="697909" cy="18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1E7F4E7-5574-7FB0-5519-1ADEB396B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9261" y="3639084"/>
            <a:ext cx="768314" cy="795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09196D-A5B5-F7DD-DA54-168596D3C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9261" y="1417584"/>
            <a:ext cx="768314" cy="7503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FC8141-EC18-C8DB-8E94-99DA64EE52A3}"/>
              </a:ext>
            </a:extLst>
          </p:cNvPr>
          <p:cNvSpPr txBox="1"/>
          <p:nvPr/>
        </p:nvSpPr>
        <p:spPr>
          <a:xfrm>
            <a:off x="10305033" y="1623477"/>
            <a:ext cx="884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CUDA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0E0F76-4095-9C63-6989-3DFACFC12242}"/>
              </a:ext>
            </a:extLst>
          </p:cNvPr>
          <p:cNvSpPr txBox="1"/>
          <p:nvPr/>
        </p:nvSpPr>
        <p:spPr>
          <a:xfrm>
            <a:off x="10454833" y="3867684"/>
            <a:ext cx="884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HIP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7F60BC-9AE0-99BE-071D-5693B1E132AF}"/>
              </a:ext>
            </a:extLst>
          </p:cNvPr>
          <p:cNvSpPr txBox="1"/>
          <p:nvPr/>
        </p:nvSpPr>
        <p:spPr>
          <a:xfrm rot="19763766">
            <a:off x="5381924" y="266590"/>
            <a:ext cx="1328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NEW in 2024!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74D7EB-21BB-F6EA-70A9-DF5BB72C81A7}"/>
              </a:ext>
            </a:extLst>
          </p:cNvPr>
          <p:cNvSpPr txBox="1"/>
          <p:nvPr/>
        </p:nvSpPr>
        <p:spPr>
          <a:xfrm>
            <a:off x="4022241" y="4638586"/>
            <a:ext cx="26738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hlinkClick r:id="rId5"/>
              </a:rPr>
              <a:t>https://www.nextplatform.com </a:t>
            </a:r>
          </a:p>
          <a:p>
            <a:pPr algn="ctr"/>
            <a:r>
              <a:rPr lang="en-GB" sz="1200" dirty="0">
                <a:hlinkClick r:id="rId5"/>
              </a:rPr>
              <a:t>(13 May 2024)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GPU Teraflops by GPU family </a:t>
            </a:r>
          </a:p>
          <a:p>
            <a:pPr algn="ctr"/>
            <a:r>
              <a:rPr lang="en-US" sz="1200" dirty="0"/>
              <a:t>(HPCs in June 2024 Top500)</a:t>
            </a:r>
          </a:p>
          <a:p>
            <a:pPr algn="ctr"/>
            <a:r>
              <a:rPr lang="en-US" sz="1600" b="1" dirty="0">
                <a:solidFill>
                  <a:schemeClr val="bg2"/>
                </a:solidFill>
              </a:rPr>
              <a:t>- NVidia GPUs 50.3%</a:t>
            </a:r>
          </a:p>
          <a:p>
            <a:pPr algn="ctr"/>
            <a:r>
              <a:rPr lang="en-US" sz="1600" b="1" dirty="0">
                <a:solidFill>
                  <a:schemeClr val="bg2"/>
                </a:solidFill>
              </a:rPr>
              <a:t>- AMD GPUs 27.5%</a:t>
            </a:r>
          </a:p>
          <a:p>
            <a:pPr algn="ctr"/>
            <a:r>
              <a:rPr lang="en-US" sz="1600" b="1" dirty="0">
                <a:solidFill>
                  <a:schemeClr val="bg2"/>
                </a:solidFill>
              </a:rPr>
              <a:t>- Intel GPUs 22.0% 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F0D9562-7427-FE1C-1CB9-B364F52C87AF}"/>
              </a:ext>
            </a:extLst>
          </p:cNvPr>
          <p:cNvGrpSpPr>
            <a:grpSpLocks noChangeAspect="1"/>
          </p:cNvGrpSpPr>
          <p:nvPr/>
        </p:nvGrpSpPr>
        <p:grpSpPr>
          <a:xfrm>
            <a:off x="316606" y="4419601"/>
            <a:ext cx="3795742" cy="2000548"/>
            <a:chOff x="209134" y="4257823"/>
            <a:chExt cx="4102880" cy="2162425"/>
          </a:xfrm>
        </p:grpSpPr>
        <p:pic>
          <p:nvPicPr>
            <p:cNvPr id="18" name="Picture 17" descr="A table with numbers and a number of people">
              <a:extLst>
                <a:ext uri="{FF2B5EF4-FFF2-40B4-BE49-F238E27FC236}">
                  <a16:creationId xmlns:a16="http://schemas.microsoft.com/office/drawing/2014/main" id="{024C6B85-D698-0B69-C05C-74E2ECBD0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9134" y="4257823"/>
              <a:ext cx="4102880" cy="216242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E07A589-6AF1-2A91-822F-96E23955D344}"/>
                </a:ext>
              </a:extLst>
            </p:cNvPr>
            <p:cNvSpPr/>
            <p:nvPr/>
          </p:nvSpPr>
          <p:spPr>
            <a:xfrm>
              <a:off x="2245179" y="4420961"/>
              <a:ext cx="975632" cy="1200150"/>
            </a:xfrm>
            <a:prstGeom prst="rect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3A92C6A-CA9A-A1DD-98D1-A2CD3331F2F8}"/>
                </a:ext>
              </a:extLst>
            </p:cNvPr>
            <p:cNvSpPr/>
            <p:nvPr/>
          </p:nvSpPr>
          <p:spPr>
            <a:xfrm>
              <a:off x="235805" y="4424269"/>
              <a:ext cx="975632" cy="1200150"/>
            </a:xfrm>
            <a:prstGeom prst="rect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011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214F7-170B-26EF-A420-E41EA50BE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NVidia GPUs: results with </a:t>
            </a:r>
            <a:r>
              <a:rPr lang="en-US" dirty="0">
                <a:solidFill>
                  <a:srgbClr val="FF0000"/>
                </a:solidFill>
              </a:rPr>
              <a:t>AMD GPUs </a:t>
            </a:r>
            <a:r>
              <a:rPr lang="en-US" dirty="0"/>
              <a:t>at LUMI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4DE8C1-22E7-EF25-8CD4-2CF258565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5" y="948491"/>
            <a:ext cx="6717666" cy="40985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8CEB61-DAD8-44F5-2C1D-494F68E0E45A}"/>
              </a:ext>
            </a:extLst>
          </p:cNvPr>
          <p:cNvSpPr txBox="1"/>
          <p:nvPr/>
        </p:nvSpPr>
        <p:spPr>
          <a:xfrm>
            <a:off x="240002" y="5774634"/>
            <a:ext cx="10543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355263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We kindly acknowledge the use of LUMI HPC resources under project 465001114 </a:t>
            </a:r>
          </a:p>
          <a:p>
            <a:pPr algn="ctr"/>
            <a:r>
              <a:rPr lang="en-US" sz="1800" i="1" dirty="0">
                <a:solidFill>
                  <a:srgbClr val="355263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(“CERN / HEPiX Benchmarking GPU WP” EHPC-BEN-2024B04-053) to produce these results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BAAFE5-8CC3-77B1-93FC-1010D2CE1793}"/>
                  </a:ext>
                </a:extLst>
              </p:cNvPr>
              <p:cNvSpPr txBox="1"/>
              <p:nvPr/>
            </p:nvSpPr>
            <p:spPr>
              <a:xfrm>
                <a:off x="6935305" y="1277130"/>
                <a:ext cx="254441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800" dirty="0"/>
              </a:p>
              <a:p>
                <a:pPr algn="ctr"/>
                <a:r>
                  <a:rPr lang="en-US" i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(subprocess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4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i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+2jets)</a:t>
                </a:r>
                <a:endParaRPr lang="en-US" dirty="0"/>
              </a:p>
              <a:p>
                <a:pPr algn="ctr"/>
                <a:r>
                  <a:rPr lang="en-US" dirty="0"/>
                  <a:t>123 Feynman diagrams</a:t>
                </a:r>
              </a:p>
              <a:p>
                <a:pPr algn="ctr"/>
                <a:r>
                  <a:rPr lang="en-US" dirty="0"/>
                  <a:t>24x24 color matrix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BAAFE5-8CC3-77B1-93FC-1010D2CE17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305" y="1277130"/>
                <a:ext cx="2544417" cy="1015663"/>
              </a:xfrm>
              <a:prstGeom prst="rect">
                <a:avLst/>
              </a:prstGeom>
              <a:blipFill>
                <a:blip r:embed="rId3"/>
                <a:stretch>
                  <a:fillRect t="-3614" b="-5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DB1DC87C-41F9-B026-F434-94172BD3C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9722" y="1210023"/>
            <a:ext cx="1536313" cy="12448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D628A0-D516-7E54-35D2-EC5F63226FF9}"/>
              </a:ext>
            </a:extLst>
          </p:cNvPr>
          <p:cNvSpPr txBox="1"/>
          <p:nvPr/>
        </p:nvSpPr>
        <p:spPr>
          <a:xfrm rot="19763766">
            <a:off x="10509745" y="352751"/>
            <a:ext cx="1328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NEW in 2024!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D42DE8-4887-EF67-46F8-11FB570D44EB}"/>
              </a:ext>
            </a:extLst>
          </p:cNvPr>
          <p:cNvSpPr/>
          <p:nvPr/>
        </p:nvSpPr>
        <p:spPr>
          <a:xfrm>
            <a:off x="240002" y="1784961"/>
            <a:ext cx="5068268" cy="245720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092BA8-5133-7567-14D1-EEDBF94893D4}"/>
              </a:ext>
            </a:extLst>
          </p:cNvPr>
          <p:cNvSpPr/>
          <p:nvPr/>
        </p:nvSpPr>
        <p:spPr>
          <a:xfrm>
            <a:off x="240002" y="2029079"/>
            <a:ext cx="5068268" cy="97058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92F6F2-17BF-140E-CAF3-F30D1A02F692}"/>
                  </a:ext>
                </a:extLst>
              </p:cNvPr>
              <p:cNvSpPr txBox="1"/>
              <p:nvPr/>
            </p:nvSpPr>
            <p:spPr>
              <a:xfrm>
                <a:off x="6835921" y="3021948"/>
                <a:ext cx="4180114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Overall speedups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4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400" dirty="0">
                  <a:solidFill>
                    <a:srgbClr val="000000"/>
                  </a:solidFill>
                </a:endParaRPr>
              </a:p>
              <a:p>
                <a:r>
                  <a:rPr lang="en-US" dirty="0">
                    <a:solidFill>
                      <a:srgbClr val="000000"/>
                    </a:solidFill>
                  </a:rPr>
                  <a:t>- x9.3 for MEs on an AMD Instinct MI200 GPU</a:t>
                </a:r>
              </a:p>
              <a:p>
                <a:r>
                  <a:rPr lang="en-US" dirty="0">
                    <a:solidFill>
                      <a:srgbClr val="000000"/>
                    </a:solidFill>
                  </a:rPr>
                  <a:t>- x3.2 for MEs on an AMD 7A53 CPU with AVX2</a:t>
                </a:r>
              </a:p>
              <a:p>
                <a:r>
                  <a:rPr lang="en-US" dirty="0"/>
                  <a:t>(Amdahl: maximum overall speedup is x20)</a:t>
                </a:r>
              </a:p>
              <a:p>
                <a:endParaRPr lang="en-US" i="1" dirty="0"/>
              </a:p>
              <a:p>
                <a:r>
                  <a:rPr lang="en-US" i="1" dirty="0"/>
                  <a:t>One limitation: was unable to build HIP code for the more complex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sz="1400" i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4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sz="1400" i="1" dirty="0"/>
                  <a:t> process...</a:t>
                </a:r>
              </a:p>
              <a:p>
                <a:r>
                  <a:rPr lang="en-US" dirty="0"/>
                  <a:t> 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92F6F2-17BF-140E-CAF3-F30D1A02F6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921" y="3021948"/>
                <a:ext cx="4180114" cy="2031325"/>
              </a:xfrm>
              <a:prstGeom prst="rect">
                <a:avLst/>
              </a:prstGeom>
              <a:blipFill>
                <a:blip r:embed="rId5"/>
                <a:stretch>
                  <a:fillRect l="-437" t="-90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6D5ED98E-EAC5-B5C7-BC9E-15DEA49585E7}"/>
              </a:ext>
            </a:extLst>
          </p:cNvPr>
          <p:cNvGrpSpPr/>
          <p:nvPr/>
        </p:nvGrpSpPr>
        <p:grpSpPr>
          <a:xfrm>
            <a:off x="10872615" y="3201842"/>
            <a:ext cx="1088986" cy="534695"/>
            <a:chOff x="8022790" y="3401370"/>
            <a:chExt cx="1088986" cy="53469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AFDFA10-D4EA-70D7-6173-6B54BA9E8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22790" y="3406899"/>
              <a:ext cx="516257" cy="52788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3E4A4B-2F17-31E6-D775-00935B71C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95519" y="3401370"/>
              <a:ext cx="516257" cy="534695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DEE8786-51F5-8689-920D-EF404081B2AF}"/>
              </a:ext>
            </a:extLst>
          </p:cNvPr>
          <p:cNvSpPr txBox="1"/>
          <p:nvPr/>
        </p:nvSpPr>
        <p:spPr>
          <a:xfrm rot="16200000">
            <a:off x="-520370" y="4189690"/>
            <a:ext cx="1367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AV – CHEP2024</a:t>
            </a:r>
          </a:p>
        </p:txBody>
      </p:sp>
    </p:spTree>
    <p:extLst>
      <p:ext uri="{BB962C8B-B14F-4D97-AF65-F5344CB8AC3E}">
        <p14:creationId xmlns:p14="http://schemas.microsoft.com/office/powerpoint/2010/main" val="3873808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C952C3-AAD4-1385-9A96-E900ED6E9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Standard Model physics in MG5aMC CUDACPP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C1B068-8EF3-49AF-07F9-E67F25658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5351929"/>
          </a:xfrm>
        </p:spPr>
        <p:txBody>
          <a:bodyPr/>
          <a:lstStyle/>
          <a:p>
            <a:r>
              <a:rPr lang="en-US" b="1" i="1" dirty="0">
                <a:solidFill>
                  <a:srgbClr val="FF0000"/>
                </a:solidFill>
              </a:rPr>
              <a:t>CUDACPP v1.00.00 includes support for several BSM processes (at LO): SUSY, HEFT, SMEFT</a:t>
            </a:r>
          </a:p>
          <a:p>
            <a:pPr lvl="3"/>
            <a:endParaRPr lang="en-US" dirty="0"/>
          </a:p>
          <a:p>
            <a:r>
              <a:rPr lang="en-US" dirty="0"/>
              <a:t>Motivation: speed up large productions of BSM processes at LO (for many SM processes NLO is required) </a:t>
            </a:r>
          </a:p>
          <a:p>
            <a:pPr lvl="1"/>
            <a:r>
              <a:rPr lang="en-US" dirty="0"/>
              <a:t>Need event samples exploring a large parameter space (by event generation or by event reweighting)</a:t>
            </a:r>
          </a:p>
          <a:p>
            <a:pPr lvl="3"/>
            <a:endParaRPr lang="en-US" dirty="0"/>
          </a:p>
          <a:p>
            <a:r>
              <a:rPr lang="en-US" i="1" dirty="0"/>
              <a:t>Technical challenge (with respect to SM): non-standard parameters and couplings</a:t>
            </a:r>
          </a:p>
          <a:p>
            <a:pPr lvl="1"/>
            <a:r>
              <a:rPr lang="en-US" dirty="0"/>
              <a:t>debugged/fixed non-standard code to propagate the running of the QCD coupling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s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/>
              <a:t>to these BSM parameters and couplings</a:t>
            </a:r>
          </a:p>
          <a:p>
            <a:pPr lvl="1"/>
            <a:r>
              <a:rPr lang="en-US" dirty="0"/>
              <a:t>(reminder: for each event,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s </a:t>
            </a:r>
            <a:r>
              <a:rPr lang="en-US" dirty="0"/>
              <a:t>scale is computed in Fortran and passed to cuda/c++ that computes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s</a:t>
            </a:r>
            <a:r>
              <a:rPr lang="en-US" dirty="0"/>
              <a:t>-dependent parameters)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C87810-10BF-0151-B00C-1B17BFD87C2D}"/>
              </a:ext>
            </a:extLst>
          </p:cNvPr>
          <p:cNvSpPr txBox="1"/>
          <p:nvPr/>
        </p:nvSpPr>
        <p:spPr>
          <a:xfrm rot="19763766">
            <a:off x="10637878" y="406486"/>
            <a:ext cx="1328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NEW in 2024!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289C10-D2A3-75D2-5C3F-1099D2C4BF02}"/>
              </a:ext>
            </a:extLst>
          </p:cNvPr>
          <p:cNvGrpSpPr/>
          <p:nvPr/>
        </p:nvGrpSpPr>
        <p:grpSpPr>
          <a:xfrm>
            <a:off x="5356129" y="3845376"/>
            <a:ext cx="3056282" cy="2420587"/>
            <a:chOff x="2218292" y="1822785"/>
            <a:chExt cx="3056282" cy="24205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2CA19FA-EA64-8DEA-06DB-757D7DADC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5107" y="2281187"/>
              <a:ext cx="2382653" cy="196218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922C708-B5FA-6BA2-9DDE-5218315C73F2}"/>
                    </a:ext>
                  </a:extLst>
                </p:cNvPr>
                <p:cNvSpPr txBox="1"/>
                <p:nvPr/>
              </p:nvSpPr>
              <p:spPr>
                <a:xfrm>
                  <a:off x="2218292" y="1822785"/>
                  <a:ext cx="3056282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dirty="0" smtClean="0"/>
                          <m:t>SUSY</m:t>
                        </m:r>
                        <m:r>
                          <m:rPr>
                            <m:nor/>
                          </m:rPr>
                          <a:rPr lang="en-US" dirty="0" smtClean="0"/>
                          <m:t> (</m:t>
                        </m:r>
                        <m:r>
                          <m:rPr>
                            <m:nor/>
                          </m:rPr>
                          <a:rPr lang="en-US" dirty="0" smtClean="0"/>
                          <m:t>MSSM</m:t>
                        </m:r>
                        <m:r>
                          <m:rPr>
                            <m:nor/>
                          </m:rPr>
                          <a:rPr lang="en-US" dirty="0" smtClean="0"/>
                          <m:t>_</m:t>
                        </m:r>
                        <m:r>
                          <m:rPr>
                            <m:nor/>
                          </m:rPr>
                          <a:rPr lang="en-US" dirty="0" smtClean="0"/>
                          <m:t>SLHA</m:t>
                        </m:r>
                        <m:r>
                          <m:rPr>
                            <m:nor/>
                          </m:rPr>
                          <a:rPr lang="en-US" dirty="0" smtClean="0"/>
                          <m:t>2)</m:t>
                        </m:r>
                      </m:oMath>
                    </m:oMathPara>
                  </a14:m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m:rPr>
                          <m:sty m:val="p"/>
                        </m:rPr>
                        <a:rPr lang="en-US" sz="1800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oMath>
                  </a14:m>
                  <a:r>
                    <a:rPr lang="en-US" sz="1800" dirty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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0" dirty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1800" b="0" i="0" baseline="-25000" dirty="0" smtClean="0">
                          <a:latin typeface="Cambria Math" panose="02040503050406030204" pitchFamily="18" charset="0"/>
                        </a:rPr>
                        <m:t>1</m:t>
                      </m:r>
                      <m:acc>
                        <m:accPr>
                          <m:chr m:val="̅"/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US" sz="1800" baseline="-25000" dirty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acc>
                    </m:oMath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922C708-B5FA-6BA2-9DDE-5218315C73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8292" y="1822785"/>
                  <a:ext cx="3056282" cy="584775"/>
                </a:xfrm>
                <a:prstGeom prst="rect">
                  <a:avLst/>
                </a:prstGeom>
                <a:blipFill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73066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1A6B1-7176-CAFA-5561-5746AFBDA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with CMS: understanding Drell-Yan+3jets speedups (1)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B2527-BDAB-FDFD-CCE3-5CFFEC1C2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060" y="1030943"/>
            <a:ext cx="11981328" cy="2104853"/>
          </a:xfrm>
        </p:spPr>
        <p:txBody>
          <a:bodyPr/>
          <a:lstStyle/>
          <a:p>
            <a:r>
              <a:rPr lang="en-US" dirty="0"/>
              <a:t>CMS have been the first early adopters of CUDACPP – an extremely useful, mutually beneficial, collaboration!</a:t>
            </a:r>
          </a:p>
          <a:p>
            <a:pPr lvl="1"/>
            <a:r>
              <a:rPr lang="en-US" dirty="0"/>
              <a:t>See the details of all the studies performed by/within CMS in Jin Choi’s poster</a:t>
            </a:r>
          </a:p>
          <a:p>
            <a:pPr lvl="3"/>
            <a:endParaRPr lang="en-US" dirty="0"/>
          </a:p>
          <a:p>
            <a:r>
              <a:rPr lang="en-US" dirty="0"/>
              <a:t>One of many issues we discussed with CMS: </a:t>
            </a:r>
            <a:r>
              <a:rPr lang="en-US" b="1" dirty="0">
                <a:solidFill>
                  <a:srgbClr val="FF0000"/>
                </a:solidFill>
              </a:rPr>
              <a:t>what is the speedup we can achieve from cudacpp in DY+jets?</a:t>
            </a:r>
          </a:p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1C5DA45-A2AE-C18D-C64C-76B925128425}"/>
              </a:ext>
            </a:extLst>
          </p:cNvPr>
          <p:cNvGrpSpPr>
            <a:grpSpLocks noChangeAspect="1"/>
          </p:cNvGrpSpPr>
          <p:nvPr/>
        </p:nvGrpSpPr>
        <p:grpSpPr>
          <a:xfrm>
            <a:off x="63080" y="2944918"/>
            <a:ext cx="2547366" cy="2824761"/>
            <a:chOff x="5110087" y="2944918"/>
            <a:chExt cx="2547366" cy="282476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9B5D2EC-651A-BEE2-7D29-90F4CE4FA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2544" y="4137269"/>
              <a:ext cx="2038449" cy="16324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66C57F-9BE9-183A-5AFD-D09BDB92F44C}"/>
                    </a:ext>
                  </a:extLst>
                </p:cNvPr>
                <p:cNvSpPr txBox="1"/>
                <p:nvPr/>
              </p:nvSpPr>
              <p:spPr>
                <a:xfrm>
                  <a:off x="5110087" y="2944918"/>
                  <a:ext cx="2547366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acc>
                        <m:accPr>
                          <m:chr m:val="̅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b="0" i="0" dirty="0" smtClean="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</m:acc>
                    </m:oMath>
                  </a14:m>
                  <a:r>
                    <a:rPr lang="en-US" sz="1800" dirty="0">
                      <a:solidFill>
                        <a:srgbClr val="000000"/>
                      </a:solidFill>
                      <a:sym typeface="Symbol" panose="05050102010706020507" pitchFamily="18" charset="2"/>
                    </a:rPr>
                    <a:t>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l-GR" sz="18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l-GR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m:rPr>
                          <m:sty m:val="p"/>
                        </m:rPr>
                        <a:rPr lang="en-US" sz="1800" b="0" i="0" dirty="0" smtClean="0">
                          <a:latin typeface="Cambria Math" panose="02040503050406030204" pitchFamily="18" charset="0"/>
                        </a:rPr>
                        <m:t>g</m:t>
                      </m:r>
                      <m:acc>
                        <m:accPr>
                          <m:chr m:val="̅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</m:acc>
                    </m:oMath>
                  </a14:m>
                  <a:endParaRPr lang="en-US" sz="1800" dirty="0"/>
                </a:p>
                <a:p>
                  <a:pPr algn="ctr"/>
                  <a:r>
                    <a:rPr lang="en-US" sz="1400" i="0" dirty="0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a:t>(subprocess of DY+3j)</a:t>
                  </a:r>
                  <a:endParaRPr lang="en-US" dirty="0"/>
                </a:p>
                <a:p>
                  <a:pPr algn="ctr"/>
                  <a:r>
                    <a:rPr lang="en-US" dirty="0"/>
                    <a:t>100 Feynman diagrams</a:t>
                  </a:r>
                </a:p>
                <a:p>
                  <a:pPr algn="ctr"/>
                  <a:r>
                    <a:rPr lang="en-US" dirty="0"/>
                    <a:t>6x6 color matrix</a:t>
                  </a: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C66C57F-9BE9-183A-5AFD-D09BDB92F4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0087" y="2944918"/>
                  <a:ext cx="2547366" cy="1015663"/>
                </a:xfrm>
                <a:prstGeom prst="rect">
                  <a:avLst/>
                </a:prstGeom>
                <a:blipFill>
                  <a:blip r:embed="rId3"/>
                  <a:stretch>
                    <a:fillRect t="-2994" b="-53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047FAB7-6DFE-683E-32FE-BBCBC6CF4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195" y="2538536"/>
            <a:ext cx="4831070" cy="37758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DC4912-E32D-7600-1CB9-3196FBC90938}"/>
              </a:ext>
            </a:extLst>
          </p:cNvPr>
          <p:cNvSpPr txBox="1"/>
          <p:nvPr/>
        </p:nvSpPr>
        <p:spPr>
          <a:xfrm rot="16200000">
            <a:off x="1943420" y="5508245"/>
            <a:ext cx="1367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AV – CHEP2024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0BB18D-1CBB-7741-6B02-2BB3E8A887B4}"/>
              </a:ext>
            </a:extLst>
          </p:cNvPr>
          <p:cNvSpPr txBox="1"/>
          <p:nvPr/>
        </p:nvSpPr>
        <p:spPr>
          <a:xfrm>
            <a:off x="7610725" y="3088132"/>
            <a:ext cx="45939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For one typical subprocess of DY+3jets:</a:t>
            </a:r>
          </a:p>
          <a:p>
            <a:r>
              <a:rPr lang="en-US" sz="1800" dirty="0"/>
              <a:t>Fortran MEs ~ 67% of the total time</a:t>
            </a:r>
          </a:p>
          <a:p>
            <a:r>
              <a:rPr lang="en-US" sz="1800" dirty="0"/>
              <a:t>=&gt;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Max overall speedup is x3 (Amdahl)</a:t>
            </a:r>
          </a:p>
          <a:p>
            <a:endParaRPr lang="en-US" sz="1800" dirty="0"/>
          </a:p>
          <a:p>
            <a:r>
              <a:rPr lang="en-US" sz="1800" b="1" dirty="0">
                <a:solidFill>
                  <a:srgbClr val="FF0000"/>
                </a:solidFill>
              </a:rPr>
              <a:t>Achieved speedups </a:t>
            </a:r>
            <a:r>
              <a:rPr lang="en-US" sz="1800" dirty="0"/>
              <a:t>(mixed FP precision):</a:t>
            </a:r>
          </a:p>
          <a:p>
            <a:r>
              <a:rPr lang="en-US" sz="1800" dirty="0"/>
              <a:t>-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x3.0 on GPU </a:t>
            </a:r>
            <a:r>
              <a:rPr lang="en-US" sz="1800" dirty="0"/>
              <a:t>(NVidia V100)</a:t>
            </a:r>
          </a:p>
          <a:p>
            <a:r>
              <a:rPr lang="en-US" sz="1800" dirty="0"/>
              <a:t>-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</a:rPr>
              <a:t>x2.2 on SIMD </a:t>
            </a:r>
            <a:r>
              <a:rPr lang="en-US" sz="1800" dirty="0"/>
              <a:t>("512y" on Intel Silver)</a:t>
            </a:r>
          </a:p>
          <a:p>
            <a:endParaRPr lang="en-US" sz="18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CF4412-3D02-EF6D-BA97-0A2195FA33BE}"/>
              </a:ext>
            </a:extLst>
          </p:cNvPr>
          <p:cNvSpPr/>
          <p:nvPr/>
        </p:nvSpPr>
        <p:spPr>
          <a:xfrm>
            <a:off x="2744484" y="4266044"/>
            <a:ext cx="3822571" cy="97097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close-up of a logo&#10;&#10;Description automatically generated">
            <a:extLst>
              <a:ext uri="{FF2B5EF4-FFF2-40B4-BE49-F238E27FC236}">
                <a16:creationId xmlns:a16="http://schemas.microsoft.com/office/drawing/2014/main" id="{64984CC7-67D6-5429-953F-7A1A46194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7820" y="5789618"/>
            <a:ext cx="730141" cy="54690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D410987-47BF-46E9-565F-53069612D58E}"/>
              </a:ext>
            </a:extLst>
          </p:cNvPr>
          <p:cNvSpPr txBox="1"/>
          <p:nvPr/>
        </p:nvSpPr>
        <p:spPr>
          <a:xfrm>
            <a:off x="7633575" y="5698429"/>
            <a:ext cx="22505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NVidia V100 GPU</a:t>
            </a:r>
          </a:p>
          <a:p>
            <a:pPr algn="ctr"/>
            <a:r>
              <a:rPr lang="en-US" dirty="0">
                <a:hlinkClick r:id="rId6"/>
              </a:rPr>
              <a:t>Intel Xeon Silver 4216</a:t>
            </a:r>
            <a:endParaRPr lang="en-US" dirty="0"/>
          </a:p>
          <a:p>
            <a:pPr algn="ctr"/>
            <a:r>
              <a:rPr lang="en-US" dirty="0"/>
              <a:t>(1 FMA unit for AVX512)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68DFD73-60F6-0CCC-DA39-C44B6AAF63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37961" y="5789617"/>
            <a:ext cx="560001" cy="5469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E2B1A4-63BC-3C0C-7C05-C982A9E7570D}"/>
              </a:ext>
            </a:extLst>
          </p:cNvPr>
          <p:cNvSpPr/>
          <p:nvPr/>
        </p:nvSpPr>
        <p:spPr>
          <a:xfrm>
            <a:off x="5706035" y="4742329"/>
            <a:ext cx="757518" cy="156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701FC4-C686-94BA-7B13-8494ECD88C92}"/>
              </a:ext>
            </a:extLst>
          </p:cNvPr>
          <p:cNvSpPr/>
          <p:nvPr/>
        </p:nvSpPr>
        <p:spPr>
          <a:xfrm>
            <a:off x="5710521" y="5065054"/>
            <a:ext cx="757518" cy="156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16642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1A6B1-7176-CAFA-5561-5746AFBDA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with CMS: understanding Drell-Yan+3jets speedups (2)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B2527-BDAB-FDFD-CCE3-5CFFEC1C2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630" y="840938"/>
            <a:ext cx="12061370" cy="1379748"/>
          </a:xfrm>
        </p:spPr>
        <p:txBody>
          <a:bodyPr/>
          <a:lstStyle/>
          <a:p>
            <a:r>
              <a:rPr lang="en-US" dirty="0"/>
              <a:t>Non-ME is 33% of overall Fortran time (max speedup x3): what exactly takes time? =&gt; Profiling!</a:t>
            </a:r>
          </a:p>
          <a:p>
            <a:pPr lvl="1"/>
            <a:r>
              <a:rPr lang="en-US" dirty="0"/>
              <a:t>The answer is: </a:t>
            </a:r>
            <a:r>
              <a:rPr lang="en-US" b="1" dirty="0">
                <a:solidFill>
                  <a:srgbClr val="FF0000"/>
                </a:solidFill>
              </a:rPr>
              <a:t>Fortran phase space sampling is now the bottleneck for DY+3j </a:t>
            </a:r>
            <a:r>
              <a:rPr lang="en-US" dirty="0"/>
              <a:t>(93s out of 177s overall with C++ MEs)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52400" indent="0">
              <a:buNone/>
            </a:pPr>
            <a:endParaRPr lang="en-US" dirty="0"/>
          </a:p>
          <a:p>
            <a:endParaRPr lang="en-US" dirty="0"/>
          </a:p>
          <a:p>
            <a:pPr>
              <a:spcBef>
                <a:spcPts val="0"/>
              </a:spcBef>
            </a:pPr>
            <a:r>
              <a:rPr lang="en-GB" i="1" dirty="0">
                <a:solidFill>
                  <a:schemeClr val="bg2"/>
                </a:solidFill>
              </a:rPr>
              <a:t>Profiling above is via code instrumentation </a:t>
            </a:r>
            <a:r>
              <a:rPr lang="en-GB" dirty="0"/>
              <a:t>(complementary to perf/</a:t>
            </a:r>
            <a:r>
              <a:rPr lang="en-GB" dirty="0" err="1"/>
              <a:t>flamegraph</a:t>
            </a:r>
            <a:r>
              <a:rPr lang="en-GB" dirty="0"/>
              <a:t> sampling profiling)</a:t>
            </a:r>
          </a:p>
          <a:p>
            <a:pPr lvl="1">
              <a:spcBef>
                <a:spcPts val="0"/>
              </a:spcBef>
            </a:pPr>
            <a:r>
              <a:rPr lang="en-GB" dirty="0"/>
              <a:t>Inserted low-overhead rdtsc counters in madevent internal fortran calls (still being tuned!)</a:t>
            </a:r>
          </a:p>
          <a:p>
            <a:pPr lvl="1">
              <a:spcBef>
                <a:spcPts val="0"/>
              </a:spcBef>
            </a:pPr>
            <a:r>
              <a:rPr lang="en-GB" i="1" dirty="0"/>
              <a:t>Keep, parse, aggregate all madevent logs from many processes </a:t>
            </a:r>
            <a:r>
              <a:rPr lang="en-GB" dirty="0"/>
              <a:t>in the python/bash orchestrator</a:t>
            </a:r>
          </a:p>
          <a:p>
            <a:pPr lvl="1">
              <a:spcBef>
                <a:spcPts val="0"/>
              </a:spcBef>
            </a:pPr>
            <a:r>
              <a:rPr lang="en-GB" dirty="0"/>
              <a:t>Not yet merged in mg5amcnlo or cudacpp but might be added in upcoming versions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CDA3575-B8D7-61CE-3715-77AADF21D8BB}"/>
              </a:ext>
            </a:extLst>
          </p:cNvPr>
          <p:cNvGrpSpPr>
            <a:grpSpLocks noChangeAspect="1"/>
          </p:cNvGrpSpPr>
          <p:nvPr/>
        </p:nvGrpSpPr>
        <p:grpSpPr>
          <a:xfrm>
            <a:off x="286557" y="1636168"/>
            <a:ext cx="11542395" cy="3205457"/>
            <a:chOff x="286557" y="2207586"/>
            <a:chExt cx="11542395" cy="320545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AC695B0-C87D-3297-2AA0-414DAFAEF3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1614" y="2207593"/>
              <a:ext cx="4505098" cy="2799131"/>
              <a:chOff x="1388516" y="2207593"/>
              <a:chExt cx="4505098" cy="279913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676D470-4D3D-3304-039E-7B37679BD3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88516" y="2207593"/>
                <a:ext cx="4415403" cy="2799131"/>
              </a:xfrm>
              <a:prstGeom prst="rect">
                <a:avLst/>
              </a:prstGeom>
              <a:ln w="19050">
                <a:solidFill>
                  <a:srgbClr val="000000"/>
                </a:solidFill>
              </a:ln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EA780D0-1BE3-34DF-EDC4-3F281446C3B8}"/>
                  </a:ext>
                </a:extLst>
              </p:cNvPr>
              <p:cNvSpPr/>
              <p:nvPr/>
            </p:nvSpPr>
            <p:spPr>
              <a:xfrm>
                <a:off x="2979254" y="4373499"/>
                <a:ext cx="1842247" cy="405859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F48D1A4-825C-DF4C-A8B7-A46CD2E1F677}"/>
                  </a:ext>
                </a:extLst>
              </p:cNvPr>
              <p:cNvSpPr/>
              <p:nvPr/>
            </p:nvSpPr>
            <p:spPr>
              <a:xfrm>
                <a:off x="2979254" y="3189692"/>
                <a:ext cx="2447365" cy="20170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5AB8C85-1F81-D072-4002-42239B48BFFF}"/>
                  </a:ext>
                </a:extLst>
              </p:cNvPr>
              <p:cNvSpPr txBox="1"/>
              <p:nvPr/>
            </p:nvSpPr>
            <p:spPr>
              <a:xfrm>
                <a:off x="4791704" y="4521375"/>
                <a:ext cx="1101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FORTRAN</a:t>
                </a:r>
                <a:endParaRPr lang="LID4096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32AB562-3D92-8228-F4C4-E38C3F158AA6}"/>
                  </a:ext>
                </a:extLst>
              </p:cNvPr>
              <p:cNvSpPr/>
              <p:nvPr/>
            </p:nvSpPr>
            <p:spPr>
              <a:xfrm>
                <a:off x="3003505" y="2401341"/>
                <a:ext cx="2615855" cy="405859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96F2C41-393F-851F-9197-708FE50A47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00144" y="2207586"/>
              <a:ext cx="4528808" cy="3205457"/>
              <a:chOff x="6124502" y="2207586"/>
              <a:chExt cx="4528808" cy="320545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24A687D-CC76-B63D-B7BD-D8ED95F9E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24502" y="2207586"/>
                <a:ext cx="4487639" cy="3205457"/>
              </a:xfrm>
              <a:prstGeom prst="rect">
                <a:avLst/>
              </a:prstGeom>
              <a:ln w="19050">
                <a:solidFill>
                  <a:srgbClr val="000000"/>
                </a:solidFill>
              </a:ln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F59196A-1BFA-FBFD-90D9-75F833164673}"/>
                  </a:ext>
                </a:extLst>
              </p:cNvPr>
              <p:cNvSpPr/>
              <p:nvPr/>
            </p:nvSpPr>
            <p:spPr>
              <a:xfrm>
                <a:off x="7727577" y="4779358"/>
                <a:ext cx="1842247" cy="440841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1A44303-34A6-EC95-34D7-F51CDC27F9A3}"/>
                  </a:ext>
                </a:extLst>
              </p:cNvPr>
              <p:cNvSpPr/>
              <p:nvPr/>
            </p:nvSpPr>
            <p:spPr>
              <a:xfrm>
                <a:off x="7727577" y="3203138"/>
                <a:ext cx="2447365" cy="20170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14C95A1-DE74-7EF7-0DB3-CF04D4029723}"/>
                  </a:ext>
                </a:extLst>
              </p:cNvPr>
              <p:cNvSpPr txBox="1"/>
              <p:nvPr/>
            </p:nvSpPr>
            <p:spPr>
              <a:xfrm>
                <a:off x="9551400" y="4815071"/>
                <a:ext cx="11019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C++</a:t>
                </a:r>
              </a:p>
              <a:p>
                <a:pPr algn="ctr"/>
                <a:r>
                  <a:rPr lang="en-GB" b="1" dirty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AVX512</a:t>
                </a:r>
                <a:endParaRPr lang="LID4096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639681C-AE97-32BA-DE01-4104F3AF4BDD}"/>
                  </a:ext>
                </a:extLst>
              </p:cNvPr>
              <p:cNvSpPr/>
              <p:nvPr/>
            </p:nvSpPr>
            <p:spPr>
              <a:xfrm>
                <a:off x="7756314" y="2406365"/>
                <a:ext cx="2615855" cy="405859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B07309-F8F5-7A55-FC51-09A4E0A6A158}"/>
                </a:ext>
              </a:extLst>
            </p:cNvPr>
            <p:cNvSpPr txBox="1"/>
            <p:nvPr/>
          </p:nvSpPr>
          <p:spPr>
            <a:xfrm>
              <a:off x="4822595" y="2256313"/>
              <a:ext cx="244736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Overall:</a:t>
              </a:r>
            </a:p>
            <a:p>
              <a:r>
                <a:rPr lang="en-US" dirty="0"/>
                <a:t>- Fortran 447s</a:t>
              </a:r>
            </a:p>
            <a:p>
              <a:r>
                <a:rPr lang="en-US" dirty="0"/>
                <a:t>- C++ 177s </a:t>
              </a:r>
              <a:r>
                <a:rPr lang="en-US" i="1" dirty="0"/>
                <a:t>(speedup x2.5)</a:t>
              </a:r>
            </a:p>
            <a:p>
              <a:endParaRPr lang="en-US" i="1" dirty="0"/>
            </a:p>
            <a:p>
              <a:r>
                <a:rPr lang="en-US" dirty="0"/>
                <a:t>Matrix elements:</a:t>
              </a:r>
            </a:p>
            <a:p>
              <a:r>
                <a:rPr lang="en-US" dirty="0"/>
                <a:t>- Fortran 307s</a:t>
              </a:r>
            </a:p>
            <a:p>
              <a:r>
                <a:rPr lang="en-US" dirty="0"/>
                <a:t>- C++ 36s </a:t>
              </a:r>
              <a:r>
                <a:rPr lang="en-US" i="1" dirty="0"/>
                <a:t>(speedup x8)</a:t>
              </a:r>
            </a:p>
            <a:p>
              <a:endParaRPr lang="en-US" i="1" dirty="0"/>
            </a:p>
            <a:p>
              <a:r>
                <a:rPr lang="en-US" dirty="0"/>
                <a:t>Non-ME (overall - ME):</a:t>
              </a:r>
            </a:p>
            <a:p>
              <a:r>
                <a:rPr lang="en-US" dirty="0"/>
                <a:t>- (Same for Fortran/C++)</a:t>
              </a:r>
            </a:p>
            <a:p>
              <a:r>
                <a:rPr lang="en-US" dirty="0"/>
                <a:t>- Total non-ME 140s</a:t>
              </a:r>
            </a:p>
            <a:p>
              <a:r>
                <a:rPr lang="en-US" dirty="0"/>
                <a:t>- Phase space sampling 93s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170B91-5FD6-BFE8-EB4A-8E9B9F3F367B}"/>
                </a:ext>
              </a:extLst>
            </p:cNvPr>
            <p:cNvSpPr txBox="1"/>
            <p:nvPr/>
          </p:nvSpPr>
          <p:spPr>
            <a:xfrm>
              <a:off x="286557" y="5052931"/>
              <a:ext cx="122297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AV – preliminary!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C908E8E-45FB-F4BC-A045-3550EE1CB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282" y="4966449"/>
            <a:ext cx="1066138" cy="1486022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0725FA7-3CA6-FC2E-4A0F-87F86B1A1584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9785596" y="5709460"/>
            <a:ext cx="798686" cy="16088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015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7ACC-ACA0-00B0-7903-9A147FA93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3" y="110866"/>
            <a:ext cx="5855998" cy="618295"/>
          </a:xfrm>
        </p:spPr>
        <p:txBody>
          <a:bodyPr/>
          <a:lstStyle/>
          <a:p>
            <a:r>
              <a:rPr lang="en-US" dirty="0"/>
              <a:t>Reweighting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5933C-A821-45D2-17A9-FF4745AD4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3" y="3270259"/>
            <a:ext cx="9248382" cy="311261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dirty="0"/>
              <a:t>Two advantages: lower costs (no detector simulation), fewer statistical fluctuations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Interest in CMS for EFT studies (exploration of large space of model parameters)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 practice </a:t>
            </a:r>
            <a:r>
              <a:rPr lang="en-US" i="1" dirty="0"/>
              <a:t>for MG5AMC: read in LHE file, add weights, write back modified LHE file</a:t>
            </a:r>
          </a:p>
          <a:p>
            <a:pPr lvl="1"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</a:rPr>
              <a:t>Reweighting using the new ME engine in CUDA/C++ provides O(x10) speedups!</a:t>
            </a:r>
          </a:p>
          <a:p>
            <a:pPr lvl="1">
              <a:spcBef>
                <a:spcPts val="0"/>
              </a:spcBef>
            </a:pPr>
            <a:r>
              <a:rPr lang="en-US" dirty="0"/>
              <a:t>Zenny's "tREX" is essentially ~ready to be included in an upcoming CUDACPP v1.01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600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1600" dirty="0"/>
              <a:t>      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600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1600" dirty="0"/>
              <a:t>       </a:t>
            </a:r>
            <a:r>
              <a:rPr lang="en-US" sz="1400" dirty="0"/>
              <a:t>One further possible application: weight derivatives in parameter measurements</a:t>
            </a:r>
          </a:p>
          <a:p>
            <a:pPr lvl="1">
              <a:spcBef>
                <a:spcPts val="0"/>
              </a:spcBef>
            </a:pPr>
            <a:r>
              <a:rPr lang="en-US" sz="1200" dirty="0"/>
              <a:t>My suggestion: save weight derivatives (w.r.t measured parameter) in LHE files</a:t>
            </a:r>
          </a:p>
          <a:p>
            <a:pPr lvl="1">
              <a:spcBef>
                <a:spcPts val="0"/>
              </a:spcBef>
            </a:pPr>
            <a:r>
              <a:rPr lang="en-US" sz="1200" dirty="0"/>
              <a:t>Use them to compute ideal measurement error or for weight derivative regression</a:t>
            </a:r>
          </a:p>
          <a:p>
            <a:pPr lvl="1">
              <a:spcBef>
                <a:spcPts val="0"/>
              </a:spcBef>
            </a:pPr>
            <a:r>
              <a:rPr lang="en-US" sz="1200" dirty="0"/>
              <a:t>See </a:t>
            </a:r>
            <a:r>
              <a:rPr lang="en-US" sz="1200" u="sng" dirty="0">
                <a:solidFill>
                  <a:srgbClr val="1F497D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https://doi.org/10.1051/epjconf/202024506038</a:t>
            </a:r>
            <a:r>
              <a:rPr lang="en-US" sz="1200" dirty="0"/>
              <a:t> and </a:t>
            </a:r>
            <a:r>
              <a:rPr lang="en-US" sz="1200" u="sng" dirty="0">
                <a:solidFill>
                  <a:srgbClr val="0000FF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https://zenodo.org/records/11120823</a:t>
            </a:r>
            <a:endParaRPr lang="en-US" sz="1200" dirty="0"/>
          </a:p>
          <a:p>
            <a:pPr lvl="1">
              <a:spcBef>
                <a:spcPts val="0"/>
              </a:spcBef>
            </a:pP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802FDA-A7A2-5789-01CE-7B43F7E7CF2D}"/>
              </a:ext>
            </a:extLst>
          </p:cNvPr>
          <p:cNvSpPr txBox="1"/>
          <p:nvPr/>
        </p:nvSpPr>
        <p:spPr>
          <a:xfrm>
            <a:off x="5722257" y="36766"/>
            <a:ext cx="3349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Old technique, renewed interest!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2A39FE-87C4-9EA9-9D93-C03250ADB572}"/>
              </a:ext>
            </a:extLst>
          </p:cNvPr>
          <p:cNvGrpSpPr>
            <a:grpSpLocks noChangeAspect="1"/>
          </p:cNvGrpSpPr>
          <p:nvPr/>
        </p:nvGrpSpPr>
        <p:grpSpPr>
          <a:xfrm>
            <a:off x="6168598" y="1100136"/>
            <a:ext cx="2004891" cy="2101754"/>
            <a:chOff x="280685" y="971616"/>
            <a:chExt cx="2649961" cy="277798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21A457F-8217-8E07-013C-10D6D93C6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0685" y="971616"/>
              <a:ext cx="2649961" cy="346028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EA4BB17-C1C8-0E34-7250-51B2C2E2B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0685" y="1317644"/>
              <a:ext cx="2590705" cy="2431961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B8D23E2-871D-240E-6E1B-ECA15C1573CF}"/>
                </a:ext>
              </a:extLst>
            </p:cNvPr>
            <p:cNvSpPr/>
            <p:nvPr/>
          </p:nvSpPr>
          <p:spPr>
            <a:xfrm>
              <a:off x="724687" y="2019377"/>
              <a:ext cx="1045029" cy="165643"/>
            </a:xfrm>
            <a:prstGeom prst="rect">
              <a:avLst/>
            </a:prstGeom>
            <a:no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A971F79-FBAB-2D06-4632-0590542C1D1E}"/>
              </a:ext>
            </a:extLst>
          </p:cNvPr>
          <p:cNvCxnSpPr>
            <a:cxnSpLocks/>
            <a:stCxn id="17" idx="0"/>
            <a:endCxn id="19" idx="2"/>
          </p:cNvCxnSpPr>
          <p:nvPr/>
        </p:nvCxnSpPr>
        <p:spPr>
          <a:xfrm flipV="1">
            <a:off x="6899839" y="936852"/>
            <a:ext cx="512400" cy="955993"/>
          </a:xfrm>
          <a:prstGeom prst="straightConnector1">
            <a:avLst/>
          </a:prstGeom>
          <a:ln w="31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EC5D38E-3F6D-C374-5A16-7788FE6F65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2903" y="379972"/>
            <a:ext cx="3418671" cy="556880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5F7EC92-1CE0-752A-98FD-19690E454B70}"/>
              </a:ext>
            </a:extLst>
          </p:cNvPr>
          <p:cNvGrpSpPr/>
          <p:nvPr/>
        </p:nvGrpSpPr>
        <p:grpSpPr>
          <a:xfrm>
            <a:off x="309269" y="847150"/>
            <a:ext cx="5323816" cy="2305119"/>
            <a:chOff x="3745488" y="2565667"/>
            <a:chExt cx="5323816" cy="230511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0335318-21EF-3317-CC82-EC2BD6CD2A49}"/>
                </a:ext>
              </a:extLst>
            </p:cNvPr>
            <p:cNvSpPr/>
            <p:nvPr/>
          </p:nvSpPr>
          <p:spPr>
            <a:xfrm>
              <a:off x="3745488" y="2565667"/>
              <a:ext cx="5323816" cy="2305119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28D08D-EE31-72C0-A50E-FEA83FF9105E}"/>
                </a:ext>
              </a:extLst>
            </p:cNvPr>
            <p:cNvSpPr txBox="1"/>
            <p:nvPr/>
          </p:nvSpPr>
          <p:spPr>
            <a:xfrm>
              <a:off x="3745488" y="2565667"/>
              <a:ext cx="532381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/>
                <a:t>1. Generate signal sample at </a:t>
              </a:r>
              <a:r>
                <a:rPr lang="en-US" sz="1800" i="1" dirty="0">
                  <a:sym typeface="Symbol" panose="05050102010706020507" pitchFamily="18" charset="2"/>
                </a:rPr>
                <a:t></a:t>
              </a:r>
              <a:r>
                <a:rPr lang="en-US" sz="1800" i="1" baseline="-25000" dirty="0">
                  <a:sym typeface="Symbol" panose="05050102010706020507" pitchFamily="18" charset="2"/>
                </a:rPr>
                <a:t>ref</a:t>
              </a:r>
              <a:r>
                <a:rPr lang="en-US" sz="1800" i="1" dirty="0"/>
                <a:t>, with w</a:t>
              </a:r>
              <a:r>
                <a:rPr lang="en-US" sz="1800" i="1" baseline="-25000" dirty="0"/>
                <a:t>i</a:t>
              </a:r>
              <a:r>
                <a:rPr lang="en-US" sz="1800" i="1" dirty="0"/>
                <a:t>(</a:t>
              </a:r>
              <a:r>
                <a:rPr lang="en-US" sz="1800" i="1" dirty="0">
                  <a:sym typeface="Symbol" panose="05050102010706020507" pitchFamily="18" charset="2"/>
                </a:rPr>
                <a:t></a:t>
              </a:r>
              <a:r>
                <a:rPr lang="en-US" sz="1800" i="1" baseline="-25000" dirty="0">
                  <a:sym typeface="Symbol" panose="05050102010706020507" pitchFamily="18" charset="2"/>
                </a:rPr>
                <a:t>ref</a:t>
              </a:r>
              <a:r>
                <a:rPr lang="en-US" sz="1800" i="1" dirty="0"/>
                <a:t>)=1</a:t>
              </a:r>
            </a:p>
            <a:p>
              <a:r>
                <a:rPr lang="en-US" dirty="0">
                  <a:sym typeface="Symbol" panose="05050102010706020507" pitchFamily="18" charset="2"/>
                </a:rPr>
                <a:t>(By definition, background does not depend on )</a:t>
              </a:r>
            </a:p>
            <a:p>
              <a:endParaRPr lang="en-US" sz="400" dirty="0">
                <a:sym typeface="Symbol" panose="05050102010706020507" pitchFamily="18" charset="2"/>
              </a:endParaRPr>
            </a:p>
            <a:p>
              <a:r>
                <a:rPr lang="en-US" sz="1800" i="1" dirty="0">
                  <a:sym typeface="Symbol" panose="05050102010706020507" pitchFamily="18" charset="2"/>
                </a:rPr>
                <a:t>2. Full detector simulation</a:t>
              </a:r>
            </a:p>
            <a:p>
              <a:r>
                <a:rPr lang="en-US" dirty="0">
                  <a:sym typeface="Symbol" panose="05050102010706020507" pitchFamily="18" charset="2"/>
                </a:rPr>
                <a:t>(MC truth event properties </a:t>
              </a:r>
              <a:r>
                <a:rPr lang="en-US" b="1" dirty="0">
                  <a:sym typeface="Symbol" panose="05050102010706020507" pitchFamily="18" charset="2"/>
                </a:rPr>
                <a:t>x</a:t>
              </a:r>
              <a:r>
                <a:rPr lang="en-US" baseline="-25000" dirty="0">
                  <a:sym typeface="Symbol" panose="05050102010706020507" pitchFamily="18" charset="2"/>
                </a:rPr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(true) </a:t>
              </a:r>
              <a:r>
                <a:rPr lang="en-US" dirty="0">
                  <a:sym typeface="Symbol" panose="05050102010706020507" pitchFamily="18" charset="2"/>
                </a:rPr>
                <a:t> observed event properties </a:t>
              </a:r>
              <a:r>
                <a:rPr lang="en-US" b="1" dirty="0">
                  <a:sym typeface="Symbol" panose="05050102010706020507" pitchFamily="18" charset="2"/>
                </a:rPr>
                <a:t>x</a:t>
              </a:r>
              <a:r>
                <a:rPr lang="en-US" baseline="-25000" dirty="0">
                  <a:sym typeface="Symbol" panose="05050102010706020507" pitchFamily="18" charset="2"/>
                </a:rPr>
                <a:t>i</a:t>
              </a:r>
              <a:r>
                <a:rPr lang="en-US" dirty="0">
                  <a:sym typeface="Symbol" panose="05050102010706020507" pitchFamily="18" charset="2"/>
                </a:rPr>
                <a:t>) </a:t>
              </a:r>
            </a:p>
            <a:p>
              <a:endParaRPr lang="en-US" sz="400" dirty="0">
                <a:sym typeface="Symbol" panose="05050102010706020507" pitchFamily="18" charset="2"/>
              </a:endParaRPr>
            </a:p>
            <a:p>
              <a:r>
                <a:rPr lang="en-US" sz="1800" i="1" dirty="0">
                  <a:sym typeface="Symbol" panose="05050102010706020507" pitchFamily="18" charset="2"/>
                </a:rPr>
                <a:t>3. </a:t>
              </a:r>
              <a:r>
                <a:rPr lang="en-US" sz="1800" i="1" dirty="0">
                  <a:solidFill>
                    <a:srgbClr val="FF0000"/>
                  </a:solidFill>
                  <a:sym typeface="Symbol" panose="05050102010706020507" pitchFamily="18" charset="2"/>
                </a:rPr>
                <a:t>Reweight each event by matrix element ratio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D60E741-DC67-A328-FA11-7D5B58CC1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15012" y="4067987"/>
              <a:ext cx="4847289" cy="682211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F7D25EF1-3315-60D8-DD75-252348BA5D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01946" y="249381"/>
            <a:ext cx="2780199" cy="311261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EAB4ADA-8A09-7876-7662-AC2856A689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06792" y="3430330"/>
            <a:ext cx="2675354" cy="300609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4E814EE-2037-C274-EABB-F0CEE2CEB08E}"/>
              </a:ext>
            </a:extLst>
          </p:cNvPr>
          <p:cNvSpPr txBox="1"/>
          <p:nvPr/>
        </p:nvSpPr>
        <p:spPr>
          <a:xfrm>
            <a:off x="10392080" y="5801906"/>
            <a:ext cx="122297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Zenny Wettersten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53207D-0834-4017-AD9B-DC00843BF977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8816788" y="4473388"/>
            <a:ext cx="690004" cy="4599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347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0DC0-0813-A667-EE50-6DFDF8210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97493"/>
            <a:ext cx="4793911" cy="618295"/>
          </a:xfrm>
        </p:spPr>
        <p:txBody>
          <a:bodyPr/>
          <a:lstStyle/>
          <a:p>
            <a:r>
              <a:rPr lang="en-US" dirty="0"/>
              <a:t>A tale of two repositories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271FBDAF-42C8-664B-09F0-7B12C6693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48302" y="1158903"/>
            <a:ext cx="5291764" cy="3893864"/>
          </a:xfrm>
          <a:ln>
            <a:solidFill>
              <a:srgbClr val="000000"/>
            </a:solidFill>
          </a:ln>
        </p:spPr>
        <p:txBody>
          <a:bodyPr/>
          <a:lstStyle/>
          <a:p>
            <a:pPr marL="127000" indent="0">
              <a:spcBef>
                <a:spcPts val="400"/>
              </a:spcBef>
              <a:buNone/>
            </a:pPr>
            <a:r>
              <a:rPr lang="en-GB" b="1" dirty="0">
                <a:solidFill>
                  <a:srgbClr val="FF0000"/>
                </a:solidFill>
                <a:highlight>
                  <a:srgbClr val="FFFF00"/>
                </a:highlight>
              </a:rPr>
              <a:t>madgraph4gpu</a:t>
            </a:r>
            <a:r>
              <a:rPr lang="en-GB" dirty="0"/>
              <a:t> </a:t>
            </a:r>
            <a:r>
              <a:rPr lang="en-GB" sz="1400" dirty="0"/>
              <a:t>(will be moved and renamed!)</a:t>
            </a:r>
          </a:p>
          <a:p>
            <a:pPr marL="127000" indent="0">
              <a:spcBef>
                <a:spcPts val="400"/>
              </a:spcBef>
              <a:buNone/>
            </a:pPr>
            <a:r>
              <a:rPr lang="en-GB" sz="1400" dirty="0">
                <a:hlinkClick r:id="rId2"/>
              </a:rPr>
              <a:t>https://github.com/madgraph5/madgraph4gpu</a:t>
            </a:r>
            <a:r>
              <a:rPr lang="en-GB" sz="1400" dirty="0"/>
              <a:t> </a:t>
            </a:r>
          </a:p>
          <a:p>
            <a:pPr>
              <a:spcBef>
                <a:spcPts val="400"/>
              </a:spcBef>
            </a:pP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CUDACPP plugin </a:t>
            </a:r>
            <a:r>
              <a:rPr lang="en-GB" dirty="0"/>
              <a:t>(cuda/c++ codegen) </a:t>
            </a:r>
          </a:p>
          <a:p>
            <a:pPr>
              <a:spcBef>
                <a:spcPts val="400"/>
              </a:spcBef>
            </a:pPr>
            <a:r>
              <a:rPr lang="en-GB" dirty="0"/>
              <a:t>(legacy stuff – code, logs... – to be removed)</a:t>
            </a:r>
          </a:p>
          <a:p>
            <a:pPr>
              <a:spcBef>
                <a:spcPts val="400"/>
              </a:spcBef>
            </a:pPr>
            <a:r>
              <a:rPr lang="en-GB" i="1" dirty="0"/>
              <a:t>more restrictive LGPL license</a:t>
            </a:r>
          </a:p>
          <a:p>
            <a:pPr marL="127000" indent="0">
              <a:spcBef>
                <a:spcPts val="400"/>
              </a:spcBef>
              <a:buNone/>
            </a:pPr>
            <a:endParaRPr lang="en-GB" dirty="0"/>
          </a:p>
          <a:p>
            <a:pPr marL="127000" indent="0">
              <a:spcBef>
                <a:spcPts val="400"/>
              </a:spcBef>
              <a:buNone/>
            </a:pPr>
            <a:r>
              <a:rPr lang="en-GB" dirty="0"/>
              <a:t>(Developers download this repository)</a:t>
            </a:r>
          </a:p>
          <a:p>
            <a:pPr marL="127000" indent="0">
              <a:spcBef>
                <a:spcPts val="400"/>
              </a:spcBef>
              <a:buNone/>
            </a:pPr>
            <a:endParaRPr lang="en-GB" dirty="0"/>
          </a:p>
          <a:p>
            <a:pPr marL="127000" indent="0">
              <a:spcBef>
                <a:spcPts val="400"/>
              </a:spcBef>
              <a:buNone/>
            </a:pPr>
            <a:r>
              <a:rPr lang="en-GB" i="1" dirty="0">
                <a:solidFill>
                  <a:srgbClr val="FF0000"/>
                </a:solidFill>
              </a:rPr>
              <a:t>Release tags are packaged as tarballs</a:t>
            </a:r>
          </a:p>
          <a:p>
            <a:pPr marL="127000" indent="0">
              <a:spcBef>
                <a:spcPts val="400"/>
              </a:spcBef>
              <a:buNone/>
            </a:pPr>
            <a:endParaRPr lang="en-GB" dirty="0"/>
          </a:p>
          <a:p>
            <a:pPr marL="127000" indent="0">
              <a:spcBef>
                <a:spcPts val="400"/>
              </a:spcBef>
              <a:buNone/>
            </a:pPr>
            <a:r>
              <a:rPr lang="en-GB" dirty="0"/>
              <a:t>(Developers find mg5amcnlo as a git submodule)</a:t>
            </a:r>
          </a:p>
          <a:p>
            <a:endParaRPr lang="LID4096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21E792-E064-01D6-065C-3369D5A3BEA0}"/>
              </a:ext>
            </a:extLst>
          </p:cNvPr>
          <p:cNvSpPr/>
          <p:nvPr/>
        </p:nvSpPr>
        <p:spPr>
          <a:xfrm>
            <a:off x="6131856" y="1093695"/>
            <a:ext cx="53788" cy="4105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D151964-030D-4B9F-7CDC-A2A2227FCC91}"/>
              </a:ext>
            </a:extLst>
          </p:cNvPr>
          <p:cNvSpPr txBox="1">
            <a:spLocks/>
          </p:cNvSpPr>
          <p:nvPr/>
        </p:nvSpPr>
        <p:spPr>
          <a:xfrm>
            <a:off x="418642" y="1159200"/>
            <a:ext cx="5291763" cy="389386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7000" indent="0">
              <a:buFont typeface="Arial"/>
              <a:buNone/>
            </a:pPr>
            <a:r>
              <a:rPr lang="en-GB" b="1" dirty="0">
                <a:solidFill>
                  <a:srgbClr val="FF0000"/>
                </a:solidFill>
                <a:highlight>
                  <a:srgbClr val="FFFF00"/>
                </a:highlight>
              </a:rPr>
              <a:t>mg5amcnlo</a:t>
            </a:r>
          </a:p>
          <a:p>
            <a:pPr marL="127000" indent="0">
              <a:buFont typeface="Arial"/>
              <a:buNone/>
            </a:pPr>
            <a:r>
              <a:rPr lang="en-GB" sz="1400" dirty="0">
                <a:hlinkClick r:id="rId3"/>
              </a:rPr>
              <a:t>https://github.com/mg5amcnlo/mg5amcnlo</a:t>
            </a:r>
            <a:endParaRPr lang="en-GB" sz="1400" dirty="0"/>
          </a:p>
          <a:p>
            <a:r>
              <a:rPr lang="en-GB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MG5AMC repo </a:t>
            </a:r>
            <a:r>
              <a:rPr lang="en-GB" sz="1400" dirty="0"/>
              <a:t>(previously launchpad)</a:t>
            </a:r>
            <a:endParaRPr lang="en-GB" dirty="0"/>
          </a:p>
          <a:p>
            <a:r>
              <a:rPr lang="en-GB" dirty="0"/>
              <a:t>python framework, fortran codegen</a:t>
            </a:r>
          </a:p>
          <a:p>
            <a:r>
              <a:rPr lang="en-GB" dirty="0"/>
              <a:t>permissive NCSA-style license</a:t>
            </a:r>
          </a:p>
          <a:p>
            <a:pPr marL="127000" indent="0">
              <a:buFont typeface="Arial"/>
              <a:buNone/>
            </a:pPr>
            <a:endParaRPr lang="en-GB" dirty="0"/>
          </a:p>
          <a:p>
            <a:pPr marL="127000" indent="0">
              <a:buFont typeface="Arial"/>
              <a:buNone/>
            </a:pPr>
            <a:r>
              <a:rPr lang="en-GB" dirty="0">
                <a:solidFill>
                  <a:srgbClr val="FF0000"/>
                </a:solidFill>
              </a:rPr>
              <a:t>Users download this repository</a:t>
            </a:r>
          </a:p>
          <a:p>
            <a:pPr marL="127000" indent="0">
              <a:buFont typeface="Arial"/>
              <a:buNone/>
            </a:pPr>
            <a:endParaRPr lang="en-GB" dirty="0"/>
          </a:p>
          <a:p>
            <a:pPr marL="127000" indent="0">
              <a:buFont typeface="Arial"/>
              <a:buNone/>
            </a:pPr>
            <a:r>
              <a:rPr lang="en-GB" i="1" dirty="0"/>
              <a:t>Users install cudacpp as a tarball</a:t>
            </a:r>
          </a:p>
          <a:p>
            <a:pPr marL="127000" indent="0">
              <a:buFont typeface="Arial"/>
              <a:buNone/>
            </a:pPr>
            <a:endParaRPr lang="en-GB" dirty="0"/>
          </a:p>
          <a:p>
            <a:pPr marL="127000" indent="0">
              <a:buFont typeface="Arial"/>
              <a:buNone/>
            </a:pPr>
            <a:r>
              <a:rPr lang="en-GB" dirty="0"/>
              <a:t>(A specific commit is in madgraph4gpu)</a:t>
            </a:r>
          </a:p>
          <a:p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0AB7D7-94A6-CB5C-D564-CDBC23E00F28}"/>
              </a:ext>
            </a:extLst>
          </p:cNvPr>
          <p:cNvSpPr txBox="1"/>
          <p:nvPr/>
        </p:nvSpPr>
        <p:spPr>
          <a:xfrm>
            <a:off x="9603675" y="506170"/>
            <a:ext cx="2458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Our work of the last 5 years is mainly here!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D75DBB7-EA7D-5B71-4D20-EFA6997DA2E3}"/>
              </a:ext>
            </a:extLst>
          </p:cNvPr>
          <p:cNvCxnSpPr>
            <a:stCxn id="11" idx="2"/>
          </p:cNvCxnSpPr>
          <p:nvPr/>
        </p:nvCxnSpPr>
        <p:spPr>
          <a:xfrm flipH="1">
            <a:off x="10360058" y="1029390"/>
            <a:ext cx="472994" cy="6108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DB615C-B483-8A92-8B6D-D750FA016048}"/>
              </a:ext>
            </a:extLst>
          </p:cNvPr>
          <p:cNvCxnSpPr>
            <a:cxnSpLocks/>
          </p:cNvCxnSpPr>
          <p:nvPr/>
        </p:nvCxnSpPr>
        <p:spPr>
          <a:xfrm flipH="1">
            <a:off x="4110087" y="3949831"/>
            <a:ext cx="2592372" cy="0"/>
          </a:xfrm>
          <a:prstGeom prst="straightConnector1">
            <a:avLst/>
          </a:prstGeom>
          <a:ln w="28575"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36FA7B6-D2B2-E605-A84A-64F64B4A1D70}"/>
              </a:ext>
            </a:extLst>
          </p:cNvPr>
          <p:cNvCxnSpPr>
            <a:cxnSpLocks/>
          </p:cNvCxnSpPr>
          <p:nvPr/>
        </p:nvCxnSpPr>
        <p:spPr>
          <a:xfrm flipH="1">
            <a:off x="4724400" y="4592425"/>
            <a:ext cx="1996911" cy="0"/>
          </a:xfrm>
          <a:prstGeom prst="straightConnector1">
            <a:avLst/>
          </a:prstGeom>
          <a:ln w="28575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6B75A320-15AD-C0E5-2347-D9320EF02CDF}"/>
              </a:ext>
            </a:extLst>
          </p:cNvPr>
          <p:cNvSpPr txBox="1">
            <a:spLocks/>
          </p:cNvSpPr>
          <p:nvPr/>
        </p:nvSpPr>
        <p:spPr>
          <a:xfrm>
            <a:off x="203866" y="5358471"/>
            <a:ext cx="11721599" cy="11390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For more details:</a:t>
            </a:r>
          </a:p>
          <a:p>
            <a:pPr lvl="1"/>
            <a:r>
              <a:rPr lang="en-US" dirty="0"/>
              <a:t>Our wiki: </a:t>
            </a:r>
            <a:r>
              <a:rPr lang="en-US" dirty="0">
                <a:hlinkClick r:id="rId4"/>
              </a:rPr>
              <a:t>https://github.com/madgraph5/madgraph4gpu/wiki/Working-with-cudacpp-v1.00.00-(October-2024)</a:t>
            </a:r>
            <a:endParaRPr lang="en-US" dirty="0"/>
          </a:p>
          <a:p>
            <a:pPr lvl="1"/>
            <a:r>
              <a:rPr lang="en-US" dirty="0"/>
              <a:t>Our bi-weekly development meetings: </a:t>
            </a:r>
            <a:r>
              <a:rPr lang="en-US" dirty="0">
                <a:hlinkClick r:id="rId5"/>
              </a:rPr>
              <a:t>https://indico.cern.ch/category/12586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2334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 133">
            <a:extLst>
              <a:ext uri="{FF2B5EF4-FFF2-40B4-BE49-F238E27FC236}">
                <a16:creationId xmlns:a16="http://schemas.microsoft.com/office/drawing/2014/main" id="{7F2F3285-9EE8-5231-D733-0F3B4FCD44A3}"/>
              </a:ext>
            </a:extLst>
          </p:cNvPr>
          <p:cNvGrpSpPr/>
          <p:nvPr/>
        </p:nvGrpSpPr>
        <p:grpSpPr>
          <a:xfrm>
            <a:off x="10238772" y="3287823"/>
            <a:ext cx="1800000" cy="732304"/>
            <a:chOff x="10238772" y="3052152"/>
            <a:chExt cx="1800000" cy="732304"/>
          </a:xfrm>
        </p:grpSpPr>
        <p:sp>
          <p:nvSpPr>
            <p:cNvPr id="11" name="Arrow: Right 10" title="Year Arrow">
              <a:extLst>
                <a:ext uri="{FF2B5EF4-FFF2-40B4-BE49-F238E27FC236}">
                  <a16:creationId xmlns:a16="http://schemas.microsoft.com/office/drawing/2014/main" id="{9158534A-43CF-9EA8-0FA5-28E107CF2C75}"/>
                </a:ext>
              </a:extLst>
            </p:cNvPr>
            <p:cNvSpPr/>
            <p:nvPr/>
          </p:nvSpPr>
          <p:spPr>
            <a:xfrm>
              <a:off x="10238772" y="3052152"/>
              <a:ext cx="1800000" cy="732304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FFE593">
                    <a:lumMod val="60000"/>
                    <a:lumOff val="40000"/>
                  </a:srgbClr>
                </a:gs>
                <a:gs pos="100000">
                  <a:srgbClr val="FFC000"/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" name="Oval 11" title="Quarter Background Cirlce">
              <a:extLst>
                <a:ext uri="{FF2B5EF4-FFF2-40B4-BE49-F238E27FC236}">
                  <a16:creationId xmlns:a16="http://schemas.microsoft.com/office/drawing/2014/main" id="{57172C26-B5F6-1A90-C46A-4F13495761F5}"/>
                </a:ext>
              </a:extLst>
            </p:cNvPr>
            <p:cNvSpPr/>
            <p:nvPr/>
          </p:nvSpPr>
          <p:spPr>
            <a:xfrm>
              <a:off x="11576954" y="3119136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 title="Quarter Background Cirlce">
              <a:extLst>
                <a:ext uri="{FF2B5EF4-FFF2-40B4-BE49-F238E27FC236}">
                  <a16:creationId xmlns:a16="http://schemas.microsoft.com/office/drawing/2014/main" id="{05CDBB83-25B8-4F90-C28B-AA63F58AC465}"/>
                </a:ext>
              </a:extLst>
            </p:cNvPr>
            <p:cNvSpPr/>
            <p:nvPr/>
          </p:nvSpPr>
          <p:spPr>
            <a:xfrm>
              <a:off x="11216209" y="3119136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 title="Quarter Background Cirlce">
              <a:extLst>
                <a:ext uri="{FF2B5EF4-FFF2-40B4-BE49-F238E27FC236}">
                  <a16:creationId xmlns:a16="http://schemas.microsoft.com/office/drawing/2014/main" id="{5D0F7088-C129-095D-B339-0A01F95ACB7E}"/>
                </a:ext>
              </a:extLst>
            </p:cNvPr>
            <p:cNvSpPr/>
            <p:nvPr/>
          </p:nvSpPr>
          <p:spPr>
            <a:xfrm>
              <a:off x="10856944" y="3119136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 title="Quarter Background Cirlce">
              <a:extLst>
                <a:ext uri="{FF2B5EF4-FFF2-40B4-BE49-F238E27FC236}">
                  <a16:creationId xmlns:a16="http://schemas.microsoft.com/office/drawing/2014/main" id="{1527096F-E4BA-2212-3F7C-CF1AF000324D}"/>
                </a:ext>
              </a:extLst>
            </p:cNvPr>
            <p:cNvSpPr/>
            <p:nvPr/>
          </p:nvSpPr>
          <p:spPr>
            <a:xfrm>
              <a:off x="10495996" y="3119136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 title="Quarter Number">
              <a:extLst>
                <a:ext uri="{FF2B5EF4-FFF2-40B4-BE49-F238E27FC236}">
                  <a16:creationId xmlns:a16="http://schemas.microsoft.com/office/drawing/2014/main" id="{E932790E-8872-E0E3-E1A6-6E5CCE526E74}"/>
                </a:ext>
              </a:extLst>
            </p:cNvPr>
            <p:cNvSpPr txBox="1"/>
            <p:nvPr/>
          </p:nvSpPr>
          <p:spPr>
            <a:xfrm>
              <a:off x="10636354" y="3344351"/>
              <a:ext cx="1004328" cy="3749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</a:rPr>
                <a:t>2025?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DF7BD3F-9FE8-C012-18C8-34A94199A6BA}"/>
              </a:ext>
            </a:extLst>
          </p:cNvPr>
          <p:cNvGrpSpPr/>
          <p:nvPr/>
        </p:nvGrpSpPr>
        <p:grpSpPr>
          <a:xfrm>
            <a:off x="8816024" y="3291497"/>
            <a:ext cx="1800000" cy="725180"/>
            <a:chOff x="8816024" y="3055826"/>
            <a:chExt cx="1800000" cy="725180"/>
          </a:xfrm>
        </p:grpSpPr>
        <p:sp>
          <p:nvSpPr>
            <p:cNvPr id="60" name="Arrow: Right 59" title="Year Arrow">
              <a:extLst>
                <a:ext uri="{FF2B5EF4-FFF2-40B4-BE49-F238E27FC236}">
                  <a16:creationId xmlns:a16="http://schemas.microsoft.com/office/drawing/2014/main" id="{7C0DBDCA-0C4C-94C9-205D-41A4A77F6AEF}"/>
                </a:ext>
              </a:extLst>
            </p:cNvPr>
            <p:cNvSpPr/>
            <p:nvPr/>
          </p:nvSpPr>
          <p:spPr>
            <a:xfrm>
              <a:off x="8816024" y="3055826"/>
              <a:ext cx="1800000" cy="72518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1" name="Oval 90" title="Quarter Background Cirlce">
              <a:extLst>
                <a:ext uri="{FF2B5EF4-FFF2-40B4-BE49-F238E27FC236}">
                  <a16:creationId xmlns:a16="http://schemas.microsoft.com/office/drawing/2014/main" id="{33391B3F-3033-3F17-8D8F-4146DE16E46A}"/>
                </a:ext>
              </a:extLst>
            </p:cNvPr>
            <p:cNvSpPr/>
            <p:nvPr/>
          </p:nvSpPr>
          <p:spPr>
            <a:xfrm>
              <a:off x="10154206" y="350489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Oval 92" title="Quarter Background Cirlce">
              <a:extLst>
                <a:ext uri="{FF2B5EF4-FFF2-40B4-BE49-F238E27FC236}">
                  <a16:creationId xmlns:a16="http://schemas.microsoft.com/office/drawing/2014/main" id="{8172FED0-DF58-2C5B-8D5C-86DC70B940E3}"/>
                </a:ext>
              </a:extLst>
            </p:cNvPr>
            <p:cNvSpPr/>
            <p:nvPr/>
          </p:nvSpPr>
          <p:spPr>
            <a:xfrm>
              <a:off x="9793461" y="350489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Oval 93" title="Quarter Background Cirlce">
              <a:extLst>
                <a:ext uri="{FF2B5EF4-FFF2-40B4-BE49-F238E27FC236}">
                  <a16:creationId xmlns:a16="http://schemas.microsoft.com/office/drawing/2014/main" id="{5F6BB7B7-C83E-A210-9B7E-E055F2002937}"/>
                </a:ext>
              </a:extLst>
            </p:cNvPr>
            <p:cNvSpPr/>
            <p:nvPr/>
          </p:nvSpPr>
          <p:spPr>
            <a:xfrm>
              <a:off x="9434196" y="350489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Oval 94" title="Quarter Background Cirlce">
              <a:extLst>
                <a:ext uri="{FF2B5EF4-FFF2-40B4-BE49-F238E27FC236}">
                  <a16:creationId xmlns:a16="http://schemas.microsoft.com/office/drawing/2014/main" id="{203D6CAD-E500-11FA-AB43-F09F15E33D40}"/>
                </a:ext>
              </a:extLst>
            </p:cNvPr>
            <p:cNvSpPr/>
            <p:nvPr/>
          </p:nvSpPr>
          <p:spPr>
            <a:xfrm>
              <a:off x="9073248" y="350489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TextBox 98" title="Quarter Number">
              <a:extLst>
                <a:ext uri="{FF2B5EF4-FFF2-40B4-BE49-F238E27FC236}">
                  <a16:creationId xmlns:a16="http://schemas.microsoft.com/office/drawing/2014/main" id="{3B198C12-D451-3856-B41A-352961E95222}"/>
                </a:ext>
              </a:extLst>
            </p:cNvPr>
            <p:cNvSpPr txBox="1"/>
            <p:nvPr/>
          </p:nvSpPr>
          <p:spPr>
            <a:xfrm>
              <a:off x="9176022" y="3117486"/>
              <a:ext cx="1086990" cy="361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2024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3548077-94AF-162A-B41A-198BBF2473FE}"/>
              </a:ext>
            </a:extLst>
          </p:cNvPr>
          <p:cNvCxnSpPr>
            <a:cxnSpLocks/>
            <a:endCxn id="11" idx="0"/>
          </p:cNvCxnSpPr>
          <p:nvPr/>
        </p:nvCxnSpPr>
        <p:spPr>
          <a:xfrm flipV="1">
            <a:off x="174168" y="3287823"/>
            <a:ext cx="11498452" cy="1230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DD6F7608-522F-312F-312C-7151A5581156}"/>
              </a:ext>
            </a:extLst>
          </p:cNvPr>
          <p:cNvGrpSpPr/>
          <p:nvPr/>
        </p:nvGrpSpPr>
        <p:grpSpPr>
          <a:xfrm>
            <a:off x="7378854" y="3288869"/>
            <a:ext cx="1800000" cy="725180"/>
            <a:chOff x="7378854" y="3053198"/>
            <a:chExt cx="1800000" cy="725180"/>
          </a:xfrm>
        </p:grpSpPr>
        <p:sp>
          <p:nvSpPr>
            <p:cNvPr id="49" name="Arrow: Right 48" title="Year Arrow">
              <a:extLst>
                <a:ext uri="{FF2B5EF4-FFF2-40B4-BE49-F238E27FC236}">
                  <a16:creationId xmlns:a16="http://schemas.microsoft.com/office/drawing/2014/main" id="{5C595EE1-90ED-456E-F48F-3F1D3DBCE7B9}"/>
                </a:ext>
              </a:extLst>
            </p:cNvPr>
            <p:cNvSpPr/>
            <p:nvPr/>
          </p:nvSpPr>
          <p:spPr>
            <a:xfrm>
              <a:off x="7378854" y="3053198"/>
              <a:ext cx="1800000" cy="72518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0" name="Oval 49" title="Quarter Background Cirlce">
              <a:extLst>
                <a:ext uri="{FF2B5EF4-FFF2-40B4-BE49-F238E27FC236}">
                  <a16:creationId xmlns:a16="http://schemas.microsoft.com/office/drawing/2014/main" id="{92FDFC25-BFF9-008E-21DF-7E70D5CCAC7D}"/>
                </a:ext>
              </a:extLst>
            </p:cNvPr>
            <p:cNvSpPr/>
            <p:nvPr/>
          </p:nvSpPr>
          <p:spPr>
            <a:xfrm>
              <a:off x="8717036" y="3502268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Oval 50" title="Quarter Background Cirlce">
              <a:extLst>
                <a:ext uri="{FF2B5EF4-FFF2-40B4-BE49-F238E27FC236}">
                  <a16:creationId xmlns:a16="http://schemas.microsoft.com/office/drawing/2014/main" id="{DB9D0BF0-B2B5-B80A-7537-BF7E3AAAB25B}"/>
                </a:ext>
              </a:extLst>
            </p:cNvPr>
            <p:cNvSpPr/>
            <p:nvPr/>
          </p:nvSpPr>
          <p:spPr>
            <a:xfrm>
              <a:off x="8356291" y="3502268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Oval 51" title="Quarter Background Cirlce">
              <a:extLst>
                <a:ext uri="{FF2B5EF4-FFF2-40B4-BE49-F238E27FC236}">
                  <a16:creationId xmlns:a16="http://schemas.microsoft.com/office/drawing/2014/main" id="{29B88C82-AD43-7562-F9E8-2A1D9FE1D40D}"/>
                </a:ext>
              </a:extLst>
            </p:cNvPr>
            <p:cNvSpPr/>
            <p:nvPr/>
          </p:nvSpPr>
          <p:spPr>
            <a:xfrm>
              <a:off x="7997026" y="3502268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 title="Quarter Background Cirlce">
              <a:extLst>
                <a:ext uri="{FF2B5EF4-FFF2-40B4-BE49-F238E27FC236}">
                  <a16:creationId xmlns:a16="http://schemas.microsoft.com/office/drawing/2014/main" id="{B02975E1-E383-88B2-ACE1-FBC6AD5C8656}"/>
                </a:ext>
              </a:extLst>
            </p:cNvPr>
            <p:cNvSpPr/>
            <p:nvPr/>
          </p:nvSpPr>
          <p:spPr>
            <a:xfrm>
              <a:off x="7636078" y="3502268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TextBox 56" title="Quarter Number">
              <a:extLst>
                <a:ext uri="{FF2B5EF4-FFF2-40B4-BE49-F238E27FC236}">
                  <a16:creationId xmlns:a16="http://schemas.microsoft.com/office/drawing/2014/main" id="{0B851E41-5564-7378-0853-240EB4777A38}"/>
                </a:ext>
              </a:extLst>
            </p:cNvPr>
            <p:cNvSpPr txBox="1"/>
            <p:nvPr/>
          </p:nvSpPr>
          <p:spPr>
            <a:xfrm>
              <a:off x="7738852" y="3114858"/>
              <a:ext cx="1086990" cy="361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2023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E689F76-611A-630A-A1D6-164D4320CC4B}"/>
              </a:ext>
            </a:extLst>
          </p:cNvPr>
          <p:cNvGrpSpPr/>
          <p:nvPr/>
        </p:nvGrpSpPr>
        <p:grpSpPr>
          <a:xfrm>
            <a:off x="5945890" y="3293147"/>
            <a:ext cx="1800000" cy="725180"/>
            <a:chOff x="5945890" y="3057476"/>
            <a:chExt cx="1800000" cy="725180"/>
          </a:xfrm>
        </p:grpSpPr>
        <p:sp>
          <p:nvSpPr>
            <p:cNvPr id="154" name="Arrow: Right 153" title="Year Arrow">
              <a:extLst>
                <a:ext uri="{FF2B5EF4-FFF2-40B4-BE49-F238E27FC236}">
                  <a16:creationId xmlns:a16="http://schemas.microsoft.com/office/drawing/2014/main" id="{A3FE6204-E372-2E8E-EE5A-E190417EBCCD}"/>
                </a:ext>
              </a:extLst>
            </p:cNvPr>
            <p:cNvSpPr/>
            <p:nvPr/>
          </p:nvSpPr>
          <p:spPr>
            <a:xfrm>
              <a:off x="5945890" y="3057476"/>
              <a:ext cx="1800000" cy="72518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5" name="Oval 154" title="Quarter Background Cirlce">
              <a:extLst>
                <a:ext uri="{FF2B5EF4-FFF2-40B4-BE49-F238E27FC236}">
                  <a16:creationId xmlns:a16="http://schemas.microsoft.com/office/drawing/2014/main" id="{C114DDDB-E38E-CEFB-B75A-FA4E64EAA9BB}"/>
                </a:ext>
              </a:extLst>
            </p:cNvPr>
            <p:cNvSpPr/>
            <p:nvPr/>
          </p:nvSpPr>
          <p:spPr>
            <a:xfrm>
              <a:off x="7284072" y="350654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Oval 155" title="Quarter Background Cirlce">
              <a:extLst>
                <a:ext uri="{FF2B5EF4-FFF2-40B4-BE49-F238E27FC236}">
                  <a16:creationId xmlns:a16="http://schemas.microsoft.com/office/drawing/2014/main" id="{E114DA17-9ADF-D7AD-1300-B68A77CA8831}"/>
                </a:ext>
              </a:extLst>
            </p:cNvPr>
            <p:cNvSpPr/>
            <p:nvPr/>
          </p:nvSpPr>
          <p:spPr>
            <a:xfrm>
              <a:off x="6923327" y="350654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Oval 156" title="Quarter Background Cirlce">
              <a:extLst>
                <a:ext uri="{FF2B5EF4-FFF2-40B4-BE49-F238E27FC236}">
                  <a16:creationId xmlns:a16="http://schemas.microsoft.com/office/drawing/2014/main" id="{D6A4CAE6-276A-93CD-B57A-DAB2B31FC156}"/>
                </a:ext>
              </a:extLst>
            </p:cNvPr>
            <p:cNvSpPr/>
            <p:nvPr/>
          </p:nvSpPr>
          <p:spPr>
            <a:xfrm>
              <a:off x="6564062" y="350654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8" name="Oval 157" title="Quarter Background Cirlce">
              <a:extLst>
                <a:ext uri="{FF2B5EF4-FFF2-40B4-BE49-F238E27FC236}">
                  <a16:creationId xmlns:a16="http://schemas.microsoft.com/office/drawing/2014/main" id="{7ABBE85E-6DDD-BAD7-2876-AE954CE7DD67}"/>
                </a:ext>
              </a:extLst>
            </p:cNvPr>
            <p:cNvSpPr/>
            <p:nvPr/>
          </p:nvSpPr>
          <p:spPr>
            <a:xfrm>
              <a:off x="6203114" y="3506546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6" name="TextBox 165" title="Quarter Number">
              <a:extLst>
                <a:ext uri="{FF2B5EF4-FFF2-40B4-BE49-F238E27FC236}">
                  <a16:creationId xmlns:a16="http://schemas.microsoft.com/office/drawing/2014/main" id="{DF763354-A505-02F3-A9B7-FCD9DCD6048B}"/>
                </a:ext>
              </a:extLst>
            </p:cNvPr>
            <p:cNvSpPr txBox="1"/>
            <p:nvPr/>
          </p:nvSpPr>
          <p:spPr>
            <a:xfrm>
              <a:off x="6305888" y="3119136"/>
              <a:ext cx="1086990" cy="361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2022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558D0DA-BE5C-60A6-BC93-4276D4B10272}"/>
              </a:ext>
            </a:extLst>
          </p:cNvPr>
          <p:cNvGrpSpPr/>
          <p:nvPr/>
        </p:nvGrpSpPr>
        <p:grpSpPr>
          <a:xfrm>
            <a:off x="4505890" y="3287823"/>
            <a:ext cx="1800000" cy="720000"/>
            <a:chOff x="4505890" y="3052152"/>
            <a:chExt cx="1800000" cy="720000"/>
          </a:xfrm>
        </p:grpSpPr>
        <p:sp>
          <p:nvSpPr>
            <p:cNvPr id="139" name="Arrow: Right 138" title="Year Arrow">
              <a:extLst>
                <a:ext uri="{FF2B5EF4-FFF2-40B4-BE49-F238E27FC236}">
                  <a16:creationId xmlns:a16="http://schemas.microsoft.com/office/drawing/2014/main" id="{E6A35816-3996-2431-82A6-935541BF389A}"/>
                </a:ext>
              </a:extLst>
            </p:cNvPr>
            <p:cNvSpPr/>
            <p:nvPr/>
          </p:nvSpPr>
          <p:spPr>
            <a:xfrm>
              <a:off x="4505890" y="3052152"/>
              <a:ext cx="1800000" cy="720000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40" name="Oval 139" title="Quarter Background Cirlce">
              <a:extLst>
                <a:ext uri="{FF2B5EF4-FFF2-40B4-BE49-F238E27FC236}">
                  <a16:creationId xmlns:a16="http://schemas.microsoft.com/office/drawing/2014/main" id="{42F29B9C-64AE-F255-7827-8C542754F64C}"/>
                </a:ext>
              </a:extLst>
            </p:cNvPr>
            <p:cNvSpPr/>
            <p:nvPr/>
          </p:nvSpPr>
          <p:spPr>
            <a:xfrm>
              <a:off x="5844072" y="3504584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1" name="Oval 140" title="Quarter Background Cirlce">
              <a:extLst>
                <a:ext uri="{FF2B5EF4-FFF2-40B4-BE49-F238E27FC236}">
                  <a16:creationId xmlns:a16="http://schemas.microsoft.com/office/drawing/2014/main" id="{5F5B6DAC-CE03-B743-C813-B9239912BAAC}"/>
                </a:ext>
              </a:extLst>
            </p:cNvPr>
            <p:cNvSpPr/>
            <p:nvPr/>
          </p:nvSpPr>
          <p:spPr>
            <a:xfrm>
              <a:off x="5483327" y="3504584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Oval 141" title="Quarter Background Cirlce">
              <a:extLst>
                <a:ext uri="{FF2B5EF4-FFF2-40B4-BE49-F238E27FC236}">
                  <a16:creationId xmlns:a16="http://schemas.microsoft.com/office/drawing/2014/main" id="{43079E45-BED7-03B7-3D37-6747B073B2AC}"/>
                </a:ext>
              </a:extLst>
            </p:cNvPr>
            <p:cNvSpPr/>
            <p:nvPr/>
          </p:nvSpPr>
          <p:spPr>
            <a:xfrm>
              <a:off x="5124062" y="3504584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Oval 142" title="Quarter Background Cirlce">
              <a:extLst>
                <a:ext uri="{FF2B5EF4-FFF2-40B4-BE49-F238E27FC236}">
                  <a16:creationId xmlns:a16="http://schemas.microsoft.com/office/drawing/2014/main" id="{6BA4B54E-1850-2533-1ED4-7A4E20DA73E8}"/>
                </a:ext>
              </a:extLst>
            </p:cNvPr>
            <p:cNvSpPr/>
            <p:nvPr/>
          </p:nvSpPr>
          <p:spPr>
            <a:xfrm>
              <a:off x="4763114" y="3504584"/>
              <a:ext cx="211582" cy="21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1" name="TextBox 150" title="Quarter Number">
              <a:extLst>
                <a:ext uri="{FF2B5EF4-FFF2-40B4-BE49-F238E27FC236}">
                  <a16:creationId xmlns:a16="http://schemas.microsoft.com/office/drawing/2014/main" id="{1A409C3D-191C-32AD-C007-46462C7EA8FB}"/>
                </a:ext>
              </a:extLst>
            </p:cNvPr>
            <p:cNvSpPr txBox="1"/>
            <p:nvPr/>
          </p:nvSpPr>
          <p:spPr>
            <a:xfrm>
              <a:off x="4865719" y="3119136"/>
              <a:ext cx="1080169" cy="359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2021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6FD5D42-C979-ADB2-F410-FA7E9FBCC586}"/>
              </a:ext>
            </a:extLst>
          </p:cNvPr>
          <p:cNvGrpSpPr/>
          <p:nvPr/>
        </p:nvGrpSpPr>
        <p:grpSpPr>
          <a:xfrm>
            <a:off x="3065890" y="3287045"/>
            <a:ext cx="1800000" cy="731281"/>
            <a:chOff x="3065890" y="3051374"/>
            <a:chExt cx="1800000" cy="731281"/>
          </a:xfrm>
        </p:grpSpPr>
        <p:sp>
          <p:nvSpPr>
            <p:cNvPr id="35" name="Arrow: Right 34" title="Year Arrow">
              <a:extLst>
                <a:ext uri="{FF2B5EF4-FFF2-40B4-BE49-F238E27FC236}">
                  <a16:creationId xmlns:a16="http://schemas.microsoft.com/office/drawing/2014/main" id="{A5008668-D239-F771-78E8-BCE58BF0DBF6}"/>
                </a:ext>
              </a:extLst>
            </p:cNvPr>
            <p:cNvSpPr/>
            <p:nvPr/>
          </p:nvSpPr>
          <p:spPr>
            <a:xfrm>
              <a:off x="3065890" y="3051374"/>
              <a:ext cx="1800000" cy="731281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6" name="Oval 35" title="Quarter Background Cirlce">
              <a:extLst>
                <a:ext uri="{FF2B5EF4-FFF2-40B4-BE49-F238E27FC236}">
                  <a16:creationId xmlns:a16="http://schemas.microsoft.com/office/drawing/2014/main" id="{5F0CE188-E791-506E-31D6-65500BB8E9EA}"/>
                </a:ext>
              </a:extLst>
            </p:cNvPr>
            <p:cNvSpPr/>
            <p:nvPr/>
          </p:nvSpPr>
          <p:spPr>
            <a:xfrm>
              <a:off x="4393798" y="3506547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 title="Quarter Background Cirlce">
              <a:extLst>
                <a:ext uri="{FF2B5EF4-FFF2-40B4-BE49-F238E27FC236}">
                  <a16:creationId xmlns:a16="http://schemas.microsoft.com/office/drawing/2014/main" id="{C77181B1-94FA-E352-8CC9-4E4732F2C820}"/>
                </a:ext>
              </a:extLst>
            </p:cNvPr>
            <p:cNvSpPr/>
            <p:nvPr/>
          </p:nvSpPr>
          <p:spPr>
            <a:xfrm>
              <a:off x="4043327" y="3506547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 title="Quarter Background Cirlce">
              <a:extLst>
                <a:ext uri="{FF2B5EF4-FFF2-40B4-BE49-F238E27FC236}">
                  <a16:creationId xmlns:a16="http://schemas.microsoft.com/office/drawing/2014/main" id="{F8ECEA9A-C75D-CBC8-8E91-0C7C8BA99333}"/>
                </a:ext>
              </a:extLst>
            </p:cNvPr>
            <p:cNvSpPr/>
            <p:nvPr/>
          </p:nvSpPr>
          <p:spPr>
            <a:xfrm>
              <a:off x="3684062" y="3506547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 title="Quarter Background Cirlce">
              <a:extLst>
                <a:ext uri="{FF2B5EF4-FFF2-40B4-BE49-F238E27FC236}">
                  <a16:creationId xmlns:a16="http://schemas.microsoft.com/office/drawing/2014/main" id="{703EBDD0-03C3-9BFD-7047-474D49CE04C1}"/>
                </a:ext>
              </a:extLst>
            </p:cNvPr>
            <p:cNvSpPr/>
            <p:nvPr/>
          </p:nvSpPr>
          <p:spPr>
            <a:xfrm>
              <a:off x="3323114" y="3506547"/>
              <a:ext cx="211582" cy="2131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TextBox 135" title="Quarter Number">
              <a:extLst>
                <a:ext uri="{FF2B5EF4-FFF2-40B4-BE49-F238E27FC236}">
                  <a16:creationId xmlns:a16="http://schemas.microsoft.com/office/drawing/2014/main" id="{F5E47840-2FAE-BCE9-015C-C4B53642337F}"/>
                </a:ext>
              </a:extLst>
            </p:cNvPr>
            <p:cNvSpPr txBox="1"/>
            <p:nvPr/>
          </p:nvSpPr>
          <p:spPr>
            <a:xfrm>
              <a:off x="3418731" y="3119138"/>
              <a:ext cx="1094147" cy="36130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2060"/>
                  </a:solidFill>
                </a:rPr>
                <a:t>2020</a:t>
              </a:r>
              <a:endParaRPr lang="en-US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54340E5-EF70-5D71-0935-69E53D56EF7F}"/>
              </a:ext>
            </a:extLst>
          </p:cNvPr>
          <p:cNvGrpSpPr/>
          <p:nvPr/>
        </p:nvGrpSpPr>
        <p:grpSpPr>
          <a:xfrm>
            <a:off x="1625890" y="3279197"/>
            <a:ext cx="1800000" cy="732304"/>
            <a:chOff x="1625890" y="3043526"/>
            <a:chExt cx="1800000" cy="732304"/>
          </a:xfrm>
        </p:grpSpPr>
        <p:sp>
          <p:nvSpPr>
            <p:cNvPr id="78" name="Arrow: Right 77" title="Year Arrow">
              <a:extLst>
                <a:ext uri="{FF2B5EF4-FFF2-40B4-BE49-F238E27FC236}">
                  <a16:creationId xmlns:a16="http://schemas.microsoft.com/office/drawing/2014/main" id="{DE584D6C-91F1-9D90-2B10-3BC15E2A5858}"/>
                </a:ext>
              </a:extLst>
            </p:cNvPr>
            <p:cNvSpPr/>
            <p:nvPr/>
          </p:nvSpPr>
          <p:spPr>
            <a:xfrm>
              <a:off x="1625890" y="3043526"/>
              <a:ext cx="1800000" cy="732304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rgbClr val="B3FF4D">
                    <a:lumMod val="80000"/>
                    <a:lumOff val="20000"/>
                  </a:srgbClr>
                </a:gs>
                <a:gs pos="100000">
                  <a:srgbClr val="00B050">
                    <a:lumMod val="80000"/>
                  </a:srgbClr>
                </a:gs>
              </a:gsLst>
              <a:lin ang="0" scaled="0"/>
              <a:tileRect/>
            </a:gra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9" name="Oval 78" title="Quarter Background Cirlce">
              <a:extLst>
                <a:ext uri="{FF2B5EF4-FFF2-40B4-BE49-F238E27FC236}">
                  <a16:creationId xmlns:a16="http://schemas.microsoft.com/office/drawing/2014/main" id="{17C8BA75-06A1-D444-0D17-9CF59FF3B2D0}"/>
                </a:ext>
              </a:extLst>
            </p:cNvPr>
            <p:cNvSpPr/>
            <p:nvPr/>
          </p:nvSpPr>
          <p:spPr>
            <a:xfrm>
              <a:off x="2953798" y="3110510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Oval 79" title="Quarter Background Cirlce">
              <a:extLst>
                <a:ext uri="{FF2B5EF4-FFF2-40B4-BE49-F238E27FC236}">
                  <a16:creationId xmlns:a16="http://schemas.microsoft.com/office/drawing/2014/main" id="{E57931AC-F51C-41A8-B909-5A75CFF58DC9}"/>
                </a:ext>
              </a:extLst>
            </p:cNvPr>
            <p:cNvSpPr/>
            <p:nvPr/>
          </p:nvSpPr>
          <p:spPr>
            <a:xfrm>
              <a:off x="2603327" y="3110510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Oval 80" title="Quarter Background Cirlce">
              <a:extLst>
                <a:ext uri="{FF2B5EF4-FFF2-40B4-BE49-F238E27FC236}">
                  <a16:creationId xmlns:a16="http://schemas.microsoft.com/office/drawing/2014/main" id="{48584685-E685-4308-9A19-1C5809284044}"/>
                </a:ext>
              </a:extLst>
            </p:cNvPr>
            <p:cNvSpPr/>
            <p:nvPr/>
          </p:nvSpPr>
          <p:spPr>
            <a:xfrm>
              <a:off x="2244062" y="3110510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81" title="Quarter Background Cirlce">
              <a:extLst>
                <a:ext uri="{FF2B5EF4-FFF2-40B4-BE49-F238E27FC236}">
                  <a16:creationId xmlns:a16="http://schemas.microsoft.com/office/drawing/2014/main" id="{83F9C342-5F48-D674-FA10-E709B73B7937}"/>
                </a:ext>
              </a:extLst>
            </p:cNvPr>
            <p:cNvSpPr/>
            <p:nvPr/>
          </p:nvSpPr>
          <p:spPr>
            <a:xfrm>
              <a:off x="1883114" y="3110510"/>
              <a:ext cx="211582" cy="215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TextBox 89" title="Quarter Number">
              <a:extLst>
                <a:ext uri="{FF2B5EF4-FFF2-40B4-BE49-F238E27FC236}">
                  <a16:creationId xmlns:a16="http://schemas.microsoft.com/office/drawing/2014/main" id="{D66B5411-5C32-49A7-0E65-CC0688EB780E}"/>
                </a:ext>
              </a:extLst>
            </p:cNvPr>
            <p:cNvSpPr txBox="1"/>
            <p:nvPr/>
          </p:nvSpPr>
          <p:spPr>
            <a:xfrm>
              <a:off x="1985888" y="3335725"/>
              <a:ext cx="1086990" cy="37493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2400" b="1" dirty="0">
                  <a:solidFill>
                    <a:srgbClr val="003300"/>
                  </a:solidFill>
                </a:rPr>
                <a:t>2019</a:t>
              </a:r>
              <a:endParaRPr lang="en-US" sz="2400" dirty="0">
                <a:solidFill>
                  <a:srgbClr val="003300"/>
                </a:solidFill>
              </a:endParaRPr>
            </a:p>
          </p:txBody>
        </p:sp>
      </p:grpSp>
      <p:sp>
        <p:nvSpPr>
          <p:cNvPr id="3" name="Arrow: Right 2" title="Year Arrow">
            <a:extLst>
              <a:ext uri="{FF2B5EF4-FFF2-40B4-BE49-F238E27FC236}">
                <a16:creationId xmlns:a16="http://schemas.microsoft.com/office/drawing/2014/main" id="{202DE780-B601-1BE9-92B5-1E89650D6031}"/>
              </a:ext>
            </a:extLst>
          </p:cNvPr>
          <p:cNvSpPr/>
          <p:nvPr/>
        </p:nvSpPr>
        <p:spPr>
          <a:xfrm>
            <a:off x="185890" y="3279197"/>
            <a:ext cx="1800000" cy="732304"/>
          </a:xfrm>
          <a:prstGeom prst="rightArrow">
            <a:avLst>
              <a:gd name="adj1" fmla="val 100000"/>
              <a:gd name="adj2" fmla="val 50000"/>
            </a:avLst>
          </a:prstGeom>
          <a:gradFill flip="none" rotWithShape="1">
            <a:gsLst>
              <a:gs pos="0">
                <a:srgbClr val="B3FF4D">
                  <a:lumMod val="80000"/>
                  <a:lumOff val="20000"/>
                </a:srgbClr>
              </a:gs>
              <a:gs pos="100000">
                <a:srgbClr val="00B050">
                  <a:lumMod val="80000"/>
                </a:srgbClr>
              </a:gs>
            </a:gsLst>
            <a:lin ang="0" scaled="0"/>
            <a:tileRect/>
          </a:gra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Oval 3" title="Quarter Background Cirlce">
            <a:extLst>
              <a:ext uri="{FF2B5EF4-FFF2-40B4-BE49-F238E27FC236}">
                <a16:creationId xmlns:a16="http://schemas.microsoft.com/office/drawing/2014/main" id="{36173791-FF73-17DC-F62F-C796B67C33C9}"/>
              </a:ext>
            </a:extLst>
          </p:cNvPr>
          <p:cNvSpPr/>
          <p:nvPr/>
        </p:nvSpPr>
        <p:spPr>
          <a:xfrm>
            <a:off x="1524072" y="3363433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 title="Quarter Background Cirlce">
            <a:extLst>
              <a:ext uri="{FF2B5EF4-FFF2-40B4-BE49-F238E27FC236}">
                <a16:creationId xmlns:a16="http://schemas.microsoft.com/office/drawing/2014/main" id="{51F0C0DD-35F8-4BA5-309B-75F0747D3FDE}"/>
              </a:ext>
            </a:extLst>
          </p:cNvPr>
          <p:cNvSpPr/>
          <p:nvPr/>
        </p:nvSpPr>
        <p:spPr>
          <a:xfrm>
            <a:off x="1163327" y="3363433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 title="Quarter Background Cirlce">
            <a:extLst>
              <a:ext uri="{FF2B5EF4-FFF2-40B4-BE49-F238E27FC236}">
                <a16:creationId xmlns:a16="http://schemas.microsoft.com/office/drawing/2014/main" id="{E4B77234-64CD-E2A9-DFCF-C2CBFD3CD92C}"/>
              </a:ext>
            </a:extLst>
          </p:cNvPr>
          <p:cNvSpPr/>
          <p:nvPr/>
        </p:nvSpPr>
        <p:spPr>
          <a:xfrm>
            <a:off x="804062" y="3363433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 title="Quarter Background Cirlce">
            <a:extLst>
              <a:ext uri="{FF2B5EF4-FFF2-40B4-BE49-F238E27FC236}">
                <a16:creationId xmlns:a16="http://schemas.microsoft.com/office/drawing/2014/main" id="{8918DB97-1FC8-973A-34BF-4AE7C158719D}"/>
              </a:ext>
            </a:extLst>
          </p:cNvPr>
          <p:cNvSpPr/>
          <p:nvPr/>
        </p:nvSpPr>
        <p:spPr>
          <a:xfrm>
            <a:off x="443114" y="3363433"/>
            <a:ext cx="211582" cy="2151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 title="Quarter Number">
            <a:extLst>
              <a:ext uri="{FF2B5EF4-FFF2-40B4-BE49-F238E27FC236}">
                <a16:creationId xmlns:a16="http://schemas.microsoft.com/office/drawing/2014/main" id="{62274702-DABB-1EB9-8284-25D67639531B}"/>
              </a:ext>
            </a:extLst>
          </p:cNvPr>
          <p:cNvSpPr txBox="1"/>
          <p:nvPr/>
        </p:nvSpPr>
        <p:spPr>
          <a:xfrm>
            <a:off x="604434" y="3588648"/>
            <a:ext cx="989482" cy="37493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400" b="1" dirty="0">
                <a:solidFill>
                  <a:srgbClr val="003300"/>
                </a:solidFill>
              </a:rPr>
              <a:t>2018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DBBCF868-2152-D8F0-89B6-D41599C2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2" y="197493"/>
            <a:ext cx="12085797" cy="618295"/>
          </a:xfrm>
        </p:spPr>
        <p:txBody>
          <a:bodyPr/>
          <a:lstStyle/>
          <a:p>
            <a:r>
              <a:rPr lang="en-US" dirty="0"/>
              <a:t>The long journey to the v1.00.00 CUDACPP release – some steps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E87E6A2-4226-6F57-5358-111815FAA1E2}"/>
              </a:ext>
            </a:extLst>
          </p:cNvPr>
          <p:cNvCxnSpPr>
            <a:cxnSpLocks/>
            <a:endCxn id="11" idx="2"/>
          </p:cNvCxnSpPr>
          <p:nvPr/>
        </p:nvCxnSpPr>
        <p:spPr>
          <a:xfrm>
            <a:off x="185890" y="4014595"/>
            <a:ext cx="11486730" cy="5532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AAF4C39-6694-48AC-D051-3B069C94BCB6}"/>
              </a:ext>
            </a:extLst>
          </p:cNvPr>
          <p:cNvGrpSpPr>
            <a:grpSpLocks noChangeAspect="1"/>
          </p:cNvGrpSpPr>
          <p:nvPr/>
        </p:nvGrpSpPr>
        <p:grpSpPr>
          <a:xfrm>
            <a:off x="4333765" y="4120425"/>
            <a:ext cx="2123574" cy="1643990"/>
            <a:chOff x="3932080" y="1187543"/>
            <a:chExt cx="2123574" cy="1643990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B58C7ADA-D45C-5A3E-09B7-866CFB6B4E46}"/>
                </a:ext>
              </a:extLst>
            </p:cNvPr>
            <p:cNvSpPr/>
            <p:nvPr/>
          </p:nvSpPr>
          <p:spPr>
            <a:xfrm>
              <a:off x="3932080" y="1187543"/>
              <a:ext cx="2123574" cy="1643990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2F6F2F27-3429-605F-BE74-5ED871FD0A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8655" y="1274949"/>
              <a:ext cx="674058" cy="1512076"/>
            </a:xfrm>
            <a:prstGeom prst="rect">
              <a:avLst/>
            </a:prstGeom>
          </p:spPr>
        </p:pic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3DF46D17-515E-EF30-C5DC-07C2762EE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7561" y="2174641"/>
              <a:ext cx="1053984" cy="591072"/>
            </a:xfrm>
            <a:prstGeom prst="rect">
              <a:avLst/>
            </a:prstGeom>
          </p:spPr>
        </p:pic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026818D-7A80-B7DA-5202-F2ECD4A70EAF}"/>
                </a:ext>
              </a:extLst>
            </p:cNvPr>
            <p:cNvSpPr txBox="1"/>
            <p:nvPr/>
          </p:nvSpPr>
          <p:spPr>
            <a:xfrm>
              <a:off x="4855268" y="1220747"/>
              <a:ext cx="1189766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Code </a:t>
              </a:r>
            </a:p>
            <a:p>
              <a:pPr algn="ctr"/>
              <a:r>
                <a:rPr lang="en-US" dirty="0"/>
                <a:t>generation </a:t>
              </a:r>
            </a:p>
            <a:p>
              <a:pPr algn="ctr"/>
              <a:r>
                <a:rPr lang="en-US" dirty="0"/>
                <a:t>(Oct 2021) </a:t>
              </a:r>
              <a:r>
                <a:rPr lang="en-US" sz="1000" dirty="0"/>
                <a:t>AV/OM</a:t>
              </a:r>
              <a:endParaRPr lang="en-US" dirty="0"/>
            </a:p>
          </p:txBody>
        </p:sp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AC40B198-6839-DD30-87F1-9C2A5F488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2713" y="2153616"/>
              <a:ext cx="399664" cy="164567"/>
            </a:xfrm>
            <a:prstGeom prst="rect">
              <a:avLst/>
            </a:prstGeom>
          </p:spPr>
        </p:pic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52BF3DCE-715E-59B9-3A25-2D9E3CDA3E92}"/>
              </a:ext>
            </a:extLst>
          </p:cNvPr>
          <p:cNvGrpSpPr>
            <a:grpSpLocks noChangeAspect="1"/>
          </p:cNvGrpSpPr>
          <p:nvPr/>
        </p:nvGrpSpPr>
        <p:grpSpPr>
          <a:xfrm>
            <a:off x="5335173" y="964987"/>
            <a:ext cx="1721045" cy="2178093"/>
            <a:chOff x="6341659" y="773404"/>
            <a:chExt cx="1721045" cy="2178093"/>
          </a:xfrm>
        </p:grpSpPr>
        <p:pic>
          <p:nvPicPr>
            <p:cNvPr id="175" name="Picture 174">
              <a:extLst>
                <a:ext uri="{FF2B5EF4-FFF2-40B4-BE49-F238E27FC236}">
                  <a16:creationId xmlns:a16="http://schemas.microsoft.com/office/drawing/2014/main" id="{003B58E2-453D-11F1-DDE7-20F294160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81939" y="1776647"/>
              <a:ext cx="1680765" cy="1168079"/>
            </a:xfrm>
            <a:prstGeom prst="rect">
              <a:avLst/>
            </a:prstGeom>
          </p:spPr>
        </p:pic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46FA89AC-27C3-4C5D-B1FD-0C1864121005}"/>
                </a:ext>
              </a:extLst>
            </p:cNvPr>
            <p:cNvSpPr txBox="1"/>
            <p:nvPr/>
          </p:nvSpPr>
          <p:spPr>
            <a:xfrm>
              <a:off x="6419647" y="818862"/>
              <a:ext cx="1586806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Inject CUDA/C++</a:t>
              </a:r>
            </a:p>
            <a:p>
              <a:pPr algn="ctr"/>
              <a:r>
                <a:rPr lang="en-US" dirty="0"/>
                <a:t>into Fortran </a:t>
              </a:r>
            </a:p>
            <a:p>
              <a:pPr algn="ctr"/>
              <a:r>
                <a:rPr lang="en-US" dirty="0"/>
                <a:t>(2021-2022)</a:t>
              </a:r>
            </a:p>
            <a:p>
              <a:pPr algn="ctr"/>
              <a:r>
                <a:rPr lang="en-US" sz="1000" dirty="0"/>
                <a:t>AV/OM/SR</a:t>
              </a: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3F5D1CCF-E431-321A-0B66-7904856377B5}"/>
                </a:ext>
              </a:extLst>
            </p:cNvPr>
            <p:cNvSpPr/>
            <p:nvPr/>
          </p:nvSpPr>
          <p:spPr>
            <a:xfrm>
              <a:off x="6341659" y="773404"/>
              <a:ext cx="1721045" cy="2178093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4A4B068-8659-78A4-94A6-3E0DCB2428C6}"/>
              </a:ext>
            </a:extLst>
          </p:cNvPr>
          <p:cNvGrpSpPr>
            <a:grpSpLocks noChangeAspect="1"/>
          </p:cNvGrpSpPr>
          <p:nvPr/>
        </p:nvGrpSpPr>
        <p:grpSpPr>
          <a:xfrm>
            <a:off x="1150520" y="1674353"/>
            <a:ext cx="3745406" cy="779184"/>
            <a:chOff x="3192720" y="4044415"/>
            <a:chExt cx="3745406" cy="779184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AD008D68-28F6-B785-319E-B9E15EE3E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29672" y="4361171"/>
              <a:ext cx="3545972" cy="427962"/>
            </a:xfrm>
            <a:prstGeom prst="rect">
              <a:avLst/>
            </a:prstGeom>
          </p:spPr>
        </p:pic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BB25425-DB37-C7A3-6F29-4EAC16E605DF}"/>
                </a:ext>
              </a:extLst>
            </p:cNvPr>
            <p:cNvSpPr txBox="1"/>
            <p:nvPr/>
          </p:nvSpPr>
          <p:spPr>
            <a:xfrm>
              <a:off x="3211575" y="4044415"/>
              <a:ext cx="37265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AOSOA, SIMD vectorization (Dec 2020) </a:t>
              </a:r>
              <a:r>
                <a:rPr lang="en-US" sz="1000" dirty="0"/>
                <a:t>AV</a:t>
              </a:r>
              <a:endParaRPr lang="en-US" dirty="0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5E9242B2-8297-25F6-4E4E-413A83186626}"/>
                </a:ext>
              </a:extLst>
            </p:cNvPr>
            <p:cNvSpPr/>
            <p:nvPr/>
          </p:nvSpPr>
          <p:spPr>
            <a:xfrm>
              <a:off x="3192720" y="4089265"/>
              <a:ext cx="3582923" cy="734334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3275B759-5AE1-8D40-134D-D9D964FE9A95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4252359"/>
            <a:ext cx="4212463" cy="2039961"/>
            <a:chOff x="181335" y="4340347"/>
            <a:chExt cx="4212463" cy="2039961"/>
          </a:xfrm>
        </p:grpSpPr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BEC653AB-6BF9-B953-3CA5-B6E838A5D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7078" y="5300816"/>
              <a:ext cx="2023484" cy="101936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F3721B8-ACD4-0311-609F-6BC7750E32C4}"/>
                </a:ext>
              </a:extLst>
            </p:cNvPr>
            <p:cNvSpPr txBox="1"/>
            <p:nvPr/>
          </p:nvSpPr>
          <p:spPr>
            <a:xfrm>
              <a:off x="181335" y="4340347"/>
              <a:ext cx="2399219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B050"/>
                  </a:solidFill>
                </a:rPr>
                <a:t>Inception:</a:t>
              </a: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HSF Workshop (Nov 2018),</a:t>
              </a: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HSF paper (2019-2020),</a:t>
              </a: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LHCC review (2020-2021)</a:t>
              </a:r>
            </a:p>
            <a:p>
              <a:pPr algn="ctr"/>
              <a:endParaRPr lang="en-US" dirty="0">
                <a:solidFill>
                  <a:srgbClr val="00B050"/>
                </a:solidFill>
              </a:endParaRPr>
            </a:p>
          </p:txBody>
        </p:sp>
        <p:pic>
          <p:nvPicPr>
            <p:cNvPr id="169" name="Picture 168">
              <a:extLst>
                <a:ext uri="{FF2B5EF4-FFF2-40B4-BE49-F238E27FC236}">
                  <a16:creationId xmlns:a16="http://schemas.microsoft.com/office/drawing/2014/main" id="{8422557B-34D4-E2BA-9BDA-37B77595E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88181" y="4906142"/>
              <a:ext cx="1862617" cy="139660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84" name="Picture 183">
              <a:extLst>
                <a:ext uri="{FF2B5EF4-FFF2-40B4-BE49-F238E27FC236}">
                  <a16:creationId xmlns:a16="http://schemas.microsoft.com/office/drawing/2014/main" id="{42CB3880-2F78-73D6-53FE-758A4287F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60217" y="4511029"/>
              <a:ext cx="1785742" cy="292849"/>
            </a:xfrm>
            <a:prstGeom prst="rect">
              <a:avLst/>
            </a:prstGeom>
          </p:spPr>
        </p:pic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89550AF1-9C6F-3C70-B9E8-39CF72428703}"/>
                </a:ext>
              </a:extLst>
            </p:cNvPr>
            <p:cNvSpPr/>
            <p:nvPr/>
          </p:nvSpPr>
          <p:spPr>
            <a:xfrm>
              <a:off x="251765" y="4367807"/>
              <a:ext cx="4142033" cy="2012501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2A90529E-3593-B6FE-19D8-246633876BF0}"/>
              </a:ext>
            </a:extLst>
          </p:cNvPr>
          <p:cNvGrpSpPr>
            <a:grpSpLocks noChangeAspect="1"/>
          </p:cNvGrpSpPr>
          <p:nvPr/>
        </p:nvGrpSpPr>
        <p:grpSpPr>
          <a:xfrm>
            <a:off x="7182240" y="5583280"/>
            <a:ext cx="1900981" cy="782763"/>
            <a:chOff x="8644272" y="1257032"/>
            <a:chExt cx="1900981" cy="782763"/>
          </a:xfrm>
        </p:grpSpPr>
        <p:pic>
          <p:nvPicPr>
            <p:cNvPr id="180" name="Picture 179">
              <a:extLst>
                <a:ext uri="{FF2B5EF4-FFF2-40B4-BE49-F238E27FC236}">
                  <a16:creationId xmlns:a16="http://schemas.microsoft.com/office/drawing/2014/main" id="{873B2982-30A3-DFF2-07E9-9D35BCDDA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644272" y="1740483"/>
              <a:ext cx="1721045" cy="299312"/>
            </a:xfrm>
            <a:prstGeom prst="rect">
              <a:avLst/>
            </a:prstGeom>
          </p:spPr>
        </p:pic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8455E7C3-10BD-2D5E-EE5F-99EDF42E8805}"/>
                </a:ext>
              </a:extLst>
            </p:cNvPr>
            <p:cNvSpPr/>
            <p:nvPr/>
          </p:nvSpPr>
          <p:spPr>
            <a:xfrm>
              <a:off x="8644273" y="1272832"/>
              <a:ext cx="1746674" cy="734334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87A00D45-C53F-1F93-73A4-F78ED6F68DC8}"/>
                </a:ext>
              </a:extLst>
            </p:cNvPr>
            <p:cNvSpPr txBox="1"/>
            <p:nvPr/>
          </p:nvSpPr>
          <p:spPr>
            <a:xfrm>
              <a:off x="8669901" y="1257032"/>
              <a:ext cx="18753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Running couplings </a:t>
              </a:r>
            </a:p>
            <a:p>
              <a:r>
                <a:rPr lang="en-US" dirty="0"/>
                <a:t>(Apr 2022) </a:t>
              </a:r>
              <a:r>
                <a:rPr lang="en-US" sz="1000" dirty="0"/>
                <a:t>OM/SR/AV</a:t>
              </a:r>
              <a:endParaRPr lang="en-US" dirty="0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A299E0A0-E3E1-93B4-900E-B0894746F635}"/>
              </a:ext>
            </a:extLst>
          </p:cNvPr>
          <p:cNvGrpSpPr>
            <a:grpSpLocks noChangeAspect="1"/>
          </p:cNvGrpSpPr>
          <p:nvPr/>
        </p:nvGrpSpPr>
        <p:grpSpPr>
          <a:xfrm>
            <a:off x="856963" y="861100"/>
            <a:ext cx="2602535" cy="773727"/>
            <a:chOff x="720578" y="2019760"/>
            <a:chExt cx="2602535" cy="773727"/>
          </a:xfrm>
        </p:grpSpPr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1FC06F29-F406-BA05-E98E-B563BA1DA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04062" y="2375012"/>
              <a:ext cx="2445222" cy="350280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BD69A76-F06A-8BE5-550F-0D4468AABC34}"/>
                </a:ext>
              </a:extLst>
            </p:cNvPr>
            <p:cNvSpPr txBox="1"/>
            <p:nvPr/>
          </p:nvSpPr>
          <p:spPr>
            <a:xfrm>
              <a:off x="802869" y="2019760"/>
              <a:ext cx="24190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First commit! (Feb 2020) </a:t>
              </a:r>
              <a:r>
                <a:rPr lang="en-US" sz="1000" dirty="0"/>
                <a:t>SR</a:t>
              </a:r>
              <a:endParaRPr lang="en-US" dirty="0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A2C9F659-FA66-6216-B771-73C9C64D455F}"/>
                </a:ext>
              </a:extLst>
            </p:cNvPr>
            <p:cNvSpPr/>
            <p:nvPr/>
          </p:nvSpPr>
          <p:spPr>
            <a:xfrm>
              <a:off x="720578" y="2059153"/>
              <a:ext cx="2602535" cy="734334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F0F5216D-F629-B898-C36F-592CC3EBF800}"/>
              </a:ext>
            </a:extLst>
          </p:cNvPr>
          <p:cNvGrpSpPr/>
          <p:nvPr/>
        </p:nvGrpSpPr>
        <p:grpSpPr>
          <a:xfrm>
            <a:off x="2479327" y="2503049"/>
            <a:ext cx="2723187" cy="734334"/>
            <a:chOff x="3222700" y="1393277"/>
            <a:chExt cx="2723187" cy="734334"/>
          </a:xfrm>
        </p:grpSpPr>
        <p:pic>
          <p:nvPicPr>
            <p:cNvPr id="195" name="Picture 194">
              <a:extLst>
                <a:ext uri="{FF2B5EF4-FFF2-40B4-BE49-F238E27FC236}">
                  <a16:creationId xmlns:a16="http://schemas.microsoft.com/office/drawing/2014/main" id="{1C51A624-BBB9-C887-2D29-CE1359F10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68100" y="1666892"/>
              <a:ext cx="2028352" cy="433597"/>
            </a:xfrm>
            <a:prstGeom prst="rect">
              <a:avLst/>
            </a:prstGeom>
          </p:spPr>
        </p:pic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4A04CAF1-0097-F0FF-5FF3-70E5471C3092}"/>
                </a:ext>
              </a:extLst>
            </p:cNvPr>
            <p:cNvSpPr txBox="1"/>
            <p:nvPr/>
          </p:nvSpPr>
          <p:spPr>
            <a:xfrm>
              <a:off x="3222700" y="1401019"/>
              <a:ext cx="27231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Set up a github CI (Jan 2021) </a:t>
              </a:r>
              <a:r>
                <a:rPr lang="en-US" sz="1000" dirty="0"/>
                <a:t>SH</a:t>
              </a:r>
              <a:endParaRPr lang="en-US" dirty="0"/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0021537E-EAF4-D19B-F591-D2C4AA134625}"/>
                </a:ext>
              </a:extLst>
            </p:cNvPr>
            <p:cNvSpPr/>
            <p:nvPr/>
          </p:nvSpPr>
          <p:spPr>
            <a:xfrm>
              <a:off x="3272388" y="1393277"/>
              <a:ext cx="2602535" cy="734334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44980C78-7074-2D3A-177B-6A6EB1E8A63F}"/>
              </a:ext>
            </a:extLst>
          </p:cNvPr>
          <p:cNvGrpSpPr>
            <a:grpSpLocks noChangeAspect="1"/>
          </p:cNvGrpSpPr>
          <p:nvPr/>
        </p:nvGrpSpPr>
        <p:grpSpPr>
          <a:xfrm>
            <a:off x="7182240" y="939981"/>
            <a:ext cx="1566575" cy="2262401"/>
            <a:chOff x="7675435" y="968718"/>
            <a:chExt cx="1566575" cy="2262401"/>
          </a:xfrm>
        </p:grpSpPr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B7B1498E-0D11-3B1F-5C68-7DE884223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805284" y="1697607"/>
              <a:ext cx="1333030" cy="1478537"/>
            </a:xfrm>
            <a:prstGeom prst="rect">
              <a:avLst/>
            </a:prstGeom>
          </p:spPr>
        </p:pic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A0FF3C03-AFE4-3E59-10C1-59B2DDDD35BB}"/>
                </a:ext>
              </a:extLst>
            </p:cNvPr>
            <p:cNvSpPr txBox="1"/>
            <p:nvPr/>
          </p:nvSpPr>
          <p:spPr>
            <a:xfrm>
              <a:off x="7675435" y="985311"/>
              <a:ext cx="156657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NVidia / AMD GPU abstraction</a:t>
              </a:r>
            </a:p>
            <a:p>
              <a:pPr algn="ctr"/>
              <a:r>
                <a:rPr lang="en-US" dirty="0"/>
                <a:t>(2023-2024) </a:t>
              </a:r>
              <a:r>
                <a:rPr lang="en-US" sz="1000" dirty="0"/>
                <a:t>JT/AV</a:t>
              </a:r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C721AF6D-C890-5E0C-A598-89954615D58E}"/>
                </a:ext>
              </a:extLst>
            </p:cNvPr>
            <p:cNvSpPr/>
            <p:nvPr/>
          </p:nvSpPr>
          <p:spPr>
            <a:xfrm>
              <a:off x="7745890" y="968718"/>
              <a:ext cx="1430132" cy="2262401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6" name="Picture 205">
            <a:extLst>
              <a:ext uri="{FF2B5EF4-FFF2-40B4-BE49-F238E27FC236}">
                <a16:creationId xmlns:a16="http://schemas.microsoft.com/office/drawing/2014/main" id="{525CDD06-CDC7-89CC-BA6F-A6B7CD4D72B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99274" y="4472273"/>
            <a:ext cx="5487780" cy="92982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07" name="TextBox 206">
            <a:extLst>
              <a:ext uri="{FF2B5EF4-FFF2-40B4-BE49-F238E27FC236}">
                <a16:creationId xmlns:a16="http://schemas.microsoft.com/office/drawing/2014/main" id="{D046DF31-3575-6FD9-6194-3ED61EA2D747}"/>
              </a:ext>
            </a:extLst>
          </p:cNvPr>
          <p:cNvSpPr txBox="1"/>
          <p:nvPr/>
        </p:nvSpPr>
        <p:spPr>
          <a:xfrm>
            <a:off x="6601046" y="4147253"/>
            <a:ext cx="5437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Test x-sections and LHE files Fortran vs Cudacpp (2022-2024) </a:t>
            </a:r>
            <a:r>
              <a:rPr lang="en-US" sz="1000" dirty="0"/>
              <a:t>AV</a:t>
            </a:r>
            <a:endParaRPr lang="en-US" dirty="0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C7E68EB-CF20-ADA2-9529-EB3425F9D094}"/>
              </a:ext>
            </a:extLst>
          </p:cNvPr>
          <p:cNvSpPr/>
          <p:nvPr/>
        </p:nvSpPr>
        <p:spPr>
          <a:xfrm>
            <a:off x="6553914" y="4139552"/>
            <a:ext cx="5567656" cy="131311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ECBD0D5A-6745-2046-905C-06751A27FA42}"/>
              </a:ext>
            </a:extLst>
          </p:cNvPr>
          <p:cNvGrpSpPr>
            <a:grpSpLocks noChangeAspect="1"/>
          </p:cNvGrpSpPr>
          <p:nvPr/>
        </p:nvGrpSpPr>
        <p:grpSpPr>
          <a:xfrm>
            <a:off x="9037198" y="5492681"/>
            <a:ext cx="1357652" cy="959266"/>
            <a:chOff x="7493026" y="5614015"/>
            <a:chExt cx="1357652" cy="959266"/>
          </a:xfrm>
        </p:grpSpPr>
        <p:pic>
          <p:nvPicPr>
            <p:cNvPr id="209" name="Picture 208">
              <a:extLst>
                <a:ext uri="{FF2B5EF4-FFF2-40B4-BE49-F238E27FC236}">
                  <a16:creationId xmlns:a16="http://schemas.microsoft.com/office/drawing/2014/main" id="{2C74CEF7-3F83-E582-20B5-4419060E0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785449" y="5901426"/>
              <a:ext cx="748427" cy="61635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8FC387C8-B379-35DC-6622-16D515C305FD}"/>
                </a:ext>
              </a:extLst>
            </p:cNvPr>
            <p:cNvSpPr/>
            <p:nvPr/>
          </p:nvSpPr>
          <p:spPr>
            <a:xfrm>
              <a:off x="7495653" y="5614015"/>
              <a:ext cx="1320371" cy="959266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A338C244-B93B-04CA-BBB0-B0D99E69C3AB}"/>
                </a:ext>
              </a:extLst>
            </p:cNvPr>
            <p:cNvSpPr txBox="1"/>
            <p:nvPr/>
          </p:nvSpPr>
          <p:spPr>
            <a:xfrm>
              <a:off x="7493026" y="5614015"/>
              <a:ext cx="13576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BSM (2024) </a:t>
              </a:r>
              <a:r>
                <a:rPr lang="en-US" sz="1000" dirty="0"/>
                <a:t>AV</a:t>
              </a:r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722CE2D-69E7-141C-D0E6-E05A6E7824F2}"/>
              </a:ext>
            </a:extLst>
          </p:cNvPr>
          <p:cNvGrpSpPr>
            <a:grpSpLocks noChangeAspect="1"/>
          </p:cNvGrpSpPr>
          <p:nvPr/>
        </p:nvGrpSpPr>
        <p:grpSpPr>
          <a:xfrm>
            <a:off x="5490506" y="5838784"/>
            <a:ext cx="1691733" cy="985096"/>
            <a:chOff x="3725910" y="957526"/>
            <a:chExt cx="1691733" cy="98509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77B2BA-E432-0B58-A6FD-B00C01B6730F}"/>
                </a:ext>
              </a:extLst>
            </p:cNvPr>
            <p:cNvSpPr txBox="1"/>
            <p:nvPr/>
          </p:nvSpPr>
          <p:spPr>
            <a:xfrm>
              <a:off x="3725910" y="988515"/>
              <a:ext cx="169173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Memory buffers</a:t>
              </a:r>
            </a:p>
            <a:p>
              <a:pPr algn="ctr"/>
              <a:r>
                <a:rPr lang="en-US" dirty="0"/>
                <a:t>Memory access</a:t>
              </a:r>
            </a:p>
            <a:p>
              <a:pPr algn="ctr"/>
              <a:r>
                <a:rPr lang="en-US" dirty="0"/>
                <a:t>Kernel launchers</a:t>
              </a:r>
            </a:p>
            <a:p>
              <a:pPr algn="ctr"/>
              <a:r>
                <a:rPr lang="en-US" dirty="0"/>
                <a:t>(Jan 2022) </a:t>
              </a:r>
              <a:r>
                <a:rPr lang="en-US" sz="1000" dirty="0"/>
                <a:t>AV</a:t>
              </a: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822EB74-2DFC-B3D4-5511-7ED4C7A73291}"/>
                </a:ext>
              </a:extLst>
            </p:cNvPr>
            <p:cNvSpPr/>
            <p:nvPr/>
          </p:nvSpPr>
          <p:spPr>
            <a:xfrm>
              <a:off x="3830920" y="957526"/>
              <a:ext cx="1452484" cy="970274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DDA385-EF5D-2AEC-1EEB-6D8A721084EA}"/>
              </a:ext>
            </a:extLst>
          </p:cNvPr>
          <p:cNvGrpSpPr>
            <a:grpSpLocks noChangeAspect="1"/>
          </p:cNvGrpSpPr>
          <p:nvPr/>
        </p:nvGrpSpPr>
        <p:grpSpPr>
          <a:xfrm>
            <a:off x="8805998" y="1008362"/>
            <a:ext cx="3315572" cy="2201900"/>
            <a:chOff x="8805998" y="1008362"/>
            <a:chExt cx="3315572" cy="2201900"/>
          </a:xfrm>
        </p:grpSpPr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17106673-6E46-B0B2-28AD-89286737A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916501" y="1571529"/>
              <a:ext cx="3101350" cy="1539716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B547FED3-92DC-85B8-FB06-DF02EED5998A}"/>
                </a:ext>
              </a:extLst>
            </p:cNvPr>
            <p:cNvSpPr txBox="1"/>
            <p:nvPr/>
          </p:nvSpPr>
          <p:spPr>
            <a:xfrm>
              <a:off x="9063902" y="1008362"/>
              <a:ext cx="26125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Tarball install. Release tag! </a:t>
              </a:r>
            </a:p>
            <a:p>
              <a:pPr algn="ctr"/>
              <a:r>
                <a:rPr lang="en-US" dirty="0">
                  <a:solidFill>
                    <a:srgbClr val="FF0000"/>
                  </a:solidFill>
                </a:rPr>
                <a:t>(Oct 2024) </a:t>
              </a:r>
              <a:r>
                <a:rPr lang="en-US" sz="1000" dirty="0"/>
                <a:t>AV/OM</a:t>
              </a:r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A8B845-E00A-97D5-5C11-73C4D38D4911}"/>
                </a:ext>
              </a:extLst>
            </p:cNvPr>
            <p:cNvSpPr/>
            <p:nvPr/>
          </p:nvSpPr>
          <p:spPr>
            <a:xfrm>
              <a:off x="8805998" y="1020310"/>
              <a:ext cx="3315572" cy="2189952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6103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D1169-189F-FE7A-7570-19DE51787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84047"/>
            <a:ext cx="11721599" cy="618295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D694A88-312A-4739-5888-E55E770355B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896475"/>
                <a:ext cx="12192000" cy="535192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 first release of the MG5AMC CUDACPP plugin for LO processes has been delivered!</a:t>
                </a:r>
              </a:p>
              <a:p>
                <a:pPr lvl="3">
                  <a:spcBef>
                    <a:spcPts val="0"/>
                  </a:spcBef>
                </a:pPr>
                <a:endParaRPr lang="en-US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We </a:t>
                </a:r>
                <a:r>
                  <a:rPr lang="en-US" dirty="0">
                    <a:solidFill>
                      <a:srgbClr val="FF0000"/>
                    </a:solidFill>
                  </a:rPr>
                  <a:t>speed up the matrix element (ME) calculation via data parallelism </a:t>
                </a:r>
                <a:r>
                  <a:rPr lang="en-US" dirty="0"/>
                  <a:t>with excellent lockstep processing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On NVidia and AMD GPUs in the order of x100 to x1000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On vector CPUs we achieve the theoretical speedup limit of x8 for AVX512 SIMD in double precision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We achieved </a:t>
                </a:r>
                <a:r>
                  <a:rPr lang="en-US" dirty="0">
                    <a:solidFill>
                      <a:srgbClr val="FF0000"/>
                    </a:solidFill>
                  </a:rPr>
                  <a:t>overall speedups between x3 and x70 </a:t>
                </a:r>
                <a:r>
                  <a:rPr lang="en-US" dirty="0">
                    <a:solidFill>
                      <a:srgbClr val="000000"/>
                    </a:solidFill>
                  </a:rPr>
                  <a:t>(for DY+3j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  <m:r>
                      <m:rPr>
                        <m:sty m:val="p"/>
                      </m:rPr>
                      <a:rPr lang="en-GB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) depending on the physics process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For many processes (like DY+3j) we speed up the ME so much that the bottleneck is the non-ME component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Many </a:t>
                </a:r>
                <a:r>
                  <a:rPr lang="en-US" dirty="0">
                    <a:solidFill>
                      <a:srgbClr val="FF0000"/>
                    </a:solidFill>
                  </a:rPr>
                  <a:t>opportunities for further speedups, especially in the non-ME components </a:t>
                </a:r>
                <a:r>
                  <a:rPr lang="en-US" dirty="0"/>
                  <a:t>(phase space sampling, PDFs...)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WIP to profile the largest residual bottlenecks and to identify speedup strategies (with/without data parallelism) 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>
                    <a:solidFill>
                      <a:srgbClr val="FF0000"/>
                    </a:solidFill>
                  </a:rPr>
                  <a:t>We need double precision </a:t>
                </a:r>
                <a:r>
                  <a:rPr lang="en-US" dirty="0"/>
                  <a:t>(FP64) in the majority of floating-point operations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Using single precision (FP32) would allow a further speedup of MEs by a factor ~x2 but leads to numerical instabilities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/>
                  <a:t>WARNING: in the latest GPUs targeting AI like NVidia Blackwell, what you pay for is mainly FP4/FP8/FP16 instead! 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Mutually beneficial collaboration with CMS to test our software in production-like environments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See the details in the poster by Jin Choi on Thursday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>
                    <a:solidFill>
                      <a:srgbClr val="FF0000"/>
                    </a:solidFill>
                  </a:rPr>
                  <a:t>The techniques and software used in the LO release were designed with NLO in mind and most can be reused!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See the details in the next talk by Zenny Wettersten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More generally, two lessons learnt for any MC: use reentrant functions with well-defined inputs/outputs, use multi-event APIs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D694A88-312A-4739-5888-E55E770355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896475"/>
                <a:ext cx="12192000" cy="5351929"/>
              </a:xfrm>
              <a:blipFill>
                <a:blip r:embed="rId2"/>
                <a:stretch>
                  <a:fillRect b="-14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95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BA717-D241-B7F0-26D6-F93D989343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>
              <a:buNone/>
            </a:pPr>
            <a:endParaRPr lang="en-US" sz="3200" dirty="0"/>
          </a:p>
          <a:p>
            <a:pPr marL="152400" indent="0">
              <a:buNone/>
            </a:pPr>
            <a:endParaRPr lang="en-US" sz="3200" dirty="0"/>
          </a:p>
          <a:p>
            <a:pPr marL="152400" indent="0">
              <a:buNone/>
            </a:pPr>
            <a:endParaRPr lang="en-US" sz="3200" dirty="0"/>
          </a:p>
          <a:p>
            <a:pPr marL="152400" indent="0" algn="ctr">
              <a:buNone/>
            </a:pPr>
            <a:r>
              <a:rPr lang="en-US" sz="3200" dirty="0"/>
              <a:t>Motivation and overview</a:t>
            </a:r>
          </a:p>
        </p:txBody>
      </p:sp>
    </p:spTree>
    <p:extLst>
      <p:ext uri="{BB962C8B-B14F-4D97-AF65-F5344CB8AC3E}">
        <p14:creationId xmlns:p14="http://schemas.microsoft.com/office/powerpoint/2010/main" val="23963476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D71B-4420-BB33-F128-70298FCCD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Krakow!</a:t>
            </a:r>
          </a:p>
        </p:txBody>
      </p:sp>
      <p:pic>
        <p:nvPicPr>
          <p:cNvPr id="5" name="Picture 4" descr="A person standing in front of a chalkboard&#10;&#10;Description automatically generated">
            <a:extLst>
              <a:ext uri="{FF2B5EF4-FFF2-40B4-BE49-F238E27FC236}">
                <a16:creationId xmlns:a16="http://schemas.microsoft.com/office/drawing/2014/main" id="{01AB38F9-E8E2-A806-A32C-2264A7309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418" y="2971421"/>
            <a:ext cx="4896530" cy="32463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B143E9-DEFC-A03D-D596-985DCD813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24" y="1681908"/>
            <a:ext cx="5249127" cy="19347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738924-37FF-506D-4F09-3D81AD30AED1}"/>
              </a:ext>
            </a:extLst>
          </p:cNvPr>
          <p:cNvSpPr txBox="1"/>
          <p:nvPr/>
        </p:nvSpPr>
        <p:spPr>
          <a:xfrm>
            <a:off x="518618" y="1206686"/>
            <a:ext cx="4991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Thanks to the organizers of this conference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E7D509-9B9C-8777-7E4E-8B77BD650AA0}"/>
              </a:ext>
            </a:extLst>
          </p:cNvPr>
          <p:cNvSpPr txBox="1"/>
          <p:nvPr/>
        </p:nvSpPr>
        <p:spPr>
          <a:xfrm>
            <a:off x="7182623" y="1723592"/>
            <a:ext cx="4370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Thanks Staszek </a:t>
            </a:r>
          </a:p>
          <a:p>
            <a:pPr algn="ctr"/>
            <a:r>
              <a:rPr lang="en-US" sz="1800" dirty="0"/>
              <a:t>and the whole KORALW/YFSWW team </a:t>
            </a:r>
          </a:p>
          <a:p>
            <a:pPr algn="ctr"/>
            <a:r>
              <a:rPr lang="en-US" sz="1800" dirty="0"/>
              <a:t>for everything I learnt from you </a:t>
            </a:r>
          </a:p>
          <a:p>
            <a:pPr algn="ctr"/>
            <a:r>
              <a:rPr lang="en-US" sz="1800" dirty="0"/>
              <a:t>about Monte Carlo’s</a:t>
            </a:r>
          </a:p>
        </p:txBody>
      </p:sp>
    </p:spTree>
    <p:extLst>
      <p:ext uri="{BB962C8B-B14F-4D97-AF65-F5344CB8AC3E}">
        <p14:creationId xmlns:p14="http://schemas.microsoft.com/office/powerpoint/2010/main" val="22782489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974035"/>
            <a:ext cx="11721599" cy="5408837"/>
          </a:xfrm>
        </p:spPr>
        <p:txBody>
          <a:bodyPr/>
          <a:lstStyle/>
          <a:p>
            <a:pPr marL="152400" indent="0" algn="ctr">
              <a:buNone/>
            </a:pPr>
            <a:endParaRPr lang="en-US" sz="1600" dirty="0"/>
          </a:p>
          <a:p>
            <a:pPr marL="152400" indent="0" algn="ctr">
              <a:buNone/>
            </a:pPr>
            <a:r>
              <a:rPr lang="en-US" sz="11500" dirty="0"/>
              <a:t>BACKUP</a:t>
            </a:r>
          </a:p>
          <a:p>
            <a:pPr marL="152400" indent="0" algn="ctr">
              <a:buNone/>
            </a:pPr>
            <a:r>
              <a:rPr lang="en-US" sz="11500" dirty="0"/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15213265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1E488A-2FB6-D6AC-5796-C531042D3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Benchmarking GPUs </a:t>
            </a:r>
            <a:r>
              <a:rPr lang="en-GB" sz="2400" dirty="0"/>
              <a:t>(CUDA cores or tensor cores? Which FP precision?)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8A47FE-D954-4C01-2C62-15EC17F1F85E}"/>
              </a:ext>
            </a:extLst>
          </p:cNvPr>
          <p:cNvSpPr txBox="1"/>
          <p:nvPr/>
        </p:nvSpPr>
        <p:spPr>
          <a:xfrm>
            <a:off x="6633189" y="980075"/>
            <a:ext cx="4177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4096BA-0BE3-B67F-A504-768EB2253EC9}"/>
              </a:ext>
            </a:extLst>
          </p:cNvPr>
          <p:cNvGrpSpPr>
            <a:grpSpLocks noChangeAspect="1"/>
          </p:cNvGrpSpPr>
          <p:nvPr/>
        </p:nvGrpSpPr>
        <p:grpSpPr>
          <a:xfrm>
            <a:off x="132066" y="1714346"/>
            <a:ext cx="7585574" cy="4066077"/>
            <a:chOff x="1228338" y="1506012"/>
            <a:chExt cx="7585574" cy="406607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166719C-D5BC-1B29-DE9B-58D11DACD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0838" y="1506012"/>
              <a:ext cx="7423074" cy="406607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FBC300-8B43-4676-BFE4-DD4AD0BD6596}"/>
                </a:ext>
              </a:extLst>
            </p:cNvPr>
            <p:cNvSpPr txBox="1"/>
            <p:nvPr/>
          </p:nvSpPr>
          <p:spPr>
            <a:xfrm rot="16200000">
              <a:off x="660228" y="3745119"/>
              <a:ext cx="13670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AV – CHEP2024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8FF3246-4517-BE70-8D87-8DFA89E49B14}"/>
              </a:ext>
            </a:extLst>
          </p:cNvPr>
          <p:cNvSpPr txBox="1"/>
          <p:nvPr/>
        </p:nvSpPr>
        <p:spPr>
          <a:xfrm>
            <a:off x="2121811" y="1041357"/>
            <a:ext cx="3839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 data-centre NVidia GPUs, in CUDA cores</a:t>
            </a:r>
          </a:p>
          <a:p>
            <a:r>
              <a:rPr lang="en-GB" dirty="0"/>
              <a:t>the FP32 FLOPs are 2x the FP64 FLOPs</a:t>
            </a:r>
          </a:p>
          <a:p>
            <a:r>
              <a:rPr lang="en-GB" dirty="0"/>
              <a:t> 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093EAD-EA47-7B72-50EA-7877B7173C3D}"/>
              </a:ext>
            </a:extLst>
          </p:cNvPr>
          <p:cNvSpPr txBox="1"/>
          <p:nvPr/>
        </p:nvSpPr>
        <p:spPr>
          <a:xfrm>
            <a:off x="7799583" y="2075789"/>
            <a:ext cx="42574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Blackwell GPUs do have many more FP64 FLOPs in CUDA cores than Hopper or Ampere or Volta...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...but what you really pay for in Blackwell GPUs are the FP4/FP8/FP16 tensor core FLOPs for AI!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0F169-46AB-D825-E960-8CA427C30E22}"/>
              </a:ext>
            </a:extLst>
          </p:cNvPr>
          <p:cNvSpPr txBox="1"/>
          <p:nvPr/>
        </p:nvSpPr>
        <p:spPr>
          <a:xfrm>
            <a:off x="7704200" y="3661876"/>
            <a:ext cx="4434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NB: CUDA cores and tensor cores are two different types of processors on the same chip!</a:t>
            </a:r>
          </a:p>
          <a:p>
            <a:pPr algn="ctr"/>
            <a:r>
              <a:rPr lang="en-GB" b="1" i="1" dirty="0"/>
              <a:t>You must develop two different types of software!</a:t>
            </a:r>
          </a:p>
          <a:p>
            <a:pPr algn="ctr"/>
            <a:r>
              <a:rPr lang="en-GB" i="1" dirty="0"/>
              <a:t>(In MG5AMC we do not use tensor cores yet...)</a:t>
            </a:r>
            <a:endParaRPr lang="LID4096" i="1" dirty="0"/>
          </a:p>
        </p:txBody>
      </p:sp>
    </p:spTree>
    <p:extLst>
      <p:ext uri="{BB962C8B-B14F-4D97-AF65-F5344CB8AC3E}">
        <p14:creationId xmlns:p14="http://schemas.microsoft.com/office/powerpoint/2010/main" val="3267965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83FC35-7A35-7185-8C8F-58AEC73F6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13" y="2035406"/>
            <a:ext cx="4322882" cy="3241222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FF9947F-3BA3-C9CF-C714-C1FE71B82E3A}"/>
              </a:ext>
            </a:extLst>
          </p:cNvPr>
          <p:cNvGrpSpPr>
            <a:grpSpLocks noChangeAspect="1"/>
          </p:cNvGrpSpPr>
          <p:nvPr/>
        </p:nvGrpSpPr>
        <p:grpSpPr>
          <a:xfrm>
            <a:off x="5390074" y="1305958"/>
            <a:ext cx="6493169" cy="4868467"/>
            <a:chOff x="3976909" y="2095522"/>
            <a:chExt cx="5820233" cy="43639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3535A3-CCAD-A013-2272-BF81F133D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76909" y="2095522"/>
              <a:ext cx="5820233" cy="436391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E2712AD-32AE-664D-8C24-FCA8A6677B28}"/>
                </a:ext>
              </a:extLst>
            </p:cNvPr>
            <p:cNvSpPr/>
            <p:nvPr/>
          </p:nvSpPr>
          <p:spPr>
            <a:xfrm>
              <a:off x="5438899" y="5569527"/>
              <a:ext cx="2933205" cy="31989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D15AB15-0967-F587-17A9-C7EADEC08953}"/>
              </a:ext>
            </a:extLst>
          </p:cNvPr>
          <p:cNvSpPr txBox="1"/>
          <p:nvPr/>
        </p:nvSpPr>
        <p:spPr>
          <a:xfrm>
            <a:off x="9892148" y="1378871"/>
            <a:ext cx="1931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Daniele Massaro – ESC2024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F2071D-40E9-D13C-4225-D3EBD159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Speeding up PDF’s</a:t>
            </a:r>
          </a:p>
        </p:txBody>
      </p:sp>
    </p:spTree>
    <p:extLst>
      <p:ext uri="{BB962C8B-B14F-4D97-AF65-F5344CB8AC3E}">
        <p14:creationId xmlns:p14="http://schemas.microsoft.com/office/powerpoint/2010/main" val="3242743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259DAA-CD34-D756-6D3E-C9330D9D8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93"/>
            <a:ext cx="8562108" cy="641972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1850085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FBF5A-DD86-B931-482D-A339449B4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80421" cy="643422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604822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AD1D72-93A1-58EB-1975-D9045B2FA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612032" cy="645736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993031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CDAF8-A317-4EB1-087B-6595BF647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97493"/>
            <a:ext cx="11721599" cy="975324"/>
          </a:xfrm>
        </p:spPr>
        <p:txBody>
          <a:bodyPr/>
          <a:lstStyle/>
          <a:p>
            <a:r>
              <a:rPr lang="en-GB" dirty="0"/>
              <a:t>Scientific Computing and Software Collaborations</a:t>
            </a:r>
            <a:br>
              <a:rPr lang="en-GB" dirty="0"/>
            </a:br>
            <a:r>
              <a:rPr lang="en-GB" sz="2400" i="1" dirty="0"/>
              <a:t>(or: working </a:t>
            </a:r>
            <a:r>
              <a:rPr lang="en-GB" sz="2400" i="1" strike="sngStrike" dirty="0"/>
              <a:t>on the bridge</a:t>
            </a:r>
            <a:r>
              <a:rPr lang="en-GB" sz="2400" i="1" dirty="0"/>
              <a:t> between different units and communities)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338ED-EBCA-7220-4533-8AD96977F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476402"/>
            <a:ext cx="12192000" cy="5012562"/>
          </a:xfrm>
        </p:spPr>
        <p:txBody>
          <a:bodyPr/>
          <a:lstStyle/>
          <a:p>
            <a:r>
              <a:rPr lang="en-GB" b="1" dirty="0"/>
              <a:t>A big lesson learnt from porting MG5AMC to GPUs: you need collaborations with a mix of skills!</a:t>
            </a:r>
          </a:p>
          <a:p>
            <a:pPr lvl="3"/>
            <a:endParaRPr lang="en-GB" dirty="0"/>
          </a:p>
          <a:p>
            <a:r>
              <a:rPr lang="en-GB" dirty="0"/>
              <a:t>Developing Monte Carlo generator software: which kind of job is this? </a:t>
            </a:r>
            <a:r>
              <a:rPr lang="en-GB" i="1" dirty="0"/>
              <a:t>In which box should it be?</a:t>
            </a:r>
          </a:p>
          <a:p>
            <a:pPr lvl="1"/>
            <a:r>
              <a:rPr lang="en-GB" dirty="0"/>
              <a:t>A scientist’s job? A theorist’s job? An experimentalist’s job? (A computing engineer’s job?)</a:t>
            </a:r>
          </a:p>
          <a:p>
            <a:pPr lvl="1"/>
            <a:r>
              <a:rPr lang="en-GB" dirty="0"/>
              <a:t>Do we need dedicated Scientific Computing units in our labs and universities?</a:t>
            </a:r>
          </a:p>
          <a:p>
            <a:pPr lvl="1"/>
            <a:r>
              <a:rPr lang="en-GB" dirty="0"/>
              <a:t>Do we need to have dedicated career paths similar to Research Software Engineers?</a:t>
            </a:r>
          </a:p>
          <a:p>
            <a:pPr lvl="3"/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The challenge: attracting, training, retaining people with the right competencies and interests</a:t>
            </a:r>
          </a:p>
          <a:p>
            <a:pPr lvl="1"/>
            <a:r>
              <a:rPr lang="en-GB" dirty="0"/>
              <a:t>Can we attract and motivate </a:t>
            </a:r>
            <a:r>
              <a:rPr lang="en-GB" i="1" u="sng" dirty="0"/>
              <a:t>young theorists</a:t>
            </a:r>
            <a:r>
              <a:rPr lang="en-GB" dirty="0"/>
              <a:t> to work on software and computing optimizations?</a:t>
            </a:r>
          </a:p>
          <a:p>
            <a:pPr lvl="2"/>
            <a:r>
              <a:rPr lang="en-GB" dirty="0"/>
              <a:t>A theorist colleague I was recently talking to: “We had an opening for working on software optimizations for our Monte Carlo generator. The only suitable candidates were two theorists. But they were concerned that </a:t>
            </a:r>
            <a:r>
              <a:rPr lang="en-GB" i="1" dirty="0"/>
              <a:t>working on software optimizations would harm their future careers as theorists</a:t>
            </a:r>
            <a:r>
              <a:rPr lang="en-GB" dirty="0"/>
              <a:t> and refused the job. In the end, we did not hire anyone.”</a:t>
            </a:r>
          </a:p>
          <a:p>
            <a:pPr lvl="1"/>
            <a:r>
              <a:rPr lang="en-GB" dirty="0"/>
              <a:t>Can we attract and motivate </a:t>
            </a:r>
            <a:r>
              <a:rPr lang="en-GB" i="1" u="sng" dirty="0"/>
              <a:t>young software engineers</a:t>
            </a:r>
            <a:r>
              <a:rPr lang="en-GB" dirty="0"/>
              <a:t> to work with us instead of tech or finance companies?</a:t>
            </a:r>
          </a:p>
          <a:p>
            <a:pPr lvl="2"/>
            <a:endParaRPr lang="en-GB" dirty="0"/>
          </a:p>
          <a:p>
            <a:pPr marL="152400" indent="0" algn="ctr">
              <a:buNone/>
            </a:pPr>
            <a:r>
              <a:rPr lang="en-GB" sz="2400" b="1" i="1" u="sng" dirty="0">
                <a:solidFill>
                  <a:srgbClr val="FF0000"/>
                </a:solidFill>
              </a:rPr>
              <a:t>I am only reporting a problem here... I do not have a magic-wand solution </a:t>
            </a:r>
            <a:r>
              <a:rPr lang="en-GB" sz="2400" b="1" u="sng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400" b="1" u="sng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pPr lvl="1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CCE3A6-BFBD-C18C-D965-71B81C360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2030" y="1"/>
            <a:ext cx="1909970" cy="12936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2C7A4C-B1FB-9AEF-D17B-C2DCDB5E1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852" y="2569060"/>
            <a:ext cx="1679571" cy="10710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035ECC-B524-F1D1-222D-2918826D65FC}"/>
              </a:ext>
            </a:extLst>
          </p:cNvPr>
          <p:cNvSpPr txBox="1"/>
          <p:nvPr/>
        </p:nvSpPr>
        <p:spPr>
          <a:xfrm>
            <a:off x="2495655" y="1049335"/>
            <a:ext cx="1909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in the cracks</a:t>
            </a:r>
            <a:endParaRPr lang="LID4096" sz="2000" i="1" dirty="0"/>
          </a:p>
        </p:txBody>
      </p:sp>
    </p:spTree>
    <p:extLst>
      <p:ext uri="{BB962C8B-B14F-4D97-AF65-F5344CB8AC3E}">
        <p14:creationId xmlns:p14="http://schemas.microsoft.com/office/powerpoint/2010/main" val="30454300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FA112-02DF-4E2A-544D-F1B55A157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90" y="197493"/>
            <a:ext cx="11932354" cy="618295"/>
          </a:xfrm>
        </p:spPr>
        <p:txBody>
          <a:bodyPr/>
          <a:lstStyle/>
          <a:p>
            <a:r>
              <a:rPr lang="en-US" dirty="0"/>
              <a:t>Helicity amplitudes – same code in CUDA and in vectorized C++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43FDE0F-E691-C791-D727-1A6EC9DD3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84443" y="1030943"/>
            <a:ext cx="4007557" cy="5351929"/>
          </a:xfrm>
        </p:spPr>
        <p:txBody>
          <a:bodyPr/>
          <a:lstStyle/>
          <a:p>
            <a:r>
              <a:rPr lang="en-US" dirty="0"/>
              <a:t>Old slide! The new code is different, the idea is the same!</a:t>
            </a:r>
          </a:p>
          <a:p>
            <a:pPr lvl="3"/>
            <a:endParaRPr lang="en-US" dirty="0"/>
          </a:p>
          <a:p>
            <a:r>
              <a:rPr lang="en-US" b="1" i="1" dirty="0">
                <a:solidFill>
                  <a:srgbClr val="FF0000"/>
                </a:solidFill>
              </a:rPr>
              <a:t>Formally the same code for CUDA and scalar/vector C++</a:t>
            </a:r>
          </a:p>
          <a:p>
            <a:pPr lvl="1"/>
            <a:r>
              <a:rPr lang="en-US" dirty="0"/>
              <a:t>hide type behind a typedef</a:t>
            </a:r>
          </a:p>
          <a:p>
            <a:pPr lvl="1"/>
            <a:r>
              <a:rPr lang="en-US" dirty="0"/>
              <a:t>add a few missing operators</a:t>
            </a:r>
          </a:p>
          <a:p>
            <a:pPr lvl="3"/>
            <a:endParaRPr lang="en-US" dirty="0"/>
          </a:p>
          <a:p>
            <a:pPr marL="152400" indent="0">
              <a:buNone/>
            </a:pPr>
            <a:endParaRPr lang="en-US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152400" indent="0">
              <a:buNone/>
            </a:pP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SIMD in CUDA/C++ uses compiler vector extensions!</a:t>
            </a:r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r>
              <a:rPr lang="en-US" sz="1600" i="1" dirty="0"/>
              <a:t>Flexible design: being reused also in   the vectorized SYCL implementation</a:t>
            </a:r>
          </a:p>
          <a:p>
            <a:pPr marL="184150" indent="0">
              <a:buNone/>
            </a:pPr>
            <a:endParaRPr lang="en-US" sz="1600" dirty="0"/>
          </a:p>
          <a:p>
            <a:pPr marL="184150" indent="0">
              <a:buNone/>
            </a:pPr>
            <a:endParaRPr lang="en-US" dirty="0"/>
          </a:p>
          <a:p>
            <a:pPr marL="184150" indent="0">
              <a:buNone/>
            </a:pPr>
            <a:endParaRPr lang="en-US" dirty="0"/>
          </a:p>
          <a:p>
            <a:pPr marL="184150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11FEBD-8DAC-9706-9A1B-5B05D946A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77" y="900940"/>
            <a:ext cx="7937936" cy="55280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975F9F-2F82-DCC0-E0F6-4B0DEBD74DC5}"/>
              </a:ext>
            </a:extLst>
          </p:cNvPr>
          <p:cNvSpPr txBox="1"/>
          <p:nvPr/>
        </p:nvSpPr>
        <p:spPr>
          <a:xfrm>
            <a:off x="6073422" y="2551288"/>
            <a:ext cx="1862668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Automatically generated!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CD4AEA-0AEB-AAB7-F364-98EE86F87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981" y="5941474"/>
            <a:ext cx="3857625" cy="18097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873E81-CF7D-2912-676B-DE9CFBEAC239}"/>
              </a:ext>
            </a:extLst>
          </p:cNvPr>
          <p:cNvCxnSpPr/>
          <p:nvPr/>
        </p:nvCxnSpPr>
        <p:spPr>
          <a:xfrm flipV="1">
            <a:off x="7740713" y="4617267"/>
            <a:ext cx="1991762" cy="742384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70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2D7AD51-F5B3-FB50-0958-BE4E8FD49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3369041"/>
          </a:xfrm>
        </p:spPr>
        <p:txBody>
          <a:bodyPr/>
          <a:lstStyle/>
          <a:p>
            <a:r>
              <a:rPr lang="en-US" dirty="0"/>
              <a:t>Implementation is based on </a:t>
            </a:r>
            <a:r>
              <a:rPr lang="en-US" b="1" dirty="0">
                <a:solidFill>
                  <a:srgbClr val="FF0000"/>
                </a:solidFill>
              </a:rPr>
              <a:t>compiler vector extensions (CVEs): </a:t>
            </a:r>
            <a:r>
              <a:rPr lang="en-US" dirty="0"/>
              <a:t>explicit vectors of floating point types</a:t>
            </a:r>
          </a:p>
          <a:p>
            <a:pPr lvl="1"/>
            <a:r>
              <a:rPr lang="en-US" dirty="0"/>
              <a:t>Supported by all of the gcc, clang and (through clang) Intel icpx compilers</a:t>
            </a:r>
          </a:p>
          <a:p>
            <a:pPr lvl="1"/>
            <a:r>
              <a:rPr lang="en-US" dirty="0"/>
              <a:t>Powerful but easy to use (no debugging auto-vectorization!), intuitive (they force you to design code for vector types!)</a:t>
            </a:r>
          </a:p>
          <a:p>
            <a:endParaRPr lang="en-US" dirty="0"/>
          </a:p>
          <a:p>
            <a:endParaRPr lang="en-US" dirty="0"/>
          </a:p>
          <a:p>
            <a:pPr marL="15240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Routinely build and compare </a:t>
            </a:r>
            <a:r>
              <a:rPr lang="en-US" b="1" dirty="0">
                <a:solidFill>
                  <a:srgbClr val="FF0000"/>
                </a:solidFill>
              </a:rPr>
              <a:t>five vectorization levels </a:t>
            </a:r>
            <a:r>
              <a:rPr lang="en-US" dirty="0"/>
              <a:t>on Intel CPUs (and similar features on AMD or ARM CPUs)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0322E-9342-E4CD-463A-F54DB5A6B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vectorization in CUDACPP: overview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A38BE1C-AE3E-99FC-83DC-F592945E6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502" y="2082178"/>
            <a:ext cx="8483097" cy="100441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EF25A64-D75B-1BF1-43A6-28AB3CDAC19F}"/>
              </a:ext>
            </a:extLst>
          </p:cNvPr>
          <p:cNvGrpSpPr>
            <a:grpSpLocks noChangeAspect="1"/>
          </p:cNvGrpSpPr>
          <p:nvPr/>
        </p:nvGrpSpPr>
        <p:grpSpPr>
          <a:xfrm>
            <a:off x="285973" y="3790299"/>
            <a:ext cx="11550708" cy="2082803"/>
            <a:chOff x="51801" y="3689935"/>
            <a:chExt cx="11721599" cy="208280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6A8DAD5-9455-AA13-55C9-857615D8A098}"/>
                </a:ext>
              </a:extLst>
            </p:cNvPr>
            <p:cNvSpPr/>
            <p:nvPr/>
          </p:nvSpPr>
          <p:spPr>
            <a:xfrm>
              <a:off x="51801" y="3689935"/>
              <a:ext cx="11721599" cy="2082803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EEE7DC-6DDA-217B-4EF4-C897DBD92E5D}"/>
                </a:ext>
              </a:extLst>
            </p:cNvPr>
            <p:cNvSpPr txBox="1"/>
            <p:nvPr/>
          </p:nvSpPr>
          <p:spPr>
            <a:xfrm>
              <a:off x="97066" y="3789519"/>
              <a:ext cx="6025546" cy="1836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none</a:t>
              </a:r>
              <a:r>
                <a:rPr lang="en-US" dirty="0"/>
                <a:t> </a:t>
              </a:r>
              <a:r>
                <a:rPr lang="en-US" sz="1200" b="1" dirty="0"/>
                <a:t>1xD, 1xF </a:t>
              </a:r>
              <a:r>
                <a:rPr lang="en-US" sz="1200" dirty="0"/>
                <a:t>(scalar)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sse4</a:t>
              </a:r>
              <a:r>
                <a:rPr lang="en-US" dirty="0"/>
                <a:t>  </a:t>
              </a:r>
              <a:r>
                <a:rPr lang="en-US" sz="1200" b="1" dirty="0"/>
                <a:t>2xD, 4xF</a:t>
              </a:r>
              <a:r>
                <a:rPr lang="en-US" sz="1200" dirty="0"/>
                <a:t>(128-bit xmm registers, “nehalem” </a:t>
              </a:r>
              <a:r>
                <a:rPr lang="en-US" sz="1200" b="1" dirty="0"/>
                <a:t>SSE4.2 </a:t>
              </a:r>
              <a:r>
                <a:rPr lang="en-US" sz="1200" dirty="0"/>
                <a:t>instruction set)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avx2</a:t>
              </a:r>
              <a:r>
                <a:rPr lang="en-US" dirty="0"/>
                <a:t>  </a:t>
              </a:r>
              <a:r>
                <a:rPr lang="en-US" sz="1200" b="1" dirty="0"/>
                <a:t>4xD, 8xF </a:t>
              </a:r>
              <a:r>
                <a:rPr lang="en-US" sz="1200" dirty="0"/>
                <a:t>(256-bit ymm registers, “haswell” </a:t>
              </a:r>
              <a:r>
                <a:rPr lang="en-US" sz="1200" b="1" dirty="0"/>
                <a:t>AVX2 </a:t>
              </a:r>
              <a:r>
                <a:rPr lang="en-US" sz="1200" dirty="0"/>
                <a:t>instruction set)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512y</a:t>
              </a:r>
              <a:r>
                <a:rPr lang="en-US" dirty="0"/>
                <a:t>  </a:t>
              </a:r>
              <a:r>
                <a:rPr lang="en-US" sz="1200" b="1" dirty="0"/>
                <a:t>4xD, 8xF </a:t>
              </a:r>
              <a:r>
                <a:rPr lang="en-US" sz="1200" dirty="0"/>
                <a:t>(256-bit ymm registers, “skylake-avx512</a:t>
              </a:r>
              <a:r>
                <a:rPr lang="en-US" sz="1200" b="1" dirty="0"/>
                <a:t>” AVX512 </a:t>
              </a:r>
              <a:r>
                <a:rPr lang="en-US" sz="1200" dirty="0"/>
                <a:t>instruction set)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512z</a:t>
              </a:r>
              <a:r>
                <a:rPr lang="en-US" dirty="0"/>
                <a:t>  </a:t>
              </a:r>
              <a:r>
                <a:rPr lang="en-US" sz="1200" b="1" dirty="0"/>
                <a:t>8xD, 16xF </a:t>
              </a:r>
              <a:r>
                <a:rPr lang="en-US" sz="1200" dirty="0"/>
                <a:t>(512-bit zmm registers, “skylake-avx512” </a:t>
              </a:r>
              <a:r>
                <a:rPr lang="en-US" sz="1200" b="1" dirty="0"/>
                <a:t>AVX512</a:t>
              </a:r>
              <a:r>
                <a:rPr lang="en-US" sz="1200" dirty="0"/>
                <a:t> instruction set)</a:t>
              </a:r>
              <a:endParaRPr lang="en-US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0685071-A7C6-D57F-38D0-326A0F730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984" y="3880255"/>
            <a:ext cx="4737468" cy="19468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5EFED7-B5FC-2EB0-A6F1-767CA231F5D3}"/>
              </a:ext>
            </a:extLst>
          </p:cNvPr>
          <p:cNvSpPr txBox="1"/>
          <p:nvPr/>
        </p:nvSpPr>
        <p:spPr>
          <a:xfrm>
            <a:off x="8615749" y="3846950"/>
            <a:ext cx="27915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Float: ~x2 faster than double</a:t>
            </a:r>
          </a:p>
          <a:p>
            <a:r>
              <a:rPr lang="en-GB" dirty="0"/>
              <a:t>(x2 larger vector of FP values</a:t>
            </a:r>
          </a:p>
          <a:p>
            <a:r>
              <a:rPr lang="en-GB" dirty="0"/>
              <a:t>in CPU SIMD vector registers)</a:t>
            </a:r>
          </a:p>
        </p:txBody>
      </p:sp>
    </p:spTree>
    <p:extLst>
      <p:ext uri="{BB962C8B-B14F-4D97-AF65-F5344CB8AC3E}">
        <p14:creationId xmlns:p14="http://schemas.microsoft.com/office/powerpoint/2010/main" val="3617335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8C2050AB-9951-C409-1DBF-99CEF81407C2}"/>
              </a:ext>
            </a:extLst>
          </p:cNvPr>
          <p:cNvSpPr/>
          <p:nvPr/>
        </p:nvSpPr>
        <p:spPr>
          <a:xfrm>
            <a:off x="5783283" y="1691173"/>
            <a:ext cx="6178318" cy="1035928"/>
          </a:xfrm>
          <a:prstGeom prst="rect">
            <a:avLst/>
          </a:prstGeom>
          <a:solidFill>
            <a:srgbClr val="FFCCFF">
              <a:alpha val="4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DC5069-8F07-212A-0847-A09A0EFBA730}"/>
              </a:ext>
            </a:extLst>
          </p:cNvPr>
          <p:cNvGrpSpPr/>
          <p:nvPr/>
        </p:nvGrpSpPr>
        <p:grpSpPr>
          <a:xfrm>
            <a:off x="1071538" y="866903"/>
            <a:ext cx="9787294" cy="4599950"/>
            <a:chOff x="750772" y="632746"/>
            <a:chExt cx="9787294" cy="459995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919B34D-85A7-F119-D60E-0BB0B5F3470E}"/>
                </a:ext>
              </a:extLst>
            </p:cNvPr>
            <p:cNvSpPr/>
            <p:nvPr/>
          </p:nvSpPr>
          <p:spPr>
            <a:xfrm>
              <a:off x="5725437" y="632746"/>
              <a:ext cx="4812629" cy="390697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0CCB8F-B757-0390-C208-8941E9B98D77}"/>
                </a:ext>
              </a:extLst>
            </p:cNvPr>
            <p:cNvSpPr/>
            <p:nvPr/>
          </p:nvSpPr>
          <p:spPr>
            <a:xfrm>
              <a:off x="750772" y="3019686"/>
              <a:ext cx="4812629" cy="1523437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8BC9ADA-B94C-A942-214B-408B8E7087CA}"/>
                </a:ext>
              </a:extLst>
            </p:cNvPr>
            <p:cNvGrpSpPr/>
            <p:nvPr/>
          </p:nvGrpSpPr>
          <p:grpSpPr>
            <a:xfrm>
              <a:off x="1139901" y="1625304"/>
              <a:ext cx="9197647" cy="3607392"/>
              <a:chOff x="2323808" y="500513"/>
              <a:chExt cx="9197647" cy="3607392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B9B0A4-534B-5A83-1FA3-7AFBF624A07B}"/>
                  </a:ext>
                </a:extLst>
              </p:cNvPr>
              <p:cNvSpPr txBox="1"/>
              <p:nvPr/>
            </p:nvSpPr>
            <p:spPr>
              <a:xfrm>
                <a:off x="7287691" y="500513"/>
                <a:ext cx="3999641" cy="738664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MC EVENT GENERATION </a:t>
                </a:r>
                <a:r>
                  <a:rPr lang="en-US" b="1" dirty="0">
                    <a:solidFill>
                      <a:schemeClr val="bg2"/>
                    </a:solidFill>
                  </a:rPr>
                  <a:t>(MC DATA)</a:t>
                </a:r>
              </a:p>
              <a:p>
                <a:pPr algn="ctr"/>
                <a:r>
                  <a:rPr lang="en-US" b="1" i="1" dirty="0">
                    <a:solidFill>
                      <a:srgbClr val="FF0000"/>
                    </a:solidFill>
                  </a:rPr>
                  <a:t>Simulate physics process in beam collisions</a:t>
                </a:r>
              </a:p>
              <a:p>
                <a:pPr algn="ctr"/>
                <a:r>
                  <a:rPr lang="en-US" dirty="0"/>
                  <a:t>Output: particles produced in beam collision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A3F1C7-46F9-A277-11E4-E0738370FC8D}"/>
                  </a:ext>
                </a:extLst>
              </p:cNvPr>
              <p:cNvSpPr txBox="1"/>
              <p:nvPr/>
            </p:nvSpPr>
            <p:spPr>
              <a:xfrm>
                <a:off x="7064958" y="1519187"/>
                <a:ext cx="4456497" cy="738664"/>
              </a:xfrm>
              <a:prstGeom prst="rect">
                <a:avLst/>
              </a:prstGeom>
              <a:solidFill>
                <a:srgbClr val="CCFF99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MC SIMULATION + DIGITIZATION </a:t>
                </a:r>
                <a:r>
                  <a:rPr lang="en-US" b="1" dirty="0">
                    <a:solidFill>
                      <a:schemeClr val="bg2"/>
                    </a:solidFill>
                  </a:rPr>
                  <a:t>(MC DATA)</a:t>
                </a:r>
              </a:p>
              <a:p>
                <a:pPr algn="ctr"/>
                <a:r>
                  <a:rPr lang="en-US" dirty="0"/>
                  <a:t>Simulate interaction of collision products with detector</a:t>
                </a:r>
              </a:p>
              <a:p>
                <a:pPr algn="ctr"/>
                <a:r>
                  <a:rPr lang="en-US" dirty="0"/>
                  <a:t>Output: simulated electronic signals  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DAE8C4-8CCB-F82A-6A05-CB91EEB2EB4C}"/>
                  </a:ext>
                </a:extLst>
              </p:cNvPr>
              <p:cNvSpPr txBox="1"/>
              <p:nvPr/>
            </p:nvSpPr>
            <p:spPr>
              <a:xfrm>
                <a:off x="7679585" y="2534652"/>
                <a:ext cx="3219307" cy="738664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RECONSTRUCTION </a:t>
                </a:r>
                <a:r>
                  <a:rPr lang="en-US" b="1" dirty="0">
                    <a:solidFill>
                      <a:schemeClr val="bg2"/>
                    </a:solidFill>
                  </a:rPr>
                  <a:t>(MC DATA)</a:t>
                </a:r>
              </a:p>
              <a:p>
                <a:pPr algn="ctr"/>
                <a:r>
                  <a:rPr lang="en-US" dirty="0"/>
                  <a:t>Translate electronic signals to</a:t>
                </a:r>
              </a:p>
              <a:p>
                <a:pPr algn="ctr"/>
                <a:r>
                  <a:rPr lang="en-US" dirty="0"/>
                  <a:t>particles passing through the detector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D0B182-CD34-6A1A-9D03-15FD0750BCD2}"/>
                  </a:ext>
                </a:extLst>
              </p:cNvPr>
              <p:cNvSpPr txBox="1"/>
              <p:nvPr/>
            </p:nvSpPr>
            <p:spPr>
              <a:xfrm>
                <a:off x="2727575" y="2534652"/>
                <a:ext cx="3219307" cy="738664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RECONSTRUCTION </a:t>
                </a:r>
                <a:r>
                  <a:rPr lang="en-US" b="1" dirty="0">
                    <a:solidFill>
                      <a:schemeClr val="bg2"/>
                    </a:solidFill>
                  </a:rPr>
                  <a:t>(REAL DATA)</a:t>
                </a:r>
              </a:p>
              <a:p>
                <a:pPr algn="ctr"/>
                <a:r>
                  <a:rPr lang="en-US" dirty="0"/>
                  <a:t>Translate electronic signals to</a:t>
                </a:r>
              </a:p>
              <a:p>
                <a:pPr algn="ctr"/>
                <a:r>
                  <a:rPr lang="en-US" dirty="0"/>
                  <a:t>particles passing through the detector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88A30A-3B0C-BC01-5F51-128CDD676FB6}"/>
                  </a:ext>
                </a:extLst>
              </p:cNvPr>
              <p:cNvSpPr txBox="1"/>
              <p:nvPr/>
            </p:nvSpPr>
            <p:spPr>
              <a:xfrm>
                <a:off x="2323808" y="3584685"/>
                <a:ext cx="8668987" cy="523220"/>
              </a:xfrm>
              <a:prstGeom prst="rect">
                <a:avLst/>
              </a:prstGeom>
              <a:solidFill>
                <a:srgbClr val="CCCCFF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ANALYSIS</a:t>
                </a:r>
              </a:p>
              <a:p>
                <a:pPr algn="ctr"/>
                <a:r>
                  <a:rPr lang="en-US" dirty="0"/>
                  <a:t>Compare </a:t>
                </a:r>
                <a:r>
                  <a:rPr lang="en-US" b="1" dirty="0">
                    <a:solidFill>
                      <a:schemeClr val="bg2"/>
                    </a:solidFill>
                  </a:rPr>
                  <a:t>real data </a:t>
                </a:r>
                <a:r>
                  <a:rPr lang="en-US" dirty="0"/>
                  <a:t>and </a:t>
                </a:r>
                <a:r>
                  <a:rPr lang="en-US" b="1" dirty="0">
                    <a:solidFill>
                      <a:schemeClr val="bg2"/>
                    </a:solidFill>
                  </a:rPr>
                  <a:t>MC data </a:t>
                </a:r>
                <a:r>
                  <a:rPr lang="en-US" dirty="0"/>
                  <a:t>with statistical methods – measure parameters, search for new processes 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3E02F78A-555B-C98B-A803-9682C464507E}"/>
                  </a:ext>
                </a:extLst>
              </p:cNvPr>
              <p:cNvCxnSpPr>
                <a:cxnSpLocks/>
                <a:stCxn id="2" idx="2"/>
                <a:endCxn id="3" idx="0"/>
              </p:cNvCxnSpPr>
              <p:nvPr/>
            </p:nvCxnSpPr>
            <p:spPr>
              <a:xfrm>
                <a:off x="9287512" y="1239177"/>
                <a:ext cx="5695" cy="28001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6F0B959-1B3F-3E2E-C44B-8110587F1E67}"/>
                  </a:ext>
                </a:extLst>
              </p:cNvPr>
              <p:cNvCxnSpPr>
                <a:cxnSpLocks/>
                <a:stCxn id="3" idx="2"/>
                <a:endCxn id="4" idx="0"/>
              </p:cNvCxnSpPr>
              <p:nvPr/>
            </p:nvCxnSpPr>
            <p:spPr>
              <a:xfrm flipH="1">
                <a:off x="9289239" y="2257851"/>
                <a:ext cx="3968" cy="276801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AA29535B-1E8C-E79E-8BBE-7EB8192FEC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93205" y="3288631"/>
                <a:ext cx="1" cy="276801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19BB228-6D50-6400-7ABC-15B18F7C3B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24964" y="3292565"/>
                <a:ext cx="1" cy="276801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533B90-9981-01B7-804B-5A3199E248AD}"/>
                </a:ext>
              </a:extLst>
            </p:cNvPr>
            <p:cNvSpPr txBox="1"/>
            <p:nvPr/>
          </p:nvSpPr>
          <p:spPr>
            <a:xfrm>
              <a:off x="5881050" y="749130"/>
              <a:ext cx="4456497" cy="707886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SIMULATED DATA PROCESSING</a:t>
              </a:r>
            </a:p>
            <a:p>
              <a:pPr algn="ctr"/>
              <a:r>
                <a:rPr lang="en-US" sz="2000" b="1" dirty="0">
                  <a:solidFill>
                    <a:schemeClr val="bg2"/>
                  </a:solidFill>
                </a:rPr>
                <a:t>(“MONTE CARLO”)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619BC3-6DA3-AFB9-A25C-707AA5E7122A}"/>
                </a:ext>
              </a:extLst>
            </p:cNvPr>
            <p:cNvSpPr txBox="1"/>
            <p:nvPr/>
          </p:nvSpPr>
          <p:spPr>
            <a:xfrm>
              <a:off x="912808" y="3124199"/>
              <a:ext cx="4456497" cy="4001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REAL DATA PROCESSING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F7A8C55-B349-B9F4-E2B2-69ABF4450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34" y="3755199"/>
            <a:ext cx="1556284" cy="9455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F85756-9DF0-5B0B-EA93-C557D023F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7162" y="3755199"/>
            <a:ext cx="1556284" cy="945590"/>
          </a:xfrm>
          <a:prstGeom prst="rect">
            <a:avLst/>
          </a:prstGeom>
        </p:spPr>
      </p:pic>
      <p:pic>
        <p:nvPicPr>
          <p:cNvPr id="28" name="Google Shape;126;p15">
            <a:extLst>
              <a:ext uri="{FF2B5EF4-FFF2-40B4-BE49-F238E27FC236}">
                <a16:creationId xmlns:a16="http://schemas.microsoft.com/office/drawing/2014/main" id="{1A4A5954-376B-EE88-52AB-CB8B2A41C28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9884" y="1803498"/>
            <a:ext cx="1282274" cy="84212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43D8F6AB-B1CA-4A28-3602-423E0514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generators: the first step in the HEP simulation chain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03B109E-5262-DA45-02DF-189316739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5046" y="4838118"/>
            <a:ext cx="1666765" cy="160664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150BEC0-7ACF-AA28-8F10-808B36755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7472" y="2801458"/>
            <a:ext cx="1439532" cy="87290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BE6FE7D-5EC9-0B38-29F1-ED04B65267C7}"/>
              </a:ext>
            </a:extLst>
          </p:cNvPr>
          <p:cNvSpPr txBox="1"/>
          <p:nvPr/>
        </p:nvSpPr>
        <p:spPr>
          <a:xfrm>
            <a:off x="71250" y="1101924"/>
            <a:ext cx="57295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rgbClr val="FF0000"/>
                </a:solidFill>
              </a:rPr>
              <a:t>Theoretical physics (Feynman diagrams)</a:t>
            </a:r>
          </a:p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rgbClr val="FF0000"/>
                </a:solidFill>
              </a:rPr>
              <a:t>Monte Carlo methods (random numbers)</a:t>
            </a:r>
          </a:p>
        </p:txBody>
      </p:sp>
    </p:spTree>
    <p:extLst>
      <p:ext uri="{BB962C8B-B14F-4D97-AF65-F5344CB8AC3E}">
        <p14:creationId xmlns:p14="http://schemas.microsoft.com/office/powerpoint/2010/main" val="7660416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23292-2F9B-DB77-B4D9-7162ADA4A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MG5aMC data parallelism: design for lockstep processing!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A61F5-E3A6-DF4D-7E88-2BF31B8D2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9255" y="815788"/>
            <a:ext cx="12365255" cy="5567084"/>
          </a:xfrm>
        </p:spPr>
        <p:txBody>
          <a:bodyPr/>
          <a:lstStyle/>
          <a:p>
            <a:r>
              <a:rPr lang="en-US" dirty="0"/>
              <a:t>In MC generators, </a:t>
            </a:r>
            <a:r>
              <a:rPr lang="en-US" i="1" u="sng" dirty="0">
                <a:highlight>
                  <a:srgbClr val="FFFF00"/>
                </a:highlight>
              </a:rPr>
              <a:t>the same function is used to compute the Matrix Element for many different events</a:t>
            </a:r>
            <a:endParaRPr lang="en-US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lvl="1"/>
            <a:r>
              <a:rPr lang="en-US" b="1" i="1" u="sng" dirty="0">
                <a:solidFill>
                  <a:srgbClr val="FF0000"/>
                </a:solidFill>
              </a:rPr>
              <a:t>ANY</a:t>
            </a:r>
            <a:r>
              <a:rPr lang="en-US" i="1" dirty="0">
                <a:solidFill>
                  <a:srgbClr val="FF0000"/>
                </a:solidFill>
              </a:rPr>
              <a:t> matrix element generator is a good fit for lockstep processing on GPUs (SIMT) and vector CPUs (SIMD)</a:t>
            </a:r>
          </a:p>
          <a:p>
            <a:pPr lvl="1"/>
            <a:r>
              <a:rPr lang="en-US" dirty="0"/>
              <a:t>Data parallelism strategy in madgraph4gpu is event-level parallelism (many events = many phase space points)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626876-0D74-0B3C-6826-162FF856B06B}"/>
              </a:ext>
            </a:extLst>
          </p:cNvPr>
          <p:cNvSpPr/>
          <p:nvPr/>
        </p:nvSpPr>
        <p:spPr>
          <a:xfrm>
            <a:off x="1488123" y="1973127"/>
            <a:ext cx="4375428" cy="4405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39A4F0-005F-78B5-9D0E-F4F59EED201B}"/>
              </a:ext>
            </a:extLst>
          </p:cNvPr>
          <p:cNvSpPr/>
          <p:nvPr/>
        </p:nvSpPr>
        <p:spPr>
          <a:xfrm>
            <a:off x="6044116" y="1973127"/>
            <a:ext cx="4375428" cy="4405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B0D39-66F7-7CC1-EED4-3FBC9EB4DFA2}"/>
              </a:ext>
            </a:extLst>
          </p:cNvPr>
          <p:cNvSpPr txBox="1"/>
          <p:nvPr/>
        </p:nvSpPr>
        <p:spPr>
          <a:xfrm>
            <a:off x="1385160" y="5644208"/>
            <a:ext cx="4560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GPU SIMT (Single Instruction Multiple Threads) </a:t>
            </a:r>
          </a:p>
          <a:p>
            <a:pPr algn="ctr"/>
            <a:r>
              <a:rPr lang="en-US" i="1" u="sng" dirty="0">
                <a:solidFill>
                  <a:srgbClr val="FF0000"/>
                </a:solidFill>
              </a:rPr>
              <a:t>Lockstep</a:t>
            </a:r>
            <a:r>
              <a:rPr lang="en-US" i="1" dirty="0">
                <a:solidFill>
                  <a:srgbClr val="FF0000"/>
                </a:solidFill>
              </a:rPr>
              <a:t>: all threads in a warp follow the same branch</a:t>
            </a:r>
          </a:p>
          <a:p>
            <a:pPr algn="ctr"/>
            <a:r>
              <a:rPr lang="en-US" dirty="0"/>
              <a:t>Minimum parallelism: 32 threads in a warp (NVidia)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A1760-DF11-A484-7FFC-39CB9388C570}"/>
              </a:ext>
            </a:extLst>
          </p:cNvPr>
          <p:cNvSpPr txBox="1"/>
          <p:nvPr/>
        </p:nvSpPr>
        <p:spPr>
          <a:xfrm>
            <a:off x="5955885" y="5639495"/>
            <a:ext cx="44919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CPU SIMD (Single Instruction Multiple Data) </a:t>
            </a:r>
          </a:p>
          <a:p>
            <a:pPr algn="ctr"/>
            <a:r>
              <a:rPr lang="en-US" i="1" u="sng" dirty="0">
                <a:solidFill>
                  <a:srgbClr val="FF0000"/>
                </a:solidFill>
              </a:rPr>
              <a:t>Lockstep</a:t>
            </a:r>
            <a:r>
              <a:rPr lang="en-US" i="1" dirty="0">
                <a:solidFill>
                  <a:srgbClr val="FF0000"/>
                </a:solidFill>
              </a:rPr>
              <a:t>: same op for all data in a vector register</a:t>
            </a:r>
          </a:p>
          <a:p>
            <a:pPr algn="ctr"/>
            <a:r>
              <a:rPr lang="en-US" dirty="0"/>
              <a:t>Minimum parallelism: 2 to 16 (SSE/AVX2/AVX512...)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12F1872-BD85-6BCA-2D66-A2873C24DADC}"/>
              </a:ext>
            </a:extLst>
          </p:cNvPr>
          <p:cNvCxnSpPr>
            <a:cxnSpLocks/>
          </p:cNvCxnSpPr>
          <p:nvPr/>
        </p:nvCxnSpPr>
        <p:spPr>
          <a:xfrm flipH="1" flipV="1">
            <a:off x="3843650" y="4205031"/>
            <a:ext cx="1234394" cy="23316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2F205A2-05A8-D8F5-3D50-51905BE81ABB}"/>
              </a:ext>
            </a:extLst>
          </p:cNvPr>
          <p:cNvCxnSpPr/>
          <p:nvPr/>
        </p:nvCxnSpPr>
        <p:spPr>
          <a:xfrm>
            <a:off x="6749404" y="4458532"/>
            <a:ext cx="1607768" cy="25314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77440D2-65F9-6C15-1E5C-D48FBF6CB461}"/>
              </a:ext>
            </a:extLst>
          </p:cNvPr>
          <p:cNvSpPr txBox="1"/>
          <p:nvPr/>
        </p:nvSpPr>
        <p:spPr>
          <a:xfrm>
            <a:off x="3698757" y="4376956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GPU SIMT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4990F6-DD44-C7CC-00EB-4E88881F06AC}"/>
              </a:ext>
            </a:extLst>
          </p:cNvPr>
          <p:cNvSpPr txBox="1"/>
          <p:nvPr/>
        </p:nvSpPr>
        <p:spPr>
          <a:xfrm>
            <a:off x="6686155" y="4760391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CPU SIMD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26E290-B4B2-C4B4-B133-C11EE42AD967}"/>
              </a:ext>
            </a:extLst>
          </p:cNvPr>
          <p:cNvSpPr txBox="1"/>
          <p:nvPr/>
        </p:nvSpPr>
        <p:spPr>
          <a:xfrm rot="16200000">
            <a:off x="404087" y="3593350"/>
            <a:ext cx="23426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See the </a:t>
            </a:r>
            <a:r>
              <a:rPr lang="en-US" sz="1000" i="1" dirty="0">
                <a:hlinkClick r:id="rId2"/>
              </a:rPr>
              <a:t>NVidia Volta whitepaper</a:t>
            </a:r>
            <a:endParaRPr lang="en-US" sz="1000" i="1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096D9DCC-FC4D-FA03-9431-E72976FFF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441" y="2015462"/>
            <a:ext cx="1920508" cy="365811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E3864787-89EB-6B3A-734D-B99F11BE06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772" y="2358672"/>
            <a:ext cx="2091982" cy="2880762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EC41CF0-B4B4-D0CB-D0DA-4535E5749173}"/>
              </a:ext>
            </a:extLst>
          </p:cNvPr>
          <p:cNvCxnSpPr/>
          <p:nvPr/>
        </p:nvCxnSpPr>
        <p:spPr>
          <a:xfrm>
            <a:off x="1702386" y="2098584"/>
            <a:ext cx="945151" cy="34298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BDFB978-2503-B525-1CA8-722D1CCEF7CE}"/>
              </a:ext>
            </a:extLst>
          </p:cNvPr>
          <p:cNvCxnSpPr/>
          <p:nvPr/>
        </p:nvCxnSpPr>
        <p:spPr>
          <a:xfrm flipH="1">
            <a:off x="1702386" y="2098584"/>
            <a:ext cx="945151" cy="34298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A525CAD-5E27-6E67-7CA1-BA33B3D905B1}"/>
              </a:ext>
            </a:extLst>
          </p:cNvPr>
          <p:cNvCxnSpPr/>
          <p:nvPr/>
        </p:nvCxnSpPr>
        <p:spPr>
          <a:xfrm>
            <a:off x="9869604" y="1990489"/>
            <a:ext cx="494434" cy="3691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1F4F929-4D7F-DA25-5B18-840BCECC5D6C}"/>
              </a:ext>
            </a:extLst>
          </p:cNvPr>
          <p:cNvCxnSpPr/>
          <p:nvPr/>
        </p:nvCxnSpPr>
        <p:spPr>
          <a:xfrm flipH="1">
            <a:off x="9869604" y="1990489"/>
            <a:ext cx="494434" cy="3691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E50C3F9-C2D6-0DA3-AAF5-5FDA6C5D2979}"/>
              </a:ext>
            </a:extLst>
          </p:cNvPr>
          <p:cNvGrpSpPr/>
          <p:nvPr/>
        </p:nvGrpSpPr>
        <p:grpSpPr>
          <a:xfrm>
            <a:off x="4992579" y="2386491"/>
            <a:ext cx="1827231" cy="3030858"/>
            <a:chOff x="4983870" y="2438745"/>
            <a:chExt cx="1827231" cy="303085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0FEE861-C9D7-1FA3-5C7E-6D6B786E547C}"/>
                </a:ext>
              </a:extLst>
            </p:cNvPr>
            <p:cNvSpPr/>
            <p:nvPr/>
          </p:nvSpPr>
          <p:spPr>
            <a:xfrm>
              <a:off x="4983870" y="2438745"/>
              <a:ext cx="1827231" cy="289090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1F684F1-0758-2689-5354-C5BF18C47370}"/>
                </a:ext>
              </a:extLst>
            </p:cNvPr>
            <p:cNvSpPr txBox="1"/>
            <p:nvPr/>
          </p:nvSpPr>
          <p:spPr>
            <a:xfrm>
              <a:off x="5078043" y="2538582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PSEUDO RANDOM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NUMBERS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E656C81-E44A-BEC7-2B0C-0F1E67572D32}"/>
                </a:ext>
              </a:extLst>
            </p:cNvPr>
            <p:cNvSpPr txBox="1"/>
            <p:nvPr/>
          </p:nvSpPr>
          <p:spPr>
            <a:xfrm>
              <a:off x="5078042" y="3323351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PHASE SPACE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SAMPLING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D18E229-FA82-0C23-D9D3-9141EDD08BF8}"/>
                </a:ext>
              </a:extLst>
            </p:cNvPr>
            <p:cNvSpPr txBox="1"/>
            <p:nvPr/>
          </p:nvSpPr>
          <p:spPr>
            <a:xfrm>
              <a:off x="5078044" y="4329504"/>
              <a:ext cx="1670898" cy="66014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CALCULATION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6232AF4-8185-B2CD-6408-C98E3A8D77C8}"/>
                </a:ext>
              </a:extLst>
            </p:cNvPr>
            <p:cNvGrpSpPr/>
            <p:nvPr/>
          </p:nvGrpSpPr>
          <p:grpSpPr>
            <a:xfrm>
              <a:off x="5636433" y="3115578"/>
              <a:ext cx="570427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C5A3C9CF-FB41-4A79-C7F8-829CFFC14241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5A6B42F0-3193-D42E-79E2-D29DC5B50972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0E429F2C-0FCA-C437-DCE2-17AA466E53AB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CBB53F77-F455-34D7-2883-AE92D2E77216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>
                  <a:extLst>
                    <a:ext uri="{FF2B5EF4-FFF2-40B4-BE49-F238E27FC236}">
                      <a16:creationId xmlns:a16="http://schemas.microsoft.com/office/drawing/2014/main" id="{98CDC3FE-2B50-DE58-1B73-03B93BE02588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3AC42617-DED0-9E93-3409-42679C831F76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5ED428BC-1F07-D6E2-A03A-8D45B6CE0DC0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B58A0079-DADF-98C2-50DD-3B0B08E9F19D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E7B36298-D6A6-F75A-0A7F-916B59175B36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F9E9891-613D-86A4-680C-6479B6BE708C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B3C9E3EF-463F-5A4C-0E2F-1FE838E48B8F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C6206F1-0EC8-D5E8-5A1E-1F0538E4F90C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480F2CB-E095-702D-53D1-7AE9F0005EB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7B4B4FC-045B-0FEC-495E-F5212C022CB5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3096204D-A877-85A1-E03A-D98E347FE273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79FB9405-90C7-633E-F8CC-65CD7D22363A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412F11C-07C4-3C04-DCA1-FDFC2CB17DE7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78" name="Rounded Rectangle 129">
              <a:extLst>
                <a:ext uri="{FF2B5EF4-FFF2-40B4-BE49-F238E27FC236}">
                  <a16:creationId xmlns:a16="http://schemas.microsoft.com/office/drawing/2014/main" id="{2E45BB70-82E9-E501-2753-FE72D4E2EA7A}"/>
                </a:ext>
              </a:extLst>
            </p:cNvPr>
            <p:cNvSpPr/>
            <p:nvPr/>
          </p:nvSpPr>
          <p:spPr>
            <a:xfrm>
              <a:off x="5069682" y="5039404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9" name="Rounded Rectangle 100">
              <a:extLst>
                <a:ext uri="{FF2B5EF4-FFF2-40B4-BE49-F238E27FC236}">
                  <a16:creationId xmlns:a16="http://schemas.microsoft.com/office/drawing/2014/main" id="{6B79E99A-EB8C-22AA-7D74-B3ABF2A9150D}"/>
                </a:ext>
              </a:extLst>
            </p:cNvPr>
            <p:cNvSpPr/>
            <p:nvPr/>
          </p:nvSpPr>
          <p:spPr>
            <a:xfrm>
              <a:off x="5074040" y="4045017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8CD9A69-AE0C-3254-213F-09AC9F255960}"/>
                </a:ext>
              </a:extLst>
            </p:cNvPr>
            <p:cNvGrpSpPr/>
            <p:nvPr/>
          </p:nvGrpSpPr>
          <p:grpSpPr>
            <a:xfrm>
              <a:off x="5718095" y="3854866"/>
              <a:ext cx="400159" cy="226331"/>
              <a:chOff x="5734958" y="2556917"/>
              <a:chExt cx="416905" cy="230782"/>
            </a:xfrm>
          </p:grpSpPr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CA0E88F3-CCCE-8AFD-FE2A-E56C36DEBB70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455139E6-3FEC-B9B4-32CE-668FD5946916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0178881B-E8C1-F762-9472-977FBDB1CBB5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CDADC35-42CE-33F2-35AF-047B48EE296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27FCB13B-E355-A670-87F1-0840E79B539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DB278E8F-3BF2-FE03-858E-7B771B010F2D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85FA4514-9285-1C21-A0E2-4FAED598ABF8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7557D20B-2BA7-A97F-91CF-D3B04FEC996C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5C5A36F-74F5-1053-EF43-08A90C458970}"/>
                </a:ext>
              </a:extLst>
            </p:cNvPr>
            <p:cNvGrpSpPr/>
            <p:nvPr/>
          </p:nvGrpSpPr>
          <p:grpSpPr>
            <a:xfrm>
              <a:off x="5719699" y="4231857"/>
              <a:ext cx="400159" cy="226331"/>
              <a:chOff x="5734958" y="2556917"/>
              <a:chExt cx="416905" cy="230782"/>
            </a:xfrm>
          </p:grpSpPr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073E04DA-3FC2-9967-640F-93AB740BD905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B762C978-C5A6-1683-076F-681C649F97FB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38B99DB9-A01F-44B4-0A58-B8922FA9B5BE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AEE97412-C8EE-F9A6-A94D-62748C7700CB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1C1F1F4-4CFB-DFDD-1E0F-FEBC7090A7DC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15AB2297-C6B1-57E3-3E25-BE8B4A93DCF5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631BC878-C021-2A5F-4733-3324C7A27352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73CC9F34-5F10-F176-3AA2-E9B4FD28623E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EFAA8E2-B60A-D833-658B-1F3D32B161E6}"/>
                </a:ext>
              </a:extLst>
            </p:cNvPr>
            <p:cNvGrpSpPr/>
            <p:nvPr/>
          </p:nvGrpSpPr>
          <p:grpSpPr>
            <a:xfrm>
              <a:off x="5718096" y="4855894"/>
              <a:ext cx="400159" cy="226331"/>
              <a:chOff x="5734958" y="2556917"/>
              <a:chExt cx="416905" cy="230782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D1708F86-DAB0-65B0-6817-AE650E010E5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20A8DDCB-F193-8B84-683A-91A3D6E25437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4BFFE80C-19AD-8730-7176-A06D837F55A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76D72393-C0D6-3B5F-4E2F-898AC0BBCAD5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ED888998-8C3C-3D63-4CE3-CDAF9C5698AA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939E57E-6079-39F8-C4C7-22E057517FB2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FE13BADB-8978-6253-01C0-353635691C06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DB9BE9C7-E695-4D47-D381-8041EE0C1DC3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B1AE27A-2413-0CC3-3FB6-64D9B969239F}"/>
                </a:ext>
              </a:extLst>
            </p:cNvPr>
            <p:cNvGrpSpPr/>
            <p:nvPr/>
          </p:nvGrpSpPr>
          <p:grpSpPr>
            <a:xfrm>
              <a:off x="5289371" y="5243272"/>
              <a:ext cx="400159" cy="226331"/>
              <a:chOff x="5734958" y="2556917"/>
              <a:chExt cx="416905" cy="230782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9741C335-F8B5-DC3B-C789-F323B58A6B7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929FCEE9-8645-99AA-0B23-A3EE0B64F40A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D9837382-ADEE-C2CF-B06B-2892A6CE6BF4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CE75CDF4-C755-67B0-97B6-EFD55D3111F3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7F2CA4B6-4B83-616D-1F96-FBF3CA0934E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C7BA5230-9FC0-17B4-95F3-DF48DBA9A1BB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197BC9BD-B9E5-45B6-0454-2D8407E2370D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BEB5465A-DA12-1932-9069-C42A14998370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D5B35857-8014-137E-56F0-512115218B34}"/>
                </a:ext>
              </a:extLst>
            </p:cNvPr>
            <p:cNvGrpSpPr/>
            <p:nvPr/>
          </p:nvGrpSpPr>
          <p:grpSpPr>
            <a:xfrm>
              <a:off x="6242539" y="5232077"/>
              <a:ext cx="400159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21C09D04-9F7D-E1C6-677A-D0581AE783F7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10A4B384-C581-08B4-B3CC-C335F09C4513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E0DA55D-1F2F-6BE6-5518-C184C4F18621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29650E9D-56A6-5937-FA6F-C1665597A1BF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A137D1EA-E221-B361-6586-2CF0FD34D3E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032B4684-FE5E-8D78-1657-C5240B4C5924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2E64B8A-29C1-55DE-033C-D8857A3FA1AA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78D89558-2009-69AE-0213-45AD90BB1FC5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53410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3A421-D0F6-75C7-D8B7-D8F2DBE2F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Lockstep? MC generators </a:t>
            </a:r>
            <a:r>
              <a:rPr lang="en-US" sz="2400" dirty="0"/>
              <a:t>(</a:t>
            </a:r>
            <a:r>
              <a:rPr lang="en-US" sz="2400" i="1" dirty="0">
                <a:solidFill>
                  <a:srgbClr val="FF0000"/>
                </a:solidFill>
              </a:rPr>
              <a:t>lucky!</a:t>
            </a:r>
            <a:r>
              <a:rPr lang="en-US" sz="2400" dirty="0"/>
              <a:t>) </a:t>
            </a:r>
            <a:r>
              <a:rPr lang="en-US" dirty="0"/>
              <a:t>vs MC detector simulation </a:t>
            </a:r>
            <a:r>
              <a:rPr lang="en-US" sz="2400" dirty="0"/>
              <a:t>(unlucky)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E08BCE-4ED0-A211-DECD-BEDD30730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620" y="933759"/>
            <a:ext cx="1056823" cy="590252"/>
          </a:xfrm>
          <a:prstGeom prst="rect">
            <a:avLst/>
          </a:prstGeom>
        </p:spPr>
      </p:pic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69AC6452-45F8-45F9-7314-9B4DD15A8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965326"/>
            <a:ext cx="11043526" cy="103677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dirty="0"/>
              <a:t>Monte Carlo methods are based on drawing (pseudo-)random numbers</a:t>
            </a:r>
            <a:r>
              <a:rPr lang="en-US" dirty="0"/>
              <a:t>: a dice throw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From a software workflow point of view, these are used in </a:t>
            </a:r>
            <a:r>
              <a:rPr lang="en-US" i="1" dirty="0"/>
              <a:t>two rather different cases</a:t>
            </a:r>
            <a:r>
              <a:rPr lang="en-US" dirty="0"/>
              <a:t>: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791FD5-6955-83D0-68AF-2FEBF18B77E9}"/>
              </a:ext>
            </a:extLst>
          </p:cNvPr>
          <p:cNvGrpSpPr>
            <a:grpSpLocks noChangeAspect="1"/>
          </p:cNvGrpSpPr>
          <p:nvPr/>
        </p:nvGrpSpPr>
        <p:grpSpPr>
          <a:xfrm>
            <a:off x="258007" y="2217573"/>
            <a:ext cx="5713928" cy="4247472"/>
            <a:chOff x="258007" y="2217573"/>
            <a:chExt cx="5713928" cy="424747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D5F1491-1A3C-A31C-66A7-C25F791BB7B5}"/>
                </a:ext>
              </a:extLst>
            </p:cNvPr>
            <p:cNvSpPr/>
            <p:nvPr/>
          </p:nvSpPr>
          <p:spPr>
            <a:xfrm>
              <a:off x="258007" y="2217573"/>
              <a:ext cx="5713928" cy="424747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CCAD4A4-C5C3-2279-7587-3B741855EF3E}"/>
                </a:ext>
              </a:extLst>
            </p:cNvPr>
            <p:cNvSpPr txBox="1"/>
            <p:nvPr/>
          </p:nvSpPr>
          <p:spPr>
            <a:xfrm>
              <a:off x="394410" y="2413137"/>
              <a:ext cx="2636560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</a:rPr>
                <a:t>MC SAMPLING</a:t>
              </a:r>
            </a:p>
            <a:p>
              <a:endParaRPr lang="en-US" sz="1800" dirty="0"/>
            </a:p>
            <a:p>
              <a:r>
                <a:rPr lang="en-US" sz="1800" b="1" u="sng" dirty="0">
                  <a:solidFill>
                    <a:srgbClr val="00B050"/>
                  </a:solidFill>
                </a:rPr>
                <a:t>ME event generators</a:t>
              </a:r>
              <a:r>
                <a:rPr lang="en-US" sz="1800" dirty="0"/>
                <a:t>* (</a:t>
              </a:r>
              <a:r>
                <a:rPr lang="en-US" sz="1800" i="1" dirty="0"/>
                <a:t>before</a:t>
              </a:r>
              <a:r>
                <a:rPr lang="en-US" sz="1800" dirty="0"/>
                <a:t> ME calculation):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integration (cross sections)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generation (event samples)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AB6388B-C737-1DE6-8430-D1CB920F23AF}"/>
                </a:ext>
              </a:extLst>
            </p:cNvPr>
            <p:cNvSpPr txBox="1"/>
            <p:nvPr/>
          </p:nvSpPr>
          <p:spPr>
            <a:xfrm>
              <a:off x="351596" y="5866706"/>
              <a:ext cx="4337397" cy="596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*NB: the CPU-intensive ME calculation comes </a:t>
              </a:r>
              <a:r>
                <a:rPr lang="en-US" sz="1600" i="1" u="sng" dirty="0"/>
                <a:t>before</a:t>
              </a:r>
              <a:r>
                <a:rPr lang="en-US" sz="1600" i="1" dirty="0"/>
                <a:t> PS, fragmentation, detector simulation </a:t>
              </a:r>
            </a:p>
          </p:txBody>
        </p:sp>
        <p:pic>
          <p:nvPicPr>
            <p:cNvPr id="76" name="Graphic 75" descr="Thumbs up sign outline">
              <a:extLst>
                <a:ext uri="{FF2B5EF4-FFF2-40B4-BE49-F238E27FC236}">
                  <a16:creationId xmlns:a16="http://schemas.microsoft.com/office/drawing/2014/main" id="{EC3E4C5C-41B4-3D6F-98FB-D3802044E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60728" y="4885403"/>
              <a:ext cx="914400" cy="9144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95E8CB1-E3BF-40C7-F6B2-C58BEBD557E2}"/>
                </a:ext>
              </a:extLst>
            </p:cNvPr>
            <p:cNvSpPr txBox="1"/>
            <p:nvPr/>
          </p:nvSpPr>
          <p:spPr>
            <a:xfrm>
              <a:off x="3814760" y="3181415"/>
              <a:ext cx="2109014" cy="523220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/>
                <a:t>SAME CALCULATION</a:t>
              </a:r>
            </a:p>
            <a:p>
              <a:pPr algn="ctr"/>
              <a:r>
                <a:rPr lang="en-US" b="1" i="1" dirty="0"/>
                <a:t>ON DIFFERENT DATA!</a:t>
              </a:r>
              <a:endParaRPr lang="en-CH" b="1" i="1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E92A5C2-853F-59C8-5F91-8B9D6BBBEE5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90975" y="2491151"/>
              <a:ext cx="2261567" cy="3262478"/>
              <a:chOff x="2490975" y="2595655"/>
              <a:chExt cx="2261567" cy="326247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DA15D6B-97AA-E6E0-C934-DB1D748D255E}"/>
                  </a:ext>
                </a:extLst>
              </p:cNvPr>
              <p:cNvSpPr/>
              <p:nvPr/>
            </p:nvSpPr>
            <p:spPr>
              <a:xfrm>
                <a:off x="2697887" y="2595655"/>
                <a:ext cx="1810096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600" b="1" dirty="0">
                    <a:solidFill>
                      <a:srgbClr val="000000"/>
                    </a:solidFill>
                  </a:rPr>
                  <a:t>  INPUT</a:t>
                </a: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8B86B694-B0C6-75C5-C55B-F6BABCECAA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2935" y="2626468"/>
                <a:ext cx="837656" cy="467843"/>
              </a:xfrm>
              <a:prstGeom prst="rect">
                <a:avLst/>
              </a:prstGeom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16C63118-CD4E-D1E6-BCCC-C7955B5DEA5B}"/>
                  </a:ext>
                </a:extLst>
              </p:cNvPr>
              <p:cNvSpPr/>
              <p:nvPr/>
            </p:nvSpPr>
            <p:spPr>
              <a:xfrm>
                <a:off x="2697887" y="4623045"/>
                <a:ext cx="1810096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OUTPUT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A88C9B8-5811-5F20-2585-F05F2788DCB4}"/>
                  </a:ext>
                </a:extLst>
              </p:cNvPr>
              <p:cNvSpPr txBox="1"/>
              <p:nvPr/>
            </p:nvSpPr>
            <p:spPr>
              <a:xfrm>
                <a:off x="2490975" y="5270599"/>
                <a:ext cx="2252852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i="1" dirty="0">
                    <a:solidFill>
                      <a:srgbClr val="00B050"/>
                    </a:solidFill>
                  </a:rPr>
                  <a:t>Lockstep processing</a:t>
                </a:r>
              </a:p>
              <a:p>
                <a:pPr algn="ctr"/>
                <a:r>
                  <a:rPr lang="en-US" sz="1600" b="1" i="1" dirty="0">
                    <a:solidFill>
                      <a:srgbClr val="00B050"/>
                    </a:solidFill>
                  </a:rPr>
                  <a:t>Good for SIMT/SIMD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BB00CF0D-DAA9-4EA2-0ABC-73A88133ED98}"/>
                  </a:ext>
                </a:extLst>
              </p:cNvPr>
              <p:cNvSpPr/>
              <p:nvPr/>
            </p:nvSpPr>
            <p:spPr>
              <a:xfrm>
                <a:off x="2499694" y="5223933"/>
                <a:ext cx="2252848" cy="634200"/>
              </a:xfrm>
              <a:prstGeom prst="rect">
                <a:avLst/>
              </a:prstGeom>
              <a:noFill/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A21D820A-9C7D-1BE0-04D1-50CBDFD6FEBB}"/>
                  </a:ext>
                </a:extLst>
              </p:cNvPr>
              <p:cNvCxnSpPr/>
              <p:nvPr/>
            </p:nvCxnSpPr>
            <p:spPr>
              <a:xfrm>
                <a:off x="3461190" y="310441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EDF073C-2E63-E03E-D1E9-532194D53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5322" y="310441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9B17EB6-B862-A94D-BB8F-5975701EF4A4}"/>
                  </a:ext>
                </a:extLst>
              </p:cNvPr>
              <p:cNvCxnSpPr/>
              <p:nvPr/>
            </p:nvCxnSpPr>
            <p:spPr>
              <a:xfrm>
                <a:off x="3649447" y="310357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438A8AE6-8157-6F48-C07D-17368E118A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3579" y="310357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2094DC-C00C-E28D-C4E9-CB2EAC78EE4F}"/>
              </a:ext>
            </a:extLst>
          </p:cNvPr>
          <p:cNvGrpSpPr>
            <a:grpSpLocks noChangeAspect="1"/>
          </p:cNvGrpSpPr>
          <p:nvPr/>
        </p:nvGrpSpPr>
        <p:grpSpPr>
          <a:xfrm>
            <a:off x="6254038" y="2217573"/>
            <a:ext cx="5835254" cy="4493077"/>
            <a:chOff x="6254038" y="2217573"/>
            <a:chExt cx="5835254" cy="449307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2CAE0F9-1BF3-B8DC-60F6-9156FA6B36DD}"/>
                </a:ext>
              </a:extLst>
            </p:cNvPr>
            <p:cNvSpPr/>
            <p:nvPr/>
          </p:nvSpPr>
          <p:spPr>
            <a:xfrm>
              <a:off x="6254038" y="2217573"/>
              <a:ext cx="5713928" cy="424747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A4A2E2B-1612-557B-066F-EDF9FA3AABF0}"/>
                </a:ext>
              </a:extLst>
            </p:cNvPr>
            <p:cNvSpPr txBox="1"/>
            <p:nvPr/>
          </p:nvSpPr>
          <p:spPr>
            <a:xfrm>
              <a:off x="8620460" y="2432555"/>
              <a:ext cx="3468832" cy="4278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MC DECISIONS</a:t>
              </a:r>
            </a:p>
            <a:p>
              <a:endParaRPr lang="en-US" sz="1800" dirty="0"/>
            </a:p>
            <a:p>
              <a:r>
                <a:rPr lang="en-US" sz="1800" b="1" u="sng" dirty="0">
                  <a:solidFill>
                    <a:srgbClr val="FF0000"/>
                  </a:solidFill>
                </a:rPr>
                <a:t>Detector simulation (Geant4)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Particle/matter interaction (when? how?)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Particle decays (when?)</a:t>
              </a:r>
            </a:p>
            <a:p>
              <a:endParaRPr lang="en-US" sz="1800" dirty="0"/>
            </a:p>
            <a:p>
              <a:endParaRPr lang="en-US" sz="1800" dirty="0"/>
            </a:p>
            <a:p>
              <a:endParaRPr lang="en-US" sz="1800" dirty="0"/>
            </a:p>
            <a:p>
              <a:r>
                <a:rPr lang="en-US" sz="1800" dirty="0"/>
                <a:t>Event generators*</a:t>
              </a:r>
            </a:p>
            <a:p>
              <a:r>
                <a:rPr lang="en-US" sz="1800" dirty="0"/>
                <a:t>(</a:t>
              </a:r>
              <a:r>
                <a:rPr lang="en-US" sz="1800" i="1" dirty="0"/>
                <a:t>after</a:t>
              </a:r>
              <a:r>
                <a:rPr lang="en-US" sz="1800" dirty="0"/>
                <a:t> ME calculation):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unweighting (keep/reject) Parton showers (PS)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Fragmentation and decays</a:t>
              </a:r>
            </a:p>
            <a:p>
              <a:endParaRPr lang="en-US" sz="1800" dirty="0"/>
            </a:p>
          </p:txBody>
        </p:sp>
        <p:pic>
          <p:nvPicPr>
            <p:cNvPr id="77" name="Graphic 76" descr="Thumbs Down outline">
              <a:extLst>
                <a:ext uri="{FF2B5EF4-FFF2-40B4-BE49-F238E27FC236}">
                  <a16:creationId xmlns:a16="http://schemas.microsoft.com/office/drawing/2014/main" id="{74511A33-FD27-1DA0-AE28-57F27D8BE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795352" y="2261188"/>
              <a:ext cx="914400" cy="914400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67BD663-1AA0-1AC2-87B5-C56587338370}"/>
                </a:ext>
              </a:extLst>
            </p:cNvPr>
            <p:cNvSpPr txBox="1"/>
            <p:nvPr/>
          </p:nvSpPr>
          <p:spPr>
            <a:xfrm>
              <a:off x="8679867" y="4309992"/>
              <a:ext cx="2681932" cy="523220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/>
                <a:t>DIFFERENT CALCULATIONS</a:t>
              </a:r>
            </a:p>
            <a:p>
              <a:pPr algn="ctr"/>
              <a:r>
                <a:rPr lang="en-US" b="1" i="1" dirty="0"/>
                <a:t>ON DIFFERENT DATA!</a:t>
              </a:r>
              <a:endParaRPr lang="en-CH" b="1" i="1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9960BF9-9157-44BF-ED22-0EEEFE09D6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12097" y="2491151"/>
              <a:ext cx="2278105" cy="3259720"/>
              <a:chOff x="6312097" y="2595655"/>
              <a:chExt cx="2278105" cy="3259720"/>
            </a:xfrm>
          </p:grpSpPr>
          <p:sp>
            <p:nvSpPr>
              <p:cNvPr id="63" name="Diamond 62">
                <a:extLst>
                  <a:ext uri="{FF2B5EF4-FFF2-40B4-BE49-F238E27FC236}">
                    <a16:creationId xmlns:a16="http://schemas.microsoft.com/office/drawing/2014/main" id="{D3530D36-6147-10B8-BB08-3E49BAF4EDBD}"/>
                  </a:ext>
                </a:extLst>
              </p:cNvPr>
              <p:cNvSpPr/>
              <p:nvPr/>
            </p:nvSpPr>
            <p:spPr>
              <a:xfrm>
                <a:off x="6376922" y="3428621"/>
                <a:ext cx="2022160" cy="890582"/>
              </a:xfrm>
              <a:prstGeom prst="diamond">
                <a:avLst/>
              </a:prstGeom>
              <a:solidFill>
                <a:srgbClr val="66FFFF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DECISION</a:t>
                </a:r>
              </a:p>
              <a:p>
                <a:pPr algn="ctr"/>
                <a:endParaRPr lang="en-US" sz="1600" b="1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05D1CB4C-9005-7CCD-BC6B-FF4178ABFF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1266" y="3843063"/>
                <a:ext cx="669453" cy="373899"/>
              </a:xfrm>
              <a:prstGeom prst="rect">
                <a:avLst/>
              </a:prstGeom>
            </p:spPr>
          </p:pic>
          <p:cxnSp>
            <p:nvCxnSpPr>
              <p:cNvPr id="66" name="Elbow Connector 38">
                <a:extLst>
                  <a:ext uri="{FF2B5EF4-FFF2-40B4-BE49-F238E27FC236}">
                    <a16:creationId xmlns:a16="http://schemas.microsoft.com/office/drawing/2014/main" id="{0FB0B88C-442D-7312-FCF1-1E51F4AA0BBA}"/>
                  </a:ext>
                </a:extLst>
              </p:cNvPr>
              <p:cNvCxnSpPr>
                <a:stCxn id="63" idx="3"/>
              </p:cNvCxnSpPr>
              <p:nvPr/>
            </p:nvCxnSpPr>
            <p:spPr>
              <a:xfrm flipH="1">
                <a:off x="7781873" y="3873913"/>
                <a:ext cx="617212" cy="766923"/>
              </a:xfrm>
              <a:prstGeom prst="bentConnector4">
                <a:avLst>
                  <a:gd name="adj1" fmla="val -23208"/>
                  <a:gd name="adj2" fmla="val 65708"/>
                </a:avLst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80C2E72-78B0-E5A5-BA6D-A3B9F6B82CE7}"/>
                  </a:ext>
                </a:extLst>
              </p:cNvPr>
              <p:cNvSpPr/>
              <p:nvPr/>
            </p:nvSpPr>
            <p:spPr>
              <a:xfrm>
                <a:off x="6490008" y="2595655"/>
                <a:ext cx="1810095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INPUT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AE429DF8-0753-4C6E-D163-CE6C0FD558D9}"/>
                  </a:ext>
                </a:extLst>
              </p:cNvPr>
              <p:cNvSpPr/>
              <p:nvPr/>
            </p:nvSpPr>
            <p:spPr>
              <a:xfrm>
                <a:off x="6490008" y="4639010"/>
                <a:ext cx="1810095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OUTPUT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FF88488-753C-DB8B-2194-365BB88860CE}"/>
                  </a:ext>
                </a:extLst>
              </p:cNvPr>
              <p:cNvSpPr txBox="1"/>
              <p:nvPr/>
            </p:nvSpPr>
            <p:spPr>
              <a:xfrm>
                <a:off x="6312097" y="5270599"/>
                <a:ext cx="2252852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i="1" dirty="0">
                    <a:solidFill>
                      <a:srgbClr val="FF0000"/>
                    </a:solidFill>
                  </a:rPr>
                  <a:t>Stochastic branching</a:t>
                </a:r>
              </a:p>
              <a:p>
                <a:pPr algn="ctr"/>
                <a:r>
                  <a:rPr lang="en-US" sz="1600" b="1" i="1" dirty="0">
                    <a:solidFill>
                      <a:srgbClr val="FF0000"/>
                    </a:solidFill>
                  </a:rPr>
                  <a:t>Bad for SIMT/SIMD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3FCAD18-7C63-F819-FC40-6DB63F07F0BF}"/>
                  </a:ext>
                </a:extLst>
              </p:cNvPr>
              <p:cNvSpPr/>
              <p:nvPr/>
            </p:nvSpPr>
            <p:spPr>
              <a:xfrm>
                <a:off x="6337354" y="5240861"/>
                <a:ext cx="2252848" cy="614514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91286D0C-5E64-06D7-FFE3-FC1F456DED64}"/>
                  </a:ext>
                </a:extLst>
              </p:cNvPr>
              <p:cNvCxnSpPr/>
              <p:nvPr/>
            </p:nvCxnSpPr>
            <p:spPr>
              <a:xfrm>
                <a:off x="7425315" y="3104427"/>
                <a:ext cx="2" cy="334892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4330CAA4-F264-6B51-2E94-BEEB19C21485}"/>
                  </a:ext>
                </a:extLst>
              </p:cNvPr>
              <p:cNvCxnSpPr/>
              <p:nvPr/>
            </p:nvCxnSpPr>
            <p:spPr>
              <a:xfrm>
                <a:off x="7504263" y="3104470"/>
                <a:ext cx="2" cy="373479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AE4CA3F-2150-3FCC-E381-0D09A06BE05E}"/>
                  </a:ext>
                </a:extLst>
              </p:cNvPr>
              <p:cNvCxnSpPr/>
              <p:nvPr/>
            </p:nvCxnSpPr>
            <p:spPr>
              <a:xfrm>
                <a:off x="7270387" y="3104050"/>
                <a:ext cx="2" cy="373479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90C0D99-7AAE-3B21-0F53-D3455D536ADB}"/>
                  </a:ext>
                </a:extLst>
              </p:cNvPr>
              <p:cNvCxnSpPr/>
              <p:nvPr/>
            </p:nvCxnSpPr>
            <p:spPr>
              <a:xfrm>
                <a:off x="7346159" y="3104050"/>
                <a:ext cx="2" cy="334892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664809E1-9591-3B76-AAA8-D391A25AE653}"/>
                  </a:ext>
                </a:extLst>
              </p:cNvPr>
              <p:cNvCxnSpPr/>
              <p:nvPr/>
            </p:nvCxnSpPr>
            <p:spPr>
              <a:xfrm>
                <a:off x="7388001" y="4316628"/>
                <a:ext cx="2" cy="324206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030E11B4-1254-5031-01C6-1CDD2E1C2F95}"/>
                  </a:ext>
                </a:extLst>
              </p:cNvPr>
              <p:cNvCxnSpPr/>
              <p:nvPr/>
            </p:nvCxnSpPr>
            <p:spPr>
              <a:xfrm>
                <a:off x="7468963" y="4291267"/>
                <a:ext cx="2" cy="349567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22EE7D7D-A8D9-A561-9099-3A97EB28492D}"/>
                  </a:ext>
                </a:extLst>
              </p:cNvPr>
              <p:cNvCxnSpPr/>
              <p:nvPr/>
            </p:nvCxnSpPr>
            <p:spPr>
              <a:xfrm>
                <a:off x="7309043" y="4291013"/>
                <a:ext cx="2" cy="349567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A6B94B7-1B84-87E0-B1B3-D5F4B4CBFE95}"/>
              </a:ext>
            </a:extLst>
          </p:cNvPr>
          <p:cNvSpPr txBox="1"/>
          <p:nvPr/>
        </p:nvSpPr>
        <p:spPr>
          <a:xfrm>
            <a:off x="482248" y="2037597"/>
            <a:ext cx="5326881" cy="349702"/>
          </a:xfrm>
          <a:prstGeom prst="rect">
            <a:avLst/>
          </a:prstGeom>
          <a:solidFill>
            <a:srgbClr val="FFFFCC"/>
          </a:solidFill>
          <a:ln w="38100">
            <a:solidFill>
              <a:schemeClr val="bg2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800" b="1" i="1" dirty="0">
                <a:solidFill>
                  <a:schemeClr val="bg2"/>
                </a:solidFill>
              </a:rPr>
              <a:t>Data parallelism (NB: MULTI-EVENT API !)</a:t>
            </a:r>
            <a:endParaRPr lang="LID4096" sz="1800" b="1" i="1" dirty="0">
              <a:solidFill>
                <a:schemeClr val="bg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C02907-D7CE-2E08-D635-AAB889261D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03998" y="886126"/>
            <a:ext cx="1987703" cy="115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733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81B3025-4A37-C5B7-7FCC-AC79F1842D1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862743"/>
            <a:ext cx="12156072" cy="3056909"/>
            <a:chOff x="0" y="611842"/>
            <a:chExt cx="9144000" cy="2299458"/>
          </a:xfrm>
        </p:grpSpPr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9B9A66B0-C7FD-BB21-97A5-09EA3D501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1842"/>
              <a:ext cx="9144000" cy="229945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2DC2E41-F5A8-1CB2-B7E8-0DA5FA9E0E3C}"/>
                    </a:ext>
                  </a:extLst>
                </p:cNvPr>
                <p:cNvSpPr txBox="1"/>
                <p:nvPr/>
              </p:nvSpPr>
              <p:spPr>
                <a:xfrm>
                  <a:off x="3224464" y="1255635"/>
                  <a:ext cx="1155031" cy="41672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ym typeface="Symbol" panose="05050102010706020507" pitchFamily="18" charset="2"/>
                    </a:rPr>
                    <a:t>gg</a:t>
                  </a:r>
                  <a:r>
                    <a:rPr lang="en-US" sz="1800" b="1" dirty="0"/>
                    <a:t>→</a:t>
                  </a:r>
                  <a14:m>
                    <m:oMath xmlns:m="http://schemas.openxmlformats.org/officeDocument/2006/math">
                      <m:r>
                        <a:rPr lang="en-US" sz="1800" b="1" i="1" dirty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8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sz="1800" b="1" dirty="0"/>
                    <a:t>gg</a:t>
                  </a:r>
                </a:p>
                <a:p>
                  <a:pPr algn="ctr"/>
                  <a:r>
                    <a:rPr lang="en-US" sz="1800" b="1" dirty="0"/>
                    <a:t>(float)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2DC2E41-F5A8-1CB2-B7E8-0DA5FA9E0E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4464" y="1255635"/>
                  <a:ext cx="1155031" cy="416727"/>
                </a:xfrm>
                <a:prstGeom prst="rect">
                  <a:avLst/>
                </a:prstGeom>
                <a:blipFill>
                  <a:blip r:embed="rId3"/>
                  <a:stretch>
                    <a:fillRect t="-14286" b="-24176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8AC96C4-700E-74D1-3AC9-D78E349FC707}"/>
                    </a:ext>
                  </a:extLst>
                </p:cNvPr>
                <p:cNvSpPr txBox="1"/>
                <p:nvPr/>
              </p:nvSpPr>
              <p:spPr>
                <a:xfrm>
                  <a:off x="7748337" y="1255633"/>
                  <a:ext cx="1155031" cy="41672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ym typeface="Symbol" panose="05050102010706020507" pitchFamily="18" charset="2"/>
                    </a:rPr>
                    <a:t>gg</a:t>
                  </a:r>
                  <a:r>
                    <a:rPr lang="en-US" sz="1800" b="1" dirty="0"/>
                    <a:t>→</a:t>
                  </a:r>
                  <a14:m>
                    <m:oMath xmlns:m="http://schemas.openxmlformats.org/officeDocument/2006/math">
                      <m:r>
                        <a:rPr lang="en-US" sz="1800" b="1" i="1" dirty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8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sz="1800" b="1" dirty="0"/>
                    <a:t>gg</a:t>
                  </a:r>
                </a:p>
                <a:p>
                  <a:pPr algn="ctr"/>
                  <a:r>
                    <a:rPr lang="en-US" sz="1800" b="1" dirty="0"/>
                    <a:t>(float)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8AC96C4-700E-74D1-3AC9-D78E349FC7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8337" y="1255633"/>
                  <a:ext cx="1155031" cy="416727"/>
                </a:xfrm>
                <a:prstGeom prst="rect">
                  <a:avLst/>
                </a:prstGeom>
                <a:blipFill>
                  <a:blip r:embed="rId4"/>
                  <a:stretch>
                    <a:fillRect t="-14286" b="-24176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9600EC-2903-7907-893A-5A38D52AB7C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40002" y="150270"/>
                <a:ext cx="11721599" cy="618295"/>
              </a:xfrm>
            </p:spPr>
            <p:txBody>
              <a:bodyPr/>
              <a:lstStyle/>
              <a:p>
                <a:r>
                  <a:rPr lang="en-US" dirty="0"/>
                  <a:t>ME throughput in C++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GB" sz="3200" b="0" dirty="0">
                    <a:solidFill>
                      <a:srgbClr val="000000"/>
                    </a:solidFill>
                  </a:rPr>
                  <a:t> (on </a:t>
                </a:r>
                <a:r>
                  <a:rPr lang="en-GB" dirty="0"/>
                  <a:t>all the </a:t>
                </a:r>
                <a:r>
                  <a:rPr lang="en-GB" sz="3200" b="0" dirty="0">
                    <a:solidFill>
                      <a:srgbClr val="000000"/>
                    </a:solidFill>
                  </a:rPr>
                  <a:t>cores of a CPU)</a:t>
                </a:r>
                <a:endParaRPr lang="LID4096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9600EC-2903-7907-893A-5A38D52AB7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40002" y="150270"/>
                <a:ext cx="11721599" cy="618295"/>
              </a:xfrm>
              <a:blipFill>
                <a:blip r:embed="rId5"/>
                <a:stretch>
                  <a:fillRect l="-1300" t="-9901" b="-2970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E8B9B-44D1-D25A-3A8B-FDD59FCC0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4104731"/>
            <a:ext cx="12281647" cy="192832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Previous tables for SIMD speedups on C++ were for a single CPU core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b="1" dirty="0"/>
              <a:t>Large SIMD speedups are also confirmed when all CPU cores are used</a:t>
            </a:r>
          </a:p>
          <a:p>
            <a:pPr lvl="1">
              <a:spcBef>
                <a:spcPts val="0"/>
              </a:spcBef>
            </a:pPr>
            <a:r>
              <a:rPr lang="en-GB" dirty="0"/>
              <a:t>AVX512/zmm speedup of x16 over no-SIMD for a single core slightly decreases to ~x12 on a full node (clock slowdown?)</a:t>
            </a:r>
          </a:p>
          <a:p>
            <a:pPr lvl="1">
              <a:spcBef>
                <a:spcPts val="0"/>
              </a:spcBef>
            </a:pPr>
            <a:r>
              <a:rPr lang="en-GB" i="1" dirty="0">
                <a:solidFill>
                  <a:srgbClr val="CC00CC"/>
                </a:solidFill>
              </a:rPr>
              <a:t>Overall speedup on 32 physical cores (over no-SIMD on 1 core) is around 280 (maximum would be 16x32=512) </a:t>
            </a:r>
          </a:p>
          <a:p>
            <a:pPr lvl="1">
              <a:spcBef>
                <a:spcPts val="0"/>
              </a:spcBef>
            </a:pPr>
            <a:r>
              <a:rPr lang="en-GB" dirty="0"/>
              <a:t>Aggregate MEs throughput from many identical processes using the standalone application </a:t>
            </a:r>
          </a:p>
          <a:p>
            <a:pPr lvl="2">
              <a:spcBef>
                <a:spcPts val="0"/>
              </a:spcBef>
            </a:pPr>
            <a:r>
              <a:rPr lang="en-GB" dirty="0"/>
              <a:t>(HEP-workload Docker container from the HEPIX Benchmarking WG)</a:t>
            </a:r>
          </a:p>
          <a:p>
            <a:pPr lvl="3">
              <a:spcBef>
                <a:spcPts val="0"/>
              </a:spcBef>
            </a:pP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A46422-85EF-BE84-A3AA-1C1DEC98D31F}"/>
              </a:ext>
            </a:extLst>
          </p:cNvPr>
          <p:cNvSpPr/>
          <p:nvPr/>
        </p:nvSpPr>
        <p:spPr>
          <a:xfrm>
            <a:off x="6267719" y="1621423"/>
            <a:ext cx="1635617" cy="386249"/>
          </a:xfrm>
          <a:prstGeom prst="roundRect">
            <a:avLst/>
          </a:prstGeom>
          <a:solidFill>
            <a:srgbClr val="CC00CC">
              <a:alpha val="2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045BA3-826F-91C8-7A18-9511A741A074}"/>
              </a:ext>
            </a:extLst>
          </p:cNvPr>
          <p:cNvSpPr txBox="1"/>
          <p:nvPr/>
        </p:nvSpPr>
        <p:spPr>
          <a:xfrm rot="20929790">
            <a:off x="9314337" y="5676993"/>
            <a:ext cx="281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(This addresses the question by Liz earlier this afternoon)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FA2315-B542-E78C-B898-5F1B24C1B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3980" y="2581917"/>
            <a:ext cx="1189307" cy="2019899"/>
          </a:xfrm>
          <a:prstGeom prst="rect">
            <a:avLst/>
          </a:prstGeom>
          <a:ln w="1905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8178699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F1C77-7D2E-EBE0-7779-B86143BFE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internal Fortran-to-C++ interface: multi-event and stateless!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0696F4-CFDE-6B8F-9E75-B37EF853D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85" y="922445"/>
            <a:ext cx="7664522" cy="530139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376926-FBAF-BE4A-FD9E-67359DC29AF7}"/>
              </a:ext>
            </a:extLst>
          </p:cNvPr>
          <p:cNvSpPr txBox="1"/>
          <p:nvPr/>
        </p:nvSpPr>
        <p:spPr>
          <a:xfrm>
            <a:off x="8617225" y="1803952"/>
            <a:ext cx="27282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outputs the squared sum of amplitudes (real number)</a:t>
            </a:r>
          </a:p>
          <a:p>
            <a:endParaRPr lang="en-GB" dirty="0"/>
          </a:p>
          <a:p>
            <a:r>
              <a:rPr lang="en-GB" dirty="0"/>
              <a:t>As discussed with Simon, for HERWIG and other generators it may be useful to also expose an API that gives the partial amplitude (complex number) for a given colour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888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7ACC-ACA0-00B0-7903-9A147FA9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Reweighting and weight derivatives in parameter estimation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5933C-A821-45D2-17A9-FF4745AD4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4"/>
            <a:ext cx="12226954" cy="3916442"/>
          </a:xfrm>
        </p:spPr>
        <p:txBody>
          <a:bodyPr/>
          <a:lstStyle/>
          <a:p>
            <a:r>
              <a:rPr lang="en-US" dirty="0"/>
              <a:t>Weight derivative: event-by-event sensitivity to the measured parameter </a:t>
            </a:r>
          </a:p>
          <a:p>
            <a:pPr marL="152400" indent="0">
              <a:buNone/>
            </a:pPr>
            <a:endParaRPr lang="en-US" dirty="0"/>
          </a:p>
          <a:p>
            <a:r>
              <a:rPr lang="en-US" dirty="0"/>
              <a:t>First: makes it possible to determine the limit error with an ideal detector, and how much (0 to 1) we do worse</a:t>
            </a:r>
          </a:p>
          <a:p>
            <a:pPr lvl="1"/>
            <a:r>
              <a:rPr lang="en-US" b="1" i="1" u="sng" dirty="0">
                <a:solidFill>
                  <a:srgbClr val="00B050"/>
                </a:solidFill>
              </a:rPr>
              <a:t>with a given luminosity at a FCC-ee, what is the best theoretically achievable measurement on Higgs couplings?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Second: can be used as a basis for an “improved optimal observable” ML method</a:t>
            </a:r>
          </a:p>
          <a:p>
            <a:pPr marL="15240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6D0517-2C54-F21D-B314-D52B64BD1958}"/>
              </a:ext>
            </a:extLst>
          </p:cNvPr>
          <p:cNvSpPr txBox="1"/>
          <p:nvPr/>
        </p:nvSpPr>
        <p:spPr>
          <a:xfrm>
            <a:off x="11338560" y="181071"/>
            <a:ext cx="853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AV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639943-A3BC-0A4D-8763-DA7F482D2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193" y="955339"/>
            <a:ext cx="1589127" cy="61829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37852B-CA47-D6B1-54E7-89A71814CF9E}"/>
              </a:ext>
            </a:extLst>
          </p:cNvPr>
          <p:cNvGrpSpPr>
            <a:grpSpLocks noChangeAspect="1"/>
          </p:cNvGrpSpPr>
          <p:nvPr/>
        </p:nvGrpSpPr>
        <p:grpSpPr>
          <a:xfrm>
            <a:off x="52277" y="2541261"/>
            <a:ext cx="8465333" cy="1472474"/>
            <a:chOff x="237103" y="4650909"/>
            <a:chExt cx="8493240" cy="147732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E353A2C-BABF-CF82-7D97-ECA4891F5B1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552" y="4650909"/>
              <a:ext cx="8280791" cy="1477328"/>
              <a:chOff x="-108857" y="4650909"/>
              <a:chExt cx="8280791" cy="1477328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28ABD70-A102-0D12-60FD-FC98872D8993}"/>
                  </a:ext>
                </a:extLst>
              </p:cNvPr>
              <p:cNvSpPr/>
              <p:nvPr/>
            </p:nvSpPr>
            <p:spPr>
              <a:xfrm>
                <a:off x="155563" y="4650909"/>
                <a:ext cx="8016371" cy="1477328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94B28A0-0285-8A6B-E643-BEFA563159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38547" y="4935358"/>
                <a:ext cx="2828014" cy="947087"/>
              </a:xfrm>
              <a:prstGeom prst="rect">
                <a:avLst/>
              </a:prstGeom>
              <a:ln w="76200">
                <a:solidFill>
                  <a:srgbClr val="FF0000"/>
                </a:solidFill>
              </a:ln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2D3E5D4-24C6-CB7C-6129-2A81051905E2}"/>
                  </a:ext>
                </a:extLst>
              </p:cNvPr>
              <p:cNvSpPr txBox="1"/>
              <p:nvPr/>
            </p:nvSpPr>
            <p:spPr>
              <a:xfrm>
                <a:off x="-108857" y="4650909"/>
                <a:ext cx="5345381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Knowing one’s limits: maximum</a:t>
                </a:r>
                <a:r>
                  <a:rPr kumimoji="0" lang="en-US" sz="1800" b="1" i="1" u="none" strike="noStrike" kern="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achievable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information with an ideal detector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800" dirty="0"/>
                  <a:t>- </a:t>
                </a:r>
                <a:r>
                  <a:rPr lang="en-US" sz="1600" dirty="0"/>
                  <a:t>Ideal acceptance, 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select all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signal events S</a:t>
                </a:r>
                <a:r>
                  <a:rPr kumimoji="0" lang="en-US" sz="1600" b="0" i="0" u="none" strike="noStrike" kern="0" cap="none" spc="0" normalizeH="0" baseline="-2500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sel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=S</a:t>
                </a:r>
                <a:r>
                  <a:rPr kumimoji="0" lang="en-US" sz="1600" b="0" i="0" u="none" strike="noStrike" kern="0" cap="none" spc="0" normalizeH="0" baseline="-2500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tot</a:t>
                </a:r>
                <a:endParaRPr lang="en-US" sz="1600" dirty="0"/>
              </a:p>
              <a:p>
                <a:pPr lvl="0" algn="ctr"/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- </a:t>
                </a:r>
                <a:r>
                  <a:rPr lang="en-US" sz="1600" dirty="0"/>
                  <a:t>I</a:t>
                </a:r>
                <a:r>
                  <a:rPr lang="en-US" sz="1600" noProof="0" dirty="0"/>
                  <a:t>deal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resolution, measured </a:t>
                </a:r>
                <a:r>
                  <a:rPr lang="en-US" sz="1600" dirty="0">
                    <a:sym typeface="Symbol" panose="05050102010706020507" pitchFamily="18" charset="2"/>
                  </a:rPr>
                  <a:t></a:t>
                </a:r>
                <a:r>
                  <a:rPr lang="en-US" sz="1600" baseline="-25000" dirty="0">
                    <a:sym typeface="Symbol" panose="05050102010706020507" pitchFamily="18" charset="2"/>
                  </a:rPr>
                  <a:t>i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is that from MC truth</a:t>
                </a:r>
              </a:p>
              <a:p>
                <a:pPr lvl="0" algn="ctr"/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(implies ideal</a:t>
                </a:r>
                <a:r>
                  <a:rPr kumimoji="0" lang="en-US" sz="1600" b="0" i="1" u="none" strike="noStrike" kern="0" cap="none" spc="0" normalizeH="0" noProof="0" dirty="0">
                    <a:ln>
                      <a:noFill/>
                    </a:ln>
                    <a:effectLst/>
                    <a:uLnTx/>
                    <a:uFillTx/>
                    <a:sym typeface="Arial"/>
                  </a:rPr>
                  <a:t> rejection of background events, </a:t>
                </a:r>
                <a:r>
                  <a:rPr lang="en-US" sz="1600" i="1" dirty="0">
                    <a:sym typeface="Symbol" panose="05050102010706020507" pitchFamily="18" charset="2"/>
                  </a:rPr>
                  <a:t></a:t>
                </a:r>
                <a:r>
                  <a:rPr lang="en-US" sz="1600" i="1" baseline="-25000" dirty="0">
                    <a:sym typeface="Symbol" panose="05050102010706020507" pitchFamily="18" charset="2"/>
                  </a:rPr>
                  <a:t>i</a:t>
                </a:r>
                <a:r>
                  <a:rPr lang="en-US" sz="1600" i="1" dirty="0"/>
                  <a:t>=0) </a:t>
                </a: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sym typeface="Arial"/>
                </a:endParaRPr>
              </a:p>
            </p:txBody>
          </p:sp>
        </p:grpSp>
        <p:sp>
          <p:nvSpPr>
            <p:cNvPr id="9" name="Right Arrow 16">
              <a:extLst>
                <a:ext uri="{FF2B5EF4-FFF2-40B4-BE49-F238E27FC236}">
                  <a16:creationId xmlns:a16="http://schemas.microsoft.com/office/drawing/2014/main" id="{FC6D4FD7-A4B8-B054-4232-838BEC484D67}"/>
                </a:ext>
              </a:extLst>
            </p:cNvPr>
            <p:cNvSpPr/>
            <p:nvPr/>
          </p:nvSpPr>
          <p:spPr>
            <a:xfrm>
              <a:off x="237103" y="5127172"/>
              <a:ext cx="384024" cy="250371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39ECC1B-0534-8E8C-2D3D-CA0A4C9E7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8068" y="3015959"/>
            <a:ext cx="2648058" cy="484979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470A566-25D6-409B-BB00-1F98804E442C}"/>
              </a:ext>
            </a:extLst>
          </p:cNvPr>
          <p:cNvGrpSpPr>
            <a:grpSpLocks noChangeAspect="1"/>
          </p:cNvGrpSpPr>
          <p:nvPr/>
        </p:nvGrpSpPr>
        <p:grpSpPr>
          <a:xfrm>
            <a:off x="650690" y="4799484"/>
            <a:ext cx="5575320" cy="1354217"/>
            <a:chOff x="3245951" y="3103319"/>
            <a:chExt cx="5575320" cy="135421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373AC8-2AAF-E49C-8A02-C74950A01AE8}"/>
                </a:ext>
              </a:extLst>
            </p:cNvPr>
            <p:cNvSpPr/>
            <p:nvPr/>
          </p:nvSpPr>
          <p:spPr>
            <a:xfrm>
              <a:off x="3719072" y="3103319"/>
              <a:ext cx="5102198" cy="1323439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4035D2-71C8-25FF-397A-AF996AFF7F64}"/>
                </a:ext>
              </a:extLst>
            </p:cNvPr>
            <p:cNvSpPr txBox="1"/>
            <p:nvPr/>
          </p:nvSpPr>
          <p:spPr>
            <a:xfrm>
              <a:off x="3633127" y="3319129"/>
              <a:ext cx="2366960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Weight Derivative 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Regression</a:t>
              </a:r>
            </a:p>
            <a:p>
              <a:pPr algn="ctr"/>
              <a:endParaRPr lang="en-US" sz="1000" b="1" dirty="0"/>
            </a:p>
            <a:p>
              <a:pPr algn="ctr"/>
              <a:r>
                <a:rPr lang="en-US" dirty="0">
                  <a:sym typeface="Symbol" panose="05050102010706020507" pitchFamily="18" charset="2"/>
                </a:rPr>
                <a:t></a:t>
              </a:r>
              <a:r>
                <a:rPr lang="en-US" baseline="-25000" dirty="0"/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(MC truth)</a:t>
              </a:r>
              <a:r>
                <a:rPr lang="en-US" dirty="0"/>
                <a:t> ~ q( x</a:t>
              </a:r>
              <a:r>
                <a:rPr lang="en-US" baseline="-25000" dirty="0"/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(MC)</a:t>
              </a:r>
              <a:r>
                <a:rPr lang="en-US" dirty="0"/>
                <a:t> 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C54FB38-5A4F-90BA-3191-CD27113606B0}"/>
                </a:ext>
              </a:extLst>
            </p:cNvPr>
            <p:cNvSpPr txBox="1"/>
            <p:nvPr/>
          </p:nvSpPr>
          <p:spPr>
            <a:xfrm>
              <a:off x="6285539" y="3103319"/>
              <a:ext cx="2535732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ym typeface="Symbol" panose="05050102010706020507" pitchFamily="18" charset="2"/>
                </a:rPr>
                <a:t>Data </a:t>
              </a:r>
              <a:r>
                <a:rPr lang="en-US" dirty="0"/>
                <a:t>observable </a:t>
              </a:r>
            </a:p>
            <a:p>
              <a:pPr algn="ctr"/>
              <a:r>
                <a:rPr lang="en-US" dirty="0"/>
                <a:t>event properties x</a:t>
              </a:r>
              <a:r>
                <a:rPr lang="en-US" baseline="-25000" dirty="0"/>
                <a:t>i</a:t>
              </a:r>
              <a:r>
                <a:rPr lang="en-US" baseline="30000" dirty="0">
                  <a:sym typeface="Symbol" panose="05050102010706020507" pitchFamily="18" charset="2"/>
                </a:rPr>
                <a:t>(DATA)</a:t>
              </a:r>
              <a:r>
                <a:rPr lang="en-US" dirty="0">
                  <a:sym typeface="Symbol" panose="05050102010706020507" pitchFamily="18" charset="2"/>
                </a:rPr>
                <a:t> </a:t>
              </a:r>
              <a:endParaRPr lang="en-US" dirty="0"/>
            </a:p>
            <a:p>
              <a:pPr algn="ctr"/>
              <a:endParaRPr lang="en-US" sz="800" b="1" dirty="0">
                <a:solidFill>
                  <a:srgbClr val="00B0F0"/>
                </a:solidFill>
              </a:endParaRPr>
            </a:p>
            <a:p>
              <a:pPr algn="ctr"/>
              <a:r>
                <a:rPr lang="en-US" sz="1600" b="1" u="sng" dirty="0">
                  <a:solidFill>
                    <a:srgbClr val="FF0000"/>
                  </a:solidFill>
                </a:rPr>
                <a:t>Fit WDR regressor</a:t>
              </a:r>
            </a:p>
            <a:p>
              <a:pPr algn="ctr"/>
              <a:r>
                <a:rPr lang="en-US" b="1" dirty="0">
                  <a:sym typeface="Symbol" panose="05050102010706020507" pitchFamily="18" charset="2"/>
                </a:rPr>
                <a:t>q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(DATA) </a:t>
              </a:r>
              <a:r>
                <a:rPr lang="en-US" b="1" dirty="0"/>
                <a:t>=  q( x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(DATA)</a:t>
              </a:r>
              <a:r>
                <a:rPr lang="en-US" b="1" dirty="0"/>
                <a:t> )</a:t>
              </a:r>
            </a:p>
            <a:p>
              <a:pPr algn="ctr"/>
              <a:r>
                <a:rPr lang="en-US" b="1" dirty="0">
                  <a:sym typeface="Symbol" panose="05050102010706020507" pitchFamily="18" charset="2"/>
                </a:rPr>
                <a:t>q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(MC) </a:t>
              </a:r>
              <a:r>
                <a:rPr lang="en-US" b="1" dirty="0"/>
                <a:t>=  q( x</a:t>
              </a:r>
              <a:r>
                <a:rPr lang="en-US" b="1" baseline="-25000" dirty="0"/>
                <a:t>i</a:t>
              </a:r>
              <a:r>
                <a:rPr lang="en-US" b="1" baseline="30000" dirty="0">
                  <a:sym typeface="Symbol" panose="05050102010706020507" pitchFamily="18" charset="2"/>
                </a:rPr>
                <a:t>(MC)</a:t>
              </a:r>
              <a:r>
                <a:rPr lang="en-US" b="1" dirty="0"/>
                <a:t> )</a:t>
              </a:r>
            </a:p>
          </p:txBody>
        </p:sp>
        <p:sp>
          <p:nvSpPr>
            <p:cNvPr id="18" name="Right Arrow 26">
              <a:extLst>
                <a:ext uri="{FF2B5EF4-FFF2-40B4-BE49-F238E27FC236}">
                  <a16:creationId xmlns:a16="http://schemas.microsoft.com/office/drawing/2014/main" id="{02CC4866-9CD0-B3BD-55A1-48BCFCC2BAEE}"/>
                </a:ext>
              </a:extLst>
            </p:cNvPr>
            <p:cNvSpPr/>
            <p:nvPr/>
          </p:nvSpPr>
          <p:spPr>
            <a:xfrm>
              <a:off x="3245951" y="3642135"/>
              <a:ext cx="384024" cy="25037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27">
              <a:extLst>
                <a:ext uri="{FF2B5EF4-FFF2-40B4-BE49-F238E27FC236}">
                  <a16:creationId xmlns:a16="http://schemas.microsoft.com/office/drawing/2014/main" id="{9DAD7B7C-11B0-45A6-151A-12B965B5205A}"/>
                </a:ext>
              </a:extLst>
            </p:cNvPr>
            <p:cNvSpPr/>
            <p:nvPr/>
          </p:nvSpPr>
          <p:spPr>
            <a:xfrm>
              <a:off x="5987871" y="3642134"/>
              <a:ext cx="384024" cy="250371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16C8340-E2BE-B66B-9EA3-2BBDC4319769}"/>
              </a:ext>
            </a:extLst>
          </p:cNvPr>
          <p:cNvSpPr txBox="1"/>
          <p:nvPr/>
        </p:nvSpPr>
        <p:spPr>
          <a:xfrm>
            <a:off x="7526956" y="5162542"/>
            <a:ext cx="3878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https://doi.org/10.1051/epjconf/202024506038</a:t>
            </a:r>
            <a:endParaRPr lang="en-US" dirty="0"/>
          </a:p>
          <a:p>
            <a:r>
              <a:rPr lang="en-US" dirty="0">
                <a:hlinkClick r:id="rId6"/>
              </a:rPr>
              <a:t>https://zenodo.org/record/3715951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2399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>
            <a:extLst>
              <a:ext uri="{FF2B5EF4-FFF2-40B4-BE49-F238E27FC236}">
                <a16:creationId xmlns:a16="http://schemas.microsoft.com/office/drawing/2014/main" id="{9F2D68FA-D4E2-5395-0BA3-08A09B1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73668"/>
            <a:ext cx="9304126" cy="618295"/>
          </a:xfrm>
        </p:spPr>
        <p:txBody>
          <a:bodyPr/>
          <a:lstStyle/>
          <a:p>
            <a:r>
              <a:rPr lang="en-US" dirty="0"/>
              <a:t>Memory layouts – AOS, SOA, AOSOA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6DF2E67-D9C3-8330-8D25-AF6B66873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04775" y="2060055"/>
            <a:ext cx="12372975" cy="3589392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We have experimented with three possible memory layouts for momenta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(1) Array-of-Structures </a:t>
            </a:r>
            <a:r>
              <a:rPr lang="en-US" b="1" dirty="0"/>
              <a:t>AOS</a:t>
            </a:r>
            <a:r>
              <a:rPr lang="en-US" dirty="0"/>
              <a:t>: momenta[Nevt][Npar][4]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(2) Structure-of-Arrays </a:t>
            </a:r>
            <a:r>
              <a:rPr lang="en-US" b="1" dirty="0"/>
              <a:t>SOA</a:t>
            </a:r>
            <a:r>
              <a:rPr lang="en-US" dirty="0"/>
              <a:t>: momenta[Npar][4][Nevt]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(3) </a:t>
            </a:r>
            <a:r>
              <a:rPr lang="en-US" b="1" dirty="0">
                <a:solidFill>
                  <a:srgbClr val="FF0000"/>
                </a:solidFill>
              </a:rPr>
              <a:t>AOSOA: momenta[Npag][Npar][4][Nepp] </a:t>
            </a:r>
            <a:r>
              <a:rPr lang="en-US" dirty="0"/>
              <a:t>with Nevt = Npag (“pages”) * Nepp (“events per page”)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We are using AOSOA’s as the current default – but this is still largely configurable</a:t>
            </a:r>
          </a:p>
          <a:p>
            <a:pPr lvl="3">
              <a:spcBef>
                <a:spcPts val="0"/>
              </a:spcBef>
            </a:pPr>
            <a:endParaRPr lang="en-US" b="1" i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  <a:highlight>
                  <a:srgbClr val="FFFF00"/>
                </a:highlight>
              </a:rPr>
              <a:t>For CPU vectorization, AOSOAs (or SOAs) are absolutely mandatory!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We use an AOSOA with Nepp equal to the SIMD vector size NeppV – and an </a:t>
            </a:r>
            <a:r>
              <a:rPr lang="en-US" dirty="0">
                <a:solidFill>
                  <a:srgbClr val="FF0000"/>
                </a:solidFill>
              </a:rPr>
              <a:t>aligned </a:t>
            </a:r>
            <a:r>
              <a:rPr lang="en-US" i="1" dirty="0">
                <a:solidFill>
                  <a:srgbClr val="FF0000"/>
                </a:solidFill>
              </a:rPr>
              <a:t>malloc </a:t>
            </a:r>
            <a:r>
              <a:rPr lang="en-US" dirty="0"/>
              <a:t>is needed too!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performance comparison we also build a no-SIMD mode with Nepp=1, which is effectively an AOS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  <a:highlight>
                  <a:srgbClr val="FFFF00"/>
                </a:highlight>
              </a:rPr>
              <a:t>For GPUs (1 event per thread), AOSOAs are faster (fewer memory accesses) but not strictly necessary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We use Nepp=4(8) for doubles(floats) so that each page is 32 bytes (the “sector” size, or L2 cache line size)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a given number of “requests”, </a:t>
            </a:r>
            <a:r>
              <a:rPr lang="en-US" i="1" dirty="0">
                <a:solidFill>
                  <a:srgbClr val="FF0000"/>
                </a:solidFill>
              </a:rPr>
              <a:t>AOS uses 4 times more “sectors” (transactions) than AOSOA </a:t>
            </a:r>
            <a:r>
              <a:rPr lang="en-US" dirty="0"/>
              <a:t>with Nepp=4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Coding for SIMD is more complex than coding for GPUs...</a:t>
            </a:r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7773AC-044C-BDD8-74CA-AF11205DC4DC}"/>
              </a:ext>
            </a:extLst>
          </p:cNvPr>
          <p:cNvGrpSpPr/>
          <p:nvPr/>
        </p:nvGrpSpPr>
        <p:grpSpPr>
          <a:xfrm>
            <a:off x="190245" y="345143"/>
            <a:ext cx="1976631" cy="1547532"/>
            <a:chOff x="2645189" y="4880008"/>
            <a:chExt cx="1976631" cy="154753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E957C50-4DA7-0302-B94C-0F838812A2BE}"/>
                </a:ext>
              </a:extLst>
            </p:cNvPr>
            <p:cNvSpPr/>
            <p:nvPr/>
          </p:nvSpPr>
          <p:spPr>
            <a:xfrm>
              <a:off x="2645189" y="4880008"/>
              <a:ext cx="1976631" cy="1547532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23E8345-65D7-DFF3-972F-1046234CF5A4}"/>
                </a:ext>
              </a:extLst>
            </p:cNvPr>
            <p:cNvSpPr txBox="1"/>
            <p:nvPr/>
          </p:nvSpPr>
          <p:spPr>
            <a:xfrm>
              <a:off x="2756450" y="6102908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EBCE48-FAE1-DA7B-0AB6-571ABBD6C051}"/>
                </a:ext>
              </a:extLst>
            </p:cNvPr>
            <p:cNvSpPr txBox="1"/>
            <p:nvPr/>
          </p:nvSpPr>
          <p:spPr>
            <a:xfrm>
              <a:off x="2750792" y="5313944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7D3D31-E960-5CA1-E315-E01401A0BE6E}"/>
                </a:ext>
              </a:extLst>
            </p:cNvPr>
            <p:cNvGrpSpPr/>
            <p:nvPr/>
          </p:nvGrpSpPr>
          <p:grpSpPr>
            <a:xfrm>
              <a:off x="3433668" y="5940651"/>
              <a:ext cx="391384" cy="226331"/>
              <a:chOff x="3362498" y="3679432"/>
              <a:chExt cx="391384" cy="226331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DE03A3B-86E5-161C-915D-5C1C1D518E42}"/>
                  </a:ext>
                </a:extLst>
              </p:cNvPr>
              <p:cNvCxnSpPr/>
              <p:nvPr/>
            </p:nvCxnSpPr>
            <p:spPr>
              <a:xfrm flipH="1">
                <a:off x="3362498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13E0E400-CBFA-ED7E-71EB-BFFA24B5683A}"/>
                  </a:ext>
                </a:extLst>
              </p:cNvPr>
              <p:cNvCxnSpPr/>
              <p:nvPr/>
            </p:nvCxnSpPr>
            <p:spPr>
              <a:xfrm flipH="1">
                <a:off x="341569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B3A3D0B-B2EE-E4F5-4056-FEDA072CC5D9}"/>
                  </a:ext>
                </a:extLst>
              </p:cNvPr>
              <p:cNvCxnSpPr/>
              <p:nvPr/>
            </p:nvCxnSpPr>
            <p:spPr>
              <a:xfrm flipH="1">
                <a:off x="3474538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4325C36D-BE24-40A4-557A-AFE73D33A7D2}"/>
                  </a:ext>
                </a:extLst>
              </p:cNvPr>
              <p:cNvCxnSpPr/>
              <p:nvPr/>
            </p:nvCxnSpPr>
            <p:spPr>
              <a:xfrm flipH="1">
                <a:off x="3531942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5F694BBD-2A8D-A550-7107-BC7DE600E742}"/>
                  </a:ext>
                </a:extLst>
              </p:cNvPr>
              <p:cNvCxnSpPr/>
              <p:nvPr/>
            </p:nvCxnSpPr>
            <p:spPr>
              <a:xfrm flipH="1">
                <a:off x="3584437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52A07A0-8EF9-6C5A-DADE-9DBD01D56E9F}"/>
                  </a:ext>
                </a:extLst>
              </p:cNvPr>
              <p:cNvCxnSpPr/>
              <p:nvPr/>
            </p:nvCxnSpPr>
            <p:spPr>
              <a:xfrm flipH="1">
                <a:off x="3637630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81D5A5EE-6670-A3B0-D66F-B01C8504EA70}"/>
                  </a:ext>
                </a:extLst>
              </p:cNvPr>
              <p:cNvCxnSpPr/>
              <p:nvPr/>
            </p:nvCxnSpPr>
            <p:spPr>
              <a:xfrm flipH="1">
                <a:off x="3696477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1E8750AE-6B72-7B59-B08F-7D3238B29125}"/>
                  </a:ext>
                </a:extLst>
              </p:cNvPr>
              <p:cNvCxnSpPr/>
              <p:nvPr/>
            </p:nvCxnSpPr>
            <p:spPr>
              <a:xfrm flipH="1">
                <a:off x="375388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298ECD6-13EE-7DD7-A053-0E5123E62D34}"/>
                </a:ext>
              </a:extLst>
            </p:cNvPr>
            <p:cNvSpPr txBox="1"/>
            <p:nvPr/>
          </p:nvSpPr>
          <p:spPr>
            <a:xfrm>
              <a:off x="2750507" y="4975114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31AD57D-A30D-8B29-76E9-FBBCE7CC909F}"/>
                </a:ext>
              </a:extLst>
            </p:cNvPr>
            <p:cNvGrpSpPr/>
            <p:nvPr/>
          </p:nvGrpSpPr>
          <p:grpSpPr>
            <a:xfrm>
              <a:off x="3441358" y="5213853"/>
              <a:ext cx="391384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43FF20-BC21-2A4E-F6F3-894FDED2046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CE53C27-FBC5-AB22-C632-30CB7809D3E2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A4E6789C-233E-C02B-C8FC-D4129A8D379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DA60E2E-048B-D3BA-A9A4-F0457DFA2786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1112D68-C9AF-2571-86A5-E0B13D1E63BD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DAE872E-4BF0-E8EA-9171-5C9CD822648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734F74F-5FFB-0BFF-8981-5074F0E9D5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B5ABA2B-2281-6841-07D7-467BF74644F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5EEFC7E2-ACE6-16AA-20BE-F05741B163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1257" y="668844"/>
                <a:ext cx="10295594" cy="13754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342900" marR="0" lvl="0" indent="-190500" algn="l" rtl="0">
                  <a:lnSpc>
                    <a:spcPct val="100000"/>
                  </a:lnSpc>
                  <a:spcBef>
                    <a:spcPts val="48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742950" marR="0" lvl="1" indent="-15875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143000" marR="0" lvl="2" indent="-114300" algn="l" rtl="0">
                  <a:lnSpc>
                    <a:spcPct val="100000"/>
                  </a:lnSpc>
                  <a:spcBef>
                    <a:spcPts val="36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600200" marR="0" lvl="3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057400" marR="0" lvl="4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»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514600" marR="0" lvl="5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2971800" marR="0" lvl="6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429000" marR="0" lvl="7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3886200" marR="0" lvl="8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sz="1800" dirty="0"/>
                  <a:t>      Matrix element calculation (simplified example)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i="1" dirty="0">
                    <a:solidFill>
                      <a:srgbClr val="FF0000"/>
                    </a:solidFill>
                  </a:rPr>
                  <a:t>inputs[4*Npar*Nevt] </a:t>
                </a:r>
                <a:r>
                  <a:rPr lang="en-US" sz="1600" i="1" dirty="0"/>
                  <a:t>=</a:t>
                </a:r>
                <a:r>
                  <a:rPr lang="en-US" sz="1600" dirty="0"/>
                  <a:t> (x,y,z,E)-momentum of Npar particles for Nevt events (n-dim array, substructure)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i="1" dirty="0"/>
                  <a:t>outputs[Nevt] =</a:t>
                </a:r>
                <a:r>
                  <a:rPr lang="en-US" sz="1600" dirty="0"/>
                  <a:t> matrix element for Nevt events (1-dim array, no substructure)</a:t>
                </a:r>
              </a:p>
              <a:p>
                <a:pPr marL="584200" lvl="1" indent="0">
                  <a:spcBef>
                    <a:spcPts val="0"/>
                  </a:spcBef>
                  <a:buNone/>
                </a:pPr>
                <a:endParaRPr lang="en-US" sz="700" dirty="0"/>
              </a:p>
              <a:p>
                <a:pPr marL="584200" lvl="1" indent="0">
                  <a:spcBef>
                    <a:spcPts val="0"/>
                  </a:spcBef>
                  <a:buNone/>
                </a:pPr>
                <a:r>
                  <a:rPr lang="en-US" sz="1600" dirty="0"/>
                  <a:t>Example: Npar=6 particles for the 2</a:t>
                </a:r>
                <a:r>
                  <a:rPr lang="en-US" sz="16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4</a:t>
                </a:r>
                <a:r>
                  <a:rPr lang="en-US" sz="1600" dirty="0"/>
                  <a:t> process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600" dirty="0">
                    <a:solidFill>
                      <a:srgbClr val="0033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6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5EEFC7E2-ACE6-16AA-20BE-F05741B16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257" y="668844"/>
                <a:ext cx="10295594" cy="1375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62779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AC1336-E0C8-9A4F-7336-7BFDB6BD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GPU memory access – NSight Compute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D242E55-135A-9695-4EE5-814EE6B64DD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40002" y="1123951"/>
                <a:ext cx="11721599" cy="5258922"/>
              </a:xfrm>
            </p:spPr>
            <p:txBody>
              <a:bodyPr/>
              <a:lstStyle/>
              <a:p>
                <a:r>
                  <a:rPr lang="en-US" dirty="0"/>
                  <a:t>Explicitly collect two relevant profiler metrics in NSight Compute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“requests” </a:t>
                </a:r>
                <a:r>
                  <a:rPr lang="en-US" dirty="0"/>
                  <a:t>: </a:t>
                </a:r>
                <a:r>
                  <a:rPr lang="en-US" i="1" dirty="0"/>
                  <a:t>l1tex__t_requests_pipe_lsu_mem_global_op_ld.sum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“sectors” </a:t>
                </a:r>
                <a:r>
                  <a:rPr lang="en-US" dirty="0"/>
                  <a:t>(i.e. transactions, network roundtrips): </a:t>
                </a:r>
                <a:r>
                  <a:rPr lang="en-US" i="1" dirty="0"/>
                  <a:t>l1tex__t_sectors_pipe_lsu_mem_global_op_ld.sum</a:t>
                </a:r>
              </a:p>
              <a:p>
                <a:pPr lvl="1"/>
                <a:r>
                  <a:rPr lang="en-US" dirty="0"/>
                  <a:t>this is from old tests in August 2020 (</a:t>
                </a:r>
                <a:r>
                  <a:rPr lang="en-US" dirty="0">
                    <a:hlinkClick r:id="rId2"/>
                  </a:rPr>
                  <a:t>issue #16</a:t>
                </a:r>
                <a:r>
                  <a:rPr lang="en-US" dirty="0"/>
                  <a:t>), the profiler metrics names may have changed since then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Profile AOS against the AOSOA baseline</a:t>
                </a:r>
              </a:p>
              <a:p>
                <a:pPr lvl="1"/>
                <a:r>
                  <a:rPr lang="en-US" dirty="0"/>
                  <a:t>same number of “requests” in AOS and AOSOA</a:t>
                </a:r>
              </a:p>
              <a:p>
                <a:pPr lvl="1"/>
                <a:r>
                  <a:rPr lang="en-US" dirty="0">
                    <a:solidFill>
                      <a:srgbClr val="009900"/>
                    </a:solidFill>
                  </a:rPr>
                  <a:t>AOS needs 4 times as many “sectors” as AOSOA </a:t>
                </a:r>
                <a:r>
                  <a:rPr lang="en-US" dirty="0"/>
                  <a:t>(which fits 4 doubles in a 32-byte cache line)</a:t>
                </a:r>
              </a:p>
              <a:p>
                <a:pPr lvl="1"/>
                <a:r>
                  <a:rPr lang="en-US" dirty="0"/>
                  <a:t>in other words: </a:t>
                </a:r>
                <a:r>
                  <a:rPr lang="en-US" i="1" dirty="0">
                    <a:solidFill>
                      <a:srgbClr val="FF0000"/>
                    </a:solidFill>
                  </a:rPr>
                  <a:t>AOSOA provides coalesced memory access, AOS does not</a:t>
                </a:r>
              </a:p>
              <a:p>
                <a:pPr lvl="1"/>
                <a:r>
                  <a:rPr lang="en-US" dirty="0"/>
                  <a:t>for what it is worth (not much!), the actual slowdown in this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sz="1800" i="1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dirty="0"/>
                  <a:t>example was only 7% however</a:t>
                </a:r>
              </a:p>
              <a:p>
                <a:pPr lvl="1"/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D242E55-135A-9695-4EE5-814EE6B64D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40002" y="1123951"/>
                <a:ext cx="11721599" cy="525892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EC9A236-2BBD-743A-BC25-EEA34349C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72910"/>
            <a:ext cx="12192000" cy="13502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9454686-1734-7682-8C82-F12411A4632F}"/>
              </a:ext>
            </a:extLst>
          </p:cNvPr>
          <p:cNvSpPr/>
          <p:nvPr/>
        </p:nvSpPr>
        <p:spPr>
          <a:xfrm>
            <a:off x="5966884" y="3897840"/>
            <a:ext cx="5739341" cy="2063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67C04C-B775-7BDE-40B3-70BA86BF487B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5966884" y="4104140"/>
            <a:ext cx="2869671" cy="982210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7130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58EF9E1-FDDB-6984-A385-65B1491C9691}"/>
                  </a:ext>
                </a:extLst>
              </p:cNvPr>
              <p:cNvSpPr txBox="1"/>
              <p:nvPr/>
            </p:nvSpPr>
            <p:spPr>
              <a:xfrm>
                <a:off x="1" y="2158313"/>
                <a:ext cx="12281646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u="sng" dirty="0"/>
                  <a:t>In practice</a:t>
                </a:r>
                <a:r>
                  <a:rPr lang="en-US" sz="1800" dirty="0"/>
                  <a:t> in MG5aMC: use </a:t>
                </a:r>
                <a:r>
                  <a:rPr lang="en-US" sz="1800" b="1" dirty="0"/>
                  <a:t>helicity amplitudes and QCD color decomposition</a:t>
                </a:r>
              </a:p>
              <a:p>
                <a:endParaRPr lang="en-US" sz="1800" dirty="0"/>
              </a:p>
              <a:p>
                <a:r>
                  <a:rPr lang="en-US" sz="1800" dirty="0">
                    <a:latin typeface="+mj-lt"/>
                  </a:rPr>
                  <a:t>1. (for each helicity </a:t>
                </a:r>
                <a:r>
                  <a:rPr lang="en-US" sz="1800" dirty="0">
                    <a:latin typeface="+mj-lt"/>
                    <a:sym typeface="Symbol" panose="05050102010706020507" pitchFamily="18" charset="2"/>
                  </a:rPr>
                  <a:t>) compute partial amplitudes </a:t>
                </a:r>
                <a:r>
                  <a:rPr lang="en-US" sz="1800" dirty="0" err="1">
                    <a:latin typeface="+mj-lt"/>
                    <a:sym typeface="Symbol" panose="05050102010706020507" pitchFamily="18" charset="2"/>
                  </a:rPr>
                  <a:t>J</a:t>
                </a:r>
                <a:r>
                  <a:rPr lang="en-US" sz="1800" baseline="30000" dirty="0" err="1">
                    <a:latin typeface="+mj-lt"/>
                    <a:sym typeface="Symbol" panose="05050102010706020507" pitchFamily="18" charset="2"/>
                  </a:rPr>
                  <a:t>f</a:t>
                </a:r>
                <a:r>
                  <a:rPr lang="en-US" sz="1800" dirty="0">
                    <a:latin typeface="+mj-lt"/>
                    <a:sym typeface="Symbol" panose="05050102010706020507" pitchFamily="18" charset="2"/>
                  </a:rPr>
                  <a:t> for each color ordering permutation f (sum diagrams relevant to f)</a:t>
                </a:r>
                <a:endParaRPr lang="en-US" sz="1800" dirty="0">
                  <a:latin typeface="+mj-lt"/>
                </a:endParaRPr>
              </a:p>
              <a:p>
                <a:endParaRPr lang="en-US" sz="1800" dirty="0">
                  <a:latin typeface="+mj-lt"/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r>
                  <a:rPr lang="en-US" sz="1800" dirty="0">
                    <a:sym typeface="Symbol" panose="05050102010706020507" pitchFamily="18" charset="2"/>
                  </a:rPr>
                  <a:t>2.</a:t>
                </a:r>
                <a:r>
                  <a:rPr lang="en-US" sz="1800" dirty="0"/>
                  <a:t> (for each helicity </a:t>
                </a:r>
                <a:r>
                  <a:rPr lang="en-US" sz="1800" dirty="0">
                    <a:sym typeface="Symbol" panose="05050102010706020507" pitchFamily="18" charset="2"/>
                  </a:rPr>
                  <a:t>) compute the sum over colors as the quadratic form JCJ* using the constant color matrix C</a:t>
                </a:r>
                <a:endParaRPr lang="en-US" sz="1800" dirty="0">
                  <a:latin typeface="+mj-lt"/>
                </a:endParaRPr>
              </a:p>
              <a:p>
                <a:endParaRPr lang="en-US" sz="1800" dirty="0">
                  <a:latin typeface="+mj-lt"/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r>
                  <a:rPr lang="en-US" sz="1800" dirty="0">
                    <a:sym typeface="Symbol" panose="05050102010706020507" pitchFamily="18" charset="2"/>
                  </a:rPr>
                  <a:t>3. sum over helicities </a:t>
                </a:r>
                <a:r>
                  <a:rPr lang="en-US" dirty="0">
                    <a:latin typeface="+mj-lt"/>
                  </a:rPr>
                  <a:t>[Example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: 128 helicities </a:t>
                </a:r>
                <a:r>
                  <a:rPr lang="en-US" dirty="0">
                    <a:latin typeface="+mj-lt"/>
                  </a:rPr>
                  <a:t>(before and after filtering)]</a:t>
                </a:r>
              </a:p>
              <a:p>
                <a:endParaRPr lang="en-US" sz="1800" dirty="0">
                  <a:latin typeface="+mj-lt"/>
                </a:endParaRPr>
              </a:p>
              <a:p>
                <a:r>
                  <a:rPr lang="en-US" sz="1800" b="1" i="1" u="sng" dirty="0">
                    <a:solidFill>
                      <a:srgbClr val="00B050"/>
                    </a:solidFill>
                    <a:latin typeface="+mj-lt"/>
                  </a:rPr>
                  <a:t>Each step computes many events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b="1" i="1" u="sng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1" i="1" u="sng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en-GB" sz="1800" b="1" i="1" u="sng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i="1" u="sng" dirty="0">
                    <a:solidFill>
                      <a:srgbClr val="00B050"/>
                    </a:solidFill>
                    <a:latin typeface="+mj-lt"/>
                  </a:rPr>
                  <a:t>in parallel! CPU: 1 SIMD event-vector at a time. GPU: 1 event per thread.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58EF9E1-FDDB-6984-A385-65B1491C9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158313"/>
                <a:ext cx="12281646" cy="4247317"/>
              </a:xfrm>
              <a:prstGeom prst="rect">
                <a:avLst/>
              </a:prstGeom>
              <a:blipFill>
                <a:blip r:embed="rId2"/>
                <a:stretch>
                  <a:fillRect l="-397" t="-717" b="-1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78CF47B-AF32-EF23-2533-3827E5A3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13008"/>
            <a:ext cx="11721599" cy="618295"/>
          </a:xfrm>
        </p:spPr>
        <p:txBody>
          <a:bodyPr/>
          <a:lstStyle/>
          <a:p>
            <a:r>
              <a:rPr lang="en-US" dirty="0"/>
              <a:t>Inside the ME calculation: Feynman diagrams, colors, helicities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21FF088-45A0-9361-B4A4-7E8550915A47}"/>
                  </a:ext>
                </a:extLst>
              </p:cNvPr>
              <p:cNvSpPr txBox="1"/>
              <p:nvPr/>
            </p:nvSpPr>
            <p:spPr>
              <a:xfrm>
                <a:off x="4541286" y="719223"/>
                <a:ext cx="674735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Given the momenta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800" dirty="0"/>
                  <a:t> of initial+final partons </a:t>
                </a:r>
                <a:r>
                  <a:rPr lang="en-US" sz="1800" dirty="0">
                    <a:highlight>
                      <a:srgbClr val="FFFF00"/>
                    </a:highlight>
                  </a:rPr>
                  <a:t>in one specific event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Sum over all helicity combinations </a:t>
                </a:r>
                <a:r>
                  <a:rPr lang="en-US" sz="1800" dirty="0">
                    <a:highlight>
                      <a:srgbClr val="FFFF00"/>
                    </a:highlight>
                    <a:sym typeface="Symbol" panose="05050102010706020507" pitchFamily="18" charset="2"/>
                  </a:rPr>
                  <a:t></a:t>
                </a:r>
                <a:r>
                  <a:rPr lang="en-US" sz="1800" dirty="0"/>
                  <a:t> of initial+final partons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Sum over all color combinations </a:t>
                </a:r>
                <a:r>
                  <a:rPr lang="en-US" sz="1800" dirty="0">
                    <a:highlight>
                      <a:srgbClr val="FFFF00"/>
                    </a:highlight>
                    <a:sym typeface="Symbol" panose="05050102010706020507" pitchFamily="18" charset="2"/>
                  </a:rPr>
                  <a:t>c </a:t>
                </a:r>
                <a:r>
                  <a:rPr lang="en-US" sz="1800" dirty="0"/>
                  <a:t>of initial+final partons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Include all Feynman diagrams d </a:t>
                </a:r>
                <a:r>
                  <a:rPr lang="en-US" sz="1800" dirty="0"/>
                  <a:t>allowed for the given </a:t>
                </a:r>
                <a:r>
                  <a:rPr lang="en-US" sz="1800" dirty="0">
                    <a:sym typeface="Symbol" panose="05050102010706020507" pitchFamily="18" charset="2"/>
                  </a:rPr>
                  <a:t> </a:t>
                </a:r>
                <a:r>
                  <a:rPr lang="en-US" sz="1800" dirty="0"/>
                  <a:t>and </a:t>
                </a:r>
                <a:r>
                  <a:rPr lang="en-US" sz="1800" dirty="0">
                    <a:sym typeface="Symbol" panose="05050102010706020507" pitchFamily="18" charset="2"/>
                  </a:rPr>
                  <a:t>c</a:t>
                </a:r>
                <a:endParaRPr lang="en-US" sz="18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21FF088-45A0-9361-B4A4-7E8550915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286" y="719223"/>
                <a:ext cx="6747357" cy="1200329"/>
              </a:xfrm>
              <a:prstGeom prst="rect">
                <a:avLst/>
              </a:prstGeom>
              <a:blipFill>
                <a:blip r:embed="rId3"/>
                <a:stretch>
                  <a:fillRect l="-813" t="-6599" r="-181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0C6F2E8-E124-AC32-D1C1-3ED42A132B57}"/>
                  </a:ext>
                </a:extLst>
              </p:cNvPr>
              <p:cNvSpPr txBox="1"/>
              <p:nvPr/>
            </p:nvSpPr>
            <p:spPr>
              <a:xfrm>
                <a:off x="4109423" y="3208062"/>
                <a:ext cx="73007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Example </a:t>
                </a:r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sz="1400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: 1240 Feynman diagrams </a:t>
                </a:r>
                <a:r>
                  <a:rPr lang="en-US" sz="1400" dirty="0">
                    <a:latin typeface="+mj-lt"/>
                  </a:rPr>
                  <a:t>(using helicity amplitudes)</a:t>
                </a:r>
              </a:p>
              <a:p>
                <a:r>
                  <a:rPr lang="en-US" dirty="0">
                    <a:latin typeface="+mj-lt"/>
                  </a:rPr>
                  <a:t>T</a:t>
                </a:r>
                <a:r>
                  <a:rPr lang="en-US" sz="1400" dirty="0">
                    <a:latin typeface="+mj-lt"/>
                  </a:rPr>
                  <a:t>his takes </a:t>
                </a:r>
                <a:r>
                  <a:rPr lang="en-US" sz="1400" b="1" dirty="0">
                    <a:solidFill>
                      <a:srgbClr val="FF0000"/>
                    </a:solidFill>
                    <a:latin typeface="+mj-lt"/>
                  </a:rPr>
                  <a:t>~40% of the CPU time </a:t>
                </a:r>
                <a:r>
                  <a:rPr lang="en-US" sz="1400" dirty="0">
                    <a:latin typeface="+mj-lt"/>
                  </a:rPr>
                  <a:t>for this process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0C6F2E8-E124-AC32-D1C1-3ED42A132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423" y="3208062"/>
                <a:ext cx="7300702" cy="523220"/>
              </a:xfrm>
              <a:prstGeom prst="rect">
                <a:avLst/>
              </a:prstGeom>
              <a:blipFill>
                <a:blip r:embed="rId7"/>
                <a:stretch>
                  <a:fillRect l="-250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D719496-8251-CAAA-F9CE-FCA6E7B68868}"/>
                  </a:ext>
                </a:extLst>
              </p:cNvPr>
              <p:cNvSpPr txBox="1"/>
              <p:nvPr/>
            </p:nvSpPr>
            <p:spPr>
              <a:xfrm>
                <a:off x="5827060" y="4635072"/>
                <a:ext cx="62663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Example </a:t>
                </a:r>
                <a:r>
                  <a:rPr lang="en-US" dirty="0">
                    <a:solidFill>
                      <a:srgbClr val="FF0000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120 color ordering permutations, 120x120 matrix</a:t>
                </a:r>
              </a:p>
              <a:p>
                <a:r>
                  <a:rPr lang="en-US" dirty="0"/>
                  <a:t>This takes </a:t>
                </a:r>
                <a:r>
                  <a:rPr lang="en-US" b="1" dirty="0">
                    <a:solidFill>
                      <a:srgbClr val="FF0000"/>
                    </a:solidFill>
                  </a:rPr>
                  <a:t>~60% of the CPU time </a:t>
                </a:r>
                <a:r>
                  <a:rPr lang="en-US" dirty="0"/>
                  <a:t>for this process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D719496-8251-CAAA-F9CE-FCA6E7B68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060" y="4635072"/>
                <a:ext cx="6266328" cy="523220"/>
              </a:xfrm>
              <a:prstGeom prst="rect">
                <a:avLst/>
              </a:prstGeom>
              <a:blipFill>
                <a:blip r:embed="rId8"/>
                <a:stretch>
                  <a:fillRect l="-292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7CF7DA5-78ED-2FBE-1930-CFF56B1AC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002" y="857723"/>
            <a:ext cx="4133031" cy="9031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B54DF0-64EF-C32C-258B-7E7F82DE2D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2613" y="3084152"/>
            <a:ext cx="3316288" cy="8724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7A85DA-F24F-C6DB-0E48-22655E2B83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613" y="4447156"/>
            <a:ext cx="4612591" cy="93646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699429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4C33A-0F4F-8FF5-D8CF-83A273081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vectorization – why choose Compiler Vector Extensions?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C2018-96B2-2BF9-9947-048C0CE8D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309036"/>
            <a:ext cx="11721599" cy="50738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Portable – available in gcc, clang, icpx (from clang) with minimal differences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Do not require any external libraries </a:t>
            </a:r>
            <a:r>
              <a:rPr lang="en-US" dirty="0"/>
              <a:t>or tools (VC, VCL, VecCore, xSIMD, UME::SIMD, or SYCL...)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Powerful, but easy to use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No need to debug auto-vectorization </a:t>
            </a:r>
            <a:r>
              <a:rPr lang="en-US" dirty="0"/>
              <a:t>when it does not vectorize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As powerful as intrinsics, but much easier to write </a:t>
            </a:r>
            <a:r>
              <a:rPr lang="en-US" dirty="0"/>
              <a:t>(higher-level abstractions) 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Intuitive – </a:t>
            </a:r>
            <a:r>
              <a:rPr lang="en-US" i="1" dirty="0"/>
              <a:t>CVEs force you to think in terms of vector types!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Minor disadvantage – no vector complex type out of the box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it was easy to write it in our case </a:t>
            </a:r>
            <a:r>
              <a:rPr lang="en-US" dirty="0">
                <a:sym typeface="Wingdings" panose="05000000000000000000" pitchFamily="2" charset="2"/>
              </a:rPr>
              <a:t>(RRRRIIII memory layout) </a:t>
            </a:r>
            <a:r>
              <a:rPr lang="en-US" dirty="0"/>
              <a:t>as we only need + - </a:t>
            </a:r>
            <a:r>
              <a:rPr lang="en-US" dirty="0">
                <a:sym typeface="Symbol" panose="05050102010706020507" pitchFamily="18" charset="2"/>
              </a:rPr>
              <a:t> 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A few extensions for Boolean vector masks were needed, too</a:t>
            </a:r>
          </a:p>
          <a:p>
            <a:pPr lvl="3">
              <a:spcBef>
                <a:spcPts val="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One technical detail: we malloc a standard (aligned!) </a:t>
            </a:r>
            <a:r>
              <a:rPr lang="en-US" dirty="0" err="1">
                <a:sym typeface="Wingdings" panose="05000000000000000000" pitchFamily="2" charset="2"/>
              </a:rPr>
              <a:t>fptype</a:t>
            </a:r>
            <a:r>
              <a:rPr lang="en-US" dirty="0">
                <a:sym typeface="Wingdings" panose="05000000000000000000" pitchFamily="2" charset="2"/>
              </a:rPr>
              <a:t>* and </a:t>
            </a:r>
            <a:r>
              <a:rPr lang="en-US" dirty="0" err="1">
                <a:sym typeface="Wingdings" panose="05000000000000000000" pitchFamily="2" charset="2"/>
              </a:rPr>
              <a:t>reinterpret_cast</a:t>
            </a:r>
            <a:r>
              <a:rPr lang="en-US" dirty="0">
                <a:sym typeface="Wingdings" panose="05000000000000000000" pitchFamily="2" charset="2"/>
              </a:rPr>
              <a:t> as </a:t>
            </a:r>
            <a:r>
              <a:rPr lang="en-US" dirty="0" err="1">
                <a:sym typeface="Wingdings" panose="05000000000000000000" pitchFamily="2" charset="2"/>
              </a:rPr>
              <a:t>fptype_v</a:t>
            </a:r>
            <a:r>
              <a:rPr lang="en-US" dirty="0">
                <a:sym typeface="Wingdings" panose="05000000000000000000" pitchFamily="2" charset="2"/>
              </a:rPr>
              <a:t>*...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r>
              <a:rPr lang="en-US" b="1" i="1" dirty="0">
                <a:solidFill>
                  <a:srgbClr val="FF0000"/>
                </a:solidFill>
              </a:rPr>
              <a:t>HUGE THANKS TO SEBASTIEN PONCE </a:t>
            </a:r>
            <a:r>
              <a:rPr lang="en-US" i="1" dirty="0">
                <a:solidFill>
                  <a:srgbClr val="FF0000"/>
                </a:solidFill>
              </a:rPr>
              <a:t>for his </a:t>
            </a:r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Practical Vectorization lectures</a:t>
            </a:r>
            <a:r>
              <a:rPr lang="en-US" i="1" dirty="0">
                <a:solidFill>
                  <a:srgbClr val="FF0000"/>
                </a:solidFill>
              </a:rPr>
              <a:t> mentioning CVEs!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2084F4-7D00-D700-1D13-7C37C049F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" y="910012"/>
            <a:ext cx="8915400" cy="3048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345441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276C45-6A8D-E9EA-2812-F166E3975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315699"/>
            <a:ext cx="12192000" cy="148477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8AC1336-E0C8-9A4F-7336-7BFDB6BD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lockstep – GPU NSight compute, CPU disassemble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42E55-135A-9695-4EE5-814EE6B64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14401"/>
            <a:ext cx="12192000" cy="3924299"/>
          </a:xfrm>
        </p:spPr>
        <p:txBody>
          <a:bodyPr/>
          <a:lstStyle/>
          <a:p>
            <a:r>
              <a:rPr lang="en-US" dirty="0"/>
              <a:t>GPU: explicitly collect one profiler metric in NSight Compute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“branch efficiency” </a:t>
            </a:r>
            <a:r>
              <a:rPr lang="en-US" dirty="0"/>
              <a:t>: </a:t>
            </a:r>
            <a:r>
              <a:rPr lang="en-GB" i="1" dirty="0"/>
              <a:t>sm__sass_average_branch_targets_threads_uniform.pct</a:t>
            </a:r>
          </a:p>
          <a:p>
            <a:pPr lvl="1"/>
            <a:r>
              <a:rPr lang="en-GB" dirty="0"/>
              <a:t>old test </a:t>
            </a:r>
            <a:r>
              <a:rPr lang="en-US" dirty="0"/>
              <a:t>(May 2021 </a:t>
            </a:r>
            <a:r>
              <a:rPr lang="en-US" dirty="0">
                <a:hlinkClick r:id="rId3"/>
              </a:rPr>
              <a:t>issue #25</a:t>
            </a:r>
            <a:r>
              <a:rPr lang="en-US" dirty="0"/>
              <a:t>) comparing two code bases: </a:t>
            </a:r>
            <a:r>
              <a:rPr lang="en-US" i="1" dirty="0">
                <a:solidFill>
                  <a:srgbClr val="009900"/>
                </a:solidFill>
              </a:rPr>
              <a:t>no-divergence baseline has 100% efficiency</a:t>
            </a:r>
            <a:r>
              <a:rPr lang="en-US" dirty="0"/>
              <a:t>, alternative with minor forced divergence has 96% efficiency (and is 20% slower)</a:t>
            </a:r>
          </a:p>
          <a:p>
            <a:pPr lvl="1"/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CPU: </a:t>
            </a:r>
            <a:r>
              <a:rPr lang="en-US" dirty="0">
                <a:solidFill>
                  <a:srgbClr val="FF0000"/>
                </a:solidFill>
              </a:rPr>
              <a:t>the best lockstep metric IMO is the speedup over a no-SIMD case (reach theoretical maximum!)</a:t>
            </a:r>
            <a:endParaRPr lang="en-US" dirty="0"/>
          </a:p>
          <a:p>
            <a:pPr lvl="1"/>
            <a:r>
              <a:rPr lang="en-US" dirty="0"/>
              <a:t>but is also useful to disassemble the object using objdump and categorize SIMD intrinsics symbols...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454686-1734-7682-8C82-F12411A4632F}"/>
              </a:ext>
            </a:extLst>
          </p:cNvPr>
          <p:cNvSpPr/>
          <p:nvPr/>
        </p:nvSpPr>
        <p:spPr>
          <a:xfrm>
            <a:off x="6029325" y="3593039"/>
            <a:ext cx="5895976" cy="188385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67C04C-B775-7BDE-40B3-70BA86BF487B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8977313" y="2000250"/>
            <a:ext cx="547687" cy="1592789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5DD26A4-1F0E-06E8-70EC-57463C449816}"/>
              </a:ext>
            </a:extLst>
          </p:cNvPr>
          <p:cNvGraphicFramePr>
            <a:graphicFrameLocks noGrp="1"/>
          </p:cNvGraphicFramePr>
          <p:nvPr/>
        </p:nvGraphicFramePr>
        <p:xfrm>
          <a:off x="972609" y="4838700"/>
          <a:ext cx="3672000" cy="1706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512825562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48925385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158163595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79092373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19456041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# Symbols in .o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SSE4.2 (xmm)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AVX2 (ymm)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AVX512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(ymm)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AVX512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(zmm)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5354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Build type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0511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Scalar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4534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7639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SSE4.2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12916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78985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10630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091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256-bit AVX512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10366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291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512-bit AVX512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1267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60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9910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5218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A7CB95-0960-1CBC-6B59-970E70A20865}"/>
                  </a:ext>
                </a:extLst>
              </p:cNvPr>
              <p:cNvSpPr txBox="1"/>
              <p:nvPr/>
            </p:nvSpPr>
            <p:spPr>
              <a:xfrm rot="16200000">
                <a:off x="63809" y="5644338"/>
                <a:ext cx="15233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+mn-lt"/>
                    <a:hlinkClick r:id="rId4"/>
                  </a:rPr>
                  <a:t>4a90ec2</a:t>
                </a:r>
                <a:r>
                  <a:rPr lang="en-US" sz="12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2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2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2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2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A7CB95-0960-1CBC-6B59-970E70A20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809" y="5644338"/>
                <a:ext cx="1523383" cy="276999"/>
              </a:xfrm>
              <a:prstGeom prst="rect">
                <a:avLst/>
              </a:prstGeom>
              <a:blipFill>
                <a:blip r:embed="rId5"/>
                <a:stretch>
                  <a:fillRect l="-4444" r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9541834E-BFF7-E241-0DB8-8D77A24BAF5E}"/>
              </a:ext>
            </a:extLst>
          </p:cNvPr>
          <p:cNvGrpSpPr>
            <a:grpSpLocks noChangeAspect="1"/>
          </p:cNvGrpSpPr>
          <p:nvPr/>
        </p:nvGrpSpPr>
        <p:grpSpPr>
          <a:xfrm>
            <a:off x="4987925" y="4744147"/>
            <a:ext cx="3016113" cy="1916360"/>
            <a:chOff x="1769534" y="1938860"/>
            <a:chExt cx="4114799" cy="261443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E76365D-0B88-571B-04E1-54F024F95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69534" y="1959504"/>
              <a:ext cx="4114799" cy="259379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5858D23-5689-CA71-FA65-1BCB3F99C78E}"/>
                </a:ext>
              </a:extLst>
            </p:cNvPr>
            <p:cNvSpPr txBox="1"/>
            <p:nvPr/>
          </p:nvSpPr>
          <p:spPr>
            <a:xfrm>
              <a:off x="3266603" y="1938860"/>
              <a:ext cx="1295120" cy="37790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ACAT2022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FE83ACB-8FA8-8A1A-4C1B-17885756AFBD}"/>
                </a:ext>
              </a:extLst>
            </p:cNvPr>
            <p:cNvSpPr/>
            <p:nvPr/>
          </p:nvSpPr>
          <p:spPr>
            <a:xfrm>
              <a:off x="5266128" y="3083445"/>
              <a:ext cx="597198" cy="1385393"/>
            </a:xfrm>
            <a:prstGeom prst="rect">
              <a:avLst/>
            </a:prstGeom>
            <a:solidFill>
              <a:srgbClr val="CC00CC">
                <a:alpha val="10196"/>
              </a:srgbClr>
            </a:solidFill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CE5255F-8BE2-6DB5-02A9-A7A3BE867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0537" y="4947340"/>
            <a:ext cx="3624884" cy="148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453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43D8F6AB-B1CA-4A28-3602-423E0514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generators (1): why accelerate them?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3B8303-516F-35A4-640A-5532433D7719}"/>
              </a:ext>
            </a:extLst>
          </p:cNvPr>
          <p:cNvGrpSpPr>
            <a:grpSpLocks noChangeAspect="1"/>
          </p:cNvGrpSpPr>
          <p:nvPr/>
        </p:nvGrpSpPr>
        <p:grpSpPr>
          <a:xfrm>
            <a:off x="2558019" y="1981882"/>
            <a:ext cx="9219208" cy="4417205"/>
            <a:chOff x="470400" y="981073"/>
            <a:chExt cx="11334161" cy="543054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97E85D2-9C43-4736-813C-7CD1F4FFA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0400" y="981073"/>
              <a:ext cx="11334161" cy="5072367"/>
            </a:xfrm>
            <a:prstGeom prst="rect">
              <a:avLst/>
            </a:prstGeom>
            <a:ln w="12700">
              <a:solidFill>
                <a:schemeClr val="bg2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829853-A00C-71E2-5302-5E4169620AD7}"/>
                </a:ext>
              </a:extLst>
            </p:cNvPr>
            <p:cNvSpPr txBox="1"/>
            <p:nvPr/>
          </p:nvSpPr>
          <p:spPr>
            <a:xfrm>
              <a:off x="9051733" y="6053264"/>
              <a:ext cx="2726430" cy="358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linkClick r:id="rId3"/>
                </a:rPr>
                <a:t>CERN-LHCC-2022-005</a:t>
              </a:r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1F7C7B-BEE2-6E8B-A0EB-6825C7A6F951}"/>
                </a:ext>
              </a:extLst>
            </p:cNvPr>
            <p:cNvSpPr/>
            <p:nvPr/>
          </p:nvSpPr>
          <p:spPr>
            <a:xfrm>
              <a:off x="4336327" y="4637988"/>
              <a:ext cx="1618268" cy="21681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158C47B-7FAF-5535-E3EA-F3349F18B6E8}"/>
                </a:ext>
              </a:extLst>
            </p:cNvPr>
            <p:cNvSpPr/>
            <p:nvPr/>
          </p:nvSpPr>
          <p:spPr>
            <a:xfrm>
              <a:off x="9895938" y="4647415"/>
              <a:ext cx="1618268" cy="21681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D17554D-E160-8E0A-0E8C-992B224D6ACB}"/>
                </a:ext>
              </a:extLst>
            </p:cNvPr>
            <p:cNvSpPr/>
            <p:nvPr/>
          </p:nvSpPr>
          <p:spPr>
            <a:xfrm>
              <a:off x="1338605" y="5005632"/>
              <a:ext cx="867266" cy="81473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D5918B2-DFEE-231C-3BA8-6352AC33AB8C}"/>
                </a:ext>
              </a:extLst>
            </p:cNvPr>
            <p:cNvSpPr/>
            <p:nvPr/>
          </p:nvSpPr>
          <p:spPr>
            <a:xfrm>
              <a:off x="6713455" y="4784104"/>
              <a:ext cx="867266" cy="81473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DECFF21-45DA-339B-6641-9185F9346627}"/>
              </a:ext>
            </a:extLst>
          </p:cNvPr>
          <p:cNvSpPr txBox="1"/>
          <p:nvPr/>
        </p:nvSpPr>
        <p:spPr>
          <a:xfrm>
            <a:off x="6026216" y="1037546"/>
            <a:ext cx="5729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i="1" u="sng" dirty="0">
                <a:solidFill>
                  <a:srgbClr val="FF0000"/>
                </a:solidFill>
              </a:rPr>
              <a:t>Around 10-20 % of LHC computing CPU costs </a:t>
            </a:r>
            <a:r>
              <a:rPr lang="en-US" sz="2000" b="1" i="1" dirty="0">
                <a:solidFill>
                  <a:srgbClr val="FF0000"/>
                </a:solidFill>
              </a:rPr>
              <a:t>(hence: important to speed them up!)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E3B42C-9FF2-F8D4-6137-D219119162BF}"/>
              </a:ext>
            </a:extLst>
          </p:cNvPr>
          <p:cNvSpPr txBox="1"/>
          <p:nvPr/>
        </p:nvSpPr>
        <p:spPr>
          <a:xfrm>
            <a:off x="484772" y="4844805"/>
            <a:ext cx="1720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See also </a:t>
            </a:r>
          </a:p>
          <a:p>
            <a:pPr algn="ctr"/>
            <a:r>
              <a:rPr lang="en-GB" dirty="0"/>
              <a:t>Olivier Mattelaer's plenary talk </a:t>
            </a:r>
          </a:p>
          <a:p>
            <a:pPr algn="ctr"/>
            <a:r>
              <a:rPr lang="en-GB" dirty="0"/>
              <a:t>on Thursday 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3D790C-931F-70B8-3850-D53215117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522" y="939837"/>
            <a:ext cx="3329061" cy="167706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5407420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c 11">
            <a:extLst>
              <a:ext uri="{FF2B5EF4-FFF2-40B4-BE49-F238E27FC236}">
                <a16:creationId xmlns:a16="http://schemas.microsoft.com/office/drawing/2014/main" id="{F7008F9A-511F-ABAF-FCE1-8F52097A3202}"/>
              </a:ext>
            </a:extLst>
          </p:cNvPr>
          <p:cNvSpPr/>
          <p:nvPr/>
        </p:nvSpPr>
        <p:spPr>
          <a:xfrm rot="14017976">
            <a:off x="5027513" y="2647835"/>
            <a:ext cx="2031705" cy="3000921"/>
          </a:xfrm>
          <a:prstGeom prst="arc">
            <a:avLst>
              <a:gd name="adj1" fmla="val 14465603"/>
              <a:gd name="adj2" fmla="val 0"/>
            </a:avLst>
          </a:prstGeom>
          <a:ln w="38100">
            <a:solidFill>
              <a:srgbClr val="0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C42BBB-5539-F076-F2B4-46D473183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37455" cy="839548"/>
          </a:xfrm>
        </p:spPr>
        <p:txBody>
          <a:bodyPr/>
          <a:lstStyle/>
          <a:p>
            <a:pPr algn="r"/>
            <a:r>
              <a:rPr lang="en-US" dirty="0"/>
              <a:t>Code generation: from many “epochs” to a single evolving “epoch”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A604A8-7E28-40A2-91AF-658CD0A89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54" y="863288"/>
            <a:ext cx="2477433" cy="55574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D6BFE9-1788-EAD3-0E76-809665B91D83}"/>
              </a:ext>
            </a:extLst>
          </p:cNvPr>
          <p:cNvSpPr txBox="1"/>
          <p:nvPr/>
        </p:nvSpPr>
        <p:spPr>
          <a:xfrm>
            <a:off x="5459924" y="2853894"/>
            <a:ext cx="4025735" cy="110799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381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Code generation infrastructure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Python framework and “cudacpp” plugin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Fortran, C++, CUDA templates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</a:t>
            </a:r>
            <a:r>
              <a:rPr lang="en-US" sz="1600" i="1" dirty="0">
                <a:solidFill>
                  <a:schemeClr val="bg1"/>
                </a:solidFill>
              </a:rPr>
              <a:t>Post-generation patches (temporary...)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19E64-77C9-DB5E-7678-897A3320D963}"/>
              </a:ext>
            </a:extLst>
          </p:cNvPr>
          <p:cNvSpPr txBox="1"/>
          <p:nvPr/>
        </p:nvSpPr>
        <p:spPr>
          <a:xfrm>
            <a:off x="5459924" y="4723723"/>
            <a:ext cx="4025735" cy="861774"/>
          </a:xfrm>
          <a:prstGeom prst="rect">
            <a:avLst/>
          </a:prstGeom>
          <a:solidFill>
            <a:srgbClr val="FF3300"/>
          </a:solidFill>
          <a:ln w="381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Automatically generated code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Fortran framework (Madevent)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CUDA/C++ Matrix Elements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7BCD5E-07A3-7D8F-2394-52F89B3B73FC}"/>
              </a:ext>
            </a:extLst>
          </p:cNvPr>
          <p:cNvCxnSpPr>
            <a:stCxn id="5" idx="2"/>
            <a:endCxn id="9" idx="0"/>
          </p:cNvCxnSpPr>
          <p:nvPr/>
        </p:nvCxnSpPr>
        <p:spPr>
          <a:xfrm>
            <a:off x="7472792" y="3961890"/>
            <a:ext cx="0" cy="76183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962E1E3-8ABD-B746-97A9-DE91D9A94867}"/>
              </a:ext>
            </a:extLst>
          </p:cNvPr>
          <p:cNvSpPr txBox="1"/>
          <p:nvPr/>
        </p:nvSpPr>
        <p:spPr>
          <a:xfrm>
            <a:off x="6108635" y="5830124"/>
            <a:ext cx="5629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(1) develop on top of auto-generated code</a:t>
            </a:r>
          </a:p>
          <a:p>
            <a:r>
              <a:rPr lang="en-US" sz="1600" dirty="0"/>
              <a:t>(2) backport immediately to code generation infrastructure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148550-0B15-5731-73D9-A7B245E68557}"/>
              </a:ext>
            </a:extLst>
          </p:cNvPr>
          <p:cNvSpPr txBox="1"/>
          <p:nvPr/>
        </p:nvSpPr>
        <p:spPr>
          <a:xfrm>
            <a:off x="7597489" y="4336320"/>
            <a:ext cx="1633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(3) re-generate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D5B43A-6E19-B91D-5899-FDE497BAC3C7}"/>
              </a:ext>
            </a:extLst>
          </p:cNvPr>
          <p:cNvSpPr txBox="1"/>
          <p:nvPr/>
        </p:nvSpPr>
        <p:spPr>
          <a:xfrm>
            <a:off x="4201139" y="5830124"/>
            <a:ext cx="1842226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NEW MODEL</a:t>
            </a:r>
          </a:p>
          <a:p>
            <a:pPr algn="ctr"/>
            <a:r>
              <a:rPr lang="en-US" sz="1600" dirty="0"/>
              <a:t>(since end 2021)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63A10B-EFF3-B6A1-9E7C-06531A28F0A7}"/>
              </a:ext>
            </a:extLst>
          </p:cNvPr>
          <p:cNvSpPr/>
          <p:nvPr/>
        </p:nvSpPr>
        <p:spPr>
          <a:xfrm>
            <a:off x="702153" y="3927285"/>
            <a:ext cx="838639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6F8F33-3637-6C5C-0A8C-B4954F689631}"/>
              </a:ext>
            </a:extLst>
          </p:cNvPr>
          <p:cNvSpPr txBox="1"/>
          <p:nvPr/>
        </p:nvSpPr>
        <p:spPr>
          <a:xfrm>
            <a:off x="96135" y="1416324"/>
            <a:ext cx="1842226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/>
              <a:t>OLD MODEL</a:t>
            </a:r>
          </a:p>
          <a:p>
            <a:pPr algn="ctr"/>
            <a:r>
              <a:rPr lang="en-US" sz="1600" dirty="0"/>
              <a:t>(2020- early 2021)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F08BCDC-CBDE-172E-6AD9-3A830B851AB5}"/>
              </a:ext>
            </a:extLst>
          </p:cNvPr>
          <p:cNvSpPr/>
          <p:nvPr/>
        </p:nvSpPr>
        <p:spPr>
          <a:xfrm>
            <a:off x="3363093" y="2941614"/>
            <a:ext cx="1643566" cy="618295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F60C7A-9852-BE2C-B936-BC03E4D3CCFF}"/>
              </a:ext>
            </a:extLst>
          </p:cNvPr>
          <p:cNvSpPr txBox="1"/>
          <p:nvPr/>
        </p:nvSpPr>
        <p:spPr>
          <a:xfrm>
            <a:off x="4702694" y="1308601"/>
            <a:ext cx="4471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(1) MG5AMC Python framework, Fortran templates: </a:t>
            </a:r>
          </a:p>
          <a:p>
            <a:r>
              <a:rPr lang="en-US" dirty="0"/>
              <a:t>“upstream” </a:t>
            </a:r>
            <a:r>
              <a:rPr lang="en-US" dirty="0">
                <a:hlinkClick r:id="rId3"/>
              </a:rPr>
              <a:t>https://github.com/mg5amcnlo/mg5amcnlo</a:t>
            </a:r>
            <a:endParaRPr lang="en-US" dirty="0"/>
          </a:p>
          <a:p>
            <a:endParaRPr lang="en-US" dirty="0"/>
          </a:p>
          <a:p>
            <a:r>
              <a:rPr lang="en-US" dirty="0"/>
              <a:t>(2) CUDACPP plugin, post-generation patches,</a:t>
            </a:r>
          </a:p>
          <a:p>
            <a:r>
              <a:rPr lang="en-US" dirty="0"/>
              <a:t>generated CUDA/C++ physics processes:</a:t>
            </a:r>
          </a:p>
          <a:p>
            <a:r>
              <a:rPr lang="en-US" dirty="0"/>
              <a:t>our </a:t>
            </a:r>
            <a:r>
              <a:rPr lang="en-US" dirty="0">
                <a:hlinkClick r:id="rId4"/>
              </a:rPr>
              <a:t>https://github.com/madgraph5/madgraph4gpu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A29357-50B2-B576-C074-CD382037AE95}"/>
              </a:ext>
            </a:extLst>
          </p:cNvPr>
          <p:cNvSpPr txBox="1"/>
          <p:nvPr/>
        </p:nvSpPr>
        <p:spPr>
          <a:xfrm>
            <a:off x="9634889" y="3140792"/>
            <a:ext cx="25571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WIP to-do before a release: </a:t>
            </a:r>
            <a:r>
              <a:rPr lang="en-US" i="1" dirty="0">
                <a:solidFill>
                  <a:srgbClr val="FF0000"/>
                </a:solidFill>
              </a:rPr>
              <a:t>full port from madgraph4gpu to mg5amcnlo (remove post-generation Fortran patches, add CUDACPP upstream)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3FC80189-E79A-86C7-D580-AF728C206AF3}"/>
              </a:ext>
            </a:extLst>
          </p:cNvPr>
          <p:cNvSpPr/>
          <p:nvPr/>
        </p:nvSpPr>
        <p:spPr>
          <a:xfrm rot="2241385">
            <a:off x="9050216" y="2131441"/>
            <a:ext cx="1643566" cy="618295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83E0B4-E8CA-86A7-9DEB-B08494522CD3}"/>
              </a:ext>
            </a:extLst>
          </p:cNvPr>
          <p:cNvSpPr txBox="1">
            <a:spLocks/>
          </p:cNvSpPr>
          <p:nvPr/>
        </p:nvSpPr>
        <p:spPr>
          <a:xfrm>
            <a:off x="5643" y="191847"/>
            <a:ext cx="12137455" cy="8395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 algn="r"/>
            <a:br>
              <a:rPr lang="en-US" dirty="0"/>
            </a:br>
            <a:r>
              <a:rPr lang="en-US" dirty="0"/>
              <a:t>... and beyond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65F2E4-0AFA-218D-ACE2-051F2AF60CAD}"/>
              </a:ext>
            </a:extLst>
          </p:cNvPr>
          <p:cNvSpPr txBox="1"/>
          <p:nvPr/>
        </p:nvSpPr>
        <p:spPr>
          <a:xfrm>
            <a:off x="1613204" y="5619149"/>
            <a:ext cx="451266" cy="380480"/>
          </a:xfrm>
          <a:prstGeom prst="rect">
            <a:avLst/>
          </a:prstGeom>
          <a:noFill/>
          <a:ln w="3175"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000" dirty="0"/>
              <a:t>Stefan Roiser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823D19-15B3-B69B-5038-6D397C691653}"/>
              </a:ext>
            </a:extLst>
          </p:cNvPr>
          <p:cNvSpPr txBox="1"/>
          <p:nvPr/>
        </p:nvSpPr>
        <p:spPr>
          <a:xfrm>
            <a:off x="5459924" y="4448283"/>
            <a:ext cx="451266" cy="226591"/>
          </a:xfrm>
          <a:prstGeom prst="rect">
            <a:avLst/>
          </a:prstGeom>
          <a:noFill/>
          <a:ln w="3175"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000" dirty="0"/>
              <a:t>A.V.</a:t>
            </a:r>
          </a:p>
        </p:txBody>
      </p:sp>
    </p:spTree>
    <p:extLst>
      <p:ext uri="{BB962C8B-B14F-4D97-AF65-F5344CB8AC3E}">
        <p14:creationId xmlns:p14="http://schemas.microsoft.com/office/powerpoint/2010/main" val="20046029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4A2160-06E6-77E7-191D-52470B4C6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649259"/>
            <a:ext cx="12192000" cy="1158569"/>
          </a:xfrm>
        </p:spPr>
        <p:txBody>
          <a:bodyPr/>
          <a:lstStyle/>
          <a:p>
            <a:r>
              <a:rPr lang="en-GB" dirty="0"/>
              <a:t>You will still need to loop over multiple sets of N events</a:t>
            </a:r>
          </a:p>
          <a:p>
            <a:pPr lvl="1"/>
            <a:r>
              <a:rPr lang="en-GB" dirty="0"/>
              <a:t>And the internal implementation of N-event processing may still involve some loops!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N should be </a:t>
            </a:r>
            <a:r>
              <a:rPr lang="en-GB" i="1" dirty="0"/>
              <a:t>at least </a:t>
            </a:r>
            <a:r>
              <a:rPr lang="en-GB" dirty="0"/>
              <a:t>as big as the minimum number of events for which strict lockstep is required</a:t>
            </a:r>
          </a:p>
          <a:p>
            <a:pPr lvl="1"/>
            <a:r>
              <a:rPr lang="en-GB" dirty="0"/>
              <a:t>On a CPU: number of variables in a vector register (</a:t>
            </a:r>
            <a:r>
              <a:rPr lang="en-GB" i="1" dirty="0">
                <a:solidFill>
                  <a:srgbClr val="FF0000"/>
                </a:solidFill>
              </a:rPr>
              <a:t>most complex case: 16</a:t>
            </a:r>
            <a:r>
              <a:rPr lang="en-GB" dirty="0"/>
              <a:t> floats in a 512-bit AVX512 register)</a:t>
            </a:r>
          </a:p>
          <a:p>
            <a:pPr lvl="1"/>
            <a:r>
              <a:rPr lang="en-GB" dirty="0"/>
              <a:t>On a GPU: strictly speaking, </a:t>
            </a:r>
            <a:r>
              <a:rPr lang="en-GB" i="1" dirty="0">
                <a:solidFill>
                  <a:srgbClr val="FF0000"/>
                </a:solidFill>
              </a:rPr>
              <a:t>number of threads (typically: 32) in a GPU “warp”</a:t>
            </a:r>
          </a:p>
          <a:p>
            <a:pPr lvl="2"/>
            <a:r>
              <a:rPr lang="en-GB" dirty="0"/>
              <a:t>Our present implementation: </a:t>
            </a:r>
            <a:r>
              <a:rPr lang="en-GB" i="1" dirty="0">
                <a:solidFill>
                  <a:srgbClr val="FF0000"/>
                </a:solidFill>
              </a:rPr>
              <a:t>number of threads to “fill” the GPU (typically: 16k</a:t>
            </a:r>
            <a:r>
              <a:rPr lang="en-GB" dirty="0"/>
              <a:t>, up to 500k)</a:t>
            </a:r>
          </a:p>
          <a:p>
            <a:pPr lvl="3"/>
            <a:endParaRPr lang="en-GB" dirty="0"/>
          </a:p>
          <a:p>
            <a:r>
              <a:rPr lang="en-GB" dirty="0"/>
              <a:t>NB: I focus on event-level parallelism, but other options exist</a:t>
            </a:r>
          </a:p>
          <a:p>
            <a:pPr lvl="1"/>
            <a:r>
              <a:rPr lang="en-GB" dirty="0"/>
              <a:t>In MG5AMC we will investigate using 1 GPU thread per helicity per event...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1164EE-0628-F930-362C-D525864CB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42969"/>
            <a:ext cx="11721599" cy="333810"/>
          </a:xfrm>
        </p:spPr>
        <p:txBody>
          <a:bodyPr/>
          <a:lstStyle/>
          <a:p>
            <a:r>
              <a:rPr lang="en-GB" dirty="0"/>
              <a:t>What about loops? And how many are N events?</a:t>
            </a:r>
            <a:endParaRPr lang="LID4096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558850-45BD-1DC2-BA33-5864CE88CA2C}"/>
              </a:ext>
            </a:extLst>
          </p:cNvPr>
          <p:cNvGrpSpPr/>
          <p:nvPr/>
        </p:nvGrpSpPr>
        <p:grpSpPr>
          <a:xfrm>
            <a:off x="2165046" y="1532409"/>
            <a:ext cx="4843950" cy="1068193"/>
            <a:chOff x="1133206" y="4757976"/>
            <a:chExt cx="4843950" cy="106819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9B82BD0-05A3-8143-9679-3F44D30570BF}"/>
                </a:ext>
              </a:extLst>
            </p:cNvPr>
            <p:cNvSpPr/>
            <p:nvPr/>
          </p:nvSpPr>
          <p:spPr>
            <a:xfrm>
              <a:off x="2246847" y="4757976"/>
              <a:ext cx="2354510" cy="1068193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2"/>
                  </a:solidFill>
                </a:rPr>
                <a:t>PROCESS N EVENTS</a:t>
              </a:r>
              <a:endParaRPr lang="LID4096" sz="1200" b="1" dirty="0">
                <a:solidFill>
                  <a:schemeClr val="bg2"/>
                </a:solidFill>
              </a:endParaRPr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96D3E41B-7D7A-BE12-4532-F298ADE33287}"/>
                </a:ext>
              </a:extLst>
            </p:cNvPr>
            <p:cNvSpPr/>
            <p:nvPr/>
          </p:nvSpPr>
          <p:spPr>
            <a:xfrm>
              <a:off x="1695278" y="4834773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0026A561-589E-3DDC-66F2-5E507FACFB7F}"/>
                </a:ext>
              </a:extLst>
            </p:cNvPr>
            <p:cNvSpPr/>
            <p:nvPr/>
          </p:nvSpPr>
          <p:spPr>
            <a:xfrm>
              <a:off x="4695719" y="4833724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131E1E2-FE8F-4B29-D493-A449ED6523EC}"/>
                </a:ext>
              </a:extLst>
            </p:cNvPr>
            <p:cNvSpPr txBox="1"/>
            <p:nvPr/>
          </p:nvSpPr>
          <p:spPr>
            <a:xfrm>
              <a:off x="1133206" y="5154582"/>
              <a:ext cx="641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N IN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2C1F5D4-3AC0-B3A4-540E-5AE9D37F0EA7}"/>
                </a:ext>
              </a:extLst>
            </p:cNvPr>
            <p:cNvSpPr txBox="1"/>
            <p:nvPr/>
          </p:nvSpPr>
          <p:spPr>
            <a:xfrm>
              <a:off x="5152926" y="5163241"/>
              <a:ext cx="824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0B050"/>
                  </a:solidFill>
                </a:rPr>
                <a:t>N OUT</a:t>
              </a:r>
              <a:endParaRPr lang="LID4096" b="1" dirty="0">
                <a:solidFill>
                  <a:srgbClr val="00B050"/>
                </a:solidFill>
              </a:endParaRPr>
            </a:p>
          </p:txBody>
        </p: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DB299E20-EAD0-162F-AD51-DDD0B0AB0121}"/>
                </a:ext>
              </a:extLst>
            </p:cNvPr>
            <p:cNvSpPr/>
            <p:nvPr/>
          </p:nvSpPr>
          <p:spPr>
            <a:xfrm>
              <a:off x="1695278" y="5087835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C7400FA7-B3F8-B05F-422D-690D67DBBE9C}"/>
                </a:ext>
              </a:extLst>
            </p:cNvPr>
            <p:cNvSpPr/>
            <p:nvPr/>
          </p:nvSpPr>
          <p:spPr>
            <a:xfrm>
              <a:off x="4695719" y="5086786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F31E52CE-4E70-0FD1-1376-6510F19885B8}"/>
                </a:ext>
              </a:extLst>
            </p:cNvPr>
            <p:cNvSpPr/>
            <p:nvPr/>
          </p:nvSpPr>
          <p:spPr>
            <a:xfrm>
              <a:off x="1695278" y="5339907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E078DDD9-0B24-91E1-B80A-17701B8F4506}"/>
                </a:ext>
              </a:extLst>
            </p:cNvPr>
            <p:cNvSpPr/>
            <p:nvPr/>
          </p:nvSpPr>
          <p:spPr>
            <a:xfrm>
              <a:off x="4695719" y="5338858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DCDC99D4-5084-0515-0CEA-D464A4734132}"/>
                </a:ext>
              </a:extLst>
            </p:cNvPr>
            <p:cNvSpPr/>
            <p:nvPr/>
          </p:nvSpPr>
          <p:spPr>
            <a:xfrm>
              <a:off x="1695278" y="5592969"/>
              <a:ext cx="490756" cy="19504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F3B1A317-30C9-D5DF-401A-04469F8E2534}"/>
                </a:ext>
              </a:extLst>
            </p:cNvPr>
            <p:cNvSpPr/>
            <p:nvPr/>
          </p:nvSpPr>
          <p:spPr>
            <a:xfrm>
              <a:off x="4695719" y="5591920"/>
              <a:ext cx="490756" cy="195045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4" name="Left Brace 3">
            <a:extLst>
              <a:ext uri="{FF2B5EF4-FFF2-40B4-BE49-F238E27FC236}">
                <a16:creationId xmlns:a16="http://schemas.microsoft.com/office/drawing/2014/main" id="{C8CE022B-C893-2A93-22AE-00A58B925BC8}"/>
              </a:ext>
            </a:extLst>
          </p:cNvPr>
          <p:cNvSpPr/>
          <p:nvPr/>
        </p:nvSpPr>
        <p:spPr>
          <a:xfrm>
            <a:off x="2044810" y="1608157"/>
            <a:ext cx="167780" cy="953241"/>
          </a:xfrm>
          <a:prstGeom prst="leftBrace">
            <a:avLst/>
          </a:prstGeom>
          <a:ln w="28575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1DD09F-A669-A8C9-94CA-ECED04A712B2}"/>
              </a:ext>
            </a:extLst>
          </p:cNvPr>
          <p:cNvSpPr txBox="1"/>
          <p:nvPr/>
        </p:nvSpPr>
        <p:spPr>
          <a:xfrm>
            <a:off x="331365" y="1694573"/>
            <a:ext cx="19238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C00FF"/>
                </a:solidFill>
              </a:rPr>
              <a:t>(N x M EVENTS)</a:t>
            </a:r>
          </a:p>
          <a:p>
            <a:endParaRPr lang="en-GB" b="1" dirty="0">
              <a:solidFill>
                <a:srgbClr val="CC00FF"/>
              </a:solidFill>
            </a:endParaRPr>
          </a:p>
          <a:p>
            <a:r>
              <a:rPr lang="en-GB" b="1" dirty="0">
                <a:solidFill>
                  <a:srgbClr val="CC00FF"/>
                </a:solidFill>
              </a:rPr>
              <a:t>LOOP OVER 1...M</a:t>
            </a:r>
            <a:endParaRPr lang="LID4096" b="1" dirty="0">
              <a:solidFill>
                <a:srgbClr val="CC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7DD2DC-8503-EEFD-1ECF-AEF30F624679}"/>
              </a:ext>
            </a:extLst>
          </p:cNvPr>
          <p:cNvSpPr txBox="1"/>
          <p:nvPr/>
        </p:nvSpPr>
        <p:spPr>
          <a:xfrm>
            <a:off x="1459684" y="2877424"/>
            <a:ext cx="9535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2"/>
                </a:solidFill>
              </a:rPr>
              <a:t>"Process N events"</a:t>
            </a:r>
            <a:r>
              <a:rPr lang="en-GB" sz="1600" dirty="0"/>
              <a:t>: three implementation examples (there can be more!)</a:t>
            </a:r>
          </a:p>
          <a:p>
            <a:r>
              <a:rPr lang="en-GB" sz="1600" b="1" i="1" dirty="0">
                <a:solidFill>
                  <a:schemeClr val="bg2"/>
                </a:solidFill>
              </a:rPr>
              <a:t>1. CPU scalar</a:t>
            </a:r>
            <a:r>
              <a:rPr lang="en-GB" sz="1600" dirty="0"/>
              <a:t>: internally loop over N events, process each one individually</a:t>
            </a:r>
          </a:p>
          <a:p>
            <a:r>
              <a:rPr lang="en-GB" sz="1600" b="1" i="1" dirty="0">
                <a:solidFill>
                  <a:schemeClr val="bg2"/>
                </a:solidFill>
              </a:rPr>
              <a:t>2. CPU vector</a:t>
            </a:r>
            <a:r>
              <a:rPr lang="en-GB" sz="1600" dirty="0"/>
              <a:t>: hold the events in a SIMD vector of size N, </a:t>
            </a:r>
          </a:p>
          <a:p>
            <a:r>
              <a:rPr lang="en-GB" sz="1600" b="1" i="1" dirty="0">
                <a:solidFill>
                  <a:schemeClr val="bg2"/>
                </a:solidFill>
              </a:rPr>
              <a:t>3. GPU kernel</a:t>
            </a:r>
            <a:r>
              <a:rPr lang="en-GB" sz="1600" dirty="0"/>
              <a:t>: each of the N events is processed by one of N GPU threads</a:t>
            </a:r>
          </a:p>
          <a:p>
            <a:endParaRPr lang="LID4096" sz="16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18A31FB-B77D-AB14-F2D2-207326E3C197}"/>
              </a:ext>
            </a:extLst>
          </p:cNvPr>
          <p:cNvCxnSpPr>
            <a:cxnSpLocks/>
          </p:cNvCxnSpPr>
          <p:nvPr/>
        </p:nvCxnSpPr>
        <p:spPr>
          <a:xfrm flipV="1">
            <a:off x="2764159" y="2245451"/>
            <a:ext cx="1715562" cy="631973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0A47E122-74E8-0296-9BD3-D7D0DC489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3502" y="4896033"/>
            <a:ext cx="2503108" cy="1613821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9C6783-24AF-D33A-36E6-1B0E714F580D}"/>
              </a:ext>
            </a:extLst>
          </p:cNvPr>
          <p:cNvSpPr/>
          <p:nvPr/>
        </p:nvSpPr>
        <p:spPr>
          <a:xfrm>
            <a:off x="824230" y="4841495"/>
            <a:ext cx="8799272" cy="6226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9A83C74-058B-198F-9038-81A62CB8F27D}"/>
              </a:ext>
            </a:extLst>
          </p:cNvPr>
          <p:cNvCxnSpPr>
            <a:cxnSpLocks/>
            <a:stCxn id="3" idx="0"/>
            <a:endCxn id="12" idx="2"/>
          </p:cNvCxnSpPr>
          <p:nvPr/>
        </p:nvCxnSpPr>
        <p:spPr>
          <a:xfrm flipV="1">
            <a:off x="5223866" y="3370340"/>
            <a:ext cx="5641447" cy="14711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D9A6359-823D-B254-C327-2774B46597D3}"/>
              </a:ext>
            </a:extLst>
          </p:cNvPr>
          <p:cNvSpPr txBox="1"/>
          <p:nvPr/>
        </p:nvSpPr>
        <p:spPr>
          <a:xfrm>
            <a:off x="9700591" y="2416233"/>
            <a:ext cx="23294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...one more item on our to-do list for next year...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(also because so many events may lead to biases)</a:t>
            </a:r>
          </a:p>
        </p:txBody>
      </p:sp>
    </p:spTree>
    <p:extLst>
      <p:ext uri="{BB962C8B-B14F-4D97-AF65-F5344CB8AC3E}">
        <p14:creationId xmlns:p14="http://schemas.microsoft.com/office/powerpoint/2010/main" val="28861255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B17A31-0600-4BA7-5BC9-1EAF23A4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focus on complex processes? Compute &gt;&gt; memory!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9EC0164-A588-4E28-768A-7CB737A61E4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123722" y="1030943"/>
                <a:ext cx="3955393" cy="5351929"/>
              </a:xfrm>
            </p:spPr>
            <p:txBody>
              <a:bodyPr/>
              <a:lstStyle/>
              <a:p>
                <a:r>
                  <a:rPr lang="en-US" dirty="0">
                    <a:latin typeface="+mn-lt"/>
                  </a:rPr>
                  <a:t>We are lucky: the more complex the physics process, the less relevant is the cost of GPU-CPU data copies!</a:t>
                </a:r>
              </a:p>
              <a:p>
                <a:pPr lvl="1"/>
                <a:r>
                  <a:rPr lang="en-US" dirty="0">
                    <a:latin typeface="+mn-lt"/>
                  </a:rPr>
                  <a:t>Similarly (later): the more complex the process, the less relevant is the overhead from scalar Fortran in madevent!</a:t>
                </a:r>
              </a:p>
              <a:p>
                <a:pPr lvl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And the fewer events in flight needed to fill the GPU...</a:t>
                </a:r>
                <a:endParaRPr lang="en-US" dirty="0">
                  <a:latin typeface="+mn-lt"/>
                </a:endParaRPr>
              </a:p>
              <a:p>
                <a:pPr lvl="2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In this talk I mainly give performance numbers for complex processes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  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9EC0164-A588-4E28-768A-7CB737A61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123722" y="1030943"/>
                <a:ext cx="3955393" cy="5351929"/>
              </a:xfrm>
              <a:blipFill>
                <a:blip r:embed="rId2"/>
                <a:stretch>
                  <a:fillRect r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AEDF63DB-A6C5-3F76-0018-04E00D5D0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49" y="955591"/>
            <a:ext cx="7429266" cy="557051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6C69A5C-D9B2-2153-E4EA-998F0A3DA733}"/>
              </a:ext>
            </a:extLst>
          </p:cNvPr>
          <p:cNvSpPr/>
          <p:nvPr/>
        </p:nvSpPr>
        <p:spPr>
          <a:xfrm>
            <a:off x="112885" y="4312355"/>
            <a:ext cx="7560000" cy="248356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9AA249-532E-8417-470D-91DFF87FC7D5}"/>
              </a:ext>
            </a:extLst>
          </p:cNvPr>
          <p:cNvSpPr>
            <a:spLocks noChangeAspect="1"/>
          </p:cNvSpPr>
          <p:nvPr/>
        </p:nvSpPr>
        <p:spPr>
          <a:xfrm>
            <a:off x="6609243" y="3212149"/>
            <a:ext cx="1600475" cy="466651"/>
          </a:xfrm>
          <a:prstGeom prst="rect">
            <a:avLst/>
          </a:prstGeom>
          <a:solidFill>
            <a:srgbClr val="FFFF00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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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endParaRPr lang="en-US" sz="2000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D96824-0393-F820-07AF-BDBF120792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9243" y="5189523"/>
                <a:ext cx="1600475" cy="466651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D96824-0393-F820-07AF-BDBF120792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243" y="5189523"/>
                <a:ext cx="1600475" cy="466651"/>
              </a:xfrm>
              <a:prstGeom prst="rect">
                <a:avLst/>
              </a:prstGeom>
              <a:blipFill>
                <a:blip r:embed="rId4"/>
                <a:stretch>
                  <a:fillRect b="-1410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0288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13FB-DB2E-6543-1D72-FCD509CD5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ideas for heterogeneous processing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3BFAE3CE-18EE-5310-CCE3-1EE05601F98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23273" y="3964393"/>
                <a:ext cx="12068727" cy="2418480"/>
              </a:xfrm>
            </p:spPr>
            <p:txBody>
              <a:bodyPr/>
              <a:lstStyle/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To further reduce the relative overhead of the scalar Fortran MadEvent - parallelize it on many CPU cores?</a:t>
                </a:r>
              </a:p>
              <a:p>
                <a:pPr>
                  <a:spcBef>
                    <a:spcPts val="0"/>
                  </a:spcBef>
                </a:pPr>
                <a:endParaRPr lang="en-US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Blue curve: one single CPU process using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000000"/>
                    </a:solidFill>
                  </a:rPr>
                  <a:t>For </a:t>
                </a:r>
                <a:r>
                  <a:rPr lang="en-US" i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gg</a:t>
                </a:r>
                <a:r>
                  <a:rPr lang="en-US" i="1" dirty="0">
                    <a:solidFill>
                      <a:srgbClr val="000000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rgbClr val="000000"/>
                    </a:solidFill>
                  </a:rPr>
                  <a:t>gg, you need at least ~16k events to reach the throughput plateau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Yellow, Green, Red curves: 2, 4, 8 CPU processes using the GPU at the same time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Fewer events in each GPU grid are needed to reach the plateau if several CPU processes use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The total Fortran RAM would remain the same, but the CPU time in the Fortran overhead would be reduced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(Why total throughput increases beyond the </a:t>
                </a:r>
                <a:r>
                  <a:rPr lang="en-US" dirty="0" err="1"/>
                  <a:t>nCPU</a:t>
                </a:r>
                <a:r>
                  <a:rPr lang="en-US" dirty="0"/>
                  <a:t>=1 plateau is not understood yet!...)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3BFAE3CE-18EE-5310-CCE3-1EE05601F9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23273" y="3964393"/>
                <a:ext cx="12068727" cy="2418480"/>
              </a:xfrm>
              <a:blipFill>
                <a:blip r:embed="rId2"/>
                <a:stretch>
                  <a:fillRect b="-22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DE7A25A-4E65-B99B-934E-83D4582E871A}"/>
              </a:ext>
            </a:extLst>
          </p:cNvPr>
          <p:cNvSpPr txBox="1"/>
          <p:nvPr/>
        </p:nvSpPr>
        <p:spPr>
          <a:xfrm>
            <a:off x="5363127" y="1403928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Throughput variation as a function of </a:t>
            </a:r>
            <a:r>
              <a:rPr lang="en-US" sz="1600" i="1" dirty="0"/>
              <a:t>GPU grid size (#blocks * #threads)</a:t>
            </a:r>
          </a:p>
          <a:p>
            <a:pPr algn="ctr"/>
            <a:endParaRPr lang="en-US" sz="1600" i="1" dirty="0"/>
          </a:p>
          <a:p>
            <a:pPr algn="ctr"/>
            <a:r>
              <a:rPr lang="en-US" sz="1600" i="1" dirty="0"/>
              <a:t>This is the number of events processed in parallel in one cycle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4C7778-102A-DFC8-8F38-400181B9EB59}"/>
              </a:ext>
            </a:extLst>
          </p:cNvPr>
          <p:cNvGrpSpPr>
            <a:grpSpLocks noChangeAspect="1"/>
          </p:cNvGrpSpPr>
          <p:nvPr/>
        </p:nvGrpSpPr>
        <p:grpSpPr>
          <a:xfrm>
            <a:off x="123273" y="928800"/>
            <a:ext cx="5441636" cy="2852544"/>
            <a:chOff x="123273" y="928800"/>
            <a:chExt cx="5441636" cy="28525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202FC8-63BC-020C-3163-47C98D972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273" y="928800"/>
              <a:ext cx="5441636" cy="28525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EEC76C-211A-7564-F36F-F49D49A5232C}"/>
                </a:ext>
              </a:extLst>
            </p:cNvPr>
            <p:cNvSpPr txBox="1"/>
            <p:nvPr/>
          </p:nvSpPr>
          <p:spPr>
            <a:xfrm>
              <a:off x="3277528" y="1111848"/>
              <a:ext cx="2189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Nvidia V100 GPU</a:t>
              </a:r>
            </a:p>
            <a:p>
              <a:r>
                <a:rPr lang="en-GB" dirty="0"/>
                <a:t>Silver 4216 4-core CPU</a:t>
              </a:r>
              <a:endParaRPr lang="LID4096" dirty="0"/>
            </a:p>
          </p:txBody>
        </p:sp>
      </p:grpSp>
    </p:spTree>
    <p:extLst>
      <p:ext uri="{BB962C8B-B14F-4D97-AF65-F5344CB8AC3E}">
        <p14:creationId xmlns:p14="http://schemas.microsoft.com/office/powerpoint/2010/main" val="31420751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99AA-A252-ACF2-C069-F1CEE82E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Lockstep beyond event-level parallelism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31A84-D702-0FA2-CCDD-B15D70D92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535" y="1030943"/>
            <a:ext cx="12101465" cy="5351929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Efficient data parallelism (lockstep processing) requires the </a:t>
            </a:r>
            <a:r>
              <a:rPr lang="en-US" i="1" dirty="0">
                <a:solidFill>
                  <a:srgbClr val="FF0000"/>
                </a:solidFill>
              </a:rPr>
              <a:t>same function computed for different data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true in MG5AMC at the </a:t>
            </a:r>
            <a:r>
              <a:rPr lang="en-US" i="1" dirty="0"/>
              <a:t>event level </a:t>
            </a:r>
            <a:r>
              <a:rPr lang="en-US" dirty="0"/>
              <a:t>(different events i.e. different phase space points)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it is also true at the </a:t>
            </a:r>
            <a:r>
              <a:rPr lang="en-US" i="1" dirty="0"/>
              <a:t>sub-event level </a:t>
            </a:r>
            <a:r>
              <a:rPr lang="en-US" dirty="0"/>
              <a:t>(different helicities within the same event)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We are evaluating the move to a different data parallelism strategy on GPUs</a:t>
            </a:r>
          </a:p>
          <a:p>
            <a:pPr lvl="1">
              <a:spcBef>
                <a:spcPts val="0"/>
              </a:spcBef>
            </a:pPr>
            <a:r>
              <a:rPr lang="en-US" dirty="0"/>
              <a:t>Currently: </a:t>
            </a:r>
            <a:r>
              <a:rPr lang="en-US" i="1" dirty="0">
                <a:solidFill>
                  <a:srgbClr val="FF0000"/>
                </a:solidFill>
              </a:rPr>
              <a:t>one event (sum over all helicities) per GPU thread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 the future: </a:t>
            </a:r>
            <a:r>
              <a:rPr lang="en-US" i="1" dirty="0">
                <a:solidFill>
                  <a:srgbClr val="FF0000"/>
                </a:solidFill>
              </a:rPr>
              <a:t>one helicity of one event per GPU thread?</a:t>
            </a:r>
          </a:p>
          <a:p>
            <a:pPr lvl="3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Advantages: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You can fill the GPU with much fewer “events in flight” – more balanced sampling/integration in MadEvent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a prerequisite for moving the color matrix to externally-launched cuBLAS and tensor cores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also a prerequisite if we want to evaluate much smaller kernels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CC00FF"/>
                </a:solidFill>
              </a:rPr>
              <a:t>From all Feynman diagrams in one kernel to one Feynman diagram per kernel?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Which might decrease register pressure and increase kernel occupancy, but would require more global memory access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56B12F-B8B9-FB46-C607-7693FECB8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383" y="3142305"/>
            <a:ext cx="3316288" cy="87246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1FC45E-0C73-9586-7504-1B1857612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3" y="3078299"/>
            <a:ext cx="4612591" cy="936466"/>
          </a:xfrm>
          <a:prstGeom prst="rect">
            <a:avLst/>
          </a:prstGeom>
          <a:ln>
            <a:noFill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02B85BB-FCAB-6BED-3944-B21D318408DB}"/>
              </a:ext>
            </a:extLst>
          </p:cNvPr>
          <p:cNvSpPr/>
          <p:nvPr/>
        </p:nvSpPr>
        <p:spPr>
          <a:xfrm>
            <a:off x="1484768" y="3178517"/>
            <a:ext cx="787652" cy="962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47E504-AD95-B9C4-5EC1-4E17A0028726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2157071" y="2863144"/>
            <a:ext cx="1232414" cy="45629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839542B-EDE7-DF16-584C-4F45B54F7603}"/>
              </a:ext>
            </a:extLst>
          </p:cNvPr>
          <p:cNvSpPr/>
          <p:nvPr/>
        </p:nvSpPr>
        <p:spPr>
          <a:xfrm>
            <a:off x="7022448" y="3141670"/>
            <a:ext cx="926493" cy="1062473"/>
          </a:xfrm>
          <a:prstGeom prst="ellipse">
            <a:avLst/>
          </a:prstGeom>
          <a:noFill/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7B6D7D-0EAA-FBBF-4F97-09A9317D8590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2982599" y="3672907"/>
            <a:ext cx="4039849" cy="1693885"/>
          </a:xfrm>
          <a:prstGeom prst="straightConnector1">
            <a:avLst/>
          </a:prstGeom>
          <a:ln w="127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0399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68FB98B-34B0-B38E-F3CF-B84A0467F23C}"/>
              </a:ext>
            </a:extLst>
          </p:cNvPr>
          <p:cNvSpPr txBox="1">
            <a:spLocks/>
          </p:cNvSpPr>
          <p:nvPr/>
        </p:nvSpPr>
        <p:spPr>
          <a:xfrm>
            <a:off x="6374673" y="197493"/>
            <a:ext cx="5797577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/>
              <a:t>PF MEs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FDB598B-4418-7338-9FF2-F124F75B1A56}"/>
              </a:ext>
            </a:extLst>
          </p:cNvPr>
          <p:cNvSpPr txBox="1">
            <a:spLocks/>
          </p:cNvSpPr>
          <p:nvPr/>
        </p:nvSpPr>
        <p:spPr>
          <a:xfrm>
            <a:off x="6177261" y="926439"/>
            <a:ext cx="5994990" cy="40505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/>
              <a:t>Write code once for many CPU/GPU vendors</a:t>
            </a:r>
          </a:p>
          <a:p>
            <a:pPr lvl="1"/>
            <a:endParaRPr lang="en-GB" dirty="0"/>
          </a:p>
          <a:p>
            <a:r>
              <a:rPr lang="en-GB" dirty="0"/>
              <a:t>Support NVidia, AMD and Intel GPUs out-of-the-box</a:t>
            </a:r>
          </a:p>
          <a:p>
            <a:pPr lvl="1"/>
            <a:r>
              <a:rPr lang="en-GB" dirty="0"/>
              <a:t>Limited support for vendor-specific features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sz="1800" dirty="0"/>
              <a:t>SIMD </a:t>
            </a:r>
            <a:r>
              <a:rPr lang="en-GB" dirty="0"/>
              <a:t>added via SYCL in Jan 2023, analysing results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CPU multithreading out of the box</a:t>
            </a:r>
          </a:p>
          <a:p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290C63-37EB-DD5B-C0C7-8543E6C939D2}"/>
              </a:ext>
            </a:extLst>
          </p:cNvPr>
          <p:cNvSpPr/>
          <p:nvPr/>
        </p:nvSpPr>
        <p:spPr>
          <a:xfrm>
            <a:off x="6095999" y="-3"/>
            <a:ext cx="0" cy="486119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FD07731-BF99-427C-05CB-3983035EF301}"/>
              </a:ext>
            </a:extLst>
          </p:cNvPr>
          <p:cNvSpPr txBox="1">
            <a:spLocks/>
          </p:cNvSpPr>
          <p:nvPr/>
        </p:nvSpPr>
        <p:spPr>
          <a:xfrm>
            <a:off x="300445" y="206323"/>
            <a:ext cx="3383281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/>
              <a:t>CUDACPP MEs 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D1A53F81-88D8-432C-FD1D-FEF0085CE617}"/>
              </a:ext>
            </a:extLst>
          </p:cNvPr>
          <p:cNvSpPr txBox="1">
            <a:spLocks/>
          </p:cNvSpPr>
          <p:nvPr/>
        </p:nvSpPr>
        <p:spPr>
          <a:xfrm>
            <a:off x="14888" y="926440"/>
            <a:ext cx="6294307" cy="40505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95% common code + a few #ifdef's for CUDA vs C++</a:t>
            </a:r>
          </a:p>
          <a:p>
            <a:pPr lvl="1"/>
            <a:endParaRPr lang="en-US" dirty="0"/>
          </a:p>
          <a:p>
            <a:r>
              <a:rPr lang="en-US" dirty="0"/>
              <a:t>Designed for NVidia GPUs (so far: will add HIP/AMD) </a:t>
            </a:r>
          </a:p>
          <a:p>
            <a:pPr lvl="1"/>
            <a:r>
              <a:rPr lang="en-US" dirty="0"/>
              <a:t>Full feature support, e.g. tensor cores, streams, graphs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Designed upfront for SIMD speedups on vector CPUs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WIP on CPU multithreading and heterogeneous modes</a:t>
            </a:r>
          </a:p>
        </p:txBody>
      </p:sp>
      <p:pic>
        <p:nvPicPr>
          <p:cNvPr id="27" name="Picture 2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D105A0C-2A37-D8DB-2241-720EB4CD7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5176" y="2280113"/>
            <a:ext cx="767892" cy="76789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8" name="Picture 27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5600FE2-3887-7AFA-49EA-670971F0C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954" y="2499011"/>
            <a:ext cx="1094483" cy="33009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6FA2E3A-63BB-5678-2950-6BC0099A5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7036" y="2283173"/>
            <a:ext cx="1057275" cy="8191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AF53992-05AA-A18E-9B59-C0FF1F3E0A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9704" y="3552067"/>
            <a:ext cx="1872520" cy="304939"/>
          </a:xfrm>
          <a:prstGeom prst="rect">
            <a:avLst/>
          </a:prstGeom>
          <a:ln w="12700">
            <a:solidFill>
              <a:schemeClr val="bg2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2BC8EFC-62B6-F560-D587-71C1512718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3679" y="2280113"/>
            <a:ext cx="1057275" cy="81915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AACF4772-287C-64A8-EE12-7DC50DC9F3CC}"/>
              </a:ext>
            </a:extLst>
          </p:cNvPr>
          <p:cNvSpPr/>
          <p:nvPr/>
        </p:nvSpPr>
        <p:spPr>
          <a:xfrm rot="16200000">
            <a:off x="6096001" y="-1234797"/>
            <a:ext cx="0" cy="1219200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Logo&#10;&#10;Description automatically generated">
            <a:extLst>
              <a:ext uri="{FF2B5EF4-FFF2-40B4-BE49-F238E27FC236}">
                <a16:creationId xmlns:a16="http://schemas.microsoft.com/office/drawing/2014/main" id="{DFCC5B6F-06C7-7D2B-F194-D8A2B438B0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0586" y="-32414"/>
            <a:ext cx="2122711" cy="1195008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93EFA874-66B9-DEDD-3F04-DD0D27DEF3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6791" y="171023"/>
            <a:ext cx="498538" cy="560377"/>
          </a:xfrm>
          <a:prstGeom prst="rect">
            <a:avLst/>
          </a:prstGeom>
        </p:spPr>
      </p:pic>
      <p:pic>
        <p:nvPicPr>
          <p:cNvPr id="40" name="Google Shape;166;p17">
            <a:hlinkClick r:id="rId9"/>
            <a:extLst>
              <a:ext uri="{FF2B5EF4-FFF2-40B4-BE49-F238E27FC236}">
                <a16:creationId xmlns:a16="http://schemas.microsoft.com/office/drawing/2014/main" id="{61085488-33C4-1B16-E59C-A2B5DD753C4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697678" y="351314"/>
            <a:ext cx="1203269" cy="290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167;p17">
            <a:hlinkClick r:id="rId11"/>
            <a:extLst>
              <a:ext uri="{FF2B5EF4-FFF2-40B4-BE49-F238E27FC236}">
                <a16:creationId xmlns:a16="http://schemas.microsoft.com/office/drawing/2014/main" id="{19E7E368-A688-D37F-A5FD-81675328AE3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319378" y="365789"/>
            <a:ext cx="1084283" cy="351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168;p17">
            <a:hlinkClick r:id="rId13"/>
            <a:extLst>
              <a:ext uri="{FF2B5EF4-FFF2-40B4-BE49-F238E27FC236}">
                <a16:creationId xmlns:a16="http://schemas.microsoft.com/office/drawing/2014/main" id="{EB57E4BF-7F6D-BB94-778D-CC540EFC5D0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1154181" y="340217"/>
            <a:ext cx="815753" cy="33009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42694365-A985-E0F3-33D6-B5EC316AF4C7}"/>
              </a:ext>
            </a:extLst>
          </p:cNvPr>
          <p:cNvSpPr txBox="1">
            <a:spLocks/>
          </p:cNvSpPr>
          <p:nvPr/>
        </p:nvSpPr>
        <p:spPr>
          <a:xfrm>
            <a:off x="14888" y="5231848"/>
            <a:ext cx="12120503" cy="11652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buNone/>
            </a:pPr>
            <a:r>
              <a:rPr lang="en-GB" sz="1800" dirty="0"/>
              <a:t>For the moment: we plan to continue development in parallel using both approaches – comparisons are very useful!</a:t>
            </a:r>
          </a:p>
          <a:p>
            <a:pPr marL="152400" indent="0">
              <a:buNone/>
            </a:pPr>
            <a:r>
              <a:rPr lang="en-GB" sz="1800" dirty="0"/>
              <a:t>Two goals: not only production releases, but also </a:t>
            </a:r>
            <a:r>
              <a:rPr lang="en-GB" sz="1800" i="1" dirty="0"/>
              <a:t>aim to provide useful feedback to HEP about usability of PFs</a:t>
            </a:r>
          </a:p>
        </p:txBody>
      </p:sp>
    </p:spTree>
    <p:extLst>
      <p:ext uri="{BB962C8B-B14F-4D97-AF65-F5344CB8AC3E}">
        <p14:creationId xmlns:p14="http://schemas.microsoft.com/office/powerpoint/2010/main" val="18701886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3EBEA-FDD0-4443-9B3F-EB456BAE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CUDACPP vs. Portability Frameworks – recap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FB1DE-2858-04D3-E347-CD87C42F3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030943"/>
            <a:ext cx="11721599" cy="2148841"/>
          </a:xfrm>
        </p:spPr>
        <p:txBody>
          <a:bodyPr/>
          <a:lstStyle/>
          <a:p>
            <a:r>
              <a:rPr lang="en-GB" dirty="0"/>
              <a:t>CUDAPP (our initial implementation) is where we add new features first</a:t>
            </a:r>
          </a:p>
          <a:p>
            <a:endParaRPr lang="en-GB" dirty="0"/>
          </a:p>
          <a:p>
            <a:r>
              <a:rPr lang="en-GB" dirty="0"/>
              <a:t>The SYCL implementation of MG5aMC is now almost at the same level, the KOKKOS one somewhat behind</a:t>
            </a:r>
          </a:p>
          <a:p>
            <a:endParaRPr lang="en-GB" dirty="0"/>
          </a:p>
          <a:p>
            <a:r>
              <a:rPr lang="en-GB" dirty="0"/>
              <a:t>The ALPAKA implementation of MG5aMC is no longer maintained</a:t>
            </a:r>
          </a:p>
          <a:p>
            <a:endParaRPr lang="LID4096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C59F47E-6738-2EFF-0792-F800BD44D676}"/>
              </a:ext>
            </a:extLst>
          </p:cNvPr>
          <p:cNvGraphicFramePr>
            <a:graphicFrameLocks noGrp="1"/>
          </p:cNvGraphicFramePr>
          <p:nvPr/>
        </p:nvGraphicFramePr>
        <p:xfrm>
          <a:off x="1962153" y="3561703"/>
          <a:ext cx="6782338" cy="2148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6000">
                  <a:extLst>
                    <a:ext uri="{9D8B030D-6E8A-4147-A177-3AD203B41FA5}">
                      <a16:colId xmlns:a16="http://schemas.microsoft.com/office/drawing/2014/main" val="970126761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58111718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79624213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5358815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37543801"/>
                    </a:ext>
                  </a:extLst>
                </a:gridCol>
                <a:gridCol w="1094338">
                  <a:extLst>
                    <a:ext uri="{9D8B030D-6E8A-4147-A177-3AD203B41FA5}">
                      <a16:colId xmlns:a16="http://schemas.microsoft.com/office/drawing/2014/main" val="3562340531"/>
                    </a:ext>
                  </a:extLst>
                </a:gridCol>
              </a:tblGrid>
              <a:tr h="261443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Backend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ME code generation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Standalone application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Actively maintained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MadEvent application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Latest dev code base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742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CUDACPP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584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SYCL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~ 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327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KOKKOS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~ 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9933"/>
                          </a:solidFill>
                        </a:rPr>
                        <a:t>WIP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9933"/>
                          </a:solidFill>
                        </a:rPr>
                        <a:t>WIP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116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ALPAKA</a:t>
                      </a:r>
                    </a:p>
                    <a:p>
                      <a:r>
                        <a:rPr lang="en-US" sz="1400" b="1" dirty="0"/>
                        <a:t>(CUPLA)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5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773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F276-0C9E-7003-8D82-79CAA1B91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r>
              <a:rPr lang="en-US" dirty="0"/>
              <a:t>CUDACPP vs PFs - GPU ME throughputs (standalone application)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22638-BC3F-DCD8-9309-9087E4DF5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150195"/>
            <a:ext cx="12192000" cy="2128308"/>
          </a:xfrm>
        </p:spPr>
        <p:txBody>
          <a:bodyPr/>
          <a:lstStyle/>
          <a:p>
            <a:r>
              <a:rPr lang="en-US" dirty="0"/>
              <a:t>The performances of the SYCL and Kokkos implementations of MG5aMC seem comparable to direct CUDA</a:t>
            </a:r>
          </a:p>
          <a:p>
            <a:pPr lvl="1"/>
            <a:r>
              <a:rPr lang="en-US" dirty="0"/>
              <a:t>Further comparisons are in progress, performance scales differently with more jets for different backends (next slide)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SYCL and Kokkos run out of the box also on AMD and Intel GPUs</a:t>
            </a:r>
          </a:p>
          <a:p>
            <a:pPr lvl="1"/>
            <a:r>
              <a:rPr lang="en-US" dirty="0"/>
              <a:t>They also run out of the box on CPUs (performance under investigation)</a:t>
            </a:r>
            <a:endParaRPr lang="en-GB" sz="1200" dirty="0">
              <a:latin typeface="Arial" panose="020B0604020202020204" pitchFamily="34" charset="0"/>
            </a:endParaRPr>
          </a:p>
          <a:p>
            <a:pPr marL="184150" indent="0">
              <a:buNone/>
            </a:pPr>
            <a:endParaRPr lang="en-GB" sz="1200" b="0" i="0" u="none" strike="noStrike" dirty="0">
              <a:solidFill>
                <a:srgbClr val="595959"/>
              </a:solidFill>
              <a:effectLst/>
              <a:latin typeface="Arial" panose="020B0604020202020204" pitchFamily="34" charset="0"/>
            </a:endParaRPr>
          </a:p>
          <a:p>
            <a:pPr marL="184150" indent="0">
              <a:buNone/>
            </a:pPr>
            <a:r>
              <a:rPr lang="en-GB" sz="12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Xe-HP is a software development vehicle for functional testing only</a:t>
            </a:r>
            <a:r>
              <a:rPr lang="en-GB" sz="1200" dirty="0">
                <a:solidFill>
                  <a:srgbClr val="595959"/>
                </a:solidFill>
                <a:latin typeface="Arial" panose="020B0604020202020204" pitchFamily="34" charset="0"/>
              </a:rPr>
              <a:t> -</a:t>
            </a:r>
            <a:r>
              <a:rPr lang="en-GB" sz="12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currently used at Argonne and other customer sites to prepare their code for future Intel data centre GPUs</a:t>
            </a:r>
          </a:p>
          <a:p>
            <a:pPr marL="184150" indent="0">
              <a:buNone/>
            </a:pPr>
            <a:r>
              <a:rPr lang="en-GB" sz="1200" dirty="0">
                <a:solidFill>
                  <a:srgbClr val="595959"/>
                </a:solidFill>
                <a:latin typeface="Arial" panose="020B0604020202020204" pitchFamily="34" charset="0"/>
              </a:rPr>
              <a:t>XE-HPC is an early implementation of the Aurora GPU</a:t>
            </a:r>
            <a:endParaRPr lang="en-GB" sz="1200" b="0" i="0" u="none" strike="noStrike" dirty="0">
              <a:solidFill>
                <a:srgbClr val="595959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C01F99F-DA7B-BDE9-DE9D-AA4D97FE14B1}"/>
              </a:ext>
            </a:extLst>
          </p:cNvPr>
          <p:cNvGrpSpPr>
            <a:grpSpLocks noChangeAspect="1"/>
          </p:cNvGrpSpPr>
          <p:nvPr/>
        </p:nvGrpSpPr>
        <p:grpSpPr>
          <a:xfrm>
            <a:off x="544922" y="908479"/>
            <a:ext cx="11124287" cy="3430049"/>
            <a:chOff x="544922" y="1055381"/>
            <a:chExt cx="11124287" cy="343004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1687E57-6636-FFE3-6381-B3C0434115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79608" y="1285029"/>
              <a:ext cx="5689601" cy="3200401"/>
              <a:chOff x="6245427" y="1293222"/>
              <a:chExt cx="5689601" cy="3200401"/>
            </a:xfrm>
          </p:grpSpPr>
          <p:pic>
            <p:nvPicPr>
              <p:cNvPr id="6" name="Picture 5" descr="Chart, bar chart&#10;&#10;Description automatically generated">
                <a:extLst>
                  <a:ext uri="{FF2B5EF4-FFF2-40B4-BE49-F238E27FC236}">
                    <a16:creationId xmlns:a16="http://schemas.microsoft.com/office/drawing/2014/main" id="{77B140EF-C42D-AA65-F065-8E310FAA49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45427" y="1293222"/>
                <a:ext cx="5689601" cy="3200401"/>
              </a:xfrm>
              <a:prstGeom prst="rect">
                <a:avLst/>
              </a:prstGeom>
            </p:spPr>
          </p:pic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50FA2D2-1796-0F33-F10A-D0960846F5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219528" y="1775129"/>
                <a:ext cx="4445603" cy="1925653"/>
                <a:chOff x="1190625" y="1765005"/>
                <a:chExt cx="4386263" cy="1925653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DF6946F-877B-FE30-4371-7564032731D0}"/>
                    </a:ext>
                  </a:extLst>
                </p:cNvPr>
                <p:cNvSpPr txBox="1"/>
                <p:nvPr/>
              </p:nvSpPr>
              <p:spPr>
                <a:xfrm>
                  <a:off x="1998929" y="2548150"/>
                  <a:ext cx="738604" cy="297962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FF0000"/>
                      </a:solidFill>
                    </a:rPr>
                    <a:t>INTEL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78316C2-C26F-B011-1ED2-4C9945164254}"/>
                    </a:ext>
                  </a:extLst>
                </p:cNvPr>
                <p:cNvSpPr txBox="1"/>
                <p:nvPr/>
              </p:nvSpPr>
              <p:spPr>
                <a:xfrm>
                  <a:off x="4608466" y="2548150"/>
                  <a:ext cx="675912" cy="288147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FF0000"/>
                      </a:solidFill>
                    </a:rPr>
                    <a:t>NVIDIA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BD0AEB2-89E5-6A61-27DD-5234AA0F881A}"/>
                    </a:ext>
                  </a:extLst>
                </p:cNvPr>
                <p:cNvSpPr txBox="1"/>
                <p:nvPr/>
              </p:nvSpPr>
              <p:spPr>
                <a:xfrm>
                  <a:off x="3649181" y="2538136"/>
                  <a:ext cx="543452" cy="297962"/>
                </a:xfrm>
                <a:prstGeom prst="rect">
                  <a:avLst/>
                </a:prstGeom>
                <a:solidFill>
                  <a:srgbClr val="FFFFFF">
                    <a:alpha val="40000"/>
                  </a:srgbClr>
                </a:solidFill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FF0000"/>
                      </a:solidFill>
                    </a:rPr>
                    <a:t>AMD</a:t>
                  </a:r>
                </a:p>
              </p:txBody>
            </p:sp>
            <p:sp>
              <p:nvSpPr>
                <p:cNvPr id="19" name="Rectangle: Rounded Corners 18">
                  <a:extLst>
                    <a:ext uri="{FF2B5EF4-FFF2-40B4-BE49-F238E27FC236}">
                      <a16:creationId xmlns:a16="http://schemas.microsoft.com/office/drawing/2014/main" id="{B9350743-C4ED-0D20-AB37-93F36D7B7E1A}"/>
                    </a:ext>
                  </a:extLst>
                </p:cNvPr>
                <p:cNvSpPr/>
                <p:nvPr/>
              </p:nvSpPr>
              <p:spPr>
                <a:xfrm>
                  <a:off x="1190625" y="1775839"/>
                  <a:ext cx="2266950" cy="1914819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78D9A539-0E13-EB56-595D-EB5A42DB10AE}"/>
                    </a:ext>
                  </a:extLst>
                </p:cNvPr>
                <p:cNvSpPr/>
                <p:nvPr/>
              </p:nvSpPr>
              <p:spPr>
                <a:xfrm>
                  <a:off x="3519488" y="1765007"/>
                  <a:ext cx="800099" cy="1914819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: Rounded Corners 20">
                  <a:extLst>
                    <a:ext uri="{FF2B5EF4-FFF2-40B4-BE49-F238E27FC236}">
                      <a16:creationId xmlns:a16="http://schemas.microsoft.com/office/drawing/2014/main" id="{3D2A5314-9DF4-2993-5E90-32B5F96F2FCC}"/>
                    </a:ext>
                  </a:extLst>
                </p:cNvPr>
                <p:cNvSpPr/>
                <p:nvPr/>
              </p:nvSpPr>
              <p:spPr>
                <a:xfrm>
                  <a:off x="4381500" y="1765005"/>
                  <a:ext cx="1195388" cy="1914819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5BCF4B2-48CF-7461-1951-8B52AE858D7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4922" y="1351421"/>
              <a:ext cx="4911844" cy="2763390"/>
              <a:chOff x="252774" y="4106481"/>
              <a:chExt cx="4149368" cy="2334423"/>
            </a:xfrm>
          </p:grpSpPr>
          <p:pic>
            <p:nvPicPr>
              <p:cNvPr id="7" name="Picture 6" descr="ggttgg scaling">
                <a:extLst>
                  <a:ext uri="{FF2B5EF4-FFF2-40B4-BE49-F238E27FC236}">
                    <a16:creationId xmlns:a16="http://schemas.microsoft.com/office/drawing/2014/main" id="{ED40E10E-4DFD-7C03-9820-8B8040F6B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2774" y="4106481"/>
                <a:ext cx="4149368" cy="2334423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5476635-A7B7-94AE-3AE7-AD5B89FE4C22}"/>
                  </a:ext>
                </a:extLst>
              </p:cNvPr>
              <p:cNvSpPr/>
              <p:nvPr/>
            </p:nvSpPr>
            <p:spPr>
              <a:xfrm>
                <a:off x="2894545" y="4270385"/>
                <a:ext cx="174210" cy="2028469"/>
              </a:xfrm>
              <a:prstGeom prst="rect">
                <a:avLst/>
              </a:prstGeom>
              <a:noFill/>
              <a:ln w="12700">
                <a:solidFill>
                  <a:srgbClr val="33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B13431-191A-B100-9D84-B8708A72B714}"/>
                  </a:ext>
                </a:extLst>
              </p:cNvPr>
              <p:cNvSpPr txBox="1"/>
              <p:nvPr/>
            </p:nvSpPr>
            <p:spPr>
              <a:xfrm>
                <a:off x="973779" y="5652655"/>
                <a:ext cx="19238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bg2"/>
                    </a:solidFill>
                  </a:rPr>
                  <a:t>(gg_ttgg) 16k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563115-C675-62E1-29BA-63F0C34CECD4}"/>
                </a:ext>
              </a:extLst>
            </p:cNvPr>
            <p:cNvSpPr txBox="1"/>
            <p:nvPr/>
          </p:nvSpPr>
          <p:spPr>
            <a:xfrm>
              <a:off x="6723695" y="1058320"/>
              <a:ext cx="3464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Fixed GPU-grid size (throughput plateau)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97EF5A1-9EDE-3B62-A922-340EBB6250AB}"/>
                </a:ext>
              </a:extLst>
            </p:cNvPr>
            <p:cNvSpPr txBox="1"/>
            <p:nvPr/>
          </p:nvSpPr>
          <p:spPr>
            <a:xfrm>
              <a:off x="1161664" y="1055381"/>
              <a:ext cx="3464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Variable GPU-grid size (throughput scan)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88755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A699993-B105-7B9C-D759-C3A256D5E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349" y="197493"/>
            <a:ext cx="8177252" cy="618295"/>
          </a:xfrm>
        </p:spPr>
        <p:txBody>
          <a:bodyPr/>
          <a:lstStyle/>
          <a:p>
            <a:r>
              <a:rPr lang="en-US" dirty="0"/>
              <a:t>CUDA vs SYCL on NVidia A100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4DD5662-D7D1-DFEB-5E07-920F55C05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4348" y="1030943"/>
            <a:ext cx="8311081" cy="5351929"/>
          </a:xfrm>
        </p:spPr>
        <p:txBody>
          <a:bodyPr/>
          <a:lstStyle/>
          <a:p>
            <a:r>
              <a:rPr lang="en-US" dirty="0"/>
              <a:t>SYCL and CUDA implementations have ~similar performances but</a:t>
            </a:r>
          </a:p>
          <a:p>
            <a:pPr lvl="1"/>
            <a:r>
              <a:rPr lang="en-US" dirty="0"/>
              <a:t>SYCL seems better for less complex processes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CUDA seems better for more complex processes</a:t>
            </a:r>
          </a:p>
          <a:p>
            <a:endParaRPr lang="en-US" dirty="0"/>
          </a:p>
          <a:p>
            <a:r>
              <a:rPr lang="en-US" dirty="0"/>
              <a:t>These are very recent results, which are still being digested (WIP!)</a:t>
            </a:r>
          </a:p>
          <a:p>
            <a:pPr lvl="1"/>
            <a:r>
              <a:rPr lang="en-US" dirty="0"/>
              <a:t>It will be very interesting to understand more in detail what goes 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152400" indent="0">
              <a:buNone/>
            </a:pPr>
            <a:r>
              <a:rPr lang="en-US" sz="1600" dirty="0">
                <a:solidFill>
                  <a:srgbClr val="CC00FF"/>
                </a:solidFill>
              </a:rPr>
              <a:t>We plan to also compare more systematically the CUDACPP and SYCL performances on CPUs (vectorization, multi-core), but it will take time and optimization tweaks... WIP!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EB001C-102C-85FA-B282-83A11274DB2A}"/>
              </a:ext>
            </a:extLst>
          </p:cNvPr>
          <p:cNvSpPr txBox="1"/>
          <p:nvPr/>
        </p:nvSpPr>
        <p:spPr>
          <a:xfrm>
            <a:off x="9877330" y="181071"/>
            <a:ext cx="2314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PRELIMINARY!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N. Nichols, T. Childers (SYCL)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J. Teig (tests/plots)</a:t>
            </a: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04134DE6-7F47-F87D-5067-6F4B6ECD6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4929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F7683872-220E-132D-648C-758872300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" y="3197157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A6D96276-C458-E969-A69E-A1F232BF8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0" y="1599214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21AFC187-4EB3-C16E-373E-011E48A2D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0" y="1271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1B1CA-AA1F-3111-9101-F364DED7F8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886095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1B1CA-AA1F-3111-9101-F364DED7F8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886095"/>
                <a:ext cx="1259170" cy="314629"/>
              </a:xfrm>
              <a:prstGeom prst="rect">
                <a:avLst/>
              </a:prstGeom>
              <a:blipFill>
                <a:blip r:embed="rId6"/>
                <a:stretch>
                  <a:fillRect t="-22642" r="-9662" b="-4528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346CA7-EC8A-1DCB-890E-3912A1CBF6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2484037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346CA7-EC8A-1DCB-890E-3912A1CBF6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2484037"/>
                <a:ext cx="1259170" cy="314629"/>
              </a:xfrm>
              <a:prstGeom prst="rect">
                <a:avLst/>
              </a:prstGeom>
              <a:blipFill>
                <a:blip r:embed="rId7"/>
                <a:stretch>
                  <a:fillRect t="-22642" r="-4348" b="-4528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8FEE36-F150-4AB5-71E4-85F25BD0C1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4081979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8FEE36-F150-4AB5-71E4-85F25BD0C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4081979"/>
                <a:ext cx="1259170" cy="314629"/>
              </a:xfrm>
              <a:prstGeom prst="rect">
                <a:avLst/>
              </a:prstGeom>
              <a:blipFill>
                <a:blip r:embed="rId8"/>
                <a:stretch>
                  <a:fillRect t="-25000" b="-46154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BB480F-ECDB-6DDC-542D-2CDB051900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5423017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BB480F-ECDB-6DDC-542D-2CDB051900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5423017"/>
                <a:ext cx="1259170" cy="314629"/>
              </a:xfrm>
              <a:prstGeom prst="rect">
                <a:avLst/>
              </a:prstGeom>
              <a:blipFill>
                <a:blip r:embed="rId9"/>
                <a:stretch>
                  <a:fillRect l="-2899" t="-25000" r="-2415" b="-46154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9EBA3489-55F3-1FC2-72C6-F2AF41A7C751}"/>
              </a:ext>
            </a:extLst>
          </p:cNvPr>
          <p:cNvSpPr txBox="1"/>
          <p:nvPr/>
        </p:nvSpPr>
        <p:spPr>
          <a:xfrm>
            <a:off x="852035" y="886095"/>
            <a:ext cx="1394234" cy="307777"/>
          </a:xfrm>
          <a:prstGeom prst="rect">
            <a:avLst/>
          </a:prstGeom>
          <a:solidFill>
            <a:srgbClr val="CCFF99"/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&lt; SYCL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52A6CE-04AD-343A-A507-C02D0340E2BE}"/>
              </a:ext>
            </a:extLst>
          </p:cNvPr>
          <p:cNvSpPr txBox="1"/>
          <p:nvPr/>
        </p:nvSpPr>
        <p:spPr>
          <a:xfrm>
            <a:off x="852035" y="2484037"/>
            <a:ext cx="1394234" cy="307777"/>
          </a:xfrm>
          <a:prstGeom prst="rect">
            <a:avLst/>
          </a:prstGeom>
          <a:solidFill>
            <a:srgbClr val="CCFF99"/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</a:t>
            </a:r>
            <a:r>
              <a:rPr lang="en-US" b="1" dirty="0"/>
              <a:t> </a:t>
            </a:r>
            <a:r>
              <a:rPr lang="en-US" b="1" dirty="0">
                <a:solidFill>
                  <a:srgbClr val="009900"/>
                </a:solidFill>
              </a:rPr>
              <a:t>&lt; SYCL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068E07-3BFE-916C-C26E-7E8392040782}"/>
              </a:ext>
            </a:extLst>
          </p:cNvPr>
          <p:cNvSpPr txBox="1"/>
          <p:nvPr/>
        </p:nvSpPr>
        <p:spPr>
          <a:xfrm>
            <a:off x="852035" y="4089917"/>
            <a:ext cx="1394234" cy="307777"/>
          </a:xfrm>
          <a:prstGeom prst="rect">
            <a:avLst/>
          </a:prstGeom>
          <a:solidFill>
            <a:srgbClr val="FFDE75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 &gt; </a:t>
            </a:r>
            <a:r>
              <a:rPr lang="en-US" b="1" dirty="0">
                <a:solidFill>
                  <a:srgbClr val="00B050"/>
                </a:solidFill>
              </a:rPr>
              <a:t>SYCL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B8B497-BAB2-1F31-7526-0F9FBED48EBE}"/>
              </a:ext>
            </a:extLst>
          </p:cNvPr>
          <p:cNvSpPr txBox="1"/>
          <p:nvPr/>
        </p:nvSpPr>
        <p:spPr>
          <a:xfrm>
            <a:off x="852035" y="5429869"/>
            <a:ext cx="1394234" cy="307777"/>
          </a:xfrm>
          <a:prstGeom prst="rect">
            <a:avLst/>
          </a:prstGeom>
          <a:solidFill>
            <a:srgbClr val="FFDE75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 &gt;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SYCL</a:t>
            </a:r>
          </a:p>
        </p:txBody>
      </p:sp>
    </p:spTree>
    <p:extLst>
      <p:ext uri="{BB962C8B-B14F-4D97-AF65-F5344CB8AC3E}">
        <p14:creationId xmlns:p14="http://schemas.microsoft.com/office/powerpoint/2010/main" val="33469315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974035"/>
            <a:ext cx="11721599" cy="5408837"/>
          </a:xfrm>
        </p:spPr>
        <p:txBody>
          <a:bodyPr/>
          <a:lstStyle/>
          <a:p>
            <a:pPr marL="152400" indent="0" algn="ctr">
              <a:buNone/>
            </a:pPr>
            <a:endParaRPr lang="en-US" sz="1600" dirty="0"/>
          </a:p>
          <a:p>
            <a:pPr marL="152400" indent="0" algn="ctr">
              <a:buNone/>
            </a:pPr>
            <a:r>
              <a:rPr lang="en-US" sz="11500" dirty="0"/>
              <a:t>MORE BACKUP</a:t>
            </a:r>
          </a:p>
          <a:p>
            <a:pPr marL="152400" indent="0" algn="ctr">
              <a:buNone/>
            </a:pPr>
            <a:r>
              <a:rPr lang="en-US" sz="11500" dirty="0"/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156595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9FEC0-99AC-AB68-4676-AC83EF087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processing vs. Data-parallel processing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692B03-81D6-6CE9-DD1A-4D463B1196F3}"/>
              </a:ext>
            </a:extLst>
          </p:cNvPr>
          <p:cNvGrpSpPr>
            <a:grpSpLocks noChangeAspect="1"/>
          </p:cNvGrpSpPr>
          <p:nvPr/>
        </p:nvGrpSpPr>
        <p:grpSpPr>
          <a:xfrm>
            <a:off x="3079423" y="1034634"/>
            <a:ext cx="3670170" cy="2548448"/>
            <a:chOff x="4000248" y="2023179"/>
            <a:chExt cx="4005514" cy="2781300"/>
          </a:xfrm>
        </p:grpSpPr>
        <p:pic>
          <p:nvPicPr>
            <p:cNvPr id="5" name="Picture 4" descr="A diagram of simd and simd&#10;&#10;Description automatically generated">
              <a:extLst>
                <a:ext uri="{FF2B5EF4-FFF2-40B4-BE49-F238E27FC236}">
                  <a16:creationId xmlns:a16="http://schemas.microsoft.com/office/drawing/2014/main" id="{7C8587E7-1F28-921A-4A69-D0877C666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0248" y="2023179"/>
              <a:ext cx="3819525" cy="27813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51CBD0A-263C-2FDC-4175-CB30D17AE72F}"/>
                </a:ext>
              </a:extLst>
            </p:cNvPr>
            <p:cNvSpPr txBox="1"/>
            <p:nvPr/>
          </p:nvSpPr>
          <p:spPr>
            <a:xfrm>
              <a:off x="5660066" y="4502170"/>
              <a:ext cx="2345696" cy="302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hlinkClick r:id="rId3"/>
                </a:rPr>
                <a:t>Ars Technica (March 2000)</a:t>
              </a:r>
              <a:endParaRPr lang="en-US" sz="12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A85F58F-0C43-0EE9-F19E-37078884030F}"/>
              </a:ext>
            </a:extLst>
          </p:cNvPr>
          <p:cNvSpPr txBox="1"/>
          <p:nvPr/>
        </p:nvSpPr>
        <p:spPr>
          <a:xfrm>
            <a:off x="274567" y="1762812"/>
            <a:ext cx="28048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Sequential processing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Single Instruction Single Data:</a:t>
            </a:r>
          </a:p>
          <a:p>
            <a:pPr algn="ctr"/>
            <a:r>
              <a:rPr lang="en-US" dirty="0"/>
              <a:t>1 input and 1 output per cycle</a:t>
            </a:r>
          </a:p>
          <a:p>
            <a:pPr algn="ctr"/>
            <a:r>
              <a:rPr lang="en-US" dirty="0"/>
              <a:t>for a given instruction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BE01F2-3319-C9EE-2427-E3C712703E31}"/>
              </a:ext>
            </a:extLst>
          </p:cNvPr>
          <p:cNvSpPr txBox="1"/>
          <p:nvPr/>
        </p:nvSpPr>
        <p:spPr>
          <a:xfrm>
            <a:off x="6893753" y="1400917"/>
            <a:ext cx="293525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</a:rPr>
              <a:t>Data-parallel processing</a:t>
            </a:r>
          </a:p>
          <a:p>
            <a:pPr algn="ctr"/>
            <a:r>
              <a:rPr lang="en-US" sz="1800" b="1" i="1" u="sng" dirty="0">
                <a:solidFill>
                  <a:srgbClr val="FF0000"/>
                </a:solidFill>
              </a:rPr>
              <a:t>(lockstep processing)</a:t>
            </a:r>
            <a:endParaRPr lang="en-US" sz="1800" i="1" u="sng" dirty="0"/>
          </a:p>
          <a:p>
            <a:pPr algn="ctr"/>
            <a:endParaRPr lang="en-US" dirty="0"/>
          </a:p>
          <a:p>
            <a:pPr algn="ctr"/>
            <a:r>
              <a:rPr lang="en-US" dirty="0"/>
              <a:t>Single Instruction Multiple Data:</a:t>
            </a:r>
          </a:p>
          <a:p>
            <a:pPr algn="ctr"/>
            <a:r>
              <a:rPr lang="en-US" dirty="0"/>
              <a:t>N inputs and N outputs per cycle</a:t>
            </a:r>
          </a:p>
          <a:p>
            <a:pPr algn="ctr"/>
            <a:r>
              <a:rPr lang="en-US" dirty="0"/>
              <a:t>for the same instruction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Two hardware implementations</a:t>
            </a:r>
          </a:p>
          <a:p>
            <a:pPr algn="ctr"/>
            <a:r>
              <a:rPr lang="en-US" i="1" dirty="0"/>
              <a:t>of essentially the same concept: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312C1C-8238-B6D1-1CF8-AFB90381D87C}"/>
              </a:ext>
            </a:extLst>
          </p:cNvPr>
          <p:cNvSpPr txBox="1"/>
          <p:nvPr/>
        </p:nvSpPr>
        <p:spPr>
          <a:xfrm>
            <a:off x="6045480" y="4053052"/>
            <a:ext cx="2234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GPUs</a:t>
            </a:r>
            <a:r>
              <a:rPr lang="en-US" dirty="0"/>
              <a:t> – “SIMT”</a:t>
            </a:r>
          </a:p>
          <a:p>
            <a:pPr algn="ctr"/>
            <a:r>
              <a:rPr lang="en-US" dirty="0"/>
              <a:t>~Easier to code </a:t>
            </a:r>
            <a:r>
              <a:rPr lang="en-US" b="1" dirty="0">
                <a:solidFill>
                  <a:srgbClr val="FF0000"/>
                </a:solidFill>
              </a:rPr>
              <a:t>(CUDA)</a:t>
            </a:r>
          </a:p>
          <a:p>
            <a:pPr algn="ctr"/>
            <a:r>
              <a:rPr lang="en-US" dirty="0"/>
              <a:t>SOAs not strictly needed</a:t>
            </a:r>
          </a:p>
          <a:p>
            <a:pPr algn="ctr"/>
            <a:r>
              <a:rPr lang="en-US" dirty="0"/>
              <a:t>Tolerate lockstep &lt;100%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BEAB4B-0554-705E-8CCE-E9BFB7FBDF9C}"/>
              </a:ext>
            </a:extLst>
          </p:cNvPr>
          <p:cNvSpPr txBox="1"/>
          <p:nvPr/>
        </p:nvSpPr>
        <p:spPr>
          <a:xfrm>
            <a:off x="8630185" y="4053052"/>
            <a:ext cx="24082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Vector CPUs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/>
              <a:t>– SIMD</a:t>
            </a:r>
          </a:p>
          <a:p>
            <a:pPr algn="ctr"/>
            <a:r>
              <a:rPr lang="en-US" dirty="0"/>
              <a:t>More difficult to code </a:t>
            </a:r>
            <a:r>
              <a:rPr lang="en-US" b="1" dirty="0">
                <a:solidFill>
                  <a:srgbClr val="FF0000"/>
                </a:solidFill>
              </a:rPr>
              <a:t>(C++)</a:t>
            </a:r>
          </a:p>
          <a:p>
            <a:pPr algn="ctr"/>
            <a:r>
              <a:rPr lang="en-US" dirty="0"/>
              <a:t>SOAs strictly needed</a:t>
            </a:r>
          </a:p>
          <a:p>
            <a:pPr algn="ctr"/>
            <a:r>
              <a:rPr lang="en-US" dirty="0"/>
              <a:t>Need strict 100% lockstep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A5BDCC-3F9A-FAF1-FFFA-17761D9593B1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7162556" y="3555353"/>
            <a:ext cx="1198826" cy="4976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7DFC6B3-1CA5-5CCF-1E80-2D1BEBA146BF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>
            <a:off x="8361382" y="3555353"/>
            <a:ext cx="1472948" cy="4976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FC4BCE1-1EF8-6069-867D-8DF0E97ECD52}"/>
              </a:ext>
            </a:extLst>
          </p:cNvPr>
          <p:cNvSpPr txBox="1"/>
          <p:nvPr/>
        </p:nvSpPr>
        <p:spPr>
          <a:xfrm>
            <a:off x="155161" y="5590094"/>
            <a:ext cx="51238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Note: </a:t>
            </a:r>
            <a:r>
              <a:rPr lang="en-US" i="1" u="sng" dirty="0"/>
              <a:t>task parallelism</a:t>
            </a:r>
            <a:r>
              <a:rPr lang="en-US" i="1" dirty="0"/>
              <a:t> (multi-threading, multi-processing) </a:t>
            </a:r>
            <a:r>
              <a:rPr lang="en-US" i="1" u="sng" dirty="0"/>
              <a:t>differs from data parallelism</a:t>
            </a:r>
            <a:r>
              <a:rPr lang="en-US" i="1" dirty="0"/>
              <a:t>: it exploits a different dimension </a:t>
            </a:r>
          </a:p>
          <a:p>
            <a:r>
              <a:rPr lang="en-US" i="1" dirty="0"/>
              <a:t>of hardware parallelism (many CPU cores, many nodes...)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F76E65-E70A-E985-825F-DA5E7B7FE645}"/>
              </a:ext>
            </a:extLst>
          </p:cNvPr>
          <p:cNvSpPr txBox="1"/>
          <p:nvPr/>
        </p:nvSpPr>
        <p:spPr>
          <a:xfrm>
            <a:off x="5637036" y="5284158"/>
            <a:ext cx="5780334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In our work on MG5AMC “CUDACPP” we have targeted 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data parallelism on </a:t>
            </a:r>
            <a:r>
              <a:rPr lang="en-US" sz="1600" b="1" u="sng" dirty="0">
                <a:solidFill>
                  <a:srgbClr val="FF0000"/>
                </a:solidFill>
              </a:rPr>
              <a:t>both</a:t>
            </a:r>
            <a:r>
              <a:rPr lang="en-US" sz="1600" b="1" dirty="0">
                <a:solidFill>
                  <a:srgbClr val="FF0000"/>
                </a:solidFill>
              </a:rPr>
              <a:t> vector CPUs and GPUs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from the very beginning!</a:t>
            </a:r>
          </a:p>
        </p:txBody>
      </p:sp>
    </p:spTree>
    <p:extLst>
      <p:ext uri="{BB962C8B-B14F-4D97-AF65-F5344CB8AC3E}">
        <p14:creationId xmlns:p14="http://schemas.microsoft.com/office/powerpoint/2010/main" val="136929835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EAEBCD-323B-3440-13E9-69B7343B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070" y="955591"/>
            <a:ext cx="7429265" cy="557051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B17A31-0600-4BA7-5BC9-1EAF23A42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489" y="197493"/>
            <a:ext cx="11796890" cy="618295"/>
          </a:xfrm>
        </p:spPr>
        <p:txBody>
          <a:bodyPr/>
          <a:lstStyle/>
          <a:p>
            <a:r>
              <a:rPr lang="en-US" dirty="0"/>
              <a:t>Code generation: how did we bootstrap the project?</a:t>
            </a:r>
          </a:p>
        </p:txBody>
      </p:sp>
    </p:spTree>
    <p:extLst>
      <p:ext uri="{BB962C8B-B14F-4D97-AF65-F5344CB8AC3E}">
        <p14:creationId xmlns:p14="http://schemas.microsoft.com/office/powerpoint/2010/main" val="266022707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87001-D97E-1E7C-D37B-B578622BA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20493"/>
            <a:ext cx="11721599" cy="582153"/>
          </a:xfrm>
        </p:spPr>
        <p:txBody>
          <a:bodyPr/>
          <a:lstStyle/>
          <a:p>
            <a:r>
              <a:rPr lang="en-US" dirty="0"/>
              <a:t>Filling the GPU – minimum number of threads (events in flight)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169F8-0850-786F-1672-D3600CE66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483655"/>
            <a:ext cx="12291461" cy="182089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We are lucky, again: </a:t>
            </a:r>
            <a:r>
              <a:rPr lang="en-US" i="1" dirty="0">
                <a:solidFill>
                  <a:srgbClr val="FF0000"/>
                </a:solidFill>
              </a:rPr>
              <a:t>the more complex the process, the fewer the events in flight needed to fill the GPU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But </a:t>
            </a:r>
            <a:r>
              <a:rPr lang="en-US" i="1" dirty="0">
                <a:solidFill>
                  <a:srgbClr val="FF0000"/>
                </a:solidFill>
              </a:rPr>
              <a:t>even 16k events is a lot</a:t>
            </a:r>
            <a:r>
              <a:rPr lang="en-US" dirty="0"/>
              <a:t>: it results in </a:t>
            </a:r>
            <a:r>
              <a:rPr lang="en-US" i="1" dirty="0">
                <a:solidFill>
                  <a:srgbClr val="FF0000"/>
                </a:solidFill>
              </a:rPr>
              <a:t>imbalanced phase space sampling</a:t>
            </a:r>
            <a:r>
              <a:rPr lang="en-US" dirty="0"/>
              <a:t>, and </a:t>
            </a:r>
            <a:r>
              <a:rPr lang="en-US" i="1" dirty="0">
                <a:solidFill>
                  <a:srgbClr val="FF0000"/>
                </a:solidFill>
              </a:rPr>
              <a:t>high RAM in Fortran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Eventually, maybe: one helicity per kernel (fewer events in flight, spread each event  across many kernels)?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Eventually, maybe: many CPU cores/processes in parallel (fewer events in flight per CPU core/process)?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Eventually, maybe: different channels in parallel (fewer events in flight in a single channel)?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A5F5110-08FC-08D0-82CC-B6234C93B442}"/>
              </a:ext>
            </a:extLst>
          </p:cNvPr>
          <p:cNvGrpSpPr>
            <a:grpSpLocks noChangeAspect="1"/>
          </p:cNvGrpSpPr>
          <p:nvPr/>
        </p:nvGrpSpPr>
        <p:grpSpPr>
          <a:xfrm>
            <a:off x="433135" y="880457"/>
            <a:ext cx="11309683" cy="3603198"/>
            <a:chOff x="134888" y="1486850"/>
            <a:chExt cx="12192000" cy="38842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CA2761-87D3-497C-78E4-775F830A1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88" y="1486850"/>
              <a:ext cx="12192000" cy="388429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32DC5D-7790-18F7-37EB-702F6D50FFE3}"/>
                </a:ext>
              </a:extLst>
            </p:cNvPr>
            <p:cNvSpPr txBox="1"/>
            <p:nvPr/>
          </p:nvSpPr>
          <p:spPr>
            <a:xfrm>
              <a:off x="1685981" y="1486850"/>
              <a:ext cx="4715659" cy="28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3"/>
                </a:rPr>
                <a:t>https://doi.org/10.1051/epjconf/202125103045</a:t>
              </a:r>
              <a:r>
                <a:rPr lang="en-US" sz="1200" i="1" dirty="0"/>
                <a:t> (vCHEP 2021)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88889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43515E-27DF-05BF-E897-35503A6EE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" y="0"/>
            <a:ext cx="6095079" cy="3429001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659634-DD2A-2524-A164-3EABC940D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834" y="2811780"/>
            <a:ext cx="6294508" cy="3541173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A4E86F9-577E-74E2-9A20-B9E8F674D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3660" y="197493"/>
            <a:ext cx="5537941" cy="716907"/>
          </a:xfrm>
        </p:spPr>
        <p:txBody>
          <a:bodyPr/>
          <a:lstStyle/>
          <a:p>
            <a:r>
              <a:rPr lang="en-US" dirty="0"/>
              <a:t>Numerical precision: CADNA</a:t>
            </a:r>
            <a:br>
              <a:rPr lang="en-US" dirty="0"/>
            </a:br>
            <a:r>
              <a:rPr lang="en-US" sz="2400" dirty="0"/>
              <a:t>(can we use floats instead of doubles?)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BB8B26-0ADE-7784-6A22-791AA1C86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" y="4229100"/>
            <a:ext cx="5600700" cy="2153772"/>
          </a:xfrm>
        </p:spPr>
        <p:txBody>
          <a:bodyPr/>
          <a:lstStyle/>
          <a:p>
            <a:r>
              <a:rPr lang="en-US" dirty="0"/>
              <a:t>Application to MG5AMC CUDACPP:</a:t>
            </a:r>
          </a:p>
          <a:p>
            <a:pPr lvl="1"/>
            <a:r>
              <a:rPr lang="en-US" dirty="0"/>
              <a:t>assess precision of the ME calculation (when using floats: down to 3 significant digits in gg to ttggg)</a:t>
            </a:r>
          </a:p>
          <a:p>
            <a:pPr lvl="1"/>
            <a:r>
              <a:rPr lang="en-US" dirty="0"/>
              <a:t>understand where in the code the precision is lost (typically, cancellations subtracting large terms, one example being heavily suppressed helicities)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8A72AB-8613-6E41-1821-1A7D9A1034D2}"/>
              </a:ext>
            </a:extLst>
          </p:cNvPr>
          <p:cNvSpPr txBox="1"/>
          <p:nvPr/>
        </p:nvSpPr>
        <p:spPr>
          <a:xfrm>
            <a:off x="0" y="3463290"/>
            <a:ext cx="4152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S. Hageboeck, Gargnano meeting 18 Sep 2023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97E2ED-C6ED-7AF8-A1C3-D0357300BBD7}"/>
              </a:ext>
            </a:extLst>
          </p:cNvPr>
          <p:cNvSpPr txBox="1"/>
          <p:nvPr/>
        </p:nvSpPr>
        <p:spPr>
          <a:xfrm>
            <a:off x="7166610" y="2472690"/>
            <a:ext cx="498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hlinkClick r:id="rId5"/>
              </a:rPr>
              <a:t>F. Optolowicz, CERN EP-SFT meeting 21 Aug 2023</a:t>
            </a:r>
            <a:endParaRPr lang="en-US" dirty="0">
              <a:solidFill>
                <a:schemeClr val="bg2"/>
              </a:solidFill>
            </a:endParaRPr>
          </a:p>
          <a:p>
            <a:pPr algn="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CA7C13-5A16-B4D2-C7F9-D43AB0A5C280}"/>
              </a:ext>
            </a:extLst>
          </p:cNvPr>
          <p:cNvSpPr txBox="1"/>
          <p:nvPr/>
        </p:nvSpPr>
        <p:spPr>
          <a:xfrm>
            <a:off x="148590" y="2801600"/>
            <a:ext cx="3303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https://indico.cern.ch/event/1264290/</a:t>
            </a:r>
            <a:r>
              <a:rPr lang="en-US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DD9EF9-BD56-9B3C-FBB2-948BE9838C67}"/>
              </a:ext>
            </a:extLst>
          </p:cNvPr>
          <p:cNvSpPr/>
          <p:nvPr/>
        </p:nvSpPr>
        <p:spPr>
          <a:xfrm>
            <a:off x="87878" y="2511927"/>
            <a:ext cx="3181102" cy="5974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898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9663-4FDE-7A41-771F-DC3FCA166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MadEvent functionalities have been integrated over time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45C8B-23BB-6A00-6EFE-00D6E234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128" y="1030943"/>
            <a:ext cx="11906451" cy="5351929"/>
          </a:xfrm>
        </p:spPr>
        <p:txBody>
          <a:bodyPr/>
          <a:lstStyle/>
          <a:p>
            <a:pPr marL="152400" indent="0">
              <a:buNone/>
            </a:pPr>
            <a:r>
              <a:rPr lang="en-US" dirty="0"/>
              <a:t>Most of these required some changes to the input/output API of our </a:t>
            </a:r>
            <a:r>
              <a:rPr lang="en-US" b="1" dirty="0"/>
              <a:t>Fortran-to-CUDA/C++ “Bridge”</a:t>
            </a:r>
            <a:endParaRPr lang="en-US" b="1" i="1" dirty="0">
              <a:solidFill>
                <a:srgbClr val="FF0000"/>
              </a:solidFill>
            </a:endParaRPr>
          </a:p>
          <a:p>
            <a:pPr lvl="3"/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Helicity filtering </a:t>
            </a:r>
            <a:r>
              <a:rPr lang="en-US" dirty="0"/>
              <a:t>– at initialization time, compute the allowed combinations of particle helicities</a:t>
            </a:r>
          </a:p>
          <a:p>
            <a:pPr lvl="1"/>
            <a:r>
              <a:rPr lang="en-US" dirty="0"/>
              <a:t>This is computed in CUDA/C++ using the same criteria as in Fortran 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“Multi-channel” </a:t>
            </a:r>
            <a:r>
              <a:rPr lang="en-US" dirty="0"/>
              <a:t>– single-diagram enhancement of ME output</a:t>
            </a:r>
          </a:p>
          <a:p>
            <a:pPr lvl="1"/>
            <a:r>
              <a:rPr lang="en-US" dirty="0"/>
              <a:t>This is the specificity of the MadEvent sampling algorithm (</a:t>
            </a:r>
            <a:r>
              <a:rPr lang="en-US" dirty="0">
                <a:hlinkClick r:id="rId2"/>
              </a:rPr>
              <a:t>Maltoni Stelzer 2003</a:t>
            </a:r>
            <a:r>
              <a:rPr lang="en-US" dirty="0"/>
              <a:t>)</a:t>
            </a:r>
          </a:p>
          <a:p>
            <a:pPr lvl="3"/>
            <a:endParaRPr lang="en-US" dirty="0"/>
          </a:p>
          <a:p>
            <a:r>
              <a:rPr lang="en-US" dirty="0"/>
              <a:t>Event-by-event </a:t>
            </a:r>
            <a:r>
              <a:rPr lang="en-US" i="1" dirty="0">
                <a:solidFill>
                  <a:srgbClr val="FF0000"/>
                </a:solidFill>
              </a:rPr>
              <a:t>running QCD coupling constants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s</a:t>
            </a:r>
            <a:r>
              <a:rPr lang="en-US" dirty="0">
                <a:sym typeface="Symbol" panose="05050102010706020507" pitchFamily="18" charset="2"/>
              </a:rPr>
              <a:t>(Q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)</a:t>
            </a:r>
            <a:endParaRPr lang="en-US" dirty="0"/>
          </a:p>
          <a:p>
            <a:pPr lvl="1"/>
            <a:r>
              <a:rPr lang="en-US" dirty="0"/>
              <a:t>The scale is currently computed in Fortran from momenta and passed to the CUDA/C++ for each event </a:t>
            </a:r>
          </a:p>
          <a:p>
            <a:pPr lvl="3"/>
            <a:endParaRPr lang="en-US" dirty="0"/>
          </a:p>
          <a:p>
            <a:r>
              <a:rPr lang="en-US" dirty="0"/>
              <a:t>Event-by-event </a:t>
            </a:r>
            <a:r>
              <a:rPr lang="en-US" i="1" dirty="0">
                <a:solidFill>
                  <a:srgbClr val="FF0000"/>
                </a:solidFill>
              </a:rPr>
              <a:t>choice of helicity and color </a:t>
            </a:r>
            <a:r>
              <a:rPr lang="en-US" dirty="0"/>
              <a:t>in LHE files</a:t>
            </a:r>
          </a:p>
          <a:p>
            <a:pPr lvl="1"/>
            <a:r>
              <a:rPr lang="en-US" dirty="0"/>
              <a:t>Pass two additional random numbers per event from Fortran to CUDA/C++, retrieve helicity and color</a:t>
            </a:r>
          </a:p>
          <a:p>
            <a:pPr lvl="1"/>
            <a:r>
              <a:rPr lang="en-US" b="1" dirty="0">
                <a:solidFill>
                  <a:srgbClr val="009900"/>
                </a:solidFill>
                <a:highlight>
                  <a:srgbClr val="FFFF00"/>
                </a:highlight>
              </a:rPr>
              <a:t>NEW (January 2023)! </a:t>
            </a:r>
            <a:r>
              <a:rPr lang="en-US" dirty="0">
                <a:highlight>
                  <a:srgbClr val="FFFF00"/>
                </a:highlight>
              </a:rPr>
              <a:t>This was the last big missing physics functionality (showstopper to a release)</a:t>
            </a:r>
          </a:p>
          <a:p>
            <a:pPr lvl="2"/>
            <a:r>
              <a:rPr lang="en-US" dirty="0"/>
              <a:t>We now get the same cross section AND the same LHE files (within numerical precision) in Fortran and CUDA/C++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24FEBC-FD49-7977-75FC-1055601BB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304" y="2657613"/>
            <a:ext cx="2524125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34200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6BF5-78F0-E0E2-70F8-20CDF87EA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– Madgraph and the HEP-SCORE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13412-6ACE-9289-6731-FE55DC5A6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878" y="1030943"/>
            <a:ext cx="12086122" cy="5351929"/>
          </a:xfrm>
        </p:spPr>
        <p:txBody>
          <a:bodyPr/>
          <a:lstStyle/>
          <a:p>
            <a:r>
              <a:rPr lang="en-US" dirty="0"/>
              <a:t>HEPscore: the new HEP benchmark for compute resources, replacing HepSpec06</a:t>
            </a:r>
          </a:p>
          <a:p>
            <a:pPr lvl="1"/>
            <a:r>
              <a:rPr lang="en-US" dirty="0"/>
              <a:t>Based on </a:t>
            </a:r>
            <a:r>
              <a:rPr lang="en-US" i="1" dirty="0">
                <a:solidFill>
                  <a:srgbClr val="FF0000"/>
                </a:solidFill>
              </a:rPr>
              <a:t>reproducible HEP workloads </a:t>
            </a:r>
            <a:r>
              <a:rPr lang="en-US" dirty="0"/>
              <a:t>(GEN, SIM, DIGI, REC...) within docker containers</a:t>
            </a:r>
          </a:p>
          <a:p>
            <a:pPr lvl="1"/>
            <a:r>
              <a:rPr lang="en-US" dirty="0"/>
              <a:t>The first version HEPscore23 should become production in April 2023 for (x86 and ARM) CPUs</a:t>
            </a:r>
          </a:p>
          <a:p>
            <a:pPr lvl="3"/>
            <a:endParaRPr lang="en-US" dirty="0"/>
          </a:p>
          <a:p>
            <a:r>
              <a:rPr lang="en-US" dirty="0"/>
              <a:t>The aim is to </a:t>
            </a:r>
            <a:r>
              <a:rPr lang="en-US" i="1" dirty="0">
                <a:solidFill>
                  <a:srgbClr val="FF0000"/>
                </a:solidFill>
              </a:rPr>
              <a:t>benchmark a fully loaded server: </a:t>
            </a:r>
            <a:r>
              <a:rPr lang="en-US" dirty="0"/>
              <a:t>all CPU cores, and eventually all associated GPUs</a:t>
            </a:r>
          </a:p>
          <a:p>
            <a:pPr lvl="1"/>
            <a:r>
              <a:rPr lang="en-US" dirty="0"/>
              <a:t>(and ideally measure how well an application is doing compared to the theoretical power of the server...)</a:t>
            </a:r>
          </a:p>
          <a:p>
            <a:pPr lvl="1"/>
            <a:r>
              <a:rPr lang="en-US" dirty="0"/>
              <a:t>fill all CPU cores by a combination of application multi-threading and/or several identical copies/processes</a:t>
            </a:r>
          </a:p>
          <a:p>
            <a:pPr lvl="3"/>
            <a:endParaRPr lang="en-US" dirty="0"/>
          </a:p>
          <a:p>
            <a:r>
              <a:rPr lang="en-US" dirty="0"/>
              <a:t>A first container based on our Madgraph-on-GPU has been prepared</a:t>
            </a:r>
          </a:p>
          <a:p>
            <a:pPr lvl="1"/>
            <a:r>
              <a:rPr lang="en-US" dirty="0"/>
              <a:t>Very useful because it gives the same physics results on CPU and GPU: may compare them to each other!</a:t>
            </a:r>
          </a:p>
          <a:p>
            <a:pPr lvl="1"/>
            <a:r>
              <a:rPr lang="en-US" dirty="0"/>
              <a:t>And eventually may be used to evaluate heterogeneous processing on CPU+GPU...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The plots on the next slides are based on this HEPscore container: several identical copies/processes</a:t>
            </a:r>
          </a:p>
          <a:p>
            <a:pPr lvl="1"/>
            <a:r>
              <a:rPr lang="en-US" dirty="0"/>
              <a:t>(A multi-threaded CUDACPP version exists but not optimized yet – SYCL and Kokkos also provide MT)</a:t>
            </a:r>
          </a:p>
        </p:txBody>
      </p:sp>
    </p:spTree>
    <p:extLst>
      <p:ext uri="{BB962C8B-B14F-4D97-AF65-F5344CB8AC3E}">
        <p14:creationId xmlns:p14="http://schemas.microsoft.com/office/powerpoint/2010/main" val="9613283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C4DDA-B87A-4E4E-AEEC-CB9EE711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MG5AMC is not alone – SHERPA on GPU (BlockGen)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14CAE-7CBC-3953-9097-11C4B3E04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93896" y="1030943"/>
            <a:ext cx="6667706" cy="5351929"/>
          </a:xfrm>
        </p:spPr>
        <p:txBody>
          <a:bodyPr/>
          <a:lstStyle/>
          <a:p>
            <a:r>
              <a:rPr lang="en-GB" dirty="0"/>
              <a:t>Note: unlike MG5aMC, based on Feynman diagrams, SHERPA uses ~Berends-Giele recursion relations</a:t>
            </a:r>
          </a:p>
          <a:p>
            <a:pPr lvl="1"/>
            <a:r>
              <a:rPr lang="en-GB" dirty="0"/>
              <a:t>Allows computations with more final-state jets</a:t>
            </a:r>
          </a:p>
          <a:p>
            <a:endParaRPr lang="en-GB" dirty="0"/>
          </a:p>
          <a:p>
            <a:r>
              <a:rPr lang="en-GB" dirty="0"/>
              <a:t>No ongoing effort on CPU vectorization (yet)</a:t>
            </a:r>
          </a:p>
          <a:p>
            <a:endParaRPr lang="en-GB" dirty="0"/>
          </a:p>
          <a:p>
            <a:r>
              <a:rPr lang="en-GB" dirty="0"/>
              <a:t>Planned Les Houches project: a detailed comparison of </a:t>
            </a:r>
            <a:r>
              <a:rPr lang="en-GB" i="1" dirty="0"/>
              <a:t>software performances </a:t>
            </a:r>
            <a:r>
              <a:rPr lang="en-GB" dirty="0"/>
              <a:t>of MG5AMC and SHERPA</a:t>
            </a:r>
          </a:p>
          <a:p>
            <a:pPr lvl="1"/>
            <a:r>
              <a:rPr lang="en-GB" dirty="0"/>
              <a:t>Tentative process list: pp to </a:t>
            </a:r>
            <a:r>
              <a:rPr lang="en-GB" dirty="0" err="1"/>
              <a:t>tt</a:t>
            </a:r>
            <a:r>
              <a:rPr lang="en-GB" dirty="0"/>
              <a:t>(0-3jets) or Z(0-3jets)</a:t>
            </a:r>
          </a:p>
          <a:p>
            <a:pPr lvl="1"/>
            <a:r>
              <a:rPr lang="en-GB" dirty="0"/>
              <a:t>Previously, an old wish of the HSF generator WG</a:t>
            </a:r>
          </a:p>
          <a:p>
            <a:pPr lvl="1"/>
            <a:r>
              <a:rPr lang="en-GB" dirty="0"/>
              <a:t>(NB: not a comparison of physics results or distributions)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22450E-0290-C1C3-30F9-868CAA93E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1400"/>
            <a:ext cx="5099172" cy="37100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353795-BAEE-A3CA-1603-789C42F67550}"/>
              </a:ext>
            </a:extLst>
          </p:cNvPr>
          <p:cNvSpPr txBox="1"/>
          <p:nvPr/>
        </p:nvSpPr>
        <p:spPr>
          <a:xfrm>
            <a:off x="240002" y="4937760"/>
            <a:ext cx="44827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</a:t>
            </a:r>
            <a:r>
              <a:rPr lang="en-GB" dirty="0">
                <a:hlinkClick r:id="rId3"/>
              </a:rPr>
              <a:t>http://dx.doi.org/10.21468/SciPostPhysCodeb.3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More recent results were presented in June 2023 </a:t>
            </a:r>
          </a:p>
          <a:p>
            <a:r>
              <a:rPr lang="en-GB" dirty="0"/>
              <a:t>in Les Houches by Max Knobbe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33A36C-3BA5-4FC9-8A78-9108403C2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5949" y="4910334"/>
            <a:ext cx="1065825" cy="10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479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974035"/>
            <a:ext cx="11721599" cy="5408837"/>
          </a:xfrm>
        </p:spPr>
        <p:txBody>
          <a:bodyPr/>
          <a:lstStyle/>
          <a:p>
            <a:pPr marL="152400" indent="0" algn="ctr">
              <a:buNone/>
            </a:pPr>
            <a:endParaRPr lang="en-US" sz="1400" dirty="0"/>
          </a:p>
          <a:p>
            <a:pPr marL="152400" indent="0" algn="ctr">
              <a:buNone/>
            </a:pPr>
            <a:r>
              <a:rPr lang="en-US" sz="9600" dirty="0"/>
              <a:t>EVEN MORE BACKUP</a:t>
            </a:r>
          </a:p>
          <a:p>
            <a:pPr marL="152400" indent="0" algn="ctr">
              <a:buNone/>
            </a:pPr>
            <a:r>
              <a:rPr lang="en-US" sz="9600" dirty="0"/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382759658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53FBBF-B910-ADC8-BF1A-9882E8F94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9" y="0"/>
            <a:ext cx="8569641" cy="64260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552B32-3A3B-F621-CF93-C9211885FF4E}"/>
              </a:ext>
            </a:extLst>
          </p:cNvPr>
          <p:cNvSpPr txBox="1"/>
          <p:nvPr/>
        </p:nvSpPr>
        <p:spPr>
          <a:xfrm>
            <a:off x="7229318" y="5470162"/>
            <a:ext cx="1409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OM, </a:t>
            </a:r>
            <a:r>
              <a:rPr lang="en-GB" dirty="0" err="1"/>
              <a:t>mgongpu</a:t>
            </a:r>
            <a:r>
              <a:rPr lang="en-GB" dirty="0"/>
              <a:t> dev meeting</a:t>
            </a:r>
          </a:p>
          <a:p>
            <a:pPr algn="ctr"/>
            <a:r>
              <a:rPr lang="en-GB" dirty="0"/>
              <a:t>22 Jun 2020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68582040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528D16-EBFF-F770-5296-918301732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56167" cy="641595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8AC1D1-72E0-0214-D6DD-FD7B0E2544B8}"/>
              </a:ext>
            </a:extLst>
          </p:cNvPr>
          <p:cNvSpPr txBox="1"/>
          <p:nvPr/>
        </p:nvSpPr>
        <p:spPr>
          <a:xfrm>
            <a:off x="7229318" y="5470162"/>
            <a:ext cx="1409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OM, </a:t>
            </a:r>
            <a:r>
              <a:rPr lang="en-GB" dirty="0" err="1"/>
              <a:t>mgongpu</a:t>
            </a:r>
            <a:r>
              <a:rPr lang="en-GB" dirty="0"/>
              <a:t> dev meeting</a:t>
            </a:r>
          </a:p>
          <a:p>
            <a:pPr algn="ctr"/>
            <a:r>
              <a:rPr lang="en-GB" dirty="0"/>
              <a:t>22 Jun 2020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1936948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AF6C83-8556-DF84-487D-EDADB4235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280888" cy="6345229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4AFED4-18B8-CB1A-2655-A619C868E6D2}"/>
              </a:ext>
            </a:extLst>
          </p:cNvPr>
          <p:cNvSpPr txBox="1"/>
          <p:nvPr/>
        </p:nvSpPr>
        <p:spPr>
          <a:xfrm>
            <a:off x="9467325" y="5550992"/>
            <a:ext cx="1409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SH, </a:t>
            </a:r>
            <a:r>
              <a:rPr lang="en-GB" dirty="0" err="1"/>
              <a:t>mgongpu</a:t>
            </a:r>
            <a:r>
              <a:rPr lang="en-GB" dirty="0"/>
              <a:t> dev meeting</a:t>
            </a:r>
          </a:p>
          <a:p>
            <a:pPr algn="ctr"/>
            <a:r>
              <a:rPr lang="en-GB" dirty="0"/>
              <a:t>30 Nov 2020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61622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43D8F6AB-B1CA-4A28-3602-423E0514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generators (2): why CPU vectorization and GPUs?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2843FE-265E-BF57-12CE-9AAE9B110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5351929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Vector CPUs and GPUs are widely available to </a:t>
            </a:r>
            <a:r>
              <a:rPr lang="en-US" sz="2000" b="1" dirty="0">
                <a:solidFill>
                  <a:srgbClr val="FF0000"/>
                </a:solidFill>
              </a:rPr>
              <a:t>HEP now...</a:t>
            </a:r>
            <a:endParaRPr lang="en-US" sz="2000" b="1" dirty="0"/>
          </a:p>
          <a:p>
            <a:pPr lvl="1"/>
            <a:r>
              <a:rPr lang="en-US" dirty="0"/>
              <a:t>All of the CPUs in our computing Grid have SIMD (most have at least AVX2)</a:t>
            </a:r>
          </a:p>
          <a:p>
            <a:pPr lvl="1"/>
            <a:r>
              <a:rPr lang="en-US" dirty="0"/>
              <a:t>GPUs are becoming more and more available to us especially at HPC centers</a:t>
            </a:r>
          </a:p>
          <a:p>
            <a:pPr lvl="1"/>
            <a:endParaRPr lang="en-US" dirty="0"/>
          </a:p>
          <a:p>
            <a:r>
              <a:rPr lang="en-US" b="1" dirty="0"/>
              <a:t>... but they are generally very difficult to exploit in most HEP software </a:t>
            </a:r>
            <a:r>
              <a:rPr lang="en-US" b="1" dirty="0">
                <a:sym typeface="Wingdings" panose="05000000000000000000" pitchFamily="2" charset="2"/>
              </a:rPr>
              <a:t>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Example: Monte Carlo detector simulation has a lot of stochastic branching (makes lockstep processing difficult)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sz="2000" b="1" dirty="0">
                <a:sym typeface="Wingdings" panose="05000000000000000000" pitchFamily="2" charset="2"/>
              </a:rPr>
              <a:t>However: </a:t>
            </a:r>
            <a:r>
              <a:rPr lang="en-US" sz="2000" b="1" u="sng" dirty="0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matrix element event generators are ideal software workflows for SIMD and GPUs!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Monte Carlo sampling of many data points → </a:t>
            </a:r>
            <a:r>
              <a:rPr lang="en-US" i="1" dirty="0">
                <a:sym typeface="Wingdings" panose="05000000000000000000" pitchFamily="2" charset="2"/>
              </a:rPr>
              <a:t>Data parallelism with near-perfect lockstep processing!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3EE61B-4ED8-4DED-2F7A-F60438F7C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270" y="1499293"/>
            <a:ext cx="2226550" cy="114959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397730-F535-6CD4-389D-A95AB2F7EC3A}"/>
              </a:ext>
            </a:extLst>
          </p:cNvPr>
          <p:cNvSpPr txBox="1"/>
          <p:nvPr/>
        </p:nvSpPr>
        <p:spPr>
          <a:xfrm>
            <a:off x="3458816" y="4747071"/>
            <a:ext cx="3995531" cy="523220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SAME CALCULATION ON DIFFERENT DATA!</a:t>
            </a:r>
          </a:p>
          <a:p>
            <a:pPr algn="ctr"/>
            <a:r>
              <a:rPr lang="en-US" b="1" i="1" dirty="0"/>
              <a:t>(No if-then-else blocks, i.e. no branching)</a:t>
            </a:r>
            <a:endParaRPr lang="en-CH" b="1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7457A0-E26B-31D4-D379-D7CE19BD6B54}"/>
              </a:ext>
            </a:extLst>
          </p:cNvPr>
          <p:cNvSpPr/>
          <p:nvPr/>
        </p:nvSpPr>
        <p:spPr>
          <a:xfrm>
            <a:off x="2282250" y="4056807"/>
            <a:ext cx="1810096" cy="50876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000000"/>
                </a:solidFill>
              </a:rPr>
              <a:t>  INPUT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B649DB-09C2-4DB8-4351-9A14D0EF1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298" y="4087620"/>
            <a:ext cx="837656" cy="4678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452DF52-6867-BE58-5FFF-F2E6F2E93A29}"/>
              </a:ext>
            </a:extLst>
          </p:cNvPr>
          <p:cNvSpPr/>
          <p:nvPr/>
        </p:nvSpPr>
        <p:spPr>
          <a:xfrm>
            <a:off x="2282250" y="5928083"/>
            <a:ext cx="1810096" cy="50876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  OUTPUT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052D42E-259D-2511-48D4-A1905727CE29}"/>
              </a:ext>
            </a:extLst>
          </p:cNvPr>
          <p:cNvCxnSpPr/>
          <p:nvPr/>
        </p:nvCxnSpPr>
        <p:spPr>
          <a:xfrm>
            <a:off x="3045553" y="4565567"/>
            <a:ext cx="0" cy="136800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F04D0C-131B-B2EF-80D7-94C19B45463A}"/>
              </a:ext>
            </a:extLst>
          </p:cNvPr>
          <p:cNvCxnSpPr>
            <a:cxnSpLocks/>
          </p:cNvCxnSpPr>
          <p:nvPr/>
        </p:nvCxnSpPr>
        <p:spPr>
          <a:xfrm>
            <a:off x="3139685" y="4565567"/>
            <a:ext cx="0" cy="136800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30742AD-9952-FF4F-93CB-5015D35C8BD6}"/>
              </a:ext>
            </a:extLst>
          </p:cNvPr>
          <p:cNvCxnSpPr/>
          <p:nvPr/>
        </p:nvCxnSpPr>
        <p:spPr>
          <a:xfrm>
            <a:off x="3233810" y="4564727"/>
            <a:ext cx="0" cy="136800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8432C0-B5EB-B7D3-2A67-0E497387B4C5}"/>
              </a:ext>
            </a:extLst>
          </p:cNvPr>
          <p:cNvCxnSpPr>
            <a:cxnSpLocks/>
          </p:cNvCxnSpPr>
          <p:nvPr/>
        </p:nvCxnSpPr>
        <p:spPr>
          <a:xfrm>
            <a:off x="3327942" y="4564727"/>
            <a:ext cx="0" cy="136800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4F5274C-E7DC-0EE6-1BAC-E011EE2AAFE8}"/>
              </a:ext>
            </a:extLst>
          </p:cNvPr>
          <p:cNvGrpSpPr/>
          <p:nvPr/>
        </p:nvGrpSpPr>
        <p:grpSpPr>
          <a:xfrm>
            <a:off x="4280602" y="5485446"/>
            <a:ext cx="2516185" cy="861774"/>
            <a:chOff x="4280602" y="5273577"/>
            <a:chExt cx="2516185" cy="86177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800AC6B-9F1D-8EA2-FD55-8D1D8249BEA7}"/>
                </a:ext>
              </a:extLst>
            </p:cNvPr>
            <p:cNvSpPr txBox="1"/>
            <p:nvPr/>
          </p:nvSpPr>
          <p:spPr>
            <a:xfrm>
              <a:off x="4280602" y="5273577"/>
              <a:ext cx="251618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i="1" u="sng" dirty="0">
                  <a:solidFill>
                    <a:srgbClr val="00B050"/>
                  </a:solidFill>
                </a:rPr>
                <a:t>Lockstep processing</a:t>
              </a:r>
            </a:p>
            <a:p>
              <a:pPr algn="ctr"/>
              <a:r>
                <a:rPr lang="en-US" sz="1600" b="1" i="1" dirty="0">
                  <a:solidFill>
                    <a:srgbClr val="00B050"/>
                  </a:solidFill>
                </a:rPr>
                <a:t>Good for GPUs (SIMT) and vector CPUs (SIMD)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964AA4A-6D54-D57A-44C2-46B7D75B21C9}"/>
                </a:ext>
              </a:extLst>
            </p:cNvPr>
            <p:cNvSpPr/>
            <p:nvPr/>
          </p:nvSpPr>
          <p:spPr>
            <a:xfrm>
              <a:off x="4289322" y="5278964"/>
              <a:ext cx="2506944" cy="830997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6EAD611-9C71-CC6F-B2A3-C20C5E92BB2E}"/>
              </a:ext>
            </a:extLst>
          </p:cNvPr>
          <p:cNvSpPr txBox="1"/>
          <p:nvPr/>
        </p:nvSpPr>
        <p:spPr>
          <a:xfrm>
            <a:off x="10659438" y="984710"/>
            <a:ext cx="1532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See also </a:t>
            </a:r>
          </a:p>
          <a:p>
            <a:pPr algn="ctr"/>
            <a:r>
              <a:rPr lang="en-GB" dirty="0"/>
              <a:t>Andrea Sciabà's plenary talk </a:t>
            </a:r>
          </a:p>
          <a:p>
            <a:pPr algn="ctr"/>
            <a:r>
              <a:rPr lang="en-GB" dirty="0"/>
              <a:t>on Thursday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33339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0FF71D-3564-9934-AD54-B8523584C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4" y="2539"/>
            <a:ext cx="8562102" cy="6420483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2544843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5EF5F6-4380-2332-0CFC-02C35863D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78"/>
            <a:ext cx="8613547" cy="6459061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0847788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37D149-FB9D-6782-B08F-EA42DF675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69539" cy="642606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3469780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9A225F-C21A-C481-F898-17FF8EA2F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8552924" cy="6413601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94922297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2C030-B186-6F8C-6A4F-A2CAA46AF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" y="2539"/>
            <a:ext cx="8587366" cy="643942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8749235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C2AD8-D1D2-5E72-CEE0-BF6499DDD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9" y="2539"/>
            <a:ext cx="8613312" cy="645888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77674808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C263DA-7EE6-D1E9-09A5-539C3FE60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29122" cy="639574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4610683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22362-F3FF-0967-976C-F85B933E9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06672" cy="645686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1693410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F8E80-B7E8-F283-94C5-079B73C68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88287" cy="644011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191605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AFD470-A4F3-774C-818D-62A22DA20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72150" cy="650598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2551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84ABB767-9988-88E5-DE10-1EE4E07C4C7A}"/>
              </a:ext>
            </a:extLst>
          </p:cNvPr>
          <p:cNvSpPr/>
          <p:nvPr/>
        </p:nvSpPr>
        <p:spPr>
          <a:xfrm>
            <a:off x="629273" y="3521033"/>
            <a:ext cx="2204813" cy="898561"/>
          </a:xfrm>
          <a:prstGeom prst="rect">
            <a:avLst/>
          </a:prstGeom>
          <a:solidFill>
            <a:srgbClr val="FFCCFF">
              <a:alpha val="50196"/>
            </a:srgbClr>
          </a:solidFill>
          <a:ln w="3810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CC4B4A-44EF-6137-7DF3-8BCACD6AE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What is a MC </a:t>
            </a:r>
            <a:r>
              <a:rPr lang="en-US" i="1" dirty="0"/>
              <a:t>ME</a:t>
            </a:r>
            <a:r>
              <a:rPr lang="en-US" dirty="0"/>
              <a:t> generator? A simplified computational anatomy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84A74F7-F647-A106-1311-42A3D5C0D0BA}"/>
              </a:ext>
            </a:extLst>
          </p:cNvPr>
          <p:cNvGrpSpPr>
            <a:grpSpLocks noChangeAspect="1"/>
          </p:cNvGrpSpPr>
          <p:nvPr/>
        </p:nvGrpSpPr>
        <p:grpSpPr>
          <a:xfrm>
            <a:off x="3380269" y="1904258"/>
            <a:ext cx="6672620" cy="4270164"/>
            <a:chOff x="1859528" y="1360074"/>
            <a:chExt cx="7138277" cy="456816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0C3AAEE-A2BB-9CFE-58F8-D2A95AC4D3D9}"/>
                </a:ext>
              </a:extLst>
            </p:cNvPr>
            <p:cNvGrpSpPr/>
            <p:nvPr/>
          </p:nvGrpSpPr>
          <p:grpSpPr>
            <a:xfrm>
              <a:off x="1859528" y="1360074"/>
              <a:ext cx="5284908" cy="4568167"/>
              <a:chOff x="122945" y="1360074"/>
              <a:chExt cx="5284911" cy="4568165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C62C515-69CA-DB19-EA56-9F2A10465331}"/>
                  </a:ext>
                </a:extLst>
              </p:cNvPr>
              <p:cNvSpPr/>
              <p:nvPr/>
            </p:nvSpPr>
            <p:spPr>
              <a:xfrm>
                <a:off x="122945" y="1360074"/>
                <a:ext cx="5284911" cy="4568165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9F66921F-328E-FD90-7B8C-797A28525F7C}"/>
                  </a:ext>
                </a:extLst>
              </p:cNvPr>
              <p:cNvGrpSpPr/>
              <p:nvPr/>
            </p:nvGrpSpPr>
            <p:grpSpPr>
              <a:xfrm>
                <a:off x="169272" y="1424597"/>
                <a:ext cx="5227194" cy="4451134"/>
                <a:chOff x="991463" y="1209445"/>
                <a:chExt cx="5227194" cy="4451134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97FCB771-37DC-02DA-EABD-562AFA4EA09F}"/>
                    </a:ext>
                  </a:extLst>
                </p:cNvPr>
                <p:cNvSpPr/>
                <p:nvPr/>
              </p:nvSpPr>
              <p:spPr>
                <a:xfrm>
                  <a:off x="991463" y="1209445"/>
                  <a:ext cx="5188350" cy="44511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1A882DA-BC91-6705-5DC6-1976E987DB20}"/>
                    </a:ext>
                  </a:extLst>
                </p:cNvPr>
                <p:cNvSpPr/>
                <p:nvPr/>
              </p:nvSpPr>
              <p:spPr>
                <a:xfrm>
                  <a:off x="3074813" y="1269613"/>
                  <a:ext cx="1802703" cy="2314901"/>
                </a:xfrm>
                <a:prstGeom prst="rect">
                  <a:avLst/>
                </a:prstGeom>
                <a:solidFill>
                  <a:srgbClr val="CCFFCC"/>
                </a:solidFill>
                <a:ln w="28575">
                  <a:solidFill>
                    <a:srgbClr val="00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CE2B099-48FF-B05E-1440-CF712C53BC75}"/>
                    </a:ext>
                  </a:extLst>
                </p:cNvPr>
                <p:cNvSpPr txBox="1"/>
                <p:nvPr/>
              </p:nvSpPr>
              <p:spPr>
                <a:xfrm>
                  <a:off x="3169011" y="1352870"/>
                  <a:ext cx="1631584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tIns="144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PSEUDO RANDOM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NUMBERS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232FF30-89BA-FB17-A28A-2795488A8533}"/>
                    </a:ext>
                  </a:extLst>
                </p:cNvPr>
                <p:cNvSpPr txBox="1"/>
                <p:nvPr/>
              </p:nvSpPr>
              <p:spPr>
                <a:xfrm>
                  <a:off x="3169010" y="2103869"/>
                  <a:ext cx="1631584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tIns="144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PHASE SPACE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SAMPLING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39C8C4C-53CD-0BBE-395C-1CBA8C15E974}"/>
                    </a:ext>
                  </a:extLst>
                </p:cNvPr>
                <p:cNvSpPr txBox="1"/>
                <p:nvPr/>
              </p:nvSpPr>
              <p:spPr>
                <a:xfrm>
                  <a:off x="3169011" y="2854868"/>
                  <a:ext cx="1631583" cy="673289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MATRIX ELEMENT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CALCULATION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95086872-00E8-3F51-9DBA-69DDAA449A0A}"/>
                    </a:ext>
                  </a:extLst>
                </p:cNvPr>
                <p:cNvGrpSpPr/>
                <p:nvPr/>
              </p:nvGrpSpPr>
              <p:grpSpPr>
                <a:xfrm>
                  <a:off x="3792352" y="2739863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94" name="Straight Arrow Connector 93">
                    <a:extLst>
                      <a:ext uri="{FF2B5EF4-FFF2-40B4-BE49-F238E27FC236}">
                        <a16:creationId xmlns:a16="http://schemas.microsoft.com/office/drawing/2014/main" id="{BD4AF60F-DA5C-3824-7A33-9A86600D330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FBCEA97E-9FC6-AC82-768C-640753F9F08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B6E90BCD-0391-FC91-C87C-8C6758FC823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B0211855-5E55-903A-19C8-9921F37053F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45E479D3-500F-9680-7ADA-620DC4788A0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A02C47CF-1A0C-B3E4-231A-CD8693FDACD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DB0A4C41-21C7-3DC5-E547-94EE58CB1F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DF486DAF-7D52-4E61-DB95-A5AAB56DBCE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4C83CC30-A3A5-F7A5-9C4F-BE3D319B4AA3}"/>
                    </a:ext>
                  </a:extLst>
                </p:cNvPr>
                <p:cNvGrpSpPr/>
                <p:nvPr/>
              </p:nvGrpSpPr>
              <p:grpSpPr>
                <a:xfrm>
                  <a:off x="3718078" y="1928729"/>
                  <a:ext cx="508826" cy="263316"/>
                  <a:chOff x="5622360" y="1836969"/>
                  <a:chExt cx="594299" cy="300999"/>
                </a:xfrm>
                <a:solidFill>
                  <a:srgbClr val="000000"/>
                </a:solidFill>
              </p:grpSpPr>
              <p:grpSp>
                <p:nvGrpSpPr>
                  <p:cNvPr id="77" name="Group 76">
                    <a:extLst>
                      <a:ext uri="{FF2B5EF4-FFF2-40B4-BE49-F238E27FC236}">
                        <a16:creationId xmlns:a16="http://schemas.microsoft.com/office/drawing/2014/main" id="{025A3E5D-02C6-C0DC-D630-6B997A255050}"/>
                      </a:ext>
                    </a:extLst>
                  </p:cNvPr>
                  <p:cNvGrpSpPr/>
                  <p:nvPr/>
                </p:nvGrpSpPr>
                <p:grpSpPr>
                  <a:xfrm>
                    <a:off x="5706998" y="1907186"/>
                    <a:ext cx="416905" cy="230782"/>
                    <a:chOff x="5706998" y="1602371"/>
                    <a:chExt cx="416905" cy="230782"/>
                  </a:xfrm>
                  <a:grpFill/>
                </p:grpSpPr>
                <p:cxnSp>
                  <p:nvCxnSpPr>
                    <p:cNvPr id="86" name="Straight Arrow Connector 85">
                      <a:extLst>
                        <a:ext uri="{FF2B5EF4-FFF2-40B4-BE49-F238E27FC236}">
                          <a16:creationId xmlns:a16="http://schemas.microsoft.com/office/drawing/2014/main" id="{4D699676-1AAF-8AEF-AEF2-D6DA1ED2AD7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06998" y="1602372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Straight Arrow Connector 86">
                      <a:extLst>
                        <a:ext uri="{FF2B5EF4-FFF2-40B4-BE49-F238E27FC236}">
                          <a16:creationId xmlns:a16="http://schemas.microsoft.com/office/drawing/2014/main" id="{59FA2D31-BF5C-F4F0-77E1-43A8EEF2169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63660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Arrow Connector 87">
                      <a:extLst>
                        <a:ext uri="{FF2B5EF4-FFF2-40B4-BE49-F238E27FC236}">
                          <a16:creationId xmlns:a16="http://schemas.microsoft.com/office/drawing/2014/main" id="{8B16CBA4-2492-1096-239F-0CE9F65AED2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826344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Arrow Connector 88">
                      <a:extLst>
                        <a:ext uri="{FF2B5EF4-FFF2-40B4-BE49-F238E27FC236}">
                          <a16:creationId xmlns:a16="http://schemas.microsoft.com/office/drawing/2014/main" id="{9C798C1D-1997-25E4-9E0F-2EC6AE484C7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887491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Straight Arrow Connector 89">
                      <a:extLst>
                        <a:ext uri="{FF2B5EF4-FFF2-40B4-BE49-F238E27FC236}">
                          <a16:creationId xmlns:a16="http://schemas.microsoft.com/office/drawing/2014/main" id="{195D9E16-0732-875F-ADB6-4F04B4092E3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943409" y="1602372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Arrow Connector 90">
                      <a:extLst>
                        <a:ext uri="{FF2B5EF4-FFF2-40B4-BE49-F238E27FC236}">
                          <a16:creationId xmlns:a16="http://schemas.microsoft.com/office/drawing/2014/main" id="{0E571844-E999-8291-1260-4918A4DB2B0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00071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Arrow Connector 91">
                      <a:extLst>
                        <a:ext uri="{FF2B5EF4-FFF2-40B4-BE49-F238E27FC236}">
                          <a16:creationId xmlns:a16="http://schemas.microsoft.com/office/drawing/2014/main" id="{2842D8E7-23E0-F9D1-89AB-675DB58FDC6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62755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Straight Arrow Connector 92">
                      <a:extLst>
                        <a:ext uri="{FF2B5EF4-FFF2-40B4-BE49-F238E27FC236}">
                          <a16:creationId xmlns:a16="http://schemas.microsoft.com/office/drawing/2014/main" id="{DCBAFB09-BEDF-F13D-1E58-3E1E192CF0E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123902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0DECC28D-209F-F0D5-7861-7D7EFD6DAB03}"/>
                      </a:ext>
                    </a:extLst>
                  </p:cNvPr>
                  <p:cNvSpPr/>
                  <p:nvPr/>
                </p:nvSpPr>
                <p:spPr>
                  <a:xfrm>
                    <a:off x="5935838" y="1836973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79" name="Oval 78">
                    <a:extLst>
                      <a:ext uri="{FF2B5EF4-FFF2-40B4-BE49-F238E27FC236}">
                        <a16:creationId xmlns:a16="http://schemas.microsoft.com/office/drawing/2014/main" id="{369EF3FD-8B72-52A6-6681-57A40CD02599}"/>
                      </a:ext>
                    </a:extLst>
                  </p:cNvPr>
                  <p:cNvSpPr/>
                  <p:nvPr/>
                </p:nvSpPr>
                <p:spPr>
                  <a:xfrm>
                    <a:off x="6014201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4420ECF2-FAF2-6F01-D33B-F3F0DEAA9088}"/>
                      </a:ext>
                    </a:extLst>
                  </p:cNvPr>
                  <p:cNvSpPr/>
                  <p:nvPr/>
                </p:nvSpPr>
                <p:spPr>
                  <a:xfrm>
                    <a:off x="6092574" y="1836970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1" name="Oval 80">
                    <a:extLst>
                      <a:ext uri="{FF2B5EF4-FFF2-40B4-BE49-F238E27FC236}">
                        <a16:creationId xmlns:a16="http://schemas.microsoft.com/office/drawing/2014/main" id="{D51621F4-EAAD-F327-6A38-5005D47D1267}"/>
                      </a:ext>
                    </a:extLst>
                  </p:cNvPr>
                  <p:cNvSpPr/>
                  <p:nvPr/>
                </p:nvSpPr>
                <p:spPr>
                  <a:xfrm>
                    <a:off x="6170944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DC23214F-D35D-5026-D5CA-EE42CBA1FE41}"/>
                      </a:ext>
                    </a:extLst>
                  </p:cNvPr>
                  <p:cNvSpPr/>
                  <p:nvPr/>
                </p:nvSpPr>
                <p:spPr>
                  <a:xfrm>
                    <a:off x="5622360" y="1836973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3" name="Oval 82">
                    <a:extLst>
                      <a:ext uri="{FF2B5EF4-FFF2-40B4-BE49-F238E27FC236}">
                        <a16:creationId xmlns:a16="http://schemas.microsoft.com/office/drawing/2014/main" id="{F7F6FA2E-4D7F-0609-CAD3-209869C454BE}"/>
                      </a:ext>
                    </a:extLst>
                  </p:cNvPr>
                  <p:cNvSpPr/>
                  <p:nvPr/>
                </p:nvSpPr>
                <p:spPr>
                  <a:xfrm>
                    <a:off x="5700723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4" name="Oval 83">
                    <a:extLst>
                      <a:ext uri="{FF2B5EF4-FFF2-40B4-BE49-F238E27FC236}">
                        <a16:creationId xmlns:a16="http://schemas.microsoft.com/office/drawing/2014/main" id="{18037173-CEE4-8EBF-021A-FD2FDC568174}"/>
                      </a:ext>
                    </a:extLst>
                  </p:cNvPr>
                  <p:cNvSpPr/>
                  <p:nvPr/>
                </p:nvSpPr>
                <p:spPr>
                  <a:xfrm>
                    <a:off x="5779096" y="1836970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2F31F29B-09C2-1744-51C8-CE1186ADEBBA}"/>
                      </a:ext>
                    </a:extLst>
                  </p:cNvPr>
                  <p:cNvSpPr/>
                  <p:nvPr/>
                </p:nvSpPr>
                <p:spPr>
                  <a:xfrm>
                    <a:off x="5857466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</p:grp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120D853-F7CB-8A0C-C195-11B7D89F423E}"/>
                    </a:ext>
                  </a:extLst>
                </p:cNvPr>
                <p:cNvSpPr txBox="1"/>
                <p:nvPr/>
              </p:nvSpPr>
              <p:spPr>
                <a:xfrm>
                  <a:off x="2153588" y="4283084"/>
                  <a:ext cx="1631583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MONTE CARLO 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INTEGRATION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A3ACD80F-C4C2-F5B0-EA9C-D21D47CC0FE1}"/>
                    </a:ext>
                  </a:extLst>
                </p:cNvPr>
                <p:cNvSpPr txBox="1"/>
                <p:nvPr/>
              </p:nvSpPr>
              <p:spPr>
                <a:xfrm>
                  <a:off x="4153121" y="4283084"/>
                  <a:ext cx="1631583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MONTE CARLO 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UNWEIGHTING</a:t>
                  </a:r>
                </a:p>
              </p:txBody>
            </p:sp>
            <p:sp>
              <p:nvSpPr>
                <p:cNvPr id="38" name="Rounded Rectangle 105">
                  <a:extLst>
                    <a:ext uri="{FF2B5EF4-FFF2-40B4-BE49-F238E27FC236}">
                      <a16:creationId xmlns:a16="http://schemas.microsoft.com/office/drawing/2014/main" id="{6C764D90-0687-EACE-E5DD-1154D5569A2C}"/>
                    </a:ext>
                  </a:extLst>
                </p:cNvPr>
                <p:cNvSpPr/>
                <p:nvPr/>
              </p:nvSpPr>
              <p:spPr>
                <a:xfrm>
                  <a:off x="4028141" y="5010038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UNWEIGHTED EVENTS 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{EVT_i , W_i=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Symbol" panose="05050102010706020507" pitchFamily="18" charset="2"/>
                    </a:rPr>
                    <a:t>1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}</a:t>
                  </a:r>
                </a:p>
              </p:txBody>
            </p:sp>
            <p:sp>
              <p:nvSpPr>
                <p:cNvPr id="39" name="Rounded Rectangle 106">
                  <a:extLst>
                    <a:ext uri="{FF2B5EF4-FFF2-40B4-BE49-F238E27FC236}">
                      <a16:creationId xmlns:a16="http://schemas.microsoft.com/office/drawing/2014/main" id="{E448A06D-8E38-ADB4-0565-2D4C00E1ECF8}"/>
                    </a:ext>
                  </a:extLst>
                </p:cNvPr>
                <p:cNvSpPr/>
                <p:nvPr/>
              </p:nvSpPr>
              <p:spPr>
                <a:xfrm>
                  <a:off x="2989476" y="3658483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WEIGHTED EVENTS 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{EVT_i , W_i}</a:t>
                  </a:r>
                </a:p>
              </p:txBody>
            </p:sp>
            <p:sp>
              <p:nvSpPr>
                <p:cNvPr id="40" name="Rounded Rectangle 107">
                  <a:extLst>
                    <a:ext uri="{FF2B5EF4-FFF2-40B4-BE49-F238E27FC236}">
                      <a16:creationId xmlns:a16="http://schemas.microsoft.com/office/drawing/2014/main" id="{483D65CA-6E6B-23AE-82E3-5BA3BE78E968}"/>
                    </a:ext>
                  </a:extLst>
                </p:cNvPr>
                <p:cNvSpPr/>
                <p:nvPr/>
              </p:nvSpPr>
              <p:spPr>
                <a:xfrm>
                  <a:off x="2001395" y="5010038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CROSS-SECTIONS etc...</a:t>
                  </a:r>
                </a:p>
                <a:p>
                  <a:pPr algn="ctr"/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(AVG W_i, MAX W_i)</a:t>
                  </a:r>
                </a:p>
              </p:txBody>
            </p: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A377314D-ACF0-42DB-8E6D-B5FB4CA65115}"/>
                    </a:ext>
                  </a:extLst>
                </p:cNvPr>
                <p:cNvGrpSpPr/>
                <p:nvPr/>
              </p:nvGrpSpPr>
              <p:grpSpPr>
                <a:xfrm>
                  <a:off x="3797691" y="3485218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636ED463-9A6A-93C6-891D-940AD5BC773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Arrow Connector 69">
                    <a:extLst>
                      <a:ext uri="{FF2B5EF4-FFF2-40B4-BE49-F238E27FC236}">
                        <a16:creationId xmlns:a16="http://schemas.microsoft.com/office/drawing/2014/main" id="{F78E57FE-B700-7448-DD0E-00A08CC4C62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7490523D-AB97-D564-FF67-4B3A55FC88A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>
                    <a:extLst>
                      <a:ext uri="{FF2B5EF4-FFF2-40B4-BE49-F238E27FC236}">
                        <a16:creationId xmlns:a16="http://schemas.microsoft.com/office/drawing/2014/main" id="{823A3D57-13C2-79BB-8C2E-B937AEF0E25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>
                    <a:extLst>
                      <a:ext uri="{FF2B5EF4-FFF2-40B4-BE49-F238E27FC236}">
                        <a16:creationId xmlns:a16="http://schemas.microsoft.com/office/drawing/2014/main" id="{8C384A24-6145-1F42-E95E-F5C05236A20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Arrow Connector 73">
                    <a:extLst>
                      <a:ext uri="{FF2B5EF4-FFF2-40B4-BE49-F238E27FC236}">
                        <a16:creationId xmlns:a16="http://schemas.microsoft.com/office/drawing/2014/main" id="{2940B434-D196-FAE0-1689-85A8A71B1FC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ADD1AE64-B7CD-AE88-E85A-2CA3E141A33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Arrow Connector 75">
                    <a:extLst>
                      <a:ext uri="{FF2B5EF4-FFF2-40B4-BE49-F238E27FC236}">
                        <a16:creationId xmlns:a16="http://schemas.microsoft.com/office/drawing/2014/main" id="{DDFF3DD0-A2BA-8ED0-A601-9775C0D7FCF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C1AEFA32-8385-285C-8A1B-7E5B12AF3C3D}"/>
                    </a:ext>
                  </a:extLst>
                </p:cNvPr>
                <p:cNvGrpSpPr/>
                <p:nvPr/>
              </p:nvGrpSpPr>
              <p:grpSpPr>
                <a:xfrm>
                  <a:off x="3173996" y="4119134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BA170884-254A-FBAB-9E09-CE8AAE3892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641B0AA5-C741-7D5B-D647-F42381601F9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03253905-AA11-D7B0-39C1-83A65BF6172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2FBC6E22-61BB-AF85-6611-A680F0E556C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22FEABE2-66A6-A103-6BB6-AEF713573C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8F6F7205-8325-0549-B9B3-C567A59346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2ADFE165-697A-0A6D-A960-1C3C80472B1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0FC95CF9-830F-B734-6EE8-41387363E12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6E6CACCA-8929-2106-7089-0113554E099A}"/>
                    </a:ext>
                  </a:extLst>
                </p:cNvPr>
                <p:cNvGrpSpPr/>
                <p:nvPr/>
              </p:nvGrpSpPr>
              <p:grpSpPr>
                <a:xfrm>
                  <a:off x="4442252" y="4109148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23DD8993-73C1-BF0C-ED46-44D170690F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>
                    <a:extLst>
                      <a:ext uri="{FF2B5EF4-FFF2-40B4-BE49-F238E27FC236}">
                        <a16:creationId xmlns:a16="http://schemas.microsoft.com/office/drawing/2014/main" id="{432D37C0-61A3-14F3-CAE2-E621F424E3E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595E3757-BC7C-DC06-47CC-36143DE776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49D91BD3-67CC-6180-0031-B992FD206A0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17FB6298-6AC2-04C9-5607-0E97571A98A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6C0AC4EB-67B4-5EDD-6F2E-FC249148C4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14C38546-7405-4421-001C-0349FDF55B5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23CC850F-A910-ED29-4FD4-2F653648D80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F08158F5-2E6B-2A71-D6AB-F5133246E81C}"/>
                    </a:ext>
                  </a:extLst>
                </p:cNvPr>
                <p:cNvSpPr/>
                <p:nvPr/>
              </p:nvSpPr>
              <p:spPr>
                <a:xfrm>
                  <a:off x="1166668" y="3486029"/>
                  <a:ext cx="1621428" cy="635994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PHASE SPACE</a:t>
                  </a:r>
                </a:p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SAMPLING OPTIMISATION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9AD93F46-9F8C-1467-69A5-05E76614BCEE}"/>
                    </a:ext>
                  </a:extLst>
                </p:cNvPr>
                <p:cNvCxnSpPr/>
                <p:nvPr/>
              </p:nvCxnSpPr>
              <p:spPr>
                <a:xfrm flipH="1">
                  <a:off x="2966221" y="4890804"/>
                  <a:ext cx="1" cy="201888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12FDA3DD-FAC2-1251-7E9B-386554A7F936}"/>
                    </a:ext>
                  </a:extLst>
                </p:cNvPr>
                <p:cNvGrpSpPr/>
                <p:nvPr/>
              </p:nvGrpSpPr>
              <p:grpSpPr>
                <a:xfrm>
                  <a:off x="4944973" y="4900893"/>
                  <a:ext cx="47877" cy="201889"/>
                  <a:chOff x="4510519" y="4208023"/>
                  <a:chExt cx="53673" cy="226331"/>
                </a:xfrm>
              </p:grpSpPr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4A95D749-C51E-DABE-4D4E-1F8491BCE26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510519" y="4208023"/>
                    <a:ext cx="1" cy="22633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8AE8A4F3-1DF9-3CE0-A1ED-3E43BBDDC70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564191" y="4208024"/>
                    <a:ext cx="1" cy="22633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7" name="Curved Connector 154">
                  <a:extLst>
                    <a:ext uri="{FF2B5EF4-FFF2-40B4-BE49-F238E27FC236}">
                      <a16:creationId xmlns:a16="http://schemas.microsoft.com/office/drawing/2014/main" id="{1CED51A9-A42B-BFD3-2E15-F685C4B5FEBC}"/>
                    </a:ext>
                  </a:extLst>
                </p:cNvPr>
                <p:cNvCxnSpPr>
                  <a:stCxn id="36" idx="1"/>
                  <a:endCxn id="44" idx="2"/>
                </p:cNvCxnSpPr>
                <p:nvPr/>
              </p:nvCxnSpPr>
              <p:spPr>
                <a:xfrm rot="10800000">
                  <a:off x="1977384" y="4122024"/>
                  <a:ext cx="176205" cy="482942"/>
                </a:xfrm>
                <a:prstGeom prst="curvedConnector2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urved Connector 157">
                  <a:extLst>
                    <a:ext uri="{FF2B5EF4-FFF2-40B4-BE49-F238E27FC236}">
                      <a16:creationId xmlns:a16="http://schemas.microsoft.com/office/drawing/2014/main" id="{01CD8801-7139-2C2F-42E3-715A4FE75B66}"/>
                    </a:ext>
                  </a:extLst>
                </p:cNvPr>
                <p:cNvCxnSpPr>
                  <a:stCxn id="44" idx="0"/>
                  <a:endCxn id="32" idx="1"/>
                </p:cNvCxnSpPr>
                <p:nvPr/>
              </p:nvCxnSpPr>
              <p:spPr>
                <a:xfrm rot="5400000" flipH="1" flipV="1">
                  <a:off x="2043057" y="2360076"/>
                  <a:ext cx="1060279" cy="1191627"/>
                </a:xfrm>
                <a:prstGeom prst="curvedConnector2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0EE870F-9EAA-E7E9-D953-3D9289915549}"/>
                    </a:ext>
                  </a:extLst>
                </p:cNvPr>
                <p:cNvSpPr txBox="1"/>
                <p:nvPr/>
              </p:nvSpPr>
              <p:spPr>
                <a:xfrm>
                  <a:off x="4836278" y="1279407"/>
                  <a:ext cx="1382379" cy="8231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solidFill>
                        <a:srgbClr val="FF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MC MATRIX ELEMENT GENERATOR (e.g. MG5aMC)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11D08E6-9B2C-C0F1-0661-BA19CE4A31B0}"/>
                    </a:ext>
                  </a:extLst>
                </p:cNvPr>
                <p:cNvSpPr txBox="1"/>
                <p:nvPr/>
              </p:nvSpPr>
              <p:spPr>
                <a:xfrm>
                  <a:off x="4197580" y="2668354"/>
                  <a:ext cx="1790501" cy="18109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100" b="1" dirty="0"/>
                    <a:t>+ optional event cuts</a:t>
                  </a: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4E58DAE-03A8-5116-F432-5EDD40E5DC6C}"/>
                </a:ext>
              </a:extLst>
            </p:cNvPr>
            <p:cNvGrpSpPr/>
            <p:nvPr/>
          </p:nvGrpSpPr>
          <p:grpSpPr>
            <a:xfrm>
              <a:off x="7230489" y="2546434"/>
              <a:ext cx="1767316" cy="3324646"/>
              <a:chOff x="7014677" y="1431828"/>
              <a:chExt cx="1981277" cy="3727144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5121F50-204C-1FFA-36C1-9D3E0682B4FD}"/>
                  </a:ext>
                </a:extLst>
              </p:cNvPr>
              <p:cNvSpPr/>
              <p:nvPr/>
            </p:nvSpPr>
            <p:spPr>
              <a:xfrm>
                <a:off x="7019108" y="1431828"/>
                <a:ext cx="1976846" cy="263984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553E2D-4165-AF8C-3D97-51C8CA74E07C}"/>
                  </a:ext>
                </a:extLst>
              </p:cNvPr>
              <p:cNvSpPr/>
              <p:nvPr/>
            </p:nvSpPr>
            <p:spPr>
              <a:xfrm>
                <a:off x="7014677" y="4289786"/>
                <a:ext cx="1976845" cy="8585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9DC9FCD-4DE7-B36D-6F68-340320CF7754}"/>
                  </a:ext>
                </a:extLst>
              </p:cNvPr>
              <p:cNvSpPr/>
              <p:nvPr/>
            </p:nvSpPr>
            <p:spPr>
              <a:xfrm>
                <a:off x="7089282" y="2957008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HADRONISATION</a:t>
                </a:r>
              </a:p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AND DECAY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A25E53D-372A-839E-75C6-4B0BA0239BB9}"/>
                  </a:ext>
                </a:extLst>
              </p:cNvPr>
              <p:cNvSpPr/>
              <p:nvPr/>
            </p:nvSpPr>
            <p:spPr>
              <a:xfrm>
                <a:off x="7089282" y="2399227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PARTON SHOWERS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3E742E-7B6E-DA08-478A-6A3631E6163F}"/>
                  </a:ext>
                </a:extLst>
              </p:cNvPr>
              <p:cNvSpPr/>
              <p:nvPr/>
            </p:nvSpPr>
            <p:spPr>
              <a:xfrm>
                <a:off x="7089281" y="3514789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PARTICLE FILTERING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E0306FB-756B-F56B-CEC0-3ACCDA6BD1CE}"/>
                  </a:ext>
                </a:extLst>
              </p:cNvPr>
              <p:cNvGrpSpPr/>
              <p:nvPr/>
            </p:nvGrpSpPr>
            <p:grpSpPr>
              <a:xfrm>
                <a:off x="7971306" y="2762168"/>
                <a:ext cx="53673" cy="226331"/>
                <a:chOff x="4510519" y="4208023"/>
                <a:chExt cx="53673" cy="226331"/>
              </a:xfrm>
            </p:grpSpPr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2866E6A8-C2F4-D6F2-CCBE-51D2E067D41D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B4CD8258-00CE-6C48-53DC-583250350B53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9660E95-DEB2-987C-1821-BA36674072C3}"/>
                  </a:ext>
                </a:extLst>
              </p:cNvPr>
              <p:cNvGrpSpPr/>
              <p:nvPr/>
            </p:nvGrpSpPr>
            <p:grpSpPr>
              <a:xfrm>
                <a:off x="7971307" y="3358078"/>
                <a:ext cx="53673" cy="226331"/>
                <a:chOff x="4510519" y="4208023"/>
                <a:chExt cx="53673" cy="226331"/>
              </a:xfrm>
            </p:grpSpPr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EEB2290C-DCF3-30C8-E6D3-EF98B4A1F0A5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1F6B9306-F4F3-B912-C54A-18FF6A20B23C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DE41E8A-C124-5628-E30B-4D8FB601AC75}"/>
                  </a:ext>
                </a:extLst>
              </p:cNvPr>
              <p:cNvSpPr/>
              <p:nvPr/>
            </p:nvSpPr>
            <p:spPr>
              <a:xfrm>
                <a:off x="7114366" y="4357001"/>
                <a:ext cx="1817727" cy="45801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DETECTOR SIMULATION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9E1BFF1-F69E-4693-F6D0-4124CBAE290D}"/>
                  </a:ext>
                </a:extLst>
              </p:cNvPr>
              <p:cNvGrpSpPr/>
              <p:nvPr/>
            </p:nvGrpSpPr>
            <p:grpSpPr>
              <a:xfrm>
                <a:off x="7978974" y="3927862"/>
                <a:ext cx="62016" cy="489332"/>
                <a:chOff x="4510519" y="4208023"/>
                <a:chExt cx="53673" cy="226331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EE4B6A6E-0B49-A638-9F40-7DC676F01E7C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C36F3AA1-27B1-18B0-4EF4-195728718487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019DC5-EFE8-FFDD-9C04-B8630A597ACC}"/>
                  </a:ext>
                </a:extLst>
              </p:cNvPr>
              <p:cNvSpPr txBox="1"/>
              <p:nvPr/>
            </p:nvSpPr>
            <p:spPr>
              <a:xfrm>
                <a:off x="7058473" y="1431828"/>
                <a:ext cx="1898115" cy="922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SHOWERING AND HADRONIZATION GENERATORS</a:t>
                </a:r>
                <a:b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</a:br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(e.g. PYTHIA)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4223C83-33F4-A83B-0E4B-FD5EE120A938}"/>
                  </a:ext>
                </a:extLst>
              </p:cNvPr>
              <p:cNvSpPr txBox="1"/>
              <p:nvPr/>
            </p:nvSpPr>
            <p:spPr>
              <a:xfrm>
                <a:off x="7058473" y="4845223"/>
                <a:ext cx="1898115" cy="313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(GEANT4)</a:t>
                </a:r>
              </a:p>
            </p:txBody>
          </p:sp>
        </p:grpSp>
        <p:cxnSp>
          <p:nvCxnSpPr>
            <p:cNvPr id="7" name="Elbow Connector 165">
              <a:extLst>
                <a:ext uri="{FF2B5EF4-FFF2-40B4-BE49-F238E27FC236}">
                  <a16:creationId xmlns:a16="http://schemas.microsoft.com/office/drawing/2014/main" id="{F6A92668-C1FA-5E27-8759-8DA500D8BB2B}"/>
                </a:ext>
              </a:extLst>
            </p:cNvPr>
            <p:cNvCxnSpPr/>
            <p:nvPr/>
          </p:nvCxnSpPr>
          <p:spPr>
            <a:xfrm rot="5400000" flipH="1" flipV="1">
              <a:off x="4619242" y="2970626"/>
              <a:ext cx="1983056" cy="3449102"/>
            </a:xfrm>
            <a:prstGeom prst="bentConnector4">
              <a:avLst>
                <a:gd name="adj1" fmla="val -4300"/>
                <a:gd name="adj2" fmla="val 91586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216">
              <a:extLst>
                <a:ext uri="{FF2B5EF4-FFF2-40B4-BE49-F238E27FC236}">
                  <a16:creationId xmlns:a16="http://schemas.microsoft.com/office/drawing/2014/main" id="{8BFE1CAB-41E1-CBC9-6D71-5C42B411BFA1}"/>
                </a:ext>
              </a:extLst>
            </p:cNvPr>
            <p:cNvCxnSpPr/>
            <p:nvPr/>
          </p:nvCxnSpPr>
          <p:spPr>
            <a:xfrm flipV="1">
              <a:off x="6838903" y="3489040"/>
              <a:ext cx="489180" cy="1866807"/>
            </a:xfrm>
            <a:prstGeom prst="bentConnector3">
              <a:avLst>
                <a:gd name="adj1" fmla="val 15137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lbow Connector 218">
              <a:extLst>
                <a:ext uri="{FF2B5EF4-FFF2-40B4-BE49-F238E27FC236}">
                  <a16:creationId xmlns:a16="http://schemas.microsoft.com/office/drawing/2014/main" id="{731EC4A4-B03A-6208-FA3B-EB2D247798A4}"/>
                </a:ext>
              </a:extLst>
            </p:cNvPr>
            <p:cNvCxnSpPr/>
            <p:nvPr/>
          </p:nvCxnSpPr>
          <p:spPr>
            <a:xfrm flipV="1">
              <a:off x="6833968" y="3550830"/>
              <a:ext cx="489180" cy="1866807"/>
            </a:xfrm>
            <a:prstGeom prst="bentConnector3">
              <a:avLst>
                <a:gd name="adj1" fmla="val 25747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BCDE0E22-CC5D-A306-9E2B-3EC6D5ABABAB}"/>
              </a:ext>
            </a:extLst>
          </p:cNvPr>
          <p:cNvSpPr txBox="1"/>
          <p:nvPr/>
        </p:nvSpPr>
        <p:spPr>
          <a:xfrm>
            <a:off x="688477" y="1907353"/>
            <a:ext cx="2344385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 each event:</a:t>
            </a:r>
          </a:p>
          <a:p>
            <a:endParaRPr lang="en-US" sz="1200" dirty="0"/>
          </a:p>
          <a:p>
            <a:r>
              <a:rPr lang="en-US" sz="1200" dirty="0"/>
              <a:t>1. RANDOM NUMBERS</a:t>
            </a:r>
          </a:p>
          <a:p>
            <a:r>
              <a:rPr lang="en-US" sz="1200" dirty="0"/>
              <a:t>Output: random numbers</a:t>
            </a:r>
          </a:p>
          <a:p>
            <a:endParaRPr lang="en-US" sz="1200" dirty="0"/>
          </a:p>
          <a:p>
            <a:r>
              <a:rPr lang="en-US" sz="1200" dirty="0"/>
              <a:t>2. PHASE SPACE SAMPLING</a:t>
            </a:r>
          </a:p>
          <a:p>
            <a:r>
              <a:rPr lang="en-US" sz="1200" dirty="0"/>
              <a:t>Input: random numbers</a:t>
            </a:r>
          </a:p>
          <a:p>
            <a:r>
              <a:rPr lang="en-US" sz="1200" dirty="0"/>
              <a:t>Output: particle 4-momenta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CC00FF"/>
                </a:solidFill>
              </a:rPr>
              <a:t>3. ME CALCULATION </a:t>
            </a:r>
          </a:p>
          <a:p>
            <a:r>
              <a:rPr lang="en-US" sz="1200" dirty="0">
                <a:solidFill>
                  <a:srgbClr val="CC00FF"/>
                </a:solidFill>
              </a:rPr>
              <a:t>Input: particle 4-momenta</a:t>
            </a:r>
          </a:p>
          <a:p>
            <a:r>
              <a:rPr lang="en-US" sz="1200" dirty="0">
                <a:solidFill>
                  <a:srgbClr val="CC00FF"/>
                </a:solidFill>
              </a:rPr>
              <a:t>Output: Matrix Element (ME)</a:t>
            </a:r>
          </a:p>
          <a:p>
            <a:r>
              <a:rPr lang="en-US" sz="1200" b="1" i="1" dirty="0">
                <a:solidFill>
                  <a:srgbClr val="CC00FF"/>
                </a:solidFill>
              </a:rPr>
              <a:t>CPU BOTTLENECK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100" i="1" dirty="0"/>
              <a:t>(NB: “Matrix Element” is an </a:t>
            </a:r>
          </a:p>
          <a:p>
            <a:r>
              <a:rPr lang="en-US" sz="1100" i="1" dirty="0"/>
              <a:t>element of the </a:t>
            </a:r>
            <a:r>
              <a:rPr lang="en-US" sz="1100" b="1" i="1" dirty="0"/>
              <a:t>scattering matrix</a:t>
            </a:r>
            <a:r>
              <a:rPr lang="en-US" sz="1100" i="1" dirty="0"/>
              <a:t>... not a linear algebra concept!)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4A87DC-42A6-19AF-D3B8-C9BC2D66B235}"/>
              </a:ext>
            </a:extLst>
          </p:cNvPr>
          <p:cNvSpPr txBox="1"/>
          <p:nvPr/>
        </p:nvSpPr>
        <p:spPr>
          <a:xfrm>
            <a:off x="3164654" y="1097682"/>
            <a:ext cx="5646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Monte Carlo sampling: randomly generate and process</a:t>
            </a:r>
          </a:p>
          <a:p>
            <a:pPr algn="ctr"/>
            <a:r>
              <a:rPr lang="en-US" sz="1600" i="1" dirty="0"/>
              <a:t>MANY different events (“phase space points”)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26189B17-8FA7-1B3E-1888-BE51FFACAB3D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505759" y="2413325"/>
            <a:ext cx="2953312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DBE8D9BA-30D6-FC8E-C173-BAC2E3C4B8DE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2935173" y="2949835"/>
            <a:ext cx="2523897" cy="16549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18AAD3C-DC81-1C8A-B1E2-4CA816972E96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892598" y="3630625"/>
            <a:ext cx="2566473" cy="186716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2498FAD-BF8C-49A4-678B-48136E7FB1E1}"/>
              </a:ext>
            </a:extLst>
          </p:cNvPr>
          <p:cNvCxnSpPr>
            <a:cxnSpLocks/>
            <a:stCxn id="103" idx="2"/>
          </p:cNvCxnSpPr>
          <p:nvPr/>
        </p:nvCxnSpPr>
        <p:spPr>
          <a:xfrm>
            <a:off x="5987795" y="1682457"/>
            <a:ext cx="209268" cy="29839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291C57B-C1C0-5F96-39EA-F8DCDC2C6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586" y="1037046"/>
            <a:ext cx="994169" cy="636890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C016C7BE-CB55-54CA-B615-749B63C74088}"/>
              </a:ext>
            </a:extLst>
          </p:cNvPr>
          <p:cNvSpPr txBox="1"/>
          <p:nvPr/>
        </p:nvSpPr>
        <p:spPr>
          <a:xfrm>
            <a:off x="3032863" y="6189785"/>
            <a:ext cx="5571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bg2"/>
                </a:solidFill>
              </a:rPr>
              <a:t>(FOR LATER!) Physics output: cross-section and LHE event file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872144-881F-29F5-FB3D-3264BD30E3BD}"/>
              </a:ext>
            </a:extLst>
          </p:cNvPr>
          <p:cNvSpPr txBox="1"/>
          <p:nvPr/>
        </p:nvSpPr>
        <p:spPr>
          <a:xfrm rot="16200000">
            <a:off x="2576104" y="5321841"/>
            <a:ext cx="1367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AV – vCHEP2021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E5581A6-8F77-1F86-D035-19C85A6EDF89}"/>
              </a:ext>
            </a:extLst>
          </p:cNvPr>
          <p:cNvSpPr txBox="1"/>
          <p:nvPr/>
        </p:nvSpPr>
        <p:spPr>
          <a:xfrm>
            <a:off x="6935" y="4457668"/>
            <a:ext cx="2516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</a:rPr>
              <a:t>CUDACPP: speed up the ME calculation using GPUs and SIMD</a:t>
            </a:r>
          </a:p>
        </p:txBody>
      </p:sp>
    </p:spTree>
    <p:extLst>
      <p:ext uri="{BB962C8B-B14F-4D97-AF65-F5344CB8AC3E}">
        <p14:creationId xmlns:p14="http://schemas.microsoft.com/office/powerpoint/2010/main" val="199689168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208FAD-8EC7-C728-4E42-B2396DF93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3481" cy="6426939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93D7F0-B4FB-0D56-BAD0-111C7FA82292}"/>
              </a:ext>
            </a:extLst>
          </p:cNvPr>
          <p:cNvSpPr txBox="1"/>
          <p:nvPr/>
        </p:nvSpPr>
        <p:spPr>
          <a:xfrm>
            <a:off x="6764540" y="5556044"/>
            <a:ext cx="1409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OM, </a:t>
            </a:r>
            <a:r>
              <a:rPr lang="en-GB" dirty="0" err="1"/>
              <a:t>mgongpu</a:t>
            </a:r>
            <a:r>
              <a:rPr lang="en-GB" dirty="0"/>
              <a:t> dev meeting</a:t>
            </a:r>
          </a:p>
          <a:p>
            <a:pPr algn="ctr"/>
            <a:r>
              <a:rPr lang="en-GB" dirty="0"/>
              <a:t>7 Jun 2021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691242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F28DF9-3210-4689-AB83-82F2A6A37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06068" cy="636515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AD075B-FE17-238E-6B69-3801C6B90F8B}"/>
              </a:ext>
            </a:extLst>
          </p:cNvPr>
          <p:cNvSpPr txBox="1"/>
          <p:nvPr/>
        </p:nvSpPr>
        <p:spPr>
          <a:xfrm>
            <a:off x="7330356" y="5369122"/>
            <a:ext cx="1409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OM, </a:t>
            </a:r>
            <a:r>
              <a:rPr lang="en-GB" dirty="0" err="1"/>
              <a:t>mgongpu</a:t>
            </a:r>
            <a:r>
              <a:rPr lang="en-GB" dirty="0"/>
              <a:t> dev meeting</a:t>
            </a:r>
          </a:p>
          <a:p>
            <a:pPr algn="ctr"/>
            <a:r>
              <a:rPr lang="en-GB" dirty="0"/>
              <a:t>7 Jun 2021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347941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3639A6-17B7-715D-BB49-6967A614C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47315" cy="625934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4AA487-ED6F-2606-8123-8CDCC6ADB34A}"/>
              </a:ext>
            </a:extLst>
          </p:cNvPr>
          <p:cNvSpPr txBox="1"/>
          <p:nvPr/>
        </p:nvSpPr>
        <p:spPr>
          <a:xfrm>
            <a:off x="6325021" y="5126629"/>
            <a:ext cx="1758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OM, </a:t>
            </a:r>
            <a:r>
              <a:rPr lang="en-GB" dirty="0" err="1"/>
              <a:t>mgongpu</a:t>
            </a:r>
            <a:r>
              <a:rPr lang="en-GB" dirty="0"/>
              <a:t> codegen workshop</a:t>
            </a:r>
          </a:p>
          <a:p>
            <a:pPr algn="ctr"/>
            <a:r>
              <a:rPr lang="en-GB" dirty="0"/>
              <a:t>16 Sep 2021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4481541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4A7222-7D28-9615-854A-1A6E08FF4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84675" cy="6438507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39167017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9410A5-8ED6-45D2-80BE-B93840499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28703" cy="6470421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3660055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0F758F-5596-B912-8F80-38D88415D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87819" cy="644086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9181604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A00F93-73A8-EF2B-A0D5-004BFF865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69545" cy="642606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64109421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A9CC99-BA00-3821-EA94-F4567061B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" y="2539"/>
            <a:ext cx="11457466" cy="644372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93498017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AA4EE5-77B6-09D9-92DF-6DF8AA0C5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4" y="0"/>
            <a:ext cx="8576281" cy="6431112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8045266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3A4E3FD-FCF6-008C-04DE-B8B660EC3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" y="1"/>
            <a:ext cx="8568902" cy="6426678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85580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8FC085-D82D-3119-73D0-685FD49E6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641" y="2158385"/>
            <a:ext cx="7389359" cy="416182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FCC9A8-086B-B473-E438-0F18847F2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67"/>
            <a:ext cx="4850508" cy="233817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41FDCE-9304-4966-CE7F-49CF0CCE78EB}"/>
              </a:ext>
            </a:extLst>
          </p:cNvPr>
          <p:cNvSpPr txBox="1"/>
          <p:nvPr/>
        </p:nvSpPr>
        <p:spPr>
          <a:xfrm>
            <a:off x="5128166" y="3275938"/>
            <a:ext cx="117564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 Elements:</a:t>
            </a:r>
          </a:p>
          <a:p>
            <a:pPr algn="ctr"/>
            <a:r>
              <a:rPr lang="en-US" sz="16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E9DA4F-12DD-9DE8-FEDE-A05CC11D72B3}"/>
              </a:ext>
            </a:extLst>
          </p:cNvPr>
          <p:cNvSpPr txBox="1"/>
          <p:nvPr/>
        </p:nvSpPr>
        <p:spPr>
          <a:xfrm>
            <a:off x="4073562" y="402139"/>
            <a:ext cx="117564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 Elements:</a:t>
            </a:r>
          </a:p>
          <a:p>
            <a:pPr algn="ctr"/>
            <a:r>
              <a:rPr lang="en-US" sz="16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97%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49D2B3-3341-75AF-BE2D-4FDF4DA44E65}"/>
              </a:ext>
            </a:extLst>
          </p:cNvPr>
          <p:cNvCxnSpPr>
            <a:cxnSpLocks/>
            <a:stCxn id="9" idx="2"/>
            <a:endCxn id="8" idx="1"/>
          </p:cNvCxnSpPr>
          <p:nvPr/>
        </p:nvCxnSpPr>
        <p:spPr>
          <a:xfrm>
            <a:off x="4661385" y="1233136"/>
            <a:ext cx="466781" cy="2458301"/>
          </a:xfrm>
          <a:prstGeom prst="straightConnector1">
            <a:avLst/>
          </a:prstGeom>
          <a:ln w="762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BAB47DC-3F8A-BA03-84B1-079F8D61F459}"/>
              </a:ext>
            </a:extLst>
          </p:cNvPr>
          <p:cNvSpPr txBox="1"/>
          <p:nvPr/>
        </p:nvSpPr>
        <p:spPr>
          <a:xfrm>
            <a:off x="10339450" y="2216065"/>
            <a:ext cx="1852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Daniele Massaro – ESC2024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B12FA927-F189-7819-2306-37223E98C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7650" y="244993"/>
            <a:ext cx="6487076" cy="1035643"/>
          </a:xfrm>
        </p:spPr>
        <p:txBody>
          <a:bodyPr/>
          <a:lstStyle/>
          <a:p>
            <a:r>
              <a:rPr lang="en-US" dirty="0"/>
              <a:t>In a nutshell: we speed up the “matrix element” (ME) calculation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85949D0-7FB6-CF1D-4F18-204BA25B2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960" y="3264561"/>
            <a:ext cx="4542425" cy="2953872"/>
          </a:xfrm>
        </p:spPr>
        <p:txBody>
          <a:bodyPr/>
          <a:lstStyle/>
          <a:p>
            <a:r>
              <a:rPr lang="en-US" dirty="0"/>
              <a:t>In the old Fortran implementation, the ME calculation was the bottleneck</a:t>
            </a:r>
          </a:p>
          <a:p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Using GPUs/SIMD we speed up MEs so much that previously unimportant components become the bottleneck!</a:t>
            </a:r>
          </a:p>
          <a:p>
            <a:pPr lvl="1"/>
            <a:r>
              <a:rPr lang="en-US" dirty="0"/>
              <a:t>Phase space sampling, pdf’s, ... </a:t>
            </a:r>
          </a:p>
          <a:p>
            <a:pPr lvl="1"/>
            <a:r>
              <a:rPr lang="en-US" dirty="0"/>
              <a:t>As predicted by </a:t>
            </a:r>
            <a:r>
              <a:rPr lang="en-US" i="1" dirty="0"/>
              <a:t>Amdahl’s law (later...)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91018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0C4801-0285-7EFE-9DEA-E32A3B007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" y="0"/>
            <a:ext cx="8545900" cy="640942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71726630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F2C756-303B-F139-ED81-4CC3D02FA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48777" cy="641158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1677247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8588</Words>
  <Application>Microsoft Office PowerPoint</Application>
  <PresentationFormat>Widescreen</PresentationFormat>
  <Paragraphs>1208</Paragraphs>
  <Slides>91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8" baseType="lpstr">
      <vt:lpstr>Aptos</vt:lpstr>
      <vt:lpstr>Arial</vt:lpstr>
      <vt:lpstr>Cambria Math</vt:lpstr>
      <vt:lpstr>Symbol</vt:lpstr>
      <vt:lpstr>Tahoma</vt:lpstr>
      <vt:lpstr>Wingdings</vt:lpstr>
      <vt:lpstr>CERN2015-AV-MasterLayout</vt:lpstr>
      <vt:lpstr>PowerPoint Presentation</vt:lpstr>
      <vt:lpstr>The collaborating teams (summer 2024)</vt:lpstr>
      <vt:lpstr>PowerPoint Presentation</vt:lpstr>
      <vt:lpstr>Event generators: the first step in the HEP simulation chain</vt:lpstr>
      <vt:lpstr>Event generators (1): why accelerate them?</vt:lpstr>
      <vt:lpstr>Sequential processing vs. Data-parallel processing</vt:lpstr>
      <vt:lpstr>Event generators (2): why CPU vectorization and GPUs?</vt:lpstr>
      <vt:lpstr>What is a MC ME generator? A simplified computational anatomy</vt:lpstr>
      <vt:lpstr>In a nutshell: we speed up the “matrix element” (ME) calculation</vt:lpstr>
      <vt:lpstr>PowerPoint Presentation</vt:lpstr>
      <vt:lpstr>MG5AMC: from single-event to multi-event APIs</vt:lpstr>
      <vt:lpstr>Do's and dont's - two simple lessons learnt for any MC generator</vt:lpstr>
      <vt:lpstr>From single-event to multi-event APIs: some specific examples</vt:lpstr>
      <vt:lpstr>MG5AMC: CUDA/C++, Fortran, bash, python... </vt:lpstr>
      <vt:lpstr>Test driven development</vt:lpstr>
      <vt:lpstr>PowerPoint Presentation</vt:lpstr>
      <vt:lpstr>Amdahl’s law – not a theoretical possibility, we see it all the time! </vt:lpstr>
      <vt:lpstr>Results for ggtt ̅ggg from CUDA on NVidia V100 GPUs</vt:lpstr>
      <vt:lpstr>Results for ggtt ̅ggg from vectorized C++ on Intel Gold CPUs</vt:lpstr>
      <vt:lpstr>Floating point precision → constraints on GPU hardware</vt:lpstr>
      <vt:lpstr>Beyond NVidia GPUs</vt:lpstr>
      <vt:lpstr>Beyond NVidia GPUs: results with AMD GPUs at LUMI</vt:lpstr>
      <vt:lpstr>Beyond Standard Model physics in MG5aMC CUDACPP</vt:lpstr>
      <vt:lpstr>Studies with CMS: understanding Drell-Yan+3jets speedups (1)</vt:lpstr>
      <vt:lpstr>Studies with CMS: understanding Drell-Yan+3jets speedups (2)</vt:lpstr>
      <vt:lpstr>Reweighting</vt:lpstr>
      <vt:lpstr>A tale of two repositories</vt:lpstr>
      <vt:lpstr>The long journey to the v1.00.00 CUDACPP release – some steps</vt:lpstr>
      <vt:lpstr>Conclusions</vt:lpstr>
      <vt:lpstr>Thanks Krakow!</vt:lpstr>
      <vt:lpstr>PowerPoint Presentation</vt:lpstr>
      <vt:lpstr>Benchmarking GPUs (CUDA cores or tensor cores? Which FP precision?)</vt:lpstr>
      <vt:lpstr>Speeding up PDF’s</vt:lpstr>
      <vt:lpstr>PowerPoint Presentation</vt:lpstr>
      <vt:lpstr>PowerPoint Presentation</vt:lpstr>
      <vt:lpstr>PowerPoint Presentation</vt:lpstr>
      <vt:lpstr>Scientific Computing and Software Collaborations (or: working on the bridge between different units and communities)</vt:lpstr>
      <vt:lpstr>Helicity amplitudes – same code in CUDA and in vectorized C++</vt:lpstr>
      <vt:lpstr>C++ vectorization in CUDACPP: overview</vt:lpstr>
      <vt:lpstr>MG5aMC data parallelism: design for lockstep processing!</vt:lpstr>
      <vt:lpstr>Lockstep? MC generators (lucky!) vs MC detector simulation (unlucky)</vt:lpstr>
      <vt:lpstr>ME throughput in C++ for ggtt ̅gg (on all the cores of a CPU)</vt:lpstr>
      <vt:lpstr>Our internal Fortran-to-C++ interface: multi-event and stateless!</vt:lpstr>
      <vt:lpstr>Reweighting and weight derivatives in parameter estimation</vt:lpstr>
      <vt:lpstr>Memory layouts – AOS, SOA, AOSOA</vt:lpstr>
      <vt:lpstr>Monitoring GPU memory access – NSight Compute</vt:lpstr>
      <vt:lpstr>Inside the ME calculation: Feynman diagrams, colors, helicities</vt:lpstr>
      <vt:lpstr>C++ vectorization – why choose Compiler Vector Extensions?</vt:lpstr>
      <vt:lpstr>Monitoring lockstep – GPU NSight compute, CPU disassemble</vt:lpstr>
      <vt:lpstr>Code generation: from many “epochs” to a single evolving “epoch”  </vt:lpstr>
      <vt:lpstr>What about loops? And how many are N events?</vt:lpstr>
      <vt:lpstr>Why focus on complex processes? Compute &gt;&gt; memory!</vt:lpstr>
      <vt:lpstr>Some ideas for heterogeneous processing</vt:lpstr>
      <vt:lpstr>Lockstep beyond event-level parallelism</vt:lpstr>
      <vt:lpstr>PowerPoint Presentation</vt:lpstr>
      <vt:lpstr>CUDACPP vs. Portability Frameworks – recap</vt:lpstr>
      <vt:lpstr>CUDACPP vs PFs - GPU ME throughputs (standalone application)</vt:lpstr>
      <vt:lpstr>CUDA vs SYCL on NVidia A100</vt:lpstr>
      <vt:lpstr>PowerPoint Presentation</vt:lpstr>
      <vt:lpstr>Code generation: how did we bootstrap the project?</vt:lpstr>
      <vt:lpstr>Filling the GPU – minimum number of threads (events in flight)</vt:lpstr>
      <vt:lpstr>Numerical precision: CADNA (can we use floats instead of doubles?)</vt:lpstr>
      <vt:lpstr>All MadEvent functionalities have been integrated over time</vt:lpstr>
      <vt:lpstr>Benchmarking – Madgraph and the HEP-SCORE project</vt:lpstr>
      <vt:lpstr>MG5AMC is not alone – SHERPA on GPU (BlockGen)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1612</cp:revision>
  <dcterms:modified xsi:type="dcterms:W3CDTF">2024-10-23T08:27:03Z</dcterms:modified>
</cp:coreProperties>
</file>