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922" r:id="rId3"/>
    <p:sldId id="963" r:id="rId4"/>
    <p:sldId id="915" r:id="rId5"/>
    <p:sldId id="958" r:id="rId6"/>
    <p:sldId id="959" r:id="rId7"/>
    <p:sldId id="940" r:id="rId8"/>
    <p:sldId id="948" r:id="rId9"/>
    <p:sldId id="961" r:id="rId10"/>
    <p:sldId id="960" r:id="rId11"/>
    <p:sldId id="962" r:id="rId12"/>
    <p:sldId id="964" r:id="rId13"/>
    <p:sldId id="952" r:id="rId14"/>
    <p:sldId id="953" r:id="rId15"/>
    <p:sldId id="947" r:id="rId16"/>
    <p:sldId id="951" r:id="rId17"/>
    <p:sldId id="943" r:id="rId18"/>
    <p:sldId id="944" r:id="rId19"/>
    <p:sldId id="941" r:id="rId20"/>
    <p:sldId id="954" r:id="rId21"/>
    <p:sldId id="955" r:id="rId22"/>
    <p:sldId id="945" r:id="rId23"/>
    <p:sldId id="957" r:id="rId24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1" autoAdjust="0"/>
    <p:restoredTop sz="99632" autoAdjust="0"/>
  </p:normalViewPr>
  <p:slideViewPr>
    <p:cSldViewPr snapToGrid="0" snapToObjects="1">
      <p:cViewPr>
        <p:scale>
          <a:sx n="125" d="100"/>
          <a:sy n="125" d="100"/>
        </p:scale>
        <p:origin x="2166" y="58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10/29/2023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10/26/2023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F4F31D-E0D8-C142-85CC-A2B9B45285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BE79A-5CCC-6749-B39C-990D0CD0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C743D6-C988-2A42-9864-0141B341C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3D824FF-8337-0F4D-BE9A-E253AD02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66A3278E-83C5-2643-9C82-E200A017D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3D4397-12F1-2C40-8CCD-50326F061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10" name="Image 8" descr="MUON-Slide-graphBase-pagebottom.jpg">
            <a:extLst>
              <a:ext uri="{FF2B5EF4-FFF2-40B4-BE49-F238E27FC236}">
                <a16:creationId xmlns:a16="http://schemas.microsoft.com/office/drawing/2014/main" id="{726B7765-B57A-FB4C-BCE4-57BC4B9277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F4C628-DB8D-6A44-9AA3-6B48FCA0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95AF1C7C-07D4-1044-AFB7-9599D430FB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C7CAB63-F160-D34B-9204-3C8727E0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096CF16F-6C42-DD48-A9C5-5B6C43FA5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EA7-04C0-F245-B743-47B1D979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AA1D0C67-E0CE-2947-A141-00755D970F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D3EC74-02B1-4F4F-9155-11943E3D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F52ACD8E-AAEC-244E-93A8-535C71051C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08EF3F-F884-6740-BC9B-FBFB18E6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929" y="949962"/>
            <a:ext cx="9185504" cy="5788834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04F0A8-E2D0-6541-B4C3-0626628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170.png"/><Relationship Id="rId7" Type="http://schemas.openxmlformats.org/officeDocument/2006/relationships/image" Target="../media/image4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3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3.png"/><Relationship Id="rId7" Type="http://schemas.openxmlformats.org/officeDocument/2006/relationships/image" Target="../media/image27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0.png"/><Relationship Id="rId11" Type="http://schemas.openxmlformats.org/officeDocument/2006/relationships/image" Target="../media/image48.png"/><Relationship Id="rId5" Type="http://schemas.openxmlformats.org/officeDocument/2006/relationships/image" Target="../media/image360.png"/><Relationship Id="rId10" Type="http://schemas.openxmlformats.org/officeDocument/2006/relationships/image" Target="../media/image47.png"/><Relationship Id="rId4" Type="http://schemas.openxmlformats.org/officeDocument/2006/relationships/image" Target="../media/image44.svg"/><Relationship Id="rId9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0.svg"/><Relationship Id="rId7" Type="http://schemas.openxmlformats.org/officeDocument/2006/relationships/image" Target="../media/image54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sv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svg"/><Relationship Id="rId7" Type="http://schemas.openxmlformats.org/officeDocument/2006/relationships/image" Target="../media/image62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svg"/><Relationship Id="rId4" Type="http://schemas.openxmlformats.org/officeDocument/2006/relationships/image" Target="../media/image59.png"/><Relationship Id="rId9" Type="http://schemas.openxmlformats.org/officeDocument/2006/relationships/image" Target="../media/image6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63/1.4965683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3037" y="2273932"/>
            <a:ext cx="8336779" cy="2662070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Task3 of the </a:t>
            </a:r>
            <a:r>
              <a:rPr lang="en-GB" sz="4400" dirty="0" err="1"/>
              <a:t>mmWG</a:t>
            </a:r>
            <a:r>
              <a:rPr lang="en-GB" sz="4400" dirty="0"/>
              <a:t>:</a:t>
            </a:r>
            <a:br>
              <a:rPr lang="en-GB" sz="4400" dirty="0"/>
            </a:br>
            <a:r>
              <a:rPr lang="en-GB" sz="4400" dirty="0"/>
              <a:t>Present Status of the study and results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944B899-E0CF-D941-FFE5-E1AD028A0E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6335" y="4239319"/>
            <a:ext cx="2911640" cy="57276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F. Boattini  M. Breschi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30.October.23</a:t>
            </a:r>
          </a:p>
          <a:p>
            <a:pPr algn="l"/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8FCCF88B-AED2-D33A-BF20-3A6A54E86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9BA241-5A32-8ED7-52CD-5BB485294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53D1CD-54BE-0E8F-995F-84C9FEC04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19" y="1463751"/>
            <a:ext cx="3228063" cy="193285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4CB55C7-B28C-A9D8-4B05-9D879C5941D1}"/>
              </a:ext>
            </a:extLst>
          </p:cNvPr>
          <p:cNvCxnSpPr>
            <a:cxnSpLocks/>
          </p:cNvCxnSpPr>
          <p:nvPr/>
        </p:nvCxnSpPr>
        <p:spPr>
          <a:xfrm flipV="1">
            <a:off x="646579" y="1326848"/>
            <a:ext cx="3126503" cy="35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882906F-CCF7-13DD-6689-495B2889034F}"/>
              </a:ext>
            </a:extLst>
          </p:cNvPr>
          <p:cNvSpPr txBox="1"/>
          <p:nvPr/>
        </p:nvSpPr>
        <p:spPr>
          <a:xfrm>
            <a:off x="1142420" y="996955"/>
            <a:ext cx="894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0.64m</a:t>
            </a:r>
            <a:endParaRPr lang="en-GB" sz="16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E014C35-2629-D3DA-5DBE-2726A9033E38}"/>
              </a:ext>
            </a:extLst>
          </p:cNvPr>
          <p:cNvCxnSpPr>
            <a:cxnSpLocks/>
          </p:cNvCxnSpPr>
          <p:nvPr/>
        </p:nvCxnSpPr>
        <p:spPr>
          <a:xfrm flipH="1">
            <a:off x="338555" y="1463751"/>
            <a:ext cx="30778" cy="19328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DC1ED57-CCAC-CBD6-3F34-26323F682873}"/>
              </a:ext>
            </a:extLst>
          </p:cNvPr>
          <p:cNvSpPr txBox="1"/>
          <p:nvPr/>
        </p:nvSpPr>
        <p:spPr>
          <a:xfrm rot="16200000">
            <a:off x="-421288" y="1751690"/>
            <a:ext cx="1181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0.37m</a:t>
            </a:r>
            <a:endParaRPr lang="en-GB" sz="1600" dirty="0"/>
          </a:p>
        </p:txBody>
      </p:sp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18DD860A-1055-B263-4AC7-E829E07992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8147163"/>
              </p:ext>
            </p:extLst>
          </p:nvPr>
        </p:nvGraphicFramePr>
        <p:xfrm>
          <a:off x="360929" y="3712205"/>
          <a:ext cx="7938596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736">
                  <a:extLst>
                    <a:ext uri="{9D8B030D-6E8A-4147-A177-3AD203B41FA5}">
                      <a16:colId xmlns:a16="http://schemas.microsoft.com/office/drawing/2014/main" val="2074076222"/>
                    </a:ext>
                  </a:extLst>
                </a:gridCol>
                <a:gridCol w="1882474">
                  <a:extLst>
                    <a:ext uri="{9D8B030D-6E8A-4147-A177-3AD203B41FA5}">
                      <a16:colId xmlns:a16="http://schemas.microsoft.com/office/drawing/2014/main" val="45322528"/>
                    </a:ext>
                  </a:extLst>
                </a:gridCol>
                <a:gridCol w="1904193">
                  <a:extLst>
                    <a:ext uri="{9D8B030D-6E8A-4147-A177-3AD203B41FA5}">
                      <a16:colId xmlns:a16="http://schemas.microsoft.com/office/drawing/2014/main" val="442139903"/>
                    </a:ext>
                  </a:extLst>
                </a:gridCol>
                <a:gridCol w="1904193">
                  <a:extLst>
                    <a:ext uri="{9D8B030D-6E8A-4147-A177-3AD203B41FA5}">
                      <a16:colId xmlns:a16="http://schemas.microsoft.com/office/drawing/2014/main" val="730344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Map Dipole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UNIBO HM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Hollow conductors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458775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External Dimensions [mm x mm]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500 x 380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640 x 370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28531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Bgap</a:t>
                      </a:r>
                      <a:r>
                        <a:rPr lang="en-US" sz="1200" dirty="0"/>
                        <a:t> [T]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(1.8 is the design value)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14604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Gap size [</a:t>
                      </a:r>
                      <a:r>
                        <a:rPr lang="en-US" sz="1200" dirty="0" err="1"/>
                        <a:t>mmxmm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x 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x 30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308902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Mmf</a:t>
                      </a:r>
                      <a:r>
                        <a:rPr lang="en-US" sz="1200" dirty="0"/>
                        <a:t> [</a:t>
                      </a:r>
                      <a:r>
                        <a:rPr lang="en-US" sz="1200" dirty="0" err="1"/>
                        <a:t>kAt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47.8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44.9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7098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 [J/cycle-m]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ym typeface="Symbol" panose="05050102010706020507" pitchFamily="18" charset="2"/>
                        </a:rPr>
                        <a:t>1.1E6</a:t>
                      </a:r>
                      <a:r>
                        <a:rPr lang="en-US" sz="1200" dirty="0"/>
                        <a:t>/(2200x15)=96 @1kHz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128 @ 500Hz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133 @454Hz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616001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Coil Losses [J/cycle-m]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0.55E6</a:t>
                      </a:r>
                      <a:r>
                        <a:rPr lang="en-US" sz="1200" dirty="0"/>
                        <a:t>/(2200x15)=16 @1kHz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295 @ 500Hz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125 @ (Fourier of current)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71463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Total losses [J/cycle-m]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61352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Stored energy (total / gap) [J/m]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4200 / 3490 (1.2)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5740 / 4775 (1.2)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7630 / 3867 (1.97)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034582"/>
                  </a:ext>
                </a:extLst>
              </a:tr>
            </a:tbl>
          </a:graphicData>
        </a:graphic>
      </p:graphicFrame>
      <p:sp>
        <p:nvSpPr>
          <p:cNvPr id="26" name="Title 1">
            <a:extLst>
              <a:ext uri="{FF2B5EF4-FFF2-40B4-BE49-F238E27FC236}">
                <a16:creationId xmlns:a16="http://schemas.microsoft.com/office/drawing/2014/main" id="{1D1189AE-4C45-1728-1FE2-DC9027A92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Autofit/>
          </a:bodyPr>
          <a:lstStyle/>
          <a:p>
            <a:r>
              <a:rPr lang="en-US" sz="3200" dirty="0"/>
              <a:t>Ideas for the full power-converters/magnets system</a:t>
            </a:r>
            <a:endParaRPr lang="en-GB" sz="3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57ED004-A0AD-9105-1A3F-DD4A2936E566}"/>
              </a:ext>
            </a:extLst>
          </p:cNvPr>
          <p:cNvSpPr/>
          <p:nvPr/>
        </p:nvSpPr>
        <p:spPr>
          <a:xfrm>
            <a:off x="4592555" y="1358626"/>
            <a:ext cx="338550" cy="57459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33388E-EAA8-0403-1180-F7E6AA70A5C2}"/>
              </a:ext>
            </a:extLst>
          </p:cNvPr>
          <p:cNvSpPr/>
          <p:nvPr/>
        </p:nvSpPr>
        <p:spPr>
          <a:xfrm>
            <a:off x="4623333" y="1396651"/>
            <a:ext cx="277197" cy="501650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617598-C7C6-66F2-BB29-26C8BD001625}"/>
              </a:ext>
            </a:extLst>
          </p:cNvPr>
          <p:cNvCxnSpPr>
            <a:cxnSpLocks/>
          </p:cNvCxnSpPr>
          <p:nvPr/>
        </p:nvCxnSpPr>
        <p:spPr>
          <a:xfrm flipH="1">
            <a:off x="4462725" y="1350817"/>
            <a:ext cx="1" cy="5824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3A49499-FAD4-F86C-D3A8-FC8F03BA5066}"/>
              </a:ext>
            </a:extLst>
          </p:cNvPr>
          <p:cNvSpPr txBox="1"/>
          <p:nvPr/>
        </p:nvSpPr>
        <p:spPr>
          <a:xfrm rot="16200000">
            <a:off x="3861222" y="1418784"/>
            <a:ext cx="833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0.039m</a:t>
            </a:r>
            <a:endParaRPr lang="en-GB" sz="16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7B1C636-7B76-BC49-2ACB-A6659957F794}"/>
              </a:ext>
            </a:extLst>
          </p:cNvPr>
          <p:cNvCxnSpPr>
            <a:cxnSpLocks/>
          </p:cNvCxnSpPr>
          <p:nvPr/>
        </p:nvCxnSpPr>
        <p:spPr>
          <a:xfrm>
            <a:off x="4592555" y="1326848"/>
            <a:ext cx="3385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5065185E-E6EE-6BF3-D3FD-1336B401D970}"/>
              </a:ext>
            </a:extLst>
          </p:cNvPr>
          <p:cNvSpPr txBox="1"/>
          <p:nvPr/>
        </p:nvSpPr>
        <p:spPr>
          <a:xfrm>
            <a:off x="4447336" y="1021982"/>
            <a:ext cx="894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0.019m</a:t>
            </a:r>
            <a:endParaRPr lang="en-GB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ECA4E06-A76D-6254-7324-B289E3D27C88}"/>
              </a:ext>
            </a:extLst>
          </p:cNvPr>
          <p:cNvSpPr txBox="1"/>
          <p:nvPr/>
        </p:nvSpPr>
        <p:spPr>
          <a:xfrm>
            <a:off x="5034710" y="1489501"/>
            <a:ext cx="2449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Sc=0.003m</a:t>
            </a:r>
          </a:p>
          <a:p>
            <a:r>
              <a:rPr lang="en-US" sz="1600" dirty="0" err="1"/>
              <a:t>Sigmarms</a:t>
            </a:r>
            <a:r>
              <a:rPr lang="en-US" sz="1600" dirty="0"/>
              <a:t>=5A/mm2</a:t>
            </a:r>
          </a:p>
          <a:p>
            <a:r>
              <a:rPr lang="en-US" sz="1600" dirty="0" err="1"/>
              <a:t>Sigmapk</a:t>
            </a:r>
            <a:r>
              <a:rPr lang="en-US" sz="1600" dirty="0"/>
              <a:t>=18A/mm2</a:t>
            </a:r>
            <a:endParaRPr lang="en-GB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B20AC1C-CC2E-6508-1ED6-035629487F34}"/>
              </a:ext>
            </a:extLst>
          </p:cNvPr>
          <p:cNvSpPr txBox="1"/>
          <p:nvPr/>
        </p:nvSpPr>
        <p:spPr>
          <a:xfrm>
            <a:off x="4108782" y="2569207"/>
            <a:ext cx="5570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Hollow water-cooled conductors</a:t>
            </a:r>
          </a:p>
          <a:p>
            <a:r>
              <a:rPr lang="en-US" sz="1600" dirty="0"/>
              <a:t>Single turn with straight conductors connecting magnet to magnet via the power cell (or directly)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08915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765A7-9A82-007C-7466-C6078B4C6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503A5B1-6132-D4D6-DA7D-3A118BEDB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Autofit/>
          </a:bodyPr>
          <a:lstStyle/>
          <a:p>
            <a:r>
              <a:rPr lang="en-US" sz="3200" dirty="0"/>
              <a:t>Proposal for the subjects to analyze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0148C5-A6E6-282C-7310-BD1DE021F1D8}"/>
              </a:ext>
            </a:extLst>
          </p:cNvPr>
          <p:cNvSpPr txBox="1"/>
          <p:nvPr/>
        </p:nvSpPr>
        <p:spPr>
          <a:xfrm>
            <a:off x="340994" y="1028025"/>
            <a:ext cx="958786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3D model of MAP (flat conductors) and hollow conductor type dipole to check critical quantities: Losses, magnetic effects at the ends, eddy currents </a:t>
            </a:r>
            <a:r>
              <a:rPr lang="en-US" sz="2400" dirty="0" err="1"/>
              <a:t>etc</a:t>
            </a:r>
            <a:r>
              <a:rPr lang="en-US" sz="2400" dirty="0"/>
              <a:t>… Also H and HG type comparison;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Eddy current effects in vacuum chamber:	Losses, distortion, delay…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Thermal analysis of the two cases: Hollow and flat conductors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Transfer function (V to I) computation of the dipoles/quadrupoles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2D transient model for losses analysis and voltage-current relation with real current shapes and computation of transfer function.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Simplified Python models of Quadrupole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Activities on the powering system are not mentioned 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43D40-51B7-522C-0DF0-0FA39FCD82CF}"/>
              </a:ext>
            </a:extLst>
          </p:cNvPr>
          <p:cNvSpPr txBox="1"/>
          <p:nvPr/>
        </p:nvSpPr>
        <p:spPr>
          <a:xfrm>
            <a:off x="226694" y="5681097"/>
            <a:ext cx="95345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highlight>
                  <a:srgbClr val="FFFF00"/>
                </a:highlight>
              </a:rPr>
              <a:t>Priorities and additional subjects to be discussed</a:t>
            </a:r>
            <a:endParaRPr lang="en-GB" sz="24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06847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AE15D-92FB-75A3-8032-F435A2A45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3040380"/>
            <a:ext cx="9185504" cy="369841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END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Questions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B7FC23-3E40-2B1F-9413-E4A4696F8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0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0FB737-3EC8-A016-3B96-D81658CF1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0252959-1E5A-E2F7-0D28-8ECA2EB8C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143747"/>
            <a:ext cx="8738887" cy="805005"/>
          </a:xfrm>
        </p:spPr>
        <p:txBody>
          <a:bodyPr>
            <a:noAutofit/>
          </a:bodyPr>
          <a:lstStyle/>
          <a:p>
            <a:r>
              <a:rPr lang="en-US" sz="2800" dirty="0"/>
              <a:t>Overview of the powering circuits: Full Wave resonance</a:t>
            </a:r>
            <a:endParaRPr lang="en-GB" sz="2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517B37E-3ADA-3C42-ABCF-75713ED02EB0}"/>
              </a:ext>
            </a:extLst>
          </p:cNvPr>
          <p:cNvSpPr txBox="1">
            <a:spLocks/>
          </p:cNvSpPr>
          <p:nvPr/>
        </p:nvSpPr>
        <p:spPr>
          <a:xfrm>
            <a:off x="147007" y="889993"/>
            <a:ext cx="5797086" cy="334383"/>
          </a:xfrm>
          <a:prstGeom prst="rect">
            <a:avLst/>
          </a:prstGeom>
        </p:spPr>
        <p:txBody>
          <a:bodyPr vert="horz" lIns="100381" tIns="50191" rIns="100381" bIns="50191" rtlCol="0">
            <a:normAutofit fontScale="925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/>
              <a:t>Each harmonics allows better approximation to the linear </a:t>
            </a:r>
            <a:r>
              <a:rPr lang="en-US" sz="1400" dirty="0" err="1"/>
              <a:t>Bref</a:t>
            </a:r>
            <a:r>
              <a:rPr lang="en-US" sz="1400" dirty="0"/>
              <a:t> profile. Case RCS2</a:t>
            </a:r>
          </a:p>
        </p:txBody>
      </p:sp>
      <p:pic>
        <p:nvPicPr>
          <p:cNvPr id="11" name="Picture 10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960D52B3-0772-E6EE-5906-9E2B0B750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277723"/>
            <a:ext cx="3745844" cy="2232891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B32EEFB-3723-4AD3-BBCA-F2EB33E34581}"/>
              </a:ext>
            </a:extLst>
          </p:cNvPr>
          <p:cNvSpPr/>
          <p:nvPr/>
        </p:nvSpPr>
        <p:spPr>
          <a:xfrm>
            <a:off x="6494365" y="2067325"/>
            <a:ext cx="472172" cy="190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861EA20-11F9-380E-889D-073B570A704D}"/>
              </a:ext>
            </a:extLst>
          </p:cNvPr>
          <p:cNvSpPr/>
          <p:nvPr/>
        </p:nvSpPr>
        <p:spPr>
          <a:xfrm>
            <a:off x="7399240" y="1826962"/>
            <a:ext cx="472172" cy="190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022278E-BA8D-21F1-33D4-274964C002EF}"/>
              </a:ext>
            </a:extLst>
          </p:cNvPr>
          <p:cNvSpPr/>
          <p:nvPr/>
        </p:nvSpPr>
        <p:spPr>
          <a:xfrm>
            <a:off x="8946293" y="1628596"/>
            <a:ext cx="472172" cy="190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D15C9AE-A4AD-262B-E89B-129336FD87D0}"/>
              </a:ext>
            </a:extLst>
          </p:cNvPr>
          <p:cNvSpPr/>
          <p:nvPr/>
        </p:nvSpPr>
        <p:spPr>
          <a:xfrm>
            <a:off x="7635326" y="2826795"/>
            <a:ext cx="472172" cy="190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835B4B2-7C73-6462-7DAE-771210079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899" y="3792658"/>
            <a:ext cx="3352145" cy="1600239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3DEF5216-6C6C-B52E-E9A5-900BA858E356}"/>
              </a:ext>
            </a:extLst>
          </p:cNvPr>
          <p:cNvSpPr/>
          <p:nvPr/>
        </p:nvSpPr>
        <p:spPr>
          <a:xfrm>
            <a:off x="6966537" y="3440186"/>
            <a:ext cx="241300" cy="35247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10901423-BB62-780B-61B4-99CEEBC6383F}"/>
              </a:ext>
            </a:extLst>
          </p:cNvPr>
          <p:cNvSpPr/>
          <p:nvPr/>
        </p:nvSpPr>
        <p:spPr>
          <a:xfrm rot="5400000">
            <a:off x="5951391" y="4234302"/>
            <a:ext cx="241300" cy="51209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8C10E0B-0E0D-AC33-39BD-F20690184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909" y="1263195"/>
            <a:ext cx="2933700" cy="2200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9678230-9D23-DFD8-24EE-C7C0AAD900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8206"/>
          <a:stretch/>
        </p:blipFill>
        <p:spPr>
          <a:xfrm>
            <a:off x="3081382" y="1277526"/>
            <a:ext cx="2692961" cy="22002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064EE7-0C90-84B4-E447-BDB5EEC6A5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366" y="3409968"/>
            <a:ext cx="2346960" cy="1760220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D4ECFD6-26C4-3E3D-0C2F-6DE4FC460E19}"/>
              </a:ext>
            </a:extLst>
          </p:cNvPr>
          <p:cNvSpPr/>
          <p:nvPr/>
        </p:nvSpPr>
        <p:spPr>
          <a:xfrm>
            <a:off x="6258278" y="4817590"/>
            <a:ext cx="1253771" cy="1905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F954081-D4FC-E8F2-A593-2304DB298C13}"/>
              </a:ext>
            </a:extLst>
          </p:cNvPr>
          <p:cNvSpPr/>
          <p:nvPr/>
        </p:nvSpPr>
        <p:spPr>
          <a:xfrm>
            <a:off x="6258278" y="5048371"/>
            <a:ext cx="2506581" cy="3445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7A25C40D-1B4B-947B-D918-F294FC006D3E}"/>
              </a:ext>
            </a:extLst>
          </p:cNvPr>
          <p:cNvSpPr txBox="1">
            <a:spLocks/>
          </p:cNvSpPr>
          <p:nvPr/>
        </p:nvSpPr>
        <p:spPr>
          <a:xfrm>
            <a:off x="60325" y="5642158"/>
            <a:ext cx="9676443" cy="546858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Resonating parameters are very interlinked. Uncertainties in the circuit parameters cannot be corrected. Additional bulky hardware is required.</a:t>
            </a:r>
          </a:p>
        </p:txBody>
      </p:sp>
      <p:pic>
        <p:nvPicPr>
          <p:cNvPr id="25" name="Picture 24" descr="A diagram of a circuit&#10;&#10;Description automatically generated">
            <a:extLst>
              <a:ext uri="{FF2B5EF4-FFF2-40B4-BE49-F238E27FC236}">
                <a16:creationId xmlns:a16="http://schemas.microsoft.com/office/drawing/2014/main" id="{E7D2C7E1-D766-F67E-788A-4DF247EBDD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0540" y="3530951"/>
            <a:ext cx="3025454" cy="181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299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716B0-9479-B43F-337F-0341F494C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F2D663A-5961-1E7C-A3C3-477E6519E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143747"/>
            <a:ext cx="8738887" cy="805005"/>
          </a:xfrm>
        </p:spPr>
        <p:txBody>
          <a:bodyPr>
            <a:noAutofit/>
          </a:bodyPr>
          <a:lstStyle/>
          <a:p>
            <a:r>
              <a:rPr lang="en-US" sz="2800" dirty="0"/>
              <a:t>Overview of the powering circuits: Switched resonance</a:t>
            </a:r>
            <a:endParaRPr lang="en-GB" sz="2800" dirty="0"/>
          </a:p>
        </p:txBody>
      </p:sp>
      <p:pic>
        <p:nvPicPr>
          <p:cNvPr id="11" name="Picture 10" descr="A picture containing diagram, text, line, plan&#10;&#10;Description automatically generated">
            <a:extLst>
              <a:ext uri="{FF2B5EF4-FFF2-40B4-BE49-F238E27FC236}">
                <a16:creationId xmlns:a16="http://schemas.microsoft.com/office/drawing/2014/main" id="{FE786D67-74BD-27B6-3D47-EE96F995D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639" y="3633742"/>
            <a:ext cx="4209483" cy="2077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FF83C5-54E3-9E09-1188-5FB28A4AB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8" y="856517"/>
            <a:ext cx="2933700" cy="22002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3A19E1-A52A-FB42-687E-C3B9B625C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4182" y="856517"/>
            <a:ext cx="2933700" cy="22002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B68460-F35D-3B26-98D1-FA00C72406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385" y="3151307"/>
            <a:ext cx="2346960" cy="17602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931E314-2C32-F1E0-379A-8E3BD41DC55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879"/>
          <a:stretch/>
        </p:blipFill>
        <p:spPr>
          <a:xfrm>
            <a:off x="6238591" y="957405"/>
            <a:ext cx="3420531" cy="238053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F39A4EC-79D6-BAE7-3F8E-2DB1599487C3}"/>
              </a:ext>
            </a:extLst>
          </p:cNvPr>
          <p:cNvCxnSpPr/>
          <p:nvPr/>
        </p:nvCxnSpPr>
        <p:spPr>
          <a:xfrm flipV="1">
            <a:off x="7905750" y="1143000"/>
            <a:ext cx="0" cy="19137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0ABE857-3DCE-0802-0101-023D2C1492DD}"/>
              </a:ext>
            </a:extLst>
          </p:cNvPr>
          <p:cNvCxnSpPr/>
          <p:nvPr/>
        </p:nvCxnSpPr>
        <p:spPr>
          <a:xfrm flipV="1">
            <a:off x="8013700" y="1143000"/>
            <a:ext cx="0" cy="19137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7CDA2D9-7973-9ADE-F8F8-8CACB881EF28}"/>
              </a:ext>
            </a:extLst>
          </p:cNvPr>
          <p:cNvSpPr txBox="1"/>
          <p:nvPr/>
        </p:nvSpPr>
        <p:spPr>
          <a:xfrm>
            <a:off x="6714909" y="1182414"/>
            <a:ext cx="975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Cpreload</a:t>
            </a:r>
            <a:r>
              <a:rPr lang="en-US" sz="1000" dirty="0"/>
              <a:t> is discharging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BD0BF1-4DBA-99BF-B881-BEC085F42EB3}"/>
              </a:ext>
            </a:extLst>
          </p:cNvPr>
          <p:cNvSpPr txBox="1"/>
          <p:nvPr/>
        </p:nvSpPr>
        <p:spPr>
          <a:xfrm>
            <a:off x="8607297" y="1165852"/>
            <a:ext cx="975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Cpreload</a:t>
            </a:r>
            <a:r>
              <a:rPr lang="en-US" sz="1000" dirty="0"/>
              <a:t> is charging</a:t>
            </a:r>
            <a:endParaRPr lang="en-GB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2540B40-9484-1FB5-E767-31B1F63ED34C}"/>
              </a:ext>
            </a:extLst>
          </p:cNvPr>
          <p:cNvCxnSpPr/>
          <p:nvPr/>
        </p:nvCxnSpPr>
        <p:spPr>
          <a:xfrm flipV="1">
            <a:off x="8128000" y="1136650"/>
            <a:ext cx="0" cy="191379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BBBDB13-6DBB-9B1C-5A4C-E0491992D650}"/>
              </a:ext>
            </a:extLst>
          </p:cNvPr>
          <p:cNvSpPr txBox="1"/>
          <p:nvPr/>
        </p:nvSpPr>
        <p:spPr>
          <a:xfrm>
            <a:off x="8428152" y="2441924"/>
            <a:ext cx="975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Cboost</a:t>
            </a:r>
            <a:r>
              <a:rPr lang="en-US" sz="1000" dirty="0"/>
              <a:t> is discharging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8F7C17-6469-8404-FF7A-96A9E2D8D80C}"/>
              </a:ext>
            </a:extLst>
          </p:cNvPr>
          <p:cNvSpPr txBox="1"/>
          <p:nvPr/>
        </p:nvSpPr>
        <p:spPr>
          <a:xfrm>
            <a:off x="6822662" y="2479664"/>
            <a:ext cx="975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Cboost</a:t>
            </a:r>
            <a:r>
              <a:rPr lang="en-US" sz="1000" dirty="0"/>
              <a:t> is charging</a:t>
            </a:r>
            <a:endParaRPr lang="en-GB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314491F-5D06-A329-6585-53BE617CF914}"/>
              </a:ext>
            </a:extLst>
          </p:cNvPr>
          <p:cNvCxnSpPr/>
          <p:nvPr/>
        </p:nvCxnSpPr>
        <p:spPr>
          <a:xfrm flipV="1">
            <a:off x="7426454" y="2479664"/>
            <a:ext cx="522402" cy="2000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20A5321-268E-E230-6122-87810468D80C}"/>
              </a:ext>
            </a:extLst>
          </p:cNvPr>
          <p:cNvCxnSpPr>
            <a:cxnSpLocks/>
          </p:cNvCxnSpPr>
          <p:nvPr/>
        </p:nvCxnSpPr>
        <p:spPr>
          <a:xfrm flipH="1" flipV="1">
            <a:off x="8078545" y="2404184"/>
            <a:ext cx="576068" cy="754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61855505-7335-B3C2-7EEA-8DF8E9C9DABC}"/>
              </a:ext>
            </a:extLst>
          </p:cNvPr>
          <p:cNvSpPr txBox="1">
            <a:spLocks/>
          </p:cNvSpPr>
          <p:nvPr/>
        </p:nvSpPr>
        <p:spPr>
          <a:xfrm>
            <a:off x="0" y="6349830"/>
            <a:ext cx="9676443" cy="546858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Simpler resonance principle. Voltages of </a:t>
            </a:r>
            <a:r>
              <a:rPr lang="en-US" sz="1400" dirty="0" err="1"/>
              <a:t>Cboost</a:t>
            </a:r>
            <a:r>
              <a:rPr lang="en-US" sz="1400" dirty="0"/>
              <a:t> and </a:t>
            </a:r>
            <a:r>
              <a:rPr lang="en-US" sz="1400" dirty="0" err="1"/>
              <a:t>Cpreload</a:t>
            </a:r>
            <a:r>
              <a:rPr lang="en-US" sz="1400" dirty="0"/>
              <a:t> can be used for regulation (pulse to pulse).</a:t>
            </a:r>
          </a:p>
        </p:txBody>
      </p:sp>
    </p:spTree>
    <p:extLst>
      <p:ext uri="{BB962C8B-B14F-4D97-AF65-F5344CB8AC3E}">
        <p14:creationId xmlns:p14="http://schemas.microsoft.com/office/powerpoint/2010/main" val="4009974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F2DD88B-9156-8B2B-2B4F-5A947493F63D}"/>
              </a:ext>
            </a:extLst>
          </p:cNvPr>
          <p:cNvSpPr txBox="1">
            <a:spLocks/>
          </p:cNvSpPr>
          <p:nvPr/>
        </p:nvSpPr>
        <p:spPr>
          <a:xfrm>
            <a:off x="148804" y="4337888"/>
            <a:ext cx="6202569" cy="121368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8 copper coils that are fed by 8 parallel circuits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Copper coils are actively water cooled in the inside (* </a:t>
            </a:r>
            <a:r>
              <a:rPr lang="en-US" sz="1800" b="0" dirty="0" err="1"/>
              <a:t>Luvata</a:t>
            </a:r>
            <a:r>
              <a:rPr lang="en-US" sz="1800" b="0" dirty="0"/>
              <a:t> https://www.luvata.com/products/hollow-conductors)</a:t>
            </a:r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36A8D-0A0A-2DFB-273B-CF81B6994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9D5BCE-4A97-6EFD-3613-D945055C8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Autofit/>
          </a:bodyPr>
          <a:lstStyle/>
          <a:p>
            <a:r>
              <a:rPr lang="en-US" sz="2800" dirty="0"/>
              <a:t>Overview of the magnet (dipole) model</a:t>
            </a:r>
            <a:endParaRPr lang="en-GB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5AD833-6974-3985-8587-E941DB9CB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756" y="785062"/>
            <a:ext cx="4715653" cy="3455230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34D0F38-49EE-F1E0-5B73-1FA1B39B1E94}"/>
              </a:ext>
            </a:extLst>
          </p:cNvPr>
          <p:cNvSpPr txBox="1">
            <a:spLocks/>
          </p:cNvSpPr>
          <p:nvPr/>
        </p:nvSpPr>
        <p:spPr>
          <a:xfrm>
            <a:off x="2094555" y="5236680"/>
            <a:ext cx="3218386" cy="22889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x = y = 4.2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R = 3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r  = 1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A</a:t>
            </a:r>
            <a:r>
              <a:rPr lang="en-US" sz="1800" b="0" baseline="-25000" dirty="0"/>
              <a:t>CU</a:t>
            </a:r>
            <a:r>
              <a:rPr lang="en-US" sz="1800" b="0" dirty="0"/>
              <a:t> = 170 mm</a:t>
            </a:r>
            <a:r>
              <a:rPr lang="en-US" sz="1800" b="0" baseline="30000" dirty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A</a:t>
            </a:r>
            <a:r>
              <a:rPr lang="en-US" sz="1800" b="0" baseline="-25000" dirty="0"/>
              <a:t>H2O</a:t>
            </a:r>
            <a:r>
              <a:rPr lang="en-US" sz="1800" b="0" dirty="0"/>
              <a:t> = 38.83 mm</a:t>
            </a:r>
            <a:r>
              <a:rPr lang="en-US" sz="1800" b="0" baseline="30000" dirty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Inner Perimeter = 23.48 mm</a:t>
            </a:r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10F02D-14EA-2906-F6E8-3367C6DD2F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99" r="12107"/>
          <a:stretch/>
        </p:blipFill>
        <p:spPr>
          <a:xfrm>
            <a:off x="221132" y="5532189"/>
            <a:ext cx="1913076" cy="1686826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E3643E3-18B5-E2D8-0331-46359A141B52}"/>
              </a:ext>
            </a:extLst>
          </p:cNvPr>
          <p:cNvSpPr txBox="1">
            <a:spLocks/>
          </p:cNvSpPr>
          <p:nvPr/>
        </p:nvSpPr>
        <p:spPr>
          <a:xfrm>
            <a:off x="4888513" y="1077569"/>
            <a:ext cx="4991605" cy="805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Normal Steel M235-35A 0.35mm for the joke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 err="1"/>
              <a:t>Vacoflux</a:t>
            </a:r>
            <a:r>
              <a:rPr lang="en-US" sz="1800" b="0" dirty="0"/>
              <a:t> (Iron-cobalt 48%) 0.35mm for the poles</a:t>
            </a:r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1B602A4-3391-3379-9E93-752378D3923B}"/>
              </a:ext>
            </a:extLst>
          </p:cNvPr>
          <p:cNvGrpSpPr/>
          <p:nvPr/>
        </p:nvGrpSpPr>
        <p:grpSpPr>
          <a:xfrm>
            <a:off x="5024437" y="1882574"/>
            <a:ext cx="4579729" cy="2576098"/>
            <a:chOff x="4888513" y="2130240"/>
            <a:chExt cx="4579729" cy="257609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ABEB287-9C8D-97CA-EAAC-6262FFDF9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88513" y="2130240"/>
              <a:ext cx="4579729" cy="257609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C9CF36C-F675-026C-E2D3-6700ED88CF46}"/>
                </a:ext>
              </a:extLst>
            </p:cNvPr>
            <p:cNvSpPr txBox="1"/>
            <p:nvPr/>
          </p:nvSpPr>
          <p:spPr>
            <a:xfrm>
              <a:off x="5063925" y="2667636"/>
              <a:ext cx="244633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Font typeface="Arial"/>
                <a:buNone/>
              </a:pPr>
              <a:r>
                <a:rPr lang="en-US" sz="2000" dirty="0"/>
                <a:t>Courtesy of UNIBO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6784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0F1D23-D9D8-B038-B3A9-6890198AD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A80F49-AFAB-D819-8908-42510546A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Autofit/>
          </a:bodyPr>
          <a:lstStyle/>
          <a:p>
            <a:r>
              <a:rPr lang="en-US" sz="2800" dirty="0"/>
              <a:t>Overview of the magnet (dipole) model: field map</a:t>
            </a:r>
            <a:endParaRPr lang="en-GB" sz="2800" dirty="0"/>
          </a:p>
        </p:txBody>
      </p:sp>
      <p:pic>
        <p:nvPicPr>
          <p:cNvPr id="6" name="Picture 5" descr="A colorful pattern on a screen&#10;&#10;Description automatically generated with medium confidence">
            <a:extLst>
              <a:ext uri="{FF2B5EF4-FFF2-40B4-BE49-F238E27FC236}">
                <a16:creationId xmlns:a16="http://schemas.microsoft.com/office/drawing/2014/main" id="{17999789-7817-1CB6-B3FF-2C573A24E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29" y="1023323"/>
            <a:ext cx="3919757" cy="2696703"/>
          </a:xfrm>
          <a:prstGeom prst="rect">
            <a:avLst/>
          </a:prstGeom>
        </p:spPr>
      </p:pic>
      <p:pic>
        <p:nvPicPr>
          <p:cNvPr id="7" name="Picture 6" descr="A blue and green squares&#10;&#10;Description automatically generated with medium confidence">
            <a:extLst>
              <a:ext uri="{FF2B5EF4-FFF2-40B4-BE49-F238E27FC236}">
                <a16:creationId xmlns:a16="http://schemas.microsoft.com/office/drawing/2014/main" id="{0E276BAE-7E55-6169-FA1A-DC84C4A5D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9075" y="1072183"/>
            <a:ext cx="3906475" cy="26967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9DBCE5-94BB-DB02-DBE8-63C70A5D0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9075" y="3856054"/>
            <a:ext cx="3919757" cy="20550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9F9457-3EF6-F35B-677B-6632212868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434" y="3856054"/>
            <a:ext cx="3919757" cy="205501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8BF6435-CF8C-2698-640D-AAA21A1CE148}"/>
              </a:ext>
            </a:extLst>
          </p:cNvPr>
          <p:cNvCxnSpPr>
            <a:cxnSpLocks/>
          </p:cNvCxnSpPr>
          <p:nvPr/>
        </p:nvCxnSpPr>
        <p:spPr>
          <a:xfrm>
            <a:off x="2443795" y="5227455"/>
            <a:ext cx="0" cy="412693"/>
          </a:xfrm>
          <a:prstGeom prst="straightConnector1">
            <a:avLst/>
          </a:prstGeom>
          <a:ln w="381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C5B08AB3-D131-7B32-F9E0-878773AFA29D}"/>
              </a:ext>
            </a:extLst>
          </p:cNvPr>
          <p:cNvSpPr txBox="1">
            <a:spLocks/>
          </p:cNvSpPr>
          <p:nvPr/>
        </p:nvSpPr>
        <p:spPr>
          <a:xfrm>
            <a:off x="1753298" y="4915578"/>
            <a:ext cx="1542238" cy="3516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 err="1"/>
              <a:t>B</a:t>
            </a:r>
            <a:r>
              <a:rPr lang="de-DE" sz="1800" baseline="-25000" dirty="0" err="1"/>
              <a:t>N,min</a:t>
            </a:r>
            <a:r>
              <a:rPr lang="de-DE" sz="1800" dirty="0"/>
              <a:t> = -1.806 T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45DDB8B-53BD-98E8-99B8-AFCA6070B00A}"/>
              </a:ext>
            </a:extLst>
          </p:cNvPr>
          <p:cNvSpPr txBox="1">
            <a:spLocks/>
          </p:cNvSpPr>
          <p:nvPr/>
        </p:nvSpPr>
        <p:spPr>
          <a:xfrm>
            <a:off x="6779598" y="4915577"/>
            <a:ext cx="1865401" cy="3516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 err="1"/>
              <a:t>B</a:t>
            </a:r>
            <a:r>
              <a:rPr lang="de-DE" sz="1800" baseline="-25000" dirty="0" err="1"/>
              <a:t>N,min</a:t>
            </a:r>
            <a:r>
              <a:rPr lang="de-DE" sz="1800" dirty="0"/>
              <a:t> = -1.802 T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B6490DD-27E4-7FD7-DB13-12FA9E680818}"/>
              </a:ext>
            </a:extLst>
          </p:cNvPr>
          <p:cNvSpPr txBox="1">
            <a:spLocks/>
          </p:cNvSpPr>
          <p:nvPr/>
        </p:nvSpPr>
        <p:spPr>
          <a:xfrm>
            <a:off x="389434" y="5958693"/>
            <a:ext cx="9178531" cy="13894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Although the current is the same in both cases, the normal magnetic flux density differs.</a:t>
            </a:r>
            <a:br>
              <a:rPr lang="en-GB" sz="1800" dirty="0"/>
            </a:br>
            <a:br>
              <a:rPr lang="en-GB" sz="1800" dirty="0"/>
            </a:br>
            <a:r>
              <a:rPr lang="en-GB" sz="1800" dirty="0"/>
              <a:t>Hypothesis: Eddy currents act against the reduction of the magnetic field. (In the two harmonic circuit, the current has an overshoot before the injection.)</a:t>
            </a:r>
            <a:endParaRPr lang="en-US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72F645-0295-6CFA-9259-E3B6E243223D}"/>
              </a:ext>
            </a:extLst>
          </p:cNvPr>
          <p:cNvSpPr txBox="1"/>
          <p:nvPr/>
        </p:nvSpPr>
        <p:spPr>
          <a:xfrm>
            <a:off x="1662903" y="672073"/>
            <a:ext cx="17230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Full resonance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657C21-3CA7-BC26-3AA7-78A37AF2446B}"/>
              </a:ext>
            </a:extLst>
          </p:cNvPr>
          <p:cNvSpPr txBox="1"/>
          <p:nvPr/>
        </p:nvSpPr>
        <p:spPr>
          <a:xfrm>
            <a:off x="6380134" y="665974"/>
            <a:ext cx="23003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Switched resonance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79F796-6117-1872-8EC3-88E90DA8A1EC}"/>
              </a:ext>
            </a:extLst>
          </p:cNvPr>
          <p:cNvSpPr txBox="1"/>
          <p:nvPr/>
        </p:nvSpPr>
        <p:spPr>
          <a:xfrm>
            <a:off x="4301099" y="4945566"/>
            <a:ext cx="14304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@injection: </a:t>
            </a:r>
          </a:p>
          <a:p>
            <a:r>
              <a:rPr lang="en-US" sz="1800" b="1" dirty="0" err="1"/>
              <a:t>B</a:t>
            </a:r>
            <a:r>
              <a:rPr lang="en-US" sz="1800" b="1" baseline="-25000" dirty="0" err="1"/>
              <a:t>N,ref</a:t>
            </a:r>
            <a:r>
              <a:rPr lang="en-US" sz="1800" b="1" baseline="-25000" dirty="0"/>
              <a:t> </a:t>
            </a:r>
            <a:r>
              <a:rPr lang="en-US" sz="1800" b="1" dirty="0"/>
              <a:t>= -1.8 T</a:t>
            </a:r>
            <a:endParaRPr lang="en-GB" sz="1800" b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EE1575F-A1A8-163D-BF43-363F59C1750D}"/>
              </a:ext>
            </a:extLst>
          </p:cNvPr>
          <p:cNvCxnSpPr>
            <a:cxnSpLocks/>
          </p:cNvCxnSpPr>
          <p:nvPr/>
        </p:nvCxnSpPr>
        <p:spPr>
          <a:xfrm>
            <a:off x="7530300" y="5173508"/>
            <a:ext cx="0" cy="412693"/>
          </a:xfrm>
          <a:prstGeom prst="straightConnector1">
            <a:avLst/>
          </a:prstGeom>
          <a:ln w="381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C65F4D68-44B8-B5BF-E6D5-31BC30E047CB}"/>
              </a:ext>
            </a:extLst>
          </p:cNvPr>
          <p:cNvSpPr txBox="1">
            <a:spLocks/>
          </p:cNvSpPr>
          <p:nvPr/>
        </p:nvSpPr>
        <p:spPr>
          <a:xfrm>
            <a:off x="1610560" y="4123232"/>
            <a:ext cx="1542238" cy="3516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 err="1"/>
              <a:t>B</a:t>
            </a:r>
            <a:r>
              <a:rPr lang="de-DE" sz="1800" baseline="-25000" dirty="0" err="1"/>
              <a:t>N,max</a:t>
            </a:r>
            <a:r>
              <a:rPr lang="de-DE" sz="1800" dirty="0"/>
              <a:t> = -1.725 T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7E103F51-372D-C795-3C90-2851FE39BDB0}"/>
              </a:ext>
            </a:extLst>
          </p:cNvPr>
          <p:cNvSpPr txBox="1">
            <a:spLocks/>
          </p:cNvSpPr>
          <p:nvPr/>
        </p:nvSpPr>
        <p:spPr>
          <a:xfrm>
            <a:off x="6697834" y="4071160"/>
            <a:ext cx="1542238" cy="3516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 err="1"/>
              <a:t>B</a:t>
            </a:r>
            <a:r>
              <a:rPr lang="de-DE" sz="1800" baseline="-25000" dirty="0" err="1"/>
              <a:t>N,max</a:t>
            </a:r>
            <a:r>
              <a:rPr lang="de-DE" sz="1800" dirty="0"/>
              <a:t> = -1.721 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BD9F18B-0F83-326F-9BEF-8B23FFCFAEFC}"/>
              </a:ext>
            </a:extLst>
          </p:cNvPr>
          <p:cNvCxnSpPr>
            <a:cxnSpLocks/>
          </p:cNvCxnSpPr>
          <p:nvPr/>
        </p:nvCxnSpPr>
        <p:spPr>
          <a:xfrm flipH="1" flipV="1">
            <a:off x="5739685" y="4071160"/>
            <a:ext cx="879600" cy="119848"/>
          </a:xfrm>
          <a:prstGeom prst="straightConnector1">
            <a:avLst/>
          </a:prstGeom>
          <a:ln w="381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E4D4CE4-81A1-F4D9-E346-EB6F86B0F56D}"/>
              </a:ext>
            </a:extLst>
          </p:cNvPr>
          <p:cNvCxnSpPr>
            <a:cxnSpLocks/>
          </p:cNvCxnSpPr>
          <p:nvPr/>
        </p:nvCxnSpPr>
        <p:spPr>
          <a:xfrm flipH="1" flipV="1">
            <a:off x="652411" y="4127160"/>
            <a:ext cx="879600" cy="119848"/>
          </a:xfrm>
          <a:prstGeom prst="straightConnector1">
            <a:avLst/>
          </a:prstGeom>
          <a:ln w="381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23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205C27-B58D-ED4E-58DF-AB7C2E845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44C6BC8-82DB-3E44-6B88-23F868D470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82772" y="1273608"/>
                <a:ext cx="5046740" cy="624949"/>
              </a:xfrm>
              <a:prstGeom prst="rect">
                <a:avLst/>
              </a:prstGeom>
            </p:spPr>
            <p:txBody>
              <a:bodyPr vert="horz" lIns="100381" tIns="50191" rIns="100381" bIns="50191" rtlCol="0">
                <a:normAutofit fontScale="92500"/>
              </a:bodyPr>
              <a:lstStyle>
                <a:lvl1pPr marL="376435" indent="-37643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3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815610" indent="-313697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3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5478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756699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58613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»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60518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6244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76435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6626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1600" dirty="0"/>
                  <a:t>Vacoflux48 0.35mm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h𝑦𝑠𝑡</m:t>
                        </m:r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112</m:t>
                    </m:r>
                    <m:f>
                      <m:fPr>
                        <m:type m:val="skw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𝐻𝑧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𝑒𝑑𝑑𝑦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0.46</m:t>
                    </m:r>
                    <m:f>
                      <m:fPr>
                        <m:type m:val="skw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𝐻𝑧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𝑎𝑑𝑑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endParaRPr lang="en-US" sz="1600" b="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Font typeface="Arial"/>
                  <a:buNone/>
                </a:pPr>
                <a:endParaRPr lang="en-US" sz="1600" dirty="0"/>
              </a:p>
              <a:p>
                <a:pPr marL="0" indent="0">
                  <a:buFont typeface="Arial"/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44C6BC8-82DB-3E44-6B88-23F868D47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2772" y="1273608"/>
                <a:ext cx="5046740" cy="624949"/>
              </a:xfrm>
              <a:prstGeom prst="rect">
                <a:avLst/>
              </a:prstGeom>
              <a:blipFill>
                <a:blip r:embed="rId2"/>
                <a:stretch>
                  <a:fillRect l="-362" t="-7843" b="-85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B054B7F-17A0-9DBE-7799-5AE9999B23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43461" y="2001975"/>
                <a:ext cx="5046740" cy="624949"/>
              </a:xfrm>
              <a:prstGeom prst="rect">
                <a:avLst/>
              </a:prstGeom>
            </p:spPr>
            <p:txBody>
              <a:bodyPr vert="horz" lIns="100381" tIns="50191" rIns="100381" bIns="50191" rtlCol="0">
                <a:normAutofit fontScale="92500"/>
              </a:bodyPr>
              <a:lstStyle>
                <a:lvl1pPr marL="376435" indent="-37643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3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815610" indent="-313697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3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5478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756699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58613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»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60518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6244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76435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6626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1600" dirty="0"/>
                  <a:t>M235 0.35mm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h𝑦𝑠𝑡</m:t>
                        </m:r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76</m:t>
                    </m:r>
                    <m:f>
                      <m:fPr>
                        <m:type m:val="skw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𝐻𝑧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𝑒𝑑𝑑𝑦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0.66</m:t>
                    </m:r>
                    <m:f>
                      <m:fPr>
                        <m:type m:val="skw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𝐻𝑧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𝑎𝑑𝑑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 </m:t>
                    </m:r>
                  </m:oMath>
                </a14:m>
                <a:endParaRPr lang="en-US" sz="1600" b="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Font typeface="Arial"/>
                  <a:buNone/>
                </a:pPr>
                <a:endParaRPr lang="en-US" sz="1600" dirty="0"/>
              </a:p>
              <a:p>
                <a:pPr marL="0" indent="0">
                  <a:buFont typeface="Arial"/>
                  <a:buNone/>
                </a:pPr>
                <a:endParaRPr lang="en-US" sz="1600" dirty="0"/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EB054B7F-17A0-9DBE-7799-5AE9999B23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3461" y="2001975"/>
                <a:ext cx="5046740" cy="624949"/>
              </a:xfrm>
              <a:prstGeom prst="rect">
                <a:avLst/>
              </a:prstGeom>
              <a:blipFill>
                <a:blip r:embed="rId3"/>
                <a:stretch>
                  <a:fillRect l="-363" t="-7767" b="-834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80E43519-10B4-E60A-8F11-FC4C1FA90DDD}"/>
              </a:ext>
            </a:extLst>
          </p:cNvPr>
          <p:cNvGrpSpPr/>
          <p:nvPr/>
        </p:nvGrpSpPr>
        <p:grpSpPr>
          <a:xfrm>
            <a:off x="40822" y="1136128"/>
            <a:ext cx="4259329" cy="2447331"/>
            <a:chOff x="40822" y="1136128"/>
            <a:chExt cx="4802639" cy="27014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845BFC2-F5E2-A0F8-65EF-771D91116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822" y="1136128"/>
              <a:ext cx="4802639" cy="270148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1CAC4B-4D3F-1687-40F8-613091E6EAC7}"/>
                </a:ext>
              </a:extLst>
            </p:cNvPr>
            <p:cNvSpPr txBox="1"/>
            <p:nvPr/>
          </p:nvSpPr>
          <p:spPr>
            <a:xfrm>
              <a:off x="291457" y="2179932"/>
              <a:ext cx="24463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Font typeface="Arial"/>
                <a:buNone/>
              </a:pPr>
              <a:r>
                <a:rPr lang="en-US" sz="1800" dirty="0"/>
                <a:t>Courtesy of UNIBO</a:t>
              </a:r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9F4F137E-A09F-DAA0-A7E4-1604D5873978}"/>
              </a:ext>
            </a:extLst>
          </p:cNvPr>
          <p:cNvSpPr txBox="1">
            <a:spLocks/>
          </p:cNvSpPr>
          <p:nvPr/>
        </p:nvSpPr>
        <p:spPr>
          <a:xfrm>
            <a:off x="513329" y="15240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Autofit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Overview of the magnet (dipole) </a:t>
            </a:r>
            <a:r>
              <a:rPr lang="en-US" sz="2800" dirty="0" err="1"/>
              <a:t>model:Losses</a:t>
            </a:r>
            <a:r>
              <a:rPr lang="en-US" sz="2800" dirty="0"/>
              <a:t> calculation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896C7C-0966-3349-5D2F-DEC84B7B455C}"/>
              </a:ext>
            </a:extLst>
          </p:cNvPr>
          <p:cNvSpPr txBox="1"/>
          <p:nvPr/>
        </p:nvSpPr>
        <p:spPr>
          <a:xfrm>
            <a:off x="40822" y="826387"/>
            <a:ext cx="16235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2000" dirty="0"/>
              <a:t>Iron Losses: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A51C3C8-3B68-5BF9-AD35-FE1CA5727734}"/>
              </a:ext>
            </a:extLst>
          </p:cNvPr>
          <p:cNvCxnSpPr>
            <a:cxnSpLocks/>
          </p:cNvCxnSpPr>
          <p:nvPr/>
        </p:nvCxnSpPr>
        <p:spPr>
          <a:xfrm flipV="1">
            <a:off x="1732362" y="1025611"/>
            <a:ext cx="7380755" cy="831"/>
          </a:xfrm>
          <a:prstGeom prst="line">
            <a:avLst/>
          </a:prstGeom>
          <a:ln w="92075" cmpd="dbl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18EBB1B-5FDE-FBF0-4BAA-4B8D7659E3A6}"/>
              </a:ext>
            </a:extLst>
          </p:cNvPr>
          <p:cNvCxnSpPr>
            <a:cxnSpLocks/>
          </p:cNvCxnSpPr>
          <p:nvPr/>
        </p:nvCxnSpPr>
        <p:spPr>
          <a:xfrm flipV="1">
            <a:off x="40822" y="3657598"/>
            <a:ext cx="9585092" cy="9886"/>
          </a:xfrm>
          <a:prstGeom prst="line">
            <a:avLst/>
          </a:prstGeom>
          <a:ln w="92075" cmpd="dbl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259AD35-27FB-B54E-F41B-4ECF01AB65FA}"/>
              </a:ext>
            </a:extLst>
          </p:cNvPr>
          <p:cNvSpPr txBox="1"/>
          <p:nvPr/>
        </p:nvSpPr>
        <p:spPr>
          <a:xfrm>
            <a:off x="4300151" y="2794948"/>
            <a:ext cx="55900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Analysis with 2D FEM magneto-transient solver (Ansys Maxwell)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310F94-DF06-64A1-7ED6-A7C1FF066BD5}"/>
              </a:ext>
            </a:extLst>
          </p:cNvPr>
          <p:cNvSpPr txBox="1"/>
          <p:nvPr/>
        </p:nvSpPr>
        <p:spPr>
          <a:xfrm>
            <a:off x="0" y="3697565"/>
            <a:ext cx="18411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2000" dirty="0"/>
              <a:t>Copper Losses: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F52EEE1-136C-54A4-96BF-932579ABB87A}"/>
              </a:ext>
            </a:extLst>
          </p:cNvPr>
          <p:cNvCxnSpPr>
            <a:cxnSpLocks/>
          </p:cNvCxnSpPr>
          <p:nvPr/>
        </p:nvCxnSpPr>
        <p:spPr>
          <a:xfrm flipV="1">
            <a:off x="1841157" y="3909146"/>
            <a:ext cx="7163167" cy="831"/>
          </a:xfrm>
          <a:prstGeom prst="line">
            <a:avLst/>
          </a:prstGeom>
          <a:ln w="92075" cmpd="dbl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24E4C30B-F0E6-1307-6799-A07CDF2787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99" r="12107"/>
          <a:stretch/>
        </p:blipFill>
        <p:spPr>
          <a:xfrm>
            <a:off x="75033" y="4129769"/>
            <a:ext cx="1594642" cy="140605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C0908E4-6026-DEB8-95F0-A5A78B022436}"/>
              </a:ext>
            </a:extLst>
          </p:cNvPr>
          <p:cNvSpPr txBox="1"/>
          <p:nvPr/>
        </p:nvSpPr>
        <p:spPr>
          <a:xfrm>
            <a:off x="2038343" y="4024748"/>
            <a:ext cx="78518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Current profile input to each conductor. Analysis with 2D FEM magneto-transient solver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759A0D1-79FD-92DC-BA47-A63C792D00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4391" y="4360558"/>
            <a:ext cx="1841158" cy="124983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08E90D9-D9F3-2CD3-2D9B-9D655E4352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4391" y="5852930"/>
            <a:ext cx="1841159" cy="126258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225C50FE-8083-14C8-44C0-8997E8638062}"/>
              </a:ext>
            </a:extLst>
          </p:cNvPr>
          <p:cNvSpPr txBox="1"/>
          <p:nvPr/>
        </p:nvSpPr>
        <p:spPr>
          <a:xfrm>
            <a:off x="3505549" y="4391330"/>
            <a:ext cx="1521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Full resonance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AB219C-71CC-FB33-DE96-7EC8CA8A2AEB}"/>
              </a:ext>
            </a:extLst>
          </p:cNvPr>
          <p:cNvSpPr txBox="1"/>
          <p:nvPr/>
        </p:nvSpPr>
        <p:spPr>
          <a:xfrm>
            <a:off x="3505160" y="5720079"/>
            <a:ext cx="18411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Switched resonance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Table 10">
                <a:extLst>
                  <a:ext uri="{FF2B5EF4-FFF2-40B4-BE49-F238E27FC236}">
                    <a16:creationId xmlns:a16="http://schemas.microsoft.com/office/drawing/2014/main" id="{31FB7F4F-0F27-B19E-61DF-89AD01EA8E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2859523"/>
                  </p:ext>
                </p:extLst>
              </p:nvPr>
            </p:nvGraphicFramePr>
            <p:xfrm>
              <a:off x="5422740" y="4478073"/>
              <a:ext cx="4421475" cy="2642489"/>
            </p:xfrm>
            <a:graphic>
              <a:graphicData uri="http://schemas.openxmlformats.org/drawingml/2006/table">
                <a:tbl>
                  <a:tblPr firstRow="1" bandRow="1">
                    <a:tableStyleId>{EB9631B5-78F2-41C9-869B-9F39066F8104}</a:tableStyleId>
                  </a:tblPr>
                  <a:tblGrid>
                    <a:gridCol w="1150687">
                      <a:extLst>
                        <a:ext uri="{9D8B030D-6E8A-4147-A177-3AD203B41FA5}">
                          <a16:colId xmlns:a16="http://schemas.microsoft.com/office/drawing/2014/main" val="2109467379"/>
                        </a:ext>
                      </a:extLst>
                    </a:gridCol>
                    <a:gridCol w="1532238">
                      <a:extLst>
                        <a:ext uri="{9D8B030D-6E8A-4147-A177-3AD203B41FA5}">
                          <a16:colId xmlns:a16="http://schemas.microsoft.com/office/drawing/2014/main" val="2115104783"/>
                        </a:ext>
                      </a:extLst>
                    </a:gridCol>
                    <a:gridCol w="1738550">
                      <a:extLst>
                        <a:ext uri="{9D8B030D-6E8A-4147-A177-3AD203B41FA5}">
                          <a16:colId xmlns:a16="http://schemas.microsoft.com/office/drawing/2014/main" val="2431970733"/>
                        </a:ext>
                      </a:extLst>
                    </a:gridCol>
                  </a:tblGrid>
                  <a:tr h="148499">
                    <a:tc>
                      <a:txBody>
                        <a:bodyPr/>
                        <a:lstStyle/>
                        <a:p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Full</a:t>
                          </a:r>
                          <a:r>
                            <a:rPr lang="de-DE" sz="1600" dirty="0"/>
                            <a:t> </a:t>
                          </a:r>
                          <a:r>
                            <a:rPr lang="de-DE" sz="1600" dirty="0" err="1"/>
                            <a:t>resonance</a:t>
                          </a:r>
                          <a:r>
                            <a:rPr lang="de-DE" sz="1600" dirty="0"/>
                            <a:t> </a:t>
                          </a:r>
                          <a:r>
                            <a:rPr lang="de-DE" sz="1600" dirty="0" err="1"/>
                            <a:t>circuit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1600" dirty="0"/>
                            <a:t>Switched </a:t>
                          </a:r>
                          <a:r>
                            <a:rPr lang="de-DE" sz="1600" dirty="0" err="1"/>
                            <a:t>resonance</a:t>
                          </a:r>
                          <a:r>
                            <a:rPr lang="de-DE" sz="1600" dirty="0"/>
                            <a:t> </a:t>
                          </a:r>
                          <a:r>
                            <a:rPr lang="de-DE" sz="1600" dirty="0" err="1"/>
                            <a:t>circuit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7796798"/>
                      </a:ext>
                    </a:extLst>
                  </a:tr>
                  <a:tr h="148499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Ipk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5720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5410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7540705"/>
                      </a:ext>
                    </a:extLst>
                  </a:tr>
                  <a:tr h="148499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Toscill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2.2 </a:t>
                          </a:r>
                          <a:r>
                            <a:rPr lang="de-DE" sz="1600" dirty="0" err="1"/>
                            <a:t>ms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11 </a:t>
                          </a:r>
                          <a:r>
                            <a:rPr lang="de-DE" sz="1600" dirty="0" err="1"/>
                            <a:t>ms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9307657"/>
                      </a:ext>
                    </a:extLst>
                  </a:tr>
                  <a:tr h="148499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Irms_Tosc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3890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3510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07232158"/>
                      </a:ext>
                    </a:extLst>
                  </a:tr>
                  <a:tr h="148499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Trepet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200 </a:t>
                          </a:r>
                          <a:r>
                            <a:rPr lang="de-DE" sz="1600" dirty="0" err="1"/>
                            <a:t>ms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200 </a:t>
                          </a:r>
                          <a:r>
                            <a:rPr lang="de-DE" sz="1600" dirty="0" err="1"/>
                            <a:t>ms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02635136"/>
                      </a:ext>
                    </a:extLst>
                  </a:tr>
                  <a:tr h="148499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Irms_Trep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410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 dirty="0"/>
                            <a:t>820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16387127"/>
                      </a:ext>
                    </a:extLst>
                  </a:tr>
                  <a:tr h="14849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8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𝑟𝑚𝑠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@</m:t>
                                    </m:r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𝑇𝑟𝑒𝑝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sz="18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2.4 A/mm2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 dirty="0"/>
                            <a:t>4.8 A/mm2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4859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Table 10">
                <a:extLst>
                  <a:ext uri="{FF2B5EF4-FFF2-40B4-BE49-F238E27FC236}">
                    <a16:creationId xmlns:a16="http://schemas.microsoft.com/office/drawing/2014/main" id="{31FB7F4F-0F27-B19E-61DF-89AD01EA8E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2859523"/>
                  </p:ext>
                </p:extLst>
              </p:nvPr>
            </p:nvGraphicFramePr>
            <p:xfrm>
              <a:off x="5422740" y="4478073"/>
              <a:ext cx="4421475" cy="2642489"/>
            </p:xfrm>
            <a:graphic>
              <a:graphicData uri="http://schemas.openxmlformats.org/drawingml/2006/table">
                <a:tbl>
                  <a:tblPr firstRow="1" bandRow="1">
                    <a:tableStyleId>{EB9631B5-78F2-41C9-869B-9F39066F8104}</a:tableStyleId>
                  </a:tblPr>
                  <a:tblGrid>
                    <a:gridCol w="1150687">
                      <a:extLst>
                        <a:ext uri="{9D8B030D-6E8A-4147-A177-3AD203B41FA5}">
                          <a16:colId xmlns:a16="http://schemas.microsoft.com/office/drawing/2014/main" val="2109467379"/>
                        </a:ext>
                      </a:extLst>
                    </a:gridCol>
                    <a:gridCol w="1532238">
                      <a:extLst>
                        <a:ext uri="{9D8B030D-6E8A-4147-A177-3AD203B41FA5}">
                          <a16:colId xmlns:a16="http://schemas.microsoft.com/office/drawing/2014/main" val="2115104783"/>
                        </a:ext>
                      </a:extLst>
                    </a:gridCol>
                    <a:gridCol w="1738550">
                      <a:extLst>
                        <a:ext uri="{9D8B030D-6E8A-4147-A177-3AD203B41FA5}">
                          <a16:colId xmlns:a16="http://schemas.microsoft.com/office/drawing/2014/main" val="2431970733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Full</a:t>
                          </a:r>
                          <a:r>
                            <a:rPr lang="de-DE" sz="1600" dirty="0"/>
                            <a:t> </a:t>
                          </a:r>
                          <a:r>
                            <a:rPr lang="de-DE" sz="1600" dirty="0" err="1"/>
                            <a:t>resonance</a:t>
                          </a:r>
                          <a:r>
                            <a:rPr lang="de-DE" sz="1600" dirty="0"/>
                            <a:t> </a:t>
                          </a:r>
                          <a:r>
                            <a:rPr lang="de-DE" sz="1600" dirty="0" err="1"/>
                            <a:t>circuit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sz="1600" dirty="0"/>
                            <a:t>Switched </a:t>
                          </a:r>
                          <a:r>
                            <a:rPr lang="de-DE" sz="1600" dirty="0" err="1"/>
                            <a:t>resonance</a:t>
                          </a:r>
                          <a:r>
                            <a:rPr lang="de-DE" sz="1600" dirty="0"/>
                            <a:t> </a:t>
                          </a:r>
                          <a:r>
                            <a:rPr lang="de-DE" sz="1600" dirty="0" err="1"/>
                            <a:t>circuit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779679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Ipk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5720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5410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75407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Toscill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2.2 </a:t>
                          </a:r>
                          <a:r>
                            <a:rPr lang="de-DE" sz="1600" dirty="0" err="1"/>
                            <a:t>ms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11 </a:t>
                          </a:r>
                          <a:r>
                            <a:rPr lang="de-DE" sz="1600" dirty="0" err="1"/>
                            <a:t>ms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1930765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Irms_Tosc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3890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3510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0723215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Trepet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200 </a:t>
                          </a:r>
                          <a:r>
                            <a:rPr lang="de-DE" sz="1600" dirty="0" err="1"/>
                            <a:t>ms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200 </a:t>
                          </a:r>
                          <a:r>
                            <a:rPr lang="de-DE" sz="1600" dirty="0" err="1"/>
                            <a:t>ms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0263513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 dirty="0" err="1"/>
                            <a:t>Irms_Trep</a:t>
                          </a:r>
                          <a:endParaRPr lang="de-DE" sz="16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410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 dirty="0"/>
                            <a:t>820 A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16387127"/>
                      </a:ext>
                    </a:extLst>
                  </a:tr>
                  <a:tr h="3869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529" t="-582813" r="-285185" b="-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2.4 A/mm2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 dirty="0"/>
                            <a:t>4.8 A/mm2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48591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FBADED94-6AE9-5740-FB07-762D3E0BB287}"/>
              </a:ext>
            </a:extLst>
          </p:cNvPr>
          <p:cNvSpPr txBox="1"/>
          <p:nvPr/>
        </p:nvSpPr>
        <p:spPr>
          <a:xfrm>
            <a:off x="144116" y="5456507"/>
            <a:ext cx="14169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dirty="0"/>
              <a:t>A</a:t>
            </a:r>
            <a:r>
              <a:rPr lang="en-US" sz="1400" b="0" baseline="-25000" dirty="0"/>
              <a:t>CU</a:t>
            </a:r>
            <a:r>
              <a:rPr lang="en-US" sz="1400" b="0" dirty="0"/>
              <a:t> = 170 mm</a:t>
            </a:r>
            <a:r>
              <a:rPr lang="en-US" sz="1400" b="0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2113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2B226-2715-23FD-508E-CC3C12FC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22FC0EA-72AF-C648-CFD1-5BBE3B377E1C}"/>
              </a:ext>
            </a:extLst>
          </p:cNvPr>
          <p:cNvSpPr txBox="1">
            <a:spLocks/>
          </p:cNvSpPr>
          <p:nvPr/>
        </p:nvSpPr>
        <p:spPr>
          <a:xfrm>
            <a:off x="349002" y="15157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Autofit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Overview of the magnet (dipole) model: Losses calculation</a:t>
            </a:r>
            <a:endParaRPr lang="en-GB" sz="2800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677FADA5-2A07-C4E5-5DA6-1E8102CF9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414174"/>
              </p:ext>
            </p:extLst>
          </p:nvPr>
        </p:nvGraphicFramePr>
        <p:xfrm>
          <a:off x="461408" y="820162"/>
          <a:ext cx="8750067" cy="478536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150523">
                  <a:extLst>
                    <a:ext uri="{9D8B030D-6E8A-4147-A177-3AD203B41FA5}">
                      <a16:colId xmlns:a16="http://schemas.microsoft.com/office/drawing/2014/main" val="2109467379"/>
                    </a:ext>
                  </a:extLst>
                </a:gridCol>
                <a:gridCol w="1899886">
                  <a:extLst>
                    <a:ext uri="{9D8B030D-6E8A-4147-A177-3AD203B41FA5}">
                      <a16:colId xmlns:a16="http://schemas.microsoft.com/office/drawing/2014/main" val="2115104783"/>
                    </a:ext>
                  </a:extLst>
                </a:gridCol>
                <a:gridCol w="1899886">
                  <a:extLst>
                    <a:ext uri="{9D8B030D-6E8A-4147-A177-3AD203B41FA5}">
                      <a16:colId xmlns:a16="http://schemas.microsoft.com/office/drawing/2014/main" val="2494752318"/>
                    </a:ext>
                  </a:extLst>
                </a:gridCol>
                <a:gridCol w="1899886">
                  <a:extLst>
                    <a:ext uri="{9D8B030D-6E8A-4147-A177-3AD203B41FA5}">
                      <a16:colId xmlns:a16="http://schemas.microsoft.com/office/drawing/2014/main" val="2431970733"/>
                    </a:ext>
                  </a:extLst>
                </a:gridCol>
                <a:gridCol w="1899886">
                  <a:extLst>
                    <a:ext uri="{9D8B030D-6E8A-4147-A177-3AD203B41FA5}">
                      <a16:colId xmlns:a16="http://schemas.microsoft.com/office/drawing/2014/main" val="2556836324"/>
                    </a:ext>
                  </a:extLst>
                </a:gridCol>
              </a:tblGrid>
              <a:tr h="457200">
                <a:tc rowSpan="2"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600" dirty="0" err="1"/>
                        <a:t>Full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resonance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circuit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1600" dirty="0"/>
                        <a:t>Switched </a:t>
                      </a:r>
                      <a:r>
                        <a:rPr lang="de-DE" sz="1600" dirty="0" err="1"/>
                        <a:t>resonance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circuit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796798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pPr marL="0" algn="l" defTabSz="501915" rtl="0" eaLnBrk="1" latinLnBrk="0" hangingPunct="1"/>
                      <a:endParaRPr lang="de-DE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01915" rtl="0" eaLnBrk="1" latinLnBrk="0" hangingPunct="1"/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Energy lost [J/</a:t>
                      </a:r>
                      <a:r>
                        <a:rPr lang="de-DE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cycle</a:t>
                      </a:r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Avg</a:t>
                      </a:r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Magnetic</a:t>
                      </a:r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Energy [J/m]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01915" rtl="0" eaLnBrk="1" latinLnBrk="0" hangingPunct="1"/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Energy lost [J/</a:t>
                      </a:r>
                      <a:r>
                        <a:rPr lang="de-DE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cycle</a:t>
                      </a:r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Avg</a:t>
                      </a:r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Magnetic</a:t>
                      </a:r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Energy [J/m]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241650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Iron Joke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58.2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90.2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26.4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12.3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540705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Iron </a:t>
                      </a:r>
                      <a:r>
                        <a:rPr lang="de-DE" sz="1600" dirty="0" err="1"/>
                        <a:t>poles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33.2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122.5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307657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Total Iron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91.4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212.7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42.9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35.3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1473161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Air Gap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2003.9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1645.3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232158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 err="1"/>
                        <a:t>Stray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field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1148.8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42.9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964.6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2635136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Coil1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13.2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36.9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387127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Coil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40.2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78.3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85911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Coil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36.0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68.9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329926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Coil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59.7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95.4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513316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Total </a:t>
                      </a:r>
                      <a:r>
                        <a:rPr lang="de-DE" sz="1600" dirty="0" err="1"/>
                        <a:t>Cu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149.1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322.4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1440787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en-US" sz="1600" dirty="0"/>
                        <a:t>Total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240.5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3365.4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365.3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2645.2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7052262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FB4F4BCE-00A0-9436-09B1-3FFC79836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02" y="5679974"/>
            <a:ext cx="2486552" cy="1821934"/>
          </a:xfrm>
          <a:prstGeom prst="rect">
            <a:avLst/>
          </a:prstGeom>
        </p:spPr>
      </p:pic>
      <p:graphicFrame>
        <p:nvGraphicFramePr>
          <p:cNvPr id="2" name="Table 10">
            <a:extLst>
              <a:ext uri="{FF2B5EF4-FFF2-40B4-BE49-F238E27FC236}">
                <a16:creationId xmlns:a16="http://schemas.microsoft.com/office/drawing/2014/main" id="{676B62C0-8128-2735-3ACA-EC1E9236D6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56162"/>
              </p:ext>
            </p:extLst>
          </p:nvPr>
        </p:nvGraphicFramePr>
        <p:xfrm>
          <a:off x="4555326" y="5848451"/>
          <a:ext cx="3200400" cy="137160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005840">
                  <a:extLst>
                    <a:ext uri="{9D8B030D-6E8A-4147-A177-3AD203B41FA5}">
                      <a16:colId xmlns:a16="http://schemas.microsoft.com/office/drawing/2014/main" val="2109467379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2115104783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algn="l" defTabSz="501915" rtl="0" eaLnBrk="1" latinLnBrk="0" hangingPunct="1"/>
                      <a:endParaRPr lang="de-DE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01915" rtl="0" eaLnBrk="1" latinLnBrk="0" hangingPunct="1"/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Energy lost [J/</a:t>
                      </a:r>
                      <a:r>
                        <a:rPr lang="de-DE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cycle</a:t>
                      </a:r>
                      <a:r>
                        <a:rPr lang="de-DE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/m]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241650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Total Iron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128.1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1473161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600" dirty="0"/>
                        <a:t>Total </a:t>
                      </a:r>
                      <a:r>
                        <a:rPr lang="de-DE" sz="1600" dirty="0" err="1"/>
                        <a:t>Cu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294.8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1440787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en-US" sz="1600" dirty="0"/>
                        <a:t>Total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422.9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47789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311C6C7-8B44-AD18-970D-9A7AE828552A}"/>
              </a:ext>
            </a:extLst>
          </p:cNvPr>
          <p:cNvSpPr txBox="1"/>
          <p:nvPr/>
        </p:nvSpPr>
        <p:spPr>
          <a:xfrm>
            <a:off x="3134796" y="5844853"/>
            <a:ext cx="12862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800" dirty="0"/>
              <a:t>Courtesy of </a:t>
            </a:r>
          </a:p>
          <a:p>
            <a:pPr marL="0" indent="0">
              <a:buFont typeface="Arial"/>
              <a:buNone/>
            </a:pPr>
            <a:r>
              <a:rPr lang="en-US" sz="1800" dirty="0"/>
              <a:t>UNIBO: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FF02FC-C215-13DA-8D05-BF64DBEB9E0F}"/>
              </a:ext>
            </a:extLst>
          </p:cNvPr>
          <p:cNvSpPr txBox="1"/>
          <p:nvPr/>
        </p:nvSpPr>
        <p:spPr>
          <a:xfrm>
            <a:off x="3134796" y="6446595"/>
            <a:ext cx="12862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800" dirty="0"/>
              <a:t>Sinus with 500 Hz and 2 T peak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BC7900-4760-F4A5-FB96-8D3061646B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2523" y="5900838"/>
            <a:ext cx="165735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87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8958A2C-D34D-F03E-F4EF-6CDFB8DB6A86}"/>
                  </a:ext>
                </a:extLst>
              </p:cNvPr>
              <p:cNvSpPr txBox="1"/>
              <p:nvPr/>
            </p:nvSpPr>
            <p:spPr>
              <a:xfrm>
                <a:off x="3439260" y="1061911"/>
                <a:ext cx="2738407" cy="7325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𝒎𝒂𝒈</m:t>
                          </m:r>
                        </m:sub>
                      </m:sSub>
                      <m:r>
                        <a:rPr lang="de-DE" sz="18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𝒍𝒐𝒔𝒔</m:t>
                              </m:r>
                              <m:r>
                                <a:rPr lang="de-DE" sz="1800" b="1" i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𝒎𝒂𝒈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subHide m:val="on"/>
                              <m:supHide m:val="on"/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Sup>
                                <m:sSubSupPr>
                                  <m:ctrlP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e>
                                <m:sub>
                                  <m:r>
                                    <a:rPr lang="de-DE" sz="18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𝒎𝒂𝒈</m:t>
                                  </m:r>
                                </m:sub>
                                <m:sup>
                                  <m:r>
                                    <a:rPr lang="de-DE" sz="1800" b="1" i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e>
                          </m:nary>
                          <m:r>
                            <a:rPr lang="de-DE" sz="18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 </m:t>
                          </m:r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</m:oMath>
                  </m:oMathPara>
                </a14:m>
                <a:endParaRPr lang="de-DE" sz="1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8958A2C-D34D-F03E-F4EF-6CDFB8DB6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9260" y="1061911"/>
                <a:ext cx="2738407" cy="73257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7D43E8-DBAD-ACC2-A7FD-07F360C43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0BDD420-ADB7-C7C4-2F1B-F37DF21FB251}"/>
              </a:ext>
            </a:extLst>
          </p:cNvPr>
          <p:cNvSpPr txBox="1">
            <a:spLocks/>
          </p:cNvSpPr>
          <p:nvPr/>
        </p:nvSpPr>
        <p:spPr>
          <a:xfrm>
            <a:off x="349002" y="15157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Autofit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Overview of the magnet (dipole) model: Circuit parameters</a:t>
            </a:r>
            <a:endParaRPr lang="en-GB" sz="2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CDD239F-7164-64F2-9812-26B5963EF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7108" y="663693"/>
            <a:ext cx="2680414" cy="7505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A16F2A-5627-082E-4166-C32FEF99FE97}"/>
                  </a:ext>
                </a:extLst>
              </p:cNvPr>
              <p:cNvSpPr txBox="1"/>
              <p:nvPr/>
            </p:nvSpPr>
            <p:spPr>
              <a:xfrm>
                <a:off x="3272091" y="3049301"/>
                <a:ext cx="1959546" cy="7232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𝒎𝒂𝒈</m:t>
                          </m:r>
                        </m:sub>
                      </m:sSub>
                      <m:r>
                        <a:rPr lang="de-DE" sz="18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8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de-DE" sz="18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𝒎𝒂𝒈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e>
                            <m:sub>
                              <m:r>
                                <a:rPr lang="de-DE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𝒎𝒂𝒈</m:t>
                              </m:r>
                            </m:sub>
                            <m:sup>
                              <m:r>
                                <a:rPr lang="de-DE" sz="1800" b="1" i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de-DE" sz="1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A16F2A-5627-082E-4166-C32FEF99FE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2091" y="3049301"/>
                <a:ext cx="1959546" cy="7232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75DC8F83-E333-38F2-E91F-A54902735536}"/>
              </a:ext>
            </a:extLst>
          </p:cNvPr>
          <p:cNvSpPr txBox="1">
            <a:spLocks/>
          </p:cNvSpPr>
          <p:nvPr/>
        </p:nvSpPr>
        <p:spPr>
          <a:xfrm>
            <a:off x="5433689" y="3049600"/>
            <a:ext cx="4537656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Magnetic energy of the magnet (Ansys)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50F1889-35C4-8FAC-3C54-E2636A646CE1}"/>
              </a:ext>
            </a:extLst>
          </p:cNvPr>
          <p:cNvCxnSpPr>
            <a:cxnSpLocks/>
          </p:cNvCxnSpPr>
          <p:nvPr/>
        </p:nvCxnSpPr>
        <p:spPr>
          <a:xfrm flipH="1">
            <a:off x="5179912" y="3208050"/>
            <a:ext cx="299818" cy="98936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9579803B-5B87-D6AC-E0DE-77C1C89D3ECA}"/>
              </a:ext>
            </a:extLst>
          </p:cNvPr>
          <p:cNvSpPr txBox="1">
            <a:spLocks/>
          </p:cNvSpPr>
          <p:nvPr/>
        </p:nvSpPr>
        <p:spPr>
          <a:xfrm>
            <a:off x="5804912" y="1369845"/>
            <a:ext cx="3986788" cy="52880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Total current in all coils </a:t>
            </a:r>
            <a:br>
              <a:rPr lang="en-US" sz="1800" dirty="0"/>
            </a:br>
            <a:r>
              <a:rPr lang="en-US" sz="1800" dirty="0"/>
              <a:t>(current profile from circuit)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EA7E0C5-A5DE-E513-7B51-E9FD4CB881C4}"/>
              </a:ext>
            </a:extLst>
          </p:cNvPr>
          <p:cNvCxnSpPr>
            <a:cxnSpLocks/>
          </p:cNvCxnSpPr>
          <p:nvPr/>
        </p:nvCxnSpPr>
        <p:spPr>
          <a:xfrm flipH="1">
            <a:off x="5292945" y="1573813"/>
            <a:ext cx="531428" cy="22050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E56162-FC70-566B-9C18-E6FDBAD97FE6}"/>
                  </a:ext>
                </a:extLst>
              </p:cNvPr>
              <p:cNvSpPr txBox="1"/>
              <p:nvPr/>
            </p:nvSpPr>
            <p:spPr>
              <a:xfrm>
                <a:off x="4353145" y="3682488"/>
                <a:ext cx="3597104" cy="6109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𝒎𝒂𝒈</m:t>
                          </m:r>
                        </m:sub>
                      </m:sSub>
                      <m:r>
                        <a:rPr lang="de-DE" sz="18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≝</m:t>
                      </m:r>
                      <m:sSub>
                        <m:sSub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𝒊𝒏𝒅</m:t>
                          </m:r>
                        </m:sub>
                      </m:sSub>
                      <m:r>
                        <a:rPr lang="de-DE" sz="18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8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de-DE" sz="18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de-DE" sz="18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𝒎𝒂𝒈</m:t>
                          </m:r>
                        </m:sub>
                      </m:sSub>
                      <m:r>
                        <a:rPr lang="de-DE" sz="18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de-DE" sz="18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𝒎𝒂𝒈</m:t>
                          </m:r>
                        </m:sub>
                        <m:sup>
                          <m:r>
                            <a:rPr lang="de-DE" sz="18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de-DE" sz="1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E56162-FC70-566B-9C18-E6FDBAD97F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3145" y="3682488"/>
                <a:ext cx="3597104" cy="61093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823F7114-1697-3CD1-BFF2-D07FB3FB7DBA}"/>
              </a:ext>
            </a:extLst>
          </p:cNvPr>
          <p:cNvSpPr txBox="1">
            <a:spLocks/>
          </p:cNvSpPr>
          <p:nvPr/>
        </p:nvSpPr>
        <p:spPr>
          <a:xfrm>
            <a:off x="5970426" y="972015"/>
            <a:ext cx="4057704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Magnetic losses of the magnet (Ansys)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CDB5B06-9398-8E78-C9F6-817AB40460B8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5292945" y="1154578"/>
            <a:ext cx="677481" cy="90956"/>
          </a:xfrm>
          <a:prstGeom prst="straightConnector1">
            <a:avLst/>
          </a:prstGeom>
          <a:ln w="28575"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1D082ED-FD06-BE72-A3BB-A2AEC9392090}"/>
              </a:ext>
            </a:extLst>
          </p:cNvPr>
          <p:cNvSpPr txBox="1">
            <a:spLocks/>
          </p:cNvSpPr>
          <p:nvPr/>
        </p:nvSpPr>
        <p:spPr>
          <a:xfrm>
            <a:off x="3038386" y="2151481"/>
            <a:ext cx="1398795" cy="3406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Derivation: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C479A7F-65EB-FB57-0F07-32F5246BD512}"/>
                  </a:ext>
                </a:extLst>
              </p:cNvPr>
              <p:cNvSpPr txBox="1"/>
              <p:nvPr/>
            </p:nvSpPr>
            <p:spPr>
              <a:xfrm>
                <a:off x="4308206" y="2035846"/>
                <a:ext cx="5589857" cy="6272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7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𝒍𝒐𝒔𝒔</m:t>
                          </m:r>
                          <m:r>
                            <a:rPr lang="de-DE" sz="17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𝒎𝒂𝒈</m:t>
                          </m:r>
                        </m:sub>
                      </m:sSub>
                      <m:r>
                        <a:rPr lang="de-DE" sz="17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de-DE" sz="17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7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de-DE" sz="17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𝒍𝒐𝒔𝒔</m:t>
                              </m:r>
                              <m:r>
                                <a:rPr lang="de-DE" sz="1700" b="1" i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7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𝒎𝒂𝒈</m:t>
                              </m:r>
                            </m:sub>
                          </m:sSub>
                        </m:e>
                      </m:nary>
                      <m:r>
                        <a:rPr lang="de-DE" sz="17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de-DE" sz="17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𝒅𝒕</m:t>
                      </m:r>
                      <m:r>
                        <a:rPr lang="de-DE" sz="17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≝</m:t>
                      </m:r>
                      <m:sSub>
                        <m:sSubPr>
                          <m:ctrlP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𝒍𝒐𝒔𝒔</m:t>
                          </m:r>
                          <m:r>
                            <a:rPr lang="de-DE" sz="17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r>
                        <a:rPr lang="de-DE" sz="17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de-DE" sz="17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7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de-DE" sz="17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𝒎𝒂𝒈</m:t>
                              </m:r>
                            </m:sub>
                          </m:sSub>
                        </m:e>
                      </m:nary>
                      <m:r>
                        <a:rPr lang="de-DE" sz="17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bSup>
                        <m:sSubSupPr>
                          <m:ctrlP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de-DE" sz="17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𝒎𝒂𝒈</m:t>
                          </m:r>
                        </m:sub>
                        <m:sup>
                          <m:r>
                            <a:rPr lang="de-DE" sz="1700" b="1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de-DE" sz="1700" b="1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r>
                        <a:rPr lang="de-DE" sz="17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𝒅𝒕</m:t>
                      </m:r>
                    </m:oMath>
                  </m:oMathPara>
                </a14:m>
                <a:endParaRPr lang="de-DE" sz="17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C479A7F-65EB-FB57-0F07-32F5246BD5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206" y="2035846"/>
                <a:ext cx="5589857" cy="6272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37997E82-DE62-8B76-A825-1ABA9BB0B8A6}"/>
              </a:ext>
            </a:extLst>
          </p:cNvPr>
          <p:cNvSpPr txBox="1"/>
          <p:nvPr/>
        </p:nvSpPr>
        <p:spPr>
          <a:xfrm>
            <a:off x="3439260" y="721217"/>
            <a:ext cx="10359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2000" dirty="0" err="1"/>
              <a:t>Rmag</a:t>
            </a:r>
            <a:r>
              <a:rPr lang="en-US" sz="2000" dirty="0"/>
              <a:t>: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5CDC692-3660-3FD1-A92B-6200AE7D3FD2}"/>
              </a:ext>
            </a:extLst>
          </p:cNvPr>
          <p:cNvCxnSpPr>
            <a:cxnSpLocks/>
          </p:cNvCxnSpPr>
          <p:nvPr/>
        </p:nvCxnSpPr>
        <p:spPr>
          <a:xfrm flipV="1">
            <a:off x="4368800" y="920441"/>
            <a:ext cx="5529263" cy="831"/>
          </a:xfrm>
          <a:prstGeom prst="line">
            <a:avLst/>
          </a:prstGeom>
          <a:ln w="92075" cmpd="dbl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E8573BF-1B46-96C7-C4E3-FC0EAD559B54}"/>
              </a:ext>
            </a:extLst>
          </p:cNvPr>
          <p:cNvSpPr txBox="1"/>
          <p:nvPr/>
        </p:nvSpPr>
        <p:spPr>
          <a:xfrm>
            <a:off x="3370803" y="2656285"/>
            <a:ext cx="10359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dirty="0" err="1"/>
              <a:t>L</a:t>
            </a:r>
            <a:r>
              <a:rPr lang="en-US" sz="2000" dirty="0" err="1"/>
              <a:t>mag</a:t>
            </a:r>
            <a:r>
              <a:rPr lang="en-US" sz="2000" dirty="0"/>
              <a:t>: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6C9F41B-7DD2-33D5-7ABB-F0FB50C78009}"/>
              </a:ext>
            </a:extLst>
          </p:cNvPr>
          <p:cNvCxnSpPr>
            <a:cxnSpLocks/>
          </p:cNvCxnSpPr>
          <p:nvPr/>
        </p:nvCxnSpPr>
        <p:spPr>
          <a:xfrm flipV="1">
            <a:off x="4300343" y="2855509"/>
            <a:ext cx="5529263" cy="831"/>
          </a:xfrm>
          <a:prstGeom prst="line">
            <a:avLst/>
          </a:prstGeom>
          <a:ln w="92075" cmpd="dbl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1BE865F7-9C25-4A5C-A86E-571BE39EFC10}"/>
              </a:ext>
            </a:extLst>
          </p:cNvPr>
          <p:cNvSpPr txBox="1">
            <a:spLocks/>
          </p:cNvSpPr>
          <p:nvPr/>
        </p:nvSpPr>
        <p:spPr>
          <a:xfrm>
            <a:off x="3112816" y="3906652"/>
            <a:ext cx="1398795" cy="3406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Derivation:</a:t>
            </a:r>
          </a:p>
        </p:txBody>
      </p:sp>
      <p:graphicFrame>
        <p:nvGraphicFramePr>
          <p:cNvPr id="34" name="Table 10">
            <a:extLst>
              <a:ext uri="{FF2B5EF4-FFF2-40B4-BE49-F238E27FC236}">
                <a16:creationId xmlns:a16="http://schemas.microsoft.com/office/drawing/2014/main" id="{EB43A891-21AE-F886-6512-890AF384A8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633425"/>
              </p:ext>
            </p:extLst>
          </p:nvPr>
        </p:nvGraphicFramePr>
        <p:xfrm>
          <a:off x="3276438" y="4563944"/>
          <a:ext cx="6400934" cy="234696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1920240">
                  <a:extLst>
                    <a:ext uri="{9D8B030D-6E8A-4147-A177-3AD203B41FA5}">
                      <a16:colId xmlns:a16="http://schemas.microsoft.com/office/drawing/2014/main" val="2109467379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2115104783"/>
                    </a:ext>
                  </a:extLst>
                </a:gridCol>
                <a:gridCol w="2469014">
                  <a:extLst>
                    <a:ext uri="{9D8B030D-6E8A-4147-A177-3AD203B41FA5}">
                      <a16:colId xmlns:a16="http://schemas.microsoft.com/office/drawing/2014/main" val="2431970733"/>
                    </a:ext>
                  </a:extLst>
                </a:gridCol>
              </a:tblGrid>
              <a:tr h="118090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Full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resonance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circuit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Switched </a:t>
                      </a:r>
                      <a:r>
                        <a:rPr lang="de-DE" sz="1600" dirty="0" err="1"/>
                        <a:t>resonance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circuit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796798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400" dirty="0"/>
                        <a:t>Peak Iron </a:t>
                      </a:r>
                      <a:r>
                        <a:rPr lang="de-DE" sz="1400" dirty="0" err="1"/>
                        <a:t>losses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154.54 kW/m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40.6 kW/m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540705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400" dirty="0" err="1"/>
                        <a:t>Avg</a:t>
                      </a:r>
                      <a:r>
                        <a:rPr lang="de-DE" sz="1400" dirty="0"/>
                        <a:t> Iron </a:t>
                      </a:r>
                      <a:r>
                        <a:rPr lang="de-DE" sz="1400" dirty="0" err="1"/>
                        <a:t>losses</a:t>
                      </a:r>
                      <a:r>
                        <a:rPr lang="de-DE" sz="1400" dirty="0"/>
                        <a:t> (</a:t>
                      </a:r>
                      <a:r>
                        <a:rPr lang="de-DE" sz="1400" dirty="0" err="1"/>
                        <a:t>Trepet</a:t>
                      </a:r>
                      <a:r>
                        <a:rPr lang="de-DE" sz="14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0.29 kW/m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0.12 kW/m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9307657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400" dirty="0"/>
                        <a:t>Peak </a:t>
                      </a:r>
                      <a:r>
                        <a:rPr lang="de-DE" sz="1400" dirty="0" err="1"/>
                        <a:t>Cu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losses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270.81 kW/m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345.03 kW/m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7232158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400" dirty="0" err="1"/>
                        <a:t>Avg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Cu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losses</a:t>
                      </a:r>
                      <a:r>
                        <a:rPr lang="de-DE" sz="1400" dirty="0"/>
                        <a:t> (</a:t>
                      </a:r>
                      <a:r>
                        <a:rPr lang="de-DE" sz="1400" dirty="0" err="1"/>
                        <a:t>Trepet</a:t>
                      </a:r>
                      <a:r>
                        <a:rPr lang="de-DE" sz="14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0.94 kW/m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1.54 kW/m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2635136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400" dirty="0" err="1"/>
                        <a:t>Rmag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182.82 µ</a:t>
                      </a:r>
                      <a:r>
                        <a:rPr lang="el-GR" sz="1600" dirty="0"/>
                        <a:t>Ω</a:t>
                      </a:r>
                      <a:r>
                        <a:rPr lang="en-US" sz="1600" dirty="0"/>
                        <a:t>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69.26 µ</a:t>
                      </a:r>
                      <a:r>
                        <a:rPr lang="el-GR" sz="1600" dirty="0"/>
                        <a:t>Ω</a:t>
                      </a:r>
                      <a:r>
                        <a:rPr lang="en-US" sz="1600" dirty="0"/>
                        <a:t>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387127"/>
                  </a:ext>
                </a:extLst>
              </a:tr>
              <a:tr h="148499">
                <a:tc>
                  <a:txBody>
                    <a:bodyPr/>
                    <a:lstStyle/>
                    <a:p>
                      <a:r>
                        <a:rPr lang="de-DE" sz="1400" dirty="0" err="1"/>
                        <a:t>Lmag_avg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7.25 µH/m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6.83 µH/m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85911"/>
                  </a:ext>
                </a:extLst>
              </a:tr>
            </a:tbl>
          </a:graphicData>
        </a:graphic>
      </p:graphicFrame>
      <p:pic>
        <p:nvPicPr>
          <p:cNvPr id="37" name="Picture 36">
            <a:extLst>
              <a:ext uri="{FF2B5EF4-FFF2-40B4-BE49-F238E27FC236}">
                <a16:creationId xmlns:a16="http://schemas.microsoft.com/office/drawing/2014/main" id="{879CD953-7E46-69D9-6845-DB615CEF87C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228777" y="1584325"/>
            <a:ext cx="2609660" cy="136817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73FC0B3-2BD2-7BC0-50CB-6D857AAD100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165100" y="2971769"/>
            <a:ext cx="2609660" cy="1368171"/>
          </a:xfrm>
          <a:prstGeom prst="rect">
            <a:avLst/>
          </a:prstGeom>
        </p:spPr>
      </p:pic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412C09B5-BADB-194A-4508-F0BE08D7EBD3}"/>
              </a:ext>
            </a:extLst>
          </p:cNvPr>
          <p:cNvSpPr txBox="1">
            <a:spLocks/>
          </p:cNvSpPr>
          <p:nvPr/>
        </p:nvSpPr>
        <p:spPr>
          <a:xfrm rot="16200000">
            <a:off x="-1315273" y="2653245"/>
            <a:ext cx="2997334" cy="365126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Losses as function of time (</a:t>
            </a:r>
            <a:r>
              <a:rPr lang="en-US" sz="1800" dirty="0" err="1"/>
              <a:t>Yaxis</a:t>
            </a:r>
            <a:r>
              <a:rPr lang="en-US" sz="1800" dirty="0"/>
              <a:t> 350W/m)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5910BE3B-7BFC-50B7-7752-0979AD3A0F06}"/>
              </a:ext>
            </a:extLst>
          </p:cNvPr>
          <p:cNvSpPr txBox="1">
            <a:spLocks/>
          </p:cNvSpPr>
          <p:nvPr/>
        </p:nvSpPr>
        <p:spPr>
          <a:xfrm>
            <a:off x="1271286" y="2404003"/>
            <a:ext cx="1815134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Full resonance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500" dirty="0"/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AABD4828-2A87-D6BC-DA00-DCA476FC4DFE}"/>
              </a:ext>
            </a:extLst>
          </p:cNvPr>
          <p:cNvSpPr txBox="1">
            <a:spLocks/>
          </p:cNvSpPr>
          <p:nvPr/>
        </p:nvSpPr>
        <p:spPr>
          <a:xfrm>
            <a:off x="1084338" y="3775057"/>
            <a:ext cx="1815134" cy="36512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Switched resonance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8075925-BE0C-6A42-6BF9-0720B9D069A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184288" y="4504591"/>
            <a:ext cx="2609660" cy="115100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43FF404-3E73-EF24-8BCC-6157F310FC0E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84288" y="5769868"/>
            <a:ext cx="2609660" cy="1151001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5D6DCB2C-56A8-3F2D-D4F7-60FD1ECED513}"/>
              </a:ext>
            </a:extLst>
          </p:cNvPr>
          <p:cNvSpPr txBox="1">
            <a:spLocks/>
          </p:cNvSpPr>
          <p:nvPr/>
        </p:nvSpPr>
        <p:spPr>
          <a:xfrm>
            <a:off x="1251250" y="5134904"/>
            <a:ext cx="1323445" cy="3651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/>
              <a:t>Full resonance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500" dirty="0"/>
          </a:p>
        </p:txBody>
      </p:sp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D7EBA0B8-23A4-3F26-E6FD-741BD816A30A}"/>
              </a:ext>
            </a:extLst>
          </p:cNvPr>
          <p:cNvSpPr txBox="1">
            <a:spLocks/>
          </p:cNvSpPr>
          <p:nvPr/>
        </p:nvSpPr>
        <p:spPr>
          <a:xfrm>
            <a:off x="1044607" y="6449580"/>
            <a:ext cx="1815134" cy="36512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Switched resonance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8" name="Content Placeholder 1">
            <a:extLst>
              <a:ext uri="{FF2B5EF4-FFF2-40B4-BE49-F238E27FC236}">
                <a16:creationId xmlns:a16="http://schemas.microsoft.com/office/drawing/2014/main" id="{87AA0A98-C27F-851D-1363-E9890AA4D062}"/>
              </a:ext>
            </a:extLst>
          </p:cNvPr>
          <p:cNvSpPr txBox="1">
            <a:spLocks/>
          </p:cNvSpPr>
          <p:nvPr/>
        </p:nvSpPr>
        <p:spPr>
          <a:xfrm rot="16200000">
            <a:off x="-1295351" y="5267792"/>
            <a:ext cx="2997334" cy="365126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Energy as function of time (</a:t>
            </a:r>
            <a:r>
              <a:rPr lang="en-US" sz="1800" dirty="0" err="1"/>
              <a:t>Yaxis</a:t>
            </a:r>
            <a:r>
              <a:rPr lang="en-US" sz="1800" dirty="0"/>
              <a:t> 8000J/m)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7949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EA586-93CB-25F3-8D7B-793CD40B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Organization of the presentation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63B4C-05B6-2658-9790-4AE7B2623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Accelerator Power and Energy: general frame</a:t>
            </a:r>
          </a:p>
          <a:p>
            <a:r>
              <a:rPr lang="en-US" sz="2800" dirty="0"/>
              <a:t>Magnet analysis results: present status</a:t>
            </a:r>
          </a:p>
          <a:p>
            <a:r>
              <a:rPr lang="en-US" sz="2800" dirty="0"/>
              <a:t>Ideas for the full power-converters/magnets system</a:t>
            </a:r>
          </a:p>
          <a:p>
            <a:r>
              <a:rPr lang="en-US" sz="2800" dirty="0"/>
              <a:t>Proposal of the subjects to analyze</a:t>
            </a:r>
          </a:p>
          <a:p>
            <a:endParaRPr lang="en-US" sz="2800" dirty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D0909-1D00-D1D7-F81E-D5C6C182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3EA1558-2DBA-ABD9-83EC-9384B62BB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8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A0A2E7-AC70-C9F4-6959-8DC3DBDFB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B0BD32-BF4E-6662-C80F-E65F409E7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9434"/>
            <a:ext cx="9099816" cy="805005"/>
          </a:xfrm>
        </p:spPr>
        <p:txBody>
          <a:bodyPr>
            <a:noAutofit/>
          </a:bodyPr>
          <a:lstStyle/>
          <a:p>
            <a:r>
              <a:rPr lang="en-US" sz="2800" dirty="0"/>
              <a:t>Impact of the ramp shape on the Circuit: Full wave resonance</a:t>
            </a:r>
            <a:endParaRPr lang="en-GB" sz="2000" dirty="0"/>
          </a:p>
        </p:txBody>
      </p:sp>
      <p:pic>
        <p:nvPicPr>
          <p:cNvPr id="7" name="Graphic 1">
            <a:extLst>
              <a:ext uri="{FF2B5EF4-FFF2-40B4-BE49-F238E27FC236}">
                <a16:creationId xmlns:a16="http://schemas.microsoft.com/office/drawing/2014/main" id="{F91B1262-10FD-48EB-ADEE-5DABC952B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0048" y="1094195"/>
            <a:ext cx="2133600" cy="1600200"/>
          </a:xfrm>
          <a:prstGeom prst="rect">
            <a:avLst/>
          </a:prstGeom>
        </p:spPr>
      </p:pic>
      <p:pic>
        <p:nvPicPr>
          <p:cNvPr id="8" name="Graphic 2">
            <a:extLst>
              <a:ext uri="{FF2B5EF4-FFF2-40B4-BE49-F238E27FC236}">
                <a16:creationId xmlns:a16="http://schemas.microsoft.com/office/drawing/2014/main" id="{98F02C34-230C-4C23-B5B7-9E3CFC0C04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20708" y="1101818"/>
            <a:ext cx="2133600" cy="1600200"/>
          </a:xfrm>
          <a:prstGeom prst="rect">
            <a:avLst/>
          </a:prstGeom>
        </p:spPr>
      </p:pic>
      <p:pic>
        <p:nvPicPr>
          <p:cNvPr id="9" name="Graphic 3">
            <a:extLst>
              <a:ext uri="{FF2B5EF4-FFF2-40B4-BE49-F238E27FC236}">
                <a16:creationId xmlns:a16="http://schemas.microsoft.com/office/drawing/2014/main" id="{10456D14-BB89-421D-BC3E-0F143E68DE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4308" y="1131198"/>
            <a:ext cx="2133600" cy="1600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B50875D-ABA6-3193-0A01-4303611B8042}"/>
              </a:ext>
            </a:extLst>
          </p:cNvPr>
          <p:cNvSpPr txBox="1"/>
          <p:nvPr/>
        </p:nvSpPr>
        <p:spPr>
          <a:xfrm>
            <a:off x="493148" y="879129"/>
            <a:ext cx="1521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Case1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DAC907-8E1F-814A-E434-11AF055240DB}"/>
              </a:ext>
            </a:extLst>
          </p:cNvPr>
          <p:cNvSpPr txBox="1"/>
          <p:nvPr/>
        </p:nvSpPr>
        <p:spPr>
          <a:xfrm>
            <a:off x="2413648" y="879129"/>
            <a:ext cx="1521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Case2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09399D-7036-F3D7-BCEA-D2601B55B2B1}"/>
              </a:ext>
            </a:extLst>
          </p:cNvPr>
          <p:cNvSpPr txBox="1"/>
          <p:nvPr/>
        </p:nvSpPr>
        <p:spPr>
          <a:xfrm>
            <a:off x="4650310" y="891440"/>
            <a:ext cx="1521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Case3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5D8FC4-D6CC-DDA7-37D3-F8590CA5B8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873" y="2940509"/>
            <a:ext cx="3359630" cy="41338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853F46C-6CED-2A23-EE41-57ECD6E9CA08}"/>
              </a:ext>
            </a:extLst>
          </p:cNvPr>
          <p:cNvSpPr txBox="1"/>
          <p:nvPr/>
        </p:nvSpPr>
        <p:spPr>
          <a:xfrm>
            <a:off x="3902074" y="6070641"/>
            <a:ext cx="56892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Different combinations lead to mixed results depending upon the optimization criteria.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CDA1034-6F97-5A35-CFD0-384A2035C7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46460" y="2998157"/>
            <a:ext cx="4949953" cy="295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61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A0A2E7-AC70-C9F4-6959-8DC3DBDFB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B0BD32-BF4E-6662-C80F-E65F409E7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9434"/>
            <a:ext cx="9099816" cy="805005"/>
          </a:xfrm>
        </p:spPr>
        <p:txBody>
          <a:bodyPr>
            <a:noAutofit/>
          </a:bodyPr>
          <a:lstStyle/>
          <a:p>
            <a:r>
              <a:rPr lang="en-US" sz="2800" dirty="0"/>
              <a:t>Impact of the ramp shape on the Circuit: Switched resonance</a:t>
            </a:r>
            <a:endParaRPr lang="en-GB" sz="2000" dirty="0"/>
          </a:p>
        </p:txBody>
      </p:sp>
      <p:pic>
        <p:nvPicPr>
          <p:cNvPr id="7" name="Graphic 1">
            <a:extLst>
              <a:ext uri="{FF2B5EF4-FFF2-40B4-BE49-F238E27FC236}">
                <a16:creationId xmlns:a16="http://schemas.microsoft.com/office/drawing/2014/main" id="{F91B1262-10FD-48EB-ADEE-5DABC952B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80048" y="1094195"/>
            <a:ext cx="2133600" cy="1600200"/>
          </a:xfrm>
          <a:prstGeom prst="rect">
            <a:avLst/>
          </a:prstGeom>
        </p:spPr>
      </p:pic>
      <p:pic>
        <p:nvPicPr>
          <p:cNvPr id="8" name="Graphic 2">
            <a:extLst>
              <a:ext uri="{FF2B5EF4-FFF2-40B4-BE49-F238E27FC236}">
                <a16:creationId xmlns:a16="http://schemas.microsoft.com/office/drawing/2014/main" id="{98F02C34-230C-4C23-B5B7-9E3CFC0C04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320708" y="1101818"/>
            <a:ext cx="2133600" cy="1600200"/>
          </a:xfrm>
          <a:prstGeom prst="rect">
            <a:avLst/>
          </a:prstGeom>
        </p:spPr>
      </p:pic>
      <p:pic>
        <p:nvPicPr>
          <p:cNvPr id="9" name="Graphic 3">
            <a:extLst>
              <a:ext uri="{FF2B5EF4-FFF2-40B4-BE49-F238E27FC236}">
                <a16:creationId xmlns:a16="http://schemas.microsoft.com/office/drawing/2014/main" id="{10456D14-BB89-421D-BC3E-0F143E68DE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454308" y="1131198"/>
            <a:ext cx="2133600" cy="1600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B50875D-ABA6-3193-0A01-4303611B8042}"/>
              </a:ext>
            </a:extLst>
          </p:cNvPr>
          <p:cNvSpPr txBox="1"/>
          <p:nvPr/>
        </p:nvSpPr>
        <p:spPr>
          <a:xfrm>
            <a:off x="493148" y="879129"/>
            <a:ext cx="1521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Case1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DAC907-8E1F-814A-E434-11AF055240DB}"/>
              </a:ext>
            </a:extLst>
          </p:cNvPr>
          <p:cNvSpPr txBox="1"/>
          <p:nvPr/>
        </p:nvSpPr>
        <p:spPr>
          <a:xfrm>
            <a:off x="2413648" y="879129"/>
            <a:ext cx="1521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Case2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09399D-7036-F3D7-BCEA-D2601B55B2B1}"/>
              </a:ext>
            </a:extLst>
          </p:cNvPr>
          <p:cNvSpPr txBox="1"/>
          <p:nvPr/>
        </p:nvSpPr>
        <p:spPr>
          <a:xfrm>
            <a:off x="4650310" y="891440"/>
            <a:ext cx="1521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Case3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53F46C-6CED-2A23-EE41-57ECD6E9CA08}"/>
              </a:ext>
            </a:extLst>
          </p:cNvPr>
          <p:cNvSpPr txBox="1"/>
          <p:nvPr/>
        </p:nvSpPr>
        <p:spPr>
          <a:xfrm>
            <a:off x="3902074" y="6070641"/>
            <a:ext cx="56892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Restrictions of the maximum capacitance of the capacitors lead to different results (maximum derivative, total energy).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CDA1034-6F97-5A35-CFD0-384A2035C79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4056229" y="2998157"/>
            <a:ext cx="4930415" cy="29513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C9C01A0-4F0C-D60B-F569-607408C23E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508" y="2909461"/>
            <a:ext cx="3512638" cy="429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936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B5D9E-425D-8734-8363-F9B544E23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Impact of the ramp shape on the Magnets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7D43E8-DBAD-ACC2-A7FD-07F360C43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66E842-0531-A21C-8694-BB4212B123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94" y="1073343"/>
            <a:ext cx="3922744" cy="26628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F8AE99-55AE-9459-BA35-98E87C8F2F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072" y="1059763"/>
            <a:ext cx="3922744" cy="26900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C1AB72-E5DB-A643-E3B3-37073CFB15BE}"/>
              </a:ext>
            </a:extLst>
          </p:cNvPr>
          <p:cNvSpPr txBox="1"/>
          <p:nvPr/>
        </p:nvSpPr>
        <p:spPr>
          <a:xfrm>
            <a:off x="5907103" y="791246"/>
            <a:ext cx="29028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Switched resonance (case3)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3CE531-E1CC-0EFD-FC60-9BAE77670105}"/>
              </a:ext>
            </a:extLst>
          </p:cNvPr>
          <p:cNvSpPr txBox="1"/>
          <p:nvPr/>
        </p:nvSpPr>
        <p:spPr>
          <a:xfrm>
            <a:off x="1238953" y="791246"/>
            <a:ext cx="29028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/>
              <a:t>Full wave resonance (case2)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E882B-678D-BC8D-9742-F21E23C40DA1}"/>
              </a:ext>
            </a:extLst>
          </p:cNvPr>
          <p:cNvSpPr txBox="1"/>
          <p:nvPr/>
        </p:nvSpPr>
        <p:spPr>
          <a:xfrm>
            <a:off x="1330589" y="3650129"/>
            <a:ext cx="23085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 err="1"/>
              <a:t>Bdotmax</a:t>
            </a:r>
            <a:r>
              <a:rPr lang="en-US" sz="1600" dirty="0"/>
              <a:t>/</a:t>
            </a:r>
            <a:r>
              <a:rPr lang="en-US" sz="1600" dirty="0" err="1"/>
              <a:t>Bdotlin</a:t>
            </a:r>
            <a:r>
              <a:rPr lang="en-US" sz="1600" dirty="0"/>
              <a:t> = 1.115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E0349E-99CD-08AD-4AA5-52C6B0C3D2E4}"/>
              </a:ext>
            </a:extLst>
          </p:cNvPr>
          <p:cNvSpPr txBox="1"/>
          <p:nvPr/>
        </p:nvSpPr>
        <p:spPr>
          <a:xfrm>
            <a:off x="5984167" y="3633252"/>
            <a:ext cx="23085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/>
              <a:buNone/>
            </a:pPr>
            <a:r>
              <a:rPr lang="en-US" sz="1600" dirty="0" err="1"/>
              <a:t>Bdotmax</a:t>
            </a:r>
            <a:r>
              <a:rPr lang="en-US" sz="1600" dirty="0"/>
              <a:t>/</a:t>
            </a:r>
            <a:r>
              <a:rPr lang="en-US" sz="1600" dirty="0" err="1"/>
              <a:t>Bdotlin</a:t>
            </a:r>
            <a:r>
              <a:rPr lang="en-US" sz="1600" dirty="0"/>
              <a:t> = 1.127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E29F771-27E4-E803-70ED-5B3775157124}"/>
              </a:ext>
            </a:extLst>
          </p:cNvPr>
          <p:cNvSpPr txBox="1">
            <a:spLocks/>
          </p:cNvSpPr>
          <p:nvPr/>
        </p:nvSpPr>
        <p:spPr>
          <a:xfrm>
            <a:off x="729528" y="4109325"/>
            <a:ext cx="8481947" cy="1343136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/>
              <a:t>Ramp shape is almost the same but power dissipation in the magnet differs significantly.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1800" dirty="0"/>
              <a:t>The overall shape of the current profile is more relevant.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1800" dirty="0"/>
              <a:t>Optimization of the overall current profile is needed. Power dissipation is higher with a shorter oscillation time, but the overall losses can be smaller.  </a:t>
            </a:r>
          </a:p>
          <a:p>
            <a:pPr>
              <a:buFont typeface="Symbol" panose="05050102010706020507" pitchFamily="18" charset="2"/>
              <a:buChar char="Þ"/>
            </a:pPr>
            <a:endParaRPr lang="en-US" sz="1800" dirty="0"/>
          </a:p>
          <a:p>
            <a:pPr marL="0" indent="0">
              <a:buFont typeface="Arial"/>
              <a:buNone/>
            </a:pPr>
            <a:endParaRPr lang="en-US" sz="1800" dirty="0"/>
          </a:p>
          <a:p>
            <a:pPr marL="0" indent="0">
              <a:buFont typeface="Arial"/>
              <a:buNone/>
            </a:pPr>
            <a:endParaRPr lang="en-US" sz="1800" dirty="0"/>
          </a:p>
          <a:p>
            <a:pPr marL="0" indent="0">
              <a:buFont typeface="Arial"/>
              <a:buNone/>
            </a:pPr>
            <a:endParaRPr lang="en-US" sz="1800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5D600B1-76F7-60B6-2449-0B87941EDA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999192"/>
              </p:ext>
            </p:extLst>
          </p:nvPr>
        </p:nvGraphicFramePr>
        <p:xfrm>
          <a:off x="1001077" y="5497538"/>
          <a:ext cx="8046720" cy="167640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560320">
                  <a:extLst>
                    <a:ext uri="{9D8B030D-6E8A-4147-A177-3AD203B41FA5}">
                      <a16:colId xmlns:a16="http://schemas.microsoft.com/office/drawing/2014/main" val="74662274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19128949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91966574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 err="1"/>
                        <a:t>Full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resonance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circuit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Switched </a:t>
                      </a:r>
                      <a:r>
                        <a:rPr lang="de-DE" sz="1600" dirty="0" err="1"/>
                        <a:t>resonance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circuit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0381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600" dirty="0" err="1"/>
                        <a:t>Avg</a:t>
                      </a:r>
                      <a:r>
                        <a:rPr lang="de-DE" sz="1600" dirty="0"/>
                        <a:t> Iron power </a:t>
                      </a:r>
                      <a:r>
                        <a:rPr lang="de-DE" sz="1600" dirty="0" err="1"/>
                        <a:t>diss</a:t>
                      </a:r>
                      <a:r>
                        <a:rPr lang="de-DE" sz="1600" dirty="0"/>
                        <a:t>  (</a:t>
                      </a:r>
                      <a:r>
                        <a:rPr lang="de-DE" sz="1600" dirty="0" err="1"/>
                        <a:t>Toscill</a:t>
                      </a:r>
                      <a:r>
                        <a:rPr lang="de-DE" sz="16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26.09 kW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2.15 kW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79073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600" dirty="0" err="1"/>
                        <a:t>Avg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Cu</a:t>
                      </a:r>
                      <a:r>
                        <a:rPr lang="de-DE" sz="1600" dirty="0"/>
                        <a:t> power </a:t>
                      </a:r>
                      <a:r>
                        <a:rPr lang="de-DE" sz="1600" dirty="0" err="1"/>
                        <a:t>diss</a:t>
                      </a:r>
                      <a:r>
                        <a:rPr lang="de-DE" sz="1600" dirty="0"/>
                        <a:t> (</a:t>
                      </a:r>
                      <a:r>
                        <a:rPr lang="de-DE" sz="1600" dirty="0" err="1"/>
                        <a:t>Toscill</a:t>
                      </a:r>
                      <a:r>
                        <a:rPr lang="de-DE" sz="16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85.20 kW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27.95 kW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14453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600" dirty="0" err="1"/>
                        <a:t>Losses</a:t>
                      </a:r>
                      <a:r>
                        <a:rPr lang="de-DE" sz="1600" dirty="0"/>
                        <a:t> in Iron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91.4 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42.9 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65353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de-DE" sz="1600" dirty="0" err="1"/>
                        <a:t>Losses</a:t>
                      </a:r>
                      <a:r>
                        <a:rPr lang="de-DE" sz="1600" dirty="0"/>
                        <a:t> in </a:t>
                      </a:r>
                      <a:r>
                        <a:rPr lang="de-DE" sz="1600" dirty="0" err="1"/>
                        <a:t>Cu</a:t>
                      </a:r>
                      <a:endParaRPr lang="de-D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dirty="0"/>
                        <a:t>149.1 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322.4 J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198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054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209" y="2258586"/>
            <a:ext cx="6842456" cy="2662070"/>
          </a:xfrm>
        </p:spPr>
        <p:txBody>
          <a:bodyPr>
            <a:normAutofit/>
          </a:bodyPr>
          <a:lstStyle/>
          <a:p>
            <a:r>
              <a:rPr lang="en-US" sz="4400" dirty="0"/>
              <a:t>Thank you for your attention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0243A-5EC9-14A0-CF38-508083376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Ultimate goal of Task3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DF297-B0F2-BFF3-8DD0-8BDF0ED5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 one sentence: </a:t>
            </a:r>
          </a:p>
          <a:p>
            <a:pPr lvl="1"/>
            <a:r>
              <a:rPr lang="en-US" sz="2400" dirty="0"/>
              <a:t>Design and cost evaluation of the dipole/quadrupole resistive magnet and powering system for the full RCS accelerator chain;</a:t>
            </a:r>
          </a:p>
          <a:p>
            <a:r>
              <a:rPr lang="en-US" sz="2800" dirty="0"/>
              <a:t>Methodology:</a:t>
            </a:r>
          </a:p>
          <a:p>
            <a:pPr lvl="1"/>
            <a:r>
              <a:rPr lang="en-US" sz="2400" dirty="0"/>
              <a:t>Parametric models is the keyword as several interaction with RF, lattice and vacuum chamber design are to be foreseen;</a:t>
            </a:r>
          </a:p>
          <a:p>
            <a:pPr lvl="1"/>
            <a:r>
              <a:rPr lang="en-US" sz="2400" dirty="0"/>
              <a:t>Simple models to be realized in Python and based on more detailed FEM 2D-3d models;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8CB8F-3110-5A57-3F4C-2EAB0C7F1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134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2ECDF6-2856-007F-F58E-75FBB850B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D51D5445-7D01-1E76-3B33-B6052C03A3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98331" y="944444"/>
                <a:ext cx="4082614" cy="721215"/>
              </a:xfrm>
            </p:spPr>
            <p:txBody>
              <a:bodyPr>
                <a:normAutofit/>
              </a:bodyPr>
              <a:lstStyle/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gap</m:t>
                              </m:r>
                              <m:r>
                                <a:rPr lang="en-US" sz="1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b>
                      </m:sSub>
                      <m:r>
                        <a:rPr lang="en-US" sz="18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  <m:sup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2 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8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800">
                          <a:latin typeface="Cambria Math" panose="02040503050406030204" pitchFamily="18" charset="0"/>
                        </a:rPr>
                        <m:t> . 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𝑁𝐶𝑚𝑎𝑔𝑠</m:t>
                          </m:r>
                        </m:sub>
                      </m:sSub>
                      <m:r>
                        <a:rPr lang="en-US" sz="1800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  <m:r>
                        <a:rPr lang="en-US" sz="1800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D51D5445-7D01-1E76-3B33-B6052C03A3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98331" y="944444"/>
                <a:ext cx="4082614" cy="72121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258FC3A2-C3A1-0756-4F8D-B60273AA5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Autofit/>
          </a:bodyPr>
          <a:lstStyle/>
          <a:p>
            <a:r>
              <a:rPr lang="en-US" sz="3200" dirty="0"/>
              <a:t>Accelerator Power and Energy: a general frame</a:t>
            </a:r>
            <a:endParaRPr lang="en-GB" sz="32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B8EEE8C-5C8C-A94F-330A-EAEC9369C790}"/>
              </a:ext>
            </a:extLst>
          </p:cNvPr>
          <p:cNvSpPr txBox="1">
            <a:spLocks/>
          </p:cNvSpPr>
          <p:nvPr/>
        </p:nvSpPr>
        <p:spPr>
          <a:xfrm>
            <a:off x="30729" y="4025011"/>
            <a:ext cx="9798922" cy="899984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/>
              <a:t>Approximate calculations for the magnetic circuit, show that the total </a:t>
            </a:r>
            <a:r>
              <a:rPr lang="en-US" sz="2000" dirty="0" err="1"/>
              <a:t>mmf</a:t>
            </a:r>
            <a:r>
              <a:rPr lang="en-US" sz="2000" dirty="0"/>
              <a:t> is about </a:t>
            </a:r>
            <a:r>
              <a:rPr lang="en-US" sz="2000" dirty="0">
                <a:highlight>
                  <a:srgbClr val="FFFF00"/>
                </a:highlight>
              </a:rPr>
              <a:t>40 ÷ 50 </a:t>
            </a:r>
            <a:r>
              <a:rPr lang="en-US" sz="2000" dirty="0" err="1">
                <a:highlight>
                  <a:srgbClr val="FFFF00"/>
                </a:highlight>
              </a:rPr>
              <a:t>kAturns</a:t>
            </a:r>
            <a:r>
              <a:rPr lang="en-US" sz="2000" dirty="0"/>
              <a:t> with an inductance of about </a:t>
            </a:r>
            <a:r>
              <a:rPr lang="en-US" sz="2000" dirty="0">
                <a:highlight>
                  <a:srgbClr val="FFFF00"/>
                </a:highlight>
              </a:rPr>
              <a:t>4.5 ÷ 6.5 </a:t>
            </a:r>
            <a:r>
              <a:rPr lang="en-US" sz="2000" dirty="0" err="1">
                <a:highlight>
                  <a:srgbClr val="FFFF00"/>
                </a:highlight>
              </a:rPr>
              <a:t>uH</a:t>
            </a:r>
            <a:r>
              <a:rPr lang="en-US" sz="2000" dirty="0">
                <a:highlight>
                  <a:srgbClr val="FFFF00"/>
                </a:highlight>
              </a:rPr>
              <a:t>/m</a:t>
            </a:r>
            <a:r>
              <a:rPr lang="en-US" sz="2000" dirty="0"/>
              <a:t> with a single series conductor. </a:t>
            </a:r>
          </a:p>
          <a:p>
            <a:pPr marL="0" indent="0">
              <a:buFont typeface="Arial"/>
              <a:buNone/>
            </a:pPr>
            <a:r>
              <a:rPr lang="en-US" sz="2000" dirty="0"/>
              <a:t>The correspondent </a:t>
            </a:r>
            <a:r>
              <a:rPr lang="en-US" sz="2000" dirty="0">
                <a:highlight>
                  <a:srgbClr val="FFFF00"/>
                </a:highlight>
              </a:rPr>
              <a:t>inductive</a:t>
            </a:r>
            <a:r>
              <a:rPr lang="en-US" sz="2000" dirty="0"/>
              <a:t> voltage for the four RCS would be:</a:t>
            </a:r>
          </a:p>
          <a:p>
            <a:pPr marL="0" indent="0">
              <a:buFont typeface="Arial"/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77C8FFD0-7961-DA62-CB98-DE7CF33B83C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74561" y="1665659"/>
                <a:ext cx="2271004" cy="428242"/>
              </a:xfrm>
              <a:prstGeom prst="rect">
                <a:avLst/>
              </a:prstGeom>
            </p:spPr>
            <p:txBody>
              <a:bodyPr vert="horz" lIns="100381" tIns="50191" rIns="100381" bIns="50191" rtlCol="0">
                <a:normAutofit/>
              </a:bodyPr>
              <a:lstStyle>
                <a:lvl1pPr marL="376435" indent="-37643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3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815610" indent="-313697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3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5478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756699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58613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»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60518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6244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76435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6626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700" b="0" i="1" smtClean="0">
                              <a:latin typeface="Cambria Math" panose="02040503050406030204" pitchFamily="18" charset="0"/>
                            </a:rPr>
                            <m:t>𝑚𝑎𝑔</m:t>
                          </m:r>
                        </m:sub>
                      </m:sSub>
                      <m:r>
                        <a:rPr lang="en-US" sz="17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7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1.5∙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gap</m:t>
                              </m:r>
                              <m:r>
                                <a:rPr lang="en-US" sz="17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70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70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700" dirty="0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77C8FFD0-7961-DA62-CB98-DE7CF33B83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4561" y="1665659"/>
                <a:ext cx="2271004" cy="4282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540CD76-B97E-D1FD-EF1A-24502E0655E8}"/>
                  </a:ext>
                </a:extLst>
              </p:cNvPr>
              <p:cNvSpPr txBox="1"/>
              <p:nvPr/>
            </p:nvSpPr>
            <p:spPr>
              <a:xfrm>
                <a:off x="3792266" y="2093901"/>
                <a:ext cx="1871752" cy="7978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lvl="1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7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en-US" sz="17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7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7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7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70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𝑚𝑎𝑔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sz="17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𝑟𝑎𝑚𝑝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7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1700" dirty="0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540CD76-B97E-D1FD-EF1A-24502E0655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2266" y="2093901"/>
                <a:ext cx="1871752" cy="7978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01632B5B-73A2-2CE2-D3E9-AF123C0BFF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35355"/>
          <a:stretch/>
        </p:blipFill>
        <p:spPr>
          <a:xfrm>
            <a:off x="6638409" y="1633865"/>
            <a:ext cx="3262061" cy="234042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624CF-4BCC-D4D8-6A3F-50866F05D991}"/>
              </a:ext>
            </a:extLst>
          </p:cNvPr>
          <p:cNvSpPr txBox="1">
            <a:spLocks/>
          </p:cNvSpPr>
          <p:nvPr/>
        </p:nvSpPr>
        <p:spPr>
          <a:xfrm>
            <a:off x="-1" y="648086"/>
            <a:ext cx="2246413" cy="606262"/>
          </a:xfrm>
          <a:prstGeom prst="rect">
            <a:avLst/>
          </a:prstGeom>
        </p:spPr>
        <p:txBody>
          <a:bodyPr vert="horz" lIns="100381" tIns="50191" rIns="100381" bIns="50191" rtlCol="0">
            <a:normAutofit fontScale="85000" lnSpcReduction="10000"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dirty="0"/>
              <a:t>RCS values from excel sheet 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F. Batsch, H. </a:t>
            </a:r>
            <a:r>
              <a:rPr lang="en-US" sz="1600" dirty="0" err="1"/>
              <a:t>Daimerau</a:t>
            </a:r>
            <a:r>
              <a:rPr lang="en-US" sz="1600" dirty="0"/>
              <a:t>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FF1F9A5-D435-2256-95B5-952EA72498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939" y="1137417"/>
            <a:ext cx="3436709" cy="2539915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5C179F3-1A93-24EB-1B20-01D5F5AE95E1}"/>
              </a:ext>
            </a:extLst>
          </p:cNvPr>
          <p:cNvSpPr/>
          <p:nvPr/>
        </p:nvSpPr>
        <p:spPr>
          <a:xfrm>
            <a:off x="1764231" y="3222938"/>
            <a:ext cx="1735487" cy="18683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8D09A57-70A3-841D-13C7-083EDF52B407}"/>
              </a:ext>
            </a:extLst>
          </p:cNvPr>
          <p:cNvSpPr/>
          <p:nvPr/>
        </p:nvSpPr>
        <p:spPr>
          <a:xfrm>
            <a:off x="1761139" y="3412111"/>
            <a:ext cx="1735487" cy="18683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30FC55F-6520-252C-1A0D-B1A77F8B1B5B}"/>
              </a:ext>
            </a:extLst>
          </p:cNvPr>
          <p:cNvSpPr/>
          <p:nvPr/>
        </p:nvSpPr>
        <p:spPr>
          <a:xfrm>
            <a:off x="1779435" y="1970747"/>
            <a:ext cx="1735487" cy="18683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8EF29AC-D379-485F-099E-78F87D3454FD}"/>
              </a:ext>
            </a:extLst>
          </p:cNvPr>
          <p:cNvSpPr/>
          <p:nvPr/>
        </p:nvSpPr>
        <p:spPr>
          <a:xfrm>
            <a:off x="1779284" y="2151719"/>
            <a:ext cx="1735487" cy="18683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2" name="Table 32">
            <a:extLst>
              <a:ext uri="{FF2B5EF4-FFF2-40B4-BE49-F238E27FC236}">
                <a16:creationId xmlns:a16="http://schemas.microsoft.com/office/drawing/2014/main" id="{5255B437-6083-3E87-88F1-FB9E63369D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672604"/>
              </p:ext>
            </p:extLst>
          </p:nvPr>
        </p:nvGraphicFramePr>
        <p:xfrm>
          <a:off x="120939" y="5180544"/>
          <a:ext cx="7857202" cy="125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066">
                  <a:extLst>
                    <a:ext uri="{9D8B030D-6E8A-4147-A177-3AD203B41FA5}">
                      <a16:colId xmlns:a16="http://schemas.microsoft.com/office/drawing/2014/main" val="4050532132"/>
                    </a:ext>
                  </a:extLst>
                </a:gridCol>
                <a:gridCol w="1309534">
                  <a:extLst>
                    <a:ext uri="{9D8B030D-6E8A-4147-A177-3AD203B41FA5}">
                      <a16:colId xmlns:a16="http://schemas.microsoft.com/office/drawing/2014/main" val="602781200"/>
                    </a:ext>
                  </a:extLst>
                </a:gridCol>
                <a:gridCol w="1309534">
                  <a:extLst>
                    <a:ext uri="{9D8B030D-6E8A-4147-A177-3AD203B41FA5}">
                      <a16:colId xmlns:a16="http://schemas.microsoft.com/office/drawing/2014/main" val="1054086956"/>
                    </a:ext>
                  </a:extLst>
                </a:gridCol>
                <a:gridCol w="1309534">
                  <a:extLst>
                    <a:ext uri="{9D8B030D-6E8A-4147-A177-3AD203B41FA5}">
                      <a16:colId xmlns:a16="http://schemas.microsoft.com/office/drawing/2014/main" val="2155847555"/>
                    </a:ext>
                  </a:extLst>
                </a:gridCol>
                <a:gridCol w="1309534">
                  <a:extLst>
                    <a:ext uri="{9D8B030D-6E8A-4147-A177-3AD203B41FA5}">
                      <a16:colId xmlns:a16="http://schemas.microsoft.com/office/drawing/2014/main" val="3023802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RCS1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RCS2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RCS3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RCS4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721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Inductive Voltage of the power supply with a single turn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670 [V/m]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420 [V/m]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200 [V/m]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70 [V/m]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582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magnet voltage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2.4 [MV]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1.07 [MV]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0.9 [MV]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1.5 [MV]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98415"/>
                  </a:ext>
                </a:extLst>
              </a:tr>
            </a:tbl>
          </a:graphicData>
        </a:graphic>
      </p:graphicFrame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76A9E5C9-D81E-C5C2-9702-D4D0BA5BB39F}"/>
              </a:ext>
            </a:extLst>
          </p:cNvPr>
          <p:cNvSpPr txBox="1">
            <a:spLocks/>
          </p:cNvSpPr>
          <p:nvPr/>
        </p:nvSpPr>
        <p:spPr>
          <a:xfrm>
            <a:off x="2681416" y="6654497"/>
            <a:ext cx="6524376" cy="410912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dirty="0"/>
              <a:t>High voltage and power must be divided into several sectors</a:t>
            </a:r>
          </a:p>
          <a:p>
            <a:pPr marL="0" indent="0">
              <a:buFont typeface="Arial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00732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DE82B24-45C7-BCAE-57AF-E9E2DCA19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32" y="1136719"/>
            <a:ext cx="4482057" cy="25783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4EA586-93CB-25F3-8D7B-793CD40B3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MAP dipole study </a:t>
            </a:r>
            <a:r>
              <a:rPr lang="en-US" sz="1000" dirty="0"/>
              <a:t>(</a:t>
            </a:r>
            <a:r>
              <a:rPr lang="en-US" sz="1000" dirty="0">
                <a:hlinkClick r:id="rId3"/>
              </a:rPr>
              <a:t>https://doi.org/10.1063/1.4965683</a:t>
            </a:r>
            <a:r>
              <a:rPr lang="en-US" sz="1000" dirty="0"/>
              <a:t>) </a:t>
            </a:r>
            <a:endParaRPr lang="en-GB" sz="1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D0909-1D00-D1D7-F81E-D5C6C182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3EA1558-2DBA-ABD9-83EC-9384B62BB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FD6137-8EC9-7F18-10BB-57C432EA4B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75439" y="1202868"/>
                <a:ext cx="5677108" cy="1723212"/>
              </a:xfrm>
              <a:prstGeom prst="rect">
                <a:avLst/>
              </a:prstGeom>
            </p:spPr>
            <p:txBody>
              <a:bodyPr vert="horz" lIns="100381" tIns="50191" rIns="100381" bIns="50191" rtlCol="0">
                <a:noAutofit/>
              </a:bodyPr>
              <a:lstStyle>
                <a:lvl1pPr marL="376435" indent="-37643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3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815610" indent="-313697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3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5478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756699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58613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»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60518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6244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76435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6626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1800" dirty="0"/>
                  <a:t>Back-Joke material</a:t>
                </a:r>
                <a:r>
                  <a:rPr lang="en-US" sz="1800" dirty="0">
                    <a:sym typeface="Wingdings" panose="05000000000000000000" pitchFamily="2" charset="2"/>
                  </a:rPr>
                  <a:t>0.1mm NO 6.5%Si (JFE-JNEX)</a:t>
                </a: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sym typeface="Wingdings" panose="05000000000000000000" pitchFamily="2" charset="2"/>
                  </a:rPr>
                  <a:t>Poles material 0.178mm NO 3%Si (Arnold Magnetics </a:t>
                </a:r>
                <a:r>
                  <a:rPr lang="en-US" sz="1800" dirty="0" err="1">
                    <a:sym typeface="Wingdings" panose="05000000000000000000" pitchFamily="2" charset="2"/>
                  </a:rPr>
                  <a:t>Arnon</a:t>
                </a:r>
                <a:r>
                  <a:rPr lang="en-US" sz="1800" dirty="0">
                    <a:sym typeface="Wingdings" panose="05000000000000000000" pitchFamily="2" charset="2"/>
                  </a:rPr>
                  <a:t> 5)</a:t>
                </a: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Calculated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mmf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for the airgap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mmF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05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1.</m:t>
                        </m:r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∙0.025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n-GB" sz="105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:r>
                  <a:rPr lang="en-US" sz="18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29.8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kAt</a:t>
                </a:r>
                <a:endParaRPr lang="en-US" sz="1800" dirty="0">
                  <a:sym typeface="Wingdings" panose="05000000000000000000" pitchFamily="2" charset="2"/>
                </a:endParaRP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sym typeface="Wingdings" panose="05000000000000000000" pitchFamily="2" charset="2"/>
                  </a:rPr>
                  <a:t>Bag=1.5T</a:t>
                </a:r>
                <a:endParaRPr lang="en-US" sz="1800" dirty="0"/>
              </a:p>
              <a:p>
                <a:pPr marL="0" indent="0">
                  <a:buFont typeface="Arial"/>
                  <a:buNone/>
                </a:pPr>
                <a:endParaRPr lang="en-US" sz="1800" dirty="0"/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CBFD6137-8EC9-7F18-10BB-57C432EA4B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439" y="1202868"/>
                <a:ext cx="5677108" cy="1723212"/>
              </a:xfrm>
              <a:prstGeom prst="rect">
                <a:avLst/>
              </a:prstGeom>
              <a:blipFill>
                <a:blip r:embed="rId5"/>
                <a:stretch>
                  <a:fillRect l="-751" t="-1767" b="-3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072F43AE-FA97-82CE-63AE-13C4F815F2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105596"/>
              </p:ext>
            </p:extLst>
          </p:nvPr>
        </p:nvGraphicFramePr>
        <p:xfrm>
          <a:off x="443402" y="3732215"/>
          <a:ext cx="7938596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7023">
                  <a:extLst>
                    <a:ext uri="{9D8B030D-6E8A-4147-A177-3AD203B41FA5}">
                      <a16:colId xmlns:a16="http://schemas.microsoft.com/office/drawing/2014/main" val="2074076222"/>
                    </a:ext>
                  </a:extLst>
                </a:gridCol>
                <a:gridCol w="2476500">
                  <a:extLst>
                    <a:ext uri="{9D8B030D-6E8A-4147-A177-3AD203B41FA5}">
                      <a16:colId xmlns:a16="http://schemas.microsoft.com/office/drawing/2014/main" val="45322528"/>
                    </a:ext>
                  </a:extLst>
                </a:gridCol>
                <a:gridCol w="2505073">
                  <a:extLst>
                    <a:ext uri="{9D8B030D-6E8A-4147-A177-3AD203B41FA5}">
                      <a16:colId xmlns:a16="http://schemas.microsoft.com/office/drawing/2014/main" val="4421399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Map Dipole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CERN (Maxwell2D)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458775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External Dimensions [mm x mm]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28531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Bgap</a:t>
                      </a:r>
                      <a:r>
                        <a:rPr lang="en-US" sz="1200" dirty="0"/>
                        <a:t> [T]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14604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Gap size [</a:t>
                      </a:r>
                      <a:r>
                        <a:rPr lang="en-US" sz="1200" dirty="0" err="1"/>
                        <a:t>mmxmm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308902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Mmf</a:t>
                      </a:r>
                      <a:r>
                        <a:rPr lang="en-US" sz="1200" dirty="0"/>
                        <a:t> [</a:t>
                      </a:r>
                      <a:r>
                        <a:rPr lang="en-US" sz="1200" dirty="0" err="1"/>
                        <a:t>kAt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7098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(joke)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ym typeface="Symbol" panose="05050102010706020507" pitchFamily="18" charset="2"/>
                        </a:rPr>
                        <a:t>1.1E6</a:t>
                      </a:r>
                      <a:r>
                        <a:rPr lang="en-US" sz="1200" dirty="0"/>
                        <a:t>/(2200x15)=33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59085x2x0.001=59 (pole and Joke have the same material M235-35A)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616001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(pole)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2.1E6</a:t>
                      </a:r>
                      <a:r>
                        <a:rPr lang="en-US" sz="1200" dirty="0"/>
                        <a:t>/(2200x15)=63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61167x2x0.001=61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836574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Coil Losses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0.55E6</a:t>
                      </a:r>
                      <a:r>
                        <a:rPr lang="en-US" sz="1200" dirty="0"/>
                        <a:t>/(2200x15)=16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4*(3174+5106)x0.001=33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71463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Total losses [J/cycle-m] (*)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61352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Stored energy (total / gap) [J/m]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4200 / 3490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4900 / 3490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03458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F0FCE82-05C3-D518-6057-7E1B64CB4705}"/>
              </a:ext>
            </a:extLst>
          </p:cNvPr>
          <p:cNvSpPr txBox="1"/>
          <p:nvPr/>
        </p:nvSpPr>
        <p:spPr>
          <a:xfrm>
            <a:off x="360929" y="6679926"/>
            <a:ext cx="21822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(*) with 1kHz sinus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040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D8F31-497C-86EE-D098-CB24ECEC7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7C8D102-1A54-2F64-E3DF-5BCAF7A59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UNIBO dipole study</a:t>
            </a:r>
            <a:endParaRPr lang="en-GB" sz="1000" dirty="0"/>
          </a:p>
        </p:txBody>
      </p:sp>
      <p:pic>
        <p:nvPicPr>
          <p:cNvPr id="8" name="Picture 7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727232AB-1ED4-DB72-7753-D358843B8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3" y="199117"/>
            <a:ext cx="582156" cy="647081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632EC76B-14F6-E680-732C-38B8154452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5018" t="3017" r="1973" b="2654"/>
          <a:stretch/>
        </p:blipFill>
        <p:spPr bwMode="auto">
          <a:xfrm>
            <a:off x="269875" y="887643"/>
            <a:ext cx="2689529" cy="19165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05742BA1-3AA3-1ABC-7C4E-7EDF72B1C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608630"/>
              </p:ext>
            </p:extLst>
          </p:nvPr>
        </p:nvGraphicFramePr>
        <p:xfrm>
          <a:off x="360929" y="4659315"/>
          <a:ext cx="7938596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7023">
                  <a:extLst>
                    <a:ext uri="{9D8B030D-6E8A-4147-A177-3AD203B41FA5}">
                      <a16:colId xmlns:a16="http://schemas.microsoft.com/office/drawing/2014/main" val="2074076222"/>
                    </a:ext>
                  </a:extLst>
                </a:gridCol>
                <a:gridCol w="2476500">
                  <a:extLst>
                    <a:ext uri="{9D8B030D-6E8A-4147-A177-3AD203B41FA5}">
                      <a16:colId xmlns:a16="http://schemas.microsoft.com/office/drawing/2014/main" val="45322528"/>
                    </a:ext>
                  </a:extLst>
                </a:gridCol>
                <a:gridCol w="2505073">
                  <a:extLst>
                    <a:ext uri="{9D8B030D-6E8A-4147-A177-3AD203B41FA5}">
                      <a16:colId xmlns:a16="http://schemas.microsoft.com/office/drawing/2014/main" val="4421399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Map Dipole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UNIBO HM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458775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External Dimensions [mm x mm]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800 X 480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500 x 380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28531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Bgap</a:t>
                      </a:r>
                      <a:r>
                        <a:rPr lang="en-US" sz="1200" dirty="0"/>
                        <a:t> [T]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(1.8 is the design value)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14604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Gap size [</a:t>
                      </a:r>
                      <a:r>
                        <a:rPr lang="en-US" sz="1200" dirty="0" err="1"/>
                        <a:t>mmxmm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156 x 25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x 30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308902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Mmf</a:t>
                      </a:r>
                      <a:r>
                        <a:rPr lang="en-US" sz="1200" dirty="0"/>
                        <a:t> [</a:t>
                      </a:r>
                      <a:r>
                        <a:rPr lang="en-US" sz="1200" dirty="0" err="1"/>
                        <a:t>kAt</a:t>
                      </a:r>
                      <a:r>
                        <a:rPr lang="en-US" sz="1200" dirty="0"/>
                        <a:t>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31.2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47.8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7098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Iron losses  [J/cycle-m]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ym typeface="Symbol" panose="05050102010706020507" pitchFamily="18" charset="2"/>
                        </a:rPr>
                        <a:t>1.1E6</a:t>
                      </a:r>
                      <a:r>
                        <a:rPr lang="en-US" sz="1200" dirty="0"/>
                        <a:t>/(2200x15)=96 @1kHz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128 @ 500Hz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616001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Coil Losses [J/cycle-m]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ym typeface="Symbol" panose="05050102010706020507" pitchFamily="18" charset="2"/>
                        </a:rPr>
                        <a:t>0.55E6</a:t>
                      </a:r>
                      <a:r>
                        <a:rPr lang="en-US" sz="1200" dirty="0"/>
                        <a:t>/(2200x15)=16 @1kHz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295 @ 500Hz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5714639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Total losses [J/cycle-m]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423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613523"/>
                  </a:ext>
                </a:extLst>
              </a:tr>
              <a:tr h="126788">
                <a:tc>
                  <a:txBody>
                    <a:bodyPr/>
                    <a:lstStyle/>
                    <a:p>
                      <a:r>
                        <a:rPr lang="en-US" sz="1200" dirty="0"/>
                        <a:t>Stored energy (total / gap) [J/m]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19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4200 / 3490 (1.2)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5740 / 4775 (1.2)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034582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2B71D1C1-D422-1DAB-863A-F6D736D1BF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2" y="2977533"/>
            <a:ext cx="2305049" cy="1508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E42734-B49F-123C-7ED8-9AECBDD6A87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744" y="3004895"/>
            <a:ext cx="2452628" cy="1602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47E8E1-E812-3779-1C62-CE55621789F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8326"/>
          <a:stretch/>
        </p:blipFill>
        <p:spPr>
          <a:xfrm>
            <a:off x="3605478" y="947962"/>
            <a:ext cx="4694048" cy="16444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9E5B7860-83D7-8981-AD9D-92FACEBBC2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04688" y="2813641"/>
                <a:ext cx="5544187" cy="1916517"/>
              </a:xfrm>
              <a:prstGeom prst="rect">
                <a:avLst/>
              </a:prstGeom>
            </p:spPr>
            <p:txBody>
              <a:bodyPr vert="horz" lIns="100381" tIns="50191" rIns="100381" bIns="50191" rtlCol="0">
                <a:noAutofit/>
              </a:bodyPr>
              <a:lstStyle>
                <a:lvl1pPr marL="376435" indent="-37643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3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815610" indent="-313697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3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5478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756699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–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58613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»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760518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6244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764352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66261" indent="-250955" algn="l" defTabSz="501915" rtl="0" eaLnBrk="1" latinLnBrk="0" hangingPunct="1">
                  <a:spcBef>
                    <a:spcPct val="20000"/>
                  </a:spcBef>
                  <a:buFont typeface="Arial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1800" dirty="0"/>
                  <a:t>Back-Joke material</a:t>
                </a:r>
                <a:r>
                  <a:rPr lang="en-US" sz="1800" dirty="0">
                    <a:sym typeface="Wingdings" panose="05000000000000000000" pitchFamily="2" charset="2"/>
                  </a:rPr>
                  <a:t>0.65mm NO </a:t>
                </a:r>
                <a:r>
                  <a:rPr lang="en-US" sz="1800" dirty="0" err="1">
                    <a:sym typeface="Wingdings" panose="05000000000000000000" pitchFamily="2" charset="2"/>
                  </a:rPr>
                  <a:t>xx%Si</a:t>
                </a:r>
                <a:endParaRPr lang="en-US" sz="1800" dirty="0">
                  <a:sym typeface="Wingdings" panose="05000000000000000000" pitchFamily="2" charset="2"/>
                </a:endParaRP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sym typeface="Wingdings" panose="05000000000000000000" pitchFamily="2" charset="2"/>
                  </a:rPr>
                  <a:t>Poles material 0.35mm 50% </a:t>
                </a:r>
                <a:r>
                  <a:rPr lang="en-US" sz="1800" dirty="0" err="1">
                    <a:sym typeface="Wingdings" panose="05000000000000000000" pitchFamily="2" charset="2"/>
                  </a:rPr>
                  <a:t>FeCo</a:t>
                </a:r>
                <a:r>
                  <a:rPr lang="en-US" sz="1800" dirty="0">
                    <a:sym typeface="Wingdings" panose="05000000000000000000" pitchFamily="2" charset="2"/>
                  </a:rPr>
                  <a:t> iron</a:t>
                </a: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Calculated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mmf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for the airgap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mmF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05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𝑇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∙0.03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n-GB" sz="105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=</a:t>
                </a:r>
                <a:r>
                  <a:rPr lang="en-US" sz="1800" dirty="0"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47.7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kAt</a:t>
                </a:r>
                <a:endParaRPr lang="en-US" sz="1800" dirty="0">
                  <a:sym typeface="Wingdings" panose="05000000000000000000" pitchFamily="2" charset="2"/>
                </a:endParaRPr>
              </a:p>
              <a:p>
                <a:pPr marL="0" indent="0">
                  <a:buFont typeface="Arial"/>
                  <a:buNone/>
                </a:pPr>
                <a:r>
                  <a:rPr lang="en-US" sz="1800" dirty="0">
                    <a:sym typeface="Wingdings" panose="05000000000000000000" pitchFamily="2" charset="2"/>
                  </a:rPr>
                  <a:t>Bag=1.5T</a:t>
                </a:r>
                <a:endParaRPr lang="en-US" sz="1800" dirty="0"/>
              </a:p>
              <a:p>
                <a:pPr marL="0" indent="0">
                  <a:buFont typeface="Arial"/>
                  <a:buNone/>
                </a:pPr>
                <a:endParaRPr lang="en-US" sz="1800" dirty="0"/>
              </a:p>
            </p:txBody>
          </p:sp>
        </mc:Choice>
        <mc:Fallback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9E5B7860-83D7-8981-AD9D-92FACEBBC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4688" y="2813641"/>
                <a:ext cx="5544187" cy="1916517"/>
              </a:xfrm>
              <a:prstGeom prst="rect">
                <a:avLst/>
              </a:prstGeom>
              <a:blipFill>
                <a:blip r:embed="rId8"/>
                <a:stretch>
                  <a:fillRect l="-770" t="-19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7359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87653-E566-3BC8-CA06-CCE66FEE8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F8BD439-871A-6B58-EEF6-C8729937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Autofit/>
          </a:bodyPr>
          <a:lstStyle/>
          <a:p>
            <a:r>
              <a:rPr lang="en-US" sz="3200" dirty="0"/>
              <a:t>Ideas for the full power-converters/magnets system</a:t>
            </a:r>
            <a:endParaRPr lang="en-GB" sz="3200" dirty="0"/>
          </a:p>
        </p:txBody>
      </p:sp>
      <p:pic>
        <p:nvPicPr>
          <p:cNvPr id="7" name="Picture 6" descr="A circular diagram of a circle&#10;&#10;Description automatically generated with medium confidence">
            <a:extLst>
              <a:ext uri="{FF2B5EF4-FFF2-40B4-BE49-F238E27FC236}">
                <a16:creationId xmlns:a16="http://schemas.microsoft.com/office/drawing/2014/main" id="{A967FD4C-3810-610B-2ACE-34CF29CED8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69" r="74207" b="39736"/>
          <a:stretch/>
        </p:blipFill>
        <p:spPr>
          <a:xfrm>
            <a:off x="126400" y="3494964"/>
            <a:ext cx="4442922" cy="3022093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50DB863-1A30-135B-0BAB-1ECEABACFD3C}"/>
              </a:ext>
            </a:extLst>
          </p:cNvPr>
          <p:cNvSpPr txBox="1">
            <a:spLocks/>
          </p:cNvSpPr>
          <p:nvPr/>
        </p:nvSpPr>
        <p:spPr>
          <a:xfrm>
            <a:off x="126400" y="844257"/>
            <a:ext cx="9791165" cy="2857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tx1"/>
                </a:solidFill>
                <a:highlight>
                  <a:srgbClr val="FFFF00"/>
                </a:highlight>
              </a:rPr>
              <a:t>Note: this is only an example. The models developed at this stage should be parametric for as much as it is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The RCS is divided in 48 sector (to match with 24 RF sectors)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Each sector consists of:</a:t>
            </a:r>
            <a:br>
              <a:rPr lang="en-US" sz="2000" b="0" dirty="0">
                <a:solidFill>
                  <a:schemeClr val="tx1"/>
                </a:solidFill>
              </a:rPr>
            </a:br>
            <a:r>
              <a:rPr lang="en-US" sz="2000" b="0" dirty="0">
                <a:solidFill>
                  <a:schemeClr val="tx1"/>
                </a:solidFill>
              </a:rPr>
              <a:t>8 parallel circuits with 8 series power cells each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Magnet’s coils are eight times interleaved to balance circuit’s impedances =&gt; each parallel branch has the same magnet’s parameters over the 8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In each sector super and normal conductive dipoles and quadrupoles are interleaved.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92D3D3C-00E5-C9A8-A636-3C27EA62A94A}"/>
              </a:ext>
            </a:extLst>
          </p:cNvPr>
          <p:cNvCxnSpPr>
            <a:cxnSpLocks/>
            <a:stCxn id="13" idx="2"/>
            <a:endCxn id="15" idx="1"/>
          </p:cNvCxnSpPr>
          <p:nvPr/>
        </p:nvCxnSpPr>
        <p:spPr>
          <a:xfrm>
            <a:off x="1126339" y="5091367"/>
            <a:ext cx="3973453" cy="359965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A584788-C244-8328-1697-EF40B044E3D0}"/>
              </a:ext>
            </a:extLst>
          </p:cNvPr>
          <p:cNvSpPr/>
          <p:nvPr/>
        </p:nvSpPr>
        <p:spPr>
          <a:xfrm rot="18645921">
            <a:off x="492071" y="4637505"/>
            <a:ext cx="852616" cy="5491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34D0BBCD-7021-245E-5342-43C97FC15C14}"/>
              </a:ext>
            </a:extLst>
          </p:cNvPr>
          <p:cNvGrpSpPr/>
          <p:nvPr/>
        </p:nvGrpSpPr>
        <p:grpSpPr>
          <a:xfrm>
            <a:off x="5099792" y="3771900"/>
            <a:ext cx="4189377" cy="3358864"/>
            <a:chOff x="5099792" y="3771900"/>
            <a:chExt cx="4189377" cy="3358864"/>
          </a:xfrm>
        </p:grpSpPr>
        <p:grpSp>
          <p:nvGrpSpPr>
            <p:cNvPr id="19" name="Content Placeholder 7">
              <a:extLst>
                <a:ext uri="{FF2B5EF4-FFF2-40B4-BE49-F238E27FC236}">
                  <a16:creationId xmlns:a16="http://schemas.microsoft.com/office/drawing/2014/main" id="{65B669CB-8BA8-8A80-B177-8F04AE09246E}"/>
                </a:ext>
              </a:extLst>
            </p:cNvPr>
            <p:cNvGrpSpPr/>
            <p:nvPr/>
          </p:nvGrpSpPr>
          <p:grpSpPr>
            <a:xfrm>
              <a:off x="5223974" y="3808187"/>
              <a:ext cx="3917783" cy="3271261"/>
              <a:chOff x="5223974" y="3808187"/>
              <a:chExt cx="3917783" cy="3271261"/>
            </a:xfrm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719DDBC9-8854-7C61-1883-8F2B0AED9634}"/>
                  </a:ext>
                </a:extLst>
              </p:cNvPr>
              <p:cNvSpPr/>
              <p:nvPr/>
            </p:nvSpPr>
            <p:spPr>
              <a:xfrm>
                <a:off x="8759753" y="4105285"/>
                <a:ext cx="117723" cy="8252"/>
              </a:xfrm>
              <a:custGeom>
                <a:avLst/>
                <a:gdLst>
                  <a:gd name="connsiteX0" fmla="*/ 436 w 117723"/>
                  <a:gd name="connsiteY0" fmla="*/ -572 h 8252"/>
                  <a:gd name="connsiteX1" fmla="*/ 118160 w 117723"/>
                  <a:gd name="connsiteY1" fmla="*/ -572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723" h="8252">
                    <a:moveTo>
                      <a:pt x="436" y="-572"/>
                    </a:moveTo>
                    <a:lnTo>
                      <a:pt x="118160" y="-572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3D3CDBE-D44F-F336-B256-9602100E8E68}"/>
                  </a:ext>
                </a:extLst>
              </p:cNvPr>
              <p:cNvSpPr/>
              <p:nvPr/>
            </p:nvSpPr>
            <p:spPr>
              <a:xfrm>
                <a:off x="8409493" y="4105285"/>
                <a:ext cx="117723" cy="8252"/>
              </a:xfrm>
              <a:custGeom>
                <a:avLst/>
                <a:gdLst>
                  <a:gd name="connsiteX0" fmla="*/ 394 w 117723"/>
                  <a:gd name="connsiteY0" fmla="*/ -572 h 8252"/>
                  <a:gd name="connsiteX1" fmla="*/ 118117 w 117723"/>
                  <a:gd name="connsiteY1" fmla="*/ -572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723" h="8252">
                    <a:moveTo>
                      <a:pt x="394" y="-572"/>
                    </a:moveTo>
                    <a:lnTo>
                      <a:pt x="118117" y="-572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7E7CE64-9849-ECA9-046B-74BAD8DA1233}"/>
                  </a:ext>
                </a:extLst>
              </p:cNvPr>
              <p:cNvSpPr/>
              <p:nvPr/>
            </p:nvSpPr>
            <p:spPr>
              <a:xfrm>
                <a:off x="7888699" y="4105285"/>
                <a:ext cx="121856" cy="8252"/>
              </a:xfrm>
              <a:custGeom>
                <a:avLst/>
                <a:gdLst>
                  <a:gd name="connsiteX0" fmla="*/ 331 w 121856"/>
                  <a:gd name="connsiteY0" fmla="*/ -572 h 8252"/>
                  <a:gd name="connsiteX1" fmla="*/ 122188 w 121856"/>
                  <a:gd name="connsiteY1" fmla="*/ -572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1856" h="8252">
                    <a:moveTo>
                      <a:pt x="331" y="-572"/>
                    </a:moveTo>
                    <a:lnTo>
                      <a:pt x="122188" y="-572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4C793E02-E78C-9638-8BF5-D7C9CF5E847A}"/>
                  </a:ext>
                </a:extLst>
              </p:cNvPr>
              <p:cNvSpPr/>
              <p:nvPr/>
            </p:nvSpPr>
            <p:spPr>
              <a:xfrm>
                <a:off x="7539695" y="4105285"/>
                <a:ext cx="114664" cy="8252"/>
              </a:xfrm>
              <a:custGeom>
                <a:avLst/>
                <a:gdLst>
                  <a:gd name="connsiteX0" fmla="*/ 289 w 114664"/>
                  <a:gd name="connsiteY0" fmla="*/ -572 h 8252"/>
                  <a:gd name="connsiteX1" fmla="*/ 114953 w 114664"/>
                  <a:gd name="connsiteY1" fmla="*/ -572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664" h="8252">
                    <a:moveTo>
                      <a:pt x="289" y="-572"/>
                    </a:moveTo>
                    <a:lnTo>
                      <a:pt x="114953" y="-572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07F0739D-B21C-A12E-F2F0-CD4E2A881586}"/>
                  </a:ext>
                </a:extLst>
              </p:cNvPr>
              <p:cNvSpPr/>
              <p:nvPr/>
            </p:nvSpPr>
            <p:spPr>
              <a:xfrm>
                <a:off x="7019397" y="4105285"/>
                <a:ext cx="115904" cy="8252"/>
              </a:xfrm>
              <a:custGeom>
                <a:avLst/>
                <a:gdLst>
                  <a:gd name="connsiteX0" fmla="*/ 226 w 115904"/>
                  <a:gd name="connsiteY0" fmla="*/ -572 h 8252"/>
                  <a:gd name="connsiteX1" fmla="*/ 116131 w 115904"/>
                  <a:gd name="connsiteY1" fmla="*/ -572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904" h="8252">
                    <a:moveTo>
                      <a:pt x="226" y="-572"/>
                    </a:moveTo>
                    <a:lnTo>
                      <a:pt x="116131" y="-572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5A5A681-B991-25D4-66A5-E07C974FC647}"/>
                  </a:ext>
                </a:extLst>
              </p:cNvPr>
              <p:cNvSpPr/>
              <p:nvPr/>
            </p:nvSpPr>
            <p:spPr>
              <a:xfrm>
                <a:off x="6670658" y="4106160"/>
                <a:ext cx="114416" cy="8252"/>
              </a:xfrm>
              <a:custGeom>
                <a:avLst/>
                <a:gdLst>
                  <a:gd name="connsiteX0" fmla="*/ 184 w 114416"/>
                  <a:gd name="connsiteY0" fmla="*/ -571 h 8252"/>
                  <a:gd name="connsiteX1" fmla="*/ 114600 w 114416"/>
                  <a:gd name="connsiteY1" fmla="*/ -571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416" h="8252">
                    <a:moveTo>
                      <a:pt x="184" y="-571"/>
                    </a:moveTo>
                    <a:lnTo>
                      <a:pt x="114600" y="-571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40B69A6-FBD4-65A9-1E87-5F72027204A0}"/>
                  </a:ext>
                </a:extLst>
              </p:cNvPr>
              <p:cNvSpPr/>
              <p:nvPr/>
            </p:nvSpPr>
            <p:spPr>
              <a:xfrm>
                <a:off x="6145954" y="4105285"/>
                <a:ext cx="117144" cy="8252"/>
              </a:xfrm>
              <a:custGeom>
                <a:avLst/>
                <a:gdLst>
                  <a:gd name="connsiteX0" fmla="*/ 120 w 117144"/>
                  <a:gd name="connsiteY0" fmla="*/ -572 h 8252"/>
                  <a:gd name="connsiteX1" fmla="*/ 117265 w 117144"/>
                  <a:gd name="connsiteY1" fmla="*/ -572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144" h="8252">
                    <a:moveTo>
                      <a:pt x="120" y="-572"/>
                    </a:moveTo>
                    <a:lnTo>
                      <a:pt x="117265" y="-572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BA3A3DE-3963-5A08-6011-DD3C93942632}"/>
                  </a:ext>
                </a:extLst>
              </p:cNvPr>
              <p:cNvSpPr/>
              <p:nvPr/>
            </p:nvSpPr>
            <p:spPr>
              <a:xfrm>
                <a:off x="5795673" y="4105285"/>
                <a:ext cx="116566" cy="8252"/>
              </a:xfrm>
              <a:custGeom>
                <a:avLst/>
                <a:gdLst>
                  <a:gd name="connsiteX0" fmla="*/ 78 w 116566"/>
                  <a:gd name="connsiteY0" fmla="*/ -572 h 8252"/>
                  <a:gd name="connsiteX1" fmla="*/ 116644 w 116566"/>
                  <a:gd name="connsiteY1" fmla="*/ -572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6566" h="8252">
                    <a:moveTo>
                      <a:pt x="78" y="-572"/>
                    </a:moveTo>
                    <a:lnTo>
                      <a:pt x="116644" y="-572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28" name="Content Placeholder 7">
                <a:extLst>
                  <a:ext uri="{FF2B5EF4-FFF2-40B4-BE49-F238E27FC236}">
                    <a16:creationId xmlns:a16="http://schemas.microsoft.com/office/drawing/2014/main" id="{5CD58BE8-0599-1142-9157-187ED9F540B8}"/>
                  </a:ext>
                </a:extLst>
              </p:cNvPr>
              <p:cNvGrpSpPr/>
              <p:nvPr/>
            </p:nvGrpSpPr>
            <p:grpSpPr>
              <a:xfrm>
                <a:off x="5291888" y="3953365"/>
                <a:ext cx="602336" cy="270761"/>
                <a:chOff x="5291888" y="3953365"/>
                <a:chExt cx="602336" cy="270761"/>
              </a:xfrm>
            </p:grpSpPr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3FC9DBF0-F12B-3BAB-8FB4-15C8451B6CEE}"/>
                    </a:ext>
                  </a:extLst>
                </p:cNvPr>
                <p:cNvSpPr/>
                <p:nvPr/>
              </p:nvSpPr>
              <p:spPr>
                <a:xfrm>
                  <a:off x="5395608" y="3973242"/>
                  <a:ext cx="398922" cy="250884"/>
                </a:xfrm>
                <a:custGeom>
                  <a:avLst/>
                  <a:gdLst>
                    <a:gd name="connsiteX0" fmla="*/ 29 w 398922"/>
                    <a:gd name="connsiteY0" fmla="*/ -557 h 250884"/>
                    <a:gd name="connsiteX1" fmla="*/ 398952 w 398922"/>
                    <a:gd name="connsiteY1" fmla="*/ -557 h 250884"/>
                    <a:gd name="connsiteX2" fmla="*/ 398952 w 398922"/>
                    <a:gd name="connsiteY2" fmla="*/ 250328 h 250884"/>
                    <a:gd name="connsiteX3" fmla="*/ 29 w 398922"/>
                    <a:gd name="connsiteY3" fmla="*/ 250328 h 250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8922" h="250884">
                      <a:moveTo>
                        <a:pt x="29" y="-557"/>
                      </a:moveTo>
                      <a:lnTo>
                        <a:pt x="398952" y="-557"/>
                      </a:lnTo>
                      <a:lnTo>
                        <a:pt x="398952" y="250328"/>
                      </a:lnTo>
                      <a:lnTo>
                        <a:pt x="29" y="250328"/>
                      </a:ln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AC547A9A-0016-B744-CE5F-A3A23665E51A}"/>
                    </a:ext>
                  </a:extLst>
                </p:cNvPr>
                <p:cNvSpPr/>
                <p:nvPr/>
              </p:nvSpPr>
              <p:spPr>
                <a:xfrm>
                  <a:off x="5455447" y="4013060"/>
                  <a:ext cx="171537" cy="171239"/>
                </a:xfrm>
                <a:custGeom>
                  <a:avLst/>
                  <a:gdLst>
                    <a:gd name="connsiteX0" fmla="*/ 171574 w 171537"/>
                    <a:gd name="connsiteY0" fmla="*/ 85058 h 171239"/>
                    <a:gd name="connsiteX1" fmla="*/ 85805 w 171537"/>
                    <a:gd name="connsiteY1" fmla="*/ 170677 h 171239"/>
                    <a:gd name="connsiteX2" fmla="*/ 37 w 171537"/>
                    <a:gd name="connsiteY2" fmla="*/ 85058 h 171239"/>
                    <a:gd name="connsiteX3" fmla="*/ 85805 w 171537"/>
                    <a:gd name="connsiteY3" fmla="*/ -562 h 171239"/>
                    <a:gd name="connsiteX4" fmla="*/ 171574 w 171537"/>
                    <a:gd name="connsiteY4" fmla="*/ 85058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574" y="85058"/>
                      </a:moveTo>
                      <a:cubicBezTo>
                        <a:pt x="171574" y="132344"/>
                        <a:pt x="133174" y="170677"/>
                        <a:pt x="85805" y="170677"/>
                      </a:cubicBezTo>
                      <a:cubicBezTo>
                        <a:pt x="38437" y="170677"/>
                        <a:pt x="37" y="132344"/>
                        <a:pt x="37" y="85058"/>
                      </a:cubicBezTo>
                      <a:cubicBezTo>
                        <a:pt x="37" y="37771"/>
                        <a:pt x="38437" y="-562"/>
                        <a:pt x="85805" y="-562"/>
                      </a:cubicBezTo>
                      <a:cubicBezTo>
                        <a:pt x="133174" y="-562"/>
                        <a:pt x="171574" y="37771"/>
                        <a:pt x="171574" y="85058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77C460EE-C29B-7959-9BFB-502EF1A6F9C8}"/>
                    </a:ext>
                  </a:extLst>
                </p:cNvPr>
                <p:cNvSpPr/>
                <p:nvPr/>
              </p:nvSpPr>
              <p:spPr>
                <a:xfrm>
                  <a:off x="5563156" y="4013060"/>
                  <a:ext cx="171537" cy="171239"/>
                </a:xfrm>
                <a:custGeom>
                  <a:avLst/>
                  <a:gdLst>
                    <a:gd name="connsiteX0" fmla="*/ 171587 w 171537"/>
                    <a:gd name="connsiteY0" fmla="*/ 85058 h 171239"/>
                    <a:gd name="connsiteX1" fmla="*/ 85818 w 171537"/>
                    <a:gd name="connsiteY1" fmla="*/ 170677 h 171239"/>
                    <a:gd name="connsiteX2" fmla="*/ 50 w 171537"/>
                    <a:gd name="connsiteY2" fmla="*/ 85058 h 171239"/>
                    <a:gd name="connsiteX3" fmla="*/ 85818 w 171537"/>
                    <a:gd name="connsiteY3" fmla="*/ -562 h 171239"/>
                    <a:gd name="connsiteX4" fmla="*/ 171587 w 171537"/>
                    <a:gd name="connsiteY4" fmla="*/ 85058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587" y="85058"/>
                      </a:moveTo>
                      <a:cubicBezTo>
                        <a:pt x="171587" y="132344"/>
                        <a:pt x="133187" y="170677"/>
                        <a:pt x="85818" y="170677"/>
                      </a:cubicBezTo>
                      <a:cubicBezTo>
                        <a:pt x="38450" y="170677"/>
                        <a:pt x="50" y="132344"/>
                        <a:pt x="50" y="85058"/>
                      </a:cubicBezTo>
                      <a:cubicBezTo>
                        <a:pt x="50" y="37771"/>
                        <a:pt x="38450" y="-562"/>
                        <a:pt x="85818" y="-562"/>
                      </a:cubicBezTo>
                      <a:cubicBezTo>
                        <a:pt x="133187" y="-562"/>
                        <a:pt x="171587" y="37771"/>
                        <a:pt x="171587" y="85058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98BB3C9F-E801-0334-8289-B1C58BF95539}"/>
                    </a:ext>
                  </a:extLst>
                </p:cNvPr>
                <p:cNvSpPr/>
                <p:nvPr/>
              </p:nvSpPr>
              <p:spPr>
                <a:xfrm>
                  <a:off x="5821144" y="3953365"/>
                  <a:ext cx="73081" cy="72954"/>
                </a:xfrm>
                <a:custGeom>
                  <a:avLst/>
                  <a:gdLst>
                    <a:gd name="connsiteX0" fmla="*/ 73162 w 73081"/>
                    <a:gd name="connsiteY0" fmla="*/ 43736 h 72954"/>
                    <a:gd name="connsiteX1" fmla="*/ 44475 w 73081"/>
                    <a:gd name="connsiteY1" fmla="*/ 43736 h 72954"/>
                    <a:gd name="connsiteX2" fmla="*/ 44475 w 73081"/>
                    <a:gd name="connsiteY2" fmla="*/ 72373 h 72954"/>
                    <a:gd name="connsiteX3" fmla="*/ 28768 w 73081"/>
                    <a:gd name="connsiteY3" fmla="*/ 72373 h 72954"/>
                    <a:gd name="connsiteX4" fmla="*/ 28768 w 73081"/>
                    <a:gd name="connsiteY4" fmla="*/ 43736 h 72954"/>
                    <a:gd name="connsiteX5" fmla="*/ 81 w 73081"/>
                    <a:gd name="connsiteY5" fmla="*/ 43736 h 72954"/>
                    <a:gd name="connsiteX6" fmla="*/ 81 w 73081"/>
                    <a:gd name="connsiteY6" fmla="*/ 28056 h 72954"/>
                    <a:gd name="connsiteX7" fmla="*/ 28768 w 73081"/>
                    <a:gd name="connsiteY7" fmla="*/ 28056 h 72954"/>
                    <a:gd name="connsiteX8" fmla="*/ 28768 w 73081"/>
                    <a:gd name="connsiteY8" fmla="*/ -581 h 72954"/>
                    <a:gd name="connsiteX9" fmla="*/ 44475 w 73081"/>
                    <a:gd name="connsiteY9" fmla="*/ -581 h 72954"/>
                    <a:gd name="connsiteX10" fmla="*/ 44475 w 73081"/>
                    <a:gd name="connsiteY10" fmla="*/ 28056 h 72954"/>
                    <a:gd name="connsiteX11" fmla="*/ 73162 w 73081"/>
                    <a:gd name="connsiteY11" fmla="*/ 28056 h 7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081" h="72954">
                      <a:moveTo>
                        <a:pt x="73162" y="43736"/>
                      </a:moveTo>
                      <a:lnTo>
                        <a:pt x="44475" y="43736"/>
                      </a:lnTo>
                      <a:lnTo>
                        <a:pt x="44475" y="72373"/>
                      </a:lnTo>
                      <a:lnTo>
                        <a:pt x="28768" y="72373"/>
                      </a:lnTo>
                      <a:lnTo>
                        <a:pt x="28768" y="43736"/>
                      </a:lnTo>
                      <a:lnTo>
                        <a:pt x="81" y="43736"/>
                      </a:lnTo>
                      <a:lnTo>
                        <a:pt x="81" y="28056"/>
                      </a:lnTo>
                      <a:lnTo>
                        <a:pt x="28768" y="28056"/>
                      </a:lnTo>
                      <a:lnTo>
                        <a:pt x="28768" y="-581"/>
                      </a:lnTo>
                      <a:lnTo>
                        <a:pt x="44475" y="-581"/>
                      </a:lnTo>
                      <a:lnTo>
                        <a:pt x="44475" y="28056"/>
                      </a:lnTo>
                      <a:lnTo>
                        <a:pt x="73162" y="280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886D43E1-5E6B-3B57-C021-65DA19674D6D}"/>
                    </a:ext>
                  </a:extLst>
                </p:cNvPr>
                <p:cNvSpPr/>
                <p:nvPr/>
              </p:nvSpPr>
              <p:spPr>
                <a:xfrm>
                  <a:off x="5291888" y="3983191"/>
                  <a:ext cx="73800" cy="14933"/>
                </a:xfrm>
                <a:custGeom>
                  <a:avLst/>
                  <a:gdLst>
                    <a:gd name="connsiteX0" fmla="*/ 17 w 73800"/>
                    <a:gd name="connsiteY0" fmla="*/ -585 h 14933"/>
                    <a:gd name="connsiteX1" fmla="*/ 73818 w 73800"/>
                    <a:gd name="connsiteY1" fmla="*/ -585 h 14933"/>
                    <a:gd name="connsiteX2" fmla="*/ 73818 w 73800"/>
                    <a:gd name="connsiteY2" fmla="*/ 14349 h 14933"/>
                    <a:gd name="connsiteX3" fmla="*/ 17 w 73800"/>
                    <a:gd name="connsiteY3" fmla="*/ 14349 h 14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00" h="14933">
                      <a:moveTo>
                        <a:pt x="17" y="-585"/>
                      </a:moveTo>
                      <a:lnTo>
                        <a:pt x="73818" y="-585"/>
                      </a:lnTo>
                      <a:lnTo>
                        <a:pt x="73818" y="14349"/>
                      </a:lnTo>
                      <a:lnTo>
                        <a:pt x="17" y="143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34" name="Content Placeholder 7">
                <a:extLst>
                  <a:ext uri="{FF2B5EF4-FFF2-40B4-BE49-F238E27FC236}">
                    <a16:creationId xmlns:a16="http://schemas.microsoft.com/office/drawing/2014/main" id="{A8DBA57A-8BB4-53A7-C9BF-C4DB6BCB6E65}"/>
                  </a:ext>
                </a:extLst>
              </p:cNvPr>
              <p:cNvGrpSpPr/>
              <p:nvPr/>
            </p:nvGrpSpPr>
            <p:grpSpPr>
              <a:xfrm>
                <a:off x="5795057" y="4058492"/>
                <a:ext cx="468080" cy="93574"/>
                <a:chOff x="5795057" y="4058492"/>
                <a:chExt cx="468080" cy="93574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45B75C04-D176-1446-4B6C-587FF2827749}"/>
                    </a:ext>
                  </a:extLst>
                </p:cNvPr>
                <p:cNvSpPr/>
                <p:nvPr/>
              </p:nvSpPr>
              <p:spPr>
                <a:xfrm>
                  <a:off x="5912228" y="4058492"/>
                  <a:ext cx="234343" cy="93574"/>
                </a:xfrm>
                <a:custGeom>
                  <a:avLst/>
                  <a:gdLst>
                    <a:gd name="connsiteX0" fmla="*/ 92 w 234343"/>
                    <a:gd name="connsiteY0" fmla="*/ -566 h 93574"/>
                    <a:gd name="connsiteX1" fmla="*/ 234435 w 234343"/>
                    <a:gd name="connsiteY1" fmla="*/ -566 h 93574"/>
                    <a:gd name="connsiteX2" fmla="*/ 234435 w 234343"/>
                    <a:gd name="connsiteY2" fmla="*/ 93009 h 93574"/>
                    <a:gd name="connsiteX3" fmla="*/ 92 w 234343"/>
                    <a:gd name="connsiteY3" fmla="*/ 93009 h 9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343" h="93574">
                      <a:moveTo>
                        <a:pt x="92" y="-566"/>
                      </a:moveTo>
                      <a:lnTo>
                        <a:pt x="234435" y="-566"/>
                      </a:lnTo>
                      <a:lnTo>
                        <a:pt x="234435" y="93009"/>
                      </a:lnTo>
                      <a:lnTo>
                        <a:pt x="92" y="9300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8F38650F-6EEB-6E0F-61B6-E910332D9E85}"/>
                    </a:ext>
                  </a:extLst>
                </p:cNvPr>
                <p:cNvSpPr/>
                <p:nvPr/>
              </p:nvSpPr>
              <p:spPr>
                <a:xfrm>
                  <a:off x="5795057" y="4105283"/>
                  <a:ext cx="117144" cy="8252"/>
                </a:xfrm>
                <a:custGeom>
                  <a:avLst/>
                  <a:gdLst>
                    <a:gd name="connsiteX0" fmla="*/ 78 w 117144"/>
                    <a:gd name="connsiteY0" fmla="*/ -572 h 8252"/>
                    <a:gd name="connsiteX1" fmla="*/ 117222 w 117144"/>
                    <a:gd name="connsiteY1" fmla="*/ -572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78" y="-572"/>
                      </a:moveTo>
                      <a:lnTo>
                        <a:pt x="117222" y="-572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321B522A-351E-5D9D-C419-610E4548FAF4}"/>
                    </a:ext>
                  </a:extLst>
                </p:cNvPr>
                <p:cNvSpPr/>
                <p:nvPr/>
              </p:nvSpPr>
              <p:spPr>
                <a:xfrm>
                  <a:off x="6146571" y="4105283"/>
                  <a:ext cx="116566" cy="8252"/>
                </a:xfrm>
                <a:custGeom>
                  <a:avLst/>
                  <a:gdLst>
                    <a:gd name="connsiteX0" fmla="*/ 120 w 116566"/>
                    <a:gd name="connsiteY0" fmla="*/ -572 h 8252"/>
                    <a:gd name="connsiteX1" fmla="*/ 116686 w 116566"/>
                    <a:gd name="connsiteY1" fmla="*/ -572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6566" h="8252">
                      <a:moveTo>
                        <a:pt x="120" y="-572"/>
                      </a:moveTo>
                      <a:lnTo>
                        <a:pt x="116686" y="-572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38" name="Content Placeholder 7">
                <a:extLst>
                  <a:ext uri="{FF2B5EF4-FFF2-40B4-BE49-F238E27FC236}">
                    <a16:creationId xmlns:a16="http://schemas.microsoft.com/office/drawing/2014/main" id="{4B23007C-DB4B-A81D-9EDE-906F566E7CD9}"/>
                  </a:ext>
                </a:extLst>
              </p:cNvPr>
              <p:cNvGrpSpPr/>
              <p:nvPr/>
            </p:nvGrpSpPr>
            <p:grpSpPr>
              <a:xfrm>
                <a:off x="6164712" y="3950831"/>
                <a:ext cx="602336" cy="270761"/>
                <a:chOff x="6164712" y="3950831"/>
                <a:chExt cx="602336" cy="270761"/>
              </a:xfrm>
            </p:grpSpPr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9A1AD0FA-2521-3943-1AFA-C98DD690D78F}"/>
                    </a:ext>
                  </a:extLst>
                </p:cNvPr>
                <p:cNvSpPr/>
                <p:nvPr/>
              </p:nvSpPr>
              <p:spPr>
                <a:xfrm>
                  <a:off x="6268431" y="3970708"/>
                  <a:ext cx="398922" cy="250884"/>
                </a:xfrm>
                <a:custGeom>
                  <a:avLst/>
                  <a:gdLst>
                    <a:gd name="connsiteX0" fmla="*/ 135 w 398922"/>
                    <a:gd name="connsiteY0" fmla="*/ -558 h 250884"/>
                    <a:gd name="connsiteX1" fmla="*/ 399058 w 398922"/>
                    <a:gd name="connsiteY1" fmla="*/ -558 h 250884"/>
                    <a:gd name="connsiteX2" fmla="*/ 399058 w 398922"/>
                    <a:gd name="connsiteY2" fmla="*/ 250327 h 250884"/>
                    <a:gd name="connsiteX3" fmla="*/ 135 w 398922"/>
                    <a:gd name="connsiteY3" fmla="*/ 250327 h 250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8922" h="250884">
                      <a:moveTo>
                        <a:pt x="135" y="-558"/>
                      </a:moveTo>
                      <a:lnTo>
                        <a:pt x="399058" y="-558"/>
                      </a:lnTo>
                      <a:lnTo>
                        <a:pt x="399058" y="250327"/>
                      </a:lnTo>
                      <a:lnTo>
                        <a:pt x="135" y="250327"/>
                      </a:ln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024D2DEC-18B1-7109-35BF-BB3D7C26CF42}"/>
                    </a:ext>
                  </a:extLst>
                </p:cNvPr>
                <p:cNvSpPr/>
                <p:nvPr/>
              </p:nvSpPr>
              <p:spPr>
                <a:xfrm>
                  <a:off x="6328270" y="4010526"/>
                  <a:ext cx="171537" cy="171239"/>
                </a:xfrm>
                <a:custGeom>
                  <a:avLst/>
                  <a:gdLst>
                    <a:gd name="connsiteX0" fmla="*/ 171680 w 171537"/>
                    <a:gd name="connsiteY0" fmla="*/ 85057 h 171239"/>
                    <a:gd name="connsiteX1" fmla="*/ 85911 w 171537"/>
                    <a:gd name="connsiteY1" fmla="*/ 170677 h 171239"/>
                    <a:gd name="connsiteX2" fmla="*/ 142 w 171537"/>
                    <a:gd name="connsiteY2" fmla="*/ 85057 h 171239"/>
                    <a:gd name="connsiteX3" fmla="*/ 85911 w 171537"/>
                    <a:gd name="connsiteY3" fmla="*/ -562 h 171239"/>
                    <a:gd name="connsiteX4" fmla="*/ 171680 w 171537"/>
                    <a:gd name="connsiteY4" fmla="*/ 85057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680" y="85057"/>
                      </a:moveTo>
                      <a:cubicBezTo>
                        <a:pt x="171680" y="132344"/>
                        <a:pt x="133280" y="170677"/>
                        <a:pt x="85911" y="170677"/>
                      </a:cubicBezTo>
                      <a:cubicBezTo>
                        <a:pt x="38542" y="170677"/>
                        <a:pt x="142" y="132344"/>
                        <a:pt x="142" y="85057"/>
                      </a:cubicBezTo>
                      <a:cubicBezTo>
                        <a:pt x="142" y="37771"/>
                        <a:pt x="38542" y="-562"/>
                        <a:pt x="85911" y="-562"/>
                      </a:cubicBezTo>
                      <a:cubicBezTo>
                        <a:pt x="133280" y="-562"/>
                        <a:pt x="171680" y="37771"/>
                        <a:pt x="171680" y="85057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45581834-EC26-EC5B-017E-68D9EBE6CF0F}"/>
                    </a:ext>
                  </a:extLst>
                </p:cNvPr>
                <p:cNvSpPr/>
                <p:nvPr/>
              </p:nvSpPr>
              <p:spPr>
                <a:xfrm>
                  <a:off x="6435979" y="4010526"/>
                  <a:ext cx="171537" cy="171239"/>
                </a:xfrm>
                <a:custGeom>
                  <a:avLst/>
                  <a:gdLst>
                    <a:gd name="connsiteX0" fmla="*/ 171693 w 171537"/>
                    <a:gd name="connsiteY0" fmla="*/ 85057 h 171239"/>
                    <a:gd name="connsiteX1" fmla="*/ 85924 w 171537"/>
                    <a:gd name="connsiteY1" fmla="*/ 170677 h 171239"/>
                    <a:gd name="connsiteX2" fmla="*/ 155 w 171537"/>
                    <a:gd name="connsiteY2" fmla="*/ 85057 h 171239"/>
                    <a:gd name="connsiteX3" fmla="*/ 85924 w 171537"/>
                    <a:gd name="connsiteY3" fmla="*/ -562 h 171239"/>
                    <a:gd name="connsiteX4" fmla="*/ 171693 w 171537"/>
                    <a:gd name="connsiteY4" fmla="*/ 85057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693" y="85057"/>
                      </a:moveTo>
                      <a:cubicBezTo>
                        <a:pt x="171693" y="132344"/>
                        <a:pt x="133293" y="170677"/>
                        <a:pt x="85924" y="170677"/>
                      </a:cubicBezTo>
                      <a:cubicBezTo>
                        <a:pt x="38555" y="170677"/>
                        <a:pt x="155" y="132344"/>
                        <a:pt x="155" y="85057"/>
                      </a:cubicBezTo>
                      <a:cubicBezTo>
                        <a:pt x="155" y="37771"/>
                        <a:pt x="38555" y="-562"/>
                        <a:pt x="85924" y="-562"/>
                      </a:cubicBezTo>
                      <a:cubicBezTo>
                        <a:pt x="133293" y="-562"/>
                        <a:pt x="171693" y="37771"/>
                        <a:pt x="171693" y="85057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7AD449D9-9576-441E-2078-B61C6C059729}"/>
                    </a:ext>
                  </a:extLst>
                </p:cNvPr>
                <p:cNvSpPr/>
                <p:nvPr/>
              </p:nvSpPr>
              <p:spPr>
                <a:xfrm>
                  <a:off x="6693967" y="3950831"/>
                  <a:ext cx="73081" cy="72954"/>
                </a:xfrm>
                <a:custGeom>
                  <a:avLst/>
                  <a:gdLst>
                    <a:gd name="connsiteX0" fmla="*/ 73268 w 73081"/>
                    <a:gd name="connsiteY0" fmla="*/ 43736 h 72954"/>
                    <a:gd name="connsiteX1" fmla="*/ 44581 w 73081"/>
                    <a:gd name="connsiteY1" fmla="*/ 43736 h 72954"/>
                    <a:gd name="connsiteX2" fmla="*/ 44581 w 73081"/>
                    <a:gd name="connsiteY2" fmla="*/ 72373 h 72954"/>
                    <a:gd name="connsiteX3" fmla="*/ 28873 w 73081"/>
                    <a:gd name="connsiteY3" fmla="*/ 72373 h 72954"/>
                    <a:gd name="connsiteX4" fmla="*/ 28873 w 73081"/>
                    <a:gd name="connsiteY4" fmla="*/ 43736 h 72954"/>
                    <a:gd name="connsiteX5" fmla="*/ 186 w 73081"/>
                    <a:gd name="connsiteY5" fmla="*/ 43736 h 72954"/>
                    <a:gd name="connsiteX6" fmla="*/ 186 w 73081"/>
                    <a:gd name="connsiteY6" fmla="*/ 28056 h 72954"/>
                    <a:gd name="connsiteX7" fmla="*/ 28873 w 73081"/>
                    <a:gd name="connsiteY7" fmla="*/ 28056 h 72954"/>
                    <a:gd name="connsiteX8" fmla="*/ 28873 w 73081"/>
                    <a:gd name="connsiteY8" fmla="*/ -581 h 72954"/>
                    <a:gd name="connsiteX9" fmla="*/ 44581 w 73081"/>
                    <a:gd name="connsiteY9" fmla="*/ -581 h 72954"/>
                    <a:gd name="connsiteX10" fmla="*/ 44581 w 73081"/>
                    <a:gd name="connsiteY10" fmla="*/ 28056 h 72954"/>
                    <a:gd name="connsiteX11" fmla="*/ 73268 w 73081"/>
                    <a:gd name="connsiteY11" fmla="*/ 28056 h 7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081" h="72954">
                      <a:moveTo>
                        <a:pt x="73268" y="43736"/>
                      </a:moveTo>
                      <a:lnTo>
                        <a:pt x="44581" y="43736"/>
                      </a:lnTo>
                      <a:lnTo>
                        <a:pt x="44581" y="72373"/>
                      </a:lnTo>
                      <a:lnTo>
                        <a:pt x="28873" y="72373"/>
                      </a:lnTo>
                      <a:lnTo>
                        <a:pt x="28873" y="43736"/>
                      </a:lnTo>
                      <a:lnTo>
                        <a:pt x="186" y="43736"/>
                      </a:lnTo>
                      <a:lnTo>
                        <a:pt x="186" y="28056"/>
                      </a:lnTo>
                      <a:lnTo>
                        <a:pt x="28873" y="28056"/>
                      </a:lnTo>
                      <a:lnTo>
                        <a:pt x="28873" y="-581"/>
                      </a:lnTo>
                      <a:lnTo>
                        <a:pt x="44581" y="-581"/>
                      </a:lnTo>
                      <a:lnTo>
                        <a:pt x="44581" y="28056"/>
                      </a:lnTo>
                      <a:lnTo>
                        <a:pt x="73268" y="280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16036B11-6CBD-0D57-0B22-7C1F16ED3D4D}"/>
                    </a:ext>
                  </a:extLst>
                </p:cNvPr>
                <p:cNvSpPr/>
                <p:nvPr/>
              </p:nvSpPr>
              <p:spPr>
                <a:xfrm>
                  <a:off x="6164712" y="3980657"/>
                  <a:ext cx="73800" cy="14933"/>
                </a:xfrm>
                <a:custGeom>
                  <a:avLst/>
                  <a:gdLst>
                    <a:gd name="connsiteX0" fmla="*/ 122 w 73800"/>
                    <a:gd name="connsiteY0" fmla="*/ -585 h 14933"/>
                    <a:gd name="connsiteX1" fmla="*/ 73923 w 73800"/>
                    <a:gd name="connsiteY1" fmla="*/ -585 h 14933"/>
                    <a:gd name="connsiteX2" fmla="*/ 73923 w 73800"/>
                    <a:gd name="connsiteY2" fmla="*/ 14349 h 14933"/>
                    <a:gd name="connsiteX3" fmla="*/ 122 w 73800"/>
                    <a:gd name="connsiteY3" fmla="*/ 14349 h 14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00" h="14933">
                      <a:moveTo>
                        <a:pt x="122" y="-585"/>
                      </a:moveTo>
                      <a:lnTo>
                        <a:pt x="73923" y="-585"/>
                      </a:lnTo>
                      <a:lnTo>
                        <a:pt x="73923" y="14349"/>
                      </a:lnTo>
                      <a:lnTo>
                        <a:pt x="122" y="143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4" name="Content Placeholder 7">
                <a:extLst>
                  <a:ext uri="{FF2B5EF4-FFF2-40B4-BE49-F238E27FC236}">
                    <a16:creationId xmlns:a16="http://schemas.microsoft.com/office/drawing/2014/main" id="{F2399A03-EAEA-9DD4-564A-DEC991D2EAFA}"/>
                  </a:ext>
                </a:extLst>
              </p:cNvPr>
              <p:cNvGrpSpPr/>
              <p:nvPr/>
            </p:nvGrpSpPr>
            <p:grpSpPr>
              <a:xfrm>
                <a:off x="6667880" y="4059367"/>
                <a:ext cx="468659" cy="93574"/>
                <a:chOff x="6667880" y="4059367"/>
                <a:chExt cx="468659" cy="93574"/>
              </a:xfrm>
            </p:grpSpPr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C70909DC-EC1A-631F-7413-0ECA7E8A22FC}"/>
                    </a:ext>
                  </a:extLst>
                </p:cNvPr>
                <p:cNvSpPr/>
                <p:nvPr/>
              </p:nvSpPr>
              <p:spPr>
                <a:xfrm>
                  <a:off x="6785051" y="4059367"/>
                  <a:ext cx="234343" cy="93574"/>
                </a:xfrm>
                <a:custGeom>
                  <a:avLst/>
                  <a:gdLst>
                    <a:gd name="connsiteX0" fmla="*/ 197 w 234343"/>
                    <a:gd name="connsiteY0" fmla="*/ -566 h 93574"/>
                    <a:gd name="connsiteX1" fmla="*/ 234541 w 234343"/>
                    <a:gd name="connsiteY1" fmla="*/ -566 h 93574"/>
                    <a:gd name="connsiteX2" fmla="*/ 234541 w 234343"/>
                    <a:gd name="connsiteY2" fmla="*/ 93009 h 93574"/>
                    <a:gd name="connsiteX3" fmla="*/ 197 w 234343"/>
                    <a:gd name="connsiteY3" fmla="*/ 93009 h 9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343" h="93574">
                      <a:moveTo>
                        <a:pt x="197" y="-566"/>
                      </a:moveTo>
                      <a:lnTo>
                        <a:pt x="234541" y="-566"/>
                      </a:lnTo>
                      <a:lnTo>
                        <a:pt x="234541" y="93009"/>
                      </a:lnTo>
                      <a:lnTo>
                        <a:pt x="197" y="9300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ED3E3EE3-01F2-1C69-4BDB-D25C01B834C8}"/>
                    </a:ext>
                  </a:extLst>
                </p:cNvPr>
                <p:cNvSpPr/>
                <p:nvPr/>
              </p:nvSpPr>
              <p:spPr>
                <a:xfrm>
                  <a:off x="6667880" y="4106158"/>
                  <a:ext cx="117144" cy="8252"/>
                </a:xfrm>
                <a:custGeom>
                  <a:avLst/>
                  <a:gdLst>
                    <a:gd name="connsiteX0" fmla="*/ 183 w 117144"/>
                    <a:gd name="connsiteY0" fmla="*/ -571 h 8252"/>
                    <a:gd name="connsiteX1" fmla="*/ 117328 w 117144"/>
                    <a:gd name="connsiteY1" fmla="*/ -57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183" y="-571"/>
                      </a:moveTo>
                      <a:lnTo>
                        <a:pt x="117328" y="-571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A90B70CE-B21B-5981-0A69-D33F254C3D38}"/>
                    </a:ext>
                  </a:extLst>
                </p:cNvPr>
                <p:cNvSpPr/>
                <p:nvPr/>
              </p:nvSpPr>
              <p:spPr>
                <a:xfrm>
                  <a:off x="7019395" y="4106158"/>
                  <a:ext cx="117144" cy="8252"/>
                </a:xfrm>
                <a:custGeom>
                  <a:avLst/>
                  <a:gdLst>
                    <a:gd name="connsiteX0" fmla="*/ 226 w 117144"/>
                    <a:gd name="connsiteY0" fmla="*/ -571 h 8252"/>
                    <a:gd name="connsiteX1" fmla="*/ 117371 w 117144"/>
                    <a:gd name="connsiteY1" fmla="*/ -57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226" y="-571"/>
                      </a:moveTo>
                      <a:lnTo>
                        <a:pt x="117371" y="-571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48" name="Content Placeholder 7">
                <a:extLst>
                  <a:ext uri="{FF2B5EF4-FFF2-40B4-BE49-F238E27FC236}">
                    <a16:creationId xmlns:a16="http://schemas.microsoft.com/office/drawing/2014/main" id="{8A909463-1C9E-8618-80C0-B3CE5B1940C8}"/>
                  </a:ext>
                </a:extLst>
              </p:cNvPr>
              <p:cNvGrpSpPr/>
              <p:nvPr/>
            </p:nvGrpSpPr>
            <p:grpSpPr>
              <a:xfrm>
                <a:off x="7034022" y="3953365"/>
                <a:ext cx="602336" cy="270761"/>
                <a:chOff x="7034022" y="3953365"/>
                <a:chExt cx="602336" cy="270761"/>
              </a:xfrm>
            </p:grpSpPr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2A601250-D07A-9A06-985B-573D17359870}"/>
                    </a:ext>
                  </a:extLst>
                </p:cNvPr>
                <p:cNvSpPr/>
                <p:nvPr/>
              </p:nvSpPr>
              <p:spPr>
                <a:xfrm>
                  <a:off x="7137741" y="3973242"/>
                  <a:ext cx="398922" cy="250884"/>
                </a:xfrm>
                <a:custGeom>
                  <a:avLst/>
                  <a:gdLst>
                    <a:gd name="connsiteX0" fmla="*/ 240 w 398922"/>
                    <a:gd name="connsiteY0" fmla="*/ -557 h 250884"/>
                    <a:gd name="connsiteX1" fmla="*/ 399163 w 398922"/>
                    <a:gd name="connsiteY1" fmla="*/ -557 h 250884"/>
                    <a:gd name="connsiteX2" fmla="*/ 399163 w 398922"/>
                    <a:gd name="connsiteY2" fmla="*/ 250328 h 250884"/>
                    <a:gd name="connsiteX3" fmla="*/ 240 w 398922"/>
                    <a:gd name="connsiteY3" fmla="*/ 250328 h 250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8922" h="250884">
                      <a:moveTo>
                        <a:pt x="240" y="-557"/>
                      </a:moveTo>
                      <a:lnTo>
                        <a:pt x="399163" y="-557"/>
                      </a:lnTo>
                      <a:lnTo>
                        <a:pt x="399163" y="250328"/>
                      </a:lnTo>
                      <a:lnTo>
                        <a:pt x="240" y="250328"/>
                      </a:ln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5CA0D8FD-64E6-241C-60D4-5D584780A772}"/>
                    </a:ext>
                  </a:extLst>
                </p:cNvPr>
                <p:cNvSpPr/>
                <p:nvPr/>
              </p:nvSpPr>
              <p:spPr>
                <a:xfrm>
                  <a:off x="7197580" y="4013060"/>
                  <a:ext cx="171537" cy="171239"/>
                </a:xfrm>
                <a:custGeom>
                  <a:avLst/>
                  <a:gdLst>
                    <a:gd name="connsiteX0" fmla="*/ 171785 w 171537"/>
                    <a:gd name="connsiteY0" fmla="*/ 85058 h 171239"/>
                    <a:gd name="connsiteX1" fmla="*/ 86016 w 171537"/>
                    <a:gd name="connsiteY1" fmla="*/ 170677 h 171239"/>
                    <a:gd name="connsiteX2" fmla="*/ 247 w 171537"/>
                    <a:gd name="connsiteY2" fmla="*/ 85058 h 171239"/>
                    <a:gd name="connsiteX3" fmla="*/ 86016 w 171537"/>
                    <a:gd name="connsiteY3" fmla="*/ -562 h 171239"/>
                    <a:gd name="connsiteX4" fmla="*/ 171785 w 171537"/>
                    <a:gd name="connsiteY4" fmla="*/ 85058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785" y="85058"/>
                      </a:moveTo>
                      <a:cubicBezTo>
                        <a:pt x="171785" y="132344"/>
                        <a:pt x="133385" y="170677"/>
                        <a:pt x="86016" y="170677"/>
                      </a:cubicBezTo>
                      <a:cubicBezTo>
                        <a:pt x="38647" y="170677"/>
                        <a:pt x="247" y="132344"/>
                        <a:pt x="247" y="85058"/>
                      </a:cubicBezTo>
                      <a:cubicBezTo>
                        <a:pt x="247" y="37771"/>
                        <a:pt x="38647" y="-562"/>
                        <a:pt x="86016" y="-562"/>
                      </a:cubicBezTo>
                      <a:cubicBezTo>
                        <a:pt x="133385" y="-562"/>
                        <a:pt x="171785" y="37771"/>
                        <a:pt x="171785" y="85058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31EAA470-FAA5-556C-3ADE-F9C09C86306E}"/>
                    </a:ext>
                  </a:extLst>
                </p:cNvPr>
                <p:cNvSpPr/>
                <p:nvPr/>
              </p:nvSpPr>
              <p:spPr>
                <a:xfrm>
                  <a:off x="7305289" y="4013060"/>
                  <a:ext cx="171537" cy="171239"/>
                </a:xfrm>
                <a:custGeom>
                  <a:avLst/>
                  <a:gdLst>
                    <a:gd name="connsiteX0" fmla="*/ 171798 w 171537"/>
                    <a:gd name="connsiteY0" fmla="*/ 85058 h 171239"/>
                    <a:gd name="connsiteX1" fmla="*/ 86029 w 171537"/>
                    <a:gd name="connsiteY1" fmla="*/ 170677 h 171239"/>
                    <a:gd name="connsiteX2" fmla="*/ 260 w 171537"/>
                    <a:gd name="connsiteY2" fmla="*/ 85058 h 171239"/>
                    <a:gd name="connsiteX3" fmla="*/ 86029 w 171537"/>
                    <a:gd name="connsiteY3" fmla="*/ -562 h 171239"/>
                    <a:gd name="connsiteX4" fmla="*/ 171798 w 171537"/>
                    <a:gd name="connsiteY4" fmla="*/ 85058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798" y="85058"/>
                      </a:moveTo>
                      <a:cubicBezTo>
                        <a:pt x="171798" y="132344"/>
                        <a:pt x="133398" y="170677"/>
                        <a:pt x="86029" y="170677"/>
                      </a:cubicBezTo>
                      <a:cubicBezTo>
                        <a:pt x="38660" y="170677"/>
                        <a:pt x="260" y="132344"/>
                        <a:pt x="260" y="85058"/>
                      </a:cubicBezTo>
                      <a:cubicBezTo>
                        <a:pt x="260" y="37771"/>
                        <a:pt x="38660" y="-562"/>
                        <a:pt x="86029" y="-562"/>
                      </a:cubicBezTo>
                      <a:cubicBezTo>
                        <a:pt x="133398" y="-562"/>
                        <a:pt x="171798" y="37771"/>
                        <a:pt x="171798" y="85058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63A5EE6F-60A9-36D6-5644-D8160D4AA939}"/>
                    </a:ext>
                  </a:extLst>
                </p:cNvPr>
                <p:cNvSpPr/>
                <p:nvPr/>
              </p:nvSpPr>
              <p:spPr>
                <a:xfrm>
                  <a:off x="7563277" y="3953365"/>
                  <a:ext cx="73081" cy="72954"/>
                </a:xfrm>
                <a:custGeom>
                  <a:avLst/>
                  <a:gdLst>
                    <a:gd name="connsiteX0" fmla="*/ 73373 w 73081"/>
                    <a:gd name="connsiteY0" fmla="*/ 43736 h 72954"/>
                    <a:gd name="connsiteX1" fmla="*/ 44686 w 73081"/>
                    <a:gd name="connsiteY1" fmla="*/ 43736 h 72954"/>
                    <a:gd name="connsiteX2" fmla="*/ 44686 w 73081"/>
                    <a:gd name="connsiteY2" fmla="*/ 72373 h 72954"/>
                    <a:gd name="connsiteX3" fmla="*/ 28978 w 73081"/>
                    <a:gd name="connsiteY3" fmla="*/ 72373 h 72954"/>
                    <a:gd name="connsiteX4" fmla="*/ 28978 w 73081"/>
                    <a:gd name="connsiteY4" fmla="*/ 43736 h 72954"/>
                    <a:gd name="connsiteX5" fmla="*/ 292 w 73081"/>
                    <a:gd name="connsiteY5" fmla="*/ 43736 h 72954"/>
                    <a:gd name="connsiteX6" fmla="*/ 292 w 73081"/>
                    <a:gd name="connsiteY6" fmla="*/ 28056 h 72954"/>
                    <a:gd name="connsiteX7" fmla="*/ 28978 w 73081"/>
                    <a:gd name="connsiteY7" fmla="*/ 28056 h 72954"/>
                    <a:gd name="connsiteX8" fmla="*/ 28978 w 73081"/>
                    <a:gd name="connsiteY8" fmla="*/ -581 h 72954"/>
                    <a:gd name="connsiteX9" fmla="*/ 44686 w 73081"/>
                    <a:gd name="connsiteY9" fmla="*/ -581 h 72954"/>
                    <a:gd name="connsiteX10" fmla="*/ 44686 w 73081"/>
                    <a:gd name="connsiteY10" fmla="*/ 28056 h 72954"/>
                    <a:gd name="connsiteX11" fmla="*/ 73373 w 73081"/>
                    <a:gd name="connsiteY11" fmla="*/ 28056 h 7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081" h="72954">
                      <a:moveTo>
                        <a:pt x="73373" y="43736"/>
                      </a:moveTo>
                      <a:lnTo>
                        <a:pt x="44686" y="43736"/>
                      </a:lnTo>
                      <a:lnTo>
                        <a:pt x="44686" y="72373"/>
                      </a:lnTo>
                      <a:lnTo>
                        <a:pt x="28978" y="72373"/>
                      </a:lnTo>
                      <a:lnTo>
                        <a:pt x="28978" y="43736"/>
                      </a:lnTo>
                      <a:lnTo>
                        <a:pt x="292" y="43736"/>
                      </a:lnTo>
                      <a:lnTo>
                        <a:pt x="292" y="28056"/>
                      </a:lnTo>
                      <a:lnTo>
                        <a:pt x="28978" y="28056"/>
                      </a:lnTo>
                      <a:lnTo>
                        <a:pt x="28978" y="-581"/>
                      </a:lnTo>
                      <a:lnTo>
                        <a:pt x="44686" y="-581"/>
                      </a:lnTo>
                      <a:lnTo>
                        <a:pt x="44686" y="28056"/>
                      </a:lnTo>
                      <a:lnTo>
                        <a:pt x="73373" y="280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A0ECB671-E038-9A3B-D6C9-C8E0F03E8580}"/>
                    </a:ext>
                  </a:extLst>
                </p:cNvPr>
                <p:cNvSpPr/>
                <p:nvPr/>
              </p:nvSpPr>
              <p:spPr>
                <a:xfrm>
                  <a:off x="7034022" y="3983191"/>
                  <a:ext cx="73800" cy="14933"/>
                </a:xfrm>
                <a:custGeom>
                  <a:avLst/>
                  <a:gdLst>
                    <a:gd name="connsiteX0" fmla="*/ 228 w 73800"/>
                    <a:gd name="connsiteY0" fmla="*/ -585 h 14933"/>
                    <a:gd name="connsiteX1" fmla="*/ 74028 w 73800"/>
                    <a:gd name="connsiteY1" fmla="*/ -585 h 14933"/>
                    <a:gd name="connsiteX2" fmla="*/ 74028 w 73800"/>
                    <a:gd name="connsiteY2" fmla="*/ 14349 h 14933"/>
                    <a:gd name="connsiteX3" fmla="*/ 228 w 73800"/>
                    <a:gd name="connsiteY3" fmla="*/ 14349 h 14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00" h="14933">
                      <a:moveTo>
                        <a:pt x="228" y="-585"/>
                      </a:moveTo>
                      <a:lnTo>
                        <a:pt x="74028" y="-585"/>
                      </a:lnTo>
                      <a:lnTo>
                        <a:pt x="74028" y="14349"/>
                      </a:lnTo>
                      <a:lnTo>
                        <a:pt x="228" y="143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54" name="Content Placeholder 7">
                <a:extLst>
                  <a:ext uri="{FF2B5EF4-FFF2-40B4-BE49-F238E27FC236}">
                    <a16:creationId xmlns:a16="http://schemas.microsoft.com/office/drawing/2014/main" id="{5203AF57-84DB-E1AA-B5E3-3E682AB5A882}"/>
                  </a:ext>
                </a:extLst>
              </p:cNvPr>
              <p:cNvGrpSpPr/>
              <p:nvPr/>
            </p:nvGrpSpPr>
            <p:grpSpPr>
              <a:xfrm>
                <a:off x="7537190" y="4058492"/>
                <a:ext cx="468659" cy="93574"/>
                <a:chOff x="7537190" y="4058492"/>
                <a:chExt cx="468659" cy="93574"/>
              </a:xfrm>
            </p:grpSpPr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5195B111-2C73-8E59-4D43-E7AD076A7D34}"/>
                    </a:ext>
                  </a:extLst>
                </p:cNvPr>
                <p:cNvSpPr/>
                <p:nvPr/>
              </p:nvSpPr>
              <p:spPr>
                <a:xfrm>
                  <a:off x="7654361" y="4058492"/>
                  <a:ext cx="234343" cy="93574"/>
                </a:xfrm>
                <a:custGeom>
                  <a:avLst/>
                  <a:gdLst>
                    <a:gd name="connsiteX0" fmla="*/ 303 w 234343"/>
                    <a:gd name="connsiteY0" fmla="*/ -566 h 93574"/>
                    <a:gd name="connsiteX1" fmla="*/ 234646 w 234343"/>
                    <a:gd name="connsiteY1" fmla="*/ -566 h 93574"/>
                    <a:gd name="connsiteX2" fmla="*/ 234646 w 234343"/>
                    <a:gd name="connsiteY2" fmla="*/ 93009 h 93574"/>
                    <a:gd name="connsiteX3" fmla="*/ 303 w 234343"/>
                    <a:gd name="connsiteY3" fmla="*/ 93009 h 9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343" h="93574">
                      <a:moveTo>
                        <a:pt x="303" y="-566"/>
                      </a:moveTo>
                      <a:lnTo>
                        <a:pt x="234646" y="-566"/>
                      </a:lnTo>
                      <a:lnTo>
                        <a:pt x="234646" y="93009"/>
                      </a:lnTo>
                      <a:lnTo>
                        <a:pt x="303" y="9300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944F6B4C-EBDA-CE1A-CD29-DF360B8CDBD5}"/>
                    </a:ext>
                  </a:extLst>
                </p:cNvPr>
                <p:cNvSpPr/>
                <p:nvPr/>
              </p:nvSpPr>
              <p:spPr>
                <a:xfrm>
                  <a:off x="7537190" y="4105283"/>
                  <a:ext cx="117144" cy="8252"/>
                </a:xfrm>
                <a:custGeom>
                  <a:avLst/>
                  <a:gdLst>
                    <a:gd name="connsiteX0" fmla="*/ 288 w 117144"/>
                    <a:gd name="connsiteY0" fmla="*/ -572 h 8252"/>
                    <a:gd name="connsiteX1" fmla="*/ 117433 w 117144"/>
                    <a:gd name="connsiteY1" fmla="*/ -572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288" y="-572"/>
                      </a:moveTo>
                      <a:lnTo>
                        <a:pt x="117433" y="-572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DC8584FC-0557-976B-EC38-EE7E4FF0887D}"/>
                    </a:ext>
                  </a:extLst>
                </p:cNvPr>
                <p:cNvSpPr/>
                <p:nvPr/>
              </p:nvSpPr>
              <p:spPr>
                <a:xfrm>
                  <a:off x="7888704" y="4105283"/>
                  <a:ext cx="117144" cy="8252"/>
                </a:xfrm>
                <a:custGeom>
                  <a:avLst/>
                  <a:gdLst>
                    <a:gd name="connsiteX0" fmla="*/ 331 w 117144"/>
                    <a:gd name="connsiteY0" fmla="*/ -572 h 8252"/>
                    <a:gd name="connsiteX1" fmla="*/ 117476 w 117144"/>
                    <a:gd name="connsiteY1" fmla="*/ -572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331" y="-572"/>
                      </a:moveTo>
                      <a:lnTo>
                        <a:pt x="117476" y="-572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58" name="Content Placeholder 7">
                <a:extLst>
                  <a:ext uri="{FF2B5EF4-FFF2-40B4-BE49-F238E27FC236}">
                    <a16:creationId xmlns:a16="http://schemas.microsoft.com/office/drawing/2014/main" id="{4E186936-456D-86F8-4524-0D684FCDE8FB}"/>
                  </a:ext>
                </a:extLst>
              </p:cNvPr>
              <p:cNvGrpSpPr/>
              <p:nvPr/>
            </p:nvGrpSpPr>
            <p:grpSpPr>
              <a:xfrm>
                <a:off x="7906845" y="3950831"/>
                <a:ext cx="602336" cy="270761"/>
                <a:chOff x="7906845" y="3950831"/>
                <a:chExt cx="602336" cy="270761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70175911-7FB7-7199-621B-3010697A9B75}"/>
                    </a:ext>
                  </a:extLst>
                </p:cNvPr>
                <p:cNvSpPr/>
                <p:nvPr/>
              </p:nvSpPr>
              <p:spPr>
                <a:xfrm>
                  <a:off x="8010565" y="3970708"/>
                  <a:ext cx="398922" cy="250884"/>
                </a:xfrm>
                <a:custGeom>
                  <a:avLst/>
                  <a:gdLst>
                    <a:gd name="connsiteX0" fmla="*/ 346 w 398922"/>
                    <a:gd name="connsiteY0" fmla="*/ -558 h 250884"/>
                    <a:gd name="connsiteX1" fmla="*/ 399269 w 398922"/>
                    <a:gd name="connsiteY1" fmla="*/ -558 h 250884"/>
                    <a:gd name="connsiteX2" fmla="*/ 399269 w 398922"/>
                    <a:gd name="connsiteY2" fmla="*/ 250327 h 250884"/>
                    <a:gd name="connsiteX3" fmla="*/ 346 w 398922"/>
                    <a:gd name="connsiteY3" fmla="*/ 250327 h 250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8922" h="250884">
                      <a:moveTo>
                        <a:pt x="346" y="-558"/>
                      </a:moveTo>
                      <a:lnTo>
                        <a:pt x="399269" y="-558"/>
                      </a:lnTo>
                      <a:lnTo>
                        <a:pt x="399269" y="250327"/>
                      </a:lnTo>
                      <a:lnTo>
                        <a:pt x="346" y="250327"/>
                      </a:ln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5139D99B-4F76-0CE8-F678-3A2CF8B04D55}"/>
                    </a:ext>
                  </a:extLst>
                </p:cNvPr>
                <p:cNvSpPr/>
                <p:nvPr/>
              </p:nvSpPr>
              <p:spPr>
                <a:xfrm>
                  <a:off x="8070404" y="4010526"/>
                  <a:ext cx="171537" cy="171239"/>
                </a:xfrm>
                <a:custGeom>
                  <a:avLst/>
                  <a:gdLst>
                    <a:gd name="connsiteX0" fmla="*/ 171890 w 171537"/>
                    <a:gd name="connsiteY0" fmla="*/ 85057 h 171239"/>
                    <a:gd name="connsiteX1" fmla="*/ 86122 w 171537"/>
                    <a:gd name="connsiteY1" fmla="*/ 170677 h 171239"/>
                    <a:gd name="connsiteX2" fmla="*/ 353 w 171537"/>
                    <a:gd name="connsiteY2" fmla="*/ 85057 h 171239"/>
                    <a:gd name="connsiteX3" fmla="*/ 86122 w 171537"/>
                    <a:gd name="connsiteY3" fmla="*/ -562 h 171239"/>
                    <a:gd name="connsiteX4" fmla="*/ 171890 w 171537"/>
                    <a:gd name="connsiteY4" fmla="*/ 85057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890" y="85057"/>
                      </a:moveTo>
                      <a:cubicBezTo>
                        <a:pt x="171890" y="132344"/>
                        <a:pt x="133490" y="170677"/>
                        <a:pt x="86122" y="170677"/>
                      </a:cubicBezTo>
                      <a:cubicBezTo>
                        <a:pt x="38753" y="170677"/>
                        <a:pt x="353" y="132344"/>
                        <a:pt x="353" y="85057"/>
                      </a:cubicBezTo>
                      <a:cubicBezTo>
                        <a:pt x="353" y="37771"/>
                        <a:pt x="38753" y="-562"/>
                        <a:pt x="86122" y="-562"/>
                      </a:cubicBezTo>
                      <a:cubicBezTo>
                        <a:pt x="133490" y="-562"/>
                        <a:pt x="171890" y="37771"/>
                        <a:pt x="171890" y="85057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999C41CC-2A0B-9B55-E2F6-0257270D1187}"/>
                    </a:ext>
                  </a:extLst>
                </p:cNvPr>
                <p:cNvSpPr/>
                <p:nvPr/>
              </p:nvSpPr>
              <p:spPr>
                <a:xfrm>
                  <a:off x="8178112" y="4010526"/>
                  <a:ext cx="171537" cy="171239"/>
                </a:xfrm>
                <a:custGeom>
                  <a:avLst/>
                  <a:gdLst>
                    <a:gd name="connsiteX0" fmla="*/ 171903 w 171537"/>
                    <a:gd name="connsiteY0" fmla="*/ 85057 h 171239"/>
                    <a:gd name="connsiteX1" fmla="*/ 86135 w 171537"/>
                    <a:gd name="connsiteY1" fmla="*/ 170677 h 171239"/>
                    <a:gd name="connsiteX2" fmla="*/ 366 w 171537"/>
                    <a:gd name="connsiteY2" fmla="*/ 85057 h 171239"/>
                    <a:gd name="connsiteX3" fmla="*/ 86135 w 171537"/>
                    <a:gd name="connsiteY3" fmla="*/ -562 h 171239"/>
                    <a:gd name="connsiteX4" fmla="*/ 171903 w 171537"/>
                    <a:gd name="connsiteY4" fmla="*/ 85057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903" y="85057"/>
                      </a:moveTo>
                      <a:cubicBezTo>
                        <a:pt x="171903" y="132344"/>
                        <a:pt x="133503" y="170677"/>
                        <a:pt x="86135" y="170677"/>
                      </a:cubicBezTo>
                      <a:cubicBezTo>
                        <a:pt x="38766" y="170677"/>
                        <a:pt x="366" y="132344"/>
                        <a:pt x="366" y="85057"/>
                      </a:cubicBezTo>
                      <a:cubicBezTo>
                        <a:pt x="366" y="37771"/>
                        <a:pt x="38766" y="-562"/>
                        <a:pt x="86135" y="-562"/>
                      </a:cubicBezTo>
                      <a:cubicBezTo>
                        <a:pt x="133503" y="-562"/>
                        <a:pt x="171903" y="37771"/>
                        <a:pt x="171903" y="85057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4D662FA7-5B06-494C-E8C1-4AC317EA3AF7}"/>
                    </a:ext>
                  </a:extLst>
                </p:cNvPr>
                <p:cNvSpPr/>
                <p:nvPr/>
              </p:nvSpPr>
              <p:spPr>
                <a:xfrm>
                  <a:off x="8436100" y="3950831"/>
                  <a:ext cx="73081" cy="72954"/>
                </a:xfrm>
                <a:custGeom>
                  <a:avLst/>
                  <a:gdLst>
                    <a:gd name="connsiteX0" fmla="*/ 73478 w 73081"/>
                    <a:gd name="connsiteY0" fmla="*/ 43736 h 72954"/>
                    <a:gd name="connsiteX1" fmla="*/ 44792 w 73081"/>
                    <a:gd name="connsiteY1" fmla="*/ 43736 h 72954"/>
                    <a:gd name="connsiteX2" fmla="*/ 44792 w 73081"/>
                    <a:gd name="connsiteY2" fmla="*/ 72373 h 72954"/>
                    <a:gd name="connsiteX3" fmla="*/ 29084 w 73081"/>
                    <a:gd name="connsiteY3" fmla="*/ 72373 h 72954"/>
                    <a:gd name="connsiteX4" fmla="*/ 29084 w 73081"/>
                    <a:gd name="connsiteY4" fmla="*/ 43736 h 72954"/>
                    <a:gd name="connsiteX5" fmla="*/ 397 w 73081"/>
                    <a:gd name="connsiteY5" fmla="*/ 43736 h 72954"/>
                    <a:gd name="connsiteX6" fmla="*/ 397 w 73081"/>
                    <a:gd name="connsiteY6" fmla="*/ 28056 h 72954"/>
                    <a:gd name="connsiteX7" fmla="*/ 29084 w 73081"/>
                    <a:gd name="connsiteY7" fmla="*/ 28056 h 72954"/>
                    <a:gd name="connsiteX8" fmla="*/ 29084 w 73081"/>
                    <a:gd name="connsiteY8" fmla="*/ -581 h 72954"/>
                    <a:gd name="connsiteX9" fmla="*/ 44792 w 73081"/>
                    <a:gd name="connsiteY9" fmla="*/ -581 h 72954"/>
                    <a:gd name="connsiteX10" fmla="*/ 44792 w 73081"/>
                    <a:gd name="connsiteY10" fmla="*/ 28056 h 72954"/>
                    <a:gd name="connsiteX11" fmla="*/ 73478 w 73081"/>
                    <a:gd name="connsiteY11" fmla="*/ 28056 h 7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081" h="72954">
                      <a:moveTo>
                        <a:pt x="73478" y="43736"/>
                      </a:moveTo>
                      <a:lnTo>
                        <a:pt x="44792" y="43736"/>
                      </a:lnTo>
                      <a:lnTo>
                        <a:pt x="44792" y="72373"/>
                      </a:lnTo>
                      <a:lnTo>
                        <a:pt x="29084" y="72373"/>
                      </a:lnTo>
                      <a:lnTo>
                        <a:pt x="29084" y="43736"/>
                      </a:lnTo>
                      <a:lnTo>
                        <a:pt x="397" y="43736"/>
                      </a:lnTo>
                      <a:lnTo>
                        <a:pt x="397" y="28056"/>
                      </a:lnTo>
                      <a:lnTo>
                        <a:pt x="29084" y="28056"/>
                      </a:lnTo>
                      <a:lnTo>
                        <a:pt x="29084" y="-581"/>
                      </a:lnTo>
                      <a:lnTo>
                        <a:pt x="44792" y="-581"/>
                      </a:lnTo>
                      <a:lnTo>
                        <a:pt x="44792" y="28056"/>
                      </a:lnTo>
                      <a:lnTo>
                        <a:pt x="73478" y="280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43DE7365-BE43-F10C-6A85-BAA77E6D01FA}"/>
                    </a:ext>
                  </a:extLst>
                </p:cNvPr>
                <p:cNvSpPr/>
                <p:nvPr/>
              </p:nvSpPr>
              <p:spPr>
                <a:xfrm>
                  <a:off x="7906845" y="3980657"/>
                  <a:ext cx="73800" cy="14933"/>
                </a:xfrm>
                <a:custGeom>
                  <a:avLst/>
                  <a:gdLst>
                    <a:gd name="connsiteX0" fmla="*/ 333 w 73800"/>
                    <a:gd name="connsiteY0" fmla="*/ -585 h 14933"/>
                    <a:gd name="connsiteX1" fmla="*/ 74134 w 73800"/>
                    <a:gd name="connsiteY1" fmla="*/ -585 h 14933"/>
                    <a:gd name="connsiteX2" fmla="*/ 74134 w 73800"/>
                    <a:gd name="connsiteY2" fmla="*/ 14349 h 14933"/>
                    <a:gd name="connsiteX3" fmla="*/ 333 w 73800"/>
                    <a:gd name="connsiteY3" fmla="*/ 14349 h 14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00" h="14933">
                      <a:moveTo>
                        <a:pt x="333" y="-585"/>
                      </a:moveTo>
                      <a:lnTo>
                        <a:pt x="74134" y="-585"/>
                      </a:lnTo>
                      <a:lnTo>
                        <a:pt x="74134" y="14349"/>
                      </a:lnTo>
                      <a:lnTo>
                        <a:pt x="333" y="143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64" name="Content Placeholder 7">
                <a:extLst>
                  <a:ext uri="{FF2B5EF4-FFF2-40B4-BE49-F238E27FC236}">
                    <a16:creationId xmlns:a16="http://schemas.microsoft.com/office/drawing/2014/main" id="{FC0B6157-8BD9-CFA0-C65B-226FEEE374A7}"/>
                  </a:ext>
                </a:extLst>
              </p:cNvPr>
              <p:cNvGrpSpPr/>
              <p:nvPr/>
            </p:nvGrpSpPr>
            <p:grpSpPr>
              <a:xfrm>
                <a:off x="8410013" y="4059367"/>
                <a:ext cx="468659" cy="93574"/>
                <a:chOff x="8410013" y="4059367"/>
                <a:chExt cx="468659" cy="93574"/>
              </a:xfrm>
            </p:grpSpPr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5AFE1278-4658-E162-597A-CF95EC81E53D}"/>
                    </a:ext>
                  </a:extLst>
                </p:cNvPr>
                <p:cNvSpPr/>
                <p:nvPr/>
              </p:nvSpPr>
              <p:spPr>
                <a:xfrm>
                  <a:off x="8527185" y="4059367"/>
                  <a:ext cx="234343" cy="93574"/>
                </a:xfrm>
                <a:custGeom>
                  <a:avLst/>
                  <a:gdLst>
                    <a:gd name="connsiteX0" fmla="*/ 408 w 234343"/>
                    <a:gd name="connsiteY0" fmla="*/ -566 h 93574"/>
                    <a:gd name="connsiteX1" fmla="*/ 234751 w 234343"/>
                    <a:gd name="connsiteY1" fmla="*/ -566 h 93574"/>
                    <a:gd name="connsiteX2" fmla="*/ 234751 w 234343"/>
                    <a:gd name="connsiteY2" fmla="*/ 93009 h 93574"/>
                    <a:gd name="connsiteX3" fmla="*/ 408 w 234343"/>
                    <a:gd name="connsiteY3" fmla="*/ 93009 h 9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343" h="93574">
                      <a:moveTo>
                        <a:pt x="408" y="-566"/>
                      </a:moveTo>
                      <a:lnTo>
                        <a:pt x="234751" y="-566"/>
                      </a:lnTo>
                      <a:lnTo>
                        <a:pt x="234751" y="93009"/>
                      </a:lnTo>
                      <a:lnTo>
                        <a:pt x="408" y="93009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2E6EEBFB-3C4B-CCE4-F8EC-7753DBDF0418}"/>
                    </a:ext>
                  </a:extLst>
                </p:cNvPr>
                <p:cNvSpPr/>
                <p:nvPr/>
              </p:nvSpPr>
              <p:spPr>
                <a:xfrm>
                  <a:off x="8410013" y="4106158"/>
                  <a:ext cx="117144" cy="8252"/>
                </a:xfrm>
                <a:custGeom>
                  <a:avLst/>
                  <a:gdLst>
                    <a:gd name="connsiteX0" fmla="*/ 394 w 117144"/>
                    <a:gd name="connsiteY0" fmla="*/ -571 h 8252"/>
                    <a:gd name="connsiteX1" fmla="*/ 117539 w 117144"/>
                    <a:gd name="connsiteY1" fmla="*/ -57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394" y="-571"/>
                      </a:moveTo>
                      <a:lnTo>
                        <a:pt x="117539" y="-571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E656D9B5-E096-4315-4A44-8D9586FA0D99}"/>
                    </a:ext>
                  </a:extLst>
                </p:cNvPr>
                <p:cNvSpPr/>
                <p:nvPr/>
              </p:nvSpPr>
              <p:spPr>
                <a:xfrm>
                  <a:off x="8761528" y="4106158"/>
                  <a:ext cx="117144" cy="8252"/>
                </a:xfrm>
                <a:custGeom>
                  <a:avLst/>
                  <a:gdLst>
                    <a:gd name="connsiteX0" fmla="*/ 437 w 117144"/>
                    <a:gd name="connsiteY0" fmla="*/ -571 h 8252"/>
                    <a:gd name="connsiteX1" fmla="*/ 117581 w 117144"/>
                    <a:gd name="connsiteY1" fmla="*/ -57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437" y="-571"/>
                      </a:moveTo>
                      <a:lnTo>
                        <a:pt x="117581" y="-571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DD232A3F-DA51-815E-CCBD-AB63C85A4497}"/>
                  </a:ext>
                </a:extLst>
              </p:cNvPr>
              <p:cNvSpPr/>
              <p:nvPr/>
            </p:nvSpPr>
            <p:spPr>
              <a:xfrm rot="10800000">
                <a:off x="5352632" y="4818322"/>
                <a:ext cx="117723" cy="8252"/>
              </a:xfrm>
              <a:custGeom>
                <a:avLst/>
                <a:gdLst>
                  <a:gd name="connsiteX0" fmla="*/ 24 w 117723"/>
                  <a:gd name="connsiteY0" fmla="*/ -485 h 8252"/>
                  <a:gd name="connsiteX1" fmla="*/ 117748 w 117723"/>
                  <a:gd name="connsiteY1" fmla="*/ -485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723" h="8252">
                    <a:moveTo>
                      <a:pt x="24" y="-485"/>
                    </a:moveTo>
                    <a:lnTo>
                      <a:pt x="117748" y="-485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D31771DB-9720-8680-658E-F4938204FA4D}"/>
                  </a:ext>
                </a:extLst>
              </p:cNvPr>
              <p:cNvSpPr/>
              <p:nvPr/>
            </p:nvSpPr>
            <p:spPr>
              <a:xfrm rot="10800000">
                <a:off x="5702899" y="4818322"/>
                <a:ext cx="117723" cy="8252"/>
              </a:xfrm>
              <a:custGeom>
                <a:avLst/>
                <a:gdLst>
                  <a:gd name="connsiteX0" fmla="*/ 67 w 117723"/>
                  <a:gd name="connsiteY0" fmla="*/ -485 h 8252"/>
                  <a:gd name="connsiteX1" fmla="*/ 117790 w 117723"/>
                  <a:gd name="connsiteY1" fmla="*/ -485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723" h="8252">
                    <a:moveTo>
                      <a:pt x="67" y="-485"/>
                    </a:moveTo>
                    <a:lnTo>
                      <a:pt x="117790" y="-485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9A9F14BC-57FE-6A24-5E84-BB5E7E914F61}"/>
                  </a:ext>
                </a:extLst>
              </p:cNvPr>
              <p:cNvSpPr/>
              <p:nvPr/>
            </p:nvSpPr>
            <p:spPr>
              <a:xfrm rot="10800000">
                <a:off x="6219556" y="4818322"/>
                <a:ext cx="121856" cy="8252"/>
              </a:xfrm>
              <a:custGeom>
                <a:avLst/>
                <a:gdLst>
                  <a:gd name="connsiteX0" fmla="*/ 129 w 121856"/>
                  <a:gd name="connsiteY0" fmla="*/ -485 h 8252"/>
                  <a:gd name="connsiteX1" fmla="*/ 121986 w 121856"/>
                  <a:gd name="connsiteY1" fmla="*/ -485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1856" h="8252">
                    <a:moveTo>
                      <a:pt x="129" y="-485"/>
                    </a:moveTo>
                    <a:lnTo>
                      <a:pt x="121986" y="-485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E9F069B5-3159-FBCD-C14B-4F192332C05C}"/>
                  </a:ext>
                </a:extLst>
              </p:cNvPr>
              <p:cNvSpPr/>
              <p:nvPr/>
            </p:nvSpPr>
            <p:spPr>
              <a:xfrm rot="10800000">
                <a:off x="6575752" y="4818322"/>
                <a:ext cx="114664" cy="8252"/>
              </a:xfrm>
              <a:custGeom>
                <a:avLst/>
                <a:gdLst>
                  <a:gd name="connsiteX0" fmla="*/ 172 w 114664"/>
                  <a:gd name="connsiteY0" fmla="*/ -485 h 8252"/>
                  <a:gd name="connsiteX1" fmla="*/ 114837 w 114664"/>
                  <a:gd name="connsiteY1" fmla="*/ -485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664" h="8252">
                    <a:moveTo>
                      <a:pt x="172" y="-485"/>
                    </a:moveTo>
                    <a:lnTo>
                      <a:pt x="114837" y="-485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3410CF3-438B-FCBC-E3E4-6E6ED69CC316}"/>
                  </a:ext>
                </a:extLst>
              </p:cNvPr>
              <p:cNvSpPr/>
              <p:nvPr/>
            </p:nvSpPr>
            <p:spPr>
              <a:xfrm rot="10800000">
                <a:off x="7094809" y="4818322"/>
                <a:ext cx="115904" cy="8252"/>
              </a:xfrm>
              <a:custGeom>
                <a:avLst/>
                <a:gdLst>
                  <a:gd name="connsiteX0" fmla="*/ 235 w 115904"/>
                  <a:gd name="connsiteY0" fmla="*/ -485 h 8252"/>
                  <a:gd name="connsiteX1" fmla="*/ 116140 w 115904"/>
                  <a:gd name="connsiteY1" fmla="*/ -485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5904" h="8252">
                    <a:moveTo>
                      <a:pt x="235" y="-485"/>
                    </a:moveTo>
                    <a:lnTo>
                      <a:pt x="116140" y="-485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61846C84-157C-D7E3-A627-61122B803AD4}"/>
                  </a:ext>
                </a:extLst>
              </p:cNvPr>
              <p:cNvSpPr/>
              <p:nvPr/>
            </p:nvSpPr>
            <p:spPr>
              <a:xfrm rot="10800000">
                <a:off x="7445037" y="4817447"/>
                <a:ext cx="114416" cy="8252"/>
              </a:xfrm>
              <a:custGeom>
                <a:avLst/>
                <a:gdLst>
                  <a:gd name="connsiteX0" fmla="*/ 277 w 114416"/>
                  <a:gd name="connsiteY0" fmla="*/ -485 h 8252"/>
                  <a:gd name="connsiteX1" fmla="*/ 114694 w 114416"/>
                  <a:gd name="connsiteY1" fmla="*/ -485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416" h="8252">
                    <a:moveTo>
                      <a:pt x="277" y="-485"/>
                    </a:moveTo>
                    <a:lnTo>
                      <a:pt x="114694" y="-485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1CE992EA-C4F4-8E39-8F59-F1005132D896}"/>
                  </a:ext>
                </a:extLst>
              </p:cNvPr>
              <p:cNvSpPr/>
              <p:nvPr/>
            </p:nvSpPr>
            <p:spPr>
              <a:xfrm rot="10800000">
                <a:off x="7967013" y="4818322"/>
                <a:ext cx="117144" cy="8252"/>
              </a:xfrm>
              <a:custGeom>
                <a:avLst/>
                <a:gdLst>
                  <a:gd name="connsiteX0" fmla="*/ 340 w 117144"/>
                  <a:gd name="connsiteY0" fmla="*/ -485 h 8252"/>
                  <a:gd name="connsiteX1" fmla="*/ 117485 w 117144"/>
                  <a:gd name="connsiteY1" fmla="*/ -485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7144" h="8252">
                    <a:moveTo>
                      <a:pt x="340" y="-485"/>
                    </a:moveTo>
                    <a:lnTo>
                      <a:pt x="117485" y="-485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FF274262-008E-5E2E-0980-89C5ED409FC9}"/>
                  </a:ext>
                </a:extLst>
              </p:cNvPr>
              <p:cNvSpPr/>
              <p:nvPr/>
            </p:nvSpPr>
            <p:spPr>
              <a:xfrm rot="10800000">
                <a:off x="8317877" y="4818322"/>
                <a:ext cx="116566" cy="8252"/>
              </a:xfrm>
              <a:custGeom>
                <a:avLst/>
                <a:gdLst>
                  <a:gd name="connsiteX0" fmla="*/ 383 w 116566"/>
                  <a:gd name="connsiteY0" fmla="*/ -485 h 8252"/>
                  <a:gd name="connsiteX1" fmla="*/ 116949 w 116566"/>
                  <a:gd name="connsiteY1" fmla="*/ -485 h 8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6566" h="8252">
                    <a:moveTo>
                      <a:pt x="383" y="-485"/>
                    </a:moveTo>
                    <a:lnTo>
                      <a:pt x="116949" y="-485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grpSp>
            <p:nvGrpSpPr>
              <p:cNvPr id="76" name="Content Placeholder 7">
                <a:extLst>
                  <a:ext uri="{FF2B5EF4-FFF2-40B4-BE49-F238E27FC236}">
                    <a16:creationId xmlns:a16="http://schemas.microsoft.com/office/drawing/2014/main" id="{FE3C9983-ED2C-1E00-3E22-B55FE2583457}"/>
                  </a:ext>
                </a:extLst>
              </p:cNvPr>
              <p:cNvGrpSpPr/>
              <p:nvPr/>
            </p:nvGrpSpPr>
            <p:grpSpPr>
              <a:xfrm>
                <a:off x="5223974" y="4176218"/>
                <a:ext cx="3917783" cy="2903230"/>
                <a:chOff x="5223974" y="4176218"/>
                <a:chExt cx="3917783" cy="2903230"/>
              </a:xfrm>
            </p:grpSpPr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384DB4C3-5697-217E-A4AA-288A8EE0A8D3}"/>
                    </a:ext>
                  </a:extLst>
                </p:cNvPr>
                <p:cNvSpPr/>
                <p:nvPr/>
              </p:nvSpPr>
              <p:spPr>
                <a:xfrm rot="10800000">
                  <a:off x="8435580" y="4699481"/>
                  <a:ext cx="398922" cy="250884"/>
                </a:xfrm>
                <a:custGeom>
                  <a:avLst/>
                  <a:gdLst>
                    <a:gd name="connsiteX0" fmla="*/ 397 w 398922"/>
                    <a:gd name="connsiteY0" fmla="*/ -469 h 250884"/>
                    <a:gd name="connsiteX1" fmla="*/ 399320 w 398922"/>
                    <a:gd name="connsiteY1" fmla="*/ -469 h 250884"/>
                    <a:gd name="connsiteX2" fmla="*/ 399320 w 398922"/>
                    <a:gd name="connsiteY2" fmla="*/ 250416 h 250884"/>
                    <a:gd name="connsiteX3" fmla="*/ 397 w 398922"/>
                    <a:gd name="connsiteY3" fmla="*/ 250416 h 250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8922" h="250884">
                      <a:moveTo>
                        <a:pt x="397" y="-469"/>
                      </a:moveTo>
                      <a:lnTo>
                        <a:pt x="399320" y="-469"/>
                      </a:lnTo>
                      <a:lnTo>
                        <a:pt x="399320" y="250416"/>
                      </a:lnTo>
                      <a:lnTo>
                        <a:pt x="397" y="250416"/>
                      </a:ln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6B5874E6-5A45-95FC-EC6F-18E28A91FEEE}"/>
                    </a:ext>
                  </a:extLst>
                </p:cNvPr>
                <p:cNvSpPr/>
                <p:nvPr/>
              </p:nvSpPr>
              <p:spPr>
                <a:xfrm rot="10800000">
                  <a:off x="8603127" y="4739308"/>
                  <a:ext cx="171537" cy="171239"/>
                </a:xfrm>
                <a:custGeom>
                  <a:avLst/>
                  <a:gdLst>
                    <a:gd name="connsiteX0" fmla="*/ 171955 w 171537"/>
                    <a:gd name="connsiteY0" fmla="*/ 85146 h 171239"/>
                    <a:gd name="connsiteX1" fmla="*/ 86186 w 171537"/>
                    <a:gd name="connsiteY1" fmla="*/ 170765 h 171239"/>
                    <a:gd name="connsiteX2" fmla="*/ 417 w 171537"/>
                    <a:gd name="connsiteY2" fmla="*/ 85146 h 171239"/>
                    <a:gd name="connsiteX3" fmla="*/ 86186 w 171537"/>
                    <a:gd name="connsiteY3" fmla="*/ -474 h 171239"/>
                    <a:gd name="connsiteX4" fmla="*/ 171955 w 171537"/>
                    <a:gd name="connsiteY4" fmla="*/ 8514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955" y="85146"/>
                      </a:moveTo>
                      <a:cubicBezTo>
                        <a:pt x="171955" y="132432"/>
                        <a:pt x="133555" y="170765"/>
                        <a:pt x="86186" y="170765"/>
                      </a:cubicBezTo>
                      <a:cubicBezTo>
                        <a:pt x="38817" y="170765"/>
                        <a:pt x="417" y="132432"/>
                        <a:pt x="417" y="85146"/>
                      </a:cubicBezTo>
                      <a:cubicBezTo>
                        <a:pt x="417" y="37859"/>
                        <a:pt x="38817" y="-474"/>
                        <a:pt x="86186" y="-474"/>
                      </a:cubicBezTo>
                      <a:cubicBezTo>
                        <a:pt x="133555" y="-474"/>
                        <a:pt x="171955" y="37859"/>
                        <a:pt x="171955" y="8514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4C24C3C9-A3BC-F83D-9275-38BDF9DF8A12}"/>
                    </a:ext>
                  </a:extLst>
                </p:cNvPr>
                <p:cNvSpPr/>
                <p:nvPr/>
              </p:nvSpPr>
              <p:spPr>
                <a:xfrm rot="10800000">
                  <a:off x="8495418" y="4739308"/>
                  <a:ext cx="171537" cy="171239"/>
                </a:xfrm>
                <a:custGeom>
                  <a:avLst/>
                  <a:gdLst>
                    <a:gd name="connsiteX0" fmla="*/ 171942 w 171537"/>
                    <a:gd name="connsiteY0" fmla="*/ 85146 h 171239"/>
                    <a:gd name="connsiteX1" fmla="*/ 86173 w 171537"/>
                    <a:gd name="connsiteY1" fmla="*/ 170765 h 171239"/>
                    <a:gd name="connsiteX2" fmla="*/ 404 w 171537"/>
                    <a:gd name="connsiteY2" fmla="*/ 85146 h 171239"/>
                    <a:gd name="connsiteX3" fmla="*/ 86173 w 171537"/>
                    <a:gd name="connsiteY3" fmla="*/ -474 h 171239"/>
                    <a:gd name="connsiteX4" fmla="*/ 171942 w 171537"/>
                    <a:gd name="connsiteY4" fmla="*/ 8514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942" y="85146"/>
                      </a:moveTo>
                      <a:cubicBezTo>
                        <a:pt x="171942" y="132432"/>
                        <a:pt x="133542" y="170765"/>
                        <a:pt x="86173" y="170765"/>
                      </a:cubicBezTo>
                      <a:cubicBezTo>
                        <a:pt x="38804" y="170765"/>
                        <a:pt x="404" y="132432"/>
                        <a:pt x="404" y="85146"/>
                      </a:cubicBezTo>
                      <a:cubicBezTo>
                        <a:pt x="404" y="37859"/>
                        <a:pt x="38804" y="-474"/>
                        <a:pt x="86173" y="-474"/>
                      </a:cubicBezTo>
                      <a:cubicBezTo>
                        <a:pt x="133542" y="-474"/>
                        <a:pt x="171942" y="37859"/>
                        <a:pt x="171942" y="8514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A2C43C18-9ECB-362F-43FF-69029CD20552}"/>
                    </a:ext>
                  </a:extLst>
                </p:cNvPr>
                <p:cNvSpPr/>
                <p:nvPr/>
              </p:nvSpPr>
              <p:spPr>
                <a:xfrm rot="10800000">
                  <a:off x="8335887" y="4681656"/>
                  <a:ext cx="73081" cy="72954"/>
                </a:xfrm>
                <a:custGeom>
                  <a:avLst/>
                  <a:gdLst>
                    <a:gd name="connsiteX0" fmla="*/ 73466 w 73081"/>
                    <a:gd name="connsiteY0" fmla="*/ 43825 h 72954"/>
                    <a:gd name="connsiteX1" fmla="*/ 44779 w 73081"/>
                    <a:gd name="connsiteY1" fmla="*/ 43825 h 72954"/>
                    <a:gd name="connsiteX2" fmla="*/ 44779 w 73081"/>
                    <a:gd name="connsiteY2" fmla="*/ 72461 h 72954"/>
                    <a:gd name="connsiteX3" fmla="*/ 29072 w 73081"/>
                    <a:gd name="connsiteY3" fmla="*/ 72461 h 72954"/>
                    <a:gd name="connsiteX4" fmla="*/ 29072 w 73081"/>
                    <a:gd name="connsiteY4" fmla="*/ 43825 h 72954"/>
                    <a:gd name="connsiteX5" fmla="*/ 385 w 73081"/>
                    <a:gd name="connsiteY5" fmla="*/ 43825 h 72954"/>
                    <a:gd name="connsiteX6" fmla="*/ 385 w 73081"/>
                    <a:gd name="connsiteY6" fmla="*/ 28144 h 72954"/>
                    <a:gd name="connsiteX7" fmla="*/ 29072 w 73081"/>
                    <a:gd name="connsiteY7" fmla="*/ 28144 h 72954"/>
                    <a:gd name="connsiteX8" fmla="*/ 29072 w 73081"/>
                    <a:gd name="connsiteY8" fmla="*/ -493 h 72954"/>
                    <a:gd name="connsiteX9" fmla="*/ 44779 w 73081"/>
                    <a:gd name="connsiteY9" fmla="*/ -493 h 72954"/>
                    <a:gd name="connsiteX10" fmla="*/ 44779 w 73081"/>
                    <a:gd name="connsiteY10" fmla="*/ 28144 h 72954"/>
                    <a:gd name="connsiteX11" fmla="*/ 73466 w 73081"/>
                    <a:gd name="connsiteY11" fmla="*/ 28144 h 7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081" h="72954">
                      <a:moveTo>
                        <a:pt x="73466" y="43825"/>
                      </a:moveTo>
                      <a:lnTo>
                        <a:pt x="44779" y="43825"/>
                      </a:lnTo>
                      <a:lnTo>
                        <a:pt x="44779" y="72461"/>
                      </a:lnTo>
                      <a:lnTo>
                        <a:pt x="29072" y="72461"/>
                      </a:lnTo>
                      <a:lnTo>
                        <a:pt x="29072" y="43825"/>
                      </a:lnTo>
                      <a:lnTo>
                        <a:pt x="385" y="43825"/>
                      </a:lnTo>
                      <a:lnTo>
                        <a:pt x="385" y="28144"/>
                      </a:lnTo>
                      <a:lnTo>
                        <a:pt x="29072" y="28144"/>
                      </a:lnTo>
                      <a:lnTo>
                        <a:pt x="29072" y="-493"/>
                      </a:lnTo>
                      <a:lnTo>
                        <a:pt x="44779" y="-493"/>
                      </a:lnTo>
                      <a:lnTo>
                        <a:pt x="44779" y="28144"/>
                      </a:lnTo>
                      <a:lnTo>
                        <a:pt x="73466" y="281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7276CD1B-4CE7-4AEA-4790-4A18C8AABA84}"/>
                    </a:ext>
                  </a:extLst>
                </p:cNvPr>
                <p:cNvSpPr/>
                <p:nvPr/>
              </p:nvSpPr>
              <p:spPr>
                <a:xfrm rot="10800000">
                  <a:off x="8864422" y="4711961"/>
                  <a:ext cx="73800" cy="14933"/>
                </a:xfrm>
                <a:custGeom>
                  <a:avLst/>
                  <a:gdLst>
                    <a:gd name="connsiteX0" fmla="*/ 449 w 73800"/>
                    <a:gd name="connsiteY0" fmla="*/ -496 h 14933"/>
                    <a:gd name="connsiteX1" fmla="*/ 74250 w 73800"/>
                    <a:gd name="connsiteY1" fmla="*/ -496 h 14933"/>
                    <a:gd name="connsiteX2" fmla="*/ 74250 w 73800"/>
                    <a:gd name="connsiteY2" fmla="*/ 14438 h 14933"/>
                    <a:gd name="connsiteX3" fmla="*/ 449 w 73800"/>
                    <a:gd name="connsiteY3" fmla="*/ 14438 h 14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00" h="14933">
                      <a:moveTo>
                        <a:pt x="449" y="-496"/>
                      </a:moveTo>
                      <a:lnTo>
                        <a:pt x="74250" y="-496"/>
                      </a:lnTo>
                      <a:lnTo>
                        <a:pt x="74250" y="14438"/>
                      </a:lnTo>
                      <a:lnTo>
                        <a:pt x="449" y="144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46C5BDA9-9BAA-0C09-9C98-E70E874A08DE}"/>
                    </a:ext>
                  </a:extLst>
                </p:cNvPr>
                <p:cNvSpPr/>
                <p:nvPr/>
              </p:nvSpPr>
              <p:spPr>
                <a:xfrm>
                  <a:off x="5871924" y="4176218"/>
                  <a:ext cx="564278" cy="276301"/>
                </a:xfrm>
                <a:custGeom>
                  <a:avLst/>
                  <a:gdLst>
                    <a:gd name="connsiteX0" fmla="*/ 458 w 564278"/>
                    <a:gd name="connsiteY0" fmla="*/ 724 h 276301"/>
                    <a:gd name="connsiteX1" fmla="*/ 564737 w 564278"/>
                    <a:gd name="connsiteY1" fmla="*/ 724 h 276301"/>
                    <a:gd name="connsiteX2" fmla="*/ 564737 w 564278"/>
                    <a:gd name="connsiteY2" fmla="*/ 277026 h 276301"/>
                    <a:gd name="connsiteX3" fmla="*/ 458 w 564278"/>
                    <a:gd name="connsiteY3" fmla="*/ 277026 h 2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4278" h="276301">
                      <a:moveTo>
                        <a:pt x="458" y="724"/>
                      </a:moveTo>
                      <a:lnTo>
                        <a:pt x="564737" y="724"/>
                      </a:lnTo>
                      <a:lnTo>
                        <a:pt x="564737" y="277026"/>
                      </a:lnTo>
                      <a:lnTo>
                        <a:pt x="458" y="277026"/>
                      </a:lnTo>
                      <a:close/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F47D85A5-6532-4CAE-75E5-D62A5FD043F8}"/>
                    </a:ext>
                  </a:extLst>
                </p:cNvPr>
                <p:cNvSpPr txBox="1"/>
                <p:nvPr/>
              </p:nvSpPr>
              <p:spPr>
                <a:xfrm>
                  <a:off x="5565564" y="4193400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1 coil 1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6DE7CF87-0B5C-B4D5-6496-219433A1E6A6}"/>
                    </a:ext>
                  </a:extLst>
                </p:cNvPr>
                <p:cNvSpPr txBox="1"/>
                <p:nvPr/>
              </p:nvSpPr>
              <p:spPr>
                <a:xfrm>
                  <a:off x="6438173" y="4193400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2 coil 2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BB72ECF8-0BE2-4443-05FB-9E24C2037D4B}"/>
                    </a:ext>
                  </a:extLst>
                </p:cNvPr>
                <p:cNvSpPr txBox="1"/>
                <p:nvPr/>
              </p:nvSpPr>
              <p:spPr>
                <a:xfrm>
                  <a:off x="7307805" y="4193400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3 coil 3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08DB3FC0-8816-3D3B-5557-60DA9B9DD205}"/>
                    </a:ext>
                  </a:extLst>
                </p:cNvPr>
                <p:cNvSpPr txBox="1"/>
                <p:nvPr/>
              </p:nvSpPr>
              <p:spPr>
                <a:xfrm>
                  <a:off x="8180415" y="4193400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4 coil 4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28ECD047-1A4E-BB82-C32D-B41D41EFE5C6}"/>
                    </a:ext>
                  </a:extLst>
                </p:cNvPr>
                <p:cNvSpPr txBox="1"/>
                <p:nvPr/>
              </p:nvSpPr>
              <p:spPr>
                <a:xfrm>
                  <a:off x="5132534" y="4917701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8 coil 8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1E3FB96E-5CDA-719F-3808-7A7D4EEB1A00}"/>
                    </a:ext>
                  </a:extLst>
                </p:cNvPr>
                <p:cNvSpPr txBox="1"/>
                <p:nvPr/>
              </p:nvSpPr>
              <p:spPr>
                <a:xfrm>
                  <a:off x="6005142" y="4917701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7 coil 7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7E579E42-035E-F2A0-D94B-88169BA9A9F5}"/>
                    </a:ext>
                  </a:extLst>
                </p:cNvPr>
                <p:cNvSpPr txBox="1"/>
                <p:nvPr/>
              </p:nvSpPr>
              <p:spPr>
                <a:xfrm>
                  <a:off x="6874775" y="4917701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6 coil 6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0ABC9DE1-2B3F-9091-CDA1-67B2124663FE}"/>
                    </a:ext>
                  </a:extLst>
                </p:cNvPr>
                <p:cNvSpPr txBox="1"/>
                <p:nvPr/>
              </p:nvSpPr>
              <p:spPr>
                <a:xfrm>
                  <a:off x="7747383" y="4917701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5 coil 5</a:t>
                  </a:r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054FB8F7-5221-26E6-8BEB-3751CF217F2A}"/>
                    </a:ext>
                  </a:extLst>
                </p:cNvPr>
                <p:cNvSpPr/>
                <p:nvPr/>
              </p:nvSpPr>
              <p:spPr>
                <a:xfrm>
                  <a:off x="7085261" y="5242240"/>
                  <a:ext cx="59523" cy="59419"/>
                </a:xfrm>
                <a:custGeom>
                  <a:avLst/>
                  <a:gdLst>
                    <a:gd name="connsiteX0" fmla="*/ 59981 w 59523"/>
                    <a:gd name="connsiteY0" fmla="*/ 30434 h 59419"/>
                    <a:gd name="connsiteX1" fmla="*/ 30219 w 59523"/>
                    <a:gd name="connsiteY1" fmla="*/ 60144 h 59419"/>
                    <a:gd name="connsiteX2" fmla="*/ 458 w 59523"/>
                    <a:gd name="connsiteY2" fmla="*/ 30434 h 59419"/>
                    <a:gd name="connsiteX3" fmla="*/ 30219 w 59523"/>
                    <a:gd name="connsiteY3" fmla="*/ 725 h 59419"/>
                    <a:gd name="connsiteX4" fmla="*/ 59981 w 59523"/>
                    <a:gd name="connsiteY4" fmla="*/ 30434 h 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23" h="59419">
                      <a:moveTo>
                        <a:pt x="59981" y="30434"/>
                      </a:moveTo>
                      <a:cubicBezTo>
                        <a:pt x="59981" y="46843"/>
                        <a:pt x="46656" y="60144"/>
                        <a:pt x="30219" y="60144"/>
                      </a:cubicBezTo>
                      <a:cubicBezTo>
                        <a:pt x="13783" y="60144"/>
                        <a:pt x="458" y="46843"/>
                        <a:pt x="458" y="30434"/>
                      </a:cubicBezTo>
                      <a:cubicBezTo>
                        <a:pt x="458" y="14026"/>
                        <a:pt x="13783" y="725"/>
                        <a:pt x="30219" y="725"/>
                      </a:cubicBezTo>
                      <a:cubicBezTo>
                        <a:pt x="46656" y="725"/>
                        <a:pt x="59981" y="14026"/>
                        <a:pt x="59981" y="3043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sq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4965F205-B7D2-FBDB-9C40-80CCE5B0EAC4}"/>
                    </a:ext>
                  </a:extLst>
                </p:cNvPr>
                <p:cNvSpPr/>
                <p:nvPr/>
              </p:nvSpPr>
              <p:spPr>
                <a:xfrm>
                  <a:off x="7085261" y="5420508"/>
                  <a:ext cx="59523" cy="59419"/>
                </a:xfrm>
                <a:custGeom>
                  <a:avLst/>
                  <a:gdLst>
                    <a:gd name="connsiteX0" fmla="*/ 59981 w 59523"/>
                    <a:gd name="connsiteY0" fmla="*/ 30434 h 59419"/>
                    <a:gd name="connsiteX1" fmla="*/ 30219 w 59523"/>
                    <a:gd name="connsiteY1" fmla="*/ 60144 h 59419"/>
                    <a:gd name="connsiteX2" fmla="*/ 458 w 59523"/>
                    <a:gd name="connsiteY2" fmla="*/ 30434 h 59419"/>
                    <a:gd name="connsiteX3" fmla="*/ 30219 w 59523"/>
                    <a:gd name="connsiteY3" fmla="*/ 725 h 59419"/>
                    <a:gd name="connsiteX4" fmla="*/ 59981 w 59523"/>
                    <a:gd name="connsiteY4" fmla="*/ 30434 h 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23" h="59419">
                      <a:moveTo>
                        <a:pt x="59981" y="30434"/>
                      </a:moveTo>
                      <a:cubicBezTo>
                        <a:pt x="59981" y="46843"/>
                        <a:pt x="46656" y="60144"/>
                        <a:pt x="30219" y="60144"/>
                      </a:cubicBezTo>
                      <a:cubicBezTo>
                        <a:pt x="13783" y="60144"/>
                        <a:pt x="458" y="46843"/>
                        <a:pt x="458" y="30434"/>
                      </a:cubicBezTo>
                      <a:cubicBezTo>
                        <a:pt x="458" y="14026"/>
                        <a:pt x="13783" y="725"/>
                        <a:pt x="30219" y="725"/>
                      </a:cubicBezTo>
                      <a:cubicBezTo>
                        <a:pt x="46656" y="725"/>
                        <a:pt x="59981" y="14026"/>
                        <a:pt x="59981" y="3043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sq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686FA204-90C4-9F58-7158-7F7314D40994}"/>
                    </a:ext>
                  </a:extLst>
                </p:cNvPr>
                <p:cNvSpPr/>
                <p:nvPr/>
              </p:nvSpPr>
              <p:spPr>
                <a:xfrm>
                  <a:off x="7085261" y="5598767"/>
                  <a:ext cx="59523" cy="59419"/>
                </a:xfrm>
                <a:custGeom>
                  <a:avLst/>
                  <a:gdLst>
                    <a:gd name="connsiteX0" fmla="*/ 59981 w 59523"/>
                    <a:gd name="connsiteY0" fmla="*/ 30434 h 59419"/>
                    <a:gd name="connsiteX1" fmla="*/ 30219 w 59523"/>
                    <a:gd name="connsiteY1" fmla="*/ 60144 h 59419"/>
                    <a:gd name="connsiteX2" fmla="*/ 458 w 59523"/>
                    <a:gd name="connsiteY2" fmla="*/ 30434 h 59419"/>
                    <a:gd name="connsiteX3" fmla="*/ 30219 w 59523"/>
                    <a:gd name="connsiteY3" fmla="*/ 724 h 59419"/>
                    <a:gd name="connsiteX4" fmla="*/ 59981 w 59523"/>
                    <a:gd name="connsiteY4" fmla="*/ 30434 h 59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23" h="59419">
                      <a:moveTo>
                        <a:pt x="59981" y="30434"/>
                      </a:moveTo>
                      <a:cubicBezTo>
                        <a:pt x="59981" y="46842"/>
                        <a:pt x="46656" y="60144"/>
                        <a:pt x="30219" y="60144"/>
                      </a:cubicBezTo>
                      <a:cubicBezTo>
                        <a:pt x="13783" y="60144"/>
                        <a:pt x="458" y="46842"/>
                        <a:pt x="458" y="30434"/>
                      </a:cubicBezTo>
                      <a:cubicBezTo>
                        <a:pt x="458" y="14026"/>
                        <a:pt x="13783" y="724"/>
                        <a:pt x="30219" y="724"/>
                      </a:cubicBezTo>
                      <a:cubicBezTo>
                        <a:pt x="46656" y="724"/>
                        <a:pt x="59981" y="14026"/>
                        <a:pt x="59981" y="3043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0" cap="sq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DBFB6728-7A66-7D76-84B6-90522D9177D1}"/>
                    </a:ext>
                  </a:extLst>
                </p:cNvPr>
                <p:cNvSpPr/>
                <p:nvPr/>
              </p:nvSpPr>
              <p:spPr>
                <a:xfrm>
                  <a:off x="8759753" y="6089243"/>
                  <a:ext cx="117723" cy="8252"/>
                </a:xfrm>
                <a:custGeom>
                  <a:avLst/>
                  <a:gdLst>
                    <a:gd name="connsiteX0" fmla="*/ 436 w 117723"/>
                    <a:gd name="connsiteY0" fmla="*/ -331 h 8252"/>
                    <a:gd name="connsiteX1" fmla="*/ 118160 w 117723"/>
                    <a:gd name="connsiteY1" fmla="*/ -33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723" h="8252">
                      <a:moveTo>
                        <a:pt x="436" y="-331"/>
                      </a:moveTo>
                      <a:lnTo>
                        <a:pt x="118160" y="-331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6B3E205E-251B-DA5D-B379-EE56E56F9F21}"/>
                    </a:ext>
                  </a:extLst>
                </p:cNvPr>
                <p:cNvSpPr/>
                <p:nvPr/>
              </p:nvSpPr>
              <p:spPr>
                <a:xfrm>
                  <a:off x="8409493" y="6089243"/>
                  <a:ext cx="117723" cy="8252"/>
                </a:xfrm>
                <a:custGeom>
                  <a:avLst/>
                  <a:gdLst>
                    <a:gd name="connsiteX0" fmla="*/ 394 w 117723"/>
                    <a:gd name="connsiteY0" fmla="*/ -331 h 8252"/>
                    <a:gd name="connsiteX1" fmla="*/ 118117 w 117723"/>
                    <a:gd name="connsiteY1" fmla="*/ -33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723" h="8252">
                      <a:moveTo>
                        <a:pt x="394" y="-331"/>
                      </a:moveTo>
                      <a:lnTo>
                        <a:pt x="118117" y="-331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B17FCC0A-9EDE-A5AC-C8A2-B89015EDC9C4}"/>
                    </a:ext>
                  </a:extLst>
                </p:cNvPr>
                <p:cNvSpPr/>
                <p:nvPr/>
              </p:nvSpPr>
              <p:spPr>
                <a:xfrm>
                  <a:off x="7888699" y="6089243"/>
                  <a:ext cx="121856" cy="8252"/>
                </a:xfrm>
                <a:custGeom>
                  <a:avLst/>
                  <a:gdLst>
                    <a:gd name="connsiteX0" fmla="*/ 331 w 121856"/>
                    <a:gd name="connsiteY0" fmla="*/ -331 h 8252"/>
                    <a:gd name="connsiteX1" fmla="*/ 122188 w 121856"/>
                    <a:gd name="connsiteY1" fmla="*/ -33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1856" h="8252">
                      <a:moveTo>
                        <a:pt x="331" y="-331"/>
                      </a:moveTo>
                      <a:lnTo>
                        <a:pt x="122188" y="-331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9501B61B-3017-FF1A-B7AD-A123B477D0AB}"/>
                    </a:ext>
                  </a:extLst>
                </p:cNvPr>
                <p:cNvSpPr/>
                <p:nvPr/>
              </p:nvSpPr>
              <p:spPr>
                <a:xfrm>
                  <a:off x="7539695" y="6089243"/>
                  <a:ext cx="114664" cy="8252"/>
                </a:xfrm>
                <a:custGeom>
                  <a:avLst/>
                  <a:gdLst>
                    <a:gd name="connsiteX0" fmla="*/ 289 w 114664"/>
                    <a:gd name="connsiteY0" fmla="*/ -331 h 8252"/>
                    <a:gd name="connsiteX1" fmla="*/ 114953 w 114664"/>
                    <a:gd name="connsiteY1" fmla="*/ -33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664" h="8252">
                      <a:moveTo>
                        <a:pt x="289" y="-331"/>
                      </a:moveTo>
                      <a:lnTo>
                        <a:pt x="114953" y="-331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59328807-DBDC-B3BF-6A06-5AFDBD948D25}"/>
                    </a:ext>
                  </a:extLst>
                </p:cNvPr>
                <p:cNvSpPr/>
                <p:nvPr/>
              </p:nvSpPr>
              <p:spPr>
                <a:xfrm>
                  <a:off x="7019397" y="6089243"/>
                  <a:ext cx="115904" cy="8252"/>
                </a:xfrm>
                <a:custGeom>
                  <a:avLst/>
                  <a:gdLst>
                    <a:gd name="connsiteX0" fmla="*/ 226 w 115904"/>
                    <a:gd name="connsiteY0" fmla="*/ -331 h 8252"/>
                    <a:gd name="connsiteX1" fmla="*/ 116131 w 115904"/>
                    <a:gd name="connsiteY1" fmla="*/ -33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5904" h="8252">
                      <a:moveTo>
                        <a:pt x="226" y="-331"/>
                      </a:moveTo>
                      <a:lnTo>
                        <a:pt x="116131" y="-331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4E207321-EB6B-C617-BED7-97F39B399387}"/>
                    </a:ext>
                  </a:extLst>
                </p:cNvPr>
                <p:cNvSpPr/>
                <p:nvPr/>
              </p:nvSpPr>
              <p:spPr>
                <a:xfrm>
                  <a:off x="6670658" y="6090151"/>
                  <a:ext cx="114416" cy="8252"/>
                </a:xfrm>
                <a:custGeom>
                  <a:avLst/>
                  <a:gdLst>
                    <a:gd name="connsiteX0" fmla="*/ 184 w 114416"/>
                    <a:gd name="connsiteY0" fmla="*/ -331 h 8252"/>
                    <a:gd name="connsiteX1" fmla="*/ 114600 w 114416"/>
                    <a:gd name="connsiteY1" fmla="*/ -33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416" h="8252">
                      <a:moveTo>
                        <a:pt x="184" y="-331"/>
                      </a:moveTo>
                      <a:lnTo>
                        <a:pt x="114600" y="-331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88FC1C1D-439A-AC9A-ABBA-565198E54E0F}"/>
                    </a:ext>
                  </a:extLst>
                </p:cNvPr>
                <p:cNvSpPr/>
                <p:nvPr/>
              </p:nvSpPr>
              <p:spPr>
                <a:xfrm>
                  <a:off x="6145954" y="6089243"/>
                  <a:ext cx="117144" cy="8252"/>
                </a:xfrm>
                <a:custGeom>
                  <a:avLst/>
                  <a:gdLst>
                    <a:gd name="connsiteX0" fmla="*/ 120 w 117144"/>
                    <a:gd name="connsiteY0" fmla="*/ -331 h 8252"/>
                    <a:gd name="connsiteX1" fmla="*/ 117265 w 117144"/>
                    <a:gd name="connsiteY1" fmla="*/ -33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120" y="-331"/>
                      </a:moveTo>
                      <a:lnTo>
                        <a:pt x="117265" y="-331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1FD92A43-FE35-12FF-CCC9-8519DBEC3E96}"/>
                    </a:ext>
                  </a:extLst>
                </p:cNvPr>
                <p:cNvSpPr/>
                <p:nvPr/>
              </p:nvSpPr>
              <p:spPr>
                <a:xfrm>
                  <a:off x="5795677" y="6089243"/>
                  <a:ext cx="116566" cy="8252"/>
                </a:xfrm>
                <a:custGeom>
                  <a:avLst/>
                  <a:gdLst>
                    <a:gd name="connsiteX0" fmla="*/ 78 w 116566"/>
                    <a:gd name="connsiteY0" fmla="*/ -331 h 8252"/>
                    <a:gd name="connsiteX1" fmla="*/ 116644 w 116566"/>
                    <a:gd name="connsiteY1" fmla="*/ -331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6566" h="8252">
                      <a:moveTo>
                        <a:pt x="78" y="-331"/>
                      </a:moveTo>
                      <a:lnTo>
                        <a:pt x="116644" y="-331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grpSp>
              <p:nvGrpSpPr>
                <p:cNvPr id="102" name="Content Placeholder 7">
                  <a:extLst>
                    <a:ext uri="{FF2B5EF4-FFF2-40B4-BE49-F238E27FC236}">
                      <a16:creationId xmlns:a16="http://schemas.microsoft.com/office/drawing/2014/main" id="{97FBC817-4434-85A1-0855-F076831975AD}"/>
                    </a:ext>
                  </a:extLst>
                </p:cNvPr>
                <p:cNvGrpSpPr/>
                <p:nvPr/>
              </p:nvGrpSpPr>
              <p:grpSpPr>
                <a:xfrm>
                  <a:off x="5291888" y="5937323"/>
                  <a:ext cx="602336" cy="270761"/>
                  <a:chOff x="5291888" y="5937323"/>
                  <a:chExt cx="602336" cy="270761"/>
                </a:xfrm>
              </p:grpSpPr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43B88DD4-AAF7-5A71-037F-026654A1BDF5}"/>
                      </a:ext>
                    </a:extLst>
                  </p:cNvPr>
                  <p:cNvSpPr/>
                  <p:nvPr/>
                </p:nvSpPr>
                <p:spPr>
                  <a:xfrm>
                    <a:off x="5395608" y="5957200"/>
                    <a:ext cx="398922" cy="250884"/>
                  </a:xfrm>
                  <a:custGeom>
                    <a:avLst/>
                    <a:gdLst>
                      <a:gd name="connsiteX0" fmla="*/ 29 w 398922"/>
                      <a:gd name="connsiteY0" fmla="*/ -317 h 250884"/>
                      <a:gd name="connsiteX1" fmla="*/ 398952 w 398922"/>
                      <a:gd name="connsiteY1" fmla="*/ -317 h 250884"/>
                      <a:gd name="connsiteX2" fmla="*/ 398952 w 398922"/>
                      <a:gd name="connsiteY2" fmla="*/ 250568 h 250884"/>
                      <a:gd name="connsiteX3" fmla="*/ 29 w 398922"/>
                      <a:gd name="connsiteY3" fmla="*/ 250568 h 250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8922" h="250884">
                        <a:moveTo>
                          <a:pt x="29" y="-317"/>
                        </a:moveTo>
                        <a:lnTo>
                          <a:pt x="398952" y="-317"/>
                        </a:lnTo>
                        <a:lnTo>
                          <a:pt x="398952" y="250568"/>
                        </a:lnTo>
                        <a:lnTo>
                          <a:pt x="29" y="250568"/>
                        </a:ln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3CF2A808-8B4F-0C65-257A-FDCADD793A19}"/>
                      </a:ext>
                    </a:extLst>
                  </p:cNvPr>
                  <p:cNvSpPr/>
                  <p:nvPr/>
                </p:nvSpPr>
                <p:spPr>
                  <a:xfrm>
                    <a:off x="5455447" y="5997018"/>
                    <a:ext cx="171537" cy="171239"/>
                  </a:xfrm>
                  <a:custGeom>
                    <a:avLst/>
                    <a:gdLst>
                      <a:gd name="connsiteX0" fmla="*/ 171574 w 171537"/>
                      <a:gd name="connsiteY0" fmla="*/ 85298 h 171239"/>
                      <a:gd name="connsiteX1" fmla="*/ 85805 w 171537"/>
                      <a:gd name="connsiteY1" fmla="*/ 170918 h 171239"/>
                      <a:gd name="connsiteX2" fmla="*/ 37 w 171537"/>
                      <a:gd name="connsiteY2" fmla="*/ 85298 h 171239"/>
                      <a:gd name="connsiteX3" fmla="*/ 85805 w 171537"/>
                      <a:gd name="connsiteY3" fmla="*/ -322 h 171239"/>
                      <a:gd name="connsiteX4" fmla="*/ 171574 w 171537"/>
                      <a:gd name="connsiteY4" fmla="*/ 85298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574" y="85298"/>
                        </a:moveTo>
                        <a:cubicBezTo>
                          <a:pt x="171574" y="132585"/>
                          <a:pt x="133174" y="170918"/>
                          <a:pt x="85805" y="170918"/>
                        </a:cubicBezTo>
                        <a:cubicBezTo>
                          <a:pt x="38437" y="170918"/>
                          <a:pt x="37" y="132585"/>
                          <a:pt x="37" y="85298"/>
                        </a:cubicBezTo>
                        <a:cubicBezTo>
                          <a:pt x="37" y="38012"/>
                          <a:pt x="38437" y="-322"/>
                          <a:pt x="85805" y="-322"/>
                        </a:cubicBezTo>
                        <a:cubicBezTo>
                          <a:pt x="133174" y="-322"/>
                          <a:pt x="171574" y="38012"/>
                          <a:pt x="171574" y="85298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05" name="Freeform: Shape 104">
                    <a:extLst>
                      <a:ext uri="{FF2B5EF4-FFF2-40B4-BE49-F238E27FC236}">
                        <a16:creationId xmlns:a16="http://schemas.microsoft.com/office/drawing/2014/main" id="{7D87D177-BF48-1F1C-4368-CED81C9D30D2}"/>
                      </a:ext>
                    </a:extLst>
                  </p:cNvPr>
                  <p:cNvSpPr/>
                  <p:nvPr/>
                </p:nvSpPr>
                <p:spPr>
                  <a:xfrm>
                    <a:off x="5563156" y="5997018"/>
                    <a:ext cx="171537" cy="171239"/>
                  </a:xfrm>
                  <a:custGeom>
                    <a:avLst/>
                    <a:gdLst>
                      <a:gd name="connsiteX0" fmla="*/ 171587 w 171537"/>
                      <a:gd name="connsiteY0" fmla="*/ 85298 h 171239"/>
                      <a:gd name="connsiteX1" fmla="*/ 85818 w 171537"/>
                      <a:gd name="connsiteY1" fmla="*/ 170918 h 171239"/>
                      <a:gd name="connsiteX2" fmla="*/ 50 w 171537"/>
                      <a:gd name="connsiteY2" fmla="*/ 85298 h 171239"/>
                      <a:gd name="connsiteX3" fmla="*/ 85818 w 171537"/>
                      <a:gd name="connsiteY3" fmla="*/ -322 h 171239"/>
                      <a:gd name="connsiteX4" fmla="*/ 171587 w 171537"/>
                      <a:gd name="connsiteY4" fmla="*/ 85298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587" y="85298"/>
                        </a:moveTo>
                        <a:cubicBezTo>
                          <a:pt x="171587" y="132585"/>
                          <a:pt x="133187" y="170918"/>
                          <a:pt x="85818" y="170918"/>
                        </a:cubicBezTo>
                        <a:cubicBezTo>
                          <a:pt x="38450" y="170918"/>
                          <a:pt x="50" y="132585"/>
                          <a:pt x="50" y="85298"/>
                        </a:cubicBezTo>
                        <a:cubicBezTo>
                          <a:pt x="50" y="38012"/>
                          <a:pt x="38450" y="-322"/>
                          <a:pt x="85818" y="-322"/>
                        </a:cubicBezTo>
                        <a:cubicBezTo>
                          <a:pt x="133187" y="-322"/>
                          <a:pt x="171587" y="38012"/>
                          <a:pt x="171587" y="85298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06" name="Freeform: Shape 105">
                    <a:extLst>
                      <a:ext uri="{FF2B5EF4-FFF2-40B4-BE49-F238E27FC236}">
                        <a16:creationId xmlns:a16="http://schemas.microsoft.com/office/drawing/2014/main" id="{198A7716-58A7-A9E8-9F55-A9A68120C7E0}"/>
                      </a:ext>
                    </a:extLst>
                  </p:cNvPr>
                  <p:cNvSpPr/>
                  <p:nvPr/>
                </p:nvSpPr>
                <p:spPr>
                  <a:xfrm>
                    <a:off x="5821144" y="5937323"/>
                    <a:ext cx="73081" cy="72954"/>
                  </a:xfrm>
                  <a:custGeom>
                    <a:avLst/>
                    <a:gdLst>
                      <a:gd name="connsiteX0" fmla="*/ 73162 w 73081"/>
                      <a:gd name="connsiteY0" fmla="*/ 43977 h 72954"/>
                      <a:gd name="connsiteX1" fmla="*/ 44475 w 73081"/>
                      <a:gd name="connsiteY1" fmla="*/ 43977 h 72954"/>
                      <a:gd name="connsiteX2" fmla="*/ 44475 w 73081"/>
                      <a:gd name="connsiteY2" fmla="*/ 72614 h 72954"/>
                      <a:gd name="connsiteX3" fmla="*/ 28768 w 73081"/>
                      <a:gd name="connsiteY3" fmla="*/ 72614 h 72954"/>
                      <a:gd name="connsiteX4" fmla="*/ 28768 w 73081"/>
                      <a:gd name="connsiteY4" fmla="*/ 43977 h 72954"/>
                      <a:gd name="connsiteX5" fmla="*/ 81 w 73081"/>
                      <a:gd name="connsiteY5" fmla="*/ 43977 h 72954"/>
                      <a:gd name="connsiteX6" fmla="*/ 81 w 73081"/>
                      <a:gd name="connsiteY6" fmla="*/ 28296 h 72954"/>
                      <a:gd name="connsiteX7" fmla="*/ 28768 w 73081"/>
                      <a:gd name="connsiteY7" fmla="*/ 28296 h 72954"/>
                      <a:gd name="connsiteX8" fmla="*/ 28768 w 73081"/>
                      <a:gd name="connsiteY8" fmla="*/ -341 h 72954"/>
                      <a:gd name="connsiteX9" fmla="*/ 44475 w 73081"/>
                      <a:gd name="connsiteY9" fmla="*/ -341 h 72954"/>
                      <a:gd name="connsiteX10" fmla="*/ 44475 w 73081"/>
                      <a:gd name="connsiteY10" fmla="*/ 28296 h 72954"/>
                      <a:gd name="connsiteX11" fmla="*/ 73162 w 73081"/>
                      <a:gd name="connsiteY11" fmla="*/ 28296 h 72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3081" h="72954">
                        <a:moveTo>
                          <a:pt x="73162" y="43977"/>
                        </a:moveTo>
                        <a:lnTo>
                          <a:pt x="44475" y="43977"/>
                        </a:lnTo>
                        <a:lnTo>
                          <a:pt x="44475" y="72614"/>
                        </a:lnTo>
                        <a:lnTo>
                          <a:pt x="28768" y="72614"/>
                        </a:lnTo>
                        <a:lnTo>
                          <a:pt x="28768" y="43977"/>
                        </a:lnTo>
                        <a:lnTo>
                          <a:pt x="81" y="43977"/>
                        </a:lnTo>
                        <a:lnTo>
                          <a:pt x="81" y="28296"/>
                        </a:lnTo>
                        <a:lnTo>
                          <a:pt x="28768" y="28296"/>
                        </a:lnTo>
                        <a:lnTo>
                          <a:pt x="28768" y="-341"/>
                        </a:lnTo>
                        <a:lnTo>
                          <a:pt x="44475" y="-341"/>
                        </a:lnTo>
                        <a:lnTo>
                          <a:pt x="44475" y="28296"/>
                        </a:lnTo>
                        <a:lnTo>
                          <a:pt x="73162" y="2829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07" name="Freeform: Shape 106">
                    <a:extLst>
                      <a:ext uri="{FF2B5EF4-FFF2-40B4-BE49-F238E27FC236}">
                        <a16:creationId xmlns:a16="http://schemas.microsoft.com/office/drawing/2014/main" id="{D57E21A0-2ADA-5BF3-7618-9E3526BB22F9}"/>
                      </a:ext>
                    </a:extLst>
                  </p:cNvPr>
                  <p:cNvSpPr/>
                  <p:nvPr/>
                </p:nvSpPr>
                <p:spPr>
                  <a:xfrm>
                    <a:off x="5291888" y="5967149"/>
                    <a:ext cx="73800" cy="14933"/>
                  </a:xfrm>
                  <a:custGeom>
                    <a:avLst/>
                    <a:gdLst>
                      <a:gd name="connsiteX0" fmla="*/ 17 w 73800"/>
                      <a:gd name="connsiteY0" fmla="*/ -344 h 14933"/>
                      <a:gd name="connsiteX1" fmla="*/ 73818 w 73800"/>
                      <a:gd name="connsiteY1" fmla="*/ -344 h 14933"/>
                      <a:gd name="connsiteX2" fmla="*/ 73818 w 73800"/>
                      <a:gd name="connsiteY2" fmla="*/ 14590 h 14933"/>
                      <a:gd name="connsiteX3" fmla="*/ 17 w 73800"/>
                      <a:gd name="connsiteY3" fmla="*/ 14590 h 14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800" h="14933">
                        <a:moveTo>
                          <a:pt x="17" y="-344"/>
                        </a:moveTo>
                        <a:lnTo>
                          <a:pt x="73818" y="-344"/>
                        </a:lnTo>
                        <a:lnTo>
                          <a:pt x="73818" y="14590"/>
                        </a:lnTo>
                        <a:lnTo>
                          <a:pt x="17" y="1459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08" name="Content Placeholder 7">
                  <a:extLst>
                    <a:ext uri="{FF2B5EF4-FFF2-40B4-BE49-F238E27FC236}">
                      <a16:creationId xmlns:a16="http://schemas.microsoft.com/office/drawing/2014/main" id="{31A37601-381D-785A-A6BB-98177FFF1135}"/>
                    </a:ext>
                  </a:extLst>
                </p:cNvPr>
                <p:cNvGrpSpPr/>
                <p:nvPr/>
              </p:nvGrpSpPr>
              <p:grpSpPr>
                <a:xfrm>
                  <a:off x="5795057" y="6042459"/>
                  <a:ext cx="468080" cy="93574"/>
                  <a:chOff x="5795057" y="6042459"/>
                  <a:chExt cx="468080" cy="93574"/>
                </a:xfrm>
              </p:grpSpPr>
              <p:sp>
                <p:nvSpPr>
                  <p:cNvPr id="109" name="Freeform: Shape 108">
                    <a:extLst>
                      <a:ext uri="{FF2B5EF4-FFF2-40B4-BE49-F238E27FC236}">
                        <a16:creationId xmlns:a16="http://schemas.microsoft.com/office/drawing/2014/main" id="{E07392F3-B5B3-41F2-CF01-7367ED0D4D6E}"/>
                      </a:ext>
                    </a:extLst>
                  </p:cNvPr>
                  <p:cNvSpPr/>
                  <p:nvPr/>
                </p:nvSpPr>
                <p:spPr>
                  <a:xfrm>
                    <a:off x="5912228" y="6042459"/>
                    <a:ext cx="234343" cy="93574"/>
                  </a:xfrm>
                  <a:custGeom>
                    <a:avLst/>
                    <a:gdLst>
                      <a:gd name="connsiteX0" fmla="*/ 92 w 234343"/>
                      <a:gd name="connsiteY0" fmla="*/ -325 h 93574"/>
                      <a:gd name="connsiteX1" fmla="*/ 234435 w 234343"/>
                      <a:gd name="connsiteY1" fmla="*/ -325 h 93574"/>
                      <a:gd name="connsiteX2" fmla="*/ 234435 w 234343"/>
                      <a:gd name="connsiteY2" fmla="*/ 93249 h 93574"/>
                      <a:gd name="connsiteX3" fmla="*/ 92 w 234343"/>
                      <a:gd name="connsiteY3" fmla="*/ 93249 h 93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343" h="93574">
                        <a:moveTo>
                          <a:pt x="92" y="-325"/>
                        </a:moveTo>
                        <a:lnTo>
                          <a:pt x="234435" y="-325"/>
                        </a:lnTo>
                        <a:lnTo>
                          <a:pt x="234435" y="93249"/>
                        </a:lnTo>
                        <a:lnTo>
                          <a:pt x="92" y="93249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10" name="Freeform: Shape 109">
                    <a:extLst>
                      <a:ext uri="{FF2B5EF4-FFF2-40B4-BE49-F238E27FC236}">
                        <a16:creationId xmlns:a16="http://schemas.microsoft.com/office/drawing/2014/main" id="{A21D808B-8990-36F8-E717-B7DCF969E379}"/>
                      </a:ext>
                    </a:extLst>
                  </p:cNvPr>
                  <p:cNvSpPr/>
                  <p:nvPr/>
                </p:nvSpPr>
                <p:spPr>
                  <a:xfrm>
                    <a:off x="5795057" y="6089249"/>
                    <a:ext cx="117144" cy="8252"/>
                  </a:xfrm>
                  <a:custGeom>
                    <a:avLst/>
                    <a:gdLst>
                      <a:gd name="connsiteX0" fmla="*/ 78 w 117144"/>
                      <a:gd name="connsiteY0" fmla="*/ -331 h 8252"/>
                      <a:gd name="connsiteX1" fmla="*/ 117222 w 117144"/>
                      <a:gd name="connsiteY1" fmla="*/ -331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78" y="-331"/>
                        </a:moveTo>
                        <a:lnTo>
                          <a:pt x="117222" y="-331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11" name="Freeform: Shape 110">
                    <a:extLst>
                      <a:ext uri="{FF2B5EF4-FFF2-40B4-BE49-F238E27FC236}">
                        <a16:creationId xmlns:a16="http://schemas.microsoft.com/office/drawing/2014/main" id="{2369DDB8-9DD6-CFD7-1DE5-CFACA1AFD47D}"/>
                      </a:ext>
                    </a:extLst>
                  </p:cNvPr>
                  <p:cNvSpPr/>
                  <p:nvPr/>
                </p:nvSpPr>
                <p:spPr>
                  <a:xfrm>
                    <a:off x="6146571" y="6089249"/>
                    <a:ext cx="116566" cy="8252"/>
                  </a:xfrm>
                  <a:custGeom>
                    <a:avLst/>
                    <a:gdLst>
                      <a:gd name="connsiteX0" fmla="*/ 120 w 116566"/>
                      <a:gd name="connsiteY0" fmla="*/ -331 h 8252"/>
                      <a:gd name="connsiteX1" fmla="*/ 116686 w 116566"/>
                      <a:gd name="connsiteY1" fmla="*/ -331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6566" h="8252">
                        <a:moveTo>
                          <a:pt x="120" y="-331"/>
                        </a:moveTo>
                        <a:lnTo>
                          <a:pt x="116686" y="-331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12" name="Content Placeholder 7">
                  <a:extLst>
                    <a:ext uri="{FF2B5EF4-FFF2-40B4-BE49-F238E27FC236}">
                      <a16:creationId xmlns:a16="http://schemas.microsoft.com/office/drawing/2014/main" id="{84AC239E-E689-1B6B-B283-BBA258104A41}"/>
                    </a:ext>
                  </a:extLst>
                </p:cNvPr>
                <p:cNvGrpSpPr/>
                <p:nvPr/>
              </p:nvGrpSpPr>
              <p:grpSpPr>
                <a:xfrm>
                  <a:off x="6164712" y="5934847"/>
                  <a:ext cx="602336" cy="270761"/>
                  <a:chOff x="6164712" y="5934847"/>
                  <a:chExt cx="602336" cy="270761"/>
                </a:xfrm>
              </p:grpSpPr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123E3D8E-C948-C92B-0F58-740AB2BA9935}"/>
                      </a:ext>
                    </a:extLst>
                  </p:cNvPr>
                  <p:cNvSpPr/>
                  <p:nvPr/>
                </p:nvSpPr>
                <p:spPr>
                  <a:xfrm>
                    <a:off x="6268431" y="5954724"/>
                    <a:ext cx="398922" cy="250884"/>
                  </a:xfrm>
                  <a:custGeom>
                    <a:avLst/>
                    <a:gdLst>
                      <a:gd name="connsiteX0" fmla="*/ 135 w 398922"/>
                      <a:gd name="connsiteY0" fmla="*/ -317 h 250884"/>
                      <a:gd name="connsiteX1" fmla="*/ 399058 w 398922"/>
                      <a:gd name="connsiteY1" fmla="*/ -317 h 250884"/>
                      <a:gd name="connsiteX2" fmla="*/ 399058 w 398922"/>
                      <a:gd name="connsiteY2" fmla="*/ 250568 h 250884"/>
                      <a:gd name="connsiteX3" fmla="*/ 135 w 398922"/>
                      <a:gd name="connsiteY3" fmla="*/ 250568 h 250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8922" h="250884">
                        <a:moveTo>
                          <a:pt x="135" y="-317"/>
                        </a:moveTo>
                        <a:lnTo>
                          <a:pt x="399058" y="-317"/>
                        </a:lnTo>
                        <a:lnTo>
                          <a:pt x="399058" y="250568"/>
                        </a:lnTo>
                        <a:lnTo>
                          <a:pt x="135" y="250568"/>
                        </a:ln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14" name="Freeform: Shape 113">
                    <a:extLst>
                      <a:ext uri="{FF2B5EF4-FFF2-40B4-BE49-F238E27FC236}">
                        <a16:creationId xmlns:a16="http://schemas.microsoft.com/office/drawing/2014/main" id="{E53D0A46-D9C6-0822-4288-22B7192A8092}"/>
                      </a:ext>
                    </a:extLst>
                  </p:cNvPr>
                  <p:cNvSpPr/>
                  <p:nvPr/>
                </p:nvSpPr>
                <p:spPr>
                  <a:xfrm>
                    <a:off x="6328270" y="5994542"/>
                    <a:ext cx="171537" cy="171239"/>
                  </a:xfrm>
                  <a:custGeom>
                    <a:avLst/>
                    <a:gdLst>
                      <a:gd name="connsiteX0" fmla="*/ 171680 w 171537"/>
                      <a:gd name="connsiteY0" fmla="*/ 85298 h 171239"/>
                      <a:gd name="connsiteX1" fmla="*/ 85911 w 171537"/>
                      <a:gd name="connsiteY1" fmla="*/ 170917 h 171239"/>
                      <a:gd name="connsiteX2" fmla="*/ 142 w 171537"/>
                      <a:gd name="connsiteY2" fmla="*/ 85298 h 171239"/>
                      <a:gd name="connsiteX3" fmla="*/ 85911 w 171537"/>
                      <a:gd name="connsiteY3" fmla="*/ -322 h 171239"/>
                      <a:gd name="connsiteX4" fmla="*/ 171680 w 171537"/>
                      <a:gd name="connsiteY4" fmla="*/ 85298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680" y="85298"/>
                        </a:moveTo>
                        <a:cubicBezTo>
                          <a:pt x="171680" y="132584"/>
                          <a:pt x="133280" y="170917"/>
                          <a:pt x="85911" y="170917"/>
                        </a:cubicBezTo>
                        <a:cubicBezTo>
                          <a:pt x="38542" y="170917"/>
                          <a:pt x="142" y="132584"/>
                          <a:pt x="142" y="85298"/>
                        </a:cubicBezTo>
                        <a:cubicBezTo>
                          <a:pt x="142" y="38011"/>
                          <a:pt x="38542" y="-322"/>
                          <a:pt x="85911" y="-322"/>
                        </a:cubicBezTo>
                        <a:cubicBezTo>
                          <a:pt x="133280" y="-322"/>
                          <a:pt x="171680" y="38011"/>
                          <a:pt x="171680" y="85298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15" name="Freeform: Shape 114">
                    <a:extLst>
                      <a:ext uri="{FF2B5EF4-FFF2-40B4-BE49-F238E27FC236}">
                        <a16:creationId xmlns:a16="http://schemas.microsoft.com/office/drawing/2014/main" id="{6410065A-B4C2-4354-8D48-3942FE2E9309}"/>
                      </a:ext>
                    </a:extLst>
                  </p:cNvPr>
                  <p:cNvSpPr/>
                  <p:nvPr/>
                </p:nvSpPr>
                <p:spPr>
                  <a:xfrm>
                    <a:off x="6435979" y="5994542"/>
                    <a:ext cx="171537" cy="171239"/>
                  </a:xfrm>
                  <a:custGeom>
                    <a:avLst/>
                    <a:gdLst>
                      <a:gd name="connsiteX0" fmla="*/ 171693 w 171537"/>
                      <a:gd name="connsiteY0" fmla="*/ 85298 h 171239"/>
                      <a:gd name="connsiteX1" fmla="*/ 85924 w 171537"/>
                      <a:gd name="connsiteY1" fmla="*/ 170917 h 171239"/>
                      <a:gd name="connsiteX2" fmla="*/ 155 w 171537"/>
                      <a:gd name="connsiteY2" fmla="*/ 85298 h 171239"/>
                      <a:gd name="connsiteX3" fmla="*/ 85924 w 171537"/>
                      <a:gd name="connsiteY3" fmla="*/ -322 h 171239"/>
                      <a:gd name="connsiteX4" fmla="*/ 171693 w 171537"/>
                      <a:gd name="connsiteY4" fmla="*/ 85298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693" y="85298"/>
                        </a:moveTo>
                        <a:cubicBezTo>
                          <a:pt x="171693" y="132584"/>
                          <a:pt x="133293" y="170917"/>
                          <a:pt x="85924" y="170917"/>
                        </a:cubicBezTo>
                        <a:cubicBezTo>
                          <a:pt x="38555" y="170917"/>
                          <a:pt x="155" y="132584"/>
                          <a:pt x="155" y="85298"/>
                        </a:cubicBezTo>
                        <a:cubicBezTo>
                          <a:pt x="155" y="38011"/>
                          <a:pt x="38555" y="-322"/>
                          <a:pt x="85924" y="-322"/>
                        </a:cubicBezTo>
                        <a:cubicBezTo>
                          <a:pt x="133293" y="-322"/>
                          <a:pt x="171693" y="38011"/>
                          <a:pt x="171693" y="85298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16" name="Freeform: Shape 115">
                    <a:extLst>
                      <a:ext uri="{FF2B5EF4-FFF2-40B4-BE49-F238E27FC236}">
                        <a16:creationId xmlns:a16="http://schemas.microsoft.com/office/drawing/2014/main" id="{598AEEE8-F64B-44A6-B112-D5F7E6EE38C2}"/>
                      </a:ext>
                    </a:extLst>
                  </p:cNvPr>
                  <p:cNvSpPr/>
                  <p:nvPr/>
                </p:nvSpPr>
                <p:spPr>
                  <a:xfrm>
                    <a:off x="6693967" y="5934847"/>
                    <a:ext cx="73081" cy="72954"/>
                  </a:xfrm>
                  <a:custGeom>
                    <a:avLst/>
                    <a:gdLst>
                      <a:gd name="connsiteX0" fmla="*/ 73268 w 73081"/>
                      <a:gd name="connsiteY0" fmla="*/ 43977 h 72954"/>
                      <a:gd name="connsiteX1" fmla="*/ 44581 w 73081"/>
                      <a:gd name="connsiteY1" fmla="*/ 43977 h 72954"/>
                      <a:gd name="connsiteX2" fmla="*/ 44581 w 73081"/>
                      <a:gd name="connsiteY2" fmla="*/ 72613 h 72954"/>
                      <a:gd name="connsiteX3" fmla="*/ 28873 w 73081"/>
                      <a:gd name="connsiteY3" fmla="*/ 72613 h 72954"/>
                      <a:gd name="connsiteX4" fmla="*/ 28873 w 73081"/>
                      <a:gd name="connsiteY4" fmla="*/ 43977 h 72954"/>
                      <a:gd name="connsiteX5" fmla="*/ 186 w 73081"/>
                      <a:gd name="connsiteY5" fmla="*/ 43977 h 72954"/>
                      <a:gd name="connsiteX6" fmla="*/ 186 w 73081"/>
                      <a:gd name="connsiteY6" fmla="*/ 28296 h 72954"/>
                      <a:gd name="connsiteX7" fmla="*/ 28873 w 73081"/>
                      <a:gd name="connsiteY7" fmla="*/ 28296 h 72954"/>
                      <a:gd name="connsiteX8" fmla="*/ 28873 w 73081"/>
                      <a:gd name="connsiteY8" fmla="*/ -341 h 72954"/>
                      <a:gd name="connsiteX9" fmla="*/ 44581 w 73081"/>
                      <a:gd name="connsiteY9" fmla="*/ -341 h 72954"/>
                      <a:gd name="connsiteX10" fmla="*/ 44581 w 73081"/>
                      <a:gd name="connsiteY10" fmla="*/ 28296 h 72954"/>
                      <a:gd name="connsiteX11" fmla="*/ 73268 w 73081"/>
                      <a:gd name="connsiteY11" fmla="*/ 28296 h 72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3081" h="72954">
                        <a:moveTo>
                          <a:pt x="73268" y="43977"/>
                        </a:moveTo>
                        <a:lnTo>
                          <a:pt x="44581" y="43977"/>
                        </a:lnTo>
                        <a:lnTo>
                          <a:pt x="44581" y="72613"/>
                        </a:lnTo>
                        <a:lnTo>
                          <a:pt x="28873" y="72613"/>
                        </a:lnTo>
                        <a:lnTo>
                          <a:pt x="28873" y="43977"/>
                        </a:lnTo>
                        <a:lnTo>
                          <a:pt x="186" y="43977"/>
                        </a:lnTo>
                        <a:lnTo>
                          <a:pt x="186" y="28296"/>
                        </a:lnTo>
                        <a:lnTo>
                          <a:pt x="28873" y="28296"/>
                        </a:lnTo>
                        <a:lnTo>
                          <a:pt x="28873" y="-341"/>
                        </a:lnTo>
                        <a:lnTo>
                          <a:pt x="44581" y="-341"/>
                        </a:lnTo>
                        <a:lnTo>
                          <a:pt x="44581" y="28296"/>
                        </a:lnTo>
                        <a:lnTo>
                          <a:pt x="73268" y="2829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17" name="Freeform: Shape 116">
                    <a:extLst>
                      <a:ext uri="{FF2B5EF4-FFF2-40B4-BE49-F238E27FC236}">
                        <a16:creationId xmlns:a16="http://schemas.microsoft.com/office/drawing/2014/main" id="{3FD45B47-C7E5-869A-161E-F079BA8A05A3}"/>
                      </a:ext>
                    </a:extLst>
                  </p:cNvPr>
                  <p:cNvSpPr/>
                  <p:nvPr/>
                </p:nvSpPr>
                <p:spPr>
                  <a:xfrm>
                    <a:off x="6164712" y="5964673"/>
                    <a:ext cx="73800" cy="14933"/>
                  </a:xfrm>
                  <a:custGeom>
                    <a:avLst/>
                    <a:gdLst>
                      <a:gd name="connsiteX0" fmla="*/ 122 w 73800"/>
                      <a:gd name="connsiteY0" fmla="*/ -344 h 14933"/>
                      <a:gd name="connsiteX1" fmla="*/ 73923 w 73800"/>
                      <a:gd name="connsiteY1" fmla="*/ -344 h 14933"/>
                      <a:gd name="connsiteX2" fmla="*/ 73923 w 73800"/>
                      <a:gd name="connsiteY2" fmla="*/ 14589 h 14933"/>
                      <a:gd name="connsiteX3" fmla="*/ 122 w 73800"/>
                      <a:gd name="connsiteY3" fmla="*/ 14589 h 14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800" h="14933">
                        <a:moveTo>
                          <a:pt x="122" y="-344"/>
                        </a:moveTo>
                        <a:lnTo>
                          <a:pt x="73923" y="-344"/>
                        </a:lnTo>
                        <a:lnTo>
                          <a:pt x="73923" y="14589"/>
                        </a:lnTo>
                        <a:lnTo>
                          <a:pt x="122" y="1458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18" name="Content Placeholder 7">
                  <a:extLst>
                    <a:ext uri="{FF2B5EF4-FFF2-40B4-BE49-F238E27FC236}">
                      <a16:creationId xmlns:a16="http://schemas.microsoft.com/office/drawing/2014/main" id="{916714B4-C74D-2CAC-8533-D83DB457ED28}"/>
                    </a:ext>
                  </a:extLst>
                </p:cNvPr>
                <p:cNvGrpSpPr/>
                <p:nvPr/>
              </p:nvGrpSpPr>
              <p:grpSpPr>
                <a:xfrm>
                  <a:off x="6667880" y="6043366"/>
                  <a:ext cx="468659" cy="93574"/>
                  <a:chOff x="6667880" y="6043366"/>
                  <a:chExt cx="468659" cy="93574"/>
                </a:xfrm>
              </p:grpSpPr>
              <p:sp>
                <p:nvSpPr>
                  <p:cNvPr id="119" name="Freeform: Shape 118">
                    <a:extLst>
                      <a:ext uri="{FF2B5EF4-FFF2-40B4-BE49-F238E27FC236}">
                        <a16:creationId xmlns:a16="http://schemas.microsoft.com/office/drawing/2014/main" id="{C324D519-7D6B-7819-736A-16F609834401}"/>
                      </a:ext>
                    </a:extLst>
                  </p:cNvPr>
                  <p:cNvSpPr/>
                  <p:nvPr/>
                </p:nvSpPr>
                <p:spPr>
                  <a:xfrm>
                    <a:off x="6785051" y="6043366"/>
                    <a:ext cx="234343" cy="93574"/>
                  </a:xfrm>
                  <a:custGeom>
                    <a:avLst/>
                    <a:gdLst>
                      <a:gd name="connsiteX0" fmla="*/ 197 w 234343"/>
                      <a:gd name="connsiteY0" fmla="*/ -325 h 93574"/>
                      <a:gd name="connsiteX1" fmla="*/ 234541 w 234343"/>
                      <a:gd name="connsiteY1" fmla="*/ -325 h 93574"/>
                      <a:gd name="connsiteX2" fmla="*/ 234541 w 234343"/>
                      <a:gd name="connsiteY2" fmla="*/ 93249 h 93574"/>
                      <a:gd name="connsiteX3" fmla="*/ 197 w 234343"/>
                      <a:gd name="connsiteY3" fmla="*/ 93249 h 93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343" h="93574">
                        <a:moveTo>
                          <a:pt x="197" y="-325"/>
                        </a:moveTo>
                        <a:lnTo>
                          <a:pt x="234541" y="-325"/>
                        </a:lnTo>
                        <a:lnTo>
                          <a:pt x="234541" y="93249"/>
                        </a:lnTo>
                        <a:lnTo>
                          <a:pt x="197" y="93249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20" name="Freeform: Shape 119">
                    <a:extLst>
                      <a:ext uri="{FF2B5EF4-FFF2-40B4-BE49-F238E27FC236}">
                        <a16:creationId xmlns:a16="http://schemas.microsoft.com/office/drawing/2014/main" id="{51BAFF42-D175-2267-F6D0-B9F3452FFF35}"/>
                      </a:ext>
                    </a:extLst>
                  </p:cNvPr>
                  <p:cNvSpPr/>
                  <p:nvPr/>
                </p:nvSpPr>
                <p:spPr>
                  <a:xfrm>
                    <a:off x="6667880" y="6090157"/>
                    <a:ext cx="117144" cy="8252"/>
                  </a:xfrm>
                  <a:custGeom>
                    <a:avLst/>
                    <a:gdLst>
                      <a:gd name="connsiteX0" fmla="*/ 183 w 117144"/>
                      <a:gd name="connsiteY0" fmla="*/ -331 h 8252"/>
                      <a:gd name="connsiteX1" fmla="*/ 117328 w 117144"/>
                      <a:gd name="connsiteY1" fmla="*/ -331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183" y="-331"/>
                        </a:moveTo>
                        <a:lnTo>
                          <a:pt x="117328" y="-331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21" name="Freeform: Shape 120">
                    <a:extLst>
                      <a:ext uri="{FF2B5EF4-FFF2-40B4-BE49-F238E27FC236}">
                        <a16:creationId xmlns:a16="http://schemas.microsoft.com/office/drawing/2014/main" id="{1B491253-0827-FE94-4166-F6ECDF95734B}"/>
                      </a:ext>
                    </a:extLst>
                  </p:cNvPr>
                  <p:cNvSpPr/>
                  <p:nvPr/>
                </p:nvSpPr>
                <p:spPr>
                  <a:xfrm>
                    <a:off x="7019395" y="6090157"/>
                    <a:ext cx="117144" cy="8252"/>
                  </a:xfrm>
                  <a:custGeom>
                    <a:avLst/>
                    <a:gdLst>
                      <a:gd name="connsiteX0" fmla="*/ 226 w 117144"/>
                      <a:gd name="connsiteY0" fmla="*/ -331 h 8252"/>
                      <a:gd name="connsiteX1" fmla="*/ 117371 w 117144"/>
                      <a:gd name="connsiteY1" fmla="*/ -331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226" y="-331"/>
                        </a:moveTo>
                        <a:lnTo>
                          <a:pt x="117371" y="-331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22" name="Content Placeholder 7">
                  <a:extLst>
                    <a:ext uri="{FF2B5EF4-FFF2-40B4-BE49-F238E27FC236}">
                      <a16:creationId xmlns:a16="http://schemas.microsoft.com/office/drawing/2014/main" id="{5007F0B5-41D4-06D6-F954-1BF6FC6D8C45}"/>
                    </a:ext>
                  </a:extLst>
                </p:cNvPr>
                <p:cNvGrpSpPr/>
                <p:nvPr/>
              </p:nvGrpSpPr>
              <p:grpSpPr>
                <a:xfrm>
                  <a:off x="7034022" y="5937323"/>
                  <a:ext cx="602336" cy="270761"/>
                  <a:chOff x="7034022" y="5937323"/>
                  <a:chExt cx="602336" cy="270761"/>
                </a:xfrm>
              </p:grpSpPr>
              <p:sp>
                <p:nvSpPr>
                  <p:cNvPr id="123" name="Freeform: Shape 122">
                    <a:extLst>
                      <a:ext uri="{FF2B5EF4-FFF2-40B4-BE49-F238E27FC236}">
                        <a16:creationId xmlns:a16="http://schemas.microsoft.com/office/drawing/2014/main" id="{084C64A6-C5AF-D591-CA0F-55570592ED7C}"/>
                      </a:ext>
                    </a:extLst>
                  </p:cNvPr>
                  <p:cNvSpPr/>
                  <p:nvPr/>
                </p:nvSpPr>
                <p:spPr>
                  <a:xfrm>
                    <a:off x="7137741" y="5957200"/>
                    <a:ext cx="398922" cy="250884"/>
                  </a:xfrm>
                  <a:custGeom>
                    <a:avLst/>
                    <a:gdLst>
                      <a:gd name="connsiteX0" fmla="*/ 240 w 398922"/>
                      <a:gd name="connsiteY0" fmla="*/ -317 h 250884"/>
                      <a:gd name="connsiteX1" fmla="*/ 399163 w 398922"/>
                      <a:gd name="connsiteY1" fmla="*/ -317 h 250884"/>
                      <a:gd name="connsiteX2" fmla="*/ 399163 w 398922"/>
                      <a:gd name="connsiteY2" fmla="*/ 250568 h 250884"/>
                      <a:gd name="connsiteX3" fmla="*/ 240 w 398922"/>
                      <a:gd name="connsiteY3" fmla="*/ 250568 h 250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8922" h="250884">
                        <a:moveTo>
                          <a:pt x="240" y="-317"/>
                        </a:moveTo>
                        <a:lnTo>
                          <a:pt x="399163" y="-317"/>
                        </a:lnTo>
                        <a:lnTo>
                          <a:pt x="399163" y="250568"/>
                        </a:lnTo>
                        <a:lnTo>
                          <a:pt x="240" y="250568"/>
                        </a:ln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24" name="Freeform: Shape 123">
                    <a:extLst>
                      <a:ext uri="{FF2B5EF4-FFF2-40B4-BE49-F238E27FC236}">
                        <a16:creationId xmlns:a16="http://schemas.microsoft.com/office/drawing/2014/main" id="{E70F33AF-74D6-095B-E4E9-552311EBA364}"/>
                      </a:ext>
                    </a:extLst>
                  </p:cNvPr>
                  <p:cNvSpPr/>
                  <p:nvPr/>
                </p:nvSpPr>
                <p:spPr>
                  <a:xfrm>
                    <a:off x="7197580" y="5997018"/>
                    <a:ext cx="171537" cy="171239"/>
                  </a:xfrm>
                  <a:custGeom>
                    <a:avLst/>
                    <a:gdLst>
                      <a:gd name="connsiteX0" fmla="*/ 171785 w 171537"/>
                      <a:gd name="connsiteY0" fmla="*/ 85298 h 171239"/>
                      <a:gd name="connsiteX1" fmla="*/ 86016 w 171537"/>
                      <a:gd name="connsiteY1" fmla="*/ 170918 h 171239"/>
                      <a:gd name="connsiteX2" fmla="*/ 247 w 171537"/>
                      <a:gd name="connsiteY2" fmla="*/ 85298 h 171239"/>
                      <a:gd name="connsiteX3" fmla="*/ 86016 w 171537"/>
                      <a:gd name="connsiteY3" fmla="*/ -322 h 171239"/>
                      <a:gd name="connsiteX4" fmla="*/ 171785 w 171537"/>
                      <a:gd name="connsiteY4" fmla="*/ 85298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785" y="85298"/>
                        </a:moveTo>
                        <a:cubicBezTo>
                          <a:pt x="171785" y="132585"/>
                          <a:pt x="133385" y="170918"/>
                          <a:pt x="86016" y="170918"/>
                        </a:cubicBezTo>
                        <a:cubicBezTo>
                          <a:pt x="38647" y="170918"/>
                          <a:pt x="247" y="132585"/>
                          <a:pt x="247" y="85298"/>
                        </a:cubicBezTo>
                        <a:cubicBezTo>
                          <a:pt x="247" y="38012"/>
                          <a:pt x="38647" y="-322"/>
                          <a:pt x="86016" y="-322"/>
                        </a:cubicBezTo>
                        <a:cubicBezTo>
                          <a:pt x="133385" y="-322"/>
                          <a:pt x="171785" y="38012"/>
                          <a:pt x="171785" y="85298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25" name="Freeform: Shape 124">
                    <a:extLst>
                      <a:ext uri="{FF2B5EF4-FFF2-40B4-BE49-F238E27FC236}">
                        <a16:creationId xmlns:a16="http://schemas.microsoft.com/office/drawing/2014/main" id="{FBA8861D-219B-9551-C8C8-FEEB2E477FAF}"/>
                      </a:ext>
                    </a:extLst>
                  </p:cNvPr>
                  <p:cNvSpPr/>
                  <p:nvPr/>
                </p:nvSpPr>
                <p:spPr>
                  <a:xfrm>
                    <a:off x="7305289" y="5997018"/>
                    <a:ext cx="171537" cy="171239"/>
                  </a:xfrm>
                  <a:custGeom>
                    <a:avLst/>
                    <a:gdLst>
                      <a:gd name="connsiteX0" fmla="*/ 171798 w 171537"/>
                      <a:gd name="connsiteY0" fmla="*/ 85298 h 171239"/>
                      <a:gd name="connsiteX1" fmla="*/ 86029 w 171537"/>
                      <a:gd name="connsiteY1" fmla="*/ 170918 h 171239"/>
                      <a:gd name="connsiteX2" fmla="*/ 260 w 171537"/>
                      <a:gd name="connsiteY2" fmla="*/ 85298 h 171239"/>
                      <a:gd name="connsiteX3" fmla="*/ 86029 w 171537"/>
                      <a:gd name="connsiteY3" fmla="*/ -322 h 171239"/>
                      <a:gd name="connsiteX4" fmla="*/ 171798 w 171537"/>
                      <a:gd name="connsiteY4" fmla="*/ 85298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798" y="85298"/>
                        </a:moveTo>
                        <a:cubicBezTo>
                          <a:pt x="171798" y="132585"/>
                          <a:pt x="133398" y="170918"/>
                          <a:pt x="86029" y="170918"/>
                        </a:cubicBezTo>
                        <a:cubicBezTo>
                          <a:pt x="38660" y="170918"/>
                          <a:pt x="260" y="132585"/>
                          <a:pt x="260" y="85298"/>
                        </a:cubicBezTo>
                        <a:cubicBezTo>
                          <a:pt x="260" y="38012"/>
                          <a:pt x="38660" y="-322"/>
                          <a:pt x="86029" y="-322"/>
                        </a:cubicBezTo>
                        <a:cubicBezTo>
                          <a:pt x="133398" y="-322"/>
                          <a:pt x="171798" y="38012"/>
                          <a:pt x="171798" y="85298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26" name="Freeform: Shape 125">
                    <a:extLst>
                      <a:ext uri="{FF2B5EF4-FFF2-40B4-BE49-F238E27FC236}">
                        <a16:creationId xmlns:a16="http://schemas.microsoft.com/office/drawing/2014/main" id="{DF52783B-E700-3729-6FD2-BA5465D00F4B}"/>
                      </a:ext>
                    </a:extLst>
                  </p:cNvPr>
                  <p:cNvSpPr/>
                  <p:nvPr/>
                </p:nvSpPr>
                <p:spPr>
                  <a:xfrm>
                    <a:off x="7563277" y="5937323"/>
                    <a:ext cx="73081" cy="72954"/>
                  </a:xfrm>
                  <a:custGeom>
                    <a:avLst/>
                    <a:gdLst>
                      <a:gd name="connsiteX0" fmla="*/ 73373 w 73081"/>
                      <a:gd name="connsiteY0" fmla="*/ 43977 h 72954"/>
                      <a:gd name="connsiteX1" fmla="*/ 44686 w 73081"/>
                      <a:gd name="connsiteY1" fmla="*/ 43977 h 72954"/>
                      <a:gd name="connsiteX2" fmla="*/ 44686 w 73081"/>
                      <a:gd name="connsiteY2" fmla="*/ 72614 h 72954"/>
                      <a:gd name="connsiteX3" fmla="*/ 28978 w 73081"/>
                      <a:gd name="connsiteY3" fmla="*/ 72614 h 72954"/>
                      <a:gd name="connsiteX4" fmla="*/ 28978 w 73081"/>
                      <a:gd name="connsiteY4" fmla="*/ 43977 h 72954"/>
                      <a:gd name="connsiteX5" fmla="*/ 292 w 73081"/>
                      <a:gd name="connsiteY5" fmla="*/ 43977 h 72954"/>
                      <a:gd name="connsiteX6" fmla="*/ 292 w 73081"/>
                      <a:gd name="connsiteY6" fmla="*/ 28296 h 72954"/>
                      <a:gd name="connsiteX7" fmla="*/ 28978 w 73081"/>
                      <a:gd name="connsiteY7" fmla="*/ 28296 h 72954"/>
                      <a:gd name="connsiteX8" fmla="*/ 28978 w 73081"/>
                      <a:gd name="connsiteY8" fmla="*/ -341 h 72954"/>
                      <a:gd name="connsiteX9" fmla="*/ 44686 w 73081"/>
                      <a:gd name="connsiteY9" fmla="*/ -341 h 72954"/>
                      <a:gd name="connsiteX10" fmla="*/ 44686 w 73081"/>
                      <a:gd name="connsiteY10" fmla="*/ 28296 h 72954"/>
                      <a:gd name="connsiteX11" fmla="*/ 73373 w 73081"/>
                      <a:gd name="connsiteY11" fmla="*/ 28296 h 72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3081" h="72954">
                        <a:moveTo>
                          <a:pt x="73373" y="43977"/>
                        </a:moveTo>
                        <a:lnTo>
                          <a:pt x="44686" y="43977"/>
                        </a:lnTo>
                        <a:lnTo>
                          <a:pt x="44686" y="72614"/>
                        </a:lnTo>
                        <a:lnTo>
                          <a:pt x="28978" y="72614"/>
                        </a:lnTo>
                        <a:lnTo>
                          <a:pt x="28978" y="43977"/>
                        </a:lnTo>
                        <a:lnTo>
                          <a:pt x="292" y="43977"/>
                        </a:lnTo>
                        <a:lnTo>
                          <a:pt x="292" y="28296"/>
                        </a:lnTo>
                        <a:lnTo>
                          <a:pt x="28978" y="28296"/>
                        </a:lnTo>
                        <a:lnTo>
                          <a:pt x="28978" y="-341"/>
                        </a:lnTo>
                        <a:lnTo>
                          <a:pt x="44686" y="-341"/>
                        </a:lnTo>
                        <a:lnTo>
                          <a:pt x="44686" y="28296"/>
                        </a:lnTo>
                        <a:lnTo>
                          <a:pt x="73373" y="2829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27" name="Freeform: Shape 126">
                    <a:extLst>
                      <a:ext uri="{FF2B5EF4-FFF2-40B4-BE49-F238E27FC236}">
                        <a16:creationId xmlns:a16="http://schemas.microsoft.com/office/drawing/2014/main" id="{B95E342F-7F2C-221B-174C-6FCED46C113A}"/>
                      </a:ext>
                    </a:extLst>
                  </p:cNvPr>
                  <p:cNvSpPr/>
                  <p:nvPr/>
                </p:nvSpPr>
                <p:spPr>
                  <a:xfrm>
                    <a:off x="7034022" y="5967149"/>
                    <a:ext cx="73800" cy="14933"/>
                  </a:xfrm>
                  <a:custGeom>
                    <a:avLst/>
                    <a:gdLst>
                      <a:gd name="connsiteX0" fmla="*/ 228 w 73800"/>
                      <a:gd name="connsiteY0" fmla="*/ -344 h 14933"/>
                      <a:gd name="connsiteX1" fmla="*/ 74028 w 73800"/>
                      <a:gd name="connsiteY1" fmla="*/ -344 h 14933"/>
                      <a:gd name="connsiteX2" fmla="*/ 74028 w 73800"/>
                      <a:gd name="connsiteY2" fmla="*/ 14590 h 14933"/>
                      <a:gd name="connsiteX3" fmla="*/ 228 w 73800"/>
                      <a:gd name="connsiteY3" fmla="*/ 14590 h 14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800" h="14933">
                        <a:moveTo>
                          <a:pt x="228" y="-344"/>
                        </a:moveTo>
                        <a:lnTo>
                          <a:pt x="74028" y="-344"/>
                        </a:lnTo>
                        <a:lnTo>
                          <a:pt x="74028" y="14590"/>
                        </a:lnTo>
                        <a:lnTo>
                          <a:pt x="228" y="1459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28" name="Content Placeholder 7">
                  <a:extLst>
                    <a:ext uri="{FF2B5EF4-FFF2-40B4-BE49-F238E27FC236}">
                      <a16:creationId xmlns:a16="http://schemas.microsoft.com/office/drawing/2014/main" id="{2FED098E-0BE8-D5E9-5F80-F8AFE2F8B894}"/>
                    </a:ext>
                  </a:extLst>
                </p:cNvPr>
                <p:cNvGrpSpPr/>
                <p:nvPr/>
              </p:nvGrpSpPr>
              <p:grpSpPr>
                <a:xfrm>
                  <a:off x="7537190" y="6042459"/>
                  <a:ext cx="468659" cy="93574"/>
                  <a:chOff x="7537190" y="6042459"/>
                  <a:chExt cx="468659" cy="93574"/>
                </a:xfrm>
              </p:grpSpPr>
              <p:sp>
                <p:nvSpPr>
                  <p:cNvPr id="129" name="Freeform: Shape 128">
                    <a:extLst>
                      <a:ext uri="{FF2B5EF4-FFF2-40B4-BE49-F238E27FC236}">
                        <a16:creationId xmlns:a16="http://schemas.microsoft.com/office/drawing/2014/main" id="{3DCAD8B5-439D-95CC-2F6D-53ACA49E74EC}"/>
                      </a:ext>
                    </a:extLst>
                  </p:cNvPr>
                  <p:cNvSpPr/>
                  <p:nvPr/>
                </p:nvSpPr>
                <p:spPr>
                  <a:xfrm>
                    <a:off x="7654361" y="6042459"/>
                    <a:ext cx="234343" cy="93574"/>
                  </a:xfrm>
                  <a:custGeom>
                    <a:avLst/>
                    <a:gdLst>
                      <a:gd name="connsiteX0" fmla="*/ 303 w 234343"/>
                      <a:gd name="connsiteY0" fmla="*/ -325 h 93574"/>
                      <a:gd name="connsiteX1" fmla="*/ 234646 w 234343"/>
                      <a:gd name="connsiteY1" fmla="*/ -325 h 93574"/>
                      <a:gd name="connsiteX2" fmla="*/ 234646 w 234343"/>
                      <a:gd name="connsiteY2" fmla="*/ 93249 h 93574"/>
                      <a:gd name="connsiteX3" fmla="*/ 303 w 234343"/>
                      <a:gd name="connsiteY3" fmla="*/ 93249 h 93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343" h="93574">
                        <a:moveTo>
                          <a:pt x="303" y="-325"/>
                        </a:moveTo>
                        <a:lnTo>
                          <a:pt x="234646" y="-325"/>
                        </a:lnTo>
                        <a:lnTo>
                          <a:pt x="234646" y="93249"/>
                        </a:lnTo>
                        <a:lnTo>
                          <a:pt x="303" y="93249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30" name="Freeform: Shape 129">
                    <a:extLst>
                      <a:ext uri="{FF2B5EF4-FFF2-40B4-BE49-F238E27FC236}">
                        <a16:creationId xmlns:a16="http://schemas.microsoft.com/office/drawing/2014/main" id="{908C6909-D0ED-FB1D-38C4-319A7C976DD8}"/>
                      </a:ext>
                    </a:extLst>
                  </p:cNvPr>
                  <p:cNvSpPr/>
                  <p:nvPr/>
                </p:nvSpPr>
                <p:spPr>
                  <a:xfrm>
                    <a:off x="7537190" y="6089249"/>
                    <a:ext cx="117144" cy="8252"/>
                  </a:xfrm>
                  <a:custGeom>
                    <a:avLst/>
                    <a:gdLst>
                      <a:gd name="connsiteX0" fmla="*/ 288 w 117144"/>
                      <a:gd name="connsiteY0" fmla="*/ -331 h 8252"/>
                      <a:gd name="connsiteX1" fmla="*/ 117433 w 117144"/>
                      <a:gd name="connsiteY1" fmla="*/ -331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288" y="-331"/>
                        </a:moveTo>
                        <a:lnTo>
                          <a:pt x="117433" y="-331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31" name="Freeform: Shape 130">
                    <a:extLst>
                      <a:ext uri="{FF2B5EF4-FFF2-40B4-BE49-F238E27FC236}">
                        <a16:creationId xmlns:a16="http://schemas.microsoft.com/office/drawing/2014/main" id="{15A7E085-6106-333A-6B50-092120305E5E}"/>
                      </a:ext>
                    </a:extLst>
                  </p:cNvPr>
                  <p:cNvSpPr/>
                  <p:nvPr/>
                </p:nvSpPr>
                <p:spPr>
                  <a:xfrm>
                    <a:off x="7888704" y="6089249"/>
                    <a:ext cx="117144" cy="8252"/>
                  </a:xfrm>
                  <a:custGeom>
                    <a:avLst/>
                    <a:gdLst>
                      <a:gd name="connsiteX0" fmla="*/ 331 w 117144"/>
                      <a:gd name="connsiteY0" fmla="*/ -331 h 8252"/>
                      <a:gd name="connsiteX1" fmla="*/ 117476 w 117144"/>
                      <a:gd name="connsiteY1" fmla="*/ -331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331" y="-331"/>
                        </a:moveTo>
                        <a:lnTo>
                          <a:pt x="117476" y="-331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32" name="Content Placeholder 7">
                  <a:extLst>
                    <a:ext uri="{FF2B5EF4-FFF2-40B4-BE49-F238E27FC236}">
                      <a16:creationId xmlns:a16="http://schemas.microsoft.com/office/drawing/2014/main" id="{01F63EB4-8F15-DFC4-2053-E3A746C0382B}"/>
                    </a:ext>
                  </a:extLst>
                </p:cNvPr>
                <p:cNvGrpSpPr/>
                <p:nvPr/>
              </p:nvGrpSpPr>
              <p:grpSpPr>
                <a:xfrm>
                  <a:off x="7906845" y="5934847"/>
                  <a:ext cx="602336" cy="270761"/>
                  <a:chOff x="7906845" y="5934847"/>
                  <a:chExt cx="602336" cy="270761"/>
                </a:xfrm>
              </p:grpSpPr>
              <p:sp>
                <p:nvSpPr>
                  <p:cNvPr id="133" name="Freeform: Shape 132">
                    <a:extLst>
                      <a:ext uri="{FF2B5EF4-FFF2-40B4-BE49-F238E27FC236}">
                        <a16:creationId xmlns:a16="http://schemas.microsoft.com/office/drawing/2014/main" id="{1CD548F0-D0CF-AD58-FAD3-546E2F0CDB03}"/>
                      </a:ext>
                    </a:extLst>
                  </p:cNvPr>
                  <p:cNvSpPr/>
                  <p:nvPr/>
                </p:nvSpPr>
                <p:spPr>
                  <a:xfrm>
                    <a:off x="8010565" y="5954724"/>
                    <a:ext cx="398922" cy="250884"/>
                  </a:xfrm>
                  <a:custGeom>
                    <a:avLst/>
                    <a:gdLst>
                      <a:gd name="connsiteX0" fmla="*/ 346 w 398922"/>
                      <a:gd name="connsiteY0" fmla="*/ -317 h 250884"/>
                      <a:gd name="connsiteX1" fmla="*/ 399269 w 398922"/>
                      <a:gd name="connsiteY1" fmla="*/ -317 h 250884"/>
                      <a:gd name="connsiteX2" fmla="*/ 399269 w 398922"/>
                      <a:gd name="connsiteY2" fmla="*/ 250568 h 250884"/>
                      <a:gd name="connsiteX3" fmla="*/ 346 w 398922"/>
                      <a:gd name="connsiteY3" fmla="*/ 250568 h 250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8922" h="250884">
                        <a:moveTo>
                          <a:pt x="346" y="-317"/>
                        </a:moveTo>
                        <a:lnTo>
                          <a:pt x="399269" y="-317"/>
                        </a:lnTo>
                        <a:lnTo>
                          <a:pt x="399269" y="250568"/>
                        </a:lnTo>
                        <a:lnTo>
                          <a:pt x="346" y="250568"/>
                        </a:ln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34" name="Freeform: Shape 133">
                    <a:extLst>
                      <a:ext uri="{FF2B5EF4-FFF2-40B4-BE49-F238E27FC236}">
                        <a16:creationId xmlns:a16="http://schemas.microsoft.com/office/drawing/2014/main" id="{FE4D709C-360B-C58C-69B7-65EB2F6E90EF}"/>
                      </a:ext>
                    </a:extLst>
                  </p:cNvPr>
                  <p:cNvSpPr/>
                  <p:nvPr/>
                </p:nvSpPr>
                <p:spPr>
                  <a:xfrm>
                    <a:off x="8070404" y="5994542"/>
                    <a:ext cx="171537" cy="171239"/>
                  </a:xfrm>
                  <a:custGeom>
                    <a:avLst/>
                    <a:gdLst>
                      <a:gd name="connsiteX0" fmla="*/ 171890 w 171537"/>
                      <a:gd name="connsiteY0" fmla="*/ 85298 h 171239"/>
                      <a:gd name="connsiteX1" fmla="*/ 86122 w 171537"/>
                      <a:gd name="connsiteY1" fmla="*/ 170917 h 171239"/>
                      <a:gd name="connsiteX2" fmla="*/ 353 w 171537"/>
                      <a:gd name="connsiteY2" fmla="*/ 85298 h 171239"/>
                      <a:gd name="connsiteX3" fmla="*/ 86122 w 171537"/>
                      <a:gd name="connsiteY3" fmla="*/ -322 h 171239"/>
                      <a:gd name="connsiteX4" fmla="*/ 171890 w 171537"/>
                      <a:gd name="connsiteY4" fmla="*/ 85298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890" y="85298"/>
                        </a:moveTo>
                        <a:cubicBezTo>
                          <a:pt x="171890" y="132584"/>
                          <a:pt x="133490" y="170917"/>
                          <a:pt x="86122" y="170917"/>
                        </a:cubicBezTo>
                        <a:cubicBezTo>
                          <a:pt x="38753" y="170917"/>
                          <a:pt x="353" y="132584"/>
                          <a:pt x="353" y="85298"/>
                        </a:cubicBezTo>
                        <a:cubicBezTo>
                          <a:pt x="353" y="38011"/>
                          <a:pt x="38753" y="-322"/>
                          <a:pt x="86122" y="-322"/>
                        </a:cubicBezTo>
                        <a:cubicBezTo>
                          <a:pt x="133490" y="-322"/>
                          <a:pt x="171890" y="38011"/>
                          <a:pt x="171890" y="85298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35" name="Freeform: Shape 134">
                    <a:extLst>
                      <a:ext uri="{FF2B5EF4-FFF2-40B4-BE49-F238E27FC236}">
                        <a16:creationId xmlns:a16="http://schemas.microsoft.com/office/drawing/2014/main" id="{7C8A1B36-039A-C7AE-0947-9BFE34F1C514}"/>
                      </a:ext>
                    </a:extLst>
                  </p:cNvPr>
                  <p:cNvSpPr/>
                  <p:nvPr/>
                </p:nvSpPr>
                <p:spPr>
                  <a:xfrm>
                    <a:off x="8178112" y="5994542"/>
                    <a:ext cx="171537" cy="171239"/>
                  </a:xfrm>
                  <a:custGeom>
                    <a:avLst/>
                    <a:gdLst>
                      <a:gd name="connsiteX0" fmla="*/ 171903 w 171537"/>
                      <a:gd name="connsiteY0" fmla="*/ 85298 h 171239"/>
                      <a:gd name="connsiteX1" fmla="*/ 86135 w 171537"/>
                      <a:gd name="connsiteY1" fmla="*/ 170917 h 171239"/>
                      <a:gd name="connsiteX2" fmla="*/ 366 w 171537"/>
                      <a:gd name="connsiteY2" fmla="*/ 85298 h 171239"/>
                      <a:gd name="connsiteX3" fmla="*/ 86135 w 171537"/>
                      <a:gd name="connsiteY3" fmla="*/ -322 h 171239"/>
                      <a:gd name="connsiteX4" fmla="*/ 171903 w 171537"/>
                      <a:gd name="connsiteY4" fmla="*/ 85298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903" y="85298"/>
                        </a:moveTo>
                        <a:cubicBezTo>
                          <a:pt x="171903" y="132584"/>
                          <a:pt x="133503" y="170917"/>
                          <a:pt x="86135" y="170917"/>
                        </a:cubicBezTo>
                        <a:cubicBezTo>
                          <a:pt x="38766" y="170917"/>
                          <a:pt x="366" y="132584"/>
                          <a:pt x="366" y="85298"/>
                        </a:cubicBezTo>
                        <a:cubicBezTo>
                          <a:pt x="366" y="38011"/>
                          <a:pt x="38766" y="-322"/>
                          <a:pt x="86135" y="-322"/>
                        </a:cubicBezTo>
                        <a:cubicBezTo>
                          <a:pt x="133503" y="-322"/>
                          <a:pt x="171903" y="38011"/>
                          <a:pt x="171903" y="85298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36" name="Freeform: Shape 135">
                    <a:extLst>
                      <a:ext uri="{FF2B5EF4-FFF2-40B4-BE49-F238E27FC236}">
                        <a16:creationId xmlns:a16="http://schemas.microsoft.com/office/drawing/2014/main" id="{98BD1D50-A411-068F-DD7A-B08728671850}"/>
                      </a:ext>
                    </a:extLst>
                  </p:cNvPr>
                  <p:cNvSpPr/>
                  <p:nvPr/>
                </p:nvSpPr>
                <p:spPr>
                  <a:xfrm>
                    <a:off x="8436100" y="5934847"/>
                    <a:ext cx="73081" cy="72954"/>
                  </a:xfrm>
                  <a:custGeom>
                    <a:avLst/>
                    <a:gdLst>
                      <a:gd name="connsiteX0" fmla="*/ 73478 w 73081"/>
                      <a:gd name="connsiteY0" fmla="*/ 43977 h 72954"/>
                      <a:gd name="connsiteX1" fmla="*/ 44792 w 73081"/>
                      <a:gd name="connsiteY1" fmla="*/ 43977 h 72954"/>
                      <a:gd name="connsiteX2" fmla="*/ 44792 w 73081"/>
                      <a:gd name="connsiteY2" fmla="*/ 72613 h 72954"/>
                      <a:gd name="connsiteX3" fmla="*/ 29084 w 73081"/>
                      <a:gd name="connsiteY3" fmla="*/ 72613 h 72954"/>
                      <a:gd name="connsiteX4" fmla="*/ 29084 w 73081"/>
                      <a:gd name="connsiteY4" fmla="*/ 43977 h 72954"/>
                      <a:gd name="connsiteX5" fmla="*/ 397 w 73081"/>
                      <a:gd name="connsiteY5" fmla="*/ 43977 h 72954"/>
                      <a:gd name="connsiteX6" fmla="*/ 397 w 73081"/>
                      <a:gd name="connsiteY6" fmla="*/ 28296 h 72954"/>
                      <a:gd name="connsiteX7" fmla="*/ 29084 w 73081"/>
                      <a:gd name="connsiteY7" fmla="*/ 28296 h 72954"/>
                      <a:gd name="connsiteX8" fmla="*/ 29084 w 73081"/>
                      <a:gd name="connsiteY8" fmla="*/ -341 h 72954"/>
                      <a:gd name="connsiteX9" fmla="*/ 44792 w 73081"/>
                      <a:gd name="connsiteY9" fmla="*/ -341 h 72954"/>
                      <a:gd name="connsiteX10" fmla="*/ 44792 w 73081"/>
                      <a:gd name="connsiteY10" fmla="*/ 28296 h 72954"/>
                      <a:gd name="connsiteX11" fmla="*/ 73478 w 73081"/>
                      <a:gd name="connsiteY11" fmla="*/ 28296 h 72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3081" h="72954">
                        <a:moveTo>
                          <a:pt x="73478" y="43977"/>
                        </a:moveTo>
                        <a:lnTo>
                          <a:pt x="44792" y="43977"/>
                        </a:lnTo>
                        <a:lnTo>
                          <a:pt x="44792" y="72613"/>
                        </a:lnTo>
                        <a:lnTo>
                          <a:pt x="29084" y="72613"/>
                        </a:lnTo>
                        <a:lnTo>
                          <a:pt x="29084" y="43977"/>
                        </a:lnTo>
                        <a:lnTo>
                          <a:pt x="397" y="43977"/>
                        </a:lnTo>
                        <a:lnTo>
                          <a:pt x="397" y="28296"/>
                        </a:lnTo>
                        <a:lnTo>
                          <a:pt x="29084" y="28296"/>
                        </a:lnTo>
                        <a:lnTo>
                          <a:pt x="29084" y="-341"/>
                        </a:lnTo>
                        <a:lnTo>
                          <a:pt x="44792" y="-341"/>
                        </a:lnTo>
                        <a:lnTo>
                          <a:pt x="44792" y="28296"/>
                        </a:lnTo>
                        <a:lnTo>
                          <a:pt x="73478" y="2829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37" name="Freeform: Shape 136">
                    <a:extLst>
                      <a:ext uri="{FF2B5EF4-FFF2-40B4-BE49-F238E27FC236}">
                        <a16:creationId xmlns:a16="http://schemas.microsoft.com/office/drawing/2014/main" id="{83E2DB8E-B189-2F30-FBAE-ABFD0AD76E2F}"/>
                      </a:ext>
                    </a:extLst>
                  </p:cNvPr>
                  <p:cNvSpPr/>
                  <p:nvPr/>
                </p:nvSpPr>
                <p:spPr>
                  <a:xfrm>
                    <a:off x="7906845" y="5964673"/>
                    <a:ext cx="73800" cy="14933"/>
                  </a:xfrm>
                  <a:custGeom>
                    <a:avLst/>
                    <a:gdLst>
                      <a:gd name="connsiteX0" fmla="*/ 333 w 73800"/>
                      <a:gd name="connsiteY0" fmla="*/ -344 h 14933"/>
                      <a:gd name="connsiteX1" fmla="*/ 74134 w 73800"/>
                      <a:gd name="connsiteY1" fmla="*/ -344 h 14933"/>
                      <a:gd name="connsiteX2" fmla="*/ 74134 w 73800"/>
                      <a:gd name="connsiteY2" fmla="*/ 14589 h 14933"/>
                      <a:gd name="connsiteX3" fmla="*/ 333 w 73800"/>
                      <a:gd name="connsiteY3" fmla="*/ 14589 h 14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800" h="14933">
                        <a:moveTo>
                          <a:pt x="333" y="-344"/>
                        </a:moveTo>
                        <a:lnTo>
                          <a:pt x="74134" y="-344"/>
                        </a:lnTo>
                        <a:lnTo>
                          <a:pt x="74134" y="14589"/>
                        </a:lnTo>
                        <a:lnTo>
                          <a:pt x="333" y="1458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38" name="Content Placeholder 7">
                  <a:extLst>
                    <a:ext uri="{FF2B5EF4-FFF2-40B4-BE49-F238E27FC236}">
                      <a16:creationId xmlns:a16="http://schemas.microsoft.com/office/drawing/2014/main" id="{6841B93A-2C9F-FD5D-5778-76572AB711A4}"/>
                    </a:ext>
                  </a:extLst>
                </p:cNvPr>
                <p:cNvGrpSpPr/>
                <p:nvPr/>
              </p:nvGrpSpPr>
              <p:grpSpPr>
                <a:xfrm>
                  <a:off x="8410013" y="6043366"/>
                  <a:ext cx="468659" cy="93574"/>
                  <a:chOff x="8410013" y="6043366"/>
                  <a:chExt cx="468659" cy="93574"/>
                </a:xfrm>
              </p:grpSpPr>
              <p:sp>
                <p:nvSpPr>
                  <p:cNvPr id="139" name="Freeform: Shape 138">
                    <a:extLst>
                      <a:ext uri="{FF2B5EF4-FFF2-40B4-BE49-F238E27FC236}">
                        <a16:creationId xmlns:a16="http://schemas.microsoft.com/office/drawing/2014/main" id="{F69C74D3-3B7B-0564-1757-465B9B9984A7}"/>
                      </a:ext>
                    </a:extLst>
                  </p:cNvPr>
                  <p:cNvSpPr/>
                  <p:nvPr/>
                </p:nvSpPr>
                <p:spPr>
                  <a:xfrm>
                    <a:off x="8527185" y="6043366"/>
                    <a:ext cx="234343" cy="93574"/>
                  </a:xfrm>
                  <a:custGeom>
                    <a:avLst/>
                    <a:gdLst>
                      <a:gd name="connsiteX0" fmla="*/ 408 w 234343"/>
                      <a:gd name="connsiteY0" fmla="*/ -325 h 93574"/>
                      <a:gd name="connsiteX1" fmla="*/ 234751 w 234343"/>
                      <a:gd name="connsiteY1" fmla="*/ -325 h 93574"/>
                      <a:gd name="connsiteX2" fmla="*/ 234751 w 234343"/>
                      <a:gd name="connsiteY2" fmla="*/ 93249 h 93574"/>
                      <a:gd name="connsiteX3" fmla="*/ 408 w 234343"/>
                      <a:gd name="connsiteY3" fmla="*/ 93249 h 93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343" h="93574">
                        <a:moveTo>
                          <a:pt x="408" y="-325"/>
                        </a:moveTo>
                        <a:lnTo>
                          <a:pt x="234751" y="-325"/>
                        </a:lnTo>
                        <a:lnTo>
                          <a:pt x="234751" y="93249"/>
                        </a:lnTo>
                        <a:lnTo>
                          <a:pt x="408" y="93249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40" name="Freeform: Shape 139">
                    <a:extLst>
                      <a:ext uri="{FF2B5EF4-FFF2-40B4-BE49-F238E27FC236}">
                        <a16:creationId xmlns:a16="http://schemas.microsoft.com/office/drawing/2014/main" id="{AD130C0A-3AD9-254E-8588-027F70FBC107}"/>
                      </a:ext>
                    </a:extLst>
                  </p:cNvPr>
                  <p:cNvSpPr/>
                  <p:nvPr/>
                </p:nvSpPr>
                <p:spPr>
                  <a:xfrm>
                    <a:off x="8410013" y="6090157"/>
                    <a:ext cx="117144" cy="8252"/>
                  </a:xfrm>
                  <a:custGeom>
                    <a:avLst/>
                    <a:gdLst>
                      <a:gd name="connsiteX0" fmla="*/ 394 w 117144"/>
                      <a:gd name="connsiteY0" fmla="*/ -331 h 8252"/>
                      <a:gd name="connsiteX1" fmla="*/ 117539 w 117144"/>
                      <a:gd name="connsiteY1" fmla="*/ -331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394" y="-331"/>
                        </a:moveTo>
                        <a:lnTo>
                          <a:pt x="117539" y="-331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41" name="Freeform: Shape 140">
                    <a:extLst>
                      <a:ext uri="{FF2B5EF4-FFF2-40B4-BE49-F238E27FC236}">
                        <a16:creationId xmlns:a16="http://schemas.microsoft.com/office/drawing/2014/main" id="{1AE54D09-0D07-3358-22B3-B70D224302F1}"/>
                      </a:ext>
                    </a:extLst>
                  </p:cNvPr>
                  <p:cNvSpPr/>
                  <p:nvPr/>
                </p:nvSpPr>
                <p:spPr>
                  <a:xfrm>
                    <a:off x="8761528" y="6090157"/>
                    <a:ext cx="117144" cy="8252"/>
                  </a:xfrm>
                  <a:custGeom>
                    <a:avLst/>
                    <a:gdLst>
                      <a:gd name="connsiteX0" fmla="*/ 437 w 117144"/>
                      <a:gd name="connsiteY0" fmla="*/ -331 h 8252"/>
                      <a:gd name="connsiteX1" fmla="*/ 117581 w 117144"/>
                      <a:gd name="connsiteY1" fmla="*/ -331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437" y="-331"/>
                        </a:moveTo>
                        <a:lnTo>
                          <a:pt x="117581" y="-331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D938B1D8-6883-084F-E4E5-EC10BCF399F4}"/>
                    </a:ext>
                  </a:extLst>
                </p:cNvPr>
                <p:cNvSpPr/>
                <p:nvPr/>
              </p:nvSpPr>
              <p:spPr>
                <a:xfrm rot="10800000">
                  <a:off x="5352635" y="6802305"/>
                  <a:ext cx="117723" cy="8252"/>
                </a:xfrm>
                <a:custGeom>
                  <a:avLst/>
                  <a:gdLst>
                    <a:gd name="connsiteX0" fmla="*/ 24 w 117723"/>
                    <a:gd name="connsiteY0" fmla="*/ -245 h 8252"/>
                    <a:gd name="connsiteX1" fmla="*/ 117748 w 117723"/>
                    <a:gd name="connsiteY1" fmla="*/ -24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723" h="8252">
                      <a:moveTo>
                        <a:pt x="24" y="-245"/>
                      </a:moveTo>
                      <a:lnTo>
                        <a:pt x="117748" y="-245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id="{DBCD0DBD-159D-3672-BF1B-C4B6614A16BC}"/>
                    </a:ext>
                  </a:extLst>
                </p:cNvPr>
                <p:cNvSpPr/>
                <p:nvPr/>
              </p:nvSpPr>
              <p:spPr>
                <a:xfrm rot="10800000">
                  <a:off x="5702903" y="6802305"/>
                  <a:ext cx="117723" cy="8252"/>
                </a:xfrm>
                <a:custGeom>
                  <a:avLst/>
                  <a:gdLst>
                    <a:gd name="connsiteX0" fmla="*/ 67 w 117723"/>
                    <a:gd name="connsiteY0" fmla="*/ -245 h 8252"/>
                    <a:gd name="connsiteX1" fmla="*/ 117790 w 117723"/>
                    <a:gd name="connsiteY1" fmla="*/ -24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723" h="8252">
                      <a:moveTo>
                        <a:pt x="67" y="-245"/>
                      </a:moveTo>
                      <a:lnTo>
                        <a:pt x="117790" y="-245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id="{1F593B6F-5743-050C-1607-2C547986DB98}"/>
                    </a:ext>
                  </a:extLst>
                </p:cNvPr>
                <p:cNvSpPr/>
                <p:nvPr/>
              </p:nvSpPr>
              <p:spPr>
                <a:xfrm rot="10800000">
                  <a:off x="6219556" y="6802305"/>
                  <a:ext cx="121856" cy="8252"/>
                </a:xfrm>
                <a:custGeom>
                  <a:avLst/>
                  <a:gdLst>
                    <a:gd name="connsiteX0" fmla="*/ 129 w 121856"/>
                    <a:gd name="connsiteY0" fmla="*/ -245 h 8252"/>
                    <a:gd name="connsiteX1" fmla="*/ 121986 w 121856"/>
                    <a:gd name="connsiteY1" fmla="*/ -24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1856" h="8252">
                      <a:moveTo>
                        <a:pt x="129" y="-245"/>
                      </a:moveTo>
                      <a:lnTo>
                        <a:pt x="121986" y="-245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id="{936A5D94-D9B0-E383-2B45-1151943741B8}"/>
                    </a:ext>
                  </a:extLst>
                </p:cNvPr>
                <p:cNvSpPr/>
                <p:nvPr/>
              </p:nvSpPr>
              <p:spPr>
                <a:xfrm rot="10800000">
                  <a:off x="6575752" y="6802305"/>
                  <a:ext cx="114664" cy="8252"/>
                </a:xfrm>
                <a:custGeom>
                  <a:avLst/>
                  <a:gdLst>
                    <a:gd name="connsiteX0" fmla="*/ 172 w 114664"/>
                    <a:gd name="connsiteY0" fmla="*/ -245 h 8252"/>
                    <a:gd name="connsiteX1" fmla="*/ 114837 w 114664"/>
                    <a:gd name="connsiteY1" fmla="*/ -24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664" h="8252">
                      <a:moveTo>
                        <a:pt x="172" y="-245"/>
                      </a:moveTo>
                      <a:lnTo>
                        <a:pt x="114837" y="-245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id="{71F4B57C-F1AE-7FC4-2237-A32930D23143}"/>
                    </a:ext>
                  </a:extLst>
                </p:cNvPr>
                <p:cNvSpPr/>
                <p:nvPr/>
              </p:nvSpPr>
              <p:spPr>
                <a:xfrm rot="10800000">
                  <a:off x="7094809" y="6802305"/>
                  <a:ext cx="115904" cy="8252"/>
                </a:xfrm>
                <a:custGeom>
                  <a:avLst/>
                  <a:gdLst>
                    <a:gd name="connsiteX0" fmla="*/ 235 w 115904"/>
                    <a:gd name="connsiteY0" fmla="*/ -245 h 8252"/>
                    <a:gd name="connsiteX1" fmla="*/ 116140 w 115904"/>
                    <a:gd name="connsiteY1" fmla="*/ -24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5904" h="8252">
                      <a:moveTo>
                        <a:pt x="235" y="-245"/>
                      </a:moveTo>
                      <a:lnTo>
                        <a:pt x="116140" y="-245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47" name="Freeform: Shape 146">
                  <a:extLst>
                    <a:ext uri="{FF2B5EF4-FFF2-40B4-BE49-F238E27FC236}">
                      <a16:creationId xmlns:a16="http://schemas.microsoft.com/office/drawing/2014/main" id="{FD9D392D-C1D0-97DA-4026-CC27671877D5}"/>
                    </a:ext>
                  </a:extLst>
                </p:cNvPr>
                <p:cNvSpPr/>
                <p:nvPr/>
              </p:nvSpPr>
              <p:spPr>
                <a:xfrm rot="10800000">
                  <a:off x="7445037" y="6801430"/>
                  <a:ext cx="114416" cy="8252"/>
                </a:xfrm>
                <a:custGeom>
                  <a:avLst/>
                  <a:gdLst>
                    <a:gd name="connsiteX0" fmla="*/ 277 w 114416"/>
                    <a:gd name="connsiteY0" fmla="*/ -245 h 8252"/>
                    <a:gd name="connsiteX1" fmla="*/ 114694 w 114416"/>
                    <a:gd name="connsiteY1" fmla="*/ -24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4416" h="8252">
                      <a:moveTo>
                        <a:pt x="277" y="-245"/>
                      </a:moveTo>
                      <a:lnTo>
                        <a:pt x="114694" y="-245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48" name="Freeform: Shape 147">
                  <a:extLst>
                    <a:ext uri="{FF2B5EF4-FFF2-40B4-BE49-F238E27FC236}">
                      <a16:creationId xmlns:a16="http://schemas.microsoft.com/office/drawing/2014/main" id="{6263987D-17A0-EA96-368F-20C0A205580D}"/>
                    </a:ext>
                  </a:extLst>
                </p:cNvPr>
                <p:cNvSpPr/>
                <p:nvPr/>
              </p:nvSpPr>
              <p:spPr>
                <a:xfrm rot="10800000">
                  <a:off x="7967013" y="6802305"/>
                  <a:ext cx="117144" cy="8252"/>
                </a:xfrm>
                <a:custGeom>
                  <a:avLst/>
                  <a:gdLst>
                    <a:gd name="connsiteX0" fmla="*/ 340 w 117144"/>
                    <a:gd name="connsiteY0" fmla="*/ -245 h 8252"/>
                    <a:gd name="connsiteX1" fmla="*/ 117485 w 117144"/>
                    <a:gd name="connsiteY1" fmla="*/ -24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340" y="-245"/>
                      </a:moveTo>
                      <a:lnTo>
                        <a:pt x="117485" y="-245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49" name="Freeform: Shape 148">
                  <a:extLst>
                    <a:ext uri="{FF2B5EF4-FFF2-40B4-BE49-F238E27FC236}">
                      <a16:creationId xmlns:a16="http://schemas.microsoft.com/office/drawing/2014/main" id="{DADCEE77-40E7-E3C8-9C30-4990EF54B84B}"/>
                    </a:ext>
                  </a:extLst>
                </p:cNvPr>
                <p:cNvSpPr/>
                <p:nvPr/>
              </p:nvSpPr>
              <p:spPr>
                <a:xfrm rot="10800000">
                  <a:off x="8317877" y="6802305"/>
                  <a:ext cx="116566" cy="8252"/>
                </a:xfrm>
                <a:custGeom>
                  <a:avLst/>
                  <a:gdLst>
                    <a:gd name="connsiteX0" fmla="*/ 383 w 116566"/>
                    <a:gd name="connsiteY0" fmla="*/ -245 h 8252"/>
                    <a:gd name="connsiteX1" fmla="*/ 116949 w 116566"/>
                    <a:gd name="connsiteY1" fmla="*/ -24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6566" h="8252">
                      <a:moveTo>
                        <a:pt x="383" y="-245"/>
                      </a:moveTo>
                      <a:lnTo>
                        <a:pt x="116949" y="-245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grpSp>
              <p:nvGrpSpPr>
                <p:cNvPr id="150" name="Content Placeholder 7">
                  <a:extLst>
                    <a:ext uri="{FF2B5EF4-FFF2-40B4-BE49-F238E27FC236}">
                      <a16:creationId xmlns:a16="http://schemas.microsoft.com/office/drawing/2014/main" id="{2914B221-2952-1DCD-0641-9F1A1A7B8730}"/>
                    </a:ext>
                  </a:extLst>
                </p:cNvPr>
                <p:cNvGrpSpPr/>
                <p:nvPr/>
              </p:nvGrpSpPr>
              <p:grpSpPr>
                <a:xfrm>
                  <a:off x="7966974" y="6755523"/>
                  <a:ext cx="468080" cy="93574"/>
                  <a:chOff x="7966974" y="6755523"/>
                  <a:chExt cx="468080" cy="93574"/>
                </a:xfrm>
              </p:grpSpPr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id="{F2613817-262E-1678-6FD2-1DBB1A51D33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83540" y="6755523"/>
                    <a:ext cx="234343" cy="93574"/>
                  </a:xfrm>
                  <a:custGeom>
                    <a:avLst/>
                    <a:gdLst>
                      <a:gd name="connsiteX0" fmla="*/ 355 w 234343"/>
                      <a:gd name="connsiteY0" fmla="*/ -239 h 93574"/>
                      <a:gd name="connsiteX1" fmla="*/ 234698 w 234343"/>
                      <a:gd name="connsiteY1" fmla="*/ -239 h 93574"/>
                      <a:gd name="connsiteX2" fmla="*/ 234698 w 234343"/>
                      <a:gd name="connsiteY2" fmla="*/ 93336 h 93574"/>
                      <a:gd name="connsiteX3" fmla="*/ 355 w 234343"/>
                      <a:gd name="connsiteY3" fmla="*/ 93336 h 93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343" h="93574">
                        <a:moveTo>
                          <a:pt x="355" y="-239"/>
                        </a:moveTo>
                        <a:lnTo>
                          <a:pt x="234698" y="-239"/>
                        </a:lnTo>
                        <a:lnTo>
                          <a:pt x="234698" y="93336"/>
                        </a:lnTo>
                        <a:lnTo>
                          <a:pt x="355" y="93336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52" name="Freeform: Shape 151">
                    <a:extLst>
                      <a:ext uri="{FF2B5EF4-FFF2-40B4-BE49-F238E27FC236}">
                        <a16:creationId xmlns:a16="http://schemas.microsoft.com/office/drawing/2014/main" id="{73DE2D02-BC52-91EB-A28C-C2FE4F4CDF8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317910" y="6802307"/>
                    <a:ext cx="117144" cy="8252"/>
                  </a:xfrm>
                  <a:custGeom>
                    <a:avLst/>
                    <a:gdLst>
                      <a:gd name="connsiteX0" fmla="*/ 383 w 117144"/>
                      <a:gd name="connsiteY0" fmla="*/ -245 h 8252"/>
                      <a:gd name="connsiteX1" fmla="*/ 117528 w 117144"/>
                      <a:gd name="connsiteY1" fmla="*/ -245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383" y="-245"/>
                        </a:moveTo>
                        <a:lnTo>
                          <a:pt x="117528" y="-245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53" name="Freeform: Shape 152">
                    <a:extLst>
                      <a:ext uri="{FF2B5EF4-FFF2-40B4-BE49-F238E27FC236}">
                        <a16:creationId xmlns:a16="http://schemas.microsoft.com/office/drawing/2014/main" id="{B7B5E103-98F1-3E34-58D4-743A814CFBA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66974" y="6802307"/>
                    <a:ext cx="116566" cy="8252"/>
                  </a:xfrm>
                  <a:custGeom>
                    <a:avLst/>
                    <a:gdLst>
                      <a:gd name="connsiteX0" fmla="*/ 340 w 116566"/>
                      <a:gd name="connsiteY0" fmla="*/ -245 h 8252"/>
                      <a:gd name="connsiteX1" fmla="*/ 116907 w 116566"/>
                      <a:gd name="connsiteY1" fmla="*/ -245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6566" h="8252">
                        <a:moveTo>
                          <a:pt x="340" y="-245"/>
                        </a:moveTo>
                        <a:lnTo>
                          <a:pt x="116907" y="-245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54" name="Content Placeholder 7">
                  <a:extLst>
                    <a:ext uri="{FF2B5EF4-FFF2-40B4-BE49-F238E27FC236}">
                      <a16:creationId xmlns:a16="http://schemas.microsoft.com/office/drawing/2014/main" id="{7347F20D-3070-F8EA-B0A2-C17C539AA96C}"/>
                    </a:ext>
                  </a:extLst>
                </p:cNvPr>
                <p:cNvGrpSpPr/>
                <p:nvPr/>
              </p:nvGrpSpPr>
              <p:grpSpPr>
                <a:xfrm>
                  <a:off x="7463063" y="6665639"/>
                  <a:ext cx="602336" cy="271242"/>
                  <a:chOff x="7463063" y="6665639"/>
                  <a:chExt cx="602336" cy="271242"/>
                </a:xfrm>
              </p:grpSpPr>
              <p:sp>
                <p:nvSpPr>
                  <p:cNvPr id="155" name="Freeform: Shape 154">
                    <a:extLst>
                      <a:ext uri="{FF2B5EF4-FFF2-40B4-BE49-F238E27FC236}">
                        <a16:creationId xmlns:a16="http://schemas.microsoft.com/office/drawing/2014/main" id="{40058BCD-FC6E-317F-A1E3-A33BECDFBB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562757" y="6685997"/>
                    <a:ext cx="398922" cy="250884"/>
                  </a:xfrm>
                  <a:custGeom>
                    <a:avLst/>
                    <a:gdLst>
                      <a:gd name="connsiteX0" fmla="*/ 292 w 398922"/>
                      <a:gd name="connsiteY0" fmla="*/ -229 h 250884"/>
                      <a:gd name="connsiteX1" fmla="*/ 399214 w 398922"/>
                      <a:gd name="connsiteY1" fmla="*/ -229 h 250884"/>
                      <a:gd name="connsiteX2" fmla="*/ 399214 w 398922"/>
                      <a:gd name="connsiteY2" fmla="*/ 250656 h 250884"/>
                      <a:gd name="connsiteX3" fmla="*/ 292 w 398922"/>
                      <a:gd name="connsiteY3" fmla="*/ 250656 h 250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8922" h="250884">
                        <a:moveTo>
                          <a:pt x="292" y="-229"/>
                        </a:moveTo>
                        <a:lnTo>
                          <a:pt x="399214" y="-229"/>
                        </a:lnTo>
                        <a:lnTo>
                          <a:pt x="399214" y="250656"/>
                        </a:lnTo>
                        <a:lnTo>
                          <a:pt x="292" y="250656"/>
                        </a:ln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56" name="Freeform: Shape 155">
                    <a:extLst>
                      <a:ext uri="{FF2B5EF4-FFF2-40B4-BE49-F238E27FC236}">
                        <a16:creationId xmlns:a16="http://schemas.microsoft.com/office/drawing/2014/main" id="{8EB31E81-070C-EDFA-4400-1E9E20E30B3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30304" y="6725824"/>
                    <a:ext cx="171537" cy="171239"/>
                  </a:xfrm>
                  <a:custGeom>
                    <a:avLst/>
                    <a:gdLst>
                      <a:gd name="connsiteX0" fmla="*/ 171849 w 171537"/>
                      <a:gd name="connsiteY0" fmla="*/ 85386 h 171239"/>
                      <a:gd name="connsiteX1" fmla="*/ 86080 w 171537"/>
                      <a:gd name="connsiteY1" fmla="*/ 171006 h 171239"/>
                      <a:gd name="connsiteX2" fmla="*/ 312 w 171537"/>
                      <a:gd name="connsiteY2" fmla="*/ 85386 h 171239"/>
                      <a:gd name="connsiteX3" fmla="*/ 86080 w 171537"/>
                      <a:gd name="connsiteY3" fmla="*/ -233 h 171239"/>
                      <a:gd name="connsiteX4" fmla="*/ 171849 w 171537"/>
                      <a:gd name="connsiteY4" fmla="*/ 85386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849" y="85386"/>
                        </a:moveTo>
                        <a:cubicBezTo>
                          <a:pt x="171849" y="132673"/>
                          <a:pt x="133449" y="171006"/>
                          <a:pt x="86080" y="171006"/>
                        </a:cubicBezTo>
                        <a:cubicBezTo>
                          <a:pt x="38712" y="171006"/>
                          <a:pt x="312" y="132673"/>
                          <a:pt x="312" y="85386"/>
                        </a:cubicBezTo>
                        <a:cubicBezTo>
                          <a:pt x="312" y="38100"/>
                          <a:pt x="38712" y="-233"/>
                          <a:pt x="86080" y="-233"/>
                        </a:cubicBezTo>
                        <a:cubicBezTo>
                          <a:pt x="133449" y="-233"/>
                          <a:pt x="171849" y="38100"/>
                          <a:pt x="171849" y="85386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57" name="Freeform: Shape 156">
                    <a:extLst>
                      <a:ext uri="{FF2B5EF4-FFF2-40B4-BE49-F238E27FC236}">
                        <a16:creationId xmlns:a16="http://schemas.microsoft.com/office/drawing/2014/main" id="{6EA10891-8472-C834-1547-221B93D2BAE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2595" y="6725824"/>
                    <a:ext cx="171537" cy="171239"/>
                  </a:xfrm>
                  <a:custGeom>
                    <a:avLst/>
                    <a:gdLst>
                      <a:gd name="connsiteX0" fmla="*/ 171836 w 171537"/>
                      <a:gd name="connsiteY0" fmla="*/ 85386 h 171239"/>
                      <a:gd name="connsiteX1" fmla="*/ 86067 w 171537"/>
                      <a:gd name="connsiteY1" fmla="*/ 171006 h 171239"/>
                      <a:gd name="connsiteX2" fmla="*/ 299 w 171537"/>
                      <a:gd name="connsiteY2" fmla="*/ 85386 h 171239"/>
                      <a:gd name="connsiteX3" fmla="*/ 86067 w 171537"/>
                      <a:gd name="connsiteY3" fmla="*/ -233 h 171239"/>
                      <a:gd name="connsiteX4" fmla="*/ 171836 w 171537"/>
                      <a:gd name="connsiteY4" fmla="*/ 85386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836" y="85386"/>
                        </a:moveTo>
                        <a:cubicBezTo>
                          <a:pt x="171836" y="132673"/>
                          <a:pt x="133436" y="171006"/>
                          <a:pt x="86067" y="171006"/>
                        </a:cubicBezTo>
                        <a:cubicBezTo>
                          <a:pt x="38699" y="171006"/>
                          <a:pt x="299" y="132673"/>
                          <a:pt x="299" y="85386"/>
                        </a:cubicBezTo>
                        <a:cubicBezTo>
                          <a:pt x="299" y="38100"/>
                          <a:pt x="38699" y="-233"/>
                          <a:pt x="86067" y="-233"/>
                        </a:cubicBezTo>
                        <a:cubicBezTo>
                          <a:pt x="133436" y="-233"/>
                          <a:pt x="171836" y="38100"/>
                          <a:pt x="171836" y="85386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58" name="Freeform: Shape 157">
                    <a:extLst>
                      <a:ext uri="{FF2B5EF4-FFF2-40B4-BE49-F238E27FC236}">
                        <a16:creationId xmlns:a16="http://schemas.microsoft.com/office/drawing/2014/main" id="{12BCCEE7-5AB1-E2CC-1E96-9700B39088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463063" y="6665639"/>
                    <a:ext cx="73081" cy="72954"/>
                  </a:xfrm>
                  <a:custGeom>
                    <a:avLst/>
                    <a:gdLst>
                      <a:gd name="connsiteX0" fmla="*/ 73361 w 73081"/>
                      <a:gd name="connsiteY0" fmla="*/ 44065 h 72954"/>
                      <a:gd name="connsiteX1" fmla="*/ 44674 w 73081"/>
                      <a:gd name="connsiteY1" fmla="*/ 44065 h 72954"/>
                      <a:gd name="connsiteX2" fmla="*/ 44674 w 73081"/>
                      <a:gd name="connsiteY2" fmla="*/ 72702 h 72954"/>
                      <a:gd name="connsiteX3" fmla="*/ 28966 w 73081"/>
                      <a:gd name="connsiteY3" fmla="*/ 72702 h 72954"/>
                      <a:gd name="connsiteX4" fmla="*/ 28966 w 73081"/>
                      <a:gd name="connsiteY4" fmla="*/ 44065 h 72954"/>
                      <a:gd name="connsiteX5" fmla="*/ 280 w 73081"/>
                      <a:gd name="connsiteY5" fmla="*/ 44065 h 72954"/>
                      <a:gd name="connsiteX6" fmla="*/ 280 w 73081"/>
                      <a:gd name="connsiteY6" fmla="*/ 28385 h 72954"/>
                      <a:gd name="connsiteX7" fmla="*/ 28966 w 73081"/>
                      <a:gd name="connsiteY7" fmla="*/ 28385 h 72954"/>
                      <a:gd name="connsiteX8" fmla="*/ 28966 w 73081"/>
                      <a:gd name="connsiteY8" fmla="*/ -253 h 72954"/>
                      <a:gd name="connsiteX9" fmla="*/ 44674 w 73081"/>
                      <a:gd name="connsiteY9" fmla="*/ -253 h 72954"/>
                      <a:gd name="connsiteX10" fmla="*/ 44674 w 73081"/>
                      <a:gd name="connsiteY10" fmla="*/ 28385 h 72954"/>
                      <a:gd name="connsiteX11" fmla="*/ 73361 w 73081"/>
                      <a:gd name="connsiteY11" fmla="*/ 28385 h 72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3081" h="72954">
                        <a:moveTo>
                          <a:pt x="73361" y="44065"/>
                        </a:moveTo>
                        <a:lnTo>
                          <a:pt x="44674" y="44065"/>
                        </a:lnTo>
                        <a:lnTo>
                          <a:pt x="44674" y="72702"/>
                        </a:lnTo>
                        <a:lnTo>
                          <a:pt x="28966" y="72702"/>
                        </a:lnTo>
                        <a:lnTo>
                          <a:pt x="28966" y="44065"/>
                        </a:lnTo>
                        <a:lnTo>
                          <a:pt x="280" y="44065"/>
                        </a:lnTo>
                        <a:lnTo>
                          <a:pt x="280" y="28385"/>
                        </a:lnTo>
                        <a:lnTo>
                          <a:pt x="28966" y="28385"/>
                        </a:lnTo>
                        <a:lnTo>
                          <a:pt x="28966" y="-253"/>
                        </a:lnTo>
                        <a:lnTo>
                          <a:pt x="44674" y="-253"/>
                        </a:lnTo>
                        <a:lnTo>
                          <a:pt x="44674" y="28385"/>
                        </a:lnTo>
                        <a:lnTo>
                          <a:pt x="73361" y="2838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59" name="Freeform: Shape 158">
                    <a:extLst>
                      <a:ext uri="{FF2B5EF4-FFF2-40B4-BE49-F238E27FC236}">
                        <a16:creationId xmlns:a16="http://schemas.microsoft.com/office/drawing/2014/main" id="{63870E15-2D23-C25B-AEA3-F5670902FBF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91599" y="6695943"/>
                    <a:ext cx="73800" cy="14933"/>
                  </a:xfrm>
                  <a:custGeom>
                    <a:avLst/>
                    <a:gdLst>
                      <a:gd name="connsiteX0" fmla="*/ 343 w 73800"/>
                      <a:gd name="connsiteY0" fmla="*/ -256 h 14933"/>
                      <a:gd name="connsiteX1" fmla="*/ 74144 w 73800"/>
                      <a:gd name="connsiteY1" fmla="*/ -256 h 14933"/>
                      <a:gd name="connsiteX2" fmla="*/ 74144 w 73800"/>
                      <a:gd name="connsiteY2" fmla="*/ 14678 h 14933"/>
                      <a:gd name="connsiteX3" fmla="*/ 343 w 73800"/>
                      <a:gd name="connsiteY3" fmla="*/ 14678 h 14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800" h="14933">
                        <a:moveTo>
                          <a:pt x="343" y="-256"/>
                        </a:moveTo>
                        <a:lnTo>
                          <a:pt x="74144" y="-256"/>
                        </a:lnTo>
                        <a:lnTo>
                          <a:pt x="74144" y="14678"/>
                        </a:lnTo>
                        <a:lnTo>
                          <a:pt x="343" y="1467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60" name="Content Placeholder 7">
                  <a:extLst>
                    <a:ext uri="{FF2B5EF4-FFF2-40B4-BE49-F238E27FC236}">
                      <a16:creationId xmlns:a16="http://schemas.microsoft.com/office/drawing/2014/main" id="{BC1D02E2-9342-6E8E-D6BE-E399239818A4}"/>
                    </a:ext>
                  </a:extLst>
                </p:cNvPr>
                <p:cNvGrpSpPr/>
                <p:nvPr/>
              </p:nvGrpSpPr>
              <p:grpSpPr>
                <a:xfrm>
                  <a:off x="7093572" y="6754648"/>
                  <a:ext cx="468659" cy="93574"/>
                  <a:chOff x="7093572" y="6754648"/>
                  <a:chExt cx="468659" cy="93574"/>
                </a:xfrm>
              </p:grpSpPr>
              <p:sp>
                <p:nvSpPr>
                  <p:cNvPr id="161" name="Freeform: Shape 160">
                    <a:extLst>
                      <a:ext uri="{FF2B5EF4-FFF2-40B4-BE49-F238E27FC236}">
                        <a16:creationId xmlns:a16="http://schemas.microsoft.com/office/drawing/2014/main" id="{C969C104-1737-2757-6B38-42F0CF52025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10717" y="6754648"/>
                    <a:ext cx="234343" cy="93574"/>
                  </a:xfrm>
                  <a:custGeom>
                    <a:avLst/>
                    <a:gdLst>
                      <a:gd name="connsiteX0" fmla="*/ 249 w 234343"/>
                      <a:gd name="connsiteY0" fmla="*/ -239 h 93574"/>
                      <a:gd name="connsiteX1" fmla="*/ 234592 w 234343"/>
                      <a:gd name="connsiteY1" fmla="*/ -239 h 93574"/>
                      <a:gd name="connsiteX2" fmla="*/ 234592 w 234343"/>
                      <a:gd name="connsiteY2" fmla="*/ 93336 h 93574"/>
                      <a:gd name="connsiteX3" fmla="*/ 249 w 234343"/>
                      <a:gd name="connsiteY3" fmla="*/ 93336 h 93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343" h="93574">
                        <a:moveTo>
                          <a:pt x="249" y="-239"/>
                        </a:moveTo>
                        <a:lnTo>
                          <a:pt x="234592" y="-239"/>
                        </a:lnTo>
                        <a:lnTo>
                          <a:pt x="234592" y="93336"/>
                        </a:lnTo>
                        <a:lnTo>
                          <a:pt x="249" y="93336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62" name="Freeform: Shape 161">
                    <a:extLst>
                      <a:ext uri="{FF2B5EF4-FFF2-40B4-BE49-F238E27FC236}">
                        <a16:creationId xmlns:a16="http://schemas.microsoft.com/office/drawing/2014/main" id="{FDA434EF-BEC2-8DBC-8065-A4A92FBA98E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445086" y="6801432"/>
                    <a:ext cx="117144" cy="8252"/>
                  </a:xfrm>
                  <a:custGeom>
                    <a:avLst/>
                    <a:gdLst>
                      <a:gd name="connsiteX0" fmla="*/ 277 w 117144"/>
                      <a:gd name="connsiteY0" fmla="*/ -245 h 8252"/>
                      <a:gd name="connsiteX1" fmla="*/ 117422 w 117144"/>
                      <a:gd name="connsiteY1" fmla="*/ -245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277" y="-245"/>
                        </a:moveTo>
                        <a:lnTo>
                          <a:pt x="117422" y="-245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63" name="Freeform: Shape 162">
                    <a:extLst>
                      <a:ext uri="{FF2B5EF4-FFF2-40B4-BE49-F238E27FC236}">
                        <a16:creationId xmlns:a16="http://schemas.microsoft.com/office/drawing/2014/main" id="{E79983DA-8BF4-E511-B099-39E5C839F5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093572" y="6801432"/>
                    <a:ext cx="117144" cy="8252"/>
                  </a:xfrm>
                  <a:custGeom>
                    <a:avLst/>
                    <a:gdLst>
                      <a:gd name="connsiteX0" fmla="*/ 235 w 117144"/>
                      <a:gd name="connsiteY0" fmla="*/ -245 h 8252"/>
                      <a:gd name="connsiteX1" fmla="*/ 117380 w 117144"/>
                      <a:gd name="connsiteY1" fmla="*/ -245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235" y="-245"/>
                        </a:moveTo>
                        <a:lnTo>
                          <a:pt x="117380" y="-245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64" name="Content Placeholder 7">
                  <a:extLst>
                    <a:ext uri="{FF2B5EF4-FFF2-40B4-BE49-F238E27FC236}">
                      <a16:creationId xmlns:a16="http://schemas.microsoft.com/office/drawing/2014/main" id="{B3907951-8E17-2462-76BF-80CF6E933050}"/>
                    </a:ext>
                  </a:extLst>
                </p:cNvPr>
                <p:cNvGrpSpPr/>
                <p:nvPr/>
              </p:nvGrpSpPr>
              <p:grpSpPr>
                <a:xfrm>
                  <a:off x="6593753" y="6665639"/>
                  <a:ext cx="602336" cy="268709"/>
                  <a:chOff x="6593753" y="6665639"/>
                  <a:chExt cx="602336" cy="268709"/>
                </a:xfrm>
              </p:grpSpPr>
              <p:sp>
                <p:nvSpPr>
                  <p:cNvPr id="165" name="Freeform: Shape 164">
                    <a:extLst>
                      <a:ext uri="{FF2B5EF4-FFF2-40B4-BE49-F238E27FC236}">
                        <a16:creationId xmlns:a16="http://schemas.microsoft.com/office/drawing/2014/main" id="{2C32A7A9-486B-2712-D5D8-BFFBACCB8AC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693447" y="6683463"/>
                    <a:ext cx="398922" cy="250884"/>
                  </a:xfrm>
                  <a:custGeom>
                    <a:avLst/>
                    <a:gdLst>
                      <a:gd name="connsiteX0" fmla="*/ 186 w 398922"/>
                      <a:gd name="connsiteY0" fmla="*/ -229 h 250884"/>
                      <a:gd name="connsiteX1" fmla="*/ 399109 w 398922"/>
                      <a:gd name="connsiteY1" fmla="*/ -229 h 250884"/>
                      <a:gd name="connsiteX2" fmla="*/ 399109 w 398922"/>
                      <a:gd name="connsiteY2" fmla="*/ 250656 h 250884"/>
                      <a:gd name="connsiteX3" fmla="*/ 186 w 398922"/>
                      <a:gd name="connsiteY3" fmla="*/ 250656 h 250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8922" h="250884">
                        <a:moveTo>
                          <a:pt x="186" y="-229"/>
                        </a:moveTo>
                        <a:lnTo>
                          <a:pt x="399109" y="-229"/>
                        </a:lnTo>
                        <a:lnTo>
                          <a:pt x="399109" y="250656"/>
                        </a:lnTo>
                        <a:lnTo>
                          <a:pt x="186" y="250656"/>
                        </a:ln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66" name="Freeform: Shape 165">
                    <a:extLst>
                      <a:ext uri="{FF2B5EF4-FFF2-40B4-BE49-F238E27FC236}">
                        <a16:creationId xmlns:a16="http://schemas.microsoft.com/office/drawing/2014/main" id="{C536D901-993F-8F0B-88A4-F81D1A34AC2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860994" y="6723291"/>
                    <a:ext cx="171537" cy="171239"/>
                  </a:xfrm>
                  <a:custGeom>
                    <a:avLst/>
                    <a:gdLst>
                      <a:gd name="connsiteX0" fmla="*/ 171744 w 171537"/>
                      <a:gd name="connsiteY0" fmla="*/ 85386 h 171239"/>
                      <a:gd name="connsiteX1" fmla="*/ 85975 w 171537"/>
                      <a:gd name="connsiteY1" fmla="*/ 171006 h 171239"/>
                      <a:gd name="connsiteX2" fmla="*/ 207 w 171537"/>
                      <a:gd name="connsiteY2" fmla="*/ 85386 h 171239"/>
                      <a:gd name="connsiteX3" fmla="*/ 85975 w 171537"/>
                      <a:gd name="connsiteY3" fmla="*/ -234 h 171239"/>
                      <a:gd name="connsiteX4" fmla="*/ 171744 w 171537"/>
                      <a:gd name="connsiteY4" fmla="*/ 85386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744" y="85386"/>
                        </a:moveTo>
                        <a:cubicBezTo>
                          <a:pt x="171744" y="132673"/>
                          <a:pt x="133344" y="171006"/>
                          <a:pt x="85975" y="171006"/>
                        </a:cubicBezTo>
                        <a:cubicBezTo>
                          <a:pt x="38607" y="171006"/>
                          <a:pt x="207" y="132673"/>
                          <a:pt x="207" y="85386"/>
                        </a:cubicBezTo>
                        <a:cubicBezTo>
                          <a:pt x="207" y="38100"/>
                          <a:pt x="38607" y="-234"/>
                          <a:pt x="85975" y="-234"/>
                        </a:cubicBezTo>
                        <a:cubicBezTo>
                          <a:pt x="133344" y="-234"/>
                          <a:pt x="171744" y="38100"/>
                          <a:pt x="171744" y="85386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67" name="Freeform: Shape 166">
                    <a:extLst>
                      <a:ext uri="{FF2B5EF4-FFF2-40B4-BE49-F238E27FC236}">
                        <a16:creationId xmlns:a16="http://schemas.microsoft.com/office/drawing/2014/main" id="{A8936D06-9D5A-F0F7-882F-A105771C63E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53285" y="6723291"/>
                    <a:ext cx="171537" cy="171239"/>
                  </a:xfrm>
                  <a:custGeom>
                    <a:avLst/>
                    <a:gdLst>
                      <a:gd name="connsiteX0" fmla="*/ 171731 w 171537"/>
                      <a:gd name="connsiteY0" fmla="*/ 85386 h 171239"/>
                      <a:gd name="connsiteX1" fmla="*/ 85962 w 171537"/>
                      <a:gd name="connsiteY1" fmla="*/ 171006 h 171239"/>
                      <a:gd name="connsiteX2" fmla="*/ 194 w 171537"/>
                      <a:gd name="connsiteY2" fmla="*/ 85386 h 171239"/>
                      <a:gd name="connsiteX3" fmla="*/ 85962 w 171537"/>
                      <a:gd name="connsiteY3" fmla="*/ -234 h 171239"/>
                      <a:gd name="connsiteX4" fmla="*/ 171731 w 171537"/>
                      <a:gd name="connsiteY4" fmla="*/ 85386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731" y="85386"/>
                        </a:moveTo>
                        <a:cubicBezTo>
                          <a:pt x="171731" y="132673"/>
                          <a:pt x="133331" y="171006"/>
                          <a:pt x="85962" y="171006"/>
                        </a:cubicBezTo>
                        <a:cubicBezTo>
                          <a:pt x="38594" y="171006"/>
                          <a:pt x="194" y="132673"/>
                          <a:pt x="194" y="85386"/>
                        </a:cubicBezTo>
                        <a:cubicBezTo>
                          <a:pt x="194" y="38100"/>
                          <a:pt x="38594" y="-234"/>
                          <a:pt x="85962" y="-234"/>
                        </a:cubicBezTo>
                        <a:cubicBezTo>
                          <a:pt x="133331" y="-234"/>
                          <a:pt x="171731" y="38100"/>
                          <a:pt x="171731" y="85386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68" name="Freeform: Shape 167">
                    <a:extLst>
                      <a:ext uri="{FF2B5EF4-FFF2-40B4-BE49-F238E27FC236}">
                        <a16:creationId xmlns:a16="http://schemas.microsoft.com/office/drawing/2014/main" id="{B70CCDC9-CE2A-418B-0B85-8703401B404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93753" y="6665639"/>
                    <a:ext cx="73081" cy="72954"/>
                  </a:xfrm>
                  <a:custGeom>
                    <a:avLst/>
                    <a:gdLst>
                      <a:gd name="connsiteX0" fmla="*/ 73255 w 73081"/>
                      <a:gd name="connsiteY0" fmla="*/ 44065 h 72954"/>
                      <a:gd name="connsiteX1" fmla="*/ 44569 w 73081"/>
                      <a:gd name="connsiteY1" fmla="*/ 44065 h 72954"/>
                      <a:gd name="connsiteX2" fmla="*/ 44569 w 73081"/>
                      <a:gd name="connsiteY2" fmla="*/ 72702 h 72954"/>
                      <a:gd name="connsiteX3" fmla="*/ 28861 w 73081"/>
                      <a:gd name="connsiteY3" fmla="*/ 72702 h 72954"/>
                      <a:gd name="connsiteX4" fmla="*/ 28861 w 73081"/>
                      <a:gd name="connsiteY4" fmla="*/ 44065 h 72954"/>
                      <a:gd name="connsiteX5" fmla="*/ 174 w 73081"/>
                      <a:gd name="connsiteY5" fmla="*/ 44065 h 72954"/>
                      <a:gd name="connsiteX6" fmla="*/ 174 w 73081"/>
                      <a:gd name="connsiteY6" fmla="*/ 28385 h 72954"/>
                      <a:gd name="connsiteX7" fmla="*/ 28861 w 73081"/>
                      <a:gd name="connsiteY7" fmla="*/ 28385 h 72954"/>
                      <a:gd name="connsiteX8" fmla="*/ 28861 w 73081"/>
                      <a:gd name="connsiteY8" fmla="*/ -253 h 72954"/>
                      <a:gd name="connsiteX9" fmla="*/ 44569 w 73081"/>
                      <a:gd name="connsiteY9" fmla="*/ -253 h 72954"/>
                      <a:gd name="connsiteX10" fmla="*/ 44569 w 73081"/>
                      <a:gd name="connsiteY10" fmla="*/ 28385 h 72954"/>
                      <a:gd name="connsiteX11" fmla="*/ 73255 w 73081"/>
                      <a:gd name="connsiteY11" fmla="*/ 28385 h 72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3081" h="72954">
                        <a:moveTo>
                          <a:pt x="73255" y="44065"/>
                        </a:moveTo>
                        <a:lnTo>
                          <a:pt x="44569" y="44065"/>
                        </a:lnTo>
                        <a:lnTo>
                          <a:pt x="44569" y="72702"/>
                        </a:lnTo>
                        <a:lnTo>
                          <a:pt x="28861" y="72702"/>
                        </a:lnTo>
                        <a:lnTo>
                          <a:pt x="28861" y="44065"/>
                        </a:lnTo>
                        <a:lnTo>
                          <a:pt x="174" y="44065"/>
                        </a:lnTo>
                        <a:lnTo>
                          <a:pt x="174" y="28385"/>
                        </a:lnTo>
                        <a:lnTo>
                          <a:pt x="28861" y="28385"/>
                        </a:lnTo>
                        <a:lnTo>
                          <a:pt x="28861" y="-253"/>
                        </a:lnTo>
                        <a:lnTo>
                          <a:pt x="44569" y="-253"/>
                        </a:lnTo>
                        <a:lnTo>
                          <a:pt x="44569" y="28385"/>
                        </a:lnTo>
                        <a:lnTo>
                          <a:pt x="73255" y="2838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69" name="Freeform: Shape 168">
                    <a:extLst>
                      <a:ext uri="{FF2B5EF4-FFF2-40B4-BE49-F238E27FC236}">
                        <a16:creationId xmlns:a16="http://schemas.microsoft.com/office/drawing/2014/main" id="{B16C1F4F-8DC7-280C-0D24-F248B3F2008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122289" y="6695943"/>
                    <a:ext cx="73800" cy="14933"/>
                  </a:xfrm>
                  <a:custGeom>
                    <a:avLst/>
                    <a:gdLst>
                      <a:gd name="connsiteX0" fmla="*/ 238 w 73800"/>
                      <a:gd name="connsiteY0" fmla="*/ -256 h 14933"/>
                      <a:gd name="connsiteX1" fmla="*/ 74039 w 73800"/>
                      <a:gd name="connsiteY1" fmla="*/ -256 h 14933"/>
                      <a:gd name="connsiteX2" fmla="*/ 74039 w 73800"/>
                      <a:gd name="connsiteY2" fmla="*/ 14678 h 14933"/>
                      <a:gd name="connsiteX3" fmla="*/ 238 w 73800"/>
                      <a:gd name="connsiteY3" fmla="*/ 14678 h 14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800" h="14933">
                        <a:moveTo>
                          <a:pt x="238" y="-256"/>
                        </a:moveTo>
                        <a:lnTo>
                          <a:pt x="74039" y="-256"/>
                        </a:lnTo>
                        <a:lnTo>
                          <a:pt x="74039" y="14678"/>
                        </a:lnTo>
                        <a:lnTo>
                          <a:pt x="238" y="1467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0" name="Content Placeholder 7">
                  <a:extLst>
                    <a:ext uri="{FF2B5EF4-FFF2-40B4-BE49-F238E27FC236}">
                      <a16:creationId xmlns:a16="http://schemas.microsoft.com/office/drawing/2014/main" id="{5A82C16A-B24C-0D1C-4F5D-9DD04F791FD6}"/>
                    </a:ext>
                  </a:extLst>
                </p:cNvPr>
                <p:cNvGrpSpPr/>
                <p:nvPr/>
              </p:nvGrpSpPr>
              <p:grpSpPr>
                <a:xfrm>
                  <a:off x="6224262" y="6755523"/>
                  <a:ext cx="468659" cy="93574"/>
                  <a:chOff x="6224262" y="6755523"/>
                  <a:chExt cx="468659" cy="93574"/>
                </a:xfrm>
              </p:grpSpPr>
              <p:sp>
                <p:nvSpPr>
                  <p:cNvPr id="171" name="Freeform: Shape 170">
                    <a:extLst>
                      <a:ext uri="{FF2B5EF4-FFF2-40B4-BE49-F238E27FC236}">
                        <a16:creationId xmlns:a16="http://schemas.microsoft.com/office/drawing/2014/main" id="{5DCA7B3D-C35F-B262-77FC-8B7B5EB0F4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341407" y="6755523"/>
                    <a:ext cx="234343" cy="93574"/>
                  </a:xfrm>
                  <a:custGeom>
                    <a:avLst/>
                    <a:gdLst>
                      <a:gd name="connsiteX0" fmla="*/ 144 w 234343"/>
                      <a:gd name="connsiteY0" fmla="*/ -239 h 93574"/>
                      <a:gd name="connsiteX1" fmla="*/ 234487 w 234343"/>
                      <a:gd name="connsiteY1" fmla="*/ -239 h 93574"/>
                      <a:gd name="connsiteX2" fmla="*/ 234487 w 234343"/>
                      <a:gd name="connsiteY2" fmla="*/ 93336 h 93574"/>
                      <a:gd name="connsiteX3" fmla="*/ 144 w 234343"/>
                      <a:gd name="connsiteY3" fmla="*/ 93336 h 93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343" h="93574">
                        <a:moveTo>
                          <a:pt x="144" y="-239"/>
                        </a:moveTo>
                        <a:lnTo>
                          <a:pt x="234487" y="-239"/>
                        </a:lnTo>
                        <a:lnTo>
                          <a:pt x="234487" y="93336"/>
                        </a:lnTo>
                        <a:lnTo>
                          <a:pt x="144" y="93336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E25E4331-4E81-81FF-3069-6F2EFD2124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575776" y="6802307"/>
                    <a:ext cx="117144" cy="8252"/>
                  </a:xfrm>
                  <a:custGeom>
                    <a:avLst/>
                    <a:gdLst>
                      <a:gd name="connsiteX0" fmla="*/ 172 w 117144"/>
                      <a:gd name="connsiteY0" fmla="*/ -245 h 8252"/>
                      <a:gd name="connsiteX1" fmla="*/ 117317 w 117144"/>
                      <a:gd name="connsiteY1" fmla="*/ -245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172" y="-245"/>
                        </a:moveTo>
                        <a:lnTo>
                          <a:pt x="117317" y="-245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73" name="Freeform: Shape 172">
                    <a:extLst>
                      <a:ext uri="{FF2B5EF4-FFF2-40B4-BE49-F238E27FC236}">
                        <a16:creationId xmlns:a16="http://schemas.microsoft.com/office/drawing/2014/main" id="{1A495992-8145-9400-9DE8-6DCE6A745FE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224262" y="6802307"/>
                    <a:ext cx="117144" cy="8252"/>
                  </a:xfrm>
                  <a:custGeom>
                    <a:avLst/>
                    <a:gdLst>
                      <a:gd name="connsiteX0" fmla="*/ 130 w 117144"/>
                      <a:gd name="connsiteY0" fmla="*/ -245 h 8252"/>
                      <a:gd name="connsiteX1" fmla="*/ 117274 w 117144"/>
                      <a:gd name="connsiteY1" fmla="*/ -245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130" y="-245"/>
                        </a:moveTo>
                        <a:lnTo>
                          <a:pt x="117274" y="-245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4" name="Content Placeholder 7">
                  <a:extLst>
                    <a:ext uri="{FF2B5EF4-FFF2-40B4-BE49-F238E27FC236}">
                      <a16:creationId xmlns:a16="http://schemas.microsoft.com/office/drawing/2014/main" id="{F4C84EA5-20D5-02C7-8752-A81671A58D2B}"/>
                    </a:ext>
                  </a:extLst>
                </p:cNvPr>
                <p:cNvGrpSpPr/>
                <p:nvPr/>
              </p:nvGrpSpPr>
              <p:grpSpPr>
                <a:xfrm>
                  <a:off x="5720930" y="6665639"/>
                  <a:ext cx="602336" cy="271242"/>
                  <a:chOff x="5720930" y="6665639"/>
                  <a:chExt cx="602336" cy="271242"/>
                </a:xfrm>
              </p:grpSpPr>
              <p:sp>
                <p:nvSpPr>
                  <p:cNvPr id="175" name="Freeform: Shape 174">
                    <a:extLst>
                      <a:ext uri="{FF2B5EF4-FFF2-40B4-BE49-F238E27FC236}">
                        <a16:creationId xmlns:a16="http://schemas.microsoft.com/office/drawing/2014/main" id="{1B981B0C-B29A-F650-9DC2-6B0CBA80F1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820624" y="6685997"/>
                    <a:ext cx="398922" cy="250884"/>
                  </a:xfrm>
                  <a:custGeom>
                    <a:avLst/>
                    <a:gdLst>
                      <a:gd name="connsiteX0" fmla="*/ 81 w 398922"/>
                      <a:gd name="connsiteY0" fmla="*/ -229 h 250884"/>
                      <a:gd name="connsiteX1" fmla="*/ 399004 w 398922"/>
                      <a:gd name="connsiteY1" fmla="*/ -229 h 250884"/>
                      <a:gd name="connsiteX2" fmla="*/ 399004 w 398922"/>
                      <a:gd name="connsiteY2" fmla="*/ 250656 h 250884"/>
                      <a:gd name="connsiteX3" fmla="*/ 81 w 398922"/>
                      <a:gd name="connsiteY3" fmla="*/ 250656 h 250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8922" h="250884">
                        <a:moveTo>
                          <a:pt x="81" y="-229"/>
                        </a:moveTo>
                        <a:lnTo>
                          <a:pt x="399004" y="-229"/>
                        </a:lnTo>
                        <a:lnTo>
                          <a:pt x="399004" y="250656"/>
                        </a:lnTo>
                        <a:lnTo>
                          <a:pt x="81" y="250656"/>
                        </a:ln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76" name="Freeform: Shape 175">
                    <a:extLst>
                      <a:ext uri="{FF2B5EF4-FFF2-40B4-BE49-F238E27FC236}">
                        <a16:creationId xmlns:a16="http://schemas.microsoft.com/office/drawing/2014/main" id="{C58C1FC6-700E-776B-5725-5F638EE358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988170" y="6725824"/>
                    <a:ext cx="171537" cy="171239"/>
                  </a:xfrm>
                  <a:custGeom>
                    <a:avLst/>
                    <a:gdLst>
                      <a:gd name="connsiteX0" fmla="*/ 171638 w 171537"/>
                      <a:gd name="connsiteY0" fmla="*/ 85386 h 171239"/>
                      <a:gd name="connsiteX1" fmla="*/ 85870 w 171537"/>
                      <a:gd name="connsiteY1" fmla="*/ 171006 h 171239"/>
                      <a:gd name="connsiteX2" fmla="*/ 101 w 171537"/>
                      <a:gd name="connsiteY2" fmla="*/ 85386 h 171239"/>
                      <a:gd name="connsiteX3" fmla="*/ 85870 w 171537"/>
                      <a:gd name="connsiteY3" fmla="*/ -233 h 171239"/>
                      <a:gd name="connsiteX4" fmla="*/ 171638 w 171537"/>
                      <a:gd name="connsiteY4" fmla="*/ 85386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638" y="85386"/>
                        </a:moveTo>
                        <a:cubicBezTo>
                          <a:pt x="171638" y="132673"/>
                          <a:pt x="133238" y="171006"/>
                          <a:pt x="85870" y="171006"/>
                        </a:cubicBezTo>
                        <a:cubicBezTo>
                          <a:pt x="38501" y="171006"/>
                          <a:pt x="101" y="132673"/>
                          <a:pt x="101" y="85386"/>
                        </a:cubicBezTo>
                        <a:cubicBezTo>
                          <a:pt x="101" y="38100"/>
                          <a:pt x="38501" y="-233"/>
                          <a:pt x="85870" y="-233"/>
                        </a:cubicBezTo>
                        <a:cubicBezTo>
                          <a:pt x="133238" y="-233"/>
                          <a:pt x="171638" y="38100"/>
                          <a:pt x="171638" y="85386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77" name="Freeform: Shape 176">
                    <a:extLst>
                      <a:ext uri="{FF2B5EF4-FFF2-40B4-BE49-F238E27FC236}">
                        <a16:creationId xmlns:a16="http://schemas.microsoft.com/office/drawing/2014/main" id="{3686BDDF-CB28-BE36-C82B-894B5613151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880462" y="6725824"/>
                    <a:ext cx="171537" cy="171239"/>
                  </a:xfrm>
                  <a:custGeom>
                    <a:avLst/>
                    <a:gdLst>
                      <a:gd name="connsiteX0" fmla="*/ 171625 w 171537"/>
                      <a:gd name="connsiteY0" fmla="*/ 85386 h 171239"/>
                      <a:gd name="connsiteX1" fmla="*/ 85857 w 171537"/>
                      <a:gd name="connsiteY1" fmla="*/ 171006 h 171239"/>
                      <a:gd name="connsiteX2" fmla="*/ 88 w 171537"/>
                      <a:gd name="connsiteY2" fmla="*/ 85386 h 171239"/>
                      <a:gd name="connsiteX3" fmla="*/ 85857 w 171537"/>
                      <a:gd name="connsiteY3" fmla="*/ -233 h 171239"/>
                      <a:gd name="connsiteX4" fmla="*/ 171625 w 171537"/>
                      <a:gd name="connsiteY4" fmla="*/ 85386 h 171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537" h="171239">
                        <a:moveTo>
                          <a:pt x="171625" y="85386"/>
                        </a:moveTo>
                        <a:cubicBezTo>
                          <a:pt x="171625" y="132673"/>
                          <a:pt x="133225" y="171006"/>
                          <a:pt x="85857" y="171006"/>
                        </a:cubicBezTo>
                        <a:cubicBezTo>
                          <a:pt x="38488" y="171006"/>
                          <a:pt x="88" y="132673"/>
                          <a:pt x="88" y="85386"/>
                        </a:cubicBezTo>
                        <a:cubicBezTo>
                          <a:pt x="88" y="38100"/>
                          <a:pt x="38488" y="-233"/>
                          <a:pt x="85857" y="-233"/>
                        </a:cubicBezTo>
                        <a:cubicBezTo>
                          <a:pt x="133225" y="-233"/>
                          <a:pt x="171625" y="38100"/>
                          <a:pt x="171625" y="85386"/>
                        </a:cubicBezTo>
                        <a:close/>
                      </a:path>
                    </a:pathLst>
                  </a:custGeom>
                  <a:noFill/>
                  <a:ln w="8264" cap="rnd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78" name="Freeform: Shape 177">
                    <a:extLst>
                      <a:ext uri="{FF2B5EF4-FFF2-40B4-BE49-F238E27FC236}">
                        <a16:creationId xmlns:a16="http://schemas.microsoft.com/office/drawing/2014/main" id="{A4DA912F-CE61-EBA6-D4CD-3725BA61EC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20930" y="6665639"/>
                    <a:ext cx="73081" cy="72954"/>
                  </a:xfrm>
                  <a:custGeom>
                    <a:avLst/>
                    <a:gdLst>
                      <a:gd name="connsiteX0" fmla="*/ 73150 w 73081"/>
                      <a:gd name="connsiteY0" fmla="*/ 44065 h 72954"/>
                      <a:gd name="connsiteX1" fmla="*/ 44463 w 73081"/>
                      <a:gd name="connsiteY1" fmla="*/ 44065 h 72954"/>
                      <a:gd name="connsiteX2" fmla="*/ 44463 w 73081"/>
                      <a:gd name="connsiteY2" fmla="*/ 72702 h 72954"/>
                      <a:gd name="connsiteX3" fmla="*/ 28756 w 73081"/>
                      <a:gd name="connsiteY3" fmla="*/ 72702 h 72954"/>
                      <a:gd name="connsiteX4" fmla="*/ 28756 w 73081"/>
                      <a:gd name="connsiteY4" fmla="*/ 44065 h 72954"/>
                      <a:gd name="connsiteX5" fmla="*/ 69 w 73081"/>
                      <a:gd name="connsiteY5" fmla="*/ 44065 h 72954"/>
                      <a:gd name="connsiteX6" fmla="*/ 69 w 73081"/>
                      <a:gd name="connsiteY6" fmla="*/ 28385 h 72954"/>
                      <a:gd name="connsiteX7" fmla="*/ 28756 w 73081"/>
                      <a:gd name="connsiteY7" fmla="*/ 28385 h 72954"/>
                      <a:gd name="connsiteX8" fmla="*/ 28756 w 73081"/>
                      <a:gd name="connsiteY8" fmla="*/ -253 h 72954"/>
                      <a:gd name="connsiteX9" fmla="*/ 44463 w 73081"/>
                      <a:gd name="connsiteY9" fmla="*/ -253 h 72954"/>
                      <a:gd name="connsiteX10" fmla="*/ 44463 w 73081"/>
                      <a:gd name="connsiteY10" fmla="*/ 28385 h 72954"/>
                      <a:gd name="connsiteX11" fmla="*/ 73150 w 73081"/>
                      <a:gd name="connsiteY11" fmla="*/ 28385 h 729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3081" h="72954">
                        <a:moveTo>
                          <a:pt x="73150" y="44065"/>
                        </a:moveTo>
                        <a:lnTo>
                          <a:pt x="44463" y="44065"/>
                        </a:lnTo>
                        <a:lnTo>
                          <a:pt x="44463" y="72702"/>
                        </a:lnTo>
                        <a:lnTo>
                          <a:pt x="28756" y="72702"/>
                        </a:lnTo>
                        <a:lnTo>
                          <a:pt x="28756" y="44065"/>
                        </a:lnTo>
                        <a:lnTo>
                          <a:pt x="69" y="44065"/>
                        </a:lnTo>
                        <a:lnTo>
                          <a:pt x="69" y="28385"/>
                        </a:lnTo>
                        <a:lnTo>
                          <a:pt x="28756" y="28385"/>
                        </a:lnTo>
                        <a:lnTo>
                          <a:pt x="28756" y="-253"/>
                        </a:lnTo>
                        <a:lnTo>
                          <a:pt x="44463" y="-253"/>
                        </a:lnTo>
                        <a:lnTo>
                          <a:pt x="44463" y="28385"/>
                        </a:lnTo>
                        <a:lnTo>
                          <a:pt x="73150" y="2838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79" name="Freeform: Shape 178">
                    <a:extLst>
                      <a:ext uri="{FF2B5EF4-FFF2-40B4-BE49-F238E27FC236}">
                        <a16:creationId xmlns:a16="http://schemas.microsoft.com/office/drawing/2014/main" id="{6654AD12-7C2F-ECA1-FE06-61E7ECE5A21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249465" y="6695943"/>
                    <a:ext cx="73800" cy="14933"/>
                  </a:xfrm>
                  <a:custGeom>
                    <a:avLst/>
                    <a:gdLst>
                      <a:gd name="connsiteX0" fmla="*/ 133 w 73800"/>
                      <a:gd name="connsiteY0" fmla="*/ -256 h 14933"/>
                      <a:gd name="connsiteX1" fmla="*/ 73933 w 73800"/>
                      <a:gd name="connsiteY1" fmla="*/ -256 h 14933"/>
                      <a:gd name="connsiteX2" fmla="*/ 73933 w 73800"/>
                      <a:gd name="connsiteY2" fmla="*/ 14678 h 14933"/>
                      <a:gd name="connsiteX3" fmla="*/ 133 w 73800"/>
                      <a:gd name="connsiteY3" fmla="*/ 14678 h 14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800" h="14933">
                        <a:moveTo>
                          <a:pt x="133" y="-256"/>
                        </a:moveTo>
                        <a:lnTo>
                          <a:pt x="73933" y="-256"/>
                        </a:lnTo>
                        <a:lnTo>
                          <a:pt x="73933" y="14678"/>
                        </a:lnTo>
                        <a:lnTo>
                          <a:pt x="133" y="1467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264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80" name="Content Placeholder 7">
                  <a:extLst>
                    <a:ext uri="{FF2B5EF4-FFF2-40B4-BE49-F238E27FC236}">
                      <a16:creationId xmlns:a16="http://schemas.microsoft.com/office/drawing/2014/main" id="{9E991BDF-00E4-0155-3C2B-6539DF1FAA10}"/>
                    </a:ext>
                  </a:extLst>
                </p:cNvPr>
                <p:cNvGrpSpPr/>
                <p:nvPr/>
              </p:nvGrpSpPr>
              <p:grpSpPr>
                <a:xfrm>
                  <a:off x="5351439" y="6754648"/>
                  <a:ext cx="468659" cy="93574"/>
                  <a:chOff x="5351439" y="6754648"/>
                  <a:chExt cx="468659" cy="93574"/>
                </a:xfrm>
              </p:grpSpPr>
              <p:sp>
                <p:nvSpPr>
                  <p:cNvPr id="181" name="Freeform: Shape 180">
                    <a:extLst>
                      <a:ext uri="{FF2B5EF4-FFF2-40B4-BE49-F238E27FC236}">
                        <a16:creationId xmlns:a16="http://schemas.microsoft.com/office/drawing/2014/main" id="{B8748DE6-0849-5927-AC78-273CC9745AA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468583" y="6754648"/>
                    <a:ext cx="234343" cy="93574"/>
                  </a:xfrm>
                  <a:custGeom>
                    <a:avLst/>
                    <a:gdLst>
                      <a:gd name="connsiteX0" fmla="*/ 38 w 234343"/>
                      <a:gd name="connsiteY0" fmla="*/ -239 h 93574"/>
                      <a:gd name="connsiteX1" fmla="*/ 234381 w 234343"/>
                      <a:gd name="connsiteY1" fmla="*/ -239 h 93574"/>
                      <a:gd name="connsiteX2" fmla="*/ 234381 w 234343"/>
                      <a:gd name="connsiteY2" fmla="*/ 93336 h 93574"/>
                      <a:gd name="connsiteX3" fmla="*/ 38 w 234343"/>
                      <a:gd name="connsiteY3" fmla="*/ 93336 h 93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343" h="93574">
                        <a:moveTo>
                          <a:pt x="38" y="-239"/>
                        </a:moveTo>
                        <a:lnTo>
                          <a:pt x="234381" y="-239"/>
                        </a:lnTo>
                        <a:lnTo>
                          <a:pt x="234381" y="93336"/>
                        </a:lnTo>
                        <a:lnTo>
                          <a:pt x="38" y="93336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82" name="Freeform: Shape 181">
                    <a:extLst>
                      <a:ext uri="{FF2B5EF4-FFF2-40B4-BE49-F238E27FC236}">
                        <a16:creationId xmlns:a16="http://schemas.microsoft.com/office/drawing/2014/main" id="{3C81326D-5A2B-EB66-1BA0-1B8FEB8F88E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02953" y="6801432"/>
                    <a:ext cx="117144" cy="8252"/>
                  </a:xfrm>
                  <a:custGeom>
                    <a:avLst/>
                    <a:gdLst>
                      <a:gd name="connsiteX0" fmla="*/ 67 w 117144"/>
                      <a:gd name="connsiteY0" fmla="*/ -245 h 8252"/>
                      <a:gd name="connsiteX1" fmla="*/ 117211 w 117144"/>
                      <a:gd name="connsiteY1" fmla="*/ -245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67" y="-245"/>
                        </a:moveTo>
                        <a:lnTo>
                          <a:pt x="117211" y="-245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83" name="Freeform: Shape 182">
                    <a:extLst>
                      <a:ext uri="{FF2B5EF4-FFF2-40B4-BE49-F238E27FC236}">
                        <a16:creationId xmlns:a16="http://schemas.microsoft.com/office/drawing/2014/main" id="{2E231549-F3E3-F3F6-7072-AE7D8FFEAB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51439" y="6801432"/>
                    <a:ext cx="117144" cy="8252"/>
                  </a:xfrm>
                  <a:custGeom>
                    <a:avLst/>
                    <a:gdLst>
                      <a:gd name="connsiteX0" fmla="*/ 24 w 117144"/>
                      <a:gd name="connsiteY0" fmla="*/ -245 h 8252"/>
                      <a:gd name="connsiteX1" fmla="*/ 117169 w 117144"/>
                      <a:gd name="connsiteY1" fmla="*/ -245 h 8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17144" h="8252">
                        <a:moveTo>
                          <a:pt x="24" y="-245"/>
                        </a:moveTo>
                        <a:lnTo>
                          <a:pt x="117169" y="-245"/>
                        </a:lnTo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84" name="Content Placeholder 7">
                  <a:extLst>
                    <a:ext uri="{FF2B5EF4-FFF2-40B4-BE49-F238E27FC236}">
                      <a16:creationId xmlns:a16="http://schemas.microsoft.com/office/drawing/2014/main" id="{8E0A8303-D2E3-A980-E23C-857EE076F682}"/>
                    </a:ext>
                  </a:extLst>
                </p:cNvPr>
                <p:cNvGrpSpPr/>
                <p:nvPr/>
              </p:nvGrpSpPr>
              <p:grpSpPr>
                <a:xfrm>
                  <a:off x="5307364" y="5792145"/>
                  <a:ext cx="564278" cy="276301"/>
                  <a:chOff x="5307364" y="5792145"/>
                  <a:chExt cx="564278" cy="276301"/>
                </a:xfrm>
              </p:grpSpPr>
              <p:sp>
                <p:nvSpPr>
                  <p:cNvPr id="185" name="Freeform: Shape 184">
                    <a:extLst>
                      <a:ext uri="{FF2B5EF4-FFF2-40B4-BE49-F238E27FC236}">
                        <a16:creationId xmlns:a16="http://schemas.microsoft.com/office/drawing/2014/main" id="{21750DCB-BE89-2E80-0A00-96E23B1FC3E9}"/>
                      </a:ext>
                    </a:extLst>
                  </p:cNvPr>
                  <p:cNvSpPr/>
                  <p:nvPr/>
                </p:nvSpPr>
                <p:spPr>
                  <a:xfrm>
                    <a:off x="5307364" y="5792145"/>
                    <a:ext cx="564278" cy="276301"/>
                  </a:xfrm>
                  <a:custGeom>
                    <a:avLst/>
                    <a:gdLst>
                      <a:gd name="connsiteX0" fmla="*/ 19 w 564278"/>
                      <a:gd name="connsiteY0" fmla="*/ -334 h 276301"/>
                      <a:gd name="connsiteX1" fmla="*/ 564298 w 564278"/>
                      <a:gd name="connsiteY1" fmla="*/ -334 h 276301"/>
                      <a:gd name="connsiteX2" fmla="*/ 564298 w 564278"/>
                      <a:gd name="connsiteY2" fmla="*/ 275968 h 276301"/>
                      <a:gd name="connsiteX3" fmla="*/ 19 w 564278"/>
                      <a:gd name="connsiteY3" fmla="*/ 275968 h 2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4278" h="276301">
                        <a:moveTo>
                          <a:pt x="19" y="-334"/>
                        </a:moveTo>
                        <a:lnTo>
                          <a:pt x="564298" y="-334"/>
                        </a:lnTo>
                        <a:lnTo>
                          <a:pt x="564298" y="275968"/>
                        </a:lnTo>
                        <a:lnTo>
                          <a:pt x="19" y="275968"/>
                        </a:lnTo>
                        <a:close/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186" name="TextBox 185">
                    <a:extLst>
                      <a:ext uri="{FF2B5EF4-FFF2-40B4-BE49-F238E27FC236}">
                        <a16:creationId xmlns:a16="http://schemas.microsoft.com/office/drawing/2014/main" id="{8FA6605B-F589-4411-6F08-F07D83047AB2}"/>
                      </a:ext>
                    </a:extLst>
                  </p:cNvPr>
                  <p:cNvSpPr txBox="1"/>
                  <p:nvPr/>
                </p:nvSpPr>
                <p:spPr>
                  <a:xfrm>
                    <a:off x="5252217" y="5751376"/>
                    <a:ext cx="678905" cy="223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GB" sz="1050" spc="0" baseline="0">
                        <a:ln/>
                        <a:solidFill>
                          <a:srgbClr val="000000"/>
                        </a:solidFill>
                        <a:latin typeface="Times New Roman"/>
                        <a:cs typeface="Times New Roman"/>
                        <a:sym typeface="Times New Roman"/>
                        <a:rtl val="0"/>
                      </a:rPr>
                      <a:t>Power cell</a:t>
                    </a:r>
                  </a:p>
                </p:txBody>
              </p:sp>
            </p:grpSp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id="{2E62F28D-B328-7007-43FA-A6085AE89D57}"/>
                    </a:ext>
                  </a:extLst>
                </p:cNvPr>
                <p:cNvSpPr/>
                <p:nvPr/>
              </p:nvSpPr>
              <p:spPr>
                <a:xfrm>
                  <a:off x="8835856" y="6090618"/>
                  <a:ext cx="305901" cy="710339"/>
                </a:xfrm>
                <a:custGeom>
                  <a:avLst/>
                  <a:gdLst>
                    <a:gd name="connsiteX0" fmla="*/ 42884 w 305901"/>
                    <a:gd name="connsiteY0" fmla="*/ -245 h 710339"/>
                    <a:gd name="connsiteX1" fmla="*/ 306357 w 305901"/>
                    <a:gd name="connsiteY1" fmla="*/ -245 h 710339"/>
                    <a:gd name="connsiteX2" fmla="*/ 306357 w 305901"/>
                    <a:gd name="connsiteY2" fmla="*/ 710095 h 710339"/>
                    <a:gd name="connsiteX3" fmla="*/ 455 w 305901"/>
                    <a:gd name="connsiteY3" fmla="*/ 710095 h 71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5901" h="710339">
                      <a:moveTo>
                        <a:pt x="42884" y="-245"/>
                      </a:moveTo>
                      <a:lnTo>
                        <a:pt x="306357" y="-245"/>
                      </a:lnTo>
                      <a:lnTo>
                        <a:pt x="306357" y="710095"/>
                      </a:lnTo>
                      <a:lnTo>
                        <a:pt x="455" y="710095"/>
                      </a:lnTo>
                    </a:path>
                  </a:pathLst>
                </a:custGeom>
                <a:noFill/>
                <a:ln w="9501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A0033577-EC4B-F12D-49A4-DE09EC6E6D9D}"/>
                    </a:ext>
                  </a:extLst>
                </p:cNvPr>
                <p:cNvSpPr/>
                <p:nvPr/>
              </p:nvSpPr>
              <p:spPr>
                <a:xfrm>
                  <a:off x="5232365" y="6089268"/>
                  <a:ext cx="163275" cy="713036"/>
                </a:xfrm>
                <a:custGeom>
                  <a:avLst/>
                  <a:gdLst>
                    <a:gd name="connsiteX0" fmla="*/ 120296 w 163275"/>
                    <a:gd name="connsiteY0" fmla="*/ 712792 h 713036"/>
                    <a:gd name="connsiteX1" fmla="*/ 10 w 163275"/>
                    <a:gd name="connsiteY1" fmla="*/ 712792 h 713036"/>
                    <a:gd name="connsiteX2" fmla="*/ 10 w 163275"/>
                    <a:gd name="connsiteY2" fmla="*/ -245 h 713036"/>
                    <a:gd name="connsiteX3" fmla="*/ 163285 w 163275"/>
                    <a:gd name="connsiteY3" fmla="*/ -245 h 713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275" h="713036">
                      <a:moveTo>
                        <a:pt x="120296" y="712792"/>
                      </a:moveTo>
                      <a:lnTo>
                        <a:pt x="10" y="712792"/>
                      </a:lnTo>
                      <a:lnTo>
                        <a:pt x="10" y="-245"/>
                      </a:lnTo>
                      <a:lnTo>
                        <a:pt x="163285" y="-245"/>
                      </a:lnTo>
                    </a:path>
                  </a:pathLst>
                </a:custGeom>
                <a:noFill/>
                <a:ln w="6198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id="{56AC4AAE-D3DF-0C96-35E0-C7696B4EA957}"/>
                    </a:ext>
                  </a:extLst>
                </p:cNvPr>
                <p:cNvSpPr/>
                <p:nvPr/>
              </p:nvSpPr>
              <p:spPr>
                <a:xfrm rot="10800000">
                  <a:off x="8435580" y="6683463"/>
                  <a:ext cx="398922" cy="250884"/>
                </a:xfrm>
                <a:custGeom>
                  <a:avLst/>
                  <a:gdLst>
                    <a:gd name="connsiteX0" fmla="*/ 397 w 398922"/>
                    <a:gd name="connsiteY0" fmla="*/ -229 h 250884"/>
                    <a:gd name="connsiteX1" fmla="*/ 399320 w 398922"/>
                    <a:gd name="connsiteY1" fmla="*/ -229 h 250884"/>
                    <a:gd name="connsiteX2" fmla="*/ 399320 w 398922"/>
                    <a:gd name="connsiteY2" fmla="*/ 250656 h 250884"/>
                    <a:gd name="connsiteX3" fmla="*/ 397 w 398922"/>
                    <a:gd name="connsiteY3" fmla="*/ 250656 h 250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8922" h="250884">
                      <a:moveTo>
                        <a:pt x="397" y="-229"/>
                      </a:moveTo>
                      <a:lnTo>
                        <a:pt x="399320" y="-229"/>
                      </a:lnTo>
                      <a:lnTo>
                        <a:pt x="399320" y="250656"/>
                      </a:lnTo>
                      <a:lnTo>
                        <a:pt x="397" y="250656"/>
                      </a:ln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39B1D300-30BB-69D5-5372-6E3287FEB3C2}"/>
                    </a:ext>
                  </a:extLst>
                </p:cNvPr>
                <p:cNvSpPr/>
                <p:nvPr/>
              </p:nvSpPr>
              <p:spPr>
                <a:xfrm rot="10800000">
                  <a:off x="8603127" y="6723295"/>
                  <a:ext cx="171537" cy="171239"/>
                </a:xfrm>
                <a:custGeom>
                  <a:avLst/>
                  <a:gdLst>
                    <a:gd name="connsiteX0" fmla="*/ 171955 w 171537"/>
                    <a:gd name="connsiteY0" fmla="*/ 85386 h 171239"/>
                    <a:gd name="connsiteX1" fmla="*/ 86186 w 171537"/>
                    <a:gd name="connsiteY1" fmla="*/ 171006 h 171239"/>
                    <a:gd name="connsiteX2" fmla="*/ 417 w 171537"/>
                    <a:gd name="connsiteY2" fmla="*/ 85386 h 171239"/>
                    <a:gd name="connsiteX3" fmla="*/ 86186 w 171537"/>
                    <a:gd name="connsiteY3" fmla="*/ -234 h 171239"/>
                    <a:gd name="connsiteX4" fmla="*/ 171955 w 171537"/>
                    <a:gd name="connsiteY4" fmla="*/ 8538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955" y="85386"/>
                      </a:moveTo>
                      <a:cubicBezTo>
                        <a:pt x="171955" y="132673"/>
                        <a:pt x="133555" y="171006"/>
                        <a:pt x="86186" y="171006"/>
                      </a:cubicBezTo>
                      <a:cubicBezTo>
                        <a:pt x="38817" y="171006"/>
                        <a:pt x="417" y="132673"/>
                        <a:pt x="417" y="85386"/>
                      </a:cubicBezTo>
                      <a:cubicBezTo>
                        <a:pt x="417" y="38100"/>
                        <a:pt x="38817" y="-234"/>
                        <a:pt x="86186" y="-234"/>
                      </a:cubicBezTo>
                      <a:cubicBezTo>
                        <a:pt x="133555" y="-234"/>
                        <a:pt x="171955" y="38100"/>
                        <a:pt x="171955" y="8538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80EE036C-DE21-9EB4-C252-93D8C1DCE40A}"/>
                    </a:ext>
                  </a:extLst>
                </p:cNvPr>
                <p:cNvSpPr/>
                <p:nvPr/>
              </p:nvSpPr>
              <p:spPr>
                <a:xfrm rot="10800000">
                  <a:off x="8495418" y="6723295"/>
                  <a:ext cx="171537" cy="171239"/>
                </a:xfrm>
                <a:custGeom>
                  <a:avLst/>
                  <a:gdLst>
                    <a:gd name="connsiteX0" fmla="*/ 171942 w 171537"/>
                    <a:gd name="connsiteY0" fmla="*/ 85386 h 171239"/>
                    <a:gd name="connsiteX1" fmla="*/ 86173 w 171537"/>
                    <a:gd name="connsiteY1" fmla="*/ 171006 h 171239"/>
                    <a:gd name="connsiteX2" fmla="*/ 404 w 171537"/>
                    <a:gd name="connsiteY2" fmla="*/ 85386 h 171239"/>
                    <a:gd name="connsiteX3" fmla="*/ 86173 w 171537"/>
                    <a:gd name="connsiteY3" fmla="*/ -234 h 171239"/>
                    <a:gd name="connsiteX4" fmla="*/ 171942 w 171537"/>
                    <a:gd name="connsiteY4" fmla="*/ 8538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942" y="85386"/>
                      </a:moveTo>
                      <a:cubicBezTo>
                        <a:pt x="171942" y="132673"/>
                        <a:pt x="133542" y="171006"/>
                        <a:pt x="86173" y="171006"/>
                      </a:cubicBezTo>
                      <a:cubicBezTo>
                        <a:pt x="38804" y="171006"/>
                        <a:pt x="404" y="132673"/>
                        <a:pt x="404" y="85386"/>
                      </a:cubicBezTo>
                      <a:cubicBezTo>
                        <a:pt x="404" y="38100"/>
                        <a:pt x="38804" y="-234"/>
                        <a:pt x="86173" y="-234"/>
                      </a:cubicBezTo>
                      <a:cubicBezTo>
                        <a:pt x="133542" y="-234"/>
                        <a:pt x="171942" y="38100"/>
                        <a:pt x="171942" y="8538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70626C77-7230-9E05-1A29-EBB236B5C16F}"/>
                    </a:ext>
                  </a:extLst>
                </p:cNvPr>
                <p:cNvSpPr/>
                <p:nvPr/>
              </p:nvSpPr>
              <p:spPr>
                <a:xfrm rot="10800000">
                  <a:off x="8335887" y="6665639"/>
                  <a:ext cx="73081" cy="72954"/>
                </a:xfrm>
                <a:custGeom>
                  <a:avLst/>
                  <a:gdLst>
                    <a:gd name="connsiteX0" fmla="*/ 73466 w 73081"/>
                    <a:gd name="connsiteY0" fmla="*/ 44065 h 72954"/>
                    <a:gd name="connsiteX1" fmla="*/ 44779 w 73081"/>
                    <a:gd name="connsiteY1" fmla="*/ 44065 h 72954"/>
                    <a:gd name="connsiteX2" fmla="*/ 44779 w 73081"/>
                    <a:gd name="connsiteY2" fmla="*/ 72702 h 72954"/>
                    <a:gd name="connsiteX3" fmla="*/ 29072 w 73081"/>
                    <a:gd name="connsiteY3" fmla="*/ 72702 h 72954"/>
                    <a:gd name="connsiteX4" fmla="*/ 29072 w 73081"/>
                    <a:gd name="connsiteY4" fmla="*/ 44065 h 72954"/>
                    <a:gd name="connsiteX5" fmla="*/ 385 w 73081"/>
                    <a:gd name="connsiteY5" fmla="*/ 44065 h 72954"/>
                    <a:gd name="connsiteX6" fmla="*/ 385 w 73081"/>
                    <a:gd name="connsiteY6" fmla="*/ 28385 h 72954"/>
                    <a:gd name="connsiteX7" fmla="*/ 29072 w 73081"/>
                    <a:gd name="connsiteY7" fmla="*/ 28385 h 72954"/>
                    <a:gd name="connsiteX8" fmla="*/ 29072 w 73081"/>
                    <a:gd name="connsiteY8" fmla="*/ -253 h 72954"/>
                    <a:gd name="connsiteX9" fmla="*/ 44779 w 73081"/>
                    <a:gd name="connsiteY9" fmla="*/ -253 h 72954"/>
                    <a:gd name="connsiteX10" fmla="*/ 44779 w 73081"/>
                    <a:gd name="connsiteY10" fmla="*/ 28385 h 72954"/>
                    <a:gd name="connsiteX11" fmla="*/ 73466 w 73081"/>
                    <a:gd name="connsiteY11" fmla="*/ 28385 h 7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081" h="72954">
                      <a:moveTo>
                        <a:pt x="73466" y="44065"/>
                      </a:moveTo>
                      <a:lnTo>
                        <a:pt x="44779" y="44065"/>
                      </a:lnTo>
                      <a:lnTo>
                        <a:pt x="44779" y="72702"/>
                      </a:lnTo>
                      <a:lnTo>
                        <a:pt x="29072" y="72702"/>
                      </a:lnTo>
                      <a:lnTo>
                        <a:pt x="29072" y="44065"/>
                      </a:lnTo>
                      <a:lnTo>
                        <a:pt x="385" y="44065"/>
                      </a:lnTo>
                      <a:lnTo>
                        <a:pt x="385" y="28385"/>
                      </a:lnTo>
                      <a:lnTo>
                        <a:pt x="29072" y="28385"/>
                      </a:lnTo>
                      <a:lnTo>
                        <a:pt x="29072" y="-253"/>
                      </a:lnTo>
                      <a:lnTo>
                        <a:pt x="44779" y="-253"/>
                      </a:lnTo>
                      <a:lnTo>
                        <a:pt x="44779" y="28385"/>
                      </a:lnTo>
                      <a:lnTo>
                        <a:pt x="73466" y="2838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93" name="Freeform: Shape 192">
                  <a:extLst>
                    <a:ext uri="{FF2B5EF4-FFF2-40B4-BE49-F238E27FC236}">
                      <a16:creationId xmlns:a16="http://schemas.microsoft.com/office/drawing/2014/main" id="{035E9529-BB78-C51F-9B3C-2DCF80F33D59}"/>
                    </a:ext>
                  </a:extLst>
                </p:cNvPr>
                <p:cNvSpPr/>
                <p:nvPr/>
              </p:nvSpPr>
              <p:spPr>
                <a:xfrm rot="10800000">
                  <a:off x="8864423" y="6695947"/>
                  <a:ext cx="73800" cy="14933"/>
                </a:xfrm>
                <a:custGeom>
                  <a:avLst/>
                  <a:gdLst>
                    <a:gd name="connsiteX0" fmla="*/ 449 w 73800"/>
                    <a:gd name="connsiteY0" fmla="*/ -256 h 14933"/>
                    <a:gd name="connsiteX1" fmla="*/ 74250 w 73800"/>
                    <a:gd name="connsiteY1" fmla="*/ -256 h 14933"/>
                    <a:gd name="connsiteX2" fmla="*/ 74250 w 73800"/>
                    <a:gd name="connsiteY2" fmla="*/ 14678 h 14933"/>
                    <a:gd name="connsiteX3" fmla="*/ 449 w 73800"/>
                    <a:gd name="connsiteY3" fmla="*/ 14678 h 14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00" h="14933">
                      <a:moveTo>
                        <a:pt x="449" y="-256"/>
                      </a:moveTo>
                      <a:lnTo>
                        <a:pt x="74250" y="-256"/>
                      </a:lnTo>
                      <a:lnTo>
                        <a:pt x="74250" y="14678"/>
                      </a:lnTo>
                      <a:lnTo>
                        <a:pt x="449" y="146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id="{296FBE2E-E8F7-8CC2-F305-2C57E63D4744}"/>
                    </a:ext>
                  </a:extLst>
                </p:cNvPr>
                <p:cNvSpPr/>
                <p:nvPr/>
              </p:nvSpPr>
              <p:spPr>
                <a:xfrm>
                  <a:off x="5871924" y="6160200"/>
                  <a:ext cx="564278" cy="276301"/>
                </a:xfrm>
                <a:custGeom>
                  <a:avLst/>
                  <a:gdLst>
                    <a:gd name="connsiteX0" fmla="*/ 458 w 564278"/>
                    <a:gd name="connsiteY0" fmla="*/ 724 h 276301"/>
                    <a:gd name="connsiteX1" fmla="*/ 564737 w 564278"/>
                    <a:gd name="connsiteY1" fmla="*/ 724 h 276301"/>
                    <a:gd name="connsiteX2" fmla="*/ 564737 w 564278"/>
                    <a:gd name="connsiteY2" fmla="*/ 277026 h 276301"/>
                    <a:gd name="connsiteX3" fmla="*/ 458 w 564278"/>
                    <a:gd name="connsiteY3" fmla="*/ 277026 h 2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4278" h="276301">
                      <a:moveTo>
                        <a:pt x="458" y="724"/>
                      </a:moveTo>
                      <a:lnTo>
                        <a:pt x="564737" y="724"/>
                      </a:lnTo>
                      <a:lnTo>
                        <a:pt x="564737" y="277026"/>
                      </a:lnTo>
                      <a:lnTo>
                        <a:pt x="458" y="277026"/>
                      </a:lnTo>
                      <a:close/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195" name="TextBox 194">
                  <a:extLst>
                    <a:ext uri="{FF2B5EF4-FFF2-40B4-BE49-F238E27FC236}">
                      <a16:creationId xmlns:a16="http://schemas.microsoft.com/office/drawing/2014/main" id="{528E7C8C-B709-F839-AD24-ACC0376A110E}"/>
                    </a:ext>
                  </a:extLst>
                </p:cNvPr>
                <p:cNvSpPr txBox="1"/>
                <p:nvPr/>
              </p:nvSpPr>
              <p:spPr>
                <a:xfrm>
                  <a:off x="5565564" y="6177383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1 coil 8</a:t>
                  </a:r>
                </a:p>
              </p:txBody>
            </p:sp>
            <p:sp>
              <p:nvSpPr>
                <p:cNvPr id="196" name="TextBox 195">
                  <a:extLst>
                    <a:ext uri="{FF2B5EF4-FFF2-40B4-BE49-F238E27FC236}">
                      <a16:creationId xmlns:a16="http://schemas.microsoft.com/office/drawing/2014/main" id="{4FD8EE1D-8184-588C-7D90-4992610CA710}"/>
                    </a:ext>
                  </a:extLst>
                </p:cNvPr>
                <p:cNvSpPr txBox="1"/>
                <p:nvPr/>
              </p:nvSpPr>
              <p:spPr>
                <a:xfrm>
                  <a:off x="6438173" y="6177383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2 coil 1</a:t>
                  </a:r>
                </a:p>
              </p:txBody>
            </p:sp>
            <p:sp>
              <p:nvSpPr>
                <p:cNvPr id="197" name="TextBox 196">
                  <a:extLst>
                    <a:ext uri="{FF2B5EF4-FFF2-40B4-BE49-F238E27FC236}">
                      <a16:creationId xmlns:a16="http://schemas.microsoft.com/office/drawing/2014/main" id="{C16E787B-C69F-4051-4A9C-E5EF3771C0AB}"/>
                    </a:ext>
                  </a:extLst>
                </p:cNvPr>
                <p:cNvSpPr txBox="1"/>
                <p:nvPr/>
              </p:nvSpPr>
              <p:spPr>
                <a:xfrm>
                  <a:off x="7307805" y="6177383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3 coil 2</a:t>
                  </a:r>
                </a:p>
              </p:txBody>
            </p:sp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FF02A8AB-4B73-220D-C656-789303F3CF03}"/>
                    </a:ext>
                  </a:extLst>
                </p:cNvPr>
                <p:cNvSpPr txBox="1"/>
                <p:nvPr/>
              </p:nvSpPr>
              <p:spPr>
                <a:xfrm>
                  <a:off x="8180415" y="6177383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4 coil 3</a:t>
                  </a:r>
                </a:p>
              </p:txBody>
            </p:sp>
            <p:sp>
              <p:nvSpPr>
                <p:cNvPr id="199" name="TextBox 198">
                  <a:extLst>
                    <a:ext uri="{FF2B5EF4-FFF2-40B4-BE49-F238E27FC236}">
                      <a16:creationId xmlns:a16="http://schemas.microsoft.com/office/drawing/2014/main" id="{CA7BE06D-31FB-C998-29BF-966E4958AD8B}"/>
                    </a:ext>
                  </a:extLst>
                </p:cNvPr>
                <p:cNvSpPr txBox="1"/>
                <p:nvPr/>
              </p:nvSpPr>
              <p:spPr>
                <a:xfrm>
                  <a:off x="5132534" y="6901684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8 coil 7</a:t>
                  </a:r>
                </a:p>
              </p:txBody>
            </p:sp>
            <p:sp>
              <p:nvSpPr>
                <p:cNvPr id="200" name="TextBox 199">
                  <a:extLst>
                    <a:ext uri="{FF2B5EF4-FFF2-40B4-BE49-F238E27FC236}">
                      <a16:creationId xmlns:a16="http://schemas.microsoft.com/office/drawing/2014/main" id="{529D32E8-C9DD-0CA8-7790-96B06CEEF24D}"/>
                    </a:ext>
                  </a:extLst>
                </p:cNvPr>
                <p:cNvSpPr txBox="1"/>
                <p:nvPr/>
              </p:nvSpPr>
              <p:spPr>
                <a:xfrm>
                  <a:off x="6005142" y="6901684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7 coil 6</a:t>
                  </a:r>
                </a:p>
              </p:txBody>
            </p:sp>
            <p:sp>
              <p:nvSpPr>
                <p:cNvPr id="201" name="TextBox 200">
                  <a:extLst>
                    <a:ext uri="{FF2B5EF4-FFF2-40B4-BE49-F238E27FC236}">
                      <a16:creationId xmlns:a16="http://schemas.microsoft.com/office/drawing/2014/main" id="{182F3197-E37A-7245-87FC-66472760043C}"/>
                    </a:ext>
                  </a:extLst>
                </p:cNvPr>
                <p:cNvSpPr txBox="1"/>
                <p:nvPr/>
              </p:nvSpPr>
              <p:spPr>
                <a:xfrm>
                  <a:off x="6874775" y="6901684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6 coil 5</a:t>
                  </a:r>
                </a:p>
              </p:txBody>
            </p:sp>
            <p:sp>
              <p:nvSpPr>
                <p:cNvPr id="202" name="TextBox 201">
                  <a:extLst>
                    <a:ext uri="{FF2B5EF4-FFF2-40B4-BE49-F238E27FC236}">
                      <a16:creationId xmlns:a16="http://schemas.microsoft.com/office/drawing/2014/main" id="{181CFF8B-D9C2-935D-D1BC-498FAF7450CE}"/>
                    </a:ext>
                  </a:extLst>
                </p:cNvPr>
                <p:cNvSpPr txBox="1"/>
                <p:nvPr/>
              </p:nvSpPr>
              <p:spPr>
                <a:xfrm>
                  <a:off x="7747383" y="6901684"/>
                  <a:ext cx="910384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Magnet 5 coil 4</a:t>
                  </a:r>
                </a:p>
              </p:txBody>
            </p:sp>
            <p:grpSp>
              <p:nvGrpSpPr>
                <p:cNvPr id="203" name="Content Placeholder 7">
                  <a:extLst>
                    <a:ext uri="{FF2B5EF4-FFF2-40B4-BE49-F238E27FC236}">
                      <a16:creationId xmlns:a16="http://schemas.microsoft.com/office/drawing/2014/main" id="{3FEF61BA-3AF3-0151-59AC-3514BE323BC9}"/>
                    </a:ext>
                  </a:extLst>
                </p:cNvPr>
                <p:cNvGrpSpPr/>
                <p:nvPr/>
              </p:nvGrpSpPr>
              <p:grpSpPr>
                <a:xfrm>
                  <a:off x="6179973" y="5792145"/>
                  <a:ext cx="564278" cy="276301"/>
                  <a:chOff x="6179973" y="5792145"/>
                  <a:chExt cx="564278" cy="276301"/>
                </a:xfrm>
              </p:grpSpPr>
              <p:sp>
                <p:nvSpPr>
                  <p:cNvPr id="204" name="Freeform: Shape 203">
                    <a:extLst>
                      <a:ext uri="{FF2B5EF4-FFF2-40B4-BE49-F238E27FC236}">
                        <a16:creationId xmlns:a16="http://schemas.microsoft.com/office/drawing/2014/main" id="{31486619-20F4-AF15-00F2-9187C53AC396}"/>
                      </a:ext>
                    </a:extLst>
                  </p:cNvPr>
                  <p:cNvSpPr/>
                  <p:nvPr/>
                </p:nvSpPr>
                <p:spPr>
                  <a:xfrm>
                    <a:off x="6179973" y="5792145"/>
                    <a:ext cx="564278" cy="276301"/>
                  </a:xfrm>
                  <a:custGeom>
                    <a:avLst/>
                    <a:gdLst>
                      <a:gd name="connsiteX0" fmla="*/ 124 w 564278"/>
                      <a:gd name="connsiteY0" fmla="*/ -334 h 276301"/>
                      <a:gd name="connsiteX1" fmla="*/ 564403 w 564278"/>
                      <a:gd name="connsiteY1" fmla="*/ -334 h 276301"/>
                      <a:gd name="connsiteX2" fmla="*/ 564403 w 564278"/>
                      <a:gd name="connsiteY2" fmla="*/ 275968 h 276301"/>
                      <a:gd name="connsiteX3" fmla="*/ 124 w 564278"/>
                      <a:gd name="connsiteY3" fmla="*/ 275968 h 2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4278" h="276301">
                        <a:moveTo>
                          <a:pt x="124" y="-334"/>
                        </a:moveTo>
                        <a:lnTo>
                          <a:pt x="564403" y="-334"/>
                        </a:lnTo>
                        <a:lnTo>
                          <a:pt x="564403" y="275968"/>
                        </a:lnTo>
                        <a:lnTo>
                          <a:pt x="124" y="275968"/>
                        </a:lnTo>
                        <a:close/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05" name="TextBox 204">
                    <a:extLst>
                      <a:ext uri="{FF2B5EF4-FFF2-40B4-BE49-F238E27FC236}">
                        <a16:creationId xmlns:a16="http://schemas.microsoft.com/office/drawing/2014/main" id="{C1E51A12-3738-D213-86BC-18BC892932EB}"/>
                      </a:ext>
                    </a:extLst>
                  </p:cNvPr>
                  <p:cNvSpPr txBox="1"/>
                  <p:nvPr/>
                </p:nvSpPr>
                <p:spPr>
                  <a:xfrm>
                    <a:off x="6124825" y="5751376"/>
                    <a:ext cx="678905" cy="223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GB" sz="1050" spc="0" baseline="0">
                        <a:ln/>
                        <a:solidFill>
                          <a:srgbClr val="000000"/>
                        </a:solidFill>
                        <a:latin typeface="Times New Roman"/>
                        <a:cs typeface="Times New Roman"/>
                        <a:sym typeface="Times New Roman"/>
                        <a:rtl val="0"/>
                      </a:rPr>
                      <a:t>Power cell</a:t>
                    </a:r>
                  </a:p>
                </p:txBody>
              </p:sp>
            </p:grpSp>
            <p:grpSp>
              <p:nvGrpSpPr>
                <p:cNvPr id="206" name="Content Placeholder 7">
                  <a:extLst>
                    <a:ext uri="{FF2B5EF4-FFF2-40B4-BE49-F238E27FC236}">
                      <a16:creationId xmlns:a16="http://schemas.microsoft.com/office/drawing/2014/main" id="{F4B8CDE0-C1F2-43C7-3695-C4CAF87F6D4C}"/>
                    </a:ext>
                  </a:extLst>
                </p:cNvPr>
                <p:cNvGrpSpPr/>
                <p:nvPr/>
              </p:nvGrpSpPr>
              <p:grpSpPr>
                <a:xfrm>
                  <a:off x="7050795" y="5792145"/>
                  <a:ext cx="564278" cy="276301"/>
                  <a:chOff x="7050795" y="5792145"/>
                  <a:chExt cx="564278" cy="276301"/>
                </a:xfrm>
              </p:grpSpPr>
              <p:sp>
                <p:nvSpPr>
                  <p:cNvPr id="207" name="Freeform: Shape 206">
                    <a:extLst>
                      <a:ext uri="{FF2B5EF4-FFF2-40B4-BE49-F238E27FC236}">
                        <a16:creationId xmlns:a16="http://schemas.microsoft.com/office/drawing/2014/main" id="{55A3431E-BB06-F41A-118C-D3301B05BEC0}"/>
                      </a:ext>
                    </a:extLst>
                  </p:cNvPr>
                  <p:cNvSpPr/>
                  <p:nvPr/>
                </p:nvSpPr>
                <p:spPr>
                  <a:xfrm>
                    <a:off x="7050795" y="5792145"/>
                    <a:ext cx="564278" cy="276301"/>
                  </a:xfrm>
                  <a:custGeom>
                    <a:avLst/>
                    <a:gdLst>
                      <a:gd name="connsiteX0" fmla="*/ 230 w 564278"/>
                      <a:gd name="connsiteY0" fmla="*/ -334 h 276301"/>
                      <a:gd name="connsiteX1" fmla="*/ 564509 w 564278"/>
                      <a:gd name="connsiteY1" fmla="*/ -334 h 276301"/>
                      <a:gd name="connsiteX2" fmla="*/ 564509 w 564278"/>
                      <a:gd name="connsiteY2" fmla="*/ 275968 h 276301"/>
                      <a:gd name="connsiteX3" fmla="*/ 230 w 564278"/>
                      <a:gd name="connsiteY3" fmla="*/ 275968 h 2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4278" h="276301">
                        <a:moveTo>
                          <a:pt x="230" y="-334"/>
                        </a:moveTo>
                        <a:lnTo>
                          <a:pt x="564509" y="-334"/>
                        </a:lnTo>
                        <a:lnTo>
                          <a:pt x="564509" y="275968"/>
                        </a:lnTo>
                        <a:lnTo>
                          <a:pt x="230" y="275968"/>
                        </a:lnTo>
                        <a:close/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08" name="TextBox 207">
                    <a:extLst>
                      <a:ext uri="{FF2B5EF4-FFF2-40B4-BE49-F238E27FC236}">
                        <a16:creationId xmlns:a16="http://schemas.microsoft.com/office/drawing/2014/main" id="{7C7CABCB-3CA2-5988-B6A7-41026782A96C}"/>
                      </a:ext>
                    </a:extLst>
                  </p:cNvPr>
                  <p:cNvSpPr txBox="1"/>
                  <p:nvPr/>
                </p:nvSpPr>
                <p:spPr>
                  <a:xfrm>
                    <a:off x="6995648" y="5751376"/>
                    <a:ext cx="678905" cy="223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GB" sz="1050" spc="0" baseline="0">
                        <a:ln/>
                        <a:solidFill>
                          <a:srgbClr val="000000"/>
                        </a:solidFill>
                        <a:latin typeface="Times New Roman"/>
                        <a:cs typeface="Times New Roman"/>
                        <a:sym typeface="Times New Roman"/>
                        <a:rtl val="0"/>
                      </a:rPr>
                      <a:t>Power cell</a:t>
                    </a:r>
                  </a:p>
                </p:txBody>
              </p:sp>
            </p:grpSp>
            <p:grpSp>
              <p:nvGrpSpPr>
                <p:cNvPr id="209" name="Content Placeholder 7">
                  <a:extLst>
                    <a:ext uri="{FF2B5EF4-FFF2-40B4-BE49-F238E27FC236}">
                      <a16:creationId xmlns:a16="http://schemas.microsoft.com/office/drawing/2014/main" id="{4C0CD57E-578B-1B73-D948-C77A9E98312F}"/>
                    </a:ext>
                  </a:extLst>
                </p:cNvPr>
                <p:cNvGrpSpPr/>
                <p:nvPr/>
              </p:nvGrpSpPr>
              <p:grpSpPr>
                <a:xfrm>
                  <a:off x="7923999" y="5792145"/>
                  <a:ext cx="564278" cy="276301"/>
                  <a:chOff x="7923999" y="5792145"/>
                  <a:chExt cx="564278" cy="276301"/>
                </a:xfrm>
              </p:grpSpPr>
              <p:sp>
                <p:nvSpPr>
                  <p:cNvPr id="210" name="Freeform: Shape 209">
                    <a:extLst>
                      <a:ext uri="{FF2B5EF4-FFF2-40B4-BE49-F238E27FC236}">
                        <a16:creationId xmlns:a16="http://schemas.microsoft.com/office/drawing/2014/main" id="{BA7559BC-91D2-5250-A9DD-80FECC549812}"/>
                      </a:ext>
                    </a:extLst>
                  </p:cNvPr>
                  <p:cNvSpPr/>
                  <p:nvPr/>
                </p:nvSpPr>
                <p:spPr>
                  <a:xfrm>
                    <a:off x="7923999" y="5792145"/>
                    <a:ext cx="564278" cy="276301"/>
                  </a:xfrm>
                  <a:custGeom>
                    <a:avLst/>
                    <a:gdLst>
                      <a:gd name="connsiteX0" fmla="*/ 335 w 564278"/>
                      <a:gd name="connsiteY0" fmla="*/ -334 h 276301"/>
                      <a:gd name="connsiteX1" fmla="*/ 564614 w 564278"/>
                      <a:gd name="connsiteY1" fmla="*/ -334 h 276301"/>
                      <a:gd name="connsiteX2" fmla="*/ 564614 w 564278"/>
                      <a:gd name="connsiteY2" fmla="*/ 275968 h 276301"/>
                      <a:gd name="connsiteX3" fmla="*/ 335 w 564278"/>
                      <a:gd name="connsiteY3" fmla="*/ 275968 h 2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4278" h="276301">
                        <a:moveTo>
                          <a:pt x="335" y="-334"/>
                        </a:moveTo>
                        <a:lnTo>
                          <a:pt x="564614" y="-334"/>
                        </a:lnTo>
                        <a:lnTo>
                          <a:pt x="564614" y="275968"/>
                        </a:lnTo>
                        <a:lnTo>
                          <a:pt x="335" y="275968"/>
                        </a:lnTo>
                        <a:close/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11" name="TextBox 210">
                    <a:extLst>
                      <a:ext uri="{FF2B5EF4-FFF2-40B4-BE49-F238E27FC236}">
                        <a16:creationId xmlns:a16="http://schemas.microsoft.com/office/drawing/2014/main" id="{FE02B17F-5C69-274A-1E4D-1B266985E999}"/>
                      </a:ext>
                    </a:extLst>
                  </p:cNvPr>
                  <p:cNvSpPr txBox="1"/>
                  <p:nvPr/>
                </p:nvSpPr>
                <p:spPr>
                  <a:xfrm>
                    <a:off x="7868852" y="5751376"/>
                    <a:ext cx="678905" cy="223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GB" sz="1050" spc="0" baseline="0">
                        <a:ln/>
                        <a:solidFill>
                          <a:srgbClr val="000000"/>
                        </a:solidFill>
                        <a:latin typeface="Times New Roman"/>
                        <a:cs typeface="Times New Roman"/>
                        <a:sym typeface="Times New Roman"/>
                        <a:rtl val="0"/>
                      </a:rPr>
                      <a:t>Power cell</a:t>
                    </a:r>
                  </a:p>
                </p:txBody>
              </p:sp>
            </p:grpSp>
            <p:grpSp>
              <p:nvGrpSpPr>
                <p:cNvPr id="212" name="Content Placeholder 7">
                  <a:extLst>
                    <a:ext uri="{FF2B5EF4-FFF2-40B4-BE49-F238E27FC236}">
                      <a16:creationId xmlns:a16="http://schemas.microsoft.com/office/drawing/2014/main" id="{C13C3828-747F-7A5E-3819-57E0012DA42E}"/>
                    </a:ext>
                  </a:extLst>
                </p:cNvPr>
                <p:cNvGrpSpPr/>
                <p:nvPr/>
              </p:nvGrpSpPr>
              <p:grpSpPr>
                <a:xfrm>
                  <a:off x="5738948" y="6524815"/>
                  <a:ext cx="564278" cy="276301"/>
                  <a:chOff x="5738948" y="6524815"/>
                  <a:chExt cx="564278" cy="276301"/>
                </a:xfrm>
              </p:grpSpPr>
              <p:sp>
                <p:nvSpPr>
                  <p:cNvPr id="213" name="Freeform: Shape 212">
                    <a:extLst>
                      <a:ext uri="{FF2B5EF4-FFF2-40B4-BE49-F238E27FC236}">
                        <a16:creationId xmlns:a16="http://schemas.microsoft.com/office/drawing/2014/main" id="{0702D26E-2446-CA77-7EB3-42B6479A3566}"/>
                      </a:ext>
                    </a:extLst>
                  </p:cNvPr>
                  <p:cNvSpPr/>
                  <p:nvPr/>
                </p:nvSpPr>
                <p:spPr>
                  <a:xfrm>
                    <a:off x="5738948" y="6524815"/>
                    <a:ext cx="564278" cy="276301"/>
                  </a:xfrm>
                  <a:custGeom>
                    <a:avLst/>
                    <a:gdLst>
                      <a:gd name="connsiteX0" fmla="*/ 71 w 564278"/>
                      <a:gd name="connsiteY0" fmla="*/ -245 h 276301"/>
                      <a:gd name="connsiteX1" fmla="*/ 564350 w 564278"/>
                      <a:gd name="connsiteY1" fmla="*/ -245 h 276301"/>
                      <a:gd name="connsiteX2" fmla="*/ 564350 w 564278"/>
                      <a:gd name="connsiteY2" fmla="*/ 276057 h 276301"/>
                      <a:gd name="connsiteX3" fmla="*/ 71 w 564278"/>
                      <a:gd name="connsiteY3" fmla="*/ 276057 h 2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4278" h="276301">
                        <a:moveTo>
                          <a:pt x="71" y="-245"/>
                        </a:moveTo>
                        <a:lnTo>
                          <a:pt x="564350" y="-245"/>
                        </a:lnTo>
                        <a:lnTo>
                          <a:pt x="564350" y="276057"/>
                        </a:lnTo>
                        <a:lnTo>
                          <a:pt x="71" y="276057"/>
                        </a:lnTo>
                        <a:close/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14" name="TextBox 213">
                    <a:extLst>
                      <a:ext uri="{FF2B5EF4-FFF2-40B4-BE49-F238E27FC236}">
                        <a16:creationId xmlns:a16="http://schemas.microsoft.com/office/drawing/2014/main" id="{7FA72DA8-45D8-2ECB-3286-65CB27E529B0}"/>
                      </a:ext>
                    </a:extLst>
                  </p:cNvPr>
                  <p:cNvSpPr txBox="1"/>
                  <p:nvPr/>
                </p:nvSpPr>
                <p:spPr>
                  <a:xfrm>
                    <a:off x="5683800" y="6484046"/>
                    <a:ext cx="678905" cy="223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GB" sz="1050" spc="0" baseline="0">
                        <a:ln/>
                        <a:solidFill>
                          <a:srgbClr val="000000"/>
                        </a:solidFill>
                        <a:latin typeface="Times New Roman"/>
                        <a:cs typeface="Times New Roman"/>
                        <a:sym typeface="Times New Roman"/>
                        <a:rtl val="0"/>
                      </a:rPr>
                      <a:t>Power cell</a:t>
                    </a:r>
                  </a:p>
                </p:txBody>
              </p:sp>
            </p:grpSp>
            <p:grpSp>
              <p:nvGrpSpPr>
                <p:cNvPr id="215" name="Content Placeholder 7">
                  <a:extLst>
                    <a:ext uri="{FF2B5EF4-FFF2-40B4-BE49-F238E27FC236}">
                      <a16:creationId xmlns:a16="http://schemas.microsoft.com/office/drawing/2014/main" id="{FE3E0908-195C-F547-CEAA-F41D26FEC483}"/>
                    </a:ext>
                  </a:extLst>
                </p:cNvPr>
                <p:cNvGrpSpPr/>
                <p:nvPr/>
              </p:nvGrpSpPr>
              <p:grpSpPr>
                <a:xfrm>
                  <a:off x="6611556" y="6524815"/>
                  <a:ext cx="564278" cy="276301"/>
                  <a:chOff x="6611556" y="6524815"/>
                  <a:chExt cx="564278" cy="276301"/>
                </a:xfrm>
              </p:grpSpPr>
              <p:sp>
                <p:nvSpPr>
                  <p:cNvPr id="216" name="Freeform: Shape 215">
                    <a:extLst>
                      <a:ext uri="{FF2B5EF4-FFF2-40B4-BE49-F238E27FC236}">
                        <a16:creationId xmlns:a16="http://schemas.microsoft.com/office/drawing/2014/main" id="{0C0097F8-8292-7499-6CDC-17F9F3C0C478}"/>
                      </a:ext>
                    </a:extLst>
                  </p:cNvPr>
                  <p:cNvSpPr/>
                  <p:nvPr/>
                </p:nvSpPr>
                <p:spPr>
                  <a:xfrm>
                    <a:off x="6611556" y="6524815"/>
                    <a:ext cx="564278" cy="276301"/>
                  </a:xfrm>
                  <a:custGeom>
                    <a:avLst/>
                    <a:gdLst>
                      <a:gd name="connsiteX0" fmla="*/ 177 w 564278"/>
                      <a:gd name="connsiteY0" fmla="*/ -245 h 276301"/>
                      <a:gd name="connsiteX1" fmla="*/ 564455 w 564278"/>
                      <a:gd name="connsiteY1" fmla="*/ -245 h 276301"/>
                      <a:gd name="connsiteX2" fmla="*/ 564455 w 564278"/>
                      <a:gd name="connsiteY2" fmla="*/ 276057 h 276301"/>
                      <a:gd name="connsiteX3" fmla="*/ 176 w 564278"/>
                      <a:gd name="connsiteY3" fmla="*/ 276057 h 2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4278" h="276301">
                        <a:moveTo>
                          <a:pt x="177" y="-245"/>
                        </a:moveTo>
                        <a:lnTo>
                          <a:pt x="564455" y="-245"/>
                        </a:lnTo>
                        <a:lnTo>
                          <a:pt x="564455" y="276057"/>
                        </a:lnTo>
                        <a:lnTo>
                          <a:pt x="176" y="276057"/>
                        </a:lnTo>
                        <a:close/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17" name="TextBox 216">
                    <a:extLst>
                      <a:ext uri="{FF2B5EF4-FFF2-40B4-BE49-F238E27FC236}">
                        <a16:creationId xmlns:a16="http://schemas.microsoft.com/office/drawing/2014/main" id="{A98C1BDF-38B0-4A74-5943-B5BA979607E7}"/>
                      </a:ext>
                    </a:extLst>
                  </p:cNvPr>
                  <p:cNvSpPr txBox="1"/>
                  <p:nvPr/>
                </p:nvSpPr>
                <p:spPr>
                  <a:xfrm>
                    <a:off x="6556409" y="6484046"/>
                    <a:ext cx="678905" cy="223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GB" sz="1050" spc="0" baseline="0">
                        <a:ln/>
                        <a:solidFill>
                          <a:srgbClr val="000000"/>
                        </a:solidFill>
                        <a:latin typeface="Times New Roman"/>
                        <a:cs typeface="Times New Roman"/>
                        <a:sym typeface="Times New Roman"/>
                        <a:rtl val="0"/>
                      </a:rPr>
                      <a:t>Power cell</a:t>
                    </a:r>
                  </a:p>
                </p:txBody>
              </p:sp>
            </p:grpSp>
            <p:grpSp>
              <p:nvGrpSpPr>
                <p:cNvPr id="218" name="Content Placeholder 7">
                  <a:extLst>
                    <a:ext uri="{FF2B5EF4-FFF2-40B4-BE49-F238E27FC236}">
                      <a16:creationId xmlns:a16="http://schemas.microsoft.com/office/drawing/2014/main" id="{43D1AD6E-CF0F-8045-3CCE-E4F19818EEA5}"/>
                    </a:ext>
                  </a:extLst>
                </p:cNvPr>
                <p:cNvGrpSpPr/>
                <p:nvPr/>
              </p:nvGrpSpPr>
              <p:grpSpPr>
                <a:xfrm>
                  <a:off x="7482379" y="6524815"/>
                  <a:ext cx="564278" cy="276301"/>
                  <a:chOff x="7482379" y="6524815"/>
                  <a:chExt cx="564278" cy="276301"/>
                </a:xfrm>
              </p:grpSpPr>
              <p:sp>
                <p:nvSpPr>
                  <p:cNvPr id="219" name="Freeform: Shape 218">
                    <a:extLst>
                      <a:ext uri="{FF2B5EF4-FFF2-40B4-BE49-F238E27FC236}">
                        <a16:creationId xmlns:a16="http://schemas.microsoft.com/office/drawing/2014/main" id="{58695A06-B780-865B-F1E1-6F781B44673F}"/>
                      </a:ext>
                    </a:extLst>
                  </p:cNvPr>
                  <p:cNvSpPr/>
                  <p:nvPr/>
                </p:nvSpPr>
                <p:spPr>
                  <a:xfrm>
                    <a:off x="7482379" y="6524815"/>
                    <a:ext cx="564278" cy="276301"/>
                  </a:xfrm>
                  <a:custGeom>
                    <a:avLst/>
                    <a:gdLst>
                      <a:gd name="connsiteX0" fmla="*/ 282 w 564278"/>
                      <a:gd name="connsiteY0" fmla="*/ -245 h 276301"/>
                      <a:gd name="connsiteX1" fmla="*/ 564561 w 564278"/>
                      <a:gd name="connsiteY1" fmla="*/ -245 h 276301"/>
                      <a:gd name="connsiteX2" fmla="*/ 564561 w 564278"/>
                      <a:gd name="connsiteY2" fmla="*/ 276057 h 276301"/>
                      <a:gd name="connsiteX3" fmla="*/ 282 w 564278"/>
                      <a:gd name="connsiteY3" fmla="*/ 276057 h 2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4278" h="276301">
                        <a:moveTo>
                          <a:pt x="282" y="-245"/>
                        </a:moveTo>
                        <a:lnTo>
                          <a:pt x="564561" y="-245"/>
                        </a:lnTo>
                        <a:lnTo>
                          <a:pt x="564561" y="276057"/>
                        </a:lnTo>
                        <a:lnTo>
                          <a:pt x="282" y="276057"/>
                        </a:lnTo>
                        <a:close/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20" name="TextBox 219">
                    <a:extLst>
                      <a:ext uri="{FF2B5EF4-FFF2-40B4-BE49-F238E27FC236}">
                        <a16:creationId xmlns:a16="http://schemas.microsoft.com/office/drawing/2014/main" id="{193E622E-136F-73C6-C0E3-67CBF7DC77EA}"/>
                      </a:ext>
                    </a:extLst>
                  </p:cNvPr>
                  <p:cNvSpPr txBox="1"/>
                  <p:nvPr/>
                </p:nvSpPr>
                <p:spPr>
                  <a:xfrm>
                    <a:off x="7427232" y="6484046"/>
                    <a:ext cx="678905" cy="223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GB" sz="1050" spc="0" baseline="0">
                        <a:ln/>
                        <a:solidFill>
                          <a:srgbClr val="000000"/>
                        </a:solidFill>
                        <a:latin typeface="Times New Roman"/>
                        <a:cs typeface="Times New Roman"/>
                        <a:sym typeface="Times New Roman"/>
                        <a:rtl val="0"/>
                      </a:rPr>
                      <a:t>Power cell</a:t>
                    </a:r>
                  </a:p>
                </p:txBody>
              </p:sp>
            </p:grpSp>
            <p:grpSp>
              <p:nvGrpSpPr>
                <p:cNvPr id="221" name="Content Placeholder 7">
                  <a:extLst>
                    <a:ext uri="{FF2B5EF4-FFF2-40B4-BE49-F238E27FC236}">
                      <a16:creationId xmlns:a16="http://schemas.microsoft.com/office/drawing/2014/main" id="{30DBBE06-3C11-B20D-D7A8-D4225D419023}"/>
                    </a:ext>
                  </a:extLst>
                </p:cNvPr>
                <p:cNvGrpSpPr/>
                <p:nvPr/>
              </p:nvGrpSpPr>
              <p:grpSpPr>
                <a:xfrm>
                  <a:off x="8355580" y="6524815"/>
                  <a:ext cx="564278" cy="276301"/>
                  <a:chOff x="8355580" y="6524815"/>
                  <a:chExt cx="564278" cy="276301"/>
                </a:xfrm>
              </p:grpSpPr>
              <p:sp>
                <p:nvSpPr>
                  <p:cNvPr id="222" name="Freeform: Shape 221">
                    <a:extLst>
                      <a:ext uri="{FF2B5EF4-FFF2-40B4-BE49-F238E27FC236}">
                        <a16:creationId xmlns:a16="http://schemas.microsoft.com/office/drawing/2014/main" id="{52D8382B-EDA2-EC1B-3F17-EE0FF80C3F91}"/>
                      </a:ext>
                    </a:extLst>
                  </p:cNvPr>
                  <p:cNvSpPr/>
                  <p:nvPr/>
                </p:nvSpPr>
                <p:spPr>
                  <a:xfrm>
                    <a:off x="8355580" y="6524815"/>
                    <a:ext cx="564278" cy="276301"/>
                  </a:xfrm>
                  <a:custGeom>
                    <a:avLst/>
                    <a:gdLst>
                      <a:gd name="connsiteX0" fmla="*/ 387 w 564278"/>
                      <a:gd name="connsiteY0" fmla="*/ -245 h 276301"/>
                      <a:gd name="connsiteX1" fmla="*/ 564666 w 564278"/>
                      <a:gd name="connsiteY1" fmla="*/ -245 h 276301"/>
                      <a:gd name="connsiteX2" fmla="*/ 564666 w 564278"/>
                      <a:gd name="connsiteY2" fmla="*/ 276057 h 276301"/>
                      <a:gd name="connsiteX3" fmla="*/ 387 w 564278"/>
                      <a:gd name="connsiteY3" fmla="*/ 276057 h 27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64278" h="276301">
                        <a:moveTo>
                          <a:pt x="387" y="-245"/>
                        </a:moveTo>
                        <a:lnTo>
                          <a:pt x="564666" y="-245"/>
                        </a:lnTo>
                        <a:lnTo>
                          <a:pt x="564666" y="276057"/>
                        </a:lnTo>
                        <a:lnTo>
                          <a:pt x="387" y="276057"/>
                        </a:lnTo>
                        <a:close/>
                      </a:path>
                    </a:pathLst>
                  </a:custGeom>
                  <a:noFill/>
                  <a:ln w="6198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  <p:sp>
                <p:nvSpPr>
                  <p:cNvPr id="223" name="TextBox 222">
                    <a:extLst>
                      <a:ext uri="{FF2B5EF4-FFF2-40B4-BE49-F238E27FC236}">
                        <a16:creationId xmlns:a16="http://schemas.microsoft.com/office/drawing/2014/main" id="{201D5463-A14D-FD83-28D2-42F74E390E32}"/>
                      </a:ext>
                    </a:extLst>
                  </p:cNvPr>
                  <p:cNvSpPr txBox="1"/>
                  <p:nvPr/>
                </p:nvSpPr>
                <p:spPr>
                  <a:xfrm>
                    <a:off x="8300432" y="6484046"/>
                    <a:ext cx="678905" cy="2234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l"/>
                    <a:r>
                      <a:rPr lang="en-GB" sz="1050" spc="0" baseline="0">
                        <a:ln/>
                        <a:solidFill>
                          <a:srgbClr val="000000"/>
                        </a:solidFill>
                        <a:latin typeface="Times New Roman"/>
                        <a:cs typeface="Times New Roman"/>
                        <a:sym typeface="Times New Roman"/>
                        <a:rtl val="0"/>
                      </a:rPr>
                      <a:t>Power cell</a:t>
                    </a:r>
                  </a:p>
                </p:txBody>
              </p:sp>
            </p:grpSp>
          </p:grpSp>
          <p:grpSp>
            <p:nvGrpSpPr>
              <p:cNvPr id="224" name="Content Placeholder 7">
                <a:extLst>
                  <a:ext uri="{FF2B5EF4-FFF2-40B4-BE49-F238E27FC236}">
                    <a16:creationId xmlns:a16="http://schemas.microsoft.com/office/drawing/2014/main" id="{C9692C05-29DB-233C-2DC6-32FD64816ED3}"/>
                  </a:ext>
                </a:extLst>
              </p:cNvPr>
              <p:cNvGrpSpPr/>
              <p:nvPr/>
            </p:nvGrpSpPr>
            <p:grpSpPr>
              <a:xfrm>
                <a:off x="7966974" y="4771540"/>
                <a:ext cx="468080" cy="93574"/>
                <a:chOff x="7966974" y="4771540"/>
                <a:chExt cx="468080" cy="93574"/>
              </a:xfrm>
            </p:grpSpPr>
            <p:sp>
              <p:nvSpPr>
                <p:cNvPr id="225" name="Freeform: Shape 224">
                  <a:extLst>
                    <a:ext uri="{FF2B5EF4-FFF2-40B4-BE49-F238E27FC236}">
                      <a16:creationId xmlns:a16="http://schemas.microsoft.com/office/drawing/2014/main" id="{722AC6A5-0184-F2F9-2B67-98CF359FBBCC}"/>
                    </a:ext>
                  </a:extLst>
                </p:cNvPr>
                <p:cNvSpPr/>
                <p:nvPr/>
              </p:nvSpPr>
              <p:spPr>
                <a:xfrm rot="10800000">
                  <a:off x="8083540" y="4771540"/>
                  <a:ext cx="234343" cy="93574"/>
                </a:xfrm>
                <a:custGeom>
                  <a:avLst/>
                  <a:gdLst>
                    <a:gd name="connsiteX0" fmla="*/ 355 w 234343"/>
                    <a:gd name="connsiteY0" fmla="*/ -479 h 93574"/>
                    <a:gd name="connsiteX1" fmla="*/ 234698 w 234343"/>
                    <a:gd name="connsiteY1" fmla="*/ -479 h 93574"/>
                    <a:gd name="connsiteX2" fmla="*/ 234698 w 234343"/>
                    <a:gd name="connsiteY2" fmla="*/ 93095 h 93574"/>
                    <a:gd name="connsiteX3" fmla="*/ 355 w 234343"/>
                    <a:gd name="connsiteY3" fmla="*/ 93095 h 9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343" h="93574">
                      <a:moveTo>
                        <a:pt x="355" y="-479"/>
                      </a:moveTo>
                      <a:lnTo>
                        <a:pt x="234698" y="-479"/>
                      </a:lnTo>
                      <a:lnTo>
                        <a:pt x="234698" y="93095"/>
                      </a:lnTo>
                      <a:lnTo>
                        <a:pt x="355" y="9309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491167F9-11E4-98CA-3405-3AD07719D408}"/>
                    </a:ext>
                  </a:extLst>
                </p:cNvPr>
                <p:cNvSpPr/>
                <p:nvPr/>
              </p:nvSpPr>
              <p:spPr>
                <a:xfrm rot="10800000">
                  <a:off x="8317910" y="4818324"/>
                  <a:ext cx="117144" cy="8252"/>
                </a:xfrm>
                <a:custGeom>
                  <a:avLst/>
                  <a:gdLst>
                    <a:gd name="connsiteX0" fmla="*/ 383 w 117144"/>
                    <a:gd name="connsiteY0" fmla="*/ -485 h 8252"/>
                    <a:gd name="connsiteX1" fmla="*/ 117528 w 117144"/>
                    <a:gd name="connsiteY1" fmla="*/ -48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383" y="-485"/>
                      </a:moveTo>
                      <a:lnTo>
                        <a:pt x="117528" y="-485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C43DC5DE-7FB1-EB33-85DC-AD605DA4AB66}"/>
                    </a:ext>
                  </a:extLst>
                </p:cNvPr>
                <p:cNvSpPr/>
                <p:nvPr/>
              </p:nvSpPr>
              <p:spPr>
                <a:xfrm rot="10800000">
                  <a:off x="7966974" y="4818324"/>
                  <a:ext cx="116566" cy="8252"/>
                </a:xfrm>
                <a:custGeom>
                  <a:avLst/>
                  <a:gdLst>
                    <a:gd name="connsiteX0" fmla="*/ 340 w 116566"/>
                    <a:gd name="connsiteY0" fmla="*/ -485 h 8252"/>
                    <a:gd name="connsiteX1" fmla="*/ 116907 w 116566"/>
                    <a:gd name="connsiteY1" fmla="*/ -48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6566" h="8252">
                      <a:moveTo>
                        <a:pt x="340" y="-485"/>
                      </a:moveTo>
                      <a:lnTo>
                        <a:pt x="116907" y="-485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28" name="Content Placeholder 7">
                <a:extLst>
                  <a:ext uri="{FF2B5EF4-FFF2-40B4-BE49-F238E27FC236}">
                    <a16:creationId xmlns:a16="http://schemas.microsoft.com/office/drawing/2014/main" id="{A7CEF162-41C2-F0FF-7A21-54E1A770A2C7}"/>
                  </a:ext>
                </a:extLst>
              </p:cNvPr>
              <p:cNvGrpSpPr/>
              <p:nvPr/>
            </p:nvGrpSpPr>
            <p:grpSpPr>
              <a:xfrm>
                <a:off x="7463063" y="4681656"/>
                <a:ext cx="602336" cy="271242"/>
                <a:chOff x="7463063" y="4681656"/>
                <a:chExt cx="602336" cy="271242"/>
              </a:xfrm>
            </p:grpSpPr>
            <p:sp>
              <p:nvSpPr>
                <p:cNvPr id="229" name="Freeform: Shape 228">
                  <a:extLst>
                    <a:ext uri="{FF2B5EF4-FFF2-40B4-BE49-F238E27FC236}">
                      <a16:creationId xmlns:a16="http://schemas.microsoft.com/office/drawing/2014/main" id="{78AF2721-43BD-EC19-D9CF-3F8361C0E54A}"/>
                    </a:ext>
                  </a:extLst>
                </p:cNvPr>
                <p:cNvSpPr/>
                <p:nvPr/>
              </p:nvSpPr>
              <p:spPr>
                <a:xfrm rot="10800000">
                  <a:off x="7562757" y="4702014"/>
                  <a:ext cx="398922" cy="250884"/>
                </a:xfrm>
                <a:custGeom>
                  <a:avLst/>
                  <a:gdLst>
                    <a:gd name="connsiteX0" fmla="*/ 292 w 398922"/>
                    <a:gd name="connsiteY0" fmla="*/ -469 h 250884"/>
                    <a:gd name="connsiteX1" fmla="*/ 399214 w 398922"/>
                    <a:gd name="connsiteY1" fmla="*/ -469 h 250884"/>
                    <a:gd name="connsiteX2" fmla="*/ 399214 w 398922"/>
                    <a:gd name="connsiteY2" fmla="*/ 250416 h 250884"/>
                    <a:gd name="connsiteX3" fmla="*/ 292 w 398922"/>
                    <a:gd name="connsiteY3" fmla="*/ 250416 h 250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8922" h="250884">
                      <a:moveTo>
                        <a:pt x="292" y="-469"/>
                      </a:moveTo>
                      <a:lnTo>
                        <a:pt x="399214" y="-469"/>
                      </a:lnTo>
                      <a:lnTo>
                        <a:pt x="399214" y="250416"/>
                      </a:lnTo>
                      <a:lnTo>
                        <a:pt x="292" y="250416"/>
                      </a:ln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30" name="Freeform: Shape 229">
                  <a:extLst>
                    <a:ext uri="{FF2B5EF4-FFF2-40B4-BE49-F238E27FC236}">
                      <a16:creationId xmlns:a16="http://schemas.microsoft.com/office/drawing/2014/main" id="{883D4C8B-524D-28BA-EBA2-35FABE3A09CC}"/>
                    </a:ext>
                  </a:extLst>
                </p:cNvPr>
                <p:cNvSpPr/>
                <p:nvPr/>
              </p:nvSpPr>
              <p:spPr>
                <a:xfrm rot="10800000">
                  <a:off x="7730304" y="4741841"/>
                  <a:ext cx="171537" cy="171239"/>
                </a:xfrm>
                <a:custGeom>
                  <a:avLst/>
                  <a:gdLst>
                    <a:gd name="connsiteX0" fmla="*/ 171849 w 171537"/>
                    <a:gd name="connsiteY0" fmla="*/ 85146 h 171239"/>
                    <a:gd name="connsiteX1" fmla="*/ 86080 w 171537"/>
                    <a:gd name="connsiteY1" fmla="*/ 170766 h 171239"/>
                    <a:gd name="connsiteX2" fmla="*/ 312 w 171537"/>
                    <a:gd name="connsiteY2" fmla="*/ 85146 h 171239"/>
                    <a:gd name="connsiteX3" fmla="*/ 86080 w 171537"/>
                    <a:gd name="connsiteY3" fmla="*/ -474 h 171239"/>
                    <a:gd name="connsiteX4" fmla="*/ 171849 w 171537"/>
                    <a:gd name="connsiteY4" fmla="*/ 8514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849" y="85146"/>
                      </a:moveTo>
                      <a:cubicBezTo>
                        <a:pt x="171849" y="132432"/>
                        <a:pt x="133449" y="170766"/>
                        <a:pt x="86080" y="170766"/>
                      </a:cubicBezTo>
                      <a:cubicBezTo>
                        <a:pt x="38712" y="170766"/>
                        <a:pt x="312" y="132432"/>
                        <a:pt x="312" y="85146"/>
                      </a:cubicBezTo>
                      <a:cubicBezTo>
                        <a:pt x="312" y="37859"/>
                        <a:pt x="38712" y="-474"/>
                        <a:pt x="86080" y="-474"/>
                      </a:cubicBezTo>
                      <a:cubicBezTo>
                        <a:pt x="133449" y="-474"/>
                        <a:pt x="171849" y="37859"/>
                        <a:pt x="171849" y="8514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31" name="Freeform: Shape 230">
                  <a:extLst>
                    <a:ext uri="{FF2B5EF4-FFF2-40B4-BE49-F238E27FC236}">
                      <a16:creationId xmlns:a16="http://schemas.microsoft.com/office/drawing/2014/main" id="{76C1704F-27EA-4E9F-AB0C-E59D94F45995}"/>
                    </a:ext>
                  </a:extLst>
                </p:cNvPr>
                <p:cNvSpPr/>
                <p:nvPr/>
              </p:nvSpPr>
              <p:spPr>
                <a:xfrm rot="10800000">
                  <a:off x="7622595" y="4741841"/>
                  <a:ext cx="171537" cy="171239"/>
                </a:xfrm>
                <a:custGeom>
                  <a:avLst/>
                  <a:gdLst>
                    <a:gd name="connsiteX0" fmla="*/ 171836 w 171537"/>
                    <a:gd name="connsiteY0" fmla="*/ 85146 h 171239"/>
                    <a:gd name="connsiteX1" fmla="*/ 86067 w 171537"/>
                    <a:gd name="connsiteY1" fmla="*/ 170766 h 171239"/>
                    <a:gd name="connsiteX2" fmla="*/ 299 w 171537"/>
                    <a:gd name="connsiteY2" fmla="*/ 85146 h 171239"/>
                    <a:gd name="connsiteX3" fmla="*/ 86067 w 171537"/>
                    <a:gd name="connsiteY3" fmla="*/ -474 h 171239"/>
                    <a:gd name="connsiteX4" fmla="*/ 171836 w 171537"/>
                    <a:gd name="connsiteY4" fmla="*/ 8514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836" y="85146"/>
                      </a:moveTo>
                      <a:cubicBezTo>
                        <a:pt x="171836" y="132432"/>
                        <a:pt x="133436" y="170766"/>
                        <a:pt x="86067" y="170766"/>
                      </a:cubicBezTo>
                      <a:cubicBezTo>
                        <a:pt x="38699" y="170766"/>
                        <a:pt x="299" y="132432"/>
                        <a:pt x="299" y="85146"/>
                      </a:cubicBezTo>
                      <a:cubicBezTo>
                        <a:pt x="299" y="37859"/>
                        <a:pt x="38699" y="-474"/>
                        <a:pt x="86067" y="-474"/>
                      </a:cubicBezTo>
                      <a:cubicBezTo>
                        <a:pt x="133436" y="-474"/>
                        <a:pt x="171836" y="37859"/>
                        <a:pt x="171836" y="8514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id="{CBF20D67-2132-4CE8-E54C-2CFAA1362573}"/>
                    </a:ext>
                  </a:extLst>
                </p:cNvPr>
                <p:cNvSpPr/>
                <p:nvPr/>
              </p:nvSpPr>
              <p:spPr>
                <a:xfrm rot="10800000">
                  <a:off x="7463063" y="4681656"/>
                  <a:ext cx="73081" cy="72954"/>
                </a:xfrm>
                <a:custGeom>
                  <a:avLst/>
                  <a:gdLst>
                    <a:gd name="connsiteX0" fmla="*/ 73361 w 73081"/>
                    <a:gd name="connsiteY0" fmla="*/ 43825 h 72954"/>
                    <a:gd name="connsiteX1" fmla="*/ 44674 w 73081"/>
                    <a:gd name="connsiteY1" fmla="*/ 43825 h 72954"/>
                    <a:gd name="connsiteX2" fmla="*/ 44674 w 73081"/>
                    <a:gd name="connsiteY2" fmla="*/ 72461 h 72954"/>
                    <a:gd name="connsiteX3" fmla="*/ 28966 w 73081"/>
                    <a:gd name="connsiteY3" fmla="*/ 72461 h 72954"/>
                    <a:gd name="connsiteX4" fmla="*/ 28966 w 73081"/>
                    <a:gd name="connsiteY4" fmla="*/ 43825 h 72954"/>
                    <a:gd name="connsiteX5" fmla="*/ 280 w 73081"/>
                    <a:gd name="connsiteY5" fmla="*/ 43825 h 72954"/>
                    <a:gd name="connsiteX6" fmla="*/ 280 w 73081"/>
                    <a:gd name="connsiteY6" fmla="*/ 28144 h 72954"/>
                    <a:gd name="connsiteX7" fmla="*/ 28966 w 73081"/>
                    <a:gd name="connsiteY7" fmla="*/ 28144 h 72954"/>
                    <a:gd name="connsiteX8" fmla="*/ 28966 w 73081"/>
                    <a:gd name="connsiteY8" fmla="*/ -493 h 72954"/>
                    <a:gd name="connsiteX9" fmla="*/ 44674 w 73081"/>
                    <a:gd name="connsiteY9" fmla="*/ -493 h 72954"/>
                    <a:gd name="connsiteX10" fmla="*/ 44674 w 73081"/>
                    <a:gd name="connsiteY10" fmla="*/ 28144 h 72954"/>
                    <a:gd name="connsiteX11" fmla="*/ 73361 w 73081"/>
                    <a:gd name="connsiteY11" fmla="*/ 28144 h 7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081" h="72954">
                      <a:moveTo>
                        <a:pt x="73361" y="43825"/>
                      </a:moveTo>
                      <a:lnTo>
                        <a:pt x="44674" y="43825"/>
                      </a:lnTo>
                      <a:lnTo>
                        <a:pt x="44674" y="72461"/>
                      </a:lnTo>
                      <a:lnTo>
                        <a:pt x="28966" y="72461"/>
                      </a:lnTo>
                      <a:lnTo>
                        <a:pt x="28966" y="43825"/>
                      </a:lnTo>
                      <a:lnTo>
                        <a:pt x="280" y="43825"/>
                      </a:lnTo>
                      <a:lnTo>
                        <a:pt x="280" y="28144"/>
                      </a:lnTo>
                      <a:lnTo>
                        <a:pt x="28966" y="28144"/>
                      </a:lnTo>
                      <a:lnTo>
                        <a:pt x="28966" y="-493"/>
                      </a:lnTo>
                      <a:lnTo>
                        <a:pt x="44674" y="-493"/>
                      </a:lnTo>
                      <a:lnTo>
                        <a:pt x="44674" y="28144"/>
                      </a:lnTo>
                      <a:lnTo>
                        <a:pt x="73361" y="281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33" name="Freeform: Shape 232">
                  <a:extLst>
                    <a:ext uri="{FF2B5EF4-FFF2-40B4-BE49-F238E27FC236}">
                      <a16:creationId xmlns:a16="http://schemas.microsoft.com/office/drawing/2014/main" id="{0B4A8628-7AE4-EEDD-E176-B738F4BA62F7}"/>
                    </a:ext>
                  </a:extLst>
                </p:cNvPr>
                <p:cNvSpPr/>
                <p:nvPr/>
              </p:nvSpPr>
              <p:spPr>
                <a:xfrm rot="10800000">
                  <a:off x="7991599" y="4711961"/>
                  <a:ext cx="73800" cy="14933"/>
                </a:xfrm>
                <a:custGeom>
                  <a:avLst/>
                  <a:gdLst>
                    <a:gd name="connsiteX0" fmla="*/ 343 w 73800"/>
                    <a:gd name="connsiteY0" fmla="*/ -496 h 14933"/>
                    <a:gd name="connsiteX1" fmla="*/ 74144 w 73800"/>
                    <a:gd name="connsiteY1" fmla="*/ -496 h 14933"/>
                    <a:gd name="connsiteX2" fmla="*/ 74144 w 73800"/>
                    <a:gd name="connsiteY2" fmla="*/ 14438 h 14933"/>
                    <a:gd name="connsiteX3" fmla="*/ 343 w 73800"/>
                    <a:gd name="connsiteY3" fmla="*/ 14438 h 14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00" h="14933">
                      <a:moveTo>
                        <a:pt x="343" y="-496"/>
                      </a:moveTo>
                      <a:lnTo>
                        <a:pt x="74144" y="-496"/>
                      </a:lnTo>
                      <a:lnTo>
                        <a:pt x="74144" y="14438"/>
                      </a:lnTo>
                      <a:lnTo>
                        <a:pt x="343" y="144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4" name="Content Placeholder 7">
                <a:extLst>
                  <a:ext uri="{FF2B5EF4-FFF2-40B4-BE49-F238E27FC236}">
                    <a16:creationId xmlns:a16="http://schemas.microsoft.com/office/drawing/2014/main" id="{544D79CB-E6F2-03EC-23F9-DCFB5F8BC120}"/>
                  </a:ext>
                </a:extLst>
              </p:cNvPr>
              <p:cNvGrpSpPr/>
              <p:nvPr/>
            </p:nvGrpSpPr>
            <p:grpSpPr>
              <a:xfrm>
                <a:off x="7093572" y="4770666"/>
                <a:ext cx="468659" cy="93574"/>
                <a:chOff x="7093572" y="4770666"/>
                <a:chExt cx="468659" cy="93574"/>
              </a:xfrm>
            </p:grpSpPr>
            <p:sp>
              <p:nvSpPr>
                <p:cNvPr id="235" name="Freeform: Shape 234">
                  <a:extLst>
                    <a:ext uri="{FF2B5EF4-FFF2-40B4-BE49-F238E27FC236}">
                      <a16:creationId xmlns:a16="http://schemas.microsoft.com/office/drawing/2014/main" id="{6753DC6F-E06E-3DEE-7D80-4B7E4F6F13F4}"/>
                    </a:ext>
                  </a:extLst>
                </p:cNvPr>
                <p:cNvSpPr/>
                <p:nvPr/>
              </p:nvSpPr>
              <p:spPr>
                <a:xfrm rot="10800000">
                  <a:off x="7210717" y="4770666"/>
                  <a:ext cx="234343" cy="93574"/>
                </a:xfrm>
                <a:custGeom>
                  <a:avLst/>
                  <a:gdLst>
                    <a:gd name="connsiteX0" fmla="*/ 249 w 234343"/>
                    <a:gd name="connsiteY0" fmla="*/ -480 h 93574"/>
                    <a:gd name="connsiteX1" fmla="*/ 234592 w 234343"/>
                    <a:gd name="connsiteY1" fmla="*/ -480 h 93574"/>
                    <a:gd name="connsiteX2" fmla="*/ 234592 w 234343"/>
                    <a:gd name="connsiteY2" fmla="*/ 93095 h 93574"/>
                    <a:gd name="connsiteX3" fmla="*/ 249 w 234343"/>
                    <a:gd name="connsiteY3" fmla="*/ 93095 h 9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343" h="93574">
                      <a:moveTo>
                        <a:pt x="249" y="-480"/>
                      </a:moveTo>
                      <a:lnTo>
                        <a:pt x="234592" y="-480"/>
                      </a:lnTo>
                      <a:lnTo>
                        <a:pt x="234592" y="93095"/>
                      </a:lnTo>
                      <a:lnTo>
                        <a:pt x="249" y="9309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36" name="Freeform: Shape 235">
                  <a:extLst>
                    <a:ext uri="{FF2B5EF4-FFF2-40B4-BE49-F238E27FC236}">
                      <a16:creationId xmlns:a16="http://schemas.microsoft.com/office/drawing/2014/main" id="{652CDF00-CCD0-6A2F-DE2F-30CC8D63DF8A}"/>
                    </a:ext>
                  </a:extLst>
                </p:cNvPr>
                <p:cNvSpPr/>
                <p:nvPr/>
              </p:nvSpPr>
              <p:spPr>
                <a:xfrm rot="10800000">
                  <a:off x="7445086" y="4817449"/>
                  <a:ext cx="117144" cy="8252"/>
                </a:xfrm>
                <a:custGeom>
                  <a:avLst/>
                  <a:gdLst>
                    <a:gd name="connsiteX0" fmla="*/ 277 w 117144"/>
                    <a:gd name="connsiteY0" fmla="*/ -485 h 8252"/>
                    <a:gd name="connsiteX1" fmla="*/ 117422 w 117144"/>
                    <a:gd name="connsiteY1" fmla="*/ -48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277" y="-485"/>
                      </a:moveTo>
                      <a:lnTo>
                        <a:pt x="117422" y="-485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37" name="Freeform: Shape 236">
                  <a:extLst>
                    <a:ext uri="{FF2B5EF4-FFF2-40B4-BE49-F238E27FC236}">
                      <a16:creationId xmlns:a16="http://schemas.microsoft.com/office/drawing/2014/main" id="{35656C6B-C26A-0283-0AAB-A8C0549046C0}"/>
                    </a:ext>
                  </a:extLst>
                </p:cNvPr>
                <p:cNvSpPr/>
                <p:nvPr/>
              </p:nvSpPr>
              <p:spPr>
                <a:xfrm rot="10800000">
                  <a:off x="7093572" y="4817449"/>
                  <a:ext cx="117144" cy="8252"/>
                </a:xfrm>
                <a:custGeom>
                  <a:avLst/>
                  <a:gdLst>
                    <a:gd name="connsiteX0" fmla="*/ 235 w 117144"/>
                    <a:gd name="connsiteY0" fmla="*/ -485 h 8252"/>
                    <a:gd name="connsiteX1" fmla="*/ 117380 w 117144"/>
                    <a:gd name="connsiteY1" fmla="*/ -48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235" y="-485"/>
                      </a:moveTo>
                      <a:lnTo>
                        <a:pt x="117380" y="-485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8" name="Content Placeholder 7">
                <a:extLst>
                  <a:ext uri="{FF2B5EF4-FFF2-40B4-BE49-F238E27FC236}">
                    <a16:creationId xmlns:a16="http://schemas.microsoft.com/office/drawing/2014/main" id="{3C409BDB-EF33-C41C-3945-7C6FE3680FF8}"/>
                  </a:ext>
                </a:extLst>
              </p:cNvPr>
              <p:cNvGrpSpPr/>
              <p:nvPr/>
            </p:nvGrpSpPr>
            <p:grpSpPr>
              <a:xfrm>
                <a:off x="6593753" y="4681656"/>
                <a:ext cx="602336" cy="268709"/>
                <a:chOff x="6593753" y="4681656"/>
                <a:chExt cx="602336" cy="268709"/>
              </a:xfrm>
            </p:grpSpPr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F6CD9D2C-9E8B-8890-1DC9-68FBFAAD4633}"/>
                    </a:ext>
                  </a:extLst>
                </p:cNvPr>
                <p:cNvSpPr/>
                <p:nvPr/>
              </p:nvSpPr>
              <p:spPr>
                <a:xfrm rot="10800000">
                  <a:off x="6693447" y="4699481"/>
                  <a:ext cx="398922" cy="250884"/>
                </a:xfrm>
                <a:custGeom>
                  <a:avLst/>
                  <a:gdLst>
                    <a:gd name="connsiteX0" fmla="*/ 186 w 398922"/>
                    <a:gd name="connsiteY0" fmla="*/ -469 h 250884"/>
                    <a:gd name="connsiteX1" fmla="*/ 399109 w 398922"/>
                    <a:gd name="connsiteY1" fmla="*/ -469 h 250884"/>
                    <a:gd name="connsiteX2" fmla="*/ 399109 w 398922"/>
                    <a:gd name="connsiteY2" fmla="*/ 250416 h 250884"/>
                    <a:gd name="connsiteX3" fmla="*/ 186 w 398922"/>
                    <a:gd name="connsiteY3" fmla="*/ 250416 h 250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8922" h="250884">
                      <a:moveTo>
                        <a:pt x="186" y="-469"/>
                      </a:moveTo>
                      <a:lnTo>
                        <a:pt x="399109" y="-469"/>
                      </a:lnTo>
                      <a:lnTo>
                        <a:pt x="399109" y="250416"/>
                      </a:lnTo>
                      <a:lnTo>
                        <a:pt x="186" y="250416"/>
                      </a:ln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36226679-38EA-7FDE-A87D-18117D97D69D}"/>
                    </a:ext>
                  </a:extLst>
                </p:cNvPr>
                <p:cNvSpPr/>
                <p:nvPr/>
              </p:nvSpPr>
              <p:spPr>
                <a:xfrm rot="10800000">
                  <a:off x="6860994" y="4739308"/>
                  <a:ext cx="171537" cy="171239"/>
                </a:xfrm>
                <a:custGeom>
                  <a:avLst/>
                  <a:gdLst>
                    <a:gd name="connsiteX0" fmla="*/ 171744 w 171537"/>
                    <a:gd name="connsiteY0" fmla="*/ 85146 h 171239"/>
                    <a:gd name="connsiteX1" fmla="*/ 85975 w 171537"/>
                    <a:gd name="connsiteY1" fmla="*/ 170765 h 171239"/>
                    <a:gd name="connsiteX2" fmla="*/ 207 w 171537"/>
                    <a:gd name="connsiteY2" fmla="*/ 85146 h 171239"/>
                    <a:gd name="connsiteX3" fmla="*/ 85975 w 171537"/>
                    <a:gd name="connsiteY3" fmla="*/ -474 h 171239"/>
                    <a:gd name="connsiteX4" fmla="*/ 171744 w 171537"/>
                    <a:gd name="connsiteY4" fmla="*/ 8514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744" y="85146"/>
                      </a:moveTo>
                      <a:cubicBezTo>
                        <a:pt x="171744" y="132432"/>
                        <a:pt x="133344" y="170765"/>
                        <a:pt x="85975" y="170765"/>
                      </a:cubicBezTo>
                      <a:cubicBezTo>
                        <a:pt x="38607" y="170765"/>
                        <a:pt x="207" y="132432"/>
                        <a:pt x="207" y="85146"/>
                      </a:cubicBezTo>
                      <a:cubicBezTo>
                        <a:pt x="207" y="37859"/>
                        <a:pt x="38607" y="-474"/>
                        <a:pt x="85975" y="-474"/>
                      </a:cubicBezTo>
                      <a:cubicBezTo>
                        <a:pt x="133344" y="-474"/>
                        <a:pt x="171744" y="37859"/>
                        <a:pt x="171744" y="8514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41" name="Freeform: Shape 240">
                  <a:extLst>
                    <a:ext uri="{FF2B5EF4-FFF2-40B4-BE49-F238E27FC236}">
                      <a16:creationId xmlns:a16="http://schemas.microsoft.com/office/drawing/2014/main" id="{6F8CCD3F-252E-7010-0844-D407F7096DDF}"/>
                    </a:ext>
                  </a:extLst>
                </p:cNvPr>
                <p:cNvSpPr/>
                <p:nvPr/>
              </p:nvSpPr>
              <p:spPr>
                <a:xfrm rot="10800000">
                  <a:off x="6753285" y="4739308"/>
                  <a:ext cx="171537" cy="171239"/>
                </a:xfrm>
                <a:custGeom>
                  <a:avLst/>
                  <a:gdLst>
                    <a:gd name="connsiteX0" fmla="*/ 171731 w 171537"/>
                    <a:gd name="connsiteY0" fmla="*/ 85146 h 171239"/>
                    <a:gd name="connsiteX1" fmla="*/ 85962 w 171537"/>
                    <a:gd name="connsiteY1" fmla="*/ 170765 h 171239"/>
                    <a:gd name="connsiteX2" fmla="*/ 194 w 171537"/>
                    <a:gd name="connsiteY2" fmla="*/ 85146 h 171239"/>
                    <a:gd name="connsiteX3" fmla="*/ 85962 w 171537"/>
                    <a:gd name="connsiteY3" fmla="*/ -474 h 171239"/>
                    <a:gd name="connsiteX4" fmla="*/ 171731 w 171537"/>
                    <a:gd name="connsiteY4" fmla="*/ 8514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731" y="85146"/>
                      </a:moveTo>
                      <a:cubicBezTo>
                        <a:pt x="171731" y="132432"/>
                        <a:pt x="133331" y="170765"/>
                        <a:pt x="85962" y="170765"/>
                      </a:cubicBezTo>
                      <a:cubicBezTo>
                        <a:pt x="38594" y="170765"/>
                        <a:pt x="194" y="132432"/>
                        <a:pt x="194" y="85146"/>
                      </a:cubicBezTo>
                      <a:cubicBezTo>
                        <a:pt x="194" y="37859"/>
                        <a:pt x="38594" y="-474"/>
                        <a:pt x="85962" y="-474"/>
                      </a:cubicBezTo>
                      <a:cubicBezTo>
                        <a:pt x="133331" y="-474"/>
                        <a:pt x="171731" y="37859"/>
                        <a:pt x="171731" y="8514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42" name="Freeform: Shape 241">
                  <a:extLst>
                    <a:ext uri="{FF2B5EF4-FFF2-40B4-BE49-F238E27FC236}">
                      <a16:creationId xmlns:a16="http://schemas.microsoft.com/office/drawing/2014/main" id="{C11C0623-E19C-74AD-3E69-931BBD4268D3}"/>
                    </a:ext>
                  </a:extLst>
                </p:cNvPr>
                <p:cNvSpPr/>
                <p:nvPr/>
              </p:nvSpPr>
              <p:spPr>
                <a:xfrm rot="10800000">
                  <a:off x="6593753" y="4681656"/>
                  <a:ext cx="73081" cy="72954"/>
                </a:xfrm>
                <a:custGeom>
                  <a:avLst/>
                  <a:gdLst>
                    <a:gd name="connsiteX0" fmla="*/ 73255 w 73081"/>
                    <a:gd name="connsiteY0" fmla="*/ 43825 h 72954"/>
                    <a:gd name="connsiteX1" fmla="*/ 44569 w 73081"/>
                    <a:gd name="connsiteY1" fmla="*/ 43825 h 72954"/>
                    <a:gd name="connsiteX2" fmla="*/ 44569 w 73081"/>
                    <a:gd name="connsiteY2" fmla="*/ 72461 h 72954"/>
                    <a:gd name="connsiteX3" fmla="*/ 28861 w 73081"/>
                    <a:gd name="connsiteY3" fmla="*/ 72461 h 72954"/>
                    <a:gd name="connsiteX4" fmla="*/ 28861 w 73081"/>
                    <a:gd name="connsiteY4" fmla="*/ 43825 h 72954"/>
                    <a:gd name="connsiteX5" fmla="*/ 174 w 73081"/>
                    <a:gd name="connsiteY5" fmla="*/ 43825 h 72954"/>
                    <a:gd name="connsiteX6" fmla="*/ 174 w 73081"/>
                    <a:gd name="connsiteY6" fmla="*/ 28144 h 72954"/>
                    <a:gd name="connsiteX7" fmla="*/ 28861 w 73081"/>
                    <a:gd name="connsiteY7" fmla="*/ 28144 h 72954"/>
                    <a:gd name="connsiteX8" fmla="*/ 28861 w 73081"/>
                    <a:gd name="connsiteY8" fmla="*/ -493 h 72954"/>
                    <a:gd name="connsiteX9" fmla="*/ 44569 w 73081"/>
                    <a:gd name="connsiteY9" fmla="*/ -493 h 72954"/>
                    <a:gd name="connsiteX10" fmla="*/ 44569 w 73081"/>
                    <a:gd name="connsiteY10" fmla="*/ 28144 h 72954"/>
                    <a:gd name="connsiteX11" fmla="*/ 73255 w 73081"/>
                    <a:gd name="connsiteY11" fmla="*/ 28144 h 7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081" h="72954">
                      <a:moveTo>
                        <a:pt x="73255" y="43825"/>
                      </a:moveTo>
                      <a:lnTo>
                        <a:pt x="44569" y="43825"/>
                      </a:lnTo>
                      <a:lnTo>
                        <a:pt x="44569" y="72461"/>
                      </a:lnTo>
                      <a:lnTo>
                        <a:pt x="28861" y="72461"/>
                      </a:lnTo>
                      <a:lnTo>
                        <a:pt x="28861" y="43825"/>
                      </a:lnTo>
                      <a:lnTo>
                        <a:pt x="174" y="43825"/>
                      </a:lnTo>
                      <a:lnTo>
                        <a:pt x="174" y="28144"/>
                      </a:lnTo>
                      <a:lnTo>
                        <a:pt x="28861" y="28144"/>
                      </a:lnTo>
                      <a:lnTo>
                        <a:pt x="28861" y="-493"/>
                      </a:lnTo>
                      <a:lnTo>
                        <a:pt x="44569" y="-493"/>
                      </a:lnTo>
                      <a:lnTo>
                        <a:pt x="44569" y="28144"/>
                      </a:lnTo>
                      <a:lnTo>
                        <a:pt x="73255" y="281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43" name="Freeform: Shape 242">
                  <a:extLst>
                    <a:ext uri="{FF2B5EF4-FFF2-40B4-BE49-F238E27FC236}">
                      <a16:creationId xmlns:a16="http://schemas.microsoft.com/office/drawing/2014/main" id="{9AA72896-F7C8-66FB-B2E1-933A72B65F2E}"/>
                    </a:ext>
                  </a:extLst>
                </p:cNvPr>
                <p:cNvSpPr/>
                <p:nvPr/>
              </p:nvSpPr>
              <p:spPr>
                <a:xfrm rot="10800000">
                  <a:off x="7122289" y="4711961"/>
                  <a:ext cx="73800" cy="14933"/>
                </a:xfrm>
                <a:custGeom>
                  <a:avLst/>
                  <a:gdLst>
                    <a:gd name="connsiteX0" fmla="*/ 238 w 73800"/>
                    <a:gd name="connsiteY0" fmla="*/ -496 h 14933"/>
                    <a:gd name="connsiteX1" fmla="*/ 74039 w 73800"/>
                    <a:gd name="connsiteY1" fmla="*/ -496 h 14933"/>
                    <a:gd name="connsiteX2" fmla="*/ 74039 w 73800"/>
                    <a:gd name="connsiteY2" fmla="*/ 14438 h 14933"/>
                    <a:gd name="connsiteX3" fmla="*/ 238 w 73800"/>
                    <a:gd name="connsiteY3" fmla="*/ 14438 h 14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00" h="14933">
                      <a:moveTo>
                        <a:pt x="238" y="-496"/>
                      </a:moveTo>
                      <a:lnTo>
                        <a:pt x="74039" y="-496"/>
                      </a:lnTo>
                      <a:lnTo>
                        <a:pt x="74039" y="14438"/>
                      </a:lnTo>
                      <a:lnTo>
                        <a:pt x="238" y="144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44" name="Content Placeholder 7">
                <a:extLst>
                  <a:ext uri="{FF2B5EF4-FFF2-40B4-BE49-F238E27FC236}">
                    <a16:creationId xmlns:a16="http://schemas.microsoft.com/office/drawing/2014/main" id="{94DBBF73-B8BD-940C-2D14-BA57A5BEE124}"/>
                  </a:ext>
                </a:extLst>
              </p:cNvPr>
              <p:cNvGrpSpPr/>
              <p:nvPr/>
            </p:nvGrpSpPr>
            <p:grpSpPr>
              <a:xfrm>
                <a:off x="6224262" y="4771540"/>
                <a:ext cx="468659" cy="93574"/>
                <a:chOff x="6224262" y="4771540"/>
                <a:chExt cx="468659" cy="93574"/>
              </a:xfrm>
            </p:grpSpPr>
            <p:sp>
              <p:nvSpPr>
                <p:cNvPr id="245" name="Freeform: Shape 244">
                  <a:extLst>
                    <a:ext uri="{FF2B5EF4-FFF2-40B4-BE49-F238E27FC236}">
                      <a16:creationId xmlns:a16="http://schemas.microsoft.com/office/drawing/2014/main" id="{3D0DE284-C143-DE09-8BF3-295EF624C90B}"/>
                    </a:ext>
                  </a:extLst>
                </p:cNvPr>
                <p:cNvSpPr/>
                <p:nvPr/>
              </p:nvSpPr>
              <p:spPr>
                <a:xfrm rot="10800000">
                  <a:off x="6341407" y="4771540"/>
                  <a:ext cx="234343" cy="93574"/>
                </a:xfrm>
                <a:custGeom>
                  <a:avLst/>
                  <a:gdLst>
                    <a:gd name="connsiteX0" fmla="*/ 144 w 234343"/>
                    <a:gd name="connsiteY0" fmla="*/ -479 h 93574"/>
                    <a:gd name="connsiteX1" fmla="*/ 234487 w 234343"/>
                    <a:gd name="connsiteY1" fmla="*/ -479 h 93574"/>
                    <a:gd name="connsiteX2" fmla="*/ 234487 w 234343"/>
                    <a:gd name="connsiteY2" fmla="*/ 93095 h 93574"/>
                    <a:gd name="connsiteX3" fmla="*/ 144 w 234343"/>
                    <a:gd name="connsiteY3" fmla="*/ 93095 h 9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343" h="93574">
                      <a:moveTo>
                        <a:pt x="144" y="-479"/>
                      </a:moveTo>
                      <a:lnTo>
                        <a:pt x="234487" y="-479"/>
                      </a:lnTo>
                      <a:lnTo>
                        <a:pt x="234487" y="93095"/>
                      </a:lnTo>
                      <a:lnTo>
                        <a:pt x="144" y="9309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46" name="Freeform: Shape 245">
                  <a:extLst>
                    <a:ext uri="{FF2B5EF4-FFF2-40B4-BE49-F238E27FC236}">
                      <a16:creationId xmlns:a16="http://schemas.microsoft.com/office/drawing/2014/main" id="{A1BF262D-554F-8D13-05F4-1C7867067C56}"/>
                    </a:ext>
                  </a:extLst>
                </p:cNvPr>
                <p:cNvSpPr/>
                <p:nvPr/>
              </p:nvSpPr>
              <p:spPr>
                <a:xfrm rot="10800000">
                  <a:off x="6575776" y="4818324"/>
                  <a:ext cx="117144" cy="8252"/>
                </a:xfrm>
                <a:custGeom>
                  <a:avLst/>
                  <a:gdLst>
                    <a:gd name="connsiteX0" fmla="*/ 172 w 117144"/>
                    <a:gd name="connsiteY0" fmla="*/ -485 h 8252"/>
                    <a:gd name="connsiteX1" fmla="*/ 117317 w 117144"/>
                    <a:gd name="connsiteY1" fmla="*/ -48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172" y="-485"/>
                      </a:moveTo>
                      <a:lnTo>
                        <a:pt x="117317" y="-485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47" name="Freeform: Shape 246">
                  <a:extLst>
                    <a:ext uri="{FF2B5EF4-FFF2-40B4-BE49-F238E27FC236}">
                      <a16:creationId xmlns:a16="http://schemas.microsoft.com/office/drawing/2014/main" id="{39634B62-2729-B087-F1B9-F8983688ED46}"/>
                    </a:ext>
                  </a:extLst>
                </p:cNvPr>
                <p:cNvSpPr/>
                <p:nvPr/>
              </p:nvSpPr>
              <p:spPr>
                <a:xfrm rot="10800000">
                  <a:off x="6224262" y="4818324"/>
                  <a:ext cx="117144" cy="8252"/>
                </a:xfrm>
                <a:custGeom>
                  <a:avLst/>
                  <a:gdLst>
                    <a:gd name="connsiteX0" fmla="*/ 130 w 117144"/>
                    <a:gd name="connsiteY0" fmla="*/ -485 h 8252"/>
                    <a:gd name="connsiteX1" fmla="*/ 117274 w 117144"/>
                    <a:gd name="connsiteY1" fmla="*/ -48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130" y="-485"/>
                      </a:moveTo>
                      <a:lnTo>
                        <a:pt x="117274" y="-485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48" name="Content Placeholder 7">
                <a:extLst>
                  <a:ext uri="{FF2B5EF4-FFF2-40B4-BE49-F238E27FC236}">
                    <a16:creationId xmlns:a16="http://schemas.microsoft.com/office/drawing/2014/main" id="{C1C54BCD-C27D-B037-272F-7AFB6D519C85}"/>
                  </a:ext>
                </a:extLst>
              </p:cNvPr>
              <p:cNvGrpSpPr/>
              <p:nvPr/>
            </p:nvGrpSpPr>
            <p:grpSpPr>
              <a:xfrm>
                <a:off x="5720930" y="4681656"/>
                <a:ext cx="602336" cy="271242"/>
                <a:chOff x="5720930" y="4681656"/>
                <a:chExt cx="602336" cy="271242"/>
              </a:xfrm>
            </p:grpSpPr>
            <p:sp>
              <p:nvSpPr>
                <p:cNvPr id="249" name="Freeform: Shape 248">
                  <a:extLst>
                    <a:ext uri="{FF2B5EF4-FFF2-40B4-BE49-F238E27FC236}">
                      <a16:creationId xmlns:a16="http://schemas.microsoft.com/office/drawing/2014/main" id="{063E2D59-BEFA-6BE1-8A5F-D5D84AF8821B}"/>
                    </a:ext>
                  </a:extLst>
                </p:cNvPr>
                <p:cNvSpPr/>
                <p:nvPr/>
              </p:nvSpPr>
              <p:spPr>
                <a:xfrm rot="10800000">
                  <a:off x="5820624" y="4702014"/>
                  <a:ext cx="398922" cy="250884"/>
                </a:xfrm>
                <a:custGeom>
                  <a:avLst/>
                  <a:gdLst>
                    <a:gd name="connsiteX0" fmla="*/ 81 w 398922"/>
                    <a:gd name="connsiteY0" fmla="*/ -469 h 250884"/>
                    <a:gd name="connsiteX1" fmla="*/ 399004 w 398922"/>
                    <a:gd name="connsiteY1" fmla="*/ -469 h 250884"/>
                    <a:gd name="connsiteX2" fmla="*/ 399004 w 398922"/>
                    <a:gd name="connsiteY2" fmla="*/ 250416 h 250884"/>
                    <a:gd name="connsiteX3" fmla="*/ 81 w 398922"/>
                    <a:gd name="connsiteY3" fmla="*/ 250416 h 250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8922" h="250884">
                      <a:moveTo>
                        <a:pt x="81" y="-469"/>
                      </a:moveTo>
                      <a:lnTo>
                        <a:pt x="399004" y="-469"/>
                      </a:lnTo>
                      <a:lnTo>
                        <a:pt x="399004" y="250416"/>
                      </a:lnTo>
                      <a:lnTo>
                        <a:pt x="81" y="250416"/>
                      </a:ln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50" name="Freeform: Shape 249">
                  <a:extLst>
                    <a:ext uri="{FF2B5EF4-FFF2-40B4-BE49-F238E27FC236}">
                      <a16:creationId xmlns:a16="http://schemas.microsoft.com/office/drawing/2014/main" id="{73B36AD0-F73B-0C7E-D271-CE1C3710C0D5}"/>
                    </a:ext>
                  </a:extLst>
                </p:cNvPr>
                <p:cNvSpPr/>
                <p:nvPr/>
              </p:nvSpPr>
              <p:spPr>
                <a:xfrm rot="10800000">
                  <a:off x="5988170" y="4741841"/>
                  <a:ext cx="171537" cy="171239"/>
                </a:xfrm>
                <a:custGeom>
                  <a:avLst/>
                  <a:gdLst>
                    <a:gd name="connsiteX0" fmla="*/ 171638 w 171537"/>
                    <a:gd name="connsiteY0" fmla="*/ 85146 h 171239"/>
                    <a:gd name="connsiteX1" fmla="*/ 85870 w 171537"/>
                    <a:gd name="connsiteY1" fmla="*/ 170766 h 171239"/>
                    <a:gd name="connsiteX2" fmla="*/ 101 w 171537"/>
                    <a:gd name="connsiteY2" fmla="*/ 85146 h 171239"/>
                    <a:gd name="connsiteX3" fmla="*/ 85870 w 171537"/>
                    <a:gd name="connsiteY3" fmla="*/ -474 h 171239"/>
                    <a:gd name="connsiteX4" fmla="*/ 171638 w 171537"/>
                    <a:gd name="connsiteY4" fmla="*/ 8514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638" y="85146"/>
                      </a:moveTo>
                      <a:cubicBezTo>
                        <a:pt x="171638" y="132432"/>
                        <a:pt x="133238" y="170766"/>
                        <a:pt x="85870" y="170766"/>
                      </a:cubicBezTo>
                      <a:cubicBezTo>
                        <a:pt x="38501" y="170766"/>
                        <a:pt x="101" y="132432"/>
                        <a:pt x="101" y="85146"/>
                      </a:cubicBezTo>
                      <a:cubicBezTo>
                        <a:pt x="101" y="37859"/>
                        <a:pt x="38501" y="-474"/>
                        <a:pt x="85870" y="-474"/>
                      </a:cubicBezTo>
                      <a:cubicBezTo>
                        <a:pt x="133238" y="-474"/>
                        <a:pt x="171638" y="37859"/>
                        <a:pt x="171638" y="8514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51" name="Freeform: Shape 250">
                  <a:extLst>
                    <a:ext uri="{FF2B5EF4-FFF2-40B4-BE49-F238E27FC236}">
                      <a16:creationId xmlns:a16="http://schemas.microsoft.com/office/drawing/2014/main" id="{1DAE46ED-57D9-4810-802D-E3519B81FD5D}"/>
                    </a:ext>
                  </a:extLst>
                </p:cNvPr>
                <p:cNvSpPr/>
                <p:nvPr/>
              </p:nvSpPr>
              <p:spPr>
                <a:xfrm rot="10800000">
                  <a:off x="5880462" y="4741841"/>
                  <a:ext cx="171537" cy="171239"/>
                </a:xfrm>
                <a:custGeom>
                  <a:avLst/>
                  <a:gdLst>
                    <a:gd name="connsiteX0" fmla="*/ 171625 w 171537"/>
                    <a:gd name="connsiteY0" fmla="*/ 85146 h 171239"/>
                    <a:gd name="connsiteX1" fmla="*/ 85857 w 171537"/>
                    <a:gd name="connsiteY1" fmla="*/ 170766 h 171239"/>
                    <a:gd name="connsiteX2" fmla="*/ 88 w 171537"/>
                    <a:gd name="connsiteY2" fmla="*/ 85146 h 171239"/>
                    <a:gd name="connsiteX3" fmla="*/ 85857 w 171537"/>
                    <a:gd name="connsiteY3" fmla="*/ -474 h 171239"/>
                    <a:gd name="connsiteX4" fmla="*/ 171625 w 171537"/>
                    <a:gd name="connsiteY4" fmla="*/ 85146 h 17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537" h="171239">
                      <a:moveTo>
                        <a:pt x="171625" y="85146"/>
                      </a:moveTo>
                      <a:cubicBezTo>
                        <a:pt x="171625" y="132432"/>
                        <a:pt x="133225" y="170766"/>
                        <a:pt x="85857" y="170766"/>
                      </a:cubicBezTo>
                      <a:cubicBezTo>
                        <a:pt x="38488" y="170766"/>
                        <a:pt x="88" y="132432"/>
                        <a:pt x="88" y="85146"/>
                      </a:cubicBezTo>
                      <a:cubicBezTo>
                        <a:pt x="88" y="37859"/>
                        <a:pt x="38488" y="-474"/>
                        <a:pt x="85857" y="-474"/>
                      </a:cubicBezTo>
                      <a:cubicBezTo>
                        <a:pt x="133225" y="-474"/>
                        <a:pt x="171625" y="37859"/>
                        <a:pt x="171625" y="85146"/>
                      </a:cubicBezTo>
                      <a:close/>
                    </a:path>
                  </a:pathLst>
                </a:custGeom>
                <a:noFill/>
                <a:ln w="8264" cap="rnd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52" name="Freeform: Shape 251">
                  <a:extLst>
                    <a:ext uri="{FF2B5EF4-FFF2-40B4-BE49-F238E27FC236}">
                      <a16:creationId xmlns:a16="http://schemas.microsoft.com/office/drawing/2014/main" id="{7A10A246-E489-289F-3A45-2230BEBB3F7B}"/>
                    </a:ext>
                  </a:extLst>
                </p:cNvPr>
                <p:cNvSpPr/>
                <p:nvPr/>
              </p:nvSpPr>
              <p:spPr>
                <a:xfrm rot="10800000">
                  <a:off x="5720930" y="4681656"/>
                  <a:ext cx="73081" cy="72954"/>
                </a:xfrm>
                <a:custGeom>
                  <a:avLst/>
                  <a:gdLst>
                    <a:gd name="connsiteX0" fmla="*/ 73150 w 73081"/>
                    <a:gd name="connsiteY0" fmla="*/ 43825 h 72954"/>
                    <a:gd name="connsiteX1" fmla="*/ 44463 w 73081"/>
                    <a:gd name="connsiteY1" fmla="*/ 43825 h 72954"/>
                    <a:gd name="connsiteX2" fmla="*/ 44463 w 73081"/>
                    <a:gd name="connsiteY2" fmla="*/ 72461 h 72954"/>
                    <a:gd name="connsiteX3" fmla="*/ 28756 w 73081"/>
                    <a:gd name="connsiteY3" fmla="*/ 72461 h 72954"/>
                    <a:gd name="connsiteX4" fmla="*/ 28756 w 73081"/>
                    <a:gd name="connsiteY4" fmla="*/ 43825 h 72954"/>
                    <a:gd name="connsiteX5" fmla="*/ 69 w 73081"/>
                    <a:gd name="connsiteY5" fmla="*/ 43825 h 72954"/>
                    <a:gd name="connsiteX6" fmla="*/ 69 w 73081"/>
                    <a:gd name="connsiteY6" fmla="*/ 28144 h 72954"/>
                    <a:gd name="connsiteX7" fmla="*/ 28756 w 73081"/>
                    <a:gd name="connsiteY7" fmla="*/ 28144 h 72954"/>
                    <a:gd name="connsiteX8" fmla="*/ 28756 w 73081"/>
                    <a:gd name="connsiteY8" fmla="*/ -493 h 72954"/>
                    <a:gd name="connsiteX9" fmla="*/ 44463 w 73081"/>
                    <a:gd name="connsiteY9" fmla="*/ -493 h 72954"/>
                    <a:gd name="connsiteX10" fmla="*/ 44463 w 73081"/>
                    <a:gd name="connsiteY10" fmla="*/ 28144 h 72954"/>
                    <a:gd name="connsiteX11" fmla="*/ 73150 w 73081"/>
                    <a:gd name="connsiteY11" fmla="*/ 28144 h 72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3081" h="72954">
                      <a:moveTo>
                        <a:pt x="73150" y="43825"/>
                      </a:moveTo>
                      <a:lnTo>
                        <a:pt x="44463" y="43825"/>
                      </a:lnTo>
                      <a:lnTo>
                        <a:pt x="44463" y="72461"/>
                      </a:lnTo>
                      <a:lnTo>
                        <a:pt x="28756" y="72461"/>
                      </a:lnTo>
                      <a:lnTo>
                        <a:pt x="28756" y="43825"/>
                      </a:lnTo>
                      <a:lnTo>
                        <a:pt x="69" y="43825"/>
                      </a:lnTo>
                      <a:lnTo>
                        <a:pt x="69" y="28144"/>
                      </a:lnTo>
                      <a:lnTo>
                        <a:pt x="28756" y="28144"/>
                      </a:lnTo>
                      <a:lnTo>
                        <a:pt x="28756" y="-493"/>
                      </a:lnTo>
                      <a:lnTo>
                        <a:pt x="44463" y="-493"/>
                      </a:lnTo>
                      <a:lnTo>
                        <a:pt x="44463" y="28144"/>
                      </a:lnTo>
                      <a:lnTo>
                        <a:pt x="73150" y="281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53" name="Freeform: Shape 252">
                  <a:extLst>
                    <a:ext uri="{FF2B5EF4-FFF2-40B4-BE49-F238E27FC236}">
                      <a16:creationId xmlns:a16="http://schemas.microsoft.com/office/drawing/2014/main" id="{98960656-94A5-55D5-4C76-5F898C320316}"/>
                    </a:ext>
                  </a:extLst>
                </p:cNvPr>
                <p:cNvSpPr/>
                <p:nvPr/>
              </p:nvSpPr>
              <p:spPr>
                <a:xfrm rot="10800000">
                  <a:off x="6249465" y="4711961"/>
                  <a:ext cx="73800" cy="14933"/>
                </a:xfrm>
                <a:custGeom>
                  <a:avLst/>
                  <a:gdLst>
                    <a:gd name="connsiteX0" fmla="*/ 133 w 73800"/>
                    <a:gd name="connsiteY0" fmla="*/ -496 h 14933"/>
                    <a:gd name="connsiteX1" fmla="*/ 73933 w 73800"/>
                    <a:gd name="connsiteY1" fmla="*/ -496 h 14933"/>
                    <a:gd name="connsiteX2" fmla="*/ 73933 w 73800"/>
                    <a:gd name="connsiteY2" fmla="*/ 14438 h 14933"/>
                    <a:gd name="connsiteX3" fmla="*/ 133 w 73800"/>
                    <a:gd name="connsiteY3" fmla="*/ 14438 h 14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800" h="14933">
                      <a:moveTo>
                        <a:pt x="133" y="-496"/>
                      </a:moveTo>
                      <a:lnTo>
                        <a:pt x="73933" y="-496"/>
                      </a:lnTo>
                      <a:lnTo>
                        <a:pt x="73933" y="14438"/>
                      </a:lnTo>
                      <a:lnTo>
                        <a:pt x="133" y="144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8264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54" name="Content Placeholder 7">
                <a:extLst>
                  <a:ext uri="{FF2B5EF4-FFF2-40B4-BE49-F238E27FC236}">
                    <a16:creationId xmlns:a16="http://schemas.microsoft.com/office/drawing/2014/main" id="{46F0EB76-D579-A32D-C133-E3C39A75612B}"/>
                  </a:ext>
                </a:extLst>
              </p:cNvPr>
              <p:cNvGrpSpPr/>
              <p:nvPr/>
            </p:nvGrpSpPr>
            <p:grpSpPr>
              <a:xfrm>
                <a:off x="5351438" y="4770666"/>
                <a:ext cx="468659" cy="93574"/>
                <a:chOff x="5351438" y="4770666"/>
                <a:chExt cx="468659" cy="93574"/>
              </a:xfrm>
            </p:grpSpPr>
            <p:sp>
              <p:nvSpPr>
                <p:cNvPr id="255" name="Freeform: Shape 254">
                  <a:extLst>
                    <a:ext uri="{FF2B5EF4-FFF2-40B4-BE49-F238E27FC236}">
                      <a16:creationId xmlns:a16="http://schemas.microsoft.com/office/drawing/2014/main" id="{8BB7C86B-D231-5FAE-452E-EBA7B6EBAD9D}"/>
                    </a:ext>
                  </a:extLst>
                </p:cNvPr>
                <p:cNvSpPr/>
                <p:nvPr/>
              </p:nvSpPr>
              <p:spPr>
                <a:xfrm rot="10800000">
                  <a:off x="5468582" y="4770666"/>
                  <a:ext cx="234343" cy="93574"/>
                </a:xfrm>
                <a:custGeom>
                  <a:avLst/>
                  <a:gdLst>
                    <a:gd name="connsiteX0" fmla="*/ 38 w 234343"/>
                    <a:gd name="connsiteY0" fmla="*/ -480 h 93574"/>
                    <a:gd name="connsiteX1" fmla="*/ 234381 w 234343"/>
                    <a:gd name="connsiteY1" fmla="*/ -480 h 93574"/>
                    <a:gd name="connsiteX2" fmla="*/ 234381 w 234343"/>
                    <a:gd name="connsiteY2" fmla="*/ 93095 h 93574"/>
                    <a:gd name="connsiteX3" fmla="*/ 38 w 234343"/>
                    <a:gd name="connsiteY3" fmla="*/ 93095 h 9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343" h="93574">
                      <a:moveTo>
                        <a:pt x="38" y="-480"/>
                      </a:moveTo>
                      <a:lnTo>
                        <a:pt x="234381" y="-480"/>
                      </a:lnTo>
                      <a:lnTo>
                        <a:pt x="234381" y="93095"/>
                      </a:lnTo>
                      <a:lnTo>
                        <a:pt x="38" y="93095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56" name="Freeform: Shape 255">
                  <a:extLst>
                    <a:ext uri="{FF2B5EF4-FFF2-40B4-BE49-F238E27FC236}">
                      <a16:creationId xmlns:a16="http://schemas.microsoft.com/office/drawing/2014/main" id="{F3B56504-D0B8-87A5-D1BC-5FB7AA47CDF9}"/>
                    </a:ext>
                  </a:extLst>
                </p:cNvPr>
                <p:cNvSpPr/>
                <p:nvPr/>
              </p:nvSpPr>
              <p:spPr>
                <a:xfrm rot="10800000">
                  <a:off x="5702952" y="4817449"/>
                  <a:ext cx="117144" cy="8252"/>
                </a:xfrm>
                <a:custGeom>
                  <a:avLst/>
                  <a:gdLst>
                    <a:gd name="connsiteX0" fmla="*/ 67 w 117144"/>
                    <a:gd name="connsiteY0" fmla="*/ -485 h 8252"/>
                    <a:gd name="connsiteX1" fmla="*/ 117211 w 117144"/>
                    <a:gd name="connsiteY1" fmla="*/ -48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67" y="-485"/>
                      </a:moveTo>
                      <a:lnTo>
                        <a:pt x="117211" y="-485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57" name="Freeform: Shape 256">
                  <a:extLst>
                    <a:ext uri="{FF2B5EF4-FFF2-40B4-BE49-F238E27FC236}">
                      <a16:creationId xmlns:a16="http://schemas.microsoft.com/office/drawing/2014/main" id="{586F33E7-F7D3-31D0-29B0-A84907F1FAC6}"/>
                    </a:ext>
                  </a:extLst>
                </p:cNvPr>
                <p:cNvSpPr/>
                <p:nvPr/>
              </p:nvSpPr>
              <p:spPr>
                <a:xfrm rot="10800000">
                  <a:off x="5351438" y="4817449"/>
                  <a:ext cx="117144" cy="8252"/>
                </a:xfrm>
                <a:custGeom>
                  <a:avLst/>
                  <a:gdLst>
                    <a:gd name="connsiteX0" fmla="*/ 24 w 117144"/>
                    <a:gd name="connsiteY0" fmla="*/ -485 h 8252"/>
                    <a:gd name="connsiteX1" fmla="*/ 117169 w 117144"/>
                    <a:gd name="connsiteY1" fmla="*/ -485 h 8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7144" h="8252">
                      <a:moveTo>
                        <a:pt x="24" y="-485"/>
                      </a:moveTo>
                      <a:lnTo>
                        <a:pt x="117169" y="-485"/>
                      </a:lnTo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58" name="Content Placeholder 7">
                <a:extLst>
                  <a:ext uri="{FF2B5EF4-FFF2-40B4-BE49-F238E27FC236}">
                    <a16:creationId xmlns:a16="http://schemas.microsoft.com/office/drawing/2014/main" id="{5B2DAA7F-8A71-FEE5-D319-CA16AC0A3651}"/>
                  </a:ext>
                </a:extLst>
              </p:cNvPr>
              <p:cNvGrpSpPr/>
              <p:nvPr/>
            </p:nvGrpSpPr>
            <p:grpSpPr>
              <a:xfrm>
                <a:off x="5307364" y="3808187"/>
                <a:ext cx="564278" cy="276301"/>
                <a:chOff x="5307364" y="3808187"/>
                <a:chExt cx="564278" cy="276301"/>
              </a:xfrm>
            </p:grpSpPr>
            <p:sp>
              <p:nvSpPr>
                <p:cNvPr id="259" name="Freeform: Shape 258">
                  <a:extLst>
                    <a:ext uri="{FF2B5EF4-FFF2-40B4-BE49-F238E27FC236}">
                      <a16:creationId xmlns:a16="http://schemas.microsoft.com/office/drawing/2014/main" id="{3CC81C42-0666-FB19-5097-E1B9F1117ABD}"/>
                    </a:ext>
                  </a:extLst>
                </p:cNvPr>
                <p:cNvSpPr/>
                <p:nvPr/>
              </p:nvSpPr>
              <p:spPr>
                <a:xfrm>
                  <a:off x="5307364" y="3808187"/>
                  <a:ext cx="564278" cy="276301"/>
                </a:xfrm>
                <a:custGeom>
                  <a:avLst/>
                  <a:gdLst>
                    <a:gd name="connsiteX0" fmla="*/ 19 w 564278"/>
                    <a:gd name="connsiteY0" fmla="*/ -574 h 276301"/>
                    <a:gd name="connsiteX1" fmla="*/ 564298 w 564278"/>
                    <a:gd name="connsiteY1" fmla="*/ -574 h 276301"/>
                    <a:gd name="connsiteX2" fmla="*/ 564298 w 564278"/>
                    <a:gd name="connsiteY2" fmla="*/ 275728 h 276301"/>
                    <a:gd name="connsiteX3" fmla="*/ 19 w 564278"/>
                    <a:gd name="connsiteY3" fmla="*/ 275728 h 276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4278" h="276301">
                      <a:moveTo>
                        <a:pt x="19" y="-574"/>
                      </a:moveTo>
                      <a:lnTo>
                        <a:pt x="564298" y="-574"/>
                      </a:lnTo>
                      <a:lnTo>
                        <a:pt x="564298" y="275728"/>
                      </a:lnTo>
                      <a:lnTo>
                        <a:pt x="19" y="275728"/>
                      </a:lnTo>
                      <a:close/>
                    </a:path>
                  </a:pathLst>
                </a:custGeom>
                <a:noFill/>
                <a:ln w="6198" cap="rnd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GB"/>
                </a:p>
              </p:txBody>
            </p:sp>
            <p:sp>
              <p:nvSpPr>
                <p:cNvPr id="260" name="TextBox 259">
                  <a:extLst>
                    <a:ext uri="{FF2B5EF4-FFF2-40B4-BE49-F238E27FC236}">
                      <a16:creationId xmlns:a16="http://schemas.microsoft.com/office/drawing/2014/main" id="{369B9E34-F52C-A948-BA9A-4DD4596E0C3D}"/>
                    </a:ext>
                  </a:extLst>
                </p:cNvPr>
                <p:cNvSpPr txBox="1"/>
                <p:nvPr/>
              </p:nvSpPr>
              <p:spPr>
                <a:xfrm>
                  <a:off x="5252217" y="3767418"/>
                  <a:ext cx="678905" cy="2234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GB" sz="1050" spc="0" baseline="0">
                      <a:ln/>
                      <a:solidFill>
                        <a:srgbClr val="000000"/>
                      </a:solidFill>
                      <a:latin typeface="Times New Roman"/>
                      <a:cs typeface="Times New Roman"/>
                      <a:sym typeface="Times New Roman"/>
                      <a:rtl val="0"/>
                    </a:rPr>
                    <a:t>Power cell</a:t>
                  </a:r>
                </a:p>
              </p:txBody>
            </p:sp>
          </p:grp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B7010EC0-27F3-C7A6-323A-B633AA01DBDB}"/>
                  </a:ext>
                </a:extLst>
              </p:cNvPr>
              <p:cNvSpPr/>
              <p:nvPr/>
            </p:nvSpPr>
            <p:spPr>
              <a:xfrm>
                <a:off x="8835852" y="4106636"/>
                <a:ext cx="305901" cy="710339"/>
              </a:xfrm>
              <a:custGeom>
                <a:avLst/>
                <a:gdLst>
                  <a:gd name="connsiteX0" fmla="*/ 42884 w 305901"/>
                  <a:gd name="connsiteY0" fmla="*/ -485 h 710339"/>
                  <a:gd name="connsiteX1" fmla="*/ 306357 w 305901"/>
                  <a:gd name="connsiteY1" fmla="*/ -485 h 710339"/>
                  <a:gd name="connsiteX2" fmla="*/ 306357 w 305901"/>
                  <a:gd name="connsiteY2" fmla="*/ 709854 h 710339"/>
                  <a:gd name="connsiteX3" fmla="*/ 455 w 305901"/>
                  <a:gd name="connsiteY3" fmla="*/ 709854 h 710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5901" h="710339">
                    <a:moveTo>
                      <a:pt x="42884" y="-485"/>
                    </a:moveTo>
                    <a:lnTo>
                      <a:pt x="306357" y="-485"/>
                    </a:lnTo>
                    <a:lnTo>
                      <a:pt x="306357" y="709854"/>
                    </a:lnTo>
                    <a:lnTo>
                      <a:pt x="455" y="709854"/>
                    </a:lnTo>
                  </a:path>
                </a:pathLst>
              </a:custGeom>
              <a:noFill/>
              <a:ln w="9501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9FE5320B-5466-5A3A-9D32-4837343D24C3}"/>
                  </a:ext>
                </a:extLst>
              </p:cNvPr>
              <p:cNvSpPr/>
              <p:nvPr/>
            </p:nvSpPr>
            <p:spPr>
              <a:xfrm>
                <a:off x="5232365" y="4105285"/>
                <a:ext cx="163275" cy="713036"/>
              </a:xfrm>
              <a:custGeom>
                <a:avLst/>
                <a:gdLst>
                  <a:gd name="connsiteX0" fmla="*/ 120296 w 163275"/>
                  <a:gd name="connsiteY0" fmla="*/ 712552 h 713036"/>
                  <a:gd name="connsiteX1" fmla="*/ 10 w 163275"/>
                  <a:gd name="connsiteY1" fmla="*/ 712552 h 713036"/>
                  <a:gd name="connsiteX2" fmla="*/ 10 w 163275"/>
                  <a:gd name="connsiteY2" fmla="*/ -485 h 713036"/>
                  <a:gd name="connsiteX3" fmla="*/ 163285 w 163275"/>
                  <a:gd name="connsiteY3" fmla="*/ -485 h 713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275" h="713036">
                    <a:moveTo>
                      <a:pt x="120296" y="712552"/>
                    </a:moveTo>
                    <a:lnTo>
                      <a:pt x="10" y="712552"/>
                    </a:lnTo>
                    <a:lnTo>
                      <a:pt x="10" y="-485"/>
                    </a:lnTo>
                    <a:lnTo>
                      <a:pt x="163285" y="-485"/>
                    </a:lnTo>
                  </a:path>
                </a:pathLst>
              </a:custGeom>
              <a:noFill/>
              <a:ln w="6198" cap="rnd">
                <a:solidFill>
                  <a:srgbClr val="00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grpSp>
          <p:nvGrpSpPr>
            <p:cNvPr id="263" name="Content Placeholder 7">
              <a:extLst>
                <a:ext uri="{FF2B5EF4-FFF2-40B4-BE49-F238E27FC236}">
                  <a16:creationId xmlns:a16="http://schemas.microsoft.com/office/drawing/2014/main" id="{EE568D53-4C3E-468E-AE3E-2648C7EE8277}"/>
                </a:ext>
              </a:extLst>
            </p:cNvPr>
            <p:cNvGrpSpPr/>
            <p:nvPr/>
          </p:nvGrpSpPr>
          <p:grpSpPr>
            <a:xfrm>
              <a:off x="6179972" y="3808187"/>
              <a:ext cx="564278" cy="276301"/>
              <a:chOff x="6179972" y="3808187"/>
              <a:chExt cx="564278" cy="276301"/>
            </a:xfrm>
          </p:grpSpPr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87E41237-EA00-7B9A-862A-A0E2BD1ACB6F}"/>
                  </a:ext>
                </a:extLst>
              </p:cNvPr>
              <p:cNvSpPr/>
              <p:nvPr/>
            </p:nvSpPr>
            <p:spPr>
              <a:xfrm>
                <a:off x="6179972" y="3808187"/>
                <a:ext cx="564278" cy="276301"/>
              </a:xfrm>
              <a:custGeom>
                <a:avLst/>
                <a:gdLst>
                  <a:gd name="connsiteX0" fmla="*/ 124 w 564278"/>
                  <a:gd name="connsiteY0" fmla="*/ -574 h 276301"/>
                  <a:gd name="connsiteX1" fmla="*/ 564403 w 564278"/>
                  <a:gd name="connsiteY1" fmla="*/ -574 h 276301"/>
                  <a:gd name="connsiteX2" fmla="*/ 564403 w 564278"/>
                  <a:gd name="connsiteY2" fmla="*/ 275728 h 276301"/>
                  <a:gd name="connsiteX3" fmla="*/ 124 w 564278"/>
                  <a:gd name="connsiteY3" fmla="*/ 275728 h 27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4278" h="276301">
                    <a:moveTo>
                      <a:pt x="124" y="-574"/>
                    </a:moveTo>
                    <a:lnTo>
                      <a:pt x="564403" y="-574"/>
                    </a:lnTo>
                    <a:lnTo>
                      <a:pt x="564403" y="275728"/>
                    </a:lnTo>
                    <a:lnTo>
                      <a:pt x="124" y="275728"/>
                    </a:lnTo>
                    <a:close/>
                  </a:path>
                </a:pathLst>
              </a:custGeom>
              <a:noFill/>
              <a:ln w="6198" cap="rnd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0DCCEF58-89EC-827E-E305-06A057C9785E}"/>
                  </a:ext>
                </a:extLst>
              </p:cNvPr>
              <p:cNvSpPr txBox="1"/>
              <p:nvPr/>
            </p:nvSpPr>
            <p:spPr>
              <a:xfrm>
                <a:off x="6124824" y="3767418"/>
                <a:ext cx="678905" cy="223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0" spc="0" baseline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Power cell</a:t>
                </a:r>
              </a:p>
            </p:txBody>
          </p:sp>
        </p:grpSp>
        <p:grpSp>
          <p:nvGrpSpPr>
            <p:cNvPr id="266" name="Content Placeholder 7">
              <a:extLst>
                <a:ext uri="{FF2B5EF4-FFF2-40B4-BE49-F238E27FC236}">
                  <a16:creationId xmlns:a16="http://schemas.microsoft.com/office/drawing/2014/main" id="{B20902B7-1FF9-0764-580F-6613CDF220DB}"/>
                </a:ext>
              </a:extLst>
            </p:cNvPr>
            <p:cNvGrpSpPr/>
            <p:nvPr/>
          </p:nvGrpSpPr>
          <p:grpSpPr>
            <a:xfrm>
              <a:off x="7050795" y="3808187"/>
              <a:ext cx="564278" cy="276301"/>
              <a:chOff x="7050795" y="3808187"/>
              <a:chExt cx="564278" cy="276301"/>
            </a:xfrm>
          </p:grpSpPr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id="{6410AAE2-4EB2-0B62-A60C-71F95E990BD4}"/>
                  </a:ext>
                </a:extLst>
              </p:cNvPr>
              <p:cNvSpPr/>
              <p:nvPr/>
            </p:nvSpPr>
            <p:spPr>
              <a:xfrm>
                <a:off x="7050795" y="3808187"/>
                <a:ext cx="564278" cy="276301"/>
              </a:xfrm>
              <a:custGeom>
                <a:avLst/>
                <a:gdLst>
                  <a:gd name="connsiteX0" fmla="*/ 230 w 564278"/>
                  <a:gd name="connsiteY0" fmla="*/ -574 h 276301"/>
                  <a:gd name="connsiteX1" fmla="*/ 564509 w 564278"/>
                  <a:gd name="connsiteY1" fmla="*/ -574 h 276301"/>
                  <a:gd name="connsiteX2" fmla="*/ 564509 w 564278"/>
                  <a:gd name="connsiteY2" fmla="*/ 275728 h 276301"/>
                  <a:gd name="connsiteX3" fmla="*/ 230 w 564278"/>
                  <a:gd name="connsiteY3" fmla="*/ 275728 h 27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4278" h="276301">
                    <a:moveTo>
                      <a:pt x="230" y="-574"/>
                    </a:moveTo>
                    <a:lnTo>
                      <a:pt x="564509" y="-574"/>
                    </a:lnTo>
                    <a:lnTo>
                      <a:pt x="564509" y="275728"/>
                    </a:lnTo>
                    <a:lnTo>
                      <a:pt x="230" y="275728"/>
                    </a:lnTo>
                    <a:close/>
                  </a:path>
                </a:pathLst>
              </a:custGeom>
              <a:noFill/>
              <a:ln w="6198" cap="rnd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823C608F-4A28-4331-9BAA-C09E7D197606}"/>
                  </a:ext>
                </a:extLst>
              </p:cNvPr>
              <p:cNvSpPr txBox="1"/>
              <p:nvPr/>
            </p:nvSpPr>
            <p:spPr>
              <a:xfrm>
                <a:off x="6995647" y="3767418"/>
                <a:ext cx="678905" cy="223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0" spc="0" baseline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Power cell</a:t>
                </a:r>
              </a:p>
            </p:txBody>
          </p:sp>
        </p:grpSp>
        <p:grpSp>
          <p:nvGrpSpPr>
            <p:cNvPr id="269" name="Content Placeholder 7">
              <a:extLst>
                <a:ext uri="{FF2B5EF4-FFF2-40B4-BE49-F238E27FC236}">
                  <a16:creationId xmlns:a16="http://schemas.microsoft.com/office/drawing/2014/main" id="{D1A36582-6ACA-09C2-B518-6C63D0EE54A8}"/>
                </a:ext>
              </a:extLst>
            </p:cNvPr>
            <p:cNvGrpSpPr/>
            <p:nvPr/>
          </p:nvGrpSpPr>
          <p:grpSpPr>
            <a:xfrm>
              <a:off x="7923998" y="3808187"/>
              <a:ext cx="564278" cy="276301"/>
              <a:chOff x="7923998" y="3808187"/>
              <a:chExt cx="564278" cy="276301"/>
            </a:xfrm>
          </p:grpSpPr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id="{7050360A-7C21-B542-159C-C012D0FE4BBA}"/>
                  </a:ext>
                </a:extLst>
              </p:cNvPr>
              <p:cNvSpPr/>
              <p:nvPr/>
            </p:nvSpPr>
            <p:spPr>
              <a:xfrm>
                <a:off x="7923998" y="3808187"/>
                <a:ext cx="564278" cy="276301"/>
              </a:xfrm>
              <a:custGeom>
                <a:avLst/>
                <a:gdLst>
                  <a:gd name="connsiteX0" fmla="*/ 335 w 564278"/>
                  <a:gd name="connsiteY0" fmla="*/ -574 h 276301"/>
                  <a:gd name="connsiteX1" fmla="*/ 564614 w 564278"/>
                  <a:gd name="connsiteY1" fmla="*/ -574 h 276301"/>
                  <a:gd name="connsiteX2" fmla="*/ 564614 w 564278"/>
                  <a:gd name="connsiteY2" fmla="*/ 275728 h 276301"/>
                  <a:gd name="connsiteX3" fmla="*/ 335 w 564278"/>
                  <a:gd name="connsiteY3" fmla="*/ 275728 h 27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4278" h="276301">
                    <a:moveTo>
                      <a:pt x="335" y="-574"/>
                    </a:moveTo>
                    <a:lnTo>
                      <a:pt x="564614" y="-574"/>
                    </a:lnTo>
                    <a:lnTo>
                      <a:pt x="564614" y="275728"/>
                    </a:lnTo>
                    <a:lnTo>
                      <a:pt x="335" y="275728"/>
                    </a:lnTo>
                    <a:close/>
                  </a:path>
                </a:pathLst>
              </a:custGeom>
              <a:noFill/>
              <a:ln w="6198" cap="rnd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D03F01BE-E8A3-D969-CC56-ACC04645FF81}"/>
                  </a:ext>
                </a:extLst>
              </p:cNvPr>
              <p:cNvSpPr txBox="1"/>
              <p:nvPr/>
            </p:nvSpPr>
            <p:spPr>
              <a:xfrm>
                <a:off x="7868851" y="3767418"/>
                <a:ext cx="678905" cy="223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0" spc="0" baseline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Power cell</a:t>
                </a:r>
              </a:p>
            </p:txBody>
          </p:sp>
        </p:grpSp>
        <p:grpSp>
          <p:nvGrpSpPr>
            <p:cNvPr id="272" name="Content Placeholder 7">
              <a:extLst>
                <a:ext uri="{FF2B5EF4-FFF2-40B4-BE49-F238E27FC236}">
                  <a16:creationId xmlns:a16="http://schemas.microsoft.com/office/drawing/2014/main" id="{9260D03D-26DA-D7DE-AAC6-357B2394ED84}"/>
                </a:ext>
              </a:extLst>
            </p:cNvPr>
            <p:cNvGrpSpPr/>
            <p:nvPr/>
          </p:nvGrpSpPr>
          <p:grpSpPr>
            <a:xfrm>
              <a:off x="5738944" y="4540832"/>
              <a:ext cx="564278" cy="276301"/>
              <a:chOff x="5738944" y="4540832"/>
              <a:chExt cx="564278" cy="276301"/>
            </a:xfrm>
          </p:grpSpPr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21382B6D-5E43-4886-3891-F2B2BB814274}"/>
                  </a:ext>
                </a:extLst>
              </p:cNvPr>
              <p:cNvSpPr/>
              <p:nvPr/>
            </p:nvSpPr>
            <p:spPr>
              <a:xfrm>
                <a:off x="5738944" y="4540832"/>
                <a:ext cx="564278" cy="276301"/>
              </a:xfrm>
              <a:custGeom>
                <a:avLst/>
                <a:gdLst>
                  <a:gd name="connsiteX0" fmla="*/ 71 w 564278"/>
                  <a:gd name="connsiteY0" fmla="*/ -485 h 276301"/>
                  <a:gd name="connsiteX1" fmla="*/ 564350 w 564278"/>
                  <a:gd name="connsiteY1" fmla="*/ -485 h 276301"/>
                  <a:gd name="connsiteX2" fmla="*/ 564350 w 564278"/>
                  <a:gd name="connsiteY2" fmla="*/ 275816 h 276301"/>
                  <a:gd name="connsiteX3" fmla="*/ 71 w 564278"/>
                  <a:gd name="connsiteY3" fmla="*/ 275816 h 27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4278" h="276301">
                    <a:moveTo>
                      <a:pt x="71" y="-485"/>
                    </a:moveTo>
                    <a:lnTo>
                      <a:pt x="564350" y="-485"/>
                    </a:lnTo>
                    <a:lnTo>
                      <a:pt x="564350" y="275816"/>
                    </a:lnTo>
                    <a:lnTo>
                      <a:pt x="71" y="275816"/>
                    </a:lnTo>
                    <a:close/>
                  </a:path>
                </a:pathLst>
              </a:custGeom>
              <a:noFill/>
              <a:ln w="6198" cap="rnd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DC7E7970-062C-2114-F999-FE19F351C113}"/>
                  </a:ext>
                </a:extLst>
              </p:cNvPr>
              <p:cNvSpPr txBox="1"/>
              <p:nvPr/>
            </p:nvSpPr>
            <p:spPr>
              <a:xfrm>
                <a:off x="5683796" y="4500063"/>
                <a:ext cx="678905" cy="223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0" spc="0" baseline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Power cell</a:t>
                </a:r>
              </a:p>
            </p:txBody>
          </p:sp>
        </p:grpSp>
        <p:grpSp>
          <p:nvGrpSpPr>
            <p:cNvPr id="275" name="Content Placeholder 7">
              <a:extLst>
                <a:ext uri="{FF2B5EF4-FFF2-40B4-BE49-F238E27FC236}">
                  <a16:creationId xmlns:a16="http://schemas.microsoft.com/office/drawing/2014/main" id="{5AB56DFB-407D-294E-5437-6FCCB692BC6A}"/>
                </a:ext>
              </a:extLst>
            </p:cNvPr>
            <p:cNvGrpSpPr/>
            <p:nvPr/>
          </p:nvGrpSpPr>
          <p:grpSpPr>
            <a:xfrm>
              <a:off x="6611556" y="4540832"/>
              <a:ext cx="564278" cy="276301"/>
              <a:chOff x="6611556" y="4540832"/>
              <a:chExt cx="564278" cy="276301"/>
            </a:xfrm>
          </p:grpSpPr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78367748-6D03-D008-AAE8-03F0B532169C}"/>
                  </a:ext>
                </a:extLst>
              </p:cNvPr>
              <p:cNvSpPr/>
              <p:nvPr/>
            </p:nvSpPr>
            <p:spPr>
              <a:xfrm>
                <a:off x="6611556" y="4540832"/>
                <a:ext cx="564278" cy="276301"/>
              </a:xfrm>
              <a:custGeom>
                <a:avLst/>
                <a:gdLst>
                  <a:gd name="connsiteX0" fmla="*/ 177 w 564278"/>
                  <a:gd name="connsiteY0" fmla="*/ -485 h 276301"/>
                  <a:gd name="connsiteX1" fmla="*/ 564455 w 564278"/>
                  <a:gd name="connsiteY1" fmla="*/ -485 h 276301"/>
                  <a:gd name="connsiteX2" fmla="*/ 564455 w 564278"/>
                  <a:gd name="connsiteY2" fmla="*/ 275816 h 276301"/>
                  <a:gd name="connsiteX3" fmla="*/ 176 w 564278"/>
                  <a:gd name="connsiteY3" fmla="*/ 275816 h 27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4278" h="276301">
                    <a:moveTo>
                      <a:pt x="177" y="-485"/>
                    </a:moveTo>
                    <a:lnTo>
                      <a:pt x="564455" y="-485"/>
                    </a:lnTo>
                    <a:lnTo>
                      <a:pt x="564455" y="275816"/>
                    </a:lnTo>
                    <a:lnTo>
                      <a:pt x="176" y="275816"/>
                    </a:lnTo>
                    <a:close/>
                  </a:path>
                </a:pathLst>
              </a:custGeom>
              <a:noFill/>
              <a:ln w="6198" cap="rnd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28822A3D-985D-7943-F3D2-BE314AA754C3}"/>
                  </a:ext>
                </a:extLst>
              </p:cNvPr>
              <p:cNvSpPr txBox="1"/>
              <p:nvPr/>
            </p:nvSpPr>
            <p:spPr>
              <a:xfrm>
                <a:off x="6556408" y="4500063"/>
                <a:ext cx="678905" cy="223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0" spc="0" baseline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Power cell</a:t>
                </a:r>
              </a:p>
            </p:txBody>
          </p:sp>
        </p:grpSp>
        <p:grpSp>
          <p:nvGrpSpPr>
            <p:cNvPr id="278" name="Content Placeholder 7">
              <a:extLst>
                <a:ext uri="{FF2B5EF4-FFF2-40B4-BE49-F238E27FC236}">
                  <a16:creationId xmlns:a16="http://schemas.microsoft.com/office/drawing/2014/main" id="{E27F7FC0-EE0C-5639-E362-FEC0340711DF}"/>
                </a:ext>
              </a:extLst>
            </p:cNvPr>
            <p:cNvGrpSpPr/>
            <p:nvPr/>
          </p:nvGrpSpPr>
          <p:grpSpPr>
            <a:xfrm>
              <a:off x="7482378" y="4540832"/>
              <a:ext cx="564278" cy="276301"/>
              <a:chOff x="7482378" y="4540832"/>
              <a:chExt cx="564278" cy="276301"/>
            </a:xfrm>
          </p:grpSpPr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A809FD6B-669D-7A4D-F007-7BF9367CD547}"/>
                  </a:ext>
                </a:extLst>
              </p:cNvPr>
              <p:cNvSpPr/>
              <p:nvPr/>
            </p:nvSpPr>
            <p:spPr>
              <a:xfrm>
                <a:off x="7482378" y="4540832"/>
                <a:ext cx="564278" cy="276301"/>
              </a:xfrm>
              <a:custGeom>
                <a:avLst/>
                <a:gdLst>
                  <a:gd name="connsiteX0" fmla="*/ 282 w 564278"/>
                  <a:gd name="connsiteY0" fmla="*/ -485 h 276301"/>
                  <a:gd name="connsiteX1" fmla="*/ 564561 w 564278"/>
                  <a:gd name="connsiteY1" fmla="*/ -485 h 276301"/>
                  <a:gd name="connsiteX2" fmla="*/ 564561 w 564278"/>
                  <a:gd name="connsiteY2" fmla="*/ 275816 h 276301"/>
                  <a:gd name="connsiteX3" fmla="*/ 282 w 564278"/>
                  <a:gd name="connsiteY3" fmla="*/ 275816 h 27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4278" h="276301">
                    <a:moveTo>
                      <a:pt x="282" y="-485"/>
                    </a:moveTo>
                    <a:lnTo>
                      <a:pt x="564561" y="-485"/>
                    </a:lnTo>
                    <a:lnTo>
                      <a:pt x="564561" y="275816"/>
                    </a:lnTo>
                    <a:lnTo>
                      <a:pt x="282" y="275816"/>
                    </a:lnTo>
                    <a:close/>
                  </a:path>
                </a:pathLst>
              </a:custGeom>
              <a:noFill/>
              <a:ln w="6198" cap="rnd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E251BC86-B93D-EFE7-F086-3E1041DFADBB}"/>
                  </a:ext>
                </a:extLst>
              </p:cNvPr>
              <p:cNvSpPr txBox="1"/>
              <p:nvPr/>
            </p:nvSpPr>
            <p:spPr>
              <a:xfrm>
                <a:off x="7427231" y="4500063"/>
                <a:ext cx="678905" cy="223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0" spc="0" baseline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Power cell</a:t>
                </a:r>
              </a:p>
            </p:txBody>
          </p:sp>
        </p:grpSp>
        <p:grpSp>
          <p:nvGrpSpPr>
            <p:cNvPr id="281" name="Content Placeholder 7">
              <a:extLst>
                <a:ext uri="{FF2B5EF4-FFF2-40B4-BE49-F238E27FC236}">
                  <a16:creationId xmlns:a16="http://schemas.microsoft.com/office/drawing/2014/main" id="{4BD6D2FB-E1BE-CBCA-39AA-891FFEC75C59}"/>
                </a:ext>
              </a:extLst>
            </p:cNvPr>
            <p:cNvGrpSpPr/>
            <p:nvPr/>
          </p:nvGrpSpPr>
          <p:grpSpPr>
            <a:xfrm>
              <a:off x="8355582" y="4540832"/>
              <a:ext cx="564278" cy="276301"/>
              <a:chOff x="8355582" y="4540832"/>
              <a:chExt cx="564278" cy="276301"/>
            </a:xfrm>
          </p:grpSpPr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CD3D01C4-E9C4-9B9D-BBF3-996E9C60473C}"/>
                  </a:ext>
                </a:extLst>
              </p:cNvPr>
              <p:cNvSpPr/>
              <p:nvPr/>
            </p:nvSpPr>
            <p:spPr>
              <a:xfrm>
                <a:off x="8355582" y="4540832"/>
                <a:ext cx="564278" cy="276301"/>
              </a:xfrm>
              <a:custGeom>
                <a:avLst/>
                <a:gdLst>
                  <a:gd name="connsiteX0" fmla="*/ 387 w 564278"/>
                  <a:gd name="connsiteY0" fmla="*/ -485 h 276301"/>
                  <a:gd name="connsiteX1" fmla="*/ 564666 w 564278"/>
                  <a:gd name="connsiteY1" fmla="*/ -485 h 276301"/>
                  <a:gd name="connsiteX2" fmla="*/ 564666 w 564278"/>
                  <a:gd name="connsiteY2" fmla="*/ 275816 h 276301"/>
                  <a:gd name="connsiteX3" fmla="*/ 387 w 564278"/>
                  <a:gd name="connsiteY3" fmla="*/ 275816 h 27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4278" h="276301">
                    <a:moveTo>
                      <a:pt x="387" y="-485"/>
                    </a:moveTo>
                    <a:lnTo>
                      <a:pt x="564666" y="-485"/>
                    </a:lnTo>
                    <a:lnTo>
                      <a:pt x="564666" y="275816"/>
                    </a:lnTo>
                    <a:lnTo>
                      <a:pt x="387" y="275816"/>
                    </a:lnTo>
                    <a:close/>
                  </a:path>
                </a:pathLst>
              </a:custGeom>
              <a:noFill/>
              <a:ln w="6198" cap="rnd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E94FD17-D008-46AE-B9B9-71953CCD79E8}"/>
                  </a:ext>
                </a:extLst>
              </p:cNvPr>
              <p:cNvSpPr txBox="1"/>
              <p:nvPr/>
            </p:nvSpPr>
            <p:spPr>
              <a:xfrm>
                <a:off x="8300435" y="4500063"/>
                <a:ext cx="678905" cy="223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0" spc="0" baseline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Power cell</a:t>
                </a:r>
              </a:p>
            </p:txBody>
          </p:sp>
        </p:grp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588B92EF-552F-64A3-8218-369AD55622B7}"/>
                </a:ext>
              </a:extLst>
            </p:cNvPr>
            <p:cNvSpPr/>
            <p:nvPr/>
          </p:nvSpPr>
          <p:spPr>
            <a:xfrm>
              <a:off x="5099792" y="3771900"/>
              <a:ext cx="4189377" cy="3358864"/>
            </a:xfrm>
            <a:prstGeom prst="roundRect">
              <a:avLst>
                <a:gd name="adj" fmla="val 3055"/>
              </a:avLst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94198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2B0384-14F0-3A28-83AD-5611F2985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EBB1E3-9039-0B8C-B798-C886C68DE488}"/>
              </a:ext>
            </a:extLst>
          </p:cNvPr>
          <p:cNvSpPr txBox="1"/>
          <p:nvPr/>
        </p:nvSpPr>
        <p:spPr>
          <a:xfrm>
            <a:off x="89587" y="1674091"/>
            <a:ext cx="42352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Full wave resonance</a:t>
            </a:r>
            <a:endParaRPr lang="en-GB" dirty="0"/>
          </a:p>
        </p:txBody>
      </p:sp>
      <p:pic>
        <p:nvPicPr>
          <p:cNvPr id="11" name="Picture 10" descr="A diagram of a device&#10;&#10;Description automatically generated">
            <a:extLst>
              <a:ext uri="{FF2B5EF4-FFF2-40B4-BE49-F238E27FC236}">
                <a16:creationId xmlns:a16="http://schemas.microsoft.com/office/drawing/2014/main" id="{D8A116E3-1ADE-E3D5-B6BF-AC260247A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797" y="2074201"/>
            <a:ext cx="3514209" cy="3067061"/>
          </a:xfrm>
          <a:prstGeom prst="rect">
            <a:avLst/>
          </a:prstGeom>
        </p:spPr>
      </p:pic>
      <p:pic>
        <p:nvPicPr>
          <p:cNvPr id="15" name="Picture 14" descr="A diagram of a circuit&#10;&#10;Description automatically generated">
            <a:extLst>
              <a:ext uri="{FF2B5EF4-FFF2-40B4-BE49-F238E27FC236}">
                <a16:creationId xmlns:a16="http://schemas.microsoft.com/office/drawing/2014/main" id="{828EA5D8-E427-1FB9-4D41-F489CE413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493" y="2560493"/>
            <a:ext cx="4422996" cy="185148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32B5E76-FB3B-81D1-17D8-154C001D428B}"/>
              </a:ext>
            </a:extLst>
          </p:cNvPr>
          <p:cNvSpPr txBox="1"/>
          <p:nvPr/>
        </p:nvSpPr>
        <p:spPr>
          <a:xfrm>
            <a:off x="6333869" y="1759140"/>
            <a:ext cx="36254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Switched resonance</a:t>
            </a:r>
            <a:endParaRPr lang="en-GB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89D3FF4-CDED-5694-CD50-3CC0AB52FC7D}"/>
              </a:ext>
            </a:extLst>
          </p:cNvPr>
          <p:cNvSpPr txBox="1">
            <a:spLocks/>
          </p:cNvSpPr>
          <p:nvPr/>
        </p:nvSpPr>
        <p:spPr>
          <a:xfrm>
            <a:off x="30068" y="5158932"/>
            <a:ext cx="5061945" cy="1276467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/>
              <a:t>2 Harmonics add to shape the current / magnetic field in the magnets. </a:t>
            </a:r>
          </a:p>
          <a:p>
            <a:pPr marL="230188" indent="-230188"/>
            <a:r>
              <a:rPr lang="en-US" sz="1400" dirty="0"/>
              <a:t>Multi-resonance evolves until current is zero again</a:t>
            </a:r>
          </a:p>
          <a:p>
            <a:pPr marL="230188" indent="-230188"/>
            <a:r>
              <a:rPr lang="en-US" sz="1400" dirty="0"/>
              <a:t>Limited flexibility to change working conditions</a:t>
            </a:r>
          </a:p>
          <a:p>
            <a:pPr marL="230188" indent="-230188"/>
            <a:r>
              <a:rPr lang="en-US" sz="1400" dirty="0"/>
              <a:t>Simpler power electronics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43B21F6-ED41-77D9-7D66-2599D2082C83}"/>
              </a:ext>
            </a:extLst>
          </p:cNvPr>
          <p:cNvSpPr txBox="1">
            <a:spLocks/>
          </p:cNvSpPr>
          <p:nvPr/>
        </p:nvSpPr>
        <p:spPr>
          <a:xfrm>
            <a:off x="5176781" y="5146976"/>
            <a:ext cx="4782507" cy="1471090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/>
              <a:t>The discharge evolves in two phases:</a:t>
            </a:r>
          </a:p>
          <a:p>
            <a:pPr marL="230188" indent="-230188"/>
            <a:r>
              <a:rPr lang="en-US" sz="1400" dirty="0"/>
              <a:t>Magnets are preloaded to the injection </a:t>
            </a:r>
            <a:r>
              <a:rPr lang="en-US" sz="1400" dirty="0" err="1"/>
              <a:t>Bfield</a:t>
            </a:r>
            <a:r>
              <a:rPr lang="en-US" sz="1400" dirty="0"/>
              <a:t>, and quickly switched onto field rapid step up.</a:t>
            </a:r>
          </a:p>
          <a:p>
            <a:pPr marL="230188" indent="-230188"/>
            <a:r>
              <a:rPr lang="en-US" sz="1400" dirty="0"/>
              <a:t>Increased flexibility to change working conditions</a:t>
            </a:r>
          </a:p>
          <a:p>
            <a:pPr marL="230188" indent="-230188"/>
            <a:r>
              <a:rPr lang="en-US" sz="1400" dirty="0"/>
              <a:t>Power electronics more complicated</a:t>
            </a:r>
          </a:p>
          <a:p>
            <a:pPr marL="230188" indent="-230188"/>
            <a:endParaRPr lang="en-US" sz="1400" dirty="0"/>
          </a:p>
          <a:p>
            <a:pPr marL="230188" indent="-230188"/>
            <a:endParaRPr lang="en-US" sz="1400" dirty="0"/>
          </a:p>
          <a:p>
            <a:pPr marL="0" indent="0">
              <a:buFont typeface="Arial"/>
              <a:buNone/>
            </a:pPr>
            <a:endParaRPr lang="en-US" sz="14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5E1906-C3B4-A721-7FC3-D61A61AF536C}"/>
              </a:ext>
            </a:extLst>
          </p:cNvPr>
          <p:cNvSpPr txBox="1">
            <a:spLocks/>
          </p:cNvSpPr>
          <p:nvPr/>
        </p:nvSpPr>
        <p:spPr>
          <a:xfrm>
            <a:off x="272834" y="243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Autofit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Ideas for the full power-converters/magnets system</a:t>
            </a:r>
            <a:endParaRPr lang="en-GB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DD1495-B953-98D0-3004-1F039E1AB56B}"/>
              </a:ext>
            </a:extLst>
          </p:cNvPr>
          <p:cNvSpPr txBox="1"/>
          <p:nvPr/>
        </p:nvSpPr>
        <p:spPr>
          <a:xfrm>
            <a:off x="50001" y="908346"/>
            <a:ext cx="63888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What is a power cell: two concepts are considered here: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2366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C05D88-C701-9957-CCE1-7D22697F2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5C5EC2-3120-DD23-A41D-38AC1B6A9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Autofit/>
          </a:bodyPr>
          <a:lstStyle/>
          <a:p>
            <a:r>
              <a:rPr lang="en-US" sz="3200" dirty="0"/>
              <a:t>Ideas for the full power-converters/magnets system</a:t>
            </a:r>
            <a:endParaRPr lang="en-GB" sz="3200" dirty="0"/>
          </a:p>
        </p:txBody>
      </p:sp>
      <p:pic>
        <p:nvPicPr>
          <p:cNvPr id="11" name="Picture 10" descr="A diagram of a circuit&#10;&#10;Description automatically generated">
            <a:extLst>
              <a:ext uri="{FF2B5EF4-FFF2-40B4-BE49-F238E27FC236}">
                <a16:creationId xmlns:a16="http://schemas.microsoft.com/office/drawing/2014/main" id="{C7337429-CF59-FB25-DC19-CEB6AFEFD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13" y="1590038"/>
            <a:ext cx="4422996" cy="18514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6F7162B-B227-1A1F-63EA-8179D3530D72}"/>
              </a:ext>
            </a:extLst>
          </p:cNvPr>
          <p:cNvSpPr txBox="1"/>
          <p:nvPr/>
        </p:nvSpPr>
        <p:spPr>
          <a:xfrm>
            <a:off x="229013" y="1027193"/>
            <a:ext cx="36254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Switched resonance power cell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16AC1B-6E86-7781-7A86-E48A38CF1D8E}"/>
              </a:ext>
            </a:extLst>
          </p:cNvPr>
          <p:cNvSpPr txBox="1"/>
          <p:nvPr/>
        </p:nvSpPr>
        <p:spPr>
          <a:xfrm>
            <a:off x="5222557" y="1822548"/>
            <a:ext cx="46834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Different sizing of the </a:t>
            </a:r>
            <a:r>
              <a:rPr lang="en-US" dirty="0" err="1"/>
              <a:t>Cboost</a:t>
            </a:r>
            <a:r>
              <a:rPr lang="en-US" dirty="0"/>
              <a:t> and </a:t>
            </a:r>
            <a:r>
              <a:rPr lang="en-US" dirty="0" err="1"/>
              <a:t>Cpreload</a:t>
            </a:r>
            <a:r>
              <a:rPr lang="en-US" dirty="0"/>
              <a:t> can be tested and the </a:t>
            </a:r>
            <a:r>
              <a:rPr lang="en-US" dirty="0" err="1"/>
              <a:t>Bdot</a:t>
            </a:r>
            <a:r>
              <a:rPr lang="en-US" dirty="0"/>
              <a:t> max changed accordingly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389B83-9A19-C30B-2EA3-2F2A20846E14}"/>
              </a:ext>
            </a:extLst>
          </p:cNvPr>
          <p:cNvSpPr txBox="1"/>
          <p:nvPr/>
        </p:nvSpPr>
        <p:spPr>
          <a:xfrm>
            <a:off x="6462415" y="3628979"/>
            <a:ext cx="30092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Here </a:t>
            </a:r>
            <a:r>
              <a:rPr lang="en-US" dirty="0" err="1"/>
              <a:t>Bdot</a:t>
            </a:r>
            <a:r>
              <a:rPr lang="en-US" dirty="0"/>
              <a:t> max is 1.17pu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BF642C9-1580-5D47-E760-18D375C478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94" y="4102275"/>
            <a:ext cx="6311920" cy="3116739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48074BE-409B-38D8-3A0D-0234A4049C7C}"/>
              </a:ext>
            </a:extLst>
          </p:cNvPr>
          <p:cNvCxnSpPr>
            <a:stCxn id="14" idx="1"/>
          </p:cNvCxnSpPr>
          <p:nvPr/>
        </p:nvCxnSpPr>
        <p:spPr>
          <a:xfrm flipH="1">
            <a:off x="5024437" y="3829034"/>
            <a:ext cx="1437978" cy="4610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2A8CE47-CC7A-AACD-4D65-EF72CB666447}"/>
              </a:ext>
            </a:extLst>
          </p:cNvPr>
          <p:cNvSpPr txBox="1"/>
          <p:nvPr/>
        </p:nvSpPr>
        <p:spPr>
          <a:xfrm>
            <a:off x="6828003" y="6028137"/>
            <a:ext cx="30092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Preload and boost voltages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C1FC2A0-7209-8E9E-8CC3-0987C4FC4BBC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5284883" y="6228192"/>
            <a:ext cx="1543120" cy="2732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8B416C-3ACC-1116-0A44-76587EE8672C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2042160" y="6428247"/>
            <a:ext cx="6290466" cy="5367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390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225870</TotalTime>
  <Words>2177</Words>
  <Application>Microsoft Office PowerPoint</Application>
  <PresentationFormat>Custom</PresentationFormat>
  <Paragraphs>471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Symbol</vt:lpstr>
      <vt:lpstr>Times New Roman</vt:lpstr>
      <vt:lpstr>Office Theme</vt:lpstr>
      <vt:lpstr>Task3 of the mmWG: Present Status of the study and results </vt:lpstr>
      <vt:lpstr>Organization of the presentation</vt:lpstr>
      <vt:lpstr>Ultimate goal of Task3</vt:lpstr>
      <vt:lpstr>Accelerator Power and Energy: a general frame</vt:lpstr>
      <vt:lpstr>MAP dipole study (https://doi.org/10.1063/1.4965683) </vt:lpstr>
      <vt:lpstr>UNIBO dipole study</vt:lpstr>
      <vt:lpstr>Ideas for the full power-converters/magnets system</vt:lpstr>
      <vt:lpstr>PowerPoint Presentation</vt:lpstr>
      <vt:lpstr>Ideas for the full power-converters/magnets system</vt:lpstr>
      <vt:lpstr>Ideas for the full power-converters/magnets system</vt:lpstr>
      <vt:lpstr>Proposal for the subjects to analyze</vt:lpstr>
      <vt:lpstr>PowerPoint Presentation</vt:lpstr>
      <vt:lpstr>Overview of the powering circuits: Full Wave resonance</vt:lpstr>
      <vt:lpstr>Overview of the powering circuits: Switched resonance</vt:lpstr>
      <vt:lpstr>Overview of the magnet (dipole) model</vt:lpstr>
      <vt:lpstr>Overview of the magnet (dipole) model: field map</vt:lpstr>
      <vt:lpstr>PowerPoint Presentation</vt:lpstr>
      <vt:lpstr>PowerPoint Presentation</vt:lpstr>
      <vt:lpstr>PowerPoint Presentation</vt:lpstr>
      <vt:lpstr>Impact of the ramp shape on the Circuit: Full wave resonance</vt:lpstr>
      <vt:lpstr>Impact of the ramp shape on the Circuit: Switched resonance</vt:lpstr>
      <vt:lpstr>Impact of the ramp shape on the Magnets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Fulvio Boattini</cp:lastModifiedBy>
  <cp:revision>1019</cp:revision>
  <cp:lastPrinted>2021-09-29T09:15:00Z</cp:lastPrinted>
  <dcterms:created xsi:type="dcterms:W3CDTF">2019-06-07T07:36:38Z</dcterms:created>
  <dcterms:modified xsi:type="dcterms:W3CDTF">2023-10-30T12:09:48Z</dcterms:modified>
</cp:coreProperties>
</file>