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302" r:id="rId3"/>
    <p:sldId id="305" r:id="rId4"/>
    <p:sldId id="303" r:id="rId5"/>
    <p:sldId id="37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A8C8"/>
    <a:srgbClr val="5F5FA8"/>
    <a:srgbClr val="86BD24"/>
    <a:srgbClr val="003399"/>
    <a:srgbClr val="FC9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8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00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5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F4430-9DAD-4D0F-8F5C-20A0282A43E1}" type="datetimeFigureOut">
              <a:rPr lang="de-DE" smtClean="0"/>
              <a:t>06.12.23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F0F5A-9918-494A-8C8A-735AA3AA08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376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1850" indent="-34290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2A8C8"/>
                </a:solidFill>
              </a:rPr>
              <a:t>ASTRONET Roadmap – </a:t>
            </a:r>
            <a:r>
              <a:rPr lang="de-DE" sz="1600" dirty="0" err="1">
                <a:solidFill>
                  <a:srgbClr val="02A8C8"/>
                </a:solidFill>
              </a:rPr>
              <a:t>interaction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between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the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fields</a:t>
            </a:r>
            <a:r>
              <a:rPr lang="de-DE" sz="1600" dirty="0">
                <a:solidFill>
                  <a:srgbClr val="02A8C8"/>
                </a:solidFill>
              </a:rPr>
              <a:t>, </a:t>
            </a:r>
            <a:r>
              <a:rPr lang="de-DE" sz="1600" dirty="0" err="1">
                <a:solidFill>
                  <a:srgbClr val="02A8C8"/>
                </a:solidFill>
              </a:rPr>
              <a:t>strategic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</a:p>
          <a:p>
            <a:pPr marL="831850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EuCAPT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</a:p>
          <a:p>
            <a:pPr marL="1289050" lvl="1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to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increase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the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exchange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of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ideas</a:t>
            </a:r>
            <a:r>
              <a:rPr lang="de-DE" sz="1600" dirty="0">
                <a:solidFill>
                  <a:srgbClr val="02A8C8"/>
                </a:solidFill>
              </a:rPr>
              <a:t> and </a:t>
            </a:r>
            <a:r>
              <a:rPr lang="de-DE" sz="1600" dirty="0" err="1">
                <a:solidFill>
                  <a:srgbClr val="02A8C8"/>
                </a:solidFill>
              </a:rPr>
              <a:t>knowledge</a:t>
            </a:r>
            <a:r>
              <a:rPr lang="de-DE" sz="1600" dirty="0">
                <a:solidFill>
                  <a:srgbClr val="02A8C8"/>
                </a:solidFill>
              </a:rPr>
              <a:t>; </a:t>
            </a:r>
          </a:p>
          <a:p>
            <a:pPr marL="1289050" lvl="1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to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coordinate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scientific</a:t>
            </a:r>
            <a:r>
              <a:rPr lang="de-DE" sz="1600" dirty="0">
                <a:solidFill>
                  <a:srgbClr val="02A8C8"/>
                </a:solidFill>
              </a:rPr>
              <a:t> and </a:t>
            </a:r>
            <a:r>
              <a:rPr lang="de-DE" sz="1600" dirty="0" err="1">
                <a:solidFill>
                  <a:srgbClr val="02A8C8"/>
                </a:solidFill>
              </a:rPr>
              <a:t>training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activities</a:t>
            </a:r>
            <a:r>
              <a:rPr lang="de-DE" sz="1600" dirty="0">
                <a:solidFill>
                  <a:srgbClr val="02A8C8"/>
                </a:solidFill>
              </a:rPr>
              <a:t>; </a:t>
            </a:r>
          </a:p>
          <a:p>
            <a:pPr marL="1289050" lvl="1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to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help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scientists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attract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adequate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resources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for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their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projects</a:t>
            </a:r>
            <a:r>
              <a:rPr lang="de-DE" sz="1600" dirty="0">
                <a:solidFill>
                  <a:srgbClr val="02A8C8"/>
                </a:solidFill>
              </a:rPr>
              <a:t>; </a:t>
            </a:r>
          </a:p>
          <a:p>
            <a:pPr marL="1289050" lvl="1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to</a:t>
            </a:r>
            <a:r>
              <a:rPr lang="de-DE" sz="1600" dirty="0">
                <a:solidFill>
                  <a:srgbClr val="02A8C8"/>
                </a:solidFill>
              </a:rPr>
              <a:t> promote a </a:t>
            </a:r>
            <a:r>
              <a:rPr lang="de-DE" sz="1600" dirty="0" err="1">
                <a:solidFill>
                  <a:srgbClr val="02A8C8"/>
                </a:solidFill>
              </a:rPr>
              <a:t>stimulating</a:t>
            </a:r>
            <a:r>
              <a:rPr lang="de-DE" sz="1600" dirty="0">
                <a:solidFill>
                  <a:srgbClr val="02A8C8"/>
                </a:solidFill>
              </a:rPr>
              <a:t>, fair and open </a:t>
            </a:r>
            <a:r>
              <a:rPr lang="de-DE" sz="1600" dirty="0" err="1">
                <a:solidFill>
                  <a:srgbClr val="02A8C8"/>
                </a:solidFill>
              </a:rPr>
              <a:t>environment</a:t>
            </a:r>
            <a:r>
              <a:rPr lang="de-DE" sz="1600" dirty="0">
                <a:solidFill>
                  <a:srgbClr val="02A8C8"/>
                </a:solidFill>
              </a:rPr>
              <a:t> in </a:t>
            </a:r>
            <a:r>
              <a:rPr lang="de-DE" sz="1600" dirty="0" err="1">
                <a:solidFill>
                  <a:srgbClr val="02A8C8"/>
                </a:solidFill>
              </a:rPr>
              <a:t>which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young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scientists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can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thrive</a:t>
            </a:r>
            <a:endParaRPr lang="de-DE" sz="1600" dirty="0">
              <a:solidFill>
                <a:srgbClr val="02A8C8"/>
              </a:solidFill>
            </a:endParaRPr>
          </a:p>
          <a:p>
            <a:pPr marL="1289050" lvl="1" indent="-342900"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02A8C8"/>
              </a:solidFill>
            </a:endParaRPr>
          </a:p>
          <a:p>
            <a:pPr marL="1289050" lvl="1" indent="-342900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02A8C8"/>
                </a:solidFill>
              </a:rPr>
              <a:t>Coordination</a:t>
            </a:r>
            <a:r>
              <a:rPr lang="de-DE" sz="1600" dirty="0">
                <a:solidFill>
                  <a:srgbClr val="02A8C8"/>
                </a:solidFill>
              </a:rPr>
              <a:t> </a:t>
            </a:r>
            <a:r>
              <a:rPr lang="de-DE" sz="1600" dirty="0" err="1">
                <a:solidFill>
                  <a:srgbClr val="02A8C8"/>
                </a:solidFill>
              </a:rPr>
              <a:t>of</a:t>
            </a:r>
            <a:r>
              <a:rPr lang="de-DE" sz="1600" dirty="0">
                <a:solidFill>
                  <a:srgbClr val="02A8C8"/>
                </a:solidFill>
              </a:rPr>
              <a:t> Deep Underground Labs (DULs)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5F0F5A-9918-494A-8C8A-735AA3AA08C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1828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0" y="2131977"/>
            <a:ext cx="4038599" cy="743022"/>
          </a:xfrm>
          <a:prstGeom prst="rect">
            <a:avLst/>
          </a:prstGeom>
        </p:spPr>
      </p:pic>
      <p:cxnSp>
        <p:nvCxnSpPr>
          <p:cNvPr id="9" name="Gerader Verbinder 8"/>
          <p:cNvCxnSpPr/>
          <p:nvPr userDrawn="1"/>
        </p:nvCxnSpPr>
        <p:spPr>
          <a:xfrm>
            <a:off x="3581400" y="3245225"/>
            <a:ext cx="6136341" cy="0"/>
          </a:xfrm>
          <a:prstGeom prst="line">
            <a:avLst/>
          </a:prstGeom>
          <a:ln w="381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4813738" y="3306185"/>
            <a:ext cx="5854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Astroparticle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Physics</a:t>
            </a:r>
            <a:r>
              <a:rPr lang="de-DE" sz="2000" b="1" dirty="0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European </a:t>
            </a:r>
            <a:r>
              <a:rPr lang="de-DE" sz="2000" b="1" dirty="0" err="1">
                <a:solidFill>
                  <a:srgbClr val="02A8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Consortium</a:t>
            </a:r>
            <a:endParaRPr lang="de-DE" sz="2000" b="1" dirty="0">
              <a:solidFill>
                <a:srgbClr val="02A8C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945931" y="4792717"/>
            <a:ext cx="6190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Name</a:t>
            </a:r>
            <a:r>
              <a:rPr lang="de-DE" b="1" baseline="0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|</a:t>
            </a:r>
            <a:r>
              <a:rPr lang="de-DE" b="1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Institute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Meeting | Place | Date</a:t>
            </a:r>
            <a:endParaRPr lang="de-DE" b="1" dirty="0">
              <a:solidFill>
                <a:srgbClr val="5F5FA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b="1" dirty="0">
              <a:solidFill>
                <a:srgbClr val="5F5FA8"/>
              </a:solidFill>
              <a:latin typeface="Desy Neue Helvetica 45 Light" panose="020B04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9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760" y="0"/>
            <a:ext cx="10515600" cy="1325563"/>
          </a:xfrm>
        </p:spPr>
        <p:txBody>
          <a:bodyPr>
            <a:normAutofit/>
          </a:bodyPr>
          <a:lstStyle>
            <a:lvl1pPr>
              <a:defRPr sz="4000"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b="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857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"/>
          <p:cNvSpPr txBox="1">
            <a:spLocks/>
          </p:cNvSpPr>
          <p:nvPr userDrawn="1"/>
        </p:nvSpPr>
        <p:spPr>
          <a:xfrm>
            <a:off x="103410" y="273"/>
            <a:ext cx="1086938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5F5FA8"/>
                </a:solidFill>
                <a:latin typeface="Desy Neue Helvetica 45 Light" panose="020B0403020202020204" pitchFamily="34" charset="0"/>
                <a:ea typeface="+mj-ea"/>
                <a:cs typeface="+mj-cs"/>
              </a:defRPr>
            </a:lvl1pPr>
          </a:lstStyle>
          <a:p>
            <a:r>
              <a:rPr lang="de-DE" b="0" dirty="0">
                <a:latin typeface="Helvetica" panose="020B0604020202020204" pitchFamily="34" charset="0"/>
                <a:cs typeface="Helvetica" panose="020B0604020202020204" pitchFamily="34" charset="0"/>
              </a:rPr>
              <a:t>Titelmasterformat durch Klicken bearbeiten</a:t>
            </a:r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797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5" name="Gerader Verbinder 14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4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3411" y="273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5F5FA8"/>
                </a:solidFill>
                <a:latin typeface="Desy Neue Helvetica 45 Light" panose="020B04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0" y="1073150"/>
            <a:ext cx="7199586" cy="0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306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634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3" name="Gerader Verbinder 12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84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0" y="2057225"/>
            <a:ext cx="4772025" cy="175"/>
          </a:xfrm>
          <a:prstGeom prst="line">
            <a:avLst/>
          </a:prstGeom>
          <a:ln w="28575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823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F5FA8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D3DA8BA0-3929-4BDA-8CB8-9F59933E964A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0" y="6261463"/>
            <a:ext cx="12192000" cy="26126"/>
          </a:xfrm>
          <a:prstGeom prst="line">
            <a:avLst/>
          </a:prstGeom>
          <a:ln w="12700">
            <a:solidFill>
              <a:srgbClr val="02A8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834" y="183310"/>
            <a:ext cx="1212794" cy="157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1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F5FA8"/>
          </a:solidFill>
          <a:latin typeface="Helvetica" panose="020B0604020202020204" pitchFamily="34" charset="0"/>
          <a:ea typeface="+mj-ea"/>
          <a:cs typeface="Helvetica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F5FA8"/>
          </a:solidFill>
          <a:latin typeface="Helvetica" panose="020B0604020202020204" pitchFamily="34" charset="0"/>
          <a:ea typeface="+mn-ea"/>
          <a:cs typeface="Helvetica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88D748B9-6AF1-F949-AC43-882BDC75BC80}"/>
              </a:ext>
            </a:extLst>
          </p:cNvPr>
          <p:cNvSpPr/>
          <p:nvPr/>
        </p:nvSpPr>
        <p:spPr>
          <a:xfrm>
            <a:off x="804231" y="4693186"/>
            <a:ext cx="3338111" cy="110168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5808B8C-0F2F-998D-4C6C-8A77DB14A230}"/>
              </a:ext>
            </a:extLst>
          </p:cNvPr>
          <p:cNvSpPr txBox="1"/>
          <p:nvPr/>
        </p:nvSpPr>
        <p:spPr>
          <a:xfrm>
            <a:off x="1504709" y="4196081"/>
            <a:ext cx="8681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5F5FA8"/>
                </a:solidFill>
              </a:rPr>
              <a:t>Katharina </a:t>
            </a:r>
            <a:r>
              <a:rPr lang="de-DE" b="1" dirty="0" err="1">
                <a:solidFill>
                  <a:srgbClr val="5F5FA8"/>
                </a:solidFill>
              </a:rPr>
              <a:t>Henjes</a:t>
            </a:r>
            <a:r>
              <a:rPr lang="de-DE" b="1" dirty="0">
                <a:solidFill>
                  <a:srgbClr val="5F5FA8"/>
                </a:solidFill>
              </a:rPr>
              <a:t>-Kunst</a:t>
            </a:r>
          </a:p>
          <a:p>
            <a:r>
              <a:rPr lang="de-DE" b="1" dirty="0">
                <a:solidFill>
                  <a:srgbClr val="5F5FA8"/>
                </a:solidFill>
              </a:rPr>
              <a:t>The </a:t>
            </a:r>
            <a:r>
              <a:rPr lang="de-DE" b="1" dirty="0" err="1">
                <a:solidFill>
                  <a:srgbClr val="5F5FA8"/>
                </a:solidFill>
              </a:rPr>
              <a:t>future</a:t>
            </a:r>
            <a:r>
              <a:rPr lang="de-DE" b="1" dirty="0">
                <a:solidFill>
                  <a:srgbClr val="5F5FA8"/>
                </a:solidFill>
              </a:rPr>
              <a:t> </a:t>
            </a:r>
            <a:r>
              <a:rPr lang="de-DE" b="1" dirty="0" err="1">
                <a:solidFill>
                  <a:srgbClr val="5F5FA8"/>
                </a:solidFill>
              </a:rPr>
              <a:t>of</a:t>
            </a:r>
            <a:r>
              <a:rPr lang="de-DE" b="1" dirty="0">
                <a:solidFill>
                  <a:srgbClr val="5F5FA8"/>
                </a:solidFill>
              </a:rPr>
              <a:t> </a:t>
            </a:r>
            <a:r>
              <a:rPr lang="de-DE" b="1" dirty="0" err="1">
                <a:solidFill>
                  <a:srgbClr val="5F5FA8"/>
                </a:solidFill>
              </a:rPr>
              <a:t>Astroparticle</a:t>
            </a:r>
            <a:r>
              <a:rPr lang="de-DE" b="1" dirty="0">
                <a:solidFill>
                  <a:srgbClr val="5F5FA8"/>
                </a:solidFill>
              </a:rPr>
              <a:t> Physics in Europe: Embedding </a:t>
            </a:r>
            <a:r>
              <a:rPr lang="de-DE" b="1" dirty="0" err="1">
                <a:solidFill>
                  <a:srgbClr val="5F5FA8"/>
                </a:solidFill>
              </a:rPr>
              <a:t>Astroparticle</a:t>
            </a:r>
            <a:r>
              <a:rPr lang="de-DE" b="1" dirty="0">
                <a:solidFill>
                  <a:srgbClr val="5F5FA8"/>
                </a:solidFill>
              </a:rPr>
              <a:t> Physics</a:t>
            </a:r>
          </a:p>
          <a:p>
            <a:r>
              <a:rPr lang="de-DE" b="1" dirty="0" err="1">
                <a:solidFill>
                  <a:srgbClr val="5F5FA8"/>
                </a:solidFill>
              </a:rPr>
              <a:t>Brussels</a:t>
            </a:r>
            <a:r>
              <a:rPr lang="de-DE" b="1" dirty="0">
                <a:solidFill>
                  <a:srgbClr val="5F5FA8"/>
                </a:solidFill>
              </a:rPr>
              <a:t>, 7th </a:t>
            </a:r>
            <a:r>
              <a:rPr lang="de-DE" b="1" dirty="0" err="1">
                <a:solidFill>
                  <a:srgbClr val="5F5FA8"/>
                </a:solidFill>
              </a:rPr>
              <a:t>of</a:t>
            </a:r>
            <a:r>
              <a:rPr lang="de-DE" b="1" dirty="0">
                <a:solidFill>
                  <a:srgbClr val="5F5FA8"/>
                </a:solidFill>
              </a:rPr>
              <a:t> </a:t>
            </a:r>
            <a:r>
              <a:rPr lang="de-DE" b="1" dirty="0" err="1">
                <a:solidFill>
                  <a:srgbClr val="5F5FA8"/>
                </a:solidFill>
              </a:rPr>
              <a:t>December</a:t>
            </a:r>
            <a:r>
              <a:rPr lang="de-DE" b="1" dirty="0">
                <a:solidFill>
                  <a:srgbClr val="5F5FA8"/>
                </a:solidFill>
              </a:rPr>
              <a:t> 2023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796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Scientific Excellence, but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? 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2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00850" y="1412495"/>
            <a:ext cx="987329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C15E2B-A83E-D63E-F8B1-6CB533092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040" y="1157513"/>
            <a:ext cx="8634346" cy="509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9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B18331F-7835-CA1E-18AB-FFA0FDE161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536" y="1941249"/>
            <a:ext cx="6426200" cy="36894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Funding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3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3999" y="1283970"/>
            <a:ext cx="5772001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Stable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funding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is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needed</a:t>
            </a:r>
            <a:r>
              <a:rPr lang="de-DE" sz="2000" dirty="0">
                <a:solidFill>
                  <a:srgbClr val="02A8C8"/>
                </a:solidFill>
              </a:rPr>
              <a:t>, but so </a:t>
            </a:r>
            <a:r>
              <a:rPr lang="de-DE" sz="2000" dirty="0" err="1">
                <a:solidFill>
                  <a:srgbClr val="02A8C8"/>
                </a:solidFill>
              </a:rPr>
              <a:t>is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effective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governance</a:t>
            </a:r>
            <a:r>
              <a:rPr lang="de-DE" sz="2000" dirty="0">
                <a:solidFill>
                  <a:srgbClr val="02A8C8"/>
                </a:solidFill>
              </a:rPr>
              <a:t> and </a:t>
            </a:r>
            <a:r>
              <a:rPr lang="de-DE" sz="2000" dirty="0" err="1">
                <a:solidFill>
                  <a:srgbClr val="02A8C8"/>
                </a:solidFill>
              </a:rPr>
              <a:t>planning</a:t>
            </a:r>
            <a:r>
              <a:rPr lang="de-DE" sz="2000" dirty="0">
                <a:solidFill>
                  <a:srgbClr val="02A8C8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We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need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use</a:t>
            </a:r>
            <a:r>
              <a:rPr lang="de-DE" sz="2000" dirty="0">
                <a:solidFill>
                  <a:srgbClr val="02A8C8"/>
                </a:solidFill>
              </a:rPr>
              <a:t> APPEC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lobby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for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funding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opportunities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for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astroparticle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physics</a:t>
            </a:r>
            <a:r>
              <a:rPr lang="de-DE" sz="2000" dirty="0">
                <a:solidFill>
                  <a:srgbClr val="02A8C8"/>
                </a:solidFill>
              </a:rPr>
              <a:t> and </a:t>
            </a:r>
            <a:r>
              <a:rPr lang="de-DE" sz="2000" dirty="0" err="1">
                <a:solidFill>
                  <a:srgbClr val="02A8C8"/>
                </a:solidFill>
              </a:rPr>
              <a:t>beyond</a:t>
            </a:r>
            <a:endParaRPr lang="de-DE" sz="2000" dirty="0">
              <a:solidFill>
                <a:srgbClr val="02A8C8"/>
              </a:solidFill>
            </a:endParaRPr>
          </a:p>
          <a:p>
            <a:endParaRPr lang="de-DE" sz="20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HE Strategic Plan 2025-27 </a:t>
            </a:r>
            <a:r>
              <a:rPr lang="de-DE" sz="2000" dirty="0" err="1">
                <a:solidFill>
                  <a:srgbClr val="02A8C8"/>
                </a:solidFill>
              </a:rPr>
              <a:t>under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discussion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until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mid-December</a:t>
            </a:r>
            <a:endParaRPr lang="de-DE" sz="2000" dirty="0">
              <a:solidFill>
                <a:srgbClr val="02A8C8"/>
              </a:solidFill>
            </a:endParaRPr>
          </a:p>
          <a:p>
            <a:endParaRPr lang="de-DE" sz="20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2A8C8"/>
                </a:solidFill>
              </a:rPr>
              <a:t>FP10 </a:t>
            </a:r>
            <a:r>
              <a:rPr lang="de-DE" sz="2000" dirty="0" err="1">
                <a:solidFill>
                  <a:srgbClr val="02A8C8"/>
                </a:solidFill>
              </a:rPr>
              <a:t>preparation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is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approaching</a:t>
            </a:r>
            <a:endParaRPr lang="de-DE" sz="20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We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want</a:t>
            </a:r>
            <a:r>
              <a:rPr lang="de-DE" sz="2000" dirty="0">
                <a:solidFill>
                  <a:srgbClr val="02A8C8"/>
                </a:solidFill>
              </a:rPr>
              <a:t> and </a:t>
            </a:r>
            <a:r>
              <a:rPr lang="de-DE" sz="2000" dirty="0" err="1">
                <a:solidFill>
                  <a:srgbClr val="02A8C8"/>
                </a:solidFill>
              </a:rPr>
              <a:t>have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to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collaborate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with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neighbouring</a:t>
            </a:r>
            <a:r>
              <a:rPr lang="de-DE" sz="2000" dirty="0">
                <a:solidFill>
                  <a:srgbClr val="02A8C8"/>
                </a:solidFill>
              </a:rPr>
              <a:t> </a:t>
            </a:r>
            <a:r>
              <a:rPr lang="de-DE" sz="2000" dirty="0" err="1">
                <a:solidFill>
                  <a:srgbClr val="02A8C8"/>
                </a:solidFill>
              </a:rPr>
              <a:t>fields</a:t>
            </a:r>
            <a:r>
              <a:rPr lang="de-DE" sz="2000" dirty="0">
                <a:solidFill>
                  <a:srgbClr val="02A8C8"/>
                </a:solidFill>
              </a:rPr>
              <a:t> and </a:t>
            </a:r>
            <a:r>
              <a:rPr lang="de-DE" sz="2000" dirty="0" err="1">
                <a:solidFill>
                  <a:srgbClr val="02A8C8"/>
                </a:solidFill>
              </a:rPr>
              <a:t>within</a:t>
            </a:r>
            <a:r>
              <a:rPr lang="de-DE" sz="2000" dirty="0">
                <a:solidFill>
                  <a:srgbClr val="02A8C8"/>
                </a:solidFill>
              </a:rPr>
              <a:t> Europe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2A8C8"/>
                </a:solidFill>
              </a:rPr>
              <a:t>synergies</a:t>
            </a:r>
            <a:r>
              <a:rPr lang="de-DE" sz="2000" dirty="0">
                <a:solidFill>
                  <a:srgbClr val="02A8C8"/>
                </a:solidFill>
              </a:rPr>
              <a:t>!</a:t>
            </a:r>
          </a:p>
          <a:p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</a:endParaRPr>
          </a:p>
          <a:p>
            <a:endParaRPr lang="de-DE" sz="2400" dirty="0">
              <a:solidFill>
                <a:srgbClr val="02A8C8"/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80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Socio-Economic</a:t>
            </a:r>
            <a:r>
              <a:rPr lang="de-DE" dirty="0"/>
              <a:t> Impact 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4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540412"/>
            <a:ext cx="520583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Scientific excellence </a:t>
            </a:r>
            <a:r>
              <a:rPr lang="de-DE" sz="2400" dirty="0" err="1">
                <a:solidFill>
                  <a:srgbClr val="02A8C8"/>
                </a:solidFill>
              </a:rPr>
              <a:t>is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interesting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us</a:t>
            </a:r>
            <a:r>
              <a:rPr lang="de-DE" sz="2400" dirty="0">
                <a:solidFill>
                  <a:srgbClr val="02A8C8"/>
                </a:solidFill>
              </a:rPr>
              <a:t> - but </a:t>
            </a:r>
            <a:r>
              <a:rPr lang="de-DE" sz="2400" dirty="0" err="1">
                <a:solidFill>
                  <a:srgbClr val="02A8C8"/>
                </a:solidFill>
              </a:rPr>
              <a:t>what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about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others</a:t>
            </a:r>
            <a:r>
              <a:rPr lang="de-DE" sz="2400" dirty="0">
                <a:solidFill>
                  <a:srgbClr val="02A8C8"/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People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all </a:t>
            </a:r>
            <a:r>
              <a:rPr lang="de-DE" sz="2400" dirty="0" err="1">
                <a:solidFill>
                  <a:srgbClr val="02A8C8"/>
                </a:solidFill>
              </a:rPr>
              <a:t>ages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need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understand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benefits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basic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research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for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society</a:t>
            </a:r>
            <a:r>
              <a:rPr lang="de-DE" sz="2400" dirty="0">
                <a:solidFill>
                  <a:srgbClr val="02A8C8"/>
                </a:solidFill>
              </a:rPr>
              <a:t> - so </a:t>
            </a:r>
            <a:r>
              <a:rPr lang="de-DE" sz="2400" dirty="0" err="1">
                <a:solidFill>
                  <a:srgbClr val="02A8C8"/>
                </a:solidFill>
              </a:rPr>
              <a:t>we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need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learn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how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show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communicate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them</a:t>
            </a:r>
            <a:r>
              <a:rPr lang="de-DE" sz="2400" dirty="0">
                <a:solidFill>
                  <a:srgbClr val="02A8C8"/>
                </a:solidFill>
              </a:rPr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Bringing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these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benefits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society-policy-science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dialogue</a:t>
            </a:r>
            <a:endParaRPr lang="de-DE" sz="2400" dirty="0">
              <a:solidFill>
                <a:srgbClr val="02A8C8"/>
              </a:solidFill>
            </a:endParaRPr>
          </a:p>
          <a:p>
            <a:pPr marL="46038"/>
            <a:endParaRPr lang="de-DE" sz="2400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0E9095-86C6-A688-7E4B-BFDB8E595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831" y="1878478"/>
            <a:ext cx="5582418" cy="371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8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Innovation</a:t>
            </a:r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324000" y="1325561"/>
            <a:ext cx="7997040" cy="47587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5F5FA8"/>
              </a:solidFill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DE"/>
              <a:t>07.12.2023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The Future of Astroparticle Physics in Europe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3DA8BA0-3929-4BDA-8CB8-9F59933E964A}" type="slidenum">
              <a:rPr lang="de-DE" smtClean="0"/>
              <a:t>5</a:t>
            </a:fld>
            <a:endParaRPr lang="de-DE"/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31973A82-B74B-3548-BFBD-C08F5ACC9456}"/>
              </a:ext>
            </a:extLst>
          </p:cNvPr>
          <p:cNvSpPr txBox="1">
            <a:spLocks/>
          </p:cNvSpPr>
          <p:nvPr/>
        </p:nvSpPr>
        <p:spPr>
          <a:xfrm>
            <a:off x="324000" y="1597648"/>
            <a:ext cx="10628480" cy="3766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esy Neue Helvetica 55 Roman" panose="020B05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>
              <a:solidFill>
                <a:srgbClr val="02A8C8"/>
              </a:solidFill>
            </a:endParaRPr>
          </a:p>
          <a:p>
            <a:pPr marL="457200" lvl="1" indent="0">
              <a:buNone/>
            </a:pPr>
            <a:endParaRPr lang="de-DE" dirty="0">
              <a:solidFill>
                <a:srgbClr val="02A8C8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418071D-EE67-E1A9-1D49-16C8EBA715CA}"/>
              </a:ext>
            </a:extLst>
          </p:cNvPr>
          <p:cNvSpPr txBox="1"/>
          <p:nvPr/>
        </p:nvSpPr>
        <p:spPr>
          <a:xfrm>
            <a:off x="324000" y="1131570"/>
            <a:ext cx="5854062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Basic </a:t>
            </a:r>
            <a:r>
              <a:rPr lang="de-DE" sz="2400" dirty="0" err="1">
                <a:solidFill>
                  <a:srgbClr val="02A8C8"/>
                </a:solidFill>
              </a:rPr>
              <a:t>research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research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infrastructures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play</a:t>
            </a:r>
            <a:r>
              <a:rPr lang="de-DE" sz="2400" dirty="0">
                <a:solidFill>
                  <a:srgbClr val="02A8C8"/>
                </a:solidFill>
              </a:rPr>
              <a:t> a </a:t>
            </a:r>
            <a:r>
              <a:rPr lang="de-DE" sz="2400" dirty="0" err="1">
                <a:solidFill>
                  <a:srgbClr val="02A8C8"/>
                </a:solidFill>
              </a:rPr>
              <a:t>crucial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role</a:t>
            </a:r>
            <a:r>
              <a:rPr lang="de-DE" sz="2400" dirty="0">
                <a:solidFill>
                  <a:srgbClr val="02A8C8"/>
                </a:solidFill>
              </a:rPr>
              <a:t> in </a:t>
            </a:r>
            <a:r>
              <a:rPr lang="de-DE" sz="2400" dirty="0" err="1">
                <a:solidFill>
                  <a:srgbClr val="02A8C8"/>
                </a:solidFill>
              </a:rPr>
              <a:t>Europe's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ability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generate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new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knowledge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innovation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understand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address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environmental, </a:t>
            </a:r>
            <a:r>
              <a:rPr lang="de-DE" sz="2400" dirty="0" err="1">
                <a:solidFill>
                  <a:srgbClr val="02A8C8"/>
                </a:solidFill>
              </a:rPr>
              <a:t>societal</a:t>
            </a:r>
            <a:r>
              <a:rPr lang="de-DE" sz="2400" dirty="0">
                <a:solidFill>
                  <a:srgbClr val="02A8C8"/>
                </a:solidFill>
              </a:rPr>
              <a:t> and </a:t>
            </a:r>
            <a:r>
              <a:rPr lang="de-DE" sz="2400" dirty="0" err="1">
                <a:solidFill>
                  <a:srgbClr val="02A8C8"/>
                </a:solidFill>
              </a:rPr>
              <a:t>economic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challenges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we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face</a:t>
            </a:r>
            <a:r>
              <a:rPr lang="de-DE" sz="2400" dirty="0">
                <a:solidFill>
                  <a:srgbClr val="02A8C8"/>
                </a:solidFill>
              </a:rPr>
              <a:t>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2A8C8"/>
                </a:solidFill>
              </a:rPr>
              <a:t>But: </a:t>
            </a:r>
            <a:r>
              <a:rPr lang="de-DE" sz="2400" dirty="0" err="1">
                <a:solidFill>
                  <a:srgbClr val="02A8C8"/>
                </a:solidFill>
              </a:rPr>
              <a:t>We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must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take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into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account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the</a:t>
            </a:r>
            <a:r>
              <a:rPr lang="de-DE" sz="2400" dirty="0">
                <a:solidFill>
                  <a:srgbClr val="02A8C8"/>
                </a:solidFill>
              </a:rPr>
              <a:t> environmental and </a:t>
            </a:r>
            <a:r>
              <a:rPr lang="de-DE" sz="2400" dirty="0" err="1">
                <a:solidFill>
                  <a:srgbClr val="02A8C8"/>
                </a:solidFill>
              </a:rPr>
              <a:t>climate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footprint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of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our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research</a:t>
            </a:r>
            <a:r>
              <a:rPr lang="de-DE" sz="2400" dirty="0">
                <a:solidFill>
                  <a:srgbClr val="02A8C8"/>
                </a:solidFill>
              </a:rPr>
              <a:t>.</a:t>
            </a:r>
          </a:p>
          <a:p>
            <a:pPr lvl="1"/>
            <a:endParaRPr lang="de-DE" sz="2400" dirty="0">
              <a:solidFill>
                <a:srgbClr val="02A8C8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rgbClr val="02A8C8"/>
                </a:solidFill>
              </a:rPr>
              <a:t>We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can</a:t>
            </a:r>
            <a:r>
              <a:rPr lang="de-DE" sz="2400" dirty="0">
                <a:solidFill>
                  <a:srgbClr val="02A8C8"/>
                </a:solidFill>
              </a:rPr>
              <a:t> do </a:t>
            </a:r>
            <a:r>
              <a:rPr lang="de-DE" sz="2400" dirty="0" err="1">
                <a:solidFill>
                  <a:srgbClr val="02A8C8"/>
                </a:solidFill>
              </a:rPr>
              <a:t>it</a:t>
            </a:r>
            <a:r>
              <a:rPr lang="de-DE" sz="2400" dirty="0">
                <a:solidFill>
                  <a:srgbClr val="02A8C8"/>
                </a:solidFill>
              </a:rPr>
              <a:t> </a:t>
            </a:r>
            <a:r>
              <a:rPr lang="de-DE" sz="2400" dirty="0" err="1">
                <a:solidFill>
                  <a:srgbClr val="02A8C8"/>
                </a:solidFill>
              </a:rPr>
              <a:t>together</a:t>
            </a:r>
            <a:r>
              <a:rPr lang="de-DE" sz="2400" dirty="0">
                <a:solidFill>
                  <a:srgbClr val="02A8C8"/>
                </a:solidFill>
              </a:rPr>
              <a:t>!</a:t>
            </a:r>
          </a:p>
          <a:p>
            <a:pPr marL="1289050" lvl="1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3185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3185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49313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  <a:p>
            <a:pPr marL="817563" lvl="1" indent="-360363">
              <a:buFont typeface="Arial" panose="020B0604020202020204" pitchFamily="34" charset="0"/>
              <a:buChar char="•"/>
            </a:pPr>
            <a:endParaRPr lang="de-DE" sz="2400" dirty="0">
              <a:solidFill>
                <a:srgbClr val="02A8C8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32F25DC-716E-CB58-B184-3820ED854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88661"/>
            <a:ext cx="5683038" cy="332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91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PPEC_template.pptx" id="{5B5546DE-4402-44B3-AABD-E1BE70771B50}" vid="{62AEBDAF-CCE3-4D25-923E-67B66F1CCA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282</Words>
  <Application>Microsoft Macintosh PowerPoint</Application>
  <PresentationFormat>Breitbild</PresentationFormat>
  <Paragraphs>56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Desy Neue Helvetica 45 Light</vt:lpstr>
      <vt:lpstr>Desy Neue Helvetica 55 Roman</vt:lpstr>
      <vt:lpstr>Helvetica</vt:lpstr>
      <vt:lpstr>Office Theme</vt:lpstr>
      <vt:lpstr>PowerPoint-Präsentation</vt:lpstr>
      <vt:lpstr>Scientific Excellence, but what more? </vt:lpstr>
      <vt:lpstr>Funding</vt:lpstr>
      <vt:lpstr>Socio-Economic Impact </vt:lpstr>
      <vt:lpstr>Innovation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Link, Katrin (IKP)</dc:creator>
  <cp:lastModifiedBy>Microsoft Office User</cp:lastModifiedBy>
  <cp:revision>103</cp:revision>
  <dcterms:created xsi:type="dcterms:W3CDTF">2019-10-10T13:52:09Z</dcterms:created>
  <dcterms:modified xsi:type="dcterms:W3CDTF">2023-12-07T15:15:49Z</dcterms:modified>
</cp:coreProperties>
</file>