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9"/>
  </p:notesMasterIdLst>
  <p:sldIdLst>
    <p:sldId id="257" r:id="rId2"/>
    <p:sldId id="275" r:id="rId3"/>
    <p:sldId id="277" r:id="rId4"/>
    <p:sldId id="299" r:id="rId5"/>
    <p:sldId id="303" r:id="rId6"/>
    <p:sldId id="298" r:id="rId7"/>
    <p:sldId id="304" r:id="rId8"/>
    <p:sldId id="306" r:id="rId9"/>
    <p:sldId id="301" r:id="rId10"/>
    <p:sldId id="315" r:id="rId11"/>
    <p:sldId id="314" r:id="rId12"/>
    <p:sldId id="316" r:id="rId13"/>
    <p:sldId id="317" r:id="rId14"/>
    <p:sldId id="319" r:id="rId15"/>
    <p:sldId id="320" r:id="rId16"/>
    <p:sldId id="302" r:id="rId17"/>
    <p:sldId id="296" r:id="rId18"/>
    <p:sldId id="297" r:id="rId19"/>
    <p:sldId id="327" r:id="rId20"/>
    <p:sldId id="280" r:id="rId21"/>
    <p:sldId id="324" r:id="rId22"/>
    <p:sldId id="322" r:id="rId23"/>
    <p:sldId id="325" r:id="rId24"/>
    <p:sldId id="323" r:id="rId25"/>
    <p:sldId id="326" r:id="rId26"/>
    <p:sldId id="318" r:id="rId27"/>
    <p:sldId id="271" r:id="rId2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32B3EF5C-9EC0-4BD5-B115-DF2C2BCC97AB}">
          <p14:sldIdLst>
            <p14:sldId id="257"/>
            <p14:sldId id="275"/>
            <p14:sldId id="277"/>
            <p14:sldId id="299"/>
            <p14:sldId id="303"/>
            <p14:sldId id="298"/>
            <p14:sldId id="304"/>
            <p14:sldId id="306"/>
            <p14:sldId id="301"/>
            <p14:sldId id="315"/>
            <p14:sldId id="314"/>
            <p14:sldId id="316"/>
            <p14:sldId id="317"/>
            <p14:sldId id="319"/>
            <p14:sldId id="320"/>
            <p14:sldId id="302"/>
            <p14:sldId id="296"/>
          </p14:sldIdLst>
        </p14:section>
        <p14:section name="Back-up" id="{D4964D4F-A85B-4476-9B92-0014E164E4AC}">
          <p14:sldIdLst>
            <p14:sldId id="297"/>
            <p14:sldId id="327"/>
            <p14:sldId id="280"/>
            <p14:sldId id="324"/>
            <p14:sldId id="322"/>
            <p14:sldId id="325"/>
            <p14:sldId id="323"/>
            <p14:sldId id="326"/>
            <p14:sldId id="318"/>
            <p14:sldId id="271"/>
          </p14:sldIdLst>
        </p14:section>
        <p14:section name="Untitled Section" id="{EE083BAF-2DCE-4B56-B4F7-385E26FCC8A2}">
          <p14:sldIdLst/>
        </p14:section>
        <p14:section name="제목 없는 구역" id="{9E3035F4-9221-4132-96F5-F48BD4EAC811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40FD5F-1C18-EE62-6882-F415E7749FE3}" v="261" dt="2025-11-05T05:25:18.173"/>
    <p1510:client id="{F33142EF-9411-5CD2-ED65-B426ECE90CA6}" v="42" dt="2025-11-05T05:00:46.907"/>
    <p1510:client id="{F723C676-E3E1-26A1-C60A-6EB26187081B}" v="927" dt="2025-11-05T13:09:59.6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87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94542C-E562-44E6-9FBA-937F44C8BE52}" type="datetimeFigureOut">
              <a:rPr lang="ko-KR" altLang="en-US" smtClean="0"/>
              <a:t>2025-11-13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C236-61B7-409E-B424-03D4F143DF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2413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>
                <a:ea typeface="맑은 고딕" panose="020F0502020204030204"/>
              </a:rPr>
              <a:t>This ridge structure implies the information on the initial state of medium.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21C236-61B7-409E-B424-03D4F143DF45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10095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EE9B5-9DAD-615A-23C2-8AFECE3C9D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A7F7CB-B300-2EA6-B473-E5ACF1E648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B8D608-50ED-1525-952D-6601DD339F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CCD07F-568A-2362-CFD1-BAC101A0E5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21C236-61B7-409E-B424-03D4F143DF45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4403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F3353-B428-A640-AD53-1E75249040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38ED25-3198-5CA7-1AFD-357171B17D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DA0EB5-1542-C36E-7DB8-3AAC0AA142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78FB0C-E253-0746-4D6A-B046BA61AF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21C236-61B7-409E-B424-03D4F143DF45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37105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0F5827-11C7-190E-5E2E-5AA3966890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2700209D-3F63-5615-9498-43BFFBA011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F96A619C-2188-15D4-3DDC-1E9D8D18A6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Parameters are indirectly chosen by external experiment data. 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the collision geometry -&gt; dependence on the multiplicity. </a:t>
            </a:r>
          </a:p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DA6C14D-4E9C-8763-BD0D-7C53E1704D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21C236-61B7-409E-B424-03D4F143DF45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43299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82F4B5-0AF2-3A36-85D4-4BDF9C6BA6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60B5AAD9-96F1-DD16-FDBB-BEF0E67A46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E265F37C-4044-7B19-BDA1-BF935C3D38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Parameters are indirectly chosen by external experiment data.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84E9D0A-9C22-3C6B-4196-413C7A9EF8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21C236-61B7-409E-B424-03D4F143DF45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33342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ED1B44-521A-E9D0-DF02-F0D1C5273D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3BEF54A7-D252-80D8-512A-3C30ED96AD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8460FA0C-14A3-5739-0376-717E85FE72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Parameters are indirectly chosen by external experiment data.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5248C14-257A-E180-D46A-864F4CAED5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21C236-61B7-409E-B424-03D4F143DF45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34383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7CB51-5A42-3323-0DB5-E259B630A8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7422A4E9-D04D-DD1A-9D3F-4C9A6CFE5F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ABD65B89-FE0F-1CBB-D74F-B16299E065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Parameters are indirectly chosen by external experiment data.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BBEF0D3-615C-59C0-C810-BF79CB1ABC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21C236-61B7-409E-B424-03D4F143DF45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55374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Each column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correspondsto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a different transverse-momentum range (0.1 &lt;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pT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&lt; 1 GeV/c, 1 &lt;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pT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&lt;2 GeV/c, 2 &lt;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pT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&lt; 3 GeV/c, and 3 &lt;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pT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&lt; 4 GeV/c), while each row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representsa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multiplicity interval (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Nch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&lt; 35, 35 ≤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Nch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&lt; 90, 90 ≤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Nch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&lt; 110, , and 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21C236-61B7-409E-B424-03D4F143DF45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045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the factor 2/3 accounts for charged-particle fraction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21C236-61B7-409E-B424-03D4F143DF45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3568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Parameters are indirectly chosen by external experiment data. 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the collision geometry -&gt; dependence on the multiplicity. 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21C236-61B7-409E-B424-03D4F143DF45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0471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8F7740-F278-C1E0-41CD-C8A0D45E46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68A74147-DDBE-3C4F-12D7-F8F2EF1885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1085A8A2-ECF6-07BF-248A-3440770028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Parameters are indirectly chosen by external experiment data. 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the collision geometry -&gt; dependence on the multiplicity. </a:t>
            </a:r>
          </a:p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7C2BE35-8093-F90D-BF4B-D39FAE2B4C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21C236-61B7-409E-B424-03D4F143DF45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38968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8D32D9-AF43-5334-BFF6-B78F5B0271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7236BF88-7FFB-364B-F95C-1E287F8C17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6D7A5B50-F161-F70C-8BC7-E8A3783F0E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Parameters are indirectly chosen by external experiment data.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28AA00C-7503-98B9-8376-5E93DAB198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21C236-61B7-409E-B424-03D4F143DF45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4986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2F6AA7-2EEC-E8D8-558B-351D58235C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3D4491C2-2B7C-3965-E92F-CC79404ED6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129F9346-1C6C-BB75-B221-954CB119D4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Parameters are indirectly chosen by external experiment data.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F9B1E87-8D0E-D80C-90F0-23A247D71A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21C236-61B7-409E-B424-03D4F143DF45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18732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D24977-D07E-21A3-29C1-8FC90551F9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499C04AC-6C31-7165-670A-A7F1DF72E3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BC7236D6-24ED-7C7F-3A5D-D020FF65AE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Each column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correspondsto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a different transverse-momentum range (0.1 &lt;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pT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&lt; 1 GeV/c, 1 &lt;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pT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&lt;2 GeV/c, 2 &lt;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pT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&lt; 3 GeV/c, and 3 &lt;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pT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&lt; 4 GeV/c), while each row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representsa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multiplicity interval (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Nch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&lt; 35, 35 ≤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Nch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&lt; 90, 90 ≤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Nch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&lt; 110, , and </a:t>
            </a:r>
          </a:p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E35CCAD-F126-BBF6-FA52-04A0FA23C1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21C236-61B7-409E-B424-03D4F143DF45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23752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679E91-8E81-301C-28AD-A84971301C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F4B009FE-B839-3CB4-16E3-21F7C5F8D9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E40E268E-3C0E-DA68-BD41-1B73651A63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Each column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correspondsto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a different transverse-momentum range (0.1 &lt;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pT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&lt; 1 GeV/c, 1 &lt;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pT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&lt;2 GeV/c, 2 &lt;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pT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&lt; 3 GeV/c, and 3 &lt;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pT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&lt; 4 GeV/c), while each row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representsa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multiplicity interval (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Nch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&lt; 35, 35 ≤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Nch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&lt; 90, 90 ≤ </a:t>
            </a:r>
            <a:r>
              <a:rPr lang="en-US" altLang="ko-KR" sz="1200" dirty="0" err="1">
                <a:latin typeface="Calibri"/>
                <a:ea typeface="맑은 고딕"/>
                <a:cs typeface="Times New Roman"/>
              </a:rPr>
              <a:t>Nch</a:t>
            </a:r>
            <a:r>
              <a:rPr lang="en-US" altLang="ko-KR" sz="1200" dirty="0">
                <a:latin typeface="Calibri"/>
                <a:ea typeface="맑은 고딕"/>
                <a:cs typeface="Times New Roman"/>
              </a:rPr>
              <a:t> &lt; 110, , and </a:t>
            </a:r>
          </a:p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F3C0F0B-7B03-FB19-2B30-779C993B9E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21C236-61B7-409E-B424-03D4F143DF45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9666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7B4EAE-2C29-2D5F-668F-7BC9EE30D1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2E539883-DE8D-D865-445D-CCA83192BB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69AEEE94-C2FC-71F4-221D-6EE07183A0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>
                <a:ea typeface="맑은 고딕" panose="020F0502020204030204"/>
              </a:rPr>
              <a:t>This ridge structure implies the information on the initial state of medium.</a:t>
            </a:r>
          </a:p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E345AA2-44A5-24F4-53DE-97FFE40ED0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21C236-61B7-409E-B424-03D4F143DF45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1719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6AB3B-F52E-4D7C-8625-FFF815EBD339}" type="datetime1">
              <a:rPr lang="ko-KR" altLang="en-US" smtClean="0"/>
              <a:t>2025-11-13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Baryons 2025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‹#›</a:t>
            </a:fld>
            <a:r>
              <a:rPr lang="en-US" altLang="ko-KR"/>
              <a:t>/x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571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B25E-94F4-4260-87AA-D0EA64BAE440}" type="datetime1">
              <a:rPr lang="ko-KR" altLang="en-US" smtClean="0"/>
              <a:t>2025-11-13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Baryons 2025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6583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DBA50-E02D-4554-91EF-934703288867}" type="datetime1">
              <a:rPr lang="ko-KR" altLang="en-US" smtClean="0"/>
              <a:t>2025-11-13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Baryons 2025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695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44427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A17244A-1301-4A86-B53E-5F80387537D2}" type="datetime1">
              <a:rPr lang="ko-KR" altLang="en-US" smtClean="0"/>
              <a:pPr/>
              <a:t>2025-11-13</a:t>
            </a:fld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44427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ko-KR" dirty="0"/>
              <a:t>Baryons 2025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610600" y="644427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EA007D-2213-4AB7-992C-6A331CF32484}" type="slidenum">
              <a:rPr lang="ko-KR" altLang="en-US" smtClean="0"/>
              <a:pPr/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140100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7DF7D-650C-41E0-A79F-BB6DE5679EE0}" type="datetime1">
              <a:rPr lang="ko-KR" altLang="en-US" smtClean="0"/>
              <a:t>2025-11-13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Baryons 2025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032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E37F1-1EED-40DA-A8EA-8F680EBFDA46}" type="datetime1">
              <a:rPr lang="ko-KR" altLang="en-US" smtClean="0"/>
              <a:t>2025-11-13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Baryons 2025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0273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159D4-EE9F-4910-BE34-CC0851CC153D}" type="datetime1">
              <a:rPr lang="ko-KR" altLang="en-US" smtClean="0"/>
              <a:t>2025-11-13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Baryons 2025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691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03700-A8A5-4B2F-8E03-426CF56BF698}" type="datetime1">
              <a:rPr lang="ko-KR" altLang="en-US" smtClean="0"/>
              <a:t>2025-11-13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Baryons 2025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‹#›</a:t>
            </a:fld>
            <a:r>
              <a:rPr lang="en-US" altLang="ko-KR"/>
              <a:t>/x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186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73349-546F-423D-8A96-BF5249DC75FA}" type="datetime1">
              <a:rPr lang="ko-KR" altLang="en-US" smtClean="0"/>
              <a:t>2025-11-13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Baryons 2025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0728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E0FD2-9637-4459-B8A8-3C19A8D7E096}" type="datetime1">
              <a:rPr lang="ko-KR" altLang="en-US" smtClean="0"/>
              <a:t>2025-11-13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Baryons 2025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9736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34D4-F762-4AEB-8B8A-0EED37217E53}" type="datetime1">
              <a:rPr lang="ko-KR" altLang="en-US" smtClean="0"/>
              <a:t>2025-11-13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Baryons 2025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4451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29000">
              <a:schemeClr val="accent3">
                <a:lumMod val="45000"/>
                <a:lumOff val="55000"/>
              </a:schemeClr>
            </a:gs>
            <a:gs pos="75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363B4-8689-42B2-AA47-DDACB92861CA}" type="datetime1">
              <a:rPr lang="ko-KR" altLang="en-US" smtClean="0"/>
              <a:t>2025-11-13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/>
              <a:t>Baryons 2025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A007D-2213-4AB7-992C-6A331CF32484}" type="slidenum">
              <a:rPr lang="ko-KR" altLang="en-US" smtClean="0"/>
              <a:pPr/>
              <a:t>‹#›</a:t>
            </a:fld>
            <a:r>
              <a:rPr lang="en-US" altLang="ko-KR"/>
              <a:t>/x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1510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30.png"/><Relationship Id="rId3" Type="http://schemas.openxmlformats.org/officeDocument/2006/relationships/image" Target="../media/image19.png"/><Relationship Id="rId7" Type="http://schemas.openxmlformats.org/officeDocument/2006/relationships/image" Target="../media/image34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36.png"/><Relationship Id="rId5" Type="http://schemas.openxmlformats.org/officeDocument/2006/relationships/image" Target="../media/image1.png"/><Relationship Id="rId15" Type="http://schemas.openxmlformats.org/officeDocument/2006/relationships/image" Target="../media/image39.png"/><Relationship Id="rId10" Type="http://schemas.openxmlformats.org/officeDocument/2006/relationships/image" Target="../media/image35.png"/><Relationship Id="rId4" Type="http://schemas.openxmlformats.org/officeDocument/2006/relationships/image" Target="../media/image33.png"/><Relationship Id="rId9" Type="http://schemas.openxmlformats.org/officeDocument/2006/relationships/image" Target="../media/image23.png"/><Relationship Id="rId1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36.png"/><Relationship Id="rId3" Type="http://schemas.openxmlformats.org/officeDocument/2006/relationships/image" Target="../media/image19.png"/><Relationship Id="rId7" Type="http://schemas.openxmlformats.org/officeDocument/2006/relationships/image" Target="../media/image42.png"/><Relationship Id="rId12" Type="http://schemas.openxmlformats.org/officeDocument/2006/relationships/image" Target="../media/image46.png"/><Relationship Id="rId17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5.png"/><Relationship Id="rId5" Type="http://schemas.openxmlformats.org/officeDocument/2006/relationships/image" Target="../media/image2.png"/><Relationship Id="rId15" Type="http://schemas.openxmlformats.org/officeDocument/2006/relationships/image" Target="../media/image47.png"/><Relationship Id="rId10" Type="http://schemas.openxmlformats.org/officeDocument/2006/relationships/image" Target="../media/image44.png"/><Relationship Id="rId4" Type="http://schemas.openxmlformats.org/officeDocument/2006/relationships/image" Target="../media/image1.png"/><Relationship Id="rId9" Type="http://schemas.openxmlformats.org/officeDocument/2006/relationships/image" Target="../media/image43.png"/><Relationship Id="rId1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36.png"/><Relationship Id="rId3" Type="http://schemas.openxmlformats.org/officeDocument/2006/relationships/image" Target="../media/image19.png"/><Relationship Id="rId7" Type="http://schemas.openxmlformats.org/officeDocument/2006/relationships/image" Target="../media/image42.png"/><Relationship Id="rId12" Type="http://schemas.openxmlformats.org/officeDocument/2006/relationships/image" Target="../media/image46.png"/><Relationship Id="rId17" Type="http://schemas.openxmlformats.org/officeDocument/2006/relationships/image" Target="../media/image48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45.png"/><Relationship Id="rId5" Type="http://schemas.openxmlformats.org/officeDocument/2006/relationships/image" Target="../media/image2.png"/><Relationship Id="rId15" Type="http://schemas.openxmlformats.org/officeDocument/2006/relationships/image" Target="../media/image47.png"/><Relationship Id="rId10" Type="http://schemas.openxmlformats.org/officeDocument/2006/relationships/image" Target="../media/image44.png"/><Relationship Id="rId4" Type="http://schemas.openxmlformats.org/officeDocument/2006/relationships/image" Target="../media/image1.png"/><Relationship Id="rId9" Type="http://schemas.openxmlformats.org/officeDocument/2006/relationships/image" Target="../media/image43.png"/><Relationship Id="rId1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4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1.png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6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7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2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30.png"/><Relationship Id="rId3" Type="http://schemas.openxmlformats.org/officeDocument/2006/relationships/image" Target="../media/image19.png"/><Relationship Id="rId7" Type="http://schemas.openxmlformats.org/officeDocument/2006/relationships/image" Target="../media/image68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36.png"/><Relationship Id="rId5" Type="http://schemas.openxmlformats.org/officeDocument/2006/relationships/image" Target="../media/image1.png"/><Relationship Id="rId15" Type="http://schemas.openxmlformats.org/officeDocument/2006/relationships/image" Target="../media/image39.png"/><Relationship Id="rId10" Type="http://schemas.openxmlformats.org/officeDocument/2006/relationships/image" Target="../media/image35.png"/><Relationship Id="rId4" Type="http://schemas.openxmlformats.org/officeDocument/2006/relationships/image" Target="../media/image33.png"/><Relationship Id="rId9" Type="http://schemas.openxmlformats.org/officeDocument/2006/relationships/image" Target="../media/image23.png"/><Relationship Id="rId1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72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0.png"/><Relationship Id="rId5" Type="http://schemas.openxmlformats.org/officeDocument/2006/relationships/image" Target="../media/image540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.png"/><Relationship Id="rId10" Type="http://schemas.openxmlformats.org/officeDocument/2006/relationships/image" Target="../media/image14.png"/><Relationship Id="rId4" Type="http://schemas.openxmlformats.org/officeDocument/2006/relationships/image" Target="../media/image1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7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32.png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25.png"/><Relationship Id="rId5" Type="http://schemas.openxmlformats.org/officeDocument/2006/relationships/image" Target="../media/image1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image" Target="../media/image20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C1C0FA26-A482-44FE-8F7C-7B7A848F73BB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0"/>
          </p:nvPr>
        </p:nvSpPr>
        <p:spPr>
          <a:xfrm>
            <a:off x="838200" y="6441193"/>
            <a:ext cx="2743200" cy="365125"/>
          </a:xfrm>
        </p:spPr>
        <p:txBody>
          <a:bodyPr/>
          <a:lstStyle/>
          <a:p>
            <a:fld id="{F98DB78D-A3C6-46F0-95EA-ECDF49AFE9FE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 dirty="0">
              <a:solidFill>
                <a:schemeClr val="bg1"/>
              </a:solidFill>
              <a:ea typeface="나눔스퀘어_ac Bold" panose="020B0600000101010101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C1C0FA26-A482-44FE-8F7C-7B7A848F73BB}"/>
              </a:ext>
            </a:extLst>
          </p:cNvPr>
          <p:cNvSpPr/>
          <p:nvPr/>
        </p:nvSpPr>
        <p:spPr>
          <a:xfrm>
            <a:off x="0" y="0"/>
            <a:ext cx="12192000" cy="8042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reflection stA="92000"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227447" y="-18472"/>
            <a:ext cx="180686" cy="877455"/>
          </a:xfrm>
          <a:prstGeom prst="roundRect">
            <a:avLst/>
          </a:prstGeom>
          <a:gradFill>
            <a:gsLst>
              <a:gs pos="100000">
                <a:srgbClr val="FF0000"/>
              </a:gs>
              <a:gs pos="0">
                <a:srgbClr val="C00000">
                  <a:lumMod val="98000"/>
                  <a:lumOff val="2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454894" y="-18472"/>
            <a:ext cx="180686" cy="877455"/>
          </a:xfrm>
          <a:prstGeom prst="roundRect">
            <a:avLst/>
          </a:prstGeom>
          <a:gradFill>
            <a:gsLst>
              <a:gs pos="100000">
                <a:srgbClr val="FF0000"/>
              </a:gs>
              <a:gs pos="0">
                <a:srgbClr val="C00000">
                  <a:lumMod val="98000"/>
                  <a:lumOff val="2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0" y="2413977"/>
            <a:ext cx="12192000" cy="165971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ctr">
              <a:buNone/>
            </a:pPr>
            <a:r>
              <a:rPr lang="en-US" sz="4000" dirty="0">
                <a:solidFill>
                  <a:srgbClr val="000000"/>
                </a:solidFill>
                <a:latin typeface="Times New Roman"/>
                <a:ea typeface="+mn-lt"/>
                <a:cs typeface="+mn-lt"/>
              </a:rPr>
              <a:t>Long-Range Near-Side Ridge Structure </a:t>
            </a:r>
          </a:p>
          <a:p>
            <a:pPr marL="0" indent="0" algn="ctr">
              <a:buNone/>
            </a:pPr>
            <a:r>
              <a:rPr lang="en-US" sz="4000" dirty="0">
                <a:solidFill>
                  <a:srgbClr val="000000"/>
                </a:solidFill>
                <a:latin typeface="Times New Roman"/>
                <a:ea typeface="+mn-lt"/>
                <a:cs typeface="+mn-lt"/>
              </a:rPr>
              <a:t>in Small Systems: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rgbClr val="000000"/>
                </a:solidFill>
                <a:latin typeface="Times New Roman"/>
                <a:ea typeface="+mn-lt"/>
                <a:cs typeface="+mn-lt"/>
              </a:rPr>
              <a:t>Momentum Kick Model with Multiplicity Dependence</a:t>
            </a:r>
            <a:endParaRPr lang="en-US" sz="2400" dirty="0">
              <a:solidFill>
                <a:srgbClr val="000000"/>
              </a:solidFill>
              <a:latin typeface="Times New Roman"/>
              <a:ea typeface="+mn-lt"/>
              <a:cs typeface="Times New Roman"/>
            </a:endParaRPr>
          </a:p>
          <a:p>
            <a:pPr marL="0" indent="0" algn="ctr">
              <a:buNone/>
            </a:pPr>
            <a:r>
              <a:rPr lang="en-US" sz="4000" dirty="0">
                <a:solidFill>
                  <a:srgbClr val="000000"/>
                </a:solidFill>
                <a:latin typeface="Times New Roman"/>
                <a:ea typeface="+mn-lt"/>
                <a:cs typeface="+mn-lt"/>
              </a:rPr>
              <a:t> 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A6B457F-20C0-D778-6DE4-5FE670AA0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 dirty="0"/>
              <a:t>Baryons 2025</a:t>
            </a:r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20D78C25-3911-D0DE-D5CB-E39BD49A8F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84F90AC-1ADC-74FA-A676-064D7D654B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9" name="내용 개체 틀 5">
            <a:extLst>
              <a:ext uri="{FF2B5EF4-FFF2-40B4-BE49-F238E27FC236}">
                <a16:creationId xmlns:a16="http://schemas.microsoft.com/office/drawing/2014/main" id="{6E2E5951-4470-E3AD-539F-C0C7DAD7E45F}"/>
              </a:ext>
            </a:extLst>
          </p:cNvPr>
          <p:cNvSpPr txBox="1">
            <a:spLocks/>
          </p:cNvSpPr>
          <p:nvPr/>
        </p:nvSpPr>
        <p:spPr>
          <a:xfrm>
            <a:off x="8432800" y="4678218"/>
            <a:ext cx="3149600" cy="7554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 err="1">
                <a:solidFill>
                  <a:srgbClr val="000000"/>
                </a:solidFill>
                <a:latin typeface="Times New Roman"/>
                <a:ea typeface="+mn-lt"/>
                <a:cs typeface="+mn-lt"/>
              </a:rPr>
              <a:t>Hyeongwoo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+mn-lt"/>
                <a:cs typeface="+mn-lt"/>
              </a:rPr>
              <a:t> Noh</a:t>
            </a:r>
            <a:endParaRPr lang="en-US" sz="2000" dirty="0">
              <a:ea typeface="맑은 고딕"/>
              <a:cs typeface="+mn-lt"/>
            </a:endParaRPr>
          </a:p>
          <a:p>
            <a:pPr marL="0" indent="0" algn="ctr">
              <a:buNone/>
            </a:pPr>
            <a:r>
              <a:rPr lang="en-US" sz="2000" dirty="0">
                <a:latin typeface="Times New Roman"/>
                <a:ea typeface="맑은 고딕"/>
              </a:rPr>
              <a:t>Prof. Jin-</a:t>
            </a:r>
            <a:r>
              <a:rPr lang="en-US" sz="2000" dirty="0" err="1">
                <a:latin typeface="Times New Roman"/>
                <a:ea typeface="맑은 고딕"/>
              </a:rPr>
              <a:t>Hee</a:t>
            </a:r>
            <a:r>
              <a:rPr lang="en-US" sz="2000" dirty="0">
                <a:latin typeface="Times New Roman"/>
                <a:ea typeface="맑은 고딕"/>
              </a:rPr>
              <a:t> </a:t>
            </a:r>
            <a:r>
              <a:rPr lang="en-US" altLang="ko-KR" sz="2000" dirty="0">
                <a:latin typeface="Times New Roman"/>
                <a:ea typeface="맑은 고딕"/>
              </a:rPr>
              <a:t>Yoon*</a:t>
            </a:r>
          </a:p>
          <a:p>
            <a:pPr marL="0" indent="0" algn="ctr">
              <a:buNone/>
            </a:pPr>
            <a:endParaRPr lang="en-US" sz="2000" dirty="0">
              <a:latin typeface="Times New Roman"/>
              <a:ea typeface="맑은 고딕"/>
              <a:cs typeface="Times New Roman"/>
            </a:endParaRPr>
          </a:p>
        </p:txBody>
      </p:sp>
      <p:sp>
        <p:nvSpPr>
          <p:cNvPr id="7" name="내용 개체 틀 5">
            <a:extLst>
              <a:ext uri="{FF2B5EF4-FFF2-40B4-BE49-F238E27FC236}">
                <a16:creationId xmlns:a16="http://schemas.microsoft.com/office/drawing/2014/main" id="{A887DFEF-2164-63F8-8460-C38CFC5A7911}"/>
              </a:ext>
            </a:extLst>
          </p:cNvPr>
          <p:cNvSpPr txBox="1">
            <a:spLocks/>
          </p:cNvSpPr>
          <p:nvPr/>
        </p:nvSpPr>
        <p:spPr>
          <a:xfrm>
            <a:off x="3361965" y="5527962"/>
            <a:ext cx="5328763" cy="7554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600" dirty="0">
                <a:latin typeface="Times New Roman"/>
                <a:ea typeface="맑은 고딕"/>
              </a:rPr>
              <a:t>Inha University, Department of Physics</a:t>
            </a:r>
          </a:p>
          <a:p>
            <a:pPr marL="0" indent="0" algn="ctr">
              <a:buNone/>
            </a:pPr>
            <a:endParaRPr lang="en-US" sz="1600" dirty="0">
              <a:latin typeface="Times New Roman"/>
              <a:ea typeface="맑은 고딕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247282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EBB2EB-27E8-1C8C-6654-6D952DFE54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그림 32" descr="스크린샷, 직사각형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0C4C874B-973C-EA95-E7AB-91D8EFF9B8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01" b="42479"/>
          <a:stretch>
            <a:fillRect/>
          </a:stretch>
        </p:blipFill>
        <p:spPr>
          <a:xfrm>
            <a:off x="675899" y="3596669"/>
            <a:ext cx="7553701" cy="2381857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4163F841-99DC-A5A4-6A67-5E8C3DF03370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29FE9103-205D-16CD-E810-4FE325BB4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251F-099E-4FFB-8E9B-93370CDD7175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BED66C8D-734F-AB8C-833E-C9F5D81AB1B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96029" y="801832"/>
                <a:ext cx="11287033" cy="4961714"/>
              </a:xfrm>
            </p:spPr>
            <p:txBody>
              <a:bodyPr vert="horz" lIns="91440" tIns="45720" rIns="91440" bIns="45720" rtlCol="0" anchor="t">
                <a:noAutofit/>
              </a:bodyPr>
              <a:lstStyle/>
              <a:p>
                <a:pPr marL="742950" indent="-742950">
                  <a:buFont typeface="+mj-lt"/>
                  <a:buAutoNum type="alphaLcPeriod"/>
                </a:pP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 Multiplicity dependence part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endParaRPr lang="en-US" sz="2400" dirty="0">
                  <a:latin typeface="Calibri"/>
                  <a:ea typeface="맑은 고딕"/>
                  <a:cs typeface="Times New Roman"/>
                </a:endParaRPr>
              </a:p>
              <a:p>
                <a:pPr marL="742950" indent="-742950">
                  <a:buAutoNum type="alphaLcPeriod"/>
                </a:pPr>
                <a:endParaRPr lang="en-US" sz="2400" dirty="0">
                  <a:latin typeface="Calibri"/>
                  <a:ea typeface="맑은 고딕"/>
                  <a:cs typeface="Times New Roman"/>
                </a:endParaRPr>
              </a:p>
              <a:p>
                <a:pPr marL="742950" indent="-742950">
                  <a:buFont typeface="Arial" panose="020B0604020202020204" pitchFamily="34" charset="0"/>
                  <a:buAutoNum type="alphaLcPeriod"/>
                </a:pPr>
                <a:endParaRPr lang="en-US" sz="2400" dirty="0">
                  <a:ea typeface="맑은 고딕" panose="020F0502020204030204"/>
                </a:endParaRPr>
              </a:p>
              <a:p>
                <a:pPr marL="1200150" lvl="1" indent="-742950">
                  <a:buFont typeface="Courier New" panose="020B0604020202020204" pitchFamily="34" charset="0"/>
                  <a:buChar char="o"/>
                </a:pPr>
                <a:endParaRPr lang="en-US" sz="2000" dirty="0">
                  <a:latin typeface="Malgun Gothic"/>
                  <a:ea typeface="Malgun Gothic"/>
                </a:endParaRPr>
              </a:p>
              <a:p>
                <a:pPr marL="1200150" lvl="1" indent="-742950">
                  <a:buFont typeface="Courier New"/>
                  <a:buChar char="o"/>
                </a:pPr>
                <a:endParaRPr lang="en-US" sz="2000" dirty="0">
                  <a:latin typeface="맑은 고딕" panose="020F0502020204030204"/>
                  <a:ea typeface="맑은 고딕"/>
                </a:endParaRPr>
              </a:p>
            </p:txBody>
          </p:sp>
        </mc:Choice>
        <mc:Fallback xmlns="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BED66C8D-734F-AB8C-833E-C9F5D81AB1B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6029" y="801832"/>
                <a:ext cx="11287033" cy="4961714"/>
              </a:xfrm>
              <a:blipFill>
                <a:blip r:embed="rId4"/>
                <a:stretch>
                  <a:fillRect l="-864" t="-196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0F14F31-3CB1-B93E-239E-9E7CC5179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/>
              <a:t>Baryons 2025</a:t>
            </a:r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932E6336-E89F-4098-ACEC-00581503F5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DDE4466-AA24-BCC9-874A-5EEE483FA2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A66C27CA-FBCA-224A-760A-840421610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29" y="80189"/>
            <a:ext cx="8823036" cy="660111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altLang="ko-KR" sz="3200" dirty="0">
                <a:latin typeface="Calibri"/>
                <a:ea typeface="맑은 고딕"/>
                <a:cs typeface="Times New Roman"/>
              </a:rPr>
              <a:t>Theory</a:t>
            </a:r>
            <a:endParaRPr lang="en-US" dirty="0"/>
          </a:p>
        </p:txBody>
      </p:sp>
      <p:sp>
        <p:nvSpPr>
          <p:cNvPr id="15" name="내용 개체 틀 5">
            <a:extLst>
              <a:ext uri="{FF2B5EF4-FFF2-40B4-BE49-F238E27FC236}">
                <a16:creationId xmlns:a16="http://schemas.microsoft.com/office/drawing/2014/main" id="{871CE6F1-3B53-6D52-8C4C-6BDDCF5E1019}"/>
              </a:ext>
            </a:extLst>
          </p:cNvPr>
          <p:cNvSpPr txBox="1">
            <a:spLocks/>
          </p:cNvSpPr>
          <p:nvPr/>
        </p:nvSpPr>
        <p:spPr>
          <a:xfrm>
            <a:off x="755895" y="6052053"/>
            <a:ext cx="3921760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alibri"/>
                <a:ea typeface="맑은 고딕"/>
                <a:cs typeface="Times New Roman"/>
              </a:rPr>
              <a:t>Fig. 5. Flow diagram of ridge yield in </a:t>
            </a:r>
            <a:r>
              <a:rPr lang="en-US" sz="1400" dirty="0" err="1">
                <a:latin typeface="Calibri"/>
                <a:ea typeface="맑은 고딕"/>
                <a:cs typeface="Times New Roman"/>
              </a:rPr>
              <a:t>MKMwM</a:t>
            </a:r>
            <a:endParaRPr lang="en-US" altLang="ko-KR" sz="1400" dirty="0">
              <a:latin typeface="Calibri"/>
              <a:ea typeface="맑은 고딕"/>
              <a:cs typeface="Times New Roman"/>
            </a:endParaRPr>
          </a:p>
          <a:p>
            <a:pPr marL="0" indent="0">
              <a:buNone/>
            </a:pPr>
            <a:endParaRPr lang="en-US" sz="1400" dirty="0">
              <a:latin typeface="Calibri"/>
              <a:ea typeface="맑은 고딕"/>
              <a:cs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내용 개체 틀 5">
                <a:extLst>
                  <a:ext uri="{FF2B5EF4-FFF2-40B4-BE49-F238E27FC236}">
                    <a16:creationId xmlns:a16="http://schemas.microsoft.com/office/drawing/2014/main" id="{06F8AAFF-FC6C-DDAE-84BB-042A13214BA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4061" y="1027777"/>
                <a:ext cx="11516101" cy="1616179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en-US" altLang="ko-KR" sz="1800" i="1" dirty="0">
                  <a:solidFill>
                    <a:schemeClr val="accent6">
                      <a:lumMod val="50000"/>
                    </a:schemeClr>
                  </a:solidFill>
                  <a:latin typeface="Cambria Math" panose="02040503050406030204" pitchFamily="18" charset="0"/>
                  <a:ea typeface="맑은 고딕" panose="020F0502020204030204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𝑁</m:t>
                        </m:r>
                      </m:e>
                      <m:sub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𝑀𝑃</m:t>
                        </m:r>
                      </m:sub>
                    </m:sSub>
                    <m:r>
                      <a:rPr lang="en-US" altLang="ko-KR" sz="180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≃</m:t>
                    </m:r>
                    <m:r>
                      <a:rPr lang="en-US" altLang="ko-KR" sz="180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𝜅</m:t>
                    </m:r>
                    <m:r>
                      <a:rPr lang="en-US" altLang="ko-KR" sz="18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′</m:t>
                    </m:r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 </m:t>
                    </m:r>
                    <m:r>
                      <a:rPr lang="en-US" altLang="ko-KR" sz="18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 </m:t>
                    </m:r>
                    <m:sSub>
                      <m:sSubPr>
                        <m:ctrlP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𝑁</m:t>
                        </m:r>
                      </m:e>
                      <m:sub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𝑝𝑎𝑟𝑡</m:t>
                        </m:r>
                      </m:sub>
                    </m:sSub>
                    <m:r>
                      <a:rPr lang="en-US" altLang="ko-KR" sz="18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 =</m:t>
                    </m:r>
                    <m:r>
                      <a:rPr lang="en-US" altLang="ko-KR" sz="180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𝜅</m:t>
                    </m:r>
                    <m:r>
                      <a:rPr lang="en-US" altLang="ko-KR" sz="18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′</m:t>
                    </m:r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𝑝</m:t>
                            </m:r>
                          </m:sub>
                        </m:sSub>
                        <m:d>
                          <m:dPr>
                            <m:ctrlP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d>
                          <m:dPr>
                            <m:ctrlP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dPr>
                          <m:e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1−</m:t>
                                    </m:r>
                                    <m:sSub>
                                      <m:sSubPr>
                                        <m:ctrlPr>
                                          <a:rPr lang="en-US" altLang="ko-KR" sz="1800" i="1">
                                            <a:latin typeface="Cambria Math" panose="02040503050406030204" pitchFamily="18" charset="0"/>
                                            <a:ea typeface="맑은 고딕"/>
                                            <a:cs typeface="Times New Roman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sz="1800" i="1">
                                            <a:latin typeface="Cambria Math" panose="02040503050406030204" pitchFamily="18" charset="0"/>
                                            <a:ea typeface="맑은 고딕"/>
                                            <a:cs typeface="Times New Roman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altLang="ko-KR" sz="1800" i="1">
                                            <a:latin typeface="Cambria Math" panose="02040503050406030204" pitchFamily="18" charset="0"/>
                                            <a:ea typeface="맑은 고딕"/>
                                            <a:cs typeface="Times New Roman"/>
                                          </a:rPr>
                                          <m:t>𝑃𝑏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altLang="ko-KR" sz="1800" b="0" i="1" smtClean="0">
                                            <a:latin typeface="Cambria Math" panose="02040503050406030204" pitchFamily="18" charset="0"/>
                                            <a:ea typeface="맑은 고딕"/>
                                            <a:cs typeface="Times New Roman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ko-KR" sz="1800" i="1">
                                                <a:latin typeface="Cambria Math" panose="02040503050406030204" pitchFamily="18" charset="0"/>
                                                <a:ea typeface="맑은 고딕"/>
                                                <a:cs typeface="Times New Roman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ko-KR" sz="1800" i="1">
                                                <a:latin typeface="Cambria Math" panose="02040503050406030204" pitchFamily="18" charset="0"/>
                                                <a:ea typeface="맑은 고딕"/>
                                                <a:cs typeface="Times New Roman"/>
                                              </a:rPr>
                                              <m:t>𝐽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ko-KR" sz="1800" i="1">
                                                <a:latin typeface="Cambria Math" panose="02040503050406030204" pitchFamily="18" charset="0"/>
                                                <a:ea typeface="맑은 고딕"/>
                                                <a:cs typeface="Times New Roman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  <m:r>
                                          <a:rPr lang="en-US" altLang="ko-KR" sz="1800" i="1">
                                            <a:latin typeface="Cambria Math" panose="02040503050406030204" pitchFamily="18" charset="0"/>
                                            <a:ea typeface="맑은 고딕"/>
                                            <a:cs typeface="Times New Roman"/>
                                          </a:rPr>
                                          <m:t>−</m:t>
                                        </m:r>
                                        <m:r>
                                          <a:rPr lang="en-US" altLang="ko-KR" sz="1800" i="1">
                                            <a:latin typeface="Cambria Math" panose="02040503050406030204" pitchFamily="18" charset="0"/>
                                            <a:ea typeface="맑은 고딕"/>
                                            <a:cs typeface="Times New Roman"/>
                                          </a:rPr>
                                          <m:t>𝑏</m:t>
                                        </m:r>
                                      </m:e>
                                    </m:d>
                                    <m:sSubSup>
                                      <m:sSubSupPr>
                                        <m:ctrlPr>
                                          <a:rPr lang="en-US" altLang="ko-KR" sz="1800" i="1">
                                            <a:latin typeface="Cambria Math" panose="02040503050406030204" pitchFamily="18" charset="0"/>
                                            <a:ea typeface="맑은 고딕"/>
                                            <a:cs typeface="Times New Roman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altLang="ko-KR" sz="1800" i="1" smtClean="0">
                                            <a:latin typeface="Cambria Math" panose="02040503050406030204" pitchFamily="18" charset="0"/>
                                            <a:ea typeface="맑은 고딕"/>
                                            <a:cs typeface="Times New Roman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altLang="ko-KR" sz="1800" i="1">
                                            <a:latin typeface="Cambria Math" panose="02040503050406030204" pitchFamily="18" charset="0"/>
                                            <a:ea typeface="맑은 고딕"/>
                                            <a:cs typeface="Times New Roman"/>
                                          </a:rPr>
                                          <m:t>𝑁𝑁</m:t>
                                        </m:r>
                                      </m:sub>
                                      <m:sup>
                                        <m:r>
                                          <a:rPr lang="en-US" altLang="ko-KR" sz="1800" i="1">
                                            <a:latin typeface="Cambria Math" panose="02040503050406030204" pitchFamily="18" charset="0"/>
                                            <a:ea typeface="맑은 고딕"/>
                                            <a:cs typeface="Times New Roman"/>
                                          </a:rPr>
                                          <m:t>𝑖𝑛𝑒𝑙</m:t>
                                        </m:r>
                                      </m:sup>
                                    </m:sSubSup>
                                  </m:e>
                                </m:d>
                              </m:e>
                              <m:sup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208</m:t>
                                </m:r>
                              </m:sup>
                            </m:sSup>
                          </m:e>
                        </m:d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 +208</m:t>
                        </m:r>
                        <m:r>
                          <a:rPr lang="en-US" altLang="ko-KR" sz="180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⋅</m:t>
                        </m:r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 </m:t>
                        </m:r>
                        <m:sSub>
                          <m:sSubPr>
                            <m:ctrlPr>
                              <a:rPr lang="en-US" altLang="ko-KR" sz="180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ko-KR" sz="18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𝑝</m:t>
                            </m:r>
                          </m:sub>
                        </m:sSub>
                        <m:d>
                          <m:dPr>
                            <m:ctrlPr>
                              <a:rPr lang="en-US" altLang="ko-KR" sz="18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ko-KR" sz="1800" b="0" i="1" smtClean="0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en-US" altLang="ko-KR" sz="18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𝑃𝑏</m:t>
                            </m:r>
                          </m:sub>
                        </m:sSub>
                        <m:d>
                          <m:dPr>
                            <m:ctrlP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−</m:t>
                            </m:r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𝑏</m:t>
                            </m:r>
                          </m:e>
                        </m:d>
                        <m:sSubSup>
                          <m:sSubSupPr>
                            <m:ctrlP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SupPr>
                          <m:e>
                            <m:r>
                              <a:rPr lang="en-US" altLang="ko-KR" sz="180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𝑁𝑁</m:t>
                            </m:r>
                          </m:sub>
                          <m:sup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𝑖𝑛𝑒𝑙</m:t>
                            </m:r>
                          </m:sup>
                        </m:sSubSup>
                      </m:e>
                    </m:d>
                    <m:r>
                      <a:rPr lang="en-US" altLang="ko-KR" sz="18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,</m:t>
                    </m:r>
                  </m:oMath>
                </a14:m>
                <a:endParaRPr lang="en-US" altLang="ko-KR" sz="180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14:m>
                  <m:oMath xmlns:m="http://schemas.openxmlformats.org/officeDocument/2006/math">
                    <m:r>
                      <a:rPr lang="en-US" altLang="ko-KR" sz="180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𝜅</m:t>
                    </m:r>
                    <m:r>
                      <a:rPr lang="en-US" altLang="ko-KR" sz="18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′</m:t>
                    </m:r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 </m:t>
                    </m:r>
                    <m:r>
                      <a:rPr lang="en-US" altLang="ko-KR" sz="18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fPr>
                      <m:num>
                        <m:d>
                          <m:dPr>
                            <m:begChr m:val="⟨"/>
                            <m:endChr m:val="⟩"/>
                            <m:ctrlPr>
                              <a:rPr lang="en-US" altLang="ko-KR" sz="180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dPr>
                          <m:e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𝑀𝑃</m:t>
                                </m:r>
                              </m:sub>
                            </m:sSub>
                          </m:e>
                        </m:d>
                      </m:num>
                      <m:den>
                        <m:d>
                          <m:dPr>
                            <m:begChr m:val="⟨"/>
                            <m:endChr m:val="⟩"/>
                            <m:ctrlPr>
                              <a:rPr lang="en-US" altLang="ko-KR" sz="180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dPr>
                          <m:e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ko-KR" sz="1800" i="1" smtClean="0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altLang="ko-KR" sz="1800" b="0" i="1" smtClean="0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𝑝</m:t>
                                </m:r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𝑎𝑟𝑡</m:t>
                                </m:r>
                              </m:sub>
                            </m:sSub>
                          </m:e>
                        </m:d>
                      </m:den>
                    </m:f>
                    <m:r>
                      <a:rPr lang="en-US" altLang="ko-KR" sz="18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fPr>
                      <m:num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3</m:t>
                        </m:r>
                      </m:num>
                      <m:den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2</m:t>
                        </m:r>
                      </m:den>
                    </m:f>
                    <m:r>
                      <a:rPr lang="en-US" altLang="ko-KR" sz="180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⋅</m:t>
                    </m:r>
                    <m:f>
                      <m:fPr>
                        <m:ctrlP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fPr>
                      <m:num>
                        <m:d>
                          <m:dPr>
                            <m:begChr m:val="⟨"/>
                            <m:endChr m:val="⟩"/>
                            <m:ctrlPr>
                              <a:rPr lang="en-US" altLang="ko-KR" sz="180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dPr>
                          <m:e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𝑐h</m:t>
                                </m:r>
                              </m:sub>
                            </m:sSub>
                          </m:e>
                        </m:d>
                      </m:num>
                      <m:den>
                        <m:d>
                          <m:dPr>
                            <m:begChr m:val="⟨"/>
                            <m:endChr m:val="⟩"/>
                            <m:ctrlPr>
                              <a:rPr lang="en-US" altLang="ko-KR" sz="18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dPr>
                          <m:e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ko-KR" sz="1800" b="0" i="1" smtClean="0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𝑝𝑎𝑟𝑡</m:t>
                                </m:r>
                              </m:sub>
                            </m:sSub>
                          </m:e>
                        </m:d>
                      </m:den>
                    </m:f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.</m:t>
                    </m:r>
                  </m:oMath>
                </a14:m>
                <a:endParaRPr lang="en-US" altLang="ko-KR" sz="18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ko-KR" sz="180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dPr>
                      <m:e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 </m:t>
                        </m:r>
                        <m:sSub>
                          <m:sSubPr>
                            <m:ctrlP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𝑘</m:t>
                            </m:r>
                          </m:sub>
                        </m:sSub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 </m:t>
                        </m:r>
                      </m:e>
                    </m:d>
                    <m:d>
                      <m:dPr>
                        <m:ctrlPr>
                          <a:rPr lang="en-US" altLang="ko-KR" sz="180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dPr>
                      <m:e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𝑏</m:t>
                        </m:r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80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𝜙</m:t>
                            </m:r>
                          </m:e>
                          <m:sub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𝑠</m:t>
                            </m:r>
                          </m:sub>
                        </m:sSub>
                      </m:e>
                    </m:d>
                    <m:r>
                      <a:rPr lang="en-US" altLang="ko-KR" sz="18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 =</m:t>
                    </m:r>
                    <m:f>
                      <m:fPr>
                        <m:ctrlP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fPr>
                      <m:num>
                        <m:nary>
                          <m:naryPr>
                            <m:subHide m:val="on"/>
                            <m:supHide m:val="on"/>
                            <m:ctrlPr>
                              <a:rPr lang="en-US" altLang="ko-KR" sz="180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pPr>
                              <m:e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𝜁</m:t>
                                </m:r>
                                <m:sSub>
                                  <m:sSubPr>
                                    <m:ctrlP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𝑘</m:t>
                                    </m:r>
                                  </m:sub>
                                </m:sSub>
                              </m:sup>
                            </m:sSup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𝑗𝑒𝑡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,</m:t>
                                </m:r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𝑏</m:t>
                                </m:r>
                              </m:e>
                            </m:d>
                          </m:e>
                        </m:nary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𝑑</m:t>
                        </m:r>
                        <m:sSub>
                          <m:sSubPr>
                            <m:ctrlP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𝐽</m:t>
                            </m:r>
                          </m:e>
                          <m:sub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0</m:t>
                            </m:r>
                          </m:sub>
                        </m:sSub>
                      </m:num>
                      <m:den>
                        <m:nary>
                          <m:naryPr>
                            <m:subHide m:val="on"/>
                            <m:supHide m:val="on"/>
                            <m:ctrlP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naryPr>
                          <m:sub/>
                          <m:sup/>
                          <m:e>
                            <m:sSup>
                              <m:sSupPr>
                                <m:ctrlP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pPr>
                              <m:e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𝜁</m:t>
                                </m:r>
                                <m:sSub>
                                  <m:sSubPr>
                                    <m:ctrlP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𝑘</m:t>
                                    </m:r>
                                  </m:sub>
                                </m:sSub>
                              </m:sup>
                            </m:sSup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𝑗𝑒𝑡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,</m:t>
                                </m:r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𝑏</m:t>
                                </m:r>
                              </m:e>
                            </m:d>
                          </m:e>
                        </m:nary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𝑑</m:t>
                        </m:r>
                        <m:sSub>
                          <m:sSubPr>
                            <m:ctrlP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𝐽</m:t>
                            </m:r>
                          </m:e>
                          <m:sub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lang="en-US" altLang="ko-KR" sz="18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𝑁</m:t>
                        </m:r>
                      </m:e>
                      <m:sub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𝑐h</m:t>
                        </m:r>
                      </m:sub>
                    </m:sSub>
                    <m:d>
                      <m:dPr>
                        <m:ctrlP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dPr>
                      <m:e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𝑏</m:t>
                        </m:r>
                      </m:e>
                    </m:d>
                    <m:r>
                      <a:rPr lang="en-US" altLang="ko-KR" sz="18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 =</m:t>
                    </m:r>
                    <m:f>
                      <m:fPr>
                        <m:ctrlP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fPr>
                      <m:num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2</m:t>
                        </m:r>
                      </m:num>
                      <m:den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3</m:t>
                        </m:r>
                      </m:den>
                    </m:f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 </m:t>
                    </m:r>
                    <m:nary>
                      <m:naryPr>
                        <m:subHide m:val="on"/>
                        <m:supHide m:val="on"/>
                        <m:ctrlPr>
                          <a:rPr lang="en-US" altLang="ko-KR" sz="180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𝑀𝑃</m:t>
                            </m:r>
                          </m:sub>
                        </m:sSub>
                        <m:d>
                          <m:dPr>
                            <m:ctrlP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dPr>
                          <m:e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𝑏</m:t>
                            </m:r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nary>
                    <m:r>
                      <a:rPr lang="en-US" altLang="ko-KR" sz="18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𝑑</m:t>
                    </m:r>
                    <m:sSub>
                      <m:sSubPr>
                        <m:ctrlP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𝐽</m:t>
                        </m:r>
                      </m:e>
                      <m:sub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0</m:t>
                        </m:r>
                      </m:sub>
                    </m:sSub>
                  </m:oMath>
                </a14:m>
                <a:endParaRPr lang="en-US" altLang="ko-KR" sz="1800" dirty="0">
                  <a:latin typeface="Calibri"/>
                  <a:ea typeface="맑은 고딕"/>
                  <a:cs typeface="Times New Roman"/>
                </a:endParaRPr>
              </a:p>
              <a:p>
                <a:endParaRPr lang="en-US" altLang="ko-KR" sz="1800" dirty="0">
                  <a:latin typeface="Calibri"/>
                  <a:ea typeface="맑은 고딕"/>
                  <a:cs typeface="Times New Roman"/>
                </a:endParaRPr>
              </a:p>
              <a:p>
                <a:endParaRPr lang="en-US" altLang="ko-KR" sz="180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buNone/>
                </a:pPr>
                <a:endParaRPr lang="en-US" altLang="ko-KR" sz="1800" dirty="0">
                  <a:latin typeface="Calibri"/>
                  <a:ea typeface="맑은 고딕"/>
                  <a:cs typeface="Times New Roman"/>
                </a:endParaRPr>
              </a:p>
              <a:p>
                <a:endParaRPr lang="en-US" altLang="ko-KR" sz="1800" i="1" dirty="0">
                  <a:latin typeface="Calibri"/>
                  <a:ea typeface="맑은 고딕"/>
                  <a:cs typeface="Times New Roman"/>
                </a:endParaRPr>
              </a:p>
              <a:p>
                <a:pPr marL="0" indent="0">
                  <a:buNone/>
                </a:pPr>
                <a:endParaRPr lang="en-US" altLang="ko-KR" sz="1800" dirty="0">
                  <a:latin typeface="Calibri"/>
                  <a:ea typeface="맑은 고딕"/>
                  <a:cs typeface="Times New Roman"/>
                </a:endParaRPr>
              </a:p>
              <a:p>
                <a:pPr marL="0" indent="0">
                  <a:buNone/>
                </a:pPr>
                <a:endParaRPr lang="en-US" altLang="ko-KR" sz="1800" dirty="0">
                  <a:latin typeface="Calibri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5" name="내용 개체 틀 5">
                <a:extLst>
                  <a:ext uri="{FF2B5EF4-FFF2-40B4-BE49-F238E27FC236}">
                    <a16:creationId xmlns:a16="http://schemas.microsoft.com/office/drawing/2014/main" id="{06F8AAFF-FC6C-DDAE-84BB-042A13214B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61" y="1027777"/>
                <a:ext cx="11516101" cy="1616179"/>
              </a:xfrm>
              <a:prstGeom prst="rect">
                <a:avLst/>
              </a:prstGeom>
              <a:blipFill>
                <a:blip r:embed="rId7"/>
                <a:stretch>
                  <a:fillRect l="-371" b="-10264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내용 개체 틀 5">
            <a:extLst>
              <a:ext uri="{FF2B5EF4-FFF2-40B4-BE49-F238E27FC236}">
                <a16:creationId xmlns:a16="http://schemas.microsoft.com/office/drawing/2014/main" id="{CD725F44-B3AC-E631-649F-EB6443D6659A}"/>
              </a:ext>
            </a:extLst>
          </p:cNvPr>
          <p:cNvSpPr txBox="1">
            <a:spLocks/>
          </p:cNvSpPr>
          <p:nvPr/>
        </p:nvSpPr>
        <p:spPr>
          <a:xfrm>
            <a:off x="1948951" y="4972640"/>
            <a:ext cx="913614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40000"/>
              </a:lnSpc>
              <a:buNone/>
            </a:pPr>
            <a:r>
              <a:rPr lang="en-US" sz="1400" i="1" dirty="0">
                <a:latin typeface="Calibri"/>
                <a:ea typeface="맑은 고딕"/>
                <a:cs typeface="Times New Roman"/>
              </a:rPr>
              <a:t>Glauber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en-US" sz="1400" i="1" dirty="0">
                <a:latin typeface="Calibri"/>
                <a:ea typeface="맑은 고딕"/>
                <a:cs typeface="Times New Roman"/>
              </a:rPr>
              <a:t>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내용 개체 틀 5">
                <a:extLst>
                  <a:ext uri="{FF2B5EF4-FFF2-40B4-BE49-F238E27FC236}">
                    <a16:creationId xmlns:a16="http://schemas.microsoft.com/office/drawing/2014/main" id="{D7FFA157-0B0F-011D-6238-5E9A71C7820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61138" y="5107012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×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𝜅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′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26" name="내용 개체 틀 5">
                <a:extLst>
                  <a:ext uri="{FF2B5EF4-FFF2-40B4-BE49-F238E27FC236}">
                    <a16:creationId xmlns:a16="http://schemas.microsoft.com/office/drawing/2014/main" id="{D7FFA157-0B0F-011D-6238-5E9A71C782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1138" y="5107012"/>
                <a:ext cx="913614" cy="357125"/>
              </a:xfrm>
              <a:prstGeom prst="rect">
                <a:avLst/>
              </a:prstGeom>
              <a:blipFill>
                <a:blip r:embed="rId8"/>
                <a:stretch>
                  <a:fillRect t="-3448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내용 개체 틀 5">
                <a:extLst>
                  <a:ext uri="{FF2B5EF4-FFF2-40B4-BE49-F238E27FC236}">
                    <a16:creationId xmlns:a16="http://schemas.microsoft.com/office/drawing/2014/main" id="{02F7A591-38F1-248D-D8CA-300F0EA985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77655" y="5015126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𝜎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𝑀𝑃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27" name="내용 개체 틀 5">
                <a:extLst>
                  <a:ext uri="{FF2B5EF4-FFF2-40B4-BE49-F238E27FC236}">
                    <a16:creationId xmlns:a16="http://schemas.microsoft.com/office/drawing/2014/main" id="{02F7A591-38F1-248D-D8CA-300F0EA985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7655" y="5015126"/>
                <a:ext cx="913614" cy="357125"/>
              </a:xfrm>
              <a:prstGeom prst="rect">
                <a:avLst/>
              </a:prstGeom>
              <a:blipFill>
                <a:blip r:embed="rId9"/>
                <a:stretch>
                  <a:fillRect t="-1034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내용 개체 틀 5">
                <a:extLst>
                  <a:ext uri="{FF2B5EF4-FFF2-40B4-BE49-F238E27FC236}">
                    <a16:creationId xmlns:a16="http://schemas.microsoft.com/office/drawing/2014/main" id="{8A288C10-FDBE-C2C0-DB94-0DFEEF99646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85512" y="4885157"/>
                <a:ext cx="1352165" cy="974188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pPr>
                      <m:e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𝑒</m:t>
                        </m:r>
                      </m:e>
                      <m:sup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−</m:t>
                        </m:r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𝜁</m:t>
                        </m:r>
                        <m:sSub>
                          <m:sSubPr>
                            <m:ctrlPr>
                              <a:rPr lang="en-US" sz="1400" b="0" i="1" dirty="0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𝑘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1400" b="0" i="1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𝑃</m:t>
                        </m:r>
                      </m:e>
                      <m:sub>
                        <m:r>
                          <a:rPr lang="en-US" altLang="ko-KR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𝑗𝑒𝑡</m:t>
                        </m:r>
                      </m:sub>
                    </m:sSub>
                  </m:oMath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28" name="내용 개체 틀 5">
                <a:extLst>
                  <a:ext uri="{FF2B5EF4-FFF2-40B4-BE49-F238E27FC236}">
                    <a16:creationId xmlns:a16="http://schemas.microsoft.com/office/drawing/2014/main" id="{8A288C10-FDBE-C2C0-DB94-0DFEEF9964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5512" y="4885157"/>
                <a:ext cx="1352165" cy="97418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내용 개체 틀 5">
                <a:extLst>
                  <a:ext uri="{FF2B5EF4-FFF2-40B4-BE49-F238E27FC236}">
                    <a16:creationId xmlns:a16="http://schemas.microsoft.com/office/drawing/2014/main" id="{A34F8415-1159-0D01-1A02-DC42EA97B2F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22716" y="5193687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𝑝</m:t>
                          </m:r>
                        </m:sub>
                      </m:sSub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, </m:t>
                      </m:r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𝑃𝑏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4" name="내용 개체 틀 5">
                <a:extLst>
                  <a:ext uri="{FF2B5EF4-FFF2-40B4-BE49-F238E27FC236}">
                    <a16:creationId xmlns:a16="http://schemas.microsoft.com/office/drawing/2014/main" id="{A34F8415-1159-0D01-1A02-DC42EA97B2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716" y="5193687"/>
                <a:ext cx="913614" cy="357125"/>
              </a:xfrm>
              <a:prstGeom prst="rect">
                <a:avLst/>
              </a:prstGeom>
              <a:blipFill>
                <a:blip r:embed="rId11"/>
                <a:stretch>
                  <a:fillRect t="-1016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내용 개체 틀 5">
                <a:extLst>
                  <a:ext uri="{FF2B5EF4-FFF2-40B4-BE49-F238E27FC236}">
                    <a16:creationId xmlns:a16="http://schemas.microsoft.com/office/drawing/2014/main" id="{797F9610-ABAD-C24A-8D46-795579E2A6F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711644" y="5193687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𝑁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𝑃𝑎𝑟</m:t>
                          </m:r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𝒕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5" name="내용 개체 틀 5">
                <a:extLst>
                  <a:ext uri="{FF2B5EF4-FFF2-40B4-BE49-F238E27FC236}">
                    <a16:creationId xmlns:a16="http://schemas.microsoft.com/office/drawing/2014/main" id="{797F9610-ABAD-C24A-8D46-795579E2A6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1644" y="5193687"/>
                <a:ext cx="913614" cy="357125"/>
              </a:xfrm>
              <a:prstGeom prst="rect">
                <a:avLst/>
              </a:prstGeom>
              <a:blipFill>
                <a:blip r:embed="rId12"/>
                <a:stretch>
                  <a:fillRect t="-1016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내용 개체 틀 5">
                <a:extLst>
                  <a:ext uri="{FF2B5EF4-FFF2-40B4-BE49-F238E27FC236}">
                    <a16:creationId xmlns:a16="http://schemas.microsoft.com/office/drawing/2014/main" id="{E31F1852-F2E3-4627-1913-E5401713046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80717" y="5195262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𝑁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𝑀𝑃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6" name="내용 개체 틀 5">
                <a:extLst>
                  <a:ext uri="{FF2B5EF4-FFF2-40B4-BE49-F238E27FC236}">
                    <a16:creationId xmlns:a16="http://schemas.microsoft.com/office/drawing/2014/main" id="{E31F1852-F2E3-4627-1913-E540171304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0717" y="5195262"/>
                <a:ext cx="913614" cy="357125"/>
              </a:xfrm>
              <a:prstGeom prst="rect">
                <a:avLst/>
              </a:prstGeom>
              <a:blipFill>
                <a:blip r:embed="rId13"/>
                <a:stretch>
                  <a:fillRect t="-1016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내용 개체 틀 5">
                <a:extLst>
                  <a:ext uri="{FF2B5EF4-FFF2-40B4-BE49-F238E27FC236}">
                    <a16:creationId xmlns:a16="http://schemas.microsoft.com/office/drawing/2014/main" id="{FD344E3A-920A-D593-BBEC-064F6E9EBF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48498" y="5193688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𝑁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7" name="내용 개체 틀 5">
                <a:extLst>
                  <a:ext uri="{FF2B5EF4-FFF2-40B4-BE49-F238E27FC236}">
                    <a16:creationId xmlns:a16="http://schemas.microsoft.com/office/drawing/2014/main" id="{FD344E3A-920A-D593-BBEC-064F6E9EBF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8498" y="5193688"/>
                <a:ext cx="913614" cy="357125"/>
              </a:xfrm>
              <a:prstGeom prst="rect">
                <a:avLst/>
              </a:prstGeom>
              <a:blipFill>
                <a:blip r:embed="rId14"/>
                <a:stretch>
                  <a:fillRect t="-1016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내용 개체 틀 5">
                <a:extLst>
                  <a:ext uri="{FF2B5EF4-FFF2-40B4-BE49-F238E27FC236}">
                    <a16:creationId xmlns:a16="http://schemas.microsoft.com/office/drawing/2014/main" id="{5C42BAF3-A489-E6C7-EE9E-2F27108F8C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30359" y="5194266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8" name="내용 개체 틀 5">
                <a:extLst>
                  <a:ext uri="{FF2B5EF4-FFF2-40B4-BE49-F238E27FC236}">
                    <a16:creationId xmlns:a16="http://schemas.microsoft.com/office/drawing/2014/main" id="{5C42BAF3-A489-E6C7-EE9E-2F27108F8C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0359" y="5194266"/>
                <a:ext cx="913614" cy="357125"/>
              </a:xfrm>
              <a:prstGeom prst="rect">
                <a:avLst/>
              </a:prstGeom>
              <a:blipFill>
                <a:blip r:embed="rId15"/>
                <a:stretch>
                  <a:fillRect t="-1016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03CB0FD1-5B14-F29B-5574-AF0EC74B665A}"/>
              </a:ext>
            </a:extLst>
          </p:cNvPr>
          <p:cNvSpPr/>
          <p:nvPr/>
        </p:nvSpPr>
        <p:spPr>
          <a:xfrm>
            <a:off x="755895" y="4448670"/>
            <a:ext cx="7544365" cy="147035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내용 개체 틀 5">
            <a:extLst>
              <a:ext uri="{FF2B5EF4-FFF2-40B4-BE49-F238E27FC236}">
                <a16:creationId xmlns:a16="http://schemas.microsoft.com/office/drawing/2014/main" id="{46819812-D7E4-2C67-6941-066670597D0C}"/>
              </a:ext>
            </a:extLst>
          </p:cNvPr>
          <p:cNvSpPr txBox="1">
            <a:spLocks/>
          </p:cNvSpPr>
          <p:nvPr/>
        </p:nvSpPr>
        <p:spPr>
          <a:xfrm>
            <a:off x="699912" y="4281069"/>
            <a:ext cx="2272835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40000"/>
              </a:lnSpc>
              <a:buNone/>
            </a:pPr>
            <a:r>
              <a:rPr lang="en-US" sz="1400" b="1" dirty="0">
                <a:latin typeface="Calibri"/>
                <a:ea typeface="맑은 고딕"/>
                <a:cs typeface="Times New Roman"/>
              </a:rPr>
              <a:t>Multiplicity dependence</a:t>
            </a:r>
          </a:p>
        </p:txBody>
      </p:sp>
      <p:pic>
        <p:nvPicPr>
          <p:cNvPr id="43" name="그림 42" descr="스크린샷, 어둠, 밤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A6757990-2619-F9DD-F1F3-BE257F58BE75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4691" y="3060429"/>
            <a:ext cx="4113364" cy="3107334"/>
          </a:xfrm>
          <a:prstGeom prst="rect">
            <a:avLst/>
          </a:prstGeom>
        </p:spPr>
      </p:pic>
      <p:sp>
        <p:nvSpPr>
          <p:cNvPr id="44" name="내용 개체 틀 5">
            <a:extLst>
              <a:ext uri="{FF2B5EF4-FFF2-40B4-BE49-F238E27FC236}">
                <a16:creationId xmlns:a16="http://schemas.microsoft.com/office/drawing/2014/main" id="{FBE8E251-706A-3701-5E4B-AF4E3F9BF5CF}"/>
              </a:ext>
            </a:extLst>
          </p:cNvPr>
          <p:cNvSpPr txBox="1">
            <a:spLocks/>
          </p:cNvSpPr>
          <p:nvPr/>
        </p:nvSpPr>
        <p:spPr>
          <a:xfrm>
            <a:off x="922716" y="5734495"/>
            <a:ext cx="998130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40000"/>
              </a:lnSpc>
              <a:buNone/>
            </a:pPr>
            <a:r>
              <a:rPr lang="en-US" sz="1400" dirty="0">
                <a:latin typeface="Calibri"/>
                <a:ea typeface="맑은 고딕"/>
                <a:cs typeface="Times New Roman"/>
              </a:rPr>
              <a:t>Thickness</a:t>
            </a:r>
          </a:p>
        </p:txBody>
      </p:sp>
      <p:sp>
        <p:nvSpPr>
          <p:cNvPr id="45" name="내용 개체 틀 5">
            <a:extLst>
              <a:ext uri="{FF2B5EF4-FFF2-40B4-BE49-F238E27FC236}">
                <a16:creationId xmlns:a16="http://schemas.microsoft.com/office/drawing/2014/main" id="{EAA6FA67-D1BA-7F8D-163B-A35F9C4372E2}"/>
              </a:ext>
            </a:extLst>
          </p:cNvPr>
          <p:cNvSpPr txBox="1">
            <a:spLocks/>
          </p:cNvSpPr>
          <p:nvPr/>
        </p:nvSpPr>
        <p:spPr>
          <a:xfrm>
            <a:off x="8484833" y="6098712"/>
            <a:ext cx="3535329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alibri"/>
                <a:ea typeface="맑은 고딕"/>
                <a:cs typeface="Times New Roman"/>
              </a:rPr>
              <a:t>Fig. 6. Collision geometry of p-Pb collisions.</a:t>
            </a:r>
            <a:endParaRPr lang="en-US" altLang="ko-KR" sz="1400" dirty="0">
              <a:latin typeface="Calibri"/>
              <a:ea typeface="맑은 고딕"/>
              <a:cs typeface="Times New Roman"/>
            </a:endParaRPr>
          </a:p>
          <a:p>
            <a:pPr marL="0" indent="0">
              <a:buNone/>
            </a:pPr>
            <a:endParaRPr lang="en-US" sz="1400" dirty="0">
              <a:latin typeface="Calibri"/>
              <a:ea typeface="맑은 고딕"/>
              <a:cs typeface="Times New Roman"/>
            </a:endParaRP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D900840-3BB3-CF3E-D378-078392E85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9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11176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E87581-DFDF-B67A-5770-DC5B0B963F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그림 32" descr="스크린샷, 직사각형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3348505A-EE23-EA40-CDA9-F4919DBF8D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49" y="2329844"/>
            <a:ext cx="9223232" cy="4140847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AD7EDBDB-01D2-7AB3-D932-62758DD957EB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B487E4F2-14EB-088E-D8C9-7946566CA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9FAA2-06CB-4B27-A5A7-666D49C04DE8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12DD4BE-37F1-B91F-6DBA-EEDC0BE454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029" y="801832"/>
            <a:ext cx="11287033" cy="496171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742950" indent="-742950">
              <a:buFont typeface="+mj-lt"/>
              <a:buAutoNum type="alphaLcPeriod" startAt="2"/>
            </a:pPr>
            <a:r>
              <a:rPr lang="en-US" sz="2400" dirty="0">
                <a:latin typeface="Calibri"/>
                <a:ea typeface="맑은 고딕"/>
                <a:cs typeface="Times New Roman"/>
              </a:rPr>
              <a:t> Momentum kick part</a:t>
            </a:r>
          </a:p>
          <a:p>
            <a:pPr marL="742950" indent="-742950">
              <a:buAutoNum type="alphaLcPeriod" startAt="2"/>
            </a:pPr>
            <a:endParaRPr lang="en-US" sz="2400" dirty="0">
              <a:latin typeface="Calibri"/>
              <a:ea typeface="맑은 고딕"/>
              <a:cs typeface="Times New Roman"/>
            </a:endParaRPr>
          </a:p>
          <a:p>
            <a:pPr marL="742950" indent="-742950">
              <a:buFont typeface="Arial" panose="020B0604020202020204" pitchFamily="34" charset="0"/>
              <a:buAutoNum type="alphaLcPeriod" startAt="2"/>
            </a:pPr>
            <a:endParaRPr lang="en-US" sz="2400" dirty="0">
              <a:ea typeface="맑은 고딕" panose="020F0502020204030204"/>
            </a:endParaRPr>
          </a:p>
          <a:p>
            <a:pPr marL="1200150" lvl="1" indent="-742950">
              <a:buFont typeface="Courier New" panose="020B0604020202020204" pitchFamily="34" charset="0"/>
              <a:buChar char="o"/>
            </a:pPr>
            <a:endParaRPr lang="en-US" sz="2000" dirty="0">
              <a:latin typeface="Malgun Gothic"/>
              <a:ea typeface="Malgun Gothic"/>
            </a:endParaRPr>
          </a:p>
          <a:p>
            <a:pPr marL="1200150" lvl="1" indent="-742950">
              <a:buFont typeface="Courier New"/>
              <a:buChar char="o"/>
            </a:pPr>
            <a:endParaRPr lang="en-US" sz="2000" dirty="0">
              <a:latin typeface="맑은 고딕" panose="020F0502020204030204"/>
              <a:ea typeface="맑은 고딕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8D990D2-C4D4-996B-5AD1-25C926A26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/>
              <a:t>Baryons 2025</a:t>
            </a:r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C36CEADB-4662-9AE3-D183-92511E8B2A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22F740B-11B2-61D2-F391-EE04C125B7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6925BF98-501C-84D8-127F-895C90A80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29" y="89616"/>
            <a:ext cx="8823036" cy="660111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altLang="ko-KR" sz="3200" dirty="0">
                <a:latin typeface="Calibri"/>
                <a:ea typeface="맑은 고딕"/>
                <a:cs typeface="Times New Roman"/>
              </a:rPr>
              <a:t>Theory</a:t>
            </a:r>
            <a:endParaRPr lang="en-US" dirty="0"/>
          </a:p>
        </p:txBody>
      </p:sp>
      <p:sp>
        <p:nvSpPr>
          <p:cNvPr id="15" name="내용 개체 틀 5">
            <a:extLst>
              <a:ext uri="{FF2B5EF4-FFF2-40B4-BE49-F238E27FC236}">
                <a16:creationId xmlns:a16="http://schemas.microsoft.com/office/drawing/2014/main" id="{BEB0247B-C7FB-182C-FB43-88583B3B5565}"/>
              </a:ext>
            </a:extLst>
          </p:cNvPr>
          <p:cNvSpPr txBox="1">
            <a:spLocks/>
          </p:cNvSpPr>
          <p:nvPr/>
        </p:nvSpPr>
        <p:spPr>
          <a:xfrm>
            <a:off x="755895" y="6052053"/>
            <a:ext cx="3921760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alibri"/>
                <a:ea typeface="맑은 고딕"/>
                <a:cs typeface="Times New Roman"/>
              </a:rPr>
              <a:t>Fig. 5. Flow diagram of ridge yield in </a:t>
            </a:r>
            <a:r>
              <a:rPr lang="en-US" sz="1400" dirty="0" err="1">
                <a:latin typeface="Calibri"/>
                <a:ea typeface="맑은 고딕"/>
                <a:cs typeface="Times New Roman"/>
              </a:rPr>
              <a:t>MKMwM</a:t>
            </a:r>
            <a:endParaRPr lang="en-US" altLang="ko-KR" sz="1400" dirty="0">
              <a:latin typeface="Calibri"/>
              <a:ea typeface="맑은 고딕"/>
              <a:cs typeface="Times New Roman"/>
            </a:endParaRPr>
          </a:p>
          <a:p>
            <a:pPr marL="0" indent="0">
              <a:buNone/>
            </a:pPr>
            <a:endParaRPr lang="en-US" sz="1400" dirty="0">
              <a:latin typeface="Calibri"/>
              <a:ea typeface="맑은 고딕"/>
              <a:cs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내용 개체 틀 5">
                <a:extLst>
                  <a:ext uri="{FF2B5EF4-FFF2-40B4-BE49-F238E27FC236}">
                    <a16:creationId xmlns:a16="http://schemas.microsoft.com/office/drawing/2014/main" id="{9CE07962-C3A3-19F0-40F3-2C29D6C8B0D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4449" y="933410"/>
                <a:ext cx="11516101" cy="1616179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en-US" altLang="ko-KR" sz="1800" i="1" dirty="0">
                  <a:solidFill>
                    <a:schemeClr val="accent6">
                      <a:lumMod val="50000"/>
                    </a:schemeClr>
                  </a:solidFill>
                  <a:latin typeface="Cambria Math" panose="02040503050406030204" pitchFamily="18" charset="0"/>
                  <a:ea typeface="맑은 고딕" panose="020F0502020204030204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1800" dirty="0">
                    <a:latin typeface="Calibri"/>
                    <a:ea typeface="맑은 고딕"/>
                    <a:cs typeface="Times New Roman"/>
                  </a:rPr>
                  <a:t>The </a:t>
                </a:r>
                <a:r>
                  <a:rPr lang="en-US" altLang="ko-KR" sz="1800" b="1" dirty="0">
                    <a:latin typeface="Calibri"/>
                    <a:ea typeface="맑은 고딕"/>
                    <a:cs typeface="Times New Roman"/>
                  </a:rPr>
                  <a:t>soft scattering model</a:t>
                </a:r>
                <a:r>
                  <a:rPr lang="en-US" altLang="ko-KR" sz="1800" dirty="0">
                    <a:latin typeface="Calibri"/>
                    <a:ea typeface="맑은 고딕"/>
                    <a:cs typeface="Times New Roman"/>
                  </a:rPr>
                  <a:t> phenomenologically introduces the </a:t>
                </a:r>
                <a:r>
                  <a:rPr lang="en-US" altLang="ko-KR" sz="1800" b="1" dirty="0">
                    <a:latin typeface="Calibri"/>
                    <a:ea typeface="맑은 고딕"/>
                    <a:cs typeface="Times New Roman"/>
                  </a:rPr>
                  <a:t>initial momentum distribution </a:t>
                </a:r>
                <a:r>
                  <a:rPr lang="en-US" altLang="ko-KR" sz="1800" dirty="0">
                    <a:latin typeface="Calibri"/>
                    <a:ea typeface="맑은 고딕"/>
                    <a:cs typeface="Times New Roman"/>
                  </a:rPr>
                  <a:t>of medium </a:t>
                </a:r>
                <a:r>
                  <a:rPr lang="en-US" altLang="ko-KR" sz="1800" dirty="0" err="1">
                    <a:latin typeface="Calibri"/>
                    <a:ea typeface="맑은 고딕"/>
                    <a:cs typeface="Times New Roman"/>
                  </a:rPr>
                  <a:t>partons</a:t>
                </a:r>
                <a:r>
                  <a:rPr lang="en-US" altLang="ko-KR" sz="1800" dirty="0">
                    <a:latin typeface="Calibri"/>
                    <a:ea typeface="맑은 고딕"/>
                    <a:cs typeface="Times New Roman"/>
                  </a:rPr>
                  <a:t>. 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ko-KR" sz="1800" dirty="0">
                    <a:latin typeface="Calibri"/>
                    <a:ea typeface="맑은 고딕"/>
                    <a:cs typeface="Times New Roman"/>
                  </a:rPr>
                  <a:t>The key parameters —</a:t>
                </a:r>
                <a:r>
                  <a:rPr lang="en-US" altLang="ko-KR" sz="1800" b="1" dirty="0">
                    <a:latin typeface="Calibri"/>
                    <a:ea typeface="맑은 고딕"/>
                    <a:cs typeface="Times New Roman"/>
                  </a:rPr>
                  <a:t>medium temperature </a:t>
                </a:r>
                <a14:m>
                  <m:oMath xmlns:m="http://schemas.openxmlformats.org/officeDocument/2006/math">
                    <m:r>
                      <a:rPr lang="en-US" altLang="ko-KR" sz="18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𝑻</m:t>
                    </m:r>
                  </m:oMath>
                </a14:m>
                <a:r>
                  <a:rPr lang="en-US" altLang="ko-KR" sz="1800" b="1" dirty="0">
                    <a:latin typeface="Calibri"/>
                    <a:ea typeface="맑은 고딕"/>
                    <a:cs typeface="Times New Roman"/>
                  </a:rPr>
                  <a:t> and momentum transfer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ko-KR" sz="1800" b="1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accPr>
                      <m:e>
                        <m:r>
                          <a:rPr lang="en-US" altLang="ko-KR" sz="1800" b="1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𝒒</m:t>
                        </m:r>
                      </m:e>
                    </m:acc>
                  </m:oMath>
                </a14:m>
                <a:r>
                  <a:rPr lang="en-US" altLang="ko-KR" sz="1800" dirty="0">
                    <a:latin typeface="Calibri"/>
                    <a:ea typeface="맑은 고딕"/>
                    <a:cs typeface="Times New Roman"/>
                  </a:rPr>
                  <a:t>— characterize the interaction strength between the jet and the medium.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ko-KR" sz="1800" dirty="0">
                    <a:latin typeface="Calibri"/>
                    <a:ea typeface="맑은 고딕"/>
                    <a:cs typeface="Times New Roman"/>
                  </a:rPr>
                  <a:t>Finally, the parameters </a:t>
                </a:r>
                <a:r>
                  <a:rPr lang="en-US" altLang="ko-KR" sz="1800" b="1" dirty="0">
                    <a:latin typeface="Calibri"/>
                    <a:ea typeface="맑은 고딕"/>
                    <a:cs typeface="Times New Roman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ko-KR" sz="1800" b="1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𝑻</m:t>
                    </m:r>
                    <m:r>
                      <a:rPr lang="en-US" altLang="ko-KR" sz="1800" b="1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, </m:t>
                    </m:r>
                    <m:acc>
                      <m:accPr>
                        <m:chr m:val="⃗"/>
                        <m:ctrlPr>
                          <a:rPr lang="en-US" altLang="ko-KR" sz="1800" b="1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accPr>
                      <m:e>
                        <m:r>
                          <a:rPr lang="en-US" altLang="ko-KR" sz="1800" b="1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𝒒</m:t>
                        </m:r>
                      </m:e>
                    </m:acc>
                    <m:r>
                      <a:rPr lang="en-US" altLang="ko-KR" sz="1800" b="1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, </m:t>
                    </m:r>
                    <m:sSub>
                      <m:sSubPr>
                        <m:ctrlPr>
                          <a:rPr lang="en-US" altLang="ko-KR" sz="1800" b="1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b="1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𝒇</m:t>
                        </m:r>
                      </m:e>
                      <m:sub>
                        <m:r>
                          <a:rPr lang="en-US" altLang="ko-KR" sz="1800" b="1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𝑹</m:t>
                        </m:r>
                      </m:sub>
                    </m:sSub>
                  </m:oMath>
                </a14:m>
                <a:r>
                  <a:rPr lang="en-US" altLang="ko-KR" sz="1800" b="1" dirty="0">
                    <a:latin typeface="Calibri"/>
                    <a:ea typeface="맑은 고딕"/>
                    <a:cs typeface="Times New Roman"/>
                  </a:rPr>
                  <a:t>) </a:t>
                </a:r>
                <a:r>
                  <a:rPr lang="en-US" altLang="ko-KR" sz="1800" dirty="0">
                    <a:latin typeface="Calibri"/>
                    <a:ea typeface="맑은 고딕"/>
                    <a:cs typeface="Times New Roman"/>
                  </a:rPr>
                  <a:t>are </a:t>
                </a:r>
                <a:r>
                  <a:rPr lang="en-US" altLang="ko-KR" sz="1800" b="1" dirty="0">
                    <a:latin typeface="Calibri"/>
                    <a:ea typeface="맑은 고딕"/>
                    <a:cs typeface="Times New Roman"/>
                  </a:rPr>
                  <a:t>extracted by fitting</a:t>
                </a:r>
                <a:r>
                  <a:rPr lang="en-US" altLang="ko-KR" sz="1800" dirty="0">
                    <a:latin typeface="Calibri"/>
                    <a:ea typeface="맑은 고딕"/>
                    <a:cs typeface="Times New Roman"/>
                  </a:rPr>
                  <a:t> the model to the </a:t>
                </a:r>
                <a:r>
                  <a:rPr lang="en-US" altLang="ko-KR" sz="1800" b="1" dirty="0">
                    <a:latin typeface="Calibri"/>
                    <a:ea typeface="맑은 고딕"/>
                    <a:cs typeface="Times New Roman"/>
                  </a:rPr>
                  <a:t>CMS </a:t>
                </a:r>
                <a14:m>
                  <m:oMath xmlns:m="http://schemas.openxmlformats.org/officeDocument/2006/math">
                    <m:r>
                      <a:rPr lang="en-US" altLang="ko-KR" sz="18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𝜟𝝓</m:t>
                    </m:r>
                  </m:oMath>
                </a14:m>
                <a:r>
                  <a:rPr lang="en-US" altLang="ko-KR" sz="1800" b="1" dirty="0">
                    <a:latin typeface="Calibri"/>
                    <a:ea typeface="맑은 고딕"/>
                    <a:cs typeface="Times New Roman"/>
                  </a:rPr>
                  <a:t> correlation data</a:t>
                </a:r>
                <a:r>
                  <a:rPr lang="en-US" altLang="ko-KR" sz="1800" dirty="0">
                    <a:latin typeface="Calibri"/>
                    <a:ea typeface="맑은 고딕"/>
                    <a:cs typeface="Times New Roman"/>
                  </a:rPr>
                  <a:t>.</a:t>
                </a:r>
                <a:endParaRPr lang="en-US" altLang="ko-KR" sz="1800" b="0" i="1" dirty="0">
                  <a:solidFill>
                    <a:schemeClr val="accent6">
                      <a:lumMod val="50000"/>
                    </a:schemeClr>
                  </a:solidFill>
                  <a:latin typeface="Cambria Math" panose="02040503050406030204" pitchFamily="18" charset="0"/>
                  <a:ea typeface="맑은 고딕" panose="020F0502020204030204"/>
                </a:endParaRPr>
              </a:p>
              <a:p>
                <a:pPr marL="0" indent="0">
                  <a:buNone/>
                </a:pPr>
                <a:endParaRPr lang="en-US" altLang="ko-KR" sz="1800" dirty="0">
                  <a:latin typeface="Calibri"/>
                  <a:ea typeface="맑은 고딕"/>
                  <a:cs typeface="Times New Roman"/>
                </a:endParaRPr>
              </a:p>
              <a:p>
                <a:pPr marL="0" indent="0">
                  <a:buNone/>
                </a:pPr>
                <a:endParaRPr lang="en-US" altLang="ko-KR" sz="1800" dirty="0">
                  <a:latin typeface="Calibri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5" name="내용 개체 틀 5">
                <a:extLst>
                  <a:ext uri="{FF2B5EF4-FFF2-40B4-BE49-F238E27FC236}">
                    <a16:creationId xmlns:a16="http://schemas.microsoft.com/office/drawing/2014/main" id="{9CE07962-C3A3-19F0-40F3-2C29D6C8B0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449" y="933410"/>
                <a:ext cx="11516101" cy="1616179"/>
              </a:xfrm>
              <a:prstGeom prst="rect">
                <a:avLst/>
              </a:prstGeom>
              <a:blipFill>
                <a:blip r:embed="rId6"/>
                <a:stretch>
                  <a:fillRect l="-371" b="-3094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내용 개체 틀 5">
            <a:extLst>
              <a:ext uri="{FF2B5EF4-FFF2-40B4-BE49-F238E27FC236}">
                <a16:creationId xmlns:a16="http://schemas.microsoft.com/office/drawing/2014/main" id="{497E1D66-87DE-FE8A-6C28-B30CDAEE77A5}"/>
              </a:ext>
            </a:extLst>
          </p:cNvPr>
          <p:cNvSpPr txBox="1">
            <a:spLocks/>
          </p:cNvSpPr>
          <p:nvPr/>
        </p:nvSpPr>
        <p:spPr>
          <a:xfrm>
            <a:off x="1777501" y="3705815"/>
            <a:ext cx="913614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40000"/>
              </a:lnSpc>
              <a:buNone/>
            </a:pPr>
            <a:r>
              <a:rPr lang="en-US" sz="1400" i="1" dirty="0">
                <a:latin typeface="Calibri"/>
                <a:ea typeface="맑은 고딕"/>
                <a:cs typeface="Times New Roman"/>
              </a:rPr>
              <a:t>Glauber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en-US" sz="1400" i="1" dirty="0">
                <a:latin typeface="Calibri"/>
                <a:ea typeface="맑은 고딕"/>
                <a:cs typeface="Times New Roman"/>
              </a:rPr>
              <a:t>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내용 개체 틀 5">
                <a:extLst>
                  <a:ext uri="{FF2B5EF4-FFF2-40B4-BE49-F238E27FC236}">
                    <a16:creationId xmlns:a16="http://schemas.microsoft.com/office/drawing/2014/main" id="{6F70C786-521B-AF07-BBCD-7785916ABA5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89688" y="3840187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×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𝜅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′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26" name="내용 개체 틀 5">
                <a:extLst>
                  <a:ext uri="{FF2B5EF4-FFF2-40B4-BE49-F238E27FC236}">
                    <a16:creationId xmlns:a16="http://schemas.microsoft.com/office/drawing/2014/main" id="{6F70C786-521B-AF07-BBCD-7785916ABA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9688" y="3840187"/>
                <a:ext cx="913614" cy="357125"/>
              </a:xfrm>
              <a:prstGeom prst="rect">
                <a:avLst/>
              </a:prstGeom>
              <a:blipFill>
                <a:blip r:embed="rId7"/>
                <a:stretch>
                  <a:fillRect t="-3389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내용 개체 틀 5">
                <a:extLst>
                  <a:ext uri="{FF2B5EF4-FFF2-40B4-BE49-F238E27FC236}">
                    <a16:creationId xmlns:a16="http://schemas.microsoft.com/office/drawing/2014/main" id="{78A9235D-58C4-26F1-8EF6-24BA636C66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06205" y="3748301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𝜎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𝑀𝑃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27" name="내용 개체 틀 5">
                <a:extLst>
                  <a:ext uri="{FF2B5EF4-FFF2-40B4-BE49-F238E27FC236}">
                    <a16:creationId xmlns:a16="http://schemas.microsoft.com/office/drawing/2014/main" id="{78A9235D-58C4-26F1-8EF6-24BA636C66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6205" y="3748301"/>
                <a:ext cx="913614" cy="357125"/>
              </a:xfrm>
              <a:prstGeom prst="rect">
                <a:avLst/>
              </a:prstGeom>
              <a:blipFill>
                <a:blip r:embed="rId8"/>
                <a:stretch>
                  <a:fillRect t="-1034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내용 개체 틀 5">
                <a:extLst>
                  <a:ext uri="{FF2B5EF4-FFF2-40B4-BE49-F238E27FC236}">
                    <a16:creationId xmlns:a16="http://schemas.microsoft.com/office/drawing/2014/main" id="{4AFC4F30-8DDD-6D62-5149-36D7C703C22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14062" y="3618332"/>
                <a:ext cx="1352165" cy="974188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pPr>
                      <m:e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𝑒</m:t>
                        </m:r>
                      </m:e>
                      <m:sup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−</m:t>
                        </m:r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𝜁</m:t>
                        </m:r>
                        <m:sSub>
                          <m:sSubPr>
                            <m:ctrlPr>
                              <a:rPr lang="en-US" sz="1400" b="0" i="1" dirty="0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𝑘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1400" b="0" i="1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𝑃</m:t>
                        </m:r>
                      </m:e>
                      <m:sub>
                        <m:r>
                          <a:rPr lang="en-US" altLang="ko-KR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𝑗𝑒𝑡</m:t>
                        </m:r>
                      </m:sub>
                    </m:sSub>
                  </m:oMath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28" name="내용 개체 틀 5">
                <a:extLst>
                  <a:ext uri="{FF2B5EF4-FFF2-40B4-BE49-F238E27FC236}">
                    <a16:creationId xmlns:a16="http://schemas.microsoft.com/office/drawing/2014/main" id="{4AFC4F30-8DDD-6D62-5149-36D7C703C2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4062" y="3618332"/>
                <a:ext cx="1352165" cy="97418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내용 개체 틀 5">
                <a:extLst>
                  <a:ext uri="{FF2B5EF4-FFF2-40B4-BE49-F238E27FC236}">
                    <a16:creationId xmlns:a16="http://schemas.microsoft.com/office/drawing/2014/main" id="{4A500D60-23DC-EC59-C996-40CE9770D5D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740763" y="4788724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𝑇</m:t>
                      </m:r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29" name="내용 개체 틀 5">
                <a:extLst>
                  <a:ext uri="{FF2B5EF4-FFF2-40B4-BE49-F238E27FC236}">
                    <a16:creationId xmlns:a16="http://schemas.microsoft.com/office/drawing/2014/main" id="{4A500D60-23DC-EC59-C996-40CE9770D5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0763" y="4788724"/>
                <a:ext cx="913614" cy="357125"/>
              </a:xfrm>
              <a:prstGeom prst="rect">
                <a:avLst/>
              </a:prstGeom>
              <a:blipFill>
                <a:blip r:embed="rId10"/>
                <a:stretch>
                  <a:fillRect t="-1034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내용 개체 틀 5">
                <a:extLst>
                  <a:ext uri="{FF2B5EF4-FFF2-40B4-BE49-F238E27FC236}">
                    <a16:creationId xmlns:a16="http://schemas.microsoft.com/office/drawing/2014/main" id="{A9C2CAD3-AC80-4181-C947-0ABC3EBAC5F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40023" y="4740435"/>
                <a:ext cx="1280389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acc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𝑞</m:t>
                          </m:r>
                        </m:e>
                      </m:acc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𝑓</m:t>
                              </m:r>
                            </m:sub>
                          </m:sSub>
                        </m:e>
                      </m:acc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 −</m:t>
                      </m:r>
                      <m:acc>
                        <m:accPr>
                          <m:chr m:val="⃗"/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𝑖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0" name="내용 개체 틀 5">
                <a:extLst>
                  <a:ext uri="{FF2B5EF4-FFF2-40B4-BE49-F238E27FC236}">
                    <a16:creationId xmlns:a16="http://schemas.microsoft.com/office/drawing/2014/main" id="{A9C2CAD3-AC80-4181-C947-0ABC3EBAC5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0023" y="4740435"/>
                <a:ext cx="1280389" cy="357125"/>
              </a:xfrm>
              <a:prstGeom prst="rect">
                <a:avLst/>
              </a:prstGeom>
              <a:blipFill>
                <a:blip r:embed="rId11"/>
                <a:stretch>
                  <a:fillRect t="-1379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내용 개체 틀 5">
                <a:extLst>
                  <a:ext uri="{FF2B5EF4-FFF2-40B4-BE49-F238E27FC236}">
                    <a16:creationId xmlns:a16="http://schemas.microsoft.com/office/drawing/2014/main" id="{C40050B6-FF29-DC82-B670-2442EEC5D4F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765288" y="4443712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𝑓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1" name="내용 개체 틀 5">
                <a:extLst>
                  <a:ext uri="{FF2B5EF4-FFF2-40B4-BE49-F238E27FC236}">
                    <a16:creationId xmlns:a16="http://schemas.microsoft.com/office/drawing/2014/main" id="{C40050B6-FF29-DC82-B670-2442EEC5D4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5288" y="4443712"/>
                <a:ext cx="913614" cy="357125"/>
              </a:xfrm>
              <a:prstGeom prst="rect">
                <a:avLst/>
              </a:prstGeom>
              <a:blipFill>
                <a:blip r:embed="rId12"/>
                <a:stretch>
                  <a:fillRect t="-1016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내용 개체 틀 5">
                <a:extLst>
                  <a:ext uri="{FF2B5EF4-FFF2-40B4-BE49-F238E27FC236}">
                    <a16:creationId xmlns:a16="http://schemas.microsoft.com/office/drawing/2014/main" id="{ADC25FBA-A37C-16D1-62E5-E9D4B818522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51266" y="3926862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𝑝</m:t>
                          </m:r>
                        </m:sub>
                      </m:sSub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, </m:t>
                      </m:r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𝑃𝑏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4" name="내용 개체 틀 5">
                <a:extLst>
                  <a:ext uri="{FF2B5EF4-FFF2-40B4-BE49-F238E27FC236}">
                    <a16:creationId xmlns:a16="http://schemas.microsoft.com/office/drawing/2014/main" id="{ADC25FBA-A37C-16D1-62E5-E9D4B81852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266" y="3926862"/>
                <a:ext cx="913614" cy="357125"/>
              </a:xfrm>
              <a:prstGeom prst="rect">
                <a:avLst/>
              </a:prstGeom>
              <a:blipFill>
                <a:blip r:embed="rId13"/>
                <a:stretch>
                  <a:fillRect t="-1016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내용 개체 틀 5">
                <a:extLst>
                  <a:ext uri="{FF2B5EF4-FFF2-40B4-BE49-F238E27FC236}">
                    <a16:creationId xmlns:a16="http://schemas.microsoft.com/office/drawing/2014/main" id="{8B4CA2E0-9B07-F17D-8EC6-AFD021FA4B3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40194" y="3926862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𝑁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𝑃𝑎𝑟</m:t>
                          </m:r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𝒕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5" name="내용 개체 틀 5">
                <a:extLst>
                  <a:ext uri="{FF2B5EF4-FFF2-40B4-BE49-F238E27FC236}">
                    <a16:creationId xmlns:a16="http://schemas.microsoft.com/office/drawing/2014/main" id="{8B4CA2E0-9B07-F17D-8EC6-AFD021FA4B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0194" y="3926862"/>
                <a:ext cx="913614" cy="357125"/>
              </a:xfrm>
              <a:prstGeom prst="rect">
                <a:avLst/>
              </a:prstGeom>
              <a:blipFill>
                <a:blip r:embed="rId14"/>
                <a:stretch>
                  <a:fillRect t="-1016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내용 개체 틀 5">
                <a:extLst>
                  <a:ext uri="{FF2B5EF4-FFF2-40B4-BE49-F238E27FC236}">
                    <a16:creationId xmlns:a16="http://schemas.microsoft.com/office/drawing/2014/main" id="{227B4F79-2D4F-982B-267A-771C2B6C3E6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09267" y="3928437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𝑁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𝑀𝑃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6" name="내용 개체 틀 5">
                <a:extLst>
                  <a:ext uri="{FF2B5EF4-FFF2-40B4-BE49-F238E27FC236}">
                    <a16:creationId xmlns:a16="http://schemas.microsoft.com/office/drawing/2014/main" id="{227B4F79-2D4F-982B-267A-771C2B6C3E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9267" y="3928437"/>
                <a:ext cx="913614" cy="357125"/>
              </a:xfrm>
              <a:prstGeom prst="rect">
                <a:avLst/>
              </a:prstGeom>
              <a:blipFill>
                <a:blip r:embed="rId15"/>
                <a:stretch>
                  <a:fillRect t="-847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내용 개체 틀 5">
                <a:extLst>
                  <a:ext uri="{FF2B5EF4-FFF2-40B4-BE49-F238E27FC236}">
                    <a16:creationId xmlns:a16="http://schemas.microsoft.com/office/drawing/2014/main" id="{878394C5-1AAC-521F-6257-8E9C87C5FEF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177048" y="3926863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𝑁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7" name="내용 개체 틀 5">
                <a:extLst>
                  <a:ext uri="{FF2B5EF4-FFF2-40B4-BE49-F238E27FC236}">
                    <a16:creationId xmlns:a16="http://schemas.microsoft.com/office/drawing/2014/main" id="{878394C5-1AAC-521F-6257-8E9C87C5FE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7048" y="3926863"/>
                <a:ext cx="913614" cy="357125"/>
              </a:xfrm>
              <a:prstGeom prst="rect">
                <a:avLst/>
              </a:prstGeom>
              <a:blipFill>
                <a:blip r:embed="rId16"/>
                <a:stretch>
                  <a:fillRect t="-1016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내용 개체 틀 5">
                <a:extLst>
                  <a:ext uri="{FF2B5EF4-FFF2-40B4-BE49-F238E27FC236}">
                    <a16:creationId xmlns:a16="http://schemas.microsoft.com/office/drawing/2014/main" id="{236F9BC1-BA4D-B36D-AC7B-C665ECED832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058909" y="3927441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8" name="내용 개체 틀 5">
                <a:extLst>
                  <a:ext uri="{FF2B5EF4-FFF2-40B4-BE49-F238E27FC236}">
                    <a16:creationId xmlns:a16="http://schemas.microsoft.com/office/drawing/2014/main" id="{236F9BC1-BA4D-B36D-AC7B-C665ECED83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8909" y="3927441"/>
                <a:ext cx="913614" cy="357125"/>
              </a:xfrm>
              <a:prstGeom prst="rect">
                <a:avLst/>
              </a:prstGeom>
              <a:blipFill>
                <a:blip r:embed="rId17"/>
                <a:stretch>
                  <a:fillRect t="-847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7220A84B-4A5D-AC13-3B49-9C72BB453E09}"/>
              </a:ext>
            </a:extLst>
          </p:cNvPr>
          <p:cNvSpPr/>
          <p:nvPr/>
        </p:nvSpPr>
        <p:spPr>
          <a:xfrm>
            <a:off x="1902813" y="4443712"/>
            <a:ext cx="6503600" cy="1212617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내용 개체 틀 5">
            <a:extLst>
              <a:ext uri="{FF2B5EF4-FFF2-40B4-BE49-F238E27FC236}">
                <a16:creationId xmlns:a16="http://schemas.microsoft.com/office/drawing/2014/main" id="{8A5228AE-26CC-EA9C-8B90-A795FA9607B1}"/>
              </a:ext>
            </a:extLst>
          </p:cNvPr>
          <p:cNvSpPr txBox="1">
            <a:spLocks/>
          </p:cNvSpPr>
          <p:nvPr/>
        </p:nvSpPr>
        <p:spPr>
          <a:xfrm>
            <a:off x="6836105" y="5772580"/>
            <a:ext cx="2272835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40000"/>
              </a:lnSpc>
              <a:buNone/>
            </a:pPr>
            <a:r>
              <a:rPr lang="en-US" sz="1400" b="1" dirty="0">
                <a:latin typeface="Calibri"/>
                <a:ea typeface="맑은 고딕"/>
                <a:cs typeface="Times New Roman"/>
              </a:rPr>
              <a:t>Momentum kick</a:t>
            </a:r>
          </a:p>
        </p:txBody>
      </p:sp>
      <p:sp>
        <p:nvSpPr>
          <p:cNvPr id="44" name="내용 개체 틀 5">
            <a:extLst>
              <a:ext uri="{FF2B5EF4-FFF2-40B4-BE49-F238E27FC236}">
                <a16:creationId xmlns:a16="http://schemas.microsoft.com/office/drawing/2014/main" id="{2B6AB1CB-15EC-E547-69E5-DBDA3EA1D550}"/>
              </a:ext>
            </a:extLst>
          </p:cNvPr>
          <p:cNvSpPr txBox="1">
            <a:spLocks/>
          </p:cNvSpPr>
          <p:nvPr/>
        </p:nvSpPr>
        <p:spPr>
          <a:xfrm>
            <a:off x="751266" y="4467670"/>
            <a:ext cx="998130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40000"/>
              </a:lnSpc>
              <a:buNone/>
            </a:pPr>
            <a:r>
              <a:rPr lang="en-US" sz="1400" dirty="0">
                <a:latin typeface="Calibri"/>
                <a:ea typeface="맑은 고딕"/>
                <a:cs typeface="Times New Roman"/>
              </a:rPr>
              <a:t>Thickness</a:t>
            </a: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F85677D-7E09-BE83-9D92-8332937CE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10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47476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18C2AB-CE74-532C-E256-24074C6E10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그림 32" descr="스크린샷, 직사각형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9FA6F927-B1B7-8AB5-3AFB-EC2713C6E3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49" y="2329844"/>
            <a:ext cx="9223232" cy="4140847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42F439A7-AAE4-8EC5-A21F-E5DD45F4D678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91A15167-B17F-C310-068C-F47ABC96F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ED1FD-4D2A-46FA-8FEB-04444F7EC30D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08BA895-EE8F-B4F0-2639-C8F8DB8E9D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029" y="801832"/>
            <a:ext cx="11287033" cy="496171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742950" indent="-742950">
              <a:buFont typeface="+mj-lt"/>
              <a:buAutoNum type="alphaLcPeriod" startAt="2"/>
            </a:pPr>
            <a:r>
              <a:rPr lang="en-US" sz="2400" dirty="0">
                <a:latin typeface="Calibri"/>
                <a:ea typeface="맑은 고딕"/>
                <a:cs typeface="Times New Roman"/>
              </a:rPr>
              <a:t> Momentum kick part</a:t>
            </a:r>
          </a:p>
          <a:p>
            <a:pPr marL="742950" indent="-742950">
              <a:buAutoNum type="alphaLcPeriod" startAt="2"/>
            </a:pPr>
            <a:endParaRPr lang="en-US" sz="2400" dirty="0">
              <a:latin typeface="Calibri"/>
              <a:ea typeface="맑은 고딕"/>
              <a:cs typeface="Times New Roman"/>
            </a:endParaRPr>
          </a:p>
          <a:p>
            <a:pPr marL="742950" indent="-742950">
              <a:buFont typeface="Arial" panose="020B0604020202020204" pitchFamily="34" charset="0"/>
              <a:buAutoNum type="alphaLcPeriod" startAt="2"/>
            </a:pPr>
            <a:endParaRPr lang="en-US" sz="2400" dirty="0">
              <a:ea typeface="맑은 고딕" panose="020F0502020204030204"/>
            </a:endParaRPr>
          </a:p>
          <a:p>
            <a:pPr marL="1200150" lvl="1" indent="-742950">
              <a:buFont typeface="Courier New" panose="020B0604020202020204" pitchFamily="34" charset="0"/>
              <a:buChar char="o"/>
            </a:pPr>
            <a:endParaRPr lang="en-US" sz="2000" dirty="0">
              <a:latin typeface="Malgun Gothic"/>
              <a:ea typeface="Malgun Gothic"/>
            </a:endParaRPr>
          </a:p>
          <a:p>
            <a:pPr marL="1200150" lvl="1" indent="-742950">
              <a:buFont typeface="Courier New"/>
              <a:buChar char="o"/>
            </a:pPr>
            <a:endParaRPr lang="en-US" sz="2000" dirty="0">
              <a:latin typeface="맑은 고딕" panose="020F0502020204030204"/>
              <a:ea typeface="맑은 고딕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3862DCD-4B52-3C9E-ACE0-1B0BE50B4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/>
              <a:t>Baryons 2025</a:t>
            </a:r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864E8ED1-967B-6D67-A29C-46780151E0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80BD07F-3F94-6F70-E393-4D69E0D77A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0356A45C-903F-0B0B-4CE1-27CA904EA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29" y="89616"/>
            <a:ext cx="8823036" cy="660111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altLang="ko-KR" sz="3200" dirty="0">
                <a:latin typeface="Calibri"/>
                <a:ea typeface="맑은 고딕"/>
                <a:cs typeface="Times New Roman"/>
              </a:rPr>
              <a:t>Theory</a:t>
            </a:r>
            <a:endParaRPr lang="en-US" dirty="0"/>
          </a:p>
        </p:txBody>
      </p:sp>
      <p:sp>
        <p:nvSpPr>
          <p:cNvPr id="15" name="내용 개체 틀 5">
            <a:extLst>
              <a:ext uri="{FF2B5EF4-FFF2-40B4-BE49-F238E27FC236}">
                <a16:creationId xmlns:a16="http://schemas.microsoft.com/office/drawing/2014/main" id="{00DDCCB7-1004-C057-BA00-9FF75293883C}"/>
              </a:ext>
            </a:extLst>
          </p:cNvPr>
          <p:cNvSpPr txBox="1">
            <a:spLocks/>
          </p:cNvSpPr>
          <p:nvPr/>
        </p:nvSpPr>
        <p:spPr>
          <a:xfrm>
            <a:off x="755895" y="6052053"/>
            <a:ext cx="3921760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alibri"/>
                <a:ea typeface="맑은 고딕"/>
                <a:cs typeface="Times New Roman"/>
              </a:rPr>
              <a:t>Fig. 5. Flow diagram of ridge yield in </a:t>
            </a:r>
            <a:r>
              <a:rPr lang="en-US" sz="1400" dirty="0" err="1">
                <a:latin typeface="Calibri"/>
                <a:ea typeface="맑은 고딕"/>
                <a:cs typeface="Times New Roman"/>
              </a:rPr>
              <a:t>MKMwM</a:t>
            </a:r>
            <a:endParaRPr lang="en-US" altLang="ko-KR" sz="1400" dirty="0">
              <a:latin typeface="Calibri"/>
              <a:ea typeface="맑은 고딕"/>
              <a:cs typeface="Times New Roman"/>
            </a:endParaRPr>
          </a:p>
          <a:p>
            <a:pPr marL="0" indent="0">
              <a:buNone/>
            </a:pPr>
            <a:endParaRPr lang="en-US" sz="1400" dirty="0">
              <a:latin typeface="Calibri"/>
              <a:ea typeface="맑은 고딕"/>
              <a:cs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내용 개체 틀 5">
                <a:extLst>
                  <a:ext uri="{FF2B5EF4-FFF2-40B4-BE49-F238E27FC236}">
                    <a16:creationId xmlns:a16="http://schemas.microsoft.com/office/drawing/2014/main" id="{81A15379-B41A-5BF9-B9A1-D532FB32CAA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4449" y="1222078"/>
                <a:ext cx="11516101" cy="1616179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ko-KR" sz="1600" dirty="0">
                    <a:ea typeface="맑은 고딕"/>
                    <a:cs typeface="Times New Roman"/>
                  </a:rPr>
                  <a:t>The initial dist.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16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fPr>
                      <m:num>
                        <m:r>
                          <a:rPr lang="en-US" altLang="ko-KR" sz="16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𝑑</m:t>
                        </m:r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𝐹</m:t>
                        </m:r>
                      </m:num>
                      <m:den>
                        <m:sSub>
                          <m:sSubPr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𝑝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𝑖</m:t>
                                </m:r>
                              </m:sub>
                            </m:sSub>
                          </m:sub>
                        </m:sSub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𝑑</m:t>
                        </m:r>
                        <m:sSub>
                          <m:sSubPr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𝑝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𝑖</m:t>
                                </m:r>
                              </m:sub>
                            </m:sSub>
                          </m:sub>
                        </m:sSub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𝑑</m:t>
                        </m:r>
                        <m:sSub>
                          <m:sSubPr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𝑑</m:t>
                        </m:r>
                        <m:sSub>
                          <m:sSubPr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𝜙</m:t>
                            </m:r>
                          </m:e>
                          <m:sub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𝑖</m:t>
                            </m:r>
                          </m:sub>
                        </m:sSub>
                      </m:den>
                    </m:f>
                    <m:r>
                      <a:rPr lang="en-US" altLang="ko-KR" sz="16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 = </m:t>
                    </m:r>
                    <m:sSub>
                      <m:sSubPr>
                        <m:ctrlP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𝐴</m:t>
                        </m:r>
                      </m:e>
                      <m:sub>
                        <m:r>
                          <a:rPr lang="en-US" altLang="ko-KR" sz="16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𝑟</m:t>
                        </m:r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𝑖𝑑𝑔𝑒</m:t>
                        </m:r>
                      </m:sub>
                    </m:sSub>
                    <m:r>
                      <a:rPr lang="en-US" altLang="ko-KR" sz="16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 </m:t>
                    </m:r>
                    <m:sSup>
                      <m:sSupPr>
                        <m:ctrlP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dPr>
                          <m:e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1 − </m:t>
                            </m:r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𝑥</m:t>
                            </m:r>
                          </m:e>
                        </m:d>
                      </m:e>
                      <m:sup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𝑎</m:t>
                        </m:r>
                      </m:sup>
                    </m:sSup>
                    <m:r>
                      <a:rPr lang="en-US" altLang="ko-KR" sz="16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 </m:t>
                    </m:r>
                    <m:r>
                      <a:rPr lang="en-US" altLang="ko-KR" sz="16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 </m:t>
                    </m:r>
                    <m:f>
                      <m:fPr>
                        <m:ctrlPr>
                          <a:rPr lang="en-US" altLang="ko-KR" sz="16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pPr>
                          <m:e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𝑚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𝑖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/</m:t>
                            </m:r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𝑇</m:t>
                            </m:r>
                          </m:sup>
                        </m:sSup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𝑑</m:t>
                                </m:r>
                              </m:sub>
                              <m:sup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+ </m:t>
                            </m:r>
                            <m:sSubSup>
                              <m:sSubSupPr>
                                <m:ctrlP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𝑝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𝑖</m:t>
                                    </m:r>
                                  </m:sub>
                                </m:sSub>
                              </m:sub>
                              <m:sup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2</m:t>
                                </m:r>
                              </m:sup>
                            </m:sSubSup>
                          </m:e>
                        </m:rad>
                      </m:den>
                    </m:f>
                    <m:r>
                      <a:rPr lang="en-US" altLang="ko-KR" sz="16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,</m:t>
                    </m:r>
                  </m:oMath>
                </a14:m>
                <a:endParaRPr lang="en-US" altLang="ko-KR" sz="16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r>
                  <a:rPr lang="en-US" altLang="ko-KR" sz="1600" b="0" dirty="0">
                    <a:ea typeface="맑은 고딕"/>
                    <a:cs typeface="Times New Roman"/>
                  </a:rPr>
                  <a:t>The finial dist. 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16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fPr>
                      <m:num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𝑑𝐹</m:t>
                        </m:r>
                      </m:num>
                      <m:den>
                        <m:sSub>
                          <m:sSubPr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𝑝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𝑓</m:t>
                                </m:r>
                              </m:sub>
                            </m:sSub>
                          </m:sub>
                        </m:sSub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𝑑</m:t>
                        </m:r>
                        <m:sSub>
                          <m:sSubPr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𝑝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𝑓</m:t>
                                </m:r>
                              </m:sub>
                            </m:sSub>
                          </m:sub>
                        </m:sSub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𝑑</m:t>
                        </m:r>
                        <m:sSub>
                          <m:sSubPr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60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𝜂</m:t>
                            </m:r>
                          </m:e>
                          <m:sub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𝑓</m:t>
                            </m:r>
                          </m:sub>
                        </m:sSub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𝑑</m:t>
                        </m:r>
                        <m:sSub>
                          <m:sSubPr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60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𝜙</m:t>
                            </m:r>
                          </m:e>
                          <m:sub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𝑓</m:t>
                            </m:r>
                          </m:sub>
                        </m:sSub>
                      </m:den>
                    </m:f>
                    <m:r>
                      <a:rPr lang="en-US" altLang="ko-KR" sz="16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 = </m:t>
                    </m:r>
                    <m:sSub>
                      <m:sSubPr>
                        <m:ctrlP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𝑑𝐹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𝑝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altLang="ko-KR" sz="1600" i="1">
                                            <a:latin typeface="Cambria Math" panose="02040503050406030204" pitchFamily="18" charset="0"/>
                                            <a:ea typeface="맑은 고딕"/>
                                            <a:cs typeface="Times New Roman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sz="1600" i="1">
                                            <a:latin typeface="Cambria Math" panose="02040503050406030204" pitchFamily="18" charset="0"/>
                                            <a:ea typeface="맑은 고딕"/>
                                            <a:cs typeface="Times New Roman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altLang="ko-KR" sz="1600" i="1">
                                            <a:latin typeface="Cambria Math" panose="02040503050406030204" pitchFamily="18" charset="0"/>
                                            <a:ea typeface="맑은 고딕"/>
                                            <a:cs typeface="Times New Roman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𝑝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altLang="ko-KR" sz="1600" i="1">
                                            <a:latin typeface="Cambria Math" panose="02040503050406030204" pitchFamily="18" charset="0"/>
                                            <a:ea typeface="맑은 고딕"/>
                                            <a:cs typeface="Times New Roman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sz="1600" i="1">
                                            <a:latin typeface="Cambria Math" panose="02040503050406030204" pitchFamily="18" charset="0"/>
                                            <a:ea typeface="맑은 고딕"/>
                                            <a:cs typeface="Times New Roman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altLang="ko-KR" sz="1600" i="1">
                                            <a:latin typeface="Cambria Math" panose="02040503050406030204" pitchFamily="18" charset="0"/>
                                            <a:ea typeface="맑은 고딕"/>
                                            <a:cs typeface="Times New Roman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  <m:f>
                              <m:fPr>
                                <m:ctrlPr>
                                  <a:rPr lang="en-US" altLang="ko-KR" sz="1600" b="0" i="1" smtClean="0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600" b="0" i="1" smtClean="0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𝑓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 </m:t>
                            </m:r>
                          </m:e>
                        </m:d>
                      </m:e>
                      <m:sub>
                        <m:acc>
                          <m:accPr>
                            <m:chr m:val="⃗"/>
                            <m:ctrlPr>
                              <a:rPr lang="en-US" altLang="ko-KR" sz="16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ko-KR" sz="1600" b="0" i="1" smtClean="0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ko-KR" sz="1600" b="0" i="1" smtClean="0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𝑖</m:t>
                                </m:r>
                              </m:sub>
                            </m:sSub>
                          </m:e>
                        </m:acc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=</m:t>
                        </m:r>
                        <m:acc>
                          <m:accPr>
                            <m:chr m:val="⃗"/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𝑓</m:t>
                                </m:r>
                              </m:sub>
                            </m:sSub>
                          </m:e>
                        </m:acc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  − </m:t>
                        </m:r>
                        <m:acc>
                          <m:accPr>
                            <m:chr m:val="⃗"/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accPr>
                          <m:e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𝑞</m:t>
                            </m:r>
                          </m:e>
                        </m:acc>
                      </m:sub>
                    </m:sSub>
                    <m:r>
                      <a:rPr lang="en-US" altLang="ko-KR" sz="160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⋅</m:t>
                    </m:r>
                    <m:rad>
                      <m:radPr>
                        <m:degHide m:val="on"/>
                        <m:ctrlPr>
                          <a:rPr lang="en-US" altLang="ko-KR" sz="160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radPr>
                      <m:deg/>
                      <m:e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1−</m:t>
                        </m:r>
                        <m:f>
                          <m:fPr>
                            <m:ctrlPr>
                              <a:rPr lang="en-US" altLang="ko-KR" sz="16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𝜋</m:t>
                                </m:r>
                              </m:sub>
                              <m:sup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d>
                              <m:dPr>
                                <m:ctrlP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𝜋</m:t>
                                    </m:r>
                                  </m:sub>
                                  <m:sup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 + </m:t>
                                </m:r>
                                <m:sSubSup>
                                  <m:sSubSupPr>
                                    <m:ctrlP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𝑝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altLang="ko-KR" sz="1600" i="1">
                                            <a:latin typeface="Cambria Math" panose="02040503050406030204" pitchFamily="18" charset="0"/>
                                            <a:ea typeface="맑은 고딕"/>
                                            <a:cs typeface="Times New Roman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sz="1600" i="1">
                                            <a:latin typeface="Cambria Math" panose="02040503050406030204" pitchFamily="18" charset="0"/>
                                            <a:ea typeface="맑은 고딕"/>
                                            <a:cs typeface="Times New Roman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altLang="ko-KR" sz="1600" i="1">
                                            <a:latin typeface="Cambria Math" panose="02040503050406030204" pitchFamily="18" charset="0"/>
                                            <a:ea typeface="맑은 고딕"/>
                                            <a:cs typeface="Times New Roman"/>
                                          </a:rPr>
                                          <m:t>𝑓</m:t>
                                        </m:r>
                                      </m:sub>
                                    </m:sSub>
                                  </m:sub>
                                  <m:sup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d>
                            <m:func>
                              <m:funcPr>
                                <m:ctrlP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funcPr>
                              <m:fName>
                                <m:sSup>
                                  <m:sSupPr>
                                    <m:ctrlP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ko-KR" sz="1600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cosh</m:t>
                                    </m:r>
                                  </m:e>
                                  <m:sup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2</m:t>
                                    </m:r>
                                  </m:sup>
                                </m:sSup>
                              </m:fName>
                              <m:e>
                                <m:sSub>
                                  <m:sSubPr>
                                    <m:ctrlP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/>
                                        <a:cs typeface="Times New Roman"/>
                                      </a:rPr>
                                      <m:t>𝑓</m:t>
                                    </m:r>
                                  </m:sub>
                                </m:sSub>
                              </m:e>
                            </m:func>
                          </m:den>
                        </m:f>
                      </m:e>
                    </m:rad>
                    <m:r>
                      <a:rPr lang="en-US" altLang="ko-KR" sz="160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,</m:t>
                    </m:r>
                  </m:oMath>
                </a14:m>
                <a:endParaRPr lang="en-US" altLang="ko-KR" sz="160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</m:ctrlPr>
                              </m:fPr>
                              <m:num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ko-KR" sz="1600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trig</m:t>
                                    </m:r>
                                  </m:sub>
                                </m:sSub>
                              </m:den>
                            </m:f>
                            <m:f>
                              <m:fPr>
                                <m:ctrlP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</m:ctrlPr>
                              </m:fPr>
                              <m:num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𝑐h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𝑝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altLang="ko-KR" sz="1600" i="1">
                                            <a:latin typeface="Cambria Math" panose="02040503050406030204" pitchFamily="18" charset="0"/>
                                            <a:ea typeface="맑은 고딕" panose="020F0502020204030204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sz="1600" i="1">
                                            <a:latin typeface="Cambria Math" panose="02040503050406030204" pitchFamily="18" charset="0"/>
                                            <a:ea typeface="맑은 고딕" panose="020F0502020204030204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altLang="ko-KR" sz="1600" i="1">
                                            <a:latin typeface="Cambria Math" panose="02040503050406030204" pitchFamily="18" charset="0"/>
                                            <a:ea typeface="맑은 고딕" panose="020F0502020204030204"/>
                                          </a:rPr>
                                          <m:t>𝑓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𝑝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altLang="ko-KR" sz="1600" i="1">
                                            <a:latin typeface="Cambria Math" panose="02040503050406030204" pitchFamily="18" charset="0"/>
                                            <a:ea typeface="맑은 고딕" panose="020F0502020204030204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sz="1600" i="1">
                                            <a:latin typeface="Cambria Math" panose="02040503050406030204" pitchFamily="18" charset="0"/>
                                            <a:ea typeface="맑은 고딕" panose="020F0502020204030204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altLang="ko-KR" sz="1600" i="1">
                                            <a:latin typeface="Cambria Math" panose="02040503050406030204" pitchFamily="18" charset="0"/>
                                            <a:ea typeface="맑은 고딕" panose="020F0502020204030204"/>
                                          </a:rPr>
                                          <m:t>𝑓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𝑑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ko-KR" sz="1600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Δ</m:t>
                                </m:r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𝜂</m:t>
                                </m:r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𝑑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ko-KR" sz="1600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Δ</m:t>
                                </m:r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𝜙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altLang="ko-KR" sz="1600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ridge</m:t>
                        </m:r>
                      </m:sub>
                    </m:sSub>
                  </m:oMath>
                </a14:m>
                <a:r>
                  <a:rPr lang="en-US" altLang="ko-KR" sz="1600" dirty="0">
                    <a:ea typeface="맑은 고딕" panose="020F0502020204030204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1600" i="1">
                        <a:latin typeface="Cambria Math" panose="02040503050406030204" pitchFamily="18" charset="0"/>
                        <a:ea typeface="맑은 고딕" panose="020F0502020204030204"/>
                      </a:rPr>
                      <m:t>≃</m:t>
                    </m:r>
                    <m:f>
                      <m:fPr>
                        <m:ctrlPr>
                          <a:rPr lang="en-US" altLang="ko-KR" sz="1600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</m:ctrlPr>
                      </m:fPr>
                      <m:num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2</m:t>
                        </m:r>
                      </m:num>
                      <m:den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ko-KR" sz="1600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</m:ctrlPr>
                      </m:sSubPr>
                      <m:e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𝑓</m:t>
                        </m:r>
                      </m:e>
                      <m:sub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𝑅</m:t>
                        </m:r>
                      </m:sub>
                    </m:sSub>
                    <m:r>
                      <a:rPr lang="en-US" altLang="ko-KR" sz="1600" i="1">
                        <a:latin typeface="Cambria Math" panose="02040503050406030204" pitchFamily="18" charset="0"/>
                        <a:ea typeface="맑은 고딕" panose="020F0502020204030204"/>
                      </a:rPr>
                      <m:t>⋅</m:t>
                    </m:r>
                    <m:d>
                      <m:dPr>
                        <m:begChr m:val="⟨"/>
                        <m:endChr m:val="⟩"/>
                        <m:ctrlPr>
                          <a:rPr lang="en-US" altLang="ko-KR" sz="1600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 panose="020F0502020204030204"/>
                          </a:rPr>
                        </m:ctrlPr>
                      </m:dPr>
                      <m:e>
                        <m:r>
                          <a:rPr lang="en-US" altLang="ko-KR" sz="1600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 </m:t>
                        </m:r>
                        <m:sSub>
                          <m:sSubPr>
                            <m:ctrlPr>
                              <a:rPr lang="en-US" altLang="ko-KR" sz="16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</m:ctrlPr>
                          </m:sSubPr>
                          <m:e>
                            <m:r>
                              <a:rPr lang="en-US" altLang="ko-KR" sz="16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sz="16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𝑘</m:t>
                            </m:r>
                          </m:sub>
                        </m:sSub>
                        <m:r>
                          <a:rPr lang="en-US" altLang="ko-KR" sz="1600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 </m:t>
                        </m:r>
                      </m:e>
                    </m:d>
                    <m:r>
                      <a:rPr lang="en-US" altLang="ko-KR" sz="1600" i="1">
                        <a:latin typeface="Cambria Math" panose="02040503050406030204" pitchFamily="18" charset="0"/>
                        <a:ea typeface="맑은 고딕" panose="020F0502020204030204"/>
                      </a:rPr>
                      <m:t>⋅ </m:t>
                    </m:r>
                    <m:d>
                      <m:dPr>
                        <m:begChr m:val="["/>
                        <m:endChr m:val="]"/>
                        <m:ctrlPr>
                          <a:rPr lang="en-US" altLang="ko-KR" sz="16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 panose="020F0502020204030204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ko-KR" sz="16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</m:ctrlPr>
                          </m:fPr>
                          <m:num>
                            <m:r>
                              <a:rPr lang="en-US" altLang="ko-KR" sz="16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𝑑𝐹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ko-KR" sz="16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6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𝑝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ko-KR" sz="16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6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ko-KR" sz="16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𝑓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altLang="ko-KR" sz="16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US" altLang="ko-KR" sz="16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6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𝑝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ko-KR" sz="16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6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ko-KR" sz="16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𝑓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altLang="ko-KR" sz="16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𝑑</m:t>
                            </m:r>
                            <m:r>
                              <m:rPr>
                                <m:sty m:val="p"/>
                              </m:rPr>
                              <a:rPr lang="en-US" altLang="ko-KR" sz="160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Δ</m:t>
                            </m:r>
                            <m:r>
                              <a:rPr lang="en-US" altLang="ko-KR" sz="16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𝜂</m:t>
                            </m:r>
                            <m:r>
                              <a:rPr lang="en-US" altLang="ko-KR" sz="16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𝑑</m:t>
                            </m:r>
                            <m:r>
                              <m:rPr>
                                <m:sty m:val="p"/>
                              </m:rPr>
                              <a:rPr lang="en-US" altLang="ko-KR" sz="160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Δ</m:t>
                            </m:r>
                            <m:r>
                              <a:rPr lang="en-US" altLang="ko-KR" sz="16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𝜙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ko-KR" sz="1600" dirty="0">
                    <a:solidFill>
                      <a:schemeClr val="accent5">
                        <a:lumMod val="75000"/>
                      </a:schemeClr>
                    </a:solidFill>
                    <a:ea typeface="맑은 고딕" panose="020F0502020204030204"/>
                  </a:rPr>
                  <a:t>    </a:t>
                </a:r>
                <a:endParaRPr lang="en-US" altLang="ko-KR" sz="1600" dirty="0">
                  <a:ea typeface="맑은 고딕" panose="020F0502020204030204"/>
                </a:endParaRPr>
              </a:p>
              <a:p>
                <a:endParaRPr lang="en-US" altLang="ko-KR" sz="1800" dirty="0">
                  <a:latin typeface="Calibri"/>
                  <a:ea typeface="맑은 고딕"/>
                  <a:cs typeface="Times New Roman"/>
                </a:endParaRPr>
              </a:p>
              <a:p>
                <a:pPr marL="0" indent="0">
                  <a:buNone/>
                </a:pPr>
                <a:endParaRPr lang="en-US" altLang="ko-KR" sz="1800" dirty="0">
                  <a:latin typeface="Calibri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5" name="내용 개체 틀 5">
                <a:extLst>
                  <a:ext uri="{FF2B5EF4-FFF2-40B4-BE49-F238E27FC236}">
                    <a16:creationId xmlns:a16="http://schemas.microsoft.com/office/drawing/2014/main" id="{81A15379-B41A-5BF9-B9A1-D532FB32CA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449" y="1222078"/>
                <a:ext cx="11516101" cy="1616179"/>
              </a:xfrm>
              <a:prstGeom prst="rect">
                <a:avLst/>
              </a:prstGeom>
              <a:blipFill>
                <a:blip r:embed="rId6"/>
                <a:stretch>
                  <a:fillRect l="-212" b="-2706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내용 개체 틀 5">
            <a:extLst>
              <a:ext uri="{FF2B5EF4-FFF2-40B4-BE49-F238E27FC236}">
                <a16:creationId xmlns:a16="http://schemas.microsoft.com/office/drawing/2014/main" id="{F72C8965-7258-7AA1-0851-EE66C3C531FF}"/>
              </a:ext>
            </a:extLst>
          </p:cNvPr>
          <p:cNvSpPr txBox="1">
            <a:spLocks/>
          </p:cNvSpPr>
          <p:nvPr/>
        </p:nvSpPr>
        <p:spPr>
          <a:xfrm>
            <a:off x="1777501" y="3705815"/>
            <a:ext cx="913614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40000"/>
              </a:lnSpc>
              <a:buNone/>
            </a:pPr>
            <a:r>
              <a:rPr lang="en-US" sz="1400" i="1" dirty="0">
                <a:latin typeface="Calibri"/>
                <a:ea typeface="맑은 고딕"/>
                <a:cs typeface="Times New Roman"/>
              </a:rPr>
              <a:t>Glauber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en-US" sz="1400" i="1" dirty="0">
                <a:latin typeface="Calibri"/>
                <a:ea typeface="맑은 고딕"/>
                <a:cs typeface="Times New Roman"/>
              </a:rPr>
              <a:t>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내용 개체 틀 5">
                <a:extLst>
                  <a:ext uri="{FF2B5EF4-FFF2-40B4-BE49-F238E27FC236}">
                    <a16:creationId xmlns:a16="http://schemas.microsoft.com/office/drawing/2014/main" id="{87EF739E-84EF-3EAE-21FA-A0BE60E7B75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89688" y="3840187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×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𝜅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′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26" name="내용 개체 틀 5">
                <a:extLst>
                  <a:ext uri="{FF2B5EF4-FFF2-40B4-BE49-F238E27FC236}">
                    <a16:creationId xmlns:a16="http://schemas.microsoft.com/office/drawing/2014/main" id="{87EF739E-84EF-3EAE-21FA-A0BE60E7B7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9688" y="3840187"/>
                <a:ext cx="913614" cy="357125"/>
              </a:xfrm>
              <a:prstGeom prst="rect">
                <a:avLst/>
              </a:prstGeom>
              <a:blipFill>
                <a:blip r:embed="rId7"/>
                <a:stretch>
                  <a:fillRect t="-3389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내용 개체 틀 5">
                <a:extLst>
                  <a:ext uri="{FF2B5EF4-FFF2-40B4-BE49-F238E27FC236}">
                    <a16:creationId xmlns:a16="http://schemas.microsoft.com/office/drawing/2014/main" id="{B1A0B831-6788-291A-88B7-AE9ED73ECC9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06205" y="3748301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𝜎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𝑀𝑃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27" name="내용 개체 틀 5">
                <a:extLst>
                  <a:ext uri="{FF2B5EF4-FFF2-40B4-BE49-F238E27FC236}">
                    <a16:creationId xmlns:a16="http://schemas.microsoft.com/office/drawing/2014/main" id="{B1A0B831-6788-291A-88B7-AE9ED73ECC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6205" y="3748301"/>
                <a:ext cx="913614" cy="357125"/>
              </a:xfrm>
              <a:prstGeom prst="rect">
                <a:avLst/>
              </a:prstGeom>
              <a:blipFill>
                <a:blip r:embed="rId8"/>
                <a:stretch>
                  <a:fillRect t="-1034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내용 개체 틀 5">
                <a:extLst>
                  <a:ext uri="{FF2B5EF4-FFF2-40B4-BE49-F238E27FC236}">
                    <a16:creationId xmlns:a16="http://schemas.microsoft.com/office/drawing/2014/main" id="{7A7E0643-EE91-8AA4-668A-C7AA3B519B6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14062" y="3618332"/>
                <a:ext cx="1352165" cy="974188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pPr>
                      <m:e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𝑒</m:t>
                        </m:r>
                      </m:e>
                      <m:sup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−</m:t>
                        </m:r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𝜁</m:t>
                        </m:r>
                        <m:sSub>
                          <m:sSubPr>
                            <m:ctrlPr>
                              <a:rPr lang="en-US" sz="1400" b="0" i="1" dirty="0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𝑘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1400" b="0" i="1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𝑃</m:t>
                        </m:r>
                      </m:e>
                      <m:sub>
                        <m:r>
                          <a:rPr lang="en-US" altLang="ko-KR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𝑗𝑒𝑡</m:t>
                        </m:r>
                      </m:sub>
                    </m:sSub>
                  </m:oMath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28" name="내용 개체 틀 5">
                <a:extLst>
                  <a:ext uri="{FF2B5EF4-FFF2-40B4-BE49-F238E27FC236}">
                    <a16:creationId xmlns:a16="http://schemas.microsoft.com/office/drawing/2014/main" id="{7A7E0643-EE91-8AA4-668A-C7AA3B519B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4062" y="3618332"/>
                <a:ext cx="1352165" cy="97418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내용 개체 틀 5">
                <a:extLst>
                  <a:ext uri="{FF2B5EF4-FFF2-40B4-BE49-F238E27FC236}">
                    <a16:creationId xmlns:a16="http://schemas.microsoft.com/office/drawing/2014/main" id="{4273EAA7-BD72-4DF4-7F3A-C7EFA4729D2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740763" y="4788724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𝑇</m:t>
                      </m:r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29" name="내용 개체 틀 5">
                <a:extLst>
                  <a:ext uri="{FF2B5EF4-FFF2-40B4-BE49-F238E27FC236}">
                    <a16:creationId xmlns:a16="http://schemas.microsoft.com/office/drawing/2014/main" id="{4273EAA7-BD72-4DF4-7F3A-C7EFA4729D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0763" y="4788724"/>
                <a:ext cx="913614" cy="357125"/>
              </a:xfrm>
              <a:prstGeom prst="rect">
                <a:avLst/>
              </a:prstGeom>
              <a:blipFill>
                <a:blip r:embed="rId10"/>
                <a:stretch>
                  <a:fillRect t="-1034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내용 개체 틀 5">
                <a:extLst>
                  <a:ext uri="{FF2B5EF4-FFF2-40B4-BE49-F238E27FC236}">
                    <a16:creationId xmlns:a16="http://schemas.microsoft.com/office/drawing/2014/main" id="{A1F1E26F-9694-FF7E-9FDA-A4DEA97950D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40023" y="4740435"/>
                <a:ext cx="1280389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acc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𝑞</m:t>
                          </m:r>
                        </m:e>
                      </m:acc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𝑓</m:t>
                              </m:r>
                            </m:sub>
                          </m:sSub>
                        </m:e>
                      </m:acc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 −</m:t>
                      </m:r>
                      <m:acc>
                        <m:accPr>
                          <m:chr m:val="⃗"/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𝑖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0" name="내용 개체 틀 5">
                <a:extLst>
                  <a:ext uri="{FF2B5EF4-FFF2-40B4-BE49-F238E27FC236}">
                    <a16:creationId xmlns:a16="http://schemas.microsoft.com/office/drawing/2014/main" id="{A1F1E26F-9694-FF7E-9FDA-A4DEA97950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0023" y="4740435"/>
                <a:ext cx="1280389" cy="357125"/>
              </a:xfrm>
              <a:prstGeom prst="rect">
                <a:avLst/>
              </a:prstGeom>
              <a:blipFill>
                <a:blip r:embed="rId11"/>
                <a:stretch>
                  <a:fillRect t="-1379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내용 개체 틀 5">
                <a:extLst>
                  <a:ext uri="{FF2B5EF4-FFF2-40B4-BE49-F238E27FC236}">
                    <a16:creationId xmlns:a16="http://schemas.microsoft.com/office/drawing/2014/main" id="{7E1E79BF-58C0-E0A1-F35A-127CA5C1A8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765288" y="4443712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𝑓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1" name="내용 개체 틀 5">
                <a:extLst>
                  <a:ext uri="{FF2B5EF4-FFF2-40B4-BE49-F238E27FC236}">
                    <a16:creationId xmlns:a16="http://schemas.microsoft.com/office/drawing/2014/main" id="{7E1E79BF-58C0-E0A1-F35A-127CA5C1A8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5288" y="4443712"/>
                <a:ext cx="913614" cy="357125"/>
              </a:xfrm>
              <a:prstGeom prst="rect">
                <a:avLst/>
              </a:prstGeom>
              <a:blipFill>
                <a:blip r:embed="rId12"/>
                <a:stretch>
                  <a:fillRect t="-1016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내용 개체 틀 5">
                <a:extLst>
                  <a:ext uri="{FF2B5EF4-FFF2-40B4-BE49-F238E27FC236}">
                    <a16:creationId xmlns:a16="http://schemas.microsoft.com/office/drawing/2014/main" id="{ABA35916-9254-A8ED-C149-CC0CAB71935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51266" y="3926862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𝑝</m:t>
                          </m:r>
                        </m:sub>
                      </m:sSub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, </m:t>
                      </m:r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𝑃𝑏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4" name="내용 개체 틀 5">
                <a:extLst>
                  <a:ext uri="{FF2B5EF4-FFF2-40B4-BE49-F238E27FC236}">
                    <a16:creationId xmlns:a16="http://schemas.microsoft.com/office/drawing/2014/main" id="{ABA35916-9254-A8ED-C149-CC0CAB7193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266" y="3926862"/>
                <a:ext cx="913614" cy="357125"/>
              </a:xfrm>
              <a:prstGeom prst="rect">
                <a:avLst/>
              </a:prstGeom>
              <a:blipFill>
                <a:blip r:embed="rId13"/>
                <a:stretch>
                  <a:fillRect t="-1016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내용 개체 틀 5">
                <a:extLst>
                  <a:ext uri="{FF2B5EF4-FFF2-40B4-BE49-F238E27FC236}">
                    <a16:creationId xmlns:a16="http://schemas.microsoft.com/office/drawing/2014/main" id="{CC85FB84-3518-FE1A-2B10-38AFF35A2FC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40194" y="3926862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𝑁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𝑃𝑎𝑟</m:t>
                          </m:r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𝒕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5" name="내용 개체 틀 5">
                <a:extLst>
                  <a:ext uri="{FF2B5EF4-FFF2-40B4-BE49-F238E27FC236}">
                    <a16:creationId xmlns:a16="http://schemas.microsoft.com/office/drawing/2014/main" id="{CC85FB84-3518-FE1A-2B10-38AFF35A2F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0194" y="3926862"/>
                <a:ext cx="913614" cy="357125"/>
              </a:xfrm>
              <a:prstGeom prst="rect">
                <a:avLst/>
              </a:prstGeom>
              <a:blipFill>
                <a:blip r:embed="rId14"/>
                <a:stretch>
                  <a:fillRect t="-1016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내용 개체 틀 5">
                <a:extLst>
                  <a:ext uri="{FF2B5EF4-FFF2-40B4-BE49-F238E27FC236}">
                    <a16:creationId xmlns:a16="http://schemas.microsoft.com/office/drawing/2014/main" id="{6BEFE87B-0085-7E4A-46CA-C286BDDCC43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09267" y="3928437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𝑁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𝑀𝑃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6" name="내용 개체 틀 5">
                <a:extLst>
                  <a:ext uri="{FF2B5EF4-FFF2-40B4-BE49-F238E27FC236}">
                    <a16:creationId xmlns:a16="http://schemas.microsoft.com/office/drawing/2014/main" id="{6BEFE87B-0085-7E4A-46CA-C286BDDCC4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9267" y="3928437"/>
                <a:ext cx="913614" cy="357125"/>
              </a:xfrm>
              <a:prstGeom prst="rect">
                <a:avLst/>
              </a:prstGeom>
              <a:blipFill>
                <a:blip r:embed="rId15"/>
                <a:stretch>
                  <a:fillRect t="-847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내용 개체 틀 5">
                <a:extLst>
                  <a:ext uri="{FF2B5EF4-FFF2-40B4-BE49-F238E27FC236}">
                    <a16:creationId xmlns:a16="http://schemas.microsoft.com/office/drawing/2014/main" id="{1E87C78E-317D-B39A-10B2-EE2310FCDC2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177048" y="3926863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𝑁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7" name="내용 개체 틀 5">
                <a:extLst>
                  <a:ext uri="{FF2B5EF4-FFF2-40B4-BE49-F238E27FC236}">
                    <a16:creationId xmlns:a16="http://schemas.microsoft.com/office/drawing/2014/main" id="{1E87C78E-317D-B39A-10B2-EE2310FCDC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7048" y="3926863"/>
                <a:ext cx="913614" cy="357125"/>
              </a:xfrm>
              <a:prstGeom prst="rect">
                <a:avLst/>
              </a:prstGeom>
              <a:blipFill>
                <a:blip r:embed="rId16"/>
                <a:stretch>
                  <a:fillRect t="-1016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내용 개체 틀 5">
                <a:extLst>
                  <a:ext uri="{FF2B5EF4-FFF2-40B4-BE49-F238E27FC236}">
                    <a16:creationId xmlns:a16="http://schemas.microsoft.com/office/drawing/2014/main" id="{A9EEB7F1-97D5-5EEF-C887-8B8872994B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058909" y="3927441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8" name="내용 개체 틀 5">
                <a:extLst>
                  <a:ext uri="{FF2B5EF4-FFF2-40B4-BE49-F238E27FC236}">
                    <a16:creationId xmlns:a16="http://schemas.microsoft.com/office/drawing/2014/main" id="{A9EEB7F1-97D5-5EEF-C887-8B8872994B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8909" y="3927441"/>
                <a:ext cx="913614" cy="357125"/>
              </a:xfrm>
              <a:prstGeom prst="rect">
                <a:avLst/>
              </a:prstGeom>
              <a:blipFill>
                <a:blip r:embed="rId17"/>
                <a:stretch>
                  <a:fillRect t="-847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8DA05CDB-8998-BD73-1F20-994D3A3C2777}"/>
              </a:ext>
            </a:extLst>
          </p:cNvPr>
          <p:cNvSpPr/>
          <p:nvPr/>
        </p:nvSpPr>
        <p:spPr>
          <a:xfrm>
            <a:off x="1902813" y="4443712"/>
            <a:ext cx="6503600" cy="1212617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내용 개체 틀 5">
            <a:extLst>
              <a:ext uri="{FF2B5EF4-FFF2-40B4-BE49-F238E27FC236}">
                <a16:creationId xmlns:a16="http://schemas.microsoft.com/office/drawing/2014/main" id="{707FAA31-3D96-F76B-0F87-AAB2E8C2FE29}"/>
              </a:ext>
            </a:extLst>
          </p:cNvPr>
          <p:cNvSpPr txBox="1">
            <a:spLocks/>
          </p:cNvSpPr>
          <p:nvPr/>
        </p:nvSpPr>
        <p:spPr>
          <a:xfrm>
            <a:off x="6836105" y="5772580"/>
            <a:ext cx="2272835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40000"/>
              </a:lnSpc>
              <a:buNone/>
            </a:pPr>
            <a:r>
              <a:rPr lang="en-US" sz="1400" b="1" dirty="0">
                <a:latin typeface="Calibri"/>
                <a:ea typeface="맑은 고딕"/>
                <a:cs typeface="Times New Roman"/>
              </a:rPr>
              <a:t>Momentum kick</a:t>
            </a:r>
          </a:p>
        </p:txBody>
      </p:sp>
      <p:sp>
        <p:nvSpPr>
          <p:cNvPr id="44" name="내용 개체 틀 5">
            <a:extLst>
              <a:ext uri="{FF2B5EF4-FFF2-40B4-BE49-F238E27FC236}">
                <a16:creationId xmlns:a16="http://schemas.microsoft.com/office/drawing/2014/main" id="{A6410C4C-24D8-A91E-FA4A-FE3C90478604}"/>
              </a:ext>
            </a:extLst>
          </p:cNvPr>
          <p:cNvSpPr txBox="1">
            <a:spLocks/>
          </p:cNvSpPr>
          <p:nvPr/>
        </p:nvSpPr>
        <p:spPr>
          <a:xfrm>
            <a:off x="751266" y="4467670"/>
            <a:ext cx="998130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40000"/>
              </a:lnSpc>
              <a:buNone/>
            </a:pPr>
            <a:r>
              <a:rPr lang="en-US" sz="1400" dirty="0">
                <a:latin typeface="Calibri"/>
                <a:ea typeface="맑은 고딕"/>
                <a:cs typeface="Times New Roman"/>
              </a:rPr>
              <a:t>Thickness</a:t>
            </a: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392A5FC-76EE-5C2D-F249-B7F023310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11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796727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BBE153-8C5A-3658-B5BE-1C92F98536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0A156646-9D34-8D8D-A183-D88E9039FFA0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50584DF0-B77C-CB04-426C-6D5D8F409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6B7C3-7EBB-4DAD-942E-862BE14451DD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4F69B59-5EB8-AA65-6988-AB59B0A3D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/>
              <a:t>Baryons 2025</a:t>
            </a:r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13086493-4325-1BDB-E96C-3D165E058C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 descr="원, 그래픽, 다채로움, 디자인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366AE662-2E5B-F052-27C8-44198E19B8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C1F16072-43F3-2C8C-A0AF-9C1849741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29" y="89616"/>
            <a:ext cx="8823036" cy="660111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altLang="ko-KR" sz="3200">
                <a:latin typeface="Calibri"/>
                <a:ea typeface="맑은 고딕"/>
                <a:cs typeface="Times New Roman"/>
              </a:rPr>
              <a:t>Result and Analysis</a:t>
            </a:r>
            <a:endParaRPr lang="en-US" altLang="ko-KR" sz="3200" dirty="0">
              <a:latin typeface="Calibri"/>
              <a:ea typeface="맑은 고딕"/>
              <a:cs typeface="Times New Roman"/>
            </a:endParaRPr>
          </a:p>
        </p:txBody>
      </p:sp>
      <p:pic>
        <p:nvPicPr>
          <p:cNvPr id="5" name="Picture 13">
            <a:extLst>
              <a:ext uri="{FF2B5EF4-FFF2-40B4-BE49-F238E27FC236}">
                <a16:creationId xmlns:a16="http://schemas.microsoft.com/office/drawing/2014/main" id="{83A7CC8C-479A-6AD0-8AD5-EFC097BC44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7551" y="1652572"/>
            <a:ext cx="6866101" cy="343305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내용 개체 틀 5">
                <a:extLst>
                  <a:ext uri="{FF2B5EF4-FFF2-40B4-BE49-F238E27FC236}">
                    <a16:creationId xmlns:a16="http://schemas.microsoft.com/office/drawing/2014/main" id="{113CA2EC-21A8-3901-A09A-0D3459E2A1D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6029" y="801832"/>
                <a:ext cx="9366445" cy="4961714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742950" indent="-742950">
                  <a:buFont typeface="+mj-lt"/>
                  <a:buAutoNum type="alphaLcPeriod"/>
                </a:pP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 Multiplicity dependence of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sz="240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endParaRPr lang="en-US" sz="2400" dirty="0">
                  <a:latin typeface="Calibri"/>
                  <a:ea typeface="맑은 고딕"/>
                  <a:cs typeface="Times New Roman"/>
                </a:endParaRPr>
              </a:p>
              <a:p>
                <a:pPr lvl="1"/>
                <a:endParaRPr lang="en-US" sz="2000" dirty="0">
                  <a:latin typeface="Calibri"/>
                  <a:ea typeface="맑은 고딕"/>
                  <a:cs typeface="Times New Roman"/>
                </a:endParaRPr>
              </a:p>
              <a:p>
                <a:pPr marL="457200" lvl="1" indent="0">
                  <a:buNone/>
                </a:pPr>
                <a:r>
                  <a:rPr lang="en-US" sz="1600" b="0" dirty="0">
                    <a:ea typeface="맑은 고딕"/>
                    <a:cs typeface="Times New Roman"/>
                  </a:rPr>
                  <a:t>In p-Pb collisions,</a:t>
                </a:r>
              </a:p>
              <a:p>
                <a:pPr marL="457200" lvl="1" indent="0">
                  <a:buNone/>
                </a:pPr>
                <a:endParaRPr lang="en-US" sz="1600" dirty="0">
                  <a:latin typeface="Calibri"/>
                  <a:ea typeface="맑은 고딕"/>
                  <a:cs typeface="Times New Roman"/>
                </a:endParaRPr>
              </a:p>
              <a:p>
                <a:pPr lvl="2">
                  <a:lnSpc>
                    <a:spcPct val="120000"/>
                  </a:lnSpc>
                </a:pPr>
                <a:r>
                  <a:rPr lang="en-US" altLang="ko-KR" sz="1600" dirty="0">
                    <a:ea typeface="맑은 고딕"/>
                    <a:cs typeface="Times New Roman"/>
                  </a:rPr>
                  <a:t>At </a:t>
                </a:r>
                <a14:m>
                  <m:oMath xmlns:m="http://schemas.openxmlformats.org/officeDocument/2006/math">
                    <m:r>
                      <a:rPr lang="en-US" altLang="ko-KR" sz="16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𝑏</m:t>
                    </m:r>
                    <m:r>
                      <a:rPr lang="en-US" altLang="ko-KR" sz="16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≈7 </m:t>
                    </m:r>
                  </m:oMath>
                </a14:m>
                <a:r>
                  <a:rPr lang="en-US" altLang="ko-KR" sz="1600" dirty="0">
                    <a:latin typeface="Calibri"/>
                    <a:ea typeface="맑은 고딕"/>
                    <a:cs typeface="Times New Roman"/>
                  </a:rPr>
                  <a:t>fm,</a:t>
                </a:r>
                <a:r>
                  <a:rPr lang="en-US" altLang="ko-KR" sz="1600" dirty="0">
                    <a:ea typeface="맑은 고딕"/>
                    <a:cs typeface="Times New Roman"/>
                  </a:rPr>
                  <a:t> </a:t>
                </a:r>
                <a:r>
                  <a:rPr lang="en-US" altLang="ko-KR" sz="1600" dirty="0">
                    <a:latin typeface="Calibri"/>
                    <a:ea typeface="맑은 고딕"/>
                    <a:cs typeface="Times New Roman"/>
                  </a:rPr>
                  <a:t>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ko-KR" sz="1600" b="1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sz="1600" b="1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600" b="1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𝑵</m:t>
                            </m:r>
                          </m:e>
                          <m:sub>
                            <m:r>
                              <a:rPr lang="en-US" altLang="ko-KR" sz="1600" b="1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𝒌</m:t>
                            </m:r>
                          </m:sub>
                        </m:sSub>
                      </m:e>
                    </m:d>
                    <m:r>
                      <a:rPr lang="en-US" altLang="ko-KR" sz="16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≈</m:t>
                    </m:r>
                    <m:r>
                      <a:rPr lang="en-US" altLang="ko-KR" sz="16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𝟑</m:t>
                    </m:r>
                  </m:oMath>
                </a14:m>
                <a:r>
                  <a:rPr lang="en-US" altLang="ko-KR" sz="1600" b="1" i="1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.</a:t>
                </a:r>
              </a:p>
              <a:p>
                <a:pPr lvl="2">
                  <a:lnSpc>
                    <a:spcPct val="12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altLang="ko-KR" sz="16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≥3</m:t>
                    </m:r>
                  </m:oMath>
                </a14:m>
                <a:r>
                  <a:rPr lang="en-US" altLang="ko-KR" sz="1600" dirty="0">
                    <a:latin typeface="Calibri"/>
                    <a:ea typeface="맑은 고딕"/>
                    <a:cs typeface="Times New Roman"/>
                  </a:rPr>
                  <a:t>   for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𝑁</m:t>
                        </m:r>
                      </m:e>
                      <m:sub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𝑐h</m:t>
                        </m:r>
                      </m:sub>
                    </m:sSub>
                    <m:r>
                      <a:rPr lang="en-US" altLang="ko-KR" sz="16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≥100</m:t>
                    </m:r>
                  </m:oMath>
                </a14:m>
                <a:r>
                  <a:rPr lang="en-US" altLang="ko-KR" sz="1600" dirty="0">
                    <a:latin typeface="Calibri"/>
                    <a:ea typeface="맑은 고딕"/>
                    <a:cs typeface="Times New Roman"/>
                  </a:rPr>
                  <a:t> . </a:t>
                </a:r>
              </a:p>
              <a:p>
                <a:pPr marL="457200" lvl="1" indent="0">
                  <a:buNone/>
                </a:pPr>
                <a:endParaRPr lang="en-US" altLang="ko-KR" sz="1600" dirty="0">
                  <a:ea typeface="맑은 고딕"/>
                  <a:cs typeface="Times New Roman"/>
                </a:endParaRPr>
              </a:p>
              <a:p>
                <a:pPr marL="457200" lvl="1" indent="0">
                  <a:buNone/>
                </a:pPr>
                <a:r>
                  <a:rPr lang="en-US" altLang="ko-KR" sz="1600" dirty="0">
                    <a:ea typeface="맑은 고딕"/>
                    <a:cs typeface="Times New Roman"/>
                  </a:rPr>
                  <a:t>In p-p collisions,</a:t>
                </a:r>
              </a:p>
              <a:p>
                <a:pPr marL="457200" lvl="1" indent="0">
                  <a:buNone/>
                </a:pPr>
                <a:endParaRPr lang="en-US" altLang="ko-KR" sz="1600" dirty="0">
                  <a:latin typeface="Calibri"/>
                  <a:ea typeface="맑은 고딕"/>
                  <a:cs typeface="Times New Roman"/>
                </a:endParaRPr>
              </a:p>
              <a:p>
                <a:pPr lvl="2"/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altLang="ko-KR" sz="16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=1∼</m:t>
                    </m:r>
                    <m:r>
                      <a:rPr lang="en-US" altLang="ko-KR" sz="16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3</m:t>
                    </m:r>
                  </m:oMath>
                </a14:m>
                <a:r>
                  <a:rPr lang="en-US" altLang="ko-KR" sz="1600" dirty="0">
                    <a:latin typeface="Calibri"/>
                    <a:ea typeface="맑은 고딕"/>
                    <a:cs typeface="Times New Roman"/>
                  </a:rPr>
                  <a:t>   for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𝑁</m:t>
                        </m:r>
                      </m:e>
                      <m:sub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𝑐h</m:t>
                        </m:r>
                      </m:sub>
                    </m:sSub>
                    <m:r>
                      <a:rPr lang="en-US" altLang="ko-KR" sz="16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≥100</m:t>
                    </m:r>
                  </m:oMath>
                </a14:m>
                <a:r>
                  <a:rPr lang="en-US" altLang="ko-KR" sz="1600" dirty="0">
                    <a:latin typeface="Calibri"/>
                    <a:ea typeface="맑은 고딕"/>
                    <a:cs typeface="Times New Roman"/>
                  </a:rPr>
                  <a:t>  </a:t>
                </a:r>
              </a:p>
              <a:p>
                <a:pPr lvl="1"/>
                <a:endParaRPr lang="en-US" sz="1600" dirty="0">
                  <a:latin typeface="Calibri"/>
                  <a:ea typeface="맑은 고딕"/>
                  <a:cs typeface="Times New Roman"/>
                </a:endParaRPr>
              </a:p>
              <a:p>
                <a:pPr lvl="1"/>
                <a:endParaRPr lang="en-US" sz="1600" dirty="0">
                  <a:latin typeface="Calibri"/>
                  <a:ea typeface="맑은 고딕"/>
                  <a:cs typeface="Times New Roman"/>
                </a:endParaRPr>
              </a:p>
              <a:p>
                <a:pPr lvl="1"/>
                <a:r>
                  <a:rPr lang="en-US" sz="1600" dirty="0">
                    <a:latin typeface="Calibri"/>
                    <a:ea typeface="맑은 고딕"/>
                    <a:cs typeface="Times New Roman"/>
                  </a:rPr>
                  <a:t>Different collision geometry</a:t>
                </a:r>
              </a:p>
              <a:p>
                <a:pPr marL="457200" lvl="1" indent="0">
                  <a:buNone/>
                </a:pPr>
                <a:r>
                  <a:rPr lang="en-US" altLang="ko-KR" sz="1600" b="0" dirty="0">
                    <a:ea typeface="맑은 고딕"/>
                    <a:cs typeface="Times New Roman"/>
                  </a:rPr>
                  <a:t>     </a:t>
                </a:r>
                <a14:m>
                  <m:oMath xmlns:m="http://schemas.openxmlformats.org/officeDocument/2006/math">
                    <m:r>
                      <a:rPr lang="en-US" altLang="ko-KR" sz="16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⇒</m:t>
                    </m:r>
                  </m:oMath>
                </a14:m>
                <a:r>
                  <a:rPr lang="en-US" sz="1600" dirty="0">
                    <a:latin typeface="Calibri"/>
                    <a:ea typeface="맑은 고딕"/>
                    <a:cs typeface="Times New Roman"/>
                  </a:rPr>
                  <a:t> Different kick effect </a:t>
                </a:r>
              </a:p>
              <a:p>
                <a:pPr marL="457200" lvl="1" indent="0">
                  <a:buNone/>
                </a:pPr>
                <a:r>
                  <a:rPr lang="en-US" altLang="ko-KR" sz="1600" dirty="0">
                    <a:ea typeface="맑은 고딕"/>
                    <a:cs typeface="Times New Roman"/>
                  </a:rPr>
                  <a:t>     </a:t>
                </a:r>
                <a14:m>
                  <m:oMath xmlns:m="http://schemas.openxmlformats.org/officeDocument/2006/math">
                    <m:r>
                      <a:rPr lang="en-US" altLang="ko-KR" sz="16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⇒ </m:t>
                    </m:r>
                  </m:oMath>
                </a14:m>
                <a:r>
                  <a:rPr lang="en-US" altLang="ko-KR" sz="1600" dirty="0">
                    <a:latin typeface="Calibri"/>
                    <a:ea typeface="맑은 고딕"/>
                    <a:cs typeface="Times New Roman"/>
                  </a:rPr>
                  <a:t>stronger ridge formation in p–Pb than in p–p.</a:t>
                </a:r>
              </a:p>
              <a:p>
                <a:pPr marL="457200" lvl="1" indent="0">
                  <a:buNone/>
                </a:pPr>
                <a:endParaRPr lang="en-US" sz="1600" dirty="0">
                  <a:latin typeface="Calibri"/>
                  <a:ea typeface="맑은 고딕"/>
                  <a:cs typeface="Times New Roman"/>
                </a:endParaRPr>
              </a:p>
              <a:p>
                <a:pPr marL="1200150" lvl="1" indent="-742950">
                  <a:buFont typeface="Courier New"/>
                  <a:buChar char="o"/>
                </a:pPr>
                <a:endParaRPr lang="en-US" sz="2000" dirty="0">
                  <a:latin typeface="맑은 고딕" panose="020F0502020204030204"/>
                  <a:ea typeface="맑은 고딕"/>
                </a:endParaRPr>
              </a:p>
            </p:txBody>
          </p:sp>
        </mc:Choice>
        <mc:Fallback>
          <p:sp>
            <p:nvSpPr>
              <p:cNvPr id="7" name="내용 개체 틀 5">
                <a:extLst>
                  <a:ext uri="{FF2B5EF4-FFF2-40B4-BE49-F238E27FC236}">
                    <a16:creationId xmlns:a16="http://schemas.microsoft.com/office/drawing/2014/main" id="{113CA2EC-21A8-3901-A09A-0D3459E2A1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029" y="801832"/>
                <a:ext cx="9366445" cy="4961714"/>
              </a:xfrm>
              <a:prstGeom prst="rect">
                <a:avLst/>
              </a:prstGeom>
              <a:blipFill>
                <a:blip r:embed="rId5"/>
                <a:stretch>
                  <a:fillRect l="-1042" t="-196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D90D876E-E30C-860F-CEDD-C75D0A426E92}"/>
              </a:ext>
            </a:extLst>
          </p:cNvPr>
          <p:cNvCxnSpPr>
            <a:cxnSpLocks/>
          </p:cNvCxnSpPr>
          <p:nvPr/>
        </p:nvCxnSpPr>
        <p:spPr>
          <a:xfrm>
            <a:off x="7601786" y="3687189"/>
            <a:ext cx="0" cy="2087046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내용 개체 틀 5">
                <a:extLst>
                  <a:ext uri="{FF2B5EF4-FFF2-40B4-BE49-F238E27FC236}">
                    <a16:creationId xmlns:a16="http://schemas.microsoft.com/office/drawing/2014/main" id="{B5A16B60-D9CB-DAC5-5706-9C58E22E995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60311" y="5833732"/>
                <a:ext cx="898695" cy="337822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𝑏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≈7</m:t>
                    </m:r>
                  </m:oMath>
                </a14:m>
                <a:r>
                  <a:rPr lang="en-US" sz="1400" dirty="0">
                    <a:latin typeface="Calibri"/>
                    <a:ea typeface="맑은 고딕"/>
                    <a:cs typeface="Times New Roman"/>
                  </a:rPr>
                  <a:t> fm</a:t>
                </a:r>
              </a:p>
            </p:txBody>
          </p:sp>
        </mc:Choice>
        <mc:Fallback xmlns="">
          <p:sp>
            <p:nvSpPr>
              <p:cNvPr id="15" name="내용 개체 틀 5">
                <a:extLst>
                  <a:ext uri="{FF2B5EF4-FFF2-40B4-BE49-F238E27FC236}">
                    <a16:creationId xmlns:a16="http://schemas.microsoft.com/office/drawing/2014/main" id="{B5A16B60-D9CB-DAC5-5706-9C58E22E99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0311" y="5833732"/>
                <a:ext cx="898695" cy="337822"/>
              </a:xfrm>
              <a:prstGeom prst="rect">
                <a:avLst/>
              </a:prstGeom>
              <a:blipFill>
                <a:blip r:embed="rId6"/>
                <a:stretch>
                  <a:fillRect t="-9091" b="-363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타원 17">
            <a:extLst>
              <a:ext uri="{FF2B5EF4-FFF2-40B4-BE49-F238E27FC236}">
                <a16:creationId xmlns:a16="http://schemas.microsoft.com/office/drawing/2014/main" id="{92868605-4303-518A-BC35-15388DF4A9AC}"/>
              </a:ext>
            </a:extLst>
          </p:cNvPr>
          <p:cNvSpPr/>
          <p:nvPr/>
        </p:nvSpPr>
        <p:spPr>
          <a:xfrm>
            <a:off x="5772653" y="5192120"/>
            <a:ext cx="1211337" cy="116423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B4CD96BF-E0D7-F093-216E-AD10499551FA}"/>
              </a:ext>
            </a:extLst>
          </p:cNvPr>
          <p:cNvSpPr/>
          <p:nvPr/>
        </p:nvSpPr>
        <p:spPr>
          <a:xfrm>
            <a:off x="5772653" y="5643579"/>
            <a:ext cx="278082" cy="26131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1" name="직선 연결선 20">
            <a:extLst>
              <a:ext uri="{FF2B5EF4-FFF2-40B4-BE49-F238E27FC236}">
                <a16:creationId xmlns:a16="http://schemas.microsoft.com/office/drawing/2014/main" id="{15F01D8A-BF0D-95E4-EC0C-BE09BB508A8D}"/>
              </a:ext>
            </a:extLst>
          </p:cNvPr>
          <p:cNvCxnSpPr>
            <a:cxnSpLocks/>
          </p:cNvCxnSpPr>
          <p:nvPr/>
        </p:nvCxnSpPr>
        <p:spPr>
          <a:xfrm>
            <a:off x="5911694" y="5780729"/>
            <a:ext cx="443935" cy="0"/>
          </a:xfrm>
          <a:prstGeom prst="line">
            <a:avLst/>
          </a:prstGeom>
          <a:ln w="12700" cap="flat" cmpd="sng" algn="ctr">
            <a:solidFill>
              <a:schemeClr val="accent5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2" name="직선 연결선 12">
            <a:extLst>
              <a:ext uri="{FF2B5EF4-FFF2-40B4-BE49-F238E27FC236}">
                <a16:creationId xmlns:a16="http://schemas.microsoft.com/office/drawing/2014/main" id="{9BAA2250-31C9-E63D-67D8-391D2F5520A8}"/>
              </a:ext>
            </a:extLst>
          </p:cNvPr>
          <p:cNvCxnSpPr>
            <a:cxnSpLocks/>
          </p:cNvCxnSpPr>
          <p:nvPr/>
        </p:nvCxnSpPr>
        <p:spPr>
          <a:xfrm flipH="1">
            <a:off x="7085729" y="5774235"/>
            <a:ext cx="516057" cy="0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내용 개체 틀 5">
                <a:extLst>
                  <a:ext uri="{FF2B5EF4-FFF2-40B4-BE49-F238E27FC236}">
                    <a16:creationId xmlns:a16="http://schemas.microsoft.com/office/drawing/2014/main" id="{6DB43D8F-129E-EA61-31F2-027D49E4458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68222" y="5145775"/>
                <a:ext cx="3921760" cy="698156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dirty="0">
                    <a:latin typeface="Calibri"/>
                    <a:ea typeface="맑은 고딕"/>
                    <a:cs typeface="Times New Roman"/>
                  </a:rPr>
                  <a:t>Fig. 6. </a:t>
                </a:r>
                <a:r>
                  <a:rPr lang="en-US" altLang="ko-KR" sz="1400" dirty="0">
                    <a:latin typeface="Calibri"/>
                    <a:ea typeface="맑은 고딕"/>
                    <a:cs typeface="Times New Roman"/>
                  </a:rPr>
                  <a:t>Multiplicity dependence of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ko-KR" sz="14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sz="14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4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sz="14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endParaRPr lang="en-US" sz="1400" dirty="0">
                  <a:latin typeface="Calibri"/>
                  <a:ea typeface="맑은 고딕"/>
                  <a:cs typeface="Times New Roman"/>
                </a:endParaRPr>
              </a:p>
              <a:p>
                <a:pPr marL="0" indent="0">
                  <a:buNone/>
                </a:pPr>
                <a:r>
                  <a:rPr lang="en-US" sz="1400" dirty="0">
                    <a:latin typeface="Calibri"/>
                    <a:ea typeface="맑은 고딕"/>
                    <a:cs typeface="Times New Roman"/>
                  </a:rPr>
                  <a:t>           (left)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ko-KR" sz="14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sz="14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4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sz="14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400" dirty="0">
                    <a:latin typeface="Calibri"/>
                    <a:ea typeface="맑은 고딕"/>
                    <a:cs typeface="Times New Roman"/>
                  </a:rPr>
                  <a:t> vs b ,    (right)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ko-KR" sz="14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sz="14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4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sz="14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400" dirty="0">
                    <a:latin typeface="Calibri"/>
                    <a:ea typeface="맑은 고딕"/>
                    <a:cs typeface="Times New Roman"/>
                  </a:rPr>
                  <a:t> vs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𝑁</m:t>
                        </m:r>
                      </m:e>
                      <m:sub>
                        <m:r>
                          <a:rPr lang="en-US" altLang="ko-KR" sz="1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𝑐h</m:t>
                        </m:r>
                      </m:sub>
                    </m:sSub>
                  </m:oMath>
                </a14:m>
                <a:r>
                  <a:rPr lang="en-US" sz="1400" dirty="0">
                    <a:latin typeface="Calibri"/>
                    <a:ea typeface="맑은 고딕"/>
                    <a:cs typeface="Times New Roman"/>
                  </a:rPr>
                  <a:t> </a:t>
                </a:r>
              </a:p>
            </p:txBody>
          </p:sp>
        </mc:Choice>
        <mc:Fallback xmlns="">
          <p:sp>
            <p:nvSpPr>
              <p:cNvPr id="47" name="내용 개체 틀 5">
                <a:extLst>
                  <a:ext uri="{FF2B5EF4-FFF2-40B4-BE49-F238E27FC236}">
                    <a16:creationId xmlns:a16="http://schemas.microsoft.com/office/drawing/2014/main" id="{6DB43D8F-129E-EA61-31F2-027D49E445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8222" y="5145775"/>
                <a:ext cx="3921760" cy="698156"/>
              </a:xfrm>
              <a:prstGeom prst="rect">
                <a:avLst/>
              </a:prstGeom>
              <a:blipFill>
                <a:blip r:embed="rId7"/>
                <a:stretch>
                  <a:fillRect l="-467" t="-434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267FF-8747-B00F-0A64-9122E3C18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12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861860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23DE32-5F1A-C046-6673-EEF814D447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BEE9F14D-1470-8D53-13DA-2AFBFC1C26A6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FEE55642-6B19-7237-7126-68520D4D1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33FC-2B06-489D-AF7F-C78A1EEB486D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833B827-721E-0944-4A4A-342D3AACD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/>
              <a:t>Baryons 2025</a:t>
            </a:r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E02B312D-06DE-9F29-3076-6CD5A71016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 descr="원, 그래픽, 다채로움, 디자인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509EC0CD-000B-DE6B-48A2-09F926D9A3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C6A81D0B-D708-7229-F258-BB84EA5F5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29" y="89616"/>
            <a:ext cx="8823036" cy="660111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altLang="ko-KR" sz="3200">
                <a:latin typeface="Calibri"/>
                <a:ea typeface="맑은 고딕"/>
                <a:cs typeface="Times New Roman"/>
              </a:rPr>
              <a:t>Result and Analysis</a:t>
            </a:r>
            <a:endParaRPr lang="en-US" altLang="ko-KR" sz="3200" dirty="0">
              <a:latin typeface="Calibri"/>
              <a:ea typeface="맑은 고딕"/>
              <a:cs typeface="Times New Roman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내용 개체 틀 5">
                <a:extLst>
                  <a:ext uri="{FF2B5EF4-FFF2-40B4-BE49-F238E27FC236}">
                    <a16:creationId xmlns:a16="http://schemas.microsoft.com/office/drawing/2014/main" id="{44FFAA05-029B-73CD-624F-4F536E4FE91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6029" y="801832"/>
                <a:ext cx="9366445" cy="4961714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742950" indent="-742950">
                  <a:buFont typeface="+mj-lt"/>
                  <a:buAutoNum type="alphaLcPeriod" startAt="2"/>
                </a:pPr>
                <a:r>
                  <a:rPr lang="en-US" sz="2400" b="0" dirty="0">
                    <a:ea typeface="맑은 고딕"/>
                    <a:cs typeface="Times New Roman"/>
                  </a:rPr>
                  <a:t>CMS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Δ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𝜙</m:t>
                    </m:r>
                  </m:oMath>
                </a14:m>
                <a:r>
                  <a:rPr lang="el-GR" sz="2400" dirty="0">
                    <a:latin typeface="Calibri"/>
                    <a:ea typeface="맑은 고딕"/>
                    <a:cs typeface="Times New Roman"/>
                  </a:rPr>
                  <a:t> </a:t>
                </a: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distribution </a:t>
                </a:r>
                <a:r>
                  <a:rPr lang="en-US" sz="2000" dirty="0">
                    <a:latin typeface="Calibri"/>
                    <a:ea typeface="맑은 고딕"/>
                    <a:cs typeface="Times New Roman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ko-KR" sz="1800" b="0" i="0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90</m:t>
                    </m:r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≤</m:t>
                    </m:r>
                    <m:sSub>
                      <m:sSubPr>
                        <m:ctrlP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𝑁</m:t>
                        </m:r>
                      </m:e>
                      <m:sub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𝑐h</m:t>
                        </m:r>
                      </m:sub>
                    </m:sSub>
                    <m:r>
                      <a:rPr lang="en-US" altLang="ko-KR" sz="18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&lt;</m:t>
                    </m:r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110</m:t>
                    </m:r>
                  </m:oMath>
                </a14:m>
                <a:r>
                  <a:rPr lang="en-US" sz="1800" dirty="0">
                    <a:latin typeface="Calibri"/>
                    <a:ea typeface="맑은 고딕"/>
                    <a:cs typeface="Times New Roman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𝑁</m:t>
                        </m:r>
                      </m:e>
                      <m:sub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𝑐h</m:t>
                        </m:r>
                      </m:sub>
                    </m:sSub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≥</m:t>
                    </m:r>
                  </m:oMath>
                </a14:m>
                <a:r>
                  <a:rPr lang="en-US" altLang="ko-KR" sz="1800" dirty="0">
                    <a:latin typeface="Calibri"/>
                    <a:ea typeface="맑은 고딕"/>
                    <a:cs typeface="Times New Roman"/>
                  </a:rPr>
                  <a:t>110</a:t>
                </a:r>
                <a:r>
                  <a:rPr lang="en-US" sz="1800" dirty="0">
                    <a:latin typeface="Calibri"/>
                    <a:ea typeface="맑은 고딕"/>
                    <a:cs typeface="Times New Roman"/>
                  </a:rPr>
                  <a:t> )</a:t>
                </a:r>
              </a:p>
              <a:p>
                <a:pPr marL="457200" lvl="1" indent="0">
                  <a:buNone/>
                </a:pPr>
                <a:endParaRPr lang="en-US" sz="2000" dirty="0">
                  <a:latin typeface="Calibri"/>
                  <a:ea typeface="맑은 고딕"/>
                  <a:cs typeface="Times New Roman"/>
                </a:endParaRPr>
              </a:p>
              <a:p>
                <a:pPr marL="457200" lvl="1" indent="0">
                  <a:buNone/>
                </a:pPr>
                <a:r>
                  <a:rPr lang="en-US" altLang="ko-KR" sz="1600" b="1" dirty="0">
                    <a:ea typeface="맑은 고딕"/>
                    <a:cs typeface="Times New Roman"/>
                  </a:rPr>
                  <a:t>Column</a:t>
                </a:r>
                <a:r>
                  <a:rPr lang="en-US" altLang="ko-KR" sz="1600" dirty="0">
                    <a:ea typeface="맑은 고딕"/>
                    <a:cs typeface="Times New Roman"/>
                  </a:rPr>
                  <a:t> : same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𝑝</m:t>
                        </m:r>
                      </m:e>
                      <m:sub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altLang="ko-KR" sz="1600" dirty="0">
                    <a:ea typeface="맑은 고딕"/>
                    <a:cs typeface="Times New Roman"/>
                  </a:rPr>
                  <a:t> bin.</a:t>
                </a:r>
              </a:p>
              <a:p>
                <a:pPr marL="457200" lvl="1" indent="0">
                  <a:buNone/>
                </a:pPr>
                <a:r>
                  <a:rPr lang="en-US" altLang="ko-KR" sz="1600" b="1" dirty="0">
                    <a:latin typeface="Calibri"/>
                    <a:ea typeface="맑은 고딕"/>
                    <a:cs typeface="Times New Roman"/>
                  </a:rPr>
                  <a:t>Row</a:t>
                </a:r>
                <a:r>
                  <a:rPr lang="en-US" altLang="ko-KR" sz="1600" dirty="0">
                    <a:latin typeface="Calibri"/>
                    <a:ea typeface="맑은 고딕"/>
                    <a:cs typeface="Times New Roman"/>
                  </a:rPr>
                  <a:t>         : same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𝑁</m:t>
                        </m:r>
                      </m:e>
                      <m:sub>
                        <m: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𝑐h</m:t>
                        </m:r>
                      </m:sub>
                    </m:sSub>
                  </m:oMath>
                </a14:m>
                <a:r>
                  <a:rPr lang="en-US" altLang="ko-KR" sz="1600" dirty="0">
                    <a:latin typeface="Calibri"/>
                    <a:ea typeface="맑은 고딕"/>
                    <a:cs typeface="Times New Roman"/>
                  </a:rPr>
                  <a:t> interval.</a:t>
                </a:r>
              </a:p>
              <a:p>
                <a:pPr lvl="1"/>
                <a:endParaRPr lang="en-US" altLang="ko-KR" sz="16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lvl="1"/>
                <a:r>
                  <a:rPr lang="en-US" altLang="ko-KR" sz="1600" dirty="0">
                    <a:ea typeface="맑은 고딕"/>
                    <a:cs typeface="Times New Roman"/>
                  </a:rPr>
                  <a:t>The best-fit parameters are</a:t>
                </a:r>
              </a:p>
              <a:p>
                <a:pPr marL="457200" lvl="1" indent="0">
                  <a:buNone/>
                </a:pPr>
                <a:r>
                  <a:rPr lang="en-US" altLang="ko-KR" sz="1600" dirty="0">
                    <a:ea typeface="맑은 고딕"/>
                    <a:cs typeface="Times New Roman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ko-KR" sz="16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𝒒</m:t>
                    </m:r>
                    <m:r>
                      <a:rPr lang="en-US" altLang="ko-KR" sz="16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</m:t>
                    </m:r>
                    <m:r>
                      <a:rPr lang="en-US" altLang="ko-KR" sz="16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𝟏</m:t>
                    </m:r>
                    <m:r>
                      <a:rPr lang="en-US" altLang="ko-KR" sz="16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.</m:t>
                    </m:r>
                    <m:r>
                      <a:rPr lang="en-US" altLang="ko-KR" sz="16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𝟎</m:t>
                    </m:r>
                  </m:oMath>
                </a14:m>
                <a:r>
                  <a:rPr lang="en-US" altLang="ko-KR" sz="1600" b="1" i="1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 </a:t>
                </a:r>
                <a:r>
                  <a:rPr lang="en-US" altLang="ko-KR" sz="1600" b="1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GeV/c,  </a:t>
                </a:r>
                <a14:m>
                  <m:oMath xmlns:m="http://schemas.openxmlformats.org/officeDocument/2006/math">
                    <m:r>
                      <a:rPr lang="en-US" altLang="ko-KR" sz="16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𝑻</m:t>
                    </m:r>
                    <m:r>
                      <a:rPr lang="en-US" altLang="ko-KR" sz="16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</m:t>
                    </m:r>
                    <m:r>
                      <a:rPr lang="en-US" altLang="ko-KR" sz="16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𝟎</m:t>
                    </m:r>
                    <m:r>
                      <a:rPr lang="en-US" altLang="ko-KR" sz="16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.</m:t>
                    </m:r>
                    <m:r>
                      <a:rPr lang="en-US" altLang="ko-KR" sz="16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𝟕𝟒</m:t>
                    </m:r>
                  </m:oMath>
                </a14:m>
                <a:r>
                  <a:rPr lang="en-US" altLang="ko-KR" sz="1600" b="1" i="1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 </a:t>
                </a:r>
                <a:r>
                  <a:rPr lang="en-US" altLang="ko-KR" sz="1600" b="1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GeV</a:t>
                </a:r>
              </a:p>
              <a:p>
                <a:pPr lvl="1"/>
                <a:endParaRPr lang="en-US" altLang="ko-KR" sz="1600" dirty="0">
                  <a:ea typeface="맑은 고딕"/>
                  <a:cs typeface="Times New Roman"/>
                </a:endParaRPr>
              </a:p>
              <a:p>
                <a:pPr lvl="1"/>
                <a:r>
                  <a:rPr lang="en-US" altLang="ko-KR" sz="1600" b="0" dirty="0">
                    <a:ea typeface="맑은 고딕"/>
                    <a:cs typeface="Times New Roman"/>
                  </a:rPr>
                  <a:t>In </a:t>
                </a:r>
                <a14:m>
                  <m:oMath xmlns:m="http://schemas.openxmlformats.org/officeDocument/2006/math">
                    <m:r>
                      <a:rPr lang="en-US" altLang="ko-KR" sz="16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𝟏</m:t>
                    </m:r>
                    <m:r>
                      <a:rPr lang="en-US" altLang="ko-KR" sz="16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&lt;</m:t>
                    </m:r>
                    <m:sSub>
                      <m:sSubPr>
                        <m:ctrlPr>
                          <a:rPr lang="en-US" altLang="ko-KR" sz="16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𝒑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𝑻</m:t>
                        </m:r>
                      </m:sub>
                    </m:sSub>
                    <m:r>
                      <a:rPr lang="en-US" altLang="ko-KR" sz="1600" b="1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&lt;</m:t>
                    </m:r>
                    <m:r>
                      <a:rPr lang="en-US" altLang="ko-KR" sz="1600" b="1" i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𝟐</m:t>
                    </m:r>
                  </m:oMath>
                </a14:m>
                <a:r>
                  <a:rPr lang="en-US" altLang="ko-KR" sz="1600" b="1" dirty="0">
                    <a:solidFill>
                      <a:schemeClr val="accent2">
                        <a:lumMod val="75000"/>
                      </a:schemeClr>
                    </a:solidFill>
                    <a:latin typeface="Calibri"/>
                    <a:ea typeface="맑은 고딕"/>
                    <a:cs typeface="Times New Roman"/>
                  </a:rPr>
                  <a:t> GeV/c ,</a:t>
                </a:r>
              </a:p>
              <a:p>
                <a:pPr marL="457200" lvl="1" indent="0">
                  <a:buNone/>
                </a:pPr>
                <a:r>
                  <a:rPr lang="en-US" altLang="ko-KR" sz="1600" dirty="0">
                    <a:latin typeface="Calibri"/>
                    <a:ea typeface="맑은 고딕"/>
                    <a:cs typeface="Times New Roman"/>
                  </a:rPr>
                  <a:t>	</a:t>
                </a:r>
                <a:r>
                  <a:rPr lang="en-US" altLang="ko-KR" sz="1600" b="1" i="1" dirty="0">
                    <a:latin typeface="Calibri"/>
                    <a:ea typeface="맑은 고딕"/>
                    <a:cs typeface="Times New Roman"/>
                  </a:rPr>
                  <a:t>the ridge structure becomes</a:t>
                </a:r>
              </a:p>
              <a:p>
                <a:pPr marL="457200" lvl="1" indent="0">
                  <a:buNone/>
                </a:pPr>
                <a:r>
                  <a:rPr lang="en-US" altLang="ko-KR" sz="1600" b="1" i="1" dirty="0">
                    <a:latin typeface="Calibri"/>
                    <a:ea typeface="맑은 고딕"/>
                    <a:cs typeface="Times New Roman"/>
                  </a:rPr>
                  <a:t>	prominent on the near side.</a:t>
                </a:r>
              </a:p>
              <a:p>
                <a:pPr marL="457200" lvl="1" indent="0">
                  <a:buNone/>
                </a:pPr>
                <a:endParaRPr lang="en-US" altLang="ko-KR" sz="1600" dirty="0">
                  <a:ea typeface="맑은 고딕"/>
                  <a:cs typeface="Times New Roman"/>
                </a:endParaRPr>
              </a:p>
              <a:p>
                <a:pPr lvl="1"/>
                <a:r>
                  <a:rPr lang="en-US" altLang="ko-KR" sz="1600" dirty="0">
                    <a:ea typeface="맑은 고딕"/>
                    <a:cs typeface="Times New Roman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6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𝑵</m:t>
                        </m:r>
                      </m:e>
                      <m:sub>
                        <m:r>
                          <a:rPr lang="en-US" altLang="ko-KR" sz="16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𝒄𝒉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≥</m:t>
                    </m:r>
                  </m:oMath>
                </a14:m>
                <a:r>
                  <a:rPr lang="en-US" altLang="ko-KR" sz="1600" b="1" dirty="0">
                    <a:solidFill>
                      <a:srgbClr val="0070C0"/>
                    </a:solidFill>
                    <a:latin typeface="Calibri"/>
                    <a:ea typeface="맑은 고딕"/>
                    <a:cs typeface="Times New Roman"/>
                  </a:rPr>
                  <a:t>110,</a:t>
                </a:r>
              </a:p>
              <a:p>
                <a:pPr marL="457200" lvl="1" indent="0">
                  <a:buNone/>
                </a:pPr>
                <a:r>
                  <a:rPr lang="en-US" altLang="ko-KR" sz="1600" dirty="0">
                    <a:latin typeface="Calibri"/>
                    <a:ea typeface="맑은 고딕"/>
                    <a:cs typeface="Times New Roman"/>
                  </a:rPr>
                  <a:t>	</a:t>
                </a:r>
                <a:r>
                  <a:rPr lang="en-US" altLang="ko-KR" sz="1600" b="1" i="1" dirty="0">
                    <a:latin typeface="Calibri"/>
                    <a:ea typeface="맑은 고딕"/>
                    <a:cs typeface="Times New Roman"/>
                  </a:rPr>
                  <a:t>the ridge structure is noticeable.</a:t>
                </a:r>
              </a:p>
            </p:txBody>
          </p:sp>
        </mc:Choice>
        <mc:Fallback>
          <p:sp>
            <p:nvSpPr>
              <p:cNvPr id="7" name="내용 개체 틀 5">
                <a:extLst>
                  <a:ext uri="{FF2B5EF4-FFF2-40B4-BE49-F238E27FC236}">
                    <a16:creationId xmlns:a16="http://schemas.microsoft.com/office/drawing/2014/main" id="{44FFAA05-029B-73CD-624F-4F536E4FE9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029" y="801832"/>
                <a:ext cx="9366445" cy="4961714"/>
              </a:xfrm>
              <a:prstGeom prst="rect">
                <a:avLst/>
              </a:prstGeom>
              <a:blipFill>
                <a:blip r:embed="rId5"/>
                <a:stretch>
                  <a:fillRect l="-1237" t="-282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내용 개체 틀 5">
                <a:extLst>
                  <a:ext uri="{FF2B5EF4-FFF2-40B4-BE49-F238E27FC236}">
                    <a16:creationId xmlns:a16="http://schemas.microsoft.com/office/drawing/2014/main" id="{F64269E8-F7E3-C4E1-3FA6-915B9A69C17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77359" y="5223949"/>
                <a:ext cx="7514641" cy="698156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dirty="0">
                    <a:latin typeface="Calibri"/>
                    <a:ea typeface="맑은 고딕"/>
                    <a:cs typeface="Times New Roman"/>
                  </a:rPr>
                  <a:t>Fig. 8. </a:t>
                </a:r>
                <a:r>
                  <a:rPr lang="en-US" altLang="ko-KR" sz="1400" dirty="0">
                    <a:latin typeface="Calibri"/>
                    <a:ea typeface="맑은 고딕"/>
                    <a:cs typeface="Times New Roman"/>
                  </a:rPr>
                  <a:t>Comparison of the </a:t>
                </a:r>
                <a:r>
                  <a:rPr lang="en-US" altLang="ko-KR" sz="1400" dirty="0" err="1">
                    <a:latin typeface="Calibri"/>
                    <a:ea typeface="맑은 고딕"/>
                    <a:cs typeface="Times New Roman"/>
                  </a:rPr>
                  <a:t>MKMwM</a:t>
                </a:r>
                <a:r>
                  <a:rPr lang="en-US" altLang="ko-KR" sz="1400" dirty="0">
                    <a:latin typeface="Calibri"/>
                    <a:ea typeface="맑은 고딕"/>
                    <a:cs typeface="Times New Roman"/>
                  </a:rPr>
                  <a:t> calculations (blue solid lines) with CMS p–Pb data (red circles) </a:t>
                </a:r>
              </a:p>
              <a:p>
                <a:pPr marL="0" indent="0">
                  <a:buNone/>
                </a:pPr>
                <a:r>
                  <a:rPr lang="en-US" altLang="ko-KR" sz="1400" dirty="0">
                    <a:latin typeface="Calibri"/>
                    <a:ea typeface="맑은 고딕"/>
                    <a:cs typeface="Times New Roman"/>
                  </a:rPr>
                  <a:t>at 5.02 TeV.  The associated yield per trigger is shown as a function of ∆</a:t>
                </a:r>
                <a:r>
                  <a:rPr lang="el-GR" altLang="ko-KR" sz="1400" dirty="0">
                    <a:latin typeface="Calibri"/>
                    <a:ea typeface="맑은 고딕"/>
                    <a:cs typeface="Times New Roman"/>
                  </a:rPr>
                  <a:t>ϕ</a:t>
                </a:r>
                <a:r>
                  <a:rPr lang="en-US" altLang="ko-KR" sz="1400" dirty="0">
                    <a:latin typeface="Calibri"/>
                    <a:ea typeface="맑은 고딕"/>
                    <a:cs typeface="Times New Roman"/>
                  </a:rPr>
                  <a:t> for different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4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𝑝</m:t>
                        </m:r>
                      </m:e>
                      <m:sub>
                        <m:r>
                          <a:rPr lang="en-US" altLang="ko-KR" sz="14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altLang="ko-KR" sz="1400" dirty="0">
                    <a:latin typeface="Calibri"/>
                    <a:ea typeface="맑은 고딕"/>
                    <a:cs typeface="Times New Roman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4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𝑁</m:t>
                        </m:r>
                      </m:e>
                      <m:sub>
                        <m:r>
                          <a:rPr lang="en-US" altLang="ko-KR" sz="14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𝑐h</m:t>
                        </m:r>
                      </m:sub>
                    </m:sSub>
                  </m:oMath>
                </a14:m>
                <a:r>
                  <a:rPr lang="en-US" altLang="ko-KR" sz="1400" dirty="0">
                    <a:latin typeface="Calibri"/>
                    <a:ea typeface="맑은 고딕"/>
                    <a:cs typeface="Times New Roman"/>
                  </a:rPr>
                  <a:t>.</a:t>
                </a:r>
              </a:p>
              <a:p>
                <a:pPr marL="0" indent="0">
                  <a:buNone/>
                </a:pPr>
                <a:endParaRPr lang="en-US" sz="1400" dirty="0">
                  <a:latin typeface="Calibri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47" name="내용 개체 틀 5">
                <a:extLst>
                  <a:ext uri="{FF2B5EF4-FFF2-40B4-BE49-F238E27FC236}">
                    <a16:creationId xmlns:a16="http://schemas.microsoft.com/office/drawing/2014/main" id="{F64269E8-F7E3-C4E1-3FA6-915B9A69C1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7359" y="5223949"/>
                <a:ext cx="7514641" cy="698156"/>
              </a:xfrm>
              <a:prstGeom prst="rect">
                <a:avLst/>
              </a:prstGeom>
              <a:blipFill>
                <a:blip r:embed="rId6"/>
                <a:stretch>
                  <a:fillRect l="-243" t="-438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6" descr="A graph of a function&#10;&#10;AI-generated content may be incorrect.">
            <a:extLst>
              <a:ext uri="{FF2B5EF4-FFF2-40B4-BE49-F238E27FC236}">
                <a16:creationId xmlns:a16="http://schemas.microsoft.com/office/drawing/2014/main" id="{5BC07111-339A-6B7C-9A9A-25C71991D0E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-5488" t="117078" r="100717" b="-22355"/>
          <a:stretch>
            <a:fillRect/>
          </a:stretch>
        </p:blipFill>
        <p:spPr>
          <a:xfrm>
            <a:off x="2630078" y="5625960"/>
            <a:ext cx="395926" cy="365125"/>
          </a:xfrm>
          <a:prstGeom prst="rect">
            <a:avLst/>
          </a:prstGeom>
        </p:spPr>
      </p:pic>
      <p:pic>
        <p:nvPicPr>
          <p:cNvPr id="5" name="Picture 6" descr="A graph of a function&#10;&#10;AI-generated content may be incorrect.">
            <a:extLst>
              <a:ext uri="{FF2B5EF4-FFF2-40B4-BE49-F238E27FC236}">
                <a16:creationId xmlns:a16="http://schemas.microsoft.com/office/drawing/2014/main" id="{3516BAAA-3232-FB39-50DA-1EC2F3B041B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49128"/>
          <a:stretch>
            <a:fillRect/>
          </a:stretch>
        </p:blipFill>
        <p:spPr>
          <a:xfrm>
            <a:off x="4677359" y="1931846"/>
            <a:ext cx="7453870" cy="3161333"/>
          </a:xfrm>
          <a:prstGeom prst="rect">
            <a:avLst/>
          </a:prstGeom>
        </p:spPr>
      </p:pic>
      <p:pic>
        <p:nvPicPr>
          <p:cNvPr id="6" name="Picture 6" descr="A graph of a function&#10;&#10;AI-generated content may be incorrect.">
            <a:extLst>
              <a:ext uri="{FF2B5EF4-FFF2-40B4-BE49-F238E27FC236}">
                <a16:creationId xmlns:a16="http://schemas.microsoft.com/office/drawing/2014/main" id="{23439B88-AA5B-CD27-EFC4-2600C68A017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94766"/>
          <a:stretch>
            <a:fillRect/>
          </a:stretch>
        </p:blipFill>
        <p:spPr>
          <a:xfrm>
            <a:off x="4677360" y="1603148"/>
            <a:ext cx="7453870" cy="325239"/>
          </a:xfrm>
          <a:prstGeom prst="rect">
            <a:avLst/>
          </a:prstGeom>
        </p:spPr>
      </p:pic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86D1EB5A-BC56-162C-844D-A7E360DED933}"/>
              </a:ext>
            </a:extLst>
          </p:cNvPr>
          <p:cNvSpPr/>
          <p:nvPr/>
        </p:nvSpPr>
        <p:spPr>
          <a:xfrm>
            <a:off x="4707546" y="3240851"/>
            <a:ext cx="7367613" cy="1824539"/>
          </a:xfrm>
          <a:prstGeom prst="roundRect">
            <a:avLst/>
          </a:prstGeom>
          <a:noFill/>
          <a:ln w="25400" cap="flat" cmpd="sng" algn="ctr">
            <a:solidFill>
              <a:srgbClr val="0070C0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5BA23E5C-8592-4069-B6F1-37E6C3421E4A}"/>
              </a:ext>
            </a:extLst>
          </p:cNvPr>
          <p:cNvSpPr/>
          <p:nvPr/>
        </p:nvSpPr>
        <p:spPr>
          <a:xfrm>
            <a:off x="7013542" y="1603149"/>
            <a:ext cx="1668545" cy="3490030"/>
          </a:xfrm>
          <a:prstGeom prst="roundRect">
            <a:avLst/>
          </a:prstGeom>
          <a:noFill/>
          <a:ln w="25400" cap="flat" cmpd="sng" algn="ctr">
            <a:solidFill>
              <a:schemeClr val="accent2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슬라이드 번호 개체 틀 16">
            <a:extLst>
              <a:ext uri="{FF2B5EF4-FFF2-40B4-BE49-F238E27FC236}">
                <a16:creationId xmlns:a16="http://schemas.microsoft.com/office/drawing/2014/main" id="{7879F14D-2242-9876-DEA6-2166B4FDA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13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785872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F3DFC7-9EC5-5861-65B8-DF9296288B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7DD187B7-2786-58F4-3D59-4E05B93AE0D8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EDA702E8-E3DE-C2B5-A4EC-7AC9F1016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1E963-7830-48F9-BF2E-55C14206F988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B903B16-5A67-0B6E-2BA2-3E9A8D01D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/>
              <a:t>Baryons 2025</a:t>
            </a:r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9DCE2D3C-A5C9-8AF5-4AAC-AF4FDD2AA5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 descr="원, 그래픽, 다채로움, 디자인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F8D9218D-4BB5-AB37-1272-2CBADC7461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A3405666-9017-73AB-C1A6-9F42A5E96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29" y="89616"/>
            <a:ext cx="8823036" cy="660111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altLang="ko-KR" sz="3200">
                <a:latin typeface="Calibri"/>
                <a:ea typeface="맑은 고딕"/>
                <a:cs typeface="Times New Roman"/>
              </a:rPr>
              <a:t>Result and Analysis</a:t>
            </a:r>
            <a:endParaRPr lang="en-US" altLang="ko-KR" sz="3200" dirty="0">
              <a:latin typeface="Calibri"/>
              <a:ea typeface="맑은 고딕"/>
              <a:cs typeface="Times New Roman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내용 개체 틀 5">
                <a:extLst>
                  <a:ext uri="{FF2B5EF4-FFF2-40B4-BE49-F238E27FC236}">
                    <a16:creationId xmlns:a16="http://schemas.microsoft.com/office/drawing/2014/main" id="{DA4DD148-D0B1-9E6B-EB8E-76A4220A18F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6029" y="801832"/>
                <a:ext cx="9366445" cy="4961714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742950" indent="-742950">
                  <a:buFont typeface="+mj-lt"/>
                  <a:buAutoNum type="alphaLcPeriod" startAt="3"/>
                </a:pPr>
                <a:r>
                  <a:rPr lang="en-US" sz="2400" b="0" dirty="0">
                    <a:ea typeface="맑은 고딕"/>
                    <a:cs typeface="Times New Roman"/>
                  </a:rPr>
                  <a:t>CMS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dirty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2400" i="1" dirty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𝑝</m:t>
                        </m:r>
                      </m:e>
                      <m:sub>
                        <m:r>
                          <a:rPr lang="en-US" altLang="ko-KR" sz="2400" i="1" dirty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𝑇</m:t>
                        </m:r>
                      </m:sub>
                    </m:sSub>
                    <m:r>
                      <a:rPr lang="en-US" altLang="ko-KR" sz="2400" i="1" dirty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 &amp; </m:t>
                    </m:r>
                    <m:sSub>
                      <m:sSubPr>
                        <m:ctrlPr>
                          <a:rPr lang="en-US" altLang="ko-KR" sz="2400" i="1" dirty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2400" i="1" dirty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𝑁</m:t>
                        </m:r>
                      </m:e>
                      <m:sub>
                        <m:r>
                          <a:rPr lang="en-US" altLang="ko-KR" sz="2400" i="1" dirty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𝑐h</m:t>
                        </m:r>
                      </m:sub>
                    </m:sSub>
                  </m:oMath>
                </a14:m>
                <a:r>
                  <a:rPr lang="en-US" altLang="ko-KR" sz="2000" dirty="0">
                    <a:ea typeface="Cambria Math" panose="02040503050406030204" pitchFamily="18" charset="0"/>
                    <a:cs typeface="Times New Roman"/>
                  </a:rPr>
                  <a:t> distribution.</a:t>
                </a:r>
                <a:endParaRPr lang="en-US" sz="2000" dirty="0">
                  <a:latin typeface="Calibri"/>
                  <a:ea typeface="맑은 고딕"/>
                  <a:cs typeface="Times New Roman"/>
                </a:endParaRPr>
              </a:p>
              <a:p>
                <a:pPr lvl="1"/>
                <a:endParaRPr lang="en-US" altLang="ko-KR" sz="16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457200" lvl="1" indent="0">
                  <a:buNone/>
                </a:pPr>
                <a:r>
                  <a:rPr lang="en-US" altLang="ko-KR" sz="1600" dirty="0">
                    <a:ea typeface="맑은 고딕"/>
                    <a:cs typeface="Times New Roman"/>
                  </a:rPr>
                  <a:t>Averaged over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ko-KR" sz="1600" b="1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dPr>
                      <m:e>
                        <m:r>
                          <a:rPr lang="en-US" altLang="ko-KR" sz="1600" b="1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𝜟𝝓</m:t>
                        </m:r>
                      </m:e>
                    </m:d>
                    <m:r>
                      <a:rPr lang="en-US" altLang="ko-KR" sz="16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≤</m:t>
                    </m:r>
                    <m:r>
                      <a:rPr lang="en-US" altLang="ko-KR" sz="16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𝟏</m:t>
                    </m:r>
                    <m:r>
                      <a:rPr lang="en-US" altLang="ko-KR" sz="16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.</m:t>
                    </m:r>
                    <m:r>
                      <a:rPr lang="en-US" altLang="ko-KR" sz="16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𝟐</m:t>
                    </m:r>
                  </m:oMath>
                </a14:m>
                <a:r>
                  <a:rPr lang="en-US" altLang="ko-KR" sz="1600" b="1" dirty="0">
                    <a:ea typeface="맑은 고딕"/>
                    <a:cs typeface="Times New Roman"/>
                  </a:rPr>
                  <a:t> </a:t>
                </a:r>
                <a:r>
                  <a:rPr lang="en-US" altLang="ko-KR" sz="1600" dirty="0">
                    <a:ea typeface="맑은 고딕"/>
                    <a:cs typeface="Times New Roman"/>
                  </a:rPr>
                  <a:t>for </a:t>
                </a:r>
              </a:p>
              <a:p>
                <a:pPr marL="800100" lvl="1" indent="-342900">
                  <a:buAutoNum type="alphaLcParenBoth"/>
                </a:pPr>
                <a:r>
                  <a:rPr lang="en-US" altLang="ko-KR" sz="1600" dirty="0">
                    <a:ea typeface="맑은 고딕"/>
                    <a:cs typeface="Times New Roman"/>
                  </a:rPr>
                  <a:t>high multiplicity, (b) intermediate-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6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𝑝</m:t>
                        </m:r>
                      </m:e>
                      <m:sub>
                        <m:r>
                          <a:rPr lang="en-US" altLang="ko-KR" sz="16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𝑇</m:t>
                        </m:r>
                      </m:sub>
                    </m:sSub>
                  </m:oMath>
                </a14:m>
                <a:endParaRPr lang="en-US" altLang="ko-KR" sz="16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800100" lvl="1" indent="-342900">
                  <a:buAutoNum type="alphaLcParenBoth"/>
                </a:pPr>
                <a:endParaRPr lang="en-US" altLang="ko-KR" sz="16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lvl="1"/>
                <a:r>
                  <a:rPr lang="en-US" altLang="ko-KR" sz="1600" b="0" dirty="0">
                    <a:ea typeface="맑은 고딕"/>
                    <a:cs typeface="Times New Roman"/>
                  </a:rPr>
                  <a:t>The </a:t>
                </a:r>
                <a:r>
                  <a:rPr lang="en-US" altLang="ko-KR" sz="1600" b="1" dirty="0">
                    <a:ea typeface="맑은 고딕"/>
                    <a:cs typeface="Times New Roman"/>
                  </a:rPr>
                  <a:t>associated yield peaks </a:t>
                </a:r>
              </a:p>
              <a:p>
                <a:pPr marL="457200" lvl="1" indent="0">
                  <a:buNone/>
                </a:pPr>
                <a:r>
                  <a:rPr lang="en-US" altLang="ko-KR" sz="1600" dirty="0">
                    <a:ea typeface="맑은 고딕"/>
                    <a:cs typeface="Times New Roman"/>
                  </a:rPr>
                  <a:t>	around </a:t>
                </a:r>
                <a14:m>
                  <m:oMath xmlns:m="http://schemas.openxmlformats.org/officeDocument/2006/math">
                    <m:r>
                      <a:rPr lang="en-US" altLang="ko-KR" sz="16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𝟏</m:t>
                    </m:r>
                    <m:r>
                      <a:rPr lang="en-US" altLang="ko-KR" sz="16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&lt;</m:t>
                    </m:r>
                    <m:sSub>
                      <m:sSubPr>
                        <m:ctrlPr>
                          <a:rPr lang="en-US" altLang="ko-KR" sz="16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𝒑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𝑻</m:t>
                        </m:r>
                      </m:sub>
                    </m:sSub>
                    <m:r>
                      <a:rPr lang="en-US" altLang="ko-KR" sz="1600" b="1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&lt;</m:t>
                    </m:r>
                    <m:r>
                      <a:rPr lang="en-US" altLang="ko-KR" sz="1600" b="1" i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𝟐</m:t>
                    </m:r>
                  </m:oMath>
                </a14:m>
                <a:r>
                  <a:rPr lang="en-US" altLang="ko-KR" sz="1600" b="1" dirty="0">
                    <a:solidFill>
                      <a:schemeClr val="accent2">
                        <a:lumMod val="75000"/>
                      </a:schemeClr>
                    </a:solidFill>
                    <a:latin typeface="Calibri"/>
                    <a:ea typeface="맑은 고딕"/>
                    <a:cs typeface="Times New Roman"/>
                  </a:rPr>
                  <a:t> GeV/c.</a:t>
                </a:r>
              </a:p>
              <a:p>
                <a:pPr marL="457200" lvl="1" indent="0">
                  <a:buNone/>
                </a:pPr>
                <a:r>
                  <a:rPr lang="en-US" altLang="ko-KR" sz="1600" dirty="0">
                    <a:latin typeface="Calibri"/>
                    <a:ea typeface="맑은 고딕"/>
                    <a:cs typeface="Times New Roman"/>
                  </a:rPr>
                  <a:t>	</a:t>
                </a:r>
                <a:endParaRPr lang="en-US" altLang="ko-KR" sz="1600" dirty="0">
                  <a:ea typeface="맑은 고딕"/>
                  <a:cs typeface="Times New Roman"/>
                </a:endParaRPr>
              </a:p>
              <a:p>
                <a:pPr lvl="1"/>
                <a:r>
                  <a:rPr lang="en-US" altLang="ko-KR" sz="1600" dirty="0">
                    <a:ea typeface="맑은 고딕"/>
                    <a:cs typeface="Times New Roman"/>
                  </a:rPr>
                  <a:t>The </a:t>
                </a:r>
                <a:r>
                  <a:rPr lang="en-US" altLang="ko-KR" sz="1600" b="1" dirty="0">
                    <a:ea typeface="맑은 고딕"/>
                    <a:cs typeface="Times New Roman"/>
                  </a:rPr>
                  <a:t>associated yield increases</a:t>
                </a:r>
              </a:p>
              <a:p>
                <a:pPr marL="457200" lvl="1" indent="0">
                  <a:buNone/>
                </a:pPr>
                <a:r>
                  <a:rPr lang="en-US" altLang="ko-KR" sz="1600" dirty="0">
                    <a:ea typeface="맑은 고딕"/>
                    <a:cs typeface="Times New Roman"/>
                  </a:rPr>
                  <a:t>	approximately </a:t>
                </a:r>
                <a:r>
                  <a:rPr lang="en-US" altLang="ko-KR" sz="1600" b="1" dirty="0">
                    <a:ea typeface="맑은 고딕"/>
                    <a:cs typeface="Times New Roman"/>
                  </a:rPr>
                  <a:t>linearly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6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𝑵</m:t>
                        </m:r>
                      </m:e>
                      <m:sub>
                        <m:r>
                          <a:rPr lang="en-US" altLang="ko-KR" sz="16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𝒄𝒉</m:t>
                        </m:r>
                      </m:sub>
                    </m:sSub>
                  </m:oMath>
                </a14:m>
                <a:r>
                  <a:rPr lang="en-US" altLang="ko-KR" sz="1600" b="1" dirty="0">
                    <a:solidFill>
                      <a:schemeClr val="accent2">
                        <a:lumMod val="75000"/>
                      </a:schemeClr>
                    </a:solidFill>
                    <a:latin typeface="Calibri"/>
                    <a:ea typeface="맑은 고딕"/>
                    <a:cs typeface="Times New Roman"/>
                  </a:rPr>
                  <a:t>.</a:t>
                </a:r>
              </a:p>
              <a:p>
                <a:pPr marL="457200" lvl="1" indent="0">
                  <a:buNone/>
                </a:pPr>
                <a:endParaRPr lang="en-US" sz="1600" dirty="0">
                  <a:latin typeface="Calibri"/>
                  <a:ea typeface="맑은 고딕"/>
                  <a:cs typeface="Times New Roman"/>
                </a:endParaRPr>
              </a:p>
              <a:p>
                <a:pPr marL="457200" lvl="1" indent="0">
                  <a:buNone/>
                </a:pPr>
                <a:endParaRPr lang="en-US" sz="2000" b="1" i="1" dirty="0">
                  <a:latin typeface="맑은 고딕" panose="020F0502020204030204"/>
                  <a:ea typeface="맑은 고딕"/>
                </a:endParaRPr>
              </a:p>
              <a:p>
                <a:pPr marL="457200" lvl="1" indent="0">
                  <a:buNone/>
                </a:pPr>
                <a:endParaRPr lang="en-US" sz="2000" dirty="0">
                  <a:latin typeface="맑은 고딕" panose="020F0502020204030204"/>
                  <a:ea typeface="맑은 고딕"/>
                </a:endParaRPr>
              </a:p>
            </p:txBody>
          </p:sp>
        </mc:Choice>
        <mc:Fallback>
          <p:sp>
            <p:nvSpPr>
              <p:cNvPr id="7" name="내용 개체 틀 5">
                <a:extLst>
                  <a:ext uri="{FF2B5EF4-FFF2-40B4-BE49-F238E27FC236}">
                    <a16:creationId xmlns:a16="http://schemas.microsoft.com/office/drawing/2014/main" id="{DA4DD148-D0B1-9E6B-EB8E-76A4220A18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029" y="801832"/>
                <a:ext cx="9366445" cy="4961714"/>
              </a:xfrm>
              <a:prstGeom prst="rect">
                <a:avLst/>
              </a:prstGeom>
              <a:blipFill>
                <a:blip r:embed="rId5"/>
                <a:stretch>
                  <a:fillRect l="-1237" t="-258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6" descr="A graph of a function&#10;&#10;AI-generated content may be incorrect.">
            <a:extLst>
              <a:ext uri="{FF2B5EF4-FFF2-40B4-BE49-F238E27FC236}">
                <a16:creationId xmlns:a16="http://schemas.microsoft.com/office/drawing/2014/main" id="{35597609-D89F-819B-3963-1C809174C7D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-5488" t="117078" r="100717" b="-22355"/>
          <a:stretch>
            <a:fillRect/>
          </a:stretch>
        </p:blipFill>
        <p:spPr>
          <a:xfrm>
            <a:off x="2630078" y="5625960"/>
            <a:ext cx="395926" cy="365125"/>
          </a:xfrm>
          <a:prstGeom prst="rect">
            <a:avLst/>
          </a:prstGeom>
        </p:spPr>
      </p:pic>
      <p:pic>
        <p:nvPicPr>
          <p:cNvPr id="13" name="Picture 4" descr="A graph of a graph of a graph of a graph of a graph of a graph of a graph of a graph of a graph of a graph of a graph of a graph of a graph of&#10;&#10;AI-generated content may be incorrect.">
            <a:extLst>
              <a:ext uri="{FF2B5EF4-FFF2-40B4-BE49-F238E27FC236}">
                <a16:creationId xmlns:a16="http://schemas.microsoft.com/office/drawing/2014/main" id="{422660DA-11BD-33CC-0408-FA1F43E28E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6641" y="1094454"/>
            <a:ext cx="6868519" cy="41302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내용 개체 틀 5">
                <a:extLst>
                  <a:ext uri="{FF2B5EF4-FFF2-40B4-BE49-F238E27FC236}">
                    <a16:creationId xmlns:a16="http://schemas.microsoft.com/office/drawing/2014/main" id="{3CF47F57-DD84-C12E-AE66-DCF50FE93B5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805616" y="5284875"/>
                <a:ext cx="7514641" cy="893914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20000"/>
                  </a:lnSpc>
                  <a:buNone/>
                </a:pPr>
                <a:r>
                  <a:rPr lang="en-US" sz="1400" dirty="0">
                    <a:latin typeface="Calibri"/>
                    <a:ea typeface="맑은 고딕"/>
                    <a:cs typeface="Times New Roman"/>
                  </a:rPr>
                  <a:t>Fig. 9. </a:t>
                </a:r>
                <a:r>
                  <a:rPr lang="en-US" altLang="ko-KR" sz="1400" dirty="0">
                    <a:latin typeface="Calibri"/>
                    <a:ea typeface="맑은 고딕"/>
                    <a:cs typeface="Times New Roman"/>
                  </a:rPr>
                  <a:t>Comparison of the </a:t>
                </a:r>
                <a:r>
                  <a:rPr lang="en-US" altLang="ko-KR" sz="1400" dirty="0" err="1">
                    <a:latin typeface="Calibri"/>
                    <a:ea typeface="맑은 고딕"/>
                    <a:cs typeface="Times New Roman"/>
                  </a:rPr>
                  <a:t>MKMwM</a:t>
                </a:r>
                <a:r>
                  <a:rPr lang="en-US" altLang="ko-KR" sz="1400" dirty="0">
                    <a:latin typeface="Calibri"/>
                    <a:ea typeface="맑은 고딕"/>
                    <a:cs typeface="Times New Roman"/>
                  </a:rPr>
                  <a:t> calculations (blue solid lines) with CMS p–Pb data (red circles) 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US" altLang="ko-KR" sz="1400" dirty="0">
                    <a:latin typeface="Calibri"/>
                    <a:ea typeface="맑은 고딕"/>
                    <a:cs typeface="Times New Roman"/>
                  </a:rPr>
                  <a:t>at 5.02 TeV.  (a) the averaged near-side ridge yield as a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𝑝</m:t>
                        </m:r>
                      </m:e>
                      <m:sub>
                        <m:r>
                          <a:rPr lang="en-US" altLang="ko-KR" sz="1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altLang="ko-KR" sz="1400" dirty="0">
                    <a:latin typeface="Calibri"/>
                    <a:ea typeface="맑은 고딕"/>
                    <a:cs typeface="Times New Roman"/>
                  </a:rPr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𝑁</m:t>
                        </m:r>
                      </m:e>
                      <m:sub>
                        <m:r>
                          <a:rPr lang="en-US" altLang="ko-KR" sz="1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𝑐h</m:t>
                        </m:r>
                      </m:sub>
                    </m:sSub>
                    <m:r>
                      <a:rPr lang="en-US" altLang="ko-KR" sz="14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≥110</m:t>
                    </m:r>
                  </m:oMath>
                </a14:m>
                <a:r>
                  <a:rPr lang="en-US" altLang="ko-KR" sz="1400" dirty="0">
                    <a:latin typeface="Calibri"/>
                    <a:ea typeface="맑은 고딕"/>
                    <a:cs typeface="Times New Roman"/>
                  </a:rPr>
                  <a:t>. (b) the ridge yield as a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𝑁</m:t>
                        </m:r>
                      </m:e>
                      <m:sub>
                        <m:r>
                          <a:rPr lang="en-US" altLang="ko-KR" sz="1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𝑐h</m:t>
                        </m:r>
                      </m:sub>
                    </m:sSub>
                    <m:r>
                      <a:rPr lang="en-US" altLang="ko-KR" sz="14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 </m:t>
                    </m:r>
                  </m:oMath>
                </a14:m>
                <a:r>
                  <a:rPr lang="en-US" altLang="ko-KR" sz="1400" dirty="0">
                    <a:latin typeface="Calibri"/>
                    <a:ea typeface="맑은 고딕"/>
                    <a:cs typeface="Times New Roman"/>
                  </a:rPr>
                  <a:t> in </a:t>
                </a:r>
                <a14:m>
                  <m:oMath xmlns:m="http://schemas.openxmlformats.org/officeDocument/2006/math">
                    <m:r>
                      <a:rPr lang="en-US" altLang="ko-KR" sz="1400" b="0" i="0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1</m:t>
                    </m:r>
                    <m:sSub>
                      <m:sSubPr>
                        <m:ctrlPr>
                          <a:rPr lang="en-US" altLang="ko-KR" sz="14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&lt;</m:t>
                        </m:r>
                        <m:r>
                          <a:rPr lang="en-US" altLang="ko-KR" sz="14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𝑝</m:t>
                        </m:r>
                      </m:e>
                      <m:sub>
                        <m:r>
                          <a:rPr lang="en-US" altLang="ko-KR" sz="14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𝑇</m:t>
                        </m:r>
                      </m:sub>
                    </m:sSub>
                    <m:r>
                      <a:rPr lang="en-US" altLang="ko-KR" sz="14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&lt;2 </m:t>
                    </m:r>
                  </m:oMath>
                </a14:m>
                <a:r>
                  <a:rPr lang="en-US" altLang="ko-KR" sz="1400" dirty="0">
                    <a:latin typeface="Calibri"/>
                    <a:ea typeface="맑은 고딕"/>
                    <a:cs typeface="Times New Roman"/>
                  </a:rPr>
                  <a:t>GeV/c.</a:t>
                </a:r>
                <a:endParaRPr lang="en-US" sz="1400" dirty="0">
                  <a:latin typeface="Calibri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14" name="내용 개체 틀 5">
                <a:extLst>
                  <a:ext uri="{FF2B5EF4-FFF2-40B4-BE49-F238E27FC236}">
                    <a16:creationId xmlns:a16="http://schemas.microsoft.com/office/drawing/2014/main" id="{3CF47F57-DD84-C12E-AE66-DCF50FE93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5616" y="5284875"/>
                <a:ext cx="7514641" cy="893914"/>
              </a:xfrm>
              <a:prstGeom prst="rect">
                <a:avLst/>
              </a:prstGeom>
              <a:blipFill>
                <a:blip r:embed="rId8"/>
                <a:stretch>
                  <a:fillRect l="-243" b="-1496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BE8AD76-E544-CAE2-DD22-BE07DB161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14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588477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546F9A-84BF-F144-6329-24A9EAF9AE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C9EA5F15-7AAD-1E2D-3032-24B645F9B803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3864F0AF-4BC2-B192-8BD6-601D161BC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79E9-33E0-49D6-A2BD-3052298DF20B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4F75452E-59C5-794D-7013-CB523D099D4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9993" y="809879"/>
                <a:ext cx="11437234" cy="4961714"/>
              </a:xfrm>
            </p:spPr>
            <p:txBody>
              <a:bodyPr vert="horz" lIns="91440" tIns="45720" rIns="91440" bIns="45720" rtlCol="0" anchor="t">
                <a:noAutofit/>
              </a:bodyPr>
              <a:lstStyle/>
              <a:p>
                <a:pPr marL="1200150" lvl="1" indent="-742950">
                  <a:buFont typeface="Courier New"/>
                  <a:buChar char="o"/>
                </a:pPr>
                <a:endParaRPr lang="en-US" sz="2000" dirty="0">
                  <a:latin typeface="Calibri" panose="020F0502020204030204" pitchFamily="34" charset="0"/>
                  <a:ea typeface="맑은 고딕" panose="020F0502020204030204"/>
                  <a:cs typeface="Calibri" panose="020F0502020204030204" pitchFamily="34" charset="0"/>
                </a:endParaRPr>
              </a:p>
              <a:p>
                <a:pPr lvl="1">
                  <a:buFont typeface="Wingdings" panose="05000000000000000000" pitchFamily="2" charset="2"/>
                  <a:buChar char="Ø"/>
                </a:pPr>
                <a:endParaRPr lang="en-US" altLang="ko-KR" sz="2000" b="1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altLang="ko-KR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</a:t>
                </a:r>
                <a:r>
                  <a:rPr lang="en-US" altLang="ko-KR" sz="2000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MKMwM</a:t>
                </a:r>
                <a:r>
                  <a:rPr lang="en-US" altLang="ko-KR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describes ridge formation through </a:t>
                </a:r>
                <a:r>
                  <a:rPr lang="en-US" altLang="ko-KR" sz="2000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jet–medium momentum transfer</a:t>
                </a:r>
                <a:r>
                  <a:rPr lang="en-US" altLang="ko-KR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and </a:t>
                </a:r>
                <a:r>
                  <a:rPr lang="en-US" altLang="ko-KR" sz="2000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multiplicity weighting</a:t>
                </a:r>
                <a:r>
                  <a:rPr lang="en-US" altLang="ko-KR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en-US" altLang="ko-KR" sz="2000" dirty="0">
                  <a:latin typeface="Calibri" panose="020F0502020204030204" pitchFamily="34" charset="0"/>
                  <a:ea typeface="맑은 고딕" panose="020F0502020204030204"/>
                  <a:cs typeface="Calibri" panose="020F0502020204030204" pitchFamily="34" charset="0"/>
                </a:endParaRPr>
              </a:p>
              <a:p>
                <a:pPr lvl="1">
                  <a:buFont typeface="Wingdings" panose="05000000000000000000" pitchFamily="2" charset="2"/>
                  <a:buChar char="Ø"/>
                </a:pPr>
                <a:endParaRPr lang="en-US" altLang="ko-KR" sz="2000" dirty="0">
                  <a:latin typeface="Calibri" panose="020F0502020204030204" pitchFamily="34" charset="0"/>
                  <a:ea typeface="맑은 고딕" panose="020F0502020204030204"/>
                  <a:cs typeface="Calibri" panose="020F0502020204030204" pitchFamily="34" charset="0"/>
                </a:endParaRP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altLang="ko-KR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</a:t>
                </a:r>
                <a:r>
                  <a:rPr lang="en-US" altLang="ko-KR" sz="2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MKMwM</a:t>
                </a:r>
                <a:r>
                  <a:rPr lang="en-US" altLang="ko-KR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successfully reproduces the CMS ridge data:</a:t>
                </a:r>
                <a:endParaRPr lang="en-US" altLang="ko-KR" sz="18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2">
                  <a:buFont typeface="Wingdings" panose="05000000000000000000" pitchFamily="2" charset="2"/>
                  <a:buChar char="ü"/>
                </a:pPr>
                <a:r>
                  <a:rPr lang="en-US" altLang="ko-KR" sz="1800" dirty="0">
                    <a:ea typeface="맑은 고딕"/>
                    <a:cs typeface="Times New Roman"/>
                  </a:rPr>
                  <a:t>The best-fit parameters are </a:t>
                </a:r>
                <a14:m>
                  <m:oMath xmlns:m="http://schemas.openxmlformats.org/officeDocument/2006/math">
                    <m:r>
                      <a:rPr lang="en-US" altLang="ko-KR" sz="18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𝒒</m:t>
                    </m:r>
                    <m:r>
                      <a:rPr lang="en-US" altLang="ko-KR" sz="18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</m:t>
                    </m:r>
                    <m:r>
                      <a:rPr lang="en-US" altLang="ko-KR" sz="18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𝟏</m:t>
                    </m:r>
                    <m:r>
                      <a:rPr lang="en-US" altLang="ko-KR" sz="18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.</m:t>
                    </m:r>
                    <m:r>
                      <a:rPr lang="en-US" altLang="ko-KR" sz="18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𝟎</m:t>
                    </m:r>
                  </m:oMath>
                </a14:m>
                <a:r>
                  <a:rPr lang="en-US" altLang="ko-KR" sz="1800" b="1" i="1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 </a:t>
                </a:r>
                <a:r>
                  <a:rPr lang="en-US" altLang="ko-KR" sz="1800" b="1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GeV/c,  </a:t>
                </a:r>
                <a14:m>
                  <m:oMath xmlns:m="http://schemas.openxmlformats.org/officeDocument/2006/math">
                    <m:r>
                      <a:rPr lang="en-US" altLang="ko-KR" sz="18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𝑻</m:t>
                    </m:r>
                    <m:r>
                      <a:rPr lang="en-US" altLang="ko-KR" sz="18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</m:t>
                    </m:r>
                    <m:r>
                      <a:rPr lang="en-US" altLang="ko-KR" sz="18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𝟎</m:t>
                    </m:r>
                    <m:r>
                      <a:rPr lang="en-US" altLang="ko-KR" sz="18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.</m:t>
                    </m:r>
                    <m:r>
                      <a:rPr lang="en-US" altLang="ko-KR" sz="18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𝟕𝟒</m:t>
                    </m:r>
                  </m:oMath>
                </a14:m>
                <a:r>
                  <a:rPr lang="en-US" altLang="ko-KR" sz="1800" b="1" i="1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 </a:t>
                </a:r>
                <a:r>
                  <a:rPr lang="en-US" altLang="ko-KR" sz="1800" b="1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GeV</a:t>
                </a:r>
                <a:endParaRPr lang="en-US" altLang="ko-KR" sz="18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2">
                  <a:buFont typeface="Wingdings" panose="05000000000000000000" pitchFamily="2" charset="2"/>
                  <a:buChar char="ü"/>
                </a:pPr>
                <a:r>
                  <a:rPr lang="en-US" altLang="ko-KR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</a:t>
                </a:r>
                <a:r>
                  <a:rPr lang="en-US" altLang="ko-KR" sz="18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ridge structure emerges </a:t>
                </a:r>
                <a:r>
                  <a:rPr lang="en-US" altLang="ko-KR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 the range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ko-KR" sz="18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𝟏</m:t>
                        </m:r>
                        <m:r>
                          <a:rPr lang="en-US" altLang="ko-KR" sz="18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&lt;</m:t>
                        </m:r>
                        <m:r>
                          <a:rPr lang="en-US" altLang="ko-KR" sz="18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𝒑</m:t>
                        </m:r>
                      </m:e>
                      <m:sub>
                        <m:r>
                          <a:rPr lang="en-US" altLang="ko-KR" sz="18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𝑻</m:t>
                        </m:r>
                      </m:sub>
                    </m:sSub>
                    <m:r>
                      <a:rPr lang="en-US" altLang="ko-KR" sz="1800" b="1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&lt;</m:t>
                    </m:r>
                    <m:r>
                      <a:rPr lang="en-US" altLang="ko-KR" sz="1800" b="1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𝟐</m:t>
                    </m:r>
                  </m:oMath>
                </a14:m>
                <a:r>
                  <a:rPr lang="en-US" altLang="ko-KR" sz="18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GeV/c  </a:t>
                </a:r>
                <a:r>
                  <a:rPr lang="en-US" altLang="ko-KR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and </a:t>
                </a:r>
                <a14:m>
                  <m:oMath xmlns:m="http://schemas.openxmlformats.org/officeDocument/2006/math">
                    <m:r>
                      <a:rPr lang="en-US" altLang="ko-KR" sz="1800" b="1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𝟑𝟓</m:t>
                    </m:r>
                    <m:r>
                      <a:rPr lang="en-US" altLang="ko-KR" sz="1800" b="1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&lt;</m:t>
                    </m:r>
                    <m:sSub>
                      <m:sSubPr>
                        <m:ctrlPr>
                          <a:rPr lang="en-US" altLang="ko-KR" sz="18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ko-KR" sz="1800" b="1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𝐍</m:t>
                        </m:r>
                      </m:e>
                      <m:sub>
                        <m:r>
                          <a:rPr lang="en-US" altLang="ko-KR" sz="1800" b="1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𝐜𝐡</m:t>
                        </m:r>
                      </m:sub>
                    </m:sSub>
                    <m:r>
                      <a:rPr lang="en-US" altLang="ko-KR" sz="1800" b="1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&lt;</m:t>
                    </m:r>
                    <m:r>
                      <a:rPr lang="en-US" altLang="ko-KR" sz="1800" b="1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𝟗𝟎</m:t>
                    </m:r>
                  </m:oMath>
                </a14:m>
                <a:r>
                  <a:rPr lang="en-US" altLang="ko-KR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pPr lvl="2">
                  <a:buFont typeface="Wingdings" panose="05000000000000000000" pitchFamily="2" charset="2"/>
                  <a:buChar char="ü"/>
                </a:pPr>
                <a:r>
                  <a:rPr lang="en-US" altLang="ko-KR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 the </a:t>
                </a:r>
                <a:r>
                  <a:rPr lang="en-US" altLang="ko-KR" sz="18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region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ko-KR" sz="1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𝟏</m:t>
                        </m:r>
                        <m:r>
                          <a:rPr lang="en-US" altLang="ko-KR" sz="1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&lt;</m:t>
                        </m:r>
                        <m:r>
                          <a:rPr lang="en-US" altLang="ko-KR" sz="1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𝒑</m:t>
                        </m:r>
                      </m:e>
                      <m:sub>
                        <m:r>
                          <a:rPr lang="en-US" altLang="ko-KR" sz="1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𝑻</m:t>
                        </m:r>
                      </m:sub>
                    </m:sSub>
                    <m:r>
                      <a:rPr lang="en-US" altLang="ko-KR" sz="1800" b="1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&lt;</m:t>
                    </m:r>
                    <m:r>
                      <a:rPr lang="en-US" altLang="ko-KR" sz="1800" b="1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𝟐</m:t>
                    </m:r>
                  </m:oMath>
                </a14:m>
                <a:r>
                  <a:rPr lang="en-US" altLang="ko-KR" sz="18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GeV/c </a:t>
                </a:r>
                <a:r>
                  <a:rPr lang="en-US" altLang="ko-KR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ridge features become </a:t>
                </a:r>
                <a:r>
                  <a:rPr lang="en-US" altLang="ko-KR" sz="18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cleary</a:t>
                </a:r>
                <a:r>
                  <a:rPr lang="en-US" altLang="ko-KR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visible.</a:t>
                </a:r>
              </a:p>
              <a:p>
                <a:pPr lvl="2">
                  <a:buFont typeface="Wingdings" panose="05000000000000000000" pitchFamily="2" charset="2"/>
                  <a:buChar char="ü"/>
                </a:pPr>
                <a:r>
                  <a:rPr lang="en-US" altLang="ko-KR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ko-KR" sz="1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𝑵</m:t>
                        </m:r>
                      </m:e>
                      <m:sub>
                        <m:r>
                          <a:rPr lang="en-US" altLang="ko-KR" sz="1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𝒄𝒉</m:t>
                        </m:r>
                      </m:sub>
                    </m:sSub>
                    <m:r>
                      <a:rPr lang="en-US" altLang="ko-KR" sz="1800" b="1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≥</m:t>
                    </m:r>
                    <m:r>
                      <a:rPr lang="en-US" altLang="ko-KR" sz="1800" b="1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𝟏𝟏𝟎</m:t>
                    </m:r>
                  </m:oMath>
                </a14:m>
                <a:r>
                  <a:rPr lang="en-US" altLang="ko-KR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the ridge structure are pronounced.</a:t>
                </a:r>
              </a:p>
              <a:p>
                <a:pPr lvl="2">
                  <a:buFont typeface="Wingdings" panose="05000000000000000000" pitchFamily="2" charset="2"/>
                  <a:buChar char="ü"/>
                </a:pPr>
                <a:r>
                  <a:rPr lang="en-US" altLang="ko-KR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associated yield shows </a:t>
                </a:r>
                <a:r>
                  <a:rPr lang="en-US" altLang="ko-KR" sz="18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a peak </a:t>
                </a:r>
                <a:r>
                  <a:rPr lang="en-US" altLang="ko-KR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ko-KR" sz="1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𝟏</m:t>
                        </m:r>
                        <m:r>
                          <a:rPr lang="en-US" altLang="ko-KR" sz="1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&lt;</m:t>
                        </m:r>
                        <m:r>
                          <a:rPr lang="en-US" altLang="ko-KR" sz="1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𝒑</m:t>
                        </m:r>
                      </m:e>
                      <m:sub>
                        <m:r>
                          <a:rPr lang="en-US" altLang="ko-KR" sz="1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𝑻</m:t>
                        </m:r>
                      </m:sub>
                    </m:sSub>
                    <m:r>
                      <a:rPr lang="en-US" altLang="ko-KR" sz="1800" b="1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&lt;</m:t>
                    </m:r>
                    <m:r>
                      <a:rPr lang="en-US" altLang="ko-KR" sz="1800" b="1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𝟐</m:t>
                    </m:r>
                  </m:oMath>
                </a14:m>
                <a:r>
                  <a:rPr lang="en-US" altLang="ko-KR" sz="18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GeV/c </a:t>
                </a:r>
                <a:r>
                  <a:rPr lang="en-US" altLang="ko-KR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and </a:t>
                </a:r>
                <a:r>
                  <a:rPr lang="en-US" altLang="ko-KR" sz="18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scales linearly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ko-KR" sz="1800" b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𝐍</m:t>
                        </m:r>
                      </m:e>
                      <m:sub>
                        <m:r>
                          <a:rPr lang="en-US" altLang="ko-KR" sz="1800" b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𝐜𝐡</m:t>
                        </m:r>
                      </m:sub>
                    </m:sSub>
                  </m:oMath>
                </a14:m>
                <a:r>
                  <a:rPr lang="en-US" altLang="ko-KR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pPr marL="457200" lvl="1" indent="0">
                  <a:buNone/>
                </a:pPr>
                <a:endParaRPr lang="en-US" altLang="ko-KR" sz="18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altLang="ko-KR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Future work</a:t>
                </a:r>
                <a:r>
                  <a:rPr lang="en-US" altLang="ko-KR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: application to </a:t>
                </a:r>
                <a:r>
                  <a:rPr lang="en-US" altLang="ko-KR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p-Pb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ko-KR" sz="20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ko-KR" sz="2000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altLang="ko-KR" sz="2000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2000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𝑵𝑵</m:t>
                            </m:r>
                          </m:sub>
                        </m:sSub>
                      </m:e>
                    </m:rad>
                    <m:r>
                      <a:rPr lang="en-US" altLang="ko-KR" sz="2000" b="1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US" altLang="ko-KR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8.16 TeV</a:t>
                </a:r>
                <a:r>
                  <a:rPr lang="en-US" altLang="ko-KR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en-US" altLang="ko-KR" sz="2000" dirty="0">
                  <a:latin typeface="Calibri" panose="020F0502020204030204" pitchFamily="34" charset="0"/>
                  <a:ea typeface="맑은 고딕" panose="020F0502020204030204"/>
                  <a:cs typeface="Calibri" panose="020F0502020204030204" pitchFamily="34" charset="0"/>
                </a:endParaRPr>
              </a:p>
              <a:p>
                <a:pPr marL="1200150" lvl="1" indent="-742950">
                  <a:buFont typeface="Courier New"/>
                  <a:buChar char="o"/>
                </a:pPr>
                <a:endParaRPr lang="en-US" sz="2000" dirty="0">
                  <a:latin typeface="Calibri" panose="020F0502020204030204" pitchFamily="34" charset="0"/>
                  <a:ea typeface="맑은 고딕" panose="020F0502020204030204"/>
                  <a:cs typeface="Calibri" panose="020F0502020204030204" pitchFamily="34" charset="0"/>
                </a:endParaRPr>
              </a:p>
              <a:p>
                <a:pPr marL="1257300" lvl="2" indent="-342900">
                  <a:buFont typeface="+mj-lt"/>
                  <a:buAutoNum type="arabicPeriod"/>
                </a:pPr>
                <a:endParaRPr lang="en-US" altLang="ko-KR" sz="1600" dirty="0">
                  <a:solidFill>
                    <a:schemeClr val="tx1"/>
                  </a:solidFill>
                  <a:latin typeface="Calibri" panose="020F0502020204030204" pitchFamily="34" charset="0"/>
                  <a:ea typeface="맑은 고딕"/>
                  <a:cs typeface="Calibri" panose="020F0502020204030204" pitchFamily="34" charset="0"/>
                </a:endParaRPr>
              </a:p>
              <a:p>
                <a:pPr marL="457200" lvl="1" indent="0">
                  <a:buNone/>
                </a:pPr>
                <a:endParaRPr lang="en-US" altLang="ko-KR" sz="2000" i="1" dirty="0">
                  <a:solidFill>
                    <a:schemeClr val="tx1"/>
                  </a:solidFill>
                  <a:latin typeface="Calibri" panose="020F0502020204030204" pitchFamily="34" charset="0"/>
                  <a:ea typeface="맑은 고딕"/>
                  <a:cs typeface="Calibri" panose="020F0502020204030204" pitchFamily="34" charset="0"/>
                </a:endParaRPr>
              </a:p>
              <a:p>
                <a:pPr lvl="1"/>
                <a:endParaRPr lang="en-US" altLang="ko-KR" sz="2000" dirty="0">
                  <a:latin typeface="Calibri" panose="020F0502020204030204" pitchFamily="34" charset="0"/>
                  <a:ea typeface="맑은 고딕"/>
                  <a:cs typeface="Calibri" panose="020F0502020204030204" pitchFamily="34" charset="0"/>
                </a:endParaRPr>
              </a:p>
              <a:p>
                <a:pPr marL="1200150" lvl="1" indent="-742950">
                  <a:buFont typeface="Courier New"/>
                  <a:buChar char="o"/>
                </a:pPr>
                <a:endParaRPr lang="en-US" sz="2000" dirty="0">
                  <a:latin typeface="Calibri" panose="020F0502020204030204" pitchFamily="34" charset="0"/>
                  <a:ea typeface="맑은 고딕" panose="020F0502020204030204"/>
                  <a:cs typeface="Calibri" panose="020F0502020204030204" pitchFamily="34" charset="0"/>
                </a:endParaRPr>
              </a:p>
              <a:p>
                <a:pPr marL="1200150" lvl="1" indent="-742950">
                  <a:buFont typeface="Courier New"/>
                  <a:buChar char="o"/>
                </a:pPr>
                <a:endParaRPr lang="en-US" sz="2000" dirty="0">
                  <a:latin typeface="Calibri" panose="020F0502020204030204" pitchFamily="34" charset="0"/>
                  <a:ea typeface="맑은 고딕" panose="020F0502020204030204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4F75452E-59C5-794D-7013-CB523D099D4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9993" y="809879"/>
                <a:ext cx="11437234" cy="4961714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AB3C10A-5CD5-8A2C-AAD7-CD97A6AD7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/>
              <a:t>Baryons 2025</a:t>
            </a:r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0E936CB7-5529-BB3F-4D7D-9D30D35B42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79C2CC-0781-6966-82EA-FBAC2E6E55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D7F5849A-D8A9-2CB6-3AD7-637E962D2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29" y="89616"/>
            <a:ext cx="8823036" cy="660111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altLang="ko-KR" sz="3200" dirty="0">
                <a:latin typeface="Calibri"/>
                <a:ea typeface="맑은 고딕"/>
                <a:cs typeface="Times New Roman"/>
              </a:rPr>
              <a:t>Summary</a:t>
            </a: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883F1EB-16AA-733E-236D-C2520C9B1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15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018836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614B91-8AC7-B78E-5984-DE5F71AD20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784EE4DF-C067-157A-77D0-7F1725FFC7A8}"/>
              </a:ext>
            </a:extLst>
          </p:cNvPr>
          <p:cNvSpPr/>
          <p:nvPr/>
        </p:nvSpPr>
        <p:spPr>
          <a:xfrm>
            <a:off x="0" y="6243782"/>
            <a:ext cx="12192000" cy="61421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B87CE8C4-A5EC-FEAD-9080-C0AFB1CA2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9FC95-F596-4F1D-954F-99B8524BE328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23761575-DDCF-09F6-24AC-5062918331C5}"/>
              </a:ext>
            </a:extLst>
          </p:cNvPr>
          <p:cNvSpPr/>
          <p:nvPr/>
        </p:nvSpPr>
        <p:spPr>
          <a:xfrm>
            <a:off x="0" y="0"/>
            <a:ext cx="12192000" cy="8042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reflection stA="92000"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모서리가 둥근 직사각형 4">
            <a:extLst>
              <a:ext uri="{FF2B5EF4-FFF2-40B4-BE49-F238E27FC236}">
                <a16:creationId xmlns:a16="http://schemas.microsoft.com/office/drawing/2014/main" id="{172D923A-4122-EE37-D9CD-4ADE456C48A2}"/>
              </a:ext>
            </a:extLst>
          </p:cNvPr>
          <p:cNvSpPr/>
          <p:nvPr/>
        </p:nvSpPr>
        <p:spPr>
          <a:xfrm>
            <a:off x="227447" y="-18472"/>
            <a:ext cx="180686" cy="877455"/>
          </a:xfrm>
          <a:prstGeom prst="roundRect">
            <a:avLst/>
          </a:prstGeom>
          <a:gradFill>
            <a:gsLst>
              <a:gs pos="100000">
                <a:srgbClr val="FF0000"/>
              </a:gs>
              <a:gs pos="0">
                <a:srgbClr val="C00000">
                  <a:lumMod val="98000"/>
                  <a:lumOff val="2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>
            <a:extLst>
              <a:ext uri="{FF2B5EF4-FFF2-40B4-BE49-F238E27FC236}">
                <a16:creationId xmlns:a16="http://schemas.microsoft.com/office/drawing/2014/main" id="{20ED29DF-D7B7-9321-A7A9-302742BA6165}"/>
              </a:ext>
            </a:extLst>
          </p:cNvPr>
          <p:cNvSpPr/>
          <p:nvPr/>
        </p:nvSpPr>
        <p:spPr>
          <a:xfrm>
            <a:off x="454894" y="-18472"/>
            <a:ext cx="180686" cy="877455"/>
          </a:xfrm>
          <a:prstGeom prst="roundRect">
            <a:avLst/>
          </a:prstGeom>
          <a:gradFill>
            <a:gsLst>
              <a:gs pos="100000">
                <a:srgbClr val="FF0000"/>
              </a:gs>
              <a:gs pos="0">
                <a:srgbClr val="C00000">
                  <a:lumMod val="98000"/>
                  <a:lumOff val="2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113BE1D-72F7-F738-C2DB-B7C6BEB32E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697018"/>
            <a:ext cx="12192000" cy="54211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altLang="ko-KR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you!</a:t>
            </a:r>
            <a:endParaRPr lang="ko-KR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 descr="A logo with a circle and a circle with a circle and a circle with a circle and a circle with a circle with a circle and a circle with a circle with a circle with a circle and&#10;&#10;Description automatically generated">
            <a:extLst>
              <a:ext uri="{FF2B5EF4-FFF2-40B4-BE49-F238E27FC236}">
                <a16:creationId xmlns:a16="http://schemas.microsoft.com/office/drawing/2014/main" id="{8A7076EC-CDD7-43A9-5B19-954D637BF5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9566" y="65638"/>
            <a:ext cx="550096" cy="709234"/>
          </a:xfrm>
          <a:prstGeom prst="rect">
            <a:avLst/>
          </a:prstGeom>
        </p:spPr>
      </p:pic>
      <p:pic>
        <p:nvPicPr>
          <p:cNvPr id="16" name="Picture 15" descr="A logo with text and numbers&#10;&#10;Description automatically generated">
            <a:extLst>
              <a:ext uri="{FF2B5EF4-FFF2-40B4-BE49-F238E27FC236}">
                <a16:creationId xmlns:a16="http://schemas.microsoft.com/office/drawing/2014/main" id="{2592AD54-ABEA-7F63-7DA4-F68B38F11F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7708" y="125636"/>
            <a:ext cx="550096" cy="550096"/>
          </a:xfrm>
          <a:prstGeom prst="rect">
            <a:avLst/>
          </a:prstGeom>
        </p:spPr>
      </p:pic>
      <p:sp>
        <p:nvSpPr>
          <p:cNvPr id="2" name="바닥글 개체 틀 1">
            <a:extLst>
              <a:ext uri="{FF2B5EF4-FFF2-40B4-BE49-F238E27FC236}">
                <a16:creationId xmlns:a16="http://schemas.microsoft.com/office/drawing/2014/main" id="{E59A50C8-2903-17D2-6A07-810104881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Baryons 2025</a:t>
            </a:r>
            <a:endParaRPr lang="ko-KR" altLang="en-US" dirty="0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577C8F99-4E08-31D7-1802-CC61AB982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16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3205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91"/>
    </mc:Choice>
    <mc:Fallback xmlns="">
      <p:transition spd="slow" advTm="199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27C12F-91BE-2F5A-2CC9-91630085BA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2CDA2490-95C5-8696-3BD2-47BCC07F490D}"/>
              </a:ext>
            </a:extLst>
          </p:cNvPr>
          <p:cNvSpPr/>
          <p:nvPr/>
        </p:nvSpPr>
        <p:spPr>
          <a:xfrm>
            <a:off x="0" y="6243782"/>
            <a:ext cx="12192000" cy="61421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F9C8E788-4F9D-0084-0A6B-A2121C13F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BD3A6-4A7E-4FCA-8CA5-21DFDADB4B6A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B8C51F13-D967-DD0C-3707-6345C6A7AF75}"/>
              </a:ext>
            </a:extLst>
          </p:cNvPr>
          <p:cNvSpPr/>
          <p:nvPr/>
        </p:nvSpPr>
        <p:spPr>
          <a:xfrm>
            <a:off x="0" y="0"/>
            <a:ext cx="12192000" cy="8042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reflection stA="92000"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모서리가 둥근 직사각형 4">
            <a:extLst>
              <a:ext uri="{FF2B5EF4-FFF2-40B4-BE49-F238E27FC236}">
                <a16:creationId xmlns:a16="http://schemas.microsoft.com/office/drawing/2014/main" id="{E655F6FF-17A9-2EC1-A93B-6B1CBF46BD2D}"/>
              </a:ext>
            </a:extLst>
          </p:cNvPr>
          <p:cNvSpPr/>
          <p:nvPr/>
        </p:nvSpPr>
        <p:spPr>
          <a:xfrm>
            <a:off x="227447" y="-18472"/>
            <a:ext cx="180686" cy="877455"/>
          </a:xfrm>
          <a:prstGeom prst="roundRect">
            <a:avLst/>
          </a:prstGeom>
          <a:gradFill>
            <a:gsLst>
              <a:gs pos="100000">
                <a:srgbClr val="FF0000"/>
              </a:gs>
              <a:gs pos="0">
                <a:srgbClr val="C00000">
                  <a:lumMod val="98000"/>
                  <a:lumOff val="2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>
            <a:extLst>
              <a:ext uri="{FF2B5EF4-FFF2-40B4-BE49-F238E27FC236}">
                <a16:creationId xmlns:a16="http://schemas.microsoft.com/office/drawing/2014/main" id="{3587D797-D227-D13D-2727-E10B90BBEBE2}"/>
              </a:ext>
            </a:extLst>
          </p:cNvPr>
          <p:cNvSpPr/>
          <p:nvPr/>
        </p:nvSpPr>
        <p:spPr>
          <a:xfrm>
            <a:off x="454894" y="-18472"/>
            <a:ext cx="180686" cy="877455"/>
          </a:xfrm>
          <a:prstGeom prst="roundRect">
            <a:avLst/>
          </a:prstGeom>
          <a:gradFill>
            <a:gsLst>
              <a:gs pos="100000">
                <a:srgbClr val="FF0000"/>
              </a:gs>
              <a:gs pos="0">
                <a:srgbClr val="C00000">
                  <a:lumMod val="98000"/>
                  <a:lumOff val="2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D1AF726-F4B1-3433-3F7C-FCF6A8D77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697018"/>
            <a:ext cx="12192000" cy="54211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ctr">
              <a:buNone/>
            </a:pPr>
            <a:r>
              <a:rPr lang="en-US" altLang="ko-KR" sz="4000" dirty="0">
                <a:latin typeface="Times New Roman"/>
                <a:ea typeface="맑은 고딕"/>
                <a:cs typeface="Times New Roman"/>
              </a:rPr>
              <a:t>Back-up</a:t>
            </a:r>
            <a:endParaRPr lang="en-US" altLang="ko-KR" dirty="0"/>
          </a:p>
        </p:txBody>
      </p:sp>
      <p:pic>
        <p:nvPicPr>
          <p:cNvPr id="14" name="Picture 13" descr="A logo with a circle and a circle with a circle and a circle with a circle and a circle with a circle with a circle and a circle with a circle with a circle with a circle and&#10;&#10;Description automatically generated">
            <a:extLst>
              <a:ext uri="{FF2B5EF4-FFF2-40B4-BE49-F238E27FC236}">
                <a16:creationId xmlns:a16="http://schemas.microsoft.com/office/drawing/2014/main" id="{B0E33467-65F3-FEE6-C554-FB753D7277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9566" y="65638"/>
            <a:ext cx="550096" cy="709234"/>
          </a:xfrm>
          <a:prstGeom prst="rect">
            <a:avLst/>
          </a:prstGeom>
        </p:spPr>
      </p:pic>
      <p:pic>
        <p:nvPicPr>
          <p:cNvPr id="16" name="Picture 15" descr="A logo with text and numbers&#10;&#10;Description automatically generated">
            <a:extLst>
              <a:ext uri="{FF2B5EF4-FFF2-40B4-BE49-F238E27FC236}">
                <a16:creationId xmlns:a16="http://schemas.microsoft.com/office/drawing/2014/main" id="{D61F25EE-8958-EAB4-2748-F53A0AF0C3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7708" y="125636"/>
            <a:ext cx="550096" cy="550096"/>
          </a:xfrm>
          <a:prstGeom prst="rect">
            <a:avLst/>
          </a:prstGeom>
        </p:spPr>
      </p:pic>
      <p:sp>
        <p:nvSpPr>
          <p:cNvPr id="2" name="바닥글 개체 틀 1">
            <a:extLst>
              <a:ext uri="{FF2B5EF4-FFF2-40B4-BE49-F238E27FC236}">
                <a16:creationId xmlns:a16="http://schemas.microsoft.com/office/drawing/2014/main" id="{86A80B97-DB91-02E4-44BD-3E5AE0DC1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Baryons 2025</a:t>
            </a:r>
            <a:endParaRPr lang="ko-KR" altLang="en-US" dirty="0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FFE03388-886A-1680-E757-E7476F9D1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17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6536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91"/>
    </mc:Choice>
    <mc:Fallback xmlns="">
      <p:transition spd="slow" advTm="199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00B177-0708-9F55-CA82-D4E01A08A9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7895E442-D7D7-1743-9D9B-E9CBAA924908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9BAF74CA-8001-0403-B280-16EEC0929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E9EBA-5AC1-4415-8750-883F6F9437C1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EC3B4773-84E5-3FDB-6F8C-E1D8982A013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8407" y="944645"/>
                <a:ext cx="11287033" cy="4961714"/>
              </a:xfrm>
            </p:spPr>
            <p:txBody>
              <a:bodyPr vert="horz" lIns="91440" tIns="45720" rIns="91440" bIns="45720" rtlCol="0" anchor="t">
                <a:noAutofit/>
              </a:bodyPr>
              <a:lstStyle/>
              <a:p>
                <a:pPr marL="742950" indent="-742950">
                  <a:buFont typeface="+mj-lt"/>
                  <a:buAutoNum type="romanUcPeriod"/>
                </a:pP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Momentum kick model with multiplicity dependence (</a:t>
                </a:r>
                <a:r>
                  <a:rPr lang="en-US" sz="2400" dirty="0" err="1">
                    <a:latin typeface="Calibri"/>
                    <a:ea typeface="맑은 고딕"/>
                    <a:cs typeface="Times New Roman"/>
                  </a:rPr>
                  <a:t>MKMwM</a:t>
                </a: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)</a:t>
                </a:r>
                <a:endParaRPr lang="en-US" sz="2400" dirty="0">
                  <a:latin typeface="맑은 고딕" panose="020F0502020204030204"/>
                  <a:ea typeface="맑은 고딕"/>
                  <a:cs typeface="Times New Roman"/>
                </a:endParaRPr>
              </a:p>
              <a:p>
                <a:pPr marL="457200" lvl="1" indent="0">
                  <a:buNone/>
                </a:pPr>
                <a:r>
                  <a:rPr lang="en-US" sz="2000" dirty="0">
                    <a:ea typeface="Cambria Math" panose="02040503050406030204" pitchFamily="18" charset="0"/>
                    <a:cs typeface="Times New Roman"/>
                  </a:rPr>
                  <a:t>	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↳</m:t>
                    </m:r>
                  </m:oMath>
                </a14:m>
                <a:r>
                  <a:rPr lang="en-US" sz="2000" dirty="0">
                    <a:latin typeface="Calibri"/>
                    <a:ea typeface="맑은 고딕"/>
                    <a:cs typeface="Times New Roman"/>
                  </a:rPr>
                  <a:t>  A jet kicks nearby medium </a:t>
                </a:r>
                <a:r>
                  <a:rPr lang="en-US" sz="2000" dirty="0" err="1">
                    <a:latin typeface="Calibri"/>
                    <a:ea typeface="맑은 고딕"/>
                    <a:cs typeface="Times New Roman"/>
                  </a:rPr>
                  <a:t>partons</a:t>
                </a:r>
                <a:endParaRPr lang="en-US" sz="2000" dirty="0">
                  <a:latin typeface="Calibri"/>
                  <a:ea typeface="맑은 고딕"/>
                  <a:cs typeface="Times New Roman"/>
                </a:endParaRPr>
              </a:p>
              <a:p>
                <a:pPr marL="1200150" lvl="1" indent="-742950">
                  <a:buFont typeface="Courier New"/>
                  <a:buChar char="o"/>
                </a:pPr>
                <a:endParaRPr lang="en-US" sz="2000" dirty="0">
                  <a:latin typeface="Calibri"/>
                  <a:ea typeface="맑은 고딕"/>
                  <a:cs typeface="Times New Roman"/>
                </a:endParaRPr>
              </a:p>
              <a:p>
                <a:pPr marL="1200150" lvl="1" indent="-742950">
                  <a:buFont typeface="Courier New"/>
                  <a:buChar char="o"/>
                </a:pPr>
                <a:endParaRPr lang="en-US" sz="2000" dirty="0">
                  <a:ea typeface="맑은 고딕" panose="020F0502020204030204"/>
                </a:endParaRPr>
              </a:p>
            </p:txBody>
          </p:sp>
        </mc:Choice>
        <mc:Fallback xmlns="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77167E3A-EEA6-FFA3-E177-D6A11C436C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8407" y="944645"/>
                <a:ext cx="11287033" cy="4961714"/>
              </a:xfrm>
              <a:blipFill>
                <a:blip r:embed="rId2"/>
                <a:stretch>
                  <a:fillRect l="-864" t="-184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99232BD-6E2A-BEB2-026E-48B8D7F64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/>
              <a:t>Baryons 2025</a:t>
            </a:r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531D241A-98E6-27B9-C552-5DACB54E7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0B04B79-5647-F880-0D3E-D645082385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60E0B110-F852-4E20-47F1-0D352584D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29" y="89616"/>
            <a:ext cx="8823036" cy="660111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altLang="ko-KR" sz="3200" dirty="0">
                <a:latin typeface="Calibri"/>
                <a:ea typeface="맑은 고딕"/>
                <a:cs typeface="Times New Roman"/>
              </a:rPr>
              <a:t>Theory</a:t>
            </a:r>
          </a:p>
        </p:txBody>
      </p:sp>
      <p:pic>
        <p:nvPicPr>
          <p:cNvPr id="5" name="그림 4" descr="원, 자전거, 교통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74F6BB51-2794-8EB0-56D8-61DB70A404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99" y="1864027"/>
            <a:ext cx="5030453" cy="2807317"/>
          </a:xfrm>
          <a:prstGeom prst="rect">
            <a:avLst/>
          </a:prstGeom>
        </p:spPr>
      </p:pic>
      <p:sp>
        <p:nvSpPr>
          <p:cNvPr id="7" name="내용 개체 틀 5">
            <a:extLst>
              <a:ext uri="{FF2B5EF4-FFF2-40B4-BE49-F238E27FC236}">
                <a16:creationId xmlns:a16="http://schemas.microsoft.com/office/drawing/2014/main" id="{CEB2DDF4-20D1-947D-8250-2A724B554F31}"/>
              </a:ext>
            </a:extLst>
          </p:cNvPr>
          <p:cNvSpPr txBox="1">
            <a:spLocks/>
          </p:cNvSpPr>
          <p:nvPr/>
        </p:nvSpPr>
        <p:spPr>
          <a:xfrm>
            <a:off x="2428721" y="4997129"/>
            <a:ext cx="6930356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atin typeface="Calibri"/>
                <a:ea typeface="맑은 고딕"/>
                <a:cs typeface="Times New Roman"/>
              </a:rPr>
              <a:t>Fig. 4. Geometric representation of yield fragmentation in the MKM.</a:t>
            </a:r>
          </a:p>
        </p:txBody>
      </p:sp>
      <p:pic>
        <p:nvPicPr>
          <p:cNvPr id="9" name="그림 8" descr="스크린샷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A2DFC8AC-1098-E02F-6BC3-C6880B9CA0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6081" y="1914029"/>
            <a:ext cx="3633969" cy="3022948"/>
          </a:xfrm>
          <a:prstGeom prst="rect">
            <a:avLst/>
          </a:prstGeom>
        </p:spPr>
      </p:pic>
      <p:sp>
        <p:nvSpPr>
          <p:cNvPr id="12" name="Oval 18">
            <a:extLst>
              <a:ext uri="{FF2B5EF4-FFF2-40B4-BE49-F238E27FC236}">
                <a16:creationId xmlns:a16="http://schemas.microsoft.com/office/drawing/2014/main" id="{D26DE16F-2DB1-F195-F0D7-7BC0DABAF17E}"/>
              </a:ext>
            </a:extLst>
          </p:cNvPr>
          <p:cNvSpPr/>
          <p:nvPr/>
        </p:nvSpPr>
        <p:spPr>
          <a:xfrm rot="19881686">
            <a:off x="8548526" y="2870612"/>
            <a:ext cx="1621102" cy="465207"/>
          </a:xfrm>
          <a:prstGeom prst="ellipse">
            <a:avLst/>
          </a:prstGeom>
          <a:noFill/>
          <a:ln w="28575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8">
            <a:extLst>
              <a:ext uri="{FF2B5EF4-FFF2-40B4-BE49-F238E27FC236}">
                <a16:creationId xmlns:a16="http://schemas.microsoft.com/office/drawing/2014/main" id="{5922E7A5-86D4-7BD5-E2A1-21668B1CB621}"/>
              </a:ext>
            </a:extLst>
          </p:cNvPr>
          <p:cNvSpPr/>
          <p:nvPr/>
        </p:nvSpPr>
        <p:spPr>
          <a:xfrm rot="19881686">
            <a:off x="9097255" y="3627713"/>
            <a:ext cx="1621102" cy="465207"/>
          </a:xfrm>
          <a:prstGeom prst="ellipse">
            <a:avLst/>
          </a:prstGeom>
          <a:noFill/>
          <a:ln w="28575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8">
            <a:extLst>
              <a:ext uri="{FF2B5EF4-FFF2-40B4-BE49-F238E27FC236}">
                <a16:creationId xmlns:a16="http://schemas.microsoft.com/office/drawing/2014/main" id="{41C947BA-D943-8DA5-2A33-4EBA017891E4}"/>
              </a:ext>
            </a:extLst>
          </p:cNvPr>
          <p:cNvSpPr/>
          <p:nvPr/>
        </p:nvSpPr>
        <p:spPr>
          <a:xfrm>
            <a:off x="9580579" y="3186717"/>
            <a:ext cx="601370" cy="482125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내용 개체 틀 5">
            <a:extLst>
              <a:ext uri="{FF2B5EF4-FFF2-40B4-BE49-F238E27FC236}">
                <a16:creationId xmlns:a16="http://schemas.microsoft.com/office/drawing/2014/main" id="{532040C4-F25F-725D-C52D-7A3AE0B01809}"/>
              </a:ext>
            </a:extLst>
          </p:cNvPr>
          <p:cNvSpPr txBox="1">
            <a:spLocks/>
          </p:cNvSpPr>
          <p:nvPr/>
        </p:nvSpPr>
        <p:spPr>
          <a:xfrm>
            <a:off x="4644239" y="2830558"/>
            <a:ext cx="2975367" cy="118988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  <a:latin typeface="Calibri"/>
                <a:ea typeface="맑은 고딕"/>
                <a:cs typeface="Times New Roman"/>
              </a:rPr>
              <a:t>Near-side jet fragment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2060"/>
                </a:solidFill>
                <a:latin typeface="Calibri"/>
                <a:ea typeface="맑은 고딕"/>
                <a:cs typeface="Times New Roman"/>
              </a:rPr>
              <a:t>Near-side ridge fragment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7030A0"/>
                </a:solidFill>
                <a:latin typeface="Calibri"/>
                <a:ea typeface="맑은 고딕"/>
                <a:cs typeface="Times New Roman"/>
              </a:rPr>
              <a:t>Away-side fragment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2ADC6150-C1FA-B132-6E84-BCB0DFC18C5D}"/>
              </a:ext>
            </a:extLst>
          </p:cNvPr>
          <p:cNvCxnSpPr>
            <a:cxnSpLocks/>
          </p:cNvCxnSpPr>
          <p:nvPr/>
        </p:nvCxnSpPr>
        <p:spPr>
          <a:xfrm>
            <a:off x="3821783" y="2552221"/>
            <a:ext cx="822456" cy="454930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직선 연결선 19">
            <a:extLst>
              <a:ext uri="{FF2B5EF4-FFF2-40B4-BE49-F238E27FC236}">
                <a16:creationId xmlns:a16="http://schemas.microsoft.com/office/drawing/2014/main" id="{C4118D26-B437-175C-60D4-7396CC697700}"/>
              </a:ext>
            </a:extLst>
          </p:cNvPr>
          <p:cNvCxnSpPr>
            <a:cxnSpLocks/>
          </p:cNvCxnSpPr>
          <p:nvPr/>
        </p:nvCxnSpPr>
        <p:spPr>
          <a:xfrm>
            <a:off x="7118586" y="3040220"/>
            <a:ext cx="2461993" cy="414719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id="{2B9CDC02-26AE-F57A-3D2F-38C8B49ED53F}"/>
              </a:ext>
            </a:extLst>
          </p:cNvPr>
          <p:cNvCxnSpPr>
            <a:cxnSpLocks/>
          </p:cNvCxnSpPr>
          <p:nvPr/>
        </p:nvCxnSpPr>
        <p:spPr>
          <a:xfrm>
            <a:off x="3573961" y="2807292"/>
            <a:ext cx="1070278" cy="544334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F7262777-6D02-AEEB-CC3B-461DCA478BCF}"/>
              </a:ext>
            </a:extLst>
          </p:cNvPr>
          <p:cNvCxnSpPr>
            <a:cxnSpLocks/>
          </p:cNvCxnSpPr>
          <p:nvPr/>
        </p:nvCxnSpPr>
        <p:spPr>
          <a:xfrm>
            <a:off x="7118586" y="3408195"/>
            <a:ext cx="2194549" cy="672402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직선 연결선 26">
            <a:extLst>
              <a:ext uri="{FF2B5EF4-FFF2-40B4-BE49-F238E27FC236}">
                <a16:creationId xmlns:a16="http://schemas.microsoft.com/office/drawing/2014/main" id="{57726690-AA0A-3A81-1FDA-B2D0EB35643B}"/>
              </a:ext>
            </a:extLst>
          </p:cNvPr>
          <p:cNvCxnSpPr>
            <a:cxnSpLocks/>
          </p:cNvCxnSpPr>
          <p:nvPr/>
        </p:nvCxnSpPr>
        <p:spPr>
          <a:xfrm flipV="1">
            <a:off x="3038822" y="3801617"/>
            <a:ext cx="1547098" cy="549696"/>
          </a:xfrm>
          <a:prstGeom prst="line">
            <a:avLst/>
          </a:prstGeom>
          <a:ln w="19050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직선 연결선 29">
            <a:extLst>
              <a:ext uri="{FF2B5EF4-FFF2-40B4-BE49-F238E27FC236}">
                <a16:creationId xmlns:a16="http://schemas.microsoft.com/office/drawing/2014/main" id="{38280C0B-5898-A8CF-F65A-8AE4BA9E6C0A}"/>
              </a:ext>
            </a:extLst>
          </p:cNvPr>
          <p:cNvCxnSpPr>
            <a:cxnSpLocks/>
            <a:endCxn id="12" idx="2"/>
          </p:cNvCxnSpPr>
          <p:nvPr/>
        </p:nvCxnSpPr>
        <p:spPr>
          <a:xfrm flipV="1">
            <a:off x="7141278" y="3491699"/>
            <a:ext cx="1506411" cy="309684"/>
          </a:xfrm>
          <a:prstGeom prst="line">
            <a:avLst/>
          </a:prstGeom>
          <a:ln w="19050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슬라이드 번호 개체 틀 14">
            <a:extLst>
              <a:ext uri="{FF2B5EF4-FFF2-40B4-BE49-F238E27FC236}">
                <a16:creationId xmlns:a16="http://schemas.microsoft.com/office/drawing/2014/main" id="{6EC39341-4E73-C473-81A4-7455AD610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18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73535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29000">
              <a:schemeClr val="accent3">
                <a:lumMod val="45000"/>
                <a:lumOff val="55000"/>
              </a:schemeClr>
            </a:gs>
            <a:gs pos="75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673829F-17D1-83A5-9ABA-6185A2BF22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E06FDCD0-C0F4-5044-B7F3-DC60569BD375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778C8CB7-871B-AC3E-B672-80C1C6E48C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31766"/>
            <a:ext cx="2743200" cy="365125"/>
          </a:xfrm>
        </p:spPr>
        <p:txBody>
          <a:bodyPr/>
          <a:lstStyle/>
          <a:p>
            <a:fld id="{3F01CE02-BF3A-49FF-B2F9-B2C9D2EBBF26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 dirty="0">
              <a:solidFill>
                <a:schemeClr val="bg1"/>
              </a:solidFill>
              <a:ea typeface="나눔스퀘어_ac Bold" panose="020B0600000101010101"/>
            </a:endParaRP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978EE88-6958-F0C4-2BE6-E77202DCB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4560" y="1071418"/>
            <a:ext cx="7335520" cy="496171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742950" indent="-742950">
              <a:buAutoNum type="arabicPeriod"/>
            </a:pPr>
            <a:r>
              <a:rPr lang="en-US" dirty="0">
                <a:latin typeface="Calibri"/>
                <a:ea typeface="맑은 고딕"/>
                <a:cs typeface="Times New Roman"/>
              </a:rPr>
              <a:t>Introduction</a:t>
            </a:r>
          </a:p>
          <a:p>
            <a:pPr marL="1200150" lvl="1" indent="-742950">
              <a:buFont typeface="Courier New" panose="020B0604020202020204" pitchFamily="34" charset="0"/>
              <a:buChar char="o"/>
            </a:pPr>
            <a:r>
              <a:rPr lang="en-US" dirty="0">
                <a:latin typeface="Calibri"/>
                <a:ea typeface="맑은 고딕"/>
                <a:cs typeface="Times New Roman"/>
              </a:rPr>
              <a:t>Motivation &amp; Goal</a:t>
            </a:r>
          </a:p>
          <a:p>
            <a:pPr marL="1200150" lvl="1" indent="-742950">
              <a:buFont typeface="Courier New" panose="020B0604020202020204" pitchFamily="34" charset="0"/>
              <a:buChar char="o"/>
            </a:pPr>
            <a:endParaRPr lang="en-US" sz="1000" dirty="0">
              <a:latin typeface="Calibri"/>
              <a:ea typeface="맑은 고딕"/>
              <a:cs typeface="Times New Roman"/>
            </a:endParaRPr>
          </a:p>
          <a:p>
            <a:pPr marL="742950" indent="-742950">
              <a:buAutoNum type="arabicPeriod"/>
            </a:pPr>
            <a:r>
              <a:rPr lang="en-US" dirty="0">
                <a:latin typeface="Calibri"/>
                <a:ea typeface="맑은 고딕"/>
                <a:cs typeface="Times New Roman"/>
              </a:rPr>
              <a:t>Theory</a:t>
            </a:r>
          </a:p>
          <a:p>
            <a:pPr marL="1200150" lvl="1" indent="-742950">
              <a:buFont typeface="Courier New" panose="020B0604020202020204" pitchFamily="34" charset="0"/>
              <a:buChar char="o"/>
            </a:pPr>
            <a:r>
              <a:rPr lang="en-US" dirty="0">
                <a:latin typeface="Calibri"/>
                <a:ea typeface="맑은 고딕"/>
                <a:cs typeface="Times New Roman"/>
              </a:rPr>
              <a:t>Formalism of </a:t>
            </a:r>
            <a:r>
              <a:rPr lang="en-US" dirty="0" err="1">
                <a:latin typeface="Calibri"/>
                <a:ea typeface="맑은 고딕"/>
                <a:cs typeface="Times New Roman"/>
              </a:rPr>
              <a:t>MKMwM</a:t>
            </a:r>
            <a:endParaRPr lang="en-US" dirty="0">
              <a:latin typeface="Calibri"/>
              <a:ea typeface="맑은 고딕"/>
              <a:cs typeface="Times New Roman"/>
            </a:endParaRPr>
          </a:p>
          <a:p>
            <a:pPr marL="1200150" lvl="1" indent="-742950">
              <a:buFont typeface="Courier New" panose="020B0604020202020204" pitchFamily="34" charset="0"/>
              <a:buChar char="o"/>
            </a:pPr>
            <a:endParaRPr lang="en-US" sz="1000" dirty="0">
              <a:latin typeface="Calibri"/>
              <a:ea typeface="맑은 고딕"/>
              <a:cs typeface="Times New Roman"/>
            </a:endParaRPr>
          </a:p>
          <a:p>
            <a:pPr marL="742950" indent="-742950">
              <a:buAutoNum type="arabicPeriod"/>
            </a:pPr>
            <a:r>
              <a:rPr lang="en-US" dirty="0">
                <a:latin typeface="Calibri"/>
                <a:ea typeface="맑은 고딕"/>
                <a:cs typeface="Times New Roman"/>
              </a:rPr>
              <a:t>Result and Analysis</a:t>
            </a:r>
          </a:p>
          <a:p>
            <a:pPr marL="1200150" lvl="1" indent="-742950">
              <a:buFont typeface="Courier New"/>
              <a:buChar char="o"/>
            </a:pPr>
            <a:r>
              <a:rPr lang="en-US" dirty="0">
                <a:latin typeface="Calibri"/>
                <a:ea typeface="맑은 고딕"/>
                <a:cs typeface="Times New Roman"/>
              </a:rPr>
              <a:t>Application to p-Pb collisions at 5.02 TeV</a:t>
            </a:r>
          </a:p>
          <a:p>
            <a:pPr marL="1200150" lvl="1" indent="-742950">
              <a:buFont typeface="Courier New"/>
              <a:buChar char="o"/>
            </a:pPr>
            <a:endParaRPr lang="en-US" sz="1000" dirty="0">
              <a:latin typeface="Calibri"/>
              <a:ea typeface="맑은 고딕"/>
              <a:cs typeface="Times New Roman"/>
            </a:endParaRPr>
          </a:p>
          <a:p>
            <a:pPr marL="742950" indent="-742950">
              <a:buAutoNum type="arabicPeriod"/>
            </a:pPr>
            <a:r>
              <a:rPr lang="en-US" dirty="0">
                <a:latin typeface="Calibri"/>
                <a:ea typeface="맑은 고딕"/>
                <a:cs typeface="Times New Roman"/>
              </a:rPr>
              <a:t>Summary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BE5B030-CFE0-3F29-3A5F-6E40C2F2D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/>
              <a:t>Baryons 2025</a:t>
            </a:r>
            <a:endParaRPr lang="en-US" dirty="0"/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D4D310BF-69E4-03EF-6842-4EA60CCE76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74C4F13-5382-FEDD-DDF2-4869A995E4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3DF1BBCF-8021-D005-5938-A576D5B93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829" y="89616"/>
            <a:ext cx="8823036" cy="660111"/>
          </a:xfrm>
        </p:spPr>
        <p:txBody>
          <a:bodyPr>
            <a:normAutofit/>
          </a:bodyPr>
          <a:lstStyle/>
          <a:p>
            <a:pPr marL="571500" indent="-571500">
              <a:buFont typeface="Arial"/>
              <a:buChar char="•"/>
            </a:pPr>
            <a:r>
              <a:rPr lang="en-US" altLang="ko-KR" sz="3600" dirty="0">
                <a:latin typeface="Calibri"/>
                <a:ea typeface="맑은 고딕"/>
                <a:cs typeface="Times New Roman"/>
              </a:rPr>
              <a:t>List of Contents</a:t>
            </a: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0882852-549B-1D0F-1962-28527644D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100119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0CB3E0-4465-CF45-31CF-E000C0AC7A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7AEBF7DB-25E7-F77E-14B3-E7514D164199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3C54C913-4145-0C5E-C88A-3DC7865EB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E85AD-F3EB-4807-95CC-38D7A9414F69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49ECF2A5-3640-6D9C-98EC-2F0D49D408E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030887" y="1466912"/>
                <a:ext cx="7025328" cy="4961714"/>
              </a:xfrm>
            </p:spPr>
            <p:txBody>
              <a:bodyPr vert="horz" lIns="91440" tIns="45720" rIns="91440" bIns="45720" rtlCol="0" anchor="t">
                <a:noAutofit/>
              </a:bodyPr>
              <a:lstStyle/>
              <a:p>
                <a:pPr marL="742950" indent="-742950">
                  <a:buAutoNum type="arabicPeriod"/>
                </a:pP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A jet is produced at a point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𝐽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 in the overlapping.</a:t>
                </a:r>
              </a:p>
              <a:p>
                <a:pPr marL="742950" indent="-742950">
                  <a:buAutoNum type="arabicPeriod"/>
                </a:pP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Medium </a:t>
                </a:r>
                <a:r>
                  <a:rPr lang="en-US" sz="2400" dirty="0" err="1">
                    <a:latin typeface="Calibri"/>
                    <a:ea typeface="맑은 고딕"/>
                    <a:cs typeface="Times New Roman"/>
                  </a:rPr>
                  <a:t>partons</a:t>
                </a: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 are created after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𝑡</m:t>
                        </m:r>
                      </m:e>
                      <m:sub>
                        <m:r>
                          <a:rPr lang="en-US" altLang="ko-KR" sz="24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. </a:t>
                </a:r>
              </a:p>
              <a:p>
                <a:pPr marL="742950" indent="-742950">
                  <a:buAutoNum type="arabicPeriod"/>
                </a:pP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The jet travels through </a:t>
                </a:r>
                <a14:m>
                  <m:oMath xmlns:m="http://schemas.openxmlformats.org/officeDocument/2006/math">
                    <m:r>
                      <a:rPr lang="en-US" altLang="ko-KR" sz="24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𝑙</m:t>
                    </m:r>
                    <m:r>
                      <a:rPr lang="en-US" altLang="ko-KR" sz="24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 </m:t>
                    </m:r>
                  </m:oMath>
                </a14:m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w.r.t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𝜙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𝑠</m:t>
                        </m:r>
                      </m:sub>
                    </m:sSub>
                    <m:r>
                      <a:rPr lang="en-US" altLang="ko-KR" sz="24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 </m:t>
                    </m:r>
                  </m:oMath>
                </a14:m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in the reaction plane .</a:t>
                </a:r>
              </a:p>
              <a:p>
                <a:pPr marL="742950" indent="-742950">
                  <a:buAutoNum type="arabicPeriod"/>
                </a:pP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The jet collides with nearby </a:t>
                </a:r>
                <a:r>
                  <a:rPr lang="en-US" sz="2400" dirty="0" err="1">
                    <a:latin typeface="Calibri"/>
                    <a:ea typeface="맑은 고딕"/>
                    <a:cs typeface="Times New Roman"/>
                  </a:rPr>
                  <a:t>partons</a:t>
                </a: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.</a:t>
                </a:r>
              </a:p>
              <a:p>
                <a:pPr marL="742950" indent="-742950">
                  <a:buAutoNum type="arabicPeriod"/>
                </a:pP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The medium </a:t>
                </a:r>
                <a:r>
                  <a:rPr lang="en-US" sz="2400" dirty="0" err="1">
                    <a:latin typeface="Calibri"/>
                    <a:ea typeface="맑은 고딕"/>
                    <a:cs typeface="Times New Roman"/>
                  </a:rPr>
                  <a:t>parton</a:t>
                </a: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 density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𝑀𝑃</m:t>
                        </m:r>
                      </m:sub>
                    </m:sSub>
                  </m:oMath>
                </a14:m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) traverses the jet-medium cross section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𝜎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𝑀𝑃</m:t>
                        </m:r>
                      </m:sub>
                    </m:sSub>
                  </m:oMath>
                </a14:m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).</a:t>
                </a:r>
              </a:p>
              <a:p>
                <a:pPr marL="0" indent="0">
                  <a:buNone/>
                </a:pPr>
                <a:endParaRPr lang="en-US" altLang="ko-KR" sz="240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4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𝑁</m:t>
                          </m:r>
                        </m:e>
                        <m:sub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altLang="ko-KR" sz="24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dPr>
                        <m:e>
                          <m:r>
                            <a:rPr lang="en-US" altLang="ko-KR" sz="2400" b="1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𝒃</m:t>
                          </m:r>
                        </m:e>
                      </m:d>
                      <m:r>
                        <a:rPr lang="en-US" altLang="ko-KR" sz="2400" i="1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=</m:t>
                      </m:r>
                      <m:nary>
                        <m:naryPr>
                          <m:ctrlPr>
                            <a:rPr lang="en-US" altLang="ko-KR" sz="24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naryPr>
                        <m:sub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𝑚𝑎𝑥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𝑑𝑙</m:t>
                              </m:r>
                            </m:num>
                            <m:den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2</m:t>
                              </m:r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𝑡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𝑀𝑃</m:t>
                              </m:r>
                            </m:sub>
                          </m:sSub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𝑀𝑃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dPr>
                            <m:e>
                              <m:r>
                                <a:rPr lang="en-US" altLang="ko-KR" sz="2400" b="1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𝒃</m:t>
                              </m:r>
                            </m:e>
                          </m:d>
                        </m:e>
                      </m:nary>
                      <m:r>
                        <a:rPr lang="en-US" altLang="ko-KR" sz="2400" i="1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,   </m:t>
                      </m:r>
                      <m:r>
                        <a:rPr lang="en-US" altLang="ko-KR" sz="2400" i="1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𝑡</m:t>
                      </m:r>
                      <m:r>
                        <a:rPr lang="en-US" altLang="ko-KR" sz="2400" i="1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≈ </m:t>
                      </m:r>
                      <m:sSub>
                        <m:sSubPr>
                          <m:ctrlPr>
                            <a:rPr lang="en-US" altLang="ko-KR" sz="24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𝑡</m:t>
                          </m:r>
                        </m:e>
                        <m:sub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0</m:t>
                          </m:r>
                        </m:sub>
                      </m:sSub>
                      <m:r>
                        <a:rPr lang="en-US" altLang="ko-KR" sz="2400" i="1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 + </m:t>
                      </m:r>
                      <m:r>
                        <a:rPr lang="en-US" altLang="ko-KR" sz="2400" i="1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𝑙</m:t>
                      </m:r>
                      <m:r>
                        <a:rPr lang="en-US" altLang="ko-KR" sz="2400" i="1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.</m:t>
                      </m:r>
                    </m:oMath>
                  </m:oMathPara>
                </a14:m>
                <a:endParaRPr lang="en-US" altLang="ko-KR" sz="2400" i="1" dirty="0">
                  <a:latin typeface="Cambria Math" panose="02040503050406030204" pitchFamily="18" charset="0"/>
                  <a:ea typeface="맑은 고딕" panose="020F0502020204030204"/>
                </a:endParaRPr>
              </a:p>
              <a:p>
                <a:pPr marL="742950" indent="-742950">
                  <a:buAutoNum type="arabicPeriod"/>
                </a:pPr>
                <a:endParaRPr lang="en-US" sz="2400" dirty="0">
                  <a:latin typeface="Calibri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49ECF2A5-3640-6D9C-98EC-2F0D49D408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30887" y="1466912"/>
                <a:ext cx="7025328" cy="4961714"/>
              </a:xfrm>
              <a:blipFill>
                <a:blip r:embed="rId2"/>
                <a:stretch>
                  <a:fillRect l="-1388" t="-1966" r="-69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4F6F9F1-910C-61AA-D623-1F7C333F4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/>
              <a:t>Baryons 2025</a:t>
            </a:r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3059572D-A9CE-6584-C378-3EC75881ED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0D4CCF0-7A44-2C35-F511-99908DDF9B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9B5E13F2-DB56-0E6A-A3E4-A772F6FA4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29" y="89616"/>
            <a:ext cx="8823036" cy="660111"/>
          </a:xfrm>
        </p:spPr>
        <p:txBody>
          <a:bodyPr>
            <a:normAutofit/>
          </a:bodyPr>
          <a:lstStyle/>
          <a:p>
            <a:pPr marL="571500" indent="-571500">
              <a:buFont typeface="Arial"/>
              <a:buChar char="•"/>
            </a:pPr>
            <a:r>
              <a:rPr lang="en-US" altLang="ko-KR" sz="3200" dirty="0">
                <a:latin typeface="Calibri"/>
                <a:ea typeface="맑은 고딕"/>
                <a:cs typeface="Times New Roman"/>
              </a:rPr>
              <a:t>Theory</a:t>
            </a:r>
            <a:endParaRPr lang="en-US" dirty="0"/>
          </a:p>
        </p:txBody>
      </p:sp>
      <p:pic>
        <p:nvPicPr>
          <p:cNvPr id="7" name="그림 6" descr="원, 스크린샷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AFEB7EA0-D051-03A0-260D-A94E83B4C1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85" y="1474426"/>
            <a:ext cx="5171506" cy="3850080"/>
          </a:xfrm>
          <a:prstGeom prst="rect">
            <a:avLst/>
          </a:prstGeom>
        </p:spPr>
      </p:pic>
      <p:sp>
        <p:nvSpPr>
          <p:cNvPr id="15" name="내용 개체 틀 5">
            <a:extLst>
              <a:ext uri="{FF2B5EF4-FFF2-40B4-BE49-F238E27FC236}">
                <a16:creationId xmlns:a16="http://schemas.microsoft.com/office/drawing/2014/main" id="{546DE20F-14CD-DE3F-2174-2BDD3D1C6D4E}"/>
              </a:ext>
            </a:extLst>
          </p:cNvPr>
          <p:cNvSpPr txBox="1">
            <a:spLocks/>
          </p:cNvSpPr>
          <p:nvPr/>
        </p:nvSpPr>
        <p:spPr>
          <a:xfrm>
            <a:off x="396240" y="5421982"/>
            <a:ext cx="10385838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atin typeface="Calibri"/>
                <a:ea typeface="맑은 고딕"/>
                <a:cs typeface="Times New Roman"/>
              </a:rPr>
              <a:t>Fig. Schematic representation of proton and lead</a:t>
            </a:r>
          </a:p>
          <a:p>
            <a:pPr marL="0" indent="0">
              <a:buNone/>
            </a:pPr>
            <a:r>
              <a:rPr lang="en-US" sz="1800" dirty="0">
                <a:latin typeface="Calibri"/>
                <a:ea typeface="맑은 고딕"/>
                <a:cs typeface="Times New Roman"/>
              </a:rPr>
              <a:t> on the transverse plane in high energy collisions.  </a:t>
            </a: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3E3ADFB-6D8D-25E7-16B3-AF7C38CA1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19</a:t>
            </a:fld>
            <a:endParaRPr lang="en-US" altLang="ko-K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내용 개체 틀 5">
                <a:extLst>
                  <a:ext uri="{FF2B5EF4-FFF2-40B4-BE49-F238E27FC236}">
                    <a16:creationId xmlns:a16="http://schemas.microsoft.com/office/drawing/2014/main" id="{F47426F8-623F-8052-CF9E-2ED8E3EAE17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6029" y="801832"/>
                <a:ext cx="11287033" cy="4961714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742950" indent="-742950">
                  <a:buFont typeface="+mj-lt"/>
                  <a:buAutoNum type="alphaLcPeriod"/>
                </a:pP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 Multiplicity dependence part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sz="240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endParaRPr lang="en-US" sz="2400" dirty="0">
                  <a:latin typeface="Calibri"/>
                  <a:ea typeface="맑은 고딕"/>
                  <a:cs typeface="Times New Roman"/>
                </a:endParaRPr>
              </a:p>
              <a:p>
                <a:pPr marL="742950" indent="-742950">
                  <a:buFont typeface="Arial" panose="020B0604020202020204" pitchFamily="34" charset="0"/>
                  <a:buAutoNum type="alphaLcPeriod"/>
                </a:pPr>
                <a:endParaRPr lang="en-US" sz="2400" dirty="0">
                  <a:latin typeface="Calibri"/>
                  <a:ea typeface="맑은 고딕"/>
                  <a:cs typeface="Times New Roman"/>
                </a:endParaRPr>
              </a:p>
              <a:p>
                <a:pPr marL="742950" indent="-742950">
                  <a:buFont typeface="Arial" panose="020B0604020202020204" pitchFamily="34" charset="0"/>
                  <a:buAutoNum type="alphaLcPeriod"/>
                </a:pPr>
                <a:endParaRPr lang="en-US" sz="2400" dirty="0">
                  <a:ea typeface="맑은 고딕" panose="020F0502020204030204"/>
                </a:endParaRPr>
              </a:p>
              <a:p>
                <a:pPr marL="1200150" lvl="1" indent="-742950">
                  <a:buFont typeface="Courier New" panose="020B0604020202020204" pitchFamily="34" charset="0"/>
                  <a:buChar char="o"/>
                </a:pPr>
                <a:endParaRPr lang="en-US" sz="2000" dirty="0">
                  <a:latin typeface="Malgun Gothic"/>
                  <a:ea typeface="Malgun Gothic"/>
                </a:endParaRPr>
              </a:p>
              <a:p>
                <a:pPr marL="1200150" lvl="1" indent="-742950">
                  <a:buFont typeface="Courier New"/>
                  <a:buChar char="o"/>
                </a:pPr>
                <a:endParaRPr lang="en-US" sz="2000" dirty="0">
                  <a:latin typeface="맑은 고딕" panose="020F0502020204030204"/>
                  <a:ea typeface="맑은 고딕"/>
                </a:endParaRPr>
              </a:p>
            </p:txBody>
          </p:sp>
        </mc:Choice>
        <mc:Fallback xmlns="">
          <p:sp>
            <p:nvSpPr>
              <p:cNvPr id="9" name="내용 개체 틀 5">
                <a:extLst>
                  <a:ext uri="{FF2B5EF4-FFF2-40B4-BE49-F238E27FC236}">
                    <a16:creationId xmlns:a16="http://schemas.microsoft.com/office/drawing/2014/main" id="{F47426F8-623F-8052-CF9E-2ED8E3EAE1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029" y="801832"/>
                <a:ext cx="11287033" cy="4961714"/>
              </a:xfrm>
              <a:prstGeom prst="rect">
                <a:avLst/>
              </a:prstGeom>
              <a:blipFill>
                <a:blip r:embed="rId6"/>
                <a:stretch>
                  <a:fillRect l="-864" t="-196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13709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095ACE-05A6-D506-4AAC-E295CE29C4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그림 32" descr="스크린샷, 직사각형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C63C5534-AB6B-446B-49BF-AC1A69006D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01" b="42479"/>
          <a:stretch>
            <a:fillRect/>
          </a:stretch>
        </p:blipFill>
        <p:spPr>
          <a:xfrm>
            <a:off x="675899" y="3596669"/>
            <a:ext cx="7553701" cy="2381857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05E44151-3087-ABE8-BC10-27D96091CF69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E66C6B85-CE2C-A820-D5F4-170D76E27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251F-099E-4FFB-8E9B-93370CDD7175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7A5039A1-D714-3918-EC77-895B15017D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96029" y="801832"/>
                <a:ext cx="11287033" cy="4961714"/>
              </a:xfrm>
            </p:spPr>
            <p:txBody>
              <a:bodyPr vert="horz" lIns="91440" tIns="45720" rIns="91440" bIns="45720" rtlCol="0" anchor="t">
                <a:noAutofit/>
              </a:bodyPr>
              <a:lstStyle/>
              <a:p>
                <a:pPr marL="742950" indent="-742950">
                  <a:buFont typeface="+mj-lt"/>
                  <a:buAutoNum type="alphaLcPeriod"/>
                </a:pP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 Multiplicity dependence part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endParaRPr lang="en-US" sz="2400" dirty="0">
                  <a:latin typeface="Calibri"/>
                  <a:ea typeface="맑은 고딕"/>
                  <a:cs typeface="Times New Roman"/>
                </a:endParaRPr>
              </a:p>
              <a:p>
                <a:pPr marL="742950" indent="-742950">
                  <a:buAutoNum type="alphaLcPeriod"/>
                </a:pPr>
                <a:endParaRPr lang="en-US" sz="2400" dirty="0">
                  <a:latin typeface="Calibri"/>
                  <a:ea typeface="맑은 고딕"/>
                  <a:cs typeface="Times New Roman"/>
                </a:endParaRPr>
              </a:p>
              <a:p>
                <a:pPr marL="742950" indent="-742950">
                  <a:buFont typeface="Arial" panose="020B0604020202020204" pitchFamily="34" charset="0"/>
                  <a:buAutoNum type="alphaLcPeriod"/>
                </a:pPr>
                <a:endParaRPr lang="en-US" sz="2400" dirty="0">
                  <a:ea typeface="맑은 고딕" panose="020F0502020204030204"/>
                </a:endParaRPr>
              </a:p>
              <a:p>
                <a:pPr marL="1200150" lvl="1" indent="-742950">
                  <a:buFont typeface="Courier New" panose="020B0604020202020204" pitchFamily="34" charset="0"/>
                  <a:buChar char="o"/>
                </a:pPr>
                <a:endParaRPr lang="en-US" sz="2000" dirty="0">
                  <a:latin typeface="Malgun Gothic"/>
                  <a:ea typeface="Malgun Gothic"/>
                </a:endParaRPr>
              </a:p>
              <a:p>
                <a:pPr marL="1200150" lvl="1" indent="-742950">
                  <a:buFont typeface="Courier New"/>
                  <a:buChar char="o"/>
                </a:pPr>
                <a:endParaRPr lang="en-US" sz="2000" dirty="0">
                  <a:latin typeface="맑은 고딕" panose="020F0502020204030204"/>
                  <a:ea typeface="맑은 고딕"/>
                </a:endParaRPr>
              </a:p>
            </p:txBody>
          </p:sp>
        </mc:Choice>
        <mc:Fallback xmlns="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BED66C8D-734F-AB8C-833E-C9F5D81AB1B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6029" y="801832"/>
                <a:ext cx="11287033" cy="4961714"/>
              </a:xfrm>
              <a:blipFill>
                <a:blip r:embed="rId4"/>
                <a:stretch>
                  <a:fillRect l="-864" t="-196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2ACA3A0-8F7A-A556-DD0E-B37E8D2EB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/>
              <a:t>Baryons 2025</a:t>
            </a:r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4D5EBFC4-B405-6D12-E8BE-806329D557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186B690-71E3-0588-BD80-06663C56BE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BE42B96F-613E-9994-163D-6257480D1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29" y="80189"/>
            <a:ext cx="8823036" cy="660111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altLang="ko-KR" sz="3200" dirty="0">
                <a:latin typeface="Calibri"/>
                <a:ea typeface="맑은 고딕"/>
                <a:cs typeface="Times New Roman"/>
              </a:rPr>
              <a:t>Theory</a:t>
            </a:r>
            <a:endParaRPr lang="en-US" dirty="0"/>
          </a:p>
        </p:txBody>
      </p:sp>
      <p:sp>
        <p:nvSpPr>
          <p:cNvPr id="15" name="내용 개체 틀 5">
            <a:extLst>
              <a:ext uri="{FF2B5EF4-FFF2-40B4-BE49-F238E27FC236}">
                <a16:creationId xmlns:a16="http://schemas.microsoft.com/office/drawing/2014/main" id="{166021D2-C6F5-3943-176E-8E72C294936B}"/>
              </a:ext>
            </a:extLst>
          </p:cNvPr>
          <p:cNvSpPr txBox="1">
            <a:spLocks/>
          </p:cNvSpPr>
          <p:nvPr/>
        </p:nvSpPr>
        <p:spPr>
          <a:xfrm>
            <a:off x="755895" y="6052053"/>
            <a:ext cx="3921760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alibri"/>
                <a:ea typeface="맑은 고딕"/>
                <a:cs typeface="Times New Roman"/>
              </a:rPr>
              <a:t>Fig. 5. Flow diagram of ridge yield in </a:t>
            </a:r>
            <a:r>
              <a:rPr lang="en-US" sz="1400" dirty="0" err="1">
                <a:latin typeface="Calibri"/>
                <a:ea typeface="맑은 고딕"/>
                <a:cs typeface="Times New Roman"/>
              </a:rPr>
              <a:t>MKMwM</a:t>
            </a:r>
            <a:endParaRPr lang="en-US" altLang="ko-KR" sz="1400" dirty="0">
              <a:latin typeface="Calibri"/>
              <a:ea typeface="맑은 고딕"/>
              <a:cs typeface="Times New Roman"/>
            </a:endParaRPr>
          </a:p>
          <a:p>
            <a:pPr marL="0" indent="0">
              <a:buNone/>
            </a:pPr>
            <a:endParaRPr lang="en-US" sz="1400" dirty="0">
              <a:latin typeface="Calibri"/>
              <a:ea typeface="맑은 고딕"/>
              <a:cs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내용 개체 틀 5">
                <a:extLst>
                  <a:ext uri="{FF2B5EF4-FFF2-40B4-BE49-F238E27FC236}">
                    <a16:creationId xmlns:a16="http://schemas.microsoft.com/office/drawing/2014/main" id="{9E21E695-DFAA-09CD-CA8F-A2950CD7BA4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4061" y="1027777"/>
                <a:ext cx="11516101" cy="2953883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en-US" altLang="ko-KR" sz="1800" i="1" dirty="0">
                  <a:solidFill>
                    <a:schemeClr val="accent6">
                      <a:lumMod val="50000"/>
                    </a:schemeClr>
                  </a:solidFill>
                  <a:latin typeface="Cambria Math" panose="02040503050406030204" pitchFamily="18" charset="0"/>
                  <a:ea typeface="맑은 고딕" panose="020F0502020204030204"/>
                </a:endParaRPr>
              </a:p>
              <a:p>
                <a:r>
                  <a:rPr lang="en-US" altLang="ko-KR" sz="2000" dirty="0">
                    <a:ea typeface="맑은 고딕"/>
                    <a:cs typeface="Times New Roman"/>
                  </a:rPr>
                  <a:t>Glauber model quantifies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0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𝑁</m:t>
                          </m:r>
                        </m:e>
                        <m:sub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𝑀𝑃</m:t>
                          </m:r>
                        </m:sub>
                      </m:sSub>
                      <m:r>
                        <a:rPr lang="en-US" altLang="ko-KR" sz="2000" i="1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≃</m:t>
                      </m:r>
                      <m:r>
                        <a:rPr lang="en-US" altLang="ko-KR" sz="2000" i="1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𝜅</m:t>
                      </m:r>
                      <m:r>
                        <a:rPr lang="en-US" altLang="ko-KR" sz="2000" i="1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′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 </m:t>
                      </m:r>
                      <m:r>
                        <a:rPr lang="en-US" altLang="ko-KR" sz="2000" i="1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 </m:t>
                      </m:r>
                      <m:sSub>
                        <m:sSubPr>
                          <m:ctrlPr>
                            <a:rPr lang="en-US" altLang="ko-KR" sz="20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𝑁</m:t>
                          </m:r>
                        </m:e>
                        <m:sub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𝑝𝑎𝑟𝑡</m:t>
                          </m:r>
                        </m:sub>
                      </m:sSub>
                      <m:r>
                        <a:rPr lang="en-US" altLang="ko-KR" sz="2000" i="1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 =</m:t>
                      </m:r>
                      <m:r>
                        <a:rPr lang="en-US" altLang="ko-KR" sz="2000" i="1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𝜅</m:t>
                      </m:r>
                      <m:r>
                        <a:rPr lang="en-US" altLang="ko-KR" sz="2000" i="1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′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ko-KR" sz="20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ko-KR" sz="20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ko-KR" sz="20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ko-KR" sz="20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0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altLang="ko-KR" sz="20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ctrlPr>
                                <a:rPr lang="en-US" altLang="ko-KR" sz="20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dPr>
                            <m:e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altLang="ko-KR" sz="20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altLang="ko-KR" sz="2000" i="1">
                                          <a:latin typeface="Cambria Math" panose="02040503050406030204" pitchFamily="18" charset="0"/>
                                          <a:ea typeface="맑은 고딕"/>
                                          <a:cs typeface="Times New Roman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ko-KR" sz="2000" i="1">
                                          <a:latin typeface="Cambria Math" panose="02040503050406030204" pitchFamily="18" charset="0"/>
                                          <a:ea typeface="맑은 고딕"/>
                                          <a:cs typeface="Times New Roman"/>
                                        </a:rPr>
                                        <m:t>1−</m:t>
                                      </m:r>
                                      <m:sSub>
                                        <m:sSubPr>
                                          <m:ctrlPr>
                                            <a:rPr lang="en-US" altLang="ko-KR" sz="2000" i="1">
                                              <a:latin typeface="Cambria Math" panose="02040503050406030204" pitchFamily="18" charset="0"/>
                                              <a:ea typeface="맑은 고딕"/>
                                              <a:cs typeface="Times New Roman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ko-KR" sz="2000" i="1">
                                              <a:latin typeface="Cambria Math" panose="02040503050406030204" pitchFamily="18" charset="0"/>
                                              <a:ea typeface="맑은 고딕"/>
                                              <a:cs typeface="Times New Roman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en-US" altLang="ko-KR" sz="2000" i="1">
                                              <a:latin typeface="Cambria Math" panose="02040503050406030204" pitchFamily="18" charset="0"/>
                                              <a:ea typeface="맑은 고딕"/>
                                              <a:cs typeface="Times New Roman"/>
                                            </a:rPr>
                                            <m:t>𝑃𝑏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altLang="ko-KR" sz="2000" b="0" i="1" smtClean="0">
                                              <a:latin typeface="Cambria Math" panose="02040503050406030204" pitchFamily="18" charset="0"/>
                                              <a:ea typeface="맑은 고딕"/>
                                              <a:cs typeface="Times New Roman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altLang="ko-KR" sz="2000" i="1">
                                                  <a:latin typeface="Cambria Math" panose="02040503050406030204" pitchFamily="18" charset="0"/>
                                                  <a:ea typeface="맑은 고딕"/>
                                                  <a:cs typeface="Times New Roman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altLang="ko-KR" sz="2000" i="1">
                                                  <a:latin typeface="Cambria Math" panose="02040503050406030204" pitchFamily="18" charset="0"/>
                                                  <a:ea typeface="맑은 고딕"/>
                                                  <a:cs typeface="Times New Roman"/>
                                                </a:rPr>
                                                <m:t>𝐽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altLang="ko-KR" sz="2000" i="1">
                                                  <a:latin typeface="Cambria Math" panose="02040503050406030204" pitchFamily="18" charset="0"/>
                                                  <a:ea typeface="맑은 고딕"/>
                                                  <a:cs typeface="Times New Roman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r>
                                            <a:rPr lang="en-US" altLang="ko-KR" sz="2000" i="1">
                                              <a:latin typeface="Cambria Math" panose="02040503050406030204" pitchFamily="18" charset="0"/>
                                              <a:ea typeface="맑은 고딕"/>
                                              <a:cs typeface="Times New Roman"/>
                                            </a:rPr>
                                            <m:t>−</m:t>
                                          </m:r>
                                          <m:r>
                                            <a:rPr lang="en-US" altLang="ko-KR" sz="2000" i="1">
                                              <a:latin typeface="Cambria Math" panose="02040503050406030204" pitchFamily="18" charset="0"/>
                                              <a:ea typeface="맑은 고딕"/>
                                              <a:cs typeface="Times New Roman"/>
                                            </a:rPr>
                                            <m:t>𝑏</m:t>
                                          </m:r>
                                        </m:e>
                                      </m:d>
                                      <m:sSubSup>
                                        <m:sSubSupPr>
                                          <m:ctrlPr>
                                            <a:rPr lang="en-US" altLang="ko-KR" sz="2000" i="1">
                                              <a:latin typeface="Cambria Math" panose="02040503050406030204" pitchFamily="18" charset="0"/>
                                              <a:ea typeface="맑은 고딕"/>
                                              <a:cs typeface="Times New Roman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altLang="ko-KR" sz="2000" i="1" smtClean="0">
                                              <a:latin typeface="Cambria Math" panose="02040503050406030204" pitchFamily="18" charset="0"/>
                                              <a:ea typeface="맑은 고딕"/>
                                              <a:cs typeface="Times New Roman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altLang="ko-KR" sz="2000" i="1">
                                              <a:latin typeface="Cambria Math" panose="02040503050406030204" pitchFamily="18" charset="0"/>
                                              <a:ea typeface="맑은 고딕"/>
                                              <a:cs typeface="Times New Roman"/>
                                            </a:rPr>
                                            <m:t>𝑁𝑁</m:t>
                                          </m:r>
                                        </m:sub>
                                        <m:sup>
                                          <m:r>
                                            <a:rPr lang="en-US" altLang="ko-KR" sz="2000" i="1">
                                              <a:latin typeface="Cambria Math" panose="02040503050406030204" pitchFamily="18" charset="0"/>
                                              <a:ea typeface="맑은 고딕"/>
                                              <a:cs typeface="Times New Roman"/>
                                            </a:rPr>
                                            <m:t>𝑖𝑛𝑒𝑙</m:t>
                                          </m:r>
                                        </m:sup>
                                      </m:sSubSup>
                                    </m:e>
                                  </m:d>
                                </m:e>
                                <m:sup>
                                  <m:r>
                                    <a:rPr lang="en-US" altLang="ko-KR" sz="20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208</m:t>
                                  </m:r>
                                </m:sup>
                              </m:sSup>
                            </m:e>
                          </m:d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 +208</m:t>
                          </m:r>
                          <m:r>
                            <a:rPr lang="en-US" altLang="ko-KR" sz="2000" i="1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⋅</m:t>
                          </m:r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altLang="ko-KR" sz="2000" i="1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ko-KR" sz="2000" b="0" i="1" smtClean="0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0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altLang="ko-KR" sz="20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𝑃𝑏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ko-KR" sz="20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ko-KR" sz="20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0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altLang="ko-KR" sz="20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−</m:t>
                              </m:r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𝑏</m:t>
                              </m:r>
                            </m:e>
                          </m:d>
                          <m:sSubSup>
                            <m:sSubSupPr>
                              <m:ctrlPr>
                                <a:rPr lang="en-US" altLang="ko-KR" sz="20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SupPr>
                            <m:e>
                              <m:r>
                                <a:rPr lang="en-US" altLang="ko-KR" sz="2000" i="1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𝑁𝑁</m:t>
                              </m:r>
                            </m:sub>
                            <m:sup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𝑖𝑛𝑒𝑙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altLang="ko-KR" sz="200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ko-KR" sz="200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𝜅</m:t>
                    </m:r>
                    <m:r>
                      <a:rPr lang="en-US" altLang="ko-KR" sz="20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′</m:t>
                    </m:r>
                    <m:r>
                      <a:rPr lang="en-US" altLang="ko-KR" sz="20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 </m:t>
                    </m:r>
                    <m:r>
                      <a:rPr lang="en-US" altLang="ko-KR" sz="20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lang="en-US" altLang="ko-KR" sz="2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fPr>
                      <m:num>
                        <m:d>
                          <m:dPr>
                            <m:begChr m:val="⟨"/>
                            <m:endChr m:val="⟩"/>
                            <m:ctrlPr>
                              <a:rPr lang="en-US" altLang="ko-KR" sz="200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d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ko-KR" sz="20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𝑀𝑃</m:t>
                                </m:r>
                              </m:sub>
                            </m:sSub>
                          </m:e>
                        </m:d>
                      </m:num>
                      <m:den>
                        <m:d>
                          <m:dPr>
                            <m:begChr m:val="⟨"/>
                            <m:endChr m:val="⟩"/>
                            <m:ctrlPr>
                              <a:rPr lang="en-US" altLang="ko-KR" sz="200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d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ko-KR" sz="2000" i="1" smtClean="0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𝑝</m:t>
                                </m:r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𝑎𝑟𝑡</m:t>
                                </m:r>
                              </m:sub>
                            </m:sSub>
                          </m:e>
                        </m:d>
                      </m:den>
                    </m:f>
                    <m:r>
                      <a:rPr lang="en-US" altLang="ko-KR" sz="20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lang="en-US" altLang="ko-KR" sz="2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fPr>
                      <m:num>
                        <m:r>
                          <a:rPr lang="en-US" altLang="ko-KR" sz="20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3</m:t>
                        </m:r>
                      </m:num>
                      <m:den>
                        <m:r>
                          <a:rPr lang="en-US" altLang="ko-KR" sz="2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2</m:t>
                        </m:r>
                      </m:den>
                    </m:f>
                    <m:r>
                      <a:rPr lang="en-US" altLang="ko-KR" sz="200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⋅</m:t>
                    </m:r>
                    <m:f>
                      <m:fPr>
                        <m:ctrlPr>
                          <a:rPr lang="en-US" altLang="ko-KR" sz="2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fPr>
                      <m:num>
                        <m:d>
                          <m:dPr>
                            <m:begChr m:val="⟨"/>
                            <m:endChr m:val="⟩"/>
                            <m:ctrlPr>
                              <a:rPr lang="en-US" altLang="ko-KR" sz="200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d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ko-KR" sz="20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𝑐h</m:t>
                                </m:r>
                              </m:sub>
                            </m:sSub>
                          </m:e>
                        </m:d>
                      </m:num>
                      <m:den>
                        <m:d>
                          <m:dPr>
                            <m:begChr m:val="⟨"/>
                            <m:endChr m:val="⟩"/>
                            <m:ctrlPr>
                              <a:rPr lang="en-US" altLang="ko-KR" sz="20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d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𝑝𝑎𝑟𝑡</m:t>
                                </m:r>
                              </m:sub>
                            </m:sSub>
                          </m:e>
                        </m:d>
                      </m:den>
                    </m:f>
                    <m:r>
                      <a:rPr lang="en-US" altLang="ko-KR" sz="20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.</m:t>
                    </m:r>
                  </m:oMath>
                </a14:m>
                <a:r>
                  <a:rPr lang="en-US" altLang="ko-KR" sz="2000" b="0" i="1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 </a:t>
                </a:r>
              </a:p>
              <a:p>
                <a:endParaRPr lang="en-US" altLang="ko-KR" sz="200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0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𝑁</m:t>
                          </m:r>
                        </m:e>
                        <m:sub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𝑐h</m:t>
                          </m:r>
                        </m:sub>
                      </m:sSub>
                      <m:d>
                        <m:dPr>
                          <m:ctrlPr>
                            <a:rPr lang="en-US" altLang="ko-KR" sz="20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dPr>
                        <m:e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𝑏</m:t>
                          </m:r>
                        </m:e>
                      </m:d>
                      <m:r>
                        <a:rPr lang="en-US" altLang="ko-KR" sz="2000" i="1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 =</m:t>
                      </m:r>
                      <m:f>
                        <m:fPr>
                          <m:ctrlPr>
                            <a:rPr lang="en-US" altLang="ko-KR" sz="2000" b="0" i="1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2</m:t>
                          </m:r>
                        </m:num>
                        <m:den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3</m:t>
                          </m:r>
                        </m:den>
                      </m:f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 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US" altLang="ko-KR" sz="2000" i="1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altLang="ko-KR" sz="20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𝑀𝑃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ko-KR" sz="20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dPr>
                            <m:e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𝑏</m:t>
                              </m:r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altLang="ko-KR" sz="20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0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altLang="ko-KR" sz="20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altLang="ko-KR" sz="2000" i="1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𝑑</m:t>
                      </m:r>
                      <m:sSub>
                        <m:sSubPr>
                          <m:ctrlPr>
                            <a:rPr lang="en-US" altLang="ko-KR" sz="20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𝐽</m:t>
                          </m:r>
                        </m:e>
                        <m:sub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altLang="ko-KR" sz="1800" dirty="0">
                  <a:latin typeface="Calibri"/>
                  <a:ea typeface="맑은 고딕"/>
                  <a:cs typeface="Times New Roman"/>
                </a:endParaRPr>
              </a:p>
              <a:p>
                <a:endParaRPr lang="en-US" altLang="ko-KR" sz="180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buNone/>
                </a:pPr>
                <a:endParaRPr lang="en-US" altLang="ko-KR" sz="1800" dirty="0">
                  <a:latin typeface="Calibri"/>
                  <a:ea typeface="맑은 고딕"/>
                  <a:cs typeface="Times New Roman"/>
                </a:endParaRPr>
              </a:p>
              <a:p>
                <a:endParaRPr lang="en-US" altLang="ko-KR" sz="1800" i="1" dirty="0">
                  <a:latin typeface="Calibri"/>
                  <a:ea typeface="맑은 고딕"/>
                  <a:cs typeface="Times New Roman"/>
                </a:endParaRPr>
              </a:p>
              <a:p>
                <a:pPr marL="0" indent="0">
                  <a:buNone/>
                </a:pPr>
                <a:endParaRPr lang="en-US" altLang="ko-KR" sz="1800" dirty="0">
                  <a:latin typeface="Calibri"/>
                  <a:ea typeface="맑은 고딕"/>
                  <a:cs typeface="Times New Roman"/>
                </a:endParaRPr>
              </a:p>
              <a:p>
                <a:pPr marL="0" indent="0">
                  <a:buNone/>
                </a:pPr>
                <a:endParaRPr lang="en-US" altLang="ko-KR" sz="1800" dirty="0">
                  <a:latin typeface="Calibri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5" name="내용 개체 틀 5">
                <a:extLst>
                  <a:ext uri="{FF2B5EF4-FFF2-40B4-BE49-F238E27FC236}">
                    <a16:creationId xmlns:a16="http://schemas.microsoft.com/office/drawing/2014/main" id="{9E21E695-DFAA-09CD-CA8F-A2950CD7BA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61" y="1027777"/>
                <a:ext cx="11516101" cy="2953883"/>
              </a:xfrm>
              <a:prstGeom prst="rect">
                <a:avLst/>
              </a:prstGeom>
              <a:blipFill>
                <a:blip r:embed="rId7"/>
                <a:stretch>
                  <a:fillRect l="-47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내용 개체 틀 5">
            <a:extLst>
              <a:ext uri="{FF2B5EF4-FFF2-40B4-BE49-F238E27FC236}">
                <a16:creationId xmlns:a16="http://schemas.microsoft.com/office/drawing/2014/main" id="{3D20EB80-56A7-C8FF-AF1C-E4C30004672A}"/>
              </a:ext>
            </a:extLst>
          </p:cNvPr>
          <p:cNvSpPr txBox="1">
            <a:spLocks/>
          </p:cNvSpPr>
          <p:nvPr/>
        </p:nvSpPr>
        <p:spPr>
          <a:xfrm>
            <a:off x="1948951" y="4972640"/>
            <a:ext cx="913614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40000"/>
              </a:lnSpc>
              <a:buNone/>
            </a:pPr>
            <a:r>
              <a:rPr lang="en-US" sz="1400" i="1" dirty="0">
                <a:latin typeface="Calibri"/>
                <a:ea typeface="맑은 고딕"/>
                <a:cs typeface="Times New Roman"/>
              </a:rPr>
              <a:t>Glauber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en-US" sz="1400" i="1" dirty="0">
                <a:latin typeface="Calibri"/>
                <a:ea typeface="맑은 고딕"/>
                <a:cs typeface="Times New Roman"/>
              </a:rPr>
              <a:t>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내용 개체 틀 5">
                <a:extLst>
                  <a:ext uri="{FF2B5EF4-FFF2-40B4-BE49-F238E27FC236}">
                    <a16:creationId xmlns:a16="http://schemas.microsoft.com/office/drawing/2014/main" id="{20A6A197-F16E-6E5A-8A91-9D4AD38C46E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61138" y="5107012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×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𝜅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′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26" name="내용 개체 틀 5">
                <a:extLst>
                  <a:ext uri="{FF2B5EF4-FFF2-40B4-BE49-F238E27FC236}">
                    <a16:creationId xmlns:a16="http://schemas.microsoft.com/office/drawing/2014/main" id="{D7FFA157-0B0F-011D-6238-5E9A71C782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1138" y="5107012"/>
                <a:ext cx="913614" cy="357125"/>
              </a:xfrm>
              <a:prstGeom prst="rect">
                <a:avLst/>
              </a:prstGeom>
              <a:blipFill>
                <a:blip r:embed="rId8"/>
                <a:stretch>
                  <a:fillRect t="-3448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내용 개체 틀 5">
                <a:extLst>
                  <a:ext uri="{FF2B5EF4-FFF2-40B4-BE49-F238E27FC236}">
                    <a16:creationId xmlns:a16="http://schemas.microsoft.com/office/drawing/2014/main" id="{2BEDE3DC-BAFC-DAC1-4156-E1569125212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77655" y="5015126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𝜎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𝑀𝑃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27" name="내용 개체 틀 5">
                <a:extLst>
                  <a:ext uri="{FF2B5EF4-FFF2-40B4-BE49-F238E27FC236}">
                    <a16:creationId xmlns:a16="http://schemas.microsoft.com/office/drawing/2014/main" id="{02F7A591-38F1-248D-D8CA-300F0EA985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7655" y="5015126"/>
                <a:ext cx="913614" cy="357125"/>
              </a:xfrm>
              <a:prstGeom prst="rect">
                <a:avLst/>
              </a:prstGeom>
              <a:blipFill>
                <a:blip r:embed="rId9"/>
                <a:stretch>
                  <a:fillRect t="-1034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내용 개체 틀 5">
                <a:extLst>
                  <a:ext uri="{FF2B5EF4-FFF2-40B4-BE49-F238E27FC236}">
                    <a16:creationId xmlns:a16="http://schemas.microsoft.com/office/drawing/2014/main" id="{0A15A60E-A8AA-E671-7076-14292945521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85512" y="4885157"/>
                <a:ext cx="1352165" cy="974188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pPr>
                      <m:e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𝑒</m:t>
                        </m:r>
                      </m:e>
                      <m:sup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−</m:t>
                        </m:r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𝜁</m:t>
                        </m:r>
                        <m:sSub>
                          <m:sSubPr>
                            <m:ctrlPr>
                              <a:rPr lang="en-US" sz="1400" b="0" i="1" dirty="0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𝑘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1400" b="0" i="1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𝑃</m:t>
                        </m:r>
                      </m:e>
                      <m:sub>
                        <m:r>
                          <a:rPr lang="en-US" altLang="ko-KR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𝑗𝑒𝑡</m:t>
                        </m:r>
                      </m:sub>
                    </m:sSub>
                  </m:oMath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28" name="내용 개체 틀 5">
                <a:extLst>
                  <a:ext uri="{FF2B5EF4-FFF2-40B4-BE49-F238E27FC236}">
                    <a16:creationId xmlns:a16="http://schemas.microsoft.com/office/drawing/2014/main" id="{8A288C10-FDBE-C2C0-DB94-0DFEEF9964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5512" y="4885157"/>
                <a:ext cx="1352165" cy="97418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내용 개체 틀 5">
                <a:extLst>
                  <a:ext uri="{FF2B5EF4-FFF2-40B4-BE49-F238E27FC236}">
                    <a16:creationId xmlns:a16="http://schemas.microsoft.com/office/drawing/2014/main" id="{A9096F49-0937-9C1F-4C84-50338A9D85B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22716" y="5193687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𝑝</m:t>
                          </m:r>
                        </m:sub>
                      </m:sSub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, </m:t>
                      </m:r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𝑃𝑏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4" name="내용 개체 틀 5">
                <a:extLst>
                  <a:ext uri="{FF2B5EF4-FFF2-40B4-BE49-F238E27FC236}">
                    <a16:creationId xmlns:a16="http://schemas.microsoft.com/office/drawing/2014/main" id="{A34F8415-1159-0D01-1A02-DC42EA97B2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716" y="5193687"/>
                <a:ext cx="913614" cy="357125"/>
              </a:xfrm>
              <a:prstGeom prst="rect">
                <a:avLst/>
              </a:prstGeom>
              <a:blipFill>
                <a:blip r:embed="rId11"/>
                <a:stretch>
                  <a:fillRect t="-1016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내용 개체 틀 5">
                <a:extLst>
                  <a:ext uri="{FF2B5EF4-FFF2-40B4-BE49-F238E27FC236}">
                    <a16:creationId xmlns:a16="http://schemas.microsoft.com/office/drawing/2014/main" id="{2DA3FC63-026C-58AC-4349-D4EE9543BC5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711644" y="5193687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𝑁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𝑃𝑎𝑟</m:t>
                          </m:r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𝒕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5" name="내용 개체 틀 5">
                <a:extLst>
                  <a:ext uri="{FF2B5EF4-FFF2-40B4-BE49-F238E27FC236}">
                    <a16:creationId xmlns:a16="http://schemas.microsoft.com/office/drawing/2014/main" id="{797F9610-ABAD-C24A-8D46-795579E2A6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1644" y="5193687"/>
                <a:ext cx="913614" cy="357125"/>
              </a:xfrm>
              <a:prstGeom prst="rect">
                <a:avLst/>
              </a:prstGeom>
              <a:blipFill>
                <a:blip r:embed="rId12"/>
                <a:stretch>
                  <a:fillRect t="-1016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내용 개체 틀 5">
                <a:extLst>
                  <a:ext uri="{FF2B5EF4-FFF2-40B4-BE49-F238E27FC236}">
                    <a16:creationId xmlns:a16="http://schemas.microsoft.com/office/drawing/2014/main" id="{D4F66753-8913-BBD4-C452-8A5D21A75FB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80717" y="5195262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𝑁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𝑀𝑃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6" name="내용 개체 틀 5">
                <a:extLst>
                  <a:ext uri="{FF2B5EF4-FFF2-40B4-BE49-F238E27FC236}">
                    <a16:creationId xmlns:a16="http://schemas.microsoft.com/office/drawing/2014/main" id="{E31F1852-F2E3-4627-1913-E540171304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0717" y="5195262"/>
                <a:ext cx="913614" cy="357125"/>
              </a:xfrm>
              <a:prstGeom prst="rect">
                <a:avLst/>
              </a:prstGeom>
              <a:blipFill>
                <a:blip r:embed="rId13"/>
                <a:stretch>
                  <a:fillRect t="-1016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내용 개체 틀 5">
                <a:extLst>
                  <a:ext uri="{FF2B5EF4-FFF2-40B4-BE49-F238E27FC236}">
                    <a16:creationId xmlns:a16="http://schemas.microsoft.com/office/drawing/2014/main" id="{00526CC2-7638-0160-0561-AFF9FC44ED0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48498" y="5193688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𝑁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7" name="내용 개체 틀 5">
                <a:extLst>
                  <a:ext uri="{FF2B5EF4-FFF2-40B4-BE49-F238E27FC236}">
                    <a16:creationId xmlns:a16="http://schemas.microsoft.com/office/drawing/2014/main" id="{FD344E3A-920A-D593-BBEC-064F6E9EBF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8498" y="5193688"/>
                <a:ext cx="913614" cy="357125"/>
              </a:xfrm>
              <a:prstGeom prst="rect">
                <a:avLst/>
              </a:prstGeom>
              <a:blipFill>
                <a:blip r:embed="rId14"/>
                <a:stretch>
                  <a:fillRect t="-1016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내용 개체 틀 5">
                <a:extLst>
                  <a:ext uri="{FF2B5EF4-FFF2-40B4-BE49-F238E27FC236}">
                    <a16:creationId xmlns:a16="http://schemas.microsoft.com/office/drawing/2014/main" id="{D1CFB54E-8795-9ADF-34E0-4B31DC81D57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30359" y="5194266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8" name="내용 개체 틀 5">
                <a:extLst>
                  <a:ext uri="{FF2B5EF4-FFF2-40B4-BE49-F238E27FC236}">
                    <a16:creationId xmlns:a16="http://schemas.microsoft.com/office/drawing/2014/main" id="{5C42BAF3-A489-E6C7-EE9E-2F27108F8C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0359" y="5194266"/>
                <a:ext cx="913614" cy="357125"/>
              </a:xfrm>
              <a:prstGeom prst="rect">
                <a:avLst/>
              </a:prstGeom>
              <a:blipFill>
                <a:blip r:embed="rId15"/>
                <a:stretch>
                  <a:fillRect t="-1016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51A17CE5-05F0-DA74-64A7-46A3693C7554}"/>
              </a:ext>
            </a:extLst>
          </p:cNvPr>
          <p:cNvSpPr/>
          <p:nvPr/>
        </p:nvSpPr>
        <p:spPr>
          <a:xfrm>
            <a:off x="755895" y="4448670"/>
            <a:ext cx="7544365" cy="147035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내용 개체 틀 5">
            <a:extLst>
              <a:ext uri="{FF2B5EF4-FFF2-40B4-BE49-F238E27FC236}">
                <a16:creationId xmlns:a16="http://schemas.microsoft.com/office/drawing/2014/main" id="{AFB5783A-9FDA-3219-5560-AFBE6A3D623B}"/>
              </a:ext>
            </a:extLst>
          </p:cNvPr>
          <p:cNvSpPr txBox="1">
            <a:spLocks/>
          </p:cNvSpPr>
          <p:nvPr/>
        </p:nvSpPr>
        <p:spPr>
          <a:xfrm>
            <a:off x="699912" y="4281069"/>
            <a:ext cx="2272835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40000"/>
              </a:lnSpc>
              <a:buNone/>
            </a:pPr>
            <a:r>
              <a:rPr lang="en-US" sz="1400" b="1" dirty="0">
                <a:latin typeface="Calibri"/>
                <a:ea typeface="맑은 고딕"/>
                <a:cs typeface="Times New Roman"/>
              </a:rPr>
              <a:t>Multiplicity dependence</a:t>
            </a:r>
          </a:p>
        </p:txBody>
      </p:sp>
      <p:sp>
        <p:nvSpPr>
          <p:cNvPr id="44" name="내용 개체 틀 5">
            <a:extLst>
              <a:ext uri="{FF2B5EF4-FFF2-40B4-BE49-F238E27FC236}">
                <a16:creationId xmlns:a16="http://schemas.microsoft.com/office/drawing/2014/main" id="{DC94409C-EBB9-8BD8-087B-84E03F23BC27}"/>
              </a:ext>
            </a:extLst>
          </p:cNvPr>
          <p:cNvSpPr txBox="1">
            <a:spLocks/>
          </p:cNvSpPr>
          <p:nvPr/>
        </p:nvSpPr>
        <p:spPr>
          <a:xfrm>
            <a:off x="922716" y="5734495"/>
            <a:ext cx="998130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40000"/>
              </a:lnSpc>
              <a:buNone/>
            </a:pPr>
            <a:r>
              <a:rPr lang="en-US" sz="1400" dirty="0">
                <a:latin typeface="Calibri"/>
                <a:ea typeface="맑은 고딕"/>
                <a:cs typeface="Times New Roman"/>
              </a:rPr>
              <a:t>Thickness</a:t>
            </a: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83537AE-26B5-8B34-2E92-9C5F978FD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20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444213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945B5C-C22B-C241-E0D2-5187010846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8518F7FE-1B99-5BAE-BF54-49DE7A375DB0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E03747DC-51CB-9DE5-2AED-60301CAC6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E85AD-F3EB-4807-95CC-38D7A9414F69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DC66109B-B08A-6C0D-3D3F-D45D8254665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713669" y="1094210"/>
                <a:ext cx="6879461" cy="4961714"/>
              </a:xfrm>
            </p:spPr>
            <p:txBody>
              <a:bodyPr vert="horz" lIns="91440" tIns="45720" rIns="91440" bIns="45720" rtlCol="0" anchor="t">
                <a:noAutofit/>
              </a:bodyPr>
              <a:lstStyle/>
              <a:p>
                <a:pPr marL="0" indent="0">
                  <a:buNone/>
                </a:pP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To consider jet energy loss due to collisions and other effects,</a:t>
                </a:r>
              </a:p>
              <a:p>
                <a:pPr marL="742950" indent="-742950">
                  <a:buAutoNum type="arabicPeriod"/>
                </a:pPr>
                <a:r>
                  <a:rPr lang="en-US" sz="2400" b="0" dirty="0">
                    <a:ea typeface="맑은 고딕"/>
                    <a:cs typeface="Times New Roman"/>
                  </a:rPr>
                  <a:t>Jet production probability </a:t>
                </a:r>
              </a:p>
              <a:p>
                <a:pPr marL="0" indent="0">
                  <a:buNone/>
                </a:pPr>
                <a:r>
                  <a:rPr lang="en-US" sz="2400" dirty="0">
                    <a:ea typeface="맑은 고딕"/>
                    <a:cs typeface="Times New Roman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𝑗𝑒𝑡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𝑠</m:t>
                        </m:r>
                      </m:e>
                    </m:d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𝑃𝑏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𝑏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)</m:t>
                    </m:r>
                  </m:oMath>
                </a14:m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 with normalization.</a:t>
                </a:r>
              </a:p>
              <a:p>
                <a:pPr marL="742950" indent="-742950">
                  <a:buFont typeface="+mj-lt"/>
                  <a:buAutoNum type="arabicPeriod" startAt="2"/>
                </a:pPr>
                <a:r>
                  <a:rPr lang="en-US" sz="2400" dirty="0">
                    <a:ea typeface="맑은 고딕"/>
                    <a:cs typeface="Times New Roman"/>
                  </a:rPr>
                  <a:t>This</a:t>
                </a:r>
                <a:r>
                  <a:rPr lang="en-US" sz="2400" b="0" dirty="0">
                    <a:ea typeface="맑은 고딕"/>
                    <a:cs typeface="Times New Roman"/>
                  </a:rPr>
                  <a:t> attenuation for </a:t>
                </a:r>
                <a:r>
                  <a:rPr lang="en-US" sz="2400" dirty="0">
                    <a:ea typeface="맑은 고딕"/>
                    <a:cs typeface="Times New Roman"/>
                  </a:rPr>
                  <a:t>jet energy loss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𝜁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𝑘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2400" b="0" dirty="0">
                    <a:latin typeface="Calibri"/>
                    <a:ea typeface="맑은 고딕"/>
                    <a:cs typeface="Times New Roman"/>
                  </a:rPr>
                  <a:t>.</a:t>
                </a:r>
              </a:p>
              <a:p>
                <a:pPr marL="742950" indent="-742950">
                  <a:buFont typeface="+mj-lt"/>
                  <a:buAutoNum type="arabicPeriod" startAt="2"/>
                </a:pP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In this ensemble,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ko-KR" sz="24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dPr>
                        <m:e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 </m:t>
                          </m:r>
                        </m:e>
                      </m:d>
                      <m:d>
                        <m:dPr>
                          <m:ctrlPr>
                            <a:rPr lang="en-US" altLang="ko-KR" sz="24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dPr>
                        <m:e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𝑏</m:t>
                          </m:r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en-US" altLang="ko-KR" sz="2400" i="1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 =</m:t>
                      </m:r>
                      <m:f>
                        <m:fPr>
                          <m:ctrlPr>
                            <a:rPr lang="en-US" altLang="ko-KR" sz="24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fPr>
                        <m:num>
                          <m:nary>
                            <m:naryPr>
                              <m:subHide m:val="on"/>
                              <m:supHide m:val="on"/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−</m:t>
                                  </m:r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𝜁</m:t>
                                  </m:r>
                                  <m:sSub>
                                    <m:sSubPr>
                                      <m:ctrlPr>
                                        <a:rPr lang="en-US" altLang="ko-KR" sz="2400" i="1">
                                          <a:latin typeface="Cambria Math" panose="02040503050406030204" pitchFamily="18" charset="0"/>
                                          <a:ea typeface="맑은 고딕"/>
                                          <a:cs typeface="Times New Roman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2400" i="1">
                                          <a:latin typeface="Cambria Math" panose="02040503050406030204" pitchFamily="18" charset="0"/>
                                          <a:ea typeface="맑은 고딕"/>
                                          <a:cs typeface="Times New Roman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altLang="ko-KR" sz="2400" i="1">
                                          <a:latin typeface="Cambria Math" panose="02040503050406030204" pitchFamily="18" charset="0"/>
                                          <a:ea typeface="맑은 고딕"/>
                                          <a:cs typeface="Times New Roman"/>
                                        </a:rPr>
                                        <m:t>𝑘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𝑗𝑒𝑡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ko-KR" sz="2400" i="1">
                                          <a:latin typeface="Cambria Math" panose="02040503050406030204" pitchFamily="18" charset="0"/>
                                          <a:ea typeface="맑은 고딕"/>
                                          <a:cs typeface="Times New Roman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2400" i="1">
                                          <a:latin typeface="Cambria Math" panose="02040503050406030204" pitchFamily="18" charset="0"/>
                                          <a:ea typeface="맑은 고딕"/>
                                          <a:cs typeface="Times New Roman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altLang="ko-KR" sz="2400" i="1">
                                          <a:latin typeface="Cambria Math" panose="02040503050406030204" pitchFamily="18" charset="0"/>
                                          <a:ea typeface="맑은 고딕"/>
                                          <a:cs typeface="Times New Roman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,</m:t>
                                  </m:r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𝑏</m:t>
                                  </m:r>
                                </m:e>
                              </m:d>
                            </m:e>
                          </m:nary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nary>
                            <m:naryPr>
                              <m:subHide m:val="on"/>
                              <m:supHide m:val="on"/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−</m:t>
                                  </m:r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𝜁</m:t>
                                  </m:r>
                                  <m:sSub>
                                    <m:sSubPr>
                                      <m:ctrlPr>
                                        <a:rPr lang="en-US" altLang="ko-KR" sz="2400" i="1">
                                          <a:latin typeface="Cambria Math" panose="02040503050406030204" pitchFamily="18" charset="0"/>
                                          <a:ea typeface="맑은 고딕"/>
                                          <a:cs typeface="Times New Roman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2400" i="1">
                                          <a:latin typeface="Cambria Math" panose="02040503050406030204" pitchFamily="18" charset="0"/>
                                          <a:ea typeface="맑은 고딕"/>
                                          <a:cs typeface="Times New Roman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altLang="ko-KR" sz="2400" i="1">
                                          <a:latin typeface="Cambria Math" panose="02040503050406030204" pitchFamily="18" charset="0"/>
                                          <a:ea typeface="맑은 고딕"/>
                                          <a:cs typeface="Times New Roman"/>
                                        </a:rPr>
                                        <m:t>𝑘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𝑗𝑒𝑡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ko-KR" sz="2400" i="1">
                                          <a:latin typeface="Cambria Math" panose="02040503050406030204" pitchFamily="18" charset="0"/>
                                          <a:ea typeface="맑은 고딕"/>
                                          <a:cs typeface="Times New Roman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2400" i="1">
                                          <a:latin typeface="Cambria Math" panose="02040503050406030204" pitchFamily="18" charset="0"/>
                                          <a:ea typeface="맑은 고딕"/>
                                          <a:cs typeface="Times New Roman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altLang="ko-KR" sz="2400" i="1">
                                          <a:latin typeface="Cambria Math" panose="02040503050406030204" pitchFamily="18" charset="0"/>
                                          <a:ea typeface="맑은 고딕"/>
                                          <a:cs typeface="Times New Roman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,</m:t>
                                  </m:r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/>
                                      <a:cs typeface="Times New Roman"/>
                                    </a:rPr>
                                    <m:t>𝑏</m:t>
                                  </m:r>
                                </m:e>
                              </m:d>
                            </m:e>
                          </m:nary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latin typeface="Calibri"/>
                  <a:ea typeface="맑은 고딕"/>
                  <a:cs typeface="Times New Roman"/>
                </a:endParaRPr>
              </a:p>
              <a:p>
                <a:pPr marL="0" indent="0">
                  <a:buNone/>
                </a:pPr>
                <a:endParaRPr lang="en-US" sz="2400" dirty="0">
                  <a:latin typeface="Calibri"/>
                  <a:ea typeface="맑은 고딕"/>
                  <a:cs typeface="Times New Roman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We use the averaged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ko-KR" sz="24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dPr>
                      <m:e>
                        <m:r>
                          <a:rPr lang="en-US" altLang="ko-KR" sz="24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 </m:t>
                        </m:r>
                        <m:sSub>
                          <m:sSubPr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24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sz="2400" i="1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𝑘</m:t>
                            </m:r>
                          </m:sub>
                        </m:sSub>
                        <m:r>
                          <a:rPr lang="en-US" altLang="ko-KR" sz="24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𝜙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𝑠</m:t>
                        </m:r>
                      </m:sub>
                    </m:sSub>
                  </m:oMath>
                </a14:m>
                <a:endParaRPr lang="en-US" sz="2400" dirty="0">
                  <a:latin typeface="Calibri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DC66109B-B08A-6C0D-3D3F-D45D825466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13669" y="1094210"/>
                <a:ext cx="6879461" cy="4961714"/>
              </a:xfrm>
              <a:blipFill>
                <a:blip r:embed="rId2"/>
                <a:stretch>
                  <a:fillRect l="-1594" t="-1720" r="-79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AAB0451-BCED-04CD-E2D5-0A8C8129C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/>
              <a:t>Baryons 2025</a:t>
            </a:r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3D8E2E2A-1FFE-CFB8-4095-193EC9BBE7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4E0834-A40D-83EC-47CB-B9840608F3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4647147D-3550-3B1B-FD78-C4D764E91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29" y="89616"/>
            <a:ext cx="8823036" cy="660111"/>
          </a:xfrm>
        </p:spPr>
        <p:txBody>
          <a:bodyPr>
            <a:normAutofit/>
          </a:bodyPr>
          <a:lstStyle/>
          <a:p>
            <a:pPr marL="571500" indent="-571500">
              <a:buFont typeface="Arial"/>
              <a:buChar char="•"/>
            </a:pPr>
            <a:r>
              <a:rPr lang="en-US" altLang="ko-KR" sz="3200" dirty="0">
                <a:latin typeface="Calibri"/>
                <a:ea typeface="맑은 고딕"/>
                <a:cs typeface="Times New Roman"/>
              </a:rPr>
              <a:t>Theory</a:t>
            </a:r>
            <a:endParaRPr lang="en-US" dirty="0"/>
          </a:p>
        </p:txBody>
      </p:sp>
      <p:pic>
        <p:nvPicPr>
          <p:cNvPr id="7" name="그림 6" descr="원, 스크린샷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6A34596E-5F39-8CA7-452B-B61E689A0C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90" y="1689113"/>
            <a:ext cx="4434536" cy="3301421"/>
          </a:xfrm>
          <a:prstGeom prst="rect">
            <a:avLst/>
          </a:prstGeom>
        </p:spPr>
      </p:pic>
      <p:sp>
        <p:nvSpPr>
          <p:cNvPr id="15" name="내용 개체 틀 5">
            <a:extLst>
              <a:ext uri="{FF2B5EF4-FFF2-40B4-BE49-F238E27FC236}">
                <a16:creationId xmlns:a16="http://schemas.microsoft.com/office/drawing/2014/main" id="{6B65A327-82F7-DF40-62D4-4105219EE92D}"/>
              </a:ext>
            </a:extLst>
          </p:cNvPr>
          <p:cNvSpPr txBox="1">
            <a:spLocks/>
          </p:cNvSpPr>
          <p:nvPr/>
        </p:nvSpPr>
        <p:spPr>
          <a:xfrm>
            <a:off x="671803" y="5599931"/>
            <a:ext cx="10385838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atin typeface="Calibri"/>
                <a:ea typeface="맑은 고딕"/>
                <a:cs typeface="Times New Roman"/>
              </a:rPr>
              <a:t>Fig. Schematic representation of proton and lead on the transverse plane in high energy collisions.  </a:t>
            </a: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D261C86-77C9-5D36-25D9-519BA9E90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21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61363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DD3D50-1085-F12C-EB01-7638ECDB98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AC706937-F4E0-416F-2F24-337EE76B4E8A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EC9D3056-5232-CF93-C316-A3DD24DFF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ED1FD-4D2A-46FA-8FEB-04444F7EC30D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2D2293B-AD15-16E9-7071-9CA34B8CC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029" y="801832"/>
            <a:ext cx="11287033" cy="496171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1200150" lvl="1" indent="-742950">
              <a:buFont typeface="Courier New"/>
              <a:buChar char="o"/>
            </a:pPr>
            <a:r>
              <a:rPr lang="en-US" sz="2000" dirty="0">
                <a:latin typeface="맑은 고딕" panose="020F0502020204030204"/>
                <a:ea typeface="맑은 고딕"/>
              </a:rPr>
              <a:t>Parameter fitting result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DB83BA9-3956-428F-1CBA-69038017B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/>
              <a:t>Baryons 2025</a:t>
            </a:r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CABC5A7A-7418-0F4F-C605-3AB1DEE7B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31955CD-4C35-DA63-0390-96AB551E3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616EE8EA-51E1-2962-0BD2-D2AB8AF8F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29" y="89616"/>
            <a:ext cx="8823036" cy="660111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dirty="0"/>
              <a:t>Result</a:t>
            </a:r>
          </a:p>
        </p:txBody>
      </p:sp>
      <p:sp>
        <p:nvSpPr>
          <p:cNvPr id="5" name="내용 개체 틀 5">
            <a:extLst>
              <a:ext uri="{FF2B5EF4-FFF2-40B4-BE49-F238E27FC236}">
                <a16:creationId xmlns:a16="http://schemas.microsoft.com/office/drawing/2014/main" id="{8022FC19-FE59-67D3-037F-FE60CBABBE9C}"/>
              </a:ext>
            </a:extLst>
          </p:cNvPr>
          <p:cNvSpPr txBox="1">
            <a:spLocks/>
          </p:cNvSpPr>
          <p:nvPr/>
        </p:nvSpPr>
        <p:spPr>
          <a:xfrm>
            <a:off x="504449" y="1222078"/>
            <a:ext cx="11516101" cy="44057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altLang="ko-KR" sz="1800" dirty="0">
              <a:latin typeface="Calibri"/>
              <a:ea typeface="맑은 고딕"/>
              <a:cs typeface="Times New Roman"/>
            </a:endParaRP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D89120A-C1B2-C159-B89C-C3D33D8AA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22</a:t>
            </a:fld>
            <a:endParaRPr lang="en-US" altLang="ko-KR"/>
          </a:p>
        </p:txBody>
      </p:sp>
      <p:pic>
        <p:nvPicPr>
          <p:cNvPr id="9" name="그림 8" descr="스크린샷, 텍스트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9CAC879C-CA59-CA31-B24D-A25659430D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38" y="1334643"/>
            <a:ext cx="8192080" cy="4315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8709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D93E96-A966-DDFE-8BDC-A191FBA233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F904D39B-EA9C-EEF0-1878-DD6E685ED5F0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5373FD70-AAE8-A059-5AC9-6E303E3B9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ED1FD-4D2A-46FA-8FEB-04444F7EC30D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029FE6A-50FB-42E5-30E7-1A1C50CCB0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029" y="801832"/>
            <a:ext cx="11287033" cy="496171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514350" indent="-514350">
              <a:buFont typeface="+mj-lt"/>
              <a:buAutoNum type="alphaLcPeriod"/>
            </a:pPr>
            <a:r>
              <a:rPr lang="en-US" dirty="0">
                <a:latin typeface="Calibri"/>
                <a:ea typeface="맑은 고딕"/>
                <a:cs typeface="Times New Roman"/>
              </a:rPr>
              <a:t>Multiplicity dependence parameters</a:t>
            </a:r>
          </a:p>
          <a:p>
            <a:pPr marL="742950" indent="-742950">
              <a:buFont typeface="Arial" panose="020B0604020202020204" pitchFamily="34" charset="0"/>
              <a:buAutoNum type="alphaLcPeriod" startAt="2"/>
            </a:pPr>
            <a:endParaRPr lang="en-US" sz="2400" dirty="0">
              <a:ea typeface="맑은 고딕" panose="020F0502020204030204"/>
            </a:endParaRPr>
          </a:p>
          <a:p>
            <a:pPr marL="1200150" lvl="1" indent="-742950">
              <a:buFont typeface="Courier New" panose="020B0604020202020204" pitchFamily="34" charset="0"/>
              <a:buChar char="o"/>
            </a:pPr>
            <a:endParaRPr lang="en-US" sz="2000" dirty="0">
              <a:latin typeface="Malgun Gothic"/>
              <a:ea typeface="Malgun Gothic"/>
            </a:endParaRPr>
          </a:p>
          <a:p>
            <a:pPr marL="1200150" lvl="1" indent="-742950">
              <a:buFont typeface="Courier New"/>
              <a:buChar char="o"/>
            </a:pPr>
            <a:endParaRPr lang="en-US" sz="2000" dirty="0">
              <a:latin typeface="맑은 고딕" panose="020F0502020204030204"/>
              <a:ea typeface="맑은 고딕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A4EB784-0790-55DA-EED7-BF7812B1B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/>
              <a:t>Baryons 2025</a:t>
            </a:r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3F43CF50-8160-C6CE-0910-655CBB89B9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A0DE69C-677C-652E-32C1-8104463E03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87481FEB-33E2-C8C1-C611-6F0DFE8F8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29" y="89616"/>
            <a:ext cx="8823036" cy="660111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dirty="0"/>
              <a:t>Result and analysis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내용 개체 틀 5">
                <a:extLst>
                  <a:ext uri="{FF2B5EF4-FFF2-40B4-BE49-F238E27FC236}">
                    <a16:creationId xmlns:a16="http://schemas.microsoft.com/office/drawing/2014/main" id="{CE0138A6-7748-EDCF-021F-FFCC69DC7C4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4449" y="1222078"/>
                <a:ext cx="11516101" cy="4405724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ko-KR" sz="1800" dirty="0">
                    <a:ea typeface="맑은 고딕"/>
                    <a:cs typeface="Times New Roman"/>
                  </a:rPr>
                  <a:t>The radius of the proton and lead is determined the inelastic cross section measured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𝜎</m:t>
                        </m:r>
                      </m:e>
                      <m:sub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𝑖𝑛</m:t>
                        </m:r>
                      </m:sub>
                    </m:sSub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=2.09</m:t>
                    </m:r>
                  </m:oMath>
                </a14:m>
                <a:r>
                  <a:rPr lang="en-US" altLang="ko-KR" sz="1800" dirty="0">
                    <a:ea typeface="맑은 고딕"/>
                    <a:cs typeface="Times New Roman"/>
                  </a:rPr>
                  <a:t> b at LHC.</a:t>
                </a:r>
                <a:endParaRPr lang="en-US" altLang="ko-KR" sz="18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𝑅</m:t>
                        </m:r>
                      </m:e>
                      <m:sub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𝑝</m:t>
                        </m:r>
                      </m:sub>
                    </m:sSub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+</m:t>
                    </m:r>
                    <m:sSub>
                      <m:sSubPr>
                        <m:ctrlP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𝑅</m:t>
                        </m:r>
                      </m:e>
                      <m:sub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𝑃𝑏</m:t>
                        </m:r>
                      </m:sub>
                    </m:sSub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ko-KR" sz="18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ko-KR" sz="1800" b="0" i="1" smtClean="0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800" b="0" i="1" smtClean="0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altLang="ko-KR" sz="1800" b="0" i="1" smtClean="0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𝑖𝑛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ko-KR" sz="18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𝜋</m:t>
                            </m:r>
                          </m:den>
                        </m:f>
                      </m:e>
                    </m:rad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=8.16</m:t>
                    </m:r>
                  </m:oMath>
                </a14:m>
                <a:r>
                  <a:rPr lang="en-US" altLang="ko-KR" sz="1800" b="0" i="1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 </a:t>
                </a:r>
                <a:r>
                  <a:rPr lang="en-US" altLang="ko-KR" sz="1800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fm</a:t>
                </a:r>
                <a:r>
                  <a:rPr lang="en-US" altLang="ko-KR" sz="1800" b="0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.</a:t>
                </a:r>
                <a:endParaRPr lang="en-US" altLang="ko-KR" sz="18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𝑅</m:t>
                        </m:r>
                      </m:e>
                      <m:sub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𝑝</m:t>
                        </m:r>
                      </m:sub>
                    </m:sSub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=0.79</m:t>
                    </m:r>
                  </m:oMath>
                </a14:m>
                <a:r>
                  <a:rPr lang="en-US" altLang="ko-KR" sz="1800" b="0" dirty="0">
                    <a:ea typeface="맑은 고딕"/>
                    <a:cs typeface="Times New Roman"/>
                  </a:rPr>
                  <a:t> </a:t>
                </a:r>
                <a:r>
                  <a:rPr lang="en-US" altLang="ko-KR" sz="1800" dirty="0" err="1">
                    <a:ea typeface="맑은 고딕"/>
                    <a:cs typeface="Times New Roman"/>
                  </a:rPr>
                  <a:t>fm</a:t>
                </a:r>
                <a:r>
                  <a:rPr lang="en-US" altLang="ko-KR" sz="1800" dirty="0">
                    <a:ea typeface="맑은 고딕"/>
                    <a:cs typeface="Times New Roman"/>
                  </a:rPr>
                  <a:t> is adopted from CMS result due to a comparable energy scale.</a:t>
                </a:r>
              </a:p>
              <a:p>
                <a:endParaRPr lang="en-US" altLang="ko-KR" sz="1800" dirty="0">
                  <a:ea typeface="맑은 고딕"/>
                  <a:cs typeface="Times New Roman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𝑡</m:t>
                        </m:r>
                      </m:e>
                      <m:sub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ko-KR" sz="1800" b="0" dirty="0">
                    <a:ea typeface="맑은 고딕"/>
                    <a:cs typeface="Times New Roman"/>
                  </a:rPr>
                  <a:t> is not a directly measurable quantity, but is related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𝑝</m:t>
                        </m:r>
                      </m:e>
                      <m:sub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altLang="ko-KR" sz="1800" b="0" dirty="0">
                    <a:ea typeface="맑은 고딕"/>
                    <a:cs typeface="Times New Roman"/>
                  </a:rPr>
                  <a:t> via the uncertainty relation: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𝑡</m:t>
                        </m:r>
                      </m:e>
                      <m:sub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0</m:t>
                        </m:r>
                      </m:sub>
                    </m:sSub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≃0.43</m:t>
                    </m:r>
                  </m:oMath>
                </a14:m>
                <a:r>
                  <a:rPr lang="en-US" altLang="ko-KR" sz="1800" b="0" dirty="0">
                    <a:ea typeface="맑은 고딕"/>
                    <a:cs typeface="Times New Roman"/>
                  </a:rPr>
                  <a:t> </a:t>
                </a:r>
                <a:r>
                  <a:rPr lang="en-US" altLang="ko-KR" sz="1800" b="0" dirty="0" err="1">
                    <a:ea typeface="맑은 고딕"/>
                    <a:cs typeface="Times New Roman"/>
                  </a:rPr>
                  <a:t>fm</a:t>
                </a:r>
                <a:r>
                  <a:rPr lang="en-US" altLang="ko-KR" sz="1800" b="0" dirty="0">
                    <a:ea typeface="맑은 고딕"/>
                    <a:cs typeface="Times New Roman"/>
                  </a:rPr>
                  <a:t>/c</a:t>
                </a:r>
              </a:p>
              <a:p>
                <a:pPr marL="0" indent="0" algn="ctr">
                  <a:buNone/>
                </a:pPr>
                <a:endParaRPr lang="en-US" altLang="ko-KR" sz="1800" b="0" dirty="0">
                  <a:ea typeface="맑은 고딕"/>
                  <a:cs typeface="Times New Roman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pPr>
                      <m:e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𝜅</m:t>
                        </m:r>
                      </m:e>
                      <m:sup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′</m:t>
                        </m:r>
                      </m:sup>
                    </m:sSup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fPr>
                      <m:num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3</m:t>
                        </m:r>
                      </m:num>
                      <m:den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2</m:t>
                        </m:r>
                      </m:den>
                    </m:f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⋅</m:t>
                    </m:r>
                    <m:f>
                      <m:fPr>
                        <m:ctrlP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fPr>
                      <m:num>
                        <m:d>
                          <m:dPr>
                            <m:begChr m:val="⟨"/>
                            <m:endChr m:val="⟩"/>
                            <m:ctrlPr>
                              <a:rPr lang="en-US" altLang="ko-KR" sz="18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ko-KR" sz="1800" b="0" i="1" smtClean="0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800" b="0" i="1" smtClean="0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altLang="ko-KR" sz="1800" b="0" i="1" smtClean="0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𝑐h</m:t>
                                </m:r>
                              </m:sub>
                            </m:sSub>
                          </m:e>
                        </m:d>
                      </m:num>
                      <m:den>
                        <m:d>
                          <m:dPr>
                            <m:begChr m:val="⟨"/>
                            <m:endChr m:val="⟩"/>
                            <m:ctrlPr>
                              <a:rPr lang="en-US" altLang="ko-KR" sz="18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ko-KR" sz="1800" b="0" i="1" smtClean="0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800" b="0" i="1" smtClean="0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altLang="ko-KR" sz="1800" b="0" i="1" smtClean="0">
                                    <a:latin typeface="Cambria Math" panose="02040503050406030204" pitchFamily="18" charset="0"/>
                                    <a:ea typeface="맑은 고딕"/>
                                    <a:cs typeface="Times New Roman"/>
                                  </a:rPr>
                                  <m:t>𝑝𝑎𝑟𝑡</m:t>
                                </m:r>
                              </m:sub>
                            </m:sSub>
                          </m:e>
                        </m:d>
                      </m:den>
                    </m:f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fPr>
                      <m:num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3</m:t>
                        </m:r>
                      </m:num>
                      <m:den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2</m:t>
                        </m:r>
                      </m:den>
                    </m:f>
                    <m:r>
                      <a:rPr lang="en-US" altLang="ko-KR" sz="18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⋅</m:t>
                    </m:r>
                    <m:f>
                      <m:fPr>
                        <m:ctrlP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fPr>
                      <m:num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161</m:t>
                        </m:r>
                      </m:num>
                      <m:den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7.87</m:t>
                        </m:r>
                      </m:den>
                    </m:f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=30.7</m:t>
                    </m:r>
                  </m:oMath>
                </a14:m>
                <a:r>
                  <a:rPr lang="en-US" altLang="ko-KR" sz="1800" b="0" dirty="0">
                    <a:ea typeface="맑은 고딕"/>
                    <a:cs typeface="Times New Roman"/>
                  </a:rPr>
                  <a:t> </a:t>
                </a:r>
              </a:p>
              <a:p>
                <a:endParaRPr lang="en-US" altLang="ko-KR" sz="1800" dirty="0">
                  <a:latin typeface="Calibri"/>
                  <a:ea typeface="맑은 고딕"/>
                  <a:cs typeface="Times New Roman"/>
                </a:endParaRPr>
              </a:p>
              <a:p>
                <a:pPr marL="0" indent="0">
                  <a:buNone/>
                </a:pPr>
                <a:endParaRPr lang="en-US" altLang="ko-KR" sz="1800" dirty="0">
                  <a:latin typeface="Calibri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5" name="내용 개체 틀 5">
                <a:extLst>
                  <a:ext uri="{FF2B5EF4-FFF2-40B4-BE49-F238E27FC236}">
                    <a16:creationId xmlns:a16="http://schemas.microsoft.com/office/drawing/2014/main" id="{CE0138A6-7748-EDCF-021F-FFCC69DC7C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449" y="1222078"/>
                <a:ext cx="11516101" cy="4405724"/>
              </a:xfrm>
              <a:prstGeom prst="rect">
                <a:avLst/>
              </a:prstGeom>
              <a:blipFill>
                <a:blip r:embed="rId5"/>
                <a:stretch>
                  <a:fillRect l="-371" t="-138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1E6CD45-F5A7-E9F4-D232-5C4E89E00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23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968525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7767E2-9A3A-29BC-A88D-47E732D893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B43E09DA-901E-9861-178D-96B841A6F4DF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F6373CF0-EA2F-2A6D-7153-80D0B4D37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ED1FD-4D2A-46FA-8FEB-04444F7EC30D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8D53060-49AE-784F-C57F-7EDEB27E3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029" y="801832"/>
            <a:ext cx="11287033" cy="496171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514350" indent="-514350">
              <a:buFont typeface="+mj-lt"/>
              <a:buAutoNum type="alphaLcPeriod"/>
            </a:pPr>
            <a:r>
              <a:rPr lang="en-US" dirty="0">
                <a:latin typeface="Calibri"/>
                <a:ea typeface="맑은 고딕"/>
                <a:cs typeface="Times New Roman"/>
              </a:rPr>
              <a:t>Multiplicity dependence parameters</a:t>
            </a:r>
          </a:p>
          <a:p>
            <a:pPr marL="742950" indent="-742950">
              <a:buFont typeface="Arial" panose="020B0604020202020204" pitchFamily="34" charset="0"/>
              <a:buAutoNum type="alphaLcPeriod" startAt="2"/>
            </a:pPr>
            <a:endParaRPr lang="en-US" sz="2400" dirty="0">
              <a:ea typeface="맑은 고딕" panose="020F0502020204030204"/>
            </a:endParaRPr>
          </a:p>
          <a:p>
            <a:pPr marL="1200150" lvl="1" indent="-742950">
              <a:buFont typeface="Courier New" panose="020B0604020202020204" pitchFamily="34" charset="0"/>
              <a:buChar char="o"/>
            </a:pPr>
            <a:endParaRPr lang="en-US" sz="2000" dirty="0">
              <a:latin typeface="Malgun Gothic"/>
              <a:ea typeface="Malgun Gothic"/>
            </a:endParaRPr>
          </a:p>
          <a:p>
            <a:pPr marL="1200150" lvl="1" indent="-742950">
              <a:buFont typeface="Courier New"/>
              <a:buChar char="o"/>
            </a:pPr>
            <a:endParaRPr lang="en-US" sz="2000" dirty="0">
              <a:latin typeface="맑은 고딕" panose="020F0502020204030204"/>
              <a:ea typeface="맑은 고딕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5D2800A-BED3-C79C-94EB-3AEDD0256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/>
              <a:t>Baryons 2025</a:t>
            </a:r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517EA214-3333-96DE-513D-C93E7E0BC5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EC2CE3A-27C0-1694-6A0B-ED8AB84702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07AF3BB8-1491-D4F2-C7F9-FB8EB2B1F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29" y="89616"/>
            <a:ext cx="8823036" cy="660111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dirty="0"/>
              <a:t>Result and analysis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내용 개체 틀 5">
                <a:extLst>
                  <a:ext uri="{FF2B5EF4-FFF2-40B4-BE49-F238E27FC236}">
                    <a16:creationId xmlns:a16="http://schemas.microsoft.com/office/drawing/2014/main" id="{87D46687-DD6B-9961-7CD8-272D6BDBEBA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4449" y="1222078"/>
                <a:ext cx="11516101" cy="4405724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𝜎</m:t>
                        </m:r>
                      </m:e>
                      <m:sub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𝑀𝑃</m:t>
                        </m:r>
                      </m:sub>
                    </m:sSub>
                  </m:oMath>
                </a14:m>
                <a:r>
                  <a:rPr lang="en-US" altLang="ko-KR" sz="1800" dirty="0">
                    <a:ea typeface="맑은 고딕"/>
                    <a:cs typeface="Times New Roman"/>
                  </a:rPr>
                  <a:t> &amp; </a:t>
                </a:r>
                <a14:m>
                  <m:oMath xmlns:m="http://schemas.openxmlformats.org/officeDocument/2006/math"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𝜁</m:t>
                    </m:r>
                  </m:oMath>
                </a14:m>
                <a:r>
                  <a:rPr lang="en-US" altLang="ko-KR" sz="1800" dirty="0">
                    <a:ea typeface="맑은 고딕"/>
                    <a:cs typeface="Times New Roman"/>
                  </a:rPr>
                  <a:t> are determined by fitting jet quenching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𝑌</m:t>
                        </m:r>
                      </m:e>
                      <m:sub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𝑝𝑃𝑏</m:t>
                        </m:r>
                      </m:sub>
                    </m:sSub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18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8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sz="18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𝑡𝑟𝑖𝑔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ko-KR" sz="18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8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sz="18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𝑏𝑖𝑛</m:t>
                            </m:r>
                          </m:sub>
                        </m:sSub>
                      </m:den>
                    </m:f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=∫</m:t>
                    </m:r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𝑑𝑠</m:t>
                    </m:r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 </m:t>
                    </m:r>
                    <m:sSup>
                      <m:sSupPr>
                        <m:ctrlP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pPr>
                      <m:e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𝑒</m:t>
                        </m:r>
                      </m:e>
                      <m:sup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−</m:t>
                        </m:r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𝜁</m:t>
                        </m:r>
                        <m:sSub>
                          <m:sSubPr>
                            <m:ctrlPr>
                              <a:rPr lang="en-US" altLang="ko-KR" sz="18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8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sz="18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𝑘</m:t>
                            </m:r>
                          </m:sub>
                        </m:sSub>
                      </m:sup>
                    </m:sSup>
                    <m:sSub>
                      <m:sSubPr>
                        <m:ctrlP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𝑃</m:t>
                        </m:r>
                      </m:e>
                      <m:sub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𝑗𝑒𝑡</m:t>
                        </m:r>
                      </m:sub>
                    </m:sSub>
                  </m:oMath>
                </a14:m>
                <a:r>
                  <a:rPr lang="en-US" altLang="ko-KR" sz="1800" dirty="0">
                    <a:ea typeface="맑은 고딕"/>
                    <a:cs typeface="Times New Roman"/>
                  </a:rPr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𝑅</m:t>
                        </m:r>
                      </m:e>
                      <m:sub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𝑝𝑃𝑏</m:t>
                        </m:r>
                      </m:sub>
                    </m:sSub>
                  </m:oMath>
                </a14:m>
                <a:r>
                  <a:rPr lang="en-US" altLang="ko-KR" sz="1800" dirty="0">
                    <a:ea typeface="맑은 고딕"/>
                    <a:cs typeface="Times New Roman"/>
                  </a:rPr>
                  <a:t>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𝜎</m:t>
                        </m:r>
                      </m:e>
                      <m:sub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𝑀𝑃</m:t>
                        </m:r>
                      </m:sub>
                    </m:sSub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=1.4</m:t>
                    </m:r>
                  </m:oMath>
                </a14:m>
                <a:r>
                  <a:rPr lang="en-US" altLang="ko-KR" sz="1800" dirty="0">
                    <a:ea typeface="맑은 고딕"/>
                    <a:cs typeface="Times New Roman"/>
                  </a:rPr>
                  <a:t> mb is fixed, which is estimated in the previous study .</a:t>
                </a:r>
              </a:p>
              <a:p>
                <a14:m>
                  <m:oMath xmlns:m="http://schemas.openxmlformats.org/officeDocument/2006/math">
                    <m:r>
                      <a:rPr lang="en-US" altLang="ko-KR" sz="18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𝜁</m:t>
                    </m:r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=0.007</m:t>
                    </m:r>
                  </m:oMath>
                </a14:m>
                <a:r>
                  <a:rPr lang="en-US" altLang="ko-KR" sz="1800" dirty="0">
                    <a:latin typeface="Calibri"/>
                    <a:ea typeface="맑은 고딕"/>
                    <a:cs typeface="Times New Roman"/>
                  </a:rPr>
                  <a:t>.</a:t>
                </a:r>
              </a:p>
              <a:p>
                <a:endParaRPr lang="en-US" altLang="ko-KR" sz="1800" dirty="0">
                  <a:latin typeface="Calibri"/>
                  <a:ea typeface="맑은 고딕"/>
                  <a:cs typeface="Times New Roman"/>
                </a:endParaRPr>
              </a:p>
              <a:p>
                <a:pPr marL="0" indent="0">
                  <a:buNone/>
                </a:pPr>
                <a:endParaRPr lang="en-US" altLang="ko-KR" sz="1800" dirty="0">
                  <a:latin typeface="Calibri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5" name="내용 개체 틀 5">
                <a:extLst>
                  <a:ext uri="{FF2B5EF4-FFF2-40B4-BE49-F238E27FC236}">
                    <a16:creationId xmlns:a16="http://schemas.microsoft.com/office/drawing/2014/main" id="{87D46687-DD6B-9961-7CD8-272D6BDBEB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449" y="1222078"/>
                <a:ext cx="11516101" cy="4405724"/>
              </a:xfrm>
              <a:prstGeom prst="rect">
                <a:avLst/>
              </a:prstGeom>
              <a:blipFill>
                <a:blip r:embed="rId5"/>
                <a:stretch>
                  <a:fillRect l="-37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AE3E1B8-DF13-56FB-F4E3-0B429FF91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24</a:t>
            </a:fld>
            <a:endParaRPr lang="en-US" altLang="ko-KR"/>
          </a:p>
        </p:txBody>
      </p:sp>
      <p:pic>
        <p:nvPicPr>
          <p:cNvPr id="12" name="그림 11" descr="스크린샷, 라인, 도표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F08FA33A-CBB8-A7B7-A60E-DE551BF229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985" y="2178271"/>
            <a:ext cx="6505077" cy="406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257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CC6C90-91D1-3DD4-9A72-C5E3BFB6B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85AD0D78-F3D5-2C4A-4163-04807FD0D9EF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ECA1DEFF-0FB8-E8B5-796A-403DF93E1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65F7C-887B-46B9-B582-36555B1CF7D1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19713E-F34F-106B-3750-32C24B224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/>
              <a:t>Baryons 2025</a:t>
            </a:r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50873995-697B-CA51-DCC7-CC757CEA1E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 descr="원, 그래픽, 다채로움, 디자인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9D1F5C1C-34D8-53DC-B6EC-3D41226280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22B5D88B-D123-DBF9-E794-AD8A2D7B0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29" y="89616"/>
            <a:ext cx="8823036" cy="660111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altLang="ko-KR" sz="3200">
                <a:latin typeface="Calibri"/>
                <a:ea typeface="맑은 고딕"/>
                <a:cs typeface="Times New Roman"/>
              </a:rPr>
              <a:t>Result and Analysis</a:t>
            </a:r>
            <a:endParaRPr lang="en-US" altLang="ko-KR" sz="3200" dirty="0">
              <a:latin typeface="Calibri"/>
              <a:ea typeface="맑은 고딕"/>
              <a:cs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내용 개체 틀 5">
                <a:extLst>
                  <a:ext uri="{FF2B5EF4-FFF2-40B4-BE49-F238E27FC236}">
                    <a16:creationId xmlns:a16="http://schemas.microsoft.com/office/drawing/2014/main" id="{1ED8653D-22BF-64C5-9C8D-1AA61A593F6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6029" y="801832"/>
                <a:ext cx="9366445" cy="4961714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742950" indent="-742950">
                  <a:buFont typeface="+mj-lt"/>
                  <a:buAutoNum type="alphaLcPeriod" startAt="2"/>
                </a:pPr>
                <a:r>
                  <a:rPr lang="en-US" sz="2400" b="0" dirty="0">
                    <a:ea typeface="맑은 고딕"/>
                    <a:cs typeface="Times New Roman"/>
                  </a:rPr>
                  <a:t>CMS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Δ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𝜙</m:t>
                    </m:r>
                  </m:oMath>
                </a14:m>
                <a:r>
                  <a:rPr lang="el-GR" sz="2400" dirty="0">
                    <a:latin typeface="Calibri"/>
                    <a:ea typeface="맑은 고딕"/>
                    <a:cs typeface="Times New Roman"/>
                  </a:rPr>
                  <a:t> </a:t>
                </a: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distribution </a:t>
                </a:r>
                <a:r>
                  <a:rPr lang="en-US" sz="2000" dirty="0">
                    <a:latin typeface="Calibri"/>
                    <a:ea typeface="맑은 고딕"/>
                    <a:cs typeface="Times New Roman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𝑁</m:t>
                        </m:r>
                      </m:e>
                      <m:sub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𝑐h</m:t>
                        </m:r>
                      </m:sub>
                    </m:sSub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&lt;35</m:t>
                    </m:r>
                  </m:oMath>
                </a14:m>
                <a:r>
                  <a:rPr lang="en-US" sz="1800" dirty="0">
                    <a:latin typeface="Calibri"/>
                    <a:ea typeface="맑은 고딕"/>
                    <a:cs typeface="Times New Roman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ko-KR" sz="1800" b="0" i="0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35</m:t>
                    </m:r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≤</m:t>
                    </m:r>
                    <m:sSub>
                      <m:sSubPr>
                        <m:ctrlP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𝑁</m:t>
                        </m:r>
                      </m:e>
                      <m:sub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𝑐h</m:t>
                        </m:r>
                      </m:sub>
                    </m:sSub>
                    <m:r>
                      <a:rPr lang="en-US" altLang="ko-KR" sz="18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&lt;</m:t>
                    </m:r>
                  </m:oMath>
                </a14:m>
                <a:r>
                  <a:rPr lang="en-US" sz="1800" dirty="0">
                    <a:latin typeface="Calibri"/>
                    <a:ea typeface="맑은 고딕"/>
                    <a:cs typeface="Times New Roman"/>
                  </a:rPr>
                  <a:t>90 )</a:t>
                </a:r>
              </a:p>
              <a:p>
                <a:pPr marL="457200" lvl="1" indent="0">
                  <a:buNone/>
                </a:pPr>
                <a:endParaRPr lang="en-US" sz="2000" dirty="0">
                  <a:latin typeface="Calibri"/>
                  <a:ea typeface="맑은 고딕"/>
                  <a:cs typeface="Times New Roman"/>
                </a:endParaRPr>
              </a:p>
              <a:p>
                <a:pPr marL="457200" lvl="1" indent="0">
                  <a:buNone/>
                </a:pPr>
                <a:r>
                  <a:rPr lang="en-US" sz="1600" b="1" dirty="0">
                    <a:ea typeface="맑은 고딕"/>
                    <a:cs typeface="Times New Roman"/>
                  </a:rPr>
                  <a:t>Column</a:t>
                </a:r>
                <a:r>
                  <a:rPr lang="en-US" sz="1600" b="0" dirty="0">
                    <a:ea typeface="맑은 고딕"/>
                    <a:cs typeface="Times New Roman"/>
                  </a:rPr>
                  <a:t> : same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𝑝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1600" b="0" dirty="0">
                    <a:ea typeface="맑은 고딕"/>
                    <a:cs typeface="Times New Roman"/>
                  </a:rPr>
                  <a:t> bin.</a:t>
                </a:r>
              </a:p>
              <a:p>
                <a:pPr marL="457200" lvl="1" indent="0">
                  <a:buNone/>
                </a:pPr>
                <a:r>
                  <a:rPr lang="en-US" sz="1600" b="1" dirty="0">
                    <a:latin typeface="Calibri"/>
                    <a:ea typeface="맑은 고딕"/>
                    <a:cs typeface="Times New Roman"/>
                  </a:rPr>
                  <a:t>Row</a:t>
                </a:r>
                <a:r>
                  <a:rPr lang="en-US" sz="1600" dirty="0">
                    <a:latin typeface="Calibri"/>
                    <a:ea typeface="맑은 고딕"/>
                    <a:cs typeface="Times New Roman"/>
                  </a:rPr>
                  <a:t>         : same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6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𝑁</m:t>
                        </m:r>
                      </m:e>
                      <m:sub>
                        <m:r>
                          <a:rPr lang="en-US" altLang="ko-KR" sz="16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𝑐h</m:t>
                        </m:r>
                      </m:sub>
                    </m:sSub>
                  </m:oMath>
                </a14:m>
                <a:r>
                  <a:rPr lang="en-US" sz="1600" dirty="0">
                    <a:latin typeface="Calibri"/>
                    <a:ea typeface="맑은 고딕"/>
                    <a:cs typeface="Times New Roman"/>
                  </a:rPr>
                  <a:t> interval.</a:t>
                </a:r>
              </a:p>
              <a:p>
                <a:pPr lvl="1"/>
                <a:endParaRPr lang="en-US" altLang="ko-KR" sz="16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lvl="1"/>
                <a:r>
                  <a:rPr lang="en-US" altLang="ko-KR" sz="1600" b="0" dirty="0" err="1">
                    <a:ea typeface="맑은 고딕"/>
                    <a:cs typeface="Times New Roman"/>
                  </a:rPr>
                  <a:t>T</a:t>
                </a:r>
                <a:r>
                  <a:rPr lang="en-US" altLang="ko-KR" sz="1600" b="0" dirty="0">
                    <a:ea typeface="맑은 고딕"/>
                    <a:cs typeface="Times New Roman"/>
                  </a:rPr>
                  <a:t>he best-fit parameters are</a:t>
                </a:r>
              </a:p>
              <a:p>
                <a:pPr marL="457200" lvl="1" indent="0">
                  <a:buNone/>
                </a:pPr>
                <a:r>
                  <a:rPr lang="en-US" altLang="ko-KR" sz="1600" dirty="0">
                    <a:ea typeface="맑은 고딕"/>
                    <a:cs typeface="Times New Roman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ko-KR" sz="1600" b="1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𝒒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𝟏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.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𝟎</m:t>
                    </m:r>
                  </m:oMath>
                </a14:m>
                <a:r>
                  <a:rPr lang="en-US" altLang="ko-KR" sz="1600" b="1" i="1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 </a:t>
                </a:r>
                <a:r>
                  <a:rPr lang="en-US" altLang="ko-KR" sz="1600" b="1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GeV/c,  </a:t>
                </a:r>
                <a14:m>
                  <m:oMath xmlns:m="http://schemas.openxmlformats.org/officeDocument/2006/math">
                    <m:r>
                      <a:rPr lang="en-US" altLang="ko-KR" sz="1600" b="1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𝑻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𝟎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.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𝟕𝟒</m:t>
                    </m:r>
                  </m:oMath>
                </a14:m>
                <a:r>
                  <a:rPr lang="en-US" altLang="ko-KR" sz="1600" b="1" i="1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 </a:t>
                </a:r>
                <a:r>
                  <a:rPr lang="en-US" altLang="ko-KR" sz="1600" b="1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GeV</a:t>
                </a:r>
              </a:p>
              <a:p>
                <a:pPr lvl="1"/>
                <a:endParaRPr lang="en-US" altLang="ko-KR" sz="16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lvl="1"/>
                <a:r>
                  <a:rPr lang="en-US" altLang="ko-KR" sz="1600" b="0" dirty="0">
                    <a:ea typeface="맑은 고딕"/>
                    <a:cs typeface="Times New Roman"/>
                  </a:rPr>
                  <a:t>In (</a:t>
                </a:r>
                <a14:m>
                  <m:oMath xmlns:m="http://schemas.openxmlformats.org/officeDocument/2006/math">
                    <m:r>
                      <a:rPr lang="en-US" altLang="ko-KR" sz="16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𝟏</m:t>
                    </m:r>
                    <m:r>
                      <a:rPr lang="en-US" altLang="ko-KR" sz="16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&lt;</m:t>
                    </m:r>
                    <m:sSub>
                      <m:sSubPr>
                        <m:ctrlPr>
                          <a:rPr lang="en-US" altLang="ko-KR" sz="16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𝒑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𝑻</m:t>
                        </m:r>
                      </m:sub>
                    </m:sSub>
                    <m:r>
                      <a:rPr lang="en-US" altLang="ko-KR" sz="1600" b="1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&lt;</m:t>
                    </m:r>
                    <m:r>
                      <a:rPr lang="en-US" altLang="ko-KR" sz="1600" b="1" i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𝟐</m:t>
                    </m:r>
                  </m:oMath>
                </a14:m>
                <a:r>
                  <a:rPr lang="en-US" altLang="ko-KR" sz="1600" b="1" dirty="0">
                    <a:solidFill>
                      <a:schemeClr val="accent2">
                        <a:lumMod val="75000"/>
                      </a:schemeClr>
                    </a:solidFill>
                    <a:latin typeface="Calibri"/>
                    <a:ea typeface="맑은 고딕"/>
                    <a:cs typeface="Times New Roman"/>
                  </a:rPr>
                  <a:t> GeV/c , </a:t>
                </a:r>
                <a14:m>
                  <m:oMath xmlns:m="http://schemas.openxmlformats.org/officeDocument/2006/math">
                    <m:r>
                      <a:rPr lang="en-US" altLang="ko-KR" sz="1600" b="1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𝟑𝟓</m:t>
                    </m:r>
                    <m:r>
                      <a:rPr lang="en-US" altLang="ko-KR" sz="1600" b="1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≤</m:t>
                    </m:r>
                    <m:sSub>
                      <m:sSubPr>
                        <m:ctrlPr>
                          <a:rPr lang="en-US" altLang="ko-KR" sz="16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6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𝑵</m:t>
                        </m:r>
                      </m:e>
                      <m:sub>
                        <m:r>
                          <a:rPr lang="en-US" altLang="ko-KR" sz="16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𝒄𝒉</m:t>
                        </m:r>
                      </m:sub>
                    </m:sSub>
                    <m:r>
                      <a:rPr lang="en-US" altLang="ko-KR" sz="1600" b="1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&lt;</m:t>
                    </m:r>
                  </m:oMath>
                </a14:m>
                <a:r>
                  <a:rPr lang="en-US" altLang="ko-KR" sz="1600" b="1" dirty="0">
                    <a:solidFill>
                      <a:schemeClr val="accent2">
                        <a:lumMod val="75000"/>
                      </a:schemeClr>
                    </a:solidFill>
                    <a:latin typeface="Calibri"/>
                    <a:ea typeface="맑은 고딕"/>
                    <a:cs typeface="Times New Roman"/>
                  </a:rPr>
                  <a:t>90</a:t>
                </a:r>
                <a:r>
                  <a:rPr lang="en-US" altLang="ko-KR" sz="1600" dirty="0">
                    <a:latin typeface="Calibri"/>
                    <a:ea typeface="맑은 고딕"/>
                    <a:cs typeface="Times New Roman"/>
                  </a:rPr>
                  <a:t>),</a:t>
                </a:r>
              </a:p>
              <a:p>
                <a:pPr marL="457200" lvl="1" indent="0">
                  <a:buNone/>
                </a:pPr>
                <a:r>
                  <a:rPr lang="en-US" altLang="ko-KR" sz="1600" dirty="0">
                    <a:latin typeface="Calibri"/>
                    <a:ea typeface="맑은 고딕"/>
                    <a:cs typeface="Times New Roman"/>
                  </a:rPr>
                  <a:t>	</a:t>
                </a:r>
                <a:r>
                  <a:rPr lang="en-US" altLang="ko-KR" sz="1600" b="1" i="1" dirty="0">
                    <a:latin typeface="Calibri"/>
                    <a:ea typeface="맑은 고딕"/>
                    <a:cs typeface="Times New Roman"/>
                  </a:rPr>
                  <a:t>ridge structure begins to emerge</a:t>
                </a:r>
              </a:p>
              <a:p>
                <a:pPr marL="457200" lvl="1" indent="0">
                  <a:buNone/>
                </a:pPr>
                <a:r>
                  <a:rPr lang="en-US" altLang="ko-KR" sz="1600" b="1" i="1" dirty="0">
                    <a:latin typeface="Calibri"/>
                    <a:ea typeface="맑은 고딕"/>
                    <a:cs typeface="Times New Roman"/>
                  </a:rPr>
                  <a:t>	on the near side.</a:t>
                </a:r>
              </a:p>
              <a:p>
                <a:pPr marL="457200" lvl="1" indent="0">
                  <a:buNone/>
                </a:pPr>
                <a:endParaRPr lang="en-US" sz="1600" dirty="0">
                  <a:latin typeface="Calibri"/>
                  <a:ea typeface="맑은 고딕"/>
                  <a:cs typeface="Times New Roman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ko-KR" sz="160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rgbClr val="7030A0"/>
                    </a:solidFill>
                    <a:latin typeface="Calibri"/>
                    <a:ea typeface="맑은 고딕"/>
                    <a:cs typeface="Times New Roman"/>
                  </a:rPr>
                  <a:t>The difference around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ko-KR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ko-KR" sz="16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Δ</m:t>
                        </m:r>
                        <m:r>
                          <a:rPr lang="en-US" altLang="ko-KR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𝜙</m:t>
                        </m:r>
                      </m:e>
                    </m:d>
                    <m:r>
                      <a:rPr lang="en-US" altLang="ko-KR" sz="16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≈1.5</m:t>
                    </m:r>
                  </m:oMath>
                </a14:m>
                <a:endParaRPr lang="en-US" altLang="ko-KR" sz="2000" dirty="0">
                  <a:solidFill>
                    <a:srgbClr val="7030A0"/>
                  </a:solidFill>
                  <a:ea typeface="맑은 고딕"/>
                </a:endParaRPr>
              </a:p>
              <a:p>
                <a:pPr marL="457200" lvl="1" indent="0">
                  <a:buNone/>
                </a:pPr>
                <a:r>
                  <a:rPr lang="en-US" altLang="ko-KR" sz="1600" dirty="0">
                    <a:latin typeface="Calibri"/>
                    <a:ea typeface="맑은 고딕"/>
                    <a:cs typeface="Times New Roman"/>
                  </a:rPr>
                  <a:t>	originates from </a:t>
                </a:r>
                <a:r>
                  <a:rPr lang="en-US" altLang="ko-KR" sz="1600" b="1" i="1" dirty="0">
                    <a:latin typeface="Calibri"/>
                    <a:ea typeface="맑은 고딕"/>
                    <a:cs typeface="Times New Roman"/>
                  </a:rPr>
                  <a:t>the away side ridge</a:t>
                </a:r>
              </a:p>
              <a:p>
                <a:pPr marL="457200" lvl="1" indent="0">
                  <a:buNone/>
                </a:pPr>
                <a:r>
                  <a:rPr lang="en-US" altLang="ko-KR" sz="1600" b="1" i="1" dirty="0">
                    <a:latin typeface="Calibri"/>
                    <a:ea typeface="맑은 고딕"/>
                    <a:cs typeface="Times New Roman"/>
                  </a:rPr>
                  <a:t>	 contribution.</a:t>
                </a:r>
                <a:endParaRPr lang="en-US" sz="2000" b="1" i="1" dirty="0">
                  <a:latin typeface="맑은 고딕" panose="020F0502020204030204"/>
                  <a:ea typeface="맑은 고딕"/>
                </a:endParaRPr>
              </a:p>
              <a:p>
                <a:pPr marL="457200" lvl="1" indent="0">
                  <a:buNone/>
                </a:pPr>
                <a:endParaRPr lang="en-US" sz="2000" dirty="0">
                  <a:latin typeface="맑은 고딕" panose="020F0502020204030204"/>
                  <a:ea typeface="맑은 고딕"/>
                </a:endParaRPr>
              </a:p>
            </p:txBody>
          </p:sp>
        </mc:Choice>
        <mc:Fallback xmlns="">
          <p:sp>
            <p:nvSpPr>
              <p:cNvPr id="7" name="내용 개체 틀 5">
                <a:extLst>
                  <a:ext uri="{FF2B5EF4-FFF2-40B4-BE49-F238E27FC236}">
                    <a16:creationId xmlns:a16="http://schemas.microsoft.com/office/drawing/2014/main" id="{1ED8653D-22BF-64C5-9C8D-1AA61A593F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029" y="801832"/>
                <a:ext cx="9366445" cy="4961714"/>
              </a:xfrm>
              <a:prstGeom prst="rect">
                <a:avLst/>
              </a:prstGeom>
              <a:blipFill>
                <a:blip r:embed="rId5"/>
                <a:stretch>
                  <a:fillRect l="-1237" t="-282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내용 개체 틀 5">
                <a:extLst>
                  <a:ext uri="{FF2B5EF4-FFF2-40B4-BE49-F238E27FC236}">
                    <a16:creationId xmlns:a16="http://schemas.microsoft.com/office/drawing/2014/main" id="{7C5327DF-E216-A89F-1626-765ACDA8043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77359" y="5223949"/>
                <a:ext cx="7514641" cy="698156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dirty="0">
                    <a:latin typeface="Calibri"/>
                    <a:ea typeface="맑은 고딕"/>
                    <a:cs typeface="Times New Roman"/>
                  </a:rPr>
                  <a:t>Fig. 7. Comparison of the </a:t>
                </a:r>
                <a:r>
                  <a:rPr lang="en-US" sz="1400" dirty="0" err="1">
                    <a:latin typeface="Calibri"/>
                    <a:ea typeface="맑은 고딕"/>
                    <a:cs typeface="Times New Roman"/>
                  </a:rPr>
                  <a:t>MKMwM</a:t>
                </a:r>
                <a:r>
                  <a:rPr lang="en-US" sz="1400" dirty="0">
                    <a:latin typeface="Calibri"/>
                    <a:ea typeface="맑은 고딕"/>
                    <a:cs typeface="Times New Roman"/>
                  </a:rPr>
                  <a:t> calculations (blue solid lines) with CMS p–Pb data (red circles) </a:t>
                </a:r>
              </a:p>
              <a:p>
                <a:pPr marL="0" indent="0">
                  <a:buNone/>
                </a:pPr>
                <a:r>
                  <a:rPr lang="en-US" sz="1400" dirty="0">
                    <a:latin typeface="Calibri"/>
                    <a:ea typeface="맑은 고딕"/>
                    <a:cs typeface="Times New Roman"/>
                  </a:rPr>
                  <a:t>at 5.02 TeV.  The associated yield per trigger is shown as a function of ∆</a:t>
                </a:r>
                <a:r>
                  <a:rPr lang="el-GR" sz="1400" dirty="0">
                    <a:latin typeface="Calibri"/>
                    <a:ea typeface="맑은 고딕"/>
                    <a:cs typeface="Times New Roman"/>
                  </a:rPr>
                  <a:t>ϕ</a:t>
                </a:r>
                <a:r>
                  <a:rPr lang="en-US" sz="1400" dirty="0">
                    <a:latin typeface="Calibri"/>
                    <a:ea typeface="맑은 고딕"/>
                    <a:cs typeface="Times New Roman"/>
                  </a:rPr>
                  <a:t> for different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𝑝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1400" dirty="0">
                    <a:latin typeface="Calibri"/>
                    <a:ea typeface="맑은 고딕"/>
                    <a:cs typeface="Times New Roman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𝑁</m:t>
                        </m:r>
                      </m:e>
                      <m:sub>
                        <m:r>
                          <a:rPr lang="en-US" altLang="ko-KR" sz="1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𝑐h</m:t>
                        </m:r>
                      </m:sub>
                    </m:sSub>
                  </m:oMath>
                </a14:m>
                <a:r>
                  <a:rPr lang="en-US" sz="1400" dirty="0">
                    <a:latin typeface="Calibri"/>
                    <a:ea typeface="맑은 고딕"/>
                    <a:cs typeface="Times New Roman"/>
                  </a:rPr>
                  <a:t>.</a:t>
                </a:r>
              </a:p>
            </p:txBody>
          </p:sp>
        </mc:Choice>
        <mc:Fallback xmlns="">
          <p:sp>
            <p:nvSpPr>
              <p:cNvPr id="47" name="내용 개체 틀 5">
                <a:extLst>
                  <a:ext uri="{FF2B5EF4-FFF2-40B4-BE49-F238E27FC236}">
                    <a16:creationId xmlns:a16="http://schemas.microsoft.com/office/drawing/2014/main" id="{7C5327DF-E216-A89F-1626-765ACDA804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7359" y="5223949"/>
                <a:ext cx="7514641" cy="698156"/>
              </a:xfrm>
              <a:prstGeom prst="rect">
                <a:avLst/>
              </a:prstGeom>
              <a:blipFill>
                <a:blip r:embed="rId6"/>
                <a:stretch>
                  <a:fillRect l="-243" t="-438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6" descr="A graph of a function&#10;&#10;AI-generated content may be incorrect.">
            <a:extLst>
              <a:ext uri="{FF2B5EF4-FFF2-40B4-BE49-F238E27FC236}">
                <a16:creationId xmlns:a16="http://schemas.microsoft.com/office/drawing/2014/main" id="{FED5D643-41F9-4897-66DB-2EA68CA3DAD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-5488" t="117078" r="100717" b="-22355"/>
          <a:stretch>
            <a:fillRect/>
          </a:stretch>
        </p:blipFill>
        <p:spPr>
          <a:xfrm>
            <a:off x="2630078" y="5625960"/>
            <a:ext cx="395926" cy="365125"/>
          </a:xfrm>
          <a:prstGeom prst="rect">
            <a:avLst/>
          </a:prstGeom>
        </p:spPr>
      </p:pic>
      <p:pic>
        <p:nvPicPr>
          <p:cNvPr id="17" name="Picture 6" descr="A graph of a function&#10;&#10;AI-generated content may be incorrect.">
            <a:extLst>
              <a:ext uri="{FF2B5EF4-FFF2-40B4-BE49-F238E27FC236}">
                <a16:creationId xmlns:a16="http://schemas.microsoft.com/office/drawing/2014/main" id="{271B4EB9-B37F-E227-46C8-B6EDCFE991E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" t="92656" r="-1032"/>
          <a:stretch>
            <a:fillRect/>
          </a:stretch>
        </p:blipFill>
        <p:spPr>
          <a:xfrm>
            <a:off x="4677359" y="4678698"/>
            <a:ext cx="7516919" cy="455547"/>
          </a:xfrm>
          <a:prstGeom prst="rect">
            <a:avLst/>
          </a:prstGeom>
        </p:spPr>
      </p:pic>
      <p:pic>
        <p:nvPicPr>
          <p:cNvPr id="22" name="Picture 6" descr="A graph of a function&#10;&#10;AI-generated content may be incorrect.">
            <a:extLst>
              <a:ext uri="{FF2B5EF4-FFF2-40B4-BE49-F238E27FC236}">
                <a16:creationId xmlns:a16="http://schemas.microsoft.com/office/drawing/2014/main" id="{BE51CA99-8542-1215-8388-73413A53DCC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-4117" b="50873"/>
          <a:stretch>
            <a:fillRect/>
          </a:stretch>
        </p:blipFill>
        <p:spPr>
          <a:xfrm>
            <a:off x="4677359" y="1636509"/>
            <a:ext cx="7745166" cy="3046769"/>
          </a:xfrm>
          <a:prstGeom prst="rect">
            <a:avLst/>
          </a:prstGeom>
        </p:spPr>
      </p:pic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138912B1-5BE1-F863-0B9A-FB8F4223DF12}"/>
              </a:ext>
            </a:extLst>
          </p:cNvPr>
          <p:cNvSpPr/>
          <p:nvPr/>
        </p:nvSpPr>
        <p:spPr>
          <a:xfrm>
            <a:off x="7032396" y="3318235"/>
            <a:ext cx="1640264" cy="1696825"/>
          </a:xfrm>
          <a:prstGeom prst="roundRect">
            <a:avLst/>
          </a:prstGeom>
          <a:noFill/>
          <a:ln w="349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>
            <a:extLst>
              <a:ext uri="{FF2B5EF4-FFF2-40B4-BE49-F238E27FC236}">
                <a16:creationId xmlns:a16="http://schemas.microsoft.com/office/drawing/2014/main" id="{89B2F8AA-412D-8E30-A4BC-CF26164C4C19}"/>
              </a:ext>
            </a:extLst>
          </p:cNvPr>
          <p:cNvSpPr/>
          <p:nvPr/>
        </p:nvSpPr>
        <p:spPr>
          <a:xfrm>
            <a:off x="5231875" y="2852362"/>
            <a:ext cx="556181" cy="455547"/>
          </a:xfrm>
          <a:prstGeom prst="ellipse">
            <a:avLst/>
          </a:prstGeom>
          <a:noFill/>
          <a:ln w="25400" cap="flat" cmpd="sng" algn="ctr">
            <a:solidFill>
              <a:srgbClr val="7030A0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타원 26">
            <a:extLst>
              <a:ext uri="{FF2B5EF4-FFF2-40B4-BE49-F238E27FC236}">
                <a16:creationId xmlns:a16="http://schemas.microsoft.com/office/drawing/2014/main" id="{FCE3737D-FBDE-9C33-2CC5-B2C2FEE1647F}"/>
              </a:ext>
            </a:extLst>
          </p:cNvPr>
          <p:cNvSpPr/>
          <p:nvPr/>
        </p:nvSpPr>
        <p:spPr>
          <a:xfrm>
            <a:off x="6524917" y="2827142"/>
            <a:ext cx="556181" cy="455547"/>
          </a:xfrm>
          <a:prstGeom prst="ellipse">
            <a:avLst/>
          </a:prstGeom>
          <a:noFill/>
          <a:ln w="25400" cap="flat" cmpd="sng" algn="ctr">
            <a:solidFill>
              <a:srgbClr val="7030A0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>
            <a:extLst>
              <a:ext uri="{FF2B5EF4-FFF2-40B4-BE49-F238E27FC236}">
                <a16:creationId xmlns:a16="http://schemas.microsoft.com/office/drawing/2014/main" id="{82671434-2D70-0CE9-345D-D215C7A23C74}"/>
              </a:ext>
            </a:extLst>
          </p:cNvPr>
          <p:cNvSpPr/>
          <p:nvPr/>
        </p:nvSpPr>
        <p:spPr>
          <a:xfrm>
            <a:off x="5231875" y="4243594"/>
            <a:ext cx="556181" cy="455547"/>
          </a:xfrm>
          <a:prstGeom prst="ellipse">
            <a:avLst/>
          </a:prstGeom>
          <a:noFill/>
          <a:ln w="25400" cap="flat" cmpd="sng" algn="ctr">
            <a:solidFill>
              <a:srgbClr val="7030A0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F902F0D6-B557-4871-2D7B-F90B76AC764D}"/>
              </a:ext>
            </a:extLst>
          </p:cNvPr>
          <p:cNvSpPr/>
          <p:nvPr/>
        </p:nvSpPr>
        <p:spPr>
          <a:xfrm>
            <a:off x="6611900" y="4223151"/>
            <a:ext cx="556181" cy="455547"/>
          </a:xfrm>
          <a:prstGeom prst="ellipse">
            <a:avLst/>
          </a:prstGeom>
          <a:noFill/>
          <a:ln w="25400" cap="flat" cmpd="sng" algn="ctr">
            <a:solidFill>
              <a:srgbClr val="7030A0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AC7734A-7489-5055-886D-A01072403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25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821328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B89023-479D-2138-B6B4-E3A8AF6404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65E49328-BB90-1DAA-53E1-E9EDAA8840D8}"/>
              </a:ext>
            </a:extLst>
          </p:cNvPr>
          <p:cNvSpPr/>
          <p:nvPr/>
        </p:nvSpPr>
        <p:spPr>
          <a:xfrm>
            <a:off x="0" y="6243782"/>
            <a:ext cx="12192000" cy="61421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97D0312-316D-D33C-6588-C20463904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7952" y="1043709"/>
            <a:ext cx="11314048" cy="403288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err="1">
                <a:latin typeface="Calibri"/>
                <a:ea typeface="Calibri"/>
                <a:cs typeface="Calibri"/>
              </a:rPr>
              <a:t>MKMwM</a:t>
            </a:r>
            <a:r>
              <a:rPr lang="en-US" sz="2400">
                <a:latin typeface="Calibri"/>
                <a:ea typeface="Calibri"/>
                <a:cs typeface="Calibri"/>
              </a:rPr>
              <a:t> prediction to </a:t>
            </a:r>
            <a:r>
              <a:rPr lang="en-US" sz="2400" err="1">
                <a:latin typeface="Calibri"/>
                <a:ea typeface="Calibri"/>
                <a:cs typeface="Calibri"/>
              </a:rPr>
              <a:t>pPb</a:t>
            </a:r>
            <a:r>
              <a:rPr lang="en-US" sz="2400">
                <a:latin typeface="Calibri"/>
                <a:ea typeface="Calibri"/>
                <a:cs typeface="Calibri"/>
              </a:rPr>
              <a:t> collisions at 8.16 TeV</a:t>
            </a:r>
          </a:p>
          <a:p>
            <a:pPr marL="0" indent="0">
              <a:buNone/>
            </a:pPr>
            <a:endParaRPr lang="en-US" sz="1000">
              <a:latin typeface="Calibri"/>
              <a:ea typeface="Calibri"/>
              <a:cs typeface="Calibri"/>
            </a:endParaRPr>
          </a:p>
          <a:p>
            <a:pPr>
              <a:buFont typeface="Courier New" panose="020B0604020202020204" pitchFamily="34" charset="0"/>
              <a:buChar char="o"/>
            </a:pPr>
            <a:endParaRPr lang="en-US" altLang="ko-KR" sz="2400">
              <a:latin typeface="맑은 고딕"/>
              <a:ea typeface="맑은 고딕"/>
              <a:cs typeface="Times New Roman" panose="02020603050405020304" pitchFamily="18" charset="0"/>
            </a:endParaRPr>
          </a:p>
          <a:p>
            <a:pPr>
              <a:buFont typeface="Courier New" panose="020B0604020202020204" pitchFamily="34" charset="0"/>
              <a:buChar char="o"/>
            </a:pPr>
            <a:endParaRPr lang="ko-KR" altLang="en-US" sz="2400">
              <a:latin typeface="Calibri"/>
              <a:ea typeface="맑은 고딕"/>
              <a:cs typeface="Times New Roman" panose="02020603050405020304" pitchFamily="18" charset="0"/>
            </a:endParaRPr>
          </a:p>
          <a:p>
            <a:pPr>
              <a:buFont typeface="Courier New" panose="020B0604020202020204" pitchFamily="34" charset="0"/>
              <a:buChar char="o"/>
            </a:pPr>
            <a:endParaRPr lang="en-US" altLang="ko-KR" sz="2400">
              <a:latin typeface="Calibri"/>
              <a:ea typeface="맑은 고딕"/>
              <a:cs typeface="Times New Roman" panose="02020603050405020304" pitchFamily="18" charset="0"/>
            </a:endParaRPr>
          </a:p>
          <a:p>
            <a:pPr>
              <a:buFont typeface="Courier New" panose="020B0604020202020204" pitchFamily="34" charset="0"/>
              <a:buChar char="o"/>
            </a:pPr>
            <a:endParaRPr lang="en-US" altLang="ko-KR" sz="2400">
              <a:latin typeface="Calibri"/>
              <a:ea typeface="맑은 고딕"/>
              <a:cs typeface="Times New Roman" panose="02020603050405020304" pitchFamily="18" charset="0"/>
            </a:endParaRPr>
          </a:p>
          <a:p>
            <a:pPr>
              <a:buFont typeface="Courier New" panose="020B0604020202020204" pitchFamily="34" charset="0"/>
              <a:buChar char="o"/>
            </a:pPr>
            <a:endParaRPr lang="ko-KR" altLang="en-US" sz="2400">
              <a:latin typeface="Calibri"/>
              <a:ea typeface="맑은 고딕"/>
              <a:cs typeface="Times New Roman" panose="02020603050405020304" pitchFamily="18" charset="0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72F693DA-F829-0F8F-3CE4-A730565AA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C35B1-85B3-419B-B54C-9329099F9FA6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9E539BE8-25FB-6E0A-D358-C10FB866EFB0}"/>
              </a:ext>
            </a:extLst>
          </p:cNvPr>
          <p:cNvSpPr/>
          <p:nvPr/>
        </p:nvSpPr>
        <p:spPr>
          <a:xfrm>
            <a:off x="0" y="0"/>
            <a:ext cx="12192000" cy="804249"/>
          </a:xfrm>
          <a:prstGeom prst="rect">
            <a:avLst/>
          </a:prstGeom>
          <a:solidFill>
            <a:schemeClr val="accent5">
              <a:lumMod val="75000"/>
              <a:alpha val="97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reflection stA="92000"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CA1CEF16-4A2A-B7EA-9133-D201BA62D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149" y="99776"/>
            <a:ext cx="8823036" cy="660111"/>
          </a:xfrm>
        </p:spPr>
        <p:txBody>
          <a:bodyPr>
            <a:normAutofit fontScale="90000"/>
          </a:bodyPr>
          <a:lstStyle/>
          <a:p>
            <a:r>
              <a:rPr lang="en-US" altLang="ko-KR">
                <a:solidFill>
                  <a:schemeClr val="bg1"/>
                </a:solidFill>
                <a:latin typeface="Calibri"/>
                <a:ea typeface="맑은 고딕"/>
                <a:cs typeface="Times New Roman"/>
              </a:rPr>
              <a:t>Status</a:t>
            </a:r>
            <a:endParaRPr lang="en-US" altLang="ko-KR">
              <a:solidFill>
                <a:schemeClr val="bg1"/>
              </a:solidFill>
              <a:latin typeface="Calibri"/>
              <a:ea typeface="맑은 고딕"/>
              <a:cs typeface="Calibri"/>
            </a:endParaRPr>
          </a:p>
        </p:txBody>
      </p:sp>
      <p:sp>
        <p:nvSpPr>
          <p:cNvPr id="5" name="모서리가 둥근 직사각형 4">
            <a:extLst>
              <a:ext uri="{FF2B5EF4-FFF2-40B4-BE49-F238E27FC236}">
                <a16:creationId xmlns:a16="http://schemas.microsoft.com/office/drawing/2014/main" id="{141D3819-85EB-2D8B-8AF6-6B7FB6184348}"/>
              </a:ext>
            </a:extLst>
          </p:cNvPr>
          <p:cNvSpPr/>
          <p:nvPr/>
        </p:nvSpPr>
        <p:spPr>
          <a:xfrm>
            <a:off x="227447" y="-18472"/>
            <a:ext cx="180686" cy="877455"/>
          </a:xfrm>
          <a:prstGeom prst="roundRect">
            <a:avLst/>
          </a:prstGeom>
          <a:gradFill>
            <a:gsLst>
              <a:gs pos="100000">
                <a:srgbClr val="FF0000"/>
              </a:gs>
              <a:gs pos="0">
                <a:srgbClr val="C00000">
                  <a:lumMod val="98000"/>
                  <a:lumOff val="2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>
            <a:extLst>
              <a:ext uri="{FF2B5EF4-FFF2-40B4-BE49-F238E27FC236}">
                <a16:creationId xmlns:a16="http://schemas.microsoft.com/office/drawing/2014/main" id="{ACB6CAA1-C8C6-FC30-799D-7C91CD340821}"/>
              </a:ext>
            </a:extLst>
          </p:cNvPr>
          <p:cNvSpPr/>
          <p:nvPr/>
        </p:nvSpPr>
        <p:spPr>
          <a:xfrm>
            <a:off x="454894" y="-18472"/>
            <a:ext cx="180686" cy="877455"/>
          </a:xfrm>
          <a:prstGeom prst="roundRect">
            <a:avLst/>
          </a:prstGeom>
          <a:gradFill>
            <a:gsLst>
              <a:gs pos="100000">
                <a:srgbClr val="FF0000"/>
              </a:gs>
              <a:gs pos="0">
                <a:srgbClr val="C00000">
                  <a:lumMod val="98000"/>
                  <a:lumOff val="2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249FB3-E6E9-6103-F29C-C797201AC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Baryons 2025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A6482EC8-94B8-132C-582E-DDFCDCBBF2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502175"/>
              </p:ext>
            </p:extLst>
          </p:nvPr>
        </p:nvGraphicFramePr>
        <p:xfrm>
          <a:off x="822312" y="5090569"/>
          <a:ext cx="2977333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2970">
                  <a:extLst>
                    <a:ext uri="{9D8B030D-6E8A-4147-A177-3AD203B41FA5}">
                      <a16:colId xmlns:a16="http://schemas.microsoft.com/office/drawing/2014/main" val="3819145282"/>
                    </a:ext>
                  </a:extLst>
                </a:gridCol>
                <a:gridCol w="1434363">
                  <a:extLst>
                    <a:ext uri="{9D8B030D-6E8A-4147-A177-3AD203B41FA5}">
                      <a16:colId xmlns:a16="http://schemas.microsoft.com/office/drawing/2014/main" val="16019817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263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Calibri"/>
                        </a:rPr>
                        <a:t>0.84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1.0 GeV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7062638"/>
                  </a:ext>
                </a:extLst>
              </a:tr>
            </a:tbl>
          </a:graphicData>
        </a:graphic>
      </p:graphicFrame>
      <p:pic>
        <p:nvPicPr>
          <p:cNvPr id="17" name="Picture 16">
            <a:extLst>
              <a:ext uri="{FF2B5EF4-FFF2-40B4-BE49-F238E27FC236}">
                <a16:creationId xmlns:a16="http://schemas.microsoft.com/office/drawing/2014/main" id="{D7B5D1AC-3CE3-B6A0-5384-96421F42F4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6786" y="5155300"/>
            <a:ext cx="161925" cy="20955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3BFCD56-F365-BB04-405D-7FB5FD670A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1560" y="5156385"/>
            <a:ext cx="104775" cy="200025"/>
          </a:xfrm>
          <a:prstGeom prst="rect">
            <a:avLst/>
          </a:prstGeom>
        </p:spPr>
      </p:pic>
      <p:pic>
        <p:nvPicPr>
          <p:cNvPr id="14" name="Picture 13" descr="A graph of a function&#10;&#10;AI-generated content may be incorrect.">
            <a:extLst>
              <a:ext uri="{FF2B5EF4-FFF2-40B4-BE49-F238E27FC236}">
                <a16:creationId xmlns:a16="http://schemas.microsoft.com/office/drawing/2014/main" id="{CC2D0CFB-1907-6F87-ADF4-DAC47FD5B6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8627" y="1438701"/>
            <a:ext cx="7938448" cy="4026089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A371395-E9A6-EC12-0B35-45BAD6BE5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26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85398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D88838-599C-0F34-022B-6EC075A079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DA470371-5EFB-10E7-454C-076808EED65A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21330176-8DA1-EB7D-766A-2D8750A40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6411B-84B1-4E5B-A09F-0414F0363E19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0903295D-82DC-B1AC-4E0F-43E77B27A7B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78246" y="1125847"/>
                <a:ext cx="11287033" cy="4961714"/>
              </a:xfrm>
            </p:spPr>
            <p:txBody>
              <a:bodyPr vert="horz" lIns="91440" tIns="45720" rIns="91440" bIns="45720" rtlCol="0" anchor="t">
                <a:noAutofit/>
              </a:bodyPr>
              <a:lstStyle/>
              <a:p>
                <a:pPr marL="742950" indent="-742950">
                  <a:buFont typeface="+mj-lt"/>
                  <a:buAutoNum type="romanUcPeriod"/>
                </a:pP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Research topic</a:t>
                </a:r>
                <a:endParaRPr lang="en-US" sz="2400" dirty="0">
                  <a:latin typeface="맑은 고딕" panose="020F0502020204030204"/>
                  <a:ea typeface="맑은 고딕"/>
                  <a:cs typeface="Times New Roman"/>
                </a:endParaRPr>
              </a:p>
              <a:p>
                <a:pPr marL="457200" lvl="1" indent="0">
                  <a:buNone/>
                </a:pPr>
                <a:r>
                  <a:rPr lang="en-US" sz="2000" dirty="0">
                    <a:ea typeface="Cambria Math" panose="02040503050406030204" pitchFamily="18" charset="0"/>
                    <a:cs typeface="Times New Roman"/>
                  </a:rPr>
                  <a:t>	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↳</m:t>
                    </m:r>
                  </m:oMath>
                </a14:m>
                <a:r>
                  <a:rPr lang="en-US" sz="2000" dirty="0">
                    <a:latin typeface="Calibri"/>
                    <a:ea typeface="맑은 고딕"/>
                    <a:cs typeface="Times New Roman"/>
                  </a:rPr>
                  <a:t>  To describe </a:t>
                </a:r>
                <a:r>
                  <a:rPr lang="en-US" sz="2000" b="1" i="1" dirty="0">
                    <a:latin typeface="Calibri"/>
                    <a:ea typeface="맑은 고딕"/>
                    <a:cs typeface="Times New Roman"/>
                  </a:rPr>
                  <a:t>long-range near-side ridge structures </a:t>
                </a:r>
                <a:r>
                  <a:rPr lang="en-US" sz="2000" dirty="0">
                    <a:latin typeface="Calibri"/>
                    <a:ea typeface="맑은 고딕"/>
                    <a:cs typeface="Times New Roman"/>
                  </a:rPr>
                  <a:t>in small system.</a:t>
                </a:r>
              </a:p>
              <a:p>
                <a:pPr marL="1200150" lvl="1" indent="-742950">
                  <a:buFont typeface="Courier New"/>
                  <a:buChar char="o"/>
                </a:pPr>
                <a:endParaRPr lang="en-US" sz="2000" dirty="0">
                  <a:latin typeface="Calibri"/>
                  <a:ea typeface="맑은 고딕"/>
                  <a:cs typeface="Times New Roman"/>
                </a:endParaRPr>
              </a:p>
              <a:p>
                <a:pPr marL="1200150" lvl="1" indent="-742950">
                  <a:buFont typeface="Courier New"/>
                  <a:buChar char="o"/>
                </a:pPr>
                <a:endParaRPr lang="en-US" sz="2000" dirty="0">
                  <a:ea typeface="맑은 고딕" panose="020F0502020204030204"/>
                </a:endParaRPr>
              </a:p>
            </p:txBody>
          </p:sp>
        </mc:Choice>
        <mc:Fallback xmlns="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0903295D-82DC-B1AC-4E0F-43E77B27A7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8246" y="1125847"/>
                <a:ext cx="11287033" cy="4961714"/>
              </a:xfrm>
              <a:blipFill>
                <a:blip r:embed="rId2"/>
                <a:stretch>
                  <a:fillRect l="-864" t="-196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1610EA-2CC5-86EC-5CB9-5601C3A1E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/>
              <a:t>Baryons 2025</a:t>
            </a:r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20C0E76E-0041-C534-0651-EDDB5E6AEC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C249376-38B8-45CB-8EA4-698EB627A1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65530007-09D4-DAF1-8A10-C9869552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29" y="89616"/>
            <a:ext cx="8823036" cy="660111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altLang="ko-KR" sz="3200" dirty="0">
                <a:latin typeface="Calibri"/>
                <a:ea typeface="맑은 고딕"/>
                <a:cs typeface="Times New Roman"/>
              </a:rPr>
              <a:t>Introduction</a:t>
            </a: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56B8E92-A304-F2FB-BECC-7FD63A615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79938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624C4D-9490-B03F-87A3-AC806046F0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 descr="스크린샷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2AE84903-A4F6-42A0-8A3C-09438AD46D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246" y="2998897"/>
            <a:ext cx="3738107" cy="3109575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DA620960-BF87-713D-4FA9-E33B8F88425C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9F17D828-797C-EEAD-CB9D-F0F4F5771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18DD-74FE-4680-B942-561D36803FBF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F98EC120-3A64-0D50-E5ED-E4AA3F1D6A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78246" y="1125847"/>
                <a:ext cx="11287033" cy="4961714"/>
              </a:xfrm>
            </p:spPr>
            <p:txBody>
              <a:bodyPr vert="horz" lIns="91440" tIns="45720" rIns="91440" bIns="45720" rtlCol="0" anchor="t">
                <a:noAutofit/>
              </a:bodyPr>
              <a:lstStyle/>
              <a:p>
                <a:pPr marL="742950" indent="-742950">
                  <a:buFont typeface="+mj-lt"/>
                  <a:buAutoNum type="romanUcPeriod"/>
                </a:pP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Research topic</a:t>
                </a:r>
                <a:endParaRPr lang="en-US" sz="2400" dirty="0">
                  <a:latin typeface="맑은 고딕" panose="020F0502020204030204"/>
                  <a:ea typeface="맑은 고딕"/>
                  <a:cs typeface="Times New Roman"/>
                </a:endParaRPr>
              </a:p>
              <a:p>
                <a:pPr marL="457200" lvl="1" indent="0">
                  <a:buNone/>
                </a:pPr>
                <a:r>
                  <a:rPr lang="en-US" sz="2000" dirty="0">
                    <a:ea typeface="Cambria Math" panose="02040503050406030204" pitchFamily="18" charset="0"/>
                    <a:cs typeface="Times New Roman"/>
                  </a:rPr>
                  <a:t>	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↳</m:t>
                    </m:r>
                  </m:oMath>
                </a14:m>
                <a:r>
                  <a:rPr lang="en-US" sz="2000" dirty="0">
                    <a:latin typeface="Calibri"/>
                    <a:ea typeface="맑은 고딕"/>
                    <a:cs typeface="Times New Roman"/>
                  </a:rPr>
                  <a:t>  To describe </a:t>
                </a:r>
                <a:r>
                  <a:rPr lang="en-US" sz="2000" b="1" i="1" dirty="0">
                    <a:latin typeface="Calibri"/>
                    <a:ea typeface="맑은 고딕"/>
                    <a:cs typeface="Times New Roman"/>
                  </a:rPr>
                  <a:t>long-range near-side ridge structures </a:t>
                </a:r>
                <a:r>
                  <a:rPr lang="en-US" sz="2000" dirty="0">
                    <a:latin typeface="Calibri"/>
                    <a:ea typeface="맑은 고딕"/>
                    <a:cs typeface="Times New Roman"/>
                  </a:rPr>
                  <a:t>in small system.</a:t>
                </a:r>
              </a:p>
              <a:p>
                <a:pPr marL="1200150" lvl="1" indent="-742950">
                  <a:buFont typeface="Courier New"/>
                  <a:buChar char="o"/>
                </a:pPr>
                <a:endParaRPr lang="en-US" sz="2000" dirty="0">
                  <a:latin typeface="Calibri"/>
                  <a:ea typeface="맑은 고딕"/>
                  <a:cs typeface="Times New Roman"/>
                </a:endParaRPr>
              </a:p>
              <a:p>
                <a:pPr marL="1200150" lvl="1" indent="-742950">
                  <a:buFont typeface="Courier New"/>
                  <a:buChar char="o"/>
                </a:pPr>
                <a:r>
                  <a:rPr lang="en-US" sz="2000" dirty="0">
                    <a:latin typeface="Calibri"/>
                    <a:ea typeface="맑은 고딕"/>
                    <a:cs typeface="Times New Roman"/>
                  </a:rPr>
                  <a:t>What is a long-range near-side structure?</a:t>
                </a: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altLang="ko-KR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↳</m:t>
                    </m:r>
                  </m:oMath>
                </a14:m>
                <a:r>
                  <a:rPr lang="en-US" dirty="0">
                    <a:ea typeface="맑은 고딕" panose="020F0502020204030204"/>
                  </a:rPr>
                  <a:t>  An enhanced yield in region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맑은 고딕" panose="020F0502020204030204"/>
                      </a:rPr>
                      <m:t>2&lt;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  <a:ea typeface="맑은 고딕" panose="020F0502020204030204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맑은 고딕" panose="020F0502020204030204"/>
                      </a:rPr>
                      <m:t>&lt;4</m:t>
                    </m:r>
                  </m:oMath>
                </a14:m>
                <a:r>
                  <a:rPr lang="en-US" dirty="0">
                    <a:ea typeface="맑은 고딕" panose="020F0502020204030204"/>
                  </a:rPr>
                  <a:t> and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ko-KR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ko-KR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Δ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𝜙</m:t>
                        </m:r>
                      </m:e>
                    </m:d>
                    <m:r>
                      <a:rPr lang="en-US" altLang="ko-KR" b="0" i="1" smtClean="0">
                        <a:latin typeface="Cambria Math" panose="02040503050406030204" pitchFamily="18" charset="0"/>
                        <a:ea typeface="맑은 고딕" panose="020F0502020204030204"/>
                      </a:rPr>
                      <m:t>≈0</m:t>
                    </m:r>
                  </m:oMath>
                </a14:m>
                <a:endParaRPr lang="en-US" dirty="0">
                  <a:ea typeface="맑은 고딕" panose="020F0502020204030204"/>
                </a:endParaRPr>
              </a:p>
            </p:txBody>
          </p:sp>
        </mc:Choice>
        <mc:Fallback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F98EC120-3A64-0D50-E5ED-E4AA3F1D6A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8246" y="1125847"/>
                <a:ext cx="11287033" cy="4961714"/>
              </a:xfrm>
              <a:blipFill>
                <a:blip r:embed="rId3"/>
                <a:stretch>
                  <a:fillRect l="-864" t="-196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A59C92C-88DF-578E-3087-19937D331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/>
              <a:t>Baryons 2025</a:t>
            </a:r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6544FBD1-2069-3A2D-A999-03E3E55DED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A14C4BA-3DAF-4C48-23FE-B1E2343860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44F7EE0F-4EEC-4527-A214-6FBC540EC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29" y="89616"/>
            <a:ext cx="8823036" cy="660111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altLang="ko-KR" sz="3200" dirty="0">
                <a:latin typeface="Calibri"/>
                <a:ea typeface="맑은 고딕"/>
                <a:cs typeface="Times New Roman"/>
              </a:rPr>
              <a:t>Introduction</a:t>
            </a:r>
          </a:p>
        </p:txBody>
      </p:sp>
      <p:sp>
        <p:nvSpPr>
          <p:cNvPr id="12" name="Oval 12">
            <a:extLst>
              <a:ext uri="{FF2B5EF4-FFF2-40B4-BE49-F238E27FC236}">
                <a16:creationId xmlns:a16="http://schemas.microsoft.com/office/drawing/2014/main" id="{2424B2A9-2614-2F2A-151C-F2DA2D8ED226}"/>
              </a:ext>
            </a:extLst>
          </p:cNvPr>
          <p:cNvSpPr/>
          <p:nvPr/>
        </p:nvSpPr>
        <p:spPr>
          <a:xfrm>
            <a:off x="3091169" y="4888034"/>
            <a:ext cx="556260" cy="524509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4">
            <a:extLst>
              <a:ext uri="{FF2B5EF4-FFF2-40B4-BE49-F238E27FC236}">
                <a16:creationId xmlns:a16="http://schemas.microsoft.com/office/drawing/2014/main" id="{146E558D-02CE-1A98-0802-F8BDBB1C19EE}"/>
              </a:ext>
            </a:extLst>
          </p:cNvPr>
          <p:cNvSpPr/>
          <p:nvPr/>
        </p:nvSpPr>
        <p:spPr>
          <a:xfrm>
            <a:off x="4038600" y="4405847"/>
            <a:ext cx="556260" cy="524509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내용 개체 틀 5">
            <a:extLst>
              <a:ext uri="{FF2B5EF4-FFF2-40B4-BE49-F238E27FC236}">
                <a16:creationId xmlns:a16="http://schemas.microsoft.com/office/drawing/2014/main" id="{67717BB1-B34E-0002-A1C8-D5941A54193C}"/>
              </a:ext>
            </a:extLst>
          </p:cNvPr>
          <p:cNvSpPr txBox="1">
            <a:spLocks/>
          </p:cNvSpPr>
          <p:nvPr/>
        </p:nvSpPr>
        <p:spPr>
          <a:xfrm>
            <a:off x="1500246" y="5892498"/>
            <a:ext cx="4691887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alibri"/>
                <a:ea typeface="맑은 고딕"/>
                <a:cs typeface="Times New Roman"/>
              </a:rPr>
              <a:t>Fig. 1. Two-particle correlation function for p-Pb at 5.02 TeV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내용 개체 틀 5">
                <a:extLst>
                  <a:ext uri="{FF2B5EF4-FFF2-40B4-BE49-F238E27FC236}">
                    <a16:creationId xmlns:a16="http://schemas.microsoft.com/office/drawing/2014/main" id="{56552E3C-141E-1324-736E-CA00F521F83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44075" y="4788288"/>
                <a:ext cx="2332632" cy="524509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50000"/>
                  </a:lnSpc>
                  <a:buNone/>
                </a:pPr>
                <a:r>
                  <a:rPr lang="en-US" sz="1400" dirty="0">
                    <a:latin typeface="Calibri"/>
                    <a:ea typeface="맑은 고딕"/>
                    <a:cs typeface="Times New Roman"/>
                  </a:rPr>
                  <a:t>averaged over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latin typeface="Calibri"/>
                    <a:ea typeface="맑은 고딕"/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1400">
                        <a:latin typeface="Cambria Math" panose="02040503050406030204" pitchFamily="18" charset="0"/>
                        <a:ea typeface="맑은 고딕" panose="020F0502020204030204"/>
                      </a:rPr>
                      <m:t>2&lt;</m:t>
                    </m:r>
                    <m:d>
                      <m:dPr>
                        <m:begChr m:val="|"/>
                        <m:endChr m:val="|"/>
                        <m:ctrlPr>
                          <a:rPr lang="en-US" altLang="ko-KR" sz="1400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ko-KR" sz="1400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Δ</m:t>
                        </m:r>
                        <m:r>
                          <a:rPr lang="en-US" altLang="ko-KR" sz="1400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𝜂</m:t>
                        </m:r>
                      </m:e>
                    </m:d>
                    <m:r>
                      <a:rPr lang="en-US" altLang="ko-KR" sz="1400" i="1">
                        <a:latin typeface="Cambria Math" panose="02040503050406030204" pitchFamily="18" charset="0"/>
                        <a:ea typeface="맑은 고딕" panose="020F0502020204030204"/>
                      </a:rPr>
                      <m:t>&lt;4</m:t>
                    </m:r>
                  </m:oMath>
                </a14:m>
                <a:r>
                  <a:rPr lang="en-US" sz="1400" dirty="0">
                    <a:latin typeface="Calibri"/>
                    <a:ea typeface="맑은 고딕"/>
                    <a:cs typeface="Times New Roman"/>
                  </a:rPr>
                  <a:t> </a:t>
                </a:r>
              </a:p>
            </p:txBody>
          </p:sp>
        </mc:Choice>
        <mc:Fallback xmlns="">
          <p:sp>
            <p:nvSpPr>
              <p:cNvPr id="16" name="내용 개체 틀 5">
                <a:extLst>
                  <a:ext uri="{FF2B5EF4-FFF2-40B4-BE49-F238E27FC236}">
                    <a16:creationId xmlns:a16="http://schemas.microsoft.com/office/drawing/2014/main" id="{56552E3C-141E-1324-736E-CA00F521F8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4075" y="4788288"/>
                <a:ext cx="2332632" cy="524509"/>
              </a:xfrm>
              <a:prstGeom prst="rect">
                <a:avLst/>
              </a:prstGeom>
              <a:blipFill>
                <a:blip r:embed="rId6"/>
                <a:stretch>
                  <a:fillRect l="-783" t="-17241" b="-344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화살표: 오른쪽 4">
            <a:extLst>
              <a:ext uri="{FF2B5EF4-FFF2-40B4-BE49-F238E27FC236}">
                <a16:creationId xmlns:a16="http://schemas.microsoft.com/office/drawing/2014/main" id="{80075E68-704E-082D-7B21-778AB37600D9}"/>
              </a:ext>
            </a:extLst>
          </p:cNvPr>
          <p:cNvSpPr/>
          <p:nvPr/>
        </p:nvSpPr>
        <p:spPr>
          <a:xfrm>
            <a:off x="5183358" y="4394608"/>
            <a:ext cx="1876808" cy="249781"/>
          </a:xfrm>
          <a:prstGeom prst="rightArrow">
            <a:avLst/>
          </a:prstGeom>
          <a:gradFill flip="none" rotWithShape="1">
            <a:gsLst>
              <a:gs pos="0">
                <a:srgbClr val="F70000">
                  <a:tint val="66000"/>
                  <a:satMod val="160000"/>
                </a:srgbClr>
              </a:gs>
              <a:gs pos="50000">
                <a:srgbClr val="F70000">
                  <a:tint val="44500"/>
                  <a:satMod val="160000"/>
                </a:srgbClr>
              </a:gs>
              <a:gs pos="100000">
                <a:srgbClr val="F70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9" name="그림 18" descr="스크린샷, 어둠, 레드, 밤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5F9E7BA7-7817-5B66-2E66-7165081E0B3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214" y="3351371"/>
            <a:ext cx="3205664" cy="2793317"/>
          </a:xfrm>
          <a:prstGeom prst="rect">
            <a:avLst/>
          </a:prstGeom>
        </p:spPr>
      </p:pic>
      <p:sp>
        <p:nvSpPr>
          <p:cNvPr id="20" name="Oval 14">
            <a:extLst>
              <a:ext uri="{FF2B5EF4-FFF2-40B4-BE49-F238E27FC236}">
                <a16:creationId xmlns:a16="http://schemas.microsoft.com/office/drawing/2014/main" id="{58522F65-D4B0-45D4-3023-337032A8454C}"/>
              </a:ext>
            </a:extLst>
          </p:cNvPr>
          <p:cNvSpPr/>
          <p:nvPr/>
        </p:nvSpPr>
        <p:spPr>
          <a:xfrm>
            <a:off x="7930051" y="4621615"/>
            <a:ext cx="984667" cy="808086"/>
          </a:xfrm>
          <a:prstGeom prst="ellipse">
            <a:avLst/>
          </a:prstGeom>
          <a:noFill/>
          <a:ln w="28575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03FCA0F-BDFD-C6EA-68D7-2027982EA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13020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14195E-9A03-9C50-F5CA-7E7FC4EC03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 descr="스크린샷, 빛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F5939375-9743-6CF1-009C-2769C4A839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6439" y="2399002"/>
            <a:ext cx="3692050" cy="2445327"/>
          </a:xfrm>
          <a:prstGeom prst="rect">
            <a:avLst/>
          </a:prstGeom>
        </p:spPr>
      </p:pic>
      <p:pic>
        <p:nvPicPr>
          <p:cNvPr id="7" name="그림 6" descr="스크린샷, 다채로움, 그래픽, 예술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D3E6C416-F5D7-4BE4-057A-0E4B1E5DF7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3697"/>
            <a:ext cx="6264250" cy="2412716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7836B582-868A-D99A-5057-C9A77393C920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058D6E13-0386-73B4-581A-52E92C195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ED7B0-5747-4D67-A54C-BA6B8B08CE08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2700D0D-8374-A90D-6DD9-7C57F5683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246" y="1125847"/>
            <a:ext cx="11287033" cy="496171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1200150" lvl="1" indent="-742950">
              <a:buFont typeface="Courier New"/>
              <a:buChar char="o"/>
            </a:pPr>
            <a:r>
              <a:rPr lang="en-US" sz="2000" dirty="0">
                <a:latin typeface="Calibri"/>
                <a:ea typeface="맑은 고딕"/>
                <a:cs typeface="Times New Roman"/>
              </a:rPr>
              <a:t>Observation : the ridge structure in</a:t>
            </a:r>
            <a:r>
              <a:rPr lang="en-US" altLang="ko-KR" sz="2000" dirty="0">
                <a:solidFill>
                  <a:srgbClr val="FF0000"/>
                </a:solidFill>
                <a:latin typeface="Calibri"/>
                <a:ea typeface="맑은 고딕"/>
                <a:cs typeface="Times New Roman"/>
              </a:rPr>
              <a:t> high-multiplicity </a:t>
            </a:r>
            <a:r>
              <a:rPr lang="en-US" sz="2000" dirty="0">
                <a:solidFill>
                  <a:srgbClr val="FF0000"/>
                </a:solidFill>
                <a:latin typeface="Calibri"/>
                <a:ea typeface="맑은 고딕"/>
                <a:cs typeface="Times New Roman"/>
              </a:rPr>
              <a:t>p-p and p-Pb</a:t>
            </a:r>
            <a:r>
              <a:rPr lang="en-US" sz="2000" dirty="0">
                <a:latin typeface="Calibri"/>
                <a:ea typeface="맑은 고딕"/>
                <a:cs typeface="Times New Roman"/>
              </a:rPr>
              <a:t>. 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F4BA4A3-401F-AB87-A006-811E56A18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/>
              <a:t>Baryons 2025</a:t>
            </a:r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0065B1D0-F7FB-B6AB-9C3B-C7B1002ED1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958DD18-2BCA-CEB6-CBAE-F2C9E6A786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F78A22A2-7B78-FDD0-9665-5A3759C8C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29" y="89616"/>
            <a:ext cx="8823036" cy="660111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altLang="ko-KR" sz="3200" dirty="0">
                <a:latin typeface="Calibri"/>
                <a:ea typeface="맑은 고딕"/>
                <a:cs typeface="Times New Roman"/>
              </a:rPr>
              <a:t>Introduction</a:t>
            </a:r>
          </a:p>
        </p:txBody>
      </p:sp>
      <p:sp>
        <p:nvSpPr>
          <p:cNvPr id="14" name="내용 개체 틀 5">
            <a:extLst>
              <a:ext uri="{FF2B5EF4-FFF2-40B4-BE49-F238E27FC236}">
                <a16:creationId xmlns:a16="http://schemas.microsoft.com/office/drawing/2014/main" id="{1D9E77A4-0BCF-AD68-69DF-6555801D43E1}"/>
              </a:ext>
            </a:extLst>
          </p:cNvPr>
          <p:cNvSpPr txBox="1">
            <a:spLocks/>
          </p:cNvSpPr>
          <p:nvPr/>
        </p:nvSpPr>
        <p:spPr>
          <a:xfrm>
            <a:off x="255539" y="4923639"/>
            <a:ext cx="5086826" cy="104504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dirty="0">
                <a:latin typeface="Calibri"/>
                <a:ea typeface="맑은 고딕"/>
                <a:cs typeface="Times New Roman"/>
              </a:rPr>
              <a:t>Fig. 2. Ridge structure in </a:t>
            </a:r>
            <a:r>
              <a:rPr lang="en-US" sz="1400" b="1" dirty="0">
                <a:solidFill>
                  <a:srgbClr val="0070C0"/>
                </a:solidFill>
                <a:latin typeface="Calibri"/>
                <a:ea typeface="맑은 고딕"/>
                <a:cs typeface="Times New Roman"/>
              </a:rPr>
              <a:t>p-p at 13 TeV</a:t>
            </a:r>
            <a:r>
              <a:rPr lang="en-US" sz="1400" dirty="0">
                <a:latin typeface="Calibri"/>
                <a:ea typeface="맑은 고딕"/>
                <a:cs typeface="Times New Roman"/>
              </a:rPr>
              <a:t>.</a:t>
            </a:r>
          </a:p>
          <a:p>
            <a:pPr marL="0" indent="0" algn="ctr">
              <a:buNone/>
            </a:pPr>
            <a:r>
              <a:rPr lang="en-US" sz="1400" dirty="0">
                <a:latin typeface="Calibri"/>
                <a:ea typeface="맑은 고딕"/>
                <a:cs typeface="Times New Roman"/>
              </a:rPr>
              <a:t>(Left) Low-multiplicity (Right) high-multiplicity</a:t>
            </a:r>
          </a:p>
          <a:p>
            <a:pPr marL="0" indent="0" algn="ctr">
              <a:buNone/>
            </a:pPr>
            <a:r>
              <a:rPr lang="en-US" sz="1400" dirty="0">
                <a:latin typeface="Calibri"/>
                <a:ea typeface="맑은 고딕"/>
                <a:cs typeface="Times New Roman"/>
              </a:rPr>
              <a:t>PLB 765 (2017) 193-220</a:t>
            </a:r>
          </a:p>
        </p:txBody>
      </p:sp>
      <p:sp>
        <p:nvSpPr>
          <p:cNvPr id="24" name="Oval 12">
            <a:extLst>
              <a:ext uri="{FF2B5EF4-FFF2-40B4-BE49-F238E27FC236}">
                <a16:creationId xmlns:a16="http://schemas.microsoft.com/office/drawing/2014/main" id="{3A3DA477-BBB9-5F77-3DB9-8FEAEBCF4AEA}"/>
              </a:ext>
            </a:extLst>
          </p:cNvPr>
          <p:cNvSpPr/>
          <p:nvPr/>
        </p:nvSpPr>
        <p:spPr>
          <a:xfrm>
            <a:off x="4247407" y="3813590"/>
            <a:ext cx="556260" cy="524509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14">
            <a:extLst>
              <a:ext uri="{FF2B5EF4-FFF2-40B4-BE49-F238E27FC236}">
                <a16:creationId xmlns:a16="http://schemas.microsoft.com/office/drawing/2014/main" id="{11A2EE98-369A-3604-7751-7912509A8F4D}"/>
              </a:ext>
            </a:extLst>
          </p:cNvPr>
          <p:cNvSpPr/>
          <p:nvPr/>
        </p:nvSpPr>
        <p:spPr>
          <a:xfrm>
            <a:off x="5032027" y="3390535"/>
            <a:ext cx="556260" cy="524509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17">
            <a:extLst>
              <a:ext uri="{FF2B5EF4-FFF2-40B4-BE49-F238E27FC236}">
                <a16:creationId xmlns:a16="http://schemas.microsoft.com/office/drawing/2014/main" id="{69AF8F63-6A42-88B6-BC4D-C2092E5D8CD3}"/>
              </a:ext>
            </a:extLst>
          </p:cNvPr>
          <p:cNvSpPr/>
          <p:nvPr/>
        </p:nvSpPr>
        <p:spPr>
          <a:xfrm>
            <a:off x="10385435" y="3795744"/>
            <a:ext cx="556260" cy="524509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18">
            <a:extLst>
              <a:ext uri="{FF2B5EF4-FFF2-40B4-BE49-F238E27FC236}">
                <a16:creationId xmlns:a16="http://schemas.microsoft.com/office/drawing/2014/main" id="{FD47779E-146E-748E-8133-1B5B470D8ED4}"/>
              </a:ext>
            </a:extLst>
          </p:cNvPr>
          <p:cNvSpPr/>
          <p:nvPr/>
        </p:nvSpPr>
        <p:spPr>
          <a:xfrm>
            <a:off x="11231523" y="3389863"/>
            <a:ext cx="556260" cy="524509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내용 개체 틀 5">
            <a:extLst>
              <a:ext uri="{FF2B5EF4-FFF2-40B4-BE49-F238E27FC236}">
                <a16:creationId xmlns:a16="http://schemas.microsoft.com/office/drawing/2014/main" id="{2849C531-9261-B08B-F1D4-F892D0A83435}"/>
              </a:ext>
            </a:extLst>
          </p:cNvPr>
          <p:cNvSpPr txBox="1">
            <a:spLocks/>
          </p:cNvSpPr>
          <p:nvPr/>
        </p:nvSpPr>
        <p:spPr>
          <a:xfrm>
            <a:off x="6264250" y="4917502"/>
            <a:ext cx="5086826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dirty="0">
                <a:latin typeface="Calibri"/>
                <a:ea typeface="맑은 고딕"/>
                <a:cs typeface="Times New Roman"/>
              </a:rPr>
              <a:t>Fig. 3. Ridge structure in </a:t>
            </a:r>
            <a:r>
              <a:rPr lang="en-US" sz="1400" b="1" dirty="0">
                <a:solidFill>
                  <a:srgbClr val="002060"/>
                </a:solidFill>
                <a:latin typeface="Calibri"/>
                <a:ea typeface="맑은 고딕"/>
                <a:cs typeface="Times New Roman"/>
              </a:rPr>
              <a:t>p-Pb at 5.02 TeV</a:t>
            </a:r>
            <a:r>
              <a:rPr lang="en-US" sz="1400" dirty="0">
                <a:latin typeface="Calibri"/>
                <a:ea typeface="맑은 고딕"/>
                <a:cs typeface="Times New Roman"/>
              </a:rPr>
              <a:t>.</a:t>
            </a:r>
          </a:p>
          <a:p>
            <a:pPr marL="0" indent="0" algn="ctr">
              <a:buNone/>
            </a:pPr>
            <a:r>
              <a:rPr lang="en-US" sz="1400" dirty="0">
                <a:latin typeface="Calibri"/>
                <a:ea typeface="맑은 고딕"/>
                <a:cs typeface="Times New Roman"/>
              </a:rPr>
              <a:t>(Left) Low-multiplicity (Right) high-multiplicity</a:t>
            </a:r>
          </a:p>
          <a:p>
            <a:pPr marL="0" indent="0" algn="ctr">
              <a:buNone/>
            </a:pPr>
            <a:r>
              <a:rPr lang="en-US" sz="1400" dirty="0">
                <a:latin typeface="Calibri"/>
                <a:ea typeface="맑은 고딕"/>
                <a:cs typeface="Times New Roman"/>
              </a:rPr>
              <a:t>PLB 718 (2013) 795-814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내용 개체 틀 5">
                <a:extLst>
                  <a:ext uri="{FF2B5EF4-FFF2-40B4-BE49-F238E27FC236}">
                    <a16:creationId xmlns:a16="http://schemas.microsoft.com/office/drawing/2014/main" id="{2A94A16F-EA31-A79F-FE82-FD69617D1A3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5415" y="2051258"/>
                <a:ext cx="2020250" cy="698156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50000"/>
                  </a:lnSpc>
                  <a:buNone/>
                </a:pPr>
                <a:r>
                  <a:rPr lang="en-US" sz="1000" dirty="0">
                    <a:latin typeface="Calibri"/>
                    <a:ea typeface="맑은 고딕"/>
                    <a:cs typeface="Times New Roman"/>
                  </a:rPr>
                  <a:t>CMS pp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ko-KR" sz="1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radPr>
                      <m:deg/>
                      <m:e>
                        <m:r>
                          <a:rPr lang="en-US" altLang="ko-KR" sz="1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𝑠</m:t>
                        </m:r>
                      </m:e>
                    </m:rad>
                    <m:r>
                      <a:rPr lang="en-US" altLang="ko-KR" sz="10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=13</m:t>
                    </m:r>
                  </m:oMath>
                </a14:m>
                <a:r>
                  <a:rPr lang="en-US" sz="1000" b="0" dirty="0">
                    <a:latin typeface="Calibri"/>
                    <a:ea typeface="맑은 고딕"/>
                    <a:cs typeface="Times New Roman"/>
                  </a:rPr>
                  <a:t> TeV</a:t>
                </a:r>
              </a:p>
              <a:p>
                <a:pPr marL="0" indent="0">
                  <a:lnSpc>
                    <a:spcPct val="50000"/>
                  </a:lnSpc>
                  <a:buNone/>
                </a:pPr>
                <a14:m>
                  <m:oMath xmlns:m="http://schemas.openxmlformats.org/officeDocument/2006/math">
                    <m:r>
                      <a:rPr lang="en-US" altLang="ko-KR" sz="1000" b="0" i="0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10</m:t>
                    </m:r>
                    <m:r>
                      <a:rPr lang="en-US" altLang="ko-KR" sz="10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≤</m:t>
                    </m:r>
                    <m:sSubSup>
                      <m:sSubSupPr>
                        <m:ctrlPr>
                          <a:rPr lang="en-US" altLang="ko-KR" sz="1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ko-KR" sz="1000" b="0" i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ko-KR" sz="1000" b="0" i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offline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ko-KR" sz="1000" b="0" i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trk</m:t>
                        </m:r>
                      </m:sup>
                    </m:sSubSup>
                    <m:r>
                      <a:rPr lang="en-US" altLang="ko-KR" sz="10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&lt;20</m:t>
                    </m:r>
                  </m:oMath>
                </a14:m>
                <a:r>
                  <a:rPr lang="en-US" altLang="ko-KR" sz="1000" b="0" i="0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 </a:t>
                </a:r>
              </a:p>
              <a:p>
                <a:pPr marL="0" indent="0">
                  <a:lnSpc>
                    <a:spcPct val="50000"/>
                  </a:lnSpc>
                  <a:buNone/>
                </a:pPr>
                <a:r>
                  <a:rPr lang="en-US" altLang="ko-KR" sz="1000" b="0" i="0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100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1</m:t>
                    </m:r>
                    <m:r>
                      <a:rPr lang="en-US" altLang="ko-KR" sz="10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≤</m:t>
                    </m:r>
                    <m:sSubSup>
                      <m:sSubSupPr>
                        <m:ctrlPr>
                          <a:rPr lang="en-US" altLang="ko-KR" sz="1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SupPr>
                      <m:e>
                        <m:r>
                          <a:rPr lang="en-US" altLang="ko-KR" sz="1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𝑝</m:t>
                        </m:r>
                      </m:e>
                      <m:sub>
                        <m:r>
                          <a:rPr lang="en-US" altLang="ko-KR" sz="1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𝑇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ko-KR" sz="1000" b="0" i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trig</m:t>
                        </m:r>
                      </m:sup>
                    </m:sSubSup>
                    <m:r>
                      <a:rPr lang="en-US" altLang="ko-KR" sz="10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,  </m:t>
                    </m:r>
                    <m:sSubSup>
                      <m:sSubSupPr>
                        <m:ctrlPr>
                          <a:rPr lang="en-US" altLang="ko-KR" sz="10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SupPr>
                      <m:e>
                        <m:r>
                          <a:rPr lang="en-US" altLang="ko-KR" sz="10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𝑝</m:t>
                        </m:r>
                      </m:e>
                      <m:sub>
                        <m:r>
                          <a:rPr lang="en-US" altLang="ko-KR" sz="10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𝑇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ko-KR" sz="1000" b="0" i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assoc</m:t>
                        </m:r>
                      </m:sup>
                    </m:sSubSup>
                    <m:r>
                      <a:rPr lang="en-US" altLang="ko-KR" sz="10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&lt;</m:t>
                    </m:r>
                  </m:oMath>
                </a14:m>
                <a:r>
                  <a:rPr lang="en-US" sz="1000" b="0" dirty="0">
                    <a:latin typeface="Calibri"/>
                    <a:ea typeface="맑은 고딕"/>
                    <a:cs typeface="Times New Roman"/>
                  </a:rPr>
                  <a:t> 3 GeV/c</a:t>
                </a:r>
              </a:p>
            </p:txBody>
          </p:sp>
        </mc:Choice>
        <mc:Fallback xmlns="">
          <p:sp>
            <p:nvSpPr>
              <p:cNvPr id="9" name="내용 개체 틀 5">
                <a:extLst>
                  <a:ext uri="{FF2B5EF4-FFF2-40B4-BE49-F238E27FC236}">
                    <a16:creationId xmlns:a16="http://schemas.microsoft.com/office/drawing/2014/main" id="{2A94A16F-EA31-A79F-FE82-FD69617D1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15" y="2051258"/>
                <a:ext cx="2020250" cy="698156"/>
              </a:xfrm>
              <a:prstGeom prst="rect">
                <a:avLst/>
              </a:prstGeom>
              <a:blipFill>
                <a:blip r:embed="rId6"/>
                <a:stretch>
                  <a:fillRect t="-782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내용 개체 틀 5">
                <a:extLst>
                  <a:ext uri="{FF2B5EF4-FFF2-40B4-BE49-F238E27FC236}">
                    <a16:creationId xmlns:a16="http://schemas.microsoft.com/office/drawing/2014/main" id="{92919F48-6802-0D45-3D4A-62FFF3BF91D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97167" y="2051258"/>
                <a:ext cx="2020250" cy="698156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50000"/>
                  </a:lnSpc>
                  <a:buNone/>
                </a:pPr>
                <a:r>
                  <a:rPr lang="en-US" sz="1000" dirty="0">
                    <a:latin typeface="Calibri"/>
                    <a:ea typeface="맑은 고딕"/>
                    <a:cs typeface="Times New Roman"/>
                  </a:rPr>
                  <a:t>CMS pp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ko-KR" sz="1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radPr>
                      <m:deg/>
                      <m:e>
                        <m:r>
                          <a:rPr lang="en-US" altLang="ko-KR" sz="1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𝑠</m:t>
                        </m:r>
                      </m:e>
                    </m:rad>
                    <m:r>
                      <a:rPr lang="en-US" altLang="ko-KR" sz="10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=13</m:t>
                    </m:r>
                  </m:oMath>
                </a14:m>
                <a:r>
                  <a:rPr lang="en-US" sz="1000" b="0" dirty="0">
                    <a:latin typeface="Calibri"/>
                    <a:ea typeface="맑은 고딕"/>
                    <a:cs typeface="Times New Roman"/>
                  </a:rPr>
                  <a:t> TeV</a:t>
                </a:r>
              </a:p>
              <a:p>
                <a:pPr marL="0" indent="0">
                  <a:lnSpc>
                    <a:spcPct val="50000"/>
                  </a:lnSpc>
                  <a:buNone/>
                </a:pPr>
                <a14:m>
                  <m:oMath xmlns:m="http://schemas.openxmlformats.org/officeDocument/2006/math">
                    <m:r>
                      <a:rPr lang="en-US" altLang="ko-KR" sz="1000" b="0" i="0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105</m:t>
                    </m:r>
                    <m:r>
                      <a:rPr lang="en-US" altLang="ko-KR" sz="10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≤</m:t>
                    </m:r>
                    <m:sSubSup>
                      <m:sSubSupPr>
                        <m:ctrlPr>
                          <a:rPr lang="en-US" altLang="ko-KR" sz="1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ko-KR" sz="1000" b="0" i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ko-KR" sz="1000" b="0" i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offline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ko-KR" sz="1000" b="0" i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trk</m:t>
                        </m:r>
                      </m:sup>
                    </m:sSubSup>
                    <m:r>
                      <a:rPr lang="en-US" altLang="ko-KR" sz="10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&lt;150</m:t>
                    </m:r>
                  </m:oMath>
                </a14:m>
                <a:r>
                  <a:rPr lang="en-US" altLang="ko-KR" sz="1000" b="0" i="0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 </a:t>
                </a:r>
              </a:p>
              <a:p>
                <a:pPr marL="0" indent="0">
                  <a:lnSpc>
                    <a:spcPct val="50000"/>
                  </a:lnSpc>
                  <a:buNone/>
                </a:pPr>
                <a:r>
                  <a:rPr lang="en-US" altLang="ko-KR" sz="1000" b="0" i="0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100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1</m:t>
                    </m:r>
                    <m:r>
                      <a:rPr lang="en-US" altLang="ko-KR" sz="10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≤</m:t>
                    </m:r>
                    <m:sSubSup>
                      <m:sSubSupPr>
                        <m:ctrlPr>
                          <a:rPr lang="en-US" altLang="ko-KR" sz="1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SupPr>
                      <m:e>
                        <m:r>
                          <a:rPr lang="en-US" altLang="ko-KR" sz="1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𝑝</m:t>
                        </m:r>
                      </m:e>
                      <m:sub>
                        <m:r>
                          <a:rPr lang="en-US" altLang="ko-KR" sz="1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𝑇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ko-KR" sz="1000" b="0" i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trig</m:t>
                        </m:r>
                      </m:sup>
                    </m:sSubSup>
                    <m:r>
                      <a:rPr lang="en-US" altLang="ko-KR" sz="10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,  </m:t>
                    </m:r>
                    <m:sSubSup>
                      <m:sSubSupPr>
                        <m:ctrlPr>
                          <a:rPr lang="en-US" altLang="ko-KR" sz="10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SupPr>
                      <m:e>
                        <m:r>
                          <a:rPr lang="en-US" altLang="ko-KR" sz="10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𝑝</m:t>
                        </m:r>
                      </m:e>
                      <m:sub>
                        <m:r>
                          <a:rPr lang="en-US" altLang="ko-KR" sz="10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𝑇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ko-KR" sz="1000" b="0" i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assoc</m:t>
                        </m:r>
                      </m:sup>
                    </m:sSubSup>
                    <m:r>
                      <a:rPr lang="en-US" altLang="ko-KR" sz="10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&lt;</m:t>
                    </m:r>
                  </m:oMath>
                </a14:m>
                <a:r>
                  <a:rPr lang="en-US" sz="1000" b="0" dirty="0">
                    <a:latin typeface="Calibri"/>
                    <a:ea typeface="맑은 고딕"/>
                    <a:cs typeface="Times New Roman"/>
                  </a:rPr>
                  <a:t> 3 GeV/c</a:t>
                </a:r>
              </a:p>
            </p:txBody>
          </p:sp>
        </mc:Choice>
        <mc:Fallback xmlns="">
          <p:sp>
            <p:nvSpPr>
              <p:cNvPr id="12" name="내용 개체 틀 5">
                <a:extLst>
                  <a:ext uri="{FF2B5EF4-FFF2-40B4-BE49-F238E27FC236}">
                    <a16:creationId xmlns:a16="http://schemas.microsoft.com/office/drawing/2014/main" id="{92919F48-6802-0D45-3D4A-62FFF3BF91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7167" y="2051258"/>
                <a:ext cx="2020250" cy="698156"/>
              </a:xfrm>
              <a:prstGeom prst="rect">
                <a:avLst/>
              </a:prstGeom>
              <a:blipFill>
                <a:blip r:embed="rId7"/>
                <a:stretch>
                  <a:fillRect t="-782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그림 14" descr="스크린샷, 다채로움, 예술, 빛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0CE56307-659A-E61C-FCE5-A6D35E1629A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614" y="2334007"/>
            <a:ext cx="3397874" cy="25484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내용 개체 틀 5">
                <a:extLst>
                  <a:ext uri="{FF2B5EF4-FFF2-40B4-BE49-F238E27FC236}">
                    <a16:creationId xmlns:a16="http://schemas.microsoft.com/office/drawing/2014/main" id="{A44F1056-F716-3D27-F00B-0DC5FDEB936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62128" y="2049924"/>
                <a:ext cx="2020250" cy="698156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50000"/>
                  </a:lnSpc>
                  <a:buNone/>
                </a:pPr>
                <a:r>
                  <a:rPr lang="en-US" sz="1000" dirty="0">
                    <a:latin typeface="Calibri"/>
                    <a:ea typeface="맑은 고딕"/>
                    <a:cs typeface="Times New Roman"/>
                  </a:rPr>
                  <a:t>CMS </a:t>
                </a:r>
                <a:r>
                  <a:rPr lang="en-US" sz="1000" dirty="0" err="1">
                    <a:latin typeface="Calibri"/>
                    <a:ea typeface="맑은 고딕"/>
                    <a:cs typeface="Times New Roman"/>
                  </a:rPr>
                  <a:t>pPb</a:t>
                </a:r>
                <a:r>
                  <a:rPr lang="en-US" sz="1000" dirty="0">
                    <a:latin typeface="Calibri"/>
                    <a:ea typeface="맑은 고딕"/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ko-KR" sz="1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ko-KR" sz="10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0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ko-KR" sz="10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 altLang="ko-KR" sz="10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</m:t>
                    </m:r>
                  </m:oMath>
                </a14:m>
                <a:r>
                  <a:rPr lang="en-US" sz="1000" b="0" dirty="0">
                    <a:latin typeface="Calibri"/>
                    <a:ea typeface="맑은 고딕"/>
                    <a:cs typeface="Times New Roman"/>
                  </a:rPr>
                  <a:t>5.02 TeV</a:t>
                </a:r>
              </a:p>
              <a:p>
                <a:pPr marL="0" indent="0">
                  <a:lnSpc>
                    <a:spcPct val="50000"/>
                  </a:lnSpc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1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ko-KR" sz="1000" b="0" i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ko-KR" sz="1000" b="0" i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offline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ko-KR" sz="1000" b="0" i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trk</m:t>
                        </m:r>
                      </m:sup>
                    </m:sSubSup>
                    <m:r>
                      <a:rPr lang="en-US" altLang="ko-KR" sz="10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&lt;35</m:t>
                    </m:r>
                  </m:oMath>
                </a14:m>
                <a:r>
                  <a:rPr lang="en-US" altLang="ko-KR" sz="1000" b="0" i="0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 </a:t>
                </a:r>
              </a:p>
              <a:p>
                <a:pPr marL="0" indent="0">
                  <a:lnSpc>
                    <a:spcPct val="50000"/>
                  </a:lnSpc>
                  <a:buNone/>
                </a:pPr>
                <a14:m>
                  <m:oMath xmlns:m="http://schemas.openxmlformats.org/officeDocument/2006/math">
                    <m:r>
                      <a:rPr lang="en-US" altLang="ko-KR" sz="100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1</m:t>
                    </m:r>
                    <m:r>
                      <a:rPr lang="en-US" altLang="ko-KR" sz="10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≤</m:t>
                    </m:r>
                    <m:sSub>
                      <m:sSubPr>
                        <m:ctrlPr>
                          <a:rPr lang="en-US" altLang="ko-KR" sz="1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𝑝</m:t>
                        </m:r>
                      </m:e>
                      <m:sub>
                        <m:r>
                          <a:rPr lang="en-US" altLang="ko-KR" sz="1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𝑇</m:t>
                        </m:r>
                      </m:sub>
                    </m:sSub>
                    <m:r>
                      <a:rPr lang="en-US" altLang="ko-KR" sz="10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&lt;</m:t>
                    </m:r>
                  </m:oMath>
                </a14:m>
                <a:r>
                  <a:rPr lang="en-US" sz="1000" b="0" dirty="0">
                    <a:latin typeface="Calibri"/>
                    <a:ea typeface="맑은 고딕"/>
                    <a:cs typeface="Times New Roman"/>
                  </a:rPr>
                  <a:t> 3 GeV/c</a:t>
                </a:r>
              </a:p>
            </p:txBody>
          </p:sp>
        </mc:Choice>
        <mc:Fallback xmlns="">
          <p:sp>
            <p:nvSpPr>
              <p:cNvPr id="16" name="내용 개체 틀 5">
                <a:extLst>
                  <a:ext uri="{FF2B5EF4-FFF2-40B4-BE49-F238E27FC236}">
                    <a16:creationId xmlns:a16="http://schemas.microsoft.com/office/drawing/2014/main" id="{A44F1056-F716-3D27-F00B-0DC5FDEB93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2128" y="2049924"/>
                <a:ext cx="2020250" cy="698156"/>
              </a:xfrm>
              <a:prstGeom prst="rect">
                <a:avLst/>
              </a:prstGeom>
              <a:blipFill>
                <a:blip r:embed="rId9"/>
                <a:stretch>
                  <a:fillRect t="-695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내용 개체 틀 5">
                <a:extLst>
                  <a:ext uri="{FF2B5EF4-FFF2-40B4-BE49-F238E27FC236}">
                    <a16:creationId xmlns:a16="http://schemas.microsoft.com/office/drawing/2014/main" id="{EB80505C-E4EE-77BF-8483-C4276E16BD3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548403" y="2049924"/>
                <a:ext cx="2020250" cy="698156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50000"/>
                  </a:lnSpc>
                  <a:buNone/>
                </a:pPr>
                <a:r>
                  <a:rPr lang="en-US" sz="1000" dirty="0">
                    <a:latin typeface="Calibri"/>
                    <a:ea typeface="맑은 고딕"/>
                    <a:cs typeface="Times New Roman"/>
                  </a:rPr>
                  <a:t>CMS </a:t>
                </a:r>
                <a:r>
                  <a:rPr lang="en-US" sz="1000" dirty="0" err="1">
                    <a:latin typeface="Calibri"/>
                    <a:ea typeface="맑은 고딕"/>
                    <a:cs typeface="Times New Roman"/>
                  </a:rPr>
                  <a:t>pPb</a:t>
                </a:r>
                <a:r>
                  <a:rPr lang="en-US" sz="1000" dirty="0">
                    <a:latin typeface="Calibri"/>
                    <a:ea typeface="맑은 고딕"/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ko-KR" sz="1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ko-KR" sz="10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altLang="ko-KR" sz="10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ko-KR" sz="10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 altLang="ko-KR" sz="10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=</m:t>
                    </m:r>
                  </m:oMath>
                </a14:m>
                <a:r>
                  <a:rPr lang="en-US" sz="1000" b="0" dirty="0">
                    <a:latin typeface="Calibri"/>
                    <a:ea typeface="맑은 고딕"/>
                    <a:cs typeface="Times New Roman"/>
                  </a:rPr>
                  <a:t>5.02 TeV</a:t>
                </a:r>
              </a:p>
              <a:p>
                <a:pPr marL="0" indent="0">
                  <a:lnSpc>
                    <a:spcPct val="50000"/>
                  </a:lnSpc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1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ko-KR" sz="1000" b="0" i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ko-KR" sz="1000" b="0" i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offline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ko-KR" sz="1000" b="0" i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trk</m:t>
                        </m:r>
                      </m:sup>
                    </m:sSubSup>
                    <m:r>
                      <a:rPr lang="en-US" altLang="ko-KR" sz="1000" b="0" i="1" smtClean="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≥</m:t>
                    </m:r>
                  </m:oMath>
                </a14:m>
                <a:r>
                  <a:rPr lang="en-US" altLang="ko-KR" sz="1000" b="0" i="0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110 </a:t>
                </a:r>
              </a:p>
              <a:p>
                <a:pPr marL="0" indent="0">
                  <a:lnSpc>
                    <a:spcPct val="50000"/>
                  </a:lnSpc>
                  <a:buNone/>
                </a:pPr>
                <a14:m>
                  <m:oMath xmlns:m="http://schemas.openxmlformats.org/officeDocument/2006/math">
                    <m:r>
                      <a:rPr lang="en-US" altLang="ko-KR" sz="1000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1</m:t>
                    </m:r>
                    <m:r>
                      <a:rPr lang="en-US" altLang="ko-KR" sz="10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≤</m:t>
                    </m:r>
                    <m:sSub>
                      <m:sSubPr>
                        <m:ctrlPr>
                          <a:rPr lang="en-US" altLang="ko-KR" sz="1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𝑝</m:t>
                        </m:r>
                      </m:e>
                      <m:sub>
                        <m:r>
                          <a:rPr lang="en-US" altLang="ko-KR" sz="10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𝑇</m:t>
                        </m:r>
                      </m:sub>
                    </m:sSub>
                    <m:r>
                      <a:rPr lang="en-US" altLang="ko-KR" sz="1000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&lt;</m:t>
                    </m:r>
                  </m:oMath>
                </a14:m>
                <a:r>
                  <a:rPr lang="en-US" sz="1000" b="0" dirty="0">
                    <a:latin typeface="Calibri"/>
                    <a:ea typeface="맑은 고딕"/>
                    <a:cs typeface="Times New Roman"/>
                  </a:rPr>
                  <a:t> 3 GeV/c</a:t>
                </a:r>
              </a:p>
            </p:txBody>
          </p:sp>
        </mc:Choice>
        <mc:Fallback xmlns="">
          <p:sp>
            <p:nvSpPr>
              <p:cNvPr id="19" name="내용 개체 틀 5">
                <a:extLst>
                  <a:ext uri="{FF2B5EF4-FFF2-40B4-BE49-F238E27FC236}">
                    <a16:creationId xmlns:a16="http://schemas.microsoft.com/office/drawing/2014/main" id="{EB80505C-E4EE-77BF-8483-C4276E16B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48403" y="2049924"/>
                <a:ext cx="2020250" cy="698156"/>
              </a:xfrm>
              <a:prstGeom prst="rect">
                <a:avLst/>
              </a:prstGeom>
              <a:blipFill>
                <a:blip r:embed="rId10"/>
                <a:stretch>
                  <a:fillRect t="-695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직선 연결선 20">
            <a:extLst>
              <a:ext uri="{FF2B5EF4-FFF2-40B4-BE49-F238E27FC236}">
                <a16:creationId xmlns:a16="http://schemas.microsoft.com/office/drawing/2014/main" id="{7C80AD1D-1E4C-F33E-4489-6FEE5F7EE4B6}"/>
              </a:ext>
            </a:extLst>
          </p:cNvPr>
          <p:cNvCxnSpPr/>
          <p:nvPr/>
        </p:nvCxnSpPr>
        <p:spPr>
          <a:xfrm>
            <a:off x="6096000" y="2051258"/>
            <a:ext cx="0" cy="276828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B6199A6-27B8-3DC9-6BDE-55AE79F5F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4</a:t>
            </a:fld>
            <a:endParaRPr lang="en-US" altLang="ko-KR"/>
          </a:p>
        </p:txBody>
      </p:sp>
      <p:sp>
        <p:nvSpPr>
          <p:cNvPr id="13" name="내용 개체 틀 5">
            <a:extLst>
              <a:ext uri="{FF2B5EF4-FFF2-40B4-BE49-F238E27FC236}">
                <a16:creationId xmlns:a16="http://schemas.microsoft.com/office/drawing/2014/main" id="{1CD52A60-30AC-AAE0-8CDB-174213D24DF1}"/>
              </a:ext>
            </a:extLst>
          </p:cNvPr>
          <p:cNvSpPr txBox="1">
            <a:spLocks/>
          </p:cNvSpPr>
          <p:nvPr/>
        </p:nvSpPr>
        <p:spPr>
          <a:xfrm>
            <a:off x="1070839" y="1664988"/>
            <a:ext cx="1702747" cy="42177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atin typeface="Calibri"/>
                <a:ea typeface="맑은 고딕"/>
                <a:cs typeface="Times New Roman"/>
              </a:rPr>
              <a:t>Low multiplicity</a:t>
            </a:r>
          </a:p>
        </p:txBody>
      </p:sp>
      <p:sp>
        <p:nvSpPr>
          <p:cNvPr id="17" name="내용 개체 틀 5">
            <a:extLst>
              <a:ext uri="{FF2B5EF4-FFF2-40B4-BE49-F238E27FC236}">
                <a16:creationId xmlns:a16="http://schemas.microsoft.com/office/drawing/2014/main" id="{C1BDFC07-7053-8B3E-571C-9E64062BC786}"/>
              </a:ext>
            </a:extLst>
          </p:cNvPr>
          <p:cNvSpPr txBox="1">
            <a:spLocks/>
          </p:cNvSpPr>
          <p:nvPr/>
        </p:nvSpPr>
        <p:spPr>
          <a:xfrm>
            <a:off x="7062026" y="1628146"/>
            <a:ext cx="1702747" cy="42177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atin typeface="Calibri"/>
                <a:ea typeface="맑은 고딕"/>
                <a:cs typeface="Times New Roman"/>
              </a:rPr>
              <a:t>Low multiplicity</a:t>
            </a:r>
          </a:p>
        </p:txBody>
      </p:sp>
      <p:sp>
        <p:nvSpPr>
          <p:cNvPr id="20" name="내용 개체 틀 5">
            <a:extLst>
              <a:ext uri="{FF2B5EF4-FFF2-40B4-BE49-F238E27FC236}">
                <a16:creationId xmlns:a16="http://schemas.microsoft.com/office/drawing/2014/main" id="{E7FD9F23-B566-7D13-AA06-59E4586114AF}"/>
              </a:ext>
            </a:extLst>
          </p:cNvPr>
          <p:cNvSpPr txBox="1">
            <a:spLocks/>
          </p:cNvSpPr>
          <p:nvPr/>
        </p:nvSpPr>
        <p:spPr>
          <a:xfrm>
            <a:off x="3749685" y="1637573"/>
            <a:ext cx="1702747" cy="42177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atin typeface="Calibri"/>
                <a:ea typeface="맑은 고딕"/>
                <a:cs typeface="Times New Roman"/>
              </a:rPr>
              <a:t>High multiplicity</a:t>
            </a:r>
          </a:p>
        </p:txBody>
      </p:sp>
      <p:sp>
        <p:nvSpPr>
          <p:cNvPr id="22" name="내용 개체 틀 5">
            <a:extLst>
              <a:ext uri="{FF2B5EF4-FFF2-40B4-BE49-F238E27FC236}">
                <a16:creationId xmlns:a16="http://schemas.microsoft.com/office/drawing/2014/main" id="{C3C89FA4-F4EE-18F8-F363-AE373F006438}"/>
              </a:ext>
            </a:extLst>
          </p:cNvPr>
          <p:cNvSpPr txBox="1">
            <a:spLocks/>
          </p:cNvSpPr>
          <p:nvPr/>
        </p:nvSpPr>
        <p:spPr>
          <a:xfrm>
            <a:off x="9877158" y="1668067"/>
            <a:ext cx="1702747" cy="42177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atin typeface="Calibri"/>
                <a:ea typeface="맑은 고딕"/>
                <a:cs typeface="Times New Roman"/>
              </a:rPr>
              <a:t>High multiplicity</a:t>
            </a:r>
          </a:p>
        </p:txBody>
      </p:sp>
    </p:spTree>
    <p:extLst>
      <p:ext uri="{BB962C8B-B14F-4D97-AF65-F5344CB8AC3E}">
        <p14:creationId xmlns:p14="http://schemas.microsoft.com/office/powerpoint/2010/main" val="2283073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C99F4F-E7B4-3250-CB92-0CE4221851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1CFEA7E7-50B9-253D-6EC7-2465BD6B3B7A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EE7ACB02-AD3B-A74E-165C-EEC68F503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4855D-0D48-4ADD-AD30-6EB184B3D1AC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3A06D977-4A6E-4CE1-071E-923D26A6ECB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78246" y="1125847"/>
                <a:ext cx="11522076" cy="4961714"/>
              </a:xfrm>
            </p:spPr>
            <p:txBody>
              <a:bodyPr vert="horz" lIns="91440" tIns="45720" rIns="91440" bIns="45720" rtlCol="0" anchor="t">
                <a:noAutofit/>
              </a:bodyPr>
              <a:lstStyle/>
              <a:p>
                <a:pPr marL="742950" indent="-742950">
                  <a:buFont typeface="+mj-lt"/>
                  <a:buAutoNum type="romanUcPeriod" startAt="2"/>
                </a:pPr>
                <a:r>
                  <a:rPr lang="en-US" sz="2400" dirty="0">
                    <a:ea typeface="맑은 고딕" panose="020F0502020204030204"/>
                  </a:rPr>
                  <a:t>Motivation</a:t>
                </a:r>
              </a:p>
              <a:p>
                <a:pPr marL="457200" lvl="1" indent="0">
                  <a:buNone/>
                </a:pPr>
                <a:r>
                  <a:rPr lang="en-US" altLang="ko-KR" sz="2000" dirty="0">
                    <a:ea typeface="Cambria Math" panose="02040503050406030204" pitchFamily="18" charset="0"/>
                    <a:cs typeface="Times New Roman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ko-KR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↳</m:t>
                    </m:r>
                  </m:oMath>
                </a14:m>
                <a:r>
                  <a:rPr lang="en-US" altLang="ko-KR" sz="2000" dirty="0">
                    <a:latin typeface="Calibri"/>
                    <a:ea typeface="맑은 고딕"/>
                    <a:cs typeface="Times New Roman"/>
                  </a:rPr>
                  <a:t>  </a:t>
                </a:r>
                <a:r>
                  <a:rPr lang="en-US" sz="2000" dirty="0">
                    <a:ea typeface="맑은 고딕" panose="020F0502020204030204"/>
                  </a:rPr>
                  <a:t>Long range region(</a:t>
                </a:r>
                <a14:m>
                  <m:oMath xmlns:m="http://schemas.openxmlformats.org/officeDocument/2006/math">
                    <m:r>
                      <a:rPr lang="en-US" altLang="ko-KR" sz="2000">
                        <a:latin typeface="Cambria Math" panose="02040503050406030204" pitchFamily="18" charset="0"/>
                        <a:ea typeface="맑은 고딕" panose="020F0502020204030204"/>
                      </a:rPr>
                      <m:t>2&lt;</m:t>
                    </m:r>
                    <m:d>
                      <m:dPr>
                        <m:begChr m:val="|"/>
                        <m:endChr m:val="|"/>
                        <m:ctrlPr>
                          <a:rPr lang="en-US" altLang="ko-KR" sz="2000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ko-KR" sz="2000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Δ</m:t>
                        </m:r>
                        <m:r>
                          <a:rPr lang="en-US" altLang="ko-KR" sz="2000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𝜂</m:t>
                        </m:r>
                      </m:e>
                    </m:d>
                    <m:r>
                      <a:rPr lang="en-US" altLang="ko-KR" sz="2000" i="1">
                        <a:latin typeface="Cambria Math" panose="02040503050406030204" pitchFamily="18" charset="0"/>
                        <a:ea typeface="맑은 고딕" panose="020F0502020204030204"/>
                      </a:rPr>
                      <m:t>&lt;4</m:t>
                    </m:r>
                  </m:oMath>
                </a14:m>
                <a:r>
                  <a:rPr lang="en-US" sz="2000" dirty="0">
                    <a:ea typeface="맑은 고딕" panose="020F0502020204030204"/>
                  </a:rPr>
                  <a:t>)  </a:t>
                </a:r>
                <a14:m>
                  <m:oMath xmlns:m="http://schemas.openxmlformats.org/officeDocument/2006/math">
                    <m:r>
                      <a:rPr lang="en-US" altLang="ko-KR" sz="2000" b="0" i="1" smtClean="0">
                        <a:latin typeface="Cambria Math" panose="02040503050406030204" pitchFamily="18" charset="0"/>
                        <a:ea typeface="맑은 고딕" panose="020F0502020204030204"/>
                      </a:rPr>
                      <m:t>→</m:t>
                    </m:r>
                  </m:oMath>
                </a14:m>
                <a:r>
                  <a:rPr lang="en-US" sz="2000" dirty="0">
                    <a:ea typeface="맑은 고딕" panose="020F0502020204030204"/>
                  </a:rPr>
                  <a:t>  </a:t>
                </a:r>
                <a:r>
                  <a:rPr lang="en-US" sz="2000" b="1" i="1" dirty="0">
                    <a:ea typeface="맑은 고딕" panose="020F0502020204030204"/>
                  </a:rPr>
                  <a:t>the early-stage dynamics </a:t>
                </a:r>
                <a:r>
                  <a:rPr lang="en-US" sz="2000" dirty="0">
                    <a:ea typeface="맑은 고딕" panose="020F0502020204030204"/>
                  </a:rPr>
                  <a:t>after collisions.</a:t>
                </a:r>
              </a:p>
              <a:p>
                <a:pPr marL="1200150" lvl="1" indent="-742950">
                  <a:buFont typeface="Courier New"/>
                  <a:buChar char="o"/>
                </a:pPr>
                <a:endParaRPr lang="en-US" sz="2000" dirty="0">
                  <a:ea typeface="맑은 고딕" panose="020F0502020204030204"/>
                </a:endParaRPr>
              </a:p>
              <a:p>
                <a:pPr marL="1200150" lvl="1" indent="-742950">
                  <a:buFont typeface="Courier New"/>
                  <a:buChar char="o"/>
                </a:pPr>
                <a:r>
                  <a:rPr lang="en-US" altLang="ko-KR" sz="2000" b="1" dirty="0">
                    <a:solidFill>
                      <a:srgbClr val="7030A0"/>
                    </a:solidFill>
                    <a:ea typeface="맑은 고딕" panose="020F0502020204030204"/>
                  </a:rPr>
                  <a:t>Explained </a:t>
                </a:r>
              </a:p>
              <a:p>
                <a:pPr marL="457200" lvl="1" indent="0">
                  <a:buNone/>
                </a:pPr>
                <a:r>
                  <a:rPr lang="en-US" altLang="ko-KR" sz="2000" b="1" dirty="0">
                    <a:solidFill>
                      <a:srgbClr val="7030A0"/>
                    </a:solidFill>
                    <a:ea typeface="맑은 고딕" panose="020F0502020204030204"/>
                  </a:rPr>
                  <a:t>	</a:t>
                </a:r>
                <a:r>
                  <a:rPr lang="en-US" altLang="ko-KR" sz="1600" dirty="0"/>
                  <a:t>The ridge observed in </a:t>
                </a:r>
                <a:r>
                  <a:rPr lang="en-US" altLang="ko-KR" sz="1600" b="1" dirty="0"/>
                  <a:t>heavy-ion collisions</a:t>
                </a:r>
                <a:r>
                  <a:rPr lang="en-US" altLang="ko-KR" sz="1600" dirty="0"/>
                  <a:t> is understood as a consequence of </a:t>
                </a:r>
                <a:r>
                  <a:rPr lang="en-US" altLang="ko-KR" sz="1600" b="1" dirty="0"/>
                  <a:t>QGP collective flow</a:t>
                </a:r>
                <a:r>
                  <a:rPr lang="en-US" altLang="ko-KR" sz="1600" dirty="0"/>
                  <a:t>.</a:t>
                </a:r>
                <a:r>
                  <a:rPr lang="en-US" altLang="ko-KR" sz="2000" dirty="0">
                    <a:ea typeface="맑은 고딕" panose="020F0502020204030204"/>
                  </a:rPr>
                  <a:t>		        </a:t>
                </a:r>
                <a:endParaRPr lang="en-US" sz="2000" b="1" dirty="0">
                  <a:ea typeface="맑은 고딕" panose="020F0502020204030204"/>
                </a:endParaRPr>
              </a:p>
              <a:p>
                <a:pPr marL="1200150" lvl="1" indent="-742950">
                  <a:buFont typeface="Courier New"/>
                  <a:buChar char="o"/>
                </a:pPr>
                <a:r>
                  <a:rPr lang="en-US" sz="2000" b="1" dirty="0">
                    <a:solidFill>
                      <a:srgbClr val="FF0000"/>
                    </a:solidFill>
                    <a:ea typeface="맑은 고딕" panose="020F0502020204030204"/>
                  </a:rPr>
                  <a:t>Problem   </a:t>
                </a:r>
              </a:p>
              <a:p>
                <a:pPr marL="914400" lvl="2" indent="0">
                  <a:buNone/>
                </a:pPr>
                <a:r>
                  <a:rPr lang="en-US" altLang="ko-KR" sz="1600" dirty="0"/>
                  <a:t>In </a:t>
                </a:r>
                <a:r>
                  <a:rPr lang="en-US" altLang="ko-KR" sz="1600" b="1" dirty="0"/>
                  <a:t>small systems (p–p and p–Pb)</a:t>
                </a:r>
                <a:r>
                  <a:rPr lang="en-US" altLang="ko-KR" sz="1600" dirty="0"/>
                  <a:t>, the existence of a QGP is </a:t>
                </a:r>
                <a:r>
                  <a:rPr lang="en-US" altLang="ko-KR" sz="1600" b="1" dirty="0"/>
                  <a:t>uncertain</a:t>
                </a:r>
                <a:r>
                  <a:rPr lang="en-US" altLang="ko-KR" sz="1600" dirty="0"/>
                  <a:t>,</a:t>
                </a:r>
              </a:p>
              <a:p>
                <a:pPr marL="914400" lvl="2" indent="0">
                  <a:buNone/>
                </a:pPr>
                <a:r>
                  <a:rPr lang="en-US" altLang="ko-KR" sz="1600" dirty="0"/>
                  <a:t> and the origin of the ridge remains </a:t>
                </a:r>
                <a:r>
                  <a:rPr lang="en-US" altLang="ko-KR" sz="1600" b="1" dirty="0"/>
                  <a:t>unclear</a:t>
                </a:r>
                <a:r>
                  <a:rPr lang="en-US" altLang="ko-KR" sz="1600" dirty="0"/>
                  <a:t>.</a:t>
                </a:r>
                <a:endParaRPr lang="en-US" sz="1600" dirty="0">
                  <a:ea typeface="맑은 고딕" panose="020F0502020204030204"/>
                </a:endParaRPr>
              </a:p>
              <a:p>
                <a:pPr marL="457200" lvl="1" indent="0">
                  <a:buNone/>
                </a:pPr>
                <a:endParaRPr lang="en-US" sz="2000" dirty="0">
                  <a:ea typeface="맑은 고딕" panose="020F0502020204030204"/>
                </a:endParaRPr>
              </a:p>
              <a:p>
                <a:pPr marL="1200150" lvl="1" indent="-742950">
                  <a:buFont typeface="Courier New"/>
                  <a:buChar char="o"/>
                </a:pPr>
                <a:r>
                  <a:rPr lang="en-US" sz="2000" b="1" dirty="0">
                    <a:solidFill>
                      <a:srgbClr val="0070C0"/>
                    </a:solidFill>
                    <a:ea typeface="맑은 고딕" panose="020F0502020204030204"/>
                  </a:rPr>
                  <a:t>Goal        </a:t>
                </a:r>
              </a:p>
              <a:p>
                <a:pPr marL="914400" lvl="2" indent="0">
                  <a:lnSpc>
                    <a:spcPct val="120000"/>
                  </a:lnSpc>
                  <a:buNone/>
                </a:pPr>
                <a:r>
                  <a:rPr lang="en-US" altLang="ko-KR" sz="1600" dirty="0"/>
                  <a:t>Investigate the </a:t>
                </a:r>
                <a:r>
                  <a:rPr lang="en-US" altLang="ko-KR" sz="1600" b="1" dirty="0"/>
                  <a:t>ridge structure in p–Pb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ko-KR" sz="1600" b="1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ko-KR" sz="1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1600" b="1" i="1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1600" b="1" i="1" smtClean="0">
                                <a:latin typeface="Cambria Math" panose="02040503050406030204" pitchFamily="18" charset="0"/>
                              </a:rPr>
                              <m:t>𝑵𝑵</m:t>
                            </m:r>
                          </m:sub>
                        </m:sSub>
                      </m:e>
                    </m:rad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𝟎𝟐</m:t>
                    </m:r>
                  </m:oMath>
                </a14:m>
                <a:r>
                  <a:rPr lang="en-US" altLang="ko-KR" sz="1600" b="1" dirty="0"/>
                  <a:t> TeV</a:t>
                </a:r>
                <a:r>
                  <a:rPr lang="en-US" altLang="ko-KR" sz="1600" dirty="0"/>
                  <a:t>,</a:t>
                </a:r>
                <a:br>
                  <a:rPr lang="en-US" altLang="ko-KR" sz="1600" dirty="0"/>
                </a:br>
                <a:r>
                  <a:rPr lang="en-US" altLang="ko-KR" sz="1600" dirty="0"/>
                  <a:t>extending previous studies in </a:t>
                </a:r>
                <a:r>
                  <a:rPr lang="en-US" altLang="ko-KR" sz="1600" b="1" dirty="0"/>
                  <a:t>p–p collisions at 7 TeV and 13 TeV</a:t>
                </a:r>
                <a:r>
                  <a:rPr lang="en-US" altLang="ko-KR" sz="1600" dirty="0"/>
                  <a:t>. </a:t>
                </a:r>
                <a:r>
                  <a:rPr lang="en-US" altLang="ko-KR" sz="1400" dirty="0"/>
                  <a:t>(PRC 84 (2011)024901, NPA 1047 (2024) 122875)</a:t>
                </a:r>
              </a:p>
            </p:txBody>
          </p:sp>
        </mc:Choice>
        <mc:Fallback xmlns="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3A06D977-4A6E-4CE1-071E-923D26A6EC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8246" y="1125847"/>
                <a:ext cx="11522076" cy="4961714"/>
              </a:xfrm>
              <a:blipFill>
                <a:blip r:embed="rId3"/>
                <a:stretch>
                  <a:fillRect l="-952" t="-258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EB61B17-FDC3-DB81-5CB7-FBBEA69DA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/>
              <a:t>Baryons 2025</a:t>
            </a:r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600DE2AF-EB74-C738-8A70-60CA5DA2F0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77DA61D-CDCE-E527-0AD1-768B1BD080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C3272D8B-5DD7-3D9C-7F6C-0B1E63564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29" y="89616"/>
            <a:ext cx="8823036" cy="660111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altLang="ko-KR" sz="3200" dirty="0">
                <a:latin typeface="Calibri"/>
                <a:ea typeface="맑은 고딕"/>
                <a:cs typeface="Times New Roman"/>
              </a:rPr>
              <a:t>Introduction</a:t>
            </a: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A602FCA-DD95-C783-95BB-DD80D295D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55512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C1B018-D56B-6B8B-89CE-506D00932F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85DDE38F-C205-7DBA-6895-0526D3FCC769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BBEAD6D7-ED42-9D37-A6AE-9BB1B20DC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E9EBA-5AC1-4415-8750-883F6F9437C1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77167E3A-EEA6-FFA3-E177-D6A11C436CB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8407" y="944645"/>
                <a:ext cx="11287033" cy="4961714"/>
              </a:xfrm>
            </p:spPr>
            <p:txBody>
              <a:bodyPr vert="horz" lIns="91440" tIns="45720" rIns="91440" bIns="45720" rtlCol="0" anchor="t">
                <a:noAutofit/>
              </a:bodyPr>
              <a:lstStyle/>
              <a:p>
                <a:pPr marL="742950" indent="-742950">
                  <a:buFont typeface="+mj-lt"/>
                  <a:buAutoNum type="romanUcPeriod"/>
                </a:pP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Momentum kick model with multiplicity dependence (</a:t>
                </a:r>
                <a:r>
                  <a:rPr lang="en-US" sz="2400" dirty="0" err="1">
                    <a:latin typeface="Calibri"/>
                    <a:ea typeface="맑은 고딕"/>
                    <a:cs typeface="Times New Roman"/>
                  </a:rPr>
                  <a:t>MKMwM</a:t>
                </a: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)</a:t>
                </a:r>
                <a:endParaRPr lang="en-US" sz="2400" dirty="0">
                  <a:latin typeface="맑은 고딕" panose="020F0502020204030204"/>
                  <a:ea typeface="맑은 고딕"/>
                  <a:cs typeface="Times New Roman"/>
                </a:endParaRPr>
              </a:p>
              <a:p>
                <a:pPr marL="457200" lvl="1" indent="0">
                  <a:buNone/>
                </a:pPr>
                <a:endParaRPr lang="en-US" sz="2000" dirty="0">
                  <a:ea typeface="Cambria Math" panose="02040503050406030204" pitchFamily="18" charset="0"/>
                  <a:cs typeface="Times New Roman"/>
                </a:endParaRPr>
              </a:p>
              <a:p>
                <a:pPr marL="457200" lvl="1" indent="0">
                  <a:buNone/>
                </a:pPr>
                <a:r>
                  <a:rPr lang="en-US" sz="2000" dirty="0">
                    <a:ea typeface="Cambria Math" panose="02040503050406030204" pitchFamily="18" charset="0"/>
                    <a:cs typeface="Times New Roman"/>
                  </a:rPr>
                  <a:t>	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↳</m:t>
                    </m:r>
                  </m:oMath>
                </a14:m>
                <a:r>
                  <a:rPr lang="en-US" sz="2000" dirty="0">
                    <a:latin typeface="Calibri"/>
                    <a:ea typeface="맑은 고딕"/>
                    <a:cs typeface="Times New Roman"/>
                  </a:rPr>
                  <a:t>  A jet kicks nearby medium </a:t>
                </a:r>
                <a:r>
                  <a:rPr lang="en-US" sz="2000" dirty="0" err="1">
                    <a:latin typeface="Calibri"/>
                    <a:ea typeface="맑은 고딕"/>
                    <a:cs typeface="Times New Roman"/>
                  </a:rPr>
                  <a:t>partons</a:t>
                </a:r>
                <a:r>
                  <a:rPr lang="en-US" sz="2000" dirty="0">
                    <a:latin typeface="Calibri"/>
                    <a:ea typeface="맑은 고딕"/>
                    <a:cs typeface="Times New Roman"/>
                  </a:rPr>
                  <a:t> that then spread over the long-range near-side</a:t>
                </a:r>
              </a:p>
              <a:p>
                <a:pPr marL="457200" lvl="1" indent="0">
                  <a:buNone/>
                </a:pPr>
                <a:r>
                  <a:rPr lang="en-US" sz="2000" dirty="0">
                    <a:latin typeface="Calibri"/>
                    <a:ea typeface="맑은 고딕"/>
                    <a:cs typeface="Times New Roman"/>
                  </a:rPr>
                  <a:t>		,forming the ridge structure.</a:t>
                </a:r>
              </a:p>
              <a:p>
                <a:pPr marL="1200150" lvl="1" indent="-742950">
                  <a:buFont typeface="Courier New"/>
                  <a:buChar char="o"/>
                </a:pPr>
                <a:endParaRPr lang="en-US" sz="2000" dirty="0">
                  <a:latin typeface="Calibri"/>
                  <a:ea typeface="맑은 고딕"/>
                  <a:cs typeface="Times New Roman"/>
                </a:endParaRPr>
              </a:p>
              <a:p>
                <a:pPr marL="1200150" lvl="1" indent="-742950">
                  <a:buFont typeface="Courier New"/>
                  <a:buChar char="o"/>
                </a:pPr>
                <a:endParaRPr lang="en-US" sz="2000" dirty="0">
                  <a:ea typeface="맑은 고딕" panose="020F0502020204030204"/>
                </a:endParaRPr>
              </a:p>
            </p:txBody>
          </p:sp>
        </mc:Choice>
        <mc:Fallback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77167E3A-EEA6-FFA3-E177-D6A11C436C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8407" y="944645"/>
                <a:ext cx="11287033" cy="4961714"/>
              </a:xfrm>
              <a:blipFill>
                <a:blip r:embed="rId2"/>
                <a:stretch>
                  <a:fillRect l="-864" t="-184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4C8373D-BBF5-97AC-B7C0-AEEC4DB08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/>
              <a:t>Baryons 2025</a:t>
            </a:r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92272ED1-22E9-7118-0049-BA8AF96DCA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D743EDF-70CD-615B-36A1-F14601B825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17E95F77-5B13-32D4-137D-958142A65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29" y="89616"/>
            <a:ext cx="8823036" cy="660111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altLang="ko-KR" sz="3200" dirty="0">
                <a:latin typeface="Calibri"/>
                <a:ea typeface="맑은 고딕"/>
                <a:cs typeface="Times New Roman"/>
              </a:rPr>
              <a:t>Theory</a:t>
            </a:r>
          </a:p>
        </p:txBody>
      </p:sp>
      <p:pic>
        <p:nvPicPr>
          <p:cNvPr id="5" name="그림 4" descr="원, 자전거, 교통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4C91AA30-C574-5E49-F213-840A773A35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99" y="2654074"/>
            <a:ext cx="5030453" cy="2807317"/>
          </a:xfrm>
          <a:prstGeom prst="rect">
            <a:avLst/>
          </a:prstGeom>
        </p:spPr>
      </p:pic>
      <p:sp>
        <p:nvSpPr>
          <p:cNvPr id="7" name="내용 개체 틀 5">
            <a:extLst>
              <a:ext uri="{FF2B5EF4-FFF2-40B4-BE49-F238E27FC236}">
                <a16:creationId xmlns:a16="http://schemas.microsoft.com/office/drawing/2014/main" id="{30ECB16C-1E58-417D-4206-00424B874EFB}"/>
              </a:ext>
            </a:extLst>
          </p:cNvPr>
          <p:cNvSpPr txBox="1">
            <a:spLocks/>
          </p:cNvSpPr>
          <p:nvPr/>
        </p:nvSpPr>
        <p:spPr>
          <a:xfrm>
            <a:off x="2382779" y="5853506"/>
            <a:ext cx="6930356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atin typeface="Calibri"/>
                <a:ea typeface="맑은 고딕"/>
                <a:cs typeface="Times New Roman"/>
              </a:rPr>
              <a:t>Fig. 4. Geometric representation of yield fragmentation in the MKM.</a:t>
            </a:r>
          </a:p>
        </p:txBody>
      </p:sp>
      <p:pic>
        <p:nvPicPr>
          <p:cNvPr id="9" name="그림 8" descr="스크린샷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1932B6B0-74CF-B52C-858D-7CDCFE2371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6081" y="2704076"/>
            <a:ext cx="3633969" cy="3022948"/>
          </a:xfrm>
          <a:prstGeom prst="rect">
            <a:avLst/>
          </a:prstGeom>
        </p:spPr>
      </p:pic>
      <p:sp>
        <p:nvSpPr>
          <p:cNvPr id="13" name="Oval 18">
            <a:extLst>
              <a:ext uri="{FF2B5EF4-FFF2-40B4-BE49-F238E27FC236}">
                <a16:creationId xmlns:a16="http://schemas.microsoft.com/office/drawing/2014/main" id="{D3339E96-9B24-6410-0716-98767851E176}"/>
              </a:ext>
            </a:extLst>
          </p:cNvPr>
          <p:cNvSpPr/>
          <p:nvPr/>
        </p:nvSpPr>
        <p:spPr>
          <a:xfrm rot="19881686">
            <a:off x="9097255" y="4417760"/>
            <a:ext cx="1621102" cy="465207"/>
          </a:xfrm>
          <a:prstGeom prst="ellipse">
            <a:avLst/>
          </a:prstGeom>
          <a:noFill/>
          <a:ln w="28575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내용 개체 틀 5">
            <a:extLst>
              <a:ext uri="{FF2B5EF4-FFF2-40B4-BE49-F238E27FC236}">
                <a16:creationId xmlns:a16="http://schemas.microsoft.com/office/drawing/2014/main" id="{96C058E3-909F-E416-77E2-8A78E1A1949E}"/>
              </a:ext>
            </a:extLst>
          </p:cNvPr>
          <p:cNvSpPr txBox="1">
            <a:spLocks/>
          </p:cNvSpPr>
          <p:nvPr/>
        </p:nvSpPr>
        <p:spPr>
          <a:xfrm>
            <a:off x="4644239" y="3620605"/>
            <a:ext cx="2975367" cy="118988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800" dirty="0">
              <a:solidFill>
                <a:srgbClr val="FF0000"/>
              </a:solidFill>
              <a:latin typeface="Calibri"/>
              <a:ea typeface="맑은 고딕"/>
              <a:cs typeface="Times New Roman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2060"/>
                </a:solidFill>
                <a:latin typeface="Calibri"/>
                <a:ea typeface="맑은 고딕"/>
                <a:cs typeface="Times New Roman"/>
              </a:rPr>
              <a:t>Near-side ridge fragment</a:t>
            </a:r>
          </a:p>
        </p:txBody>
      </p: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id="{36E139C7-384E-8CD9-98CF-4D894ED15DAA}"/>
              </a:ext>
            </a:extLst>
          </p:cNvPr>
          <p:cNvCxnSpPr>
            <a:cxnSpLocks/>
          </p:cNvCxnSpPr>
          <p:nvPr/>
        </p:nvCxnSpPr>
        <p:spPr>
          <a:xfrm>
            <a:off x="3573961" y="3597339"/>
            <a:ext cx="1070278" cy="544334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C5AFA8DC-0937-72DA-E8F6-5C984D8A6E1C}"/>
              </a:ext>
            </a:extLst>
          </p:cNvPr>
          <p:cNvCxnSpPr>
            <a:cxnSpLocks/>
          </p:cNvCxnSpPr>
          <p:nvPr/>
        </p:nvCxnSpPr>
        <p:spPr>
          <a:xfrm>
            <a:off x="7118586" y="4198242"/>
            <a:ext cx="2194549" cy="672402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슬라이드 번호 개체 틀 14">
            <a:extLst>
              <a:ext uri="{FF2B5EF4-FFF2-40B4-BE49-F238E27FC236}">
                <a16:creationId xmlns:a16="http://schemas.microsoft.com/office/drawing/2014/main" id="{577FFA38-09C7-5D82-6AA2-FEE6D2FF2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38424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411C97-DCCC-E0D1-A0CA-FF836F59B3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02FA05E8-DE40-511F-D043-5CF6C44077F3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DD10368A-B379-13B5-767E-E08ED2A2D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939C-A97C-4CEB-BA9A-F3CF736BDF7E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360C01A8-2ED6-5A69-F19D-E52757F1ADA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3084" y="786218"/>
                <a:ext cx="11287033" cy="4961714"/>
              </a:xfrm>
            </p:spPr>
            <p:txBody>
              <a:bodyPr vert="horz" lIns="91440" tIns="45720" rIns="91440" bIns="45720" rtlCol="0" anchor="t">
                <a:noAutofit/>
              </a:bodyPr>
              <a:lstStyle/>
              <a:p>
                <a:pPr marL="1200150" lvl="1" indent="-742950">
                  <a:buFont typeface="Courier New"/>
                  <a:buChar char="o"/>
                </a:pPr>
                <a:r>
                  <a:rPr lang="en-US" dirty="0">
                    <a:latin typeface="Calibri"/>
                    <a:ea typeface="맑은 고딕"/>
                    <a:cs typeface="Times New Roman"/>
                  </a:rPr>
                  <a:t>Formalism </a:t>
                </a:r>
              </a:p>
              <a:p>
                <a:pPr marL="914400" lvl="2" indent="0">
                  <a:buNone/>
                </a:pPr>
                <a:endParaRPr lang="en-US" altLang="ko-KR" sz="1800" dirty="0">
                  <a:latin typeface="Calibri"/>
                  <a:ea typeface="맑은 고딕"/>
                  <a:cs typeface="Times New Roman"/>
                </a:endParaRPr>
              </a:p>
              <a:p>
                <a:pPr marL="914400" lvl="2" indent="0">
                  <a:buNone/>
                </a:pPr>
                <a:r>
                  <a:rPr lang="en-US" altLang="ko-KR" sz="1800" b="1" i="1" dirty="0">
                    <a:latin typeface="Calibri"/>
                    <a:ea typeface="맑은 고딕"/>
                    <a:cs typeface="Times New Roman"/>
                  </a:rPr>
                  <a:t>Ridge yield</a:t>
                </a:r>
                <a:r>
                  <a:rPr lang="en-US" altLang="ko-KR" sz="1800" dirty="0">
                    <a:latin typeface="Calibri"/>
                    <a:ea typeface="맑은 고딕"/>
                    <a:cs typeface="Times New Roman"/>
                  </a:rPr>
                  <a:t>	</a:t>
                </a:r>
                <a:endParaRPr lang="en-US" altLang="ko-KR" sz="18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/>
                </a:endParaRP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≔</m:t>
                    </m:r>
                  </m:oMath>
                </a14:m>
                <a:r>
                  <a:rPr lang="en-US" sz="1800" dirty="0">
                    <a:ea typeface="맑은 고딕" panose="020F0502020204030204"/>
                  </a:rPr>
                  <a:t> the ensemble average of </a:t>
                </a:r>
                <a:r>
                  <a:rPr lang="en-US" sz="1800" b="1" i="1" dirty="0">
                    <a:ea typeface="맑은 고딕" panose="020F0502020204030204"/>
                  </a:rPr>
                  <a:t>the final momentum distribution of the kicked </a:t>
                </a:r>
                <a:r>
                  <a:rPr lang="en-US" sz="1800" b="1" i="1" dirty="0" err="1">
                    <a:ea typeface="맑은 고딕" panose="020F0502020204030204"/>
                  </a:rPr>
                  <a:t>partons</a:t>
                </a:r>
                <a:endParaRPr lang="en-US" sz="1800" b="1" i="1" dirty="0">
                  <a:ea typeface="맑은 고딕" panose="020F0502020204030204"/>
                </a:endParaRPr>
              </a:p>
              <a:p>
                <a:pPr marL="914400" lvl="2" indent="0">
                  <a:buNone/>
                </a:pPr>
                <a:endParaRPr lang="en-US" sz="1600" b="1" i="1" dirty="0">
                  <a:ea typeface="맑은 고딕" panose="020F0502020204030204"/>
                </a:endParaRPr>
              </a:p>
              <a:p>
                <a:pPr marL="914400" lvl="2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맑은 고딕" panose="020F0502020204030204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800" i="0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trig</m:t>
                                    </m:r>
                                  </m:sub>
                                </m:sSub>
                              </m:den>
                            </m:f>
                            <m:f>
                              <m:f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𝑐h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𝑝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1800" i="1">
                                            <a:latin typeface="Cambria Math" panose="02040503050406030204" pitchFamily="18" charset="0"/>
                                            <a:ea typeface="맑은 고딕" panose="020F0502020204030204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  <a:ea typeface="맑은 고딕" panose="020F0502020204030204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  <a:ea typeface="맑은 고딕" panose="020F0502020204030204"/>
                                          </a:rPr>
                                          <m:t>𝑓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a:rPr lang="en-US" sz="1800" i="1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US" sz="1800" i="1" smtClean="0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𝑝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1800" i="1">
                                            <a:latin typeface="Cambria Math" panose="02040503050406030204" pitchFamily="18" charset="0"/>
                                            <a:ea typeface="맑은 고딕" panose="020F0502020204030204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  <a:ea typeface="맑은 고딕" panose="020F0502020204030204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  <a:ea typeface="맑은 고딕" panose="020F0502020204030204"/>
                                          </a:rPr>
                                          <m:t>𝑓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a:rPr lang="en-US" sz="1800" i="1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𝑑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 i="0" smtClean="0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Δ</m:t>
                                </m:r>
                                <m:r>
                                  <a:rPr lang="en-US" sz="1800" i="1" smtClean="0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𝜂</m:t>
                                </m:r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𝑑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ko-KR" sz="1800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Δ</m:t>
                                </m:r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𝜙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1800" i="0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ridge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  <a:ea typeface="맑은 고딕" panose="020F0502020204030204"/>
                      </a:rPr>
                      <m:t>=  </m:t>
                    </m:r>
                    <m:d>
                      <m:dPr>
                        <m:begChr m:val="⟨"/>
                        <m:endChr m:val="⟩"/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맑은 고딕" panose="020F0502020204030204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 </m:t>
                        </m:r>
                        <m:f>
                          <m:f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2</m:t>
                            </m:r>
                          </m:num>
                          <m:den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3</m:t>
                            </m:r>
                          </m:den>
                        </m:f>
                        <m:r>
                          <a:rPr lang="en-US" sz="1800" i="1" smtClean="0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⋅</m:t>
                        </m:r>
                        <m:nary>
                          <m:naryPr>
                            <m:chr m:val="∑"/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</m:ctrlPr>
                          </m:naryPr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𝑛</m:t>
                            </m:r>
                          </m:sub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𝑁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𝑓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𝑛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altLang="ko-KR" sz="1800" i="1"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⋅ 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ko-KR" sz="1800" i="1"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𝑑</m:t>
                                    </m:r>
                                    <m:sSub>
                                      <m:sSubPr>
                                        <m:ctrlPr>
                                          <a:rPr lang="en-US" altLang="ko-KR" sz="1800" i="1">
                                            <a:latin typeface="Cambria Math" panose="02040503050406030204" pitchFamily="18" charset="0"/>
                                            <a:ea typeface="맑은 고딕" panose="020F0502020204030204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sz="1800" i="1">
                                            <a:latin typeface="Cambria Math" panose="02040503050406030204" pitchFamily="18" charset="0"/>
                                            <a:ea typeface="맑은 고딕" panose="020F0502020204030204"/>
                                          </a:rPr>
                                          <m:t>𝐹</m:t>
                                        </m:r>
                                      </m:e>
                                      <m:sub>
                                        <m:r>
                                          <a:rPr lang="en-US" altLang="ko-KR" sz="1800" i="1">
                                            <a:latin typeface="Cambria Math" panose="02040503050406030204" pitchFamily="18" charset="0"/>
                                            <a:ea typeface="맑은 고딕" panose="020F0502020204030204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altLang="ko-KR" sz="1800" i="1">
                                            <a:latin typeface="Cambria Math" panose="02040503050406030204" pitchFamily="18" charset="0"/>
                                            <a:ea typeface="맑은 고딕" panose="020F0502020204030204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sz="1800" i="1">
                                            <a:latin typeface="Cambria Math" panose="02040503050406030204" pitchFamily="18" charset="0"/>
                                            <a:ea typeface="맑은 고딕" panose="020F0502020204030204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US" altLang="ko-KR" sz="1800" i="1">
                                                <a:latin typeface="Cambria Math" panose="02040503050406030204" pitchFamily="18" charset="0"/>
                                                <a:ea typeface="맑은 고딕" panose="020F0502020204030204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ko-KR" sz="1800" i="1">
                                                <a:latin typeface="Cambria Math" panose="02040503050406030204" pitchFamily="18" charset="0"/>
                                                <a:ea typeface="맑은 고딕" panose="020F0502020204030204"/>
                                              </a:rPr>
                                              <m:t>𝑇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ko-KR" sz="1800" i="1">
                                                <a:latin typeface="Cambria Math" panose="02040503050406030204" pitchFamily="18" charset="0"/>
                                                <a:ea typeface="맑은 고딕" panose="020F0502020204030204"/>
                                              </a:rPr>
                                              <m:t>𝑓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  <m: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𝑑</m:t>
                                    </m:r>
                                    <m:sSub>
                                      <m:sSubPr>
                                        <m:ctrlPr>
                                          <a:rPr lang="en-US" altLang="ko-KR" sz="1800" i="1">
                                            <a:latin typeface="Cambria Math" panose="02040503050406030204" pitchFamily="18" charset="0"/>
                                            <a:ea typeface="맑은 고딕" panose="020F0502020204030204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sz="1800" i="1">
                                            <a:latin typeface="Cambria Math" panose="02040503050406030204" pitchFamily="18" charset="0"/>
                                            <a:ea typeface="맑은 고딕" panose="020F0502020204030204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US" altLang="ko-KR" sz="1800" i="1">
                                                <a:latin typeface="Cambria Math" panose="02040503050406030204" pitchFamily="18" charset="0"/>
                                                <a:ea typeface="맑은 고딕" panose="020F0502020204030204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ko-KR" sz="1800" i="1">
                                                <a:latin typeface="Cambria Math" panose="02040503050406030204" pitchFamily="18" charset="0"/>
                                                <a:ea typeface="맑은 고딕" panose="020F0502020204030204"/>
                                              </a:rPr>
                                              <m:t>𝑇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ko-KR" sz="1800" i="1">
                                                <a:latin typeface="Cambria Math" panose="02040503050406030204" pitchFamily="18" charset="0"/>
                                                <a:ea typeface="맑은 고딕" panose="020F0502020204030204"/>
                                              </a:rPr>
                                              <m:t>𝑓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  <m: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𝑑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altLang="ko-KR" sz="1800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Δ</m:t>
                                    </m:r>
                                    <m: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𝜂</m:t>
                                    </m:r>
                                    <m: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𝑑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altLang="ko-KR" sz="1800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Δ</m:t>
                                    </m:r>
                                    <m:r>
                                      <a:rPr lang="en-US" altLang="ko-KR" sz="1800" i="1"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𝜙</m:t>
                                    </m:r>
                                  </m:den>
                                </m:f>
                              </m:e>
                            </m:d>
                          </m:e>
                        </m:nary>
                        <m:r>
                          <a:rPr lang="en-US" sz="1800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1800" i="1" dirty="0">
                    <a:latin typeface="Cambria Math" panose="02040503050406030204" pitchFamily="18" charset="0"/>
                    <a:ea typeface="맑은 고딕" panose="020F0502020204030204"/>
                  </a:rPr>
                  <a:t> </a:t>
                </a:r>
              </a:p>
              <a:p>
                <a:pPr marL="914400" lvl="2" indent="0" algn="ctr">
                  <a:buNone/>
                </a:pPr>
                <a:r>
                  <a:rPr lang="en-US" sz="1800" dirty="0">
                    <a:ea typeface="맑은 고딕" panose="020F0502020204030204"/>
                  </a:rPr>
                  <a:t>                               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맑은 고딕" panose="020F0502020204030204"/>
                      </a:rPr>
                      <m:t>≃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맑은 고딕" panose="020F0502020204030204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2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맑은 고딕" panose="020F0502020204030204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𝑓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𝑅</m:t>
                        </m:r>
                      </m:sub>
                    </m:sSub>
                    <m:r>
                      <a:rPr lang="en-US" sz="1800" i="1" smtClean="0">
                        <a:latin typeface="Cambria Math" panose="02040503050406030204" pitchFamily="18" charset="0"/>
                        <a:ea typeface="맑은 고딕" panose="020F0502020204030204"/>
                      </a:rPr>
                      <m:t>⋅</m:t>
                    </m:r>
                    <m:d>
                      <m:dPr>
                        <m:begChr m:val="⟨"/>
                        <m:endChr m:val="⟩"/>
                        <m:ctrlPr>
                          <a:rPr lang="en-US" sz="180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 panose="020F0502020204030204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 </m:t>
                        </m:r>
                        <m:sSub>
                          <m:sSubPr>
                            <m:ctrlP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𝑘</m:t>
                            </m:r>
                          </m:sub>
                        </m:sSub>
                        <m:r>
                          <a:rPr lang="en-US" sz="1800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 </m:t>
                        </m:r>
                      </m:e>
                    </m:d>
                    <m:r>
                      <a:rPr lang="en-US" sz="1800" i="1" smtClean="0">
                        <a:latin typeface="Cambria Math" panose="02040503050406030204" pitchFamily="18" charset="0"/>
                        <a:ea typeface="맑은 고딕" panose="020F0502020204030204"/>
                      </a:rPr>
                      <m:t>⋅</m:t>
                    </m:r>
                    <m:r>
                      <a:rPr lang="en-US" sz="1800" i="1">
                        <a:latin typeface="Cambria Math" panose="02040503050406030204" pitchFamily="18" charset="0"/>
                        <a:ea typeface="맑은 고딕" panose="020F0502020204030204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sz="180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 panose="020F0502020204030204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8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𝑑𝐹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ko-KR" sz="18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8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𝑝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ko-KR" sz="18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8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ko-KR" sz="18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𝑓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altLang="ko-KR" sz="18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US" altLang="ko-KR" sz="18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8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𝑝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ko-KR" sz="18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8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ko-KR" sz="18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𝑓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altLang="ko-KR" sz="18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𝑑</m:t>
                            </m:r>
                            <m:r>
                              <m:rPr>
                                <m:sty m:val="p"/>
                              </m:rPr>
                              <a:rPr lang="en-US" altLang="ko-KR" sz="180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Δ</m:t>
                            </m:r>
                            <m:r>
                              <a:rPr lang="en-US" altLang="ko-KR" sz="18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𝜂</m:t>
                            </m:r>
                            <m:r>
                              <a:rPr lang="en-US" altLang="ko-KR" sz="18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𝑑</m:t>
                            </m:r>
                            <m:r>
                              <m:rPr>
                                <m:sty m:val="p"/>
                              </m:rPr>
                              <a:rPr lang="en-US" altLang="ko-KR" sz="180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Δ</m:t>
                            </m:r>
                            <m:r>
                              <a:rPr lang="en-US" altLang="ko-KR" sz="18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𝜙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1800" dirty="0">
                    <a:solidFill>
                      <a:schemeClr val="accent5">
                        <a:lumMod val="75000"/>
                      </a:schemeClr>
                    </a:solidFill>
                    <a:ea typeface="맑은 고딕" panose="020F0502020204030204"/>
                  </a:rPr>
                  <a:t> </a:t>
                </a:r>
                <a:endParaRPr lang="en-US" sz="1800" dirty="0">
                  <a:ea typeface="맑은 고딕" panose="020F0502020204030204"/>
                </a:endParaRPr>
              </a:p>
            </p:txBody>
          </p:sp>
        </mc:Choice>
        <mc:Fallback xmlns="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360C01A8-2ED6-5A69-F19D-E52757F1AD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084" y="786218"/>
                <a:ext cx="11287033" cy="4961714"/>
              </a:xfrm>
              <a:blipFill>
                <a:blip r:embed="rId3"/>
                <a:stretch>
                  <a:fillRect t="-172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D88AB9F-26C0-0799-6FFF-32685E967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/>
              <a:t>Baryons 2025</a:t>
            </a:r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EA8F0F20-C67D-5341-7E21-79382D4567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7D7778-51C3-FFA6-D1BD-C8BF9E8F2D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4BB092B7-87C7-6B9A-98D6-290352AED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29" y="89616"/>
            <a:ext cx="8823036" cy="660111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altLang="ko-KR" sz="3200" dirty="0">
                <a:latin typeface="Calibri"/>
                <a:ea typeface="맑은 고딕"/>
                <a:cs typeface="Times New Roman"/>
              </a:rPr>
              <a:t>Theory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내용 개체 틀 5">
                <a:extLst>
                  <a:ext uri="{FF2B5EF4-FFF2-40B4-BE49-F238E27FC236}">
                    <a16:creationId xmlns:a16="http://schemas.microsoft.com/office/drawing/2014/main" id="{96B4E6E5-FAB2-F786-407D-2C01221B385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47218" y="3933017"/>
                <a:ext cx="10228222" cy="1837458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25000"/>
                  </a:lnSpc>
                  <a:buNone/>
                </a:pPr>
                <a:r>
                  <a:rPr lang="en-US" altLang="ko-KR" sz="1800" dirty="0">
                    <a:ea typeface="맑은 고딕" panose="020F0502020204030204"/>
                  </a:rPr>
                  <a:t>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</m:ctrlPr>
                      </m:sSubPr>
                      <m:e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𝑓</m:t>
                        </m:r>
                      </m:e>
                      <m:sub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𝑅</m:t>
                        </m:r>
                      </m:sub>
                    </m:sSub>
                    <m:r>
                      <a:rPr lang="en-US" altLang="ko-KR" sz="1800" i="1">
                        <a:latin typeface="Cambria Math" panose="02040503050406030204" pitchFamily="18" charset="0"/>
                        <a:ea typeface="맑은 고딕" panose="020F0502020204030204"/>
                      </a:rPr>
                      <m:t> </m:t>
                    </m:r>
                  </m:oMath>
                </a14:m>
                <a:r>
                  <a:rPr lang="en-US" sz="1800" dirty="0">
                    <a:latin typeface="Calibri"/>
                    <a:ea typeface="맑은 고딕"/>
                    <a:cs typeface="Times New Roman"/>
                  </a:rPr>
                  <a:t>           : the average attenuation factor</a:t>
                </a:r>
              </a:p>
              <a:p>
                <a:pPr marL="0" indent="0">
                  <a:lnSpc>
                    <a:spcPct val="125000"/>
                  </a:lnSpc>
                  <a:buNone/>
                </a:pPr>
                <a:r>
                  <a:rPr lang="en-US" altLang="ko-KR" sz="1800" dirty="0">
                    <a:solidFill>
                      <a:schemeClr val="accent6">
                        <a:lumMod val="75000"/>
                      </a:schemeClr>
                    </a:solidFill>
                    <a:ea typeface="맑은 고딕" panose="020F0502020204030204"/>
                  </a:rPr>
                  <a:t>     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ko-KR" sz="180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 panose="020F0502020204030204"/>
                          </a:rPr>
                        </m:ctrlPr>
                      </m:dPr>
                      <m:e>
                        <m:r>
                          <a:rPr lang="en-US" altLang="ko-KR" sz="1800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 </m:t>
                        </m:r>
                        <m:sSub>
                          <m:sSubPr>
                            <m:ctrlPr>
                              <a:rPr lang="en-US" altLang="ko-KR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</m:ctrlPr>
                          </m:sSubPr>
                          <m:e>
                            <m:r>
                              <a:rPr lang="en-US" altLang="ko-KR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𝑘</m:t>
                            </m:r>
                          </m:sub>
                        </m:sSub>
                        <m:r>
                          <a:rPr lang="en-US" altLang="ko-KR" sz="1800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1800" dirty="0">
                    <a:latin typeface="Calibri"/>
                    <a:ea typeface="맑은 고딕"/>
                    <a:cs typeface="Times New Roman"/>
                  </a:rPr>
                  <a:t>         : the mean number of </a:t>
                </a:r>
                <a:r>
                  <a:rPr lang="en-US" sz="1800" b="1" i="1" dirty="0">
                    <a:latin typeface="Calibri"/>
                    <a:ea typeface="맑은 고딕"/>
                    <a:cs typeface="Times New Roman"/>
                  </a:rPr>
                  <a:t>kicked </a:t>
                </a:r>
                <a:r>
                  <a:rPr lang="en-US" sz="1800" b="1" i="1" dirty="0" err="1">
                    <a:latin typeface="Calibri"/>
                    <a:ea typeface="맑은 고딕"/>
                    <a:cs typeface="Times New Roman"/>
                  </a:rPr>
                  <a:t>partons</a:t>
                </a:r>
                <a:r>
                  <a:rPr lang="en-US" sz="1800" b="1" i="1" dirty="0">
                    <a:latin typeface="Calibri"/>
                    <a:ea typeface="맑은 고딕"/>
                    <a:cs typeface="Times New Roman"/>
                  </a:rPr>
                  <a:t>       </a:t>
                </a:r>
                <a14:m>
                  <m:oMath xmlns:m="http://schemas.openxmlformats.org/officeDocument/2006/math">
                    <m:r>
                      <a:rPr lang="en-US" altLang="ko-KR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⇐</m:t>
                    </m:r>
                  </m:oMath>
                </a14:m>
                <a:r>
                  <a:rPr lang="en-US" sz="1800" b="1" i="1" dirty="0">
                    <a:latin typeface="Calibri"/>
                    <a:ea typeface="맑은 고딕"/>
                    <a:cs typeface="Times New Roman"/>
                  </a:rPr>
                  <a:t>  </a:t>
                </a:r>
                <a:r>
                  <a:rPr lang="en-US" sz="1800" dirty="0">
                    <a:latin typeface="Calibri"/>
                    <a:ea typeface="맑은 고딕"/>
                    <a:cs typeface="Times New Roman"/>
                  </a:rPr>
                  <a:t>multiplicity dependence part</a:t>
                </a:r>
                <a:endParaRPr lang="en-US" sz="1800" b="1" i="1" dirty="0">
                  <a:latin typeface="Calibri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125000"/>
                  </a:lnSpc>
                  <a:buNone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ko-KR" sz="18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 panose="020F0502020204030204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ko-KR" sz="18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</m:ctrlPr>
                          </m:fPr>
                          <m:num>
                            <m:r>
                              <a:rPr lang="en-US" altLang="ko-KR" sz="18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𝑑𝐹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ko-KR" sz="18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8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𝑝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ko-KR" sz="18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8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ko-KR" sz="18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𝑓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altLang="ko-KR" sz="18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US" altLang="ko-KR" sz="18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8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맑은 고딕" panose="020F0502020204030204"/>
                                  </a:rPr>
                                  <m:t>𝑝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ko-KR" sz="18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8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ko-KR" sz="18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맑은 고딕" panose="020F0502020204030204"/>
                                      </a:rPr>
                                      <m:t>𝑓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altLang="ko-KR" sz="18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𝑑</m:t>
                            </m:r>
                            <m:r>
                              <m:rPr>
                                <m:sty m:val="p"/>
                              </m:rPr>
                              <a:rPr lang="en-US" altLang="ko-KR" sz="180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Δ</m:t>
                            </m:r>
                            <m:r>
                              <a:rPr lang="en-US" altLang="ko-KR" sz="18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𝜂</m:t>
                            </m:r>
                            <m:r>
                              <a:rPr lang="en-US" altLang="ko-KR" sz="18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𝑑</m:t>
                            </m:r>
                            <m:r>
                              <m:rPr>
                                <m:sty m:val="p"/>
                              </m:rPr>
                              <a:rPr lang="en-US" altLang="ko-KR" sz="180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Δ</m:t>
                            </m:r>
                            <m:r>
                              <a:rPr lang="en-US" altLang="ko-KR" sz="18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맑은 고딕" panose="020F0502020204030204"/>
                              </a:rPr>
                              <m:t>𝜙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1800" dirty="0">
                    <a:latin typeface="Calibri"/>
                    <a:ea typeface="맑은 고딕"/>
                    <a:cs typeface="Times New Roman"/>
                  </a:rPr>
                  <a:t> : the </a:t>
                </a:r>
                <a:r>
                  <a:rPr lang="en-US" sz="1800" b="1" i="1" dirty="0">
                    <a:latin typeface="Calibri"/>
                    <a:ea typeface="맑은 고딕"/>
                    <a:cs typeface="Times New Roman"/>
                  </a:rPr>
                  <a:t>final momentum distribution </a:t>
                </a:r>
                <a:r>
                  <a:rPr lang="en-US" sz="1800" dirty="0">
                    <a:latin typeface="Calibri"/>
                    <a:ea typeface="맑은 고딕"/>
                    <a:cs typeface="Times New Roman"/>
                  </a:rPr>
                  <a:t>of medium </a:t>
                </a:r>
                <a:r>
                  <a:rPr lang="en-US" sz="1800" dirty="0" err="1">
                    <a:latin typeface="Calibri"/>
                    <a:ea typeface="맑은 고딕"/>
                    <a:cs typeface="Times New Roman"/>
                  </a:rPr>
                  <a:t>partons</a:t>
                </a:r>
                <a:r>
                  <a:rPr lang="en-US" sz="1800" dirty="0">
                    <a:latin typeface="Calibri"/>
                    <a:ea typeface="맑은 고딕"/>
                    <a:cs typeface="Times New Roman"/>
                  </a:rPr>
                  <a:t>.</a:t>
                </a:r>
                <a:r>
                  <a:rPr lang="en-US" altLang="ko-KR" sz="1800" dirty="0">
                    <a:ea typeface="Cambria Math" panose="020405030504060302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US" altLang="ko-K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⇐</m:t>
                    </m:r>
                  </m:oMath>
                </a14:m>
                <a:r>
                  <a:rPr lang="en-US" altLang="ko-KR" sz="1800" b="1" i="1" dirty="0">
                    <a:latin typeface="Calibri"/>
                    <a:ea typeface="맑은 고딕"/>
                    <a:cs typeface="Times New Roman"/>
                  </a:rPr>
                  <a:t>  </a:t>
                </a:r>
                <a:r>
                  <a:rPr lang="en-US" altLang="ko-KR" sz="1800" dirty="0">
                    <a:latin typeface="Calibri"/>
                    <a:ea typeface="맑은 고딕"/>
                    <a:cs typeface="Times New Roman"/>
                  </a:rPr>
                  <a:t>momentum kick part</a:t>
                </a:r>
                <a:endParaRPr lang="en-US" sz="1800" dirty="0">
                  <a:latin typeface="Calibri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18" name="내용 개체 틀 5">
                <a:extLst>
                  <a:ext uri="{FF2B5EF4-FFF2-40B4-BE49-F238E27FC236}">
                    <a16:creationId xmlns:a16="http://schemas.microsoft.com/office/drawing/2014/main" id="{96B4E6E5-FAB2-F786-407D-2C01221B38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218" y="3933017"/>
                <a:ext cx="10228222" cy="183745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9C7E776-2B6F-8204-944C-39D792168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7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52473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0F401A-A415-00A3-D1D9-B8709C128C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그림 32" descr="스크린샷, 직사각형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4954B471-16AC-5611-71E4-F2B3013CA8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38" y="2742120"/>
            <a:ext cx="9223232" cy="4140847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611656FE-E703-DD83-E3D2-41FFEFCBE53B}"/>
              </a:ext>
            </a:extLst>
          </p:cNvPr>
          <p:cNvSpPr/>
          <p:nvPr/>
        </p:nvSpPr>
        <p:spPr>
          <a:xfrm>
            <a:off x="0" y="6416502"/>
            <a:ext cx="12192000" cy="4414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gradFill>
              <a:gsLst>
                <a:gs pos="0">
                  <a:schemeClr val="accent1">
                    <a:lumMod val="13000"/>
                    <a:lumOff val="87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_ac Bold" panose="020B0600000101010101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847DAA2A-0EE9-B719-821E-9986F258E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B7D54-50F0-4BB7-B8F6-214227741344}" type="datetime1">
              <a:rPr lang="ko-KR" altLang="en-US" smtClean="0">
                <a:solidFill>
                  <a:schemeClr val="bg1"/>
                </a:solidFill>
              </a:rPr>
              <a:t>2025-11-13</a:t>
            </a:fld>
            <a:endParaRPr lang="ko-KR" altLang="en-US">
              <a:solidFill>
                <a:schemeClr val="bg1"/>
              </a:solidFill>
              <a:ea typeface="나눔스퀘어_ac Bold" panose="020B0600000101010101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6F94E41F-182A-E1AB-7D11-AA9F6008C66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96029" y="729799"/>
                <a:ext cx="11287033" cy="4961714"/>
              </a:xfrm>
            </p:spPr>
            <p:txBody>
              <a:bodyPr vert="horz" lIns="91440" tIns="45720" rIns="91440" bIns="45720" rtlCol="0" anchor="t">
                <a:noAutofit/>
              </a:bodyPr>
              <a:lstStyle/>
              <a:p>
                <a:pPr marL="742950" indent="-742950">
                  <a:buFont typeface="+mj-lt"/>
                  <a:buAutoNum type="alphaLcPeriod"/>
                </a:pPr>
                <a:r>
                  <a:rPr lang="en-US" sz="2400" dirty="0">
                    <a:latin typeface="Calibri"/>
                    <a:ea typeface="맑은 고딕"/>
                    <a:cs typeface="Times New Roman"/>
                  </a:rPr>
                  <a:t> Multiplicity dependence part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endParaRPr lang="en-US" sz="2400" dirty="0">
                  <a:latin typeface="Calibri"/>
                  <a:ea typeface="맑은 고딕"/>
                  <a:cs typeface="Times New Roman"/>
                </a:endParaRPr>
              </a:p>
              <a:p>
                <a:pPr marL="742950" indent="-742950">
                  <a:buAutoNum type="alphaLcPeriod"/>
                </a:pPr>
                <a:endParaRPr lang="en-US" sz="2400" dirty="0">
                  <a:latin typeface="Calibri"/>
                  <a:ea typeface="맑은 고딕"/>
                  <a:cs typeface="Times New Roman"/>
                </a:endParaRPr>
              </a:p>
              <a:p>
                <a:pPr marL="742950" indent="-742950">
                  <a:buFont typeface="Arial" panose="020B0604020202020204" pitchFamily="34" charset="0"/>
                  <a:buAutoNum type="alphaLcPeriod"/>
                </a:pPr>
                <a:endParaRPr lang="en-US" sz="2400" dirty="0">
                  <a:ea typeface="맑은 고딕" panose="020F0502020204030204"/>
                </a:endParaRPr>
              </a:p>
              <a:p>
                <a:pPr marL="1200150" lvl="1" indent="-742950">
                  <a:buFont typeface="Courier New" panose="020B0604020202020204" pitchFamily="34" charset="0"/>
                  <a:buChar char="o"/>
                </a:pPr>
                <a:endParaRPr lang="en-US" sz="2000" dirty="0">
                  <a:latin typeface="Malgun Gothic"/>
                  <a:ea typeface="Malgun Gothic"/>
                </a:endParaRPr>
              </a:p>
              <a:p>
                <a:pPr marL="1200150" lvl="1" indent="-742950">
                  <a:buFont typeface="Courier New"/>
                  <a:buChar char="o"/>
                </a:pPr>
                <a:endParaRPr lang="en-US" sz="2000" dirty="0">
                  <a:latin typeface="맑은 고딕" panose="020F0502020204030204"/>
                  <a:ea typeface="맑은 고딕"/>
                </a:endParaRPr>
              </a:p>
            </p:txBody>
          </p:sp>
        </mc:Choice>
        <mc:Fallback xmlns="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6F94E41F-182A-E1AB-7D11-AA9F6008C66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6029" y="729799"/>
                <a:ext cx="11287033" cy="4961714"/>
              </a:xfrm>
              <a:blipFill>
                <a:blip r:embed="rId4"/>
                <a:stretch>
                  <a:fillRect l="-864" t="-196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A9CF2DC-3132-D80D-3798-80F1278FA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7790"/>
            <a:ext cx="4114800" cy="365125"/>
          </a:xfrm>
        </p:spPr>
        <p:txBody>
          <a:bodyPr/>
          <a:lstStyle/>
          <a:p>
            <a:r>
              <a:rPr lang="en-US"/>
              <a:t>Baryons 2025</a:t>
            </a:r>
          </a:p>
        </p:txBody>
      </p:sp>
      <p:pic>
        <p:nvPicPr>
          <p:cNvPr id="3" name="Picture 2" descr="A logo with text and numbers&#10;&#10;AI-generated content may be incorrect.">
            <a:extLst>
              <a:ext uri="{FF2B5EF4-FFF2-40B4-BE49-F238E27FC236}">
                <a16:creationId xmlns:a16="http://schemas.microsoft.com/office/drawing/2014/main" id="{FC20DCAB-6689-CA0B-326D-7578BC6F6D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75720" y="81280"/>
            <a:ext cx="599440" cy="660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9F76490-E4CA-9DFD-01F6-A91555146E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82078" y="84182"/>
            <a:ext cx="528039" cy="662578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1D171712-B1CB-2589-9E84-06148D51E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29" y="80189"/>
            <a:ext cx="8823036" cy="660111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altLang="ko-KR" sz="3200" dirty="0">
                <a:latin typeface="Calibri"/>
                <a:ea typeface="맑은 고딕"/>
                <a:cs typeface="Times New Roman"/>
              </a:rPr>
              <a:t>Theory</a:t>
            </a:r>
            <a:endParaRPr lang="en-US" dirty="0"/>
          </a:p>
        </p:txBody>
      </p:sp>
      <p:sp>
        <p:nvSpPr>
          <p:cNvPr id="15" name="내용 개체 틀 5">
            <a:extLst>
              <a:ext uri="{FF2B5EF4-FFF2-40B4-BE49-F238E27FC236}">
                <a16:creationId xmlns:a16="http://schemas.microsoft.com/office/drawing/2014/main" id="{098F9AAC-99C1-ECC2-CE78-B94611AF3ACF}"/>
              </a:ext>
            </a:extLst>
          </p:cNvPr>
          <p:cNvSpPr txBox="1">
            <a:spLocks/>
          </p:cNvSpPr>
          <p:nvPr/>
        </p:nvSpPr>
        <p:spPr>
          <a:xfrm>
            <a:off x="755895" y="6052053"/>
            <a:ext cx="3921760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alibri"/>
                <a:ea typeface="맑은 고딕"/>
                <a:cs typeface="Times New Roman"/>
              </a:rPr>
              <a:t>Fig. 5. Flow diagram of ridge yield in </a:t>
            </a:r>
            <a:r>
              <a:rPr lang="en-US" sz="1400" dirty="0" err="1">
                <a:latin typeface="Calibri"/>
                <a:ea typeface="맑은 고딕"/>
                <a:cs typeface="Times New Roman"/>
              </a:rPr>
              <a:t>MKMwM</a:t>
            </a:r>
            <a:endParaRPr lang="en-US" altLang="ko-KR" sz="1400" dirty="0">
              <a:latin typeface="Calibri"/>
              <a:ea typeface="맑은 고딕"/>
              <a:cs typeface="Times New Roman"/>
            </a:endParaRPr>
          </a:p>
          <a:p>
            <a:pPr marL="0" indent="0">
              <a:buNone/>
            </a:pPr>
            <a:endParaRPr lang="en-US" sz="1400" dirty="0">
              <a:latin typeface="Calibri"/>
              <a:ea typeface="맑은 고딕"/>
              <a:cs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내용 개체 틀 5">
                <a:extLst>
                  <a:ext uri="{FF2B5EF4-FFF2-40B4-BE49-F238E27FC236}">
                    <a16:creationId xmlns:a16="http://schemas.microsoft.com/office/drawing/2014/main" id="{2A83E8FA-C096-6EFB-2C66-BBB54B77129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7461" y="850478"/>
                <a:ext cx="11516101" cy="2358107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en-US" altLang="ko-KR" sz="1800" i="1" dirty="0">
                  <a:solidFill>
                    <a:schemeClr val="accent6">
                      <a:lumMod val="50000"/>
                    </a:schemeClr>
                  </a:solidFill>
                  <a:latin typeface="Cambria Math" panose="02040503050406030204" pitchFamily="18" charset="0"/>
                  <a:ea typeface="맑은 고딕" panose="020F0502020204030204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1800" dirty="0">
                    <a:latin typeface="Calibri"/>
                    <a:ea typeface="맑은 고딕"/>
                    <a:cs typeface="Times New Roman"/>
                  </a:rPr>
                  <a:t>The </a:t>
                </a:r>
                <a:r>
                  <a:rPr lang="en-US" altLang="ko-KR" sz="1800" b="1" dirty="0">
                    <a:latin typeface="Calibri"/>
                    <a:ea typeface="맑은 고딕"/>
                    <a:cs typeface="Times New Roman"/>
                  </a:rPr>
                  <a:t>Glauber model</a:t>
                </a:r>
                <a:r>
                  <a:rPr lang="en-US" altLang="ko-KR" sz="1800" dirty="0">
                    <a:latin typeface="Calibri"/>
                    <a:ea typeface="맑은 고딕"/>
                    <a:cs typeface="Times New Roman"/>
                  </a:rPr>
                  <a:t> quantifies </a:t>
                </a:r>
                <a:r>
                  <a:rPr lang="en-US" altLang="ko-KR" sz="1800" dirty="0">
                    <a:solidFill>
                      <a:schemeClr val="accent4">
                        <a:lumMod val="75000"/>
                      </a:schemeClr>
                    </a:solidFill>
                    <a:latin typeface="Calibri"/>
                    <a:ea typeface="맑은 고딕"/>
                    <a:cs typeface="Times New Roman"/>
                  </a:rPr>
                  <a:t>multiplicity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𝑁</m:t>
                        </m:r>
                      </m:e>
                      <m:sub>
                        <m:r>
                          <a:rPr lang="en-US" altLang="ko-KR" sz="1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𝑐h</m:t>
                        </m:r>
                      </m:sub>
                    </m:sSub>
                  </m:oMath>
                </a14:m>
                <a:r>
                  <a:rPr lang="en-US" altLang="ko-KR" sz="1800" dirty="0">
                    <a:solidFill>
                      <a:schemeClr val="accent4">
                        <a:lumMod val="75000"/>
                      </a:schemeClr>
                    </a:solidFill>
                    <a:latin typeface="Calibri"/>
                    <a:ea typeface="맑은 고딕"/>
                    <a:cs typeface="Times New Roman"/>
                  </a:rPr>
                  <a:t>)  </a:t>
                </a:r>
                <a:r>
                  <a:rPr lang="en-US" altLang="ko-KR" sz="1800" dirty="0">
                    <a:latin typeface="Calibri"/>
                    <a:ea typeface="맑은 고딕"/>
                    <a:cs typeface="Times New Roman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𝑁</m:t>
                        </m:r>
                      </m:e>
                      <m:sub>
                        <m:r>
                          <a:rPr lang="en-US" altLang="ko-KR" sz="18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ko-KR" sz="1800" dirty="0">
                    <a:solidFill>
                      <a:schemeClr val="accent6">
                        <a:lumMod val="75000"/>
                      </a:schemeClr>
                    </a:solidFill>
                    <a:latin typeface="Calibri"/>
                    <a:ea typeface="맑은 고딕"/>
                    <a:cs typeface="Times New Roman"/>
                  </a:rPr>
                  <a:t> </a:t>
                </a:r>
                <a:r>
                  <a:rPr lang="en-US" altLang="ko-KR" sz="1800" dirty="0">
                    <a:latin typeface="Calibri"/>
                    <a:ea typeface="맑은 고딕"/>
                    <a:cs typeface="Times New Roman"/>
                  </a:rPr>
                  <a:t>as a function of </a:t>
                </a:r>
                <a:r>
                  <a:rPr lang="en-US" altLang="ko-KR" sz="1800" dirty="0">
                    <a:solidFill>
                      <a:srgbClr val="0070C0"/>
                    </a:solidFill>
                    <a:latin typeface="Calibri"/>
                    <a:ea typeface="맑은 고딕"/>
                    <a:cs typeface="Times New Roman"/>
                  </a:rPr>
                  <a:t>the impact parameter </a:t>
                </a:r>
                <a14:m>
                  <m:oMath xmlns:m="http://schemas.openxmlformats.org/officeDocument/2006/math">
                    <m:r>
                      <a:rPr lang="en-US" altLang="ko-KR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𝑏</m:t>
                    </m:r>
                  </m:oMath>
                </a14:m>
                <a:r>
                  <a:rPr lang="en-US" altLang="ko-KR" sz="1800" dirty="0">
                    <a:latin typeface="Calibri"/>
                    <a:ea typeface="맑은 고딕"/>
                    <a:cs typeface="Times New Roman"/>
                  </a:rPr>
                  <a:t>. 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8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altLang="ko-KR" sz="18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𝑁</m:t>
                          </m:r>
                        </m:e>
                        <m:sub>
                          <m:r>
                            <a:rPr lang="en-US" altLang="ko-KR" sz="18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altLang="ko-KR" sz="18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dPr>
                        <m:e>
                          <m:r>
                            <a:rPr lang="en-US" altLang="ko-KR" sz="1800" b="1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𝒃</m:t>
                          </m:r>
                        </m:e>
                      </m:d>
                      <m:r>
                        <a:rPr lang="en-US" altLang="ko-KR" sz="1800" i="1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=</m:t>
                      </m:r>
                      <m:nary>
                        <m:naryPr>
                          <m:ctrlPr>
                            <a:rPr lang="en-US" altLang="ko-KR" sz="18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naryPr>
                        <m:sub>
                          <m:r>
                            <a:rPr lang="en-US" altLang="ko-KR" sz="18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US" altLang="ko-KR" sz="18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altLang="ko-KR" sz="18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altLang="ko-KR" sz="18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𝑚𝑎𝑥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en-US" altLang="ko-KR" sz="18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lang="en-US" altLang="ko-KR" sz="18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𝑑𝑙</m:t>
                              </m:r>
                            </m:num>
                            <m:den>
                              <m:r>
                                <a:rPr lang="en-US" altLang="ko-KR" sz="18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2</m:t>
                              </m:r>
                              <m:r>
                                <a:rPr lang="en-US" altLang="ko-KR" sz="18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𝑡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altLang="ko-KR" sz="18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altLang="ko-KR" sz="18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altLang="ko-KR" sz="18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𝑀𝑃</m:t>
                              </m:r>
                            </m:sub>
                          </m:sSub>
                          <m:r>
                            <a:rPr lang="en-US" altLang="ko-KR" sz="18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altLang="ko-KR" sz="18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altLang="ko-KR" sz="18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ko-KR" sz="18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𝑀𝑃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ko-KR" sz="1800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dPr>
                            <m:e>
                              <m:r>
                                <a:rPr lang="en-US" altLang="ko-KR" sz="1800" b="1" i="1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𝒃</m:t>
                              </m:r>
                            </m:e>
                          </m:d>
                        </m:e>
                      </m:nary>
                      <m:r>
                        <a:rPr lang="en-US" altLang="ko-KR" sz="1800" i="1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,   </m:t>
                      </m:r>
                      <m:r>
                        <a:rPr lang="en-US" altLang="ko-KR" sz="1800" i="1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𝑡</m:t>
                      </m:r>
                      <m:r>
                        <a:rPr lang="en-US" altLang="ko-KR" sz="1800" i="1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≈ </m:t>
                      </m:r>
                      <m:sSub>
                        <m:sSubPr>
                          <m:ctrlPr>
                            <a:rPr lang="en-US" altLang="ko-KR" sz="18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altLang="ko-KR" sz="18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𝑡</m:t>
                          </m:r>
                        </m:e>
                        <m:sub>
                          <m:r>
                            <a:rPr lang="en-US" altLang="ko-KR" sz="1800" i="1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0</m:t>
                          </m:r>
                        </m:sub>
                      </m:sSub>
                      <m:r>
                        <a:rPr lang="en-US" altLang="ko-KR" sz="1800" i="1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 + </m:t>
                      </m:r>
                      <m:r>
                        <a:rPr lang="en-US" altLang="ko-KR" sz="1800" i="1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𝑙</m:t>
                      </m:r>
                      <m:r>
                        <a:rPr lang="en-US" altLang="ko-KR" sz="1800" b="0" i="1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,</m:t>
                      </m:r>
                    </m:oMath>
                  </m:oMathPara>
                </a14:m>
                <a:endParaRPr lang="en-US" altLang="ko-KR" sz="1800" i="1" dirty="0">
                  <a:solidFill>
                    <a:schemeClr val="tx1"/>
                  </a:solidFill>
                  <a:latin typeface="Cambria Math" panose="02040503050406030204" pitchFamily="18" charset="0"/>
                  <a:ea typeface="맑은 고딕" panose="020F0502020204030204"/>
                </a:endParaRPr>
              </a:p>
              <a:p>
                <a:r>
                  <a:rPr lang="en-US" altLang="ko-KR" sz="1800" dirty="0">
                    <a:latin typeface="Calibri"/>
                    <a:ea typeface="맑은 고딕"/>
                    <a:cs typeface="Times New Roman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b="1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b="1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𝑵</m:t>
                        </m:r>
                      </m:e>
                      <m:sub>
                        <m:r>
                          <a:rPr lang="en-US" altLang="ko-KR" sz="1800" b="1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𝑴𝑷</m:t>
                        </m:r>
                      </m:sub>
                    </m:sSub>
                    <m:r>
                      <a:rPr lang="en-US" altLang="ko-KR" sz="18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 </m:t>
                    </m:r>
                  </m:oMath>
                </a14:m>
                <a:r>
                  <a:rPr lang="en-US" altLang="ko-KR" sz="1800" dirty="0">
                    <a:latin typeface="Calibri"/>
                    <a:ea typeface="맑은 고딕"/>
                    <a:cs typeface="Times New Roman"/>
                  </a:rPr>
                  <a:t>: </a:t>
                </a:r>
                <a:r>
                  <a:rPr lang="en-US" altLang="ko-KR" sz="1800" b="1" i="1" dirty="0">
                    <a:latin typeface="Calibri"/>
                    <a:ea typeface="맑은 고딕"/>
                    <a:cs typeface="Times New Roman"/>
                  </a:rPr>
                  <a:t>medium </a:t>
                </a:r>
                <a:r>
                  <a:rPr lang="en-US" altLang="ko-KR" sz="1800" b="1" i="1" dirty="0" err="1">
                    <a:latin typeface="Calibri"/>
                    <a:ea typeface="맑은 고딕"/>
                    <a:cs typeface="Times New Roman"/>
                  </a:rPr>
                  <a:t>parton</a:t>
                </a:r>
                <a:r>
                  <a:rPr lang="en-US" altLang="ko-KR" sz="1800" b="1" i="1" dirty="0">
                    <a:latin typeface="Calibri"/>
                    <a:ea typeface="맑은 고딕"/>
                    <a:cs typeface="Times New Roman"/>
                  </a:rPr>
                  <a:t> density 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b="1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b="1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𝝈</m:t>
                        </m:r>
                      </m:e>
                      <m:sub>
                        <m:r>
                          <a:rPr lang="en-US" altLang="ko-KR" sz="1800" b="1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𝑴𝑷</m:t>
                        </m:r>
                      </m:sub>
                    </m:sSub>
                  </m:oMath>
                </a14:m>
                <a:r>
                  <a:rPr lang="en-US" altLang="ko-KR" sz="1800" b="1" i="1" dirty="0">
                    <a:latin typeface="Calibri"/>
                    <a:ea typeface="맑은 고딕"/>
                    <a:cs typeface="Times New Roman"/>
                  </a:rPr>
                  <a:t> : jet-medium scattering cross-section, </a:t>
                </a:r>
                <a14:m>
                  <m:oMath xmlns:m="http://schemas.openxmlformats.org/officeDocument/2006/math">
                    <m:r>
                      <a:rPr lang="en-US" altLang="ko-KR" sz="18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𝒍</m:t>
                    </m:r>
                    <m:r>
                      <a:rPr lang="en-US" altLang="ko-KR" sz="1800" b="1" i="1">
                        <a:latin typeface="Cambria Math" panose="02040503050406030204" pitchFamily="18" charset="0"/>
                        <a:ea typeface="맑은 고딕"/>
                        <a:cs typeface="Times New Roman"/>
                      </a:rPr>
                      <m:t> : </m:t>
                    </m:r>
                  </m:oMath>
                </a14:m>
                <a:r>
                  <a:rPr lang="en-US" altLang="ko-KR" sz="1800" b="1" i="1" dirty="0">
                    <a:latin typeface="Calibri"/>
                    <a:ea typeface="맑은 고딕"/>
                    <a:cs typeface="Times New Roman"/>
                  </a:rPr>
                  <a:t>jet’s trajectory</a:t>
                </a:r>
                <a:r>
                  <a:rPr lang="en-US" altLang="ko-KR" sz="1800" i="1" dirty="0">
                    <a:latin typeface="Calibri"/>
                    <a:ea typeface="맑은 고딕"/>
                    <a:cs typeface="Times New Roman"/>
                  </a:rPr>
                  <a:t>.</a:t>
                </a:r>
              </a:p>
              <a:p>
                <a:r>
                  <a:rPr lang="en-US" altLang="ko-KR" sz="1800" dirty="0">
                    <a:latin typeface="Calibri"/>
                    <a:ea typeface="맑은 고딕"/>
                    <a:cs typeface="Times New Roman"/>
                  </a:rPr>
                  <a:t>Model parameters 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1800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</m:ctrlPr>
                      </m:sSupPr>
                      <m:e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𝜅</m:t>
                        </m:r>
                      </m:e>
                      <m:sup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′</m:t>
                        </m:r>
                      </m:sup>
                    </m:sSup>
                    <m:r>
                      <a:rPr lang="en-US" altLang="ko-KR" sz="1800" i="1">
                        <a:latin typeface="Cambria Math" panose="02040503050406030204" pitchFamily="18" charset="0"/>
                        <a:ea typeface="맑은 고딕" panose="020F0502020204030204"/>
                      </a:rPr>
                      <m:t>,  </m:t>
                    </m:r>
                    <m:sSub>
                      <m:sSubPr>
                        <m:ctrlPr>
                          <a:rPr lang="en-US" altLang="ko-KR" sz="1800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</m:ctrlPr>
                      </m:sSubPr>
                      <m:e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𝜎</m:t>
                        </m:r>
                      </m:e>
                      <m:sub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 panose="020F0502020204030204"/>
                          </a:rPr>
                          <m:t>𝑀𝑃</m:t>
                        </m:r>
                      </m:sub>
                    </m:sSub>
                    <m:r>
                      <a:rPr lang="en-US" altLang="ko-KR" sz="1800" i="1">
                        <a:latin typeface="Cambria Math" panose="02040503050406030204" pitchFamily="18" charset="0"/>
                        <a:ea typeface="맑은 고딕" panose="020F0502020204030204"/>
                      </a:rPr>
                      <m:t>,  </m:t>
                    </m:r>
                    <m:r>
                      <a:rPr lang="en-US" altLang="ko-KR" sz="1800" i="1">
                        <a:latin typeface="Cambria Math" panose="02040503050406030204" pitchFamily="18" charset="0"/>
                        <a:ea typeface="맑은 고딕" panose="020F0502020204030204"/>
                      </a:rPr>
                      <m:t>𝜁</m:t>
                    </m:r>
                  </m:oMath>
                </a14:m>
                <a:r>
                  <a:rPr lang="en-US" altLang="ko-KR" sz="1800" i="1" dirty="0">
                    <a:latin typeface="Calibri"/>
                    <a:ea typeface="맑은 고딕"/>
                    <a:cs typeface="Times New Roman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𝑡</m:t>
                        </m:r>
                      </m:e>
                      <m:sub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ko-KR" sz="1800" dirty="0">
                    <a:latin typeface="Calibri"/>
                    <a:ea typeface="맑은 고딕"/>
                    <a:cs typeface="Times New Roman"/>
                  </a:rPr>
                  <a:t>— are indirectly determined.  [details in back-up]</a:t>
                </a:r>
              </a:p>
              <a:p>
                <a:endParaRPr lang="en-US" altLang="ko-KR" sz="1800" i="1" dirty="0">
                  <a:latin typeface="Calibri"/>
                  <a:ea typeface="맑은 고딕"/>
                  <a:cs typeface="Times New Roman"/>
                </a:endParaRPr>
              </a:p>
              <a:p>
                <a:pPr marL="0" indent="0">
                  <a:buNone/>
                </a:pPr>
                <a:endParaRPr lang="en-US" altLang="ko-KR" sz="1800" dirty="0">
                  <a:latin typeface="Calibri"/>
                  <a:ea typeface="맑은 고딕"/>
                  <a:cs typeface="Times New Roman"/>
                </a:endParaRPr>
              </a:p>
              <a:p>
                <a:pPr marL="0" indent="0">
                  <a:buNone/>
                </a:pPr>
                <a:endParaRPr lang="en-US" altLang="ko-KR" sz="1800" dirty="0">
                  <a:latin typeface="Calibri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5" name="내용 개체 틀 5">
                <a:extLst>
                  <a:ext uri="{FF2B5EF4-FFF2-40B4-BE49-F238E27FC236}">
                    <a16:creationId xmlns:a16="http://schemas.microsoft.com/office/drawing/2014/main" id="{2A83E8FA-C096-6EFB-2C66-BBB54B7712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461" y="850478"/>
                <a:ext cx="11516101" cy="2358107"/>
              </a:xfrm>
              <a:prstGeom prst="rect">
                <a:avLst/>
              </a:prstGeom>
              <a:blipFill>
                <a:blip r:embed="rId7"/>
                <a:stretch>
                  <a:fillRect l="-318" b="-155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내용 개체 틀 5">
            <a:extLst>
              <a:ext uri="{FF2B5EF4-FFF2-40B4-BE49-F238E27FC236}">
                <a16:creationId xmlns:a16="http://schemas.microsoft.com/office/drawing/2014/main" id="{B921B7FD-990C-BF33-27F6-CCE9BD32A77E}"/>
              </a:ext>
            </a:extLst>
          </p:cNvPr>
          <p:cNvSpPr txBox="1">
            <a:spLocks/>
          </p:cNvSpPr>
          <p:nvPr/>
        </p:nvSpPr>
        <p:spPr>
          <a:xfrm>
            <a:off x="1881990" y="4118091"/>
            <a:ext cx="913614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40000"/>
              </a:lnSpc>
              <a:buNone/>
            </a:pPr>
            <a:r>
              <a:rPr lang="en-US" sz="1400" i="1" dirty="0">
                <a:latin typeface="Calibri"/>
                <a:ea typeface="맑은 고딕"/>
                <a:cs typeface="Times New Roman"/>
              </a:rPr>
              <a:t>Glauber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en-US" sz="1400" i="1" dirty="0">
                <a:latin typeface="Calibri"/>
                <a:ea typeface="맑은 고딕"/>
                <a:cs typeface="Times New Roman"/>
              </a:rPr>
              <a:t>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내용 개체 틀 5">
                <a:extLst>
                  <a:ext uri="{FF2B5EF4-FFF2-40B4-BE49-F238E27FC236}">
                    <a16:creationId xmlns:a16="http://schemas.microsoft.com/office/drawing/2014/main" id="{CF2E4117-B9F7-BC12-13CB-496E340690A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94177" y="4252463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×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𝜅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′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26" name="내용 개체 틀 5">
                <a:extLst>
                  <a:ext uri="{FF2B5EF4-FFF2-40B4-BE49-F238E27FC236}">
                    <a16:creationId xmlns:a16="http://schemas.microsoft.com/office/drawing/2014/main" id="{CF2E4117-B9F7-BC12-13CB-496E340690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4177" y="4252463"/>
                <a:ext cx="913614" cy="357125"/>
              </a:xfrm>
              <a:prstGeom prst="rect">
                <a:avLst/>
              </a:prstGeom>
              <a:blipFill>
                <a:blip r:embed="rId8"/>
                <a:stretch>
                  <a:fillRect t="-3448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내용 개체 틀 5">
                <a:extLst>
                  <a:ext uri="{FF2B5EF4-FFF2-40B4-BE49-F238E27FC236}">
                    <a16:creationId xmlns:a16="http://schemas.microsoft.com/office/drawing/2014/main" id="{2A33E48A-8DA4-5183-7271-E9EB40F2369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10694" y="4160577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𝜎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𝑀𝑃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27" name="내용 개체 틀 5">
                <a:extLst>
                  <a:ext uri="{FF2B5EF4-FFF2-40B4-BE49-F238E27FC236}">
                    <a16:creationId xmlns:a16="http://schemas.microsoft.com/office/drawing/2014/main" id="{2A33E48A-8DA4-5183-7271-E9EB40F236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0694" y="4160577"/>
                <a:ext cx="913614" cy="357125"/>
              </a:xfrm>
              <a:prstGeom prst="rect">
                <a:avLst/>
              </a:prstGeom>
              <a:blipFill>
                <a:blip r:embed="rId9"/>
                <a:stretch>
                  <a:fillRect t="-1034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내용 개체 틀 5">
                <a:extLst>
                  <a:ext uri="{FF2B5EF4-FFF2-40B4-BE49-F238E27FC236}">
                    <a16:creationId xmlns:a16="http://schemas.microsoft.com/office/drawing/2014/main" id="{96D34F60-0E23-2F78-1559-19279F7387F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18551" y="4030608"/>
                <a:ext cx="1352165" cy="974188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pPr>
                      <m:e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𝑒</m:t>
                        </m:r>
                      </m:e>
                      <m:sup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−</m:t>
                        </m:r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𝜁</m:t>
                        </m:r>
                        <m:sSub>
                          <m:sSubPr>
                            <m:ctrlPr>
                              <a:rPr lang="en-US" sz="1400" b="0" i="1" dirty="0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  <a:ea typeface="맑은 고딕"/>
                                <a:cs typeface="Times New Roman"/>
                              </a:rPr>
                              <m:t>𝑘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1400" b="0" i="1" dirty="0">
                    <a:latin typeface="Cambria Math" panose="02040503050406030204" pitchFamily="18" charset="0"/>
                    <a:ea typeface="맑은 고딕"/>
                    <a:cs typeface="Times New Roman"/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ko-KR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𝑃</m:t>
                        </m:r>
                      </m:e>
                      <m:sub>
                        <m:r>
                          <a:rPr lang="en-US" altLang="ko-KR" sz="1400" b="0" i="1" dirty="0" smtClean="0">
                            <a:latin typeface="Cambria Math" panose="02040503050406030204" pitchFamily="18" charset="0"/>
                            <a:ea typeface="맑은 고딕"/>
                            <a:cs typeface="Times New Roman"/>
                          </a:rPr>
                          <m:t>𝑗𝑒𝑡</m:t>
                        </m:r>
                      </m:sub>
                    </m:sSub>
                  </m:oMath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28" name="내용 개체 틀 5">
                <a:extLst>
                  <a:ext uri="{FF2B5EF4-FFF2-40B4-BE49-F238E27FC236}">
                    <a16:creationId xmlns:a16="http://schemas.microsoft.com/office/drawing/2014/main" id="{96D34F60-0E23-2F78-1559-19279F7387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8551" y="4030608"/>
                <a:ext cx="1352165" cy="97418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내용 개체 틀 5">
                <a:extLst>
                  <a:ext uri="{FF2B5EF4-FFF2-40B4-BE49-F238E27FC236}">
                    <a16:creationId xmlns:a16="http://schemas.microsoft.com/office/drawing/2014/main" id="{E61C9837-2E6C-0DD7-4D1E-1EBEC21104B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45252" y="5201000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𝑇</m:t>
                      </m:r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29" name="내용 개체 틀 5">
                <a:extLst>
                  <a:ext uri="{FF2B5EF4-FFF2-40B4-BE49-F238E27FC236}">
                    <a16:creationId xmlns:a16="http://schemas.microsoft.com/office/drawing/2014/main" id="{E61C9837-2E6C-0DD7-4D1E-1EBEC21104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5252" y="5201000"/>
                <a:ext cx="913614" cy="357125"/>
              </a:xfrm>
              <a:prstGeom prst="rect">
                <a:avLst/>
              </a:prstGeom>
              <a:blipFill>
                <a:blip r:embed="rId11"/>
                <a:stretch>
                  <a:fillRect t="-1016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내용 개체 틀 5">
                <a:extLst>
                  <a:ext uri="{FF2B5EF4-FFF2-40B4-BE49-F238E27FC236}">
                    <a16:creationId xmlns:a16="http://schemas.microsoft.com/office/drawing/2014/main" id="{0DEFE311-203C-FE9F-4151-FDA1D893A7F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844512" y="5152711"/>
                <a:ext cx="1280389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acc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𝑞</m:t>
                          </m:r>
                        </m:e>
                      </m:acc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𝑓</m:t>
                              </m:r>
                            </m:sub>
                          </m:sSub>
                        </m:e>
                      </m:acc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 −</m:t>
                      </m:r>
                      <m:acc>
                        <m:accPr>
                          <m:chr m:val="⃗"/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𝑖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0" name="내용 개체 틀 5">
                <a:extLst>
                  <a:ext uri="{FF2B5EF4-FFF2-40B4-BE49-F238E27FC236}">
                    <a16:creationId xmlns:a16="http://schemas.microsoft.com/office/drawing/2014/main" id="{0DEFE311-203C-FE9F-4151-FDA1D893A7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4512" y="5152711"/>
                <a:ext cx="1280389" cy="357125"/>
              </a:xfrm>
              <a:prstGeom prst="rect">
                <a:avLst/>
              </a:prstGeom>
              <a:blipFill>
                <a:blip r:embed="rId12"/>
                <a:stretch>
                  <a:fillRect t="-1355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내용 개체 틀 5">
                <a:extLst>
                  <a:ext uri="{FF2B5EF4-FFF2-40B4-BE49-F238E27FC236}">
                    <a16:creationId xmlns:a16="http://schemas.microsoft.com/office/drawing/2014/main" id="{D0837DF4-0D53-75AC-FBBE-22211DB8086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869777" y="4855988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𝑓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1" name="내용 개체 틀 5">
                <a:extLst>
                  <a:ext uri="{FF2B5EF4-FFF2-40B4-BE49-F238E27FC236}">
                    <a16:creationId xmlns:a16="http://schemas.microsoft.com/office/drawing/2014/main" id="{D0837DF4-0D53-75AC-FBBE-22211DB808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9777" y="4855988"/>
                <a:ext cx="913614" cy="357125"/>
              </a:xfrm>
              <a:prstGeom prst="rect">
                <a:avLst/>
              </a:prstGeom>
              <a:blipFill>
                <a:blip r:embed="rId13"/>
                <a:stretch>
                  <a:fillRect t="-1034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내용 개체 틀 5">
                <a:extLst>
                  <a:ext uri="{FF2B5EF4-FFF2-40B4-BE49-F238E27FC236}">
                    <a16:creationId xmlns:a16="http://schemas.microsoft.com/office/drawing/2014/main" id="{07CBF7F6-405B-0531-4ADA-0381E671E19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5755" y="4339138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𝑝</m:t>
                          </m:r>
                        </m:sub>
                      </m:sSub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맑은 고딕"/>
                          <a:cs typeface="Times New Roman"/>
                        </a:rPr>
                        <m:t>, </m:t>
                      </m:r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𝑃𝑏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4" name="내용 개체 틀 5">
                <a:extLst>
                  <a:ext uri="{FF2B5EF4-FFF2-40B4-BE49-F238E27FC236}">
                    <a16:creationId xmlns:a16="http://schemas.microsoft.com/office/drawing/2014/main" id="{07CBF7F6-405B-0531-4ADA-0381E671E1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755" y="4339138"/>
                <a:ext cx="913614" cy="357125"/>
              </a:xfrm>
              <a:prstGeom prst="rect">
                <a:avLst/>
              </a:prstGeom>
              <a:blipFill>
                <a:blip r:embed="rId14"/>
                <a:stretch>
                  <a:fillRect t="-1034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내용 개체 틀 5">
                <a:extLst>
                  <a:ext uri="{FF2B5EF4-FFF2-40B4-BE49-F238E27FC236}">
                    <a16:creationId xmlns:a16="http://schemas.microsoft.com/office/drawing/2014/main" id="{258A2270-F869-6F91-2E2C-9992AC4A752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44683" y="4339138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𝑁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𝑃𝑎𝑟</m:t>
                          </m:r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𝒕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5" name="내용 개체 틀 5">
                <a:extLst>
                  <a:ext uri="{FF2B5EF4-FFF2-40B4-BE49-F238E27FC236}">
                    <a16:creationId xmlns:a16="http://schemas.microsoft.com/office/drawing/2014/main" id="{258A2270-F869-6F91-2E2C-9992AC4A75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4683" y="4339138"/>
                <a:ext cx="913614" cy="357125"/>
              </a:xfrm>
              <a:prstGeom prst="rect">
                <a:avLst/>
              </a:prstGeom>
              <a:blipFill>
                <a:blip r:embed="rId15"/>
                <a:stretch>
                  <a:fillRect t="-1034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내용 개체 틀 5">
                <a:extLst>
                  <a:ext uri="{FF2B5EF4-FFF2-40B4-BE49-F238E27FC236}">
                    <a16:creationId xmlns:a16="http://schemas.microsoft.com/office/drawing/2014/main" id="{F44C8310-EDE2-1268-FE96-9309B729B82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13756" y="4340713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𝑁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𝑀𝑃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6" name="내용 개체 틀 5">
                <a:extLst>
                  <a:ext uri="{FF2B5EF4-FFF2-40B4-BE49-F238E27FC236}">
                    <a16:creationId xmlns:a16="http://schemas.microsoft.com/office/drawing/2014/main" id="{F44C8310-EDE2-1268-FE96-9309B729B8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3756" y="4340713"/>
                <a:ext cx="913614" cy="357125"/>
              </a:xfrm>
              <a:prstGeom prst="rect">
                <a:avLst/>
              </a:prstGeom>
              <a:blipFill>
                <a:blip r:embed="rId16"/>
                <a:stretch>
                  <a:fillRect t="-1016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내용 개체 틀 5">
                <a:extLst>
                  <a:ext uri="{FF2B5EF4-FFF2-40B4-BE49-F238E27FC236}">
                    <a16:creationId xmlns:a16="http://schemas.microsoft.com/office/drawing/2014/main" id="{6AD1F9A8-73F6-6FAE-64B9-3C6034BF58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81537" y="4339139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𝑁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7" name="내용 개체 틀 5">
                <a:extLst>
                  <a:ext uri="{FF2B5EF4-FFF2-40B4-BE49-F238E27FC236}">
                    <a16:creationId xmlns:a16="http://schemas.microsoft.com/office/drawing/2014/main" id="{6AD1F9A8-73F6-6FAE-64B9-3C6034BF58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1537" y="4339139"/>
                <a:ext cx="913614" cy="357125"/>
              </a:xfrm>
              <a:prstGeom prst="rect">
                <a:avLst/>
              </a:prstGeom>
              <a:blipFill>
                <a:blip r:embed="rId17"/>
                <a:stretch>
                  <a:fillRect t="-1034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내용 개체 틀 5">
                <a:extLst>
                  <a:ext uri="{FF2B5EF4-FFF2-40B4-BE49-F238E27FC236}">
                    <a16:creationId xmlns:a16="http://schemas.microsoft.com/office/drawing/2014/main" id="{5C3B9782-50A8-FF9E-3B6E-C4DE7200A5C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163398" y="4339717"/>
                <a:ext cx="913614" cy="35712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40000"/>
                  </a:lnSpc>
                  <a:buNone/>
                </a:pPr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  <a:p>
                <a:pPr marL="0" indent="0">
                  <a:lnSpc>
                    <a:spcPct val="4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맑은 고딕"/>
                              <a:cs typeface="Times New Roman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맑은 고딕"/>
                                  <a:cs typeface="Times New Roman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맑은 고딕"/>
                  <a:cs typeface="Times New Roman"/>
                </a:endParaRPr>
              </a:p>
            </p:txBody>
          </p:sp>
        </mc:Choice>
        <mc:Fallback xmlns="">
          <p:sp>
            <p:nvSpPr>
              <p:cNvPr id="38" name="내용 개체 틀 5">
                <a:extLst>
                  <a:ext uri="{FF2B5EF4-FFF2-40B4-BE49-F238E27FC236}">
                    <a16:creationId xmlns:a16="http://schemas.microsoft.com/office/drawing/2014/main" id="{5C3B9782-50A8-FF9E-3B6E-C4DE7200A5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3398" y="4339717"/>
                <a:ext cx="913614" cy="357125"/>
              </a:xfrm>
              <a:prstGeom prst="rect">
                <a:avLst/>
              </a:prstGeom>
              <a:blipFill>
                <a:blip r:embed="rId18"/>
                <a:stretch>
                  <a:fillRect t="-1034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D6524EE9-E156-BC4D-EDBF-EEFF682B9259}"/>
              </a:ext>
            </a:extLst>
          </p:cNvPr>
          <p:cNvSpPr/>
          <p:nvPr/>
        </p:nvSpPr>
        <p:spPr>
          <a:xfrm>
            <a:off x="688934" y="3565840"/>
            <a:ext cx="7544365" cy="147035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내용 개체 틀 5">
            <a:extLst>
              <a:ext uri="{FF2B5EF4-FFF2-40B4-BE49-F238E27FC236}">
                <a16:creationId xmlns:a16="http://schemas.microsoft.com/office/drawing/2014/main" id="{804375A7-247A-5577-7041-F2AA675552D0}"/>
              </a:ext>
            </a:extLst>
          </p:cNvPr>
          <p:cNvSpPr txBox="1">
            <a:spLocks/>
          </p:cNvSpPr>
          <p:nvPr/>
        </p:nvSpPr>
        <p:spPr>
          <a:xfrm>
            <a:off x="632951" y="3426520"/>
            <a:ext cx="2272835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40000"/>
              </a:lnSpc>
              <a:buNone/>
            </a:pPr>
            <a:r>
              <a:rPr lang="en-US" sz="1400" b="1" dirty="0">
                <a:latin typeface="Calibri"/>
                <a:ea typeface="맑은 고딕"/>
                <a:cs typeface="Times New Roman"/>
              </a:rPr>
              <a:t>Multiplicity dependence</a:t>
            </a:r>
          </a:p>
        </p:txBody>
      </p:sp>
      <p:sp>
        <p:nvSpPr>
          <p:cNvPr id="44" name="내용 개체 틀 5">
            <a:extLst>
              <a:ext uri="{FF2B5EF4-FFF2-40B4-BE49-F238E27FC236}">
                <a16:creationId xmlns:a16="http://schemas.microsoft.com/office/drawing/2014/main" id="{388227B6-5FAC-9A1F-8DC5-F47A3F42E633}"/>
              </a:ext>
            </a:extLst>
          </p:cNvPr>
          <p:cNvSpPr txBox="1">
            <a:spLocks/>
          </p:cNvSpPr>
          <p:nvPr/>
        </p:nvSpPr>
        <p:spPr>
          <a:xfrm>
            <a:off x="855755" y="4879946"/>
            <a:ext cx="998130" cy="6981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40000"/>
              </a:lnSpc>
              <a:buNone/>
            </a:pPr>
            <a:r>
              <a:rPr lang="en-US" sz="1400" dirty="0">
                <a:latin typeface="Calibri"/>
                <a:ea typeface="맑은 고딕"/>
                <a:cs typeface="Times New Roman"/>
              </a:rPr>
              <a:t>Thickness</a:t>
            </a: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71E69AB-2545-AE00-05F6-4C234B714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A007D-2213-4AB7-992C-6A331CF32484}" type="slidenum">
              <a:rPr lang="ko-KR" altLang="en-US" smtClean="0"/>
              <a:pPr/>
              <a:t>8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1063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7511</TotalTime>
  <Words>2358</Words>
  <Application>Microsoft Office PowerPoint</Application>
  <PresentationFormat>와이드스크린</PresentationFormat>
  <Paragraphs>509</Paragraphs>
  <Slides>27</Slides>
  <Notes>16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37" baseType="lpstr">
      <vt:lpstr>나눔스퀘어_ac Bold</vt:lpstr>
      <vt:lpstr>맑은 고딕</vt:lpstr>
      <vt:lpstr>맑은 고딕</vt:lpstr>
      <vt:lpstr>Arial</vt:lpstr>
      <vt:lpstr>Calibri</vt:lpstr>
      <vt:lpstr>Cambria Math</vt:lpstr>
      <vt:lpstr>Courier New</vt:lpstr>
      <vt:lpstr>Times New Roman</vt:lpstr>
      <vt:lpstr>Wingdings</vt:lpstr>
      <vt:lpstr>Office 테마</vt:lpstr>
      <vt:lpstr>PowerPoint 프레젠테이션</vt:lpstr>
      <vt:lpstr>List of Contents</vt:lpstr>
      <vt:lpstr>Introduction</vt:lpstr>
      <vt:lpstr>Introduction</vt:lpstr>
      <vt:lpstr>Introduction</vt:lpstr>
      <vt:lpstr>Introduction</vt:lpstr>
      <vt:lpstr>Theory</vt:lpstr>
      <vt:lpstr>Theory</vt:lpstr>
      <vt:lpstr>Theory</vt:lpstr>
      <vt:lpstr>Theory</vt:lpstr>
      <vt:lpstr>Theory</vt:lpstr>
      <vt:lpstr>Theory</vt:lpstr>
      <vt:lpstr>Result and Analysis</vt:lpstr>
      <vt:lpstr>Result and Analysis</vt:lpstr>
      <vt:lpstr>Result and Analysis</vt:lpstr>
      <vt:lpstr>Summary</vt:lpstr>
      <vt:lpstr>PowerPoint 프레젠테이션</vt:lpstr>
      <vt:lpstr>PowerPoint 프레젠테이션</vt:lpstr>
      <vt:lpstr>Theory</vt:lpstr>
      <vt:lpstr>Theory</vt:lpstr>
      <vt:lpstr>Theory</vt:lpstr>
      <vt:lpstr>Theory</vt:lpstr>
      <vt:lpstr>Result</vt:lpstr>
      <vt:lpstr>Result and analysis</vt:lpstr>
      <vt:lpstr>Result and analysis</vt:lpstr>
      <vt:lpstr>Result and Analysis</vt:lpstr>
      <vt:lpstr>Status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노희래</dc:creator>
  <cp:lastModifiedBy>soyeon Cho</cp:lastModifiedBy>
  <cp:revision>86</cp:revision>
  <dcterms:created xsi:type="dcterms:W3CDTF">2024-01-24T01:35:44Z</dcterms:created>
  <dcterms:modified xsi:type="dcterms:W3CDTF">2025-11-13T03:06:00Z</dcterms:modified>
</cp:coreProperties>
</file>