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60" r:id="rId7"/>
    <p:sldId id="261" r:id="rId8"/>
    <p:sldId id="262" r:id="rId9"/>
    <p:sldId id="264" r:id="rId10"/>
    <p:sldId id="265" r:id="rId11"/>
    <p:sldId id="267" r:id="rId12"/>
    <p:sldId id="270" r:id="rId13"/>
    <p:sldId id="268" r:id="rId14"/>
    <p:sldId id="269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38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38" y="182"/>
      </p:cViewPr>
      <p:guideLst>
        <p:guide orient="horz" pos="2280"/>
        <p:guide pos="38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6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0.wmf"/><Relationship Id="rId6" Type="http://schemas.openxmlformats.org/officeDocument/2006/relationships/oleObject" Target="../embeddings/oleObject3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3" Type="http://schemas.openxmlformats.org/officeDocument/2006/relationships/notesSlide" Target="../notesSlides/notesSlide5.xml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8.wmf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33.wmf"/><Relationship Id="rId7" Type="http://schemas.openxmlformats.org/officeDocument/2006/relationships/oleObject" Target="../embeddings/oleObject6.bin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29.png"/><Relationship Id="rId11" Type="http://schemas.openxmlformats.org/officeDocument/2006/relationships/notesSlide" Target="../notesSlides/notesSlide6.xml"/><Relationship Id="rId10" Type="http://schemas.openxmlformats.org/officeDocument/2006/relationships/vmlDrawing" Target="../drawings/vmlDrawing4.v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44600" y="1797685"/>
            <a:ext cx="99390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The EMFFs of the hyperon  in the </a:t>
            </a:r>
            <a:endParaRPr lang="en-US" altLang="zh-CN" sz="40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algn="ctr"/>
            <a:r>
              <a:rPr lang="en-US" altLang="zh-CN" sz="40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time like region</a:t>
            </a:r>
            <a:endParaRPr lang="en-US" altLang="zh-CN" sz="40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92430"/>
            <a:ext cx="5287645" cy="16579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16605" y="3573780"/>
            <a:ext cx="549275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Jiali Shi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（石家丽）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ctr" fontAlgn="auto">
              <a:lnSpc>
                <a:spcPct val="15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with Lingyun Dai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（戴凌云）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ctr" fontAlgn="auto">
              <a:lnSpc>
                <a:spcPct val="150000"/>
              </a:lnSpc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Hunan University</a:t>
            </a:r>
            <a:endParaRPr lang="en-US" altLang="zh-CN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67890" y="5497830"/>
            <a:ext cx="80924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aryons 2025 - International Conference on the</a:t>
            </a:r>
            <a:endParaRPr lang="en-US" altLang="zh-CN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ctr"/>
            <a:r>
              <a:rPr lang="en-US" altLang="zh-CN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Structure of Baryons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ctr"/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</a:t>
            </a:r>
            <a:r>
              <a:rPr lang="en-US" altLang="zh-CN"/>
              <a:t>International Convention Center Jeju </a:t>
            </a:r>
            <a:endParaRPr lang="en-US" altLang="zh-CN"/>
          </a:p>
          <a:p>
            <a:pPr algn="ctr"/>
            <a:r>
              <a:rPr lang="en-US" altLang="zh-CN"/>
              <a:t>224, Jungmungwangwang-ro, Seogwipo-si, Jeju-do, Republic of Korea</a:t>
            </a:r>
            <a:endParaRPr lang="en-US" altLang="zh-CN"/>
          </a:p>
        </p:txBody>
      </p:sp>
      <p:cxnSp>
        <p:nvCxnSpPr>
          <p:cNvPr id="2" name="直接连接符 1"/>
          <p:cNvCxnSpPr/>
          <p:nvPr/>
        </p:nvCxnSpPr>
        <p:spPr>
          <a:xfrm>
            <a:off x="34290" y="874395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32790" y="3051175"/>
            <a:ext cx="10092055" cy="2980055"/>
            <a:chOff x="935" y="1945"/>
            <a:chExt cx="15893" cy="469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/>
                <p:cNvSpPr txBox="1"/>
                <p:nvPr/>
              </p:nvSpPr>
              <p:spPr>
                <a:xfrm>
                  <a:off x="935" y="1945"/>
                  <a:ext cx="15893" cy="4693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noAutofit/>
                </a:bodyPr>
                <a:lstStyle/>
                <a:p>
                  <a:r>
                    <a:rPr lang="en-US" altLang="zh-CN">
                      <a:latin typeface="Times New Roman" panose="02020603050405020304" charset="0"/>
                      <a:cs typeface="Times New Roman" panose="02020603050405020304" charset="0"/>
                      <a:sym typeface="+mn-ea"/>
                    </a:rPr>
                    <a:t>Derive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panose="02040503050406030204" pitchFamily="18" charset="0"/>
                          <a:sym typeface="+mn-ea"/>
                        </a:rPr>
                        <m:t>Λ</m:t>
                      </m:r>
                      <m:acc>
                        <m:accPr>
                          <m:chr m:val="̅"/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+mn-ea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+mn-ea"/>
                            </a:rPr>
                            <m:t>Λ</m:t>
                          </m:r>
                        </m:e>
                      </m:acc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  <a:sym typeface="+mn-ea"/>
                        </a:rPr>
                        <m:t>𝛾</m:t>
                      </m:r>
                    </m:oMath>
                  </a14:m>
                  <a:r>
                    <a:rPr lang="en-US" altLang="zh-CN">
                      <a:latin typeface="Times New Roman" panose="02020603050405020304" charset="0"/>
                      <a:cs typeface="Times New Roman" panose="02020603050405020304" charset="0"/>
                      <a:sym typeface="+mn-ea"/>
                    </a:rPr>
                    <a:t> vertex amplitude from solve distorted wave Born approximation (DWBA)</a:t>
                  </a:r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:r>
                    <a:rPr lang="en-US" altLang="zh-CN">
                      <a:latin typeface="Times New Roman" panose="02020603050405020304" charset="0"/>
                      <a:cs typeface="Times New Roman" panose="02020603050405020304" charset="0"/>
                      <a:sym typeface="+mn-ea"/>
                    </a:rPr>
                    <a:t>with</a:t>
                  </a:r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  <m:t>𝐸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  <m:t>0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  <a:sym typeface="+mn-ea"/>
                        </a:rPr>
                        <m:t>, 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  <m:t>𝑀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  <a:sym typeface="+mn-ea"/>
                            </a:rPr>
                            <m:t>0</m:t>
                          </m:r>
                        </m:sup>
                      </m:sSubSup>
                    </m:oMath>
                  </a14:m>
                  <a:r>
                    <a:rPr lang="en-US" altLang="zh-CN">
                      <a:latin typeface="Times New Roman" panose="02020603050405020304" charset="0"/>
                      <a:cs typeface="Times New Roman" panose="02020603050405020304" charset="0"/>
                      <a:sym typeface="+mn-ea"/>
                    </a:rPr>
                    <a:t> is bare electromagnetic form factor</a:t>
                  </a:r>
                  <a:endPara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endParaRPr>
                </a:p>
              </p:txBody>
            </p:sp>
          </mc:Choice>
          <mc:Fallback>
            <p:sp>
              <p:nvSpPr>
                <p:cNvPr id="15" name="文本框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" y="1945"/>
                  <a:ext cx="15893" cy="4693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" y="2740"/>
              <a:ext cx="9178" cy="99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1070" y="2888"/>
              <a:ext cx="89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</a:rPr>
                <a:t>(14)</a:t>
              </a:r>
              <a:endParaRPr lang="en-US" altLang="zh-CN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5" y="4348"/>
              <a:ext cx="9179" cy="83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1070" y="4473"/>
              <a:ext cx="89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</a:rPr>
                <a:t>(15)</a:t>
              </a:r>
              <a:endParaRPr lang="en-US" altLang="zh-CN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9450" y="1240155"/>
            <a:ext cx="10615295" cy="1476375"/>
            <a:chOff x="1070" y="1953"/>
            <a:chExt cx="16717" cy="2325"/>
          </a:xfrm>
        </p:grpSpPr>
        <p:sp>
          <p:nvSpPr>
            <p:cNvPr id="5" name="文本框 4"/>
            <p:cNvSpPr txBox="1"/>
            <p:nvPr/>
          </p:nvSpPr>
          <p:spPr>
            <a:xfrm>
              <a:off x="1070" y="1953"/>
              <a:ext cx="15502" cy="23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lvl="0" indent="0">
                <a:buNone/>
              </a:pPr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Derive FSI T amplitude by solving Lippmann-Schwinger (LS) equation.</a:t>
              </a:r>
              <a:endPara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  <a:p>
              <a:pPr marL="0" lvl="0" indent="0">
                <a:buNone/>
              </a:pPr>
              <a:endPara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  <a:p>
              <a:pPr marL="0" lvl="0" indent="0">
                <a:buNone/>
              </a:pPr>
              <a:endPara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  <a:p>
              <a:pPr marL="0" lvl="0" indent="0">
                <a:buNone/>
              </a:pPr>
              <a:endPara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  <a:p>
              <a:pPr marL="0" lvl="0" indent="0">
                <a:buNone/>
              </a:pPr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Potential needs to cut off by a regular function before it putted into LS equation                                       </a:t>
              </a:r>
              <a:endPara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154" y="2462"/>
              <a:ext cx="16633" cy="1727"/>
              <a:chOff x="813" y="7215"/>
              <a:chExt cx="16633" cy="1727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439" y="8416"/>
                <a:ext cx="3792" cy="526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3" y="7424"/>
                <a:ext cx="11727" cy="992"/>
              </a:xfrm>
              <a:prstGeom prst="rect">
                <a:avLst/>
              </a:prstGeom>
            </p:spPr>
          </p:pic>
          <p:sp>
            <p:nvSpPr>
              <p:cNvPr id="11" name="文本框 10"/>
              <p:cNvSpPr txBox="1"/>
              <p:nvPr/>
            </p:nvSpPr>
            <p:spPr>
              <a:xfrm>
                <a:off x="16552" y="7215"/>
                <a:ext cx="89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(12)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6552" y="8292"/>
                <a:ext cx="89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(13)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p:grpSp>
      </p:grpSp>
      <p:cxnSp>
        <p:nvCxnSpPr>
          <p:cNvPr id="13" name="直接连接符 12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5297">
            <a:off x="8471801" y="3892690"/>
            <a:ext cx="2625725" cy="1425575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9565277" y="3732349"/>
            <a:ext cx="957943" cy="18622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Fit results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0057" y="1159510"/>
            <a:ext cx="1005522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latin typeface="Times-Roman"/>
                <a:ea typeface="Times-Roman"/>
              </a:rPr>
              <a:t>Results about LECs and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bare electromagnetic form factor</a:t>
            </a:r>
            <a:r>
              <a:rPr lang="en-US" altLang="zh-CN">
                <a:solidFill>
                  <a:srgbClr val="000000"/>
                </a:solidFill>
                <a:latin typeface="Times-Roman"/>
                <a:ea typeface="Times-Roman"/>
              </a:rPr>
              <a:t> fit to cross section data from threshold to 2.6GeV.</a:t>
            </a:r>
            <a:endParaRPr lang="en-US" altLang="zh-CN">
              <a:solidFill>
                <a:srgbClr val="000000"/>
              </a:solidFill>
              <a:latin typeface="Times-Roman"/>
              <a:ea typeface="Times-Roman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940" y="2007870"/>
            <a:ext cx="4830445" cy="383222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Summary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584200" y="1202055"/>
                <a:ext cx="9970135" cy="49834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indent="0" fontAlgn="auto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en-US" altLang="zh-CN" b="1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Summary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Constructed the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𝛬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𝛬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potential within SU(3) Chiral effective field theory up to next-to-leading order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Derived the amplitude about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𝛬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𝛬</m:t>
                        </m:r>
                      </m:e>
                    </m:acc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 by solve LS equation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Derived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 the amplitude about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𝛬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𝛬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in distorted wave born approximation 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Fit experiment data, c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alculated the cross section 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fontAlgn="auto">
                  <a:lnSpc>
                    <a:spcPct val="150000"/>
                  </a:lnSpc>
                </a:pPr>
                <a:r>
                  <a:rPr lang="en-US" altLang="zh-CN" b="1">
                    <a:latin typeface="Times New Roman" panose="02020603050405020304" charset="0"/>
                    <a:cs typeface="Times New Roman" panose="02020603050405020304" charset="0"/>
                  </a:rPr>
                  <a:t>Conclusion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our theory 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calculation is consistent with experiment result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indent="0" fontAlgn="auto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en-US" altLang="zh-CN" b="1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In the future</a:t>
                </a:r>
                <a:endParaRPr lang="en-US" altLang="zh-CN" b="1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Consider affection abous various cutoff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𝛬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to cross section and effective form factor 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Consider particle channel couple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𝛬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𝛬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in solving LS equation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Looking forward more experiment data to improve our fit result and 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c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alculate effective form factor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342900" indent="-34290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indent="0" fontAlgn="auto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indent="0" fontAlgn="auto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200" y="1202055"/>
                <a:ext cx="9970135" cy="4983480"/>
              </a:xfrm>
              <a:prstGeom prst="rect">
                <a:avLst/>
              </a:prstGeom>
              <a:blipFill rotWithShape="1">
                <a:blip r:embed="rId2"/>
                <a:stretch>
                  <a:fillRect b="-253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接连接符 3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601085" y="3136900"/>
            <a:ext cx="4989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Thanks for your attention !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65910" y="1797685"/>
            <a:ext cx="9939020" cy="3014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 fontAlgn="auto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40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Background</a:t>
            </a:r>
            <a:endParaRPr lang="en-US" altLang="zh-CN" sz="40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571500" indent="-571500" algn="l" fontAlgn="auto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40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40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571500" indent="-571500" algn="l" fontAlgn="auto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40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Fit results</a:t>
            </a:r>
            <a:endParaRPr lang="en-US" altLang="zh-CN" sz="40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marL="571500" indent="-571500" algn="l" fontAlgn="auto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40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Summary</a:t>
            </a:r>
            <a:endParaRPr lang="en-US" altLang="zh-CN" sz="40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55600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120015"/>
            <a:ext cx="31070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Outline</a:t>
            </a:r>
            <a:endParaRPr lang="en-US" altLang="zh-CN" sz="40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3107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Background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230505" y="1111431"/>
                <a:ext cx="6172200" cy="574656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Electromagnetic form factor (EMFF) 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Spacelike region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):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indent="457200"/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structure about baryon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indent="457200"/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baryon’s inner electric and magnetic distribution 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indent="457200"/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measurement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−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 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𝐵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⟶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−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 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𝐵</m:t>
                    </m:r>
                  </m:oMath>
                </a14:m>
                <a:r>
                  <a:rPr lang="en-US" altLang="zh-CN" sz="2000" i="1">
                    <a:latin typeface="Cambria Math" panose="02040503050406030204" pitchFamily="18" charset="0"/>
                    <a:cs typeface="Cambria Math" panose="02040503050406030204" pitchFamily="18" charset="0"/>
                    <a:sym typeface="+mn-ea"/>
                  </a:rPr>
                  <a:t> 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(Fig. 1. left)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T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charset="0"/>
                    <a:cs typeface="Times New Roman" panose="02020603050405020304" charset="0"/>
                  </a:rPr>
                  <a:t>imelike region 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&gt;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)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: 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       polarized electric charges 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distribution </a:t>
                </a:r>
                <a:r>
                  <a:rPr lang="en-US" altLang="zh-CN" sz="12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(</a:t>
                </a:r>
                <a:r>
                  <a:rPr lang="en-US" altLang="zh-CN" sz="1200">
                    <a:solidFill>
                      <a:srgbClr val="FF0000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Sci.Bull. 68 (2023) 2729-   </a:t>
                </a:r>
                <a:endParaRPr lang="en-US" altLang="zh-CN" sz="1200">
                  <a:solidFill>
                    <a:srgbClr val="FF0000"/>
                  </a:solidFill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r>
                  <a:rPr lang="en-US" altLang="zh-CN" sz="1200">
                    <a:solidFill>
                      <a:srgbClr val="FF0000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           2733)</a:t>
                </a:r>
                <a:endParaRPr lang="en-US" altLang="zh-CN" sz="1200">
                  <a:solidFill>
                    <a:srgbClr val="FF0000"/>
                  </a:solidFill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      measurement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−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𝑒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+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⟶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𝐵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acc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 (Fig. 1. right)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First measurement 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baryon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</a:rPr>
                  <a:t> EMFFs 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proton,   in 1973,   by </a:t>
                </a:r>
                <a:r>
                  <a:rPr lang="en-US" altLang="zh-CN" sz="2000">
                    <a:solidFill>
                      <a:srgbClr val="FF0000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ADONE73</a:t>
                </a:r>
                <a:endParaRPr lang="en-US" altLang="zh-CN" sz="2000">
                  <a:solidFill>
                    <a:srgbClr val="FF0000"/>
                  </a:solidFill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F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irst measurement Lambda 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EMFFs in 1983 (DM2)</a:t>
                </a:r>
                <a:r>
                  <a:rPr lang="en-US" altLang="zh-CN" sz="2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,   Later, BaBar (2007) also measured this process.High-precision measurements of (                  ) by BESIII (2018, 2021, 2023).</a:t>
                </a: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000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05" y="1111431"/>
                <a:ext cx="6172200" cy="5746569"/>
              </a:xfrm>
              <a:prstGeom prst="rect">
                <a:avLst/>
              </a:prstGeom>
              <a:blipFill rotWithShape="1">
                <a:blip r:embed="rId2"/>
                <a:stretch>
                  <a:fillRect t="-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组合 6"/>
          <p:cNvGrpSpPr/>
          <p:nvPr/>
        </p:nvGrpSpPr>
        <p:grpSpPr>
          <a:xfrm>
            <a:off x="6809105" y="1473835"/>
            <a:ext cx="4318000" cy="1947545"/>
            <a:chOff x="10723" y="2321"/>
            <a:chExt cx="6800" cy="306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23" y="2321"/>
              <a:ext cx="2899" cy="234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915" y="2510"/>
              <a:ext cx="3609" cy="1956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13222" y="4808"/>
              <a:ext cx="1225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Fig. 1.</a:t>
              </a:r>
              <a:endParaRPr lang="zh-CN" altLang="en-US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8395970" y="6308090"/>
            <a:ext cx="1469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Fig. 2.</a:t>
            </a:r>
            <a:endParaRPr lang="zh-CN" altLang="en-US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3645" y="3919220"/>
            <a:ext cx="5448300" cy="20878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240" y="5257800"/>
            <a:ext cx="1120775" cy="4178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45174" y="932497"/>
            <a:ext cx="7501255" cy="4387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Theoretical study in Lambda’s EMFFs by                       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17"/>
              <p:cNvSpPr txBox="1"/>
              <p:nvPr/>
            </p:nvSpPr>
            <p:spPr>
              <a:xfrm>
                <a:off x="4775200" y="1416504"/>
                <a:ext cx="6525260" cy="645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the cross section and differential cross section can be parameterized by electric form factor(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) and magnetic form factor(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). </a:t>
                </a:r>
                <a:r>
                  <a:rPr lang="en-US" altLang="zh-CN">
                    <a:solidFill>
                      <a:schemeClr val="accent6"/>
                    </a:solidFill>
                    <a:latin typeface="Times New Roman" panose="02020603050405020304" charset="0"/>
                    <a:cs typeface="Times New Roman" panose="02020603050405020304" charset="0"/>
                  </a:rPr>
                  <a:t>(eq. (1))</a:t>
                </a:r>
                <a:endParaRPr lang="en-US" altLang="zh-CN">
                  <a:solidFill>
                    <a:schemeClr val="accent6"/>
                  </a:solidFill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5200" y="1416504"/>
                <a:ext cx="6525260" cy="645160"/>
              </a:xfrm>
              <a:prstGeom prst="rect">
                <a:avLst/>
              </a:prstGeom>
              <a:blipFill rotWithShape="1">
                <a:blip r:embed="rId2"/>
                <a:stretch>
                  <a:fillRect t="-70" b="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/>
              <p:cNvSpPr txBox="1"/>
              <p:nvPr/>
            </p:nvSpPr>
            <p:spPr>
              <a:xfrm>
                <a:off x="5985328" y="2409825"/>
                <a:ext cx="5020945" cy="3412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𝛼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1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137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        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Y</a:t>
                </a:r>
                <a:r>
                  <a:rPr lang="zh-CN" altLang="en-US">
                    <a:latin typeface="Times New Roman" panose="02020603050405020304" charset="0"/>
                    <a:cs typeface="Times New Roman" panose="02020603050405020304" charset="0"/>
                  </a:rPr>
                  <a:t>：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hyperon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: electric form factor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: magnetic form factor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C(s): S-wave Sommerfeld-Gamow factor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𝐶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𝑦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)=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𝑦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/(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1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𝑦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𝜋𝛼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altLang="zh-CN" i="1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: phase space factor,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𝛽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altLang="zh-CN" i="1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  <a:p>
                <a:pPr marL="285750" indent="-285750" fontAlgn="auto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: effective form factor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328" y="2409825"/>
                <a:ext cx="5020945" cy="3412344"/>
              </a:xfrm>
              <a:prstGeom prst="rect">
                <a:avLst/>
              </a:prstGeom>
              <a:blipFill rotWithShape="1">
                <a:blip r:embed="rId3"/>
                <a:stretch>
                  <a:fillRect l="-9" r="9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/>
          <p:cNvSpPr txBox="1"/>
          <p:nvPr/>
        </p:nvSpPr>
        <p:spPr>
          <a:xfrm>
            <a:off x="2313305" y="2772410"/>
            <a:ext cx="107632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Fig. 3.</a:t>
            </a:r>
            <a:endParaRPr lang="zh-CN" altLang="en-US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795" y="3429000"/>
            <a:ext cx="4984750" cy="7791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" y="4248785"/>
            <a:ext cx="4397375" cy="7518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795" y="5106670"/>
            <a:ext cx="2804795" cy="985520"/>
          </a:xfrm>
          <a:prstGeom prst="rect">
            <a:avLst/>
          </a:prstGeom>
        </p:spPr>
      </p:pic>
      <p:pic>
        <p:nvPicPr>
          <p:cNvPr id="5" name="图片 4" descr="Fig.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045" y="1015365"/>
            <a:ext cx="3400425" cy="16573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1383" y="957671"/>
            <a:ext cx="1007110" cy="33591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284345" y="5390815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accent6"/>
                </a:solidFill>
                <a:latin typeface="Times New Roman" panose="02020603050405020304" charset="0"/>
                <a:cs typeface="Times New Roman" panose="02020603050405020304" charset="0"/>
              </a:rPr>
              <a:t>(1)</a:t>
            </a:r>
            <a:endParaRPr lang="zh-CN" altLang="en-US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79515" y="1070382"/>
            <a:ext cx="6491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eq. (2): Factorization of the partial wave amplitude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eq. (3): Relation between cross section and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partial wave amplitude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79515" y="3714431"/>
            <a:ext cx="5572125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The energy region under study is near the threshold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Final state interaction(FSI) should be considered!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complete feynman diagram is Fig. 4.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Total angular momentum  is conservation, we consider [3S1-3D1] coupled partial wave in final lambda system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04528" y="6099492"/>
            <a:ext cx="815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Fig. 4.</a:t>
            </a:r>
            <a:endParaRPr lang="zh-CN" altLang="en-US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44555" y="1077595"/>
            <a:ext cx="5037486" cy="2030730"/>
            <a:chOff x="546" y="1697"/>
            <a:chExt cx="9085" cy="319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4" y="1697"/>
              <a:ext cx="3532" cy="102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4" y="3150"/>
              <a:ext cx="7445" cy="1745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46" y="2535"/>
              <a:ext cx="882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</a:rPr>
                <a:t>with</a:t>
              </a:r>
              <a:endParaRPr lang="en-US" altLang="zh-CN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901" y="1955"/>
              <a:ext cx="73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</a:rPr>
                <a:t>(2)</a:t>
              </a:r>
              <a:endParaRPr lang="en-US" altLang="zh-CN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021580" y="3821542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(3)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5297">
            <a:off x="869868" y="4469402"/>
            <a:ext cx="2625725" cy="142557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515529" y="3746499"/>
          <a:ext cx="4506051" cy="51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Equation" r:id="rId5" imgW="78943200" imgH="9448800" progId="Equation.DSMT4">
                  <p:embed/>
                </p:oleObj>
              </mc:Choice>
              <mc:Fallback>
                <p:oleObj name="Equation" r:id="rId5" imgW="78943200" imgH="9448800" progId="Equation.DSMT4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5529" y="3746499"/>
                        <a:ext cx="4506051" cy="518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2594" y="1151255"/>
            <a:ext cx="5052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Lagrangian and potential about FSI  is derived from chiral effective field theory (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𝜒𝐸𝐹𝑇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) up to next-to-leading order (NLO). we think the potential consists of three part (eq. (4))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42930" y="1436370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(4)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25485" y="3711800"/>
            <a:ext cx="815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Fig. 5.</a:t>
            </a:r>
            <a:endParaRPr lang="zh-CN" altLang="en-US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63071" y="5979140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(5)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095" y="1436370"/>
            <a:ext cx="4280535" cy="4133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235" y="2127045"/>
            <a:ext cx="5730240" cy="1491615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22592" y="2611351"/>
            <a:ext cx="573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Relevant feynman diagrams Fig.5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22592" y="3743972"/>
            <a:ext cx="5205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The contact term and 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annihilation part parameterized as follow. C is low-energy constants (LECs)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206480" y="5979140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(6)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1033727" y="4799362"/>
          <a:ext cx="3088085" cy="1548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Equation" r:id="rId4" imgW="54559200" imgH="24384000" progId="Equation.DSMT4">
                  <p:embed/>
                </p:oleObj>
              </mc:Choice>
              <mc:Fallback>
                <p:oleObj name="Equation" r:id="rId4" imgW="54559200" imgH="24384000" progId="Equation.DSMT4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33727" y="4799362"/>
                        <a:ext cx="3088085" cy="1548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6531430" y="4799362"/>
          <a:ext cx="4539342" cy="1666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Equation" r:id="rId6" imgW="76200000" imgH="31089600" progId="Equation.DSMT4">
                  <p:embed/>
                </p:oleObj>
              </mc:Choice>
              <mc:Fallback>
                <p:oleObj name="Equation" r:id="rId6" imgW="76200000" imgH="31089600" progId="Equation.DSMT4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31430" y="4799362"/>
                        <a:ext cx="4539342" cy="1666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499109" y="975360"/>
                <a:ext cx="11137719" cy="1753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>
                    <a:latin typeface="Times New Roman" panose="02020603050405020304" charset="0"/>
                    <a:cs typeface="Times New Roman" panose="02020603050405020304" charset="0"/>
                  </a:rPr>
                  <a:t>the meson exchange process: 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pseudoscalar-meson exchange 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lagrangian is derived from chiral effective field theory (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𝜒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𝐸𝐹𝑇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)</a:t>
                </a:r>
                <a:endParaRPr lang="en-US" altLang="zh-CN" b="1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with 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09" y="975360"/>
                <a:ext cx="11137719" cy="1753235"/>
              </a:xfrm>
              <a:prstGeom prst="rect">
                <a:avLst/>
              </a:prstGeom>
              <a:blipFill rotWithShape="1">
                <a:blip r:embed="rId2"/>
                <a:stretch>
                  <a:fillRect l="-6" r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991870" y="1741170"/>
            <a:ext cx="7305675" cy="524510"/>
            <a:chOff x="2013" y="3458"/>
            <a:chExt cx="14217" cy="102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13" y="3458"/>
              <a:ext cx="8769" cy="10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40" y="3459"/>
              <a:ext cx="4891" cy="1020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110" y="2800985"/>
            <a:ext cx="6068129" cy="1440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9109" y="4655820"/>
            <a:ext cx="11049305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Calculated the amplitude in old-fashioned time-ordered perturbation theory,we have 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For example: </a:t>
            </a:r>
            <a:r>
              <a:rPr lang="en-US" altLang="zh-CN"/>
              <a:t>Considering one meson exchange processes.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Amplitude: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 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4893" y="4996543"/>
            <a:ext cx="2513094" cy="48985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92197" y="1789430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(7)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7878445" y="3013075"/>
                <a:ext cx="3814445" cy="645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D and F: coupling constans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: goldstone boson decay constant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8445" y="3013075"/>
                <a:ext cx="3814445" cy="6451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/>
          <p:cNvSpPr txBox="1"/>
          <p:nvPr/>
        </p:nvSpPr>
        <p:spPr>
          <a:xfrm>
            <a:off x="4387259" y="6057519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(8)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7873" y="6003908"/>
            <a:ext cx="2338782" cy="42191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0433049" y="6031230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(9)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905664" y="6033046"/>
          <a:ext cx="2235201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Equation" r:id="rId9" imgW="26822400" imgH="5486400" progId="Equation.DSMT4">
                  <p:embed/>
                </p:oleObj>
              </mc:Choice>
              <mc:Fallback>
                <p:oleObj name="Equation" r:id="rId9" imgW="26822400" imgH="5486400" progId="Equation.DSMT4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05664" y="6033046"/>
                        <a:ext cx="2235201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6544899" y="6030198"/>
            <a:ext cx="133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Propagator: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1190" y="975360"/>
            <a:ext cx="10100310" cy="2112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Derive potential from amplitude: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zh-CN" altLang="en-US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Defined the standard one meson exchange potential as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  called the isospin factor</a:t>
            </a:r>
            <a:endParaRPr lang="zh-CN" altLang="en-US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zh-CN" altLang="en-US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Other standard meson exchange</a:t>
            </a:r>
            <a:endParaRPr lang="en-US" altLang="zh-CN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  <a:sym typeface="+mn-ea"/>
              </a:rPr>
              <a:t>process potential refer </a:t>
            </a:r>
            <a:r>
              <a:rPr lang="en-US" altLang="zh-CN" sz="1200">
                <a:solidFill>
                  <a:schemeClr val="accent6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JHEP 08 (2024) 208</a:t>
            </a:r>
            <a:endParaRPr lang="en-US" altLang="zh-CN" sz="1200">
              <a:solidFill>
                <a:schemeClr val="accent6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837" y="1467258"/>
            <a:ext cx="4199392" cy="60728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83589" y="3643359"/>
            <a:ext cx="23950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Table 1: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isospin factor table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7580" y="968284"/>
            <a:ext cx="463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(9)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72115" y="1602105"/>
            <a:ext cx="567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(10)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4307839" y="1024255"/>
          <a:ext cx="3861436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Equation" r:id="rId3" imgW="71932800" imgH="5791200" progId="Equation.DSMT4">
                  <p:embed/>
                </p:oleObj>
              </mc:Choice>
              <mc:Fallback>
                <p:oleObj name="Equation" r:id="rId3" imgW="71932800" imgH="5791200" progId="Equation.DSMT4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7839" y="1024255"/>
                        <a:ext cx="3861436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89" y="4492164"/>
            <a:ext cx="2857143" cy="139047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182" y="3864429"/>
            <a:ext cx="8094346" cy="2921518"/>
          </a:xfrm>
          <a:prstGeom prst="rect">
            <a:avLst/>
          </a:prstGeom>
        </p:spPr>
      </p:pic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753745" y="1883867"/>
          <a:ext cx="706755" cy="295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Equation" r:id="rId7" imgW="14325600" imgH="5791200" progId="Equation.DSMT4">
                  <p:embed/>
                </p:oleObj>
              </mc:Choice>
              <mc:Fallback>
                <p:oleObj name="Equation" r:id="rId7" imgW="14325600" imgH="5791200" progId="Equation.DSMT4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3745" y="1883867"/>
                        <a:ext cx="706755" cy="295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 descr="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9355" y="-314325"/>
            <a:ext cx="5287645" cy="16579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9550" y="222885"/>
            <a:ext cx="6069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Theoretical framework</a:t>
            </a:r>
            <a:endParaRPr lang="en-US" altLang="zh-CN" sz="3200" b="1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258762" y="1905635"/>
                <a:ext cx="4662805" cy="3415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We can classify the potential we derived as a 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central potential (1 VC), a spin–spin potential 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 VS) </a:t>
                </a:r>
                <a:r>
                  <a:rPr lang="en-US" altLang="zh-CN">
                    <a:solidFill>
                      <a:schemeClr val="tx1"/>
                    </a:solidFill>
                    <a:latin typeface="Times New Roman" panose="02020603050405020304" charset="0"/>
                    <a:cs typeface="Times New Roman" panose="02020603050405020304" charset="0"/>
                  </a:rPr>
                  <a:t>and a tensor-type potential</a:t>
                </a:r>
                <a:endParaRPr lang="en-US" altLang="zh-CN">
                  <a:solidFill>
                    <a:schemeClr val="tx1"/>
                  </a:solidFill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⋅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⋅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VT)</a:t>
                </a:r>
                <a:endParaRPr lang="en-US" altLang="zh-CN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0" lvl="0" indent="0"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0" lvl="0" indent="0"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0" lvl="0" indent="0">
                  <a:buNone/>
                </a:pP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Transfer helicity 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potential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|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𝐽𝑀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;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&gt;</m:t>
                    </m:r>
                  </m:oMath>
                </a14:m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into partial wave </a:t>
                </a:r>
                <a:r>
                  <a:rPr lang="en-US" altLang="zh-CN">
                    <a:latin typeface="Times New Roman" panose="02020603050405020304" charset="0"/>
                    <a:cs typeface="Times New Roman" panose="02020603050405020304" charset="0"/>
                  </a:rPr>
                  <a:t>representation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|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𝐿𝑆𝐽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  <a:sym typeface="+mn-ea"/>
                      </a:rPr>
                      <m:t>&gt;</m:t>
                    </m:r>
                  </m:oMath>
                </a14:m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0" lvl="0" indent="0"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0" lvl="0" indent="0"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0" lvl="0" indent="0"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0" lvl="0" indent="0">
                  <a:buNone/>
                </a:pPr>
                <a:endParaRPr lang="en-US" altLang="zh-CN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62" y="1905635"/>
                <a:ext cx="4662805" cy="3415030"/>
              </a:xfrm>
              <a:prstGeom prst="rect">
                <a:avLst/>
              </a:prstGeom>
              <a:blipFill rotWithShape="1">
                <a:blip r:embed="rId2"/>
                <a:stretch>
                  <a:fillRect l="-7" r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/>
          <p:cNvSpPr txBox="1"/>
          <p:nvPr/>
        </p:nvSpPr>
        <p:spPr>
          <a:xfrm>
            <a:off x="10814050" y="3429000"/>
            <a:ext cx="567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(11)</a:t>
            </a:r>
            <a:endParaRPr lang="en-US" altLang="zh-CN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060" y="1230630"/>
            <a:ext cx="5120005" cy="456755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4290" y="826770"/>
            <a:ext cx="12063095" cy="22860"/>
          </a:xfrm>
          <a:prstGeom prst="line">
            <a:avLst/>
          </a:prstGeom>
          <a:ln w="444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44450" cap="rnd">
          <a:solidFill>
            <a:schemeClr val="accent1"/>
          </a:solidFill>
          <a:round/>
        </a:ln>
      </a:spPr>
      <a:bodyPr/>
      <a:lstStyle/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4269</Words>
  <Application>WPS 演示</Application>
  <PresentationFormat>宽屏</PresentationFormat>
  <Paragraphs>217</Paragraphs>
  <Slides>13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13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Cambria Math</vt:lpstr>
      <vt:lpstr>MS Mincho</vt:lpstr>
      <vt:lpstr>Segoe Print</vt:lpstr>
      <vt:lpstr>Times-Roman</vt:lpstr>
      <vt:lpstr>Calibri</vt:lpstr>
      <vt:lpstr>微软雅黑</vt:lpstr>
      <vt:lpstr>Arial Unicode MS</vt:lpstr>
      <vt:lpstr>BatangChe</vt:lpstr>
      <vt:lpstr>Ms.Luce</vt:lpstr>
      <vt:lpstr>Therese</vt:lpstr>
      <vt:lpstr>WPS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MoonLight</dc:creator>
  <cp:lastModifiedBy>大花</cp:lastModifiedBy>
  <cp:revision>27</cp:revision>
  <dcterms:created xsi:type="dcterms:W3CDTF">2023-08-09T12:44:00Z</dcterms:created>
  <dcterms:modified xsi:type="dcterms:W3CDTF">2025-11-12T14:16:07Z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67125EF5B71A4C469923ED5158B8722C_13</vt:lpwstr>
  </property>
</Properties>
</file>