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4658"/>
  </p:normalViewPr>
  <p:slideViewPr>
    <p:cSldViewPr snapToGrid="0">
      <p:cViewPr varScale="1">
        <p:scale>
          <a:sx n="79" d="100"/>
          <a:sy n="79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5B880-8771-0C4A-A59A-E40DC99608A4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2E6B3-71EF-1548-8731-2DE7BDDE0F37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22005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2E6B3-71EF-1548-8731-2DE7BDDE0F37}" type="slidenum">
              <a:rPr lang="en-KR" smtClean="0"/>
              <a:t>7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004930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44376-A687-292B-7A17-FCEC9F0DF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A09F99-5615-5F55-03FE-14747FD0AE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D47F0-38DB-1770-84D9-E01BFC1D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1AC2B-727A-38E7-12E1-B24E89297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EDD8F-8B33-7E62-31AB-C8622B8FA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03273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44572-B8F7-E99B-3979-B3865228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A83779-2E95-E881-8D17-892E30159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DF85E-4820-67FF-6E5A-83025AD0B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1D95B-EB82-250A-796C-B6553499E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A30FA-2AE9-1F82-BB1A-D01378A7B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37526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87BAE1-9934-ACC3-DDC5-683D46F65F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719C2F-4240-9462-90E8-08C81188C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35DF-2317-1BAE-8094-B3374A34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38EB7-5FC7-9ABD-7A53-FD01E6D02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D815F-F004-56CE-E6EB-752D6F54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31750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3B537-C25A-7528-10C3-0950416D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30E4B-3206-3BEC-6C69-EE0BAEE6E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59E34-4B27-2AA1-E7D2-8C06B0781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7DE90-EAC2-C5B2-0154-FCA371AC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08F0A-5D33-EC59-9180-8A707411C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01208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07417-119A-2B4A-4732-F0011D53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AE769-56C2-3899-9C78-CBD58C830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D00B0-5F97-7094-E302-066801C5D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6D463-5E5C-1A16-0344-23892DC0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97DDF-1093-CBDA-2628-736A3A22E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71165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57C16-FE1C-281A-0C3D-C3998216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F530C-6736-1AEC-F678-CFC18C8B1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AE085-F0E1-6FEC-205D-1AD044A84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4F96D-4AB4-1714-D4CA-DAB931A96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8370A-2797-52B3-D8BB-491AA2D9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9A260-AD1B-48B0-5D35-7B7085BC6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72564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085A2-1AD4-0675-DD4F-C394ED49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F15DC-505B-9D67-0FB4-8A99048A6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5883F-3518-824C-C833-F8E23003F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A0DC5-5E89-8F03-8EA5-91BCE4CD17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52C3BC-94C9-80EE-A90B-038EA7A58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AF84C5-D95F-78B4-AE23-8C53186FE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FDC6C-AE59-20D2-F09D-8BD0BD120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F68FC2-AEAF-4B2D-0284-10E65903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47918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B4025-1FC8-811F-5E56-93A775AC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0791D-06F2-A119-EDB5-29893BC9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974D1-03F1-34D5-CA68-82C93D731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6CF48-981C-9DAB-3280-A6BB5100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50438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7303E9-5BEA-DB7F-68F3-1CF44169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B81E0A-9A76-80D9-3C24-11DA09C0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43EB3-9AA9-4CAE-2E88-18E645993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50534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2A1D5-F8F8-2438-94F7-C7E05659F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F814B-6D23-1490-8744-47C827CA0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B80393-CA9D-470F-5A2F-46E59D923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D6E25-24FD-2A60-A775-D59C0AA54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9F2E2-DEC5-7A70-B4E2-276EBA793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B71AAF-E248-D435-1821-B2E35D2A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8074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FF835-2906-6D79-FE68-D4854871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C10F54-223D-6C42-7F98-E52638BB7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3D781-F5B1-C140-35A8-70C5F1AE5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A0EA4-ABF1-E8BD-70C9-094399F8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B3112E-CF9D-D4E0-FCE5-C2CB6DF6B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CF1A1-9058-B6C0-19E6-4BAE1424B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01062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E8580-B42A-611D-7BDA-E2A82DC1B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2DAFE-68DF-6A81-5294-387E5784F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98931-3129-E281-0B33-4379452CA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94CB91-AC54-C94D-B86C-FE05AA73A7A0}" type="datetimeFigureOut">
              <a:rPr lang="en-KR" smtClean="0"/>
              <a:t>11/10/2025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C990D-0241-5772-3CD8-719EC71178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5892C-B05D-5E42-3F2C-8D62E29BE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E1AECB-BDB0-D948-B3B0-43F3BDEF498F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99667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7.png"/><Relationship Id="rId5" Type="http://schemas.openxmlformats.org/officeDocument/2006/relationships/tags" Target="../tags/tag7.xml"/><Relationship Id="rId10" Type="http://schemas.openxmlformats.org/officeDocument/2006/relationships/image" Target="../media/image6.png"/><Relationship Id="rId4" Type="http://schemas.openxmlformats.org/officeDocument/2006/relationships/tags" Target="../tags/tag6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tags" Target="../tags/tag1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5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14.png"/><Relationship Id="rId5" Type="http://schemas.openxmlformats.org/officeDocument/2006/relationships/tags" Target="../tags/tag13.xml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tags" Target="../tags/tag12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7.xml"/><Relationship Id="rId7" Type="http://schemas.openxmlformats.org/officeDocument/2006/relationships/image" Target="../media/image20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3.png"/><Relationship Id="rId4" Type="http://schemas.openxmlformats.org/officeDocument/2006/relationships/tags" Target="../tags/tag18.xml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8.png"/><Relationship Id="rId2" Type="http://schemas.openxmlformats.org/officeDocument/2006/relationships/tags" Target="../tags/tag20.xml"/><Relationship Id="rId16" Type="http://schemas.openxmlformats.org/officeDocument/2006/relationships/image" Target="../media/image32.png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27.png"/><Relationship Id="rId5" Type="http://schemas.openxmlformats.org/officeDocument/2006/relationships/tags" Target="../tags/tag23.xml"/><Relationship Id="rId15" Type="http://schemas.openxmlformats.org/officeDocument/2006/relationships/image" Target="../media/image31.jpeg"/><Relationship Id="rId10" Type="http://schemas.openxmlformats.org/officeDocument/2006/relationships/image" Target="../media/image26.png"/><Relationship Id="rId4" Type="http://schemas.openxmlformats.org/officeDocument/2006/relationships/tags" Target="../tags/tag22.xml"/><Relationship Id="rId9" Type="http://schemas.openxmlformats.org/officeDocument/2006/relationships/image" Target="../media/image25.jp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33.png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29.xml"/><Relationship Id="rId7" Type="http://schemas.openxmlformats.org/officeDocument/2006/relationships/image" Target="../media/image36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0.png"/><Relationship Id="rId5" Type="http://schemas.openxmlformats.org/officeDocument/2006/relationships/tags" Target="../tags/tag31.xml"/><Relationship Id="rId10" Type="http://schemas.openxmlformats.org/officeDocument/2006/relationships/image" Target="../media/image39.png"/><Relationship Id="rId4" Type="http://schemas.openxmlformats.org/officeDocument/2006/relationships/tags" Target="../tags/tag30.xml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tags" Target="../tags/tag34.xml"/><Relationship Id="rId7" Type="http://schemas.openxmlformats.org/officeDocument/2006/relationships/image" Target="../media/image43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41.png"/><Relationship Id="rId5" Type="http://schemas.openxmlformats.org/officeDocument/2006/relationships/image" Target="../media/image4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60749-22C3-D370-506F-FE682D73F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168" y="1133380"/>
            <a:ext cx="11971663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gluon operators for heavy-light systems in the instanton vacuum</a:t>
            </a:r>
            <a:endParaRPr lang="en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1AF02C-7414-2721-4283-9D9212CEE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0481" y="3811358"/>
            <a:ext cx="5031036" cy="1655762"/>
          </a:xfrm>
        </p:spPr>
        <p:txBody>
          <a:bodyPr/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Speaker: Nurmukhammad Rakhimov</a:t>
            </a:r>
          </a:p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Inha University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F6FFC7-60D8-099A-3D98-D1784D965C3E}"/>
              </a:ext>
            </a:extLst>
          </p:cNvPr>
          <p:cNvSpPr txBox="1"/>
          <p:nvPr/>
        </p:nvSpPr>
        <p:spPr>
          <a:xfrm>
            <a:off x="2280536" y="5467120"/>
            <a:ext cx="7895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Conference on the Structure of Baryons (Baryons 2025)</a:t>
            </a:r>
          </a:p>
          <a:p>
            <a:pPr algn="ctr"/>
            <a:r>
              <a:rPr lang="en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10-14, 2025, ICC Jeju</a:t>
            </a:r>
          </a:p>
        </p:txBody>
      </p:sp>
    </p:spTree>
    <p:extLst>
      <p:ext uri="{BB962C8B-B14F-4D97-AF65-F5344CB8AC3E}">
        <p14:creationId xmlns:p14="http://schemas.microsoft.com/office/powerpoint/2010/main" val="4005255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1BF8F-786E-D3A0-13F9-60F5B8B58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09298" cy="508635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and Future Remarks</a:t>
            </a:r>
            <a:endParaRPr lang="en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494F5-3D4A-40F8-4784-DFE3DBC06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111" y="960279"/>
            <a:ext cx="11060349" cy="5216684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Derived the effective heavy–light quark interaction within the QCD instanton vacuum framework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Evaluated the weak decay constants and flavor-conserving radiative decays at zero recoil at leading order in 1/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mQ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​; the results show good agreement with PDG averages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 a framework for constructing effective gluon operators in the QCD instanton vacuum for heavy–light quark system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Demonstrated that instanton-induced configurations provide a microscopic, nonperturbative origin for gluonic corrections to heavy–hadron observables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 calculations to higher-order corrections in 1/𝑚𝑄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Explore further applications to heavy baryons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semileptonic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transitions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a systematic comparison with other nonperturbative approaches such as lattice QCD and QCD sum rules.</a:t>
            </a:r>
            <a:endParaRPr lang="en-K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27FCE-A8E7-4F9D-3F42-EF66D8A09163}"/>
              </a:ext>
            </a:extLst>
          </p:cNvPr>
          <p:cNvSpPr txBox="1"/>
          <p:nvPr/>
        </p:nvSpPr>
        <p:spPr>
          <a:xfrm>
            <a:off x="4008120" y="6176963"/>
            <a:ext cx="4175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89525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9900-854C-AF05-CD3A-FD078023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47" y="343501"/>
            <a:ext cx="2550696" cy="483174"/>
          </a:xfrm>
          <a:noFill/>
          <a:ln w="25400" cmpd="sng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F35EC5-F852-6DFD-83BA-6442F43105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9658" y="914400"/>
                <a:ext cx="11336356" cy="5717406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Observables of heavy hadrons containing a heavy quark can be systematically expanded in powers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1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  <m: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represents the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 contribution in the inverse heavy-quark mass expansion.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leading order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heavy quark acts as a static color source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dynamics are governed solely by the light quarks and gluons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Starting from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subleading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Gluon operators begin to contribute, example: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These terms generate observable effects such as heavy meson mass splitting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heavy quark spin-symmetry breaking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instanton vacuum, the corresponding gluon fields acquire a microscopic origin from instanton-induced configurations, providing a nonperturbative basis for these operators.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F35EC5-F852-6DFD-83BA-6442F43105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9658" y="914400"/>
                <a:ext cx="11336356" cy="5717406"/>
              </a:xfrm>
              <a:blipFill>
                <a:blip r:embed="rId4"/>
                <a:stretch>
                  <a:fillRect l="-44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CCCEC3D-DC36-F46A-BFE3-24B1C006654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470609" y="1410736"/>
            <a:ext cx="5038072" cy="547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4A7AE7-A912-22E7-3F9B-7A5A6EB3BF7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845269" y="4417073"/>
            <a:ext cx="4274169" cy="40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74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D9CD5-D3E0-F61E-DAB4-6585DAC43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888832" cy="616652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framework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6A8EED-882D-FD61-8E46-D164AA8055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1778"/>
                <a:ext cx="11036300" cy="5749528"/>
              </a:xfrm>
            </p:spPr>
            <p:txBody>
              <a:bodyPr>
                <a:normAutofit/>
              </a:bodyPr>
              <a:lstStyle/>
              <a:p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Gauge fields are represented as an ensemble of instantons and anti-instantons: 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 each (anti)instanton has its collective coordinates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𝜉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𝑈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size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position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orientation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𝑈</m:t>
                    </m:r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approximate action for light quarks:</a:t>
                </a:r>
              </a:p>
              <a:p>
                <a:pPr marL="0" indent="0">
                  <a:buNone/>
                </a:pPr>
                <a:endParaRPr lang="en-K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K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±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[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†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represents the fermion zero-mode contribution</a:t>
                </a:r>
              </a:p>
              <a:p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action for heavy quarks LO 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K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K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1600"/>
                  </a:spcBef>
                </a:pPr>
                <a:r>
                  <a:rPr lang="en-K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heavy quark propagator with the account of the light quark determinant and QCD instanton vacuum properties</a:t>
                </a:r>
              </a:p>
              <a:p>
                <a:pPr>
                  <a:spcBef>
                    <a:spcPts val="1600"/>
                  </a:spcBef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1600"/>
                  </a:spcBef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1600"/>
                  </a:spcBef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2200"/>
                  </a:spcBef>
                  <a:buNone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- one-instanton averages of zero-mode contributions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6A8EED-882D-FD61-8E46-D164AA8055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1778"/>
                <a:ext cx="11036300" cy="5749528"/>
              </a:xfrm>
              <a:blipFill>
                <a:blip r:embed="rId8"/>
                <a:stretch>
                  <a:fillRect l="-575" t="-110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701491C9-A222-B349-CDDC-D041EF3403F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382268" y="807621"/>
            <a:ext cx="2946578" cy="61506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9E4FDE9-318C-51C4-03C4-F75C5C5A133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235966" y="2127752"/>
            <a:ext cx="6131834" cy="673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EAF3D0-6D59-8633-D00F-21CD611C8E8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868268" y="3429000"/>
            <a:ext cx="5025046" cy="7307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F0114C5-BC8B-C352-DB0F-9D221D771E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730811" y="4623387"/>
            <a:ext cx="7237074" cy="7499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C4C8FF1-2466-56F0-47E4-40483F3CD69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3185930" y="5383954"/>
            <a:ext cx="6326835" cy="6756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7A22B04-E824-7359-1A95-02FCBB3DF2F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976558" y="6009756"/>
            <a:ext cx="2071014" cy="56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17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69EB-795A-818F-3062-4FCB392BA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103669" cy="530024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heavy-light quark interaction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4A4089-BEEE-04B5-7EBC-14BD7321AB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10653"/>
                <a:ext cx="10515600" cy="516631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Averaging over the ensemble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𝐼</m:t>
                    </m:r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’s quand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</m:acc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’s in low density instanton approximation we obtained effective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light flavor quarks and a heavy quark interaction</a:t>
                </a: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 interaction at</a:t>
                </a:r>
                <a:r>
                  <a:rPr lang="en-US" sz="2000" b="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Effective interaction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LO 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4A4089-BEEE-04B5-7EBC-14BD7321AB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10653"/>
                <a:ext cx="10515600" cy="5166310"/>
              </a:xfrm>
              <a:blipFill>
                <a:blip r:embed="rId8"/>
                <a:stretch>
                  <a:fillRect l="-60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BCFA743-2448-5463-F6C6-BC42121B784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08888" y="2488267"/>
            <a:ext cx="8938769" cy="589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310CCB-46D5-59FE-F286-AF698FC5690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08888" y="3593807"/>
            <a:ext cx="10387584" cy="664464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639C64D-1166-66EF-DF80-3E4C70B8158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62251" y="4631996"/>
            <a:ext cx="5143397" cy="495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BBD83B-04B6-4400-0825-FC7CD7BD669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008890" y="5496605"/>
            <a:ext cx="4423259" cy="47061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9E622ACA-F6A3-5D08-9820-7036F35A6124}"/>
              </a:ext>
            </a:extLst>
          </p:cNvPr>
          <p:cNvGrpSpPr/>
          <p:nvPr/>
        </p:nvGrpSpPr>
        <p:grpSpPr>
          <a:xfrm>
            <a:off x="8105735" y="4555161"/>
            <a:ext cx="2327797" cy="1828414"/>
            <a:chOff x="3445041" y="3758058"/>
            <a:chExt cx="1640840" cy="116929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828BB89-9D19-19C1-09F1-FD588A731F63}"/>
                </a:ext>
              </a:extLst>
            </p:cNvPr>
            <p:cNvGrpSpPr/>
            <p:nvPr/>
          </p:nvGrpSpPr>
          <p:grpSpPr>
            <a:xfrm>
              <a:off x="3445041" y="3758058"/>
              <a:ext cx="1640840" cy="1169290"/>
              <a:chOff x="4057600" y="3443289"/>
              <a:chExt cx="1840575" cy="1279985"/>
            </a:xfrm>
          </p:grpSpPr>
          <p:grpSp>
            <p:nvGrpSpPr>
              <p:cNvPr id="43" name="Google Shape;346;p34">
                <a:extLst>
                  <a:ext uri="{FF2B5EF4-FFF2-40B4-BE49-F238E27FC236}">
                    <a16:creationId xmlns:a16="http://schemas.microsoft.com/office/drawing/2014/main" id="{48986010-00E5-A03A-A410-1F277B381103}"/>
                  </a:ext>
                </a:extLst>
              </p:cNvPr>
              <p:cNvGrpSpPr/>
              <p:nvPr/>
            </p:nvGrpSpPr>
            <p:grpSpPr>
              <a:xfrm>
                <a:off x="4057600" y="3443289"/>
                <a:ext cx="1840575" cy="1279985"/>
                <a:chOff x="4317050" y="3049553"/>
                <a:chExt cx="1840575" cy="1279985"/>
              </a:xfrm>
            </p:grpSpPr>
            <p:pic>
              <p:nvPicPr>
                <p:cNvPr id="51" name="Google Shape;349;p34">
                  <a:extLst>
                    <a:ext uri="{FF2B5EF4-FFF2-40B4-BE49-F238E27FC236}">
                      <a16:creationId xmlns:a16="http://schemas.microsoft.com/office/drawing/2014/main" id="{DB8C7746-156F-017C-D01E-EEB6A20BF6B9}"/>
                    </a:ext>
                  </a:extLst>
                </p:cNvPr>
                <p:cNvPicPr preferRelativeResize="0"/>
                <p:nvPr/>
              </p:nvPicPr>
              <p:blipFill>
                <a:blip r:embed="rId13">
                  <a:alphaModFix/>
                </a:blip>
                <a:stretch>
                  <a:fillRect/>
                </a:stretch>
              </p:blipFill>
              <p:spPr>
                <a:xfrm>
                  <a:off x="4317050" y="3049553"/>
                  <a:ext cx="1840575" cy="127998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6" name="Google Shape;353;p34">
                  <a:extLst>
                    <a:ext uri="{FF2B5EF4-FFF2-40B4-BE49-F238E27FC236}">
                      <a16:creationId xmlns:a16="http://schemas.microsoft.com/office/drawing/2014/main" id="{AE51D45E-A5FB-1A0C-C903-60C0B344FD72}"/>
                    </a:ext>
                  </a:extLst>
                </p:cNvPr>
                <p:cNvSpPr/>
                <p:nvPr/>
              </p:nvSpPr>
              <p:spPr>
                <a:xfrm>
                  <a:off x="4664400" y="3977538"/>
                  <a:ext cx="115800" cy="128700"/>
                </a:xfrm>
                <a:prstGeom prst="ellipse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354;p34">
                  <a:extLst>
                    <a:ext uri="{FF2B5EF4-FFF2-40B4-BE49-F238E27FC236}">
                      <a16:creationId xmlns:a16="http://schemas.microsoft.com/office/drawing/2014/main" id="{431BEBA7-352E-2610-30A6-4757920754D8}"/>
                    </a:ext>
                  </a:extLst>
                </p:cNvPr>
                <p:cNvSpPr/>
                <p:nvPr/>
              </p:nvSpPr>
              <p:spPr>
                <a:xfrm>
                  <a:off x="4617350" y="3625188"/>
                  <a:ext cx="115800" cy="128700"/>
                </a:xfrm>
                <a:prstGeom prst="ellipse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" name="Google Shape;355;p34">
                  <a:extLst>
                    <a:ext uri="{FF2B5EF4-FFF2-40B4-BE49-F238E27FC236}">
                      <a16:creationId xmlns:a16="http://schemas.microsoft.com/office/drawing/2014/main" id="{065FAC3B-B56F-3672-A650-8ABC214D678D}"/>
                    </a:ext>
                  </a:extLst>
                </p:cNvPr>
                <p:cNvSpPr/>
                <p:nvPr/>
              </p:nvSpPr>
              <p:spPr>
                <a:xfrm>
                  <a:off x="5700400" y="3276888"/>
                  <a:ext cx="115800" cy="128700"/>
                </a:xfrm>
                <a:prstGeom prst="ellipse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356;p34">
                  <a:extLst>
                    <a:ext uri="{FF2B5EF4-FFF2-40B4-BE49-F238E27FC236}">
                      <a16:creationId xmlns:a16="http://schemas.microsoft.com/office/drawing/2014/main" id="{4606A6A1-044B-B6ED-3FC9-2549C7B6870D}"/>
                    </a:ext>
                  </a:extLst>
                </p:cNvPr>
                <p:cNvSpPr/>
                <p:nvPr/>
              </p:nvSpPr>
              <p:spPr>
                <a:xfrm>
                  <a:off x="5700400" y="3625200"/>
                  <a:ext cx="115800" cy="128700"/>
                </a:xfrm>
                <a:prstGeom prst="ellipse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cxnSp>
            <p:nvCxnSpPr>
              <p:cNvPr id="44" name="Google Shape;362;p34 1">
                <a:extLst>
                  <a:ext uri="{FF2B5EF4-FFF2-40B4-BE49-F238E27FC236}">
                    <a16:creationId xmlns:a16="http://schemas.microsoft.com/office/drawing/2014/main" id="{CAF88975-90D8-64D0-57BF-21B78CA0CC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20750" y="4435624"/>
                <a:ext cx="347350" cy="117589"/>
              </a:xfrm>
              <a:prstGeom prst="straightConnector1">
                <a:avLst/>
              </a:prstGeom>
              <a:noFill/>
              <a:ln w="9525" cap="flat" cmpd="sng">
                <a:solidFill>
                  <a:srgbClr val="98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133AF85-8547-BB93-A218-526E79116F7F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>
              <a:off x="4186727" y="4718285"/>
              <a:ext cx="322917" cy="137187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76613B4-7CA3-45C3-631A-78658862F0DB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/>
            <a:stretch>
              <a:fillRect/>
            </a:stretch>
          </p:blipFill>
          <p:spPr>
            <a:xfrm>
              <a:off x="4049604" y="3773707"/>
              <a:ext cx="298582" cy="139123"/>
            </a:xfrm>
            <a:prstGeom prst="rect">
              <a:avLst/>
            </a:prstGeom>
          </p:spPr>
        </p:pic>
        <p:cxnSp>
          <p:nvCxnSpPr>
            <p:cNvPr id="42" name="Google Shape;362;p34 2">
              <a:extLst>
                <a:ext uri="{FF2B5EF4-FFF2-40B4-BE49-F238E27FC236}">
                  <a16:creationId xmlns:a16="http://schemas.microsoft.com/office/drawing/2014/main" id="{8E37C53C-7EE4-4B2D-A1D2-29B04F6A2276}"/>
                </a:ext>
              </a:extLst>
            </p:cNvPr>
            <p:cNvCxnSpPr>
              <a:cxnSpLocks/>
              <a:endCxn id="48" idx="1"/>
            </p:cNvCxnSpPr>
            <p:nvPr/>
          </p:nvCxnSpPr>
          <p:spPr>
            <a:xfrm>
              <a:off x="4371429" y="3909613"/>
              <a:ext cx="321962" cy="73339"/>
            </a:xfrm>
            <a:prstGeom prst="straightConnector1">
              <a:avLst/>
            </a:prstGeom>
            <a:noFill/>
            <a:ln w="9525" cap="flat" cmpd="sng">
              <a:solidFill>
                <a:srgbClr val="98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22842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647E9B-60C1-C281-A2A5-44FB7CFCB9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4224688" cy="508635"/>
              </a:xfrm>
              <a:ln w="25400">
                <a:solidFill>
                  <a:srgbClr val="C00000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en-K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Application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K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647E9B-60C1-C281-A2A5-44FB7CFCB9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4224688" cy="508635"/>
              </a:xfrm>
              <a:blipFill>
                <a:blip r:embed="rId6"/>
                <a:stretch>
                  <a:fillRect l="-5075" t="-46512" r="-2687" b="-53488"/>
                </a:stretch>
              </a:blipFill>
              <a:ln w="254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7FC496-9AA4-CCC1-AB40-34601AF926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27760"/>
                <a:ext cx="10515600" cy="5079683"/>
              </a:xfrm>
            </p:spPr>
            <p:txBody>
              <a:bodyPr>
                <a:normAutofit/>
              </a:bodyPr>
              <a:lstStyle/>
              <a:p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Averages of operators within effective theory in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limit</a:t>
                </a: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bosonization, one obtains an effective action that includes heavy mesons</a:t>
                </a:r>
              </a:p>
              <a:p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weak decay constants:                                                  - renormalized axial-vector current</a:t>
                </a:r>
              </a:p>
              <a:p>
                <a:pPr marL="0" indent="0">
                  <a:buNone/>
                </a:pPr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7FC496-9AA4-CCC1-AB40-34601AF926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27760"/>
                <a:ext cx="10515600" cy="5079683"/>
              </a:xfrm>
              <a:blipFill>
                <a:blip r:embed="rId7"/>
                <a:stretch>
                  <a:fillRect l="-603" t="-99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B201AD9-BD03-190C-3FD0-1C6D33C5E0C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517391" y="1755638"/>
            <a:ext cx="5157216" cy="6461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A6A055-52B8-80B5-6749-76FE74950AB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819302" y="2654630"/>
            <a:ext cx="9105500" cy="577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E1EECD-7226-298F-02F4-ED54863C061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956540" y="3969203"/>
            <a:ext cx="2998635" cy="3147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2E725B-FE53-FE00-621A-C4DDCF8A5F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222023" y="4649505"/>
            <a:ext cx="9747953" cy="8977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4DC7399-C2AA-14E5-3FAA-4B6CCDB1B8DC}"/>
              </a:ext>
            </a:extLst>
          </p:cNvPr>
          <p:cNvSpPr txBox="1"/>
          <p:nvPr/>
        </p:nvSpPr>
        <p:spPr>
          <a:xfrm>
            <a:off x="6372052" y="5912829"/>
            <a:ext cx="498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[K.Hong et al,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Phys.Rev.D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110 (2024) 11, 114044</a:t>
            </a:r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7804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E327-8566-7433-4690-AE7FE24E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535233" cy="528954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II: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radiative transitions</a:t>
            </a:r>
            <a:endParaRPr lang="en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BA5C85-D626-24A9-74DB-BB9648B936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6160"/>
                <a:ext cx="10515600" cy="5150803"/>
              </a:xfrm>
            </p:spPr>
            <p:txBody>
              <a:bodyPr>
                <a:normAutofit/>
              </a:bodyPr>
              <a:lstStyle/>
              <a:p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Flavor conserving radiative transition:</a:t>
                </a: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 width at zero recoil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, LO 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BA5C85-D626-24A9-74DB-BB9648B936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6160"/>
                <a:ext cx="10515600" cy="5150803"/>
              </a:xfrm>
              <a:blipFill>
                <a:blip r:embed="rId8"/>
                <a:stretch>
                  <a:fillRect l="-522" t="-1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diagram of a couple of triangles&#10;&#10;AI-generated content may be incorrect.">
            <a:extLst>
              <a:ext uri="{FF2B5EF4-FFF2-40B4-BE49-F238E27FC236}">
                <a16:creationId xmlns:a16="http://schemas.microsoft.com/office/drawing/2014/main" id="{59E5B98A-B75C-0431-1C69-3241841090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259" y="1453361"/>
            <a:ext cx="6888481" cy="1436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43B86A-644C-DD36-64C9-E316CDA882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181600" y="1076142"/>
            <a:ext cx="5084281" cy="3272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96B6EF-F493-BD79-0037-0CBA4F524BC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9787614" y="1953512"/>
            <a:ext cx="1422401" cy="3000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85AACC-A543-F464-2765-14D72A5DEA6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7874000" y="1935585"/>
            <a:ext cx="1422400" cy="3282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2D343E-C2F2-DA9B-8556-3168998A6A66}"/>
              </a:ext>
            </a:extLst>
          </p:cNvPr>
          <p:cNvCxnSpPr>
            <a:cxnSpLocks/>
          </p:cNvCxnSpPr>
          <p:nvPr/>
        </p:nvCxnSpPr>
        <p:spPr>
          <a:xfrm flipH="1">
            <a:off x="8178800" y="1403379"/>
            <a:ext cx="335280" cy="4662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36589F-CAC6-488A-B0A4-6D9428E1E31C}"/>
              </a:ext>
            </a:extLst>
          </p:cNvPr>
          <p:cNvCxnSpPr/>
          <p:nvPr/>
        </p:nvCxnSpPr>
        <p:spPr>
          <a:xfrm>
            <a:off x="9215120" y="1403379"/>
            <a:ext cx="572494" cy="4662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C00FDE0-6022-55E7-5D17-1AED3FC38E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087994" y="3601561"/>
            <a:ext cx="6054409" cy="7039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349B8D4-6E9C-01B7-303E-F0414B2D853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985520" y="4568508"/>
            <a:ext cx="7138119" cy="2035657"/>
          </a:xfrm>
          <a:prstGeom prst="rect">
            <a:avLst/>
          </a:prstGeom>
        </p:spPr>
      </p:pic>
      <p:pic>
        <p:nvPicPr>
          <p:cNvPr id="21" name="Picture 20" descr="A blue line with a point&#10;&#10;AI-generated content may be incorrect.">
            <a:extLst>
              <a:ext uri="{FF2B5EF4-FFF2-40B4-BE49-F238E27FC236}">
                <a16:creationId xmlns:a16="http://schemas.microsoft.com/office/drawing/2014/main" id="{83B5936E-1575-3080-3A94-2A4A461A4A4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54521" y="3006161"/>
            <a:ext cx="3777057" cy="21368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69E303-A266-5D29-2CE1-22743546B391}"/>
              </a:ext>
            </a:extLst>
          </p:cNvPr>
          <p:cNvSpPr txBox="1"/>
          <p:nvPr/>
        </p:nvSpPr>
        <p:spPr>
          <a:xfrm>
            <a:off x="8918113" y="5171985"/>
            <a:ext cx="209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Isgur-Wise function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4600FF-BE1E-B541-AECD-FF6BEA5CB6D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927855" y="3056951"/>
            <a:ext cx="732073" cy="23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86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4FACA-60CF-F530-DAA8-13932EA90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98305" cy="498475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Averages of operators containing gluons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372512-3E6A-0C6C-8CA6-47974B80D6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280" y="955040"/>
                <a:ext cx="11551920" cy="5770879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account for gluon contributions at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subleading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order, we evaluate averages of gluonic operators in the instanton ensemble</a:t>
                </a: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sub>
                    </m:sSub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fermion current,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ℱ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function of gluon field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ℱ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decomposed into one-instanton and multi-instanton contributions:</a:t>
                </a:r>
              </a:p>
              <a:p>
                <a:pPr marL="0" indent="0">
                  <a:buNone/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2200"/>
                  </a:spcBef>
                </a:pPr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instanton medium is dilute ([ins. size]/[inter ins. distance]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≪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multi-instanton contributions are numerically suppressed.</a:t>
                </a:r>
              </a:p>
              <a:p>
                <a:pPr>
                  <a:lnSpc>
                    <a:spcPct val="150000"/>
                  </a:lnSpc>
                </a:pPr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Retain only one-instanton contributions and calculate averages of operators in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𝑒𝑓𝑓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372512-3E6A-0C6C-8CA6-47974B80D6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955040"/>
                <a:ext cx="11551920" cy="5770879"/>
              </a:xfrm>
              <a:blipFill>
                <a:blip r:embed="rId5"/>
                <a:stretch>
                  <a:fillRect l="-439" t="-109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9CD2DF69-1FF3-ACB5-5B64-82050D298D2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767432" y="1580415"/>
            <a:ext cx="8687616" cy="13209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978E14-9E58-7D17-1C1A-A63DF235E5D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133404" y="4155464"/>
            <a:ext cx="3925192" cy="6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11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71BA-ADC9-780C-57C9-71B7854F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22996" cy="600075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operators for gluons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CB9AA-029D-FBB6-8797-7F247E754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520" y="1056640"/>
            <a:ext cx="10515600" cy="5140643"/>
          </a:xfrm>
        </p:spPr>
        <p:txBody>
          <a:bodyPr>
            <a:normAutofit/>
          </a:bodyPr>
          <a:lstStyle/>
          <a:p>
            <a:r>
              <a:rPr lang="en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 the instanton ensemble averaged operator within the effective fermion theory </a:t>
            </a:r>
          </a:p>
          <a:p>
            <a:endParaRPr lang="en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operator:</a:t>
            </a:r>
          </a:p>
          <a:p>
            <a:pPr>
              <a:lnSpc>
                <a:spcPct val="150000"/>
              </a:lnSpc>
            </a:pPr>
            <a:endParaRPr lang="en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 light quarks interaction vertex (t’Hooft vertex)</a:t>
            </a:r>
          </a:p>
          <a:p>
            <a:pPr lvl="1">
              <a:lnSpc>
                <a:spcPct val="150000"/>
              </a:lnSpc>
            </a:pPr>
            <a:r>
              <a:rPr lang="en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 light quarks and a heavy quark interaction vertex</a:t>
            </a:r>
          </a:p>
          <a:p>
            <a:pPr lvl="1">
              <a:lnSpc>
                <a:spcPct val="150000"/>
              </a:lnSpc>
            </a:pPr>
            <a:r>
              <a:rPr lang="en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 light quarks , a heavy quark and instanton interaction vertex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E6EAB4-D427-B2F4-68D2-1ED1F4FCC10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264288" y="1513839"/>
            <a:ext cx="8152578" cy="1016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7C19DB-CED3-6749-CF58-2F1F53BDEEE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768929" y="3037573"/>
            <a:ext cx="9354984" cy="9597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109A33-63E8-CA40-1FFE-D7D366808E7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415768" y="4349441"/>
            <a:ext cx="259284" cy="1958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EA6698A-D049-F212-7838-216C03DFA4A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415768" y="4820071"/>
            <a:ext cx="259284" cy="1814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92EF2AA-1505-6381-0ED7-0D53D302780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373400" y="5284027"/>
            <a:ext cx="426832" cy="1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6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28EA9-1182-C738-3682-102CAF4E3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C3623-1E90-9AC4-0E00-13A901E76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90886" cy="600075"/>
          </a:xfrm>
          <a:ln w="2540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rrent status and ongoing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4ACE53-C287-44AE-24ED-8AAAA257EE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4519" y="1056640"/>
                <a:ext cx="11301931" cy="563291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Objective: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 the contribution of effective gluon operators to the matrix elements of heavy–meson radiative transitions.</a:t>
                </a: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 focus: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matrix elements receive two main types of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ar-AE" sz="2000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corrections:</a:t>
                </a: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 err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​)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contributions to the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QCD–matched HQET current</a:t>
                </a: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 err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​)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corrections arising from the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HQET </a:t>
                </a:r>
                <a:r>
                  <a:rPr lang="en-US" sz="20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subleading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Lagrangian</a:t>
                </a: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KR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 Outcome: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resulting corrections are expected to be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numerically small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consistent with HQET power counting.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However, the framework allows for an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analytic test of </a:t>
                </a:r>
                <a:r>
                  <a:rPr lang="en-US" sz="20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Luke’s theorem</a:t>
                </a:r>
                <a:r>
                  <a:rPr lang="en-US" sz="20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within the effective theory.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4ACE53-C287-44AE-24ED-8AAAA257EE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4519" y="1056640"/>
                <a:ext cx="11301931" cy="5632918"/>
              </a:xfrm>
              <a:blipFill>
                <a:blip r:embed="rId5"/>
                <a:stretch>
                  <a:fillRect l="-561" t="-112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F6EC886-FA71-C3B7-419F-65BEF70F70B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550654" y="2464066"/>
            <a:ext cx="4854729" cy="5293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9025F7-6B38-6E7E-ED65-4924E62F53E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923983" y="3428999"/>
            <a:ext cx="8223504" cy="591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F260B7-8821-7C97-847D-B600138726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991359" y="4129613"/>
            <a:ext cx="3523917" cy="4327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9CEEE7-1BAD-595C-046E-0E06AB199E65}"/>
                  </a:ext>
                </a:extLst>
              </p:cNvPr>
              <p:cNvSpPr txBox="1"/>
              <p:nvPr/>
            </p:nvSpPr>
            <p:spPr>
              <a:xfrm>
                <a:off x="3821234" y="6088331"/>
                <a:ext cx="7644913" cy="388889"/>
              </a:xfrm>
              <a:custGeom>
                <a:avLst/>
                <a:gdLst>
                  <a:gd name="connsiteX0" fmla="*/ 0 w 7644913"/>
                  <a:gd name="connsiteY0" fmla="*/ 0 h 388889"/>
                  <a:gd name="connsiteX1" fmla="*/ 511621 w 7644913"/>
                  <a:gd name="connsiteY1" fmla="*/ 0 h 388889"/>
                  <a:gd name="connsiteX2" fmla="*/ 870344 w 7644913"/>
                  <a:gd name="connsiteY2" fmla="*/ 0 h 388889"/>
                  <a:gd name="connsiteX3" fmla="*/ 1611312 w 7644913"/>
                  <a:gd name="connsiteY3" fmla="*/ 0 h 388889"/>
                  <a:gd name="connsiteX4" fmla="*/ 2122934 w 7644913"/>
                  <a:gd name="connsiteY4" fmla="*/ 0 h 388889"/>
                  <a:gd name="connsiteX5" fmla="*/ 2634555 w 7644913"/>
                  <a:gd name="connsiteY5" fmla="*/ 0 h 388889"/>
                  <a:gd name="connsiteX6" fmla="*/ 3375523 w 7644913"/>
                  <a:gd name="connsiteY6" fmla="*/ 0 h 388889"/>
                  <a:gd name="connsiteX7" fmla="*/ 3810695 w 7644913"/>
                  <a:gd name="connsiteY7" fmla="*/ 0 h 388889"/>
                  <a:gd name="connsiteX8" fmla="*/ 4551664 w 7644913"/>
                  <a:gd name="connsiteY8" fmla="*/ 0 h 388889"/>
                  <a:gd name="connsiteX9" fmla="*/ 5292632 w 7644913"/>
                  <a:gd name="connsiteY9" fmla="*/ 0 h 388889"/>
                  <a:gd name="connsiteX10" fmla="*/ 5880702 w 7644913"/>
                  <a:gd name="connsiteY10" fmla="*/ 0 h 388889"/>
                  <a:gd name="connsiteX11" fmla="*/ 6621671 w 7644913"/>
                  <a:gd name="connsiteY11" fmla="*/ 0 h 388889"/>
                  <a:gd name="connsiteX12" fmla="*/ 7133292 w 7644913"/>
                  <a:gd name="connsiteY12" fmla="*/ 0 h 388889"/>
                  <a:gd name="connsiteX13" fmla="*/ 7644913 w 7644913"/>
                  <a:gd name="connsiteY13" fmla="*/ 0 h 388889"/>
                  <a:gd name="connsiteX14" fmla="*/ 7644913 w 7644913"/>
                  <a:gd name="connsiteY14" fmla="*/ 388889 h 388889"/>
                  <a:gd name="connsiteX15" fmla="*/ 7056843 w 7644913"/>
                  <a:gd name="connsiteY15" fmla="*/ 388889 h 388889"/>
                  <a:gd name="connsiteX16" fmla="*/ 6468773 w 7644913"/>
                  <a:gd name="connsiteY16" fmla="*/ 388889 h 388889"/>
                  <a:gd name="connsiteX17" fmla="*/ 5727804 w 7644913"/>
                  <a:gd name="connsiteY17" fmla="*/ 388889 h 388889"/>
                  <a:gd name="connsiteX18" fmla="*/ 5139734 w 7644913"/>
                  <a:gd name="connsiteY18" fmla="*/ 388889 h 388889"/>
                  <a:gd name="connsiteX19" fmla="*/ 4781011 w 7644913"/>
                  <a:gd name="connsiteY19" fmla="*/ 388889 h 388889"/>
                  <a:gd name="connsiteX20" fmla="*/ 4345839 w 7644913"/>
                  <a:gd name="connsiteY20" fmla="*/ 388889 h 388889"/>
                  <a:gd name="connsiteX21" fmla="*/ 3604871 w 7644913"/>
                  <a:gd name="connsiteY21" fmla="*/ 388889 h 388889"/>
                  <a:gd name="connsiteX22" fmla="*/ 3016800 w 7644913"/>
                  <a:gd name="connsiteY22" fmla="*/ 388889 h 388889"/>
                  <a:gd name="connsiteX23" fmla="*/ 2581628 w 7644913"/>
                  <a:gd name="connsiteY23" fmla="*/ 388889 h 388889"/>
                  <a:gd name="connsiteX24" fmla="*/ 1993558 w 7644913"/>
                  <a:gd name="connsiteY24" fmla="*/ 388889 h 388889"/>
                  <a:gd name="connsiteX25" fmla="*/ 1634835 w 7644913"/>
                  <a:gd name="connsiteY25" fmla="*/ 388889 h 388889"/>
                  <a:gd name="connsiteX26" fmla="*/ 1276112 w 7644913"/>
                  <a:gd name="connsiteY26" fmla="*/ 388889 h 388889"/>
                  <a:gd name="connsiteX27" fmla="*/ 688042 w 7644913"/>
                  <a:gd name="connsiteY27" fmla="*/ 388889 h 388889"/>
                  <a:gd name="connsiteX28" fmla="*/ 0 w 7644913"/>
                  <a:gd name="connsiteY28" fmla="*/ 388889 h 388889"/>
                  <a:gd name="connsiteX29" fmla="*/ 0 w 7644913"/>
                  <a:gd name="connsiteY29" fmla="*/ 0 h 38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644913" h="388889" extrusionOk="0">
                    <a:moveTo>
                      <a:pt x="0" y="0"/>
                    </a:moveTo>
                    <a:cubicBezTo>
                      <a:pt x="152708" y="-2011"/>
                      <a:pt x="385219" y="18347"/>
                      <a:pt x="511621" y="0"/>
                    </a:cubicBezTo>
                    <a:cubicBezTo>
                      <a:pt x="638023" y="-18347"/>
                      <a:pt x="782944" y="21328"/>
                      <a:pt x="870344" y="0"/>
                    </a:cubicBezTo>
                    <a:cubicBezTo>
                      <a:pt x="957744" y="-21328"/>
                      <a:pt x="1257648" y="52516"/>
                      <a:pt x="1611312" y="0"/>
                    </a:cubicBezTo>
                    <a:cubicBezTo>
                      <a:pt x="1964976" y="-52516"/>
                      <a:pt x="1980601" y="7146"/>
                      <a:pt x="2122934" y="0"/>
                    </a:cubicBezTo>
                    <a:cubicBezTo>
                      <a:pt x="2265267" y="-7146"/>
                      <a:pt x="2451770" y="61143"/>
                      <a:pt x="2634555" y="0"/>
                    </a:cubicBezTo>
                    <a:cubicBezTo>
                      <a:pt x="2817340" y="-61143"/>
                      <a:pt x="3037015" y="79539"/>
                      <a:pt x="3375523" y="0"/>
                    </a:cubicBezTo>
                    <a:cubicBezTo>
                      <a:pt x="3714031" y="-79539"/>
                      <a:pt x="3618670" y="41089"/>
                      <a:pt x="3810695" y="0"/>
                    </a:cubicBezTo>
                    <a:cubicBezTo>
                      <a:pt x="4002720" y="-41089"/>
                      <a:pt x="4337574" y="22310"/>
                      <a:pt x="4551664" y="0"/>
                    </a:cubicBezTo>
                    <a:cubicBezTo>
                      <a:pt x="4765754" y="-22310"/>
                      <a:pt x="4947188" y="43488"/>
                      <a:pt x="5292632" y="0"/>
                    </a:cubicBezTo>
                    <a:cubicBezTo>
                      <a:pt x="5638076" y="-43488"/>
                      <a:pt x="5651191" y="61933"/>
                      <a:pt x="5880702" y="0"/>
                    </a:cubicBezTo>
                    <a:cubicBezTo>
                      <a:pt x="6110213" y="-61933"/>
                      <a:pt x="6260688" y="47796"/>
                      <a:pt x="6621671" y="0"/>
                    </a:cubicBezTo>
                    <a:cubicBezTo>
                      <a:pt x="6982654" y="-47796"/>
                      <a:pt x="6888709" y="17866"/>
                      <a:pt x="7133292" y="0"/>
                    </a:cubicBezTo>
                    <a:cubicBezTo>
                      <a:pt x="7377875" y="-17866"/>
                      <a:pt x="7478153" y="41832"/>
                      <a:pt x="7644913" y="0"/>
                    </a:cubicBezTo>
                    <a:cubicBezTo>
                      <a:pt x="7667619" y="182131"/>
                      <a:pt x="7605183" y="281417"/>
                      <a:pt x="7644913" y="388889"/>
                    </a:cubicBezTo>
                    <a:cubicBezTo>
                      <a:pt x="7465870" y="424989"/>
                      <a:pt x="7253553" y="335304"/>
                      <a:pt x="7056843" y="388889"/>
                    </a:cubicBezTo>
                    <a:cubicBezTo>
                      <a:pt x="6860133" y="442474"/>
                      <a:pt x="6624648" y="356924"/>
                      <a:pt x="6468773" y="388889"/>
                    </a:cubicBezTo>
                    <a:cubicBezTo>
                      <a:pt x="6312898" y="420854"/>
                      <a:pt x="6032735" y="387788"/>
                      <a:pt x="5727804" y="388889"/>
                    </a:cubicBezTo>
                    <a:cubicBezTo>
                      <a:pt x="5422873" y="389990"/>
                      <a:pt x="5424621" y="366467"/>
                      <a:pt x="5139734" y="388889"/>
                    </a:cubicBezTo>
                    <a:cubicBezTo>
                      <a:pt x="4854847" y="411311"/>
                      <a:pt x="4887814" y="365456"/>
                      <a:pt x="4781011" y="388889"/>
                    </a:cubicBezTo>
                    <a:cubicBezTo>
                      <a:pt x="4674208" y="412322"/>
                      <a:pt x="4478319" y="379528"/>
                      <a:pt x="4345839" y="388889"/>
                    </a:cubicBezTo>
                    <a:cubicBezTo>
                      <a:pt x="4213359" y="398250"/>
                      <a:pt x="3844180" y="302916"/>
                      <a:pt x="3604871" y="388889"/>
                    </a:cubicBezTo>
                    <a:cubicBezTo>
                      <a:pt x="3365562" y="474862"/>
                      <a:pt x="3255734" y="330108"/>
                      <a:pt x="3016800" y="388889"/>
                    </a:cubicBezTo>
                    <a:cubicBezTo>
                      <a:pt x="2777866" y="447670"/>
                      <a:pt x="2796824" y="368437"/>
                      <a:pt x="2581628" y="388889"/>
                    </a:cubicBezTo>
                    <a:cubicBezTo>
                      <a:pt x="2366432" y="409341"/>
                      <a:pt x="2247857" y="376762"/>
                      <a:pt x="1993558" y="388889"/>
                    </a:cubicBezTo>
                    <a:cubicBezTo>
                      <a:pt x="1739259" y="401016"/>
                      <a:pt x="1746302" y="350736"/>
                      <a:pt x="1634835" y="388889"/>
                    </a:cubicBezTo>
                    <a:cubicBezTo>
                      <a:pt x="1523368" y="427042"/>
                      <a:pt x="1351672" y="386476"/>
                      <a:pt x="1276112" y="388889"/>
                    </a:cubicBezTo>
                    <a:cubicBezTo>
                      <a:pt x="1200552" y="391302"/>
                      <a:pt x="978714" y="357083"/>
                      <a:pt x="688042" y="388889"/>
                    </a:cubicBezTo>
                    <a:cubicBezTo>
                      <a:pt x="397370" y="420695"/>
                      <a:pt x="217409" y="350856"/>
                      <a:pt x="0" y="388889"/>
                    </a:cubicBezTo>
                    <a:cubicBezTo>
                      <a:pt x="-21546" y="211321"/>
                      <a:pt x="40385" y="101726"/>
                      <a:pt x="0" y="0"/>
                    </a:cubicBezTo>
                    <a:close/>
                  </a:path>
                </a:pathLst>
              </a:custGeom>
              <a:noFill/>
              <a:ln>
                <a:solidFill>
                  <a:srgbClr val="C00000"/>
                </a:solidFill>
                <a:prstDash val="dashDot"/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K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zero recoil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K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ar-A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ar-AE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corrections to hadronic matrix elements vanish</a:t>
                </a:r>
                <a:endParaRPr lang="en-K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9CEEE7-1BAD-595C-046E-0E06AB199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234" y="6088331"/>
                <a:ext cx="7644913" cy="388889"/>
              </a:xfrm>
              <a:prstGeom prst="rect">
                <a:avLst/>
              </a:prstGeom>
              <a:blipFill>
                <a:blip r:embed="rId9"/>
                <a:stretch>
                  <a:fillRect l="-662" r="-497" b="-5263"/>
                </a:stretch>
              </a:blipFill>
              <a:ln>
                <a:solidFill>
                  <a:srgbClr val="C00000"/>
                </a:solidFill>
                <a:prstDash val="dashDot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7644913"/>
                          <a:gd name="connsiteY0" fmla="*/ 0 h 388889"/>
                          <a:gd name="connsiteX1" fmla="*/ 511621 w 7644913"/>
                          <a:gd name="connsiteY1" fmla="*/ 0 h 388889"/>
                          <a:gd name="connsiteX2" fmla="*/ 870344 w 7644913"/>
                          <a:gd name="connsiteY2" fmla="*/ 0 h 388889"/>
                          <a:gd name="connsiteX3" fmla="*/ 1611312 w 7644913"/>
                          <a:gd name="connsiteY3" fmla="*/ 0 h 388889"/>
                          <a:gd name="connsiteX4" fmla="*/ 2122934 w 7644913"/>
                          <a:gd name="connsiteY4" fmla="*/ 0 h 388889"/>
                          <a:gd name="connsiteX5" fmla="*/ 2634555 w 7644913"/>
                          <a:gd name="connsiteY5" fmla="*/ 0 h 388889"/>
                          <a:gd name="connsiteX6" fmla="*/ 3375523 w 7644913"/>
                          <a:gd name="connsiteY6" fmla="*/ 0 h 388889"/>
                          <a:gd name="connsiteX7" fmla="*/ 3810695 w 7644913"/>
                          <a:gd name="connsiteY7" fmla="*/ 0 h 388889"/>
                          <a:gd name="connsiteX8" fmla="*/ 4551664 w 7644913"/>
                          <a:gd name="connsiteY8" fmla="*/ 0 h 388889"/>
                          <a:gd name="connsiteX9" fmla="*/ 5292632 w 7644913"/>
                          <a:gd name="connsiteY9" fmla="*/ 0 h 388889"/>
                          <a:gd name="connsiteX10" fmla="*/ 5880702 w 7644913"/>
                          <a:gd name="connsiteY10" fmla="*/ 0 h 388889"/>
                          <a:gd name="connsiteX11" fmla="*/ 6621671 w 7644913"/>
                          <a:gd name="connsiteY11" fmla="*/ 0 h 388889"/>
                          <a:gd name="connsiteX12" fmla="*/ 7133292 w 7644913"/>
                          <a:gd name="connsiteY12" fmla="*/ 0 h 388889"/>
                          <a:gd name="connsiteX13" fmla="*/ 7644913 w 7644913"/>
                          <a:gd name="connsiteY13" fmla="*/ 0 h 388889"/>
                          <a:gd name="connsiteX14" fmla="*/ 7644913 w 7644913"/>
                          <a:gd name="connsiteY14" fmla="*/ 388889 h 388889"/>
                          <a:gd name="connsiteX15" fmla="*/ 7056843 w 7644913"/>
                          <a:gd name="connsiteY15" fmla="*/ 388889 h 388889"/>
                          <a:gd name="connsiteX16" fmla="*/ 6468773 w 7644913"/>
                          <a:gd name="connsiteY16" fmla="*/ 388889 h 388889"/>
                          <a:gd name="connsiteX17" fmla="*/ 5727804 w 7644913"/>
                          <a:gd name="connsiteY17" fmla="*/ 388889 h 388889"/>
                          <a:gd name="connsiteX18" fmla="*/ 5139734 w 7644913"/>
                          <a:gd name="connsiteY18" fmla="*/ 388889 h 388889"/>
                          <a:gd name="connsiteX19" fmla="*/ 4781011 w 7644913"/>
                          <a:gd name="connsiteY19" fmla="*/ 388889 h 388889"/>
                          <a:gd name="connsiteX20" fmla="*/ 4345839 w 7644913"/>
                          <a:gd name="connsiteY20" fmla="*/ 388889 h 388889"/>
                          <a:gd name="connsiteX21" fmla="*/ 3604871 w 7644913"/>
                          <a:gd name="connsiteY21" fmla="*/ 388889 h 388889"/>
                          <a:gd name="connsiteX22" fmla="*/ 3016800 w 7644913"/>
                          <a:gd name="connsiteY22" fmla="*/ 388889 h 388889"/>
                          <a:gd name="connsiteX23" fmla="*/ 2581628 w 7644913"/>
                          <a:gd name="connsiteY23" fmla="*/ 388889 h 388889"/>
                          <a:gd name="connsiteX24" fmla="*/ 1993558 w 7644913"/>
                          <a:gd name="connsiteY24" fmla="*/ 388889 h 388889"/>
                          <a:gd name="connsiteX25" fmla="*/ 1634835 w 7644913"/>
                          <a:gd name="connsiteY25" fmla="*/ 388889 h 388889"/>
                          <a:gd name="connsiteX26" fmla="*/ 1276112 w 7644913"/>
                          <a:gd name="connsiteY26" fmla="*/ 388889 h 388889"/>
                          <a:gd name="connsiteX27" fmla="*/ 688042 w 7644913"/>
                          <a:gd name="connsiteY27" fmla="*/ 388889 h 388889"/>
                          <a:gd name="connsiteX28" fmla="*/ 0 w 7644913"/>
                          <a:gd name="connsiteY28" fmla="*/ 388889 h 388889"/>
                          <a:gd name="connsiteX29" fmla="*/ 0 w 7644913"/>
                          <a:gd name="connsiteY29" fmla="*/ 0 h 3888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7644913" h="388889" extrusionOk="0">
                            <a:moveTo>
                              <a:pt x="0" y="0"/>
                            </a:moveTo>
                            <a:cubicBezTo>
                              <a:pt x="152708" y="-2011"/>
                              <a:pt x="385219" y="18347"/>
                              <a:pt x="511621" y="0"/>
                            </a:cubicBezTo>
                            <a:cubicBezTo>
                              <a:pt x="638023" y="-18347"/>
                              <a:pt x="782944" y="21328"/>
                              <a:pt x="870344" y="0"/>
                            </a:cubicBezTo>
                            <a:cubicBezTo>
                              <a:pt x="957744" y="-21328"/>
                              <a:pt x="1257648" y="52516"/>
                              <a:pt x="1611312" y="0"/>
                            </a:cubicBezTo>
                            <a:cubicBezTo>
                              <a:pt x="1964976" y="-52516"/>
                              <a:pt x="1980601" y="7146"/>
                              <a:pt x="2122934" y="0"/>
                            </a:cubicBezTo>
                            <a:cubicBezTo>
                              <a:pt x="2265267" y="-7146"/>
                              <a:pt x="2451770" y="61143"/>
                              <a:pt x="2634555" y="0"/>
                            </a:cubicBezTo>
                            <a:cubicBezTo>
                              <a:pt x="2817340" y="-61143"/>
                              <a:pt x="3037015" y="79539"/>
                              <a:pt x="3375523" y="0"/>
                            </a:cubicBezTo>
                            <a:cubicBezTo>
                              <a:pt x="3714031" y="-79539"/>
                              <a:pt x="3618670" y="41089"/>
                              <a:pt x="3810695" y="0"/>
                            </a:cubicBezTo>
                            <a:cubicBezTo>
                              <a:pt x="4002720" y="-41089"/>
                              <a:pt x="4337574" y="22310"/>
                              <a:pt x="4551664" y="0"/>
                            </a:cubicBezTo>
                            <a:cubicBezTo>
                              <a:pt x="4765754" y="-22310"/>
                              <a:pt x="4947188" y="43488"/>
                              <a:pt x="5292632" y="0"/>
                            </a:cubicBezTo>
                            <a:cubicBezTo>
                              <a:pt x="5638076" y="-43488"/>
                              <a:pt x="5651191" y="61933"/>
                              <a:pt x="5880702" y="0"/>
                            </a:cubicBezTo>
                            <a:cubicBezTo>
                              <a:pt x="6110213" y="-61933"/>
                              <a:pt x="6260688" y="47796"/>
                              <a:pt x="6621671" y="0"/>
                            </a:cubicBezTo>
                            <a:cubicBezTo>
                              <a:pt x="6982654" y="-47796"/>
                              <a:pt x="6888709" y="17866"/>
                              <a:pt x="7133292" y="0"/>
                            </a:cubicBezTo>
                            <a:cubicBezTo>
                              <a:pt x="7377875" y="-17866"/>
                              <a:pt x="7478153" y="41832"/>
                              <a:pt x="7644913" y="0"/>
                            </a:cubicBezTo>
                            <a:cubicBezTo>
                              <a:pt x="7667619" y="182131"/>
                              <a:pt x="7605183" y="281417"/>
                              <a:pt x="7644913" y="388889"/>
                            </a:cubicBezTo>
                            <a:cubicBezTo>
                              <a:pt x="7465870" y="424989"/>
                              <a:pt x="7253553" y="335304"/>
                              <a:pt x="7056843" y="388889"/>
                            </a:cubicBezTo>
                            <a:cubicBezTo>
                              <a:pt x="6860133" y="442474"/>
                              <a:pt x="6624648" y="356924"/>
                              <a:pt x="6468773" y="388889"/>
                            </a:cubicBezTo>
                            <a:cubicBezTo>
                              <a:pt x="6312898" y="420854"/>
                              <a:pt x="6032735" y="387788"/>
                              <a:pt x="5727804" y="388889"/>
                            </a:cubicBezTo>
                            <a:cubicBezTo>
                              <a:pt x="5422873" y="389990"/>
                              <a:pt x="5424621" y="366467"/>
                              <a:pt x="5139734" y="388889"/>
                            </a:cubicBezTo>
                            <a:cubicBezTo>
                              <a:pt x="4854847" y="411311"/>
                              <a:pt x="4887814" y="365456"/>
                              <a:pt x="4781011" y="388889"/>
                            </a:cubicBezTo>
                            <a:cubicBezTo>
                              <a:pt x="4674208" y="412322"/>
                              <a:pt x="4478319" y="379528"/>
                              <a:pt x="4345839" y="388889"/>
                            </a:cubicBezTo>
                            <a:cubicBezTo>
                              <a:pt x="4213359" y="398250"/>
                              <a:pt x="3844180" y="302916"/>
                              <a:pt x="3604871" y="388889"/>
                            </a:cubicBezTo>
                            <a:cubicBezTo>
                              <a:pt x="3365562" y="474862"/>
                              <a:pt x="3255734" y="330108"/>
                              <a:pt x="3016800" y="388889"/>
                            </a:cubicBezTo>
                            <a:cubicBezTo>
                              <a:pt x="2777866" y="447670"/>
                              <a:pt x="2796824" y="368437"/>
                              <a:pt x="2581628" y="388889"/>
                            </a:cubicBezTo>
                            <a:cubicBezTo>
                              <a:pt x="2366432" y="409341"/>
                              <a:pt x="2247857" y="376762"/>
                              <a:pt x="1993558" y="388889"/>
                            </a:cubicBezTo>
                            <a:cubicBezTo>
                              <a:pt x="1739259" y="401016"/>
                              <a:pt x="1746302" y="350736"/>
                              <a:pt x="1634835" y="388889"/>
                            </a:cubicBezTo>
                            <a:cubicBezTo>
                              <a:pt x="1523368" y="427042"/>
                              <a:pt x="1351672" y="386476"/>
                              <a:pt x="1276112" y="388889"/>
                            </a:cubicBezTo>
                            <a:cubicBezTo>
                              <a:pt x="1200552" y="391302"/>
                              <a:pt x="978714" y="357083"/>
                              <a:pt x="688042" y="388889"/>
                            </a:cubicBezTo>
                            <a:cubicBezTo>
                              <a:pt x="397370" y="420695"/>
                              <a:pt x="217409" y="350856"/>
                              <a:pt x="0" y="388889"/>
                            </a:cubicBezTo>
                            <a:cubicBezTo>
                              <a:pt x="-21546" y="211321"/>
                              <a:pt x="40385" y="101726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8CAD62-F3E1-1E3A-C60E-3B75C29BB9E8}"/>
              </a:ext>
            </a:extLst>
          </p:cNvPr>
          <p:cNvCxnSpPr>
            <a:cxnSpLocks/>
          </p:cNvCxnSpPr>
          <p:nvPr/>
        </p:nvCxnSpPr>
        <p:spPr>
          <a:xfrm>
            <a:off x="7276699" y="5765533"/>
            <a:ext cx="0" cy="2552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35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8"/>
  <p:tag name="ORIGINALWIDTH" val="2650"/>
  <p:tag name="OUTPUTTYPE" val="PNG"/>
  <p:tag name="IGUANATEXVERSION" val="161"/>
  <p:tag name="LATEXADDIN" val="\documentclass{article}&#10;\usepackage{amsmath}&#10;\pagestyle{empty}&#10;\begin{document}&#10;&#10;\begin{align*}&#10;\langle O \rangle &#10;= \langle O \rangle^{(0)} &#10;+ \frac{1}{2m_Q} \langle O \rangle^{(1)} &#10;+ \frac{1}{(2m_Q)^2} \langle O \rangle^{(2)} &#10;+ \cdots&#10;\end{align*}&#10;&#10;\end{document}"/>
  <p:tag name="IGUANATEXSIZE" val="14"/>
  <p:tag name="IGUANATEXCURSOR" val="9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"/>
  <p:tag name="ORIGINALWIDTH" val="5112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S_{\rm int} = -i\left(\frac{2V}{N}\right)^{N_f-1}\left(iM\right)^{N_f}\int d^4z\, \det J_+(z)\int d^4x\, h^\dagger \frac{1}{N_c}{\rm tr}_c\left(\partial_4\left(w_+-\partial_4^{-1}\right)\partial_4\right) h  + (+\to-)&#10;\end{align*}&#10;&#10;\end{document}"/>
  <p:tag name="IGUANATEXSIZE" val="20"/>
  <p:tag name="IGUANATEXCURSOR" val="255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"/>
  <p:tag name="ORIGINALWIDTH" val="3164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{J_\pm}_{fg}(z) =&amp;\int \frac{d^4k_1d^4k_2}{(2\pi)^8}e^{i(k_2-k_1)z}F(k_1)F(k_2)\psi^\dagger(k_1)\gamma_\pm \psi(k_2)&#10;\end{align*}&#10;&#10;\end{document}"/>
  <p:tag name="IGUANATEXSIZE" val="16"/>
  <p:tag name="IGUANATEXCURSOR" val="26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9.5"/>
  <p:tag name="ORIGINALWIDTH" val=" 2721"/>
  <p:tag name="OUTPUTTYPE" val="PNG"/>
  <p:tag name="IGUANATEXVERSION" val="162"/>
  <p:tag name="LATEXADDIN" val="\documentclass{article}&#10;\usepackage{amsmath}&#10;\pagestyle{empty}&#10;\newcommand{\Slash}[1]{\ooalign{\hfil/\hfil\crcr$#1$}}&#10;\begin{document}&#10;&#10;\begin{align*}&#10;\frac{1}{N_c}\int d^3r\,e^{i\vec{p}\cdot\vec{r}}\,{\rm tr}_c\langle \infty|(w_\pm-\partial_4^{-1})|-\infty\rangle&#10;    \overset{\vec p\to 0}{\longrightarrow} \frac{\Delta M_Q}{N/V}&#10;\end{align*}&#10;&#10;\end{document}"/>
  <p:tag name="IGUANATEXSIZE" val="16"/>
  <p:tag name="IGUANATEXCURSOR" val="324"/>
  <p:tag name="TRANSPARENCY" val="True"/>
  <p:tag name="CHOOSECOLOR" val="False"/>
  <p:tag name="COLORHEX" val="000000"/>
  <p:tag name="LATEXENGINEID" val="0"/>
  <p:tag name="TEMPFOLDER" val="c:\temp\"/>
  <p:tag name="LATEXFORMHEIGHT" val=" 426.65"/>
  <p:tag name="LATEXFORMWIDTH" val=" 513.3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"/>
  <p:tag name="ORIGINALWIDTH" val="306"/>
  <p:tag name="OUTPUTTYPE" val="PNG"/>
  <p:tag name="IGUANATEXVERSION" val="161"/>
  <p:tag name="LATEXADDIN" val="\documentclass{article}&#10;\usepackage{amsmath}&#10;\pagestyle{empty}&#10;\begin{document}&#10;&#10;\begin{align*}&#10;F(k_f)&#10;\end{align*}&#10;&#10;\end{document}"/>
  <p:tag name="IGUANATEXSIZE" val="14"/>
  <p:tag name="IGUANATEXCURSOR" val="99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"/>
  <p:tag name="ORIGINALWIDTH" val="279"/>
  <p:tag name="OUTPUTTYPE" val="PNG"/>
  <p:tag name="IGUANATEXVERSION" val="161"/>
  <p:tag name="LATEXADDIN" val="\documentclass{article}&#10;\usepackage{amsmath}&#10;\pagestyle{empty}&#10;\begin{document}&#10;&#10;\begin{align*}&#10;F(l_f)&#10;\end{align*}&#10;&#10;\end{document}"/>
  <p:tag name="IGUANATEXSIZE" val="14"/>
  <p:tag name="IGUANATEXCURSOR" val="99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8"/>
  <p:tag name="ORIGINALWIDTH" val="2538"/>
  <p:tag name="OUTPUTTYPE" val="PNG"/>
  <p:tag name="IGUANATEXVERSION" val="161"/>
  <p:tag name="LATEXADDIN" val="\documentclass{article}&#10;\usepackage{amsmath}&#10;\pagestyle{empty}&#10;\begin{document}&#10;&#10;\begin{align*}&#10;\left\langle {\cal O}[\psi,\psi^\dagger,h,h^\dagger]\right\rangle_{\rm eff} = \frac{\int D\psi^\dagger D\psi Dh^\dagger Dh \,{\cal O} e^{-S_{\rm eff}}}{\int D\psi^\dagger D\psi Dh^\dagger Dh \,e^{-S_{\rm eff}}}&#10;\end{align*}&#10;&#10;\end{document}"/>
  <p:tag name="IGUANATEXSIZE" val="20"/>
  <p:tag name="IGUANATEXCURSOR" val="292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76.75"/>
  <p:tag name="ORIGINALWIDTH" val=" 4366.5"/>
  <p:tag name="OUTPUTTYPE" val="PNG"/>
  <p:tag name="IGUANATEXVERSION" val="162"/>
  <p:tag name="LATEXADDIN" val="\documentclass{article}&#10;\usepackage{amsmath}&#10;\pagestyle{empty}&#10;\newcommand{\Slash}[1]{\ooalign{\hfil/\hfil\crcr$#1$}}&#10;\begin{document}&#10;&#10;\begin{align*}&#10;S_{\rm eff}[\psi^\dagger,\psi, h^\dagger, h] = \int d^4x\, \psi^\dagger(i\Slash{\partial} + iMF^2(\partial))\psi + \int d^4x\, h^\dagger iv.\partial h + S_{\rm int}[\psi^\dagger,\psi,h^\dagger,h] &#10;\end{align*}&#10;&#10;\end{document}"/>
  <p:tag name="IGUANATEXSIZE" val="14"/>
  <p:tag name="IGUANATEXCURSOR" val="277"/>
  <p:tag name="TRANSPARENCY" val="True"/>
  <p:tag name="CHOOSECOLOR" val="False"/>
  <p:tag name="COLORHEX" val="000000"/>
  <p:tag name="LATEXENGINEID" val="0"/>
  <p:tag name="TEMPFOLDER" val="c:\temp\"/>
  <p:tag name="LATEXFORMHEIGHT" val=" 426.65"/>
  <p:tag name="LATEXFORMWIDTH" val=" 513.3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"/>
  <p:tag name="ORIGINALWIDTH" val="1553"/>
  <p:tag name="OUTPUTTYPE" val="PNG"/>
  <p:tag name="IGUANATEXVERSION" val="161"/>
  <p:tag name="LATEXADDIN" val="\documentclass{article}&#10;\usepackage{amsmath}&#10;\pagestyle{empty}&#10;\begin{document}&#10;&#10;\begin{align*}&#10;\langle0|J_\mu^A|P\rangle = -f_P \sqrt{m_P}v_\mu,\,\,J_\mu^A&#10;\end{align*}&#10;&#10;\end{document}"/>
  <p:tag name="IGUANATEXSIZE" val="14"/>
  <p:tag name="IGUANATEXCURSOR" val="15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88"/>
  <p:tag name="ORIGINALWIDTH" val="5481"/>
  <p:tag name="OUTPUTTYPE" val="PNG"/>
  <p:tag name="IGUANATEXVERSION" val="161"/>
  <p:tag name="LATEXADDIN" val="\documentclass{article}&#10;\usepackage{amsmath}&#10;\pagestyle{empty}&#10;\begin{document}&#10;&#10;\begin{tabular}{c|c|c|c|c}&#10;          &amp; [EFT$(N_f=1)$] &amp; LQCD [FLAG,2021] &amp; QCD SR [Pullin,2021] &amp; PDG av.[PDG,2024]  \\ \hline\hline&#10;$f_D\,[{\rm MeV}]$ &amp; $204.6_{-4.5}^{+13.6}$ &amp; $209.0(2.4)$ &amp; $190(15)$&#10;                &amp; $203.8(4.7)(0.6)(1.4)$ \\ &#10;$f_B\,[{\rm MeV}]$ &amp; $191.2_{-8.4}^{+30.0}$ &amp; $192.0(4.3)$ &amp;&#10;  $192^{+20}_{-15}$ &amp; $190.0(1.3)$ &#10;\end{tabular}&#10;&#10;\end{document}"/>
  <p:tag name="IGUANATEXSIZE" val="14"/>
  <p:tag name="IGUANATEXCURSOR" val="12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"/>
  <p:tag name="ORIGINALWIDTH" val="2517"/>
  <p:tag name="OUTPUTTYPE" val="PNG"/>
  <p:tag name="IGUANATEXVERSION" val="161"/>
  <p:tag name="LATEXADDIN" val="\documentclass{article}&#10;\usepackage{amsmath}&#10;\pagestyle{empty}&#10;\begin{document}&#10;&#10;\begin{align*}&#10; {\cal M}\left(P^*_f\to P_f\gamma \right) =&amp;&#10;e \eta^\mu\langle P_f(v')|J_\mu^l+J_\mu^h|P^*_f(v,\epsilon)\rangle&#10;\end{align*}&#10;&#10;\end{document}"/>
  <p:tag name="IGUANATEXSIZE" val="28"/>
  <p:tag name="IGUANATEXCURSOR" val="190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"/>
  <p:tag name="ORIGINALWIDTH" val="2352"/>
  <p:tag name="OUTPUTTYPE" val="PNG"/>
  <p:tag name="IGUANATEXVERSION" val="161"/>
  <p:tag name="LATEXADDIN" val="\documentclass{article}&#10;\usepackage{amsmath}&#10;\pagestyle{empty}&#10;\begin{document}&#10;&#10;\begin{align*}&#10;{\cal O}_{\rm kin} = \bar h_v(iD_\perp)^2h_v,\,\, {\cal O}_{\rm mag} = \frac{g}{2}\bar h_v\sigma_{\mu\nu}G^{\mu\nu}h_v&#10;\end{align*}&#10;&#10;\end{document}"/>
  <p:tag name="IGUANATEXSIZE" val="24"/>
  <p:tag name="IGUANATEXCURSOR" val="145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"/>
  <p:tag name="ORIGINALWIDTH" val="768"/>
  <p:tag name="OUTPUTTYPE" val="PNG"/>
  <p:tag name="IGUANATEXVERSION" val="161"/>
  <p:tag name="LATEXADDIN" val="\documentclass{article}&#10;\usepackage{amsmath}&#10;\pagestyle{empty}&#10;\begin{document}&#10;&#10;\begin{align*}&#10;J_\mu^h = e_Q \bar Q \gamma_\mu Q&#10;\end{align*}&#10;&#10;\end{document}"/>
  <p:tag name="IGUANATEXSIZE" val="24"/>
  <p:tag name="IGUANATEXCURSOR" val="110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"/>
  <p:tag name="ORIGINALWIDTH" val="702"/>
  <p:tag name="OUTPUTTYPE" val="PNG"/>
  <p:tag name="IGUANATEXVERSION" val="161"/>
  <p:tag name="LATEXADDIN" val="\documentclass{article}&#10;\usepackage{amsmath}&#10;\pagestyle{empty}&#10;\begin{document}&#10;&#10;\begin{align*}&#10;J_\mu^l = e_q \bar \psi\gamma_\mu \psi&#10;\end{align*}&#10;&#10;\end{document}"/>
  <p:tag name="IGUANATEXSIZE" val="24"/>
  <p:tag name="IGUANATEXCURSOR" val="134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"/>
  <p:tag name="ORIGINALWIDTH" val="3208"/>
  <p:tag name="OUTPUTTYPE" val="PNG"/>
  <p:tag name="IGUANATEXVERSION" val="161"/>
  <p:tag name="LATEXADDIN" val="\documentclass{article}&#10;\usepackage{amsmath}&#10;\pagestyle{empty}&#10;\begin{document}&#10;&#10;\begin{align*}&#10;\Gamma(P^*\to P\gamma) =&amp;\,\, \frac{\alpha}{3}\frac{M_P}{M_{P^*}}|\vec k|^3\left[\left(\frac{e_Q}{M_P}I_h(v.v'=1)\right)^2 + \left(e_q I_l\right)^2 \right]&#10;\end{align*}&#10;&#10;\end{document}"/>
  <p:tag name="IGUANATEXSIZE" val="24"/>
  <p:tag name="IGUANATEXCURSOR" val="20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9"/>
  <p:tag name="ORIGINALWIDTH" val="4555"/>
  <p:tag name="OUTPUTTYPE" val="PNG"/>
  <p:tag name="IGUANATEXVERSION" val="161"/>
  <p:tag name="LATEXADDIN" val="\documentclass{article}&#10;\usepackage{amsmath,amssymb,amscd,amsxtra,amsthm}&#10;\usepackage{multirow}&#10;\renewcommand{\arraystretch}{1.5}&#10;\pagestyle{empty}&#10;\usepackage[dvipsnames]{xcolor}&#10;\begin{document}&#10;&#10;&#10;\begin{table}[h]&#10;\centering&#10;\caption{The decay widths of M1 radiative decays of the ground state heavy mesons. {\color{red} Preliminary} theoretical calc.s (at zero recoil) vs PDG data.}&#10;\label{tab:hqet_multiplets}&#10;\begin{tabular}{c c l l l}&#10;\hline&#10;\textbf{Multiplet} &amp; \textbf{Example Decay} &amp; \textbf{ in PDG Notations} &amp; \textbf{Theory} &amp; \textbf{Exp.} \\[0.5ex]&#10;\hline&#10;\multirow{3}{*}{$(0^-, 1^-)$} &amp; \multirow{3}{*}{$1^- \to 0^-$} &#10;  &amp; $D^*(2007)^0 \to D^0 + \gamma$     &amp; $2.6$ keV        &amp; $&lt;736$ keV\\[0.5ex]&#10;&amp; &amp; $D^*(2010)^+ \to D^+ + \gamma$     &amp; $1.2$ keV &amp; $1.33$ keV  \\[0.5ex]&#10;\cline{3-5}&#10;&amp; &amp; $B^{*} \to B + \gamma$    &amp; $0.02$ keV        &amp;  \\[0.5ex]&#10;\hline&#10;\end{tabular}&#10;\end{table}&#10;&#10;&#10;\end{document}"/>
  <p:tag name="IGUANATEXSIZE" val="14"/>
  <p:tag name="IGUANATEXCURSOR" val="179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"/>
  <p:tag name="ORIGINALWIDTH" val="318"/>
  <p:tag name="OUTPUTTYPE" val="PNG"/>
  <p:tag name="IGUANATEXVERSION" val="161"/>
  <p:tag name="LATEXADDIN" val="\documentclass{article}&#10;\usepackage{amsmath}&#10;\pagestyle{empty}&#10;\begin{document}&#10;&#10;\begin{align*}&#10;v=v'&#10;\end{align*}&#10;&#10;\end{document}"/>
  <p:tag name="IGUANATEXSIZE" val="20"/>
  <p:tag name="IGUANATEXCURSOR" val="100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777.75"/>
  <p:tag name="ORIGINALWIDTH" val=" 5115"/>
  <p:tag name="OUTPUTTYPE" val="PNG"/>
  <p:tag name="IGUANATEXVERSION" val="162"/>
  <p:tag name="LATEXADDIN" val="\documentclass{article}&#10;\usepackage{amsmath}&#10;\pagestyle{empty}&#10;\newcommand{\Slash}[1]{\ooalign{\hfil/\hfil\crcr$#1$}}&#10;\begin{document}&#10;&#10;\begin{align*}&#10;&amp;\left\langle J_\Gamma(x_1)J^\dagger_\Gamma(x_2){\cal F}[A]\right\rangle_{N_\pm} \propto \int D\psi^\dagger D\psi Dh^\dagger Dh \,J_\Gamma(x_1)J^\dagger_\Gamma(x_2)\exp\int d^4x \left[\psi^\dagger_f i\Slash{\partial}\psi_f+\eta_f^\dagger\psi_f + \psi^\dagger_f\eta_f\right]\cr &#10;&amp;\times \prod_{{\cal Q}}^{N_++N_-}\int d\xi_{\cal Q}{\cal F}[A]\prod_{{\cal Q}}^{N_++N_-}\prod_f^{N_f}\left(im_f-V_{{\cal Q}}[\psi^\dagger_f,\psi_f]\right)\,\exp\int d^4x\,h^\dagger\left(i\partial_4+\sum_{{\cal Q}}^{N_++N_-}A_{{\cal Q},4}\right)h&#10;\end{align*}&#10;&#10;\end{document}"/>
  <p:tag name="IGUANATEXSIZE" val="20"/>
  <p:tag name="IGUANATEXCURSOR" val="367"/>
  <p:tag name="TRANSPARENCY" val="True"/>
  <p:tag name="CHOOSECOLOR" val="False"/>
  <p:tag name="COLORHEX" val="000000"/>
  <p:tag name="LATEXENGINEID" val="0"/>
  <p:tag name="TEMPFOLDER" val="c:\temp\"/>
  <p:tag name="LATEXFORMHEIGHT" val=" 426.65"/>
  <p:tag name="LATEXFORMWIDTH" val=" 513.3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7"/>
  <p:tag name="ORIGINALWIDTH" val="2316"/>
  <p:tag name="OUTPUTTYPE" val="PNG"/>
  <p:tag name="IGUANATEXVERSION" val="161"/>
  <p:tag name="LATEXADDIN" val="\documentclass{article}&#10;\usepackage{amsmath}&#10;\pagestyle{empty}&#10;\begin{document}&#10;&#10;\begin{align*}&#10;{\cal F}[A(\xi)] = \sum_{{\cal Q}=\pm}^{N_\pm}{\cal F}[A_{{\cal Q}}(\xi_{{\cal Q}})] + [{\rm multi-inst.}]&#10;\end{align*}&#10;&#10;\end{document}"/>
  <p:tag name="IGUANATEXSIZE" val="20"/>
  <p:tag name="IGUANATEXCURSOR" val="202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79"/>
  <p:tag name="ORIGINALWIDTH" val="4646"/>
  <p:tag name="OUTPUTTYPE" val="PNG"/>
  <p:tag name="IGUANATEXVERSION" val="161"/>
  <p:tag name="LATEXADDIN" val="\documentclass{article}&#10;\usepackage{amsmath}&#10;\pagestyle{empty}&#10;\begin{document}&#10;&#10;\begin{align*}&#10;\left\langle J_\Gamma(x_1)J^\dagger_\Gamma(x_2){\cal F}[A]\right\rangle_{N_\pm} &amp;= \left\langle J_\Gamma(x_1)J^\dagger_\Gamma(x_2)``{\cal F}&quot;[\psi^\dagger,\psi,h^\dagger,h]\right\rangle_{\rm eff}\cr &#10;&amp;= \frac{1}{Z_{\rm eff}}\int D\psi D\psi^\dagger Dh Dh^\dagger\,\, J_\Gamma(x_1)J^\dagger_\Gamma(x_2)``{\cal F}&quot;[\psi^\dagger,\psi,h^\dagger,h]\,e^{-S_{\rm eff}}&#10;\end{align*}&#10;&#10;\end{document}"/>
  <p:tag name="IGUANATEXSIZE" val="14"/>
  <p:tag name="IGUANATEXCURSOR" val="362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6"/>
  <p:tag name="ORIGINALWIDTH" val="4932"/>
  <p:tag name="OUTPUTTYPE" val="PNG"/>
  <p:tag name="IGUANATEXVERSION" val="161"/>
  <p:tag name="LATEXADDIN" val="\documentclass{article}&#10;\usepackage{amsmath}&#10;\pagestyle{empty}&#10;\begin{document}&#10;&#10;\begin{align*}&#10;``{\cal F}&quot;[\psi,\psi^\dagger,h,h^\dagger] =&amp; N_+{\cal Y}_{{\cal F}_+}{\cal R}_+&#10;    +N_-{\cal Y}_{{\cal F}_-}{\cal R}_-,\\&#10;    {\cal R}_{\pm}[\psi,\psi^\dagger,h,h^\dagger]=&amp; \frac{1}{N_+N_-}{\cal Y}_\mp \exp\left[1-\frac{Y_+}{N_+} + 1-\frac{Y_-}{N_-} \right] &#10;    \exp\left[\frac{1}{N_+}\int_xh^\dagger{\cal K}_+h + \frac{1}{N_-}\int_xh^\dagger{\cal K}_-h\right]&#10;\end{align*}&#10;&#10;\end{document}"/>
  <p:tag name="IGUANATEXSIZE" val="20"/>
  <p:tag name="IGUANATEXCURSOR" val="42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"/>
  <p:tag name="ORIGINALWIDTH" val="139"/>
  <p:tag name="OUTPUTTYPE" val="PNG"/>
  <p:tag name="IGUANATEXVERSION" val="161"/>
  <p:tag name="LATEXADDIN" val="\documentclass{article}&#10;\usepackage{amsmath}&#10;\pagestyle{empty}&#10;\begin{document}&#10;&#10;\begin{align*}&#10;Y_\pm&#10;\end{align*}&#10;&#10;\end{document}"/>
  <p:tag name="IGUANATEXSIZE" val="16"/>
  <p:tag name="IGUANATEXCURSOR" val="101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7"/>
  <p:tag name="ORIGINALWIDTH" val="1854"/>
  <p:tag name="OUTPUTTYPE" val="PNG"/>
  <p:tag name="IGUANATEXVERSION" val="161"/>
  <p:tag name="LATEXADDIN" val="\documentclass{article}&#10;\usepackage{amsmath}&#10;\pagestyle{empty}&#10;\begin{document}&#10;&#10;\begin{align*}&#10;A_\mu = \sum_{\cal Q}^{N_++N_-} A_{{\cal Q}\mu},\,\,A_{{\cal Q}\mu}=A_\mu(\xi_{\cal Q})&#10;\end{align*}&#10;&#10;\end{document}"/>
  <p:tag name="IGUANATEXSIZE" val="20"/>
  <p:tag name="IGUANATEXCURSOR" val="140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"/>
  <p:tag name="ORIGINALWIDTH" val="150"/>
  <p:tag name="OUTPUTTYPE" val="PNG"/>
  <p:tag name="IGUANATEXVERSION" val="161"/>
  <p:tag name="LATEXADDIN" val="\documentclass{article}&#10;\usepackage{amsmath}&#10;\pagestyle{empty}&#10;\begin{document}&#10;&#10;\begin{align*}&#10;{\cal Y}_\pm&#10;\end{align*}&#10;&#10;\end{document}"/>
  <p:tag name="IGUANATEXSIZE" val="16"/>
  <p:tag name="IGUANATEXCURSOR" val="108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"/>
  <p:tag name="ORIGINALWIDTH" val="231"/>
  <p:tag name="OUTPUTTYPE" val="PNG"/>
  <p:tag name="IGUANATEXVERSION" val="161"/>
  <p:tag name="LATEXADDIN" val="\documentclass{article}&#10;\usepackage{amsmath}&#10;\pagestyle{empty}&#10;\begin{document}&#10;&#10;\begin{align*}&#10;{\cal Y}_{{\cal F}\pm}&#10;\end{align*}&#10;&#10;\end{document}"/>
  <p:tag name="IGUANATEXSIZE" val="14"/>
  <p:tag name="IGUANATEXCURSOR" val="11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288"/>
  <p:tag name="ORIGINALWIDTH" val=" 2641.5"/>
  <p:tag name="OUTPUTTYPE" val="PNG"/>
  <p:tag name="IGUANATEXVERSION" val="162"/>
  <p:tag name="LATEXADDIN" val="\documentclass{article}&#10;\usepackage{amsmath}&#10;\pagestyle{empty}&#10;\newcommand{\Slash}[1]{\ooalign{\hfil/\hfil\crcr$#1$}}&#10;\begin{document}&#10;&#10;\begin{align*}&#10;\bar Q\gamma^\mu Q \,\to&amp;\,\, &#10;    \bar h_{v'}\gamma^\mu h_v+\frac{1}{2m_Q}\bar h_{v'}\left(\gamma^\mu i\Slash{D} - i\overleftarrow{\Slash{D}}\gamma^\mu\right)h_v&#10;\end{align*}&#10;&#10;\end{document}"/>
  <p:tag name="IGUANATEXSIZE" val="20"/>
  <p:tag name="IGUANATEXCURSOR" val="289"/>
  <p:tag name="TRANSPARENCY" val="True"/>
  <p:tag name="CHOOSECOLOR" val="False"/>
  <p:tag name="COLORHEX" val="000000"/>
  <p:tag name="LATEXENGINEID" val="0"/>
  <p:tag name="TEMPFOLDER" val="c:\temp\"/>
  <p:tag name="LATEXFORMHEIGHT" val=" 426.65"/>
  <p:tag name="LATEXFORMWIDTH" val=" 513.3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"/>
  <p:tag name="ORIGINALWIDTH" val="4047"/>
  <p:tag name="OUTPUTTYPE" val="PNG"/>
  <p:tag name="IGUANATEXVERSION" val="161"/>
  <p:tag name="LATEXADDIN" val="\documentclass{article}&#10;\usepackage{amsmath}&#10;\pagestyle{empty}&#10;\begin{document}&#10;&#10;\begin{align*}&#10;\langle M'| J(x) |M+\delta M\rangle \equiv&amp;  \langle M'| J(x) |M\rangle+\frac{1}{2m_Q} \langle M'| i\int d^4x\, T\{J(x),{\cal L}_1(x)\}|M\rangle&#10;\end{align*}&#10;&#10;\end{document}"/>
  <p:tag name="IGUANATEXSIZE" val="20"/>
  <p:tag name="IGUANATEXCURSOR" val="181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"/>
  <p:tag name="ORIGINALWIDTH" val="1824"/>
  <p:tag name="OUTPUTTYPE" val="PNG"/>
  <p:tag name="IGUANATEXVERSION" val="161"/>
  <p:tag name="LATEXADDIN" val="\documentclass{article}&#10;\usepackage{amsmath}&#10;\pagestyle{empty}&#10;\begin{document}&#10;&#10;\begin{align*}&#10;{\cal L}_1 =&amp; \bar h_v (i D_\perp)^2 h_v + \frac{g}{2}\bar h_v \sigma_{\mu\nu}G^{\mu\nu}h_v&#10;\end{align*}&#10;&#10;\end{document}"/>
  <p:tag name="IGUANATEXSIZE" val="14"/>
  <p:tag name="IGUANATEXCURSOR" val="18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8"/>
  <p:tag name="ORIGINALWIDTH" val="4080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\exp\left(-S[\psi^\dagger,\psi]\right) = \exp\left(\int d^4x\sum_f^{N_f} \psi_f^\dagger i\Slash{\partial}\psi_f\right)\prod_{\cal Q}^{N_++N_-}\prod_f^{N_f}\left(im_f-V_{\cal Q}[\psi_f^\dagger,\psi_f]\right)&#10;\end{align*}&#10;&#10;\end{document}"/>
  <p:tag name="IGUANATEXSIZE" val="18"/>
  <p:tag name="IGUANATEXCURSOR" val="326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448.5"/>
  <p:tag name="ORIGINALWIDTH" val=" 3084"/>
  <p:tag name="OUTPUTTYPE" val="PNG"/>
  <p:tag name="IGUANATEXVERSION" val="162"/>
  <p:tag name="LATEXADDIN" val="\documentclass{article}&#10;\usepackage{amsmath}&#10;\pagestyle{empty}&#10;\begin{document}&#10;&#10;\begin{align*}&#10;\exp\left(-S[h^\dagger,h]\right) = \exp\left[\int d^4x\,h^\dagger\left(i\partial_4+\sum_{\cal Q}^{N_++N_-}A_{{\cal Q}4}\right)h \right]&#10;\end{align*}&#10;&#10;\end{document}"/>
  <p:tag name="IGUANATEXSIZE" val="18"/>
  <p:tag name="IGUANATEXCURSOR" val="212"/>
  <p:tag name="TRANSPARENCY" val="True"/>
  <p:tag name="CHOOSECOLOR" val="False"/>
  <p:tag name="COLORHEX" val="000000"/>
  <p:tag name="LATEXENGINEID" val="0"/>
  <p:tag name="TEMPFOLDER" val="c:\temp\"/>
  <p:tag name="LATEXFORMHEIGHT" val=" 426.65"/>
  <p:tag name="LATEXFORMWIDTH" val=" 513.3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8"/>
  <p:tag name="ORIGINALWIDTH" val="4323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S_H \propto\,\int D\psi D\psi^\dagger \exp\left[\sum_f^{N_f}\int d^4x\left(\psi^\dagger_fi\Slash{\partial}\psi_f + \eta^\dagger_f\psi_f + \psi^\dagger_f \eta_f \right)\right]W_+^{N_+}W_-^{N_-}\bar w[\psi,\psi^\dagger]&#10;\end{align*}&#10;&#10;\end{document}"/>
  <p:tag name="IGUANATEXSIZE" val="18"/>
  <p:tag name="IGUANATEXCURSOR" val="25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75"/>
  <p:tag name="ORIGINALWIDTH" val="4448"/>
  <p:tag name="OUTPUTTYPE" val="PNG"/>
  <p:tag name="IGUANATEXVERSION" val="161"/>
  <p:tag name="LATEXADDIN" val="\documentclass{article}&#10;\usepackage{amsmath}&#10;\pagestyle{empty}&#10;\begin{document}&#10;&#10;\begin{align*}&#10;\bar w[\psi,\psi^\dagger] =&amp; W_+^{-N_+}W_-^{-N_-} \int \prod_{\cal Q}^{N_++N_-}d\xi_{\cal Q}\prod_f^{N_f}\left(- V_{\cal Q}[\psi^\dagger_f,\psi_f]\right)\,\left(\partial_4-i\sum_{\cal Q}^{N_++N_-}A_{{\cal Q}4}\right)^{-1}&#10;\end{align*}&#10;&#10;\end{document}"/>
  <p:tag name="IGUANATEXSIZE" val="14"/>
  <p:tag name="IGUANATEXCURSOR" val="31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"/>
  <p:tag name="ORIGINALWIDTH" val="1456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W_\pm =&amp; \left\langle\prod_f^{N_f}(- V_\pm[\psi^\dagger_f,\psi_f]) \right\rangle&#10;\end{align*}&#10;&#10;\end{document}"/>
  <p:tag name="IGUANATEXSIZE" val="14"/>
  <p:tag name="IGUANATEXCURSOR" val="217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"/>
  <p:tag name="ORIGINALWIDTH" val="4399"/>
  <p:tag name="OUTPUTTYPE" val="PNG"/>
  <p:tag name="IGUANATEXVERSION" val="161"/>
  <p:tag name="LATEXADDIN" val="\documentclass{article}&#10;\usepackage{amsmath}&#10;\pagestyle{empty}&#10;\newcommand{\Slash}[1]{\ooalign{\hfil/\hfil\crcr$#1$}}&#10;\begin{document}&#10;&#10;\begin{align*}&#10;S_{\rm int} = \frac{M}{8}\frac{\Delta M_Q}{N/V}\int d^4x \left(h^\dagger \Gamma F(\partial)\psi\right)\left(F(\partial)\psi^\dagger \Gamma h\right),\qquad \Gamma=\{\mathbf{1},\gamma_5,\gamma_\mu,\gamma_\mu\gamma_5,\sigma_{\mu\nu}/2 \}&#10;\end{align*}&#10;&#10;\end{document}"/>
  <p:tag name="IGUANATEXSIZE" val="20"/>
  <p:tag name="IGUANATEXCURSOR" val="184"/>
  <p:tag name="TRANSPARENCY" val="True"/>
  <p:tag name="LATEXENGINEID" val="0"/>
  <p:tag name="TEMPFOLDER" val="/Users/nr/Library/Containers/com.microsoft.Powerpoint/Data/tmp/TemporaryItems/"/>
  <p:tag name="LATEXFORMHEIGHT" val="426.65"/>
  <p:tag name="LATEXFORMWIDTH" val="513.3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3749</TotalTime>
  <Words>784</Words>
  <Application>Microsoft Office PowerPoint</Application>
  <PresentationFormat>Widescreen</PresentationFormat>
  <Paragraphs>102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Cambria Math</vt:lpstr>
      <vt:lpstr>Times New Roman</vt:lpstr>
      <vt:lpstr>Office Theme</vt:lpstr>
      <vt:lpstr>Effective gluon operators for heavy-light systems in the instanton vacuum</vt:lpstr>
      <vt:lpstr>Motivation</vt:lpstr>
      <vt:lpstr>Theoretical framework</vt:lpstr>
      <vt:lpstr>Effective heavy-light quark interaction</vt:lpstr>
      <vt:lpstr>Application (N_f=1)</vt:lpstr>
      <vt:lpstr>Application II: radiative transitions</vt:lpstr>
      <vt:lpstr>Averages of operators containing gluons</vt:lpstr>
      <vt:lpstr>Effective operators for gluons</vt:lpstr>
      <vt:lpstr>Current status and ongoing work</vt:lpstr>
      <vt:lpstr>Discussion and Future Remarks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라키모브</dc:creator>
  <cp:lastModifiedBy>라키모브</cp:lastModifiedBy>
  <cp:revision>39</cp:revision>
  <dcterms:created xsi:type="dcterms:W3CDTF">2025-10-16T01:42:48Z</dcterms:created>
  <dcterms:modified xsi:type="dcterms:W3CDTF">2025-11-10T01:07:19Z</dcterms:modified>
</cp:coreProperties>
</file>