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4"/>
  </p:sldMasterIdLst>
  <p:notesMasterIdLst>
    <p:notesMasterId r:id="rId30"/>
  </p:notesMasterIdLst>
  <p:sldIdLst>
    <p:sldId id="256" r:id="rId5"/>
    <p:sldId id="275" r:id="rId6"/>
    <p:sldId id="272" r:id="rId7"/>
    <p:sldId id="257" r:id="rId8"/>
    <p:sldId id="258" r:id="rId9"/>
    <p:sldId id="276" r:id="rId10"/>
    <p:sldId id="277" r:id="rId11"/>
    <p:sldId id="260" r:id="rId12"/>
    <p:sldId id="259" r:id="rId13"/>
    <p:sldId id="261" r:id="rId14"/>
    <p:sldId id="262" r:id="rId15"/>
    <p:sldId id="273" r:id="rId16"/>
    <p:sldId id="268" r:id="rId17"/>
    <p:sldId id="274" r:id="rId18"/>
    <p:sldId id="263" r:id="rId19"/>
    <p:sldId id="282" r:id="rId20"/>
    <p:sldId id="264" r:id="rId21"/>
    <p:sldId id="271" r:id="rId22"/>
    <p:sldId id="267" r:id="rId23"/>
    <p:sldId id="270" r:id="rId24"/>
    <p:sldId id="280" r:id="rId25"/>
    <p:sldId id="265" r:id="rId26"/>
    <p:sldId id="279" r:id="rId27"/>
    <p:sldId id="269" r:id="rId28"/>
    <p:sldId id="278"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6" autoAdjust="0"/>
    <p:restoredTop sz="92077" autoAdjust="0"/>
  </p:normalViewPr>
  <p:slideViewPr>
    <p:cSldViewPr snapToGrid="0">
      <p:cViewPr varScale="1">
        <p:scale>
          <a:sx n="69" d="100"/>
          <a:sy n="69" d="100"/>
        </p:scale>
        <p:origin x="567" y="3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61A882-41DD-425F-A01C-27C2C0F77EDA}" type="datetimeFigureOut">
              <a:rPr lang="es-CL" smtClean="0"/>
              <a:t>10-11-2025</a:t>
            </a:fld>
            <a:endParaRPr lang="es-CL"/>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5F44AE-0957-4691-96CC-6C01099BB768}" type="slidenum">
              <a:rPr lang="es-CL" smtClean="0"/>
              <a:t>‹Nº›</a:t>
            </a:fld>
            <a:endParaRPr lang="es-CL"/>
          </a:p>
        </p:txBody>
      </p:sp>
    </p:spTree>
    <p:extLst>
      <p:ext uri="{BB962C8B-B14F-4D97-AF65-F5344CB8AC3E}">
        <p14:creationId xmlns:p14="http://schemas.microsoft.com/office/powerpoint/2010/main" val="11004650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GB" dirty="0"/>
              <a:t>In this way the Borel sum provides more information that the simply truncated series, as the Borel transform works as a generating function of the coefficients and thus any divergencies therein are conceivably included for all orders.</a:t>
            </a:r>
          </a:p>
          <a:p>
            <a:r>
              <a:rPr lang="en-US" dirty="0"/>
              <a:t>When going to high orders in perturbative expansions, the divergence grows like n!, where n is the order of expansion, and this is due, essentially, to the multiplicity of diagrams that contribute to Green functions at such expansion order.</a:t>
            </a:r>
          </a:p>
          <a:p>
            <a:endParaRPr lang="en-GB" dirty="0"/>
          </a:p>
          <a:p>
            <a:endParaRPr lang="en-GB" dirty="0"/>
          </a:p>
        </p:txBody>
      </p:sp>
      <p:sp>
        <p:nvSpPr>
          <p:cNvPr id="4" name="Marcador de número de diapositiva 3"/>
          <p:cNvSpPr>
            <a:spLocks noGrp="1"/>
          </p:cNvSpPr>
          <p:nvPr>
            <p:ph type="sldNum" sz="quarter" idx="5"/>
          </p:nvPr>
        </p:nvSpPr>
        <p:spPr/>
        <p:txBody>
          <a:bodyPr/>
          <a:lstStyle/>
          <a:p>
            <a:fld id="{235F44AE-0957-4691-96CC-6C01099BB768}" type="slidenum">
              <a:rPr lang="es-CL" smtClean="0"/>
              <a:t>4</a:t>
            </a:fld>
            <a:endParaRPr lang="es-CL"/>
          </a:p>
        </p:txBody>
      </p:sp>
    </p:spTree>
    <p:extLst>
      <p:ext uri="{BB962C8B-B14F-4D97-AF65-F5344CB8AC3E}">
        <p14:creationId xmlns:p14="http://schemas.microsoft.com/office/powerpoint/2010/main" val="4465845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GB" dirty="0"/>
          </a:p>
        </p:txBody>
      </p:sp>
      <p:sp>
        <p:nvSpPr>
          <p:cNvPr id="4" name="Marcador de número de diapositiva 3"/>
          <p:cNvSpPr>
            <a:spLocks noGrp="1"/>
          </p:cNvSpPr>
          <p:nvPr>
            <p:ph type="sldNum" sz="quarter" idx="5"/>
          </p:nvPr>
        </p:nvSpPr>
        <p:spPr/>
        <p:txBody>
          <a:bodyPr/>
          <a:lstStyle/>
          <a:p>
            <a:fld id="{235F44AE-0957-4691-96CC-6C01099BB768}" type="slidenum">
              <a:rPr lang="es-CL" smtClean="0"/>
              <a:t>22</a:t>
            </a:fld>
            <a:endParaRPr lang="es-CL"/>
          </a:p>
        </p:txBody>
      </p:sp>
    </p:spTree>
    <p:extLst>
      <p:ext uri="{BB962C8B-B14F-4D97-AF65-F5344CB8AC3E}">
        <p14:creationId xmlns:p14="http://schemas.microsoft.com/office/powerpoint/2010/main" val="17259040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GB" dirty="0"/>
              <a:t>Contrary to what had been thought in the past, renormalons are unrelated to the Landau singularities that arise in the </a:t>
            </a:r>
            <a:r>
              <a:rPr lang="en-GB" dirty="0" err="1"/>
              <a:t>pQCD</a:t>
            </a:r>
            <a:r>
              <a:rPr lang="en-GB" dirty="0"/>
              <a:t> coupling at low Q^2, because renormalons can be found independent of the coupling used (such as in many effective models, and so on).</a:t>
            </a:r>
          </a:p>
        </p:txBody>
      </p:sp>
      <p:sp>
        <p:nvSpPr>
          <p:cNvPr id="4" name="Marcador de número de diapositiva 3"/>
          <p:cNvSpPr>
            <a:spLocks noGrp="1"/>
          </p:cNvSpPr>
          <p:nvPr>
            <p:ph type="sldNum" sz="quarter" idx="5"/>
          </p:nvPr>
        </p:nvSpPr>
        <p:spPr/>
        <p:txBody>
          <a:bodyPr/>
          <a:lstStyle/>
          <a:p>
            <a:fld id="{235F44AE-0957-4691-96CC-6C01099BB768}" type="slidenum">
              <a:rPr lang="es-CL" smtClean="0"/>
              <a:t>5</a:t>
            </a:fld>
            <a:endParaRPr lang="es-CL"/>
          </a:p>
        </p:txBody>
      </p:sp>
    </p:spTree>
    <p:extLst>
      <p:ext uri="{BB962C8B-B14F-4D97-AF65-F5344CB8AC3E}">
        <p14:creationId xmlns:p14="http://schemas.microsoft.com/office/powerpoint/2010/main" val="27645623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GB" dirty="0"/>
          </a:p>
        </p:txBody>
      </p:sp>
      <p:sp>
        <p:nvSpPr>
          <p:cNvPr id="4" name="Marcador de número de diapositiva 3"/>
          <p:cNvSpPr>
            <a:spLocks noGrp="1"/>
          </p:cNvSpPr>
          <p:nvPr>
            <p:ph type="sldNum" sz="quarter" idx="5"/>
          </p:nvPr>
        </p:nvSpPr>
        <p:spPr/>
        <p:txBody>
          <a:bodyPr/>
          <a:lstStyle/>
          <a:p>
            <a:fld id="{235F44AE-0957-4691-96CC-6C01099BB768}" type="slidenum">
              <a:rPr lang="es-CL" smtClean="0"/>
              <a:t>8</a:t>
            </a:fld>
            <a:endParaRPr lang="es-CL"/>
          </a:p>
        </p:txBody>
      </p:sp>
    </p:spTree>
    <p:extLst>
      <p:ext uri="{BB962C8B-B14F-4D97-AF65-F5344CB8AC3E}">
        <p14:creationId xmlns:p14="http://schemas.microsoft.com/office/powerpoint/2010/main" val="25801004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GB" dirty="0"/>
          </a:p>
        </p:txBody>
      </p:sp>
      <p:sp>
        <p:nvSpPr>
          <p:cNvPr id="4" name="Marcador de número de diapositiva 3"/>
          <p:cNvSpPr>
            <a:spLocks noGrp="1"/>
          </p:cNvSpPr>
          <p:nvPr>
            <p:ph type="sldNum" sz="quarter" idx="5"/>
          </p:nvPr>
        </p:nvSpPr>
        <p:spPr/>
        <p:txBody>
          <a:bodyPr/>
          <a:lstStyle/>
          <a:p>
            <a:fld id="{235F44AE-0957-4691-96CC-6C01099BB768}" type="slidenum">
              <a:rPr lang="es-CL" smtClean="0"/>
              <a:t>10</a:t>
            </a:fld>
            <a:endParaRPr lang="es-CL"/>
          </a:p>
        </p:txBody>
      </p:sp>
    </p:spTree>
    <p:extLst>
      <p:ext uri="{BB962C8B-B14F-4D97-AF65-F5344CB8AC3E}">
        <p14:creationId xmlns:p14="http://schemas.microsoft.com/office/powerpoint/2010/main" val="31659968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GB" dirty="0"/>
          </a:p>
        </p:txBody>
      </p:sp>
      <p:sp>
        <p:nvSpPr>
          <p:cNvPr id="4" name="Marcador de número de diapositiva 3"/>
          <p:cNvSpPr>
            <a:spLocks noGrp="1"/>
          </p:cNvSpPr>
          <p:nvPr>
            <p:ph type="sldNum" sz="quarter" idx="5"/>
          </p:nvPr>
        </p:nvSpPr>
        <p:spPr/>
        <p:txBody>
          <a:bodyPr/>
          <a:lstStyle/>
          <a:p>
            <a:fld id="{235F44AE-0957-4691-96CC-6C01099BB768}" type="slidenum">
              <a:rPr lang="es-CL" smtClean="0"/>
              <a:t>11</a:t>
            </a:fld>
            <a:endParaRPr lang="es-CL"/>
          </a:p>
        </p:txBody>
      </p:sp>
    </p:spTree>
    <p:extLst>
      <p:ext uri="{BB962C8B-B14F-4D97-AF65-F5344CB8AC3E}">
        <p14:creationId xmlns:p14="http://schemas.microsoft.com/office/powerpoint/2010/main" val="29981460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L" dirty="0"/>
              <a:t>Resulta que la forma del </a:t>
            </a:r>
            <a:r>
              <a:rPr lang="es-CL" i="1" dirty="0" err="1"/>
              <a:t>ansatz</a:t>
            </a:r>
            <a:r>
              <a:rPr lang="es-CL" dirty="0"/>
              <a:t> es lo que permite la </a:t>
            </a:r>
            <a:r>
              <a:rPr lang="es-CL" dirty="0" err="1"/>
              <a:t>resumación</a:t>
            </a:r>
            <a:r>
              <a:rPr lang="es-CL" dirty="0"/>
              <a:t> a realizar ya que su transformada inversa de </a:t>
            </a:r>
            <a:r>
              <a:rPr lang="es-CL" dirty="0" err="1"/>
              <a:t>Mellin</a:t>
            </a:r>
            <a:r>
              <a:rPr lang="es-CL" dirty="0"/>
              <a:t> es justo la función característica que buscamos:</a:t>
            </a:r>
          </a:p>
          <a:p>
            <a:endParaRPr lang="en-GB" dirty="0"/>
          </a:p>
        </p:txBody>
      </p:sp>
      <p:sp>
        <p:nvSpPr>
          <p:cNvPr id="4" name="Marcador de número de diapositiva 3"/>
          <p:cNvSpPr>
            <a:spLocks noGrp="1"/>
          </p:cNvSpPr>
          <p:nvPr>
            <p:ph type="sldNum" sz="quarter" idx="5"/>
          </p:nvPr>
        </p:nvSpPr>
        <p:spPr/>
        <p:txBody>
          <a:bodyPr/>
          <a:lstStyle/>
          <a:p>
            <a:fld id="{235F44AE-0957-4691-96CC-6C01099BB768}" type="slidenum">
              <a:rPr lang="es-CL" smtClean="0"/>
              <a:t>13</a:t>
            </a:fld>
            <a:endParaRPr lang="es-CL"/>
          </a:p>
        </p:txBody>
      </p:sp>
    </p:spTree>
    <p:extLst>
      <p:ext uri="{BB962C8B-B14F-4D97-AF65-F5344CB8AC3E}">
        <p14:creationId xmlns:p14="http://schemas.microsoft.com/office/powerpoint/2010/main" val="42912117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GB" dirty="0"/>
          </a:p>
        </p:txBody>
      </p:sp>
      <p:sp>
        <p:nvSpPr>
          <p:cNvPr id="4" name="Marcador de número de diapositiva 3"/>
          <p:cNvSpPr>
            <a:spLocks noGrp="1"/>
          </p:cNvSpPr>
          <p:nvPr>
            <p:ph type="sldNum" sz="quarter" idx="5"/>
          </p:nvPr>
        </p:nvSpPr>
        <p:spPr/>
        <p:txBody>
          <a:bodyPr/>
          <a:lstStyle/>
          <a:p>
            <a:fld id="{235F44AE-0957-4691-96CC-6C01099BB768}" type="slidenum">
              <a:rPr lang="es-CL" smtClean="0"/>
              <a:t>17</a:t>
            </a:fld>
            <a:endParaRPr lang="es-CL"/>
          </a:p>
        </p:txBody>
      </p:sp>
    </p:spTree>
    <p:extLst>
      <p:ext uri="{BB962C8B-B14F-4D97-AF65-F5344CB8AC3E}">
        <p14:creationId xmlns:p14="http://schemas.microsoft.com/office/powerpoint/2010/main" val="24179992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Marcador de número de diapositiva 3"/>
          <p:cNvSpPr>
            <a:spLocks noGrp="1"/>
          </p:cNvSpPr>
          <p:nvPr>
            <p:ph type="sldNum" sz="quarter" idx="5"/>
          </p:nvPr>
        </p:nvSpPr>
        <p:spPr/>
        <p:txBody>
          <a:bodyPr/>
          <a:lstStyle/>
          <a:p>
            <a:fld id="{235F44AE-0957-4691-96CC-6C01099BB768}" type="slidenum">
              <a:rPr lang="es-CL" smtClean="0"/>
              <a:t>18</a:t>
            </a:fld>
            <a:endParaRPr lang="es-CL"/>
          </a:p>
        </p:txBody>
      </p:sp>
    </p:spTree>
    <p:extLst>
      <p:ext uri="{BB962C8B-B14F-4D97-AF65-F5344CB8AC3E}">
        <p14:creationId xmlns:p14="http://schemas.microsoft.com/office/powerpoint/2010/main" val="10803309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GB" dirty="0"/>
          </a:p>
        </p:txBody>
      </p:sp>
      <p:sp>
        <p:nvSpPr>
          <p:cNvPr id="4" name="Marcador de número de diapositiva 3"/>
          <p:cNvSpPr>
            <a:spLocks noGrp="1"/>
          </p:cNvSpPr>
          <p:nvPr>
            <p:ph type="sldNum" sz="quarter" idx="5"/>
          </p:nvPr>
        </p:nvSpPr>
        <p:spPr/>
        <p:txBody>
          <a:bodyPr/>
          <a:lstStyle/>
          <a:p>
            <a:fld id="{235F44AE-0957-4691-96CC-6C01099BB768}" type="slidenum">
              <a:rPr lang="es-CL" smtClean="0"/>
              <a:t>19</a:t>
            </a:fld>
            <a:endParaRPr lang="es-CL"/>
          </a:p>
        </p:txBody>
      </p:sp>
    </p:spTree>
    <p:extLst>
      <p:ext uri="{BB962C8B-B14F-4D97-AF65-F5344CB8AC3E}">
        <p14:creationId xmlns:p14="http://schemas.microsoft.com/office/powerpoint/2010/main" val="2373961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FCFAF7BE-41EC-4007-8B39-BA25B518FB09}" type="datetime1">
              <a:rPr lang="es-CL" smtClean="0"/>
              <a:t>10-11-2025</a:t>
            </a:fld>
            <a:endParaRPr lang="es-CL"/>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s-CL"/>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45584243-A0BF-4E91-9345-196C264D4CCC}" type="slidenum">
              <a:rPr lang="es-CL" smtClean="0"/>
              <a:t>‹Nº›</a:t>
            </a:fld>
            <a:endParaRPr lang="es-CL"/>
          </a:p>
        </p:txBody>
      </p:sp>
    </p:spTree>
    <p:extLst>
      <p:ext uri="{BB962C8B-B14F-4D97-AF65-F5344CB8AC3E}">
        <p14:creationId xmlns:p14="http://schemas.microsoft.com/office/powerpoint/2010/main" val="4265837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E5B3F67-CA18-44B4-80E8-8D0146DB51A1}" type="datetime1">
              <a:rPr lang="es-CL" smtClean="0"/>
              <a:t>10-11-2025</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45584243-A0BF-4E91-9345-196C264D4CCC}" type="slidenum">
              <a:rPr lang="es-CL" smtClean="0"/>
              <a:t>‹Nº›</a:t>
            </a:fld>
            <a:endParaRPr lang="es-CL"/>
          </a:p>
        </p:txBody>
      </p:sp>
    </p:spTree>
    <p:extLst>
      <p:ext uri="{BB962C8B-B14F-4D97-AF65-F5344CB8AC3E}">
        <p14:creationId xmlns:p14="http://schemas.microsoft.com/office/powerpoint/2010/main" val="39541639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22FF5FE8-3321-4BFC-A7F2-7612677669B0}" type="datetime1">
              <a:rPr lang="es-CL" smtClean="0"/>
              <a:t>10-11-2025</a:t>
            </a:fld>
            <a:endParaRPr lang="es-CL"/>
          </a:p>
        </p:txBody>
      </p:sp>
      <p:sp>
        <p:nvSpPr>
          <p:cNvPr id="5" name="Footer Placeholder 4"/>
          <p:cNvSpPr>
            <a:spLocks noGrp="1"/>
          </p:cNvSpPr>
          <p:nvPr>
            <p:ph type="ftr" sz="quarter" idx="11"/>
          </p:nvPr>
        </p:nvSpPr>
        <p:spPr>
          <a:xfrm>
            <a:off x="774923" y="5951811"/>
            <a:ext cx="7896279" cy="365125"/>
          </a:xfrm>
        </p:spPr>
        <p:txBody>
          <a:bodyPr/>
          <a:lstStyle/>
          <a:p>
            <a:endParaRPr lang="es-CL"/>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45584243-A0BF-4E91-9345-196C264D4CCC}" type="slidenum">
              <a:rPr lang="es-CL" smtClean="0"/>
              <a:t>‹Nº›</a:t>
            </a:fld>
            <a:endParaRPr lang="es-CL"/>
          </a:p>
        </p:txBody>
      </p:sp>
    </p:spTree>
    <p:extLst>
      <p:ext uri="{BB962C8B-B14F-4D97-AF65-F5344CB8AC3E}">
        <p14:creationId xmlns:p14="http://schemas.microsoft.com/office/powerpoint/2010/main" val="13960349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2" name="Title 1"/>
          <p:cNvSpPr>
            <a:spLocks noGrp="1"/>
          </p:cNvSpPr>
          <p:nvPr>
            <p:ph type="title"/>
          </p:nvPr>
        </p:nvSpPr>
        <p:spPr>
          <a:xfrm>
            <a:off x="581192" y="702156"/>
            <a:ext cx="11029616" cy="1013800"/>
          </a:xfrm>
        </p:spPr>
        <p:txBody>
          <a:bodyPr/>
          <a:lstStyle/>
          <a:p>
            <a:r>
              <a:rPr lang="es-ES"/>
              <a:t>Haga clic para modificar el estilo de título del patrón</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E8769094-6529-44DB-B6C1-EA958340724C}" type="datetime1">
              <a:rPr lang="es-CL" smtClean="0"/>
              <a:t>10-11-2025</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a:xfrm>
            <a:off x="10558300" y="5956137"/>
            <a:ext cx="1052508" cy="365125"/>
          </a:xfrm>
        </p:spPr>
        <p:txBody>
          <a:bodyPr/>
          <a:lstStyle/>
          <a:p>
            <a:fld id="{45584243-A0BF-4E91-9345-196C264D4CCC}" type="slidenum">
              <a:rPr lang="es-CL" smtClean="0"/>
              <a:t>‹Nº›</a:t>
            </a:fld>
            <a:endParaRPr lang="es-CL"/>
          </a:p>
        </p:txBody>
      </p:sp>
    </p:spTree>
    <p:extLst>
      <p:ext uri="{BB962C8B-B14F-4D97-AF65-F5344CB8AC3E}">
        <p14:creationId xmlns:p14="http://schemas.microsoft.com/office/powerpoint/2010/main" val="32503986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7703CDAA-38AD-480D-A189-5648F1E99DD6}" type="datetime1">
              <a:rPr lang="es-CL" smtClean="0"/>
              <a:t>10-11-2025</a:t>
            </a:fld>
            <a:endParaRPr lang="es-CL"/>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s-CL"/>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45584243-A0BF-4E91-9345-196C264D4CCC}" type="slidenum">
              <a:rPr lang="es-CL" smtClean="0"/>
              <a:t>‹Nº›</a:t>
            </a:fld>
            <a:endParaRPr lang="es-CL"/>
          </a:p>
        </p:txBody>
      </p:sp>
    </p:spTree>
    <p:extLst>
      <p:ext uri="{BB962C8B-B14F-4D97-AF65-F5344CB8AC3E}">
        <p14:creationId xmlns:p14="http://schemas.microsoft.com/office/powerpoint/2010/main" val="24508883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8BE31148-11A8-4522-8DFC-0740A3795750}" type="datetime1">
              <a:rPr lang="es-CL" smtClean="0"/>
              <a:t>10-11-2025</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45584243-A0BF-4E91-9345-196C264D4CCC}" type="slidenum">
              <a:rPr lang="es-CL" smtClean="0"/>
              <a:t>‹Nº›</a:t>
            </a:fld>
            <a:endParaRPr lang="es-CL"/>
          </a:p>
        </p:txBody>
      </p:sp>
    </p:spTree>
    <p:extLst>
      <p:ext uri="{BB962C8B-B14F-4D97-AF65-F5344CB8AC3E}">
        <p14:creationId xmlns:p14="http://schemas.microsoft.com/office/powerpoint/2010/main" val="18401942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996095B3-0313-461F-9C70-25D2532A1E3B}" type="datetime1">
              <a:rPr lang="es-CL" smtClean="0"/>
              <a:t>10-11-2025</a:t>
            </a:fld>
            <a:endParaRPr lang="es-CL"/>
          </a:p>
        </p:txBody>
      </p:sp>
      <p:sp>
        <p:nvSpPr>
          <p:cNvPr id="8" name="Footer Placeholder 7"/>
          <p:cNvSpPr>
            <a:spLocks noGrp="1"/>
          </p:cNvSpPr>
          <p:nvPr>
            <p:ph type="ftr" sz="quarter" idx="11"/>
          </p:nvPr>
        </p:nvSpPr>
        <p:spPr/>
        <p:txBody>
          <a:bodyPr/>
          <a:lstStyle/>
          <a:p>
            <a:endParaRPr lang="es-CL"/>
          </a:p>
        </p:txBody>
      </p:sp>
      <p:sp>
        <p:nvSpPr>
          <p:cNvPr id="9" name="Slide Number Placeholder 8"/>
          <p:cNvSpPr>
            <a:spLocks noGrp="1"/>
          </p:cNvSpPr>
          <p:nvPr>
            <p:ph type="sldNum" sz="quarter" idx="12"/>
          </p:nvPr>
        </p:nvSpPr>
        <p:spPr/>
        <p:txBody>
          <a:bodyPr/>
          <a:lstStyle/>
          <a:p>
            <a:fld id="{45584243-A0BF-4E91-9345-196C264D4CCC}" type="slidenum">
              <a:rPr lang="es-CL" smtClean="0"/>
              <a:t>‹Nº›</a:t>
            </a:fld>
            <a:endParaRPr lang="es-CL"/>
          </a:p>
        </p:txBody>
      </p:sp>
    </p:spTree>
    <p:extLst>
      <p:ext uri="{BB962C8B-B14F-4D97-AF65-F5344CB8AC3E}">
        <p14:creationId xmlns:p14="http://schemas.microsoft.com/office/powerpoint/2010/main" val="4506070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508C66A7-5707-4A2D-B708-460608B435BD}" type="datetime1">
              <a:rPr lang="es-CL" smtClean="0"/>
              <a:t>10-11-2025</a:t>
            </a:fld>
            <a:endParaRPr lang="es-CL"/>
          </a:p>
        </p:txBody>
      </p:sp>
      <p:sp>
        <p:nvSpPr>
          <p:cNvPr id="4" name="Footer Placeholder 3"/>
          <p:cNvSpPr>
            <a:spLocks noGrp="1"/>
          </p:cNvSpPr>
          <p:nvPr>
            <p:ph type="ftr" sz="quarter" idx="11"/>
          </p:nvPr>
        </p:nvSpPr>
        <p:spPr/>
        <p:txBody>
          <a:bodyPr/>
          <a:lstStyle/>
          <a:p>
            <a:endParaRPr lang="es-CL"/>
          </a:p>
        </p:txBody>
      </p:sp>
      <p:sp>
        <p:nvSpPr>
          <p:cNvPr id="5" name="Slide Number Placeholder 4"/>
          <p:cNvSpPr>
            <a:spLocks noGrp="1"/>
          </p:cNvSpPr>
          <p:nvPr>
            <p:ph type="sldNum" sz="quarter" idx="12"/>
          </p:nvPr>
        </p:nvSpPr>
        <p:spPr/>
        <p:txBody>
          <a:bodyPr/>
          <a:lstStyle/>
          <a:p>
            <a:fld id="{45584243-A0BF-4E91-9345-196C264D4CCC}" type="slidenum">
              <a:rPr lang="es-CL" smtClean="0"/>
              <a:t>‹Nº›</a:t>
            </a:fld>
            <a:endParaRPr lang="es-CL"/>
          </a:p>
        </p:txBody>
      </p:sp>
    </p:spTree>
    <p:extLst>
      <p:ext uri="{BB962C8B-B14F-4D97-AF65-F5344CB8AC3E}">
        <p14:creationId xmlns:p14="http://schemas.microsoft.com/office/powerpoint/2010/main" val="13742145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798BD8-68E2-4DA7-B997-59A536DC5962}" type="datetime1">
              <a:rPr lang="es-CL" smtClean="0"/>
              <a:t>10-11-2025</a:t>
            </a:fld>
            <a:endParaRPr lang="es-CL"/>
          </a:p>
        </p:txBody>
      </p:sp>
      <p:sp>
        <p:nvSpPr>
          <p:cNvPr id="3" name="Footer Placeholder 2"/>
          <p:cNvSpPr>
            <a:spLocks noGrp="1"/>
          </p:cNvSpPr>
          <p:nvPr>
            <p:ph type="ftr" sz="quarter" idx="11"/>
          </p:nvPr>
        </p:nvSpPr>
        <p:spPr/>
        <p:txBody>
          <a:bodyPr/>
          <a:lstStyle/>
          <a:p>
            <a:endParaRPr lang="es-CL"/>
          </a:p>
        </p:txBody>
      </p:sp>
      <p:sp>
        <p:nvSpPr>
          <p:cNvPr id="4" name="Slide Number Placeholder 3"/>
          <p:cNvSpPr>
            <a:spLocks noGrp="1"/>
          </p:cNvSpPr>
          <p:nvPr>
            <p:ph type="sldNum" sz="quarter" idx="12"/>
          </p:nvPr>
        </p:nvSpPr>
        <p:spPr/>
        <p:txBody>
          <a:bodyPr/>
          <a:lstStyle/>
          <a:p>
            <a:fld id="{45584243-A0BF-4E91-9345-196C264D4CCC}" type="slidenum">
              <a:rPr lang="es-CL" smtClean="0"/>
              <a:t>‹Nº›</a:t>
            </a:fld>
            <a:endParaRPr lang="es-CL"/>
          </a:p>
        </p:txBody>
      </p:sp>
    </p:spTree>
    <p:extLst>
      <p:ext uri="{BB962C8B-B14F-4D97-AF65-F5344CB8AC3E}">
        <p14:creationId xmlns:p14="http://schemas.microsoft.com/office/powerpoint/2010/main" val="18021391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252CAB55-9935-48B9-ADD6-7BD0837D65F7}" type="datetime1">
              <a:rPr lang="es-CL" smtClean="0"/>
              <a:t>10-11-2025</a:t>
            </a:fld>
            <a:endParaRPr lang="es-CL"/>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s-CL"/>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45584243-A0BF-4E91-9345-196C264D4CCC}" type="slidenum">
              <a:rPr lang="es-CL" smtClean="0"/>
              <a:t>‹Nº›</a:t>
            </a:fld>
            <a:endParaRPr lang="es-CL"/>
          </a:p>
        </p:txBody>
      </p:sp>
    </p:spTree>
    <p:extLst>
      <p:ext uri="{BB962C8B-B14F-4D97-AF65-F5344CB8AC3E}">
        <p14:creationId xmlns:p14="http://schemas.microsoft.com/office/powerpoint/2010/main" val="2342826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53D165A7-EC5F-470B-A6E8-C44C009F5390}" type="datetime1">
              <a:rPr lang="es-CL" smtClean="0"/>
              <a:t>10-11-2025</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45584243-A0BF-4E91-9345-196C264D4CCC}" type="slidenum">
              <a:rPr lang="es-CL" smtClean="0"/>
              <a:t>‹Nº›</a:t>
            </a:fld>
            <a:endParaRPr lang="es-CL"/>
          </a:p>
        </p:txBody>
      </p:sp>
    </p:spTree>
    <p:extLst>
      <p:ext uri="{BB962C8B-B14F-4D97-AF65-F5344CB8AC3E}">
        <p14:creationId xmlns:p14="http://schemas.microsoft.com/office/powerpoint/2010/main" val="28112164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9BEFBCD9-2655-4A8C-B59B-6CE1FA0B6BD3}" type="datetime1">
              <a:rPr lang="es-CL" smtClean="0"/>
              <a:t>10-11-2025</a:t>
            </a:fld>
            <a:endParaRPr lang="es-CL"/>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s-CL"/>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45584243-A0BF-4E91-9345-196C264D4CCC}" type="slidenum">
              <a:rPr lang="es-CL" smtClean="0"/>
              <a:t>‹Nº›</a:t>
            </a:fld>
            <a:endParaRPr lang="es-CL"/>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Tree>
    <p:extLst>
      <p:ext uri="{BB962C8B-B14F-4D97-AF65-F5344CB8AC3E}">
        <p14:creationId xmlns:p14="http://schemas.microsoft.com/office/powerpoint/2010/main" val="869236530"/>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ftr="0" dt="0"/>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0.png"/><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1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1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1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1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2.xml.rels><?xml version="1.0" encoding="UTF-8" standalone="yes"?>
<Relationships xmlns="http://schemas.openxmlformats.org/package/2006/relationships"><Relationship Id="rId3" Type="http://schemas.openxmlformats.org/officeDocument/2006/relationships/hyperlink" Target="https://doi.org/10.1016/j.nuclphysb.2024.116668" TargetMode="External"/><Relationship Id="rId2" Type="http://schemas.openxmlformats.org/officeDocument/2006/relationships/hyperlink" Target="https://doi.org/10.1016/j.physletb.2023.138386"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8.png"/><Relationship Id="rId7" Type="http://schemas.openxmlformats.org/officeDocument/2006/relationships/image" Target="../media/image62.png"/><Relationship Id="rId2" Type="http://schemas.openxmlformats.org/officeDocument/2006/relationships/image" Target="../media/image57.png"/><Relationship Id="rId1" Type="http://schemas.openxmlformats.org/officeDocument/2006/relationships/slideLayout" Target="../slideLayouts/slideLayout2.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s>
</file>

<file path=ppt/slides/_rels/slide21.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5.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089FE4A-03FB-EA4A-B1DD-E8A908766334}"/>
              </a:ext>
            </a:extLst>
          </p:cNvPr>
          <p:cNvSpPr>
            <a:spLocks noGrp="1"/>
          </p:cNvSpPr>
          <p:nvPr>
            <p:ph type="ctrTitle"/>
          </p:nvPr>
        </p:nvSpPr>
        <p:spPr>
          <a:xfrm>
            <a:off x="1230597" y="1207621"/>
            <a:ext cx="9730805" cy="1475013"/>
          </a:xfrm>
        </p:spPr>
        <p:txBody>
          <a:bodyPr>
            <a:noAutofit/>
          </a:bodyPr>
          <a:lstStyle/>
          <a:p>
            <a:pPr algn="ctr"/>
            <a:r>
              <a:rPr lang="en-GB" b="1" noProof="0" dirty="0"/>
              <a:t>RENORMALON-</a:t>
            </a:r>
            <a:r>
              <a:rPr lang="en-GB" b="1" noProof="0" dirty="0" err="1"/>
              <a:t>BasED</a:t>
            </a:r>
            <a:r>
              <a:rPr lang="en-GB" b="1" noProof="0" dirty="0"/>
              <a:t> </a:t>
            </a:r>
            <a:r>
              <a:rPr lang="en-GB" b="1" noProof="0" dirty="0" err="1"/>
              <a:t>Resummation</a:t>
            </a:r>
            <a:r>
              <a:rPr lang="en-GB" b="1" noProof="0" dirty="0"/>
              <a:t> OF THE BJORKEN SUM RULE IN </a:t>
            </a:r>
            <a:r>
              <a:rPr lang="en-GB" b="1" noProof="0" dirty="0" err="1"/>
              <a:t>HoloMORphic</a:t>
            </a:r>
            <a:r>
              <a:rPr lang="en-GB" b="1" noProof="0" dirty="0"/>
              <a:t> QCD</a:t>
            </a:r>
          </a:p>
        </p:txBody>
      </p:sp>
      <p:sp>
        <p:nvSpPr>
          <p:cNvPr id="3" name="Subtítulo 2">
            <a:extLst>
              <a:ext uri="{FF2B5EF4-FFF2-40B4-BE49-F238E27FC236}">
                <a16:creationId xmlns:a16="http://schemas.microsoft.com/office/drawing/2014/main" id="{D041DD70-2498-F0FE-BF86-D071080D15FB}"/>
              </a:ext>
            </a:extLst>
          </p:cNvPr>
          <p:cNvSpPr>
            <a:spLocks noGrp="1"/>
          </p:cNvSpPr>
          <p:nvPr>
            <p:ph type="subTitle" idx="1"/>
          </p:nvPr>
        </p:nvSpPr>
        <p:spPr>
          <a:xfrm>
            <a:off x="763479" y="3231472"/>
            <a:ext cx="10829291" cy="3045041"/>
          </a:xfrm>
        </p:spPr>
        <p:txBody>
          <a:bodyPr>
            <a:normAutofit lnSpcReduction="10000"/>
          </a:bodyPr>
          <a:lstStyle/>
          <a:p>
            <a:r>
              <a:rPr lang="en-GB" sz="1800" b="1" noProof="0" dirty="0">
                <a:solidFill>
                  <a:schemeClr val="bg1"/>
                </a:solidFill>
              </a:rPr>
              <a:t>Camilo Castro Arriaza</a:t>
            </a:r>
          </a:p>
          <a:p>
            <a:r>
              <a:rPr lang="en-GB" sz="1800" b="1" noProof="0" dirty="0">
                <a:solidFill>
                  <a:schemeClr val="bg1"/>
                </a:solidFill>
              </a:rPr>
              <a:t>(Nagoya University)</a:t>
            </a:r>
          </a:p>
          <a:p>
            <a:endParaRPr lang="en-GB" sz="1800" b="1" noProof="0" dirty="0">
              <a:solidFill>
                <a:schemeClr val="bg1"/>
              </a:solidFill>
            </a:endParaRPr>
          </a:p>
          <a:p>
            <a:endParaRPr lang="en-GB" sz="1800" b="1" noProof="0" dirty="0">
              <a:solidFill>
                <a:schemeClr val="bg1"/>
              </a:solidFill>
            </a:endParaRPr>
          </a:p>
          <a:p>
            <a:endParaRPr lang="en-GB" sz="1800" b="1" noProof="0" dirty="0">
              <a:solidFill>
                <a:schemeClr val="bg1"/>
              </a:solidFill>
            </a:endParaRPr>
          </a:p>
          <a:p>
            <a:endParaRPr lang="en-GB" sz="1800" b="1" noProof="0" dirty="0">
              <a:solidFill>
                <a:schemeClr val="bg1"/>
              </a:solidFill>
            </a:endParaRPr>
          </a:p>
          <a:p>
            <a:r>
              <a:rPr lang="en-GB" sz="1800" b="1" noProof="0" dirty="0">
                <a:solidFill>
                  <a:schemeClr val="bg1"/>
                </a:solidFill>
              </a:rPr>
              <a:t>Nov. 13, 2025</a:t>
            </a:r>
          </a:p>
          <a:p>
            <a:r>
              <a:rPr lang="en-GB" sz="1800" b="1" noProof="0" dirty="0">
                <a:solidFill>
                  <a:schemeClr val="bg1"/>
                </a:solidFill>
              </a:rPr>
              <a:t>Baryons  2025, </a:t>
            </a:r>
            <a:r>
              <a:rPr lang="en-GB" sz="1800" b="1" noProof="0" dirty="0" err="1">
                <a:solidFill>
                  <a:schemeClr val="bg1"/>
                </a:solidFill>
              </a:rPr>
              <a:t>JEjU</a:t>
            </a:r>
            <a:endParaRPr lang="en-GB" sz="1800" b="1" noProof="0" dirty="0">
              <a:solidFill>
                <a:schemeClr val="bg1"/>
              </a:solidFill>
            </a:endParaRPr>
          </a:p>
        </p:txBody>
      </p:sp>
      <p:sp>
        <p:nvSpPr>
          <p:cNvPr id="6" name="Marcador de número de diapositiva 5">
            <a:extLst>
              <a:ext uri="{FF2B5EF4-FFF2-40B4-BE49-F238E27FC236}">
                <a16:creationId xmlns:a16="http://schemas.microsoft.com/office/drawing/2014/main" id="{BCC3FD23-22E6-02A3-FC1D-E6DFD25C9A3A}"/>
              </a:ext>
            </a:extLst>
          </p:cNvPr>
          <p:cNvSpPr>
            <a:spLocks noGrp="1"/>
          </p:cNvSpPr>
          <p:nvPr>
            <p:ph type="sldNum" sz="quarter" idx="12"/>
          </p:nvPr>
        </p:nvSpPr>
        <p:spPr/>
        <p:txBody>
          <a:bodyPr/>
          <a:lstStyle/>
          <a:p>
            <a:fld id="{45584243-A0BF-4E91-9345-196C264D4CCC}" type="slidenum">
              <a:rPr lang="en-GB" noProof="0" smtClean="0"/>
              <a:t>1</a:t>
            </a:fld>
            <a:endParaRPr lang="en-GB" noProof="0" dirty="0"/>
          </a:p>
        </p:txBody>
      </p:sp>
      <p:pic>
        <p:nvPicPr>
          <p:cNvPr id="5" name="Imagen 4">
            <a:extLst>
              <a:ext uri="{FF2B5EF4-FFF2-40B4-BE49-F238E27FC236}">
                <a16:creationId xmlns:a16="http://schemas.microsoft.com/office/drawing/2014/main" id="{8F47C9F3-6F39-D5E9-9143-8F4E84BB6D17}"/>
              </a:ext>
            </a:extLst>
          </p:cNvPr>
          <p:cNvPicPr>
            <a:picLocks noChangeAspect="1"/>
          </p:cNvPicPr>
          <p:nvPr/>
        </p:nvPicPr>
        <p:blipFill>
          <a:blip r:embed="rId2"/>
          <a:stretch>
            <a:fillRect/>
          </a:stretch>
        </p:blipFill>
        <p:spPr>
          <a:xfrm>
            <a:off x="8752050" y="3488633"/>
            <a:ext cx="2703108" cy="2530716"/>
          </a:xfrm>
          <a:prstGeom prst="rect">
            <a:avLst/>
          </a:prstGeom>
        </p:spPr>
      </p:pic>
      <p:pic>
        <p:nvPicPr>
          <p:cNvPr id="7" name="Imagen 6">
            <a:extLst>
              <a:ext uri="{FF2B5EF4-FFF2-40B4-BE49-F238E27FC236}">
                <a16:creationId xmlns:a16="http://schemas.microsoft.com/office/drawing/2014/main" id="{79DC260E-E461-E2CD-9997-CC2FCF6E9DB9}"/>
              </a:ext>
            </a:extLst>
          </p:cNvPr>
          <p:cNvPicPr>
            <a:picLocks noChangeAspect="1"/>
          </p:cNvPicPr>
          <p:nvPr/>
        </p:nvPicPr>
        <p:blipFill>
          <a:blip r:embed="rId3"/>
          <a:stretch>
            <a:fillRect/>
          </a:stretch>
        </p:blipFill>
        <p:spPr>
          <a:xfrm>
            <a:off x="5176577" y="3780306"/>
            <a:ext cx="3174945" cy="1947369"/>
          </a:xfrm>
          <a:prstGeom prst="rect">
            <a:avLst/>
          </a:prstGeom>
        </p:spPr>
      </p:pic>
    </p:spTree>
    <p:extLst>
      <p:ext uri="{BB962C8B-B14F-4D97-AF65-F5344CB8AC3E}">
        <p14:creationId xmlns:p14="http://schemas.microsoft.com/office/powerpoint/2010/main" val="7758434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7E925D-7976-5F7D-F883-0719AA97BB5F}"/>
              </a:ext>
            </a:extLst>
          </p:cNvPr>
          <p:cNvSpPr>
            <a:spLocks noGrp="1"/>
          </p:cNvSpPr>
          <p:nvPr>
            <p:ph type="title"/>
          </p:nvPr>
        </p:nvSpPr>
        <p:spPr/>
        <p:txBody>
          <a:bodyPr/>
          <a:lstStyle/>
          <a:p>
            <a:r>
              <a:rPr lang="en-GB" b="1" noProof="0" dirty="0"/>
              <a:t>The </a:t>
            </a:r>
            <a:r>
              <a:rPr lang="en-GB" b="1" noProof="0" dirty="0" err="1"/>
              <a:t>Cvetic</a:t>
            </a:r>
            <a:r>
              <a:rPr lang="en-GB" b="1" noProof="0" dirty="0"/>
              <a:t> Method: Reconstructing quantities</a:t>
            </a:r>
          </a:p>
        </p:txBody>
      </p:sp>
      <mc:AlternateContent xmlns:mc="http://schemas.openxmlformats.org/markup-compatibility/2006">
        <mc:Choice xmlns:a14="http://schemas.microsoft.com/office/drawing/2010/main" Requires="a14">
          <p:sp>
            <p:nvSpPr>
              <p:cNvPr id="3" name="Marcador de contenido 2">
                <a:extLst>
                  <a:ext uri="{FF2B5EF4-FFF2-40B4-BE49-F238E27FC236}">
                    <a16:creationId xmlns:a16="http://schemas.microsoft.com/office/drawing/2014/main" id="{DBCF2FD6-BA1A-68D7-39FA-85548161354A}"/>
                  </a:ext>
                </a:extLst>
              </p:cNvPr>
              <p:cNvSpPr>
                <a:spLocks noGrp="1"/>
              </p:cNvSpPr>
              <p:nvPr>
                <p:ph idx="1"/>
              </p:nvPr>
            </p:nvSpPr>
            <p:spPr/>
            <p:txBody>
              <a:bodyPr/>
              <a:lstStyle/>
              <a:p>
                <a:r>
                  <a:rPr lang="en-GB" noProof="0" dirty="0"/>
                  <a:t>To obtain the characteristic function of </a:t>
                </a:r>
                <a14:m>
                  <m:oMath xmlns:m="http://schemas.openxmlformats.org/officeDocument/2006/math">
                    <m:r>
                      <a:rPr lang="en-GB" i="1" noProof="0" smtClean="0">
                        <a:latin typeface="Cambria Math" panose="02040503050406030204" pitchFamily="18" charset="0"/>
                      </a:rPr>
                      <m:t>𝑑</m:t>
                    </m:r>
                    <m:r>
                      <a:rPr lang="en-GB" i="1" noProof="0" smtClean="0">
                        <a:latin typeface="Cambria Math" panose="02040503050406030204" pitchFamily="18" charset="0"/>
                      </a:rPr>
                      <m:t>(</m:t>
                    </m:r>
                    <m:sSup>
                      <m:sSupPr>
                        <m:ctrlPr>
                          <a:rPr lang="en-GB" i="1" noProof="0" smtClean="0">
                            <a:latin typeface="Cambria Math" panose="02040503050406030204" pitchFamily="18" charset="0"/>
                          </a:rPr>
                        </m:ctrlPr>
                      </m:sSupPr>
                      <m:e>
                        <m:r>
                          <a:rPr lang="en-GB" i="1" noProof="0" smtClean="0">
                            <a:latin typeface="Cambria Math" panose="02040503050406030204" pitchFamily="18" charset="0"/>
                          </a:rPr>
                          <m:t>𝑄</m:t>
                        </m:r>
                      </m:e>
                      <m:sup>
                        <m:r>
                          <a:rPr lang="en-GB" i="1" noProof="0" smtClean="0">
                            <a:latin typeface="Cambria Math" panose="02040503050406030204" pitchFamily="18" charset="0"/>
                          </a:rPr>
                          <m:t>2</m:t>
                        </m:r>
                      </m:sup>
                    </m:sSup>
                    <m:r>
                      <a:rPr lang="en-GB" i="1" noProof="0" smtClean="0">
                        <a:latin typeface="Cambria Math" panose="02040503050406030204" pitchFamily="18" charset="0"/>
                      </a:rPr>
                      <m:t>) </m:t>
                    </m:r>
                  </m:oMath>
                </a14:m>
                <a:r>
                  <a:rPr lang="en-GB" noProof="0" dirty="0"/>
                  <a:t>to generate a </a:t>
                </a:r>
                <a:r>
                  <a:rPr lang="en-GB" noProof="0" dirty="0" err="1"/>
                  <a:t>resummation</a:t>
                </a:r>
                <a:r>
                  <a:rPr lang="en-GB" noProof="0" dirty="0"/>
                  <a:t>, we first need to change our </a:t>
                </a:r>
                <a:r>
                  <a:rPr lang="en-GB" i="1" noProof="0" dirty="0"/>
                  <a:t>d</a:t>
                </a:r>
                <a:r>
                  <a:rPr lang="en-GB" noProof="0" dirty="0"/>
                  <a:t> expansion to use logarithmic derivatives instead of the simple series as before:</a:t>
                </a:r>
              </a:p>
              <a:p>
                <a:endParaRPr lang="en-GB" noProof="0" dirty="0"/>
              </a:p>
              <a:p>
                <a:endParaRPr lang="en-GB" noProof="0" dirty="0"/>
              </a:p>
              <a:p>
                <a:r>
                  <a:rPr lang="en-GB" noProof="0" dirty="0"/>
                  <a:t>Through the use of the Renormalisation Group Equation (RGE) we can relate the new expansion coefficients to the original ones and thus construct an auxiliary expression where:</a:t>
                </a:r>
              </a:p>
              <a:p>
                <a:endParaRPr lang="en-GB" noProof="0" dirty="0"/>
              </a:p>
              <a:p>
                <a:endParaRPr lang="en-GB" noProof="0" dirty="0"/>
              </a:p>
              <a:p>
                <a:r>
                  <a:rPr lang="en-GB" noProof="0" dirty="0"/>
                  <a:t>Its Borel transform is thus in the form:</a:t>
                </a:r>
              </a:p>
            </p:txBody>
          </p:sp>
        </mc:Choice>
        <mc:Fallback>
          <p:sp>
            <p:nvSpPr>
              <p:cNvPr id="3" name="Marcador de contenido 2">
                <a:extLst>
                  <a:ext uri="{FF2B5EF4-FFF2-40B4-BE49-F238E27FC236}">
                    <a16:creationId xmlns:a16="http://schemas.microsoft.com/office/drawing/2014/main" id="{DBCF2FD6-BA1A-68D7-39FA-85548161354A}"/>
                  </a:ext>
                </a:extLst>
              </p:cNvPr>
              <p:cNvSpPr>
                <a:spLocks noGrp="1" noRot="1" noChangeAspect="1" noMove="1" noResize="1" noEditPoints="1" noAdjustHandles="1" noChangeArrowheads="1" noChangeShapeType="1" noTextEdit="1"/>
              </p:cNvSpPr>
              <p:nvPr>
                <p:ph idx="1"/>
              </p:nvPr>
            </p:nvSpPr>
            <p:spPr>
              <a:blipFill>
                <a:blip r:embed="rId3"/>
                <a:stretch>
                  <a:fillRect l="-221"/>
                </a:stretch>
              </a:blipFill>
            </p:spPr>
            <p:txBody>
              <a:bodyPr/>
              <a:lstStyle/>
              <a:p>
                <a:r>
                  <a:rPr lang="en-GB">
                    <a:noFill/>
                  </a:rPr>
                  <a:t> </a:t>
                </a:r>
              </a:p>
            </p:txBody>
          </p:sp>
        </mc:Fallback>
      </mc:AlternateContent>
      <p:sp>
        <p:nvSpPr>
          <p:cNvPr id="4" name="Marcador de número de diapositiva 3">
            <a:extLst>
              <a:ext uri="{FF2B5EF4-FFF2-40B4-BE49-F238E27FC236}">
                <a16:creationId xmlns:a16="http://schemas.microsoft.com/office/drawing/2014/main" id="{197785C0-4920-D7F8-A2B6-02654D018B10}"/>
              </a:ext>
            </a:extLst>
          </p:cNvPr>
          <p:cNvSpPr>
            <a:spLocks noGrp="1"/>
          </p:cNvSpPr>
          <p:nvPr>
            <p:ph type="sldNum" sz="quarter" idx="12"/>
          </p:nvPr>
        </p:nvSpPr>
        <p:spPr/>
        <p:txBody>
          <a:bodyPr/>
          <a:lstStyle/>
          <a:p>
            <a:fld id="{45584243-A0BF-4E91-9345-196C264D4CCC}" type="slidenum">
              <a:rPr lang="en-GB" noProof="0" smtClean="0"/>
              <a:t>10</a:t>
            </a:fld>
            <a:endParaRPr lang="en-GB" noProof="0" dirty="0"/>
          </a:p>
        </p:txBody>
      </p:sp>
      <p:pic>
        <p:nvPicPr>
          <p:cNvPr id="6" name="Imagen 5">
            <a:extLst>
              <a:ext uri="{FF2B5EF4-FFF2-40B4-BE49-F238E27FC236}">
                <a16:creationId xmlns:a16="http://schemas.microsoft.com/office/drawing/2014/main" id="{B34621EE-DC4E-3A71-EF9E-883F109E03FA}"/>
              </a:ext>
            </a:extLst>
          </p:cNvPr>
          <p:cNvPicPr>
            <a:picLocks noChangeAspect="1"/>
          </p:cNvPicPr>
          <p:nvPr/>
        </p:nvPicPr>
        <p:blipFill rotWithShape="1">
          <a:blip r:embed="rId4"/>
          <a:srcRect l="70314" t="-2716"/>
          <a:stretch/>
        </p:blipFill>
        <p:spPr>
          <a:xfrm>
            <a:off x="4188682" y="3078246"/>
            <a:ext cx="1191299" cy="521458"/>
          </a:xfrm>
          <a:prstGeom prst="rect">
            <a:avLst/>
          </a:prstGeom>
        </p:spPr>
      </p:pic>
      <p:pic>
        <p:nvPicPr>
          <p:cNvPr id="8" name="Imagen 7">
            <a:extLst>
              <a:ext uri="{FF2B5EF4-FFF2-40B4-BE49-F238E27FC236}">
                <a16:creationId xmlns:a16="http://schemas.microsoft.com/office/drawing/2014/main" id="{92B7D933-D2C9-1A4A-0DDC-8AC73DB3794B}"/>
              </a:ext>
            </a:extLst>
          </p:cNvPr>
          <p:cNvPicPr>
            <a:picLocks noChangeAspect="1"/>
          </p:cNvPicPr>
          <p:nvPr/>
        </p:nvPicPr>
        <p:blipFill>
          <a:blip r:embed="rId5"/>
          <a:stretch>
            <a:fillRect/>
          </a:stretch>
        </p:blipFill>
        <p:spPr>
          <a:xfrm>
            <a:off x="6496444" y="3125924"/>
            <a:ext cx="5486517" cy="445779"/>
          </a:xfrm>
          <a:prstGeom prst="rect">
            <a:avLst/>
          </a:prstGeom>
        </p:spPr>
      </p:pic>
      <p:pic>
        <p:nvPicPr>
          <p:cNvPr id="10" name="Imagen 9">
            <a:extLst>
              <a:ext uri="{FF2B5EF4-FFF2-40B4-BE49-F238E27FC236}">
                <a16:creationId xmlns:a16="http://schemas.microsoft.com/office/drawing/2014/main" id="{011A74C7-9443-AEC0-AA24-CC336B249305}"/>
              </a:ext>
            </a:extLst>
          </p:cNvPr>
          <p:cNvPicPr>
            <a:picLocks noChangeAspect="1"/>
          </p:cNvPicPr>
          <p:nvPr/>
        </p:nvPicPr>
        <p:blipFill>
          <a:blip r:embed="rId6"/>
          <a:stretch>
            <a:fillRect/>
          </a:stretch>
        </p:blipFill>
        <p:spPr>
          <a:xfrm>
            <a:off x="3325943" y="4560193"/>
            <a:ext cx="6171729" cy="524200"/>
          </a:xfrm>
          <a:prstGeom prst="rect">
            <a:avLst/>
          </a:prstGeom>
        </p:spPr>
      </p:pic>
      <p:pic>
        <p:nvPicPr>
          <p:cNvPr id="12" name="Imagen 11">
            <a:extLst>
              <a:ext uri="{FF2B5EF4-FFF2-40B4-BE49-F238E27FC236}">
                <a16:creationId xmlns:a16="http://schemas.microsoft.com/office/drawing/2014/main" id="{7BD59C13-05B0-06C0-56F6-B770465924D0}"/>
              </a:ext>
            </a:extLst>
          </p:cNvPr>
          <p:cNvPicPr>
            <a:picLocks noChangeAspect="1"/>
          </p:cNvPicPr>
          <p:nvPr/>
        </p:nvPicPr>
        <p:blipFill>
          <a:blip r:embed="rId7"/>
          <a:stretch>
            <a:fillRect/>
          </a:stretch>
        </p:blipFill>
        <p:spPr>
          <a:xfrm>
            <a:off x="3662275" y="5733078"/>
            <a:ext cx="4867447" cy="811241"/>
          </a:xfrm>
          <a:prstGeom prst="rect">
            <a:avLst/>
          </a:prstGeom>
        </p:spPr>
      </p:pic>
      <p:cxnSp>
        <p:nvCxnSpPr>
          <p:cNvPr id="14" name="Conector recto de flecha 13">
            <a:extLst>
              <a:ext uri="{FF2B5EF4-FFF2-40B4-BE49-F238E27FC236}">
                <a16:creationId xmlns:a16="http://schemas.microsoft.com/office/drawing/2014/main" id="{56345DD4-8347-AEB5-D24C-01D0BA5AD16F}"/>
              </a:ext>
            </a:extLst>
          </p:cNvPr>
          <p:cNvCxnSpPr/>
          <p:nvPr/>
        </p:nvCxnSpPr>
        <p:spPr>
          <a:xfrm>
            <a:off x="5550674" y="3361726"/>
            <a:ext cx="86113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7" name="Imagen 6">
            <a:extLst>
              <a:ext uri="{FF2B5EF4-FFF2-40B4-BE49-F238E27FC236}">
                <a16:creationId xmlns:a16="http://schemas.microsoft.com/office/drawing/2014/main" id="{3E530230-181E-346C-FE76-57EED8AD71C4}"/>
              </a:ext>
            </a:extLst>
          </p:cNvPr>
          <p:cNvPicPr>
            <a:picLocks noChangeAspect="1"/>
          </p:cNvPicPr>
          <p:nvPr/>
        </p:nvPicPr>
        <p:blipFill>
          <a:blip r:embed="rId8"/>
          <a:stretch>
            <a:fillRect/>
          </a:stretch>
        </p:blipFill>
        <p:spPr>
          <a:xfrm>
            <a:off x="469456" y="2993431"/>
            <a:ext cx="3607490" cy="736590"/>
          </a:xfrm>
          <a:prstGeom prst="rect">
            <a:avLst/>
          </a:prstGeom>
        </p:spPr>
      </p:pic>
    </p:spTree>
    <p:extLst>
      <p:ext uri="{BB962C8B-B14F-4D97-AF65-F5344CB8AC3E}">
        <p14:creationId xmlns:p14="http://schemas.microsoft.com/office/powerpoint/2010/main" val="42712373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FA344C2-5F85-46AC-A92B-AD859CE34DA8}"/>
              </a:ext>
            </a:extLst>
          </p:cNvPr>
          <p:cNvSpPr>
            <a:spLocks noGrp="1"/>
          </p:cNvSpPr>
          <p:nvPr>
            <p:ph type="title"/>
          </p:nvPr>
        </p:nvSpPr>
        <p:spPr/>
        <p:txBody>
          <a:bodyPr/>
          <a:lstStyle/>
          <a:p>
            <a:r>
              <a:rPr lang="en-GB" b="1" noProof="0" dirty="0"/>
              <a:t>BSR CASE: Renormalon </a:t>
            </a:r>
            <a:r>
              <a:rPr lang="en-GB" b="1" noProof="0" dirty="0" err="1"/>
              <a:t>STRUCture</a:t>
            </a:r>
            <a:endParaRPr lang="en-GB" b="1" noProof="0" dirty="0"/>
          </a:p>
        </p:txBody>
      </p:sp>
      <mc:AlternateContent xmlns:mc="http://schemas.openxmlformats.org/markup-compatibility/2006">
        <mc:Choice xmlns:a14="http://schemas.microsoft.com/office/drawing/2010/main" Requires="a14">
          <p:sp>
            <p:nvSpPr>
              <p:cNvPr id="3" name="Marcador de contenido 2">
                <a:extLst>
                  <a:ext uri="{FF2B5EF4-FFF2-40B4-BE49-F238E27FC236}">
                    <a16:creationId xmlns:a16="http://schemas.microsoft.com/office/drawing/2014/main" id="{AEEF1D59-630F-6161-7148-789847B0F661}"/>
                  </a:ext>
                </a:extLst>
              </p:cNvPr>
              <p:cNvSpPr>
                <a:spLocks noGrp="1"/>
              </p:cNvSpPr>
              <p:nvPr>
                <p:ph idx="1"/>
              </p:nvPr>
            </p:nvSpPr>
            <p:spPr>
              <a:xfrm>
                <a:off x="581193" y="1905239"/>
                <a:ext cx="11029615" cy="3678303"/>
              </a:xfrm>
            </p:spPr>
            <p:txBody>
              <a:bodyPr/>
              <a:lstStyle/>
              <a:p>
                <a:r>
                  <a:rPr lang="en-GB" noProof="0" dirty="0"/>
                  <a:t>This transform turns out to be very similar to the Borel transform of the original </a:t>
                </a:r>
                <a14:m>
                  <m:oMath xmlns:m="http://schemas.openxmlformats.org/officeDocument/2006/math">
                    <m:r>
                      <a:rPr lang="en-GB" i="1" noProof="0" smtClean="0">
                        <a:latin typeface="Cambria Math" panose="02040503050406030204" pitchFamily="18" charset="0"/>
                      </a:rPr>
                      <m:t>𝑑</m:t>
                    </m:r>
                    <m:r>
                      <a:rPr lang="en-GB" i="1" noProof="0" smtClean="0">
                        <a:latin typeface="Cambria Math" panose="02040503050406030204" pitchFamily="18" charset="0"/>
                      </a:rPr>
                      <m:t>(</m:t>
                    </m:r>
                    <m:sSup>
                      <m:sSupPr>
                        <m:ctrlPr>
                          <a:rPr lang="en-GB" i="1" noProof="0" smtClean="0">
                            <a:latin typeface="Cambria Math" panose="02040503050406030204" pitchFamily="18" charset="0"/>
                          </a:rPr>
                        </m:ctrlPr>
                      </m:sSupPr>
                      <m:e>
                        <m:r>
                          <a:rPr lang="en-GB" i="1" noProof="0" smtClean="0">
                            <a:latin typeface="Cambria Math" panose="02040503050406030204" pitchFamily="18" charset="0"/>
                          </a:rPr>
                          <m:t>𝑄</m:t>
                        </m:r>
                      </m:e>
                      <m:sup>
                        <m:r>
                          <a:rPr lang="en-GB" i="1" noProof="0" smtClean="0">
                            <a:latin typeface="Cambria Math" panose="02040503050406030204" pitchFamily="18" charset="0"/>
                          </a:rPr>
                          <m:t>2</m:t>
                        </m:r>
                      </m:sup>
                    </m:sSup>
                    <m:r>
                      <a:rPr lang="en-GB" i="1" noProof="0" smtClean="0">
                        <a:latin typeface="Cambria Math" panose="02040503050406030204" pitchFamily="18" charset="0"/>
                      </a:rPr>
                      <m:t>) </m:t>
                    </m:r>
                  </m:oMath>
                </a14:m>
                <a:r>
                  <a:rPr lang="en-GB" noProof="0" dirty="0"/>
                  <a:t>that is well known, so from its well known renormalon structure we can construct a reasonable </a:t>
                </a:r>
                <a:r>
                  <a:rPr lang="en-GB" i="1" noProof="0" dirty="0"/>
                  <a:t>ansatz</a:t>
                </a:r>
                <a:r>
                  <a:rPr lang="en-GB" noProof="0" dirty="0"/>
                  <a:t> for this version:</a:t>
                </a:r>
              </a:p>
              <a:p>
                <a:endParaRPr lang="en-GB" noProof="0" dirty="0"/>
              </a:p>
              <a:p>
                <a:pPr marL="0" indent="0">
                  <a:buNone/>
                </a:pPr>
                <a:endParaRPr lang="en-GB" dirty="0"/>
              </a:p>
              <a:p>
                <a:pPr marL="0" indent="0">
                  <a:buNone/>
                </a:pPr>
                <a:endParaRPr lang="en-GB" noProof="0" dirty="0"/>
              </a:p>
              <a:p>
                <a:r>
                  <a:rPr lang="en-GB" noProof="0" dirty="0"/>
                  <a:t>The parameters in this expression can easily be found from the known original coefficients of </a:t>
                </a:r>
                <a:r>
                  <a:rPr lang="en-GB" i="1" noProof="0" dirty="0"/>
                  <a:t>d(Q^2).</a:t>
                </a:r>
              </a:p>
              <a:p>
                <a:r>
                  <a:rPr lang="en-GB" noProof="0" dirty="0"/>
                  <a:t>It can be demonstrated that this </a:t>
                </a:r>
                <a:r>
                  <a:rPr lang="en-GB" i="1" noProof="0" dirty="0"/>
                  <a:t>ansatz</a:t>
                </a:r>
                <a:r>
                  <a:rPr lang="en-GB" noProof="0" dirty="0"/>
                  <a:t> has the same structure as the corresponding form of the original BSR</a:t>
                </a:r>
                <a:r>
                  <a:rPr lang="en-GB" dirty="0"/>
                  <a:t> </a:t>
                </a:r>
                <a:r>
                  <a:rPr lang="en-GB" noProof="0" dirty="0"/>
                  <a:t>but conserving its simple structure not only for the large </a:t>
                </a:r>
                <a:r>
                  <a:rPr lang="en-GB" i="1" noProof="0" dirty="0"/>
                  <a:t>b_0</a:t>
                </a:r>
                <a:r>
                  <a:rPr lang="en-GB" noProof="0" dirty="0"/>
                  <a:t> approximation</a:t>
                </a:r>
                <a:r>
                  <a:rPr lang="en-GB" dirty="0"/>
                  <a:t>. </a:t>
                </a:r>
                <a:r>
                  <a:rPr lang="en-GB" noProof="0" dirty="0"/>
                  <a:t>Very useful!</a:t>
                </a:r>
              </a:p>
            </p:txBody>
          </p:sp>
        </mc:Choice>
        <mc:Fallback>
          <p:sp>
            <p:nvSpPr>
              <p:cNvPr id="3" name="Marcador de contenido 2">
                <a:extLst>
                  <a:ext uri="{FF2B5EF4-FFF2-40B4-BE49-F238E27FC236}">
                    <a16:creationId xmlns:a16="http://schemas.microsoft.com/office/drawing/2014/main" id="{AEEF1D59-630F-6161-7148-789847B0F661}"/>
                  </a:ext>
                </a:extLst>
              </p:cNvPr>
              <p:cNvSpPr>
                <a:spLocks noGrp="1" noRot="1" noChangeAspect="1" noMove="1" noResize="1" noEditPoints="1" noAdjustHandles="1" noChangeArrowheads="1" noChangeShapeType="1" noTextEdit="1"/>
              </p:cNvSpPr>
              <p:nvPr>
                <p:ph idx="1"/>
              </p:nvPr>
            </p:nvSpPr>
            <p:spPr>
              <a:xfrm>
                <a:off x="581193" y="1905239"/>
                <a:ext cx="11029615" cy="3678303"/>
              </a:xfrm>
              <a:blipFill>
                <a:blip r:embed="rId3"/>
                <a:stretch>
                  <a:fillRect l="-221" r="-221"/>
                </a:stretch>
              </a:blipFill>
            </p:spPr>
            <p:txBody>
              <a:bodyPr/>
              <a:lstStyle/>
              <a:p>
                <a:r>
                  <a:rPr lang="en-GB">
                    <a:noFill/>
                  </a:rPr>
                  <a:t> </a:t>
                </a:r>
              </a:p>
            </p:txBody>
          </p:sp>
        </mc:Fallback>
      </mc:AlternateContent>
      <p:sp>
        <p:nvSpPr>
          <p:cNvPr id="4" name="Marcador de número de diapositiva 3">
            <a:extLst>
              <a:ext uri="{FF2B5EF4-FFF2-40B4-BE49-F238E27FC236}">
                <a16:creationId xmlns:a16="http://schemas.microsoft.com/office/drawing/2014/main" id="{0736137C-7BA0-118A-1784-13B1B5D9CF07}"/>
              </a:ext>
            </a:extLst>
          </p:cNvPr>
          <p:cNvSpPr>
            <a:spLocks noGrp="1"/>
          </p:cNvSpPr>
          <p:nvPr>
            <p:ph type="sldNum" sz="quarter" idx="12"/>
          </p:nvPr>
        </p:nvSpPr>
        <p:spPr/>
        <p:txBody>
          <a:bodyPr/>
          <a:lstStyle/>
          <a:p>
            <a:fld id="{45584243-A0BF-4E91-9345-196C264D4CCC}" type="slidenum">
              <a:rPr lang="en-GB" noProof="0" smtClean="0"/>
              <a:t>11</a:t>
            </a:fld>
            <a:endParaRPr lang="en-GB" noProof="0" dirty="0"/>
          </a:p>
        </p:txBody>
      </p:sp>
      <p:pic>
        <p:nvPicPr>
          <p:cNvPr id="8" name="Imagen 7">
            <a:extLst>
              <a:ext uri="{FF2B5EF4-FFF2-40B4-BE49-F238E27FC236}">
                <a16:creationId xmlns:a16="http://schemas.microsoft.com/office/drawing/2014/main" id="{959BCD07-9068-98D1-13C5-4AC8028D303E}"/>
              </a:ext>
            </a:extLst>
          </p:cNvPr>
          <p:cNvPicPr>
            <a:picLocks noChangeAspect="1"/>
          </p:cNvPicPr>
          <p:nvPr/>
        </p:nvPicPr>
        <p:blipFill>
          <a:blip r:embed="rId4"/>
          <a:stretch>
            <a:fillRect/>
          </a:stretch>
        </p:blipFill>
        <p:spPr>
          <a:xfrm>
            <a:off x="0" y="5321925"/>
            <a:ext cx="6209375" cy="734487"/>
          </a:xfrm>
          <a:prstGeom prst="rect">
            <a:avLst/>
          </a:prstGeom>
        </p:spPr>
      </p:pic>
      <p:pic>
        <p:nvPicPr>
          <p:cNvPr id="10" name="Imagen 9">
            <a:extLst>
              <a:ext uri="{FF2B5EF4-FFF2-40B4-BE49-F238E27FC236}">
                <a16:creationId xmlns:a16="http://schemas.microsoft.com/office/drawing/2014/main" id="{82418074-E480-272E-645A-98D2C1D8EDD2}"/>
              </a:ext>
            </a:extLst>
          </p:cNvPr>
          <p:cNvPicPr>
            <a:picLocks noChangeAspect="1"/>
          </p:cNvPicPr>
          <p:nvPr/>
        </p:nvPicPr>
        <p:blipFill>
          <a:blip r:embed="rId5"/>
          <a:stretch>
            <a:fillRect/>
          </a:stretch>
        </p:blipFill>
        <p:spPr>
          <a:xfrm>
            <a:off x="6341736" y="5375572"/>
            <a:ext cx="5697309" cy="680840"/>
          </a:xfrm>
          <a:prstGeom prst="rect">
            <a:avLst/>
          </a:prstGeom>
        </p:spPr>
      </p:pic>
      <p:pic>
        <p:nvPicPr>
          <p:cNvPr id="12" name="Imagen 11">
            <a:extLst>
              <a:ext uri="{FF2B5EF4-FFF2-40B4-BE49-F238E27FC236}">
                <a16:creationId xmlns:a16="http://schemas.microsoft.com/office/drawing/2014/main" id="{A4AA49A7-C067-B66B-C6E0-F55A851D37DE}"/>
              </a:ext>
            </a:extLst>
          </p:cNvPr>
          <p:cNvPicPr>
            <a:picLocks noChangeAspect="1"/>
          </p:cNvPicPr>
          <p:nvPr/>
        </p:nvPicPr>
        <p:blipFill>
          <a:blip r:embed="rId6"/>
          <a:stretch>
            <a:fillRect/>
          </a:stretch>
        </p:blipFill>
        <p:spPr>
          <a:xfrm>
            <a:off x="2073192" y="2947466"/>
            <a:ext cx="8507106" cy="746561"/>
          </a:xfrm>
          <a:prstGeom prst="rect">
            <a:avLst/>
          </a:prstGeom>
        </p:spPr>
      </p:pic>
      <p:cxnSp>
        <p:nvCxnSpPr>
          <p:cNvPr id="14" name="Conector: curvado 13">
            <a:extLst>
              <a:ext uri="{FF2B5EF4-FFF2-40B4-BE49-F238E27FC236}">
                <a16:creationId xmlns:a16="http://schemas.microsoft.com/office/drawing/2014/main" id="{572DACA0-B61C-1A04-4DFD-6D23A94AF8A1}"/>
              </a:ext>
            </a:extLst>
          </p:cNvPr>
          <p:cNvCxnSpPr>
            <a:cxnSpLocks/>
          </p:cNvCxnSpPr>
          <p:nvPr/>
        </p:nvCxnSpPr>
        <p:spPr>
          <a:xfrm rot="16200000" flipH="1">
            <a:off x="6076425" y="3568222"/>
            <a:ext cx="50363" cy="5221294"/>
          </a:xfrm>
          <a:prstGeom prst="curvedConnector3">
            <a:avLst>
              <a:gd name="adj1" fmla="val 553905"/>
            </a:avLst>
          </a:prstGeom>
          <a:ln>
            <a:tailEnd type="triangle"/>
          </a:ln>
        </p:spPr>
        <p:style>
          <a:lnRef idx="1">
            <a:schemeClr val="accent1"/>
          </a:lnRef>
          <a:fillRef idx="0">
            <a:schemeClr val="accent1"/>
          </a:fillRef>
          <a:effectRef idx="0">
            <a:schemeClr val="accent1"/>
          </a:effectRef>
          <a:fontRef idx="minor">
            <a:schemeClr val="tx1"/>
          </a:fontRef>
        </p:style>
      </p:cxnSp>
      <p:pic>
        <p:nvPicPr>
          <p:cNvPr id="19" name="Imagen 18">
            <a:extLst>
              <a:ext uri="{FF2B5EF4-FFF2-40B4-BE49-F238E27FC236}">
                <a16:creationId xmlns:a16="http://schemas.microsoft.com/office/drawing/2014/main" id="{086707EE-72CC-EA1A-070E-EBCEE5F66510}"/>
              </a:ext>
            </a:extLst>
          </p:cNvPr>
          <p:cNvPicPr>
            <a:picLocks noChangeAspect="1"/>
          </p:cNvPicPr>
          <p:nvPr/>
        </p:nvPicPr>
        <p:blipFill>
          <a:blip r:embed="rId7"/>
          <a:stretch>
            <a:fillRect/>
          </a:stretch>
        </p:blipFill>
        <p:spPr>
          <a:xfrm>
            <a:off x="5979080" y="6056412"/>
            <a:ext cx="695330" cy="295277"/>
          </a:xfrm>
          <a:prstGeom prst="rect">
            <a:avLst/>
          </a:prstGeom>
        </p:spPr>
      </p:pic>
    </p:spTree>
    <p:extLst>
      <p:ext uri="{BB962C8B-B14F-4D97-AF65-F5344CB8AC3E}">
        <p14:creationId xmlns:p14="http://schemas.microsoft.com/office/powerpoint/2010/main" val="30618959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ítulo 1">
                <a:extLst>
                  <a:ext uri="{FF2B5EF4-FFF2-40B4-BE49-F238E27FC236}">
                    <a16:creationId xmlns:a16="http://schemas.microsoft.com/office/drawing/2014/main" id="{8A49D27D-F181-B41B-937F-3850DA688449}"/>
                  </a:ext>
                </a:extLst>
              </p:cNvPr>
              <p:cNvSpPr>
                <a:spLocks noGrp="1"/>
              </p:cNvSpPr>
              <p:nvPr>
                <p:ph type="title"/>
              </p:nvPr>
            </p:nvSpPr>
            <p:spPr/>
            <p:txBody>
              <a:bodyPr/>
              <a:lstStyle/>
              <a:p>
                <a:r>
                  <a:rPr lang="en-GB" b="1" noProof="0" dirty="0"/>
                  <a:t>Note: Borel transform </a:t>
                </a:r>
                <a14:m>
                  <m:oMath xmlns:m="http://schemas.openxmlformats.org/officeDocument/2006/math">
                    <m:r>
                      <a:rPr lang="en-GB" b="1" i="1" noProof="0" smtClean="0">
                        <a:latin typeface="Cambria Math" panose="02040503050406030204" pitchFamily="18" charset="0"/>
                      </a:rPr>
                      <m:t>𝜿</m:t>
                    </m:r>
                  </m:oMath>
                </a14:m>
                <a:r>
                  <a:rPr lang="en-GB" b="1" noProof="0" dirty="0"/>
                  <a:t>-dependence</a:t>
                </a:r>
              </a:p>
            </p:txBody>
          </p:sp>
        </mc:Choice>
        <mc:Fallback xmlns="">
          <p:sp>
            <p:nvSpPr>
              <p:cNvPr id="2" name="Título 1">
                <a:extLst>
                  <a:ext uri="{FF2B5EF4-FFF2-40B4-BE49-F238E27FC236}">
                    <a16:creationId xmlns:a16="http://schemas.microsoft.com/office/drawing/2014/main" id="{8A49D27D-F181-B41B-937F-3850DA688449}"/>
                  </a:ext>
                </a:extLst>
              </p:cNvPr>
              <p:cNvSpPr>
                <a:spLocks noGrp="1" noRot="1" noChangeAspect="1" noMove="1" noResize="1" noEditPoints="1" noAdjustHandles="1" noChangeArrowheads="1" noChangeShapeType="1" noTextEdit="1"/>
              </p:cNvSpPr>
              <p:nvPr>
                <p:ph type="title"/>
              </p:nvPr>
            </p:nvSpPr>
            <p:spPr>
              <a:blipFill>
                <a:blip r:embed="rId2"/>
                <a:stretch>
                  <a:fillRect l="-1105" b="-16867"/>
                </a:stretch>
              </a:blipFill>
            </p:spPr>
            <p:txBody>
              <a:bodyPr/>
              <a:lstStyle/>
              <a:p>
                <a:r>
                  <a:rPr lang="en-GB">
                    <a:noFill/>
                  </a:rPr>
                  <a:t> </a:t>
                </a:r>
              </a:p>
            </p:txBody>
          </p:sp>
        </mc:Fallback>
      </mc:AlternateContent>
      <p:sp>
        <p:nvSpPr>
          <p:cNvPr id="3" name="Marcador de contenido 2">
            <a:extLst>
              <a:ext uri="{FF2B5EF4-FFF2-40B4-BE49-F238E27FC236}">
                <a16:creationId xmlns:a16="http://schemas.microsoft.com/office/drawing/2014/main" id="{62415227-65F3-2EEF-ADC0-DDD8C3D2BEB1}"/>
              </a:ext>
            </a:extLst>
          </p:cNvPr>
          <p:cNvSpPr>
            <a:spLocks noGrp="1"/>
          </p:cNvSpPr>
          <p:nvPr>
            <p:ph idx="1"/>
          </p:nvPr>
        </p:nvSpPr>
        <p:spPr>
          <a:xfrm>
            <a:off x="581193" y="702156"/>
            <a:ext cx="11029615" cy="3678303"/>
          </a:xfrm>
        </p:spPr>
        <p:txBody>
          <a:bodyPr/>
          <a:lstStyle/>
          <a:p>
            <a:r>
              <a:rPr lang="en-GB" noProof="0" dirty="0"/>
              <a:t>Here, a very important show of the consistency of the method is that the </a:t>
            </a:r>
            <a:r>
              <a:rPr lang="en-GB" i="1" noProof="0" dirty="0"/>
              <a:t>k</a:t>
            </a:r>
            <a:r>
              <a:rPr lang="en-GB" noProof="0" dirty="0"/>
              <a:t>-dependence (which reflects renormalisation scale dependence) can be disregarded, as it should be for physical quantities:</a:t>
            </a:r>
          </a:p>
        </p:txBody>
      </p:sp>
      <p:sp>
        <p:nvSpPr>
          <p:cNvPr id="4" name="Marcador de número de diapositiva 3">
            <a:extLst>
              <a:ext uri="{FF2B5EF4-FFF2-40B4-BE49-F238E27FC236}">
                <a16:creationId xmlns:a16="http://schemas.microsoft.com/office/drawing/2014/main" id="{348352E2-6D66-4034-5F3E-FE86FB90F43A}"/>
              </a:ext>
            </a:extLst>
          </p:cNvPr>
          <p:cNvSpPr>
            <a:spLocks noGrp="1"/>
          </p:cNvSpPr>
          <p:nvPr>
            <p:ph type="sldNum" sz="quarter" idx="12"/>
          </p:nvPr>
        </p:nvSpPr>
        <p:spPr/>
        <p:txBody>
          <a:bodyPr/>
          <a:lstStyle/>
          <a:p>
            <a:fld id="{45584243-A0BF-4E91-9345-196C264D4CCC}" type="slidenum">
              <a:rPr lang="en-GB" noProof="0" smtClean="0"/>
              <a:t>12</a:t>
            </a:fld>
            <a:endParaRPr lang="en-GB" noProof="0" dirty="0"/>
          </a:p>
        </p:txBody>
      </p:sp>
      <p:pic>
        <p:nvPicPr>
          <p:cNvPr id="6" name="Imagen 5">
            <a:extLst>
              <a:ext uri="{FF2B5EF4-FFF2-40B4-BE49-F238E27FC236}">
                <a16:creationId xmlns:a16="http://schemas.microsoft.com/office/drawing/2014/main" id="{79E5621A-5CF2-C977-3312-C2F8A1B31364}"/>
              </a:ext>
            </a:extLst>
          </p:cNvPr>
          <p:cNvPicPr>
            <a:picLocks noChangeAspect="1"/>
          </p:cNvPicPr>
          <p:nvPr/>
        </p:nvPicPr>
        <p:blipFill>
          <a:blip r:embed="rId3"/>
          <a:stretch>
            <a:fillRect/>
          </a:stretch>
        </p:blipFill>
        <p:spPr>
          <a:xfrm>
            <a:off x="452890" y="2936079"/>
            <a:ext cx="4197833" cy="1488146"/>
          </a:xfrm>
          <a:prstGeom prst="rect">
            <a:avLst/>
          </a:prstGeom>
        </p:spPr>
      </p:pic>
      <p:pic>
        <p:nvPicPr>
          <p:cNvPr id="8" name="Imagen 7">
            <a:extLst>
              <a:ext uri="{FF2B5EF4-FFF2-40B4-BE49-F238E27FC236}">
                <a16:creationId xmlns:a16="http://schemas.microsoft.com/office/drawing/2014/main" id="{03B0D1B4-09A0-56E0-1DD5-DF8BE8803B39}"/>
              </a:ext>
            </a:extLst>
          </p:cNvPr>
          <p:cNvPicPr>
            <a:picLocks noChangeAspect="1"/>
          </p:cNvPicPr>
          <p:nvPr/>
        </p:nvPicPr>
        <p:blipFill>
          <a:blip r:embed="rId4"/>
          <a:stretch>
            <a:fillRect/>
          </a:stretch>
        </p:blipFill>
        <p:spPr>
          <a:xfrm>
            <a:off x="6096000" y="3119157"/>
            <a:ext cx="4681887" cy="1488147"/>
          </a:xfrm>
          <a:prstGeom prst="rect">
            <a:avLst/>
          </a:prstGeom>
        </p:spPr>
      </p:pic>
      <p:pic>
        <p:nvPicPr>
          <p:cNvPr id="10" name="Imagen 9">
            <a:extLst>
              <a:ext uri="{FF2B5EF4-FFF2-40B4-BE49-F238E27FC236}">
                <a16:creationId xmlns:a16="http://schemas.microsoft.com/office/drawing/2014/main" id="{7BE639F1-4EA2-4A60-9278-4DF342406A2F}"/>
              </a:ext>
            </a:extLst>
          </p:cNvPr>
          <p:cNvPicPr>
            <a:picLocks noChangeAspect="1"/>
          </p:cNvPicPr>
          <p:nvPr/>
        </p:nvPicPr>
        <p:blipFill>
          <a:blip r:embed="rId5"/>
          <a:stretch>
            <a:fillRect/>
          </a:stretch>
        </p:blipFill>
        <p:spPr>
          <a:xfrm>
            <a:off x="3541843" y="5082634"/>
            <a:ext cx="5108313" cy="1035896"/>
          </a:xfrm>
          <a:prstGeom prst="rect">
            <a:avLst/>
          </a:prstGeom>
        </p:spPr>
      </p:pic>
    </p:spTree>
    <p:extLst>
      <p:ext uri="{BB962C8B-B14F-4D97-AF65-F5344CB8AC3E}">
        <p14:creationId xmlns:p14="http://schemas.microsoft.com/office/powerpoint/2010/main" val="28087407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a:extLst>
              <a:ext uri="{FF2B5EF4-FFF2-40B4-BE49-F238E27FC236}">
                <a16:creationId xmlns:a16="http://schemas.microsoft.com/office/drawing/2014/main" id="{1357405A-9810-95DF-F0F7-ABDCC43B59A3}"/>
              </a:ext>
            </a:extLst>
          </p:cNvPr>
          <p:cNvPicPr>
            <a:picLocks noChangeAspect="1"/>
          </p:cNvPicPr>
          <p:nvPr/>
        </p:nvPicPr>
        <p:blipFill>
          <a:blip r:embed="rId3"/>
          <a:stretch>
            <a:fillRect/>
          </a:stretch>
        </p:blipFill>
        <p:spPr>
          <a:xfrm>
            <a:off x="4743635" y="5316434"/>
            <a:ext cx="7448365" cy="868976"/>
          </a:xfrm>
          <a:prstGeom prst="rect">
            <a:avLst/>
          </a:prstGeom>
        </p:spPr>
      </p:pic>
      <p:sp>
        <p:nvSpPr>
          <p:cNvPr id="2" name="Título 1">
            <a:extLst>
              <a:ext uri="{FF2B5EF4-FFF2-40B4-BE49-F238E27FC236}">
                <a16:creationId xmlns:a16="http://schemas.microsoft.com/office/drawing/2014/main" id="{8FA344C2-5F85-46AC-A92B-AD859CE34DA8}"/>
              </a:ext>
            </a:extLst>
          </p:cNvPr>
          <p:cNvSpPr>
            <a:spLocks noGrp="1"/>
          </p:cNvSpPr>
          <p:nvPr>
            <p:ph type="title"/>
          </p:nvPr>
        </p:nvSpPr>
        <p:spPr/>
        <p:txBody>
          <a:bodyPr/>
          <a:lstStyle/>
          <a:p>
            <a:r>
              <a:rPr lang="en-GB" b="1" noProof="0" dirty="0"/>
              <a:t>Renormalon Structure Consequences</a:t>
            </a:r>
          </a:p>
        </p:txBody>
      </p:sp>
      <p:sp>
        <p:nvSpPr>
          <p:cNvPr id="3" name="Marcador de contenido 2">
            <a:extLst>
              <a:ext uri="{FF2B5EF4-FFF2-40B4-BE49-F238E27FC236}">
                <a16:creationId xmlns:a16="http://schemas.microsoft.com/office/drawing/2014/main" id="{AEEF1D59-630F-6161-7148-789847B0F661}"/>
              </a:ext>
            </a:extLst>
          </p:cNvPr>
          <p:cNvSpPr>
            <a:spLocks noGrp="1"/>
          </p:cNvSpPr>
          <p:nvPr>
            <p:ph idx="1"/>
          </p:nvPr>
        </p:nvSpPr>
        <p:spPr/>
        <p:txBody>
          <a:bodyPr/>
          <a:lstStyle/>
          <a:p>
            <a:r>
              <a:rPr lang="en-GB" noProof="0" dirty="0"/>
              <a:t>The beta coefficients from before are those arising from the RGE:</a:t>
            </a:r>
          </a:p>
          <a:p>
            <a:endParaRPr lang="en-GB" noProof="0" dirty="0"/>
          </a:p>
          <a:p>
            <a:endParaRPr lang="en-GB" noProof="0" dirty="0"/>
          </a:p>
          <a:p>
            <a:pPr marL="0" indent="0">
              <a:buNone/>
            </a:pPr>
            <a:endParaRPr lang="en-GB" noProof="0" dirty="0"/>
          </a:p>
          <a:p>
            <a:r>
              <a:rPr lang="en-GB" noProof="0" dirty="0"/>
              <a:t>It turns out that it is the structure of our special </a:t>
            </a:r>
            <a:r>
              <a:rPr lang="en-GB" i="1" noProof="0" dirty="0"/>
              <a:t>ansatz</a:t>
            </a:r>
            <a:r>
              <a:rPr lang="en-GB" noProof="0" dirty="0"/>
              <a:t> what permits a simple </a:t>
            </a:r>
            <a:r>
              <a:rPr lang="en-GB" noProof="0" dirty="0" err="1"/>
              <a:t>resummation</a:t>
            </a:r>
            <a:r>
              <a:rPr lang="en-GB" noProof="0" dirty="0"/>
              <a:t> since its inverse Mellin transform coincidentally turns out to be exactly the characteristic function we need:</a:t>
            </a:r>
          </a:p>
        </p:txBody>
      </p:sp>
      <p:sp>
        <p:nvSpPr>
          <p:cNvPr id="4" name="Marcador de número de diapositiva 3">
            <a:extLst>
              <a:ext uri="{FF2B5EF4-FFF2-40B4-BE49-F238E27FC236}">
                <a16:creationId xmlns:a16="http://schemas.microsoft.com/office/drawing/2014/main" id="{0736137C-7BA0-118A-1784-13B1B5D9CF07}"/>
              </a:ext>
            </a:extLst>
          </p:cNvPr>
          <p:cNvSpPr>
            <a:spLocks noGrp="1"/>
          </p:cNvSpPr>
          <p:nvPr>
            <p:ph type="sldNum" sz="quarter" idx="12"/>
          </p:nvPr>
        </p:nvSpPr>
        <p:spPr/>
        <p:txBody>
          <a:bodyPr/>
          <a:lstStyle/>
          <a:p>
            <a:fld id="{45584243-A0BF-4E91-9345-196C264D4CCC}" type="slidenum">
              <a:rPr lang="en-GB" noProof="0" smtClean="0"/>
              <a:t>13</a:t>
            </a:fld>
            <a:endParaRPr lang="en-GB" noProof="0" dirty="0"/>
          </a:p>
        </p:txBody>
      </p:sp>
      <p:pic>
        <p:nvPicPr>
          <p:cNvPr id="8" name="Imagen 7">
            <a:extLst>
              <a:ext uri="{FF2B5EF4-FFF2-40B4-BE49-F238E27FC236}">
                <a16:creationId xmlns:a16="http://schemas.microsoft.com/office/drawing/2014/main" id="{3D7E7F11-6F7F-A221-2F24-264CFE8309DA}"/>
              </a:ext>
            </a:extLst>
          </p:cNvPr>
          <p:cNvPicPr>
            <a:picLocks noChangeAspect="1"/>
          </p:cNvPicPr>
          <p:nvPr/>
        </p:nvPicPr>
        <p:blipFill>
          <a:blip r:embed="rId4"/>
          <a:stretch>
            <a:fillRect/>
          </a:stretch>
        </p:blipFill>
        <p:spPr>
          <a:xfrm>
            <a:off x="82955" y="5168968"/>
            <a:ext cx="3778349" cy="963864"/>
          </a:xfrm>
          <a:prstGeom prst="rect">
            <a:avLst/>
          </a:prstGeom>
        </p:spPr>
      </p:pic>
      <p:cxnSp>
        <p:nvCxnSpPr>
          <p:cNvPr id="10" name="Conector recto de flecha 9">
            <a:extLst>
              <a:ext uri="{FF2B5EF4-FFF2-40B4-BE49-F238E27FC236}">
                <a16:creationId xmlns:a16="http://schemas.microsoft.com/office/drawing/2014/main" id="{AB7F1C6C-F340-85DF-9520-92F111EEBEF2}"/>
              </a:ext>
            </a:extLst>
          </p:cNvPr>
          <p:cNvCxnSpPr/>
          <p:nvPr/>
        </p:nvCxnSpPr>
        <p:spPr>
          <a:xfrm>
            <a:off x="3767673" y="5750922"/>
            <a:ext cx="103868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7" name="Imagen 6">
            <a:extLst>
              <a:ext uri="{FF2B5EF4-FFF2-40B4-BE49-F238E27FC236}">
                <a16:creationId xmlns:a16="http://schemas.microsoft.com/office/drawing/2014/main" id="{A914B2EF-77DD-8111-44A4-44B87B312C64}"/>
              </a:ext>
            </a:extLst>
          </p:cNvPr>
          <p:cNvPicPr>
            <a:picLocks noChangeAspect="1"/>
          </p:cNvPicPr>
          <p:nvPr/>
        </p:nvPicPr>
        <p:blipFill>
          <a:blip r:embed="rId5"/>
          <a:stretch>
            <a:fillRect/>
          </a:stretch>
        </p:blipFill>
        <p:spPr>
          <a:xfrm>
            <a:off x="3830019" y="3372736"/>
            <a:ext cx="4531961" cy="963865"/>
          </a:xfrm>
          <a:prstGeom prst="rect">
            <a:avLst/>
          </a:prstGeom>
        </p:spPr>
      </p:pic>
      <p:pic>
        <p:nvPicPr>
          <p:cNvPr id="5" name="Imagen 4">
            <a:extLst>
              <a:ext uri="{FF2B5EF4-FFF2-40B4-BE49-F238E27FC236}">
                <a16:creationId xmlns:a16="http://schemas.microsoft.com/office/drawing/2014/main" id="{A68724E7-AC5E-9AEC-E369-42255AAAE70B}"/>
              </a:ext>
            </a:extLst>
          </p:cNvPr>
          <p:cNvPicPr>
            <a:picLocks noChangeAspect="1"/>
          </p:cNvPicPr>
          <p:nvPr/>
        </p:nvPicPr>
        <p:blipFill>
          <a:blip r:embed="rId6"/>
          <a:stretch>
            <a:fillRect/>
          </a:stretch>
        </p:blipFill>
        <p:spPr>
          <a:xfrm>
            <a:off x="4143352" y="2028274"/>
            <a:ext cx="3905296" cy="825762"/>
          </a:xfrm>
          <a:prstGeom prst="rect">
            <a:avLst/>
          </a:prstGeom>
        </p:spPr>
      </p:pic>
    </p:spTree>
    <p:extLst>
      <p:ext uri="{BB962C8B-B14F-4D97-AF65-F5344CB8AC3E}">
        <p14:creationId xmlns:p14="http://schemas.microsoft.com/office/powerpoint/2010/main" val="215996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5620BA9-AD31-89A2-0641-6111A6DCAA9F}"/>
              </a:ext>
            </a:extLst>
          </p:cNvPr>
          <p:cNvSpPr>
            <a:spLocks noGrp="1"/>
          </p:cNvSpPr>
          <p:nvPr>
            <p:ph type="title"/>
          </p:nvPr>
        </p:nvSpPr>
        <p:spPr/>
        <p:txBody>
          <a:bodyPr/>
          <a:lstStyle/>
          <a:p>
            <a:r>
              <a:rPr lang="en-GB" b="1" dirty="0"/>
              <a:t>Comments on the computation of the characteristic function </a:t>
            </a:r>
            <a:r>
              <a:rPr lang="en-GB" b="1" dirty="0" err="1"/>
              <a:t>integralS</a:t>
            </a:r>
            <a:endParaRPr lang="en-GB" b="1" dirty="0"/>
          </a:p>
        </p:txBody>
      </p:sp>
      <p:sp>
        <p:nvSpPr>
          <p:cNvPr id="3" name="Marcador de contenido 2">
            <a:extLst>
              <a:ext uri="{FF2B5EF4-FFF2-40B4-BE49-F238E27FC236}">
                <a16:creationId xmlns:a16="http://schemas.microsoft.com/office/drawing/2014/main" id="{7A616BC9-FE20-BBDA-76D1-A857345B7794}"/>
              </a:ext>
            </a:extLst>
          </p:cNvPr>
          <p:cNvSpPr>
            <a:spLocks noGrp="1"/>
          </p:cNvSpPr>
          <p:nvPr>
            <p:ph idx="1"/>
          </p:nvPr>
        </p:nvSpPr>
        <p:spPr/>
        <p:txBody>
          <a:bodyPr/>
          <a:lstStyle/>
          <a:p>
            <a:r>
              <a:rPr lang="en-GB" dirty="0"/>
              <a:t>Requires some “clever” integration of each renormalon term in the </a:t>
            </a:r>
            <a:r>
              <a:rPr lang="en-GB" i="1" dirty="0"/>
              <a:t>ansatz:</a:t>
            </a:r>
          </a:p>
          <a:p>
            <a:endParaRPr lang="en-GB" i="1" dirty="0"/>
          </a:p>
          <a:p>
            <a:endParaRPr lang="en-GB" i="1" dirty="0"/>
          </a:p>
          <a:p>
            <a:endParaRPr lang="en-GB" i="1" dirty="0"/>
          </a:p>
          <a:p>
            <a:endParaRPr lang="en-GB" i="1" dirty="0"/>
          </a:p>
          <a:p>
            <a:endParaRPr lang="en-GB" i="1" dirty="0"/>
          </a:p>
          <a:p>
            <a:endParaRPr lang="en-GB" i="1" dirty="0"/>
          </a:p>
          <a:p>
            <a:endParaRPr lang="en-GB" i="1" dirty="0"/>
          </a:p>
          <a:p>
            <a:endParaRPr lang="en-GB" i="1" dirty="0"/>
          </a:p>
        </p:txBody>
      </p:sp>
      <p:sp>
        <p:nvSpPr>
          <p:cNvPr id="4" name="Marcador de número de diapositiva 3">
            <a:extLst>
              <a:ext uri="{FF2B5EF4-FFF2-40B4-BE49-F238E27FC236}">
                <a16:creationId xmlns:a16="http://schemas.microsoft.com/office/drawing/2014/main" id="{F26D9DEC-1BF8-2FCC-1AA8-0C8D15AA8393}"/>
              </a:ext>
            </a:extLst>
          </p:cNvPr>
          <p:cNvSpPr>
            <a:spLocks noGrp="1"/>
          </p:cNvSpPr>
          <p:nvPr>
            <p:ph type="sldNum" sz="quarter" idx="12"/>
          </p:nvPr>
        </p:nvSpPr>
        <p:spPr/>
        <p:txBody>
          <a:bodyPr/>
          <a:lstStyle/>
          <a:p>
            <a:fld id="{45584243-A0BF-4E91-9345-196C264D4CCC}" type="slidenum">
              <a:rPr lang="es-CL" smtClean="0"/>
              <a:t>14</a:t>
            </a:fld>
            <a:endParaRPr lang="es-CL"/>
          </a:p>
        </p:txBody>
      </p:sp>
      <p:pic>
        <p:nvPicPr>
          <p:cNvPr id="6" name="Imagen 5">
            <a:extLst>
              <a:ext uri="{FF2B5EF4-FFF2-40B4-BE49-F238E27FC236}">
                <a16:creationId xmlns:a16="http://schemas.microsoft.com/office/drawing/2014/main" id="{C8A2445D-4C89-1878-BB8D-843F0BE65F72}"/>
              </a:ext>
            </a:extLst>
          </p:cNvPr>
          <p:cNvPicPr>
            <a:picLocks noChangeAspect="1"/>
          </p:cNvPicPr>
          <p:nvPr/>
        </p:nvPicPr>
        <p:blipFill>
          <a:blip r:embed="rId2"/>
          <a:stretch>
            <a:fillRect/>
          </a:stretch>
        </p:blipFill>
        <p:spPr>
          <a:xfrm>
            <a:off x="308705" y="2576222"/>
            <a:ext cx="3394618" cy="1935490"/>
          </a:xfrm>
          <a:prstGeom prst="rect">
            <a:avLst/>
          </a:prstGeom>
        </p:spPr>
      </p:pic>
      <p:pic>
        <p:nvPicPr>
          <p:cNvPr id="8" name="Imagen 7">
            <a:extLst>
              <a:ext uri="{FF2B5EF4-FFF2-40B4-BE49-F238E27FC236}">
                <a16:creationId xmlns:a16="http://schemas.microsoft.com/office/drawing/2014/main" id="{A4577EB0-66E8-608D-1BDD-ACA6E0F972DD}"/>
              </a:ext>
            </a:extLst>
          </p:cNvPr>
          <p:cNvPicPr>
            <a:picLocks noChangeAspect="1"/>
          </p:cNvPicPr>
          <p:nvPr/>
        </p:nvPicPr>
        <p:blipFill>
          <a:blip r:embed="rId3"/>
          <a:stretch>
            <a:fillRect/>
          </a:stretch>
        </p:blipFill>
        <p:spPr>
          <a:xfrm>
            <a:off x="4072573" y="2655992"/>
            <a:ext cx="3779719" cy="1935490"/>
          </a:xfrm>
          <a:prstGeom prst="rect">
            <a:avLst/>
          </a:prstGeom>
        </p:spPr>
      </p:pic>
      <p:pic>
        <p:nvPicPr>
          <p:cNvPr id="10" name="Imagen 9">
            <a:extLst>
              <a:ext uri="{FF2B5EF4-FFF2-40B4-BE49-F238E27FC236}">
                <a16:creationId xmlns:a16="http://schemas.microsoft.com/office/drawing/2014/main" id="{53CA4C61-CEC5-73FF-E429-0B8FFBD964ED}"/>
              </a:ext>
            </a:extLst>
          </p:cNvPr>
          <p:cNvPicPr>
            <a:picLocks noChangeAspect="1"/>
          </p:cNvPicPr>
          <p:nvPr/>
        </p:nvPicPr>
        <p:blipFill>
          <a:blip r:embed="rId4"/>
          <a:stretch>
            <a:fillRect/>
          </a:stretch>
        </p:blipFill>
        <p:spPr>
          <a:xfrm>
            <a:off x="7994714" y="2576222"/>
            <a:ext cx="4017685" cy="2095030"/>
          </a:xfrm>
          <a:prstGeom prst="rect">
            <a:avLst/>
          </a:prstGeom>
        </p:spPr>
      </p:pic>
      <p:pic>
        <p:nvPicPr>
          <p:cNvPr id="12" name="Imagen 11">
            <a:extLst>
              <a:ext uri="{FF2B5EF4-FFF2-40B4-BE49-F238E27FC236}">
                <a16:creationId xmlns:a16="http://schemas.microsoft.com/office/drawing/2014/main" id="{66628BDE-6228-A15B-078E-6CD4EE451CCD}"/>
              </a:ext>
            </a:extLst>
          </p:cNvPr>
          <p:cNvPicPr>
            <a:picLocks noChangeAspect="1"/>
          </p:cNvPicPr>
          <p:nvPr/>
        </p:nvPicPr>
        <p:blipFill>
          <a:blip r:embed="rId5"/>
          <a:stretch>
            <a:fillRect/>
          </a:stretch>
        </p:blipFill>
        <p:spPr>
          <a:xfrm>
            <a:off x="5905362" y="4488326"/>
            <a:ext cx="4581727" cy="2346288"/>
          </a:xfrm>
          <a:prstGeom prst="rect">
            <a:avLst/>
          </a:prstGeom>
        </p:spPr>
      </p:pic>
      <p:pic>
        <p:nvPicPr>
          <p:cNvPr id="14" name="Imagen 13">
            <a:extLst>
              <a:ext uri="{FF2B5EF4-FFF2-40B4-BE49-F238E27FC236}">
                <a16:creationId xmlns:a16="http://schemas.microsoft.com/office/drawing/2014/main" id="{90625321-A9F4-3A10-35A5-D669C01DED31}"/>
              </a:ext>
            </a:extLst>
          </p:cNvPr>
          <p:cNvPicPr>
            <a:picLocks noChangeAspect="1"/>
          </p:cNvPicPr>
          <p:nvPr/>
        </p:nvPicPr>
        <p:blipFill>
          <a:blip r:embed="rId6"/>
          <a:stretch>
            <a:fillRect/>
          </a:stretch>
        </p:blipFill>
        <p:spPr>
          <a:xfrm>
            <a:off x="69801" y="4511712"/>
            <a:ext cx="5939401" cy="2150553"/>
          </a:xfrm>
          <a:prstGeom prst="rect">
            <a:avLst/>
          </a:prstGeom>
        </p:spPr>
      </p:pic>
    </p:spTree>
    <p:extLst>
      <p:ext uri="{BB962C8B-B14F-4D97-AF65-F5344CB8AC3E}">
        <p14:creationId xmlns:p14="http://schemas.microsoft.com/office/powerpoint/2010/main" val="14958148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DCAEECD-CDCC-EFBC-31EE-760955E300AA}"/>
              </a:ext>
            </a:extLst>
          </p:cNvPr>
          <p:cNvSpPr>
            <a:spLocks noGrp="1"/>
          </p:cNvSpPr>
          <p:nvPr>
            <p:ph type="title"/>
          </p:nvPr>
        </p:nvSpPr>
        <p:spPr/>
        <p:txBody>
          <a:bodyPr/>
          <a:lstStyle/>
          <a:p>
            <a:r>
              <a:rPr lang="en-GB" b="1" noProof="0" dirty="0"/>
              <a:t>Finally, </a:t>
            </a:r>
            <a:r>
              <a:rPr lang="en-GB" b="1" noProof="0" dirty="0" err="1"/>
              <a:t>Resummation</a:t>
            </a:r>
            <a:endParaRPr lang="en-GB" b="1" noProof="0" dirty="0"/>
          </a:p>
        </p:txBody>
      </p:sp>
      <p:sp>
        <p:nvSpPr>
          <p:cNvPr id="3" name="Marcador de contenido 2">
            <a:extLst>
              <a:ext uri="{FF2B5EF4-FFF2-40B4-BE49-F238E27FC236}">
                <a16:creationId xmlns:a16="http://schemas.microsoft.com/office/drawing/2014/main" id="{F100BEDF-F27C-F261-431D-E41802006E2B}"/>
              </a:ext>
            </a:extLst>
          </p:cNvPr>
          <p:cNvSpPr>
            <a:spLocks noGrp="1"/>
          </p:cNvSpPr>
          <p:nvPr>
            <p:ph idx="1"/>
          </p:nvPr>
        </p:nvSpPr>
        <p:spPr/>
        <p:txBody>
          <a:bodyPr>
            <a:normAutofit lnSpcReduction="10000"/>
          </a:bodyPr>
          <a:lstStyle/>
          <a:p>
            <a:r>
              <a:rPr lang="en-GB" noProof="0" dirty="0"/>
              <a:t>With the found expression for </a:t>
            </a:r>
            <a:r>
              <a:rPr lang="en-GB" i="1" noProof="0" dirty="0" err="1"/>
              <a:t>G_d</a:t>
            </a:r>
            <a:r>
              <a:rPr lang="en-GB" noProof="0" dirty="0"/>
              <a:t> we can proceed to the </a:t>
            </a:r>
            <a:r>
              <a:rPr lang="en-GB" noProof="0" dirty="0" err="1"/>
              <a:t>resummation</a:t>
            </a:r>
            <a:r>
              <a:rPr lang="en-GB" noProof="0" dirty="0"/>
              <a:t> in the form of:</a:t>
            </a:r>
          </a:p>
          <a:p>
            <a:endParaRPr lang="en-GB" noProof="0" dirty="0"/>
          </a:p>
          <a:p>
            <a:endParaRPr lang="en-GB" noProof="0" dirty="0"/>
          </a:p>
          <a:p>
            <a:r>
              <a:rPr lang="en-GB" noProof="0" dirty="0"/>
              <a:t>Consistence here can be tested by re-expanding in terms of the coupling around </a:t>
            </a:r>
            <a:r>
              <a:rPr lang="en-GB" i="1" noProof="0" dirty="0"/>
              <a:t>ln(Q^2).</a:t>
            </a:r>
            <a:r>
              <a:rPr lang="en-GB" noProof="0" dirty="0"/>
              <a:t> </a:t>
            </a:r>
          </a:p>
          <a:p>
            <a:r>
              <a:rPr lang="en-GB" b="1" noProof="0" dirty="0"/>
              <a:t>BUT!: </a:t>
            </a:r>
            <a:r>
              <a:rPr lang="en-GB" noProof="0" dirty="0"/>
              <a:t>The </a:t>
            </a:r>
            <a:r>
              <a:rPr lang="en-GB" noProof="0" dirty="0" err="1"/>
              <a:t>pQCD</a:t>
            </a:r>
            <a:r>
              <a:rPr lang="en-GB" noProof="0" dirty="0"/>
              <a:t> coupling has Landau singularities at low Q^2, so this integral for the whole range has ambiguities we need to go around of:</a:t>
            </a:r>
          </a:p>
          <a:p>
            <a:endParaRPr lang="en-GB" noProof="0" dirty="0"/>
          </a:p>
          <a:p>
            <a:endParaRPr lang="en-GB" b="1" noProof="0" dirty="0"/>
          </a:p>
          <a:p>
            <a:r>
              <a:rPr lang="en-GB" noProof="0" dirty="0"/>
              <a:t>This is completely skipped if, for instance, we use a different coupling constructed not to have such singularities but to conserve the </a:t>
            </a:r>
            <a:r>
              <a:rPr lang="en-GB" noProof="0" dirty="0" err="1"/>
              <a:t>pQCD</a:t>
            </a:r>
            <a:r>
              <a:rPr lang="en-GB" noProof="0" dirty="0"/>
              <a:t> behaviour at high </a:t>
            </a:r>
            <a:r>
              <a:rPr lang="en-GB" i="1" noProof="0" dirty="0"/>
              <a:t>Q^2.</a:t>
            </a:r>
          </a:p>
        </p:txBody>
      </p:sp>
      <p:sp>
        <p:nvSpPr>
          <p:cNvPr id="4" name="Marcador de número de diapositiva 3">
            <a:extLst>
              <a:ext uri="{FF2B5EF4-FFF2-40B4-BE49-F238E27FC236}">
                <a16:creationId xmlns:a16="http://schemas.microsoft.com/office/drawing/2014/main" id="{7E657B09-A8DD-0295-1F52-75CA787A7238}"/>
              </a:ext>
            </a:extLst>
          </p:cNvPr>
          <p:cNvSpPr>
            <a:spLocks noGrp="1"/>
          </p:cNvSpPr>
          <p:nvPr>
            <p:ph type="sldNum" sz="quarter" idx="12"/>
          </p:nvPr>
        </p:nvSpPr>
        <p:spPr/>
        <p:txBody>
          <a:bodyPr/>
          <a:lstStyle/>
          <a:p>
            <a:fld id="{45584243-A0BF-4E91-9345-196C264D4CCC}" type="slidenum">
              <a:rPr lang="en-GB" noProof="0" smtClean="0"/>
              <a:t>15</a:t>
            </a:fld>
            <a:endParaRPr lang="en-GB" noProof="0" dirty="0"/>
          </a:p>
        </p:txBody>
      </p:sp>
      <p:pic>
        <p:nvPicPr>
          <p:cNvPr id="6" name="Imagen 5">
            <a:extLst>
              <a:ext uri="{FF2B5EF4-FFF2-40B4-BE49-F238E27FC236}">
                <a16:creationId xmlns:a16="http://schemas.microsoft.com/office/drawing/2014/main" id="{77F55E85-4A2B-725E-32F8-AD2E0BDE94FB}"/>
              </a:ext>
            </a:extLst>
          </p:cNvPr>
          <p:cNvPicPr>
            <a:picLocks noChangeAspect="1"/>
          </p:cNvPicPr>
          <p:nvPr/>
        </p:nvPicPr>
        <p:blipFill>
          <a:blip r:embed="rId2"/>
          <a:stretch>
            <a:fillRect/>
          </a:stretch>
        </p:blipFill>
        <p:spPr>
          <a:xfrm>
            <a:off x="4231018" y="2545138"/>
            <a:ext cx="4180067" cy="883862"/>
          </a:xfrm>
          <a:prstGeom prst="rect">
            <a:avLst/>
          </a:prstGeom>
        </p:spPr>
      </p:pic>
      <p:pic>
        <p:nvPicPr>
          <p:cNvPr id="8" name="Imagen 7">
            <a:extLst>
              <a:ext uri="{FF2B5EF4-FFF2-40B4-BE49-F238E27FC236}">
                <a16:creationId xmlns:a16="http://schemas.microsoft.com/office/drawing/2014/main" id="{00A53C0F-45E2-CBE1-FCB8-087474A6062F}"/>
              </a:ext>
            </a:extLst>
          </p:cNvPr>
          <p:cNvPicPr>
            <a:picLocks noChangeAspect="1"/>
          </p:cNvPicPr>
          <p:nvPr/>
        </p:nvPicPr>
        <p:blipFill>
          <a:blip r:embed="rId3"/>
          <a:stretch>
            <a:fillRect/>
          </a:stretch>
        </p:blipFill>
        <p:spPr>
          <a:xfrm>
            <a:off x="5362954" y="4271477"/>
            <a:ext cx="5021027" cy="850803"/>
          </a:xfrm>
          <a:prstGeom prst="rect">
            <a:avLst/>
          </a:prstGeom>
        </p:spPr>
      </p:pic>
    </p:spTree>
    <p:extLst>
      <p:ext uri="{BB962C8B-B14F-4D97-AF65-F5344CB8AC3E}">
        <p14:creationId xmlns:p14="http://schemas.microsoft.com/office/powerpoint/2010/main" val="6594857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C5445E0-7F63-02B6-9256-E6E261B5C2C2}"/>
              </a:ext>
            </a:extLst>
          </p:cNvPr>
          <p:cNvSpPr>
            <a:spLocks noGrp="1"/>
          </p:cNvSpPr>
          <p:nvPr>
            <p:ph type="title"/>
          </p:nvPr>
        </p:nvSpPr>
        <p:spPr/>
        <p:txBody>
          <a:bodyPr/>
          <a:lstStyle/>
          <a:p>
            <a:r>
              <a:rPr lang="en-GB" b="1" noProof="0" dirty="0">
                <a:effectLst>
                  <a:outerShdw blurRad="38100" dist="38100" dir="2700000" algn="tl">
                    <a:srgbClr val="000000">
                      <a:alpha val="43137"/>
                    </a:srgbClr>
                  </a:outerShdw>
                </a:effectLst>
              </a:rPr>
              <a:t>HOLOMORPHIC QCD Variants (AQCD)</a:t>
            </a:r>
          </a:p>
        </p:txBody>
      </p:sp>
      <p:sp>
        <p:nvSpPr>
          <p:cNvPr id="4" name="Marcador de número de diapositiva 3">
            <a:extLst>
              <a:ext uri="{FF2B5EF4-FFF2-40B4-BE49-F238E27FC236}">
                <a16:creationId xmlns:a16="http://schemas.microsoft.com/office/drawing/2014/main" id="{0FD2A041-C257-EA22-27FD-B31B1F954DF1}"/>
              </a:ext>
            </a:extLst>
          </p:cNvPr>
          <p:cNvSpPr>
            <a:spLocks noGrp="1"/>
          </p:cNvSpPr>
          <p:nvPr>
            <p:ph type="sldNum" sz="quarter" idx="12"/>
          </p:nvPr>
        </p:nvSpPr>
        <p:spPr/>
        <p:txBody>
          <a:bodyPr/>
          <a:lstStyle/>
          <a:p>
            <a:fld id="{45584243-A0BF-4E91-9345-196C264D4CCC}" type="slidenum">
              <a:rPr lang="en-GB" noProof="0" smtClean="0"/>
              <a:t>16</a:t>
            </a:fld>
            <a:endParaRPr lang="en-GB" noProof="0" dirty="0"/>
          </a:p>
        </p:txBody>
      </p:sp>
      <p:pic>
        <p:nvPicPr>
          <p:cNvPr id="6" name="Imagen 5">
            <a:extLst>
              <a:ext uri="{FF2B5EF4-FFF2-40B4-BE49-F238E27FC236}">
                <a16:creationId xmlns:a16="http://schemas.microsoft.com/office/drawing/2014/main" id="{85488903-8597-FD05-77EF-10DE518BE47F}"/>
              </a:ext>
            </a:extLst>
          </p:cNvPr>
          <p:cNvPicPr>
            <a:picLocks noChangeAspect="1"/>
          </p:cNvPicPr>
          <p:nvPr/>
        </p:nvPicPr>
        <p:blipFill>
          <a:blip r:embed="rId2"/>
          <a:stretch>
            <a:fillRect/>
          </a:stretch>
        </p:blipFill>
        <p:spPr>
          <a:xfrm>
            <a:off x="2747641" y="1912581"/>
            <a:ext cx="6370861" cy="4226118"/>
          </a:xfrm>
          <a:prstGeom prst="rect">
            <a:avLst/>
          </a:prstGeom>
        </p:spPr>
      </p:pic>
      <p:sp>
        <p:nvSpPr>
          <p:cNvPr id="7" name="CuadroTexto 6">
            <a:extLst>
              <a:ext uri="{FF2B5EF4-FFF2-40B4-BE49-F238E27FC236}">
                <a16:creationId xmlns:a16="http://schemas.microsoft.com/office/drawing/2014/main" id="{1110E25F-2406-9D1A-83CA-34E4BBA567C9}"/>
              </a:ext>
            </a:extLst>
          </p:cNvPr>
          <p:cNvSpPr txBox="1"/>
          <p:nvPr/>
        </p:nvSpPr>
        <p:spPr>
          <a:xfrm>
            <a:off x="5051910" y="6204519"/>
            <a:ext cx="6096000" cy="26161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Gill Sans MT" panose="020B0502020104020203"/>
                <a:ea typeface="+mn-ea"/>
                <a:cs typeface="+mn-cs"/>
              </a:rPr>
              <a:t>C. Ayala, C.C.A. &amp; G. </a:t>
            </a:r>
            <a:r>
              <a:rPr kumimoji="0" lang="en-GB" sz="1100" b="0" i="0" u="none" strike="noStrike" kern="1200" cap="none" spc="0" normalizeH="0" baseline="0" noProof="0" dirty="0" err="1">
                <a:ln>
                  <a:noFill/>
                </a:ln>
                <a:solidFill>
                  <a:prstClr val="black"/>
                </a:solidFill>
                <a:effectLst/>
                <a:uLnTx/>
                <a:uFillTx/>
                <a:latin typeface="Gill Sans MT" panose="020B0502020104020203"/>
                <a:ea typeface="+mn-ea"/>
                <a:cs typeface="+mn-cs"/>
              </a:rPr>
              <a:t>Cvetič</a:t>
            </a:r>
            <a:r>
              <a:rPr kumimoji="0" lang="en-GB" sz="1100" b="0" i="0" u="none" strike="noStrike" kern="1200" cap="none" spc="0" normalizeH="0" baseline="0" noProof="0" dirty="0">
                <a:ln>
                  <a:noFill/>
                </a:ln>
                <a:solidFill>
                  <a:prstClr val="black"/>
                </a:solidFill>
                <a:effectLst/>
                <a:uLnTx/>
                <a:uFillTx/>
                <a:latin typeface="Gill Sans MT" panose="020B0502020104020203"/>
                <a:ea typeface="+mn-ea"/>
                <a:cs typeface="+mn-cs"/>
              </a:rPr>
              <a:t> (2024)</a:t>
            </a:r>
          </a:p>
        </p:txBody>
      </p:sp>
    </p:spTree>
    <p:extLst>
      <p:ext uri="{BB962C8B-B14F-4D97-AF65-F5344CB8AC3E}">
        <p14:creationId xmlns:p14="http://schemas.microsoft.com/office/powerpoint/2010/main" val="28306937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AE8FD4B-5446-92B7-EA4D-91563EC813B0}"/>
              </a:ext>
            </a:extLst>
          </p:cNvPr>
          <p:cNvSpPr>
            <a:spLocks noGrp="1"/>
          </p:cNvSpPr>
          <p:nvPr>
            <p:ph type="title"/>
          </p:nvPr>
        </p:nvSpPr>
        <p:spPr>
          <a:xfrm>
            <a:off x="642607" y="536738"/>
            <a:ext cx="11029616" cy="1013800"/>
          </a:xfrm>
        </p:spPr>
        <p:txBody>
          <a:bodyPr/>
          <a:lstStyle/>
          <a:p>
            <a:r>
              <a:rPr lang="en-GB" b="1" noProof="0" dirty="0"/>
              <a:t>Application: Scheme Variation and Fitting to data</a:t>
            </a:r>
          </a:p>
        </p:txBody>
      </p:sp>
      <p:sp>
        <p:nvSpPr>
          <p:cNvPr id="3" name="Marcador de contenido 2">
            <a:extLst>
              <a:ext uri="{FF2B5EF4-FFF2-40B4-BE49-F238E27FC236}">
                <a16:creationId xmlns:a16="http://schemas.microsoft.com/office/drawing/2014/main" id="{AC8588A9-B075-B88B-CB8C-E2B94DDE5CD1}"/>
              </a:ext>
            </a:extLst>
          </p:cNvPr>
          <p:cNvSpPr>
            <a:spLocks noGrp="1"/>
          </p:cNvSpPr>
          <p:nvPr>
            <p:ph idx="1"/>
          </p:nvPr>
        </p:nvSpPr>
        <p:spPr>
          <a:xfrm>
            <a:off x="642607" y="1874395"/>
            <a:ext cx="11029615" cy="2153962"/>
          </a:xfrm>
        </p:spPr>
        <p:txBody>
          <a:bodyPr/>
          <a:lstStyle/>
          <a:p>
            <a:r>
              <a:rPr lang="en-GB" noProof="0" dirty="0"/>
              <a:t>Having our renormalon-based </a:t>
            </a:r>
            <a:r>
              <a:rPr lang="en-GB" noProof="0" dirty="0" err="1"/>
              <a:t>resummmation</a:t>
            </a:r>
            <a:r>
              <a:rPr lang="en-GB" noProof="0" dirty="0"/>
              <a:t> of the BSR, we can </a:t>
            </a:r>
            <a:r>
              <a:rPr lang="en-GB" dirty="0"/>
              <a:t>tune</a:t>
            </a:r>
            <a:r>
              <a:rPr lang="en-GB" noProof="0" dirty="0"/>
              <a:t> it to qualitative expectations by varying the renormalisation scheme (RS) to be used, as there is still RS dependence.</a:t>
            </a:r>
          </a:p>
          <a:p>
            <a:r>
              <a:rPr lang="en-GB" noProof="0" dirty="0"/>
              <a:t>With a chosen RS that reproduces the expected behaviour, we can fix the parameters and fit the next BSR term(s) to experimental data while using our </a:t>
            </a:r>
            <a:r>
              <a:rPr lang="en-GB" noProof="0" dirty="0" err="1"/>
              <a:t>resummed</a:t>
            </a:r>
            <a:r>
              <a:rPr lang="en-GB" noProof="0" dirty="0"/>
              <a:t> </a:t>
            </a:r>
            <a:r>
              <a:rPr lang="en-GB" i="1" noProof="0" dirty="0"/>
              <a:t>d(Q^2)</a:t>
            </a:r>
            <a:r>
              <a:rPr lang="en-GB" noProof="0" dirty="0"/>
              <a:t>, thus complementing the perturbative part.</a:t>
            </a:r>
          </a:p>
        </p:txBody>
      </p:sp>
      <p:sp>
        <p:nvSpPr>
          <p:cNvPr id="4" name="Marcador de número de diapositiva 3">
            <a:extLst>
              <a:ext uri="{FF2B5EF4-FFF2-40B4-BE49-F238E27FC236}">
                <a16:creationId xmlns:a16="http://schemas.microsoft.com/office/drawing/2014/main" id="{A33210EA-BAFE-6C95-51C1-E49709851F79}"/>
              </a:ext>
            </a:extLst>
          </p:cNvPr>
          <p:cNvSpPr>
            <a:spLocks noGrp="1"/>
          </p:cNvSpPr>
          <p:nvPr>
            <p:ph type="sldNum" sz="quarter" idx="12"/>
          </p:nvPr>
        </p:nvSpPr>
        <p:spPr/>
        <p:txBody>
          <a:bodyPr/>
          <a:lstStyle/>
          <a:p>
            <a:fld id="{45584243-A0BF-4E91-9345-196C264D4CCC}" type="slidenum">
              <a:rPr lang="en-GB" noProof="0" smtClean="0"/>
              <a:t>17</a:t>
            </a:fld>
            <a:endParaRPr lang="en-GB" noProof="0" dirty="0"/>
          </a:p>
        </p:txBody>
      </p:sp>
      <p:pic>
        <p:nvPicPr>
          <p:cNvPr id="6" name="Imagen 5">
            <a:extLst>
              <a:ext uri="{FF2B5EF4-FFF2-40B4-BE49-F238E27FC236}">
                <a16:creationId xmlns:a16="http://schemas.microsoft.com/office/drawing/2014/main" id="{949A6AD7-0B4C-AE03-E939-D1A8D2C2B101}"/>
              </a:ext>
            </a:extLst>
          </p:cNvPr>
          <p:cNvPicPr>
            <a:picLocks noChangeAspect="1"/>
          </p:cNvPicPr>
          <p:nvPr/>
        </p:nvPicPr>
        <p:blipFill>
          <a:blip r:embed="rId3"/>
          <a:stretch>
            <a:fillRect/>
          </a:stretch>
        </p:blipFill>
        <p:spPr>
          <a:xfrm>
            <a:off x="1850314" y="3772814"/>
            <a:ext cx="8491372" cy="2645218"/>
          </a:xfrm>
          <a:prstGeom prst="rect">
            <a:avLst/>
          </a:prstGeom>
        </p:spPr>
      </p:pic>
      <p:sp>
        <p:nvSpPr>
          <p:cNvPr id="9" name="CuadroTexto 8">
            <a:extLst>
              <a:ext uri="{FF2B5EF4-FFF2-40B4-BE49-F238E27FC236}">
                <a16:creationId xmlns:a16="http://schemas.microsoft.com/office/drawing/2014/main" id="{EDA3BCB3-C214-64F0-7CEC-EB2A8FD30FBD}"/>
              </a:ext>
            </a:extLst>
          </p:cNvPr>
          <p:cNvSpPr txBox="1"/>
          <p:nvPr/>
        </p:nvSpPr>
        <p:spPr>
          <a:xfrm>
            <a:off x="5243945" y="6418032"/>
            <a:ext cx="6096000" cy="26161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Gill Sans MT" panose="020B0502020104020203"/>
                <a:ea typeface="+mn-ea"/>
                <a:cs typeface="+mn-cs"/>
              </a:rPr>
              <a:t>C. Ayala, C.C.A. &amp; G. </a:t>
            </a:r>
            <a:r>
              <a:rPr kumimoji="0" lang="en-GB" sz="1100" b="0" i="0" u="none" strike="noStrike" kern="1200" cap="none" spc="0" normalizeH="0" baseline="0" noProof="0" dirty="0" err="1">
                <a:ln>
                  <a:noFill/>
                </a:ln>
                <a:solidFill>
                  <a:prstClr val="black"/>
                </a:solidFill>
                <a:effectLst/>
                <a:uLnTx/>
                <a:uFillTx/>
                <a:latin typeface="Gill Sans MT" panose="020B0502020104020203"/>
                <a:ea typeface="+mn-ea"/>
                <a:cs typeface="+mn-cs"/>
              </a:rPr>
              <a:t>Cvetič</a:t>
            </a:r>
            <a:r>
              <a:rPr kumimoji="0" lang="en-GB" sz="1100" b="0" i="0" u="none" strike="noStrike" kern="1200" cap="none" spc="0" normalizeH="0" baseline="0" noProof="0" dirty="0">
                <a:ln>
                  <a:noFill/>
                </a:ln>
                <a:solidFill>
                  <a:prstClr val="black"/>
                </a:solidFill>
                <a:effectLst/>
                <a:uLnTx/>
                <a:uFillTx/>
                <a:latin typeface="Gill Sans MT" panose="020B0502020104020203"/>
                <a:ea typeface="+mn-ea"/>
                <a:cs typeface="+mn-cs"/>
              </a:rPr>
              <a:t> (2023)</a:t>
            </a:r>
          </a:p>
        </p:txBody>
      </p:sp>
    </p:spTree>
    <p:extLst>
      <p:ext uri="{BB962C8B-B14F-4D97-AF65-F5344CB8AC3E}">
        <p14:creationId xmlns:p14="http://schemas.microsoft.com/office/powerpoint/2010/main" val="13619658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C9FD81C-3318-B350-6015-5AB6C6F300FD}"/>
              </a:ext>
            </a:extLst>
          </p:cNvPr>
          <p:cNvSpPr>
            <a:spLocks noGrp="1"/>
          </p:cNvSpPr>
          <p:nvPr>
            <p:ph type="title"/>
          </p:nvPr>
        </p:nvSpPr>
        <p:spPr/>
        <p:txBody>
          <a:bodyPr/>
          <a:lstStyle/>
          <a:p>
            <a:r>
              <a:rPr lang="en-GB" b="1" noProof="0" dirty="0"/>
              <a:t>SCHEME VARIATION</a:t>
            </a:r>
          </a:p>
        </p:txBody>
      </p:sp>
      <p:sp>
        <p:nvSpPr>
          <p:cNvPr id="3" name="Marcador de contenido 2">
            <a:extLst>
              <a:ext uri="{FF2B5EF4-FFF2-40B4-BE49-F238E27FC236}">
                <a16:creationId xmlns:a16="http://schemas.microsoft.com/office/drawing/2014/main" id="{EBA8340B-E755-D21E-D36D-C84BE9439921}"/>
              </a:ext>
            </a:extLst>
          </p:cNvPr>
          <p:cNvSpPr>
            <a:spLocks noGrp="1"/>
          </p:cNvSpPr>
          <p:nvPr>
            <p:ph idx="1"/>
          </p:nvPr>
        </p:nvSpPr>
        <p:spPr>
          <a:xfrm>
            <a:off x="581192" y="2180496"/>
            <a:ext cx="11029615" cy="4477756"/>
          </a:xfrm>
        </p:spPr>
        <p:txBody>
          <a:bodyPr>
            <a:normAutofit/>
          </a:bodyPr>
          <a:lstStyle/>
          <a:p>
            <a:r>
              <a:rPr lang="en-GB" noProof="0" dirty="0"/>
              <a:t>The five </a:t>
            </a:r>
            <a:r>
              <a:rPr lang="en-GB" i="1" noProof="0" dirty="0"/>
              <a:t>ansatz </a:t>
            </a:r>
            <a:r>
              <a:rPr lang="en-GB" noProof="0" dirty="0"/>
              <a:t>coefficients change depending on the Renormalisation Scheme (RS) prescription used:</a:t>
            </a:r>
          </a:p>
          <a:p>
            <a:endParaRPr lang="en-GB" noProof="0" dirty="0"/>
          </a:p>
          <a:p>
            <a:endParaRPr lang="en-GB" noProof="0" dirty="0"/>
          </a:p>
          <a:p>
            <a:endParaRPr lang="en-GB" noProof="0" dirty="0"/>
          </a:p>
          <a:p>
            <a:r>
              <a:rPr lang="en-GB" noProof="0" dirty="0"/>
              <a:t>Given the expected behaviour of the BSR regarding renormalon contribution hierarchy, it can be seen that MS-bar is not suitable. Hence, it is necessary to look for a RS that returns the desired hierarchy. By varying the scheme parameters </a:t>
            </a:r>
            <a:r>
              <a:rPr lang="en-GB" i="1" noProof="0" dirty="0"/>
              <a:t>c_2</a:t>
            </a:r>
            <a:r>
              <a:rPr lang="en-GB" noProof="0" dirty="0"/>
              <a:t> and </a:t>
            </a:r>
            <a:r>
              <a:rPr lang="en-GB" i="1" noProof="0" dirty="0"/>
              <a:t>c_3</a:t>
            </a:r>
            <a:r>
              <a:rPr lang="en-GB" noProof="0" dirty="0"/>
              <a:t>, we find a </a:t>
            </a:r>
            <a:r>
              <a:rPr lang="en-GB" noProof="0" dirty="0" err="1"/>
              <a:t>Padé</a:t>
            </a:r>
            <a:r>
              <a:rPr lang="en-GB" noProof="0" dirty="0"/>
              <a:t> form (“P44-type”) for the beta function:</a:t>
            </a:r>
          </a:p>
          <a:p>
            <a:endParaRPr lang="en-GB" noProof="0" dirty="0"/>
          </a:p>
          <a:p>
            <a:endParaRPr lang="en-GB" noProof="0" dirty="0"/>
          </a:p>
          <a:p>
            <a:endParaRPr lang="en-GB" noProof="0" dirty="0"/>
          </a:p>
          <a:p>
            <a:r>
              <a:rPr lang="en-GB" noProof="0" dirty="0"/>
              <a:t>Doing so for our expected hierarchy thus means our preferred RS parameters are in the range:</a:t>
            </a:r>
          </a:p>
          <a:p>
            <a:endParaRPr lang="en-GB" noProof="0" dirty="0"/>
          </a:p>
        </p:txBody>
      </p:sp>
      <p:sp>
        <p:nvSpPr>
          <p:cNvPr id="4" name="Marcador de número de diapositiva 3">
            <a:extLst>
              <a:ext uri="{FF2B5EF4-FFF2-40B4-BE49-F238E27FC236}">
                <a16:creationId xmlns:a16="http://schemas.microsoft.com/office/drawing/2014/main" id="{7451CEF3-A7AE-4847-2DD9-D15167DDC44E}"/>
              </a:ext>
            </a:extLst>
          </p:cNvPr>
          <p:cNvSpPr>
            <a:spLocks noGrp="1"/>
          </p:cNvSpPr>
          <p:nvPr>
            <p:ph type="sldNum" sz="quarter" idx="12"/>
          </p:nvPr>
        </p:nvSpPr>
        <p:spPr/>
        <p:txBody>
          <a:bodyPr/>
          <a:lstStyle/>
          <a:p>
            <a:fld id="{45584243-A0BF-4E91-9345-196C264D4CCC}" type="slidenum">
              <a:rPr lang="en-GB" noProof="0" smtClean="0"/>
              <a:t>18</a:t>
            </a:fld>
            <a:endParaRPr lang="en-GB" noProof="0" dirty="0"/>
          </a:p>
        </p:txBody>
      </p:sp>
      <p:pic>
        <p:nvPicPr>
          <p:cNvPr id="6" name="Imagen 5">
            <a:extLst>
              <a:ext uri="{FF2B5EF4-FFF2-40B4-BE49-F238E27FC236}">
                <a16:creationId xmlns:a16="http://schemas.microsoft.com/office/drawing/2014/main" id="{F51122FA-2D69-71DA-8853-DB5623EB379D}"/>
              </a:ext>
            </a:extLst>
          </p:cNvPr>
          <p:cNvPicPr>
            <a:picLocks noChangeAspect="1"/>
          </p:cNvPicPr>
          <p:nvPr/>
        </p:nvPicPr>
        <p:blipFill>
          <a:blip r:embed="rId3"/>
          <a:stretch>
            <a:fillRect/>
          </a:stretch>
        </p:blipFill>
        <p:spPr>
          <a:xfrm>
            <a:off x="3388540" y="2577454"/>
            <a:ext cx="5414918" cy="1117877"/>
          </a:xfrm>
          <a:prstGeom prst="rect">
            <a:avLst/>
          </a:prstGeom>
        </p:spPr>
      </p:pic>
      <p:pic>
        <p:nvPicPr>
          <p:cNvPr id="8" name="Imagen 7">
            <a:extLst>
              <a:ext uri="{FF2B5EF4-FFF2-40B4-BE49-F238E27FC236}">
                <a16:creationId xmlns:a16="http://schemas.microsoft.com/office/drawing/2014/main" id="{9865A053-FF13-B0F6-3840-98BB405F9AB9}"/>
              </a:ext>
            </a:extLst>
          </p:cNvPr>
          <p:cNvPicPr>
            <a:picLocks noChangeAspect="1"/>
          </p:cNvPicPr>
          <p:nvPr/>
        </p:nvPicPr>
        <p:blipFill>
          <a:blip r:embed="rId4"/>
          <a:stretch>
            <a:fillRect/>
          </a:stretch>
        </p:blipFill>
        <p:spPr>
          <a:xfrm>
            <a:off x="2601031" y="4850983"/>
            <a:ext cx="6989936" cy="558871"/>
          </a:xfrm>
          <a:prstGeom prst="rect">
            <a:avLst/>
          </a:prstGeom>
        </p:spPr>
      </p:pic>
      <p:pic>
        <p:nvPicPr>
          <p:cNvPr id="10" name="Imagen 9">
            <a:extLst>
              <a:ext uri="{FF2B5EF4-FFF2-40B4-BE49-F238E27FC236}">
                <a16:creationId xmlns:a16="http://schemas.microsoft.com/office/drawing/2014/main" id="{055DEF61-BE06-5369-C671-0921A05BD330}"/>
              </a:ext>
            </a:extLst>
          </p:cNvPr>
          <p:cNvPicPr>
            <a:picLocks noChangeAspect="1"/>
          </p:cNvPicPr>
          <p:nvPr/>
        </p:nvPicPr>
        <p:blipFill>
          <a:blip r:embed="rId5"/>
          <a:stretch>
            <a:fillRect/>
          </a:stretch>
        </p:blipFill>
        <p:spPr>
          <a:xfrm>
            <a:off x="4414482" y="5324441"/>
            <a:ext cx="3363034" cy="504455"/>
          </a:xfrm>
          <a:prstGeom prst="rect">
            <a:avLst/>
          </a:prstGeom>
        </p:spPr>
      </p:pic>
      <p:pic>
        <p:nvPicPr>
          <p:cNvPr id="12" name="Imagen 11">
            <a:extLst>
              <a:ext uri="{FF2B5EF4-FFF2-40B4-BE49-F238E27FC236}">
                <a16:creationId xmlns:a16="http://schemas.microsoft.com/office/drawing/2014/main" id="{63813EA8-5011-7D5B-526A-07A12570EBB2}"/>
              </a:ext>
            </a:extLst>
          </p:cNvPr>
          <p:cNvPicPr>
            <a:picLocks noChangeAspect="1"/>
          </p:cNvPicPr>
          <p:nvPr/>
        </p:nvPicPr>
        <p:blipFill>
          <a:blip r:embed="rId6"/>
          <a:stretch>
            <a:fillRect/>
          </a:stretch>
        </p:blipFill>
        <p:spPr>
          <a:xfrm>
            <a:off x="4831746" y="6215461"/>
            <a:ext cx="2528505" cy="407524"/>
          </a:xfrm>
          <a:prstGeom prst="rect">
            <a:avLst/>
          </a:prstGeom>
        </p:spPr>
      </p:pic>
      <p:pic>
        <p:nvPicPr>
          <p:cNvPr id="7" name="Imagen 6">
            <a:extLst>
              <a:ext uri="{FF2B5EF4-FFF2-40B4-BE49-F238E27FC236}">
                <a16:creationId xmlns:a16="http://schemas.microsoft.com/office/drawing/2014/main" id="{CCDAC6DF-4AC3-C0FB-25E6-9143A668D58C}"/>
              </a:ext>
            </a:extLst>
          </p:cNvPr>
          <p:cNvPicPr>
            <a:picLocks noChangeAspect="1"/>
          </p:cNvPicPr>
          <p:nvPr/>
        </p:nvPicPr>
        <p:blipFill>
          <a:blip r:embed="rId7"/>
          <a:stretch>
            <a:fillRect/>
          </a:stretch>
        </p:blipFill>
        <p:spPr>
          <a:xfrm>
            <a:off x="372481" y="2832464"/>
            <a:ext cx="11610808" cy="2154987"/>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extLst>
      <p:ext uri="{BB962C8B-B14F-4D97-AF65-F5344CB8AC3E}">
        <p14:creationId xmlns:p14="http://schemas.microsoft.com/office/powerpoint/2010/main" val="936056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FB414D9-FFC3-B2D8-DAD7-80E37C65327F}"/>
              </a:ext>
            </a:extLst>
          </p:cNvPr>
          <p:cNvSpPr>
            <a:spLocks noGrp="1"/>
          </p:cNvSpPr>
          <p:nvPr>
            <p:ph type="title"/>
          </p:nvPr>
        </p:nvSpPr>
        <p:spPr/>
        <p:txBody>
          <a:bodyPr/>
          <a:lstStyle/>
          <a:p>
            <a:r>
              <a:rPr lang="en-GB" b="1" noProof="0" dirty="0"/>
              <a:t>RESULTS FOR THE RESUMMED TERM</a:t>
            </a:r>
            <a:endParaRPr lang="en-GB" noProof="0" dirty="0"/>
          </a:p>
        </p:txBody>
      </p:sp>
      <mc:AlternateContent xmlns:mc="http://schemas.openxmlformats.org/markup-compatibility/2006" xmlns:a14="http://schemas.microsoft.com/office/drawing/2010/main">
        <mc:Choice Requires="a14">
          <p:sp>
            <p:nvSpPr>
              <p:cNvPr id="3" name="Marcador de contenido 2">
                <a:extLst>
                  <a:ext uri="{FF2B5EF4-FFF2-40B4-BE49-F238E27FC236}">
                    <a16:creationId xmlns:a16="http://schemas.microsoft.com/office/drawing/2014/main" id="{37DCA7B9-21E1-D55B-24AF-44219F40B4DB}"/>
                  </a:ext>
                </a:extLst>
              </p:cNvPr>
              <p:cNvSpPr>
                <a:spLocks noGrp="1"/>
              </p:cNvSpPr>
              <p:nvPr>
                <p:ph idx="1"/>
              </p:nvPr>
            </p:nvSpPr>
            <p:spPr>
              <a:xfrm>
                <a:off x="581192" y="1385456"/>
                <a:ext cx="11029615" cy="5588550"/>
              </a:xfrm>
            </p:spPr>
            <p:txBody>
              <a:bodyPr>
                <a:normAutofit/>
              </a:bodyPr>
              <a:lstStyle/>
              <a:p>
                <a:r>
                  <a:rPr lang="en-GB" noProof="0" dirty="0"/>
                  <a:t>With this scheme and comparing different couplings used for the </a:t>
                </a:r>
                <a:r>
                  <a:rPr lang="en-GB" noProof="0" dirty="0" err="1"/>
                  <a:t>resummed</a:t>
                </a:r>
                <a:r>
                  <a:rPr lang="en-GB" noProof="0" dirty="0"/>
                  <a:t> term:</a:t>
                </a:r>
              </a:p>
              <a:p>
                <a:endParaRPr lang="en-GB" noProof="0" dirty="0"/>
              </a:p>
              <a:p>
                <a:endParaRPr lang="en-GB" noProof="0" dirty="0"/>
              </a:p>
              <a:p>
                <a:endParaRPr lang="en-GB" noProof="0" dirty="0"/>
              </a:p>
              <a:p>
                <a:endParaRPr lang="en-GB" noProof="0" dirty="0"/>
              </a:p>
              <a:p>
                <a:endParaRPr lang="en-GB" noProof="0" dirty="0"/>
              </a:p>
              <a:p>
                <a:pPr marL="0" indent="0">
                  <a:buNone/>
                </a:pPr>
                <a:endParaRPr lang="en-GB" noProof="0" dirty="0"/>
              </a:p>
              <a:p>
                <a:endParaRPr lang="en-GB" noProof="0" dirty="0"/>
              </a:p>
              <a:p>
                <a:endParaRPr lang="en-GB" noProof="0" dirty="0"/>
              </a:p>
              <a:p>
                <a:endParaRPr lang="en-GB" noProof="0" dirty="0"/>
              </a:p>
              <a:p>
                <a:r>
                  <a:rPr lang="en-GB" noProof="0" dirty="0"/>
                  <a:t>For </a:t>
                </a:r>
                <a:r>
                  <a:rPr lang="en-GB" noProof="0" dirty="0" err="1"/>
                  <a:t>pQCD</a:t>
                </a:r>
                <a:r>
                  <a:rPr lang="en-GB" noProof="0" dirty="0"/>
                  <a:t> the method clearly stops working at </a:t>
                </a:r>
                <a:r>
                  <a:rPr lang="en-GB" i="1" noProof="0" dirty="0"/>
                  <a:t>Q^2 &lt; </a:t>
                </a:r>
                <a:r>
                  <a:rPr lang="en-GB" noProof="0" dirty="0"/>
                  <a:t>1.44 GeV^2 due to Landau singularities in </a:t>
                </a:r>
                <a14:m>
                  <m:oMath xmlns:m="http://schemas.openxmlformats.org/officeDocument/2006/math">
                    <m:r>
                      <a:rPr lang="en-GB" i="1" noProof="0" smtClean="0">
                        <a:latin typeface="Cambria Math" panose="02040503050406030204" pitchFamily="18" charset="0"/>
                      </a:rPr>
                      <m:t>𝑎</m:t>
                    </m:r>
                    <m:sSub>
                      <m:sSubPr>
                        <m:ctrlPr>
                          <a:rPr lang="en-GB" b="0" i="1" noProof="0" smtClean="0">
                            <a:latin typeface="Cambria Math" panose="02040503050406030204" pitchFamily="18" charset="0"/>
                          </a:rPr>
                        </m:ctrlPr>
                      </m:sSubPr>
                      <m:e>
                        <m:d>
                          <m:dPr>
                            <m:ctrlPr>
                              <a:rPr lang="en-GB" i="1" noProof="0" smtClean="0">
                                <a:latin typeface="Cambria Math" panose="02040503050406030204" pitchFamily="18" charset="0"/>
                              </a:rPr>
                            </m:ctrlPr>
                          </m:dPr>
                          <m:e>
                            <m:sSup>
                              <m:sSupPr>
                                <m:ctrlPr>
                                  <a:rPr lang="en-GB" i="1" noProof="0" smtClean="0">
                                    <a:latin typeface="Cambria Math" panose="02040503050406030204" pitchFamily="18" charset="0"/>
                                  </a:rPr>
                                </m:ctrlPr>
                              </m:sSupPr>
                              <m:e>
                                <m:r>
                                  <a:rPr lang="en-GB" i="1" noProof="0" smtClean="0">
                                    <a:latin typeface="Cambria Math" panose="02040503050406030204" pitchFamily="18" charset="0"/>
                                  </a:rPr>
                                  <m:t>𝑄</m:t>
                                </m:r>
                              </m:e>
                              <m:sup>
                                <m:r>
                                  <a:rPr lang="en-GB" i="1" noProof="0" smtClean="0">
                                    <a:latin typeface="Cambria Math" panose="02040503050406030204" pitchFamily="18" charset="0"/>
                                  </a:rPr>
                                  <m:t>2</m:t>
                                </m:r>
                              </m:sup>
                            </m:sSup>
                          </m:e>
                        </m:d>
                      </m:e>
                      <m:sub>
                        <m:r>
                          <a:rPr lang="en-GB" b="0" i="1" noProof="0" smtClean="0">
                            <a:latin typeface="Cambria Math" panose="02040503050406030204" pitchFamily="18" charset="0"/>
                          </a:rPr>
                          <m:t>𝑝𝑄𝐶𝐷</m:t>
                        </m:r>
                      </m:sub>
                    </m:sSub>
                  </m:oMath>
                </a14:m>
                <a:r>
                  <a:rPr lang="en-GB" noProof="0" dirty="0"/>
                  <a:t>, although it still outperforms using Truncated Series (TPS).</a:t>
                </a:r>
              </a:p>
            </p:txBody>
          </p:sp>
        </mc:Choice>
        <mc:Fallback xmlns="">
          <p:sp>
            <p:nvSpPr>
              <p:cNvPr id="3" name="Marcador de contenido 2">
                <a:extLst>
                  <a:ext uri="{FF2B5EF4-FFF2-40B4-BE49-F238E27FC236}">
                    <a16:creationId xmlns:a16="http://schemas.microsoft.com/office/drawing/2014/main" id="{37DCA7B9-21E1-D55B-24AF-44219F40B4DB}"/>
                  </a:ext>
                </a:extLst>
              </p:cNvPr>
              <p:cNvSpPr>
                <a:spLocks noGrp="1" noRot="1" noChangeAspect="1" noMove="1" noResize="1" noEditPoints="1" noAdjustHandles="1" noChangeArrowheads="1" noChangeShapeType="1" noTextEdit="1"/>
              </p:cNvSpPr>
              <p:nvPr>
                <p:ph idx="1"/>
              </p:nvPr>
            </p:nvSpPr>
            <p:spPr>
              <a:xfrm>
                <a:off x="581192" y="1385456"/>
                <a:ext cx="11029615" cy="5588550"/>
              </a:xfrm>
              <a:blipFill>
                <a:blip r:embed="rId3"/>
                <a:stretch>
                  <a:fillRect l="-221"/>
                </a:stretch>
              </a:blipFill>
            </p:spPr>
            <p:txBody>
              <a:bodyPr/>
              <a:lstStyle/>
              <a:p>
                <a:r>
                  <a:rPr lang="en-GB">
                    <a:noFill/>
                  </a:rPr>
                  <a:t> </a:t>
                </a:r>
              </a:p>
            </p:txBody>
          </p:sp>
        </mc:Fallback>
      </mc:AlternateContent>
      <p:sp>
        <p:nvSpPr>
          <p:cNvPr id="4" name="Marcador de número de diapositiva 3">
            <a:extLst>
              <a:ext uri="{FF2B5EF4-FFF2-40B4-BE49-F238E27FC236}">
                <a16:creationId xmlns:a16="http://schemas.microsoft.com/office/drawing/2014/main" id="{70C6A138-86FB-93E4-3F89-D9975C6FE2F3}"/>
              </a:ext>
            </a:extLst>
          </p:cNvPr>
          <p:cNvSpPr>
            <a:spLocks noGrp="1"/>
          </p:cNvSpPr>
          <p:nvPr>
            <p:ph type="sldNum" sz="quarter" idx="12"/>
          </p:nvPr>
        </p:nvSpPr>
        <p:spPr/>
        <p:txBody>
          <a:bodyPr/>
          <a:lstStyle/>
          <a:p>
            <a:fld id="{45584243-A0BF-4E91-9345-196C264D4CCC}" type="slidenum">
              <a:rPr lang="en-GB" noProof="0" smtClean="0"/>
              <a:t>19</a:t>
            </a:fld>
            <a:endParaRPr lang="en-GB" noProof="0" dirty="0"/>
          </a:p>
        </p:txBody>
      </p:sp>
      <p:pic>
        <p:nvPicPr>
          <p:cNvPr id="6" name="Imagen 5">
            <a:extLst>
              <a:ext uri="{FF2B5EF4-FFF2-40B4-BE49-F238E27FC236}">
                <a16:creationId xmlns:a16="http://schemas.microsoft.com/office/drawing/2014/main" id="{A8B5985B-C717-BADC-A3D5-FFFB4F643210}"/>
              </a:ext>
            </a:extLst>
          </p:cNvPr>
          <p:cNvPicPr>
            <a:picLocks noChangeAspect="1"/>
          </p:cNvPicPr>
          <p:nvPr/>
        </p:nvPicPr>
        <p:blipFill>
          <a:blip r:embed="rId4"/>
          <a:stretch>
            <a:fillRect/>
          </a:stretch>
        </p:blipFill>
        <p:spPr>
          <a:xfrm>
            <a:off x="2889038" y="2123621"/>
            <a:ext cx="6413923" cy="3832516"/>
          </a:xfrm>
          <a:prstGeom prst="rect">
            <a:avLst/>
          </a:prstGeom>
        </p:spPr>
      </p:pic>
      <p:sp>
        <p:nvSpPr>
          <p:cNvPr id="9" name="CuadroTexto 8">
            <a:extLst>
              <a:ext uri="{FF2B5EF4-FFF2-40B4-BE49-F238E27FC236}">
                <a16:creationId xmlns:a16="http://schemas.microsoft.com/office/drawing/2014/main" id="{EA9A62C7-A84F-0507-471D-78318ACE2EE2}"/>
              </a:ext>
            </a:extLst>
          </p:cNvPr>
          <p:cNvSpPr txBox="1"/>
          <p:nvPr/>
        </p:nvSpPr>
        <p:spPr>
          <a:xfrm>
            <a:off x="7349837" y="5615367"/>
            <a:ext cx="6096000" cy="26161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Gill Sans MT" panose="020B0502020104020203"/>
                <a:ea typeface="+mn-ea"/>
                <a:cs typeface="+mn-cs"/>
              </a:rPr>
              <a:t>C. Ayala, C.C.A. &amp; G. </a:t>
            </a:r>
            <a:r>
              <a:rPr kumimoji="0" lang="en-GB" sz="1100" b="0" i="0" u="none" strike="noStrike" kern="1200" cap="none" spc="0" normalizeH="0" baseline="0" noProof="0" dirty="0" err="1">
                <a:ln>
                  <a:noFill/>
                </a:ln>
                <a:solidFill>
                  <a:prstClr val="black"/>
                </a:solidFill>
                <a:effectLst/>
                <a:uLnTx/>
                <a:uFillTx/>
                <a:latin typeface="Gill Sans MT" panose="020B0502020104020203"/>
                <a:ea typeface="+mn-ea"/>
                <a:cs typeface="+mn-cs"/>
              </a:rPr>
              <a:t>Cvetič</a:t>
            </a:r>
            <a:r>
              <a:rPr kumimoji="0" lang="en-GB" sz="1100" b="0" i="0" u="none" strike="noStrike" kern="1200" cap="none" spc="0" normalizeH="0" baseline="0" noProof="0" dirty="0">
                <a:ln>
                  <a:noFill/>
                </a:ln>
                <a:solidFill>
                  <a:prstClr val="black"/>
                </a:solidFill>
                <a:effectLst/>
                <a:uLnTx/>
                <a:uFillTx/>
                <a:latin typeface="Gill Sans MT" panose="020B0502020104020203"/>
                <a:ea typeface="+mn-ea"/>
                <a:cs typeface="+mn-cs"/>
              </a:rPr>
              <a:t> (2024)</a:t>
            </a:r>
          </a:p>
        </p:txBody>
      </p:sp>
    </p:spTree>
    <p:extLst>
      <p:ext uri="{BB962C8B-B14F-4D97-AF65-F5344CB8AC3E}">
        <p14:creationId xmlns:p14="http://schemas.microsoft.com/office/powerpoint/2010/main" val="24417345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90DFB03-4417-1627-A32C-E9E005B2757C}"/>
              </a:ext>
            </a:extLst>
          </p:cNvPr>
          <p:cNvSpPr>
            <a:spLocks noGrp="1"/>
          </p:cNvSpPr>
          <p:nvPr>
            <p:ph type="title"/>
          </p:nvPr>
        </p:nvSpPr>
        <p:spPr/>
        <p:txBody>
          <a:bodyPr/>
          <a:lstStyle/>
          <a:p>
            <a:r>
              <a:rPr lang="en-GB" b="1" dirty="0"/>
              <a:t>Based on</a:t>
            </a:r>
          </a:p>
        </p:txBody>
      </p:sp>
      <p:sp>
        <p:nvSpPr>
          <p:cNvPr id="3" name="Marcador de contenido 2">
            <a:extLst>
              <a:ext uri="{FF2B5EF4-FFF2-40B4-BE49-F238E27FC236}">
                <a16:creationId xmlns:a16="http://schemas.microsoft.com/office/drawing/2014/main" id="{5A229F30-F707-FF82-D1CE-93DC8B6BE4F0}"/>
              </a:ext>
            </a:extLst>
          </p:cNvPr>
          <p:cNvSpPr>
            <a:spLocks noGrp="1"/>
          </p:cNvSpPr>
          <p:nvPr>
            <p:ph idx="1"/>
          </p:nvPr>
        </p:nvSpPr>
        <p:spPr/>
        <p:txBody>
          <a:bodyPr/>
          <a:lstStyle/>
          <a:p>
            <a:r>
              <a:rPr lang="en-GB" dirty="0"/>
              <a:t>This presentation is based on:</a:t>
            </a:r>
          </a:p>
          <a:p>
            <a:pPr marL="0" indent="0">
              <a:buNone/>
            </a:pPr>
            <a:r>
              <a:rPr lang="en-US" b="1" dirty="0"/>
              <a:t>Ayala, C., Castro-</a:t>
            </a:r>
            <a:r>
              <a:rPr lang="en-US" b="1" dirty="0" err="1"/>
              <a:t>Arriaza</a:t>
            </a:r>
            <a:r>
              <a:rPr lang="en-US" b="1" dirty="0"/>
              <a:t>, C., &amp; </a:t>
            </a:r>
            <a:r>
              <a:rPr lang="en-US" b="1" dirty="0" err="1"/>
              <a:t>Cvetič</a:t>
            </a:r>
            <a:r>
              <a:rPr lang="en-US" b="1" dirty="0"/>
              <a:t>, G. (2023). Evaluation of </a:t>
            </a:r>
            <a:r>
              <a:rPr lang="en-US" b="1" dirty="0" err="1"/>
              <a:t>Bjorken</a:t>
            </a:r>
            <a:r>
              <a:rPr lang="en-US" b="1" dirty="0"/>
              <a:t> </a:t>
            </a:r>
            <a:r>
              <a:rPr lang="en-US" b="1" dirty="0" err="1"/>
              <a:t>Polarised</a:t>
            </a:r>
            <a:r>
              <a:rPr lang="en-US" b="1" dirty="0"/>
              <a:t> Sum Rule with a Renormalon-motivated Approach. Physics Letters B, 848, 138386. </a:t>
            </a:r>
            <a:r>
              <a:rPr lang="en-US" b="1" dirty="0">
                <a:hlinkClick r:id="rId2"/>
              </a:rPr>
              <a:t>https://doi.org/10.1016/j.physletb.2023.138386</a:t>
            </a:r>
            <a:endParaRPr lang="en-US" b="1" dirty="0"/>
          </a:p>
          <a:p>
            <a:pPr marL="0" indent="0">
              <a:buNone/>
            </a:pPr>
            <a:r>
              <a:rPr lang="en-GB" b="1" dirty="0"/>
              <a:t>Ayala, C., Castro-</a:t>
            </a:r>
            <a:r>
              <a:rPr lang="en-GB" b="1" dirty="0" err="1"/>
              <a:t>Arriaza</a:t>
            </a:r>
            <a:r>
              <a:rPr lang="en-GB" b="1" dirty="0"/>
              <a:t>, C., &amp; </a:t>
            </a:r>
            <a:r>
              <a:rPr lang="en-GB" b="1" dirty="0" err="1"/>
              <a:t>Cvetič</a:t>
            </a:r>
            <a:r>
              <a:rPr lang="en-GB" b="1" dirty="0"/>
              <a:t>, G. (2024). Renormalon-based </a:t>
            </a:r>
            <a:r>
              <a:rPr lang="en-GB" b="1" dirty="0" err="1"/>
              <a:t>Resummation</a:t>
            </a:r>
            <a:r>
              <a:rPr lang="en-GB" b="1" dirty="0"/>
              <a:t> of </a:t>
            </a:r>
            <a:r>
              <a:rPr lang="en-GB" b="1" dirty="0" err="1"/>
              <a:t>Bjorken</a:t>
            </a:r>
            <a:r>
              <a:rPr lang="en-GB" b="1" dirty="0"/>
              <a:t> Polarised Sum Rule in Holomorphic QCD. Nuclear Physics B, 1007, 116668. </a:t>
            </a:r>
            <a:r>
              <a:rPr lang="en-GB" b="1" dirty="0">
                <a:hlinkClick r:id="rId3"/>
              </a:rPr>
              <a:t>https://doi.org/10.1016/j.nuclphysb.2024.116668</a:t>
            </a:r>
            <a:r>
              <a:rPr lang="en-GB" b="1" dirty="0"/>
              <a:t> </a:t>
            </a:r>
          </a:p>
        </p:txBody>
      </p:sp>
      <p:sp>
        <p:nvSpPr>
          <p:cNvPr id="4" name="Marcador de número de diapositiva 3">
            <a:extLst>
              <a:ext uri="{FF2B5EF4-FFF2-40B4-BE49-F238E27FC236}">
                <a16:creationId xmlns:a16="http://schemas.microsoft.com/office/drawing/2014/main" id="{69D7B7E2-488B-5367-CBB2-48B1DFD45268}"/>
              </a:ext>
            </a:extLst>
          </p:cNvPr>
          <p:cNvSpPr>
            <a:spLocks noGrp="1"/>
          </p:cNvSpPr>
          <p:nvPr>
            <p:ph type="sldNum" sz="quarter" idx="12"/>
          </p:nvPr>
        </p:nvSpPr>
        <p:spPr/>
        <p:txBody>
          <a:bodyPr/>
          <a:lstStyle/>
          <a:p>
            <a:fld id="{45584243-A0BF-4E91-9345-196C264D4CCC}" type="slidenum">
              <a:rPr lang="es-CL" smtClean="0"/>
              <a:t>2</a:t>
            </a:fld>
            <a:endParaRPr lang="es-CL"/>
          </a:p>
        </p:txBody>
      </p:sp>
    </p:spTree>
    <p:extLst>
      <p:ext uri="{BB962C8B-B14F-4D97-AF65-F5344CB8AC3E}">
        <p14:creationId xmlns:p14="http://schemas.microsoft.com/office/powerpoint/2010/main" val="11114426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FB414D9-FFC3-B2D8-DAD7-80E37C65327F}"/>
              </a:ext>
            </a:extLst>
          </p:cNvPr>
          <p:cNvSpPr>
            <a:spLocks noGrp="1"/>
          </p:cNvSpPr>
          <p:nvPr>
            <p:ph type="title"/>
          </p:nvPr>
        </p:nvSpPr>
        <p:spPr/>
        <p:txBody>
          <a:bodyPr/>
          <a:lstStyle/>
          <a:p>
            <a:r>
              <a:rPr lang="en-GB" b="1" noProof="0" dirty="0"/>
              <a:t>RESULTS FOR THE FULL OBSERVABLE</a:t>
            </a:r>
            <a:endParaRPr lang="en-GB" noProof="0" dirty="0"/>
          </a:p>
        </p:txBody>
      </p:sp>
      <p:sp>
        <p:nvSpPr>
          <p:cNvPr id="3" name="Marcador de contenido 2">
            <a:extLst>
              <a:ext uri="{FF2B5EF4-FFF2-40B4-BE49-F238E27FC236}">
                <a16:creationId xmlns:a16="http://schemas.microsoft.com/office/drawing/2014/main" id="{37DCA7B9-21E1-D55B-24AF-44219F40B4DB}"/>
              </a:ext>
            </a:extLst>
          </p:cNvPr>
          <p:cNvSpPr>
            <a:spLocks noGrp="1"/>
          </p:cNvSpPr>
          <p:nvPr>
            <p:ph idx="1"/>
          </p:nvPr>
        </p:nvSpPr>
        <p:spPr>
          <a:xfrm>
            <a:off x="581193" y="1158935"/>
            <a:ext cx="11029615" cy="3326674"/>
          </a:xfrm>
        </p:spPr>
        <p:txBody>
          <a:bodyPr/>
          <a:lstStyle/>
          <a:p>
            <a:r>
              <a:rPr lang="en-GB" noProof="0" dirty="0"/>
              <a:t>For adjusting the higher twist terms of the OPE we can either choose to truncate at D=2 or D=4, which gives:</a:t>
            </a:r>
          </a:p>
          <a:p>
            <a:endParaRPr lang="en-GB" noProof="0" dirty="0"/>
          </a:p>
          <a:p>
            <a:endParaRPr lang="en-GB" noProof="0" dirty="0"/>
          </a:p>
          <a:p>
            <a:endParaRPr lang="en-GB" noProof="0" dirty="0"/>
          </a:p>
          <a:p>
            <a:endParaRPr lang="en-GB" noProof="0" dirty="0"/>
          </a:p>
        </p:txBody>
      </p:sp>
      <p:sp>
        <p:nvSpPr>
          <p:cNvPr id="4" name="Marcador de número de diapositiva 3">
            <a:extLst>
              <a:ext uri="{FF2B5EF4-FFF2-40B4-BE49-F238E27FC236}">
                <a16:creationId xmlns:a16="http://schemas.microsoft.com/office/drawing/2014/main" id="{70C6A138-86FB-93E4-3F89-D9975C6FE2F3}"/>
              </a:ext>
            </a:extLst>
          </p:cNvPr>
          <p:cNvSpPr>
            <a:spLocks noGrp="1"/>
          </p:cNvSpPr>
          <p:nvPr>
            <p:ph type="sldNum" sz="quarter" idx="12"/>
          </p:nvPr>
        </p:nvSpPr>
        <p:spPr/>
        <p:txBody>
          <a:bodyPr/>
          <a:lstStyle/>
          <a:p>
            <a:fld id="{45584243-A0BF-4E91-9345-196C264D4CCC}" type="slidenum">
              <a:rPr lang="en-GB" noProof="0" smtClean="0"/>
              <a:t>20</a:t>
            </a:fld>
            <a:endParaRPr lang="en-GB" noProof="0" dirty="0"/>
          </a:p>
        </p:txBody>
      </p:sp>
      <p:sp>
        <p:nvSpPr>
          <p:cNvPr id="11" name="CuadroTexto 10">
            <a:extLst>
              <a:ext uri="{FF2B5EF4-FFF2-40B4-BE49-F238E27FC236}">
                <a16:creationId xmlns:a16="http://schemas.microsoft.com/office/drawing/2014/main" id="{B244E7D6-22CD-E845-3DB9-E6CBB43763DD}"/>
              </a:ext>
            </a:extLst>
          </p:cNvPr>
          <p:cNvSpPr txBox="1"/>
          <p:nvPr/>
        </p:nvSpPr>
        <p:spPr>
          <a:xfrm>
            <a:off x="251425" y="5956137"/>
            <a:ext cx="5679691" cy="1138773"/>
          </a:xfrm>
          <a:prstGeom prst="rect">
            <a:avLst/>
          </a:prstGeom>
          <a:noFill/>
        </p:spPr>
        <p:txBody>
          <a:bodyPr wrap="square" rtlCol="0">
            <a:spAutoFit/>
          </a:bodyPr>
          <a:lstStyle/>
          <a:p>
            <a:endParaRPr lang="en-GB" noProof="0" dirty="0"/>
          </a:p>
          <a:p>
            <a:pPr marL="285750" indent="-285750">
              <a:buFont typeface="Arial" panose="020B0604020202020204" pitchFamily="34" charset="0"/>
              <a:buChar char="•"/>
            </a:pPr>
            <a:r>
              <a:rPr lang="en-GB" sz="1600" noProof="0" dirty="0"/>
              <a:t>In </a:t>
            </a:r>
            <a:r>
              <a:rPr lang="en-GB" sz="1600" dirty="0"/>
              <a:t>all</a:t>
            </a:r>
            <a:r>
              <a:rPr lang="en-GB" sz="1600" noProof="0" dirty="0"/>
              <a:t> cases the theoretical uncertainties are lower than those from experiment.</a:t>
            </a:r>
          </a:p>
          <a:p>
            <a:endParaRPr lang="en-GB" noProof="0" dirty="0"/>
          </a:p>
        </p:txBody>
      </p:sp>
      <p:pic>
        <p:nvPicPr>
          <p:cNvPr id="6" name="Imagen 5">
            <a:extLst>
              <a:ext uri="{FF2B5EF4-FFF2-40B4-BE49-F238E27FC236}">
                <a16:creationId xmlns:a16="http://schemas.microsoft.com/office/drawing/2014/main" id="{6B075878-4A65-169D-C129-81DEBB07EBA3}"/>
              </a:ext>
            </a:extLst>
          </p:cNvPr>
          <p:cNvPicPr>
            <a:picLocks noChangeAspect="1"/>
          </p:cNvPicPr>
          <p:nvPr/>
        </p:nvPicPr>
        <p:blipFill>
          <a:blip r:embed="rId2"/>
          <a:stretch>
            <a:fillRect/>
          </a:stretch>
        </p:blipFill>
        <p:spPr>
          <a:xfrm>
            <a:off x="5931116" y="2193336"/>
            <a:ext cx="4441447" cy="1257220"/>
          </a:xfrm>
          <a:prstGeom prst="rect">
            <a:avLst/>
          </a:prstGeom>
          <a:ln>
            <a:solidFill>
              <a:schemeClr val="tx1"/>
            </a:solidFill>
          </a:ln>
        </p:spPr>
      </p:pic>
      <p:pic>
        <p:nvPicPr>
          <p:cNvPr id="9" name="Imagen 8">
            <a:extLst>
              <a:ext uri="{FF2B5EF4-FFF2-40B4-BE49-F238E27FC236}">
                <a16:creationId xmlns:a16="http://schemas.microsoft.com/office/drawing/2014/main" id="{B0540F77-84FE-2DD8-45A6-47147D5207D8}"/>
              </a:ext>
            </a:extLst>
          </p:cNvPr>
          <p:cNvPicPr>
            <a:picLocks noChangeAspect="1"/>
          </p:cNvPicPr>
          <p:nvPr/>
        </p:nvPicPr>
        <p:blipFill>
          <a:blip r:embed="rId3"/>
          <a:stretch>
            <a:fillRect/>
          </a:stretch>
        </p:blipFill>
        <p:spPr>
          <a:xfrm>
            <a:off x="170878" y="2599117"/>
            <a:ext cx="5349923" cy="642227"/>
          </a:xfrm>
          <a:prstGeom prst="rect">
            <a:avLst/>
          </a:prstGeom>
          <a:ln>
            <a:solidFill>
              <a:schemeClr val="tx1"/>
            </a:solidFill>
          </a:ln>
        </p:spPr>
      </p:pic>
      <p:pic>
        <p:nvPicPr>
          <p:cNvPr id="14" name="Imagen 13">
            <a:extLst>
              <a:ext uri="{FF2B5EF4-FFF2-40B4-BE49-F238E27FC236}">
                <a16:creationId xmlns:a16="http://schemas.microsoft.com/office/drawing/2014/main" id="{72563ABE-E0A5-944B-32DA-CCBD802444A9}"/>
              </a:ext>
            </a:extLst>
          </p:cNvPr>
          <p:cNvPicPr>
            <a:picLocks noChangeAspect="1"/>
          </p:cNvPicPr>
          <p:nvPr/>
        </p:nvPicPr>
        <p:blipFill>
          <a:blip r:embed="rId4"/>
          <a:stretch>
            <a:fillRect/>
          </a:stretch>
        </p:blipFill>
        <p:spPr>
          <a:xfrm>
            <a:off x="5763827" y="3521284"/>
            <a:ext cx="6012873" cy="1399800"/>
          </a:xfrm>
          <a:prstGeom prst="rect">
            <a:avLst/>
          </a:prstGeom>
          <a:ln w="12700">
            <a:solidFill>
              <a:srgbClr val="0070C0"/>
            </a:solidFill>
            <a:prstDash val="dash"/>
          </a:ln>
        </p:spPr>
      </p:pic>
      <p:pic>
        <p:nvPicPr>
          <p:cNvPr id="16" name="Imagen 15">
            <a:extLst>
              <a:ext uri="{FF2B5EF4-FFF2-40B4-BE49-F238E27FC236}">
                <a16:creationId xmlns:a16="http://schemas.microsoft.com/office/drawing/2014/main" id="{44183901-C3B6-9241-06AD-A0ADDE47B989}"/>
              </a:ext>
            </a:extLst>
          </p:cNvPr>
          <p:cNvPicPr>
            <a:picLocks noChangeAspect="1"/>
          </p:cNvPicPr>
          <p:nvPr/>
        </p:nvPicPr>
        <p:blipFill>
          <a:blip r:embed="rId5"/>
          <a:stretch>
            <a:fillRect/>
          </a:stretch>
        </p:blipFill>
        <p:spPr>
          <a:xfrm>
            <a:off x="77134" y="3788415"/>
            <a:ext cx="5520801" cy="697194"/>
          </a:xfrm>
          <a:prstGeom prst="rect">
            <a:avLst/>
          </a:prstGeom>
          <a:ln w="12700">
            <a:solidFill>
              <a:srgbClr val="0070C0"/>
            </a:solidFill>
            <a:prstDash val="dash"/>
          </a:ln>
        </p:spPr>
      </p:pic>
      <p:pic>
        <p:nvPicPr>
          <p:cNvPr id="18" name="Imagen 17">
            <a:extLst>
              <a:ext uri="{FF2B5EF4-FFF2-40B4-BE49-F238E27FC236}">
                <a16:creationId xmlns:a16="http://schemas.microsoft.com/office/drawing/2014/main" id="{A8B9D29C-B40A-6F5C-0FCA-92E7C4DBADA5}"/>
              </a:ext>
            </a:extLst>
          </p:cNvPr>
          <p:cNvPicPr>
            <a:picLocks noChangeAspect="1"/>
          </p:cNvPicPr>
          <p:nvPr/>
        </p:nvPicPr>
        <p:blipFill>
          <a:blip r:embed="rId6"/>
          <a:stretch>
            <a:fillRect/>
          </a:stretch>
        </p:blipFill>
        <p:spPr>
          <a:xfrm>
            <a:off x="5931116" y="5053810"/>
            <a:ext cx="5425390" cy="1518189"/>
          </a:xfrm>
          <a:prstGeom prst="rect">
            <a:avLst/>
          </a:prstGeom>
          <a:ln w="12700">
            <a:solidFill>
              <a:srgbClr val="FF0000"/>
            </a:solidFill>
            <a:prstDash val="dash"/>
          </a:ln>
        </p:spPr>
      </p:pic>
      <p:pic>
        <p:nvPicPr>
          <p:cNvPr id="20" name="Imagen 19">
            <a:extLst>
              <a:ext uri="{FF2B5EF4-FFF2-40B4-BE49-F238E27FC236}">
                <a16:creationId xmlns:a16="http://schemas.microsoft.com/office/drawing/2014/main" id="{4C25C02F-4E3C-71A1-4E54-1D4155308902}"/>
              </a:ext>
            </a:extLst>
          </p:cNvPr>
          <p:cNvPicPr>
            <a:picLocks noChangeAspect="1"/>
          </p:cNvPicPr>
          <p:nvPr/>
        </p:nvPicPr>
        <p:blipFill>
          <a:blip r:embed="rId7"/>
          <a:stretch>
            <a:fillRect/>
          </a:stretch>
        </p:blipFill>
        <p:spPr>
          <a:xfrm>
            <a:off x="522081" y="5297644"/>
            <a:ext cx="4998720" cy="795251"/>
          </a:xfrm>
          <a:prstGeom prst="rect">
            <a:avLst/>
          </a:prstGeom>
          <a:ln w="12700">
            <a:solidFill>
              <a:srgbClr val="FF0000"/>
            </a:solidFill>
            <a:prstDash val="dash"/>
          </a:ln>
        </p:spPr>
      </p:pic>
    </p:spTree>
    <p:extLst>
      <p:ext uri="{BB962C8B-B14F-4D97-AF65-F5344CB8AC3E}">
        <p14:creationId xmlns:p14="http://schemas.microsoft.com/office/powerpoint/2010/main" val="33348465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498F7FB-838E-970E-D60A-78687FA39132}"/>
              </a:ext>
            </a:extLst>
          </p:cNvPr>
          <p:cNvSpPr>
            <a:spLocks noGrp="1"/>
          </p:cNvSpPr>
          <p:nvPr>
            <p:ph type="title"/>
          </p:nvPr>
        </p:nvSpPr>
        <p:spPr/>
        <p:txBody>
          <a:bodyPr/>
          <a:lstStyle/>
          <a:p>
            <a:r>
              <a:rPr lang="en-GB" b="1" dirty="0"/>
              <a:t>RESULTS FOR THE FULL OBSERVABLE</a:t>
            </a:r>
            <a:endParaRPr lang="en-GB" dirty="0"/>
          </a:p>
        </p:txBody>
      </p:sp>
      <p:sp>
        <p:nvSpPr>
          <p:cNvPr id="3" name="Marcador de contenido 2">
            <a:extLst>
              <a:ext uri="{FF2B5EF4-FFF2-40B4-BE49-F238E27FC236}">
                <a16:creationId xmlns:a16="http://schemas.microsoft.com/office/drawing/2014/main" id="{71DD2448-D0C6-B090-06BD-A7856BD2031B}"/>
              </a:ext>
            </a:extLst>
          </p:cNvPr>
          <p:cNvSpPr>
            <a:spLocks noGrp="1"/>
          </p:cNvSpPr>
          <p:nvPr>
            <p:ph idx="1"/>
          </p:nvPr>
        </p:nvSpPr>
        <p:spPr/>
        <p:txBody>
          <a:bodyPr/>
          <a:lstStyle/>
          <a:p>
            <a:endParaRPr lang="es-ES"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p:txBody>
      </p:sp>
      <p:sp>
        <p:nvSpPr>
          <p:cNvPr id="4" name="Marcador de número de diapositiva 3">
            <a:extLst>
              <a:ext uri="{FF2B5EF4-FFF2-40B4-BE49-F238E27FC236}">
                <a16:creationId xmlns:a16="http://schemas.microsoft.com/office/drawing/2014/main" id="{B402BE4F-2590-7372-3FFB-876591C6BD6E}"/>
              </a:ext>
            </a:extLst>
          </p:cNvPr>
          <p:cNvSpPr>
            <a:spLocks noGrp="1"/>
          </p:cNvSpPr>
          <p:nvPr>
            <p:ph type="sldNum" sz="quarter" idx="12"/>
          </p:nvPr>
        </p:nvSpPr>
        <p:spPr/>
        <p:txBody>
          <a:bodyPr/>
          <a:lstStyle/>
          <a:p>
            <a:fld id="{45584243-A0BF-4E91-9345-196C264D4CCC}" type="slidenum">
              <a:rPr lang="es-CL" smtClean="0"/>
              <a:t>21</a:t>
            </a:fld>
            <a:endParaRPr lang="es-CL"/>
          </a:p>
        </p:txBody>
      </p:sp>
      <p:pic>
        <p:nvPicPr>
          <p:cNvPr id="6" name="Imagen 5">
            <a:extLst>
              <a:ext uri="{FF2B5EF4-FFF2-40B4-BE49-F238E27FC236}">
                <a16:creationId xmlns:a16="http://schemas.microsoft.com/office/drawing/2014/main" id="{B78B4CD6-CA71-AC8F-8B6B-92D6954F8D05}"/>
              </a:ext>
            </a:extLst>
          </p:cNvPr>
          <p:cNvPicPr>
            <a:picLocks noChangeAspect="1"/>
          </p:cNvPicPr>
          <p:nvPr/>
        </p:nvPicPr>
        <p:blipFill>
          <a:blip r:embed="rId2"/>
          <a:stretch>
            <a:fillRect/>
          </a:stretch>
        </p:blipFill>
        <p:spPr>
          <a:xfrm>
            <a:off x="-1" y="2016573"/>
            <a:ext cx="12192000" cy="3842226"/>
          </a:xfrm>
          <a:prstGeom prst="rect">
            <a:avLst/>
          </a:prstGeom>
        </p:spPr>
      </p:pic>
      <p:sp>
        <p:nvSpPr>
          <p:cNvPr id="12" name="CuadroTexto 11">
            <a:extLst>
              <a:ext uri="{FF2B5EF4-FFF2-40B4-BE49-F238E27FC236}">
                <a16:creationId xmlns:a16="http://schemas.microsoft.com/office/drawing/2014/main" id="{E2974CE5-A037-A9A0-2677-8FF73A9D50B2}"/>
              </a:ext>
            </a:extLst>
          </p:cNvPr>
          <p:cNvSpPr txBox="1"/>
          <p:nvPr/>
        </p:nvSpPr>
        <p:spPr>
          <a:xfrm>
            <a:off x="5181600" y="6418600"/>
            <a:ext cx="6096000" cy="26161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Gill Sans MT" panose="020B0502020104020203"/>
                <a:ea typeface="+mn-ea"/>
                <a:cs typeface="+mn-cs"/>
              </a:rPr>
              <a:t>C. Ayala, C.C.A. &amp; G. </a:t>
            </a:r>
            <a:r>
              <a:rPr kumimoji="0" lang="en-GB" sz="1100" b="0" i="0" u="none" strike="noStrike" kern="1200" cap="none" spc="0" normalizeH="0" baseline="0" noProof="0" dirty="0" err="1">
                <a:ln>
                  <a:noFill/>
                </a:ln>
                <a:solidFill>
                  <a:prstClr val="black"/>
                </a:solidFill>
                <a:effectLst/>
                <a:uLnTx/>
                <a:uFillTx/>
                <a:latin typeface="Gill Sans MT" panose="020B0502020104020203"/>
                <a:ea typeface="+mn-ea"/>
                <a:cs typeface="+mn-cs"/>
              </a:rPr>
              <a:t>Cvetič</a:t>
            </a:r>
            <a:r>
              <a:rPr kumimoji="0" lang="en-GB" sz="1100" b="0" i="0" u="none" strike="noStrike" kern="1200" cap="none" spc="0" normalizeH="0" baseline="0" noProof="0" dirty="0">
                <a:ln>
                  <a:noFill/>
                </a:ln>
                <a:solidFill>
                  <a:prstClr val="black"/>
                </a:solidFill>
                <a:effectLst/>
                <a:uLnTx/>
                <a:uFillTx/>
                <a:latin typeface="Gill Sans MT" panose="020B0502020104020203"/>
                <a:ea typeface="+mn-ea"/>
                <a:cs typeface="+mn-cs"/>
              </a:rPr>
              <a:t> (2024)</a:t>
            </a:r>
          </a:p>
        </p:txBody>
      </p:sp>
    </p:spTree>
    <p:extLst>
      <p:ext uri="{BB962C8B-B14F-4D97-AF65-F5344CB8AC3E}">
        <p14:creationId xmlns:p14="http://schemas.microsoft.com/office/powerpoint/2010/main" val="23658531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F495841-D310-0EDC-C940-91912C1B0FA6}"/>
              </a:ext>
            </a:extLst>
          </p:cNvPr>
          <p:cNvSpPr>
            <a:spLocks noGrp="1"/>
          </p:cNvSpPr>
          <p:nvPr>
            <p:ph type="title"/>
          </p:nvPr>
        </p:nvSpPr>
        <p:spPr/>
        <p:txBody>
          <a:bodyPr/>
          <a:lstStyle/>
          <a:p>
            <a:r>
              <a:rPr lang="en-GB" b="1" noProof="0" dirty="0"/>
              <a:t>Summary of results and Outlook</a:t>
            </a:r>
          </a:p>
        </p:txBody>
      </p:sp>
      <p:sp>
        <p:nvSpPr>
          <p:cNvPr id="3" name="Marcador de contenido 2">
            <a:extLst>
              <a:ext uri="{FF2B5EF4-FFF2-40B4-BE49-F238E27FC236}">
                <a16:creationId xmlns:a16="http://schemas.microsoft.com/office/drawing/2014/main" id="{448BC3F6-54AE-5CDD-F9A0-0BEEF4EC70EA}"/>
              </a:ext>
            </a:extLst>
          </p:cNvPr>
          <p:cNvSpPr>
            <a:spLocks noGrp="1"/>
          </p:cNvSpPr>
          <p:nvPr>
            <p:ph idx="1"/>
          </p:nvPr>
        </p:nvSpPr>
        <p:spPr/>
        <p:txBody>
          <a:bodyPr/>
          <a:lstStyle/>
          <a:p>
            <a:r>
              <a:rPr lang="en-GB" noProof="0" dirty="0"/>
              <a:t>As can be seen, the method generates a consistent </a:t>
            </a:r>
            <a:r>
              <a:rPr lang="en-GB" noProof="0" dirty="0" err="1"/>
              <a:t>resummation</a:t>
            </a:r>
            <a:r>
              <a:rPr lang="en-GB" noProof="0" dirty="0"/>
              <a:t> using the known renormalon structure of the BSR, which eliminates the problems of integrating directly in the Borel plane, or those of using a truncated perturbative expansion series.</a:t>
            </a:r>
          </a:p>
          <a:p>
            <a:r>
              <a:rPr lang="en-GB" noProof="0" dirty="0"/>
              <a:t>The nonperturbative information that is conceivably introduced by using the renormalon </a:t>
            </a:r>
            <a:r>
              <a:rPr lang="en-GB" noProof="0" dirty="0" err="1"/>
              <a:t>resummation</a:t>
            </a:r>
            <a:r>
              <a:rPr lang="en-GB" noProof="0" dirty="0"/>
              <a:t> of the sum rule is shown to improve the evaluation potential of these kind calculations down to lower Q^2 values below the usual </a:t>
            </a:r>
            <a:r>
              <a:rPr lang="en-GB" noProof="0" dirty="0" err="1"/>
              <a:t>pQCD</a:t>
            </a:r>
            <a:r>
              <a:rPr lang="en-GB" noProof="0" dirty="0"/>
              <a:t> regime, and an even better improvement is reached when using analytic versions of the QCD coupling (AQCD) which eliminate Landau singularities.</a:t>
            </a:r>
          </a:p>
          <a:p>
            <a:r>
              <a:rPr lang="en-GB" noProof="0" dirty="0"/>
              <a:t>It is interesting to apply this method to more observables, especially any of phenomenological interest for low-energy physics, as the combination of the Sum Rules approach and renormalon-</a:t>
            </a:r>
            <a:r>
              <a:rPr lang="en-GB" noProof="0" dirty="0" err="1"/>
              <a:t>resummation</a:t>
            </a:r>
            <a:r>
              <a:rPr lang="en-GB" noProof="0" dirty="0"/>
              <a:t> could be powerful for probing this region.</a:t>
            </a:r>
          </a:p>
        </p:txBody>
      </p:sp>
      <p:sp>
        <p:nvSpPr>
          <p:cNvPr id="4" name="Marcador de número de diapositiva 3">
            <a:extLst>
              <a:ext uri="{FF2B5EF4-FFF2-40B4-BE49-F238E27FC236}">
                <a16:creationId xmlns:a16="http://schemas.microsoft.com/office/drawing/2014/main" id="{28B8EF62-F572-8362-5055-3A77D9622E07}"/>
              </a:ext>
            </a:extLst>
          </p:cNvPr>
          <p:cNvSpPr>
            <a:spLocks noGrp="1"/>
          </p:cNvSpPr>
          <p:nvPr>
            <p:ph type="sldNum" sz="quarter" idx="12"/>
          </p:nvPr>
        </p:nvSpPr>
        <p:spPr/>
        <p:txBody>
          <a:bodyPr/>
          <a:lstStyle/>
          <a:p>
            <a:fld id="{45584243-A0BF-4E91-9345-196C264D4CCC}" type="slidenum">
              <a:rPr lang="en-GB" noProof="0" smtClean="0"/>
              <a:t>22</a:t>
            </a:fld>
            <a:endParaRPr lang="en-GB" noProof="0" dirty="0"/>
          </a:p>
        </p:txBody>
      </p:sp>
    </p:spTree>
    <p:extLst>
      <p:ext uri="{BB962C8B-B14F-4D97-AF65-F5344CB8AC3E}">
        <p14:creationId xmlns:p14="http://schemas.microsoft.com/office/powerpoint/2010/main" val="23425765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461418-CB2B-4D40-0CA9-465CB16FB4AD}"/>
              </a:ext>
            </a:extLst>
          </p:cNvPr>
          <p:cNvSpPr>
            <a:spLocks noGrp="1"/>
          </p:cNvSpPr>
          <p:nvPr>
            <p:ph type="title"/>
          </p:nvPr>
        </p:nvSpPr>
        <p:spPr/>
        <p:txBody>
          <a:bodyPr>
            <a:normAutofit/>
          </a:bodyPr>
          <a:lstStyle/>
          <a:p>
            <a:r>
              <a:rPr lang="es-CL" sz="3600" b="1">
                <a:effectLst>
                  <a:outerShdw blurRad="38100" dist="38100" dir="2700000" algn="tl">
                    <a:srgbClr val="000000">
                      <a:alpha val="43137"/>
                    </a:srgbClr>
                  </a:outerShdw>
                </a:effectLst>
              </a:rPr>
              <a:t>RECENT UPDATE!!!</a:t>
            </a:r>
            <a:endParaRPr lang="en-GB" sz="3600" b="1" dirty="0">
              <a:effectLst>
                <a:outerShdw blurRad="38100" dist="38100" dir="2700000" algn="tl">
                  <a:srgbClr val="000000">
                    <a:alpha val="43137"/>
                  </a:srgbClr>
                </a:outerShdw>
              </a:effectLst>
            </a:endParaRPr>
          </a:p>
        </p:txBody>
      </p:sp>
      <p:sp>
        <p:nvSpPr>
          <p:cNvPr id="3" name="Marcador de contenido 2">
            <a:extLst>
              <a:ext uri="{FF2B5EF4-FFF2-40B4-BE49-F238E27FC236}">
                <a16:creationId xmlns:a16="http://schemas.microsoft.com/office/drawing/2014/main" id="{103DE3E6-D336-A13C-7BB1-544666232EA7}"/>
              </a:ext>
            </a:extLst>
          </p:cNvPr>
          <p:cNvSpPr>
            <a:spLocks noGrp="1"/>
          </p:cNvSpPr>
          <p:nvPr>
            <p:ph idx="1"/>
          </p:nvPr>
        </p:nvSpPr>
        <p:spPr/>
        <p:txBody>
          <a:bodyPr>
            <a:normAutofit lnSpcReduction="10000"/>
          </a:bodyPr>
          <a:lstStyle/>
          <a:p>
            <a:endParaRPr lang="es-CL" dirty="0"/>
          </a:p>
          <a:p>
            <a:endParaRPr lang="en-GB" dirty="0"/>
          </a:p>
          <a:p>
            <a:endParaRPr lang="en-GB" dirty="0"/>
          </a:p>
          <a:p>
            <a:endParaRPr lang="en-GB" dirty="0"/>
          </a:p>
          <a:p>
            <a:endParaRPr lang="en-GB" dirty="0"/>
          </a:p>
          <a:p>
            <a:endParaRPr lang="en-GB" dirty="0"/>
          </a:p>
          <a:p>
            <a:endParaRPr lang="en-GB" dirty="0"/>
          </a:p>
          <a:p>
            <a:r>
              <a:rPr lang="en-GB" dirty="0"/>
              <a:t>Now it has been generalised to also apply to </a:t>
            </a:r>
            <a:r>
              <a:rPr lang="en-GB" dirty="0" err="1"/>
              <a:t>timelike</a:t>
            </a:r>
            <a:r>
              <a:rPr lang="en-GB" dirty="0"/>
              <a:t> quantities and </a:t>
            </a:r>
            <a:r>
              <a:rPr lang="en-GB" dirty="0" err="1"/>
              <a:t>noninteger</a:t>
            </a:r>
            <a:r>
              <a:rPr lang="en-GB" dirty="0"/>
              <a:t> powers of the canonical term, so more observables can be probed. Also, six theorems are proven which more robustly show the validity of the approach.</a:t>
            </a:r>
          </a:p>
        </p:txBody>
      </p:sp>
      <p:sp>
        <p:nvSpPr>
          <p:cNvPr id="4" name="Marcador de número de diapositiva 3">
            <a:extLst>
              <a:ext uri="{FF2B5EF4-FFF2-40B4-BE49-F238E27FC236}">
                <a16:creationId xmlns:a16="http://schemas.microsoft.com/office/drawing/2014/main" id="{810A8512-D79D-8BF3-3B8C-F30F84FDF66E}"/>
              </a:ext>
            </a:extLst>
          </p:cNvPr>
          <p:cNvSpPr>
            <a:spLocks noGrp="1"/>
          </p:cNvSpPr>
          <p:nvPr>
            <p:ph type="sldNum" sz="quarter" idx="12"/>
          </p:nvPr>
        </p:nvSpPr>
        <p:spPr/>
        <p:txBody>
          <a:bodyPr/>
          <a:lstStyle/>
          <a:p>
            <a:fld id="{45584243-A0BF-4E91-9345-196C264D4CCC}" type="slidenum">
              <a:rPr lang="es-CL" smtClean="0"/>
              <a:t>23</a:t>
            </a:fld>
            <a:endParaRPr lang="es-CL"/>
          </a:p>
        </p:txBody>
      </p:sp>
      <p:pic>
        <p:nvPicPr>
          <p:cNvPr id="6" name="Imagen 5">
            <a:extLst>
              <a:ext uri="{FF2B5EF4-FFF2-40B4-BE49-F238E27FC236}">
                <a16:creationId xmlns:a16="http://schemas.microsoft.com/office/drawing/2014/main" id="{AD2A8647-6492-A1CB-6C2F-BB7FB5F69F7C}"/>
              </a:ext>
            </a:extLst>
          </p:cNvPr>
          <p:cNvPicPr>
            <a:picLocks noChangeAspect="1"/>
          </p:cNvPicPr>
          <p:nvPr/>
        </p:nvPicPr>
        <p:blipFill>
          <a:blip r:embed="rId2"/>
          <a:stretch>
            <a:fillRect/>
          </a:stretch>
        </p:blipFill>
        <p:spPr>
          <a:xfrm>
            <a:off x="1649827" y="1813294"/>
            <a:ext cx="9038955" cy="3100523"/>
          </a:xfrm>
          <a:prstGeom prst="rect">
            <a:avLst/>
          </a:prstGeom>
        </p:spPr>
      </p:pic>
      <p:sp>
        <p:nvSpPr>
          <p:cNvPr id="8" name="CuadroTexto 7">
            <a:extLst>
              <a:ext uri="{FF2B5EF4-FFF2-40B4-BE49-F238E27FC236}">
                <a16:creationId xmlns:a16="http://schemas.microsoft.com/office/drawing/2014/main" id="{2732DF16-D8B7-FA23-5002-88D44CACA8F4}"/>
              </a:ext>
            </a:extLst>
          </p:cNvPr>
          <p:cNvSpPr txBox="1"/>
          <p:nvPr/>
        </p:nvSpPr>
        <p:spPr>
          <a:xfrm>
            <a:off x="6705599" y="1260361"/>
            <a:ext cx="6096000" cy="338554"/>
          </a:xfrm>
          <a:prstGeom prst="rect">
            <a:avLst/>
          </a:prstGeom>
          <a:noFill/>
        </p:spPr>
        <p:txBody>
          <a:bodyPr wrap="square">
            <a:spAutoFit/>
          </a:bodyPr>
          <a:lstStyle/>
          <a:p>
            <a:r>
              <a:rPr lang="en-GB" sz="1600" dirty="0">
                <a:solidFill>
                  <a:schemeClr val="bg1"/>
                </a:solidFill>
              </a:rPr>
              <a:t>(https://arxiv.org/abs/2509.09042)</a:t>
            </a:r>
          </a:p>
        </p:txBody>
      </p:sp>
    </p:spTree>
    <p:extLst>
      <p:ext uri="{BB962C8B-B14F-4D97-AF65-F5344CB8AC3E}">
        <p14:creationId xmlns:p14="http://schemas.microsoft.com/office/powerpoint/2010/main" val="29101409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38967C0-58B5-59DC-E6D4-98E03906D51A}"/>
              </a:ext>
            </a:extLst>
          </p:cNvPr>
          <p:cNvSpPr>
            <a:spLocks noGrp="1"/>
          </p:cNvSpPr>
          <p:nvPr>
            <p:ph type="title"/>
          </p:nvPr>
        </p:nvSpPr>
        <p:spPr/>
        <p:txBody>
          <a:bodyPr/>
          <a:lstStyle/>
          <a:p>
            <a:r>
              <a:rPr lang="en-GB" b="1" noProof="0" dirty="0"/>
              <a:t>Possibly useful equations</a:t>
            </a:r>
          </a:p>
        </p:txBody>
      </p:sp>
      <p:sp>
        <p:nvSpPr>
          <p:cNvPr id="3" name="Marcador de contenido 2">
            <a:extLst>
              <a:ext uri="{FF2B5EF4-FFF2-40B4-BE49-F238E27FC236}">
                <a16:creationId xmlns:a16="http://schemas.microsoft.com/office/drawing/2014/main" id="{4E631AAC-6C35-FB2D-095C-90AD5A87BE43}"/>
              </a:ext>
            </a:extLst>
          </p:cNvPr>
          <p:cNvSpPr>
            <a:spLocks noGrp="1"/>
          </p:cNvSpPr>
          <p:nvPr>
            <p:ph idx="1"/>
          </p:nvPr>
        </p:nvSpPr>
        <p:spPr>
          <a:xfrm>
            <a:off x="581193" y="1715956"/>
            <a:ext cx="11029615" cy="3678303"/>
          </a:xfrm>
        </p:spPr>
        <p:txBody>
          <a:bodyPr/>
          <a:lstStyle/>
          <a:p>
            <a:r>
              <a:rPr lang="en-GB" noProof="0" dirty="0"/>
              <a:t>Renormalon ambiguity of the first IR renormalon (as an example):</a:t>
            </a:r>
          </a:p>
          <a:p>
            <a:endParaRPr lang="en-GB" noProof="0" dirty="0"/>
          </a:p>
          <a:p>
            <a:endParaRPr lang="en-GB" noProof="0" dirty="0"/>
          </a:p>
          <a:p>
            <a:endParaRPr lang="en-GB" noProof="0" dirty="0"/>
          </a:p>
          <a:p>
            <a:pPr marL="0" indent="0">
              <a:buNone/>
            </a:pPr>
            <a:endParaRPr lang="en-GB" noProof="0" dirty="0"/>
          </a:p>
          <a:p>
            <a:r>
              <a:rPr lang="en-GB" noProof="0" dirty="0"/>
              <a:t>Borel Transform </a:t>
            </a:r>
            <a:r>
              <a:rPr lang="en-GB" i="1" noProof="0" dirty="0"/>
              <a:t>k</a:t>
            </a:r>
            <a:r>
              <a:rPr lang="en-GB" noProof="0" dirty="0"/>
              <a:t>-dependency:</a:t>
            </a:r>
          </a:p>
          <a:p>
            <a:endParaRPr lang="en-GB" noProof="0" dirty="0"/>
          </a:p>
          <a:p>
            <a:r>
              <a:rPr lang="en-GB" noProof="0" dirty="0"/>
              <a:t>Actual OPE used for charm quark corrections and explicit Higher Twist terms:</a:t>
            </a:r>
          </a:p>
        </p:txBody>
      </p:sp>
      <p:sp>
        <p:nvSpPr>
          <p:cNvPr id="4" name="Marcador de número de diapositiva 3">
            <a:extLst>
              <a:ext uri="{FF2B5EF4-FFF2-40B4-BE49-F238E27FC236}">
                <a16:creationId xmlns:a16="http://schemas.microsoft.com/office/drawing/2014/main" id="{E7AFBBE3-AD8D-31AC-67B2-2E8B3D76804F}"/>
              </a:ext>
            </a:extLst>
          </p:cNvPr>
          <p:cNvSpPr>
            <a:spLocks noGrp="1"/>
          </p:cNvSpPr>
          <p:nvPr>
            <p:ph type="sldNum" sz="quarter" idx="12"/>
          </p:nvPr>
        </p:nvSpPr>
        <p:spPr/>
        <p:txBody>
          <a:bodyPr/>
          <a:lstStyle/>
          <a:p>
            <a:fld id="{45584243-A0BF-4E91-9345-196C264D4CCC}" type="slidenum">
              <a:rPr lang="en-GB" noProof="0" smtClean="0"/>
              <a:t>24</a:t>
            </a:fld>
            <a:endParaRPr lang="en-GB" noProof="0" dirty="0"/>
          </a:p>
        </p:txBody>
      </p:sp>
      <p:pic>
        <p:nvPicPr>
          <p:cNvPr id="6" name="Imagen 5">
            <a:extLst>
              <a:ext uri="{FF2B5EF4-FFF2-40B4-BE49-F238E27FC236}">
                <a16:creationId xmlns:a16="http://schemas.microsoft.com/office/drawing/2014/main" id="{2B1E009B-1BEA-A333-4D76-36C5BC124DB3}"/>
              </a:ext>
            </a:extLst>
          </p:cNvPr>
          <p:cNvPicPr>
            <a:picLocks noChangeAspect="1"/>
          </p:cNvPicPr>
          <p:nvPr/>
        </p:nvPicPr>
        <p:blipFill>
          <a:blip r:embed="rId2"/>
          <a:stretch>
            <a:fillRect/>
          </a:stretch>
        </p:blipFill>
        <p:spPr>
          <a:xfrm>
            <a:off x="3290635" y="2358043"/>
            <a:ext cx="5610730" cy="1197064"/>
          </a:xfrm>
          <a:prstGeom prst="rect">
            <a:avLst/>
          </a:prstGeom>
        </p:spPr>
      </p:pic>
      <p:pic>
        <p:nvPicPr>
          <p:cNvPr id="8" name="Imagen 7">
            <a:extLst>
              <a:ext uri="{FF2B5EF4-FFF2-40B4-BE49-F238E27FC236}">
                <a16:creationId xmlns:a16="http://schemas.microsoft.com/office/drawing/2014/main" id="{E8DE3DF8-35CD-68BA-F151-D157B04DA639}"/>
              </a:ext>
            </a:extLst>
          </p:cNvPr>
          <p:cNvPicPr>
            <a:picLocks noChangeAspect="1"/>
          </p:cNvPicPr>
          <p:nvPr/>
        </p:nvPicPr>
        <p:blipFill>
          <a:blip r:embed="rId3"/>
          <a:stretch>
            <a:fillRect/>
          </a:stretch>
        </p:blipFill>
        <p:spPr>
          <a:xfrm>
            <a:off x="4649979" y="3764619"/>
            <a:ext cx="5041521" cy="615237"/>
          </a:xfrm>
          <a:prstGeom prst="rect">
            <a:avLst/>
          </a:prstGeom>
        </p:spPr>
      </p:pic>
      <p:pic>
        <p:nvPicPr>
          <p:cNvPr id="7" name="Imagen 6">
            <a:extLst>
              <a:ext uri="{FF2B5EF4-FFF2-40B4-BE49-F238E27FC236}">
                <a16:creationId xmlns:a16="http://schemas.microsoft.com/office/drawing/2014/main" id="{4FCD182C-F64E-DA26-DCF7-ABA12A4869E6}"/>
              </a:ext>
            </a:extLst>
          </p:cNvPr>
          <p:cNvPicPr>
            <a:picLocks noChangeAspect="1"/>
          </p:cNvPicPr>
          <p:nvPr/>
        </p:nvPicPr>
        <p:blipFill>
          <a:blip r:embed="rId4"/>
          <a:stretch>
            <a:fillRect/>
          </a:stretch>
        </p:blipFill>
        <p:spPr>
          <a:xfrm>
            <a:off x="3212910" y="5259265"/>
            <a:ext cx="5766179" cy="1284391"/>
          </a:xfrm>
          <a:prstGeom prst="rect">
            <a:avLst/>
          </a:prstGeom>
        </p:spPr>
      </p:pic>
    </p:spTree>
    <p:extLst>
      <p:ext uri="{BB962C8B-B14F-4D97-AF65-F5344CB8AC3E}">
        <p14:creationId xmlns:p14="http://schemas.microsoft.com/office/powerpoint/2010/main" val="24774236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3899E66-C28C-0FEA-E7E9-2830A1F91A4D}"/>
              </a:ext>
            </a:extLst>
          </p:cNvPr>
          <p:cNvSpPr>
            <a:spLocks noGrp="1"/>
          </p:cNvSpPr>
          <p:nvPr>
            <p:ph type="title"/>
          </p:nvPr>
        </p:nvSpPr>
        <p:spPr/>
        <p:txBody>
          <a:bodyPr/>
          <a:lstStyle/>
          <a:p>
            <a:r>
              <a:rPr lang="en-GB" b="1" dirty="0"/>
              <a:t>More useful things (RESULTS IN AQCD)</a:t>
            </a:r>
          </a:p>
        </p:txBody>
      </p:sp>
      <p:sp>
        <p:nvSpPr>
          <p:cNvPr id="4" name="Marcador de número de diapositiva 3">
            <a:extLst>
              <a:ext uri="{FF2B5EF4-FFF2-40B4-BE49-F238E27FC236}">
                <a16:creationId xmlns:a16="http://schemas.microsoft.com/office/drawing/2014/main" id="{328E74C2-80BD-D0CA-3CA7-8F491289ACCE}"/>
              </a:ext>
            </a:extLst>
          </p:cNvPr>
          <p:cNvSpPr>
            <a:spLocks noGrp="1"/>
          </p:cNvSpPr>
          <p:nvPr>
            <p:ph type="sldNum" sz="quarter" idx="12"/>
          </p:nvPr>
        </p:nvSpPr>
        <p:spPr/>
        <p:txBody>
          <a:bodyPr/>
          <a:lstStyle/>
          <a:p>
            <a:fld id="{45584243-A0BF-4E91-9345-196C264D4CCC}" type="slidenum">
              <a:rPr lang="es-CL" smtClean="0"/>
              <a:t>25</a:t>
            </a:fld>
            <a:endParaRPr lang="es-CL"/>
          </a:p>
        </p:txBody>
      </p:sp>
      <p:pic>
        <p:nvPicPr>
          <p:cNvPr id="6" name="Imagen 5">
            <a:extLst>
              <a:ext uri="{FF2B5EF4-FFF2-40B4-BE49-F238E27FC236}">
                <a16:creationId xmlns:a16="http://schemas.microsoft.com/office/drawing/2014/main" id="{3B0140E3-35F7-5776-5BEF-6A165775F452}"/>
              </a:ext>
            </a:extLst>
          </p:cNvPr>
          <p:cNvPicPr>
            <a:picLocks noChangeAspect="1"/>
          </p:cNvPicPr>
          <p:nvPr/>
        </p:nvPicPr>
        <p:blipFill>
          <a:blip r:embed="rId2"/>
          <a:stretch>
            <a:fillRect/>
          </a:stretch>
        </p:blipFill>
        <p:spPr>
          <a:xfrm>
            <a:off x="118661" y="2036032"/>
            <a:ext cx="6195338" cy="2785936"/>
          </a:xfrm>
          <a:prstGeom prst="rect">
            <a:avLst/>
          </a:prstGeom>
        </p:spPr>
      </p:pic>
      <p:pic>
        <p:nvPicPr>
          <p:cNvPr id="8" name="Imagen 7">
            <a:extLst>
              <a:ext uri="{FF2B5EF4-FFF2-40B4-BE49-F238E27FC236}">
                <a16:creationId xmlns:a16="http://schemas.microsoft.com/office/drawing/2014/main" id="{6E19BD88-A378-642E-0383-0D219874DABD}"/>
              </a:ext>
            </a:extLst>
          </p:cNvPr>
          <p:cNvPicPr>
            <a:picLocks noChangeAspect="1"/>
          </p:cNvPicPr>
          <p:nvPr/>
        </p:nvPicPr>
        <p:blipFill>
          <a:blip r:embed="rId3"/>
          <a:stretch>
            <a:fillRect/>
          </a:stretch>
        </p:blipFill>
        <p:spPr>
          <a:xfrm>
            <a:off x="5019924" y="4050975"/>
            <a:ext cx="6726803" cy="2609625"/>
          </a:xfrm>
          <a:prstGeom prst="rect">
            <a:avLst/>
          </a:prstGeom>
        </p:spPr>
      </p:pic>
    </p:spTree>
    <p:extLst>
      <p:ext uri="{BB962C8B-B14F-4D97-AF65-F5344CB8AC3E}">
        <p14:creationId xmlns:p14="http://schemas.microsoft.com/office/powerpoint/2010/main" val="7572909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C82918F-EC05-6B61-250A-7F5AB8B8BC7A}"/>
              </a:ext>
            </a:extLst>
          </p:cNvPr>
          <p:cNvSpPr>
            <a:spLocks noGrp="1"/>
          </p:cNvSpPr>
          <p:nvPr>
            <p:ph type="title"/>
          </p:nvPr>
        </p:nvSpPr>
        <p:spPr/>
        <p:txBody>
          <a:bodyPr/>
          <a:lstStyle/>
          <a:p>
            <a:r>
              <a:rPr lang="en-GB" b="1" noProof="0" dirty="0"/>
              <a:t>QCD COUPLING AND PQCD</a:t>
            </a:r>
          </a:p>
        </p:txBody>
      </p:sp>
      <mc:AlternateContent xmlns:mc="http://schemas.openxmlformats.org/markup-compatibility/2006" xmlns:a14="http://schemas.microsoft.com/office/drawing/2010/main">
        <mc:Choice Requires="a14">
          <p:sp>
            <p:nvSpPr>
              <p:cNvPr id="3" name="Marcador de contenido 2">
                <a:extLst>
                  <a:ext uri="{FF2B5EF4-FFF2-40B4-BE49-F238E27FC236}">
                    <a16:creationId xmlns:a16="http://schemas.microsoft.com/office/drawing/2014/main" id="{2F12E9A8-1D7E-49BB-8BF6-810D39388092}"/>
                  </a:ext>
                </a:extLst>
              </p:cNvPr>
              <p:cNvSpPr>
                <a:spLocks noGrp="1"/>
              </p:cNvSpPr>
              <p:nvPr>
                <p:ph idx="1"/>
              </p:nvPr>
            </p:nvSpPr>
            <p:spPr>
              <a:xfrm>
                <a:off x="581192" y="2180497"/>
                <a:ext cx="11029615" cy="4193008"/>
              </a:xfrm>
            </p:spPr>
            <p:txBody>
              <a:bodyPr/>
              <a:lstStyle/>
              <a:p>
                <a14:m>
                  <m:oMath xmlns:m="http://schemas.openxmlformats.org/officeDocument/2006/math">
                    <m:sSub>
                      <m:sSubPr>
                        <m:ctrlPr>
                          <a:rPr lang="en-GB" b="0" i="1" noProof="0" smtClean="0">
                            <a:latin typeface="Cambria Math" panose="02040503050406030204" pitchFamily="18" charset="0"/>
                          </a:rPr>
                        </m:ctrlPr>
                      </m:sSubPr>
                      <m:e>
                        <m:r>
                          <a:rPr lang="en-GB" b="0" i="1" noProof="0" smtClean="0">
                            <a:latin typeface="Cambria Math" panose="02040503050406030204" pitchFamily="18" charset="0"/>
                          </a:rPr>
                          <m:t>𝛼</m:t>
                        </m:r>
                      </m:e>
                      <m:sub>
                        <m:r>
                          <a:rPr lang="en-GB" b="0" i="1" noProof="0" smtClean="0">
                            <a:latin typeface="Cambria Math" panose="02040503050406030204" pitchFamily="18" charset="0"/>
                          </a:rPr>
                          <m:t>𝑠</m:t>
                        </m:r>
                      </m:sub>
                    </m:sSub>
                    <m:r>
                      <a:rPr lang="en-GB" b="0" i="0" noProof="0" smtClean="0">
                        <a:latin typeface="Cambria Math" panose="02040503050406030204" pitchFamily="18" charset="0"/>
                      </a:rPr>
                      <m:t>(</m:t>
                    </m:r>
                    <m:sSup>
                      <m:sSupPr>
                        <m:ctrlPr>
                          <a:rPr lang="en-GB" b="0" i="1" noProof="0" smtClean="0">
                            <a:latin typeface="Cambria Math" panose="02040503050406030204" pitchFamily="18" charset="0"/>
                          </a:rPr>
                        </m:ctrlPr>
                      </m:sSupPr>
                      <m:e>
                        <m:r>
                          <m:rPr>
                            <m:sty m:val="p"/>
                          </m:rPr>
                          <a:rPr lang="en-GB" b="0" i="0" noProof="0" smtClean="0">
                            <a:latin typeface="Cambria Math" panose="02040503050406030204" pitchFamily="18" charset="0"/>
                          </a:rPr>
                          <m:t>Q</m:t>
                        </m:r>
                      </m:e>
                      <m:sup>
                        <m:r>
                          <a:rPr lang="en-GB" b="0" i="0" noProof="0" smtClean="0">
                            <a:latin typeface="Cambria Math" panose="02040503050406030204" pitchFamily="18" charset="0"/>
                          </a:rPr>
                          <m:t>2</m:t>
                        </m:r>
                      </m:sup>
                    </m:sSup>
                    <m:r>
                      <a:rPr lang="en-GB" b="0" i="0" noProof="0" smtClean="0">
                        <a:latin typeface="Cambria Math" panose="02040503050406030204" pitchFamily="18" charset="0"/>
                      </a:rPr>
                      <m:t>)</m:t>
                    </m:r>
                  </m:oMath>
                </a14:m>
                <a:r>
                  <a:rPr lang="en-GB" noProof="0" dirty="0"/>
                  <a:t> is the QCD coupling. It encodes the strength of interactions. It decreases for large </a:t>
                </a:r>
                <a14:m>
                  <m:oMath xmlns:m="http://schemas.openxmlformats.org/officeDocument/2006/math">
                    <m:sSup>
                      <m:sSupPr>
                        <m:ctrlPr>
                          <a:rPr lang="en-GB" b="0" i="1" noProof="0" smtClean="0">
                            <a:latin typeface="Cambria Math" panose="02040503050406030204" pitchFamily="18" charset="0"/>
                          </a:rPr>
                        </m:ctrlPr>
                      </m:sSupPr>
                      <m:e>
                        <m:r>
                          <a:rPr lang="en-GB" b="0" i="1" noProof="0" smtClean="0">
                            <a:latin typeface="Cambria Math" panose="02040503050406030204" pitchFamily="18" charset="0"/>
                          </a:rPr>
                          <m:t>𝑄</m:t>
                        </m:r>
                      </m:e>
                      <m:sup>
                        <m:r>
                          <a:rPr lang="en-GB" b="0" i="1" noProof="0" smtClean="0">
                            <a:latin typeface="Cambria Math" panose="02040503050406030204" pitchFamily="18" charset="0"/>
                          </a:rPr>
                          <m:t>2</m:t>
                        </m:r>
                      </m:sup>
                    </m:sSup>
                  </m:oMath>
                </a14:m>
                <a:r>
                  <a:rPr lang="en-GB" noProof="0" dirty="0"/>
                  <a:t> due to asymptotic freedom. </a:t>
                </a:r>
              </a:p>
              <a:p>
                <a:r>
                  <a:rPr lang="en-GB" noProof="0" dirty="0"/>
                  <a:t>When using perturbation theory (</a:t>
                </a:r>
                <a:r>
                  <a:rPr lang="en-GB" noProof="0" dirty="0" err="1"/>
                  <a:t>pQCD</a:t>
                </a:r>
                <a:r>
                  <a:rPr lang="en-GB" noProof="0" dirty="0"/>
                  <a:t>), the coupling is renormalised as </a:t>
                </a:r>
                <a14:m>
                  <m:oMath xmlns:m="http://schemas.openxmlformats.org/officeDocument/2006/math">
                    <m:sSub>
                      <m:sSubPr>
                        <m:ctrlPr>
                          <a:rPr lang="en-GB" b="0" i="1" noProof="0" smtClean="0">
                            <a:latin typeface="Cambria Math" panose="02040503050406030204" pitchFamily="18" charset="0"/>
                          </a:rPr>
                        </m:ctrlPr>
                      </m:sSubPr>
                      <m:e>
                        <m:r>
                          <a:rPr lang="en-GB" b="0" i="1" noProof="0" smtClean="0">
                            <a:latin typeface="Cambria Math" panose="02040503050406030204" pitchFamily="18" charset="0"/>
                          </a:rPr>
                          <m:t>𝛼</m:t>
                        </m:r>
                      </m:e>
                      <m:sub>
                        <m:r>
                          <a:rPr lang="en-GB" b="0" i="1" noProof="0" smtClean="0">
                            <a:latin typeface="Cambria Math" panose="02040503050406030204" pitchFamily="18" charset="0"/>
                          </a:rPr>
                          <m:t>𝑠</m:t>
                        </m:r>
                      </m:sub>
                    </m:sSub>
                    <m:d>
                      <m:dPr>
                        <m:ctrlPr>
                          <a:rPr lang="en-GB" b="0" i="1" noProof="0" smtClean="0">
                            <a:latin typeface="Cambria Math" panose="02040503050406030204" pitchFamily="18" charset="0"/>
                          </a:rPr>
                        </m:ctrlPr>
                      </m:dPr>
                      <m:e>
                        <m:sSup>
                          <m:sSupPr>
                            <m:ctrlPr>
                              <a:rPr lang="en-GB" b="0" i="1" noProof="0" smtClean="0">
                                <a:latin typeface="Cambria Math" panose="02040503050406030204" pitchFamily="18" charset="0"/>
                              </a:rPr>
                            </m:ctrlPr>
                          </m:sSupPr>
                          <m:e>
                            <m:r>
                              <a:rPr lang="en-GB" b="0" i="1" noProof="0" smtClean="0">
                                <a:latin typeface="Cambria Math" panose="02040503050406030204" pitchFamily="18" charset="0"/>
                              </a:rPr>
                              <m:t>𝜇</m:t>
                            </m:r>
                          </m:e>
                          <m:sup>
                            <m:r>
                              <a:rPr lang="en-GB" b="0" i="1" noProof="0" smtClean="0">
                                <a:latin typeface="Cambria Math" panose="02040503050406030204" pitchFamily="18" charset="0"/>
                              </a:rPr>
                              <m:t>2</m:t>
                            </m:r>
                          </m:sup>
                        </m:sSup>
                      </m:e>
                    </m:d>
                    <m:r>
                      <a:rPr lang="en-GB" b="0" i="0" noProof="0" smtClean="0">
                        <a:latin typeface="Cambria Math" panose="02040503050406030204" pitchFamily="18" charset="0"/>
                      </a:rPr>
                      <m:t>,</m:t>
                    </m:r>
                  </m:oMath>
                </a14:m>
                <a:r>
                  <a:rPr lang="en-GB" noProof="0" dirty="0"/>
                  <a:t> a function of renormalisation scale </a:t>
                </a:r>
                <a14:m>
                  <m:oMath xmlns:m="http://schemas.openxmlformats.org/officeDocument/2006/math">
                    <m:r>
                      <a:rPr lang="en-GB" b="0" i="1" noProof="0" smtClean="0">
                        <a:latin typeface="Cambria Math" panose="02040503050406030204" pitchFamily="18" charset="0"/>
                      </a:rPr>
                      <m:t>𝜇</m:t>
                    </m:r>
                  </m:oMath>
                </a14:m>
                <a:r>
                  <a:rPr lang="en-GB" noProof="0" dirty="0"/>
                  <a:t> from a renormalisation scheme. It satisfies the RGE:</a:t>
                </a:r>
              </a:p>
              <a:p>
                <a:endParaRPr lang="en-GB" noProof="0" dirty="0"/>
              </a:p>
              <a:p>
                <a:endParaRPr lang="en-GB" noProof="0" dirty="0"/>
              </a:p>
              <a:p>
                <a:r>
                  <a:rPr lang="en-GB" noProof="0" dirty="0" err="1"/>
                  <a:t>pQCD</a:t>
                </a:r>
                <a:r>
                  <a:rPr lang="en-GB" noProof="0" dirty="0"/>
                  <a:t> predicts the appearance of (unphysical) Landau singularities at low </a:t>
                </a:r>
                <a14:m>
                  <m:oMath xmlns:m="http://schemas.openxmlformats.org/officeDocument/2006/math">
                    <m:sSup>
                      <m:sSupPr>
                        <m:ctrlPr>
                          <a:rPr lang="en-GB" b="0" i="1" noProof="0" smtClean="0">
                            <a:latin typeface="Cambria Math" panose="02040503050406030204" pitchFamily="18" charset="0"/>
                          </a:rPr>
                        </m:ctrlPr>
                      </m:sSupPr>
                      <m:e>
                        <m:r>
                          <a:rPr lang="en-GB" b="0" i="1" noProof="0" smtClean="0">
                            <a:latin typeface="Cambria Math" panose="02040503050406030204" pitchFamily="18" charset="0"/>
                          </a:rPr>
                          <m:t>𝑄</m:t>
                        </m:r>
                      </m:e>
                      <m:sup>
                        <m:r>
                          <a:rPr lang="en-GB" b="0" i="1" noProof="0" smtClean="0">
                            <a:latin typeface="Cambria Math" panose="02040503050406030204" pitchFamily="18" charset="0"/>
                          </a:rPr>
                          <m:t>2</m:t>
                        </m:r>
                      </m:sup>
                    </m:sSup>
                  </m:oMath>
                </a14:m>
                <a:r>
                  <a:rPr lang="en-GB" noProof="0" dirty="0"/>
                  <a:t> where the coupling becomes infinite, which spoils the expected holomorphic behaviour of observables.</a:t>
                </a:r>
              </a:p>
            </p:txBody>
          </p:sp>
        </mc:Choice>
        <mc:Fallback xmlns="">
          <p:sp>
            <p:nvSpPr>
              <p:cNvPr id="3" name="Marcador de contenido 2">
                <a:extLst>
                  <a:ext uri="{FF2B5EF4-FFF2-40B4-BE49-F238E27FC236}">
                    <a16:creationId xmlns:a16="http://schemas.microsoft.com/office/drawing/2014/main" id="{2F12E9A8-1D7E-49BB-8BF6-810D39388092}"/>
                  </a:ext>
                </a:extLst>
              </p:cNvPr>
              <p:cNvSpPr>
                <a:spLocks noGrp="1" noRot="1" noChangeAspect="1" noMove="1" noResize="1" noEditPoints="1" noAdjustHandles="1" noChangeArrowheads="1" noChangeShapeType="1" noTextEdit="1"/>
              </p:cNvSpPr>
              <p:nvPr>
                <p:ph idx="1"/>
              </p:nvPr>
            </p:nvSpPr>
            <p:spPr>
              <a:xfrm>
                <a:off x="581192" y="2180497"/>
                <a:ext cx="11029615" cy="4193008"/>
              </a:xfrm>
              <a:blipFill>
                <a:blip r:embed="rId2"/>
                <a:stretch>
                  <a:fillRect l="-221"/>
                </a:stretch>
              </a:blipFill>
            </p:spPr>
            <p:txBody>
              <a:bodyPr/>
              <a:lstStyle/>
              <a:p>
                <a:r>
                  <a:rPr lang="en-GB">
                    <a:noFill/>
                  </a:rPr>
                  <a:t> </a:t>
                </a:r>
              </a:p>
            </p:txBody>
          </p:sp>
        </mc:Fallback>
      </mc:AlternateContent>
      <p:sp>
        <p:nvSpPr>
          <p:cNvPr id="4" name="Marcador de número de diapositiva 3">
            <a:extLst>
              <a:ext uri="{FF2B5EF4-FFF2-40B4-BE49-F238E27FC236}">
                <a16:creationId xmlns:a16="http://schemas.microsoft.com/office/drawing/2014/main" id="{FCA854CF-FA45-215B-EDF6-9C860E3326A4}"/>
              </a:ext>
            </a:extLst>
          </p:cNvPr>
          <p:cNvSpPr>
            <a:spLocks noGrp="1"/>
          </p:cNvSpPr>
          <p:nvPr>
            <p:ph type="sldNum" sz="quarter" idx="12"/>
          </p:nvPr>
        </p:nvSpPr>
        <p:spPr/>
        <p:txBody>
          <a:bodyPr/>
          <a:lstStyle/>
          <a:p>
            <a:fld id="{45584243-A0BF-4E91-9345-196C264D4CCC}" type="slidenum">
              <a:rPr lang="en-GB" noProof="0" smtClean="0"/>
              <a:t>3</a:t>
            </a:fld>
            <a:endParaRPr lang="en-GB" noProof="0" dirty="0"/>
          </a:p>
        </p:txBody>
      </p:sp>
      <p:pic>
        <p:nvPicPr>
          <p:cNvPr id="6" name="Imagen 5">
            <a:extLst>
              <a:ext uri="{FF2B5EF4-FFF2-40B4-BE49-F238E27FC236}">
                <a16:creationId xmlns:a16="http://schemas.microsoft.com/office/drawing/2014/main" id="{F714E3D5-A9A8-4C4D-5EAF-596F68899AED}"/>
              </a:ext>
            </a:extLst>
          </p:cNvPr>
          <p:cNvPicPr>
            <a:picLocks noChangeAspect="1"/>
          </p:cNvPicPr>
          <p:nvPr/>
        </p:nvPicPr>
        <p:blipFill>
          <a:blip r:embed="rId3"/>
          <a:stretch>
            <a:fillRect/>
          </a:stretch>
        </p:blipFill>
        <p:spPr>
          <a:xfrm>
            <a:off x="2039063" y="1943101"/>
            <a:ext cx="8113872" cy="973458"/>
          </a:xfrm>
          <a:prstGeom prst="rect">
            <a:avLst/>
          </a:prstGeom>
        </p:spPr>
      </p:pic>
      <p:pic>
        <p:nvPicPr>
          <p:cNvPr id="8" name="Imagen 7">
            <a:extLst>
              <a:ext uri="{FF2B5EF4-FFF2-40B4-BE49-F238E27FC236}">
                <a16:creationId xmlns:a16="http://schemas.microsoft.com/office/drawing/2014/main" id="{934CEE7A-7A74-256B-F7C5-B661757CEB5E}"/>
              </a:ext>
            </a:extLst>
          </p:cNvPr>
          <p:cNvPicPr>
            <a:picLocks noChangeAspect="1"/>
          </p:cNvPicPr>
          <p:nvPr/>
        </p:nvPicPr>
        <p:blipFill>
          <a:blip r:embed="rId4"/>
          <a:stretch>
            <a:fillRect/>
          </a:stretch>
        </p:blipFill>
        <p:spPr>
          <a:xfrm>
            <a:off x="3476605" y="4277001"/>
            <a:ext cx="5238788" cy="795343"/>
          </a:xfrm>
          <a:prstGeom prst="rect">
            <a:avLst/>
          </a:prstGeom>
        </p:spPr>
      </p:pic>
    </p:spTree>
    <p:extLst>
      <p:ext uri="{BB962C8B-B14F-4D97-AF65-F5344CB8AC3E}">
        <p14:creationId xmlns:p14="http://schemas.microsoft.com/office/powerpoint/2010/main" val="16392370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9CC42E0-2038-4869-F449-933A5C4F2713}"/>
              </a:ext>
            </a:extLst>
          </p:cNvPr>
          <p:cNvSpPr>
            <a:spLocks noGrp="1"/>
          </p:cNvSpPr>
          <p:nvPr>
            <p:ph type="title"/>
          </p:nvPr>
        </p:nvSpPr>
        <p:spPr/>
        <p:txBody>
          <a:bodyPr/>
          <a:lstStyle/>
          <a:p>
            <a:r>
              <a:rPr lang="en-GB" b="1" noProof="0" dirty="0"/>
              <a:t>Divergent Series</a:t>
            </a:r>
          </a:p>
        </p:txBody>
      </p:sp>
      <p:sp>
        <p:nvSpPr>
          <p:cNvPr id="3" name="Marcador de contenido 2">
            <a:extLst>
              <a:ext uri="{FF2B5EF4-FFF2-40B4-BE49-F238E27FC236}">
                <a16:creationId xmlns:a16="http://schemas.microsoft.com/office/drawing/2014/main" id="{003901E7-9A3B-16F9-7694-9C1B9B3DD23C}"/>
              </a:ext>
            </a:extLst>
          </p:cNvPr>
          <p:cNvSpPr>
            <a:spLocks noGrp="1"/>
          </p:cNvSpPr>
          <p:nvPr>
            <p:ph idx="1"/>
          </p:nvPr>
        </p:nvSpPr>
        <p:spPr>
          <a:xfrm>
            <a:off x="581192" y="2176984"/>
            <a:ext cx="11029615" cy="3678303"/>
          </a:xfrm>
        </p:spPr>
        <p:txBody>
          <a:bodyPr>
            <a:normAutofit/>
          </a:bodyPr>
          <a:lstStyle/>
          <a:p>
            <a:r>
              <a:rPr lang="en-GB" sz="2000" noProof="0" dirty="0"/>
              <a:t>In QFTs, observables can be expressed as series expansion in terms of the coupling such as:</a:t>
            </a:r>
          </a:p>
          <a:p>
            <a:endParaRPr lang="en-GB" sz="2000" noProof="0" dirty="0"/>
          </a:p>
          <a:p>
            <a:endParaRPr lang="en-GB" sz="2000" noProof="0" dirty="0"/>
          </a:p>
          <a:p>
            <a:r>
              <a:rPr lang="en-GB" sz="2000" noProof="0" dirty="0"/>
              <a:t>These series are usually divergent independently of the coupling itself:</a:t>
            </a:r>
          </a:p>
          <a:p>
            <a:endParaRPr lang="en-GB" sz="2000" noProof="0" dirty="0"/>
          </a:p>
          <a:p>
            <a:r>
              <a:rPr lang="en-GB" sz="2000" noProof="0" dirty="0"/>
              <a:t>As we do not know </a:t>
            </a:r>
            <a:r>
              <a:rPr lang="en-GB" sz="2000" i="1" noProof="0" dirty="0"/>
              <a:t>R</a:t>
            </a:r>
            <a:r>
              <a:rPr lang="en-GB" sz="2000" noProof="0" dirty="0"/>
              <a:t> non-perturbatively, we can use this expansion as a good approximation for the perturbative regime, but simply adding more terms does not give better predictions past a certain point and thus it is required to introduce </a:t>
            </a:r>
            <a:r>
              <a:rPr lang="en-GB" sz="2000" i="1" noProof="0" dirty="0"/>
              <a:t>summations</a:t>
            </a:r>
            <a:r>
              <a:rPr lang="en-GB" sz="2000" noProof="0" dirty="0"/>
              <a:t> of the series, such as the Borel Transform.</a:t>
            </a:r>
          </a:p>
        </p:txBody>
      </p:sp>
      <p:sp>
        <p:nvSpPr>
          <p:cNvPr id="4" name="Marcador de número de diapositiva 3">
            <a:extLst>
              <a:ext uri="{FF2B5EF4-FFF2-40B4-BE49-F238E27FC236}">
                <a16:creationId xmlns:a16="http://schemas.microsoft.com/office/drawing/2014/main" id="{905BAF7A-A8BC-E4E1-4A4D-703B4606E846}"/>
              </a:ext>
            </a:extLst>
          </p:cNvPr>
          <p:cNvSpPr>
            <a:spLocks noGrp="1"/>
          </p:cNvSpPr>
          <p:nvPr>
            <p:ph type="sldNum" sz="quarter" idx="12"/>
          </p:nvPr>
        </p:nvSpPr>
        <p:spPr/>
        <p:txBody>
          <a:bodyPr/>
          <a:lstStyle/>
          <a:p>
            <a:fld id="{45584243-A0BF-4E91-9345-196C264D4CCC}" type="slidenum">
              <a:rPr lang="en-GB" noProof="0" smtClean="0"/>
              <a:t>4</a:t>
            </a:fld>
            <a:endParaRPr lang="en-GB" noProof="0" dirty="0"/>
          </a:p>
        </p:txBody>
      </p:sp>
      <p:pic>
        <p:nvPicPr>
          <p:cNvPr id="6" name="Imagen 5">
            <a:extLst>
              <a:ext uri="{FF2B5EF4-FFF2-40B4-BE49-F238E27FC236}">
                <a16:creationId xmlns:a16="http://schemas.microsoft.com/office/drawing/2014/main" id="{243A0EFE-A85F-C3C0-8348-9CE392124397}"/>
              </a:ext>
            </a:extLst>
          </p:cNvPr>
          <p:cNvPicPr>
            <a:picLocks noChangeAspect="1"/>
          </p:cNvPicPr>
          <p:nvPr/>
        </p:nvPicPr>
        <p:blipFill>
          <a:blip r:embed="rId3"/>
          <a:stretch>
            <a:fillRect/>
          </a:stretch>
        </p:blipFill>
        <p:spPr>
          <a:xfrm>
            <a:off x="5510175" y="2826327"/>
            <a:ext cx="1432487" cy="795241"/>
          </a:xfrm>
          <a:prstGeom prst="rect">
            <a:avLst/>
          </a:prstGeom>
        </p:spPr>
      </p:pic>
      <p:pic>
        <p:nvPicPr>
          <p:cNvPr id="8" name="Imagen 7">
            <a:extLst>
              <a:ext uri="{FF2B5EF4-FFF2-40B4-BE49-F238E27FC236}">
                <a16:creationId xmlns:a16="http://schemas.microsoft.com/office/drawing/2014/main" id="{7E8321F4-3462-E39A-6952-4C48ACD25853}"/>
              </a:ext>
            </a:extLst>
          </p:cNvPr>
          <p:cNvPicPr>
            <a:picLocks noChangeAspect="1"/>
          </p:cNvPicPr>
          <p:nvPr/>
        </p:nvPicPr>
        <p:blipFill>
          <a:blip r:embed="rId4"/>
          <a:stretch>
            <a:fillRect/>
          </a:stretch>
        </p:blipFill>
        <p:spPr>
          <a:xfrm>
            <a:off x="8528135" y="3600250"/>
            <a:ext cx="2273064" cy="795241"/>
          </a:xfrm>
          <a:prstGeom prst="rect">
            <a:avLst/>
          </a:prstGeom>
        </p:spPr>
      </p:pic>
      <p:pic>
        <p:nvPicPr>
          <p:cNvPr id="10" name="Imagen 9">
            <a:extLst>
              <a:ext uri="{FF2B5EF4-FFF2-40B4-BE49-F238E27FC236}">
                <a16:creationId xmlns:a16="http://schemas.microsoft.com/office/drawing/2014/main" id="{0AB2DB2B-1F43-8E4A-28E4-EC535D0A467B}"/>
              </a:ext>
            </a:extLst>
          </p:cNvPr>
          <p:cNvPicPr>
            <a:picLocks noChangeAspect="1"/>
          </p:cNvPicPr>
          <p:nvPr/>
        </p:nvPicPr>
        <p:blipFill>
          <a:blip r:embed="rId5"/>
          <a:stretch>
            <a:fillRect/>
          </a:stretch>
        </p:blipFill>
        <p:spPr>
          <a:xfrm>
            <a:off x="2003200" y="5659159"/>
            <a:ext cx="4050499" cy="795235"/>
          </a:xfrm>
          <a:prstGeom prst="rect">
            <a:avLst/>
          </a:prstGeom>
        </p:spPr>
      </p:pic>
      <p:pic>
        <p:nvPicPr>
          <p:cNvPr id="12" name="Imagen 11">
            <a:extLst>
              <a:ext uri="{FF2B5EF4-FFF2-40B4-BE49-F238E27FC236}">
                <a16:creationId xmlns:a16="http://schemas.microsoft.com/office/drawing/2014/main" id="{61969AE8-C060-799B-7D7F-15C942C78D32}"/>
              </a:ext>
            </a:extLst>
          </p:cNvPr>
          <p:cNvPicPr>
            <a:picLocks noChangeAspect="1"/>
          </p:cNvPicPr>
          <p:nvPr/>
        </p:nvPicPr>
        <p:blipFill>
          <a:blip r:embed="rId6"/>
          <a:stretch>
            <a:fillRect/>
          </a:stretch>
        </p:blipFill>
        <p:spPr>
          <a:xfrm>
            <a:off x="7321779" y="5550478"/>
            <a:ext cx="2867021" cy="925894"/>
          </a:xfrm>
          <a:prstGeom prst="rect">
            <a:avLst/>
          </a:prstGeom>
        </p:spPr>
      </p:pic>
      <p:cxnSp>
        <p:nvCxnSpPr>
          <p:cNvPr id="14" name="Conector recto de flecha 13">
            <a:extLst>
              <a:ext uri="{FF2B5EF4-FFF2-40B4-BE49-F238E27FC236}">
                <a16:creationId xmlns:a16="http://schemas.microsoft.com/office/drawing/2014/main" id="{CFCEA18A-36A8-25F4-0851-29D4CE42D517}"/>
              </a:ext>
            </a:extLst>
          </p:cNvPr>
          <p:cNvCxnSpPr/>
          <p:nvPr/>
        </p:nvCxnSpPr>
        <p:spPr>
          <a:xfrm>
            <a:off x="6267568" y="6042404"/>
            <a:ext cx="93465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840227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BAD28C9-841D-BAAD-52F5-63A20CB85BB5}"/>
              </a:ext>
            </a:extLst>
          </p:cNvPr>
          <p:cNvSpPr>
            <a:spLocks noGrp="1"/>
          </p:cNvSpPr>
          <p:nvPr>
            <p:ph type="title"/>
          </p:nvPr>
        </p:nvSpPr>
        <p:spPr/>
        <p:txBody>
          <a:bodyPr/>
          <a:lstStyle/>
          <a:p>
            <a:r>
              <a:rPr lang="es-CL" b="1" dirty="0"/>
              <a:t>RENORMALONS</a:t>
            </a:r>
          </a:p>
        </p:txBody>
      </p:sp>
      <p:sp>
        <p:nvSpPr>
          <p:cNvPr id="3" name="Marcador de contenido 2">
            <a:extLst>
              <a:ext uri="{FF2B5EF4-FFF2-40B4-BE49-F238E27FC236}">
                <a16:creationId xmlns:a16="http://schemas.microsoft.com/office/drawing/2014/main" id="{820353B9-D589-1650-9B42-13CFE62EF18F}"/>
              </a:ext>
            </a:extLst>
          </p:cNvPr>
          <p:cNvSpPr>
            <a:spLocks noGrp="1"/>
          </p:cNvSpPr>
          <p:nvPr>
            <p:ph idx="1"/>
          </p:nvPr>
        </p:nvSpPr>
        <p:spPr>
          <a:xfrm>
            <a:off x="581192" y="2029576"/>
            <a:ext cx="10917976" cy="4584288"/>
          </a:xfrm>
        </p:spPr>
        <p:txBody>
          <a:bodyPr/>
          <a:lstStyle/>
          <a:p>
            <a:r>
              <a:rPr lang="en-US" dirty="0"/>
              <a:t>The Borel integral may not always be well defined, and can have singularities in its correspondent (complex) plane, which reflect and encode the inherent divergence of the original series</a:t>
            </a:r>
            <a:r>
              <a:rPr lang="es-CL" dirty="0"/>
              <a:t>. </a:t>
            </a:r>
          </a:p>
          <a:p>
            <a:r>
              <a:rPr lang="en-US" dirty="0"/>
              <a:t>These singularities in the Borel plane that can be found in observables are called </a:t>
            </a:r>
            <a:r>
              <a:rPr lang="en-US" b="1" dirty="0"/>
              <a:t>renormalons</a:t>
            </a:r>
            <a:r>
              <a:rPr lang="en-US" dirty="0"/>
              <a:t>.  Originally, they were found in contributions to correlators (for the Adler function in the case of this example) in diagrams such as:</a:t>
            </a:r>
          </a:p>
          <a:p>
            <a:endParaRPr lang="es-CL" dirty="0"/>
          </a:p>
          <a:p>
            <a:endParaRPr lang="es-CL" dirty="0"/>
          </a:p>
          <a:p>
            <a:endParaRPr lang="es-CL" dirty="0"/>
          </a:p>
          <a:p>
            <a:r>
              <a:rPr lang="en-US" dirty="0"/>
              <a:t>Renormalons </a:t>
            </a:r>
            <a:r>
              <a:rPr lang="en-US" i="1" dirty="0"/>
              <a:t>do not always give</a:t>
            </a:r>
            <a:r>
              <a:rPr lang="en-US" dirty="0"/>
              <a:t> contributions of this kind, but these are illustrative.</a:t>
            </a:r>
            <a:endParaRPr lang="es-CL" dirty="0"/>
          </a:p>
          <a:p>
            <a:r>
              <a:rPr lang="en-US" dirty="0"/>
              <a:t>It’s the knowledge of the location of the renormalons for different observables what motivates their use in phenomenological methods such as the Sum Rule approach to obtain more information that what can be had from simple use of the truncated series.</a:t>
            </a:r>
            <a:endParaRPr lang="es-CL" i="1" dirty="0"/>
          </a:p>
        </p:txBody>
      </p:sp>
      <p:sp>
        <p:nvSpPr>
          <p:cNvPr id="4" name="Marcador de número de diapositiva 3">
            <a:extLst>
              <a:ext uri="{FF2B5EF4-FFF2-40B4-BE49-F238E27FC236}">
                <a16:creationId xmlns:a16="http://schemas.microsoft.com/office/drawing/2014/main" id="{30AFF737-3573-D90E-EE7A-A1909597995C}"/>
              </a:ext>
            </a:extLst>
          </p:cNvPr>
          <p:cNvSpPr>
            <a:spLocks noGrp="1"/>
          </p:cNvSpPr>
          <p:nvPr>
            <p:ph type="sldNum" sz="quarter" idx="12"/>
          </p:nvPr>
        </p:nvSpPr>
        <p:spPr/>
        <p:txBody>
          <a:bodyPr/>
          <a:lstStyle/>
          <a:p>
            <a:fld id="{45584243-A0BF-4E91-9345-196C264D4CCC}" type="slidenum">
              <a:rPr lang="es-CL" smtClean="0"/>
              <a:t>5</a:t>
            </a:fld>
            <a:endParaRPr lang="es-CL"/>
          </a:p>
        </p:txBody>
      </p:sp>
      <p:pic>
        <p:nvPicPr>
          <p:cNvPr id="6" name="Imagen 5">
            <a:extLst>
              <a:ext uri="{FF2B5EF4-FFF2-40B4-BE49-F238E27FC236}">
                <a16:creationId xmlns:a16="http://schemas.microsoft.com/office/drawing/2014/main" id="{B9A41A6D-2832-18AD-B0AF-AE8CCC5D85B4}"/>
              </a:ext>
            </a:extLst>
          </p:cNvPr>
          <p:cNvPicPr>
            <a:picLocks noChangeAspect="1"/>
          </p:cNvPicPr>
          <p:nvPr/>
        </p:nvPicPr>
        <p:blipFill>
          <a:blip r:embed="rId3"/>
          <a:stretch>
            <a:fillRect/>
          </a:stretch>
        </p:blipFill>
        <p:spPr>
          <a:xfrm>
            <a:off x="1432583" y="3850972"/>
            <a:ext cx="4479024" cy="1222035"/>
          </a:xfrm>
          <a:prstGeom prst="rect">
            <a:avLst/>
          </a:prstGeom>
        </p:spPr>
      </p:pic>
      <p:cxnSp>
        <p:nvCxnSpPr>
          <p:cNvPr id="8" name="Conector recto de flecha 7">
            <a:extLst>
              <a:ext uri="{FF2B5EF4-FFF2-40B4-BE49-F238E27FC236}">
                <a16:creationId xmlns:a16="http://schemas.microsoft.com/office/drawing/2014/main" id="{6152DBAC-C330-9C11-92E3-166293B1A1DD}"/>
              </a:ext>
            </a:extLst>
          </p:cNvPr>
          <p:cNvCxnSpPr/>
          <p:nvPr/>
        </p:nvCxnSpPr>
        <p:spPr>
          <a:xfrm>
            <a:off x="6096000" y="4461989"/>
            <a:ext cx="63919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0" name="Imagen 9">
            <a:extLst>
              <a:ext uri="{FF2B5EF4-FFF2-40B4-BE49-F238E27FC236}">
                <a16:creationId xmlns:a16="http://schemas.microsoft.com/office/drawing/2014/main" id="{FB885A51-179D-EB32-7AA9-9FA84E0E45FA}"/>
              </a:ext>
            </a:extLst>
          </p:cNvPr>
          <p:cNvPicPr>
            <a:picLocks noChangeAspect="1"/>
          </p:cNvPicPr>
          <p:nvPr/>
        </p:nvPicPr>
        <p:blipFill>
          <a:blip r:embed="rId4"/>
          <a:stretch>
            <a:fillRect/>
          </a:stretch>
        </p:blipFill>
        <p:spPr>
          <a:xfrm>
            <a:off x="6919583" y="3951488"/>
            <a:ext cx="4579585" cy="1021002"/>
          </a:xfrm>
          <a:prstGeom prst="rect">
            <a:avLst/>
          </a:prstGeom>
        </p:spPr>
      </p:pic>
      <p:sp>
        <p:nvSpPr>
          <p:cNvPr id="5" name="CuadroTexto 4">
            <a:extLst>
              <a:ext uri="{FF2B5EF4-FFF2-40B4-BE49-F238E27FC236}">
                <a16:creationId xmlns:a16="http://schemas.microsoft.com/office/drawing/2014/main" id="{8F4FF7E8-28BF-4497-6523-A5E5D621FEE0}"/>
              </a:ext>
            </a:extLst>
          </p:cNvPr>
          <p:cNvSpPr txBox="1"/>
          <p:nvPr/>
        </p:nvSpPr>
        <p:spPr>
          <a:xfrm>
            <a:off x="5967426" y="4821169"/>
            <a:ext cx="2012791" cy="261610"/>
          </a:xfrm>
          <a:prstGeom prst="rect">
            <a:avLst/>
          </a:prstGeom>
          <a:noFill/>
        </p:spPr>
        <p:txBody>
          <a:bodyPr wrap="square" rtlCol="0">
            <a:spAutoFit/>
          </a:bodyPr>
          <a:lstStyle/>
          <a:p>
            <a:r>
              <a:rPr lang="en-GB" sz="1050" dirty="0"/>
              <a:t>M. Beneke, 1999.</a:t>
            </a:r>
          </a:p>
        </p:txBody>
      </p:sp>
    </p:spTree>
    <p:extLst>
      <p:ext uri="{BB962C8B-B14F-4D97-AF65-F5344CB8AC3E}">
        <p14:creationId xmlns:p14="http://schemas.microsoft.com/office/powerpoint/2010/main" val="7396085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2F5F64B-A29F-1123-E70A-51AD0B741F55}"/>
              </a:ext>
            </a:extLst>
          </p:cNvPr>
          <p:cNvSpPr>
            <a:spLocks noGrp="1"/>
          </p:cNvSpPr>
          <p:nvPr>
            <p:ph type="title"/>
          </p:nvPr>
        </p:nvSpPr>
        <p:spPr/>
        <p:txBody>
          <a:bodyPr/>
          <a:lstStyle/>
          <a:p>
            <a:r>
              <a:rPr lang="en-GB" b="1" dirty="0"/>
              <a:t>Sum rules and why they are used</a:t>
            </a:r>
          </a:p>
        </p:txBody>
      </p:sp>
      <p:sp>
        <p:nvSpPr>
          <p:cNvPr id="3" name="Marcador de contenido 2">
            <a:extLst>
              <a:ext uri="{FF2B5EF4-FFF2-40B4-BE49-F238E27FC236}">
                <a16:creationId xmlns:a16="http://schemas.microsoft.com/office/drawing/2014/main" id="{D6EF5D99-CF30-5A6E-F028-4762F5E811BA}"/>
              </a:ext>
            </a:extLst>
          </p:cNvPr>
          <p:cNvSpPr>
            <a:spLocks noGrp="1"/>
          </p:cNvSpPr>
          <p:nvPr>
            <p:ph idx="1"/>
          </p:nvPr>
        </p:nvSpPr>
        <p:spPr>
          <a:xfrm>
            <a:off x="581192" y="1965278"/>
            <a:ext cx="11029615" cy="3893521"/>
          </a:xfrm>
        </p:spPr>
        <p:txBody>
          <a:bodyPr/>
          <a:lstStyle/>
          <a:p>
            <a:r>
              <a:rPr lang="en-GB" dirty="0"/>
              <a:t>Sum rules can be useful in bridging the low-energy regime to the usual perturbative regime of high energies by combining phenomenological and theoretical motivations. </a:t>
            </a:r>
          </a:p>
          <a:p>
            <a:r>
              <a:rPr lang="en-GB" dirty="0"/>
              <a:t>Their existence is very general, but they require careful use of approximations to remain physically well grounded.</a:t>
            </a:r>
          </a:p>
          <a:p>
            <a:r>
              <a:rPr lang="en-GB" dirty="0"/>
              <a:t>There are many, and are constructed from dispersion relations for the correlators of currents, based on singularity structure, such as:</a:t>
            </a:r>
          </a:p>
          <a:p>
            <a:pPr marL="0" indent="0">
              <a:buNone/>
            </a:pPr>
            <a:endParaRPr lang="en-GB" dirty="0"/>
          </a:p>
          <a:p>
            <a:r>
              <a:rPr lang="en-GB" dirty="0"/>
              <a:t>Here we can introduce a phenomenological angle by expressing the invariant function as something like (just as an example):</a:t>
            </a:r>
          </a:p>
          <a:p>
            <a:endParaRPr lang="en-GB" dirty="0"/>
          </a:p>
          <a:p>
            <a:r>
              <a:rPr lang="en-GB" dirty="0"/>
              <a:t>But a representation for this can also be constructed theoretically from an operator-product expansion:</a:t>
            </a:r>
          </a:p>
        </p:txBody>
      </p:sp>
      <p:sp>
        <p:nvSpPr>
          <p:cNvPr id="4" name="Marcador de número de diapositiva 3">
            <a:extLst>
              <a:ext uri="{FF2B5EF4-FFF2-40B4-BE49-F238E27FC236}">
                <a16:creationId xmlns:a16="http://schemas.microsoft.com/office/drawing/2014/main" id="{91304683-2C6A-527F-D42D-B87B49259D07}"/>
              </a:ext>
            </a:extLst>
          </p:cNvPr>
          <p:cNvSpPr>
            <a:spLocks noGrp="1"/>
          </p:cNvSpPr>
          <p:nvPr>
            <p:ph type="sldNum" sz="quarter" idx="12"/>
          </p:nvPr>
        </p:nvSpPr>
        <p:spPr/>
        <p:txBody>
          <a:bodyPr/>
          <a:lstStyle/>
          <a:p>
            <a:fld id="{45584243-A0BF-4E91-9345-196C264D4CCC}" type="slidenum">
              <a:rPr lang="es-CL" smtClean="0"/>
              <a:t>6</a:t>
            </a:fld>
            <a:endParaRPr lang="es-CL"/>
          </a:p>
        </p:txBody>
      </p:sp>
      <p:pic>
        <p:nvPicPr>
          <p:cNvPr id="6" name="Imagen 5">
            <a:extLst>
              <a:ext uri="{FF2B5EF4-FFF2-40B4-BE49-F238E27FC236}">
                <a16:creationId xmlns:a16="http://schemas.microsoft.com/office/drawing/2014/main" id="{F7CD42BA-A620-B28F-8460-F86FB5E5E4E6}"/>
              </a:ext>
            </a:extLst>
          </p:cNvPr>
          <p:cNvPicPr>
            <a:picLocks noChangeAspect="1"/>
          </p:cNvPicPr>
          <p:nvPr/>
        </p:nvPicPr>
        <p:blipFill>
          <a:blip r:embed="rId2"/>
          <a:srcRect t="13190" b="13081"/>
          <a:stretch>
            <a:fillRect/>
          </a:stretch>
        </p:blipFill>
        <p:spPr>
          <a:xfrm>
            <a:off x="4593738" y="3464145"/>
            <a:ext cx="5389599" cy="743803"/>
          </a:xfrm>
          <a:prstGeom prst="rect">
            <a:avLst/>
          </a:prstGeom>
        </p:spPr>
      </p:pic>
      <p:pic>
        <p:nvPicPr>
          <p:cNvPr id="8" name="Imagen 7">
            <a:extLst>
              <a:ext uri="{FF2B5EF4-FFF2-40B4-BE49-F238E27FC236}">
                <a16:creationId xmlns:a16="http://schemas.microsoft.com/office/drawing/2014/main" id="{E36FEC18-35E1-7E41-8FC3-87A627B70577}"/>
              </a:ext>
            </a:extLst>
          </p:cNvPr>
          <p:cNvPicPr>
            <a:picLocks noChangeAspect="1"/>
          </p:cNvPicPr>
          <p:nvPr/>
        </p:nvPicPr>
        <p:blipFill>
          <a:blip r:embed="rId3"/>
          <a:srcRect t="11230"/>
          <a:stretch>
            <a:fillRect/>
          </a:stretch>
        </p:blipFill>
        <p:spPr>
          <a:xfrm>
            <a:off x="4593738" y="4607561"/>
            <a:ext cx="5220972" cy="609987"/>
          </a:xfrm>
          <a:prstGeom prst="rect">
            <a:avLst/>
          </a:prstGeom>
        </p:spPr>
      </p:pic>
      <p:pic>
        <p:nvPicPr>
          <p:cNvPr id="10" name="Imagen 9">
            <a:extLst>
              <a:ext uri="{FF2B5EF4-FFF2-40B4-BE49-F238E27FC236}">
                <a16:creationId xmlns:a16="http://schemas.microsoft.com/office/drawing/2014/main" id="{9FC667C7-99D4-71FB-043E-5E40B49C31B7}"/>
              </a:ext>
            </a:extLst>
          </p:cNvPr>
          <p:cNvPicPr>
            <a:picLocks noChangeAspect="1"/>
          </p:cNvPicPr>
          <p:nvPr/>
        </p:nvPicPr>
        <p:blipFill>
          <a:blip r:embed="rId4"/>
          <a:stretch>
            <a:fillRect/>
          </a:stretch>
        </p:blipFill>
        <p:spPr>
          <a:xfrm>
            <a:off x="3686700" y="5720633"/>
            <a:ext cx="4818597" cy="774976"/>
          </a:xfrm>
          <a:prstGeom prst="rect">
            <a:avLst/>
          </a:prstGeom>
        </p:spPr>
      </p:pic>
    </p:spTree>
    <p:extLst>
      <p:ext uri="{BB962C8B-B14F-4D97-AF65-F5344CB8AC3E}">
        <p14:creationId xmlns:p14="http://schemas.microsoft.com/office/powerpoint/2010/main" val="42673387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28F5470E-DACC-1477-0B8D-1094CC25F197}"/>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8D4E3781-A1FA-FF2B-F539-A2A0E78B8741}"/>
              </a:ext>
            </a:extLst>
          </p:cNvPr>
          <p:cNvSpPr>
            <a:spLocks noGrp="1"/>
          </p:cNvSpPr>
          <p:nvPr>
            <p:ph type="title"/>
          </p:nvPr>
        </p:nvSpPr>
        <p:spPr/>
        <p:txBody>
          <a:bodyPr/>
          <a:lstStyle/>
          <a:p>
            <a:r>
              <a:rPr lang="en-GB" b="1" dirty="0"/>
              <a:t>Sum rules and why they are used II</a:t>
            </a:r>
          </a:p>
        </p:txBody>
      </p:sp>
      <p:sp>
        <p:nvSpPr>
          <p:cNvPr id="3" name="Marcador de contenido 2">
            <a:extLst>
              <a:ext uri="{FF2B5EF4-FFF2-40B4-BE49-F238E27FC236}">
                <a16:creationId xmlns:a16="http://schemas.microsoft.com/office/drawing/2014/main" id="{D7F80B10-1A70-E9B5-3D72-D9162F673E8A}"/>
              </a:ext>
            </a:extLst>
          </p:cNvPr>
          <p:cNvSpPr>
            <a:spLocks noGrp="1"/>
          </p:cNvSpPr>
          <p:nvPr>
            <p:ph idx="1"/>
          </p:nvPr>
        </p:nvSpPr>
        <p:spPr>
          <a:xfrm>
            <a:off x="581192" y="1965278"/>
            <a:ext cx="11029615" cy="4190566"/>
          </a:xfrm>
        </p:spPr>
        <p:txBody>
          <a:bodyPr/>
          <a:lstStyle/>
          <a:p>
            <a:r>
              <a:rPr lang="en-GB" dirty="0"/>
              <a:t>From all this, using certain assumptions when constructing these expressions, both approaches can be equated to obtain something solvable:</a:t>
            </a:r>
          </a:p>
          <a:p>
            <a:pPr marL="0" indent="0">
              <a:buNone/>
            </a:pPr>
            <a:endParaRPr lang="en-GB" dirty="0"/>
          </a:p>
          <a:p>
            <a:r>
              <a:rPr lang="en-GB" dirty="0"/>
              <a:t>This is not analysed directly but its Borel transform can be (to satisfy the assumptions made). The OPE must be taken up to the order we may need, where higher dimension terms will be suppressed. This is useful as we can then think of it’s first term as purely perturbative and each subsequent term as representing solely higher dimension (non-perturbative) contributions.</a:t>
            </a:r>
          </a:p>
          <a:p>
            <a:r>
              <a:rPr lang="en-GB" dirty="0"/>
              <a:t>This is where the renormalon-based approach comes in, </a:t>
            </a:r>
            <a:r>
              <a:rPr lang="en-US" dirty="0"/>
              <a:t>being a specific method for the evaluation of QCD observables, as through the knowledge of the renormalon structure for a given observable we have information enough to use in the </a:t>
            </a:r>
            <a:r>
              <a:rPr lang="en-US" dirty="0" err="1"/>
              <a:t>l.h.s</a:t>
            </a:r>
            <a:r>
              <a:rPr lang="en-US" dirty="0"/>
              <a:t>., and through the OPE we have for the r.h.s.</a:t>
            </a:r>
            <a:endParaRPr lang="en-GB" dirty="0"/>
          </a:p>
          <a:p>
            <a:endParaRPr lang="en-GB" dirty="0"/>
          </a:p>
          <a:p>
            <a:endParaRPr lang="en-GB" dirty="0"/>
          </a:p>
        </p:txBody>
      </p:sp>
      <p:sp>
        <p:nvSpPr>
          <p:cNvPr id="4" name="Marcador de número de diapositiva 3">
            <a:extLst>
              <a:ext uri="{FF2B5EF4-FFF2-40B4-BE49-F238E27FC236}">
                <a16:creationId xmlns:a16="http://schemas.microsoft.com/office/drawing/2014/main" id="{58F4AF32-1ED8-B502-24AF-5B7E928ECC37}"/>
              </a:ext>
            </a:extLst>
          </p:cNvPr>
          <p:cNvSpPr>
            <a:spLocks noGrp="1"/>
          </p:cNvSpPr>
          <p:nvPr>
            <p:ph type="sldNum" sz="quarter" idx="12"/>
          </p:nvPr>
        </p:nvSpPr>
        <p:spPr/>
        <p:txBody>
          <a:bodyPr/>
          <a:lstStyle/>
          <a:p>
            <a:fld id="{45584243-A0BF-4E91-9345-196C264D4CCC}" type="slidenum">
              <a:rPr lang="es-CL" smtClean="0"/>
              <a:t>7</a:t>
            </a:fld>
            <a:endParaRPr lang="es-CL"/>
          </a:p>
        </p:txBody>
      </p:sp>
      <p:pic>
        <p:nvPicPr>
          <p:cNvPr id="7" name="Imagen 6">
            <a:extLst>
              <a:ext uri="{FF2B5EF4-FFF2-40B4-BE49-F238E27FC236}">
                <a16:creationId xmlns:a16="http://schemas.microsoft.com/office/drawing/2014/main" id="{590BE1AC-DBD7-14A8-0874-1F57407D2CF6}"/>
              </a:ext>
            </a:extLst>
          </p:cNvPr>
          <p:cNvPicPr>
            <a:picLocks noChangeAspect="1"/>
          </p:cNvPicPr>
          <p:nvPr/>
        </p:nvPicPr>
        <p:blipFill>
          <a:blip r:embed="rId2"/>
          <a:stretch>
            <a:fillRect/>
          </a:stretch>
        </p:blipFill>
        <p:spPr>
          <a:xfrm>
            <a:off x="3595255" y="2388357"/>
            <a:ext cx="5735271" cy="796565"/>
          </a:xfrm>
          <a:prstGeom prst="rect">
            <a:avLst/>
          </a:prstGeom>
        </p:spPr>
      </p:pic>
    </p:spTree>
    <p:extLst>
      <p:ext uri="{BB962C8B-B14F-4D97-AF65-F5344CB8AC3E}">
        <p14:creationId xmlns:p14="http://schemas.microsoft.com/office/powerpoint/2010/main" val="19871058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a:extLst>
              <a:ext uri="{FF2B5EF4-FFF2-40B4-BE49-F238E27FC236}">
                <a16:creationId xmlns:a16="http://schemas.microsoft.com/office/drawing/2014/main" id="{92C7AB37-6DF1-8940-18DB-34D77F036C15}"/>
              </a:ext>
            </a:extLst>
          </p:cNvPr>
          <p:cNvPicPr>
            <a:picLocks noChangeAspect="1"/>
          </p:cNvPicPr>
          <p:nvPr/>
        </p:nvPicPr>
        <p:blipFill>
          <a:blip r:embed="rId3"/>
          <a:stretch>
            <a:fillRect/>
          </a:stretch>
        </p:blipFill>
        <p:spPr>
          <a:xfrm>
            <a:off x="6835980" y="2620108"/>
            <a:ext cx="5356020" cy="3262077"/>
          </a:xfrm>
          <a:prstGeom prst="rect">
            <a:avLst/>
          </a:prstGeom>
        </p:spPr>
      </p:pic>
      <p:sp>
        <p:nvSpPr>
          <p:cNvPr id="2" name="Título 1">
            <a:extLst>
              <a:ext uri="{FF2B5EF4-FFF2-40B4-BE49-F238E27FC236}">
                <a16:creationId xmlns:a16="http://schemas.microsoft.com/office/drawing/2014/main" id="{87F5AC10-D938-694A-414C-4FAB981204B8}"/>
              </a:ext>
            </a:extLst>
          </p:cNvPr>
          <p:cNvSpPr>
            <a:spLocks noGrp="1"/>
          </p:cNvSpPr>
          <p:nvPr>
            <p:ph type="title"/>
          </p:nvPr>
        </p:nvSpPr>
        <p:spPr/>
        <p:txBody>
          <a:bodyPr/>
          <a:lstStyle/>
          <a:p>
            <a:r>
              <a:rPr lang="en-GB" b="1" noProof="0" dirty="0" err="1"/>
              <a:t>Bjorken</a:t>
            </a:r>
            <a:r>
              <a:rPr lang="en-GB" b="1" noProof="0" dirty="0"/>
              <a:t> sum rule (BSR)</a:t>
            </a:r>
          </a:p>
        </p:txBody>
      </p:sp>
      <p:sp>
        <p:nvSpPr>
          <p:cNvPr id="3" name="Marcador de contenido 2">
            <a:extLst>
              <a:ext uri="{FF2B5EF4-FFF2-40B4-BE49-F238E27FC236}">
                <a16:creationId xmlns:a16="http://schemas.microsoft.com/office/drawing/2014/main" id="{4AC12CFC-6FBA-A0A3-F6A6-3784F0FEE246}"/>
              </a:ext>
            </a:extLst>
          </p:cNvPr>
          <p:cNvSpPr>
            <a:spLocks noGrp="1"/>
          </p:cNvSpPr>
          <p:nvPr>
            <p:ph idx="1"/>
          </p:nvPr>
        </p:nvSpPr>
        <p:spPr>
          <a:xfrm>
            <a:off x="581192" y="2457567"/>
            <a:ext cx="7026971" cy="4305669"/>
          </a:xfrm>
        </p:spPr>
        <p:txBody>
          <a:bodyPr>
            <a:normAutofit fontScale="92500" lnSpcReduction="20000"/>
          </a:bodyPr>
          <a:lstStyle/>
          <a:p>
            <a:r>
              <a:rPr lang="en-GB" sz="2000" noProof="0" dirty="0"/>
              <a:t>It is the difference between the polarised structure functions g of the proton and neutron integrated over the </a:t>
            </a:r>
            <a:r>
              <a:rPr lang="en-GB" sz="2000" noProof="0" dirty="0" err="1"/>
              <a:t>Bjorken</a:t>
            </a:r>
            <a:r>
              <a:rPr lang="en-GB" sz="2000" noProof="0" dirty="0"/>
              <a:t> scaling variable </a:t>
            </a:r>
            <a:r>
              <a:rPr lang="en-GB" sz="2000" i="1" noProof="0" dirty="0"/>
              <a:t>x</a:t>
            </a:r>
            <a:r>
              <a:rPr lang="en-GB" sz="2000" noProof="0" dirty="0"/>
              <a:t>. Of particular interest is the inelastic part:</a:t>
            </a:r>
          </a:p>
          <a:p>
            <a:endParaRPr lang="en-GB" sz="2000" noProof="0" dirty="0"/>
          </a:p>
          <a:p>
            <a:endParaRPr lang="en-GB" sz="2000" noProof="0" dirty="0"/>
          </a:p>
          <a:p>
            <a:r>
              <a:rPr lang="en-GB" sz="2000" noProof="0" dirty="0"/>
              <a:t>It has a known theoretical expression in OPE which is:</a:t>
            </a:r>
          </a:p>
          <a:p>
            <a:endParaRPr lang="en-GB" sz="2000" noProof="0" dirty="0"/>
          </a:p>
          <a:p>
            <a:endParaRPr lang="en-GB" sz="2000" noProof="0" dirty="0"/>
          </a:p>
          <a:p>
            <a:endParaRPr lang="en-GB" sz="2000" noProof="0" dirty="0"/>
          </a:p>
          <a:p>
            <a:endParaRPr lang="en-GB" sz="2000" noProof="0" dirty="0"/>
          </a:p>
          <a:p>
            <a:r>
              <a:rPr lang="en-GB" sz="2000" noProof="0" dirty="0"/>
              <a:t>It has been measured by many experiments from </a:t>
            </a:r>
            <a:r>
              <a:rPr lang="en-GB" sz="2000" noProof="0" dirty="0" err="1"/>
              <a:t>JLab</a:t>
            </a:r>
            <a:r>
              <a:rPr lang="en-GB" sz="2000" noProof="0" dirty="0"/>
              <a:t>, CERN, DESY and SLAC.</a:t>
            </a:r>
          </a:p>
          <a:p>
            <a:endParaRPr lang="en-GB" noProof="0" dirty="0"/>
          </a:p>
          <a:p>
            <a:endParaRPr lang="en-GB" noProof="0" dirty="0"/>
          </a:p>
          <a:p>
            <a:endParaRPr lang="en-GB" noProof="0" dirty="0"/>
          </a:p>
        </p:txBody>
      </p:sp>
      <p:sp>
        <p:nvSpPr>
          <p:cNvPr id="4" name="Marcador de número de diapositiva 3">
            <a:extLst>
              <a:ext uri="{FF2B5EF4-FFF2-40B4-BE49-F238E27FC236}">
                <a16:creationId xmlns:a16="http://schemas.microsoft.com/office/drawing/2014/main" id="{39234F7D-E7A5-D1FC-2EE5-86AEB88279F2}"/>
              </a:ext>
            </a:extLst>
          </p:cNvPr>
          <p:cNvSpPr>
            <a:spLocks noGrp="1"/>
          </p:cNvSpPr>
          <p:nvPr>
            <p:ph type="sldNum" sz="quarter" idx="12"/>
          </p:nvPr>
        </p:nvSpPr>
        <p:spPr/>
        <p:txBody>
          <a:bodyPr/>
          <a:lstStyle/>
          <a:p>
            <a:fld id="{45584243-A0BF-4E91-9345-196C264D4CCC}" type="slidenum">
              <a:rPr lang="en-GB" noProof="0" smtClean="0"/>
              <a:t>8</a:t>
            </a:fld>
            <a:endParaRPr lang="en-GB" noProof="0" dirty="0"/>
          </a:p>
        </p:txBody>
      </p:sp>
      <p:pic>
        <p:nvPicPr>
          <p:cNvPr id="6" name="Imagen 5">
            <a:extLst>
              <a:ext uri="{FF2B5EF4-FFF2-40B4-BE49-F238E27FC236}">
                <a16:creationId xmlns:a16="http://schemas.microsoft.com/office/drawing/2014/main" id="{58F45E08-E0E0-C2BE-4E4B-37ACB03A708E}"/>
              </a:ext>
            </a:extLst>
          </p:cNvPr>
          <p:cNvPicPr>
            <a:picLocks noChangeAspect="1"/>
          </p:cNvPicPr>
          <p:nvPr/>
        </p:nvPicPr>
        <p:blipFill>
          <a:blip r:embed="rId4"/>
          <a:stretch>
            <a:fillRect/>
          </a:stretch>
        </p:blipFill>
        <p:spPr>
          <a:xfrm>
            <a:off x="1574021" y="2908816"/>
            <a:ext cx="4623644" cy="705900"/>
          </a:xfrm>
          <a:prstGeom prst="rect">
            <a:avLst/>
          </a:prstGeom>
        </p:spPr>
      </p:pic>
      <p:pic>
        <p:nvPicPr>
          <p:cNvPr id="8" name="Imagen 7">
            <a:extLst>
              <a:ext uri="{FF2B5EF4-FFF2-40B4-BE49-F238E27FC236}">
                <a16:creationId xmlns:a16="http://schemas.microsoft.com/office/drawing/2014/main" id="{1CB9F8FC-2647-2F87-AFA6-658904BAB5F4}"/>
              </a:ext>
            </a:extLst>
          </p:cNvPr>
          <p:cNvPicPr>
            <a:picLocks noChangeAspect="1"/>
          </p:cNvPicPr>
          <p:nvPr/>
        </p:nvPicPr>
        <p:blipFill>
          <a:blip r:embed="rId5"/>
          <a:stretch>
            <a:fillRect/>
          </a:stretch>
        </p:blipFill>
        <p:spPr>
          <a:xfrm>
            <a:off x="1705488" y="4174511"/>
            <a:ext cx="4778378" cy="746828"/>
          </a:xfrm>
          <a:prstGeom prst="rect">
            <a:avLst/>
          </a:prstGeom>
        </p:spPr>
      </p:pic>
      <p:sp>
        <p:nvSpPr>
          <p:cNvPr id="11" name="CuadroTexto 10">
            <a:extLst>
              <a:ext uri="{FF2B5EF4-FFF2-40B4-BE49-F238E27FC236}">
                <a16:creationId xmlns:a16="http://schemas.microsoft.com/office/drawing/2014/main" id="{C9132777-D9DE-ADE5-BF75-835F20716940}"/>
              </a:ext>
            </a:extLst>
          </p:cNvPr>
          <p:cNvSpPr txBox="1"/>
          <p:nvPr/>
        </p:nvSpPr>
        <p:spPr>
          <a:xfrm>
            <a:off x="8670996" y="5956137"/>
            <a:ext cx="2272683" cy="261610"/>
          </a:xfrm>
          <a:prstGeom prst="rect">
            <a:avLst/>
          </a:prstGeom>
          <a:noFill/>
        </p:spPr>
        <p:txBody>
          <a:bodyPr wrap="square" rtlCol="0">
            <a:spAutoFit/>
          </a:bodyPr>
          <a:lstStyle/>
          <a:p>
            <a:r>
              <a:rPr lang="en-GB" sz="1100" noProof="0" dirty="0"/>
              <a:t>C. Ayala, C.C.A.</a:t>
            </a:r>
            <a:r>
              <a:rPr lang="en-GB" sz="1100" dirty="0"/>
              <a:t> &amp; G. </a:t>
            </a:r>
            <a:r>
              <a:rPr lang="en-GB" sz="1100" dirty="0" err="1"/>
              <a:t>Cvetič</a:t>
            </a:r>
            <a:r>
              <a:rPr lang="en-GB" sz="1100" noProof="0" dirty="0"/>
              <a:t> (2023)</a:t>
            </a:r>
          </a:p>
        </p:txBody>
      </p:sp>
      <p:pic>
        <p:nvPicPr>
          <p:cNvPr id="5" name="Imagen 4">
            <a:extLst>
              <a:ext uri="{FF2B5EF4-FFF2-40B4-BE49-F238E27FC236}">
                <a16:creationId xmlns:a16="http://schemas.microsoft.com/office/drawing/2014/main" id="{C01F0CCD-A872-B531-E687-876E216DB349}"/>
              </a:ext>
            </a:extLst>
          </p:cNvPr>
          <p:cNvPicPr>
            <a:picLocks noChangeAspect="1"/>
          </p:cNvPicPr>
          <p:nvPr/>
        </p:nvPicPr>
        <p:blipFill>
          <a:blip r:embed="rId6"/>
          <a:stretch>
            <a:fillRect/>
          </a:stretch>
        </p:blipFill>
        <p:spPr>
          <a:xfrm>
            <a:off x="455878" y="4023924"/>
            <a:ext cx="6505417" cy="1449053"/>
          </a:xfrm>
          <a:prstGeom prst="rect">
            <a:avLst/>
          </a:prstGeom>
        </p:spPr>
      </p:pic>
    </p:spTree>
    <p:extLst>
      <p:ext uri="{BB962C8B-B14F-4D97-AF65-F5344CB8AC3E}">
        <p14:creationId xmlns:p14="http://schemas.microsoft.com/office/powerpoint/2010/main" val="35114788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8CD26A9-1AD6-A4BE-B553-4983D56E111C}"/>
              </a:ext>
            </a:extLst>
          </p:cNvPr>
          <p:cNvSpPr>
            <a:spLocks noGrp="1"/>
          </p:cNvSpPr>
          <p:nvPr>
            <p:ph type="title"/>
          </p:nvPr>
        </p:nvSpPr>
        <p:spPr/>
        <p:txBody>
          <a:bodyPr/>
          <a:lstStyle/>
          <a:p>
            <a:r>
              <a:rPr lang="en-GB" b="1" noProof="0" dirty="0" err="1"/>
              <a:t>Bjorken</a:t>
            </a:r>
            <a:r>
              <a:rPr lang="en-GB" b="1" noProof="0" dirty="0"/>
              <a:t> sum rule (BSR) II</a:t>
            </a:r>
          </a:p>
        </p:txBody>
      </p:sp>
      <p:sp>
        <p:nvSpPr>
          <p:cNvPr id="3" name="Marcador de contenido 2">
            <a:extLst>
              <a:ext uri="{FF2B5EF4-FFF2-40B4-BE49-F238E27FC236}">
                <a16:creationId xmlns:a16="http://schemas.microsoft.com/office/drawing/2014/main" id="{9F9812A6-8B2D-B98B-F4C8-A27A3BC49AC5}"/>
              </a:ext>
            </a:extLst>
          </p:cNvPr>
          <p:cNvSpPr>
            <a:spLocks noGrp="1"/>
          </p:cNvSpPr>
          <p:nvPr>
            <p:ph idx="1"/>
          </p:nvPr>
        </p:nvSpPr>
        <p:spPr>
          <a:xfrm>
            <a:off x="581193" y="2601157"/>
            <a:ext cx="6387778" cy="3257642"/>
          </a:xfrm>
        </p:spPr>
        <p:txBody>
          <a:bodyPr>
            <a:normAutofit lnSpcReduction="10000"/>
          </a:bodyPr>
          <a:lstStyle/>
          <a:p>
            <a:r>
              <a:rPr lang="en-GB" noProof="0" dirty="0"/>
              <a:t>Data are available down to very low Q^2 values.</a:t>
            </a:r>
          </a:p>
          <a:p>
            <a:endParaRPr lang="en-GB" noProof="0" dirty="0"/>
          </a:p>
          <a:p>
            <a:r>
              <a:rPr lang="en-GB" noProof="0" dirty="0"/>
              <a:t>The canonical perturbative part of the OPE (first term) is known:</a:t>
            </a:r>
          </a:p>
          <a:p>
            <a:endParaRPr lang="en-GB" noProof="0" dirty="0"/>
          </a:p>
          <a:p>
            <a:endParaRPr lang="en-GB" noProof="0" dirty="0"/>
          </a:p>
          <a:p>
            <a:r>
              <a:rPr lang="en-GB" noProof="0" dirty="0"/>
              <a:t>The coefficients in this quantity are known exactly up to </a:t>
            </a:r>
            <a:r>
              <a:rPr lang="en-GB" i="1" noProof="0" dirty="0"/>
              <a:t>d_3</a:t>
            </a:r>
            <a:r>
              <a:rPr lang="en-GB" noProof="0" dirty="0"/>
              <a:t>, but there are very good estimates for </a:t>
            </a:r>
            <a:r>
              <a:rPr lang="en-GB" i="1" noProof="0" dirty="0"/>
              <a:t>d_4</a:t>
            </a:r>
            <a:r>
              <a:rPr lang="en-GB" noProof="0" dirty="0"/>
              <a:t> which we used.</a:t>
            </a:r>
          </a:p>
          <a:p>
            <a:r>
              <a:rPr lang="en-GB" noProof="0" dirty="0"/>
              <a:t>For the </a:t>
            </a:r>
            <a:r>
              <a:rPr lang="en-GB" i="1" noProof="0" dirty="0"/>
              <a:t>D=2</a:t>
            </a:r>
            <a:r>
              <a:rPr lang="en-GB" noProof="0" dirty="0"/>
              <a:t> term in the OPE we know its structure:</a:t>
            </a:r>
          </a:p>
          <a:p>
            <a:endParaRPr lang="en-GB" noProof="0" dirty="0"/>
          </a:p>
        </p:txBody>
      </p:sp>
      <p:sp>
        <p:nvSpPr>
          <p:cNvPr id="4" name="Marcador de número de diapositiva 3">
            <a:extLst>
              <a:ext uri="{FF2B5EF4-FFF2-40B4-BE49-F238E27FC236}">
                <a16:creationId xmlns:a16="http://schemas.microsoft.com/office/drawing/2014/main" id="{78168D34-106D-F005-613C-5086195E9E9F}"/>
              </a:ext>
            </a:extLst>
          </p:cNvPr>
          <p:cNvSpPr>
            <a:spLocks noGrp="1"/>
          </p:cNvSpPr>
          <p:nvPr>
            <p:ph type="sldNum" sz="quarter" idx="12"/>
          </p:nvPr>
        </p:nvSpPr>
        <p:spPr/>
        <p:txBody>
          <a:bodyPr/>
          <a:lstStyle/>
          <a:p>
            <a:fld id="{45584243-A0BF-4E91-9345-196C264D4CCC}" type="slidenum">
              <a:rPr lang="en-GB" noProof="0" smtClean="0"/>
              <a:t>9</a:t>
            </a:fld>
            <a:endParaRPr lang="en-GB" noProof="0" dirty="0"/>
          </a:p>
        </p:txBody>
      </p:sp>
      <p:pic>
        <p:nvPicPr>
          <p:cNvPr id="6" name="Imagen 5">
            <a:extLst>
              <a:ext uri="{FF2B5EF4-FFF2-40B4-BE49-F238E27FC236}">
                <a16:creationId xmlns:a16="http://schemas.microsoft.com/office/drawing/2014/main" id="{7AFB2233-8822-0C36-C0DD-B1BB1B0BE865}"/>
              </a:ext>
            </a:extLst>
          </p:cNvPr>
          <p:cNvPicPr>
            <a:picLocks noChangeAspect="1"/>
          </p:cNvPicPr>
          <p:nvPr/>
        </p:nvPicPr>
        <p:blipFill>
          <a:blip r:embed="rId2"/>
          <a:stretch>
            <a:fillRect/>
          </a:stretch>
        </p:blipFill>
        <p:spPr>
          <a:xfrm>
            <a:off x="6865157" y="1970842"/>
            <a:ext cx="4182022" cy="4474983"/>
          </a:xfrm>
          <a:prstGeom prst="rect">
            <a:avLst/>
          </a:prstGeom>
        </p:spPr>
      </p:pic>
      <p:sp>
        <p:nvSpPr>
          <p:cNvPr id="7" name="CuadroTexto 6">
            <a:extLst>
              <a:ext uri="{FF2B5EF4-FFF2-40B4-BE49-F238E27FC236}">
                <a16:creationId xmlns:a16="http://schemas.microsoft.com/office/drawing/2014/main" id="{025B4C49-2DC8-AAF7-0FD8-CB00876C92BF}"/>
              </a:ext>
            </a:extLst>
          </p:cNvPr>
          <p:cNvSpPr txBox="1"/>
          <p:nvPr/>
        </p:nvSpPr>
        <p:spPr>
          <a:xfrm>
            <a:off x="7794594" y="6315020"/>
            <a:ext cx="2879115" cy="261610"/>
          </a:xfrm>
          <a:prstGeom prst="rect">
            <a:avLst/>
          </a:prstGeom>
          <a:noFill/>
        </p:spPr>
        <p:txBody>
          <a:bodyPr wrap="square" rtlCol="0">
            <a:spAutoFit/>
          </a:bodyPr>
          <a:lstStyle/>
          <a:p>
            <a:r>
              <a:rPr lang="en-GB" sz="1100" noProof="0" dirty="0"/>
              <a:t>A. Deur </a:t>
            </a:r>
            <a:r>
              <a:rPr lang="en-GB" sz="1100" i="1" noProof="0" dirty="0"/>
              <a:t>et al., </a:t>
            </a:r>
            <a:r>
              <a:rPr lang="en-GB" sz="1100" noProof="0" dirty="0"/>
              <a:t>Phys. Lett. B 825 </a:t>
            </a:r>
            <a:r>
              <a:rPr lang="en-GB" sz="1100" b="0" i="0" noProof="0" dirty="0">
                <a:solidFill>
                  <a:srgbClr val="1F1F1F"/>
                </a:solidFill>
                <a:effectLst/>
                <a:latin typeface="ElsevierSans"/>
              </a:rPr>
              <a:t>136878</a:t>
            </a:r>
            <a:r>
              <a:rPr lang="en-GB" sz="1100" noProof="0" dirty="0"/>
              <a:t> (2022)</a:t>
            </a:r>
            <a:r>
              <a:rPr lang="en-GB" sz="1100" i="1" noProof="0" dirty="0"/>
              <a:t> </a:t>
            </a:r>
          </a:p>
        </p:txBody>
      </p:sp>
      <p:pic>
        <p:nvPicPr>
          <p:cNvPr id="9" name="Imagen 8">
            <a:extLst>
              <a:ext uri="{FF2B5EF4-FFF2-40B4-BE49-F238E27FC236}">
                <a16:creationId xmlns:a16="http://schemas.microsoft.com/office/drawing/2014/main" id="{9F3F385E-2EC1-EA36-689C-0FEA7D2FC3B6}"/>
              </a:ext>
            </a:extLst>
          </p:cNvPr>
          <p:cNvPicPr>
            <a:picLocks noChangeAspect="1"/>
          </p:cNvPicPr>
          <p:nvPr/>
        </p:nvPicPr>
        <p:blipFill>
          <a:blip r:embed="rId3"/>
          <a:stretch>
            <a:fillRect/>
          </a:stretch>
        </p:blipFill>
        <p:spPr>
          <a:xfrm>
            <a:off x="1881924" y="3642951"/>
            <a:ext cx="4924989" cy="537621"/>
          </a:xfrm>
          <a:prstGeom prst="rect">
            <a:avLst/>
          </a:prstGeom>
        </p:spPr>
      </p:pic>
      <p:pic>
        <p:nvPicPr>
          <p:cNvPr id="11" name="Imagen 10">
            <a:extLst>
              <a:ext uri="{FF2B5EF4-FFF2-40B4-BE49-F238E27FC236}">
                <a16:creationId xmlns:a16="http://schemas.microsoft.com/office/drawing/2014/main" id="{B85B9437-4E49-1AAD-9CCE-35CE13B008FA}"/>
              </a:ext>
            </a:extLst>
          </p:cNvPr>
          <p:cNvPicPr>
            <a:picLocks noChangeAspect="1"/>
          </p:cNvPicPr>
          <p:nvPr/>
        </p:nvPicPr>
        <p:blipFill>
          <a:blip r:embed="rId4"/>
          <a:stretch>
            <a:fillRect/>
          </a:stretch>
        </p:blipFill>
        <p:spPr>
          <a:xfrm>
            <a:off x="3549178" y="4229977"/>
            <a:ext cx="1716539" cy="328167"/>
          </a:xfrm>
          <a:prstGeom prst="rect">
            <a:avLst/>
          </a:prstGeom>
        </p:spPr>
      </p:pic>
      <p:pic>
        <p:nvPicPr>
          <p:cNvPr id="10" name="Imagen 9">
            <a:extLst>
              <a:ext uri="{FF2B5EF4-FFF2-40B4-BE49-F238E27FC236}">
                <a16:creationId xmlns:a16="http://schemas.microsoft.com/office/drawing/2014/main" id="{8234569E-B944-BD59-3FE6-5C30D3686EC7}"/>
              </a:ext>
            </a:extLst>
          </p:cNvPr>
          <p:cNvPicPr>
            <a:picLocks noChangeAspect="1"/>
          </p:cNvPicPr>
          <p:nvPr/>
        </p:nvPicPr>
        <p:blipFill>
          <a:blip r:embed="rId5"/>
          <a:stretch>
            <a:fillRect/>
          </a:stretch>
        </p:blipFill>
        <p:spPr>
          <a:xfrm>
            <a:off x="1440856" y="5629024"/>
            <a:ext cx="4669268" cy="738929"/>
          </a:xfrm>
          <a:prstGeom prst="rect">
            <a:avLst/>
          </a:prstGeom>
        </p:spPr>
      </p:pic>
    </p:spTree>
    <p:extLst>
      <p:ext uri="{BB962C8B-B14F-4D97-AF65-F5344CB8AC3E}">
        <p14:creationId xmlns:p14="http://schemas.microsoft.com/office/powerpoint/2010/main" val="430790305"/>
      </p:ext>
    </p:extLst>
  </p:cSld>
  <p:clrMapOvr>
    <a:masterClrMapping/>
  </p:clrMapOvr>
</p:sld>
</file>

<file path=ppt/theme/theme1.xml><?xml version="1.0" encoding="utf-8"?>
<a:theme xmlns:a="http://schemas.openxmlformats.org/drawingml/2006/main" name="Dividendo">
  <a:themeElements>
    <a:clrScheme name="Dividendo">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fontScheme name="Dividendo">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o">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C21699FF-00E4-43C8-BBCC-D7E5536C3717}"/>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D708A203CEDF4C46BA32E1EA01CFD964" ma:contentTypeVersion="1" ma:contentTypeDescription="新しいドキュメントを作成します。" ma:contentTypeScope="" ma:versionID="03aa680625d5af2bcce171e666452c4d">
  <xsd:schema xmlns:xsd="http://www.w3.org/2001/XMLSchema" xmlns:xs="http://www.w3.org/2001/XMLSchema" xmlns:p="http://schemas.microsoft.com/office/2006/metadata/properties" xmlns:ns3="bf0706a6-13fb-4d16-a6cf-05a806eab5d7" targetNamespace="http://schemas.microsoft.com/office/2006/metadata/properties" ma:root="true" ma:fieldsID="334ace79999bb48c457a4e6a7901ea74" ns3:_="">
    <xsd:import namespace="bf0706a6-13fb-4d16-a6cf-05a806eab5d7"/>
    <xsd:element name="properties">
      <xsd:complexType>
        <xsd:sequence>
          <xsd:element name="documentManagement">
            <xsd:complexType>
              <xsd:all>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f0706a6-13fb-4d16-a6cf-05a806eab5d7" elementFormDefault="qualified">
    <xsd:import namespace="http://schemas.microsoft.com/office/2006/documentManagement/types"/>
    <xsd:import namespace="http://schemas.microsoft.com/office/infopath/2007/PartnerControls"/>
    <xsd:element name="MediaServiceDateTaken" ma:index="8" nillable="true" ma:displayName="MediaServiceDateTaken" ma:hidden="true" ma:indexed="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CC7BF15-7645-42F9-B132-57893C36E000}">
  <ds:schemaRefs>
    <ds:schemaRef ds:uri="http://schemas.microsoft.com/sharepoint/v3/contenttype/forms"/>
  </ds:schemaRefs>
</ds:datastoreItem>
</file>

<file path=customXml/itemProps2.xml><?xml version="1.0" encoding="utf-8"?>
<ds:datastoreItem xmlns:ds="http://schemas.openxmlformats.org/officeDocument/2006/customXml" ds:itemID="{01F5DE77-4DAA-419D-B56C-5722891658D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f0706a6-13fb-4d16-a6cf-05a806eab5d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3DC0A2E-3FC0-4F99-9A67-AA1105CE8BB6}">
  <ds:schemaRefs>
    <ds:schemaRef ds:uri="http://www.w3.org/XML/1998/namespace"/>
    <ds:schemaRef ds:uri="http://schemas.microsoft.com/office/2006/documentManagement/types"/>
    <ds:schemaRef ds:uri="http://schemas.microsoft.com/office/2006/metadata/properties"/>
    <ds:schemaRef ds:uri="http://schemas.microsoft.com/office/infopath/2007/PartnerControls"/>
    <ds:schemaRef ds:uri="http://purl.org/dc/elements/1.1/"/>
    <ds:schemaRef ds:uri="http://purl.org/dc/terms/"/>
    <ds:schemaRef ds:uri="http://schemas.openxmlformats.org/package/2006/metadata/core-properties"/>
    <ds:schemaRef ds:uri="bf0706a6-13fb-4d16-a6cf-05a806eab5d7"/>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TM03457464[[fn=Dividendo]]</Template>
  <TotalTime>7912</TotalTime>
  <Words>2089</Words>
  <Application>Microsoft Office PowerPoint</Application>
  <PresentationFormat>Panorámica</PresentationFormat>
  <Paragraphs>216</Paragraphs>
  <Slides>25</Slides>
  <Notes>10</Notes>
  <HiddenSlides>4</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25</vt:i4>
      </vt:variant>
    </vt:vector>
  </HeadingPairs>
  <TitlesOfParts>
    <vt:vector size="32" baseType="lpstr">
      <vt:lpstr>ElsevierSans</vt:lpstr>
      <vt:lpstr>Arial</vt:lpstr>
      <vt:lpstr>Calibri</vt:lpstr>
      <vt:lpstr>Cambria Math</vt:lpstr>
      <vt:lpstr>Gill Sans MT</vt:lpstr>
      <vt:lpstr>Wingdings 2</vt:lpstr>
      <vt:lpstr>Dividendo</vt:lpstr>
      <vt:lpstr>RENORMALON-BasED Resummation OF THE BJORKEN SUM RULE IN HoloMORphic QCD</vt:lpstr>
      <vt:lpstr>Based on</vt:lpstr>
      <vt:lpstr>QCD COUPLING AND PQCD</vt:lpstr>
      <vt:lpstr>Divergent Series</vt:lpstr>
      <vt:lpstr>RENORMALONS</vt:lpstr>
      <vt:lpstr>Sum rules and why they are used</vt:lpstr>
      <vt:lpstr>Sum rules and why they are used II</vt:lpstr>
      <vt:lpstr>Bjorken sum rule (BSR)</vt:lpstr>
      <vt:lpstr>Bjorken sum rule (BSR) II</vt:lpstr>
      <vt:lpstr>The Cvetic Method: Reconstructing quantities</vt:lpstr>
      <vt:lpstr>BSR CASE: Renormalon STRUCture</vt:lpstr>
      <vt:lpstr>Note: Borel transform κ-dependence</vt:lpstr>
      <vt:lpstr>Renormalon Structure Consequences</vt:lpstr>
      <vt:lpstr>Comments on the computation of the characteristic function integralS</vt:lpstr>
      <vt:lpstr>Finally, Resummation</vt:lpstr>
      <vt:lpstr>HOLOMORPHIC QCD Variants (AQCD)</vt:lpstr>
      <vt:lpstr>Application: Scheme Variation and Fitting to data</vt:lpstr>
      <vt:lpstr>SCHEME VARIATION</vt:lpstr>
      <vt:lpstr>RESULTS FOR THE RESUMMED TERM</vt:lpstr>
      <vt:lpstr>RESULTS FOR THE FULL OBSERVABLE</vt:lpstr>
      <vt:lpstr>RESULTS FOR THE FULL OBSERVABLE</vt:lpstr>
      <vt:lpstr>Summary of results and Outlook</vt:lpstr>
      <vt:lpstr>RECENT UPDATE!!!</vt:lpstr>
      <vt:lpstr>Possibly useful equations</vt:lpstr>
      <vt:lpstr>More useful things (RESULTS IN AQCD)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Evaluación Motivada por Renormalones DE la Regla de Suma Polarizada de Bjorken</dc:title>
  <dc:creator>Camilo Castro</dc:creator>
  <cp:lastModifiedBy>CASTRO ARRIAZA Camilo Nicolas</cp:lastModifiedBy>
  <cp:revision>9</cp:revision>
  <dcterms:created xsi:type="dcterms:W3CDTF">2023-09-27T12:03:13Z</dcterms:created>
  <dcterms:modified xsi:type="dcterms:W3CDTF">2025-11-12T18:08:32Z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0x010100D708A203CEDF4C46BA32E1EA01CFD964</vt:lpwstr>
  </property>
</Properties>
</file>