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2"/>
  </p:notesMasterIdLst>
  <p:sldIdLst>
    <p:sldId id="259" r:id="rId2"/>
    <p:sldId id="258" r:id="rId3"/>
    <p:sldId id="261" r:id="rId4"/>
    <p:sldId id="264" r:id="rId5"/>
    <p:sldId id="262" r:id="rId6"/>
    <p:sldId id="263" r:id="rId7"/>
    <p:sldId id="266" r:id="rId8"/>
    <p:sldId id="267" r:id="rId9"/>
    <p:sldId id="268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78" d="100"/>
          <a:sy n="78" d="100"/>
        </p:scale>
        <p:origin x="102" y="8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B61E54-0D2B-48CB-87A1-36D156ED10E2}" type="datetimeFigureOut">
              <a:rPr lang="en-US" smtClean="0"/>
              <a:t>11/9/2023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68097D-8C19-4556-BCF1-E7567FB086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1645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sz="12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608346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sz="12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715794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sz="12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81439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sz="12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407645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sz="12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3517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sz="12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635061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sz="12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513255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sz="12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752196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61C47-1BC2-4BA9-BBA5-B806A0E5BFFB}" type="datetimeFigureOut">
              <a:rPr lang="en-US" smtClean="0"/>
              <a:t>11/9/2023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68E14-BF5D-448D-9F38-C44DABC4DA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3393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61C47-1BC2-4BA9-BBA5-B806A0E5BFFB}" type="datetimeFigureOut">
              <a:rPr lang="en-US" smtClean="0"/>
              <a:t>11/9/2023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68E14-BF5D-448D-9F38-C44DABC4DA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7802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61C47-1BC2-4BA9-BBA5-B806A0E5BFFB}" type="datetimeFigureOut">
              <a:rPr lang="en-US" smtClean="0"/>
              <a:t>11/9/2023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68E14-BF5D-448D-9F38-C44DABC4DA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5205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err="1"/>
              <a:t>Titelmasterformat</a:t>
            </a:r>
            <a:r>
              <a:rPr lang="en-GB" noProof="0" dirty="0"/>
              <a:t> </a:t>
            </a:r>
            <a:r>
              <a:rPr lang="en-GB" noProof="0" dirty="0" err="1"/>
              <a:t>durch</a:t>
            </a:r>
            <a:r>
              <a:rPr lang="en-GB" noProof="0" dirty="0"/>
              <a:t> </a:t>
            </a:r>
            <a:r>
              <a:rPr lang="en-GB" noProof="0" dirty="0" err="1"/>
              <a:t>Klicken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64447841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61C47-1BC2-4BA9-BBA5-B806A0E5BFFB}" type="datetimeFigureOut">
              <a:rPr lang="en-US" smtClean="0"/>
              <a:t>11/9/2023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68E14-BF5D-448D-9F38-C44DABC4DA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354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61C47-1BC2-4BA9-BBA5-B806A0E5BFFB}" type="datetimeFigureOut">
              <a:rPr lang="en-US" smtClean="0"/>
              <a:t>11/9/2023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68E14-BF5D-448D-9F38-C44DABC4DA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4254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61C47-1BC2-4BA9-BBA5-B806A0E5BFFB}" type="datetimeFigureOut">
              <a:rPr lang="en-US" smtClean="0"/>
              <a:t>11/9/2023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68E14-BF5D-448D-9F38-C44DABC4DA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811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61C47-1BC2-4BA9-BBA5-B806A0E5BFFB}" type="datetimeFigureOut">
              <a:rPr lang="en-US" smtClean="0"/>
              <a:t>11/9/2023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68E14-BF5D-448D-9F38-C44DABC4DA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53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61C47-1BC2-4BA9-BBA5-B806A0E5BFFB}" type="datetimeFigureOut">
              <a:rPr lang="en-US" smtClean="0"/>
              <a:t>11/9/2023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68E14-BF5D-448D-9F38-C44DABC4DA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937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61C47-1BC2-4BA9-BBA5-B806A0E5BFFB}" type="datetimeFigureOut">
              <a:rPr lang="en-US" smtClean="0"/>
              <a:t>11/9/2023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68E14-BF5D-448D-9F38-C44DABC4DA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689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61C47-1BC2-4BA9-BBA5-B806A0E5BFFB}" type="datetimeFigureOut">
              <a:rPr lang="en-US" smtClean="0"/>
              <a:t>11/9/2023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68E14-BF5D-448D-9F38-C44DABC4DA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841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61C47-1BC2-4BA9-BBA5-B806A0E5BFFB}" type="datetimeFigureOut">
              <a:rPr lang="en-US" smtClean="0"/>
              <a:t>11/9/2023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68E14-BF5D-448D-9F38-C44DABC4DA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0737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E61C47-1BC2-4BA9-BBA5-B806A0E5BFFB}" type="datetimeFigureOut">
              <a:rPr lang="en-US" smtClean="0"/>
              <a:t>11/9/2023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B68E14-BF5D-448D-9F38-C44DABC4DA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710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Relationship Id="rId9" Type="http://schemas.openxmlformats.org/officeDocument/2006/relationships/image" Target="../media/image3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18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notesSlide" Target="../notesSlides/notesSlide6.xml"/><Relationship Id="rId9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Update on Task 3.2</a:t>
            </a:r>
            <a:br>
              <a:rPr lang="en-US" dirty="0"/>
            </a:br>
            <a:r>
              <a:rPr lang="en-US" sz="3600" dirty="0"/>
              <a:t>Concept of a </a:t>
            </a:r>
            <a:r>
              <a:rPr lang="pl-PL" sz="3600"/>
              <a:t>HTS</a:t>
            </a:r>
            <a:r>
              <a:rPr lang="en-US" sz="3600"/>
              <a:t> </a:t>
            </a:r>
            <a:r>
              <a:rPr lang="en-US" sz="3600" dirty="0"/>
              <a:t>solenoid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 dirty="0"/>
          </a:p>
          <a:p>
            <a:r>
              <a:rPr lang="en-US" dirty="0"/>
              <a:t>Michal Duda</a:t>
            </a:r>
            <a:r>
              <a:rPr lang="pl-PL" dirty="0"/>
              <a:t> on behalf of HTS solenoid team</a:t>
            </a:r>
          </a:p>
          <a:p>
            <a:r>
              <a:rPr lang="pl-PL" dirty="0"/>
              <a:t>9/11/2023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02767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39461" y="297175"/>
            <a:ext cx="8336915" cy="508500"/>
          </a:xfrm>
        </p:spPr>
        <p:txBody>
          <a:bodyPr>
            <a:normAutofit fontScale="90000"/>
          </a:bodyPr>
          <a:lstStyle/>
          <a:p>
            <a:pPr algn="ctr"/>
            <a:r>
              <a:rPr lang="pl-PL" dirty="0"/>
              <a:t>Coil verification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en-US" dirty="0"/>
              <a:t>Page </a:t>
            </a:r>
            <a:fld id="{EBC07571-3134-BB4B-B83F-1A9FE18D34F3}" type="slidenum">
              <a:rPr lang="en-US" smtClean="0"/>
              <a:pPr algn="r">
                <a:defRPr/>
              </a:pPr>
              <a:t>10</a:t>
            </a:fld>
            <a:endParaRPr lang="en-US" dirty="0"/>
          </a:p>
        </p:txBody>
      </p:sp>
      <p:pic>
        <p:nvPicPr>
          <p:cNvPr id="6" name="Picture 5" descr="A circular metal object on a white surface&#10;&#10;Description automatically generated">
            <a:extLst>
              <a:ext uri="{FF2B5EF4-FFF2-40B4-BE49-F238E27FC236}">
                <a16:creationId xmlns:a16="http://schemas.microsoft.com/office/drawing/2014/main" id="{994C7BFC-C424-71AB-C9B6-FC04BC022B5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52000" y="297175"/>
            <a:ext cx="2160000" cy="1620000"/>
          </a:xfrm>
          <a:prstGeom prst="rect">
            <a:avLst/>
          </a:prstGeom>
        </p:spPr>
      </p:pic>
      <p:sp>
        <p:nvSpPr>
          <p:cNvPr id="9" name="Textfeld 37">
            <a:extLst>
              <a:ext uri="{FF2B5EF4-FFF2-40B4-BE49-F238E27FC236}">
                <a16:creationId xmlns:a16="http://schemas.microsoft.com/office/drawing/2014/main" id="{8727F5D8-C4D3-C95E-9D4E-13EFCF33631C}"/>
              </a:ext>
            </a:extLst>
          </p:cNvPr>
          <p:cNvSpPr txBox="1"/>
          <p:nvPr/>
        </p:nvSpPr>
        <p:spPr>
          <a:xfrm>
            <a:off x="186384" y="6538913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pl-PL" sz="1400" dirty="0"/>
              <a:t>Courtesy of </a:t>
            </a:r>
            <a:r>
              <a:rPr lang="pt-BR" sz="1400" dirty="0"/>
              <a:t>Henrique Garcia</a:t>
            </a:r>
            <a:endParaRPr lang="pl-PL" sz="1400" dirty="0"/>
          </a:p>
        </p:txBody>
      </p:sp>
      <p:pic>
        <p:nvPicPr>
          <p:cNvPr id="11" name="Picture 10" descr="Close-up of a purple fabric&#10;&#10;Description automatically generated">
            <a:extLst>
              <a:ext uri="{FF2B5EF4-FFF2-40B4-BE49-F238E27FC236}">
                <a16:creationId xmlns:a16="http://schemas.microsoft.com/office/drawing/2014/main" id="{558D7059-26F8-40CF-EB0F-2C04424D9D0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999" y="2068045"/>
            <a:ext cx="2160001" cy="1620001"/>
          </a:xfrm>
          <a:prstGeom prst="rect">
            <a:avLst/>
          </a:prstGeom>
        </p:spPr>
      </p:pic>
      <p:pic>
        <p:nvPicPr>
          <p:cNvPr id="13" name="Picture 12" descr="A blue and green light streaks&#10;&#10;Description automatically generated">
            <a:extLst>
              <a:ext uri="{FF2B5EF4-FFF2-40B4-BE49-F238E27FC236}">
                <a16:creationId xmlns:a16="http://schemas.microsoft.com/office/drawing/2014/main" id="{82569199-DDB6-6170-1CC3-65119158FD0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0358" y="1083928"/>
            <a:ext cx="2775406" cy="2081555"/>
          </a:xfrm>
          <a:prstGeom prst="rect">
            <a:avLst/>
          </a:prstGeom>
        </p:spPr>
      </p:pic>
      <p:pic>
        <p:nvPicPr>
          <p:cNvPr id="18" name="Picture 17" descr="A close-up of a microscope&#10;&#10;Description automatically generated">
            <a:extLst>
              <a:ext uri="{FF2B5EF4-FFF2-40B4-BE49-F238E27FC236}">
                <a16:creationId xmlns:a16="http://schemas.microsoft.com/office/drawing/2014/main" id="{C6BBF3F3-8290-FBF9-61EA-D9066129141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998" y="3838915"/>
            <a:ext cx="3375121" cy="2533978"/>
          </a:xfrm>
          <a:prstGeom prst="rect">
            <a:avLst/>
          </a:prstGeom>
        </p:spPr>
      </p:pic>
      <p:pic>
        <p:nvPicPr>
          <p:cNvPr id="20" name="Picture 19" descr="A close-up of a purple surface&#10;&#10;Description automatically generated">
            <a:extLst>
              <a:ext uri="{FF2B5EF4-FFF2-40B4-BE49-F238E27FC236}">
                <a16:creationId xmlns:a16="http://schemas.microsoft.com/office/drawing/2014/main" id="{89C2C9AF-C966-A838-8EBC-4D2F28AE994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9483" y="1083928"/>
            <a:ext cx="2772518" cy="2081555"/>
          </a:xfrm>
          <a:prstGeom prst="rect">
            <a:avLst/>
          </a:prstGeom>
        </p:spPr>
      </p:pic>
      <p:pic>
        <p:nvPicPr>
          <p:cNvPr id="8" name="Picture 7" descr="A close-up of a wall&#10;&#10;Description automatically generated">
            <a:extLst>
              <a:ext uri="{FF2B5EF4-FFF2-40B4-BE49-F238E27FC236}">
                <a16:creationId xmlns:a16="http://schemas.microsoft.com/office/drawing/2014/main" id="{179D3F16-85E2-94EE-A3AC-B1DDC8B21281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1492" y="3324340"/>
            <a:ext cx="4060509" cy="3048554"/>
          </a:xfrm>
          <a:prstGeom prst="rect">
            <a:avLst/>
          </a:prstGeom>
        </p:spPr>
      </p:pic>
      <p:pic>
        <p:nvPicPr>
          <p:cNvPr id="12" name="Picture 11" descr="A hand holding a bunch of paper&#10;&#10;Description automatically generated">
            <a:extLst>
              <a:ext uri="{FF2B5EF4-FFF2-40B4-BE49-F238E27FC236}">
                <a16:creationId xmlns:a16="http://schemas.microsoft.com/office/drawing/2014/main" id="{9EEB6118-F49D-0D68-4D4A-5833C0870131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82000" y="3435483"/>
            <a:ext cx="2160000" cy="16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1398196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20" t="-924" r="-18720" b="924"/>
          <a:stretch/>
        </p:blipFill>
        <p:spPr>
          <a:xfrm>
            <a:off x="157744" y="864430"/>
            <a:ext cx="7173864" cy="5993570"/>
          </a:xfrm>
          <a:prstGeom prst="rect">
            <a:avLst/>
          </a:prstGeom>
        </p:spPr>
      </p:pic>
      <p:sp>
        <p:nvSpPr>
          <p:cNvPr id="8" name="Textfeld 4"/>
          <p:cNvSpPr txBox="1"/>
          <p:nvPr/>
        </p:nvSpPr>
        <p:spPr>
          <a:xfrm>
            <a:off x="4349244" y="3833330"/>
            <a:ext cx="2982364" cy="216024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de-CH" kern="1000" spc="30" dirty="0">
                <a:cs typeface="Franklin Gothic Book"/>
              </a:rPr>
              <a:t>Experimental </a:t>
            </a:r>
            <a:r>
              <a:rPr lang="de-CH" kern="1000" spc="30" dirty="0" err="1">
                <a:cs typeface="Franklin Gothic Book"/>
              </a:rPr>
              <a:t>setup</a:t>
            </a:r>
            <a:endParaRPr lang="de-CH" kern="1000" spc="30" dirty="0">
              <a:cs typeface="Franklin Gothic Book"/>
            </a:endParaRP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de-CH" sz="1400" kern="1000" spc="30" dirty="0">
                <a:cs typeface="Franklin Gothic Book"/>
              </a:rPr>
              <a:t>HTS </a:t>
            </a:r>
            <a:r>
              <a:rPr lang="de-CH" sz="1400" kern="1000" spc="30" dirty="0" err="1">
                <a:cs typeface="Franklin Gothic Book"/>
              </a:rPr>
              <a:t>solenoid</a:t>
            </a:r>
            <a:r>
              <a:rPr lang="de-CH" sz="1400" kern="1000" spc="30" dirty="0">
                <a:cs typeface="Franklin Gothic Book"/>
              </a:rPr>
              <a:t> </a:t>
            </a:r>
            <a:r>
              <a:rPr lang="de-CH" sz="1400" kern="1000" spc="30" dirty="0" err="1">
                <a:cs typeface="Franklin Gothic Book"/>
              </a:rPr>
              <a:t>assembly</a:t>
            </a:r>
            <a:endParaRPr lang="de-CH" sz="1400" kern="1000" spc="30" dirty="0">
              <a:cs typeface="Franklin Gothic Book"/>
            </a:endParaRP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de-CH" sz="1400" kern="1000" spc="30" dirty="0">
                <a:cs typeface="Franklin Gothic Book"/>
              </a:rPr>
              <a:t>Warm </a:t>
            </a:r>
            <a:r>
              <a:rPr lang="de-CH" sz="1400" kern="1000" spc="30" dirty="0" err="1">
                <a:cs typeface="Franklin Gothic Book"/>
              </a:rPr>
              <a:t>wide</a:t>
            </a:r>
            <a:r>
              <a:rPr lang="de-CH" sz="1400" kern="1000" spc="30" dirty="0">
                <a:cs typeface="Franklin Gothic Book"/>
              </a:rPr>
              <a:t> </a:t>
            </a:r>
            <a:r>
              <a:rPr lang="de-CH" sz="1400" kern="1000" spc="30" dirty="0" err="1">
                <a:cs typeface="Franklin Gothic Book"/>
              </a:rPr>
              <a:t>bore</a:t>
            </a:r>
            <a:r>
              <a:rPr lang="de-CH" sz="1400" kern="1000" spc="30" dirty="0">
                <a:cs typeface="Franklin Gothic Book"/>
              </a:rPr>
              <a:t> </a:t>
            </a:r>
            <a:r>
              <a:rPr lang="de-CH" sz="1400" kern="1000" spc="30" dirty="0" err="1">
                <a:cs typeface="Franklin Gothic Book"/>
              </a:rPr>
              <a:t>through</a:t>
            </a:r>
            <a:r>
              <a:rPr lang="de-CH" sz="1400" kern="1000" spc="30" dirty="0">
                <a:cs typeface="Franklin Gothic Book"/>
              </a:rPr>
              <a:t> </a:t>
            </a:r>
            <a:r>
              <a:rPr lang="de-CH" sz="1400" kern="1000" spc="30" dirty="0" err="1">
                <a:cs typeface="Franklin Gothic Book"/>
              </a:rPr>
              <a:t>tube</a:t>
            </a:r>
            <a:endParaRPr lang="de-CH" sz="1400" kern="1000" spc="30" dirty="0">
              <a:cs typeface="Franklin Gothic Book"/>
            </a:endParaRP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de-CH" sz="1400" kern="1000" spc="30" dirty="0" err="1">
                <a:cs typeface="Franklin Gothic Book"/>
              </a:rPr>
              <a:t>Vacuum</a:t>
            </a:r>
            <a:r>
              <a:rPr lang="de-CH" sz="1400" kern="1000" spc="30" dirty="0">
                <a:cs typeface="Franklin Gothic Book"/>
              </a:rPr>
              <a:t> </a:t>
            </a:r>
            <a:r>
              <a:rPr lang="de-CH" sz="1400" kern="1000" spc="30" dirty="0" err="1">
                <a:cs typeface="Franklin Gothic Book"/>
              </a:rPr>
              <a:t>chamber</a:t>
            </a:r>
            <a:endParaRPr lang="de-CH" sz="1400" kern="1000" spc="30" dirty="0">
              <a:cs typeface="Franklin Gothic Book"/>
            </a:endParaRP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de-CH" sz="1400" kern="1000" spc="30" dirty="0">
                <a:cs typeface="Franklin Gothic Book"/>
              </a:rPr>
              <a:t>Thermal </a:t>
            </a:r>
            <a:r>
              <a:rPr lang="de-CH" sz="1400" kern="1000" spc="30" dirty="0" err="1">
                <a:cs typeface="Franklin Gothic Book"/>
              </a:rPr>
              <a:t>shielding</a:t>
            </a:r>
            <a:endParaRPr lang="de-CH" sz="1400" kern="1000" spc="30" dirty="0">
              <a:cs typeface="Franklin Gothic Book"/>
            </a:endParaRP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de-CH" sz="1400" kern="1000" spc="30" dirty="0" err="1">
                <a:cs typeface="Franklin Gothic Book"/>
              </a:rPr>
              <a:t>Cryo</a:t>
            </a:r>
            <a:r>
              <a:rPr lang="de-CH" sz="1400" kern="1000" spc="30" dirty="0">
                <a:cs typeface="Franklin Gothic Book"/>
              </a:rPr>
              <a:t> </a:t>
            </a:r>
            <a:r>
              <a:rPr lang="de-CH" sz="1400" kern="1000" spc="30" dirty="0" err="1">
                <a:cs typeface="Franklin Gothic Book"/>
              </a:rPr>
              <a:t>coolers</a:t>
            </a:r>
            <a:endParaRPr lang="de-CH" sz="1400" kern="1000" spc="30" dirty="0">
              <a:cs typeface="Franklin Gothic Book"/>
            </a:endParaRP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de-CH" sz="1400" kern="1000" spc="30" dirty="0" err="1">
                <a:cs typeface="Franklin Gothic Book"/>
              </a:rPr>
              <a:t>Electrical</a:t>
            </a:r>
            <a:r>
              <a:rPr lang="de-CH" sz="1400" kern="1000" spc="30" dirty="0">
                <a:cs typeface="Franklin Gothic Book"/>
              </a:rPr>
              <a:t> </a:t>
            </a:r>
            <a:r>
              <a:rPr lang="de-CH" sz="1400" kern="1000" spc="30" dirty="0" err="1">
                <a:cs typeface="Franklin Gothic Book"/>
              </a:rPr>
              <a:t>and</a:t>
            </a:r>
            <a:r>
              <a:rPr lang="de-CH" sz="1400" kern="1000" spc="30" dirty="0">
                <a:cs typeface="Franklin Gothic Book"/>
              </a:rPr>
              <a:t> thermal Leads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de-CH" sz="1400" kern="1000" spc="30" dirty="0">
                <a:cs typeface="Franklin Gothic Book"/>
              </a:rPr>
              <a:t>Thermal </a:t>
            </a:r>
            <a:r>
              <a:rPr lang="de-CH" sz="1400" kern="1000" spc="30" dirty="0" err="1">
                <a:cs typeface="Franklin Gothic Book"/>
              </a:rPr>
              <a:t>lead</a:t>
            </a:r>
            <a:r>
              <a:rPr lang="de-CH" sz="1400" kern="1000" spc="30" dirty="0">
                <a:cs typeface="Franklin Gothic Book"/>
              </a:rPr>
              <a:t> </a:t>
            </a:r>
            <a:r>
              <a:rPr lang="de-CH" sz="1400" kern="1000" spc="30" dirty="0" err="1">
                <a:cs typeface="Franklin Gothic Book"/>
              </a:rPr>
              <a:t>buffers</a:t>
            </a:r>
            <a:endParaRPr lang="pl-PL" sz="1400" kern="1000" spc="30" dirty="0">
              <a:cs typeface="Franklin Gothic Book"/>
            </a:endParaRPr>
          </a:p>
          <a:p>
            <a:pPr>
              <a:lnSpc>
                <a:spcPct val="110000"/>
              </a:lnSpc>
            </a:pPr>
            <a:r>
              <a:rPr lang="de-CH" kern="1000" spc="30" dirty="0">
                <a:cs typeface="Franklin Gothic Book"/>
              </a:rPr>
              <a:t>Support </a:t>
            </a:r>
            <a:r>
              <a:rPr lang="de-CH" kern="1000" spc="30" dirty="0" err="1">
                <a:cs typeface="Franklin Gothic Book"/>
              </a:rPr>
              <a:t>structure</a:t>
            </a:r>
            <a:endParaRPr lang="de-CH" kern="1000" spc="30" dirty="0">
              <a:cs typeface="Franklin Gothic Book"/>
            </a:endParaRP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de-CH" sz="1400" kern="1000" spc="30" dirty="0" err="1">
                <a:cs typeface="Franklin Gothic Book"/>
              </a:rPr>
              <a:t>Ground</a:t>
            </a:r>
            <a:r>
              <a:rPr lang="de-CH" sz="1400" kern="1000" spc="30" dirty="0">
                <a:cs typeface="Franklin Gothic Book"/>
              </a:rPr>
              <a:t> </a:t>
            </a:r>
            <a:r>
              <a:rPr lang="de-CH" sz="1400" kern="1000" spc="30" dirty="0" err="1">
                <a:cs typeface="Franklin Gothic Book"/>
              </a:rPr>
              <a:t>support</a:t>
            </a:r>
            <a:r>
              <a:rPr lang="de-CH" sz="1400" kern="1000" spc="30" dirty="0">
                <a:cs typeface="Franklin Gothic Book"/>
              </a:rPr>
              <a:t> </a:t>
            </a:r>
            <a:r>
              <a:rPr lang="de-CH" sz="1400" kern="1000" spc="30" dirty="0" err="1">
                <a:cs typeface="Franklin Gothic Book"/>
              </a:rPr>
              <a:t>frame</a:t>
            </a:r>
            <a:endParaRPr lang="de-CH" sz="1400" kern="1000" spc="30" dirty="0">
              <a:cs typeface="Franklin Gothic Book"/>
            </a:endParaRP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de-CH" sz="1400" kern="1000" spc="30" dirty="0">
                <a:cs typeface="Franklin Gothic Book"/>
              </a:rPr>
              <a:t>Backbone </a:t>
            </a:r>
            <a:r>
              <a:rPr lang="de-CH" sz="1400" kern="1000" spc="30" dirty="0" err="1">
                <a:cs typeface="Franklin Gothic Book"/>
              </a:rPr>
              <a:t>frame</a:t>
            </a:r>
            <a:r>
              <a:rPr lang="de-CH" sz="1400" kern="1000" spc="30" dirty="0">
                <a:cs typeface="Franklin Gothic Book"/>
              </a:rPr>
              <a:t> </a:t>
            </a:r>
            <a:r>
              <a:rPr lang="de-CH" sz="1400" kern="1000" spc="30" dirty="0" err="1">
                <a:cs typeface="Franklin Gothic Book"/>
              </a:rPr>
              <a:t>for</a:t>
            </a:r>
            <a:r>
              <a:rPr lang="de-CH" sz="1400" kern="1000" spc="30" dirty="0">
                <a:cs typeface="Franklin Gothic Book"/>
              </a:rPr>
              <a:t> </a:t>
            </a:r>
            <a:r>
              <a:rPr lang="de-CH" sz="1400" kern="1000" spc="30" dirty="0" err="1">
                <a:cs typeface="Franklin Gothic Book"/>
              </a:rPr>
              <a:t>vacuum</a:t>
            </a:r>
            <a:r>
              <a:rPr lang="de-CH" sz="1400" kern="1000" spc="30" dirty="0">
                <a:cs typeface="Franklin Gothic Book"/>
              </a:rPr>
              <a:t> </a:t>
            </a:r>
            <a:r>
              <a:rPr lang="de-CH" sz="1400" kern="1000" spc="30" dirty="0" err="1">
                <a:cs typeface="Franklin Gothic Book"/>
              </a:rPr>
              <a:t>chamber</a:t>
            </a:r>
            <a:endParaRPr lang="de-CH" sz="1400" kern="1000" spc="30" dirty="0">
              <a:cs typeface="Franklin Gothic Book"/>
            </a:endParaRP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de-CH" kern="1000" spc="30" dirty="0">
              <a:cs typeface="Franklin Gothic Book"/>
            </a:endParaRPr>
          </a:p>
        </p:txBody>
      </p:sp>
      <p:sp>
        <p:nvSpPr>
          <p:cNvPr id="10" name="Titel 2"/>
          <p:cNvSpPr txBox="1">
            <a:spLocks/>
          </p:cNvSpPr>
          <p:nvPr/>
        </p:nvSpPr>
        <p:spPr>
          <a:xfrm>
            <a:off x="2068351" y="297175"/>
            <a:ext cx="6708025" cy="508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dirty="0" err="1"/>
              <a:t>HTS</a:t>
            </a:r>
            <a:r>
              <a:rPr lang="pl-PL" dirty="0"/>
              <a:t> solenoid for </a:t>
            </a:r>
            <a:r>
              <a:rPr lang="pl-PL" dirty="0" err="1"/>
              <a:t>P</a:t>
            </a:r>
            <a:r>
              <a:rPr lang="pl-PL" baseline="30000" dirty="0" err="1"/>
              <a:t>3</a:t>
            </a:r>
            <a:r>
              <a:rPr lang="pl-PL" dirty="0"/>
              <a:t> </a:t>
            </a:r>
            <a:r>
              <a:rPr lang="pl-PL" dirty="0" err="1"/>
              <a:t>experiment</a:t>
            </a:r>
            <a:endParaRPr lang="en-US" dirty="0"/>
          </a:p>
        </p:txBody>
      </p:sp>
      <p:sp>
        <p:nvSpPr>
          <p:cNvPr id="21" name="Foliennummernplatzhalter 3"/>
          <p:cNvSpPr>
            <a:spLocks noGrp="1"/>
          </p:cNvSpPr>
          <p:nvPr>
            <p:ph type="sldNum" sz="quarter" idx="16"/>
          </p:nvPr>
        </p:nvSpPr>
        <p:spPr>
          <a:prstGeom prst="rect">
            <a:avLst/>
          </a:prstGeom>
        </p:spPr>
        <p:txBody>
          <a:bodyPr/>
          <a:lstStyle/>
          <a:p>
            <a:pPr algn="r">
              <a:defRPr/>
            </a:pPr>
            <a:r>
              <a:rPr lang="en-US" noProof="1"/>
              <a:t>Page </a:t>
            </a:r>
            <a:fld id="{EBC07571-3134-BB4B-B83F-1A9FE18D34F3}" type="slidenum">
              <a:rPr lang="en-US" noProof="1" dirty="0" smtClean="0"/>
              <a:pPr algn="r">
                <a:defRPr/>
              </a:pPr>
              <a:t>2</a:t>
            </a:fld>
            <a:endParaRPr lang="en-US" noProof="1"/>
          </a:p>
        </p:txBody>
      </p:sp>
      <p:sp>
        <p:nvSpPr>
          <p:cNvPr id="2" name="Textfeld 4">
            <a:extLst>
              <a:ext uri="{FF2B5EF4-FFF2-40B4-BE49-F238E27FC236}">
                <a16:creationId xmlns:a16="http://schemas.microsoft.com/office/drawing/2014/main" id="{C81C1034-C9F6-77C3-3F20-48F0B0ABFC05}"/>
              </a:ext>
            </a:extLst>
          </p:cNvPr>
          <p:cNvSpPr txBox="1"/>
          <p:nvPr/>
        </p:nvSpPr>
        <p:spPr>
          <a:xfrm>
            <a:off x="4941115" y="1168456"/>
            <a:ext cx="2982364" cy="216024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pl-PL" sz="2400" b="1" kern="1000" spc="30" dirty="0">
                <a:cs typeface="Franklin Gothic Book"/>
              </a:rPr>
              <a:t>Components status</a:t>
            </a:r>
            <a:endParaRPr lang="de-CH" sz="2400" b="1" kern="1000" spc="30" dirty="0">
              <a:cs typeface="Franklin Gothic Book"/>
            </a:endParaRP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pl-PL" kern="1000" spc="30" dirty="0">
                <a:cs typeface="Franklin Gothic Book"/>
              </a:rPr>
              <a:t>power supply – </a:t>
            </a:r>
            <a:r>
              <a:rPr lang="pl-PL" kern="1000" spc="30" dirty="0">
                <a:solidFill>
                  <a:srgbClr val="92D050"/>
                </a:solidFill>
                <a:cs typeface="Franklin Gothic Book"/>
              </a:rPr>
              <a:t>delivery next month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pl-PL" kern="1000" spc="30" dirty="0">
                <a:cs typeface="Franklin Gothic Book"/>
              </a:rPr>
              <a:t>cryocoolers - </a:t>
            </a:r>
            <a:r>
              <a:rPr lang="pl-PL" kern="1000" spc="30" dirty="0">
                <a:solidFill>
                  <a:schemeClr val="accent6">
                    <a:lumMod val="75000"/>
                  </a:schemeClr>
                </a:solidFill>
                <a:cs typeface="Franklin Gothic Book"/>
              </a:rPr>
              <a:t>delivered</a:t>
            </a:r>
            <a:endParaRPr lang="de-CH" kern="1000" spc="30" dirty="0">
              <a:solidFill>
                <a:schemeClr val="accent6">
                  <a:lumMod val="75000"/>
                </a:schemeClr>
              </a:solidFill>
              <a:cs typeface="Franklin Gothic Book"/>
            </a:endParaRP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pl-PL" kern="1000" spc="30" dirty="0">
              <a:cs typeface="Franklin Gothic Book"/>
            </a:endParaRP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pl-PL" kern="1000" spc="30" dirty="0">
                <a:cs typeface="Franklin Gothic Book"/>
              </a:rPr>
              <a:t>HTS tape - </a:t>
            </a:r>
            <a:r>
              <a:rPr lang="pl-PL" kern="1000" spc="30" dirty="0">
                <a:solidFill>
                  <a:schemeClr val="accent6">
                    <a:lumMod val="75000"/>
                  </a:schemeClr>
                </a:solidFill>
                <a:cs typeface="Franklin Gothic Book"/>
              </a:rPr>
              <a:t>delivered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pl-PL" kern="1000" spc="30" dirty="0">
                <a:cs typeface="Franklin Gothic Book"/>
              </a:rPr>
              <a:t>cryostat – main components - </a:t>
            </a:r>
            <a:r>
              <a:rPr lang="pl-PL" kern="1000" spc="30" dirty="0">
                <a:solidFill>
                  <a:schemeClr val="accent6">
                    <a:lumMod val="75000"/>
                  </a:schemeClr>
                </a:solidFill>
                <a:cs typeface="Franklin Gothic Book"/>
              </a:rPr>
              <a:t>delivered</a:t>
            </a:r>
            <a:endParaRPr lang="de-CH" kern="1000" spc="30" dirty="0">
              <a:solidFill>
                <a:schemeClr val="accent6">
                  <a:lumMod val="75000"/>
                </a:schemeClr>
              </a:solidFill>
              <a:cs typeface="Franklin Gothic Book"/>
            </a:endParaRP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pl-PL" kern="1000" spc="30" dirty="0">
                <a:cs typeface="Franklin Gothic Book"/>
              </a:rPr>
              <a:t>cryostat support – </a:t>
            </a:r>
            <a:r>
              <a:rPr lang="pl-PL" kern="1000" spc="30" dirty="0">
                <a:solidFill>
                  <a:schemeClr val="accent6">
                    <a:lumMod val="75000"/>
                  </a:schemeClr>
                </a:solidFill>
                <a:cs typeface="Franklin Gothic Book"/>
              </a:rPr>
              <a:t>delivered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de-CH" sz="2400" kern="1000" spc="30" dirty="0"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994315799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Grafik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667" y="1076353"/>
            <a:ext cx="3248538" cy="5013176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3473" y="3295094"/>
            <a:ext cx="4169067" cy="2980216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2068351" y="297175"/>
            <a:ext cx="6708025" cy="508500"/>
          </a:xfrm>
        </p:spPr>
        <p:txBody>
          <a:bodyPr>
            <a:normAutofit fontScale="90000"/>
          </a:bodyPr>
          <a:lstStyle/>
          <a:p>
            <a:r>
              <a:rPr lang="en-US" dirty="0"/>
              <a:t>Specification Requirements</a:t>
            </a:r>
          </a:p>
        </p:txBody>
      </p:sp>
      <p:sp>
        <p:nvSpPr>
          <p:cNvPr id="27" name="Textfeld 26"/>
          <p:cNvSpPr txBox="1"/>
          <p:nvPr/>
        </p:nvSpPr>
        <p:spPr>
          <a:xfrm>
            <a:off x="6937848" y="1864260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1400" kern="1000" spc="30" dirty="0">
                <a:cs typeface="Franklin Gothic Book"/>
              </a:rPr>
              <a:t>DN40CF gate valve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1400" kern="1000" spc="30" dirty="0">
                <a:cs typeface="Franklin Gothic Book"/>
              </a:rPr>
              <a:t>Lead shield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1400" kern="1000" spc="30" dirty="0">
                <a:cs typeface="Franklin Gothic Book"/>
              </a:rPr>
              <a:t>DN40CF bellow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1400" kern="1000" spc="30" dirty="0">
                <a:cs typeface="Franklin Gothic Book"/>
              </a:rPr>
              <a:t>Shielding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1400" kern="1000" spc="30" dirty="0">
                <a:cs typeface="Franklin Gothic Book"/>
              </a:rPr>
              <a:t>Chamber</a:t>
            </a:r>
          </a:p>
        </p:txBody>
      </p:sp>
      <p:cxnSp>
        <p:nvCxnSpPr>
          <p:cNvPr id="29" name="Gerade Verbindung mit Pfeil 28"/>
          <p:cNvCxnSpPr/>
          <p:nvPr/>
        </p:nvCxnSpPr>
        <p:spPr bwMode="auto">
          <a:xfrm flipH="1">
            <a:off x="3890502" y="1902885"/>
            <a:ext cx="422971" cy="730096"/>
          </a:xfrm>
          <a:prstGeom prst="straightConnector1">
            <a:avLst/>
          </a:prstGeom>
          <a:solidFill>
            <a:schemeClr val="accent1"/>
          </a:solidFill>
          <a:ln w="76200" cap="sq" cmpd="sng" algn="ctr">
            <a:solidFill>
              <a:srgbClr val="010000"/>
            </a:solidFill>
            <a:prstDash val="solid"/>
            <a:bevel/>
            <a:headEnd type="none" w="med" len="med"/>
            <a:tailEnd type="triangle" w="med" len="med"/>
          </a:ln>
          <a:effectLst/>
        </p:spPr>
      </p:cxnSp>
      <p:sp>
        <p:nvSpPr>
          <p:cNvPr id="23" name="Textfeld 22"/>
          <p:cNvSpPr txBox="1"/>
          <p:nvPr/>
        </p:nvSpPr>
        <p:spPr>
          <a:xfrm>
            <a:off x="3972350" y="1325161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US" sz="1400" kern="1000" spc="30" dirty="0">
                <a:cs typeface="Franklin Gothic Book"/>
              </a:rPr>
              <a:t>Needs of fine adjustment</a:t>
            </a:r>
          </a:p>
          <a:p>
            <a:pPr>
              <a:lnSpc>
                <a:spcPct val="110000"/>
              </a:lnSpc>
            </a:pPr>
            <a:r>
              <a:rPr lang="en-US" sz="1400" kern="1000" spc="30" dirty="0">
                <a:cs typeface="Franklin Gothic Book"/>
              </a:rPr>
              <a:t>of vacuum chamber</a:t>
            </a:r>
          </a:p>
        </p:txBody>
      </p:sp>
      <p:sp>
        <p:nvSpPr>
          <p:cNvPr id="39" name="Rechteck 38"/>
          <p:cNvSpPr/>
          <p:nvPr/>
        </p:nvSpPr>
        <p:spPr bwMode="auto">
          <a:xfrm>
            <a:off x="4306368" y="3295570"/>
            <a:ext cx="4169067" cy="2980216"/>
          </a:xfrm>
          <a:prstGeom prst="rect">
            <a:avLst/>
          </a:prstGeom>
          <a:noFill/>
          <a:ln w="15875" cap="flat" cmpd="sng" algn="ctr">
            <a:solidFill>
              <a:srgbClr val="01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dirty="0">
              <a:latin typeface="Times" charset="0"/>
            </a:endParaRPr>
          </a:p>
        </p:txBody>
      </p:sp>
      <p:sp>
        <p:nvSpPr>
          <p:cNvPr id="40" name="Rechteck 39"/>
          <p:cNvSpPr/>
          <p:nvPr/>
        </p:nvSpPr>
        <p:spPr bwMode="auto">
          <a:xfrm>
            <a:off x="2182827" y="2790860"/>
            <a:ext cx="504056" cy="415663"/>
          </a:xfrm>
          <a:prstGeom prst="rect">
            <a:avLst/>
          </a:prstGeom>
          <a:solidFill>
            <a:schemeClr val="bg1">
              <a:alpha val="39000"/>
            </a:schemeClr>
          </a:solidFill>
          <a:ln w="19050" cap="flat" cmpd="sng" algn="ctr">
            <a:solidFill>
              <a:srgbClr val="01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dirty="0">
              <a:latin typeface="Times" charset="0"/>
            </a:endParaRPr>
          </a:p>
        </p:txBody>
      </p:sp>
      <p:cxnSp>
        <p:nvCxnSpPr>
          <p:cNvPr id="42" name="Gerader Verbinder 41"/>
          <p:cNvCxnSpPr/>
          <p:nvPr/>
        </p:nvCxnSpPr>
        <p:spPr bwMode="auto">
          <a:xfrm>
            <a:off x="2686885" y="2790858"/>
            <a:ext cx="5795655" cy="504712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Gerader Verbinder 43"/>
          <p:cNvCxnSpPr/>
          <p:nvPr/>
        </p:nvCxnSpPr>
        <p:spPr bwMode="auto">
          <a:xfrm>
            <a:off x="2686885" y="3206521"/>
            <a:ext cx="1619483" cy="857252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Gerader Verbinder 45"/>
          <p:cNvCxnSpPr/>
          <p:nvPr/>
        </p:nvCxnSpPr>
        <p:spPr bwMode="auto">
          <a:xfrm>
            <a:off x="2182829" y="3206521"/>
            <a:ext cx="2123539" cy="3076154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Gerader Verbinder 47"/>
          <p:cNvCxnSpPr/>
          <p:nvPr/>
        </p:nvCxnSpPr>
        <p:spPr bwMode="auto">
          <a:xfrm>
            <a:off x="2182827" y="2790860"/>
            <a:ext cx="2130644" cy="497823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Gerader Verbinder 11"/>
          <p:cNvCxnSpPr/>
          <p:nvPr/>
        </p:nvCxnSpPr>
        <p:spPr bwMode="auto">
          <a:xfrm>
            <a:off x="5639211" y="3134513"/>
            <a:ext cx="0" cy="154168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Gerader Verbinder 36"/>
          <p:cNvCxnSpPr/>
          <p:nvPr/>
        </p:nvCxnSpPr>
        <p:spPr bwMode="auto">
          <a:xfrm>
            <a:off x="6647323" y="3206523"/>
            <a:ext cx="0" cy="521335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Gerade Verbindung mit Pfeil 32"/>
          <p:cNvCxnSpPr/>
          <p:nvPr/>
        </p:nvCxnSpPr>
        <p:spPr bwMode="auto">
          <a:xfrm>
            <a:off x="5639211" y="2630459"/>
            <a:ext cx="1008112" cy="22207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rgbClr val="FF0000"/>
            </a:solidFill>
            <a:prstDash val="solid"/>
            <a:round/>
            <a:headEnd type="triangle" w="med" len="med"/>
            <a:tailEnd type="triangle"/>
          </a:ln>
          <a:effectLst/>
        </p:spPr>
      </p:cxnSp>
      <p:sp>
        <p:nvSpPr>
          <p:cNvPr id="35" name="Textfeld 34"/>
          <p:cNvSpPr txBox="1"/>
          <p:nvPr/>
        </p:nvSpPr>
        <p:spPr>
          <a:xfrm>
            <a:off x="5753631" y="2321460"/>
            <a:ext cx="914400" cy="914400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US" kern="1000" spc="30" dirty="0">
                <a:solidFill>
                  <a:srgbClr val="FF0000"/>
                </a:solidFill>
                <a:cs typeface="Franklin Gothic Book"/>
              </a:rPr>
              <a:t>144 mm</a:t>
            </a:r>
          </a:p>
        </p:txBody>
      </p:sp>
      <p:cxnSp>
        <p:nvCxnSpPr>
          <p:cNvPr id="54" name="Gerader Verbinder 53"/>
          <p:cNvCxnSpPr/>
          <p:nvPr/>
        </p:nvCxnSpPr>
        <p:spPr bwMode="auto">
          <a:xfrm>
            <a:off x="5639211" y="2549809"/>
            <a:ext cx="0" cy="44888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Gerader Verbinder 54"/>
          <p:cNvCxnSpPr/>
          <p:nvPr/>
        </p:nvCxnSpPr>
        <p:spPr bwMode="auto">
          <a:xfrm>
            <a:off x="6647323" y="2549811"/>
            <a:ext cx="0" cy="521335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2" name="Foliennummernplatzhalter 3"/>
          <p:cNvSpPr>
            <a:spLocks noGrp="1"/>
          </p:cNvSpPr>
          <p:nvPr>
            <p:ph type="sldNum" sz="quarter" idx="16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pPr algn="r">
              <a:defRPr/>
            </a:pPr>
            <a:r>
              <a:rPr lang="en-US" noProof="1"/>
              <a:t>Page </a:t>
            </a:r>
            <a:fld id="{EBC07571-3134-BB4B-B83F-1A9FE18D34F3}" type="slidenum">
              <a:rPr lang="en-US" noProof="1" dirty="0" smtClean="0"/>
              <a:pPr algn="r">
                <a:defRPr/>
              </a:pPr>
              <a:t>3</a:t>
            </a:fld>
            <a:endParaRPr lang="en-US" noProof="1"/>
          </a:p>
        </p:txBody>
      </p:sp>
      <p:sp>
        <p:nvSpPr>
          <p:cNvPr id="2" name="Textfeld 37">
            <a:extLst>
              <a:ext uri="{FF2B5EF4-FFF2-40B4-BE49-F238E27FC236}">
                <a16:creationId xmlns:a16="http://schemas.microsoft.com/office/drawing/2014/main" id="{6AA66BD2-D2AB-0834-1FEB-F4C672A1C192}"/>
              </a:ext>
            </a:extLst>
          </p:cNvPr>
          <p:cNvSpPr txBox="1"/>
          <p:nvPr/>
        </p:nvSpPr>
        <p:spPr>
          <a:xfrm>
            <a:off x="186384" y="6538913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pl-PL" sz="1400" dirty="0"/>
              <a:t>Courtesy of </a:t>
            </a:r>
            <a:r>
              <a:rPr lang="pt-BR" sz="1400" dirty="0"/>
              <a:t>Thomas Uli Michlmayr</a:t>
            </a:r>
            <a:endParaRPr lang="pl-PL" sz="1400" dirty="0"/>
          </a:p>
        </p:txBody>
      </p:sp>
    </p:spTree>
    <p:extLst>
      <p:ext uri="{BB962C8B-B14F-4D97-AF65-F5344CB8AC3E}">
        <p14:creationId xmlns:p14="http://schemas.microsoft.com/office/powerpoint/2010/main" val="1090845377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856" y="1247212"/>
            <a:ext cx="6048672" cy="3862205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2595" y="4291740"/>
            <a:ext cx="2209973" cy="2253947"/>
          </a:xfrm>
          <a:prstGeom prst="rect">
            <a:avLst/>
          </a:prstGeom>
        </p:spPr>
      </p:pic>
      <p:pic>
        <p:nvPicPr>
          <p:cNvPr id="54" name="Grafik 5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4545" y="3627011"/>
            <a:ext cx="2031511" cy="1728816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51815" y="297175"/>
            <a:ext cx="8324561" cy="5085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Solenoid Access Bore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>
          <a:xfrm>
            <a:off x="8200632" y="6661150"/>
            <a:ext cx="575742" cy="196850"/>
          </a:xfrm>
        </p:spPr>
        <p:txBody>
          <a:bodyPr/>
          <a:lstStyle/>
          <a:p>
            <a:pPr algn="r">
              <a:defRPr/>
            </a:pPr>
            <a:r>
              <a:rPr lang="en-US" dirty="0"/>
              <a:t>Page </a:t>
            </a:r>
            <a:fld id="{EBC07571-3134-BB4B-B83F-1A9FE18D34F3}" type="slidenum">
              <a:rPr lang="en-US" smtClean="0"/>
              <a:pPr algn="r">
                <a:defRPr/>
              </a:pPr>
              <a:t>4</a:t>
            </a:fld>
            <a:endParaRPr lang="en-US" dirty="0"/>
          </a:p>
        </p:txBody>
      </p:sp>
      <p:sp>
        <p:nvSpPr>
          <p:cNvPr id="16" name="Textfeld 15"/>
          <p:cNvSpPr txBox="1"/>
          <p:nvPr/>
        </p:nvSpPr>
        <p:spPr>
          <a:xfrm>
            <a:off x="1049583" y="937913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US" sz="1400" kern="1000" spc="30" dirty="0">
                <a:cs typeface="Franklin Gothic Book"/>
              </a:rPr>
              <a:t>DN160CF</a:t>
            </a:r>
          </a:p>
          <a:p>
            <a:pPr>
              <a:lnSpc>
                <a:spcPct val="110000"/>
              </a:lnSpc>
            </a:pPr>
            <a:r>
              <a:rPr lang="en-US" sz="1400" kern="1000" spc="30" dirty="0">
                <a:cs typeface="Franklin Gothic Book"/>
              </a:rPr>
              <a:t>Bellow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de-CH" sz="1400" kern="1000" spc="30" dirty="0" err="1">
                <a:cs typeface="Franklin Gothic Book"/>
              </a:rPr>
              <a:t>one</a:t>
            </a:r>
            <a:r>
              <a:rPr lang="de-CH" sz="1400" kern="1000" spc="30" dirty="0">
                <a:cs typeface="Franklin Gothic Book"/>
              </a:rPr>
              <a:t> </a:t>
            </a:r>
            <a:r>
              <a:rPr lang="de-CH" sz="1400" kern="1000" spc="30" dirty="0" err="1">
                <a:cs typeface="Franklin Gothic Book"/>
              </a:rPr>
              <a:t>side</a:t>
            </a:r>
            <a:br>
              <a:rPr lang="en-US" sz="1400" kern="1000" spc="30" dirty="0">
                <a:cs typeface="Franklin Gothic Book"/>
              </a:rPr>
            </a:br>
            <a:r>
              <a:rPr lang="en-US" sz="1400" kern="1000" spc="30" dirty="0">
                <a:cs typeface="Franklin Gothic Book"/>
              </a:rPr>
              <a:t>rotatable</a:t>
            </a:r>
          </a:p>
        </p:txBody>
      </p:sp>
      <p:cxnSp>
        <p:nvCxnSpPr>
          <p:cNvPr id="17" name="Gerade Verbindung mit Pfeil 16"/>
          <p:cNvCxnSpPr/>
          <p:nvPr/>
        </p:nvCxnSpPr>
        <p:spPr bwMode="auto">
          <a:xfrm>
            <a:off x="1963983" y="1325860"/>
            <a:ext cx="648072" cy="638194"/>
          </a:xfrm>
          <a:prstGeom prst="straightConnector1">
            <a:avLst/>
          </a:prstGeom>
          <a:solidFill>
            <a:schemeClr val="accent1"/>
          </a:solidFill>
          <a:ln w="76200" cap="sq" cmpd="sng" algn="ctr">
            <a:solidFill>
              <a:schemeClr val="tx1"/>
            </a:solidFill>
            <a:prstDash val="solid"/>
            <a:bevel/>
            <a:headEnd type="none" w="med" len="med"/>
            <a:tailEnd type="triangle" w="med" len="med"/>
          </a:ln>
          <a:effectLst/>
        </p:spPr>
      </p:cxnSp>
      <p:cxnSp>
        <p:nvCxnSpPr>
          <p:cNvPr id="33" name="Gerade Verbindung mit Pfeil 32"/>
          <p:cNvCxnSpPr/>
          <p:nvPr/>
        </p:nvCxnSpPr>
        <p:spPr bwMode="auto">
          <a:xfrm flipV="1">
            <a:off x="811855" y="3768347"/>
            <a:ext cx="299644" cy="579056"/>
          </a:xfrm>
          <a:prstGeom prst="straightConnector1">
            <a:avLst/>
          </a:prstGeom>
          <a:solidFill>
            <a:schemeClr val="accent1"/>
          </a:solidFill>
          <a:ln w="76200" cap="sq" cmpd="sng" algn="ctr">
            <a:solidFill>
              <a:srgbClr val="010000"/>
            </a:solidFill>
            <a:prstDash val="solid"/>
            <a:bevel/>
            <a:headEnd type="none" w="med" len="med"/>
            <a:tailEnd type="triangle" w="med" len="med"/>
          </a:ln>
          <a:effectLst/>
        </p:spPr>
      </p:cxnSp>
      <p:cxnSp>
        <p:nvCxnSpPr>
          <p:cNvPr id="42" name="Gerade Verbindung mit Pfeil 41"/>
          <p:cNvCxnSpPr/>
          <p:nvPr/>
        </p:nvCxnSpPr>
        <p:spPr bwMode="auto">
          <a:xfrm>
            <a:off x="1496693" y="3130476"/>
            <a:ext cx="1639049" cy="0"/>
          </a:xfrm>
          <a:prstGeom prst="straightConnector1">
            <a:avLst/>
          </a:prstGeom>
          <a:solidFill>
            <a:schemeClr val="accent1"/>
          </a:solidFill>
          <a:ln w="95250" cap="sq" cmpd="sng" algn="ctr">
            <a:solidFill>
              <a:srgbClr val="FF0000"/>
            </a:solidFill>
            <a:prstDash val="solid"/>
            <a:bevel/>
            <a:headEnd type="none" w="med" len="med"/>
            <a:tailEnd type="triangle" w="med" len="med"/>
          </a:ln>
          <a:effectLst/>
        </p:spPr>
      </p:cxnSp>
      <p:sp>
        <p:nvSpPr>
          <p:cNvPr id="41" name="Textfeld 40"/>
          <p:cNvSpPr txBox="1"/>
          <p:nvPr/>
        </p:nvSpPr>
        <p:spPr>
          <a:xfrm>
            <a:off x="2982749" y="5405819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de-CH" sz="1400" kern="1000" spc="30" dirty="0">
                <a:cs typeface="Franklin Gothic Book"/>
              </a:rPr>
              <a:t>W </a:t>
            </a:r>
            <a:r>
              <a:rPr lang="de-CH" sz="1400" kern="1000" spc="30" dirty="0" err="1">
                <a:cs typeface="Franklin Gothic Book"/>
              </a:rPr>
              <a:t>target</a:t>
            </a:r>
            <a:r>
              <a:rPr lang="de-CH" sz="1400" kern="1000" spc="30" dirty="0">
                <a:cs typeface="Franklin Gothic Book"/>
              </a:rPr>
              <a:t> </a:t>
            </a:r>
            <a:r>
              <a:rPr lang="de-CH" sz="1400" kern="1000" spc="30" dirty="0" err="1">
                <a:cs typeface="Franklin Gothic Book"/>
              </a:rPr>
              <a:t>insertion</a:t>
            </a:r>
            <a:endParaRPr lang="de-CH" sz="1400" kern="1000" spc="30" dirty="0">
              <a:cs typeface="Franklin Gothic Book"/>
            </a:endParaRPr>
          </a:p>
          <a:p>
            <a:pPr>
              <a:lnSpc>
                <a:spcPct val="110000"/>
              </a:lnSpc>
            </a:pPr>
            <a:r>
              <a:rPr lang="de-CH" sz="1400" kern="1000" spc="30" dirty="0" err="1">
                <a:cs typeface="Franklin Gothic Book"/>
              </a:rPr>
              <a:t>upstream</a:t>
            </a:r>
            <a:r>
              <a:rPr lang="de-CH" sz="1400" kern="1000" spc="30" dirty="0">
                <a:cs typeface="Franklin Gothic Book"/>
              </a:rPr>
              <a:t> </a:t>
            </a:r>
            <a:r>
              <a:rPr lang="de-CH" sz="1400" kern="1000" spc="30" dirty="0" err="1">
                <a:cs typeface="Franklin Gothic Book"/>
              </a:rPr>
              <a:t>side</a:t>
            </a:r>
            <a:endParaRPr lang="de-CH" sz="1400" kern="1000" spc="30" dirty="0">
              <a:cs typeface="Franklin Gothic Book"/>
            </a:endParaRPr>
          </a:p>
        </p:txBody>
      </p:sp>
      <p:sp>
        <p:nvSpPr>
          <p:cNvPr id="18" name="Rechteck 17"/>
          <p:cNvSpPr/>
          <p:nvPr/>
        </p:nvSpPr>
        <p:spPr bwMode="auto">
          <a:xfrm>
            <a:off x="5219340" y="2924075"/>
            <a:ext cx="72008" cy="432048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rgbClr val="01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latin typeface="Times" charset="0"/>
            </a:endParaRPr>
          </a:p>
        </p:txBody>
      </p:sp>
      <p:cxnSp>
        <p:nvCxnSpPr>
          <p:cNvPr id="44" name="Gerade Verbindung mit Pfeil 43"/>
          <p:cNvCxnSpPr/>
          <p:nvPr/>
        </p:nvCxnSpPr>
        <p:spPr bwMode="auto">
          <a:xfrm flipV="1">
            <a:off x="3813364" y="3140099"/>
            <a:ext cx="1385785" cy="2215728"/>
          </a:xfrm>
          <a:prstGeom prst="straightConnector1">
            <a:avLst/>
          </a:prstGeom>
          <a:solidFill>
            <a:schemeClr val="accent1"/>
          </a:solidFill>
          <a:ln w="76200" cap="sq" cmpd="sng" algn="ctr">
            <a:solidFill>
              <a:srgbClr val="010000"/>
            </a:solidFill>
            <a:prstDash val="solid"/>
            <a:bevel/>
            <a:headEnd type="none" w="med" len="med"/>
            <a:tailEnd type="triangle" w="med" len="med"/>
          </a:ln>
          <a:effectLst/>
        </p:spPr>
      </p:cxnSp>
      <p:sp>
        <p:nvSpPr>
          <p:cNvPr id="46" name="Textfeld 45"/>
          <p:cNvSpPr txBox="1"/>
          <p:nvPr/>
        </p:nvSpPr>
        <p:spPr>
          <a:xfrm>
            <a:off x="451815" y="4491419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US" sz="1400" kern="1000" spc="30" dirty="0">
                <a:cs typeface="Franklin Gothic Book"/>
              </a:rPr>
              <a:t>DN63CF-R</a:t>
            </a:r>
          </a:p>
          <a:p>
            <a:pPr>
              <a:lnSpc>
                <a:spcPct val="110000"/>
              </a:lnSpc>
            </a:pPr>
            <a:r>
              <a:rPr lang="de-CH" sz="1400" kern="1000" spc="30" dirty="0" err="1">
                <a:cs typeface="Franklin Gothic Book"/>
              </a:rPr>
              <a:t>wide</a:t>
            </a:r>
            <a:r>
              <a:rPr lang="de-CH" sz="1400" kern="1000" spc="30" dirty="0">
                <a:cs typeface="Franklin Gothic Book"/>
              </a:rPr>
              <a:t> </a:t>
            </a:r>
            <a:r>
              <a:rPr lang="de-CH" sz="1400" kern="1000" spc="30" dirty="0" err="1">
                <a:cs typeface="Franklin Gothic Book"/>
              </a:rPr>
              <a:t>bore</a:t>
            </a:r>
            <a:endParaRPr lang="de-CH" sz="1400" kern="1000" spc="30" dirty="0">
              <a:cs typeface="Franklin Gothic Book"/>
            </a:endParaRPr>
          </a:p>
          <a:p>
            <a:pPr>
              <a:lnSpc>
                <a:spcPct val="110000"/>
              </a:lnSpc>
            </a:pPr>
            <a:r>
              <a:rPr lang="de-CH" sz="1400" kern="1000" spc="30" dirty="0" err="1">
                <a:cs typeface="Franklin Gothic Book"/>
              </a:rPr>
              <a:t>upstream</a:t>
            </a:r>
            <a:endParaRPr lang="de-CH" sz="1400" kern="1000" spc="30" dirty="0">
              <a:cs typeface="Franklin Gothic Book"/>
            </a:endParaRPr>
          </a:p>
          <a:p>
            <a:pPr>
              <a:lnSpc>
                <a:spcPct val="110000"/>
              </a:lnSpc>
            </a:pPr>
            <a:r>
              <a:rPr lang="de-CH" sz="1400" kern="1000" spc="30" dirty="0" err="1">
                <a:cs typeface="Franklin Gothic Book"/>
              </a:rPr>
              <a:t>flange</a:t>
            </a:r>
            <a:endParaRPr lang="en-US" sz="1400" kern="1000" spc="30" dirty="0">
              <a:cs typeface="Franklin Gothic Book"/>
            </a:endParaRPr>
          </a:p>
        </p:txBody>
      </p:sp>
      <p:cxnSp>
        <p:nvCxnSpPr>
          <p:cNvPr id="48" name="Gerade Verbindung mit Pfeil 47"/>
          <p:cNvCxnSpPr/>
          <p:nvPr/>
        </p:nvCxnSpPr>
        <p:spPr bwMode="auto">
          <a:xfrm flipH="1">
            <a:off x="7375997" y="2984375"/>
            <a:ext cx="579648" cy="1149798"/>
          </a:xfrm>
          <a:prstGeom prst="straightConnector1">
            <a:avLst/>
          </a:prstGeom>
          <a:solidFill>
            <a:schemeClr val="accent1"/>
          </a:solidFill>
          <a:ln w="76200" cap="sq" cmpd="sng" algn="ctr">
            <a:solidFill>
              <a:srgbClr val="010000"/>
            </a:solidFill>
            <a:prstDash val="solid"/>
            <a:bevel/>
            <a:headEnd type="none" w="med" len="med"/>
            <a:tailEnd type="triangle" w="med" len="med"/>
          </a:ln>
          <a:effectLst/>
        </p:spPr>
      </p:cxnSp>
      <p:sp>
        <p:nvSpPr>
          <p:cNvPr id="53" name="Textfeld 52"/>
          <p:cNvSpPr txBox="1"/>
          <p:nvPr/>
        </p:nvSpPr>
        <p:spPr>
          <a:xfrm>
            <a:off x="7811629" y="2405357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de-CH" sz="1400" kern="1000" spc="30" dirty="0">
                <a:cs typeface="Franklin Gothic Book"/>
              </a:rPr>
              <a:t>O-ring </a:t>
            </a:r>
            <a:r>
              <a:rPr lang="de-CH" sz="1400" kern="1000" spc="30" dirty="0" err="1">
                <a:cs typeface="Franklin Gothic Book"/>
              </a:rPr>
              <a:t>sealed</a:t>
            </a:r>
            <a:endParaRPr lang="de-CH" sz="1400" kern="1000" spc="30" dirty="0">
              <a:cs typeface="Franklin Gothic Book"/>
            </a:endParaRP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de-CH" sz="1400" kern="1000" spc="30" dirty="0" err="1">
                <a:cs typeface="Franklin Gothic Book"/>
              </a:rPr>
              <a:t>retention</a:t>
            </a:r>
            <a:br>
              <a:rPr lang="de-CH" sz="1400" kern="1000" spc="30" dirty="0">
                <a:cs typeface="Franklin Gothic Book"/>
              </a:rPr>
            </a:br>
            <a:r>
              <a:rPr lang="de-CH" sz="1400" kern="1000" spc="30" dirty="0">
                <a:cs typeface="Franklin Gothic Book"/>
              </a:rPr>
              <a:t>groove</a:t>
            </a:r>
          </a:p>
        </p:txBody>
      </p:sp>
      <p:sp>
        <p:nvSpPr>
          <p:cNvPr id="55" name="Rechteck 54"/>
          <p:cNvSpPr/>
          <p:nvPr/>
        </p:nvSpPr>
        <p:spPr bwMode="auto">
          <a:xfrm>
            <a:off x="7004543" y="3627011"/>
            <a:ext cx="1800200" cy="1728816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latin typeface="Times" charset="0"/>
            </a:endParaRPr>
          </a:p>
        </p:txBody>
      </p:sp>
      <p:sp>
        <p:nvSpPr>
          <p:cNvPr id="56" name="Rechteck 55"/>
          <p:cNvSpPr/>
          <p:nvPr/>
        </p:nvSpPr>
        <p:spPr bwMode="auto">
          <a:xfrm>
            <a:off x="6068440" y="2427394"/>
            <a:ext cx="812283" cy="770969"/>
          </a:xfrm>
          <a:prstGeom prst="rect">
            <a:avLst/>
          </a:prstGeom>
          <a:solidFill>
            <a:schemeClr val="bg1">
              <a:alpha val="44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latin typeface="Times" charset="0"/>
            </a:endParaRPr>
          </a:p>
        </p:txBody>
      </p:sp>
      <p:cxnSp>
        <p:nvCxnSpPr>
          <p:cNvPr id="60" name="Gerader Verbinder 59"/>
          <p:cNvCxnSpPr/>
          <p:nvPr/>
        </p:nvCxnSpPr>
        <p:spPr bwMode="auto">
          <a:xfrm>
            <a:off x="6068440" y="3198361"/>
            <a:ext cx="936105" cy="215746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Gerader Verbinder 61"/>
          <p:cNvCxnSpPr/>
          <p:nvPr/>
        </p:nvCxnSpPr>
        <p:spPr bwMode="auto">
          <a:xfrm>
            <a:off x="6880721" y="2427394"/>
            <a:ext cx="1924022" cy="119961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Gerader Verbinder 65"/>
          <p:cNvCxnSpPr/>
          <p:nvPr/>
        </p:nvCxnSpPr>
        <p:spPr bwMode="auto">
          <a:xfrm>
            <a:off x="6880721" y="3198361"/>
            <a:ext cx="339846" cy="42865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9" name="Gerader Verbinder 68"/>
          <p:cNvCxnSpPr/>
          <p:nvPr/>
        </p:nvCxnSpPr>
        <p:spPr bwMode="auto">
          <a:xfrm>
            <a:off x="6068440" y="2427394"/>
            <a:ext cx="936105" cy="119961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3" name="Textfeld 72"/>
          <p:cNvSpPr txBox="1"/>
          <p:nvPr/>
        </p:nvSpPr>
        <p:spPr>
          <a:xfrm>
            <a:off x="7220567" y="1279742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US" sz="1400" kern="1000" spc="30" dirty="0">
                <a:cs typeface="Franklin Gothic Book"/>
              </a:rPr>
              <a:t>DN40CF-R</a:t>
            </a:r>
          </a:p>
          <a:p>
            <a:pPr>
              <a:lnSpc>
                <a:spcPct val="110000"/>
              </a:lnSpc>
            </a:pPr>
            <a:r>
              <a:rPr lang="de-CH" sz="1400" kern="1000" spc="30" dirty="0" err="1">
                <a:cs typeface="Franklin Gothic Book"/>
              </a:rPr>
              <a:t>wide</a:t>
            </a:r>
            <a:r>
              <a:rPr lang="de-CH" sz="1400" kern="1000" spc="30" dirty="0">
                <a:cs typeface="Franklin Gothic Book"/>
              </a:rPr>
              <a:t> </a:t>
            </a:r>
            <a:r>
              <a:rPr lang="de-CH" sz="1400" kern="1000" spc="30" dirty="0" err="1">
                <a:cs typeface="Franklin Gothic Book"/>
              </a:rPr>
              <a:t>bore</a:t>
            </a:r>
            <a:endParaRPr lang="de-CH" sz="1400" kern="1000" spc="30" dirty="0">
              <a:cs typeface="Franklin Gothic Book"/>
            </a:endParaRPr>
          </a:p>
          <a:p>
            <a:pPr>
              <a:lnSpc>
                <a:spcPct val="110000"/>
              </a:lnSpc>
            </a:pPr>
            <a:r>
              <a:rPr lang="de-CH" sz="1400" kern="1000" spc="30" dirty="0" err="1">
                <a:cs typeface="Franklin Gothic Book"/>
              </a:rPr>
              <a:t>downstream</a:t>
            </a:r>
            <a:endParaRPr lang="de-CH" sz="1400" kern="1000" spc="30" dirty="0">
              <a:cs typeface="Franklin Gothic Book"/>
            </a:endParaRPr>
          </a:p>
          <a:p>
            <a:pPr>
              <a:lnSpc>
                <a:spcPct val="110000"/>
              </a:lnSpc>
            </a:pPr>
            <a:r>
              <a:rPr lang="de-CH" sz="1400" kern="1000" spc="30" dirty="0" err="1">
                <a:cs typeface="Franklin Gothic Book"/>
              </a:rPr>
              <a:t>flange</a:t>
            </a:r>
            <a:endParaRPr lang="en-US" sz="1400" kern="1000" spc="30" dirty="0">
              <a:cs typeface="Franklin Gothic Book"/>
            </a:endParaRPr>
          </a:p>
        </p:txBody>
      </p:sp>
      <p:cxnSp>
        <p:nvCxnSpPr>
          <p:cNvPr id="74" name="Gerade Verbindung mit Pfeil 73"/>
          <p:cNvCxnSpPr/>
          <p:nvPr/>
        </p:nvCxnSpPr>
        <p:spPr bwMode="auto">
          <a:xfrm flipH="1">
            <a:off x="6724650" y="2046233"/>
            <a:ext cx="351903" cy="634740"/>
          </a:xfrm>
          <a:prstGeom prst="straightConnector1">
            <a:avLst/>
          </a:prstGeom>
          <a:solidFill>
            <a:schemeClr val="accent1"/>
          </a:solidFill>
          <a:ln w="76200" cap="sq" cmpd="sng" algn="ctr">
            <a:solidFill>
              <a:srgbClr val="010000"/>
            </a:solidFill>
            <a:prstDash val="solid"/>
            <a:bevel/>
            <a:headEnd type="none" w="med" len="med"/>
            <a:tailEnd type="triangle" w="med" len="med"/>
          </a:ln>
          <a:effectLst/>
        </p:spPr>
      </p:cxnSp>
      <p:sp>
        <p:nvSpPr>
          <p:cNvPr id="2" name="Textfeld 37">
            <a:extLst>
              <a:ext uri="{FF2B5EF4-FFF2-40B4-BE49-F238E27FC236}">
                <a16:creationId xmlns:a16="http://schemas.microsoft.com/office/drawing/2014/main" id="{6C55EFC1-E61D-A678-DAB0-D3FC2CFC7D30}"/>
              </a:ext>
            </a:extLst>
          </p:cNvPr>
          <p:cNvSpPr txBox="1"/>
          <p:nvPr/>
        </p:nvSpPr>
        <p:spPr>
          <a:xfrm>
            <a:off x="186384" y="6538913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pl-PL" sz="1400" dirty="0"/>
              <a:t>Courtesy of </a:t>
            </a:r>
            <a:r>
              <a:rPr lang="pt-BR" sz="1400" dirty="0"/>
              <a:t>Thomas Uli Michlmayr</a:t>
            </a:r>
            <a:endParaRPr lang="pl-PL" sz="1400" dirty="0"/>
          </a:p>
        </p:txBody>
      </p:sp>
    </p:spTree>
    <p:extLst>
      <p:ext uri="{BB962C8B-B14F-4D97-AF65-F5344CB8AC3E}">
        <p14:creationId xmlns:p14="http://schemas.microsoft.com/office/powerpoint/2010/main" val="1271612255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920" y="1751021"/>
            <a:ext cx="3500218" cy="4910131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5635" y="3263282"/>
            <a:ext cx="3156704" cy="2609127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2068351" y="297175"/>
            <a:ext cx="6708025" cy="508500"/>
          </a:xfrm>
        </p:spPr>
        <p:txBody>
          <a:bodyPr>
            <a:normAutofit fontScale="90000"/>
          </a:bodyPr>
          <a:lstStyle/>
          <a:p>
            <a:r>
              <a:rPr lang="en-US" noProof="1"/>
              <a:t>Support Structures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en-US" noProof="1"/>
              <a:t>Page </a:t>
            </a:r>
            <a:fld id="{EBC07571-3134-BB4B-B83F-1A9FE18D34F3}" type="slidenum">
              <a:rPr lang="en-US" noProof="1" dirty="0" smtClean="0"/>
              <a:pPr algn="r">
                <a:defRPr/>
              </a:pPr>
              <a:t>5</a:t>
            </a:fld>
            <a:endParaRPr lang="en-US" noProof="1"/>
          </a:p>
        </p:txBody>
      </p:sp>
      <p:sp>
        <p:nvSpPr>
          <p:cNvPr id="5" name="Textfeld 4"/>
          <p:cNvSpPr txBox="1"/>
          <p:nvPr/>
        </p:nvSpPr>
        <p:spPr>
          <a:xfrm>
            <a:off x="4827837" y="949693"/>
            <a:ext cx="3906433" cy="186603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1600" kern="1000" spc="30" noProof="1">
                <a:cs typeface="Franklin Gothic Book"/>
              </a:rPr>
              <a:t>Weight of chamber assembly </a:t>
            </a:r>
            <a:r>
              <a:rPr lang="en-US" sz="1600" noProof="1"/>
              <a:t>~ </a:t>
            </a:r>
            <a:r>
              <a:rPr lang="en-US" sz="1600" kern="1000" spc="30" noProof="1">
                <a:cs typeface="Franklin Gothic Book"/>
              </a:rPr>
              <a:t>1 Ton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1600" kern="1000" spc="30" noProof="1">
                <a:cs typeface="Franklin Gothic Book"/>
              </a:rPr>
              <a:t>Force between NC and SC solenoids 30 kN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1600" kern="1000" spc="30" noProof="1">
                <a:cs typeface="Franklin Gothic Book"/>
              </a:rPr>
              <a:t>Welded frames from </a:t>
            </a:r>
            <a:r>
              <a:rPr lang="en-US" sz="1600" noProof="1"/>
              <a:t>▢</a:t>
            </a:r>
            <a:r>
              <a:rPr lang="en-US" sz="1600" kern="1000" spc="30" noProof="1">
                <a:cs typeface="Franklin Gothic Book"/>
              </a:rPr>
              <a:t>80 / D6 and</a:t>
            </a:r>
            <a:br>
              <a:rPr lang="en-US" sz="1600" kern="1000" spc="30" noProof="1">
                <a:cs typeface="Franklin Gothic Book"/>
              </a:rPr>
            </a:br>
            <a:r>
              <a:rPr lang="en-US" sz="1600" noProof="1"/>
              <a:t>▢</a:t>
            </a:r>
            <a:r>
              <a:rPr lang="en-US" sz="1600" kern="1000" spc="30" noProof="1">
                <a:cs typeface="Franklin Gothic Book"/>
              </a:rPr>
              <a:t>100 / D8 stainless steel tubes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1600" kern="1000" spc="30" noProof="1">
                <a:cs typeface="Franklin Gothic Book"/>
              </a:rPr>
              <a:t>Solenoid support directly in contact</a:t>
            </a:r>
            <a:br>
              <a:rPr lang="en-US" sz="1600" kern="1000" spc="30" noProof="1">
                <a:cs typeface="Franklin Gothic Book"/>
              </a:rPr>
            </a:br>
            <a:r>
              <a:rPr lang="en-US" sz="1600" kern="1000" spc="30" noProof="1">
                <a:cs typeface="Franklin Gothic Book"/>
              </a:rPr>
              <a:t>with backbone plate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1600" kern="1000" spc="30" noProof="1">
                <a:cs typeface="Franklin Gothic Book"/>
              </a:rPr>
              <a:t>Earthquake and deviation analysis</a:t>
            </a:r>
          </a:p>
          <a:p>
            <a:pPr>
              <a:lnSpc>
                <a:spcPct val="110000"/>
              </a:lnSpc>
            </a:pPr>
            <a:endParaRPr lang="en-US" sz="1600" kern="1000" spc="30" noProof="1">
              <a:cs typeface="Franklin Gothic Book"/>
            </a:endParaRPr>
          </a:p>
          <a:p>
            <a:pPr>
              <a:lnSpc>
                <a:spcPct val="110000"/>
              </a:lnSpc>
            </a:pPr>
            <a:endParaRPr lang="en-US" sz="1600" kern="1000" spc="30" noProof="1">
              <a:cs typeface="Franklin Gothic Book"/>
            </a:endParaRPr>
          </a:p>
          <a:p>
            <a:pPr>
              <a:lnSpc>
                <a:spcPct val="110000"/>
              </a:lnSpc>
            </a:pPr>
            <a:endParaRPr lang="en-US" sz="1600" kern="1000" spc="30" noProof="1">
              <a:cs typeface="Franklin Gothic Book"/>
            </a:endParaRPr>
          </a:p>
        </p:txBody>
      </p:sp>
      <p:cxnSp>
        <p:nvCxnSpPr>
          <p:cNvPr id="21" name="Gerade Verbindung mit Pfeil 20"/>
          <p:cNvCxnSpPr/>
          <p:nvPr/>
        </p:nvCxnSpPr>
        <p:spPr bwMode="auto">
          <a:xfrm flipV="1">
            <a:off x="6012160" y="4509120"/>
            <a:ext cx="648072" cy="504056"/>
          </a:xfrm>
          <a:prstGeom prst="straightConnector1">
            <a:avLst/>
          </a:prstGeom>
          <a:solidFill>
            <a:schemeClr val="accent1"/>
          </a:solidFill>
          <a:ln w="76200" cap="sq" cmpd="sng" algn="ctr">
            <a:solidFill>
              <a:srgbClr val="010000"/>
            </a:solidFill>
            <a:prstDash val="solid"/>
            <a:bevel/>
            <a:headEnd type="none" w="med" len="med"/>
            <a:tailEnd type="triangle" w="med" len="med"/>
          </a:ln>
          <a:effectLst/>
        </p:spPr>
      </p:cxnSp>
      <p:sp>
        <p:nvSpPr>
          <p:cNvPr id="15" name="Textfeld 14"/>
          <p:cNvSpPr txBox="1"/>
          <p:nvPr/>
        </p:nvSpPr>
        <p:spPr>
          <a:xfrm>
            <a:off x="5270376" y="4653136"/>
            <a:ext cx="741784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US" sz="1400" kern="1000" spc="30" noProof="1">
                <a:cs typeface="Franklin Gothic Book"/>
              </a:rPr>
              <a:t>Girder</a:t>
            </a:r>
            <a:br>
              <a:rPr lang="en-US" sz="1400" kern="1000" spc="30" noProof="1">
                <a:cs typeface="Franklin Gothic Book"/>
              </a:rPr>
            </a:br>
            <a:r>
              <a:rPr lang="en-US" sz="1400" kern="1000" spc="30" noProof="1">
                <a:cs typeface="Franklin Gothic Book"/>
              </a:rPr>
              <a:t>brackets</a:t>
            </a:r>
            <a:br>
              <a:rPr lang="en-US" sz="1400" kern="1000" spc="30" noProof="1">
                <a:cs typeface="Franklin Gothic Book"/>
              </a:rPr>
            </a:br>
            <a:r>
              <a:rPr lang="en-US" sz="1400" kern="1000" spc="30" noProof="1">
                <a:cs typeface="Franklin Gothic Book"/>
              </a:rPr>
              <a:t>(D10)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198520" y="2348880"/>
            <a:ext cx="1565168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US" sz="1400" kern="1000" spc="30" noProof="1">
                <a:cs typeface="Franklin Gothic Book"/>
              </a:rPr>
              <a:t>Sub mm adjustment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1400" kern="1000" spc="30" noProof="1">
                <a:cs typeface="Franklin Gothic Book"/>
              </a:rPr>
              <a:t>Vertical /</a:t>
            </a:r>
            <a:br>
              <a:rPr lang="en-US" sz="1400" kern="1000" spc="30" noProof="1">
                <a:cs typeface="Franklin Gothic Book"/>
              </a:rPr>
            </a:br>
            <a:r>
              <a:rPr lang="en-US" sz="1400" kern="1000" spc="30" noProof="1">
                <a:cs typeface="Franklin Gothic Book"/>
              </a:rPr>
              <a:t>horizontal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1400" kern="1000" spc="30" noProof="1">
                <a:cs typeface="Franklin Gothic Book"/>
              </a:rPr>
              <a:t>Tilt</a:t>
            </a:r>
          </a:p>
        </p:txBody>
      </p:sp>
      <p:cxnSp>
        <p:nvCxnSpPr>
          <p:cNvPr id="17" name="Gerade Verbindung mit Pfeil 16"/>
          <p:cNvCxnSpPr/>
          <p:nvPr/>
        </p:nvCxnSpPr>
        <p:spPr bwMode="auto">
          <a:xfrm>
            <a:off x="883213" y="3197458"/>
            <a:ext cx="448429" cy="519574"/>
          </a:xfrm>
          <a:prstGeom prst="straightConnector1">
            <a:avLst/>
          </a:prstGeom>
          <a:solidFill>
            <a:schemeClr val="accent1"/>
          </a:solidFill>
          <a:ln w="76200" cap="sq" cmpd="sng" algn="ctr">
            <a:solidFill>
              <a:schemeClr val="tx1"/>
            </a:solidFill>
            <a:prstDash val="solid"/>
            <a:bevel/>
            <a:headEnd type="none" w="med" len="med"/>
            <a:tailEnd type="triangle" w="med" len="med"/>
          </a:ln>
          <a:effectLst/>
        </p:spPr>
      </p:cxnSp>
      <p:cxnSp>
        <p:nvCxnSpPr>
          <p:cNvPr id="25" name="Gerader Verbinder 24"/>
          <p:cNvCxnSpPr/>
          <p:nvPr/>
        </p:nvCxnSpPr>
        <p:spPr bwMode="auto">
          <a:xfrm>
            <a:off x="3131840" y="2768464"/>
            <a:ext cx="1584176" cy="30049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Gerader Verbinder 28"/>
          <p:cNvCxnSpPr/>
          <p:nvPr/>
        </p:nvCxnSpPr>
        <p:spPr bwMode="auto">
          <a:xfrm>
            <a:off x="3923928" y="6309320"/>
            <a:ext cx="792088" cy="1440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Gerade Verbindung mit Pfeil 31"/>
          <p:cNvCxnSpPr/>
          <p:nvPr/>
        </p:nvCxnSpPr>
        <p:spPr bwMode="auto">
          <a:xfrm>
            <a:off x="4710508" y="3068960"/>
            <a:ext cx="0" cy="3384376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/>
          </a:ln>
          <a:effectLst/>
        </p:spPr>
      </p:cxnSp>
      <p:sp>
        <p:nvSpPr>
          <p:cNvPr id="35" name="Textfeld 34"/>
          <p:cNvSpPr txBox="1"/>
          <p:nvPr/>
        </p:nvSpPr>
        <p:spPr>
          <a:xfrm>
            <a:off x="4427984" y="4281237"/>
            <a:ext cx="914400" cy="914400"/>
          </a:xfrm>
          <a:prstGeom prst="rect">
            <a:avLst/>
          </a:prstGeom>
          <a:noFill/>
        </p:spPr>
        <p:txBody>
          <a:bodyPr vert="vert270"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US" kern="1000" spc="30" noProof="1">
                <a:cs typeface="Franklin Gothic Book"/>
              </a:rPr>
              <a:t>1200 mm</a:t>
            </a:r>
          </a:p>
        </p:txBody>
      </p:sp>
      <p:cxnSp>
        <p:nvCxnSpPr>
          <p:cNvPr id="36" name="Gerade Verbindung mit Pfeil 35"/>
          <p:cNvCxnSpPr/>
          <p:nvPr/>
        </p:nvCxnSpPr>
        <p:spPr bwMode="auto">
          <a:xfrm flipV="1">
            <a:off x="1289709" y="3675932"/>
            <a:ext cx="1423537" cy="666126"/>
          </a:xfrm>
          <a:prstGeom prst="straightConnector1">
            <a:avLst/>
          </a:prstGeom>
          <a:solidFill>
            <a:schemeClr val="accent1"/>
          </a:solidFill>
          <a:ln w="76200" cap="sq" cmpd="sng" algn="ctr">
            <a:solidFill>
              <a:schemeClr val="tx1"/>
            </a:solidFill>
            <a:prstDash val="solid"/>
            <a:bevel/>
            <a:headEnd type="none" w="med" len="med"/>
            <a:tailEnd type="triangle" w="med" len="med"/>
          </a:ln>
          <a:effectLst/>
        </p:spPr>
      </p:cxnSp>
      <p:sp>
        <p:nvSpPr>
          <p:cNvPr id="40" name="Textfeld 39"/>
          <p:cNvSpPr txBox="1"/>
          <p:nvPr/>
        </p:nvSpPr>
        <p:spPr>
          <a:xfrm>
            <a:off x="131896" y="4051920"/>
            <a:ext cx="1152305" cy="96125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US" sz="1400" kern="1000" spc="30" noProof="1">
                <a:cs typeface="Franklin Gothic Book"/>
              </a:rPr>
              <a:t>Remachined</a:t>
            </a:r>
            <a:br>
              <a:rPr lang="en-US" sz="1400" kern="1000" spc="30" noProof="1">
                <a:cs typeface="Franklin Gothic Book"/>
              </a:rPr>
            </a:br>
            <a:r>
              <a:rPr lang="en-US" sz="1400" kern="1000" spc="30" noProof="1">
                <a:cs typeface="Franklin Gothic Book"/>
              </a:rPr>
              <a:t>support plates</a:t>
            </a:r>
            <a:br>
              <a:rPr lang="en-US" sz="1400" kern="1000" spc="30" noProof="1">
                <a:cs typeface="Franklin Gothic Book"/>
              </a:rPr>
            </a:br>
            <a:r>
              <a:rPr lang="en-US" sz="1400" kern="1000" spc="30" noProof="1">
                <a:cs typeface="Franklin Gothic Book"/>
              </a:rPr>
              <a:t>for precise</a:t>
            </a:r>
            <a:br>
              <a:rPr lang="en-US" sz="1400" kern="1000" spc="30" noProof="1">
                <a:cs typeface="Franklin Gothic Book"/>
              </a:rPr>
            </a:br>
            <a:r>
              <a:rPr lang="en-US" sz="1400" kern="1000" spc="30" noProof="1">
                <a:cs typeface="Franklin Gothic Book"/>
              </a:rPr>
              <a:t>repositioning</a:t>
            </a:r>
          </a:p>
        </p:txBody>
      </p:sp>
      <p:cxnSp>
        <p:nvCxnSpPr>
          <p:cNvPr id="41" name="Gerade Verbindung mit Pfeil 40"/>
          <p:cNvCxnSpPr/>
          <p:nvPr/>
        </p:nvCxnSpPr>
        <p:spPr bwMode="auto">
          <a:xfrm flipV="1">
            <a:off x="1289709" y="3067289"/>
            <a:ext cx="1498241" cy="1274771"/>
          </a:xfrm>
          <a:prstGeom prst="straightConnector1">
            <a:avLst/>
          </a:prstGeom>
          <a:solidFill>
            <a:schemeClr val="accent1"/>
          </a:solidFill>
          <a:ln w="76200" cap="rnd" cmpd="sng" algn="ctr">
            <a:solidFill>
              <a:schemeClr val="tx1"/>
            </a:solidFill>
            <a:prstDash val="solid"/>
            <a:bevel/>
            <a:headEnd type="none" w="med" len="med"/>
            <a:tailEnd type="triangle" w="med" len="med"/>
          </a:ln>
          <a:effectLst/>
        </p:spPr>
      </p:cxnSp>
      <p:cxnSp>
        <p:nvCxnSpPr>
          <p:cNvPr id="45" name="Gerade Verbindung mit Pfeil 44"/>
          <p:cNvCxnSpPr/>
          <p:nvPr/>
        </p:nvCxnSpPr>
        <p:spPr bwMode="auto">
          <a:xfrm>
            <a:off x="1590093" y="1407257"/>
            <a:ext cx="448429" cy="519574"/>
          </a:xfrm>
          <a:prstGeom prst="straightConnector1">
            <a:avLst/>
          </a:prstGeom>
          <a:solidFill>
            <a:schemeClr val="accent1"/>
          </a:solidFill>
          <a:ln w="76200" cap="sq" cmpd="sng" algn="ctr">
            <a:solidFill>
              <a:schemeClr val="tx1"/>
            </a:solidFill>
            <a:prstDash val="solid"/>
            <a:bevel/>
            <a:headEnd type="none" w="med" len="med"/>
            <a:tailEnd type="triangle" w="med" len="med"/>
          </a:ln>
          <a:effectLst/>
        </p:spPr>
      </p:cxnSp>
      <p:sp>
        <p:nvSpPr>
          <p:cNvPr id="46" name="Textfeld 45"/>
          <p:cNvSpPr txBox="1"/>
          <p:nvPr/>
        </p:nvSpPr>
        <p:spPr>
          <a:xfrm>
            <a:off x="994414" y="1080549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US" sz="1400" kern="1000" spc="30" noProof="1">
                <a:cs typeface="Franklin Gothic Book"/>
              </a:rPr>
              <a:t>Crane</a:t>
            </a:r>
            <a:br>
              <a:rPr lang="en-US" sz="1400" kern="1000" spc="30" noProof="1">
                <a:cs typeface="Franklin Gothic Book"/>
              </a:rPr>
            </a:br>
            <a:r>
              <a:rPr lang="en-US" sz="1400" kern="1000" spc="30" noProof="1">
                <a:cs typeface="Franklin Gothic Book"/>
              </a:rPr>
              <a:t>hooks</a:t>
            </a:r>
          </a:p>
        </p:txBody>
      </p:sp>
      <p:sp>
        <p:nvSpPr>
          <p:cNvPr id="2" name="Textfeld 37">
            <a:extLst>
              <a:ext uri="{FF2B5EF4-FFF2-40B4-BE49-F238E27FC236}">
                <a16:creationId xmlns:a16="http://schemas.microsoft.com/office/drawing/2014/main" id="{2F5B4622-369F-ECB8-D5ED-0B3C08DDDD65}"/>
              </a:ext>
            </a:extLst>
          </p:cNvPr>
          <p:cNvSpPr txBox="1"/>
          <p:nvPr/>
        </p:nvSpPr>
        <p:spPr>
          <a:xfrm>
            <a:off x="186384" y="6538913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pl-PL" sz="1400" dirty="0"/>
              <a:t>Courtesy of </a:t>
            </a:r>
            <a:r>
              <a:rPr lang="pt-BR" sz="1400" dirty="0"/>
              <a:t>Thomas Uli Michlmayr</a:t>
            </a:r>
            <a:endParaRPr lang="pl-PL" sz="1400" dirty="0"/>
          </a:p>
        </p:txBody>
      </p:sp>
    </p:spTree>
    <p:extLst>
      <p:ext uri="{BB962C8B-B14F-4D97-AF65-F5344CB8AC3E}">
        <p14:creationId xmlns:p14="http://schemas.microsoft.com/office/powerpoint/2010/main" val="2168990442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1105" y="1124746"/>
            <a:ext cx="5111397" cy="4927387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39461" y="297175"/>
            <a:ext cx="8336915" cy="5085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P3 Main Assembly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en-US" dirty="0"/>
              <a:t>Page </a:t>
            </a:r>
            <a:fld id="{EBC07571-3134-BB4B-B83F-1A9FE18D34F3}" type="slidenum">
              <a:rPr lang="en-US" smtClean="0"/>
              <a:pPr algn="r">
                <a:defRPr/>
              </a:pPr>
              <a:t>6</a:t>
            </a:fld>
            <a:endParaRPr lang="en-US" dirty="0"/>
          </a:p>
        </p:txBody>
      </p:sp>
      <p:cxnSp>
        <p:nvCxnSpPr>
          <p:cNvPr id="21" name="Gerade Verbindung mit Pfeil 20"/>
          <p:cNvCxnSpPr/>
          <p:nvPr/>
        </p:nvCxnSpPr>
        <p:spPr bwMode="auto">
          <a:xfrm flipH="1">
            <a:off x="6372200" y="4077074"/>
            <a:ext cx="576064" cy="147483"/>
          </a:xfrm>
          <a:prstGeom prst="straightConnector1">
            <a:avLst/>
          </a:prstGeom>
          <a:solidFill>
            <a:schemeClr val="accent1"/>
          </a:solidFill>
          <a:ln w="76200" cap="sq" cmpd="sng" algn="ctr">
            <a:solidFill>
              <a:srgbClr val="010000"/>
            </a:solidFill>
            <a:prstDash val="solid"/>
            <a:bevel/>
            <a:headEnd type="none" w="med" len="med"/>
            <a:tailEnd type="triangle" w="med" len="med"/>
          </a:ln>
          <a:effectLst/>
        </p:spPr>
      </p:cxnSp>
      <p:sp>
        <p:nvSpPr>
          <p:cNvPr id="15" name="Textfeld 14"/>
          <p:cNvSpPr txBox="1"/>
          <p:nvPr/>
        </p:nvSpPr>
        <p:spPr>
          <a:xfrm>
            <a:off x="7062500" y="3499393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US" sz="1400" kern="1000" spc="30" dirty="0">
                <a:cs typeface="Franklin Gothic Book"/>
              </a:rPr>
              <a:t>Air side cabling</a:t>
            </a:r>
            <a:br>
              <a:rPr lang="en-US" sz="1400" kern="1000" spc="30" dirty="0">
                <a:cs typeface="Franklin Gothic Book"/>
              </a:rPr>
            </a:br>
            <a:r>
              <a:rPr lang="en-US" sz="1400" kern="1000" spc="30" dirty="0">
                <a:cs typeface="Franklin Gothic Book"/>
              </a:rPr>
              <a:t>and leads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de-CH" sz="1400" kern="1000" spc="30" dirty="0" err="1">
                <a:cs typeface="Franklin Gothic Book"/>
              </a:rPr>
              <a:t>Water</a:t>
            </a:r>
            <a:r>
              <a:rPr lang="de-CH" sz="1400" kern="1000" spc="30" dirty="0">
                <a:cs typeface="Franklin Gothic Book"/>
              </a:rPr>
              <a:t> cooler </a:t>
            </a:r>
            <a:br>
              <a:rPr lang="de-CH" sz="1400" kern="1000" spc="30" dirty="0">
                <a:cs typeface="Franklin Gothic Book"/>
              </a:rPr>
            </a:br>
            <a:r>
              <a:rPr lang="de-CH" sz="1400" kern="1000" spc="30" dirty="0" err="1">
                <a:cs typeface="Franklin Gothic Book"/>
              </a:rPr>
              <a:t>with</a:t>
            </a:r>
            <a:r>
              <a:rPr lang="de-CH" sz="1400" kern="1000" spc="30" dirty="0">
                <a:cs typeface="Franklin Gothic Book"/>
              </a:rPr>
              <a:t> 50W </a:t>
            </a:r>
            <a:r>
              <a:rPr lang="de-CH" sz="1400" kern="1000" spc="30" dirty="0" err="1">
                <a:cs typeface="Franklin Gothic Book"/>
              </a:rPr>
              <a:t>heater</a:t>
            </a:r>
            <a:r>
              <a:rPr lang="de-CH" sz="1400" kern="1000" spc="30" dirty="0">
                <a:cs typeface="Franklin Gothic Book"/>
              </a:rPr>
              <a:t> 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de-CH" sz="1400" kern="1000" spc="30" dirty="0">
                <a:cs typeface="Franklin Gothic Book"/>
              </a:rPr>
              <a:t>A = 3 * 300mm</a:t>
            </a:r>
            <a:r>
              <a:rPr lang="de-CH" sz="1400" kern="1000" spc="30" baseline="30000" dirty="0">
                <a:cs typeface="Franklin Gothic Book"/>
              </a:rPr>
              <a:t>2 </a:t>
            </a:r>
            <a:br>
              <a:rPr lang="de-CH" sz="1400" kern="1000" spc="30" baseline="30000" dirty="0">
                <a:cs typeface="Franklin Gothic Book"/>
              </a:rPr>
            </a:br>
            <a:r>
              <a:rPr lang="de-CH" sz="1400" kern="1000" spc="30" dirty="0">
                <a:cs typeface="Franklin Gothic Book"/>
              </a:rPr>
              <a:t>J = 1.3A/mm</a:t>
            </a:r>
            <a:r>
              <a:rPr lang="de-CH" sz="1400" kern="1000" spc="30" baseline="30000" dirty="0">
                <a:cs typeface="Franklin Gothic Book"/>
              </a:rPr>
              <a:t>2</a:t>
            </a:r>
            <a:r>
              <a:rPr lang="de-CH" sz="1400" kern="1000" spc="30" dirty="0">
                <a:cs typeface="Franklin Gothic Book"/>
              </a:rPr>
              <a:t> </a:t>
            </a:r>
            <a:br>
              <a:rPr lang="de-CH" sz="1400" kern="1000" spc="30" dirty="0">
                <a:cs typeface="Franklin Gothic Book"/>
              </a:rPr>
            </a:br>
            <a:r>
              <a:rPr lang="de-CH" sz="1400" kern="1000" spc="30" dirty="0">
                <a:cs typeface="Franklin Gothic Book"/>
              </a:rPr>
              <a:t>@ I = 1.17kA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de-CH" sz="1400" kern="1000" spc="30" dirty="0">
                <a:cs typeface="Franklin Gothic Book"/>
              </a:rPr>
              <a:t>G10 </a:t>
            </a:r>
            <a:r>
              <a:rPr lang="de-CH" sz="1400" kern="1000" spc="30" dirty="0" err="1">
                <a:cs typeface="Franklin Gothic Book"/>
              </a:rPr>
              <a:t>separator</a:t>
            </a:r>
            <a:endParaRPr lang="de-CH" sz="1400" kern="1000" spc="30" dirty="0">
              <a:cs typeface="Franklin Gothic Book"/>
            </a:endParaRP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en-US" sz="1400" kern="1000" spc="30" dirty="0">
              <a:cs typeface="Franklin Gothic Book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39461" y="2780556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US" sz="1400" kern="1000" spc="30" dirty="0">
                <a:cs typeface="Franklin Gothic Book"/>
              </a:rPr>
              <a:t>Thermal shielding</a:t>
            </a:r>
            <a:br>
              <a:rPr lang="en-US" sz="1400" kern="1000" spc="30" dirty="0">
                <a:cs typeface="Franklin Gothic Book"/>
              </a:rPr>
            </a:br>
            <a:r>
              <a:rPr lang="en-US" sz="1400" kern="1000" spc="30" dirty="0">
                <a:cs typeface="Franklin Gothic Book"/>
              </a:rPr>
              <a:t>case EN AW-1050</a:t>
            </a:r>
            <a:br>
              <a:rPr lang="en-US" sz="1400" kern="1000" spc="30" dirty="0">
                <a:cs typeface="Franklin Gothic Book"/>
              </a:rPr>
            </a:br>
            <a:r>
              <a:rPr lang="en-US" sz="1400" kern="1000" spc="30" dirty="0">
                <a:cs typeface="Franklin Gothic Book"/>
              </a:rPr>
              <a:t>and 3 x 10 layer MLI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de-CH" sz="1400" kern="1000" spc="30" dirty="0">
                <a:cs typeface="Franklin Gothic Book"/>
              </a:rPr>
              <a:t>7 G10 </a:t>
            </a:r>
            <a:r>
              <a:rPr lang="de-CH" sz="1400" kern="1000" spc="30" dirty="0" err="1">
                <a:cs typeface="Franklin Gothic Book"/>
              </a:rPr>
              <a:t>support</a:t>
            </a:r>
            <a:br>
              <a:rPr lang="de-CH" sz="1400" kern="1000" spc="30" dirty="0">
                <a:cs typeface="Franklin Gothic Book"/>
              </a:rPr>
            </a:br>
            <a:r>
              <a:rPr lang="de-CH" sz="1400" kern="1000" spc="30" dirty="0" err="1">
                <a:cs typeface="Franklin Gothic Book"/>
              </a:rPr>
              <a:t>pillars</a:t>
            </a:r>
            <a:endParaRPr lang="de-CH" sz="1400" kern="1000" spc="30" dirty="0">
              <a:cs typeface="Franklin Gothic Book"/>
            </a:endParaRP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de-CH" sz="1400" kern="1000" spc="30" dirty="0">
                <a:cs typeface="Franklin Gothic Book"/>
              </a:rPr>
              <a:t>Supports </a:t>
            </a:r>
            <a:r>
              <a:rPr lang="de-CH" sz="1400" kern="1000" spc="30" dirty="0" err="1">
                <a:cs typeface="Franklin Gothic Book"/>
              </a:rPr>
              <a:t>only</a:t>
            </a:r>
            <a:br>
              <a:rPr lang="de-CH" sz="1400" kern="1000" spc="30" dirty="0">
                <a:cs typeface="Franklin Gothic Book"/>
              </a:rPr>
            </a:br>
            <a:r>
              <a:rPr lang="de-CH" sz="1400" kern="1000" spc="30" dirty="0">
                <a:cs typeface="Franklin Gothic Book"/>
              </a:rPr>
              <a:t>Al </a:t>
            </a:r>
            <a:r>
              <a:rPr lang="de-CH" sz="1400" kern="1000" spc="30" dirty="0" err="1">
                <a:cs typeface="Franklin Gothic Book"/>
              </a:rPr>
              <a:t>shield</a:t>
            </a:r>
            <a:r>
              <a:rPr lang="de-CH" sz="1400" kern="1000" spc="30" dirty="0">
                <a:cs typeface="Franklin Gothic Book"/>
              </a:rPr>
              <a:t> D2</a:t>
            </a:r>
            <a:br>
              <a:rPr lang="de-CH" sz="1400" kern="1000" spc="30" dirty="0">
                <a:cs typeface="Franklin Gothic Book"/>
              </a:rPr>
            </a:br>
            <a:r>
              <a:rPr lang="de-CH" sz="1400" kern="1000" spc="30" dirty="0" err="1">
                <a:cs typeface="Franklin Gothic Book"/>
              </a:rPr>
              <a:t>and</a:t>
            </a:r>
            <a:r>
              <a:rPr lang="de-CH" sz="1400" kern="1000" spc="30" dirty="0">
                <a:cs typeface="Franklin Gothic Book"/>
              </a:rPr>
              <a:t> MLI (7kg)</a:t>
            </a:r>
            <a:endParaRPr lang="en-US" sz="1400" kern="1000" spc="30" dirty="0">
              <a:cs typeface="Franklin Gothic Book"/>
            </a:endParaRPr>
          </a:p>
        </p:txBody>
      </p:sp>
      <p:cxnSp>
        <p:nvCxnSpPr>
          <p:cNvPr id="17" name="Gerade Verbindung mit Pfeil 16"/>
          <p:cNvCxnSpPr>
            <a:stCxn id="2" idx="1"/>
          </p:cNvCxnSpPr>
          <p:nvPr/>
        </p:nvCxnSpPr>
        <p:spPr bwMode="auto">
          <a:xfrm>
            <a:off x="1951103" y="3588440"/>
            <a:ext cx="1304092" cy="569879"/>
          </a:xfrm>
          <a:prstGeom prst="straightConnector1">
            <a:avLst/>
          </a:prstGeom>
          <a:solidFill>
            <a:schemeClr val="accent1"/>
          </a:solidFill>
          <a:ln w="76200" cap="sq" cmpd="sng" algn="ctr">
            <a:solidFill>
              <a:schemeClr val="tx1"/>
            </a:solidFill>
            <a:prstDash val="solid"/>
            <a:bevel/>
            <a:headEnd type="none" w="med" len="med"/>
            <a:tailEnd type="triangle" w="med" len="med"/>
          </a:ln>
          <a:effectLst/>
        </p:spPr>
      </p:cxnSp>
      <p:cxnSp>
        <p:nvCxnSpPr>
          <p:cNvPr id="36" name="Gerade Verbindung mit Pfeil 35"/>
          <p:cNvCxnSpPr/>
          <p:nvPr/>
        </p:nvCxnSpPr>
        <p:spPr bwMode="auto">
          <a:xfrm flipV="1">
            <a:off x="1671021" y="5130425"/>
            <a:ext cx="847423" cy="360040"/>
          </a:xfrm>
          <a:prstGeom prst="straightConnector1">
            <a:avLst/>
          </a:prstGeom>
          <a:solidFill>
            <a:schemeClr val="accent1"/>
          </a:solidFill>
          <a:ln w="76200" cap="sq" cmpd="sng" algn="ctr">
            <a:solidFill>
              <a:schemeClr val="tx1"/>
            </a:solidFill>
            <a:prstDash val="solid"/>
            <a:bevel/>
            <a:headEnd type="none" w="med" len="med"/>
            <a:tailEnd type="triangle" w="med" len="med"/>
          </a:ln>
          <a:effectLst/>
        </p:spPr>
      </p:cxnSp>
      <p:sp>
        <p:nvSpPr>
          <p:cNvPr id="40" name="Textfeld 39"/>
          <p:cNvSpPr txBox="1"/>
          <p:nvPr/>
        </p:nvSpPr>
        <p:spPr>
          <a:xfrm>
            <a:off x="544043" y="5390578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US" sz="1400" kern="1000" spc="30" dirty="0">
                <a:cs typeface="Franklin Gothic Book"/>
              </a:rPr>
              <a:t>Remachined</a:t>
            </a:r>
            <a:br>
              <a:rPr lang="en-US" sz="1400" kern="1000" spc="30" dirty="0">
                <a:cs typeface="Franklin Gothic Book"/>
              </a:rPr>
            </a:br>
            <a:r>
              <a:rPr lang="en-US" sz="1400" kern="1000" spc="30" dirty="0">
                <a:cs typeface="Franklin Gothic Book"/>
              </a:rPr>
              <a:t>vacuum chamber</a:t>
            </a:r>
          </a:p>
        </p:txBody>
      </p:sp>
      <p:cxnSp>
        <p:nvCxnSpPr>
          <p:cNvPr id="41" name="Gerade Verbindung mit Pfeil 40"/>
          <p:cNvCxnSpPr/>
          <p:nvPr/>
        </p:nvCxnSpPr>
        <p:spPr bwMode="auto">
          <a:xfrm flipH="1" flipV="1">
            <a:off x="5616567" y="2250105"/>
            <a:ext cx="918411" cy="72008"/>
          </a:xfrm>
          <a:prstGeom prst="straightConnector1">
            <a:avLst/>
          </a:prstGeom>
          <a:solidFill>
            <a:schemeClr val="accent1"/>
          </a:solidFill>
          <a:ln w="76200" cap="sq" cmpd="sng" algn="ctr">
            <a:solidFill>
              <a:schemeClr val="tx1"/>
            </a:solidFill>
            <a:prstDash val="solid"/>
            <a:bevel/>
            <a:headEnd type="none" w="med" len="med"/>
            <a:tailEnd type="triangle" w="med" len="med"/>
          </a:ln>
          <a:effectLst/>
        </p:spPr>
      </p:cxnSp>
      <p:sp>
        <p:nvSpPr>
          <p:cNvPr id="30" name="Textfeld 29"/>
          <p:cNvSpPr txBox="1"/>
          <p:nvPr/>
        </p:nvSpPr>
        <p:spPr>
          <a:xfrm>
            <a:off x="6660016" y="2184794"/>
            <a:ext cx="1546297" cy="81215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US" sz="1400" kern="1000" spc="30" dirty="0" err="1">
                <a:cs typeface="Franklin Gothic Book"/>
              </a:rPr>
              <a:t>Cryo</a:t>
            </a:r>
            <a:r>
              <a:rPr lang="en-US" sz="1400" kern="1000" spc="30" dirty="0">
                <a:cs typeface="Franklin Gothic Book"/>
              </a:rPr>
              <a:t> cooler 1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de-CH" sz="1400" kern="1000" spc="30" dirty="0">
                <a:cs typeface="Franklin Gothic Book"/>
              </a:rPr>
              <a:t>Leads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de-CH" sz="1400" kern="1000" spc="30" dirty="0">
                <a:cs typeface="Franklin Gothic Book"/>
              </a:rPr>
              <a:t>Thermal </a:t>
            </a:r>
            <a:r>
              <a:rPr lang="de-CH" sz="1400" kern="1000" spc="30" dirty="0" err="1">
                <a:cs typeface="Franklin Gothic Book"/>
              </a:rPr>
              <a:t>shield</a:t>
            </a:r>
            <a:endParaRPr lang="en-US" sz="1400" kern="1000" spc="30" dirty="0">
              <a:cs typeface="Franklin Gothic Book"/>
            </a:endParaRPr>
          </a:p>
          <a:p>
            <a:pPr>
              <a:lnSpc>
                <a:spcPct val="110000"/>
              </a:lnSpc>
            </a:pPr>
            <a:endParaRPr lang="en-US" sz="1400" kern="1000" spc="30" dirty="0">
              <a:cs typeface="Franklin Gothic Book"/>
            </a:endParaRPr>
          </a:p>
        </p:txBody>
      </p:sp>
      <p:cxnSp>
        <p:nvCxnSpPr>
          <p:cNvPr id="33" name="Gerade Verbindung mit Pfeil 32"/>
          <p:cNvCxnSpPr/>
          <p:nvPr/>
        </p:nvCxnSpPr>
        <p:spPr bwMode="auto">
          <a:xfrm flipH="1" flipV="1">
            <a:off x="5078582" y="5525121"/>
            <a:ext cx="161571" cy="535309"/>
          </a:xfrm>
          <a:prstGeom prst="straightConnector1">
            <a:avLst/>
          </a:prstGeom>
          <a:solidFill>
            <a:schemeClr val="accent1"/>
          </a:solidFill>
          <a:ln w="76200" cap="sq" cmpd="sng" algn="ctr">
            <a:solidFill>
              <a:srgbClr val="010000"/>
            </a:solidFill>
            <a:prstDash val="solid"/>
            <a:bevel/>
            <a:headEnd type="none" w="med" len="med"/>
            <a:tailEnd type="triangle" w="med" len="med"/>
          </a:ln>
          <a:effectLst/>
        </p:spPr>
      </p:cxnSp>
      <p:cxnSp>
        <p:nvCxnSpPr>
          <p:cNvPr id="34" name="Gerade Verbindung mit Pfeil 33"/>
          <p:cNvCxnSpPr/>
          <p:nvPr/>
        </p:nvCxnSpPr>
        <p:spPr bwMode="auto">
          <a:xfrm flipV="1">
            <a:off x="3399211" y="4482355"/>
            <a:ext cx="697880" cy="1365425"/>
          </a:xfrm>
          <a:prstGeom prst="straightConnector1">
            <a:avLst/>
          </a:prstGeom>
          <a:solidFill>
            <a:schemeClr val="accent1"/>
          </a:solidFill>
          <a:ln w="76200" cap="sq" cmpd="sng" algn="ctr">
            <a:solidFill>
              <a:srgbClr val="010000"/>
            </a:solidFill>
            <a:prstDash val="solid"/>
            <a:bevel/>
            <a:headEnd type="none" w="med" len="med"/>
            <a:tailEnd type="triangle" w="med" len="med"/>
          </a:ln>
          <a:effectLst/>
        </p:spPr>
      </p:cxnSp>
      <p:sp>
        <p:nvSpPr>
          <p:cNvPr id="37" name="Textfeld 36"/>
          <p:cNvSpPr txBox="1"/>
          <p:nvPr/>
        </p:nvSpPr>
        <p:spPr>
          <a:xfrm>
            <a:off x="4702165" y="6138537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US" sz="1400" kern="1000" spc="30" dirty="0">
                <a:cs typeface="Franklin Gothic Book"/>
              </a:rPr>
              <a:t>Thermal lead buffers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2681227" y="5922513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US" sz="1400" kern="1000" spc="30" dirty="0">
                <a:cs typeface="Franklin Gothic Book"/>
              </a:rPr>
              <a:t>Warm wide bore</a:t>
            </a:r>
            <a:r>
              <a:rPr lang="pl-PL" sz="1400" kern="1000" spc="30" dirty="0">
                <a:cs typeface="Franklin Gothic Book"/>
              </a:rPr>
              <a:t> 72</a:t>
            </a:r>
            <a:br>
              <a:rPr lang="en-US" sz="1400" kern="1000" spc="30" dirty="0">
                <a:cs typeface="Franklin Gothic Book"/>
              </a:rPr>
            </a:br>
            <a:r>
              <a:rPr lang="en-US" sz="1400" kern="1000" spc="30" dirty="0">
                <a:cs typeface="Franklin Gothic Book"/>
              </a:rPr>
              <a:t>through pipe</a:t>
            </a:r>
          </a:p>
        </p:txBody>
      </p:sp>
      <p:cxnSp>
        <p:nvCxnSpPr>
          <p:cNvPr id="22" name="Gerade Verbindung mit Pfeil 21"/>
          <p:cNvCxnSpPr/>
          <p:nvPr/>
        </p:nvCxnSpPr>
        <p:spPr bwMode="auto">
          <a:xfrm>
            <a:off x="2339754" y="1716578"/>
            <a:ext cx="648073" cy="30670"/>
          </a:xfrm>
          <a:prstGeom prst="straightConnector1">
            <a:avLst/>
          </a:prstGeom>
          <a:solidFill>
            <a:schemeClr val="accent1"/>
          </a:solidFill>
          <a:ln w="76200" cap="sq" cmpd="sng" algn="ctr">
            <a:solidFill>
              <a:schemeClr val="tx1"/>
            </a:solidFill>
            <a:prstDash val="solid"/>
            <a:bevel/>
            <a:headEnd type="none" w="med" len="med"/>
            <a:tailEnd type="triangle" w="med" len="med"/>
          </a:ln>
          <a:effectLst/>
        </p:spPr>
      </p:cxnSp>
      <p:sp>
        <p:nvSpPr>
          <p:cNvPr id="24" name="Textfeld 23"/>
          <p:cNvSpPr txBox="1"/>
          <p:nvPr/>
        </p:nvSpPr>
        <p:spPr>
          <a:xfrm>
            <a:off x="1055150" y="1538574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US" sz="1400" kern="1000" spc="30" dirty="0" err="1">
                <a:cs typeface="Franklin Gothic Book"/>
              </a:rPr>
              <a:t>Cryo</a:t>
            </a:r>
            <a:r>
              <a:rPr lang="en-US" sz="1400" kern="1000" spc="30" dirty="0">
                <a:cs typeface="Franklin Gothic Book"/>
              </a:rPr>
              <a:t> cooler 2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de-CH" sz="1400" kern="1000" spc="30" dirty="0">
                <a:cs typeface="Franklin Gothic Book"/>
              </a:rPr>
              <a:t>Coil </a:t>
            </a:r>
            <a:r>
              <a:rPr lang="de-CH" sz="1400" kern="1000" spc="30" dirty="0" err="1">
                <a:cs typeface="Franklin Gothic Book"/>
              </a:rPr>
              <a:t>assembly</a:t>
            </a:r>
            <a:endParaRPr lang="de-CH" sz="1400" kern="1000" spc="30" dirty="0">
              <a:cs typeface="Franklin Gothic Book"/>
            </a:endParaRP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de-CH" sz="1400" kern="1000" spc="30" dirty="0" err="1">
                <a:cs typeface="Franklin Gothic Book"/>
              </a:rPr>
              <a:t>Right</a:t>
            </a:r>
            <a:r>
              <a:rPr lang="de-CH" sz="1400" kern="1000" spc="30" dirty="0">
                <a:cs typeface="Franklin Gothic Book"/>
              </a:rPr>
              <a:t> </a:t>
            </a:r>
            <a:r>
              <a:rPr lang="de-CH" sz="1400" kern="1000" spc="30" dirty="0" err="1">
                <a:cs typeface="Franklin Gothic Book"/>
              </a:rPr>
              <a:t>buffer</a:t>
            </a:r>
            <a:endParaRPr lang="en-US" sz="1400" kern="1000" spc="30" dirty="0">
              <a:cs typeface="Franklin Gothic Book"/>
            </a:endParaRPr>
          </a:p>
        </p:txBody>
      </p:sp>
      <p:sp>
        <p:nvSpPr>
          <p:cNvPr id="5" name="Textfeld 37">
            <a:extLst>
              <a:ext uri="{FF2B5EF4-FFF2-40B4-BE49-F238E27FC236}">
                <a16:creationId xmlns:a16="http://schemas.microsoft.com/office/drawing/2014/main" id="{493CC696-6A00-7EB9-55EB-8C7E8F3D53C0}"/>
              </a:ext>
            </a:extLst>
          </p:cNvPr>
          <p:cNvSpPr txBox="1"/>
          <p:nvPr/>
        </p:nvSpPr>
        <p:spPr>
          <a:xfrm>
            <a:off x="186384" y="6538913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pl-PL" sz="1400" dirty="0"/>
              <a:t>Courtesy of </a:t>
            </a:r>
            <a:r>
              <a:rPr lang="pt-BR" sz="1400" dirty="0"/>
              <a:t>Thomas Uli Michlmayr</a:t>
            </a:r>
            <a:endParaRPr lang="pl-PL" sz="1400" dirty="0"/>
          </a:p>
        </p:txBody>
      </p:sp>
    </p:spTree>
    <p:extLst>
      <p:ext uri="{BB962C8B-B14F-4D97-AF65-F5344CB8AC3E}">
        <p14:creationId xmlns:p14="http://schemas.microsoft.com/office/powerpoint/2010/main" val="2487803540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39461" y="297175"/>
            <a:ext cx="8336915" cy="508500"/>
          </a:xfrm>
        </p:spPr>
        <p:txBody>
          <a:bodyPr>
            <a:normAutofit fontScale="90000"/>
          </a:bodyPr>
          <a:lstStyle/>
          <a:p>
            <a:pPr algn="ctr"/>
            <a:r>
              <a:rPr lang="pl-PL" dirty="0"/>
              <a:t>Coil winding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en-US" dirty="0"/>
              <a:t>Page </a:t>
            </a:r>
            <a:fld id="{EBC07571-3134-BB4B-B83F-1A9FE18D34F3}" type="slidenum">
              <a:rPr lang="en-US" smtClean="0"/>
              <a:pPr algn="r">
                <a:defRPr/>
              </a:pPr>
              <a:t>7</a:t>
            </a:fld>
            <a:endParaRPr lang="en-US" dirty="0"/>
          </a:p>
        </p:txBody>
      </p:sp>
      <p:pic>
        <p:nvPicPr>
          <p:cNvPr id="5" name="Picture 4" descr="A close-up of a machine&#10;&#10;Description automatically generated">
            <a:extLst>
              <a:ext uri="{FF2B5EF4-FFF2-40B4-BE49-F238E27FC236}">
                <a16:creationId xmlns:a16="http://schemas.microsoft.com/office/drawing/2014/main" id="{A4A1C42B-A818-0B23-CC63-153D69B7E1F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384" y="857700"/>
            <a:ext cx="2880000" cy="2160000"/>
          </a:xfrm>
          <a:prstGeom prst="rect">
            <a:avLst/>
          </a:prstGeom>
        </p:spPr>
      </p:pic>
      <p:pic>
        <p:nvPicPr>
          <p:cNvPr id="9" name="Picture 8" descr="A purple metal piece with white wheels&#10;&#10;Description automatically generated">
            <a:extLst>
              <a:ext uri="{FF2B5EF4-FFF2-40B4-BE49-F238E27FC236}">
                <a16:creationId xmlns:a16="http://schemas.microsoft.com/office/drawing/2014/main" id="{CE346B62-91B5-415E-19BB-A5C8E8008E3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7918" y="1002665"/>
            <a:ext cx="2880000" cy="2160000"/>
          </a:xfrm>
          <a:prstGeom prst="rect">
            <a:avLst/>
          </a:prstGeom>
        </p:spPr>
      </p:pic>
      <p:pic>
        <p:nvPicPr>
          <p:cNvPr id="11" name="Picture 10" descr="A close-up of a machine&#10;&#10;Description automatically generated">
            <a:extLst>
              <a:ext uri="{FF2B5EF4-FFF2-40B4-BE49-F238E27FC236}">
                <a16:creationId xmlns:a16="http://schemas.microsoft.com/office/drawing/2014/main" id="{D3CF1B72-D847-C1DB-21F9-1F7D8ED355E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9452" y="1186110"/>
            <a:ext cx="2880000" cy="2160000"/>
          </a:xfrm>
          <a:prstGeom prst="rect">
            <a:avLst/>
          </a:prstGeom>
        </p:spPr>
      </p:pic>
      <p:pic>
        <p:nvPicPr>
          <p:cNvPr id="13" name="Picture 12" descr="A close-up of a machine&#10;&#10;Description automatically generated">
            <a:extLst>
              <a:ext uri="{FF2B5EF4-FFF2-40B4-BE49-F238E27FC236}">
                <a16:creationId xmlns:a16="http://schemas.microsoft.com/office/drawing/2014/main" id="{1E179EBA-4ACF-B4C6-A9B9-A1A38015A84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9452" y="3511891"/>
            <a:ext cx="2880000" cy="2160000"/>
          </a:xfrm>
          <a:prstGeom prst="rect">
            <a:avLst/>
          </a:prstGeom>
        </p:spPr>
      </p:pic>
      <p:pic>
        <p:nvPicPr>
          <p:cNvPr id="15" name="Picture 14" descr="A metal object with holes&#10;&#10;Description automatically generated">
            <a:extLst>
              <a:ext uri="{FF2B5EF4-FFF2-40B4-BE49-F238E27FC236}">
                <a16:creationId xmlns:a16="http://schemas.microsoft.com/office/drawing/2014/main" id="{9314545F-75D9-AC2C-38EC-D6FFAF60BBC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384" y="3867812"/>
            <a:ext cx="2880000" cy="2160000"/>
          </a:xfrm>
          <a:prstGeom prst="rect">
            <a:avLst/>
          </a:prstGeom>
        </p:spPr>
      </p:pic>
      <p:pic>
        <p:nvPicPr>
          <p:cNvPr id="17" name="Picture 16" descr="A roll of metal tape&#10;&#10;Description automatically generated">
            <a:extLst>
              <a:ext uri="{FF2B5EF4-FFF2-40B4-BE49-F238E27FC236}">
                <a16:creationId xmlns:a16="http://schemas.microsoft.com/office/drawing/2014/main" id="{950FDEBA-81A2-48FD-9FE7-221383C67B61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1349" y="3695336"/>
            <a:ext cx="2880000" cy="2160000"/>
          </a:xfrm>
          <a:prstGeom prst="rect">
            <a:avLst/>
          </a:prstGeom>
        </p:spPr>
      </p:pic>
      <p:sp>
        <p:nvSpPr>
          <p:cNvPr id="18" name="Arrow: Right 17">
            <a:extLst>
              <a:ext uri="{FF2B5EF4-FFF2-40B4-BE49-F238E27FC236}">
                <a16:creationId xmlns:a16="http://schemas.microsoft.com/office/drawing/2014/main" id="{63B7AA89-E853-D3AC-DDC5-AF154E472BD6}"/>
              </a:ext>
            </a:extLst>
          </p:cNvPr>
          <p:cNvSpPr/>
          <p:nvPr/>
        </p:nvSpPr>
        <p:spPr>
          <a:xfrm>
            <a:off x="2926080" y="1722120"/>
            <a:ext cx="434340" cy="4419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6154E62B-D2F4-84B7-01CC-27936A307818}"/>
              </a:ext>
            </a:extLst>
          </p:cNvPr>
          <p:cNvSpPr/>
          <p:nvPr/>
        </p:nvSpPr>
        <p:spPr>
          <a:xfrm>
            <a:off x="5854179" y="1937700"/>
            <a:ext cx="434340" cy="4419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8FE3A681-DF10-1F9E-18E2-2B9E34C32D41}"/>
              </a:ext>
            </a:extLst>
          </p:cNvPr>
          <p:cNvSpPr/>
          <p:nvPr/>
        </p:nvSpPr>
        <p:spPr>
          <a:xfrm rot="5400000" flipV="1">
            <a:off x="7372282" y="3218611"/>
            <a:ext cx="434340" cy="4419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224F75AC-8075-6D14-B386-08789BBDA84F}"/>
              </a:ext>
            </a:extLst>
          </p:cNvPr>
          <p:cNvSpPr/>
          <p:nvPr/>
        </p:nvSpPr>
        <p:spPr>
          <a:xfrm flipH="1">
            <a:off x="5865915" y="4370911"/>
            <a:ext cx="434340" cy="4419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  <p:sp>
        <p:nvSpPr>
          <p:cNvPr id="22" name="Arrow: Right 21">
            <a:extLst>
              <a:ext uri="{FF2B5EF4-FFF2-40B4-BE49-F238E27FC236}">
                <a16:creationId xmlns:a16="http://schemas.microsoft.com/office/drawing/2014/main" id="{665A3747-714C-70AA-51E8-13FDBD5DF43F}"/>
              </a:ext>
            </a:extLst>
          </p:cNvPr>
          <p:cNvSpPr/>
          <p:nvPr/>
        </p:nvSpPr>
        <p:spPr>
          <a:xfrm flipH="1">
            <a:off x="2888266" y="4597857"/>
            <a:ext cx="434340" cy="4419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  <p:sp>
        <p:nvSpPr>
          <p:cNvPr id="23" name="Textfeld 37">
            <a:extLst>
              <a:ext uri="{FF2B5EF4-FFF2-40B4-BE49-F238E27FC236}">
                <a16:creationId xmlns:a16="http://schemas.microsoft.com/office/drawing/2014/main" id="{3CA49D4A-F9F2-2889-DFB4-D9F9E5E5DE75}"/>
              </a:ext>
            </a:extLst>
          </p:cNvPr>
          <p:cNvSpPr txBox="1"/>
          <p:nvPr/>
        </p:nvSpPr>
        <p:spPr>
          <a:xfrm>
            <a:off x="186384" y="6538913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pl-PL" sz="1400" dirty="0"/>
              <a:t>Courtesy of </a:t>
            </a:r>
            <a:r>
              <a:rPr lang="pt-BR" sz="1400" dirty="0"/>
              <a:t>Henrique Garcia</a:t>
            </a:r>
            <a:endParaRPr lang="pl-PL" sz="1400" dirty="0"/>
          </a:p>
        </p:txBody>
      </p:sp>
    </p:spTree>
    <p:extLst>
      <p:ext uri="{BB962C8B-B14F-4D97-AF65-F5344CB8AC3E}">
        <p14:creationId xmlns:p14="http://schemas.microsoft.com/office/powerpoint/2010/main" val="2278872844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metal object with holes&#10;&#10;Description automatically generated">
            <a:extLst>
              <a:ext uri="{FF2B5EF4-FFF2-40B4-BE49-F238E27FC236}">
                <a16:creationId xmlns:a16="http://schemas.microsoft.com/office/drawing/2014/main" id="{DA08E801-8A19-1D07-7F8C-0ECC9AE9A2B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" y="934048"/>
            <a:ext cx="2880000" cy="2160000"/>
          </a:xfrm>
          <a:prstGeom prst="rect">
            <a:avLst/>
          </a:prstGeom>
        </p:spPr>
      </p:pic>
      <p:pic>
        <p:nvPicPr>
          <p:cNvPr id="12" name="Picture 11" descr="A machine with wires and cables&#10;&#10;Description automatically generated">
            <a:extLst>
              <a:ext uri="{FF2B5EF4-FFF2-40B4-BE49-F238E27FC236}">
                <a16:creationId xmlns:a16="http://schemas.microsoft.com/office/drawing/2014/main" id="{08DF89FB-2A41-8754-3B6B-567620DC98E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1720" y="1062421"/>
            <a:ext cx="2880000" cy="2160000"/>
          </a:xfrm>
          <a:prstGeom prst="rect">
            <a:avLst/>
          </a:prstGeom>
        </p:spPr>
      </p:pic>
      <p:pic>
        <p:nvPicPr>
          <p:cNvPr id="14" name="20230811_163704">
            <a:hlinkClick r:id="" action="ppaction://media"/>
            <a:extLst>
              <a:ext uri="{FF2B5EF4-FFF2-40B4-BE49-F238E27FC236}">
                <a16:creationId xmlns:a16="http://schemas.microsoft.com/office/drawing/2014/main" id="{9AF6D114-40D5-C64C-9D9C-08DE844441C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6412271" y="1555334"/>
            <a:ext cx="2364105" cy="4202853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5233FFB6-665F-22BB-018F-A09935DEAA4E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" y="3834826"/>
            <a:ext cx="2880000" cy="2160000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39461" y="297175"/>
            <a:ext cx="8336915" cy="508500"/>
          </a:xfrm>
        </p:spPr>
        <p:txBody>
          <a:bodyPr>
            <a:normAutofit fontScale="90000"/>
          </a:bodyPr>
          <a:lstStyle/>
          <a:p>
            <a:pPr algn="ctr"/>
            <a:r>
              <a:rPr lang="pl-PL" dirty="0"/>
              <a:t>Coil soldering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en-US" dirty="0"/>
              <a:t>Page </a:t>
            </a:r>
            <a:fld id="{EBC07571-3134-BB4B-B83F-1A9FE18D34F3}" type="slidenum">
              <a:rPr lang="en-US" smtClean="0"/>
              <a:pPr algn="r">
                <a:defRPr/>
              </a:pPr>
              <a:t>8</a:t>
            </a:fld>
            <a:endParaRPr lang="en-US" dirty="0"/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63B7AA89-E853-D3AC-DDC5-AF154E472BD6}"/>
              </a:ext>
            </a:extLst>
          </p:cNvPr>
          <p:cNvSpPr/>
          <p:nvPr/>
        </p:nvSpPr>
        <p:spPr>
          <a:xfrm>
            <a:off x="2926080" y="1722120"/>
            <a:ext cx="434340" cy="4419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6154E62B-D2F4-84B7-01CC-27936A307818}"/>
              </a:ext>
            </a:extLst>
          </p:cNvPr>
          <p:cNvSpPr/>
          <p:nvPr/>
        </p:nvSpPr>
        <p:spPr>
          <a:xfrm>
            <a:off x="6058129" y="1930080"/>
            <a:ext cx="434340" cy="4419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224F75AC-8075-6D14-B386-08789BBDA84F}"/>
              </a:ext>
            </a:extLst>
          </p:cNvPr>
          <p:cNvSpPr/>
          <p:nvPr/>
        </p:nvSpPr>
        <p:spPr>
          <a:xfrm flipH="1">
            <a:off x="5890009" y="4423897"/>
            <a:ext cx="434340" cy="4419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  <p:sp>
        <p:nvSpPr>
          <p:cNvPr id="26" name="Textfeld 37">
            <a:extLst>
              <a:ext uri="{FF2B5EF4-FFF2-40B4-BE49-F238E27FC236}">
                <a16:creationId xmlns:a16="http://schemas.microsoft.com/office/drawing/2014/main" id="{CC7D114C-8FF9-F03D-23AF-DA4A2DB3E570}"/>
              </a:ext>
            </a:extLst>
          </p:cNvPr>
          <p:cNvSpPr txBox="1"/>
          <p:nvPr/>
        </p:nvSpPr>
        <p:spPr>
          <a:xfrm>
            <a:off x="186384" y="6538913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pl-PL" sz="1400" dirty="0"/>
              <a:t>Courtesy of </a:t>
            </a:r>
            <a:r>
              <a:rPr lang="pt-BR" sz="1400" dirty="0"/>
              <a:t>Henrique Garcia</a:t>
            </a:r>
            <a:endParaRPr lang="pl-PL" sz="1400" dirty="0"/>
          </a:p>
        </p:txBody>
      </p:sp>
      <p:pic>
        <p:nvPicPr>
          <p:cNvPr id="5" name="Picture 4" descr="A machine with wires and tubes&#10;&#10;Description automatically generated with medium confidence">
            <a:extLst>
              <a:ext uri="{FF2B5EF4-FFF2-40B4-BE49-F238E27FC236}">
                <a16:creationId xmlns:a16="http://schemas.microsoft.com/office/drawing/2014/main" id="{A9DEAEA4-DDFB-3987-9815-FDAD243D8A18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131231" y="3787291"/>
            <a:ext cx="3140977" cy="2355733"/>
          </a:xfrm>
          <a:prstGeom prst="rect">
            <a:avLst/>
          </a:prstGeom>
        </p:spPr>
      </p:pic>
      <p:sp>
        <p:nvSpPr>
          <p:cNvPr id="7" name="Arrow: Right 6">
            <a:extLst>
              <a:ext uri="{FF2B5EF4-FFF2-40B4-BE49-F238E27FC236}">
                <a16:creationId xmlns:a16="http://schemas.microsoft.com/office/drawing/2014/main" id="{DF7E78C7-97D6-8C40-401C-348A39ECEA7C}"/>
              </a:ext>
            </a:extLst>
          </p:cNvPr>
          <p:cNvSpPr/>
          <p:nvPr/>
        </p:nvSpPr>
        <p:spPr>
          <a:xfrm flipH="1">
            <a:off x="3026305" y="4644877"/>
            <a:ext cx="434340" cy="4419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31670113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795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metal object with a hole in it&#10;&#10;Description automatically generated">
            <a:extLst>
              <a:ext uri="{FF2B5EF4-FFF2-40B4-BE49-F238E27FC236}">
                <a16:creationId xmlns:a16="http://schemas.microsoft.com/office/drawing/2014/main" id="{7840FC15-2B28-9EAD-FB84-20B8E79E909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29869" y="1332768"/>
            <a:ext cx="2880000" cy="2160000"/>
          </a:xfrm>
          <a:prstGeom prst="rect">
            <a:avLst/>
          </a:prstGeom>
        </p:spPr>
      </p:pic>
      <p:pic>
        <p:nvPicPr>
          <p:cNvPr id="8" name="Picture 7" descr="A circular metal object with a circular object in the center&#10;&#10;Description automatically generated">
            <a:extLst>
              <a:ext uri="{FF2B5EF4-FFF2-40B4-BE49-F238E27FC236}">
                <a16:creationId xmlns:a16="http://schemas.microsoft.com/office/drawing/2014/main" id="{8343F9C8-A82C-DA18-2FA8-95409A65D03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58723" y="1327395"/>
            <a:ext cx="2880000" cy="2160000"/>
          </a:xfrm>
          <a:prstGeom prst="rect">
            <a:avLst/>
          </a:prstGeom>
        </p:spPr>
      </p:pic>
      <p:pic>
        <p:nvPicPr>
          <p:cNvPr id="10" name="Picture 9" descr="A round metal object with a hole&#10;&#10;Description automatically generated">
            <a:extLst>
              <a:ext uri="{FF2B5EF4-FFF2-40B4-BE49-F238E27FC236}">
                <a16:creationId xmlns:a16="http://schemas.microsoft.com/office/drawing/2014/main" id="{D5444201-D51B-1C84-2507-2E8B0D2203E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7577" y="1732936"/>
            <a:ext cx="2880000" cy="2160000"/>
          </a:xfrm>
          <a:prstGeom prst="rect">
            <a:avLst/>
          </a:prstGeom>
        </p:spPr>
      </p:pic>
      <p:pic>
        <p:nvPicPr>
          <p:cNvPr id="13" name="Picture 12" descr="A close-up of a machine&#10;&#10;Description automatically generated">
            <a:extLst>
              <a:ext uri="{FF2B5EF4-FFF2-40B4-BE49-F238E27FC236}">
                <a16:creationId xmlns:a16="http://schemas.microsoft.com/office/drawing/2014/main" id="{53F43B2B-9371-C170-F24C-6A0D169BC6C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7295" y="4259608"/>
            <a:ext cx="2880000" cy="2160000"/>
          </a:xfrm>
          <a:prstGeom prst="rect">
            <a:avLst/>
          </a:prstGeom>
        </p:spPr>
      </p:pic>
      <p:pic>
        <p:nvPicPr>
          <p:cNvPr id="16" name="Picture 15" descr="A copper object with screws and wires&#10;&#10;Description automatically generated">
            <a:extLst>
              <a:ext uri="{FF2B5EF4-FFF2-40B4-BE49-F238E27FC236}">
                <a16:creationId xmlns:a16="http://schemas.microsoft.com/office/drawing/2014/main" id="{38EE5564-61D9-76B6-C09F-24001BBAB81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743" y="4289210"/>
            <a:ext cx="2880000" cy="2160000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39461" y="297175"/>
            <a:ext cx="8336915" cy="508500"/>
          </a:xfrm>
        </p:spPr>
        <p:txBody>
          <a:bodyPr>
            <a:normAutofit fontScale="90000"/>
          </a:bodyPr>
          <a:lstStyle/>
          <a:p>
            <a:pPr algn="ctr"/>
            <a:r>
              <a:rPr lang="pl-PL" dirty="0"/>
              <a:t>Coil soldering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en-US" dirty="0"/>
              <a:t>Page </a:t>
            </a:r>
            <a:fld id="{EBC07571-3134-BB4B-B83F-1A9FE18D34F3}" type="slidenum">
              <a:rPr lang="en-US" smtClean="0"/>
              <a:pPr algn="r">
                <a:defRPr/>
              </a:pPr>
              <a:t>9</a:t>
            </a:fld>
            <a:endParaRPr lang="en-US" dirty="0"/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63B7AA89-E853-D3AC-DDC5-AF154E472BD6}"/>
              </a:ext>
            </a:extLst>
          </p:cNvPr>
          <p:cNvSpPr/>
          <p:nvPr/>
        </p:nvSpPr>
        <p:spPr>
          <a:xfrm>
            <a:off x="2671096" y="2151060"/>
            <a:ext cx="434340" cy="4419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6154E62B-D2F4-84B7-01CC-27936A307818}"/>
              </a:ext>
            </a:extLst>
          </p:cNvPr>
          <p:cNvSpPr/>
          <p:nvPr/>
        </p:nvSpPr>
        <p:spPr>
          <a:xfrm>
            <a:off x="5152282" y="2372040"/>
            <a:ext cx="434340" cy="4419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224F75AC-8075-6D14-B386-08789BBDA84F}"/>
              </a:ext>
            </a:extLst>
          </p:cNvPr>
          <p:cNvSpPr/>
          <p:nvPr/>
        </p:nvSpPr>
        <p:spPr>
          <a:xfrm flipH="1">
            <a:off x="5974538" y="4373908"/>
            <a:ext cx="434340" cy="4419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  <p:sp>
        <p:nvSpPr>
          <p:cNvPr id="22" name="Arrow: Right 21">
            <a:extLst>
              <a:ext uri="{FF2B5EF4-FFF2-40B4-BE49-F238E27FC236}">
                <a16:creationId xmlns:a16="http://schemas.microsoft.com/office/drawing/2014/main" id="{665A3747-714C-70AA-51E8-13FDBD5DF43F}"/>
              </a:ext>
            </a:extLst>
          </p:cNvPr>
          <p:cNvSpPr/>
          <p:nvPr/>
        </p:nvSpPr>
        <p:spPr>
          <a:xfrm flipH="1">
            <a:off x="3636098" y="5072023"/>
            <a:ext cx="434340" cy="4419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18504E8F-79B6-7626-4AE4-BD34D40622FA}"/>
              </a:ext>
            </a:extLst>
          </p:cNvPr>
          <p:cNvSpPr/>
          <p:nvPr/>
        </p:nvSpPr>
        <p:spPr>
          <a:xfrm rot="5400000" flipV="1">
            <a:off x="6122602" y="3851060"/>
            <a:ext cx="434340" cy="4419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77C69F5-76B5-A2FF-7B35-3FCD835B0CED}"/>
              </a:ext>
            </a:extLst>
          </p:cNvPr>
          <p:cNvSpPr/>
          <p:nvPr/>
        </p:nvSpPr>
        <p:spPr>
          <a:xfrm>
            <a:off x="748565" y="5896388"/>
            <a:ext cx="2990675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l-PL" sz="28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Ready for testing!</a:t>
            </a:r>
            <a:endParaRPr lang="en-US" sz="28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24" name="Textfeld 37">
            <a:extLst>
              <a:ext uri="{FF2B5EF4-FFF2-40B4-BE49-F238E27FC236}">
                <a16:creationId xmlns:a16="http://schemas.microsoft.com/office/drawing/2014/main" id="{B33A05DA-B211-CE14-FEAD-5D4971720022}"/>
              </a:ext>
            </a:extLst>
          </p:cNvPr>
          <p:cNvSpPr txBox="1"/>
          <p:nvPr/>
        </p:nvSpPr>
        <p:spPr>
          <a:xfrm>
            <a:off x="186384" y="6538913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pl-PL" sz="1400" dirty="0"/>
              <a:t>Courtesy of </a:t>
            </a:r>
            <a:r>
              <a:rPr lang="pt-BR" sz="1400" dirty="0"/>
              <a:t>Henrique Garcia</a:t>
            </a:r>
            <a:endParaRPr lang="pl-PL" sz="1400" dirty="0"/>
          </a:p>
        </p:txBody>
      </p:sp>
    </p:spTree>
    <p:extLst>
      <p:ext uri="{BB962C8B-B14F-4D97-AF65-F5344CB8AC3E}">
        <p14:creationId xmlns:p14="http://schemas.microsoft.com/office/powerpoint/2010/main" val="364270511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370</Words>
  <Application>Microsoft Office PowerPoint</Application>
  <PresentationFormat>On-screen Show (4:3)</PresentationFormat>
  <Paragraphs>109</Paragraphs>
  <Slides>10</Slides>
  <Notes>8</Notes>
  <HiddenSlides>0</HiddenSlides>
  <MMClips>1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Calibri Light</vt:lpstr>
      <vt:lpstr>Rockwell</vt:lpstr>
      <vt:lpstr>Symbol</vt:lpstr>
      <vt:lpstr>Times</vt:lpstr>
      <vt:lpstr>Office Theme</vt:lpstr>
      <vt:lpstr>Update on Task 3.2 Concept of a HTS solenoid</vt:lpstr>
      <vt:lpstr>PowerPoint Presentation</vt:lpstr>
      <vt:lpstr>Specification Requirements</vt:lpstr>
      <vt:lpstr>Solenoid Access Bore </vt:lpstr>
      <vt:lpstr>Support Structures</vt:lpstr>
      <vt:lpstr>P3 Main Assembly</vt:lpstr>
      <vt:lpstr>Coil winding</vt:lpstr>
      <vt:lpstr>Coil soldering</vt:lpstr>
      <vt:lpstr>Coil soldering</vt:lpstr>
      <vt:lpstr>Coil verification</vt:lpstr>
    </vt:vector>
  </TitlesOfParts>
  <Company>PSI - Paul Scherrer Institut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cryostat design status</dc:title>
  <dc:creator>Duda Michal</dc:creator>
  <cp:lastModifiedBy>Duda Michal</cp:lastModifiedBy>
  <cp:revision>22</cp:revision>
  <dcterms:created xsi:type="dcterms:W3CDTF">2022-09-20T13:14:42Z</dcterms:created>
  <dcterms:modified xsi:type="dcterms:W3CDTF">2023-11-09T09:17:45Z</dcterms:modified>
</cp:coreProperties>
</file>