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665" r:id="rId2"/>
    <p:sldId id="746" r:id="rId3"/>
    <p:sldId id="661" r:id="rId4"/>
    <p:sldId id="1908" r:id="rId5"/>
    <p:sldId id="757" r:id="rId6"/>
    <p:sldId id="1857" r:id="rId7"/>
    <p:sldId id="1858" r:id="rId8"/>
    <p:sldId id="810" r:id="rId9"/>
    <p:sldId id="1901" r:id="rId10"/>
    <p:sldId id="769" r:id="rId11"/>
    <p:sldId id="1933" r:id="rId12"/>
    <p:sldId id="1873" r:id="rId13"/>
    <p:sldId id="481" r:id="rId14"/>
    <p:sldId id="1922" r:id="rId15"/>
    <p:sldId id="1875" r:id="rId16"/>
    <p:sldId id="1923" r:id="rId17"/>
    <p:sldId id="1885" r:id="rId18"/>
    <p:sldId id="801" r:id="rId19"/>
    <p:sldId id="1918" r:id="rId20"/>
    <p:sldId id="1924" r:id="rId21"/>
    <p:sldId id="1937" r:id="rId22"/>
    <p:sldId id="1925" r:id="rId23"/>
    <p:sldId id="783" r:id="rId24"/>
    <p:sldId id="1887" r:id="rId25"/>
    <p:sldId id="1920" r:id="rId26"/>
    <p:sldId id="792" r:id="rId27"/>
    <p:sldId id="1917" r:id="rId28"/>
    <p:sldId id="790" r:id="rId29"/>
    <p:sldId id="1941" r:id="rId30"/>
    <p:sldId id="1944" r:id="rId31"/>
    <p:sldId id="1943" r:id="rId32"/>
    <p:sldId id="1928" r:id="rId33"/>
    <p:sldId id="795" r:id="rId34"/>
    <p:sldId id="262" r:id="rId35"/>
    <p:sldId id="1939" r:id="rId36"/>
    <p:sldId id="1942" r:id="rId37"/>
    <p:sldId id="1940" r:id="rId38"/>
    <p:sldId id="1936" r:id="rId39"/>
    <p:sldId id="1929" r:id="rId40"/>
    <p:sldId id="259" r:id="rId41"/>
    <p:sldId id="1864" r:id="rId42"/>
    <p:sldId id="1877" r:id="rId43"/>
    <p:sldId id="1931" r:id="rId44"/>
    <p:sldId id="1932" r:id="rId45"/>
    <p:sldId id="1891" r:id="rId46"/>
    <p:sldId id="1945" r:id="rId47"/>
    <p:sldId id="1892" r:id="rId48"/>
    <p:sldId id="1934" r:id="rId49"/>
    <p:sldId id="1921" r:id="rId50"/>
    <p:sldId id="784" r:id="rId51"/>
    <p:sldId id="789" r:id="rId52"/>
    <p:sldId id="788" r:id="rId53"/>
    <p:sldId id="791" r:id="rId54"/>
    <p:sldId id="793" r:id="rId55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0033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FFFFCC"/>
    <a:srgbClr val="FFFF99"/>
    <a:srgbClr val="EFFFD2"/>
    <a:srgbClr val="DE1611"/>
    <a:srgbClr val="EFFFAE"/>
    <a:srgbClr val="EFFFF4"/>
    <a:srgbClr val="EFFFC2"/>
    <a:srgbClr val="CC6600"/>
    <a:srgbClr val="B542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356"/>
    <p:restoredTop sz="94660"/>
  </p:normalViewPr>
  <p:slideViewPr>
    <p:cSldViewPr>
      <p:cViewPr>
        <p:scale>
          <a:sx n="100" d="100"/>
          <a:sy n="100" d="100"/>
        </p:scale>
        <p:origin x="720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EBEBBD9D-2B36-914F-A6CA-7434B0007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236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118042F0-41D0-5340-90E3-DBE3BE5AF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049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5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881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6F35C5-9D58-1444-80A5-B7941025906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536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8042F0-41D0-5340-90E3-DBE3BE5AF95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685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9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571d477ff1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571d477ff1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1811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Nov. 10,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@ PIP-II                      Jaehoon Yu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1AF11F0-DDFA-B44C-AACA-04940859FE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Nov. 10,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@ PIP-II                      Jaehoon Yu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0B4D4B-3DEF-AE4B-B9BB-BFC0E5F21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Nov. 10, 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@ PIP-II                      Jaehoon Yu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378816-F0BE-954B-ACE6-3B377C21A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Nov. 10,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3FC08C6-FD5B-8241-B46B-E309510378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Nov. 10, 2023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ADFD581-70C0-7A4F-BD45-281489E48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75131F4-90C4-5D48-B2DB-E03FF3D7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AB21EC-0AD1-D74A-9502-16DE98A2B5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Nov. 10, 2023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57AC375-621E-7C49-895D-2E38375DF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EA61460-AA36-3C49-95BE-6F0467E25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248400"/>
            <a:ext cx="381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FA5275A8-1530-0B43-A316-1571205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Nov. 10, 2023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7D2CB81-7E8A-B04F-9010-60F46C6150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1A657A9-50BA-B84D-9310-D83DE6ADB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76511D7-2B68-8445-9211-98889C5084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Nov. 10, 2023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0B7061A-6915-8C49-AE9B-EC670EFBB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BE3D05F-5C2B-D246-8FD7-D0DA3640F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EB49106-7695-8142-BA0B-D34BCB7E1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Nov. 10, 2023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857EA20-CDBF-BE47-A70A-8624E230D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2E7087-1461-D942-9383-44CA043B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52904F9-125A-424B-9B22-BB376640B8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Nov. 10, 2023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C93AB89-E7A8-B94C-9233-338253529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algn="ctr">
              <a:defRPr sz="1600" smtClean="0">
                <a:solidFill>
                  <a:srgbClr val="C00000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A9F1C98-038E-4F4B-A16E-1047000CD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lvl1pPr>
              <a:defRPr sz="1600" smtClean="0">
                <a:solidFill>
                  <a:srgbClr val="00B050"/>
                </a:solidFill>
                <a:latin typeface="+mj-lt"/>
              </a:defRPr>
            </a:lvl1pPr>
          </a:lstStyle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Nov. 10,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DAMSA @ PIP-II                      Jaehoon Yu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3F747FB-9F93-7A4A-823E-4285093B0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article/10.1140%2Fepjc%2Fs10052-021-09007-w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hyperlink" Target="https://journals.aps.org/prl/abstract/10.1103/PhysRevLett.126.20180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tiff"/><Relationship Id="rId4" Type="http://schemas.openxmlformats.org/officeDocument/2006/relationships/image" Target="../media/image29.tif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journals.aps.org/prd/pdf/10.1103/PhysRevD.107.L031901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if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748-0221/15/07/C07003/pdf" TargetMode="Externa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zora.uzh.ch/id/eprint/226285/1/Acar_2022_J._Inst._17_P05022.pdf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zora.uzh.ch/id/eprint/226285/1/Acar_2022_J._Inst._17_P05022.pdf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fnal.gov/event/59430/attachments/166469/233391/Physics_Opportunities_at_Beam_Dump_Facility_in_PIP_II_and_Beyond_NearFinal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mailto:estrada@fnal.gov" TargetMode="External"/><Relationship Id="rId2" Type="http://schemas.openxmlformats.org/officeDocument/2006/relationships/hyperlink" Target="mailto:jaehoonyu@uta.edu)or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tiff"/><Relationship Id="rId2" Type="http://schemas.openxmlformats.org/officeDocument/2006/relationships/image" Target="../media/image69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tiff"/><Relationship Id="rId2" Type="http://schemas.openxmlformats.org/officeDocument/2006/relationships/image" Target="../media/image7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tiff"/><Relationship Id="rId2" Type="http://schemas.openxmlformats.org/officeDocument/2006/relationships/image" Target="../media/image7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hyperlink" Target="https://www.dunescience.org/about-the-collaboration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>
            <a:extLst>
              <a:ext uri="{FF2B5EF4-FFF2-40B4-BE49-F238E27FC236}">
                <a16:creationId xmlns:a16="http://schemas.microsoft.com/office/drawing/2014/main" id="{0676FEF9-159B-B441-A6FF-3FA176EE1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822" y="3810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en-US" altLang="ko-KR" sz="4800" b="1" dirty="0">
                <a:ea typeface="ＭＳ Ｐゴシック" pitchFamily="-84" charset="-128"/>
                <a:cs typeface="ＭＳ Ｐゴシック" pitchFamily="-84" charset="-128"/>
              </a:rPr>
              <a:t>DAMSA, A Novel Dark Matter Discovery Experiment @ PIP-II</a:t>
            </a:r>
            <a:endParaRPr lang="en-US" sz="4800" b="1" kern="0" dirty="0"/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AC5E4F55-20F4-97F8-23EB-F798EEAE2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3078" y="1387495"/>
            <a:ext cx="6172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>
                <a:solidFill>
                  <a:srgbClr val="FF40FF"/>
                </a:solidFill>
                <a:latin typeface="Monotype Corsiva" pitchFamily="-84" charset="0"/>
              </a:rPr>
              <a:t>CERN Detector Seminar</a:t>
            </a:r>
          </a:p>
          <a:p>
            <a:pPr algn="ctr"/>
            <a:r>
              <a:rPr lang="en-US" dirty="0">
                <a:solidFill>
                  <a:srgbClr val="FF40FF"/>
                </a:solidFill>
                <a:latin typeface="Monotype Corsiva" pitchFamily="-84" charset="0"/>
              </a:rPr>
              <a:t>November 10, 2023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F15213D7-2B32-48DC-03C2-2E7D0EDFE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9704" y="2133600"/>
            <a:ext cx="6172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 err="1">
                <a:solidFill>
                  <a:schemeClr val="accent2"/>
                </a:solidFill>
                <a:latin typeface="Monotype Corsiva" pitchFamily="-84" charset="0"/>
              </a:rPr>
              <a:t>Jaehoon</a:t>
            </a:r>
            <a:r>
              <a:rPr lang="en-US" sz="2000" b="1" dirty="0">
                <a:solidFill>
                  <a:schemeClr val="accent2"/>
                </a:solidFill>
                <a:latin typeface="Monotype Corsiva" pitchFamily="-84" charset="0"/>
              </a:rPr>
              <a:t> Yu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Monotype Corsiva" pitchFamily="-84" charset="0"/>
              </a:rPr>
              <a:t>University of Texas at Arlington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1FA9D28-9DDE-CAB6-A9ED-05632DB4C4F5}"/>
              </a:ext>
            </a:extLst>
          </p:cNvPr>
          <p:cNvSpPr txBox="1">
            <a:spLocks/>
          </p:cNvSpPr>
          <p:nvPr/>
        </p:nvSpPr>
        <p:spPr bwMode="auto">
          <a:xfrm>
            <a:off x="1714897" y="2895600"/>
            <a:ext cx="6172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9pPr>
          </a:lstStyle>
          <a:p>
            <a:pPr>
              <a:buFontTx/>
              <a:buNone/>
            </a:pPr>
            <a:r>
              <a:rPr lang="en-US" sz="2800" kern="0" dirty="0">
                <a:solidFill>
                  <a:srgbClr val="A50021"/>
                </a:solidFill>
                <a:latin typeface="Matura MT Script Capitals"/>
                <a:cs typeface="Matura MT Script Capitals"/>
              </a:rPr>
              <a:t>Outline</a:t>
            </a:r>
            <a:endParaRPr lang="en-US" sz="2800" kern="0" dirty="0">
              <a:latin typeface="Arial Narrow" charset="0"/>
            </a:endParaRPr>
          </a:p>
          <a:p>
            <a:pPr algn="l"/>
            <a:r>
              <a:rPr lang="en-US" sz="2400" kern="0" dirty="0">
                <a:latin typeface="Arial Narrow" charset="0"/>
              </a:rPr>
              <a:t>Introduction</a:t>
            </a:r>
          </a:p>
          <a:p>
            <a:pPr algn="l"/>
            <a:r>
              <a:rPr lang="en-US" sz="2400" kern="0" dirty="0">
                <a:latin typeface="Arial Narrow" charset="0"/>
              </a:rPr>
              <a:t>What does DUNE got to do with dark matter?</a:t>
            </a:r>
          </a:p>
          <a:p>
            <a:pPr algn="l"/>
            <a:r>
              <a:rPr lang="en-US" sz="2400" kern="0" dirty="0">
                <a:latin typeface="Arial Narrow" charset="0"/>
              </a:rPr>
              <a:t>What is DAMSA and are its requirements?</a:t>
            </a:r>
          </a:p>
          <a:p>
            <a:pPr algn="l"/>
            <a:r>
              <a:rPr lang="en-US" sz="2400" kern="0" dirty="0">
                <a:latin typeface="Arial Narrow" charset="0"/>
              </a:rPr>
              <a:t>What is in Fermilab PIP-II Era?</a:t>
            </a:r>
          </a:p>
          <a:p>
            <a:pPr algn="l"/>
            <a:r>
              <a:rPr lang="en-US" sz="2400" kern="0" dirty="0">
                <a:latin typeface="Arial Narrow" charset="0"/>
              </a:rPr>
              <a:t>DAMSA experiment specifics and sensitivity reach</a:t>
            </a:r>
          </a:p>
          <a:p>
            <a:pPr algn="l"/>
            <a:r>
              <a:rPr lang="en-US" sz="2400" kern="0" dirty="0">
                <a:latin typeface="Arial Narrow" charset="0"/>
              </a:rPr>
              <a:t>The strategy, the team and the timeline</a:t>
            </a:r>
          </a:p>
          <a:p>
            <a:pPr algn="l"/>
            <a:r>
              <a:rPr lang="en-US" sz="2400" kern="0" dirty="0">
                <a:latin typeface="Arial Narrow" charset="0"/>
              </a:rPr>
              <a:t>Conclusions</a:t>
            </a:r>
            <a:endParaRPr lang="en-US" sz="2800" kern="0" dirty="0"/>
          </a:p>
        </p:txBody>
      </p:sp>
    </p:spTree>
    <p:extLst>
      <p:ext uri="{BB962C8B-B14F-4D97-AF65-F5344CB8AC3E}">
        <p14:creationId xmlns:p14="http://schemas.microsoft.com/office/powerpoint/2010/main" val="168007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CF76C1-E3DA-5236-00CB-7E4F253E9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10, 2023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5BF773-49F6-DE88-60C3-DC9E5376F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2700"/>
            <a:ext cx="9193664" cy="69313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5B573A4-6C39-019F-7E1E-54101802C2D9}"/>
              </a:ext>
            </a:extLst>
          </p:cNvPr>
          <p:cNvSpPr txBox="1"/>
          <p:nvPr/>
        </p:nvSpPr>
        <p:spPr>
          <a:xfrm>
            <a:off x="2996160" y="215900"/>
            <a:ext cx="4624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ProtoDUNE</a:t>
            </a:r>
            <a:r>
              <a:rPr lang="en-US" sz="28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HD@NP, </a:t>
            </a:r>
            <a:r>
              <a:rPr lang="en-US" sz="2800" b="1" dirty="0" err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cerca</a:t>
            </a:r>
            <a:r>
              <a:rPr lang="en-US" sz="28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2022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5025F0B-9B81-90EA-53ED-44CEF487A4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700"/>
            <a:ext cx="5131413" cy="69313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3222A7-695A-6EEC-EFC4-7592814EFCA8}"/>
              </a:ext>
            </a:extLst>
          </p:cNvPr>
          <p:cNvSpPr txBox="1"/>
          <p:nvPr/>
        </p:nvSpPr>
        <p:spPr>
          <a:xfrm>
            <a:off x="538030" y="215900"/>
            <a:ext cx="4608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ProtoDUNE</a:t>
            </a:r>
            <a:r>
              <a:rPr lang="en-US" sz="28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VD@NP, </a:t>
            </a:r>
            <a:r>
              <a:rPr lang="en-US" sz="2800" b="1" dirty="0" err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cerca</a:t>
            </a:r>
            <a:r>
              <a:rPr lang="en-US" sz="28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254765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600" y="0"/>
            <a:ext cx="8332118" cy="780960"/>
          </a:xfrm>
        </p:spPr>
        <p:txBody>
          <a:bodyPr/>
          <a:lstStyle/>
          <a:p>
            <a:pPr algn="ctr"/>
            <a:r>
              <a:rPr lang="fr-FR" sz="4000" b="1" dirty="0"/>
              <a:t>Images in DUNE </a:t>
            </a:r>
            <a:r>
              <a:rPr lang="fr-FR" sz="4000" b="1" dirty="0" err="1"/>
              <a:t>LAr</a:t>
            </a:r>
            <a:r>
              <a:rPr lang="fr-FR" sz="4000" b="1" dirty="0"/>
              <a:t>-TPC Prototypes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3D4B774-3FDD-744C-A711-47E207EB0622}"/>
              </a:ext>
            </a:extLst>
          </p:cNvPr>
          <p:cNvGrpSpPr/>
          <p:nvPr/>
        </p:nvGrpSpPr>
        <p:grpSpPr>
          <a:xfrm>
            <a:off x="4860182" y="3296943"/>
            <a:ext cx="4050000" cy="3103857"/>
            <a:chOff x="4860182" y="3052038"/>
            <a:chExt cx="4050000" cy="2466985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60182" y="3335904"/>
              <a:ext cx="4050000" cy="2183119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5187622" y="3052038"/>
              <a:ext cx="362471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500" b="1" i="1" dirty="0">
                  <a:solidFill>
                    <a:srgbClr val="FF0000"/>
                  </a:solidFill>
                </a:rPr>
                <a:t>Multiple </a:t>
              </a:r>
              <a:r>
                <a:rPr lang="fr-FR" sz="1500" b="1" i="1" dirty="0" err="1">
                  <a:solidFill>
                    <a:srgbClr val="FF0000"/>
                  </a:solidFill>
                </a:rPr>
                <a:t>hadronic</a:t>
              </a:r>
              <a:r>
                <a:rPr lang="fr-FR" sz="1500" b="1" i="1" dirty="0">
                  <a:solidFill>
                    <a:srgbClr val="FF0000"/>
                  </a:solidFill>
                </a:rPr>
                <a:t> interactions in a </a:t>
              </a:r>
              <a:r>
                <a:rPr lang="fr-FR" sz="1500" b="1" i="1" dirty="0" err="1">
                  <a:solidFill>
                    <a:srgbClr val="FF0000"/>
                  </a:solidFill>
                </a:rPr>
                <a:t>shower</a:t>
              </a:r>
              <a:r>
                <a:rPr lang="fr-FR" sz="1500" b="1" dirty="0"/>
                <a:t> </a:t>
              </a:r>
              <a:endParaRPr lang="en-US" sz="1500" b="1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5347504" y="3457611"/>
              <a:ext cx="18790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>
                  <a:solidFill>
                    <a:srgbClr val="FFFF00"/>
                  </a:solidFill>
                </a:rPr>
                <a:t>E</a:t>
              </a:r>
              <a:r>
                <a:rPr lang="fr-FR" sz="1800" b="1" baseline="-25000" dirty="0">
                  <a:solidFill>
                    <a:srgbClr val="FFFF00"/>
                  </a:solidFill>
                </a:rPr>
                <a:t>LEM</a:t>
              </a:r>
              <a:r>
                <a:rPr lang="fr-FR" sz="1800" b="1" dirty="0">
                  <a:solidFill>
                    <a:srgbClr val="FFFF00"/>
                  </a:solidFill>
                </a:rPr>
                <a:t> = 32 kV/cm</a:t>
              </a: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7194644" y="4970645"/>
              <a:ext cx="1617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>
                  <a:solidFill>
                    <a:srgbClr val="FFFF00"/>
                  </a:solidFill>
                </a:rPr>
                <a:t>P = 1010 mbar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A4ADA3E-6F79-094A-88AC-2579B9CBBC09}"/>
              </a:ext>
            </a:extLst>
          </p:cNvPr>
          <p:cNvGrpSpPr/>
          <p:nvPr/>
        </p:nvGrpSpPr>
        <p:grpSpPr>
          <a:xfrm>
            <a:off x="4860182" y="750033"/>
            <a:ext cx="4116176" cy="2450367"/>
            <a:chOff x="4860182" y="1054254"/>
            <a:chExt cx="4116176" cy="1853313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60182" y="1354336"/>
              <a:ext cx="4050000" cy="1553231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5169187" y="1054254"/>
              <a:ext cx="366158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500" b="1" i="1" dirty="0" err="1">
                  <a:solidFill>
                    <a:srgbClr val="FF0000"/>
                  </a:solidFill>
                </a:rPr>
                <a:t>Electromagnetic</a:t>
              </a:r>
              <a:r>
                <a:rPr lang="fr-FR" sz="1500" b="1" i="1" dirty="0">
                  <a:solidFill>
                    <a:srgbClr val="FF0000"/>
                  </a:solidFill>
                </a:rPr>
                <a:t> </a:t>
              </a:r>
              <a:r>
                <a:rPr lang="fr-FR" sz="1500" b="1" i="1" dirty="0" err="1">
                  <a:solidFill>
                    <a:srgbClr val="FF0000"/>
                  </a:solidFill>
                </a:rPr>
                <a:t>shower</a:t>
              </a:r>
              <a:r>
                <a:rPr lang="fr-FR" sz="1500" b="1" i="1" dirty="0">
                  <a:solidFill>
                    <a:srgbClr val="FF0000"/>
                  </a:solidFill>
                </a:rPr>
                <a:t> + </a:t>
              </a:r>
              <a:r>
                <a:rPr lang="fr-FR" sz="1500" b="1" i="1" dirty="0" err="1">
                  <a:solidFill>
                    <a:srgbClr val="FF0000"/>
                  </a:solidFill>
                </a:rPr>
                <a:t>two</a:t>
              </a:r>
              <a:r>
                <a:rPr lang="fr-FR" sz="1500" b="1" i="1" dirty="0">
                  <a:solidFill>
                    <a:srgbClr val="FF0000"/>
                  </a:solidFill>
                </a:rPr>
                <a:t> muon </a:t>
              </a:r>
              <a:r>
                <a:rPr lang="fr-FR" sz="1500" b="1" i="1" dirty="0" err="1">
                  <a:solidFill>
                    <a:srgbClr val="FF0000"/>
                  </a:solidFill>
                </a:rPr>
                <a:t>decays</a:t>
              </a:r>
              <a:endParaRPr lang="en-US" sz="1500" b="1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6885183" y="1497968"/>
              <a:ext cx="18790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>
                  <a:solidFill>
                    <a:srgbClr val="FFFF00"/>
                  </a:solidFill>
                </a:rPr>
                <a:t>E</a:t>
              </a:r>
              <a:r>
                <a:rPr lang="fr-FR" sz="1800" b="1" baseline="-25000" dirty="0">
                  <a:solidFill>
                    <a:srgbClr val="FFFF00"/>
                  </a:solidFill>
                </a:rPr>
                <a:t>LEM</a:t>
              </a:r>
              <a:r>
                <a:rPr lang="fr-FR" sz="1800" b="1" dirty="0">
                  <a:solidFill>
                    <a:srgbClr val="FFFF00"/>
                  </a:solidFill>
                </a:rPr>
                <a:t> = 31 kV/cm</a:t>
              </a: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7358543" y="2445730"/>
              <a:ext cx="1617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800" b="1" dirty="0">
                  <a:solidFill>
                    <a:srgbClr val="FFFF00"/>
                  </a:solidFill>
                </a:rPr>
                <a:t>P = 1010 mbar</a:t>
              </a: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7110105" y="1976766"/>
              <a:ext cx="813043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500" b="1" dirty="0">
                  <a:solidFill>
                    <a:srgbClr val="FF0000"/>
                  </a:solidFill>
                </a:rPr>
                <a:t>µ </a:t>
              </a:r>
              <a:r>
                <a:rPr lang="fr-FR" sz="1500" b="1" dirty="0" err="1">
                  <a:solidFill>
                    <a:srgbClr val="FF0000"/>
                  </a:solidFill>
                </a:rPr>
                <a:t>decay</a:t>
              </a:r>
              <a:endParaRPr lang="fr-FR" sz="15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8" name="Connecteur droit avec flèche 17"/>
            <p:cNvCxnSpPr/>
            <p:nvPr/>
          </p:nvCxnSpPr>
          <p:spPr>
            <a:xfrm>
              <a:off x="7863195" y="2174352"/>
              <a:ext cx="309905" cy="5438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/>
            <p:nvPr/>
          </p:nvCxnSpPr>
          <p:spPr>
            <a:xfrm flipH="1">
              <a:off x="6838034" y="2190274"/>
              <a:ext cx="272071" cy="12351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>
              <a:off x="5195719" y="2201544"/>
              <a:ext cx="1130438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500" b="1" dirty="0">
                  <a:solidFill>
                    <a:srgbClr val="FF0000"/>
                  </a:solidFill>
                </a:rPr>
                <a:t>EM </a:t>
              </a:r>
              <a:r>
                <a:rPr lang="fr-FR" sz="1500" b="1" dirty="0" err="1">
                  <a:solidFill>
                    <a:srgbClr val="FF0000"/>
                  </a:solidFill>
                </a:rPr>
                <a:t>shower</a:t>
              </a:r>
              <a:endParaRPr lang="fr-FR" sz="15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1" name="protodune_collection_plane.png">
            <a:extLst>
              <a:ext uri="{FF2B5EF4-FFF2-40B4-BE49-F238E27FC236}">
                <a16:creationId xmlns:a16="http://schemas.microsoft.com/office/drawing/2014/main" id="{FFF6F8BE-5B92-774B-81B9-D01310522F4E}"/>
              </a:ext>
            </a:extLst>
          </p:cNvPr>
          <p:cNvPicPr/>
          <p:nvPr/>
        </p:nvPicPr>
        <p:blipFill>
          <a:blip r:embed="rId4"/>
          <a:srcRect t="58792" b="7289"/>
          <a:stretch/>
        </p:blipFill>
        <p:spPr>
          <a:xfrm>
            <a:off x="394020" y="1060274"/>
            <a:ext cx="3852546" cy="2236669"/>
          </a:xfrm>
          <a:prstGeom prst="rect">
            <a:avLst/>
          </a:prstGeom>
          <a:ln w="12600">
            <a:noFill/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55C54FF-AE88-4F45-8624-0315B7EA038D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370508" y="3452035"/>
            <a:ext cx="3913311" cy="2948765"/>
          </a:xfrm>
          <a:prstGeom prst="rect">
            <a:avLst/>
          </a:prstGeom>
          <a:ln>
            <a:noFill/>
          </a:ln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6CEF480F-C58F-C049-86F7-24C9AA69D969}"/>
              </a:ext>
            </a:extLst>
          </p:cNvPr>
          <p:cNvSpPr/>
          <p:nvPr/>
        </p:nvSpPr>
        <p:spPr>
          <a:xfrm>
            <a:off x="1553557" y="719514"/>
            <a:ext cx="154721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500" b="1" i="1" dirty="0" err="1">
                <a:solidFill>
                  <a:srgbClr val="FF0000"/>
                </a:solidFill>
              </a:rPr>
              <a:t>Throughgoing</a:t>
            </a:r>
            <a:r>
              <a:rPr lang="fr-FR" sz="1500" b="1" i="1" dirty="0">
                <a:solidFill>
                  <a:srgbClr val="FF0000"/>
                </a:solidFill>
              </a:rPr>
              <a:t> </a:t>
            </a:r>
            <a:r>
              <a:rPr lang="fr-FR" sz="1500" b="1" i="1" dirty="0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fr-FR" sz="1500" b="1" i="1" dirty="0">
                <a:solidFill>
                  <a:srgbClr val="FF0000"/>
                </a:solidFill>
              </a:rPr>
              <a:t> </a:t>
            </a:r>
            <a:endParaRPr lang="en-US" sz="1500" b="1" dirty="0"/>
          </a:p>
        </p:txBody>
      </p:sp>
      <p:sp>
        <p:nvSpPr>
          <p:cNvPr id="39" name="TextShape 2">
            <a:extLst>
              <a:ext uri="{FF2B5EF4-FFF2-40B4-BE49-F238E27FC236}">
                <a16:creationId xmlns:a16="http://schemas.microsoft.com/office/drawing/2014/main" id="{62B44F2C-7397-354E-9246-578F1A205FF3}"/>
              </a:ext>
            </a:extLst>
          </p:cNvPr>
          <p:cNvSpPr txBox="1"/>
          <p:nvPr/>
        </p:nvSpPr>
        <p:spPr>
          <a:xfrm>
            <a:off x="762000" y="3581400"/>
            <a:ext cx="2985044" cy="609600"/>
          </a:xfrm>
          <a:prstGeom prst="rect">
            <a:avLst/>
          </a:prstGeom>
          <a:noFill/>
          <a:ln>
            <a:noFill/>
          </a:ln>
        </p:spPr>
        <p:txBody>
          <a:bodyPr lIns="81612" tIns="40806" rIns="81612" bIns="40806"/>
          <a:lstStyle/>
          <a:p>
            <a:pPr algn="ctr">
              <a:lnSpc>
                <a:spcPct val="100000"/>
              </a:lnSpc>
            </a:pPr>
            <a:r>
              <a:rPr lang="en-US" sz="1451" b="1" i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Schoolbook L"/>
                <a:ea typeface="Arial"/>
              </a:rPr>
              <a:t>Run 4696, </a:t>
            </a:r>
            <a:r>
              <a:rPr lang="en-US" sz="1451" b="1" i="1" spc="-1" dirty="0" err="1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Schoolbook L"/>
                <a:ea typeface="Arial"/>
              </a:rPr>
              <a:t>Ev</a:t>
            </a:r>
            <a:r>
              <a:rPr lang="en-US" sz="1451" b="1" i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Schoolbook L"/>
                <a:ea typeface="Arial"/>
              </a:rPr>
              <a:t> 103: </a:t>
            </a:r>
            <a:endParaRPr lang="en-US" sz="1632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1451" b="1" i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entury Schoolbook L"/>
                <a:ea typeface="Arial"/>
              </a:rPr>
              <a:t>2 EM showers and a pion interaction</a:t>
            </a:r>
            <a:endParaRPr lang="en-US" sz="1632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1023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533400" y="-35571"/>
            <a:ext cx="8153400" cy="582111"/>
          </a:xfrm>
          <a:ln/>
        </p:spPr>
        <p:txBody>
          <a:bodyPr/>
          <a:lstStyle/>
          <a:p>
            <a:r>
              <a:rPr lang="en-US" sz="3600" b="1" dirty="0"/>
              <a:t>BSM Topics @ DUNE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398" y="457200"/>
            <a:ext cx="8915401" cy="5791200"/>
          </a:xfrm>
          <a:ln/>
        </p:spPr>
        <p:txBody>
          <a:bodyPr anchor="t"/>
          <a:lstStyle/>
          <a:p>
            <a:pPr>
              <a:spcBef>
                <a:spcPts val="0"/>
              </a:spcBef>
              <a:buFont typeface="Arial"/>
              <a:buChar char="•"/>
            </a:pPr>
            <a:r>
              <a:rPr lang="en-US" sz="2800" dirty="0"/>
              <a:t>DUNE’s facility enables </a:t>
            </a:r>
            <a:r>
              <a:rPr lang="en-US" sz="2800" b="1" u="sng" dirty="0">
                <a:solidFill>
                  <a:srgbClr val="FF0000"/>
                </a:solidFill>
              </a:rPr>
              <a:t>DUNE a BSM physics machine</a:t>
            </a:r>
          </a:p>
          <a:p>
            <a:pPr lvl="1">
              <a:spcBef>
                <a:spcPts val="0"/>
              </a:spcBef>
              <a:buFont typeface="Arial"/>
              <a:buChar char="•"/>
            </a:pPr>
            <a:r>
              <a:rPr lang="en-US" sz="2400" dirty="0"/>
              <a:t>Recall the Signal to </a:t>
            </a:r>
            <a:r>
              <a:rPr lang="en-US" sz="2400" dirty="0" err="1"/>
              <a:t>Bck</a:t>
            </a:r>
            <a:r>
              <a:rPr lang="en-US" sz="2400" dirty="0"/>
              <a:t>. ratio </a:t>
            </a:r>
            <a:r>
              <a:rPr lang="en-US" sz="2400" dirty="0">
                <a:solidFill>
                  <a:srgbClr val="FF0000"/>
                </a:solidFill>
              </a:rPr>
              <a:t>grows by the sqrt of the beam power</a:t>
            </a:r>
          </a:p>
          <a:p>
            <a:pPr lvl="1">
              <a:spcBef>
                <a:spcPts val="0"/>
              </a:spcBef>
              <a:buFont typeface="Arial"/>
              <a:buChar char="•"/>
            </a:pPr>
            <a:r>
              <a:rPr lang="en-US" sz="2400" dirty="0"/>
              <a:t>Near Detector Searches </a:t>
            </a:r>
            <a:r>
              <a:rPr lang="en-US" sz="2400" dirty="0">
                <a:sym typeface="Wingdings" pitchFamily="2" charset="2"/>
              </a:rPr>
              <a:t> Take advantage of high beam power</a:t>
            </a:r>
            <a:endParaRPr lang="en-US" sz="2400" dirty="0"/>
          </a:p>
          <a:p>
            <a:pPr lvl="2">
              <a:spcBef>
                <a:spcPts val="0"/>
              </a:spcBef>
              <a:buFont typeface="Arial"/>
              <a:buChar char="•"/>
            </a:pPr>
            <a:r>
              <a:rPr lang="en-US" sz="2800" dirty="0"/>
              <a:t>Axion-like Particles (ALP)</a:t>
            </a:r>
          </a:p>
          <a:p>
            <a:pPr lvl="2">
              <a:spcBef>
                <a:spcPts val="0"/>
              </a:spcBef>
              <a:buFont typeface="Arial"/>
              <a:buChar char="•"/>
            </a:pPr>
            <a:r>
              <a:rPr lang="en-US" sz="2800" dirty="0"/>
              <a:t>Low mass Dark Matter (LDM)</a:t>
            </a:r>
          </a:p>
          <a:p>
            <a:pPr lvl="2">
              <a:spcBef>
                <a:spcPts val="0"/>
              </a:spcBef>
              <a:buFont typeface="Arial"/>
              <a:buChar char="•"/>
            </a:pPr>
            <a:r>
              <a:rPr lang="en-US" sz="1600" dirty="0"/>
              <a:t>Heavy Neutral Leptons (HNL)</a:t>
            </a:r>
          </a:p>
          <a:p>
            <a:pPr lvl="2">
              <a:spcBef>
                <a:spcPts val="0"/>
              </a:spcBef>
              <a:buFont typeface="Arial"/>
              <a:buChar char="•"/>
            </a:pPr>
            <a:r>
              <a:rPr lang="en-US" sz="1600" dirty="0"/>
              <a:t>Dark Photon</a:t>
            </a:r>
          </a:p>
          <a:p>
            <a:pPr lvl="2">
              <a:spcBef>
                <a:spcPts val="0"/>
              </a:spcBef>
              <a:buFont typeface="Arial"/>
              <a:buChar char="•"/>
            </a:pPr>
            <a:r>
              <a:rPr lang="en-US" sz="1600" dirty="0"/>
              <a:t>Neutrino Trident</a:t>
            </a:r>
          </a:p>
          <a:p>
            <a:pPr lvl="2">
              <a:spcBef>
                <a:spcPts val="0"/>
              </a:spcBef>
              <a:buFont typeface="Arial"/>
              <a:buChar char="•"/>
            </a:pPr>
            <a:r>
              <a:rPr lang="en-US" sz="1600" dirty="0"/>
              <a:t>Milli-charge Particles (</a:t>
            </a:r>
            <a:r>
              <a:rPr lang="en-US" sz="1600" dirty="0" err="1"/>
              <a:t>mCP</a:t>
            </a:r>
            <a:r>
              <a:rPr lang="en-US" sz="1600" dirty="0"/>
              <a:t>) </a:t>
            </a:r>
          </a:p>
          <a:p>
            <a:pPr lvl="2">
              <a:spcBef>
                <a:spcPts val="0"/>
              </a:spcBef>
              <a:buFont typeface="Arial"/>
              <a:buChar char="•"/>
            </a:pPr>
            <a:r>
              <a:rPr lang="en-US" sz="1600" b="1" u="sng" dirty="0"/>
              <a:t>And many many more..</a:t>
            </a:r>
          </a:p>
          <a:p>
            <a:pPr lvl="1">
              <a:spcBef>
                <a:spcPts val="0"/>
              </a:spcBef>
              <a:buFont typeface="Arial"/>
              <a:buChar char="•"/>
            </a:pPr>
            <a:r>
              <a:rPr lang="en-US" sz="2400" dirty="0"/>
              <a:t>Far Detector Searches </a:t>
            </a:r>
            <a:r>
              <a:rPr lang="en-US" sz="2400" dirty="0">
                <a:sym typeface="Wingdings" pitchFamily="2" charset="2"/>
              </a:rPr>
              <a:t> Takes advantage of large mass </a:t>
            </a:r>
            <a:r>
              <a:rPr lang="en-US" sz="2400" dirty="0" err="1">
                <a:sym typeface="Wingdings" pitchFamily="2" charset="2"/>
              </a:rPr>
              <a:t>LArTPC</a:t>
            </a:r>
            <a:endParaRPr lang="en-US" sz="2400" dirty="0"/>
          </a:p>
          <a:p>
            <a:pPr lvl="2">
              <a:spcBef>
                <a:spcPts val="0"/>
              </a:spcBef>
              <a:buFont typeface="Arial"/>
              <a:buChar char="•"/>
            </a:pPr>
            <a:r>
              <a:rPr lang="en-US" sz="1600" dirty="0"/>
              <a:t>Sterile neutrino searches</a:t>
            </a:r>
          </a:p>
          <a:p>
            <a:pPr lvl="2">
              <a:spcBef>
                <a:spcPts val="0"/>
              </a:spcBef>
              <a:buFont typeface="Arial"/>
              <a:buChar char="•"/>
            </a:pPr>
            <a:r>
              <a:rPr lang="en-US" sz="1600" dirty="0"/>
              <a:t>Non-standard Interactions, Non-Unitarity, CPT violation</a:t>
            </a:r>
          </a:p>
          <a:p>
            <a:pPr lvl="2">
              <a:spcBef>
                <a:spcPts val="0"/>
              </a:spcBef>
              <a:buFont typeface="Arial"/>
              <a:buChar char="•"/>
            </a:pPr>
            <a:r>
              <a:rPr lang="en-US" sz="1600" dirty="0"/>
              <a:t>Large Extra Dimensions (LED)</a:t>
            </a:r>
          </a:p>
          <a:p>
            <a:pPr lvl="2">
              <a:spcBef>
                <a:spcPts val="0"/>
              </a:spcBef>
              <a:buFont typeface="Arial"/>
              <a:buChar char="•"/>
            </a:pPr>
            <a:r>
              <a:rPr lang="en-US" sz="2800" dirty="0"/>
              <a:t>Inelastic Boosted Dark Matter (</a:t>
            </a:r>
            <a:r>
              <a:rPr lang="en-US" sz="2800" dirty="0" err="1"/>
              <a:t>iBDM</a:t>
            </a:r>
            <a:r>
              <a:rPr lang="en-US" sz="2800" dirty="0"/>
              <a:t>)</a:t>
            </a:r>
          </a:p>
          <a:p>
            <a:pPr lvl="2">
              <a:spcBef>
                <a:spcPts val="0"/>
              </a:spcBef>
              <a:buFont typeface="Arial"/>
              <a:buChar char="•"/>
            </a:pPr>
            <a:r>
              <a:rPr lang="en-US" sz="1600" b="1" u="sng" dirty="0"/>
              <a:t>And many many more…</a:t>
            </a:r>
          </a:p>
          <a:p>
            <a:pPr>
              <a:spcBef>
                <a:spcPts val="0"/>
              </a:spcBef>
              <a:buFont typeface="Arial"/>
              <a:buChar char="•"/>
            </a:pPr>
            <a:r>
              <a:rPr lang="en-US" sz="2000" dirty="0"/>
              <a:t>Strong collaborations of theorists and experimentalists generate many new ideas  </a:t>
            </a:r>
          </a:p>
          <a:p>
            <a:pPr>
              <a:spcBef>
                <a:spcPts val="0"/>
              </a:spcBef>
              <a:buFont typeface="Arial"/>
              <a:buChar char="•"/>
            </a:pPr>
            <a:r>
              <a:rPr lang="en-US" sz="2000" dirty="0"/>
              <a:t>Some of these topics are covered in DUNE’s </a:t>
            </a:r>
            <a:r>
              <a:rPr lang="en-US" sz="2000" dirty="0">
                <a:hlinkClick r:id="rId3"/>
              </a:rPr>
              <a:t>EPJ C.81, 322</a:t>
            </a:r>
            <a:r>
              <a:rPr lang="en-US" sz="2000" dirty="0"/>
              <a:t> (2021)</a:t>
            </a:r>
            <a:endParaRPr lang="en-US" sz="18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10, 2023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421CFD4-F1FC-7240-A1BF-64322E35B82A}"/>
              </a:ext>
            </a:extLst>
          </p:cNvPr>
          <p:cNvSpPr/>
          <p:nvPr/>
        </p:nvSpPr>
        <p:spPr bwMode="auto">
          <a:xfrm>
            <a:off x="1066800" y="1676400"/>
            <a:ext cx="3962400" cy="381000"/>
          </a:xfrm>
          <a:prstGeom prst="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029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"/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"/>
                                        <p:tgtEl>
                                          <p:spTgt spid="215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"/>
                                        <p:tgtEl>
                                          <p:spTgt spid="215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"/>
                                        <p:tgtEl>
                                          <p:spTgt spid="215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"/>
                                        <p:tgtEl>
                                          <p:spTgt spid="2150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8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"/>
                                        <p:tgtEl>
                                          <p:spTgt spid="2150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9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"/>
                                        <p:tgtEl>
                                          <p:spTgt spid="2150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"/>
                                        <p:tgtEl>
                                          <p:spTgt spid="2150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1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"/>
                                        <p:tgtEl>
                                          <p:spTgt spid="2150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uiExpand="1" build="p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69E5A06-31D5-AF47-8D83-B0D4AB7E3FC1}" type="slidenum">
              <a:rPr lang="en-US" sz="1400">
                <a:solidFill>
                  <a:srgbClr val="A50021"/>
                </a:solidFill>
                <a:latin typeface="Arial Narrow" charset="0"/>
              </a:rPr>
              <a:pPr eaLnBrk="1" hangingPunct="1"/>
              <a:t>13</a:t>
            </a:fld>
            <a:endParaRPr lang="en-US" sz="1400">
              <a:solidFill>
                <a:srgbClr val="A50021"/>
              </a:solidFill>
              <a:latin typeface="Arial Narrow" charset="0"/>
            </a:endParaRPr>
          </a:p>
        </p:txBody>
      </p:sp>
      <p:sp>
        <p:nvSpPr>
          <p:cNvPr id="19461" name="Rectangle 2"/>
          <p:cNvSpPr>
            <a:spLocks noGrp="1" noChangeArrowheads="1"/>
          </p:cNvSpPr>
          <p:nvPr>
            <p:ph type="title"/>
          </p:nvPr>
        </p:nvSpPr>
        <p:spPr>
          <a:xfrm>
            <a:off x="626165" y="0"/>
            <a:ext cx="8229600" cy="609600"/>
          </a:xfrm>
        </p:spPr>
        <p:txBody>
          <a:bodyPr/>
          <a:lstStyle/>
          <a:p>
            <a:pPr lvl="0" latinLnBrk="1"/>
            <a:r>
              <a:rPr lang="en-US" b="1" dirty="0"/>
              <a:t>Physics Motivation For DSP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460" y="576470"/>
            <a:ext cx="8713305" cy="207935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>
                <a:latin typeface="Arial Narrow" charset="0"/>
                <a:ea typeface="ＭＳ Ｐゴシック" charset="0"/>
              </a:rPr>
              <a:t>SM describes the visible ~5% of the matter in the universe </a:t>
            </a:r>
            <a:r>
              <a:rPr lang="en-US" sz="2600" dirty="0">
                <a:latin typeface="Arial Narrow" charset="0"/>
                <a:ea typeface="ＭＳ Ｐゴシック" charset="0"/>
                <a:sym typeface="Wingdings" pitchFamily="2" charset="2"/>
              </a:rPr>
              <a:t> becoming more solidly established, while the neutrinos sector requires modifications</a:t>
            </a:r>
            <a:endParaRPr lang="en-US" sz="2600" dirty="0">
              <a:latin typeface="Arial Narrow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600" dirty="0">
                <a:latin typeface="Arial Narrow" charset="0"/>
                <a:ea typeface="ＭＳ Ｐゴシック" charset="0"/>
              </a:rPr>
              <a:t>Dark matter (Dark Sector Particle, DSP) makes up about 25% of the universe </a:t>
            </a:r>
            <a:r>
              <a:rPr lang="en-US" sz="2600" dirty="0">
                <a:latin typeface="Arial Narrow" charset="0"/>
                <a:ea typeface="ＭＳ Ｐゴシック" charset="0"/>
                <a:sym typeface="Wingdings" pitchFamily="2" charset="2"/>
              </a:rPr>
              <a:t>must be explored better </a:t>
            </a:r>
            <a:endParaRPr lang="en-US" sz="2600" dirty="0">
              <a:latin typeface="Arial Narrow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600" dirty="0">
                <a:latin typeface="Arial Narrow" charset="0"/>
                <a:ea typeface="ＭＳ Ｐゴシック" charset="0"/>
              </a:rPr>
              <a:t>Direct searches have limitations in kinematic reach, leaving low mass range un-explored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CA42AD-DC00-9447-91D9-70CBA23F2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10,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08DDB8-3B59-7340-8606-6405E0724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@ PIP-II                      Jaehoon Yu</a:t>
            </a:r>
          </a:p>
        </p:txBody>
      </p:sp>
      <p:pic>
        <p:nvPicPr>
          <p:cNvPr id="8" name="Picture 7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B1179C5A-6968-2648-BD92-310339EF18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2974308"/>
            <a:ext cx="5334598" cy="3731292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D3282C28-5B27-B646-9A2D-FD5F659789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463" y="3276600"/>
            <a:ext cx="3712537" cy="328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800" kern="0" dirty="0">
                <a:latin typeface="Arial Narrow" charset="0"/>
                <a:ea typeface="ＭＳ Ｐゴシック" charset="0"/>
              </a:rPr>
              <a:t>Strategy:</a:t>
            </a:r>
          </a:p>
          <a:p>
            <a:pPr lvl="1">
              <a:lnSpc>
                <a:spcPct val="90000"/>
              </a:lnSpc>
            </a:pPr>
            <a:r>
              <a:rPr lang="en-US" sz="2400" kern="0" dirty="0">
                <a:latin typeface="Arial Narrow" charset="0"/>
                <a:ea typeface="ＭＳ Ｐゴシック" charset="0"/>
              </a:rPr>
              <a:t>Search for rare particles in unexplored kinematic regime</a:t>
            </a:r>
          </a:p>
          <a:p>
            <a:pPr lvl="1">
              <a:lnSpc>
                <a:spcPct val="90000"/>
              </a:lnSpc>
            </a:pPr>
            <a:r>
              <a:rPr lang="en-US" sz="2400" kern="0" dirty="0">
                <a:latin typeface="Arial Narrow" charset="0"/>
                <a:ea typeface="ＭＳ Ｐゴシック" charset="0"/>
              </a:rPr>
              <a:t>Make and discover DSPs in accelerators</a:t>
            </a:r>
          </a:p>
          <a:p>
            <a:pPr lvl="1">
              <a:lnSpc>
                <a:spcPct val="90000"/>
              </a:lnSpc>
            </a:pPr>
            <a:r>
              <a:rPr lang="en-US" sz="2400" kern="0" dirty="0">
                <a:latin typeface="Arial Narrow" charset="0"/>
                <a:ea typeface="ＭＳ Ｐゴシック" charset="0"/>
              </a:rPr>
              <a:t>Establish human infra on DM production </a:t>
            </a: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8BA68565-45FB-1F48-A213-FCBB15148B8C}"/>
              </a:ext>
            </a:extLst>
          </p:cNvPr>
          <p:cNvSpPr/>
          <p:nvPr/>
        </p:nvSpPr>
        <p:spPr bwMode="auto">
          <a:xfrm flipH="1">
            <a:off x="4270512" y="3313747"/>
            <a:ext cx="1063488" cy="2934653"/>
          </a:xfrm>
          <a:prstGeom prst="rightArrow">
            <a:avLst/>
          </a:prstGeom>
          <a:solidFill>
            <a:srgbClr val="92D050">
              <a:alpha val="35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Focus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800" b="1" dirty="0">
              <a:solidFill>
                <a:srgbClr val="FF0000"/>
              </a:solidFill>
              <a:latin typeface="+mj-lt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+mj-lt"/>
              </a:rPr>
              <a:t> here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1" name="Notched Right Arrow 10">
            <a:extLst>
              <a:ext uri="{FF2B5EF4-FFF2-40B4-BE49-F238E27FC236}">
                <a16:creationId xmlns:a16="http://schemas.microsoft.com/office/drawing/2014/main" id="{CD7C9E02-8061-A740-9B72-8D2035CA55C4}"/>
              </a:ext>
            </a:extLst>
          </p:cNvPr>
          <p:cNvSpPr/>
          <p:nvPr/>
        </p:nvSpPr>
        <p:spPr bwMode="auto">
          <a:xfrm rot="18808504">
            <a:off x="5555649" y="3561766"/>
            <a:ext cx="1600200" cy="917079"/>
          </a:xfrm>
          <a:prstGeom prst="notchedRightArrow">
            <a:avLst/>
          </a:prstGeom>
          <a:solidFill>
            <a:schemeClr val="accent2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No DM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496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9" grpId="0" build="p"/>
      <p:bldP spid="5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clock, watch, antenna&#10;&#10;Description automatically generated">
            <a:extLst>
              <a:ext uri="{FF2B5EF4-FFF2-40B4-BE49-F238E27FC236}">
                <a16:creationId xmlns:a16="http://schemas.microsoft.com/office/drawing/2014/main" id="{84380D22-9ECA-AE4B-BED6-2A63CC32B8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104" y="2514202"/>
            <a:ext cx="2434762" cy="1569638"/>
          </a:xfrm>
          <a:prstGeom prst="rect">
            <a:avLst/>
          </a:prstGeom>
        </p:spPr>
      </p:pic>
      <p:pic>
        <p:nvPicPr>
          <p:cNvPr id="22" name="Picture 21" descr="Diagram&#10;&#10;Description automatically generated">
            <a:extLst>
              <a:ext uri="{FF2B5EF4-FFF2-40B4-BE49-F238E27FC236}">
                <a16:creationId xmlns:a16="http://schemas.microsoft.com/office/drawing/2014/main" id="{461A45EE-AEBD-7147-8477-94E2F1D84F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9228" y="2438400"/>
            <a:ext cx="2774853" cy="1645439"/>
          </a:xfrm>
          <a:prstGeom prst="rect">
            <a:avLst/>
          </a:prstGeom>
        </p:spPr>
      </p:pic>
      <p:pic>
        <p:nvPicPr>
          <p:cNvPr id="28" name="Picture 27" descr="A picture containing text, opener, tool, tripod&#10;&#10;Description automatically generated">
            <a:extLst>
              <a:ext uri="{FF2B5EF4-FFF2-40B4-BE49-F238E27FC236}">
                <a16:creationId xmlns:a16="http://schemas.microsoft.com/office/drawing/2014/main" id="{D994D3B0-CEC0-2649-BE3C-8C11E8A850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6696" y="2489786"/>
            <a:ext cx="2201504" cy="1398765"/>
          </a:xfrm>
          <a:prstGeom prst="rect">
            <a:avLst/>
          </a:prstGeom>
        </p:spPr>
      </p:pic>
      <p:pic>
        <p:nvPicPr>
          <p:cNvPr id="26" name="Picture 25" descr="A picture containing text, opener, tool&#10;&#10;Description automatically generated">
            <a:extLst>
              <a:ext uri="{FF2B5EF4-FFF2-40B4-BE49-F238E27FC236}">
                <a16:creationId xmlns:a16="http://schemas.microsoft.com/office/drawing/2014/main" id="{93954A5C-27FB-6F41-AA2B-F8BFE465BB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4866110"/>
            <a:ext cx="2845713" cy="1381892"/>
          </a:xfrm>
          <a:prstGeom prst="rect">
            <a:avLst/>
          </a:prstGeom>
        </p:spPr>
      </p:pic>
      <p:pic>
        <p:nvPicPr>
          <p:cNvPr id="24" name="Picture 23" descr="Diagram&#10;&#10;Description automatically generated">
            <a:extLst>
              <a:ext uri="{FF2B5EF4-FFF2-40B4-BE49-F238E27FC236}">
                <a16:creationId xmlns:a16="http://schemas.microsoft.com/office/drawing/2014/main" id="{96036D3D-057F-E346-AFA3-38EC2B8785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6487" y="4754962"/>
            <a:ext cx="2851177" cy="1569638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B50A04-B9AE-B94E-A909-A26ABC2C1848}"/>
              </a:ext>
            </a:extLst>
          </p:cNvPr>
          <p:cNvSpPr txBox="1">
            <a:spLocks/>
          </p:cNvSpPr>
          <p:nvPr/>
        </p:nvSpPr>
        <p:spPr bwMode="auto">
          <a:xfrm>
            <a:off x="38101" y="457200"/>
            <a:ext cx="8915400" cy="5661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New particles that </a:t>
            </a:r>
            <a:r>
              <a:rPr lang="en-US" b="1" u="sng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do not experience known forces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DSPs can weakly couple to visible sector via mediator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0" dirty="0"/>
              <a:t>Photons from </a:t>
            </a:r>
            <a:r>
              <a:rPr lang="en-US" kern="0" dirty="0" err="1"/>
              <a:t>brem</a:t>
            </a:r>
            <a:r>
              <a:rPr lang="en-US" kern="0" dirty="0"/>
              <a:t>, DY and neutral mesons decays </a:t>
            </a:r>
            <a:r>
              <a:rPr lang="en-US" kern="0" dirty="0">
                <a:sym typeface="Wingdings" pitchFamily="2" charset="2"/>
              </a:rPr>
              <a:t> new U(1) gauge coupling to SM </a:t>
            </a:r>
            <a:r>
              <a:rPr lang="en-US" kern="0" dirty="0">
                <a:latin typeface="Symbol" pitchFamily="2" charset="2"/>
                <a:sym typeface="Wingdings" pitchFamily="2" charset="2"/>
              </a:rPr>
              <a:t>g</a:t>
            </a:r>
            <a:r>
              <a:rPr lang="en-US" kern="0" dirty="0">
                <a:sym typeface="Wingdings" pitchFamily="2" charset="2"/>
              </a:rPr>
              <a:t> possible</a:t>
            </a:r>
          </a:p>
          <a:p>
            <a:pPr>
              <a:spcBef>
                <a:spcPts val="0"/>
              </a:spcBef>
            </a:pPr>
            <a:endParaRPr lang="en-US" kern="0" dirty="0">
              <a:sym typeface="Wingdings" pitchFamily="2" charset="2"/>
            </a:endParaRPr>
          </a:p>
          <a:p>
            <a:pPr marL="0" indent="0">
              <a:spcBef>
                <a:spcPts val="0"/>
              </a:spcBef>
              <a:buNone/>
            </a:pPr>
            <a:endParaRPr lang="en-US" kern="0" dirty="0">
              <a:sym typeface="Wingdings" pitchFamily="2" charset="2"/>
            </a:endParaRPr>
          </a:p>
          <a:p>
            <a:pPr>
              <a:spcBef>
                <a:spcPts val="0"/>
              </a:spcBef>
            </a:pPr>
            <a:endParaRPr lang="en-US" kern="0" dirty="0">
              <a:sym typeface="Wingdings" pitchFamily="2" charset="2"/>
            </a:endParaRPr>
          </a:p>
          <a:p>
            <a:pPr>
              <a:spcBef>
                <a:spcPts val="0"/>
              </a:spcBef>
            </a:pPr>
            <a:r>
              <a:rPr lang="en-US" kern="0" dirty="0">
                <a:sym typeface="Wingdings" pitchFamily="2" charset="2"/>
              </a:rPr>
              <a:t>Detection through an electron scattering, N(n) recoil</a:t>
            </a:r>
            <a:r>
              <a:rPr lang="ko-KR" altLang="en-US" kern="0" dirty="0">
                <a:sym typeface="Wingdings" pitchFamily="2" charset="2"/>
              </a:rPr>
              <a:t> </a:t>
            </a:r>
            <a:r>
              <a:rPr lang="en-US" altLang="ko-KR" kern="0" dirty="0">
                <a:sym typeface="Wingdings" pitchFamily="2" charset="2"/>
              </a:rPr>
              <a:t>or 1, 2 </a:t>
            </a:r>
            <a:r>
              <a:rPr lang="en-US" altLang="ko-KR" kern="0" dirty="0">
                <a:latin typeface="Symbol" pitchFamily="2" charset="2"/>
                <a:sym typeface="Wingdings" pitchFamily="2" charset="2"/>
              </a:rPr>
              <a:t>g</a:t>
            </a:r>
            <a:r>
              <a:rPr lang="en-US" altLang="ko-KR" kern="0" dirty="0">
                <a:sym typeface="Wingdings" pitchFamily="2" charset="2"/>
              </a:rPr>
              <a:t> final states</a:t>
            </a:r>
            <a:endParaRPr lang="en-US" sz="2800" kern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8746"/>
          </a:xfrm>
        </p:spPr>
        <p:txBody>
          <a:bodyPr/>
          <a:lstStyle/>
          <a:p>
            <a:r>
              <a:rPr lang="en-US" sz="4000" b="1" dirty="0"/>
              <a:t>DSP’s? How are they made &amp; seen?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10,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7B95F9-9B1E-3D4B-3CAA-EB9B5B4BE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500D6-421A-4795-9B9B-0E662A8C7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0E8A49-43E7-58C2-8EAA-F305874E1609}"/>
              </a:ext>
            </a:extLst>
          </p:cNvPr>
          <p:cNvSpPr/>
          <p:nvPr/>
        </p:nvSpPr>
        <p:spPr bwMode="auto">
          <a:xfrm>
            <a:off x="6172200" y="2381339"/>
            <a:ext cx="2438400" cy="1645439"/>
          </a:xfrm>
          <a:prstGeom prst="rect">
            <a:avLst/>
          </a:prstGeom>
          <a:solidFill>
            <a:srgbClr val="FFC000">
              <a:alpha val="14118"/>
            </a:srgbClr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44979B-B42E-7C45-5E88-653F75D0E0CD}"/>
              </a:ext>
            </a:extLst>
          </p:cNvPr>
          <p:cNvSpPr/>
          <p:nvPr/>
        </p:nvSpPr>
        <p:spPr bwMode="auto">
          <a:xfrm>
            <a:off x="4572000" y="4679160"/>
            <a:ext cx="3124199" cy="1645440"/>
          </a:xfrm>
          <a:prstGeom prst="rect">
            <a:avLst/>
          </a:prstGeom>
          <a:solidFill>
            <a:srgbClr val="FFC000">
              <a:alpha val="14118"/>
            </a:srgbClr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1" name="Picture 10" descr="A person sitting on a blue couch&#10;&#10;Description automatically generated">
            <a:extLst>
              <a:ext uri="{FF2B5EF4-FFF2-40B4-BE49-F238E27FC236}">
                <a16:creationId xmlns:a16="http://schemas.microsoft.com/office/drawing/2014/main" id="{50B3D6D6-F889-5A34-C410-D863647010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0524" y="771525"/>
            <a:ext cx="8001001" cy="645794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AA7F7F2-683D-E353-DDED-82306F44AD52}"/>
              </a:ext>
            </a:extLst>
          </p:cNvPr>
          <p:cNvSpPr/>
          <p:nvPr/>
        </p:nvSpPr>
        <p:spPr bwMode="auto">
          <a:xfrm>
            <a:off x="4876800" y="2057400"/>
            <a:ext cx="906105" cy="68580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01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1E85C77E-6B96-A340-9374-AA87665FB0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2729" y="2422486"/>
            <a:ext cx="5035452" cy="3886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026" y="-40382"/>
            <a:ext cx="8229600" cy="568746"/>
          </a:xfrm>
        </p:spPr>
        <p:txBody>
          <a:bodyPr/>
          <a:lstStyle/>
          <a:p>
            <a:r>
              <a:rPr lang="en-US" altLang="ko-KR" b="1" dirty="0"/>
              <a:t>ALP Searches @ DUNE ND</a:t>
            </a:r>
            <a:endParaRPr lang="en-US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4D3394-E67E-AD4B-8D8C-CF3759705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10, 2023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B50A04-B9AE-B94E-A909-A26ABC2C1848}"/>
              </a:ext>
            </a:extLst>
          </p:cNvPr>
          <p:cNvSpPr txBox="1">
            <a:spLocks/>
          </p:cNvSpPr>
          <p:nvPr/>
        </p:nvSpPr>
        <p:spPr bwMode="auto">
          <a:xfrm>
            <a:off x="105090" y="528364"/>
            <a:ext cx="3818707" cy="550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kern="0" dirty="0">
                <a:solidFill>
                  <a:srgbClr val="0070C0"/>
                </a:solidFill>
              </a:rPr>
              <a:t>Axion-like particles (ALP) produced in </a:t>
            </a:r>
            <a:r>
              <a:rPr lang="en-US" kern="0" dirty="0" err="1">
                <a:solidFill>
                  <a:srgbClr val="0070C0"/>
                </a:solidFill>
              </a:rPr>
              <a:t>Primakoff</a:t>
            </a:r>
            <a:r>
              <a:rPr lang="en-US" kern="0" dirty="0">
                <a:solidFill>
                  <a:srgbClr val="0070C0"/>
                </a:solidFill>
              </a:rPr>
              <a:t> process in the </a:t>
            </a:r>
            <a:r>
              <a:rPr lang="en-US" kern="0" dirty="0">
                <a:solidFill>
                  <a:srgbClr val="0070C0"/>
                </a:solidFill>
                <a:latin typeface="Symbol" pitchFamily="2" charset="2"/>
              </a:rPr>
              <a:t>n</a:t>
            </a:r>
            <a:r>
              <a:rPr lang="en-US" kern="0" dirty="0">
                <a:solidFill>
                  <a:srgbClr val="0070C0"/>
                </a:solidFill>
              </a:rPr>
              <a:t> target</a:t>
            </a:r>
          </a:p>
          <a:p>
            <a:r>
              <a:rPr lang="en-US" kern="0" dirty="0">
                <a:solidFill>
                  <a:srgbClr val="0070C0"/>
                </a:solidFill>
                <a:sym typeface="Wingdings" pitchFamily="2" charset="2"/>
              </a:rPr>
              <a:t>Detection through a scattering with </a:t>
            </a:r>
            <a:r>
              <a:rPr lang="en-US" kern="0" dirty="0">
                <a:solidFill>
                  <a:srgbClr val="FF0000"/>
                </a:solidFill>
                <a:sym typeface="Wingdings" pitchFamily="2" charset="2"/>
              </a:rPr>
              <a:t>e/N + </a:t>
            </a:r>
            <a:r>
              <a:rPr lang="en-US" kern="0" dirty="0">
                <a:solidFill>
                  <a:srgbClr val="FF0000"/>
                </a:solidFill>
                <a:latin typeface="Symbol" pitchFamily="2" charset="2"/>
                <a:sym typeface="Wingdings" pitchFamily="2" charset="2"/>
              </a:rPr>
              <a:t>g</a:t>
            </a:r>
            <a:r>
              <a:rPr lang="en-US" kern="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kern="0" dirty="0">
                <a:solidFill>
                  <a:srgbClr val="0070C0"/>
                </a:solidFill>
                <a:sym typeface="Wingdings" pitchFamily="2" charset="2"/>
              </a:rPr>
              <a:t>or decays to </a:t>
            </a:r>
            <a:r>
              <a:rPr lang="en-US" kern="0" dirty="0">
                <a:solidFill>
                  <a:srgbClr val="FF0000"/>
                </a:solidFill>
                <a:sym typeface="Wingdings" pitchFamily="2" charset="2"/>
              </a:rPr>
              <a:t>two </a:t>
            </a:r>
            <a:r>
              <a:rPr lang="en-US" kern="0" dirty="0">
                <a:solidFill>
                  <a:srgbClr val="FF0000"/>
                </a:solidFill>
                <a:latin typeface="Symbol" pitchFamily="2" charset="2"/>
                <a:sym typeface="Wingdings" pitchFamily="2" charset="2"/>
              </a:rPr>
              <a:t>g</a:t>
            </a:r>
          </a:p>
          <a:p>
            <a:r>
              <a:rPr lang="en-US" dirty="0">
                <a:solidFill>
                  <a:srgbClr val="CC00CC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DUNE ND Phase II enables complete closure of the Cosmic Triangle!!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2A4654-C761-EF48-8C38-D09675DB31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2729" y="1404961"/>
            <a:ext cx="1763269" cy="957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895449-41A7-3E44-BAF3-278747A83D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3175" y="1424951"/>
            <a:ext cx="1804559" cy="9353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045F770-BD1A-E94D-B294-442203C7A05C}"/>
              </a:ext>
            </a:extLst>
          </p:cNvPr>
          <p:cNvSpPr txBox="1"/>
          <p:nvPr/>
        </p:nvSpPr>
        <p:spPr>
          <a:xfrm>
            <a:off x="6806026" y="858711"/>
            <a:ext cx="12682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+mj-lt"/>
              </a:rPr>
              <a:t>Detection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E357A6-4087-5B47-BBF8-3770E3AA5E33}"/>
              </a:ext>
            </a:extLst>
          </p:cNvPr>
          <p:cNvSpPr txBox="1"/>
          <p:nvPr/>
        </p:nvSpPr>
        <p:spPr>
          <a:xfrm>
            <a:off x="4133890" y="668952"/>
            <a:ext cx="17377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+mj-lt"/>
              </a:rPr>
              <a:t>Production in </a:t>
            </a:r>
            <a:r>
              <a:rPr lang="en-US" sz="2000" dirty="0">
                <a:solidFill>
                  <a:srgbClr val="FF0000"/>
                </a:solidFill>
                <a:latin typeface="Symbol" pitchFamily="2" charset="2"/>
              </a:rPr>
              <a:t>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target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B5C37A8-CB92-1645-A558-EC6A90107B5B}"/>
              </a:ext>
            </a:extLst>
          </p:cNvPr>
          <p:cNvSpPr/>
          <p:nvPr/>
        </p:nvSpPr>
        <p:spPr bwMode="auto">
          <a:xfrm>
            <a:off x="7215628" y="2564721"/>
            <a:ext cx="1634304" cy="971461"/>
          </a:xfrm>
          <a:prstGeom prst="rect">
            <a:avLst/>
          </a:prstGeom>
          <a:solidFill>
            <a:srgbClr val="FFC000">
              <a:alpha val="14118"/>
            </a:srgbClr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EC05F2-541E-D848-92EF-DF2563394FC6}"/>
              </a:ext>
            </a:extLst>
          </p:cNvPr>
          <p:cNvSpPr/>
          <p:nvPr/>
        </p:nvSpPr>
        <p:spPr bwMode="auto">
          <a:xfrm>
            <a:off x="5663821" y="3777044"/>
            <a:ext cx="2938974" cy="1893994"/>
          </a:xfrm>
          <a:prstGeom prst="rect">
            <a:avLst/>
          </a:prstGeom>
          <a:solidFill>
            <a:srgbClr val="99FFCC">
              <a:alpha val="14118"/>
            </a:srgbClr>
          </a:solidFill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AEA65CD-405C-7D4A-90D6-28C3F1C68A57}"/>
              </a:ext>
            </a:extLst>
          </p:cNvPr>
          <p:cNvGrpSpPr/>
          <p:nvPr/>
        </p:nvGrpSpPr>
        <p:grpSpPr>
          <a:xfrm>
            <a:off x="6049650" y="3241017"/>
            <a:ext cx="1327512" cy="992995"/>
            <a:chOff x="3367071" y="3561731"/>
            <a:chExt cx="1327512" cy="992995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6B8E776-EA6D-2547-8288-405A81B3B14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038943" y="4067024"/>
              <a:ext cx="655640" cy="487702"/>
            </a:xfrm>
            <a:prstGeom prst="straightConnector1">
              <a:avLst/>
            </a:prstGeom>
            <a:noFill/>
            <a:ln w="57150" cap="flat" cmpd="sng" algn="ctr">
              <a:solidFill>
                <a:srgbClr val="0432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7A8E528-8AF8-3D48-AD6C-00BFA2AF7684}"/>
                </a:ext>
              </a:extLst>
            </p:cNvPr>
            <p:cNvSpPr txBox="1"/>
            <p:nvPr/>
          </p:nvSpPr>
          <p:spPr>
            <a:xfrm>
              <a:off x="3367071" y="3561731"/>
              <a:ext cx="9777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rgbClr val="0432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Phase I - </a:t>
              </a:r>
              <a:r>
                <a:rPr lang="en-US" sz="1800" b="1" dirty="0" err="1">
                  <a:solidFill>
                    <a:srgbClr val="0432FF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NDLAr</a:t>
              </a:r>
              <a:endParaRPr lang="en-US" sz="1800" b="1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4F387C-996B-CC42-85D1-A3B01F6719EE}"/>
              </a:ext>
            </a:extLst>
          </p:cNvPr>
          <p:cNvGrpSpPr/>
          <p:nvPr/>
        </p:nvGrpSpPr>
        <p:grpSpPr>
          <a:xfrm>
            <a:off x="4103614" y="4004882"/>
            <a:ext cx="3112013" cy="1089069"/>
            <a:chOff x="481885" y="2268196"/>
            <a:chExt cx="3112013" cy="108906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389E3BD-2D96-FD4C-812F-F10A381D3D9D}"/>
                </a:ext>
              </a:extLst>
            </p:cNvPr>
            <p:cNvSpPr/>
            <p:nvPr/>
          </p:nvSpPr>
          <p:spPr bwMode="auto">
            <a:xfrm rot="16200000">
              <a:off x="2655444" y="2127352"/>
              <a:ext cx="797610" cy="1079298"/>
            </a:xfrm>
            <a:prstGeom prst="ellips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92EB812-9642-9742-9357-C21A4800A1F3}"/>
                </a:ext>
              </a:extLst>
            </p:cNvPr>
            <p:cNvSpPr txBox="1"/>
            <p:nvPr/>
          </p:nvSpPr>
          <p:spPr>
            <a:xfrm>
              <a:off x="481885" y="2895600"/>
              <a:ext cx="21377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Cosmic Triangle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745E1DE-BCFC-6744-A52E-8B14DF66AF86}"/>
                </a:ext>
              </a:extLst>
            </p:cNvPr>
            <p:cNvCxnSpPr>
              <a:cxnSpLocks/>
              <a:stCxn id="26" idx="0"/>
              <a:endCxn id="25" idx="0"/>
            </p:cNvCxnSpPr>
            <p:nvPr/>
          </p:nvCxnSpPr>
          <p:spPr bwMode="auto">
            <a:xfrm flipV="1">
              <a:off x="1550736" y="2667001"/>
              <a:ext cx="963864" cy="228599"/>
            </a:xfrm>
            <a:prstGeom prst="straightConnector1">
              <a:avLst/>
            </a:prstGeom>
            <a:noFill/>
            <a:ln w="571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874E07C-AA6E-42E7-3E6D-A0C0B37F6753}"/>
              </a:ext>
            </a:extLst>
          </p:cNvPr>
          <p:cNvGrpSpPr/>
          <p:nvPr/>
        </p:nvGrpSpPr>
        <p:grpSpPr>
          <a:xfrm>
            <a:off x="7985432" y="3480357"/>
            <a:ext cx="1158568" cy="1396443"/>
            <a:chOff x="7985432" y="3480357"/>
            <a:chExt cx="1158568" cy="1396443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4F528DC-3A04-A546-924B-FFA74FB58C7F}"/>
                </a:ext>
              </a:extLst>
            </p:cNvPr>
            <p:cNvCxnSpPr>
              <a:cxnSpLocks/>
              <a:stCxn id="23" idx="2"/>
            </p:cNvCxnSpPr>
            <p:nvPr/>
          </p:nvCxnSpPr>
          <p:spPr bwMode="auto">
            <a:xfrm flipH="1">
              <a:off x="8229600" y="4403687"/>
              <a:ext cx="335116" cy="473113"/>
            </a:xfrm>
            <a:prstGeom prst="straightConnector1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AFFBB0A-56A0-9A4D-A7AE-4BCE86D375BA}"/>
                </a:ext>
              </a:extLst>
            </p:cNvPr>
            <p:cNvSpPr txBox="1"/>
            <p:nvPr/>
          </p:nvSpPr>
          <p:spPr>
            <a:xfrm>
              <a:off x="7985432" y="3480357"/>
              <a:ext cx="115856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rgbClr val="FF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Phase II - extension w/ </a:t>
              </a:r>
              <a:r>
                <a:rPr lang="en-US" sz="1800" b="1" dirty="0" err="1">
                  <a:solidFill>
                    <a:srgbClr val="FF000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NDGAr</a:t>
              </a:r>
              <a:endParaRPr lang="en-US" sz="1800" b="1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endParaRPr>
            </a:p>
          </p:txBody>
        </p:sp>
      </p:grpSp>
      <p:pic>
        <p:nvPicPr>
          <p:cNvPr id="30" name="Google Shape;285;p28" descr="A picture containing text, opener, tool&#10;&#10;Description automatically generated">
            <a:extLst>
              <a:ext uri="{FF2B5EF4-FFF2-40B4-BE49-F238E27FC236}">
                <a16:creationId xmlns:a16="http://schemas.microsoft.com/office/drawing/2014/main" id="{ADB34BA6-B9AD-8749-8563-3A19FBEC5ED7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81851" y="1447228"/>
            <a:ext cx="1247986" cy="843518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487BCEAA-F4BC-DB4F-88B0-19943835AEFB}"/>
              </a:ext>
            </a:extLst>
          </p:cNvPr>
          <p:cNvSpPr/>
          <p:nvPr/>
        </p:nvSpPr>
        <p:spPr bwMode="auto">
          <a:xfrm>
            <a:off x="5877550" y="1317872"/>
            <a:ext cx="1818650" cy="1036721"/>
          </a:xfrm>
          <a:prstGeom prst="rect">
            <a:avLst/>
          </a:prstGeom>
          <a:noFill/>
          <a:ln w="5715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CC3D8D2-DDAC-1C47-9D09-AD479B332116}"/>
              </a:ext>
            </a:extLst>
          </p:cNvPr>
          <p:cNvSpPr/>
          <p:nvPr/>
        </p:nvSpPr>
        <p:spPr bwMode="auto">
          <a:xfrm>
            <a:off x="7754110" y="1327865"/>
            <a:ext cx="1330447" cy="1036721"/>
          </a:xfrm>
          <a:prstGeom prst="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0C30FA-A576-BA40-E8B8-9531F190FC99}"/>
              </a:ext>
            </a:extLst>
          </p:cNvPr>
          <p:cNvSpPr txBox="1"/>
          <p:nvPr/>
        </p:nvSpPr>
        <p:spPr>
          <a:xfrm>
            <a:off x="5456084" y="6214646"/>
            <a:ext cx="32307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kern="0" dirty="0" err="1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Brdar</a:t>
            </a:r>
            <a:r>
              <a:rPr lang="en-US" sz="1600" kern="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, Yu et al., </a:t>
            </a:r>
            <a:r>
              <a:rPr lang="en-US" sz="1600" kern="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PRL126, 201801</a:t>
            </a:r>
            <a:r>
              <a:rPr lang="en-US" sz="1600" kern="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  <a:sym typeface="Wingdings" pitchFamily="2" charset="2"/>
              </a:rPr>
              <a:t> (2021)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36080DD-F628-C0BC-42B1-1F7052C70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DAMSA @ PIP-II                      </a:t>
            </a:r>
            <a:r>
              <a:rPr lang="en-US" dirty="0" err="1"/>
              <a:t>Jaehoon</a:t>
            </a:r>
            <a:r>
              <a:rPr lang="en-US" dirty="0"/>
              <a:t> Yu</a:t>
            </a:r>
          </a:p>
        </p:txBody>
      </p:sp>
    </p:spTree>
    <p:extLst>
      <p:ext uri="{BB962C8B-B14F-4D97-AF65-F5344CB8AC3E}">
        <p14:creationId xmlns:p14="http://schemas.microsoft.com/office/powerpoint/2010/main" val="3364334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 animBg="1"/>
      <p:bldP spid="16" grpId="0" animBg="1"/>
      <p:bldP spid="31" grpId="0" animBg="1"/>
      <p:bldP spid="32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D3CFD-68E2-0E49-A42B-F388EB1B1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261" y="40854"/>
            <a:ext cx="8229600" cy="568746"/>
          </a:xfrm>
        </p:spPr>
        <p:txBody>
          <a:bodyPr/>
          <a:lstStyle/>
          <a:p>
            <a:r>
              <a:rPr lang="en-US" altLang="ko-KR" sz="4800" b="1" dirty="0"/>
              <a:t>Opportunities on ALP Searches</a:t>
            </a:r>
            <a:endParaRPr lang="en-US" sz="4800" b="1" dirty="0"/>
          </a:p>
        </p:txBody>
      </p:sp>
      <p:pic>
        <p:nvPicPr>
          <p:cNvPr id="12" name="Picture 11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45868863-0B1B-4B40-98D0-B84D33CF6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115" y="609600"/>
            <a:ext cx="8229600" cy="6351341"/>
          </a:xfrm>
          <a:prstGeom prst="rect">
            <a:avLst/>
          </a:prstGeom>
        </p:spPr>
      </p:pic>
      <p:sp>
        <p:nvSpPr>
          <p:cNvPr id="15" name="Notched Right Arrow 14">
            <a:extLst>
              <a:ext uri="{FF2B5EF4-FFF2-40B4-BE49-F238E27FC236}">
                <a16:creationId xmlns:a16="http://schemas.microsoft.com/office/drawing/2014/main" id="{483CB7D0-6A9E-D34C-BF32-39EDEAD24520}"/>
              </a:ext>
            </a:extLst>
          </p:cNvPr>
          <p:cNvSpPr/>
          <p:nvPr/>
        </p:nvSpPr>
        <p:spPr bwMode="auto">
          <a:xfrm rot="19061015">
            <a:off x="6172690" y="2326113"/>
            <a:ext cx="1602557" cy="1406188"/>
          </a:xfrm>
          <a:prstGeom prst="notchedRightArrow">
            <a:avLst/>
          </a:prstGeom>
          <a:solidFill>
            <a:schemeClr val="accent2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bg1"/>
                </a:solidFill>
                <a:latin typeface="+mj-lt"/>
              </a:rPr>
              <a:t>Focus here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B52FB4-CCD7-1219-03ED-DEF445003341}"/>
              </a:ext>
            </a:extLst>
          </p:cNvPr>
          <p:cNvSpPr txBox="1"/>
          <p:nvPr/>
        </p:nvSpPr>
        <p:spPr>
          <a:xfrm rot="3174310">
            <a:off x="6540922" y="2556240"/>
            <a:ext cx="2067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432FF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This edge constrained by the distance from the source to the detector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2712C6-7FC3-3DA5-D278-E72E1AE216A2}"/>
              </a:ext>
            </a:extLst>
          </p:cNvPr>
          <p:cNvSpPr txBox="1"/>
          <p:nvPr/>
        </p:nvSpPr>
        <p:spPr>
          <a:xfrm>
            <a:off x="1752600" y="914400"/>
            <a:ext cx="350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What is the most interesting feature of the DUNE sensitivity reach?</a:t>
            </a:r>
          </a:p>
        </p:txBody>
      </p:sp>
    </p:spTree>
    <p:extLst>
      <p:ext uri="{BB962C8B-B14F-4D97-AF65-F5344CB8AC3E}">
        <p14:creationId xmlns:p14="http://schemas.microsoft.com/office/powerpoint/2010/main" val="3221392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/>
      <p:bldP spid="9" grpId="1"/>
      <p:bldP spid="4" grpId="0"/>
      <p:bldP spid="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17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76200"/>
            <a:ext cx="8915400" cy="609600"/>
          </a:xfrm>
        </p:spPr>
        <p:txBody>
          <a:bodyPr/>
          <a:lstStyle/>
          <a:p>
            <a:pPr lvl="0" latinLnBrk="1"/>
            <a:r>
              <a:rPr lang="en-US" b="1" dirty="0"/>
              <a:t>What is DAMSA?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609600"/>
            <a:ext cx="87630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 dark sector particle search and discovery experiment at low E, high intensity proton beam facility </a:t>
            </a:r>
          </a:p>
          <a:p>
            <a:pPr>
              <a:lnSpc>
                <a:spcPct val="90000"/>
              </a:lnSpc>
            </a:pPr>
            <a:r>
              <a:rPr lang="en-US" dirty="0"/>
              <a:t>Stands for </a:t>
            </a:r>
            <a:r>
              <a:rPr lang="en-US" b="1" u="sng" dirty="0">
                <a:solidFill>
                  <a:srgbClr val="FF0000"/>
                </a:solidFill>
              </a:rPr>
              <a:t>D</a:t>
            </a:r>
            <a:r>
              <a:rPr lang="en-US" dirty="0"/>
              <a:t>ump produced </a:t>
            </a:r>
            <a:r>
              <a:rPr lang="en-US" b="1" u="sng" dirty="0">
                <a:solidFill>
                  <a:srgbClr val="FF0000"/>
                </a:solidFill>
              </a:rPr>
              <a:t>A</a:t>
            </a:r>
            <a:r>
              <a:rPr lang="en-US" dirty="0"/>
              <a:t>boriginal </a:t>
            </a:r>
            <a:r>
              <a:rPr lang="en-US" b="1" u="sng" dirty="0">
                <a:solidFill>
                  <a:srgbClr val="FF0000"/>
                </a:solidFill>
              </a:rPr>
              <a:t>M</a:t>
            </a:r>
            <a:r>
              <a:rPr lang="en-US" dirty="0"/>
              <a:t>atter </a:t>
            </a:r>
            <a:r>
              <a:rPr lang="en-US" b="1" u="sng" dirty="0">
                <a:solidFill>
                  <a:srgbClr val="FF0000"/>
                </a:solidFill>
              </a:rPr>
              <a:t>S</a:t>
            </a:r>
            <a:r>
              <a:rPr lang="en-US" dirty="0"/>
              <a:t>earch at an </a:t>
            </a:r>
            <a:r>
              <a:rPr lang="en-US" b="1" u="sng" dirty="0">
                <a:solidFill>
                  <a:srgbClr val="FF0000"/>
                </a:solidFill>
              </a:rPr>
              <a:t>A</a:t>
            </a:r>
            <a:r>
              <a:rPr lang="en-US" dirty="0"/>
              <a:t>ccelerator (DAMSA)</a:t>
            </a:r>
          </a:p>
          <a:p>
            <a:pPr lvl="1">
              <a:lnSpc>
                <a:spcPct val="90000"/>
              </a:lnSpc>
            </a:pPr>
            <a:r>
              <a:rPr lang="ko-KR" altLang="en-US" sz="2400" dirty="0" err="1"/>
              <a:t>담사</a:t>
            </a:r>
            <a:r>
              <a:rPr lang="en-US" altLang="ko-KR" sz="2400" dirty="0"/>
              <a:t> (</a:t>
            </a:r>
            <a:r>
              <a:rPr lang="ja-JP" altLang="en-US" sz="2400"/>
              <a:t>潭思</a:t>
            </a:r>
            <a:r>
              <a:rPr lang="en-US" altLang="ko-KR" sz="2400" dirty="0"/>
              <a:t>) = </a:t>
            </a:r>
            <a:r>
              <a:rPr lang="ko-KR" altLang="en-US" sz="2400" dirty="0" err="1"/>
              <a:t>깊은생각</a:t>
            </a:r>
            <a:r>
              <a:rPr lang="ko-KR" altLang="en-US" sz="2400" dirty="0"/>
              <a:t> </a:t>
            </a:r>
            <a:r>
              <a:rPr lang="en-US" altLang="ko-KR" dirty="0"/>
              <a:t>– Deep thoughts, Rumination</a:t>
            </a:r>
          </a:p>
          <a:p>
            <a:pPr lvl="2">
              <a:lnSpc>
                <a:spcPct val="90000"/>
              </a:lnSpc>
            </a:pPr>
            <a:r>
              <a:rPr lang="en-US" altLang="ko-KR" dirty="0">
                <a:hlinkClick r:id="rId2"/>
              </a:rPr>
              <a:t>Jang, Yu </a:t>
            </a:r>
            <a:r>
              <a:rPr lang="en-US" altLang="ko-KR" i="1" dirty="0">
                <a:hlinkClick r:id="rId2"/>
              </a:rPr>
              <a:t>et al</a:t>
            </a:r>
            <a:r>
              <a:rPr lang="en-US" altLang="ko-KR" dirty="0">
                <a:hlinkClick r:id="rId2"/>
              </a:rPr>
              <a:t>., PRD 107, L031901 (2023) </a:t>
            </a:r>
            <a:r>
              <a:rPr lang="en-US" altLang="ko-KR" dirty="0"/>
              <a:t> 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Aims to discover DSP’s in the low mass regime at an accelerator </a:t>
            </a:r>
            <a:r>
              <a:rPr lang="en-US" dirty="0">
                <a:sym typeface="Wingdings" pitchFamily="2" charset="2"/>
              </a:rPr>
              <a:t> ideally </a:t>
            </a:r>
            <a:r>
              <a:rPr lang="en-US" dirty="0" err="1">
                <a:sym typeface="Wingdings" pitchFamily="2" charset="2"/>
              </a:rPr>
              <a:t>E</a:t>
            </a:r>
            <a:r>
              <a:rPr lang="en-US" baseline="-25000" dirty="0" err="1">
                <a:sym typeface="Wingdings" pitchFamily="2" charset="2"/>
              </a:rPr>
              <a:t>beam</a:t>
            </a:r>
            <a:r>
              <a:rPr lang="en-US" dirty="0">
                <a:sym typeface="Wingdings" pitchFamily="2" charset="2"/>
              </a:rPr>
              <a:t> below the pion threshold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Originally developed for 600MeV proton beams at a nuclear rare isotope facility to be built in SK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The 800MeV PIP-II LINAC beams fit the bill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 goal is to build the experiment in time for PIP-II LINAC</a:t>
            </a:r>
          </a:p>
        </p:txBody>
      </p:sp>
    </p:spTree>
    <p:extLst>
      <p:ext uri="{BB962C8B-B14F-4D97-AF65-F5344CB8AC3E}">
        <p14:creationId xmlns:p14="http://schemas.microsoft.com/office/powerpoint/2010/main" val="2915781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152EF81B-C2D2-F049-A062-37871DEBE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838200"/>
            <a:ext cx="3810000" cy="1600200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18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Physics Strategy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5029200" cy="190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Focus on Axion-like particles (ALP) search through their </a:t>
            </a:r>
            <a:r>
              <a:rPr lang="en-US" sz="2800" b="1" u="sng" dirty="0">
                <a:solidFill>
                  <a:srgbClr val="FF0000"/>
                </a:solidFill>
              </a:rPr>
              <a:t>two- photon</a:t>
            </a:r>
            <a:r>
              <a:rPr lang="en-US" sz="2800" dirty="0"/>
              <a:t> final state via the </a:t>
            </a:r>
            <a:r>
              <a:rPr lang="en-US" sz="2800" dirty="0" err="1"/>
              <a:t>Primakoff</a:t>
            </a:r>
            <a:r>
              <a:rPr lang="en-US" sz="2800" dirty="0"/>
              <a:t> process as the use case but 2e or 2</a:t>
            </a:r>
            <a:r>
              <a:rPr lang="en-US" sz="2800" dirty="0">
                <a:latin typeface="Symbol" pitchFamily="2" charset="2"/>
              </a:rPr>
              <a:t>m</a:t>
            </a:r>
            <a:r>
              <a:rPr lang="en-US" sz="2800" dirty="0"/>
              <a:t> final states also work 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B61436F3-FD4B-9F4F-9D1E-1188A2B95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67" y="2667000"/>
            <a:ext cx="900853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800" kern="0" dirty="0">
                <a:solidFill>
                  <a:srgbClr val="FF40FF"/>
                </a:solidFill>
              </a:rPr>
              <a:t>Produce as many photons as possible in the dump</a:t>
            </a:r>
          </a:p>
          <a:p>
            <a:pPr>
              <a:lnSpc>
                <a:spcPct val="90000"/>
              </a:lnSpc>
            </a:pPr>
            <a:r>
              <a:rPr lang="en-US" sz="2800" kern="0" dirty="0">
                <a:solidFill>
                  <a:srgbClr val="FF40FF"/>
                </a:solidFill>
              </a:rPr>
              <a:t>Capture as many ALPs as possible in as wide a mass range as possible in its 2</a:t>
            </a:r>
            <a:r>
              <a:rPr lang="en-US" sz="2800" kern="0" dirty="0">
                <a:solidFill>
                  <a:srgbClr val="FF40FF"/>
                </a:solidFill>
                <a:latin typeface="Symbol" pitchFamily="2" charset="2"/>
              </a:rPr>
              <a:t>g</a:t>
            </a:r>
            <a:r>
              <a:rPr lang="en-US" sz="2800" kern="0" dirty="0">
                <a:solidFill>
                  <a:srgbClr val="FF40FF"/>
                </a:solidFill>
              </a:rPr>
              <a:t> final state</a:t>
            </a:r>
          </a:p>
          <a:p>
            <a:pPr lvl="1">
              <a:lnSpc>
                <a:spcPct val="90000"/>
              </a:lnSpc>
            </a:pPr>
            <a:r>
              <a:rPr lang="en-US" sz="2400" kern="0" dirty="0"/>
              <a:t>Minimize the distance from the source to the detector</a:t>
            </a:r>
          </a:p>
          <a:p>
            <a:pPr lvl="1">
              <a:lnSpc>
                <a:spcPct val="90000"/>
              </a:lnSpc>
            </a:pPr>
            <a:r>
              <a:rPr lang="en-US" sz="2400" kern="0" dirty="0"/>
              <a:t>Utilize a vacuum chamber to further extend effective detector coverage</a:t>
            </a:r>
          </a:p>
          <a:p>
            <a:pPr>
              <a:lnSpc>
                <a:spcPct val="90000"/>
              </a:lnSpc>
            </a:pPr>
            <a:r>
              <a:rPr lang="en-US" sz="2800" kern="0" dirty="0">
                <a:solidFill>
                  <a:srgbClr val="FF40FF"/>
                </a:solidFill>
              </a:rPr>
              <a:t>Minimize/mitigate the backgrounds from neutral particles</a:t>
            </a:r>
          </a:p>
          <a:p>
            <a:pPr lvl="1">
              <a:lnSpc>
                <a:spcPct val="90000"/>
              </a:lnSpc>
            </a:pPr>
            <a:r>
              <a:rPr lang="en-US" sz="2400" kern="0" dirty="0"/>
              <a:t>Neutron spallation</a:t>
            </a:r>
            <a:r>
              <a:rPr lang="en-US" sz="2400" kern="0" dirty="0">
                <a:sym typeface="Wingdings" pitchFamily="2" charset="2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sz="2400" kern="0" dirty="0">
                <a:latin typeface="Symbol" pitchFamily="2" charset="2"/>
              </a:rPr>
              <a:t>n</a:t>
            </a:r>
            <a:r>
              <a:rPr lang="en-US" sz="2400" kern="0" dirty="0"/>
              <a:t> QE, RES, and NC interactions</a:t>
            </a:r>
            <a:endParaRPr lang="en-US" kern="0" dirty="0">
              <a:latin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43812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95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2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"/>
                            </p:stCondLst>
                            <p:childTnLst>
                              <p:par>
                                <p:cTn id="4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"/>
                            </p:stCondLst>
                            <p:childTnLst>
                              <p:par>
                                <p:cTn id="4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build="p"/>
      <p:bldP spid="9" grpId="1" uiExpand="1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Exp. Concept 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599" y="568190"/>
            <a:ext cx="8762999" cy="554002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Inject and absorb as many low-E protons and produce as large number of </a:t>
            </a:r>
            <a:r>
              <a:rPr lang="en-US" sz="2800" dirty="0">
                <a:latin typeface="Symbol" pitchFamily="2" charset="2"/>
              </a:rPr>
              <a:t>g </a:t>
            </a:r>
            <a:r>
              <a:rPr lang="en-US" sz="2800" dirty="0"/>
              <a:t>in the dump as possible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Allow higher mass ALP’s to </a:t>
            </a:r>
            <a:r>
              <a:rPr lang="en-US" sz="2800" b="1" u="sng" dirty="0">
                <a:solidFill>
                  <a:srgbClr val="FF0000"/>
                </a:solidFill>
              </a:rPr>
              <a:t>decay in the vacuum </a:t>
            </a:r>
            <a:r>
              <a:rPr lang="en-US" sz="2800" dirty="0"/>
              <a:t>w/ as small number of neutrons escaping the dump as possible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Place the </a:t>
            </a:r>
            <a:r>
              <a:rPr lang="en-US" sz="2800" b="1" u="sng" dirty="0">
                <a:solidFill>
                  <a:srgbClr val="FF0000"/>
                </a:solidFill>
              </a:rPr>
              <a:t>detector as close to the dump as possible</a:t>
            </a:r>
            <a:r>
              <a:rPr lang="en-US" sz="2800" b="1" u="sng" dirty="0"/>
              <a:t> </a:t>
            </a:r>
            <a:r>
              <a:rPr lang="en-US" sz="2800" dirty="0"/>
              <a:t>on axis to expand the mass reach to higher mass region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D3B3307-DBCC-5C46-ACD1-B2DA5E640C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3400" y="6182755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/>
              <a:t>Nov. 10, 2023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5D4D17E-E873-D04D-91CA-32CC20801577}"/>
              </a:ext>
            </a:extLst>
          </p:cNvPr>
          <p:cNvGrpSpPr/>
          <p:nvPr/>
        </p:nvGrpSpPr>
        <p:grpSpPr>
          <a:xfrm>
            <a:off x="228600" y="2895599"/>
            <a:ext cx="7772399" cy="3382200"/>
            <a:chOff x="-265141" y="2021015"/>
            <a:chExt cx="9210322" cy="4342417"/>
          </a:xfrm>
        </p:grpSpPr>
        <p:sp>
          <p:nvSpPr>
            <p:cNvPr id="21" name="AutoShape 2">
              <a:extLst>
                <a:ext uri="{FF2B5EF4-FFF2-40B4-BE49-F238E27FC236}">
                  <a16:creationId xmlns:a16="http://schemas.microsoft.com/office/drawing/2014/main" id="{9DA62673-4527-5440-AB46-D121FD2167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292518" y="2585479"/>
              <a:ext cx="1884119" cy="3103192"/>
            </a:xfrm>
            <a:prstGeom prst="can">
              <a:avLst>
                <a:gd name="adj" fmla="val 14528"/>
              </a:avLst>
            </a:prstGeom>
            <a:solidFill>
              <a:srgbClr val="729FCF">
                <a:alpha val="50000"/>
              </a:srgbClr>
            </a:solidFill>
            <a:ln w="9525" cap="flat">
              <a:solidFill>
                <a:srgbClr val="3465A4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3">
              <a:extLst>
                <a:ext uri="{FF2B5EF4-FFF2-40B4-BE49-F238E27FC236}">
                  <a16:creationId xmlns:a16="http://schemas.microsoft.com/office/drawing/2014/main" id="{93FE25D9-CC9D-5E42-A11E-781771D7EF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65141" y="4151131"/>
              <a:ext cx="976357" cy="1769"/>
            </a:xfrm>
            <a:prstGeom prst="line">
              <a:avLst/>
            </a:prstGeom>
            <a:noFill/>
            <a:ln w="76200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AutoShape 4">
              <a:extLst>
                <a:ext uri="{FF2B5EF4-FFF2-40B4-BE49-F238E27FC236}">
                  <a16:creationId xmlns:a16="http://schemas.microsoft.com/office/drawing/2014/main" id="{08B2C483-4144-3945-BC0B-8CEEC2F964A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75891" y="3880414"/>
              <a:ext cx="1881809" cy="504667"/>
            </a:xfrm>
            <a:prstGeom prst="can">
              <a:avLst>
                <a:gd name="adj" fmla="val 24157"/>
              </a:avLst>
            </a:prstGeom>
            <a:solidFill>
              <a:srgbClr val="FF972F">
                <a:alpha val="50000"/>
              </a:srgbClr>
            </a:solidFill>
            <a:ln w="9525" cap="flat">
              <a:solidFill>
                <a:srgbClr val="FFBF00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utoShape 5">
              <a:extLst>
                <a:ext uri="{FF2B5EF4-FFF2-40B4-BE49-F238E27FC236}">
                  <a16:creationId xmlns:a16="http://schemas.microsoft.com/office/drawing/2014/main" id="{FB258829-7F09-5241-8FEB-872F4433C4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959678" y="2437778"/>
              <a:ext cx="3565525" cy="3515970"/>
            </a:xfrm>
            <a:prstGeom prst="can">
              <a:avLst>
                <a:gd name="adj" fmla="val 10819"/>
              </a:avLst>
            </a:prstGeom>
            <a:solidFill>
              <a:srgbClr val="E8F2A1">
                <a:alpha val="50000"/>
              </a:srgbClr>
            </a:solidFill>
            <a:ln w="9525" cap="flat">
              <a:solidFill>
                <a:srgbClr val="AFD095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6">
              <a:extLst>
                <a:ext uri="{FF2B5EF4-FFF2-40B4-BE49-F238E27FC236}">
                  <a16:creationId xmlns:a16="http://schemas.microsoft.com/office/drawing/2014/main" id="{ED775245-F1E9-2848-95B8-EB62247851B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128010" y="2021015"/>
              <a:ext cx="7546280" cy="213347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7">
              <a:extLst>
                <a:ext uri="{FF2B5EF4-FFF2-40B4-BE49-F238E27FC236}">
                  <a16:creationId xmlns:a16="http://schemas.microsoft.com/office/drawing/2014/main" id="{B2E75E35-96A8-F84C-A7AC-1DB7EA45C6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9614" y="4152900"/>
              <a:ext cx="7455983" cy="221053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AutoShape 8">
              <a:extLst>
                <a:ext uri="{FF2B5EF4-FFF2-40B4-BE49-F238E27FC236}">
                  <a16:creationId xmlns:a16="http://schemas.microsoft.com/office/drawing/2014/main" id="{49844D8E-88CF-0C4D-82A0-0B3133F09B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6203761" y="3328988"/>
              <a:ext cx="3565525" cy="1736725"/>
            </a:xfrm>
            <a:prstGeom prst="can">
              <a:avLst>
                <a:gd name="adj" fmla="val 27343"/>
              </a:avLst>
            </a:prstGeom>
            <a:solidFill>
              <a:srgbClr val="FFD7D7">
                <a:alpha val="50000"/>
              </a:srgbClr>
            </a:solidFill>
            <a:ln w="9525" cap="flat">
              <a:solidFill>
                <a:srgbClr val="FF0000">
                  <a:alpha val="5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9">
              <a:extLst>
                <a:ext uri="{FF2B5EF4-FFF2-40B4-BE49-F238E27FC236}">
                  <a16:creationId xmlns:a16="http://schemas.microsoft.com/office/drawing/2014/main" id="{433117ED-9728-5442-8153-342CDC86E7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9019" y="4151131"/>
              <a:ext cx="7946162" cy="2916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 Box 10">
              <a:extLst>
                <a:ext uri="{FF2B5EF4-FFF2-40B4-BE49-F238E27FC236}">
                  <a16:creationId xmlns:a16="http://schemas.microsoft.com/office/drawing/2014/main" id="{037BFEDC-FA0E-064B-A1AE-9957A4E16E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65141" y="3743574"/>
              <a:ext cx="1311275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16002" rIns="0" bIns="0"/>
            <a:lstStyle>
              <a:lvl1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1pPr>
              <a:lvl2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2pPr>
              <a:lvl3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3pPr>
              <a:lvl4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4pPr>
              <a:lvl5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5pPr>
              <a:lvl6pPr marL="25146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6pPr>
              <a:lvl7pPr marL="29718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7pPr>
              <a:lvl8pPr marL="34290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8pPr>
              <a:lvl9pPr marL="3886200" indent="-228600" defTabSz="449263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Book Antiqua" panose="02040602050305030304" pitchFamily="18" charset="0"/>
                  <a:ea typeface="굴림" panose="020B0600000101010101" pitchFamily="34" charset="-127"/>
                </a:defRPr>
              </a:lvl9pPr>
            </a:lstStyle>
            <a:p>
              <a:pPr>
                <a:lnSpc>
                  <a:spcPct val="93000"/>
                </a:lnSpc>
              </a:pPr>
              <a:r>
                <a:rPr lang="en-US" altLang="en-US" sz="1800" b="1" dirty="0">
                  <a:solidFill>
                    <a:srgbClr val="FF0000"/>
                  </a:solidFill>
                  <a:latin typeface="+mn-lt"/>
                </a:rPr>
                <a:t>Proton</a:t>
              </a:r>
            </a:p>
          </p:txBody>
        </p:sp>
      </p:grpSp>
      <p:sp>
        <p:nvSpPr>
          <p:cNvPr id="30" name="Text Box 10">
            <a:extLst>
              <a:ext uri="{FF2B5EF4-FFF2-40B4-BE49-F238E27FC236}">
                <a16:creationId xmlns:a16="http://schemas.microsoft.com/office/drawing/2014/main" id="{5F0EA1BA-876E-3641-90F5-C50B8A7EDAE0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824440" y="4125875"/>
            <a:ext cx="685122" cy="815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6002" rIns="0" bIns="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5pPr>
            <a:lvl6pPr marL="25146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6pPr>
            <a:lvl7pPr marL="29718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7pPr>
            <a:lvl8pPr marL="34290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8pPr>
            <a:lvl9pPr marL="38862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W Dump</a:t>
            </a:r>
          </a:p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L=1m</a:t>
            </a:r>
          </a:p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R=0.5m</a:t>
            </a:r>
          </a:p>
        </p:txBody>
      </p:sp>
      <p:sp>
        <p:nvSpPr>
          <p:cNvPr id="31" name="Text Box 10">
            <a:extLst>
              <a:ext uri="{FF2B5EF4-FFF2-40B4-BE49-F238E27FC236}">
                <a16:creationId xmlns:a16="http://schemas.microsoft.com/office/drawing/2014/main" id="{BCA31066-6F21-CE4D-86AD-427E80F85F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1286" y="3505201"/>
            <a:ext cx="2144678" cy="547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6002" rIns="0" bIns="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5pPr>
            <a:lvl6pPr marL="25146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6pPr>
            <a:lvl7pPr marL="29718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7pPr>
            <a:lvl8pPr marL="34290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8pPr>
            <a:lvl9pPr marL="38862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Vacuum Decay Volume</a:t>
            </a:r>
          </a:p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L=1m, R=1.1m </a:t>
            </a:r>
          </a:p>
        </p:txBody>
      </p:sp>
      <p:sp>
        <p:nvSpPr>
          <p:cNvPr id="32" name="Text Box 10">
            <a:extLst>
              <a:ext uri="{FF2B5EF4-FFF2-40B4-BE49-F238E27FC236}">
                <a16:creationId xmlns:a16="http://schemas.microsoft.com/office/drawing/2014/main" id="{A2E1888D-B7CA-DC4A-A690-E592FE363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6886" y="3536783"/>
            <a:ext cx="904730" cy="528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6002" rIns="0" bIns="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5pPr>
            <a:lvl6pPr marL="25146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6pPr>
            <a:lvl7pPr marL="29718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7pPr>
            <a:lvl8pPr marL="34290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8pPr>
            <a:lvl9pPr marL="38862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9pPr>
          </a:lstStyle>
          <a:p>
            <a:pPr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Detector</a:t>
            </a:r>
          </a:p>
          <a:p>
            <a:pPr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R=1.1m</a:t>
            </a:r>
            <a:endParaRPr lang="en-US" altLang="en-US" sz="1800" b="1" dirty="0">
              <a:solidFill>
                <a:srgbClr val="00B050"/>
              </a:solidFill>
              <a:highlight>
                <a:srgbClr val="FF40FF"/>
              </a:highlight>
              <a:latin typeface="+mn-lt"/>
            </a:endParaRPr>
          </a:p>
        </p:txBody>
      </p:sp>
      <p:sp>
        <p:nvSpPr>
          <p:cNvPr id="33" name="Text Box 10">
            <a:extLst>
              <a:ext uri="{FF2B5EF4-FFF2-40B4-BE49-F238E27FC236}">
                <a16:creationId xmlns:a16="http://schemas.microsoft.com/office/drawing/2014/main" id="{220837AF-7170-1F4E-9A32-2AD1B202F55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894109" y="4381444"/>
            <a:ext cx="1543692" cy="27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6002" rIns="0" bIns="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5pPr>
            <a:lvl6pPr marL="25146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6pPr>
            <a:lvl7pPr marL="29718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7pPr>
            <a:lvl8pPr marL="34290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8pPr>
            <a:lvl9pPr marL="38862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altLang="en-US" sz="1600" b="1" dirty="0">
                <a:solidFill>
                  <a:schemeClr val="accent2"/>
                </a:solidFill>
                <a:latin typeface="+mn-lt"/>
              </a:rPr>
              <a:t>Absorber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84FCFB3D-30A8-BF51-8CB8-E2CF3A8895AC}"/>
              </a:ext>
            </a:extLst>
          </p:cNvPr>
          <p:cNvCxnSpPr>
            <a:cxnSpLocks/>
          </p:cNvCxnSpPr>
          <p:nvPr/>
        </p:nvCxnSpPr>
        <p:spPr bwMode="auto">
          <a:xfrm>
            <a:off x="3886200" y="4495800"/>
            <a:ext cx="3230467" cy="0"/>
          </a:xfrm>
          <a:prstGeom prst="straightConnector1">
            <a:avLst/>
          </a:prstGeom>
          <a:noFill/>
          <a:ln w="38100" cap="flat" cmpd="sng" algn="ctr">
            <a:solidFill>
              <a:srgbClr val="FF0066"/>
            </a:solidFill>
            <a:prstDash val="solid"/>
            <a:round/>
            <a:headEnd type="stealth"/>
            <a:tailEnd type="none"/>
          </a:ln>
          <a:effectLst/>
        </p:spPr>
      </p:cxnSp>
      <p:sp>
        <p:nvSpPr>
          <p:cNvPr id="3" name="Text Box 10">
            <a:extLst>
              <a:ext uri="{FF2B5EF4-FFF2-40B4-BE49-F238E27FC236}">
                <a16:creationId xmlns:a16="http://schemas.microsoft.com/office/drawing/2014/main" id="{E5AB1612-577B-AAC0-2425-D3FBA064EE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2686" y="4638069"/>
            <a:ext cx="2770514" cy="641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16002" rIns="0" bIns="0"/>
          <a:lstStyle>
            <a:lvl1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1pPr>
            <a:lvl2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2pPr>
            <a:lvl3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3pPr>
            <a:lvl4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4pPr>
            <a:lvl5pPr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5pPr>
            <a:lvl6pPr marL="25146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6pPr>
            <a:lvl7pPr marL="29718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7pPr>
            <a:lvl8pPr marL="34290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8pPr>
            <a:lvl9pPr marL="3886200" indent="-228600" defTabSz="449263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</a:tabLst>
              <a:defRPr>
                <a:solidFill>
                  <a:srgbClr val="000000"/>
                </a:solidFill>
                <a:latin typeface="Book Antiqua" panose="02040602050305030304" pitchFamily="18" charset="0"/>
                <a:ea typeface="굴림" panose="020B0600000101010101" pitchFamily="34" charset="-127"/>
              </a:defRPr>
            </a:lvl9pPr>
          </a:lstStyle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Effective Detection Range </a:t>
            </a:r>
          </a:p>
          <a:p>
            <a:pPr algn="ctr">
              <a:lnSpc>
                <a:spcPct val="93000"/>
              </a:lnSpc>
            </a:pPr>
            <a:r>
              <a:rPr lang="en-US" altLang="en-US" sz="1800" b="1" dirty="0">
                <a:solidFill>
                  <a:srgbClr val="FF0000"/>
                </a:solidFill>
                <a:latin typeface="+mn-lt"/>
              </a:rPr>
              <a:t>(~1m from the source)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CE813-469A-EF32-098D-A62A3C0F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921769-E680-E449-9B28-3A8E1D122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11" name="Picture 10" descr="A close-up of a battery&#10;&#10;Description automatically generated">
            <a:extLst>
              <a:ext uri="{FF2B5EF4-FFF2-40B4-BE49-F238E27FC236}">
                <a16:creationId xmlns:a16="http://schemas.microsoft.com/office/drawing/2014/main" id="{194F7911-C6C0-7220-0D7C-020BA16EE1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" y="3079217"/>
            <a:ext cx="8305800" cy="36375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E3164BD-DA03-70FF-50F3-073D1481CBAC}"/>
              </a:ext>
            </a:extLst>
          </p:cNvPr>
          <p:cNvSpPr txBox="1"/>
          <p:nvPr/>
        </p:nvSpPr>
        <p:spPr>
          <a:xfrm>
            <a:off x="7315200" y="5791200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J. </a:t>
            </a:r>
            <a:r>
              <a:rPr lang="en-US" sz="2000" dirty="0" err="1">
                <a:solidFill>
                  <a:schemeClr val="accent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Bian</a:t>
            </a:r>
            <a:r>
              <a:rPr lang="en-US" sz="2000" dirty="0">
                <a:solidFill>
                  <a:schemeClr val="accent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, </a:t>
            </a:r>
            <a:r>
              <a:rPr lang="en-US" sz="2000" i="1" dirty="0">
                <a:solidFill>
                  <a:schemeClr val="accent2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et. al</a:t>
            </a:r>
          </a:p>
        </p:txBody>
      </p:sp>
    </p:spTree>
    <p:extLst>
      <p:ext uri="{BB962C8B-B14F-4D97-AF65-F5344CB8AC3E}">
        <p14:creationId xmlns:p14="http://schemas.microsoft.com/office/powerpoint/2010/main" val="140091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30" grpId="0"/>
      <p:bldP spid="31" grpId="0"/>
      <p:bldP spid="32" grpId="0"/>
      <p:bldP spid="33" grpId="0"/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9E774-34A7-474C-AF62-5CC7DD5252D5}" type="slidenum">
              <a:rPr lang="en-US" b="0">
                <a:latin typeface="Arial Narrow" panose="020B0604020202020204" pitchFamily="34" charset="0"/>
                <a:cs typeface="Arial Narrow" panose="020B0604020202020204" pitchFamily="34" charset="0"/>
              </a:rPr>
              <a:pPr/>
              <a:t>2</a:t>
            </a:fld>
            <a:endParaRPr lang="en-US" b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67417" y="76200"/>
            <a:ext cx="8686800" cy="838200"/>
          </a:xfrm>
        </p:spPr>
        <p:txBody>
          <a:bodyPr/>
          <a:lstStyle/>
          <a:p>
            <a:r>
              <a:rPr lang="en-US" b="1" dirty="0">
                <a:latin typeface="Arial Narrow" panose="020B0604020202020204" pitchFamily="34" charset="0"/>
                <a:cs typeface="Arial Narrow" panose="020B0604020202020204" pitchFamily="34" charset="0"/>
              </a:rPr>
              <a:t>How do we design a HEP experiment?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7417" y="838201"/>
            <a:ext cx="8686800" cy="5334000"/>
          </a:xfrm>
        </p:spPr>
        <p:txBody>
          <a:bodyPr/>
          <a:lstStyle/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Decide on physics goals to accomplish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Determine the capabilities and parameters for an experiment to meet the goals, </a:t>
            </a:r>
            <a:r>
              <a:rPr lang="en-GB" dirty="0">
                <a:latin typeface="Arial Narrow" panose="020B0604020202020204" pitchFamily="34" charset="0"/>
                <a:cs typeface="Arial Narrow" panose="020B0604020202020204" pitchFamily="34" charset="0"/>
              </a:rPr>
              <a:t>taking into account the  background mitigation</a:t>
            </a:r>
            <a:endParaRPr lang="en-US" dirty="0"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Decide on the beam and the best detector technology to meet the parameters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Perform R&amp;D for the beam and the detector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Design and build prototype detectors to test the performance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dirty="0">
                <a:latin typeface="Arial Narrow" panose="020B0604020202020204" pitchFamily="34" charset="0"/>
                <a:cs typeface="Arial Narrow" panose="020B0604020202020204" pitchFamily="34" charset="0"/>
              </a:rPr>
              <a:t>Finalize the design and build the full-scale experiment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</a:rPr>
              <a:t>Nov. 10, 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Arial Narrow" panose="020B0604020202020204" pitchFamily="34" charset="0"/>
                <a:cs typeface="Arial Narrow" panose="020B0604020202020204" pitchFamily="34" charset="0"/>
              </a:rPr>
              <a:t>DAMSA @ PIP-II                      Jaehoon Yu</a:t>
            </a:r>
          </a:p>
        </p:txBody>
      </p:sp>
    </p:spTree>
    <p:extLst>
      <p:ext uri="{BB962C8B-B14F-4D97-AF65-F5344CB8AC3E}">
        <p14:creationId xmlns:p14="http://schemas.microsoft.com/office/powerpoint/2010/main" val="872617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1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3" presetClass="emph" presetSubtype="2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" presetClass="emph" presetSubtype="2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7" dur="20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644"/>
            <a:ext cx="8382000" cy="609600"/>
          </a:xfrm>
        </p:spPr>
        <p:txBody>
          <a:bodyPr/>
          <a:lstStyle/>
          <a:p>
            <a:pPr lvl="0" latinLnBrk="1"/>
            <a:r>
              <a:rPr lang="en-US" b="1" dirty="0"/>
              <a:t>Accelerator Complex in the PIP-II Era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12616"/>
            <a:ext cx="8763000" cy="205175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68"/>
              </a:spcBef>
            </a:pPr>
            <a:r>
              <a:rPr lang="en-US" dirty="0"/>
              <a:t>PIP-II LINAC is the essential first element for DUNE</a:t>
            </a:r>
          </a:p>
          <a:p>
            <a:pPr>
              <a:lnSpc>
                <a:spcPct val="90000"/>
              </a:lnSpc>
              <a:spcBef>
                <a:spcPts val="168"/>
              </a:spcBef>
            </a:pPr>
            <a:r>
              <a:rPr lang="en-US" dirty="0"/>
              <a:t>PIP-II (Proton Improvement Plan – II) provides</a:t>
            </a:r>
          </a:p>
          <a:p>
            <a:pPr lvl="1">
              <a:lnSpc>
                <a:spcPct val="90000"/>
              </a:lnSpc>
              <a:spcBef>
                <a:spcPts val="168"/>
              </a:spcBef>
            </a:pPr>
            <a:r>
              <a:rPr lang="en-US" dirty="0"/>
              <a:t>New SRF LINAC for injection into Booster at 800MeV</a:t>
            </a:r>
          </a:p>
          <a:p>
            <a:pPr lvl="2">
              <a:lnSpc>
                <a:spcPct val="90000"/>
              </a:lnSpc>
              <a:spcBef>
                <a:spcPts val="168"/>
              </a:spcBef>
            </a:pPr>
            <a:r>
              <a:rPr lang="en-US" dirty="0">
                <a:solidFill>
                  <a:srgbClr val="CC00CC"/>
                </a:solidFill>
              </a:rPr>
              <a:t>Total proton current of 2mA which translates up to ~4x10</a:t>
            </a:r>
            <a:r>
              <a:rPr lang="en-US" baseline="30000" dirty="0">
                <a:solidFill>
                  <a:srgbClr val="CC00CC"/>
                </a:solidFill>
              </a:rPr>
              <a:t>23</a:t>
            </a:r>
            <a:r>
              <a:rPr lang="en-US" dirty="0">
                <a:solidFill>
                  <a:srgbClr val="CC00CC"/>
                </a:solidFill>
              </a:rPr>
              <a:t> </a:t>
            </a:r>
            <a:r>
              <a:rPr lang="en-US" dirty="0" err="1">
                <a:solidFill>
                  <a:srgbClr val="CC00CC"/>
                </a:solidFill>
              </a:rPr>
              <a:t>PoT</a:t>
            </a:r>
            <a:r>
              <a:rPr lang="en-US" dirty="0">
                <a:solidFill>
                  <a:srgbClr val="CC00CC"/>
                </a:solidFill>
              </a:rPr>
              <a:t>/</a:t>
            </a:r>
            <a:r>
              <a:rPr lang="en-US" dirty="0" err="1">
                <a:solidFill>
                  <a:srgbClr val="CC00CC"/>
                </a:solidFill>
              </a:rPr>
              <a:t>yr</a:t>
            </a:r>
            <a:endParaRPr lang="en-US" dirty="0">
              <a:solidFill>
                <a:srgbClr val="CC00CC"/>
              </a:solidFill>
            </a:endParaRPr>
          </a:p>
          <a:p>
            <a:pPr lvl="1">
              <a:lnSpc>
                <a:spcPct val="90000"/>
              </a:lnSpc>
              <a:spcBef>
                <a:spcPts val="168"/>
              </a:spcBef>
            </a:pPr>
            <a:r>
              <a:rPr lang="en-US" dirty="0"/>
              <a:t>Booster cycle rates upgraded to 20Hz from current 15Hz </a:t>
            </a:r>
          </a:p>
          <a:p>
            <a:pPr lvl="1">
              <a:lnSpc>
                <a:spcPct val="90000"/>
              </a:lnSpc>
              <a:spcBef>
                <a:spcPts val="168"/>
              </a:spcBef>
            </a:pPr>
            <a:r>
              <a:rPr lang="en-US" dirty="0"/>
              <a:t>Increased proton beam intensity at 8GeV for 1.2MW beam power from main injector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FEAB97BB-883F-1B10-0DFA-2B2EBF43E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635" y="3510844"/>
            <a:ext cx="4908435" cy="2051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90000"/>
              </a:lnSpc>
              <a:spcBef>
                <a:spcPts val="172"/>
              </a:spcBef>
            </a:pPr>
            <a:r>
              <a:rPr lang="en-US" sz="2800" kern="0" dirty="0"/>
              <a:t>PIP-II era begins in </a:t>
            </a:r>
            <a:r>
              <a:rPr lang="en-US" sz="2800" b="1" u="sng" kern="0" dirty="0">
                <a:solidFill>
                  <a:srgbClr val="C00000"/>
                </a:solidFill>
              </a:rPr>
              <a:t>2029</a:t>
            </a:r>
            <a:r>
              <a:rPr lang="en-US" sz="2800" kern="0" dirty="0"/>
              <a:t>, DUNE 2031</a:t>
            </a:r>
          </a:p>
          <a:p>
            <a:pPr lvl="1">
              <a:lnSpc>
                <a:spcPct val="90000"/>
              </a:lnSpc>
              <a:spcBef>
                <a:spcPts val="172"/>
              </a:spcBef>
            </a:pPr>
            <a:r>
              <a:rPr lang="en-US" sz="2400" kern="0" dirty="0"/>
              <a:t>Mu2e (8GeV)</a:t>
            </a:r>
          </a:p>
          <a:p>
            <a:pPr lvl="1">
              <a:lnSpc>
                <a:spcPct val="90000"/>
              </a:lnSpc>
              <a:spcBef>
                <a:spcPts val="172"/>
              </a:spcBef>
            </a:pPr>
            <a:r>
              <a:rPr lang="en-US" sz="2400" kern="0" dirty="0"/>
              <a:t>Fixed target, test beams (120 GeV)</a:t>
            </a:r>
          </a:p>
          <a:p>
            <a:pPr lvl="1">
              <a:lnSpc>
                <a:spcPct val="90000"/>
              </a:lnSpc>
              <a:spcBef>
                <a:spcPts val="172"/>
              </a:spcBef>
            </a:pPr>
            <a:r>
              <a:rPr lang="en-US" sz="2400" kern="0" dirty="0"/>
              <a:t>0.8 GeV beam available for other exp, </a:t>
            </a:r>
            <a:r>
              <a:rPr lang="en-US" sz="2400" kern="0" dirty="0" err="1"/>
              <a:t>eg.</a:t>
            </a:r>
            <a:r>
              <a:rPr lang="en-US" sz="2400" kern="0" dirty="0"/>
              <a:t> with PAR and may be other options for beam dump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F6A681-0373-2CB2-1E31-9002C0334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7324" y="3257804"/>
            <a:ext cx="4376677" cy="283819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58648B4-281B-F20C-9C58-6963D3C375ED}"/>
              </a:ext>
            </a:extLst>
          </p:cNvPr>
          <p:cNvCxnSpPr>
            <a:cxnSpLocks/>
          </p:cNvCxnSpPr>
          <p:nvPr/>
        </p:nvCxnSpPr>
        <p:spPr>
          <a:xfrm flipV="1">
            <a:off x="4114800" y="3906551"/>
            <a:ext cx="2977376" cy="19608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3842142-F4A9-3AAF-DD35-8825543C1A9A}"/>
              </a:ext>
            </a:extLst>
          </p:cNvPr>
          <p:cNvSpPr txBox="1"/>
          <p:nvPr/>
        </p:nvSpPr>
        <p:spPr>
          <a:xfrm>
            <a:off x="5811651" y="6088123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B. </a:t>
            </a:r>
            <a:r>
              <a:rPr lang="en-US" sz="1800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Flauger</a:t>
            </a:r>
            <a:endParaRPr lang="en-US" sz="18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E9E6EB-3AED-342D-D6FF-1EB54B343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EA60DE-1759-E849-A5CF-6A3E1BD29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6BED08-F813-0890-007E-6D113A450FCA}"/>
              </a:ext>
            </a:extLst>
          </p:cNvPr>
          <p:cNvSpPr txBox="1"/>
          <p:nvPr/>
        </p:nvSpPr>
        <p:spPr>
          <a:xfrm>
            <a:off x="7219463" y="4075057"/>
            <a:ext cx="1289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40FF"/>
                </a:solidFill>
                <a:latin typeface="+mj-lt"/>
              </a:rPr>
              <a:t>TeV</a:t>
            </a:r>
            <a:r>
              <a:rPr lang="en-US" b="1" dirty="0">
                <a:solidFill>
                  <a:srgbClr val="FF40FF"/>
                </a:solidFill>
                <a:latin typeface="+mj-lt"/>
              </a:rPr>
              <a:t> Field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D7C9B32-D51C-1F17-999A-C2DBB5E49D4A}"/>
              </a:ext>
            </a:extLst>
          </p:cNvPr>
          <p:cNvSpPr/>
          <p:nvPr/>
        </p:nvSpPr>
        <p:spPr bwMode="auto">
          <a:xfrm>
            <a:off x="6781800" y="3376582"/>
            <a:ext cx="701047" cy="783775"/>
          </a:xfrm>
          <a:prstGeom prst="ellipse">
            <a:avLst/>
          </a:prstGeom>
          <a:noFill/>
          <a:ln w="57150" cap="flat" cmpd="sng" algn="ctr">
            <a:solidFill>
              <a:srgbClr val="FF4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69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9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9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4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85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2" grpId="0" uiExpand="1" build="p"/>
      <p:bldP spid="10" grpId="0"/>
      <p:bldP spid="7" grpId="0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37259" y="152400"/>
            <a:ext cx="8534400" cy="609600"/>
          </a:xfrm>
        </p:spPr>
        <p:txBody>
          <a:bodyPr/>
          <a:lstStyle/>
          <a:p>
            <a:pPr lvl="0" latinLnBrk="1"/>
            <a:r>
              <a:rPr lang="en-US" sz="6600" b="1" dirty="0"/>
              <a:t>The three key elements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1534" y="1219200"/>
            <a:ext cx="8705850" cy="50292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4800" dirty="0"/>
              <a:t>The beam</a:t>
            </a:r>
          </a:p>
          <a:p>
            <a:pPr algn="ctr">
              <a:lnSpc>
                <a:spcPct val="90000"/>
              </a:lnSpc>
            </a:pPr>
            <a:endParaRPr lang="en-US" sz="4800" dirty="0"/>
          </a:p>
          <a:p>
            <a:pPr algn="ctr">
              <a:lnSpc>
                <a:spcPct val="90000"/>
              </a:lnSpc>
            </a:pPr>
            <a:r>
              <a:rPr lang="en-US" sz="4800" dirty="0"/>
              <a:t>The dump</a:t>
            </a:r>
          </a:p>
          <a:p>
            <a:pPr algn="ctr">
              <a:lnSpc>
                <a:spcPct val="90000"/>
              </a:lnSpc>
            </a:pPr>
            <a:endParaRPr lang="en-US" sz="4800" dirty="0"/>
          </a:p>
          <a:p>
            <a:pPr algn="ctr">
              <a:lnSpc>
                <a:spcPct val="90000"/>
              </a:lnSpc>
            </a:pPr>
            <a:r>
              <a:rPr lang="en-US" sz="4800" dirty="0"/>
              <a:t>The detector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31250CC-D6C9-C52F-4B53-9E9A325C5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8B4B2E-00C9-EB3F-69F5-4D7F1696D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4EAA23-4DFF-B583-F8AF-0D503C41E4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1021" y="1219200"/>
            <a:ext cx="870585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4800" kern="0" dirty="0"/>
              <a:t>The bad</a:t>
            </a:r>
          </a:p>
          <a:p>
            <a:pPr algn="ctr">
              <a:lnSpc>
                <a:spcPct val="90000"/>
              </a:lnSpc>
            </a:pPr>
            <a:endParaRPr lang="en-US" sz="4800" kern="0" dirty="0"/>
          </a:p>
          <a:p>
            <a:pPr algn="ctr">
              <a:lnSpc>
                <a:spcPct val="90000"/>
              </a:lnSpc>
            </a:pPr>
            <a:r>
              <a:rPr lang="en-US" sz="4800" kern="0" dirty="0"/>
              <a:t>The ugly</a:t>
            </a:r>
          </a:p>
          <a:p>
            <a:pPr algn="ctr">
              <a:lnSpc>
                <a:spcPct val="90000"/>
              </a:lnSpc>
            </a:pPr>
            <a:endParaRPr lang="en-US" sz="4800" kern="0" dirty="0"/>
          </a:p>
          <a:p>
            <a:pPr algn="ctr">
              <a:lnSpc>
                <a:spcPct val="90000"/>
              </a:lnSpc>
            </a:pPr>
            <a:r>
              <a:rPr lang="en-US" sz="4800" kern="0" dirty="0"/>
              <a:t>The good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306D52-9DD8-42E2-FC19-7D0437765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322" y="4511122"/>
            <a:ext cx="1679022" cy="16790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51E767-A2F6-237C-83DE-646343435C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322" y="2725461"/>
            <a:ext cx="1679022" cy="16790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144967-34D9-F2F8-E5DA-F80D3A0BCA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2322" y="939800"/>
            <a:ext cx="1679022" cy="167902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9834327-5FF7-E85E-F508-1A55DD5CAA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742" y="1464433"/>
            <a:ext cx="2775857" cy="3886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30F16EE-4FD9-38A5-C779-183DA5C4BB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468" y="1464433"/>
            <a:ext cx="2690132" cy="382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05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5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5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6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4" grpId="0" uiExpand="1" build="p"/>
      <p:bldP spid="4" grpId="1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Requirements – The Beam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9550" y="615244"/>
            <a:ext cx="8705850" cy="563315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PIP-II LINAC’s 800MeV beam energy enables access to the tangible ALP mass range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With much reduced neutrino backgrounds</a:t>
            </a:r>
          </a:p>
          <a:p>
            <a:pPr>
              <a:lnSpc>
                <a:spcPct val="90000"/>
              </a:lnSpc>
            </a:pPr>
            <a:r>
              <a:rPr lang="en-US" dirty="0"/>
              <a:t>PIP-II LINAC CW beam characteristics (total proton current: </a:t>
            </a:r>
            <a:r>
              <a:rPr lang="en-US" b="1" dirty="0">
                <a:solidFill>
                  <a:srgbClr val="FF0000"/>
                </a:solidFill>
              </a:rPr>
              <a:t>2mA</a:t>
            </a:r>
            <a:r>
              <a:rPr lang="en-US" dirty="0"/>
              <a:t>)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Bunch length: 1ns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</a:t>
            </a:r>
            <a:r>
              <a:rPr lang="en-US" baseline="-25000" dirty="0"/>
              <a:t>p</a:t>
            </a:r>
            <a:r>
              <a:rPr lang="en-US" dirty="0"/>
              <a:t>/bunch : 8x10</a:t>
            </a:r>
            <a:r>
              <a:rPr lang="en-US" baseline="30000" dirty="0"/>
              <a:t>7</a:t>
            </a:r>
            <a:r>
              <a:rPr lang="en-US" dirty="0"/>
              <a:t> p/bunch (~4x10</a:t>
            </a:r>
            <a:r>
              <a:rPr lang="en-US" baseline="30000" dirty="0"/>
              <a:t>23</a:t>
            </a:r>
            <a:r>
              <a:rPr lang="en-US" dirty="0"/>
              <a:t> p/</a:t>
            </a:r>
            <a:r>
              <a:rPr lang="en-US" dirty="0" err="1"/>
              <a:t>yr</a:t>
            </a:r>
            <a:r>
              <a:rPr lang="en-US" dirty="0"/>
              <a:t>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Bunch spacing: 6.2ns</a:t>
            </a:r>
          </a:p>
          <a:p>
            <a:pPr>
              <a:lnSpc>
                <a:spcPct val="90000"/>
              </a:lnSpc>
            </a:pPr>
            <a:r>
              <a:rPr lang="en-US" dirty="0"/>
              <a:t>Can chop the bunches to mimic pulsed beam structure &amp; raster the beam for dump thermal considerations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Studies show that the intended physics reach can be accomplished even w/ 10% of the LINAC proton intensity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31250CC-D6C9-C52F-4B53-9E9A325C5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8B4B2E-00C9-EB3F-69F5-4D7F1696D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1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8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23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644"/>
            <a:ext cx="8077200" cy="609600"/>
          </a:xfrm>
        </p:spPr>
        <p:txBody>
          <a:bodyPr/>
          <a:lstStyle/>
          <a:p>
            <a:pPr lvl="0" latinLnBrk="1"/>
            <a:r>
              <a:rPr lang="en-US" b="1" dirty="0"/>
              <a:t>DAMSA Requirements – The Dump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632176"/>
            <a:ext cx="8610600" cy="554002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What material on what depth would be most optimal?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Produce most photons per unit length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Produce least number of neutrons out the dump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Absorb most particles per unit length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Maintain short distance (~1m) to the detector</a:t>
            </a:r>
          </a:p>
          <a:p>
            <a:pPr>
              <a:lnSpc>
                <a:spcPct val="90000"/>
              </a:lnSpc>
            </a:pPr>
            <a:r>
              <a:rPr lang="en-US" dirty="0"/>
              <a:t>GEANT4 based study shows 1m diameter, 1m long cylindrical shape tungsten dump (~10 nuclear interaction lengths) produces most photons and absorb ~99.995% 600MeV protons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Neutrons produce additional photons in the dump, providing additional source for ALP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Charged </a:t>
            </a:r>
            <a:r>
              <a:rPr lang="en-US" dirty="0" err="1"/>
              <a:t>pions</a:t>
            </a:r>
            <a:r>
              <a:rPr lang="en-US" dirty="0"/>
              <a:t> get observed in the dump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35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24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DAMSA Requirements – The Detector 1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15244"/>
            <a:ext cx="8839200" cy="555695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What detector capabilities are needed to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Capture as many ALP’s as possible in as wide a mass range as possible</a:t>
            </a:r>
          </a:p>
          <a:p>
            <a:pPr lvl="2">
              <a:lnSpc>
                <a:spcPct val="90000"/>
              </a:lnSpc>
            </a:pPr>
            <a:r>
              <a:rPr lang="en-US" sz="2000" b="1" u="sng" dirty="0">
                <a:solidFill>
                  <a:srgbClr val="FF0000"/>
                </a:solidFill>
              </a:rPr>
              <a:t>Higher mass, high coupling </a:t>
            </a:r>
            <a:r>
              <a:rPr lang="en-US" sz="2000" dirty="0"/>
              <a:t>ALP’s have </a:t>
            </a:r>
            <a:r>
              <a:rPr lang="en-US" sz="2000" b="1" u="sng" dirty="0">
                <a:solidFill>
                  <a:srgbClr val="FF0000"/>
                </a:solidFill>
              </a:rPr>
              <a:t>shorter lifetime </a:t>
            </a:r>
            <a:r>
              <a:rPr lang="en-US" sz="2000" dirty="0">
                <a:sym typeface="Wingdings" pitchFamily="2" charset="2"/>
              </a:rPr>
              <a:t> Need to be able to capture two photons from the ALP decays upstream of the detector</a:t>
            </a:r>
            <a:endParaRPr lang="en-US" sz="2000" dirty="0"/>
          </a:p>
          <a:p>
            <a:pPr lvl="2">
              <a:lnSpc>
                <a:spcPct val="90000"/>
              </a:lnSpc>
            </a:pPr>
            <a:r>
              <a:rPr lang="en-US" sz="2000" b="1" u="sng" dirty="0">
                <a:solidFill>
                  <a:srgbClr val="FF0000"/>
                </a:solidFill>
              </a:rPr>
              <a:t>Lower mass, low coupling </a:t>
            </a:r>
            <a:r>
              <a:rPr lang="en-US" sz="2000" dirty="0"/>
              <a:t>ALP’s </a:t>
            </a:r>
            <a:r>
              <a:rPr lang="en-US" sz="2000" b="1" u="sng" dirty="0">
                <a:solidFill>
                  <a:srgbClr val="FF0000"/>
                </a:solidFill>
              </a:rPr>
              <a:t>live longer </a:t>
            </a:r>
            <a:r>
              <a:rPr lang="en-US" sz="2000" dirty="0">
                <a:sym typeface="Wingdings" pitchFamily="2" charset="2"/>
              </a:rPr>
              <a:t> Allow them to decay and interact in the detector and capture decay products upstream of the detector as much as possible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Reject accidental backgrounds from neutron spallation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Minimize the materials upstream of the detector for neutron interactions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Place a large decay volume in vacuum to fill the gap between the dump and the detector </a:t>
            </a:r>
            <a:r>
              <a:rPr lang="en-US" sz="2800" dirty="0">
                <a:sym typeface="Wingdings" pitchFamily="2" charset="2"/>
              </a:rPr>
              <a:t> Extends effective detector range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/>
              <a:t>Allows higher mass ALPs to decay </a:t>
            </a:r>
            <a:r>
              <a:rPr lang="en-US" sz="2400" dirty="0">
                <a:sym typeface="Wingdings" pitchFamily="2" charset="2"/>
              </a:rPr>
              <a:t> giving clear vertices where the two final state photons originate from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Neutron interactions confined to the decay chamber walls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630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6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3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25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DAMSA Requirements – The Detector 2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13623"/>
            <a:ext cx="8991600" cy="555695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What are other possible ways to further reduce the background from neutron spallation? </a:t>
            </a:r>
            <a:r>
              <a:rPr lang="en-US" sz="2800" dirty="0">
                <a:sym typeface="Wingdings" pitchFamily="2" charset="2"/>
              </a:rPr>
              <a:t> Aim to reduce by order &gt;=10</a:t>
            </a:r>
            <a:r>
              <a:rPr lang="en-US" sz="2800" baseline="30000" dirty="0">
                <a:sym typeface="Wingdings" pitchFamily="2" charset="2"/>
              </a:rPr>
              <a:t>10</a:t>
            </a:r>
            <a:r>
              <a:rPr lang="en-US" sz="2800" dirty="0">
                <a:sym typeface="Wingdings" pitchFamily="2" charset="2"/>
              </a:rPr>
              <a:t> 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Leverage the speed of the neutrons  Neutrons are 10 – 1000 times heavier than the ALPs, thus for the given momentum, the a</a:t>
            </a:r>
            <a:r>
              <a:rPr lang="en-US" sz="2400" dirty="0"/>
              <a:t>rrival time of the neutron induced photon accidentals would be slower than that of the ALP’s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Arrival time difference between the two photons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Leverage the distance of closest approach of the two photon traces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Require the traceback of the overlapping two photon momentum sum point the dump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794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8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8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26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DAMSA Detector – The </a:t>
            </a:r>
            <a:r>
              <a:rPr lang="en-US" b="1" dirty="0">
                <a:latin typeface="Symbol" pitchFamily="2" charset="2"/>
              </a:rPr>
              <a:t>g</a:t>
            </a:r>
            <a:r>
              <a:rPr lang="en-US" b="1" dirty="0"/>
              <a:t> pair traceback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647" y="676603"/>
            <a:ext cx="3987944" cy="17381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Require two photon track trace back position be inside the dump perimeter</a:t>
            </a:r>
            <a:endParaRPr lang="en-US" sz="2400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2x10</a:t>
            </a:r>
            <a:r>
              <a:rPr lang="en-US" sz="2800" baseline="30000" dirty="0">
                <a:sym typeface="Wingdings" pitchFamily="2" charset="2"/>
              </a:rPr>
              <a:t>-2</a:t>
            </a:r>
            <a:r>
              <a:rPr lang="en-US" sz="2800" dirty="0">
                <a:sym typeface="Wingdings" pitchFamily="2" charset="2"/>
              </a:rPr>
              <a:t> of </a:t>
            </a:r>
            <a:r>
              <a:rPr lang="en-US" sz="2800" dirty="0">
                <a:latin typeface="Symbol" pitchFamily="2" charset="2"/>
                <a:sym typeface="Wingdings" pitchFamily="2" charset="2"/>
              </a:rPr>
              <a:t>g</a:t>
            </a:r>
            <a:r>
              <a:rPr lang="en-US" sz="2800" dirty="0">
                <a:sym typeface="Wingdings" pitchFamily="2" charset="2"/>
              </a:rPr>
              <a:t> pairs remain</a:t>
            </a:r>
          </a:p>
          <a:p>
            <a:pPr marL="0" indent="0">
              <a:lnSpc>
                <a:spcPct val="90000"/>
              </a:lnSpc>
              <a:buNone/>
            </a:pPr>
            <a:endParaRPr lang="en-US" sz="2800" dirty="0">
              <a:sym typeface="Wingdings" pitchFamily="2" charset="2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9" name="Picture 8" descr="A picture containing text, sky, map&#10;&#10;Description automatically generated">
            <a:extLst>
              <a:ext uri="{FF2B5EF4-FFF2-40B4-BE49-F238E27FC236}">
                <a16:creationId xmlns:a16="http://schemas.microsoft.com/office/drawing/2014/main" id="{C313F395-023B-D743-B811-9859E137F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791" y="609600"/>
            <a:ext cx="4315009" cy="232591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2C288C8-0898-F444-9565-E7A161CD7550}"/>
              </a:ext>
            </a:extLst>
          </p:cNvPr>
          <p:cNvGrpSpPr/>
          <p:nvPr/>
        </p:nvGrpSpPr>
        <p:grpSpPr>
          <a:xfrm>
            <a:off x="152401" y="2590800"/>
            <a:ext cx="4540762" cy="3481503"/>
            <a:chOff x="152401" y="2590800"/>
            <a:chExt cx="4540762" cy="348150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7523CAD-E873-BE42-A713-8E1B1F1A03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2401" y="2590800"/>
              <a:ext cx="4540762" cy="348150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BD7298F-AEA8-0140-A3F4-907491AD64CF}"/>
                </a:ext>
              </a:extLst>
            </p:cNvPr>
            <p:cNvSpPr txBox="1"/>
            <p:nvPr/>
          </p:nvSpPr>
          <p:spPr>
            <a:xfrm>
              <a:off x="785782" y="2701504"/>
              <a:ext cx="142378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+mj-lt"/>
                </a:rPr>
                <a:t>Before cut </a:t>
              </a:r>
            </a:p>
            <a:p>
              <a:r>
                <a:rPr lang="en-US" dirty="0">
                  <a:latin typeface="+mj-lt"/>
                </a:rPr>
                <a:t>in unit of m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0ED3548-9026-9A47-B2C6-CA8241346327}"/>
              </a:ext>
            </a:extLst>
          </p:cNvPr>
          <p:cNvGrpSpPr/>
          <p:nvPr/>
        </p:nvGrpSpPr>
        <p:grpSpPr>
          <a:xfrm>
            <a:off x="4879427" y="2826603"/>
            <a:ext cx="4127938" cy="3245699"/>
            <a:chOff x="4879427" y="2826603"/>
            <a:chExt cx="4127938" cy="324569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47E8926-9135-6C43-A9B3-E5A6F5F355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79427" y="3063873"/>
              <a:ext cx="4127938" cy="300842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48D98D0-E076-F34B-B9D2-75D8E755F770}"/>
                </a:ext>
              </a:extLst>
            </p:cNvPr>
            <p:cNvSpPr txBox="1"/>
            <p:nvPr/>
          </p:nvSpPr>
          <p:spPr>
            <a:xfrm>
              <a:off x="5307576" y="2826603"/>
              <a:ext cx="155042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+mj-lt"/>
                </a:rPr>
                <a:t>After cut</a:t>
              </a:r>
            </a:p>
            <a:p>
              <a:r>
                <a:rPr lang="en-US" dirty="0">
                  <a:latin typeface="+mj-lt"/>
                </a:rPr>
                <a:t>in unit of cm</a:t>
              </a:r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B7B5CB5-4F81-394A-BC67-A6A0568B1B06}"/>
              </a:ext>
            </a:extLst>
          </p:cNvPr>
          <p:cNvCxnSpPr>
            <a:cxnSpLocks/>
          </p:cNvCxnSpPr>
          <p:nvPr/>
        </p:nvCxnSpPr>
        <p:spPr bwMode="auto">
          <a:xfrm>
            <a:off x="3886200" y="1371600"/>
            <a:ext cx="1676400" cy="524203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7147BE2-B98A-1C4E-94D2-F7E77B31CA3B}"/>
              </a:ext>
            </a:extLst>
          </p:cNvPr>
          <p:cNvGrpSpPr/>
          <p:nvPr/>
        </p:nvGrpSpPr>
        <p:grpSpPr>
          <a:xfrm>
            <a:off x="6410316" y="3352800"/>
            <a:ext cx="533080" cy="2133600"/>
            <a:chOff x="6410316" y="3352800"/>
            <a:chExt cx="533080" cy="2133600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4DA1C21-6A74-9D4D-902F-2CC149475CB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943396" y="3352800"/>
              <a:ext cx="0" cy="2133600"/>
            </a:xfrm>
            <a:prstGeom prst="straightConnector1">
              <a:avLst/>
            </a:prstGeom>
            <a:noFill/>
            <a:ln w="730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5EC9F7A-24EC-D940-BC04-C2124930C07F}"/>
                </a:ext>
              </a:extLst>
            </p:cNvPr>
            <p:cNvSpPr txBox="1"/>
            <p:nvPr/>
          </p:nvSpPr>
          <p:spPr>
            <a:xfrm rot="16010976">
              <a:off x="6119211" y="4188768"/>
              <a:ext cx="1043876" cy="461665"/>
            </a:xfrm>
            <a:prstGeom prst="rect">
              <a:avLst/>
            </a:prstGeom>
            <a:solidFill>
              <a:srgbClr val="EFFFAE">
                <a:alpha val="6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+mj-lt"/>
                </a:rPr>
                <a:t>100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3611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27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DAMSA Requirements – The Detector 2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13623"/>
            <a:ext cx="8991600" cy="555695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What are other possible ways to further reduce the background from neutron spallation? </a:t>
            </a:r>
            <a:r>
              <a:rPr lang="en-US" sz="2800" dirty="0">
                <a:sym typeface="Wingdings" pitchFamily="2" charset="2"/>
              </a:rPr>
              <a:t> Aim to reduce by order &gt;=10</a:t>
            </a:r>
            <a:r>
              <a:rPr lang="en-US" sz="2800" baseline="30000" dirty="0">
                <a:sym typeface="Wingdings" pitchFamily="2" charset="2"/>
              </a:rPr>
              <a:t>10</a:t>
            </a:r>
            <a:r>
              <a:rPr lang="en-US" sz="2800" dirty="0">
                <a:sym typeface="Wingdings" pitchFamily="2" charset="2"/>
              </a:rPr>
              <a:t> </a:t>
            </a: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Leverage the speed of the neutrons  Neutrons are 10 – 1000 times heavier than the ALPs, thus for the given momentum, the a</a:t>
            </a:r>
            <a:r>
              <a:rPr lang="en-US" sz="2400" dirty="0"/>
              <a:t>rrival time of the neutron induced photon accidentals would be slower than that of the ALP’s and randomer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Arrival time difference between the two photons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Leverage the distance of closest approach of the two photon traces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Require the traceback of the overlapping two photon momentum sum point the dump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Invariant mass of the two photon momenta be within the interested mass range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Large number of photons from neutrons at low kinetic energy </a:t>
            </a:r>
            <a:r>
              <a:rPr lang="en-US" sz="2800" dirty="0">
                <a:sym typeface="Wingdings" pitchFamily="2" charset="2"/>
              </a:rPr>
              <a:t> Require the photon energy to be greater than 15 MeV (we can drive all the way up to 100MeV!!)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9152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E9818D29-38A3-BE49-A2A7-6917D3BD52B1}"/>
              </a:ext>
            </a:extLst>
          </p:cNvPr>
          <p:cNvGrpSpPr/>
          <p:nvPr/>
        </p:nvGrpSpPr>
        <p:grpSpPr>
          <a:xfrm>
            <a:off x="4371887" y="446799"/>
            <a:ext cx="4624968" cy="3054350"/>
            <a:chOff x="4371887" y="446799"/>
            <a:chExt cx="4624968" cy="3054350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B4DEA112-9AE6-FB46-8B7F-4551122E9E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1887" y="446799"/>
              <a:ext cx="4624968" cy="305435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E50DCAA-69A4-3647-BCE4-2BB56D74BAA6}"/>
                </a:ext>
              </a:extLst>
            </p:cNvPr>
            <p:cNvSpPr txBox="1"/>
            <p:nvPr/>
          </p:nvSpPr>
          <p:spPr>
            <a:xfrm>
              <a:off x="4953000" y="683232"/>
              <a:ext cx="12250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+mj-lt"/>
                </a:rPr>
                <a:t>All photons</a:t>
              </a:r>
            </a:p>
          </p:txBody>
        </p:sp>
      </p:grp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28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DAMSA Detector Study </a:t>
            </a:r>
            <a:r>
              <a:rPr lang="en-US" b="1" dirty="0" err="1"/>
              <a:t>E</a:t>
            </a:r>
            <a:r>
              <a:rPr lang="en-US" b="1" baseline="-25000" dirty="0" err="1">
                <a:latin typeface="Symbol" pitchFamily="2" charset="2"/>
              </a:rPr>
              <a:t>g</a:t>
            </a:r>
            <a:r>
              <a:rPr lang="en-US" b="1" dirty="0"/>
              <a:t> Cut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33400"/>
            <a:ext cx="4138032" cy="5664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Geometry implemented in GEANT4</a:t>
            </a:r>
          </a:p>
          <a:p>
            <a:pPr>
              <a:lnSpc>
                <a:spcPct val="90000"/>
              </a:lnSpc>
            </a:pPr>
            <a:r>
              <a:rPr lang="en-US" dirty="0"/>
              <a:t>10</a:t>
            </a:r>
            <a:r>
              <a:rPr lang="en-US" baseline="30000" dirty="0"/>
              <a:t>8</a:t>
            </a:r>
            <a:r>
              <a:rPr lang="en-US" dirty="0"/>
              <a:t> 600MeV protons injected to dump</a:t>
            </a:r>
          </a:p>
          <a:p>
            <a:pPr>
              <a:lnSpc>
                <a:spcPct val="90000"/>
              </a:lnSpc>
            </a:pPr>
            <a:r>
              <a:rPr lang="en-US" dirty="0"/>
              <a:t>260k neutrons enter the decay chamber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2.6x10</a:t>
            </a:r>
            <a:r>
              <a:rPr lang="en-US" sz="2400" baseline="30000" dirty="0"/>
              <a:t>-3</a:t>
            </a:r>
            <a:r>
              <a:rPr lang="en-US" sz="2400" dirty="0"/>
              <a:t> n/p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1.6x10</a:t>
            </a:r>
            <a:r>
              <a:rPr lang="en-US" sz="2800" baseline="30000" dirty="0"/>
              <a:t>6</a:t>
            </a:r>
            <a:r>
              <a:rPr lang="en-US" sz="2800" dirty="0"/>
              <a:t> </a:t>
            </a:r>
            <a:r>
              <a:rPr lang="en-US" sz="2800" dirty="0">
                <a:latin typeface="Symbol" pitchFamily="2" charset="2"/>
              </a:rPr>
              <a:t>g</a:t>
            </a:r>
            <a:r>
              <a:rPr lang="en-US" sz="2800" dirty="0"/>
              <a:t> produced from n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3.2</a:t>
            </a:r>
            <a:r>
              <a:rPr lang="en-US" sz="2800" dirty="0"/>
              <a:t>x10</a:t>
            </a:r>
            <a:r>
              <a:rPr lang="en-US" sz="2800" baseline="30000" dirty="0"/>
              <a:t>3</a:t>
            </a:r>
            <a:r>
              <a:rPr lang="en-US" sz="2800" dirty="0"/>
              <a:t> </a:t>
            </a:r>
            <a:r>
              <a:rPr lang="en-US" sz="2800" dirty="0">
                <a:latin typeface="Symbol" pitchFamily="2" charset="2"/>
              </a:rPr>
              <a:t>g </a:t>
            </a:r>
            <a:r>
              <a:rPr lang="en-US" sz="2800" dirty="0"/>
              <a:t>with E&gt;5MeV </a:t>
            </a:r>
            <a:r>
              <a:rPr lang="en-US" sz="2800" dirty="0">
                <a:sym typeface="Wingdings" pitchFamily="2" charset="2"/>
              </a:rPr>
              <a:t> ~1k enter the detector fiducial volume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5.1x10</a:t>
            </a:r>
            <a:r>
              <a:rPr lang="en-US" sz="2800" baseline="30000" dirty="0"/>
              <a:t>5</a:t>
            </a:r>
            <a:r>
              <a:rPr lang="en-US" sz="2800" dirty="0"/>
              <a:t> </a:t>
            </a:r>
            <a:r>
              <a:rPr lang="en-US" sz="2800" dirty="0">
                <a:latin typeface="Symbol" pitchFamily="2" charset="2"/>
              </a:rPr>
              <a:t>g-</a:t>
            </a:r>
            <a:r>
              <a:rPr lang="en-US" sz="2800" dirty="0"/>
              <a:t>pair combination possible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47D09B-B814-4744-A682-0973248C5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7844" y="3581400"/>
            <a:ext cx="4533756" cy="26162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AF9616D-0788-7C4E-9949-38E93C523FAC}"/>
              </a:ext>
            </a:extLst>
          </p:cNvPr>
          <p:cNvSpPr txBox="1"/>
          <p:nvPr/>
        </p:nvSpPr>
        <p:spPr>
          <a:xfrm>
            <a:off x="4876800" y="3540234"/>
            <a:ext cx="1127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FF0000"/>
                </a:solidFill>
                <a:latin typeface="+mj-lt"/>
              </a:rPr>
              <a:t>E</a:t>
            </a:r>
            <a:r>
              <a:rPr lang="en-US" sz="2000" baseline="-25000" dirty="0" err="1">
                <a:solidFill>
                  <a:srgbClr val="FF0000"/>
                </a:solidFill>
                <a:latin typeface="Symbol" pitchFamily="2" charset="2"/>
              </a:rPr>
              <a:t>g</a:t>
            </a:r>
            <a:r>
              <a:rPr lang="en-US" sz="2000" dirty="0">
                <a:solidFill>
                  <a:srgbClr val="FF0000"/>
                </a:solidFill>
                <a:latin typeface="+mj-lt"/>
              </a:rPr>
              <a:t>&gt;5MeV </a:t>
            </a:r>
          </a:p>
        </p:txBody>
      </p:sp>
    </p:spTree>
    <p:extLst>
      <p:ext uri="{BB962C8B-B14F-4D97-AF65-F5344CB8AC3E}">
        <p14:creationId xmlns:p14="http://schemas.microsoft.com/office/powerpoint/2010/main" val="152099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5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29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839200" cy="609600"/>
          </a:xfrm>
        </p:spPr>
        <p:txBody>
          <a:bodyPr/>
          <a:lstStyle/>
          <a:p>
            <a:pPr lvl="0" latinLnBrk="1"/>
            <a:r>
              <a:rPr lang="en-US" sz="4000" b="1" dirty="0"/>
              <a:t>Neutron Background Reduction Summary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8753B0-D5A9-1764-F401-7CFD68DBEAE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381000" y="824276"/>
            <a:ext cx="6838560" cy="5450400"/>
          </a:xfrm>
          <a:prstGeom prst="rect">
            <a:avLst/>
          </a:prstGeom>
          <a:ln w="0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7F934B7-F719-5854-F2B7-583A2E130CD3}"/>
              </a:ext>
            </a:extLst>
          </p:cNvPr>
          <p:cNvSpPr txBox="1"/>
          <p:nvPr/>
        </p:nvSpPr>
        <p:spPr>
          <a:xfrm>
            <a:off x="6956659" y="3131403"/>
            <a:ext cx="2148831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neutron-induced photons are reduced by (1 / 2.74e-5) = </a:t>
            </a:r>
            <a:r>
              <a:rPr lang="en-US" sz="1600" b="1" dirty="0">
                <a:solidFill>
                  <a:srgbClr val="FF0000"/>
                </a:solidFill>
              </a:rPr>
              <a:t>3.6e-6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C79E038-8E36-6CFE-BB51-EC9E60BF4599}"/>
              </a:ext>
            </a:extLst>
          </p:cNvPr>
          <p:cNvCxnSpPr>
            <a:cxnSpLocks/>
          </p:cNvCxnSpPr>
          <p:nvPr/>
        </p:nvCxnSpPr>
        <p:spPr>
          <a:xfrm>
            <a:off x="6629400" y="3159652"/>
            <a:ext cx="0" cy="779647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ABCF7C5-3DC4-7EBE-4C43-CDDE7180C7B5}"/>
              </a:ext>
            </a:extLst>
          </p:cNvPr>
          <p:cNvSpPr txBox="1"/>
          <p:nvPr/>
        </p:nvSpPr>
        <p:spPr>
          <a:xfrm>
            <a:off x="5903859" y="5068849"/>
            <a:ext cx="344541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B99F01-6403-DD42-C6D5-EC941E420CE6}"/>
              </a:ext>
            </a:extLst>
          </p:cNvPr>
          <p:cNvSpPr txBox="1"/>
          <p:nvPr/>
        </p:nvSpPr>
        <p:spPr>
          <a:xfrm>
            <a:off x="6958265" y="4837093"/>
            <a:ext cx="2147225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rgbClr val="FF0000"/>
                </a:solidFill>
              </a:rPr>
              <a:t>Overall rejection factors </a:t>
            </a:r>
            <a:br>
              <a:rPr lang="en-US" altLang="ko-KR" sz="1400" b="1" dirty="0">
                <a:solidFill>
                  <a:srgbClr val="FF0000"/>
                </a:solidFill>
              </a:rPr>
            </a:br>
            <a:r>
              <a:rPr lang="en-US" altLang="ko-KR" sz="1400" b="1" dirty="0">
                <a:solidFill>
                  <a:srgbClr val="FF0000"/>
                </a:solidFill>
              </a:rPr>
              <a:t>1.92e-7</a:t>
            </a:r>
            <a:br>
              <a:rPr lang="en-US" altLang="ko-KR" sz="1400" b="1" dirty="0">
                <a:solidFill>
                  <a:srgbClr val="FF0000"/>
                </a:solidFill>
              </a:rPr>
            </a:br>
            <a:r>
              <a:rPr lang="en-US" sz="1400" b="1" dirty="0">
                <a:solidFill>
                  <a:srgbClr val="FF0000"/>
                </a:solidFill>
              </a:rPr>
              <a:t>9.51e-9</a:t>
            </a:r>
            <a:r>
              <a:rPr lang="en-US" sz="1400" dirty="0"/>
              <a:t> </a:t>
            </a:r>
            <a:br>
              <a:rPr lang="en-US" sz="1400" dirty="0"/>
            </a:br>
            <a:r>
              <a:rPr lang="en-US" sz="1400" b="1" dirty="0">
                <a:solidFill>
                  <a:srgbClr val="FF0000"/>
                </a:solidFill>
              </a:rPr>
              <a:t>1.54e-10</a:t>
            </a:r>
            <a:endParaRPr lang="en-US" sz="14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D6CAF21-04A3-6633-A84C-81B28958CCF0}"/>
              </a:ext>
            </a:extLst>
          </p:cNvPr>
          <p:cNvCxnSpPr>
            <a:cxnSpLocks/>
            <a:endCxn id="13" idx="3"/>
          </p:cNvCxnSpPr>
          <p:nvPr/>
        </p:nvCxnSpPr>
        <p:spPr>
          <a:xfrm flipV="1">
            <a:off x="5812857" y="5314147"/>
            <a:ext cx="3292633" cy="47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F88E56C-9892-35E1-AB08-2E7BB077BBE5}"/>
              </a:ext>
            </a:extLst>
          </p:cNvPr>
          <p:cNvCxnSpPr>
            <a:cxnSpLocks/>
          </p:cNvCxnSpPr>
          <p:nvPr/>
        </p:nvCxnSpPr>
        <p:spPr>
          <a:xfrm>
            <a:off x="5792006" y="5105517"/>
            <a:ext cx="33134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B4FB940-77D6-BF3C-920F-92BABFA23075}"/>
              </a:ext>
            </a:extLst>
          </p:cNvPr>
          <p:cNvCxnSpPr>
            <a:cxnSpLocks/>
          </p:cNvCxnSpPr>
          <p:nvPr/>
        </p:nvCxnSpPr>
        <p:spPr>
          <a:xfrm>
            <a:off x="5801626" y="5529026"/>
            <a:ext cx="33038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1477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09600"/>
          </a:xfrm>
        </p:spPr>
        <p:txBody>
          <a:bodyPr/>
          <a:lstStyle/>
          <a:p>
            <a:pPr eaLnBrk="1" hangingPunct="1"/>
            <a:r>
              <a:rPr lang="en-US" b="1" dirty="0">
                <a:latin typeface="Arial Narrow" charset="0"/>
              </a:rPr>
              <a:t>Neutrino fundamentals – 1 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3820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Postulated in 1930s to explain the nuclear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dirty="0">
                <a:latin typeface="Arial Narrow" charset="0"/>
              </a:rPr>
              <a:t>-decay and detected experimentally in 1956 (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</a:rPr>
              <a:t>1995 Nobel</a:t>
            </a:r>
            <a:r>
              <a:rPr lang="en-US" dirty="0">
                <a:latin typeface="Arial Narrow" charset="0"/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Fundamental particles of matter in the current Standard Model of Particle Physics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cs typeface="ＭＳ Ｐゴシック" charset="-128"/>
              </a:rPr>
              <a:t>Make up a quarter of the whole particle table in TSM as 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  <a:cs typeface="ＭＳ Ｐゴシック" charset="-128"/>
              </a:rPr>
              <a:t>massless particles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cs typeface="ＭＳ Ｐゴシック" charset="-128"/>
              </a:rPr>
              <a:t>Have three flavors </a:t>
            </a:r>
            <a:r>
              <a:rPr lang="mr-IN" dirty="0">
                <a:latin typeface="Arial Narrow" charset="0"/>
                <a:cs typeface="ＭＳ Ｐゴシック" charset="-128"/>
              </a:rPr>
              <a:t>–</a:t>
            </a:r>
            <a:r>
              <a:rPr lang="en-US" dirty="0">
                <a:latin typeface="Arial Narrow" charset="0"/>
                <a:cs typeface="ＭＳ Ｐゴシック" charset="-128"/>
              </a:rPr>
              <a:t> electron (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>
                <a:latin typeface="+mj-lt"/>
                <a:ea typeface="Symbol" charset="2"/>
                <a:cs typeface="Symbol" charset="2"/>
              </a:rPr>
              <a:t>e</a:t>
            </a:r>
            <a:r>
              <a:rPr lang="en-US" dirty="0">
                <a:latin typeface="Arial Narrow" charset="0"/>
                <a:cs typeface="ＭＳ Ｐゴシック" charset="-128"/>
              </a:rPr>
              <a:t> </a:t>
            </a:r>
            <a:r>
              <a:rPr lang="mr-IN" dirty="0">
                <a:latin typeface="Arial Narrow" charset="0"/>
                <a:cs typeface="ＭＳ Ｐゴシック" charset="-128"/>
              </a:rPr>
              <a:t>–</a:t>
            </a:r>
            <a:r>
              <a:rPr lang="en-US" dirty="0">
                <a:latin typeface="Arial Narrow" charset="0"/>
                <a:cs typeface="ＭＳ Ｐゴシック" charset="-128"/>
              </a:rPr>
              <a:t> 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  <a:cs typeface="ＭＳ Ｐゴシック" charset="-128"/>
              </a:rPr>
              <a:t>2002 Nobel</a:t>
            </a:r>
            <a:r>
              <a:rPr lang="en-US" dirty="0">
                <a:latin typeface="Arial Narrow" charset="0"/>
                <a:cs typeface="ＭＳ Ｐゴシック" charset="-128"/>
              </a:rPr>
              <a:t>), muon (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>
                <a:latin typeface="Arial Narrow" charset="0"/>
                <a:cs typeface="ＭＳ Ｐゴシック" charset="-128"/>
              </a:rPr>
              <a:t> </a:t>
            </a:r>
            <a:r>
              <a:rPr lang="mr-IN" dirty="0">
                <a:latin typeface="Arial Narrow" charset="0"/>
                <a:cs typeface="ＭＳ Ｐゴシック" charset="-128"/>
              </a:rPr>
              <a:t>–</a:t>
            </a:r>
            <a:r>
              <a:rPr lang="en-US" dirty="0">
                <a:latin typeface="Arial Narrow" charset="0"/>
                <a:cs typeface="ＭＳ Ｐゴシック" charset="-128"/>
              </a:rPr>
              <a:t> 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  <a:cs typeface="ＭＳ Ｐゴシック" charset="-128"/>
              </a:rPr>
              <a:t>1988 Nobel</a:t>
            </a:r>
            <a:r>
              <a:rPr lang="en-US" dirty="0">
                <a:latin typeface="Arial Narrow" charset="0"/>
                <a:cs typeface="ＭＳ Ｐゴシック" charset="-128"/>
              </a:rPr>
              <a:t>) , and tau (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 err="1"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dirty="0">
                <a:latin typeface="Arial Narrow" charset="0"/>
                <a:cs typeface="ＭＳ Ｐゴシック" charset="-128"/>
              </a:rPr>
              <a:t>) </a:t>
            </a:r>
            <a:endParaRPr lang="en-US" dirty="0">
              <a:solidFill>
                <a:schemeClr val="tx1"/>
              </a:solidFill>
              <a:latin typeface="Arial Narrow" charset="0"/>
              <a:cs typeface="ＭＳ Ｐゴシック" charset="-128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Charge neutral and o</a:t>
            </a:r>
            <a:r>
              <a:rPr lang="en-US" dirty="0">
                <a:latin typeface="Arial Narrow" charset="0"/>
                <a:cs typeface="ＭＳ Ｐゴシック" charset="-128"/>
              </a:rPr>
              <a:t>nly interact via the weak force </a:t>
            </a:r>
            <a:r>
              <a:rPr lang="en-US" dirty="0">
                <a:latin typeface="Arial Narrow" charset="0"/>
                <a:cs typeface="ＭＳ Ｐゴシック" charset="-128"/>
                <a:sym typeface="Wingdings"/>
              </a:rPr>
              <a:t> do not interact often in matter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cs typeface="ＭＳ Ｐゴシック" charset="-128"/>
                <a:sym typeface="Wingdings"/>
              </a:rPr>
              <a:t> Need high intensity neutrino beams to obtain large number of interactions!!</a:t>
            </a:r>
            <a:endParaRPr lang="en-US" dirty="0">
              <a:latin typeface="Arial Narrow" charset="0"/>
              <a:cs typeface="ＭＳ Ｐゴシック" charset="-128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10, 2023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53D8FA3-4C36-6C58-1863-4FF380780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7E689E-5709-4D23-BCC8-CBC6685E3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62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CBA76-EB91-9548-A779-9F48B1AE7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sz="4000" b="1" dirty="0"/>
              <a:t>DAMSA Sensitivity – Running Experiments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97F824C-3FF7-4BA4-C440-0B05BE97BA31}"/>
              </a:ext>
            </a:extLst>
          </p:cNvPr>
          <p:cNvGrpSpPr/>
          <p:nvPr/>
        </p:nvGrpSpPr>
        <p:grpSpPr>
          <a:xfrm>
            <a:off x="0" y="685800"/>
            <a:ext cx="9144000" cy="6134100"/>
            <a:chOff x="0" y="685800"/>
            <a:chExt cx="9144000" cy="6134100"/>
          </a:xfrm>
        </p:grpSpPr>
        <p:pic>
          <p:nvPicPr>
            <p:cNvPr id="9" name="Picture 8" descr="A diagram of a beam-dump&#10;&#10;Description automatically generated">
              <a:extLst>
                <a:ext uri="{FF2B5EF4-FFF2-40B4-BE49-F238E27FC236}">
                  <a16:creationId xmlns:a16="http://schemas.microsoft.com/office/drawing/2014/main" id="{1ACCA2FD-A7AF-10DD-E5DC-7A9D940DE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85800"/>
              <a:ext cx="9144000" cy="6134100"/>
            </a:xfrm>
            <a:prstGeom prst="rect">
              <a:avLst/>
            </a:prstGeom>
          </p:spPr>
        </p:pic>
        <p:pic>
          <p:nvPicPr>
            <p:cNvPr id="16" name="Picture 1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851160A7-F6BD-E996-39E3-E5E780609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05600" y="2286000"/>
              <a:ext cx="2099225" cy="1244600"/>
            </a:xfrm>
            <a:prstGeom prst="rect">
              <a:avLst/>
            </a:prstGeom>
          </p:spPr>
        </p:pic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AE16CEF6-5325-492E-3CC2-1B5428165894}"/>
              </a:ext>
            </a:extLst>
          </p:cNvPr>
          <p:cNvSpPr/>
          <p:nvPr/>
        </p:nvSpPr>
        <p:spPr bwMode="auto">
          <a:xfrm rot="18682365">
            <a:off x="5468434" y="1128974"/>
            <a:ext cx="786429" cy="3790527"/>
          </a:xfrm>
          <a:prstGeom prst="ellipse">
            <a:avLst/>
          </a:prstGeom>
          <a:solidFill>
            <a:schemeClr val="accent1">
              <a:lumMod val="60000"/>
              <a:lumOff val="40000"/>
              <a:alpha val="20039"/>
            </a:schemeClr>
          </a:solidFill>
          <a:ln w="5715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82DE7AE-59A5-21F5-D9FB-2533976A5795}"/>
              </a:ext>
            </a:extLst>
          </p:cNvPr>
          <p:cNvSpPr/>
          <p:nvPr/>
        </p:nvSpPr>
        <p:spPr bwMode="auto">
          <a:xfrm rot="17338206">
            <a:off x="3070350" y="2013582"/>
            <a:ext cx="720833" cy="3338837"/>
          </a:xfrm>
          <a:prstGeom prst="ellipse">
            <a:avLst/>
          </a:prstGeom>
          <a:solidFill>
            <a:schemeClr val="accent1">
              <a:lumMod val="60000"/>
              <a:lumOff val="40000"/>
              <a:alpha val="19832"/>
            </a:schemeClr>
          </a:solidFill>
          <a:ln w="5715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EDAC7F-1878-D1D1-8971-F4D8F2C29C3A}"/>
              </a:ext>
            </a:extLst>
          </p:cNvPr>
          <p:cNvSpPr txBox="1"/>
          <p:nvPr/>
        </p:nvSpPr>
        <p:spPr>
          <a:xfrm>
            <a:off x="5604425" y="1192271"/>
            <a:ext cx="1524000" cy="1077218"/>
          </a:xfrm>
          <a:prstGeom prst="rect">
            <a:avLst/>
          </a:prstGeom>
          <a:solidFill>
            <a:srgbClr val="FFFF99">
              <a:alpha val="28000"/>
            </a:srgbClr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+mj-lt"/>
              </a:rPr>
              <a:t>Short lived! </a:t>
            </a:r>
            <a:r>
              <a:rPr lang="en-US" sz="1600" dirty="0">
                <a:solidFill>
                  <a:srgbClr val="FF0000"/>
                </a:solidFill>
                <a:latin typeface="+mj-lt"/>
                <a:sym typeface="Wingdings" pitchFamily="2" charset="2"/>
              </a:rPr>
              <a:t> </a:t>
            </a:r>
            <a:r>
              <a:rPr lang="en-US" sz="1600" dirty="0">
                <a:solidFill>
                  <a:srgbClr val="FF0000"/>
                </a:solidFill>
                <a:latin typeface="+mj-lt"/>
              </a:rPr>
              <a:t>Capture decay products b4 det.</a:t>
            </a:r>
          </a:p>
          <a:p>
            <a:r>
              <a:rPr lang="en-US" sz="1600" dirty="0">
                <a:solidFill>
                  <a:srgbClr val="FF0000"/>
                </a:solidFill>
                <a:latin typeface="+mj-lt"/>
              </a:rPr>
              <a:t>DAMSA Strength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CE231AF-1AB4-7B9F-84AA-93FEC6FDC4EB}"/>
              </a:ext>
            </a:extLst>
          </p:cNvPr>
          <p:cNvSpPr txBox="1"/>
          <p:nvPr/>
        </p:nvSpPr>
        <p:spPr>
          <a:xfrm>
            <a:off x="1638300" y="3962400"/>
            <a:ext cx="1621608" cy="923330"/>
          </a:xfrm>
          <a:prstGeom prst="rect">
            <a:avLst/>
          </a:prstGeom>
          <a:solidFill>
            <a:srgbClr val="FFFF99">
              <a:alpha val="28000"/>
            </a:srgbClr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  <a:latin typeface="+mj-lt"/>
              </a:rPr>
              <a:t>Long lived! </a:t>
            </a:r>
            <a:r>
              <a:rPr lang="en-US" sz="1800" dirty="0">
                <a:solidFill>
                  <a:srgbClr val="FF0000"/>
                </a:solidFill>
                <a:latin typeface="+mj-lt"/>
                <a:sym typeface="Wingdings" pitchFamily="2" charset="2"/>
              </a:rPr>
              <a:t> </a:t>
            </a:r>
            <a:r>
              <a:rPr lang="en-US" sz="1800" dirty="0">
                <a:solidFill>
                  <a:srgbClr val="FF0000"/>
                </a:solidFill>
                <a:latin typeface="+mj-lt"/>
              </a:rPr>
              <a:t>Capture decays in the detector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B0FE54AC-C603-0DC7-4B33-1AC7F2065FC7}"/>
              </a:ext>
            </a:extLst>
          </p:cNvPr>
          <p:cNvSpPr txBox="1">
            <a:spLocks/>
          </p:cNvSpPr>
          <p:nvPr/>
        </p:nvSpPr>
        <p:spPr bwMode="auto">
          <a:xfrm>
            <a:off x="1314450" y="931544"/>
            <a:ext cx="2400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4000" b="1" kern="0" dirty="0"/>
              <a:t>Year 2031</a:t>
            </a:r>
          </a:p>
        </p:txBody>
      </p:sp>
      <p:sp>
        <p:nvSpPr>
          <p:cNvPr id="23" name="AutoShape 2">
            <a:extLst>
              <a:ext uri="{FF2B5EF4-FFF2-40B4-BE49-F238E27FC236}">
                <a16:creationId xmlns:a16="http://schemas.microsoft.com/office/drawing/2014/main" id="{B96523AA-5FFF-957D-738E-3F31E9BB2D6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711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CBA76-EB91-9548-A779-9F48B1AE7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685800"/>
          </a:xfrm>
        </p:spPr>
        <p:txBody>
          <a:bodyPr/>
          <a:lstStyle/>
          <a:p>
            <a:r>
              <a:rPr lang="en-US" sz="4000" b="1" dirty="0"/>
              <a:t>DAMSA Sensitivity – All Experiments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38E0799-001E-AAFC-3F49-690ACDC49B70}"/>
              </a:ext>
            </a:extLst>
          </p:cNvPr>
          <p:cNvGrpSpPr/>
          <p:nvPr/>
        </p:nvGrpSpPr>
        <p:grpSpPr>
          <a:xfrm>
            <a:off x="12699" y="658722"/>
            <a:ext cx="9131301" cy="6199278"/>
            <a:chOff x="12699" y="658722"/>
            <a:chExt cx="9131301" cy="6199278"/>
          </a:xfrm>
        </p:grpSpPr>
        <p:pic>
          <p:nvPicPr>
            <p:cNvPr id="12" name="Picture 11" descr="A diagram of a beam dump&#10;&#10;Description automatically generated">
              <a:extLst>
                <a:ext uri="{FF2B5EF4-FFF2-40B4-BE49-F238E27FC236}">
                  <a16:creationId xmlns:a16="http://schemas.microsoft.com/office/drawing/2014/main" id="{78B3D40A-A282-3969-59E8-6DF600F492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699" y="658722"/>
              <a:ext cx="9131301" cy="6199278"/>
            </a:xfrm>
            <a:prstGeom prst="rect">
              <a:avLst/>
            </a:prstGeom>
          </p:spPr>
        </p:pic>
        <p:pic>
          <p:nvPicPr>
            <p:cNvPr id="9" name="Picture 8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DC3167B8-8245-A869-7300-08BF088639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11086" y="914400"/>
              <a:ext cx="1779827" cy="2006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950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1" y="76200"/>
            <a:ext cx="8839200" cy="609600"/>
          </a:xfrm>
        </p:spPr>
        <p:txBody>
          <a:bodyPr/>
          <a:lstStyle/>
          <a:p>
            <a:pPr lvl="0" latinLnBrk="1"/>
            <a:r>
              <a:rPr lang="en-US" sz="4800" b="1" dirty="0"/>
              <a:t>Physics Driven DAMSA Detector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1" y="762000"/>
            <a:ext cx="8610599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dirty="0">
                <a:sym typeface="Wingdings" pitchFamily="2" charset="2"/>
              </a:rPr>
              <a:t>Based on the physics studies using GEANT4 and neutron background mitigation  The detector must have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Fine granularity for a superb shower position and angular resolutions for two photon vertex pointing &amp; DCA precision better than 1cm in the vacuum decay volume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Fast timing capability at sub-ns level (100ps or better) for two photon arrival time differences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Capability of measuring up to 500 MeV photons with as fine a mass resolution as accomplishable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673A8C8-D4E5-4E7B-1E0F-EDD0ED945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DAMSA @ PIP-II                      </a:t>
            </a:r>
            <a:r>
              <a:rPr lang="en-US" dirty="0" err="1"/>
              <a:t>Jaehoon</a:t>
            </a:r>
            <a:r>
              <a:rPr lang="en-US" dirty="0"/>
              <a:t> Yu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35688C-1440-3D29-3AD7-CA7B1AE14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3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Potential DAMSA Baseline Detector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6559" y="637820"/>
            <a:ext cx="8805041" cy="555297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264"/>
              </a:spcBef>
            </a:pPr>
            <a:r>
              <a:rPr lang="en-US" sz="4000" dirty="0">
                <a:sym typeface="Wingdings" pitchFamily="2" charset="2"/>
              </a:rPr>
              <a:t>CMS Style W-Si calorimeter</a:t>
            </a:r>
          </a:p>
          <a:p>
            <a:pPr lvl="1">
              <a:lnSpc>
                <a:spcPct val="90000"/>
              </a:lnSpc>
              <a:spcBef>
                <a:spcPts val="264"/>
              </a:spcBef>
            </a:pPr>
            <a:r>
              <a:rPr lang="en-US" sz="3200" dirty="0">
                <a:sym typeface="Wingdings" pitchFamily="2" charset="2"/>
              </a:rPr>
              <a:t>Detector development is complete</a:t>
            </a:r>
          </a:p>
          <a:p>
            <a:pPr lvl="2">
              <a:lnSpc>
                <a:spcPct val="90000"/>
              </a:lnSpc>
              <a:spcBef>
                <a:spcPts val="264"/>
              </a:spcBef>
            </a:pPr>
            <a:r>
              <a:rPr lang="en-US" sz="2800" dirty="0">
                <a:sym typeface="Wingdings" pitchFamily="2" charset="2"/>
              </a:rPr>
              <a:t>Detailed supporting studies completed as well</a:t>
            </a:r>
          </a:p>
          <a:p>
            <a:pPr lvl="1">
              <a:lnSpc>
                <a:spcPct val="90000"/>
              </a:lnSpc>
              <a:spcBef>
                <a:spcPts val="264"/>
              </a:spcBef>
            </a:pPr>
            <a:r>
              <a:rPr lang="en-US" sz="3200" dirty="0">
                <a:sym typeface="Wingdings" pitchFamily="2" charset="2"/>
              </a:rPr>
              <a:t>Component construction to be completed in the next two years for CMS</a:t>
            </a:r>
          </a:p>
          <a:p>
            <a:pPr>
              <a:lnSpc>
                <a:spcPct val="90000"/>
              </a:lnSpc>
              <a:spcBef>
                <a:spcPts val="264"/>
              </a:spcBef>
            </a:pPr>
            <a:r>
              <a:rPr lang="en-US" sz="3600" dirty="0">
                <a:sym typeface="Wingdings" pitchFamily="2" charset="2"/>
              </a:rPr>
              <a:t>DAMSA EM calorimeter constructed out of 30 layers of 2.2mx2.2m dimension  Geometry and sampling ratio optimization studies in progress</a:t>
            </a:r>
          </a:p>
          <a:p>
            <a:pPr>
              <a:lnSpc>
                <a:spcPct val="90000"/>
              </a:lnSpc>
              <a:spcBef>
                <a:spcPts val="264"/>
              </a:spcBef>
            </a:pPr>
            <a:r>
              <a:rPr lang="en-US" sz="3600" dirty="0">
                <a:sym typeface="Wingdings" pitchFamily="2" charset="2"/>
              </a:rPr>
              <a:t>All infrastructure already constructed and being used for CMS  to be fully refined in 2026 – 2027 time scale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FDA211-5FFA-958F-0D4F-87EC4A8AA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4DD276C-208D-4912-F825-DC20A6E22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604B8B6-C55A-8C45-B3CC-D722AA162CF5}"/>
              </a:ext>
            </a:extLst>
          </p:cNvPr>
          <p:cNvSpPr txBox="1">
            <a:spLocks/>
          </p:cNvSpPr>
          <p:nvPr/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 smtClean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r>
              <a:rPr lang="en-US"/>
              <a:t>Nov. 10, 2023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54EDC341-BB0E-7026-B429-2D05FBB527E7}"/>
              </a:ext>
            </a:extLst>
          </p:cNvPr>
          <p:cNvSpPr txBox="1">
            <a:spLocks/>
          </p:cNvSpPr>
          <p:nvPr/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 smtClean="0">
                <a:solidFill>
                  <a:srgbClr val="C00000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D25AC9CC-142B-07DD-6AB8-4F0596D3EFED}"/>
              </a:ext>
            </a:extLst>
          </p:cNvPr>
          <p:cNvSpPr txBox="1">
            <a:spLocks/>
          </p:cNvSpPr>
          <p:nvPr/>
        </p:nvSpPr>
        <p:spPr>
          <a:xfrm>
            <a:off x="8001000" y="6248400"/>
            <a:ext cx="457200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 smtClean="0">
                <a:solidFill>
                  <a:srgbClr val="00B050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9" name="Picture 8" descr="A close-up of a circuit board&#10;&#10;Description automatically generated">
            <a:extLst>
              <a:ext uri="{FF2B5EF4-FFF2-40B4-BE49-F238E27FC236}">
                <a16:creationId xmlns:a16="http://schemas.microsoft.com/office/drawing/2014/main" id="{42CBAAA6-BD99-631C-A9C7-4223D98A99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94462"/>
            <a:ext cx="7772400" cy="5829300"/>
          </a:xfrm>
          <a:prstGeom prst="rect">
            <a:avLst/>
          </a:prstGeom>
        </p:spPr>
      </p:pic>
      <p:pic>
        <p:nvPicPr>
          <p:cNvPr id="12" name="Picture 11" descr="A person standing next to a glass door&#10;&#10;Description automatically generated">
            <a:extLst>
              <a:ext uri="{FF2B5EF4-FFF2-40B4-BE49-F238E27FC236}">
                <a16:creationId xmlns:a16="http://schemas.microsoft.com/office/drawing/2014/main" id="{F92E225C-125A-2BAB-695B-9A53C761F2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43250" y="851606"/>
            <a:ext cx="6858000" cy="5143500"/>
          </a:xfrm>
          <a:prstGeom prst="rect">
            <a:avLst/>
          </a:prstGeom>
        </p:spPr>
      </p:pic>
      <p:pic>
        <p:nvPicPr>
          <p:cNvPr id="14" name="Picture 1" descr="page11image1192160896">
            <a:extLst>
              <a:ext uri="{FF2B5EF4-FFF2-40B4-BE49-F238E27FC236}">
                <a16:creationId xmlns:a16="http://schemas.microsoft.com/office/drawing/2014/main" id="{F451F1D5-3C9B-9D0C-CBC4-85BD2B57A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931293"/>
            <a:ext cx="6022975" cy="507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A chart of different sizes of cu and kapton&#10;&#10;Description automatically generated with medium confidence">
            <a:extLst>
              <a:ext uri="{FF2B5EF4-FFF2-40B4-BE49-F238E27FC236}">
                <a16:creationId xmlns:a16="http://schemas.microsoft.com/office/drawing/2014/main" id="{D2FF20AA-37A0-9B70-D1AA-AB7B9EEFE9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9048" y="3257058"/>
            <a:ext cx="27051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4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poster&#10;&#10;Description automatically generated">
            <a:extLst>
              <a:ext uri="{FF2B5EF4-FFF2-40B4-BE49-F238E27FC236}">
                <a16:creationId xmlns:a16="http://schemas.microsoft.com/office/drawing/2014/main" id="{47F81F22-89F5-F2AA-B3EB-15170921F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9A05C26-BE0C-D469-7F1E-EF803ACBFAA9}"/>
              </a:ext>
            </a:extLst>
          </p:cNvPr>
          <p:cNvSpPr txBox="1"/>
          <p:nvPr/>
        </p:nvSpPr>
        <p:spPr>
          <a:xfrm>
            <a:off x="7620000" y="6423731"/>
            <a:ext cx="14814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 Narrow" panose="020B0604020202020204" pitchFamily="34" charset="0"/>
                <a:cs typeface="Arial Narrow" panose="020B0604020202020204" pitchFamily="34" charset="0"/>
              </a:rPr>
              <a:t>Zoltan </a:t>
            </a:r>
            <a:r>
              <a:rPr lang="en-US" sz="2000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Giesce</a:t>
            </a:r>
            <a:endParaRPr lang="en-US" sz="20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9164CF9-3278-5BEA-436E-305EA27B2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2367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HGCAL Performances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FDA211-5FFA-958F-0D4F-87EC4A8AA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4DD276C-208D-4912-F825-DC20A6E22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9B2B3-274F-A2D5-39D8-05FDE660D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637066"/>
            <a:ext cx="7772400" cy="514810"/>
          </a:xfrm>
        </p:spPr>
        <p:txBody>
          <a:bodyPr/>
          <a:lstStyle/>
          <a:p>
            <a:r>
              <a:rPr lang="en-US" dirty="0"/>
              <a:t>Timing resolution : 30ps @ P</a:t>
            </a:r>
            <a:r>
              <a:rPr lang="en-US" baseline="-25000" dirty="0"/>
              <a:t>T</a:t>
            </a:r>
            <a:r>
              <a:rPr lang="en-US" dirty="0"/>
              <a:t>&gt;5GeV</a:t>
            </a:r>
          </a:p>
        </p:txBody>
      </p:sp>
      <p:pic>
        <p:nvPicPr>
          <p:cNvPr id="7" name="Picture 6" descr="A graph of energy and energy&#10;&#10;Description automatically generated">
            <a:extLst>
              <a:ext uri="{FF2B5EF4-FFF2-40B4-BE49-F238E27FC236}">
                <a16:creationId xmlns:a16="http://schemas.microsoft.com/office/drawing/2014/main" id="{7222001C-707B-5DA4-442E-5CC3ECD77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310" y="1295400"/>
            <a:ext cx="7772400" cy="43978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416853-E06F-3754-CA31-49CC6D56C928}"/>
              </a:ext>
            </a:extLst>
          </p:cNvPr>
          <p:cNvSpPr txBox="1"/>
          <p:nvPr/>
        </p:nvSpPr>
        <p:spPr>
          <a:xfrm>
            <a:off x="4495800" y="5715000"/>
            <a:ext cx="3317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JINST 15 C07003 (2020)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200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sz="4000" b="1" dirty="0"/>
              <a:t>Shower axis position &amp; angular resolution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FDA211-5FFA-958F-0D4F-87EC4A8AA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4DD276C-208D-4912-F825-DC20A6E22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9B2B3-274F-A2D5-39D8-05FDE660D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02617"/>
            <a:ext cx="8534400" cy="514810"/>
          </a:xfrm>
        </p:spPr>
        <p:txBody>
          <a:bodyPr/>
          <a:lstStyle/>
          <a:p>
            <a:r>
              <a:rPr lang="en-US" dirty="0"/>
              <a:t>3.3mm @ </a:t>
            </a:r>
            <a:r>
              <a:rPr lang="en-US" dirty="0" err="1"/>
              <a:t>E</a:t>
            </a:r>
            <a:r>
              <a:rPr lang="en-US" baseline="-25000" dirty="0" err="1"/>
              <a:t>e</a:t>
            </a:r>
            <a:r>
              <a:rPr lang="en-US" dirty="0"/>
              <a:t>=5GeV &amp; 117mrad @ </a:t>
            </a:r>
            <a:r>
              <a:rPr lang="en-US" dirty="0" err="1"/>
              <a:t>E</a:t>
            </a:r>
            <a:r>
              <a:rPr lang="en-US" baseline="-25000" dirty="0" err="1"/>
              <a:t>e</a:t>
            </a:r>
            <a:r>
              <a:rPr lang="en-US" dirty="0"/>
              <a:t>=5GeV</a:t>
            </a:r>
          </a:p>
        </p:txBody>
      </p:sp>
      <p:pic>
        <p:nvPicPr>
          <p:cNvPr id="10" name="Picture 9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2F78C38-5D1A-C997-0FC5-C57E6BDD94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700" y="1241208"/>
            <a:ext cx="4432300" cy="4778592"/>
          </a:xfrm>
          <a:prstGeom prst="rect">
            <a:avLst/>
          </a:prstGeom>
        </p:spPr>
      </p:pic>
      <p:pic>
        <p:nvPicPr>
          <p:cNvPr id="13" name="Picture 12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68DA7D00-295F-11AD-115B-92ED62885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1314780"/>
            <a:ext cx="4724400" cy="470502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63734B7-A724-01EB-6BFA-F4B07897383B}"/>
              </a:ext>
            </a:extLst>
          </p:cNvPr>
          <p:cNvSpPr txBox="1"/>
          <p:nvPr/>
        </p:nvSpPr>
        <p:spPr>
          <a:xfrm>
            <a:off x="4582510" y="5788967"/>
            <a:ext cx="3284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JINST 17 P05022 (2022)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70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of a number of data&#10;&#10;Description automatically generated">
            <a:extLst>
              <a:ext uri="{FF2B5EF4-FFF2-40B4-BE49-F238E27FC236}">
                <a16:creationId xmlns:a16="http://schemas.microsoft.com/office/drawing/2014/main" id="{1C0A27D5-0B21-1F66-004B-11C0741CB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2377"/>
            <a:ext cx="4419600" cy="4731665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sz="4000" b="1" dirty="0"/>
              <a:t>HGCAL Performances – E measurements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FDA211-5FFA-958F-0D4F-87EC4A8AA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4DD276C-208D-4912-F825-DC20A6E22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69B2B3-274F-A2D5-39D8-05FDE660D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475790"/>
            <a:ext cx="7772400" cy="514810"/>
          </a:xfrm>
        </p:spPr>
        <p:txBody>
          <a:bodyPr/>
          <a:lstStyle/>
          <a:p>
            <a:r>
              <a:rPr lang="en-US" dirty="0"/>
              <a:t> Energy resolution: 50%@</a:t>
            </a:r>
            <a:r>
              <a:rPr lang="en-US" dirty="0" err="1"/>
              <a:t>E</a:t>
            </a:r>
            <a:r>
              <a:rPr lang="en-US" baseline="-25000" dirty="0" err="1"/>
              <a:t>e</a:t>
            </a:r>
            <a:r>
              <a:rPr lang="en-US" dirty="0"/>
              <a:t>=5GeV</a:t>
            </a:r>
          </a:p>
        </p:txBody>
      </p:sp>
      <p:pic>
        <p:nvPicPr>
          <p:cNvPr id="6" name="Picture 5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253AC841-075D-F288-65E0-CFAFADBBC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1" y="1048210"/>
            <a:ext cx="4724400" cy="48358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7477F8-AEC1-6F45-C2CE-D87C8B5090EC}"/>
              </a:ext>
            </a:extLst>
          </p:cNvPr>
          <p:cNvSpPr txBox="1"/>
          <p:nvPr/>
        </p:nvSpPr>
        <p:spPr>
          <a:xfrm>
            <a:off x="4267200" y="5726676"/>
            <a:ext cx="3284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JINST 17 P05022 (2022)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677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38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0664" y="27709"/>
            <a:ext cx="8648700" cy="609600"/>
          </a:xfrm>
        </p:spPr>
        <p:txBody>
          <a:bodyPr/>
          <a:lstStyle/>
          <a:p>
            <a:pPr lvl="0" latinLnBrk="1"/>
            <a:r>
              <a:rPr lang="en-US" sz="5400" b="1" dirty="0"/>
              <a:t>Ongoing Studies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8209" y="685800"/>
            <a:ext cx="8648700" cy="54102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68"/>
              </a:spcBef>
            </a:pPr>
            <a:r>
              <a:rPr lang="en-US" sz="3600" dirty="0"/>
              <a:t>Detector geometry optimization</a:t>
            </a:r>
          </a:p>
          <a:p>
            <a:pPr>
              <a:lnSpc>
                <a:spcPct val="90000"/>
              </a:lnSpc>
              <a:spcBef>
                <a:spcPts val="168"/>
              </a:spcBef>
            </a:pPr>
            <a:r>
              <a:rPr lang="en-US" sz="3600" dirty="0"/>
              <a:t>Dump design optimization to meet the safety  requirements, while keeping the distance from the source to the detector @ 1m and high Z</a:t>
            </a:r>
          </a:p>
          <a:p>
            <a:pPr>
              <a:lnSpc>
                <a:spcPct val="90000"/>
              </a:lnSpc>
              <a:spcBef>
                <a:spcPts val="168"/>
              </a:spcBef>
            </a:pPr>
            <a:r>
              <a:rPr lang="en-US" sz="3600" dirty="0"/>
              <a:t>Understanding neutron background impacts</a:t>
            </a:r>
          </a:p>
          <a:p>
            <a:pPr lvl="1">
              <a:lnSpc>
                <a:spcPct val="90000"/>
              </a:lnSpc>
              <a:spcBef>
                <a:spcPts val="168"/>
              </a:spcBef>
            </a:pPr>
            <a:r>
              <a:rPr lang="en-US" sz="3200" dirty="0"/>
              <a:t>Optimal beam timing structure thru the chopping feature and the impact of it to the neutron flux</a:t>
            </a:r>
          </a:p>
          <a:p>
            <a:pPr lvl="1">
              <a:lnSpc>
                <a:spcPct val="90000"/>
              </a:lnSpc>
              <a:spcBef>
                <a:spcPts val="168"/>
              </a:spcBef>
            </a:pPr>
            <a:r>
              <a:rPr lang="en-US" sz="3200" dirty="0"/>
              <a:t>Neutrons from the surrounding shielding materials, such as concrete walls</a:t>
            </a:r>
          </a:p>
          <a:p>
            <a:pPr>
              <a:lnSpc>
                <a:spcPct val="90000"/>
              </a:lnSpc>
              <a:spcBef>
                <a:spcPts val="168"/>
              </a:spcBef>
            </a:pPr>
            <a:r>
              <a:rPr lang="en-US" sz="3600" dirty="0"/>
              <a:t>Other physics topics to be probed with DAMSA</a:t>
            </a:r>
          </a:p>
          <a:p>
            <a:pPr lvl="1">
              <a:lnSpc>
                <a:spcPct val="90000"/>
              </a:lnSpc>
              <a:spcBef>
                <a:spcPts val="168"/>
              </a:spcBef>
            </a:pPr>
            <a:r>
              <a:rPr lang="en-US" sz="3200" dirty="0"/>
              <a:t>Promising results on dark photon to </a:t>
            </a:r>
            <a:r>
              <a:rPr lang="en-US" sz="3200" dirty="0" err="1"/>
              <a:t>e</a:t>
            </a:r>
            <a:r>
              <a:rPr lang="en-US" sz="3200" baseline="30000" dirty="0" err="1"/>
              <a:t>+</a:t>
            </a:r>
            <a:r>
              <a:rPr lang="en-US" sz="3200" dirty="0" err="1"/>
              <a:t>e</a:t>
            </a:r>
            <a:r>
              <a:rPr lang="en-US" sz="3200" baseline="30000" dirty="0"/>
              <a:t>-</a:t>
            </a:r>
            <a:r>
              <a:rPr lang="en-US" sz="3200" dirty="0"/>
              <a:t> final states</a:t>
            </a:r>
          </a:p>
        </p:txBody>
      </p:sp>
    </p:spTree>
    <p:extLst>
      <p:ext uri="{BB962C8B-B14F-4D97-AF65-F5344CB8AC3E}">
        <p14:creationId xmlns:p14="http://schemas.microsoft.com/office/powerpoint/2010/main" val="1906449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39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48700" cy="609600"/>
          </a:xfrm>
        </p:spPr>
        <p:txBody>
          <a:bodyPr/>
          <a:lstStyle/>
          <a:p>
            <a:pPr lvl="0" latinLnBrk="1"/>
            <a:r>
              <a:rPr lang="en-US" sz="5400" b="1" dirty="0"/>
              <a:t>DAMSA Experiment Timeline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648700" cy="50292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68"/>
              </a:spcBef>
            </a:pPr>
            <a:r>
              <a:rPr lang="en-US" sz="3000" b="1" dirty="0">
                <a:sym typeface="Wingdings" pitchFamily="2" charset="2"/>
              </a:rPr>
              <a:t>Overarching strategic goal: </a:t>
            </a:r>
            <a:r>
              <a:rPr lang="en-US" sz="3000" b="1" dirty="0">
                <a:solidFill>
                  <a:schemeClr val="accent1">
                    <a:lumMod val="50000"/>
                  </a:schemeClr>
                </a:solidFill>
                <a:sym typeface="Wingdings" pitchFamily="2" charset="2"/>
              </a:rPr>
              <a:t>Get the detector ready to take data in time for PIP-II LINAC completion in 2029</a:t>
            </a:r>
          </a:p>
          <a:p>
            <a:pPr>
              <a:lnSpc>
                <a:spcPct val="90000"/>
              </a:lnSpc>
              <a:spcBef>
                <a:spcPts val="168"/>
              </a:spcBef>
            </a:pPr>
            <a:r>
              <a:rPr lang="en-US" sz="3000" dirty="0"/>
              <a:t>Mid Dec. 2023 : Prepare &amp; submit an LOI to Fermilab PAC</a:t>
            </a:r>
          </a:p>
          <a:p>
            <a:pPr lvl="1">
              <a:lnSpc>
                <a:spcPct val="90000"/>
              </a:lnSpc>
              <a:spcBef>
                <a:spcPts val="168"/>
              </a:spcBef>
            </a:pPr>
            <a:r>
              <a:rPr lang="en-US" sz="2600" dirty="0"/>
              <a:t>Both the beam dump facility and the day 1 detector, DAMSA</a:t>
            </a:r>
          </a:p>
          <a:p>
            <a:pPr>
              <a:lnSpc>
                <a:spcPct val="90000"/>
              </a:lnSpc>
              <a:spcBef>
                <a:spcPts val="168"/>
              </a:spcBef>
            </a:pPr>
            <a:r>
              <a:rPr lang="en-US" sz="3000" dirty="0"/>
              <a:t>Jan. 2024: Present the LOI to Fermilab PAC</a:t>
            </a:r>
          </a:p>
          <a:p>
            <a:pPr>
              <a:lnSpc>
                <a:spcPct val="90000"/>
              </a:lnSpc>
              <a:spcBef>
                <a:spcPts val="168"/>
              </a:spcBef>
            </a:pPr>
            <a:r>
              <a:rPr lang="en-US" sz="3000" dirty="0"/>
              <a:t>2024 – 2025/2026: detector design, prototyping, experiment establishment and securing funds</a:t>
            </a:r>
          </a:p>
          <a:p>
            <a:pPr>
              <a:lnSpc>
                <a:spcPct val="90000"/>
              </a:lnSpc>
              <a:spcBef>
                <a:spcPts val="168"/>
              </a:spcBef>
            </a:pPr>
            <a:r>
              <a:rPr lang="en-US" sz="3000" dirty="0"/>
              <a:t>2025/2026 – 2028: experiment construction</a:t>
            </a:r>
          </a:p>
          <a:p>
            <a:pPr lvl="1">
              <a:lnSpc>
                <a:spcPct val="90000"/>
              </a:lnSpc>
              <a:spcBef>
                <a:spcPts val="168"/>
              </a:spcBef>
            </a:pPr>
            <a:r>
              <a:rPr lang="en-US" sz="2600" dirty="0"/>
              <a:t>Essential for Fermilab beam dump facility to be completed</a:t>
            </a:r>
          </a:p>
          <a:p>
            <a:pPr lvl="2">
              <a:lnSpc>
                <a:spcPct val="90000"/>
              </a:lnSpc>
              <a:spcBef>
                <a:spcPts val="168"/>
              </a:spcBef>
            </a:pPr>
            <a:r>
              <a:rPr lang="en-US" sz="2200" dirty="0">
                <a:hlinkClick r:id="rId2"/>
              </a:rPr>
              <a:t>White paper on PIP-II BD opportunity </a:t>
            </a:r>
            <a:r>
              <a:rPr lang="en-US" sz="2200" dirty="0"/>
              <a:t>to be released soon</a:t>
            </a:r>
          </a:p>
          <a:p>
            <a:pPr>
              <a:lnSpc>
                <a:spcPct val="90000"/>
              </a:lnSpc>
              <a:spcBef>
                <a:spcPts val="168"/>
              </a:spcBef>
            </a:pPr>
            <a:r>
              <a:rPr lang="en-US" sz="3000" dirty="0"/>
              <a:t>2029: Complete the detector construction and start commissioning for data taking</a:t>
            </a:r>
          </a:p>
        </p:txBody>
      </p:sp>
    </p:spTree>
    <p:extLst>
      <p:ext uri="{BB962C8B-B14F-4D97-AF65-F5344CB8AC3E}">
        <p14:creationId xmlns:p14="http://schemas.microsoft.com/office/powerpoint/2010/main" val="3038866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09600"/>
          </a:xfrm>
        </p:spPr>
        <p:txBody>
          <a:bodyPr/>
          <a:lstStyle/>
          <a:p>
            <a:pPr eaLnBrk="1" hangingPunct="1"/>
            <a:r>
              <a:rPr lang="en-US" b="1" dirty="0">
                <a:latin typeface="Arial Narrow" charset="0"/>
              </a:rPr>
              <a:t>Neutrino fundamentals – 2 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382000" cy="548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sym typeface="Wingdings"/>
              </a:rPr>
              <a:t>Large numbers of low E neutrinos (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>
                <a:ea typeface="Symbol" charset="2"/>
                <a:cs typeface="Symbol" charset="2"/>
              </a:rPr>
              <a:t>e</a:t>
            </a:r>
            <a:r>
              <a:rPr lang="en-US" dirty="0">
                <a:latin typeface="Arial Narrow" charset="0"/>
                <a:sym typeface="Wingdings"/>
              </a:rPr>
              <a:t>) produced in the Sun (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  <a:sym typeface="Wingdings"/>
              </a:rPr>
              <a:t>2002 Nobel</a:t>
            </a:r>
            <a:r>
              <a:rPr lang="en-US" dirty="0">
                <a:latin typeface="Arial Narrow" charset="0"/>
                <a:sym typeface="Wingdings"/>
              </a:rPr>
              <a:t>) and in reactors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solidFill>
                  <a:srgbClr val="FF40FF"/>
                </a:solidFill>
                <a:latin typeface="Arial Narrow" charset="0"/>
                <a:sym typeface="Wingdings"/>
              </a:rPr>
              <a:t></a:t>
            </a:r>
            <a:r>
              <a:rPr lang="en-US" dirty="0">
                <a:latin typeface="Arial Narrow" charset="0"/>
                <a:sym typeface="Wingdings"/>
              </a:rPr>
              <a:t> 65x10</a:t>
            </a:r>
            <a:r>
              <a:rPr lang="en-US" baseline="30000" dirty="0">
                <a:latin typeface="Arial Narrow" charset="0"/>
                <a:sym typeface="Wingdings"/>
              </a:rPr>
              <a:t>9</a:t>
            </a:r>
            <a:r>
              <a:rPr lang="en-US" dirty="0">
                <a:latin typeface="Arial Narrow" charset="0"/>
                <a:sym typeface="Wingdings"/>
              </a:rPr>
              <a:t>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>
                <a:ea typeface="Symbol" charset="2"/>
                <a:cs typeface="Symbol" charset="2"/>
              </a:rPr>
              <a:t>e </a:t>
            </a:r>
            <a:r>
              <a:rPr lang="en-US" dirty="0">
                <a:latin typeface="Arial Narrow" charset="0"/>
                <a:sym typeface="Wingdings"/>
              </a:rPr>
              <a:t>/s/cm</a:t>
            </a:r>
            <a:r>
              <a:rPr lang="en-US" baseline="30000" dirty="0">
                <a:latin typeface="Arial Narrow" charset="0"/>
                <a:sym typeface="Wingdings"/>
              </a:rPr>
              <a:t>2</a:t>
            </a:r>
            <a:r>
              <a:rPr lang="en-US" dirty="0">
                <a:latin typeface="Arial Narrow" charset="0"/>
                <a:sym typeface="Wingdings"/>
              </a:rPr>
              <a:t> (FFT: how many passes throughout your body/sec?)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sym typeface="Wingdings"/>
              </a:rPr>
              <a:t>Neutrino flavor oscillation was discovered &amp; confirmed throughout late 1990 and early 2000 (</a:t>
            </a:r>
            <a:r>
              <a:rPr lang="en-US" b="1" u="sng" dirty="0">
                <a:solidFill>
                  <a:srgbClr val="C00000"/>
                </a:solidFill>
                <a:latin typeface="Arial Narrow" charset="0"/>
                <a:sym typeface="Wingdings"/>
              </a:rPr>
              <a:t>2015 Nobel</a:t>
            </a:r>
            <a:r>
              <a:rPr lang="en-US" dirty="0">
                <a:latin typeface="Arial Narrow" charset="0"/>
                <a:sym typeface="Wingdings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sym typeface="Wingdings"/>
              </a:rPr>
              <a:t>Happens because flavor and mass eigenstates differ (oscillation probability dependent on </a:t>
            </a:r>
            <a:r>
              <a:rPr lang="en-US" dirty="0">
                <a:latin typeface="Apple Chancery" panose="03020702040506060504" pitchFamily="66" charset="-79"/>
                <a:cs typeface="Apple Chancery" panose="03020702040506060504" pitchFamily="66" charset="-79"/>
                <a:sym typeface="Wingdings"/>
              </a:rPr>
              <a:t>L</a:t>
            </a:r>
            <a:r>
              <a:rPr lang="en-US" dirty="0">
                <a:latin typeface="Arial Narrow" charset="0"/>
                <a:sym typeface="Wingdings"/>
              </a:rPr>
              <a:t>/</a:t>
            </a:r>
            <a:r>
              <a:rPr lang="en-US" dirty="0" err="1">
                <a:latin typeface="Arial Narrow" charset="0"/>
                <a:sym typeface="Wingdings"/>
              </a:rPr>
              <a:t>E</a:t>
            </a:r>
            <a:r>
              <a:rPr lang="en-US" baseline="-25000" dirty="0" err="1">
                <a:latin typeface="Symbol" pitchFamily="2" charset="2"/>
                <a:sym typeface="Wingdings"/>
              </a:rPr>
              <a:t>n</a:t>
            </a:r>
            <a:r>
              <a:rPr lang="en-US" dirty="0">
                <a:latin typeface="Arial Narrow" charset="0"/>
                <a:sym typeface="Wingdings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endParaRPr lang="en-US" dirty="0">
              <a:latin typeface="Arial Narrow" charset="0"/>
              <a:sym typeface="Wingdings"/>
            </a:endParaRPr>
          </a:p>
          <a:p>
            <a:pPr lvl="1" eaLnBrk="1" hangingPunct="1">
              <a:lnSpc>
                <a:spcPct val="90000"/>
              </a:lnSpc>
            </a:pPr>
            <a:endParaRPr lang="en-US" dirty="0">
              <a:latin typeface="Arial Narrow" charset="0"/>
              <a:sym typeface="Wingdings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>
                <a:latin typeface="Arial Narrow" charset="0"/>
                <a:sym typeface="Wingdings"/>
              </a:rPr>
              <a:t>Neutrinos have mass!  SM in BIG trouble!</a:t>
            </a:r>
          </a:p>
          <a:p>
            <a:pPr lvl="1" eaLnBrk="1" hangingPunct="1">
              <a:lnSpc>
                <a:spcPct val="90000"/>
              </a:lnSpc>
            </a:pPr>
            <a:endParaRPr lang="en-US" dirty="0">
              <a:latin typeface="Arial Narrow" charset="0"/>
              <a:cs typeface="ＭＳ Ｐゴシック" charset="-128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10, 2023</a:t>
            </a:r>
          </a:p>
        </p:txBody>
      </p:sp>
      <p:graphicFrame>
        <p:nvGraphicFramePr>
          <p:cNvPr id="2" name="Object 12">
            <a:extLst>
              <a:ext uri="{FF2B5EF4-FFF2-40B4-BE49-F238E27FC236}">
                <a16:creationId xmlns:a16="http://schemas.microsoft.com/office/drawing/2014/main" id="{8E92BC66-AAC9-E72F-E66D-57A046CA87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6643672"/>
              </p:ext>
            </p:extLst>
          </p:nvPr>
        </p:nvGraphicFramePr>
        <p:xfrm>
          <a:off x="2209800" y="4800600"/>
          <a:ext cx="4267200" cy="86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4419500" imgH="11112500" progId="Equation.3">
                  <p:embed/>
                </p:oleObj>
              </mc:Choice>
              <mc:Fallback>
                <p:oleObj name="Equation" r:id="rId2" imgW="54419500" imgH="11112500" progId="Equation.3">
                  <p:embed/>
                  <p:pic>
                    <p:nvPicPr>
                      <p:cNvPr id="2" name="Object 12">
                        <a:extLst>
                          <a:ext uri="{FF2B5EF4-FFF2-40B4-BE49-F238E27FC236}">
                            <a16:creationId xmlns:a16="http://schemas.microsoft.com/office/drawing/2014/main" id="{8E92BC66-AAC9-E72F-E66D-57A046CA870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4800600"/>
                        <a:ext cx="4267200" cy="864662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09B957-6E85-A65D-B59D-461F5250F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990F98-0FCD-0F88-4259-DA1D97675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8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oogle Shape;104;p16">
            <a:extLst>
              <a:ext uri="{FF2B5EF4-FFF2-40B4-BE49-F238E27FC236}">
                <a16:creationId xmlns:a16="http://schemas.microsoft.com/office/drawing/2014/main" id="{19CA939F-94F3-179F-0F0B-02D78362DBF9}"/>
              </a:ext>
            </a:extLst>
          </p:cNvPr>
          <p:cNvCxnSpPr>
            <a:cxnSpLocks/>
          </p:cNvCxnSpPr>
          <p:nvPr/>
        </p:nvCxnSpPr>
        <p:spPr>
          <a:xfrm>
            <a:off x="6467792" y="264429"/>
            <a:ext cx="0" cy="5602971"/>
          </a:xfrm>
          <a:prstGeom prst="straightConnector1">
            <a:avLst/>
          </a:prstGeom>
          <a:noFill/>
          <a:ln w="28575" cap="flat" cmpd="sng">
            <a:solidFill>
              <a:srgbClr val="B7B7B7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4" name="Google Shape;94;p16"/>
          <p:cNvCxnSpPr>
            <a:cxnSpLocks/>
          </p:cNvCxnSpPr>
          <p:nvPr/>
        </p:nvCxnSpPr>
        <p:spPr>
          <a:xfrm>
            <a:off x="640002" y="264429"/>
            <a:ext cx="0" cy="5602971"/>
          </a:xfrm>
          <a:prstGeom prst="straightConnector1">
            <a:avLst/>
          </a:prstGeom>
          <a:noFill/>
          <a:ln w="28575" cap="flat" cmpd="sng">
            <a:solidFill>
              <a:srgbClr val="B7B7B7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5" name="Google Shape;95;p16"/>
          <p:cNvCxnSpPr>
            <a:cxnSpLocks/>
          </p:cNvCxnSpPr>
          <p:nvPr/>
        </p:nvCxnSpPr>
        <p:spPr>
          <a:xfrm>
            <a:off x="1805560" y="264429"/>
            <a:ext cx="0" cy="5602971"/>
          </a:xfrm>
          <a:prstGeom prst="straightConnector1">
            <a:avLst/>
          </a:prstGeom>
          <a:noFill/>
          <a:ln w="28575" cap="flat" cmpd="sng">
            <a:solidFill>
              <a:srgbClr val="B7B7B7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96" name="Google Shape;96;p16"/>
          <p:cNvSpPr txBox="1"/>
          <p:nvPr/>
        </p:nvSpPr>
        <p:spPr>
          <a:xfrm>
            <a:off x="325493" y="5769305"/>
            <a:ext cx="665107" cy="680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 b="1" dirty="0" err="1">
                <a:latin typeface="+mj-lt"/>
              </a:rPr>
              <a:t>Yr</a:t>
            </a:r>
            <a:r>
              <a:rPr lang="en" sz="2000" b="1" dirty="0">
                <a:latin typeface="+mj-lt"/>
              </a:rPr>
              <a:t> 0 2024</a:t>
            </a:r>
            <a:endParaRPr sz="2000" b="1" dirty="0">
              <a:latin typeface="+mj-lt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1482761" y="5769305"/>
            <a:ext cx="665107" cy="680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 b="1" dirty="0" err="1">
                <a:latin typeface="+mj-lt"/>
              </a:rPr>
              <a:t>Yr</a:t>
            </a:r>
            <a:r>
              <a:rPr lang="en" sz="2000" b="1" dirty="0">
                <a:latin typeface="+mj-lt"/>
              </a:rPr>
              <a:t> 1 2025 </a:t>
            </a:r>
            <a:endParaRPr sz="2000" b="1" dirty="0">
              <a:latin typeface="+mj-lt"/>
            </a:endParaRPr>
          </a:p>
        </p:txBody>
      </p:sp>
      <p:cxnSp>
        <p:nvCxnSpPr>
          <p:cNvPr id="98" name="Google Shape;98;p16"/>
          <p:cNvCxnSpPr>
            <a:cxnSpLocks/>
          </p:cNvCxnSpPr>
          <p:nvPr/>
        </p:nvCxnSpPr>
        <p:spPr>
          <a:xfrm>
            <a:off x="2971118" y="264429"/>
            <a:ext cx="0" cy="5602971"/>
          </a:xfrm>
          <a:prstGeom prst="straightConnector1">
            <a:avLst/>
          </a:prstGeom>
          <a:noFill/>
          <a:ln w="28575" cap="flat" cmpd="sng">
            <a:solidFill>
              <a:srgbClr val="B7B7B7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00" name="Google Shape;100;p16"/>
          <p:cNvCxnSpPr>
            <a:cxnSpLocks/>
          </p:cNvCxnSpPr>
          <p:nvPr/>
        </p:nvCxnSpPr>
        <p:spPr>
          <a:xfrm>
            <a:off x="4136676" y="264429"/>
            <a:ext cx="0" cy="5602971"/>
          </a:xfrm>
          <a:prstGeom prst="straightConnector1">
            <a:avLst/>
          </a:prstGeom>
          <a:noFill/>
          <a:ln w="28575" cap="flat" cmpd="sng">
            <a:solidFill>
              <a:srgbClr val="B7B7B7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02" name="Google Shape;102;p16"/>
          <p:cNvCxnSpPr>
            <a:cxnSpLocks/>
          </p:cNvCxnSpPr>
          <p:nvPr/>
        </p:nvCxnSpPr>
        <p:spPr>
          <a:xfrm>
            <a:off x="5302234" y="264429"/>
            <a:ext cx="0" cy="5602971"/>
          </a:xfrm>
          <a:prstGeom prst="straightConnector1">
            <a:avLst/>
          </a:prstGeom>
          <a:noFill/>
          <a:ln w="28575" cap="flat" cmpd="sng">
            <a:solidFill>
              <a:srgbClr val="B7B7B7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04" name="Google Shape;104;p16"/>
          <p:cNvCxnSpPr>
            <a:cxnSpLocks/>
          </p:cNvCxnSpPr>
          <p:nvPr/>
        </p:nvCxnSpPr>
        <p:spPr>
          <a:xfrm>
            <a:off x="8798909" y="264429"/>
            <a:ext cx="0" cy="5602971"/>
          </a:xfrm>
          <a:prstGeom prst="straightConnector1">
            <a:avLst/>
          </a:prstGeom>
          <a:noFill/>
          <a:ln w="28575" cap="flat" cmpd="sng">
            <a:solidFill>
              <a:srgbClr val="B7B7B7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5" name="Google Shape;105;p16"/>
          <p:cNvSpPr txBox="1"/>
          <p:nvPr/>
        </p:nvSpPr>
        <p:spPr>
          <a:xfrm>
            <a:off x="8483096" y="5769305"/>
            <a:ext cx="660904" cy="75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 b="1" dirty="0" err="1">
                <a:latin typeface="+mj-lt"/>
              </a:rPr>
              <a:t>Yr</a:t>
            </a:r>
            <a:r>
              <a:rPr lang="en" sz="2000" b="1" dirty="0">
                <a:latin typeface="+mj-lt"/>
              </a:rPr>
              <a:t> 7 2031</a:t>
            </a:r>
            <a:endParaRPr sz="2000" b="1" dirty="0">
              <a:latin typeface="+mj-lt"/>
            </a:endParaRPr>
          </a:p>
        </p:txBody>
      </p:sp>
      <p:sp>
        <p:nvSpPr>
          <p:cNvPr id="108" name="Google Shape;108;p16"/>
          <p:cNvSpPr/>
          <p:nvPr/>
        </p:nvSpPr>
        <p:spPr>
          <a:xfrm>
            <a:off x="2787285" y="152400"/>
            <a:ext cx="4641939" cy="495316"/>
          </a:xfrm>
          <a:prstGeom prst="roundRect">
            <a:avLst>
              <a:gd name="adj" fmla="val 16667"/>
            </a:avLst>
          </a:prstGeom>
          <a:solidFill>
            <a:srgbClr val="00FFFF">
              <a:alpha val="50770"/>
            </a:srgbClr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3200" b="1" dirty="0">
                <a:solidFill>
                  <a:srgbClr val="C00000"/>
                </a:solidFill>
                <a:latin typeface="+mj-lt"/>
              </a:rPr>
              <a:t>DAMSA Activities Timeline</a:t>
            </a:r>
            <a:endParaRPr sz="32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09" name="Google Shape;109;p16"/>
          <p:cNvSpPr/>
          <p:nvPr/>
        </p:nvSpPr>
        <p:spPr>
          <a:xfrm>
            <a:off x="634848" y="685800"/>
            <a:ext cx="2639594" cy="1249054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3177EE"/>
              </a:gs>
              <a:gs pos="0">
                <a:srgbClr val="00FFFF"/>
              </a:gs>
              <a:gs pos="30000">
                <a:srgbClr val="215ABC"/>
              </a:gs>
              <a:gs pos="25000">
                <a:srgbClr val="194CA3"/>
              </a:gs>
              <a:gs pos="57000">
                <a:schemeClr val="tx1"/>
              </a:gs>
            </a:gsLst>
            <a:lin ang="10801400" scaled="0"/>
          </a:gra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1800" b="1" dirty="0">
                <a:solidFill>
                  <a:srgbClr val="FFFFFF"/>
                </a:solidFill>
                <a:latin typeface="+mj-lt"/>
              </a:rPr>
              <a:t>Project establish, Det. Design &amp; prototyping</a:t>
            </a:r>
            <a:endParaRPr sz="1800" b="1" dirty="0">
              <a:latin typeface="+mj-lt"/>
            </a:endParaRPr>
          </a:p>
        </p:txBody>
      </p:sp>
      <p:sp>
        <p:nvSpPr>
          <p:cNvPr id="110" name="Google Shape;110;p16"/>
          <p:cNvSpPr/>
          <p:nvPr/>
        </p:nvSpPr>
        <p:spPr>
          <a:xfrm>
            <a:off x="3276601" y="1524000"/>
            <a:ext cx="3191187" cy="940945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3177EE"/>
              </a:gs>
              <a:gs pos="0">
                <a:srgbClr val="FFFF00"/>
              </a:gs>
              <a:gs pos="21000">
                <a:srgbClr val="BF9000"/>
              </a:gs>
              <a:gs pos="89000">
                <a:srgbClr val="7F6000"/>
              </a:gs>
              <a:gs pos="59000">
                <a:schemeClr val="tx1"/>
              </a:gs>
            </a:gsLst>
            <a:lin ang="10801400" scaled="0"/>
          </a:gra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FFFFFF"/>
                </a:solidFill>
                <a:latin typeface="+mj-lt"/>
              </a:rPr>
              <a:t>Experiment Construction</a:t>
            </a:r>
            <a:endParaRPr sz="1800" b="1" dirty="0">
              <a:latin typeface="+mj-lt"/>
            </a:endParaRPr>
          </a:p>
        </p:txBody>
      </p:sp>
      <p:sp>
        <p:nvSpPr>
          <p:cNvPr id="111" name="Google Shape;111;p16"/>
          <p:cNvSpPr/>
          <p:nvPr/>
        </p:nvSpPr>
        <p:spPr>
          <a:xfrm>
            <a:off x="518875" y="3429000"/>
            <a:ext cx="2675197" cy="1155912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3177EE"/>
              </a:gs>
              <a:gs pos="89000">
                <a:srgbClr val="FF9900"/>
              </a:gs>
              <a:gs pos="0">
                <a:srgbClr val="E69138"/>
              </a:gs>
              <a:gs pos="39000">
                <a:srgbClr val="B45F06"/>
              </a:gs>
              <a:gs pos="81000">
                <a:schemeClr val="tx1"/>
              </a:gs>
              <a:gs pos="54000">
                <a:schemeClr val="tx1"/>
              </a:gs>
            </a:gsLst>
            <a:lin ang="10800000" scaled="0"/>
          </a:gra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1800" b="1" dirty="0">
                <a:solidFill>
                  <a:schemeClr val="bg1"/>
                </a:solidFill>
                <a:latin typeface="+mj-lt"/>
              </a:rPr>
              <a:t>Seed funds for design studies </a:t>
            </a:r>
            <a:endParaRPr sz="1800" b="1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9" name="Google Shape;97;p16">
            <a:extLst>
              <a:ext uri="{FF2B5EF4-FFF2-40B4-BE49-F238E27FC236}">
                <a16:creationId xmlns:a16="http://schemas.microsoft.com/office/drawing/2014/main" id="{CB9A7D3C-1957-3643-BB66-EBADF0F5724E}"/>
              </a:ext>
            </a:extLst>
          </p:cNvPr>
          <p:cNvSpPr txBox="1"/>
          <p:nvPr/>
        </p:nvSpPr>
        <p:spPr>
          <a:xfrm>
            <a:off x="2640029" y="5769305"/>
            <a:ext cx="673981" cy="680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 b="1" dirty="0" err="1">
                <a:latin typeface="+mj-lt"/>
              </a:rPr>
              <a:t>Yr</a:t>
            </a:r>
            <a:r>
              <a:rPr lang="en" sz="2000" b="1" dirty="0">
                <a:latin typeface="+mj-lt"/>
              </a:rPr>
              <a:t> 2 2026 </a:t>
            </a:r>
            <a:endParaRPr sz="2000" b="1" dirty="0">
              <a:latin typeface="+mj-lt"/>
            </a:endParaRPr>
          </a:p>
        </p:txBody>
      </p:sp>
      <p:sp>
        <p:nvSpPr>
          <p:cNvPr id="30" name="Google Shape;97;p16">
            <a:extLst>
              <a:ext uri="{FF2B5EF4-FFF2-40B4-BE49-F238E27FC236}">
                <a16:creationId xmlns:a16="http://schemas.microsoft.com/office/drawing/2014/main" id="{4E22D1F0-7EAD-2841-87AB-B7EB8D5EF589}"/>
              </a:ext>
            </a:extLst>
          </p:cNvPr>
          <p:cNvSpPr txBox="1"/>
          <p:nvPr/>
        </p:nvSpPr>
        <p:spPr>
          <a:xfrm>
            <a:off x="3806171" y="5769305"/>
            <a:ext cx="682458" cy="680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 b="1" dirty="0" err="1">
                <a:latin typeface="+mj-lt"/>
              </a:rPr>
              <a:t>Yr</a:t>
            </a:r>
            <a:r>
              <a:rPr lang="en" sz="2000" b="1" dirty="0">
                <a:latin typeface="+mj-lt"/>
              </a:rPr>
              <a:t> 3 2027 </a:t>
            </a:r>
            <a:endParaRPr sz="2000" b="1" dirty="0">
              <a:latin typeface="+mj-lt"/>
            </a:endParaRPr>
          </a:p>
        </p:txBody>
      </p:sp>
      <p:sp>
        <p:nvSpPr>
          <p:cNvPr id="31" name="Google Shape;97;p16">
            <a:extLst>
              <a:ext uri="{FF2B5EF4-FFF2-40B4-BE49-F238E27FC236}">
                <a16:creationId xmlns:a16="http://schemas.microsoft.com/office/drawing/2014/main" id="{ADBE1AC9-DB97-3248-AE48-16AE41A11C11}"/>
              </a:ext>
            </a:extLst>
          </p:cNvPr>
          <p:cNvSpPr txBox="1"/>
          <p:nvPr/>
        </p:nvSpPr>
        <p:spPr>
          <a:xfrm>
            <a:off x="4980790" y="5769305"/>
            <a:ext cx="682458" cy="680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 b="1" dirty="0" err="1">
                <a:latin typeface="+mj-lt"/>
              </a:rPr>
              <a:t>Yr</a:t>
            </a:r>
            <a:r>
              <a:rPr lang="en" sz="2000" b="1" dirty="0">
                <a:latin typeface="+mj-lt"/>
              </a:rPr>
              <a:t> 4 2028 </a:t>
            </a:r>
            <a:endParaRPr sz="2000" b="1" dirty="0">
              <a:latin typeface="+mj-lt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143FBCC-2AE4-1048-A72C-795514F54CDD}"/>
              </a:ext>
            </a:extLst>
          </p:cNvPr>
          <p:cNvGrpSpPr/>
          <p:nvPr/>
        </p:nvGrpSpPr>
        <p:grpSpPr>
          <a:xfrm>
            <a:off x="685801" y="1875146"/>
            <a:ext cx="2285316" cy="715654"/>
            <a:chOff x="2472911" y="3257434"/>
            <a:chExt cx="1617270" cy="267000"/>
          </a:xfrm>
        </p:grpSpPr>
        <p:cxnSp>
          <p:nvCxnSpPr>
            <p:cNvPr id="27" name="Google Shape;146;p17">
              <a:extLst>
                <a:ext uri="{FF2B5EF4-FFF2-40B4-BE49-F238E27FC236}">
                  <a16:creationId xmlns:a16="http://schemas.microsoft.com/office/drawing/2014/main" id="{19F4B7A7-7DD0-B14B-B308-10F8AC2FF85D}"/>
                </a:ext>
              </a:extLst>
            </p:cNvPr>
            <p:cNvCxnSpPr>
              <a:cxnSpLocks/>
            </p:cNvCxnSpPr>
            <p:nvPr/>
          </p:nvCxnSpPr>
          <p:spPr>
            <a:xfrm>
              <a:off x="2472911" y="3288518"/>
              <a:ext cx="1617270" cy="0"/>
            </a:xfrm>
            <a:prstGeom prst="straightConnector1">
              <a:avLst/>
            </a:prstGeom>
            <a:noFill/>
            <a:ln w="38100" cap="flat" cmpd="sng">
              <a:solidFill>
                <a:srgbClr val="BF9000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28" name="Google Shape;148;p17">
              <a:extLst>
                <a:ext uri="{FF2B5EF4-FFF2-40B4-BE49-F238E27FC236}">
                  <a16:creationId xmlns:a16="http://schemas.microsoft.com/office/drawing/2014/main" id="{F49FCF22-76E7-8A44-9173-5879FD2D2A7C}"/>
                </a:ext>
              </a:extLst>
            </p:cNvPr>
            <p:cNvSpPr txBox="1"/>
            <p:nvPr/>
          </p:nvSpPr>
          <p:spPr>
            <a:xfrm>
              <a:off x="2528749" y="3257434"/>
              <a:ext cx="1505593" cy="26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srgbClr val="BF9000"/>
                  </a:solidFill>
                  <a:latin typeface="+mj-lt"/>
                </a:rPr>
                <a:t>PAC LOI, CDR &amp; TDR</a:t>
              </a:r>
            </a:p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srgbClr val="BF9000"/>
                  </a:solidFill>
                  <a:latin typeface="+mj-lt"/>
                </a:rPr>
                <a:t>Tech. Publications</a:t>
              </a:r>
              <a:endParaRPr sz="1800" b="1" dirty="0">
                <a:solidFill>
                  <a:srgbClr val="BF9000"/>
                </a:solidFill>
                <a:latin typeface="+mj-lt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0064E67-83EA-D040-B410-FC46B5592AA8}"/>
              </a:ext>
            </a:extLst>
          </p:cNvPr>
          <p:cNvGrpSpPr/>
          <p:nvPr/>
        </p:nvGrpSpPr>
        <p:grpSpPr>
          <a:xfrm>
            <a:off x="3351001" y="2438400"/>
            <a:ext cx="3430799" cy="715654"/>
            <a:chOff x="2441045" y="3257434"/>
            <a:chExt cx="1724898" cy="267000"/>
          </a:xfrm>
        </p:grpSpPr>
        <p:cxnSp>
          <p:nvCxnSpPr>
            <p:cNvPr id="33" name="Google Shape;146;p17">
              <a:extLst>
                <a:ext uri="{FF2B5EF4-FFF2-40B4-BE49-F238E27FC236}">
                  <a16:creationId xmlns:a16="http://schemas.microsoft.com/office/drawing/2014/main" id="{08A4AF01-07D3-A640-8618-BA92A03CC1AB}"/>
                </a:ext>
              </a:extLst>
            </p:cNvPr>
            <p:cNvCxnSpPr>
              <a:cxnSpLocks/>
            </p:cNvCxnSpPr>
            <p:nvPr/>
          </p:nvCxnSpPr>
          <p:spPr>
            <a:xfrm>
              <a:off x="2472911" y="3288518"/>
              <a:ext cx="1617270" cy="0"/>
            </a:xfrm>
            <a:prstGeom prst="straightConnector1">
              <a:avLst/>
            </a:prstGeom>
            <a:noFill/>
            <a:ln w="38100" cap="flat" cmpd="sng">
              <a:solidFill>
                <a:srgbClr val="BF9000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34" name="Google Shape;148;p17">
              <a:extLst>
                <a:ext uri="{FF2B5EF4-FFF2-40B4-BE49-F238E27FC236}">
                  <a16:creationId xmlns:a16="http://schemas.microsoft.com/office/drawing/2014/main" id="{C025ADBE-94EE-5548-BE61-C32E38F571D3}"/>
                </a:ext>
              </a:extLst>
            </p:cNvPr>
            <p:cNvSpPr txBox="1"/>
            <p:nvPr/>
          </p:nvSpPr>
          <p:spPr>
            <a:xfrm>
              <a:off x="2441045" y="3257434"/>
              <a:ext cx="1724898" cy="26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srgbClr val="BF9000"/>
                  </a:solidFill>
                  <a:latin typeface="+mj-lt"/>
                </a:rPr>
                <a:t>Sim, analysis, recon. software development,</a:t>
              </a:r>
            </a:p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srgbClr val="BF9000"/>
                  </a:solidFill>
                  <a:latin typeface="+mj-lt"/>
                </a:rPr>
                <a:t>Tech. publications </a:t>
              </a:r>
              <a:endParaRPr sz="1800" b="1" dirty="0">
                <a:solidFill>
                  <a:srgbClr val="BF9000"/>
                </a:solidFill>
                <a:latin typeface="+mj-lt"/>
              </a:endParaRPr>
            </a:p>
          </p:txBody>
        </p:sp>
      </p:grpSp>
      <p:sp>
        <p:nvSpPr>
          <p:cNvPr id="2" name="Google Shape;111;p16">
            <a:extLst>
              <a:ext uri="{FF2B5EF4-FFF2-40B4-BE49-F238E27FC236}">
                <a16:creationId xmlns:a16="http://schemas.microsoft.com/office/drawing/2014/main" id="{EB0622DA-A46D-C781-4D65-02C0E3104C77}"/>
              </a:ext>
            </a:extLst>
          </p:cNvPr>
          <p:cNvSpPr/>
          <p:nvPr/>
        </p:nvSpPr>
        <p:spPr>
          <a:xfrm>
            <a:off x="3050024" y="4025688"/>
            <a:ext cx="3733575" cy="1155912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3177EE"/>
              </a:gs>
              <a:gs pos="23000">
                <a:srgbClr val="FF9900"/>
              </a:gs>
              <a:gs pos="0">
                <a:srgbClr val="E69138"/>
              </a:gs>
              <a:gs pos="0">
                <a:srgbClr val="B45F06"/>
              </a:gs>
              <a:gs pos="71000">
                <a:schemeClr val="tx1"/>
              </a:gs>
            </a:gsLst>
            <a:lin ang="10800000" scaled="0"/>
          </a:gra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1800" b="1" dirty="0">
                <a:solidFill>
                  <a:schemeClr val="bg1"/>
                </a:solidFill>
                <a:latin typeface="+mj-lt"/>
              </a:rPr>
              <a:t>Exp. construction funds</a:t>
            </a:r>
            <a:endParaRPr sz="1800" b="1" dirty="0">
              <a:solidFill>
                <a:srgbClr val="FFFFFF"/>
              </a:solidFill>
              <a:latin typeface="+mj-lt"/>
            </a:endParaRPr>
          </a:p>
        </p:txBody>
      </p:sp>
      <p:cxnSp>
        <p:nvCxnSpPr>
          <p:cNvPr id="4" name="Google Shape;104;p16">
            <a:extLst>
              <a:ext uri="{FF2B5EF4-FFF2-40B4-BE49-F238E27FC236}">
                <a16:creationId xmlns:a16="http://schemas.microsoft.com/office/drawing/2014/main" id="{5F33A558-9BF8-53E0-9A24-01BD9806B179}"/>
              </a:ext>
            </a:extLst>
          </p:cNvPr>
          <p:cNvCxnSpPr>
            <a:cxnSpLocks/>
          </p:cNvCxnSpPr>
          <p:nvPr/>
        </p:nvCxnSpPr>
        <p:spPr>
          <a:xfrm>
            <a:off x="7633350" y="264429"/>
            <a:ext cx="0" cy="5602971"/>
          </a:xfrm>
          <a:prstGeom prst="straightConnector1">
            <a:avLst/>
          </a:prstGeom>
          <a:noFill/>
          <a:ln w="28575" cap="flat" cmpd="sng">
            <a:solidFill>
              <a:srgbClr val="B7B7B7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5" name="Google Shape;105;p16">
            <a:extLst>
              <a:ext uri="{FF2B5EF4-FFF2-40B4-BE49-F238E27FC236}">
                <a16:creationId xmlns:a16="http://schemas.microsoft.com/office/drawing/2014/main" id="{49578F5D-DBFB-3150-BB65-94BE4CFB0DF2}"/>
              </a:ext>
            </a:extLst>
          </p:cNvPr>
          <p:cNvSpPr txBox="1"/>
          <p:nvPr/>
        </p:nvSpPr>
        <p:spPr>
          <a:xfrm>
            <a:off x="7330027" y="5769305"/>
            <a:ext cx="660910" cy="75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 b="1" dirty="0" err="1">
                <a:latin typeface="+mj-lt"/>
              </a:rPr>
              <a:t>Yr</a:t>
            </a:r>
            <a:r>
              <a:rPr lang="en" sz="2000" b="1" dirty="0">
                <a:latin typeface="+mj-lt"/>
              </a:rPr>
              <a:t> 6 2030</a:t>
            </a:r>
            <a:endParaRPr sz="2000" b="1" dirty="0">
              <a:latin typeface="+mj-lt"/>
            </a:endParaRPr>
          </a:p>
        </p:txBody>
      </p:sp>
      <p:sp>
        <p:nvSpPr>
          <p:cNvPr id="6" name="Google Shape;105;p16">
            <a:extLst>
              <a:ext uri="{FF2B5EF4-FFF2-40B4-BE49-F238E27FC236}">
                <a16:creationId xmlns:a16="http://schemas.microsoft.com/office/drawing/2014/main" id="{9A068D04-E553-1AEB-2E5C-E8B05486E418}"/>
              </a:ext>
            </a:extLst>
          </p:cNvPr>
          <p:cNvSpPr txBox="1"/>
          <p:nvPr/>
        </p:nvSpPr>
        <p:spPr>
          <a:xfrm>
            <a:off x="6155409" y="5769305"/>
            <a:ext cx="682457" cy="75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 b="1" dirty="0" err="1">
                <a:latin typeface="+mj-lt"/>
              </a:rPr>
              <a:t>Yr</a:t>
            </a:r>
            <a:r>
              <a:rPr lang="en" sz="2000" b="1" dirty="0">
                <a:latin typeface="+mj-lt"/>
              </a:rPr>
              <a:t> 5 2029</a:t>
            </a:r>
            <a:endParaRPr sz="2000" b="1" dirty="0">
              <a:latin typeface="+mj-lt"/>
            </a:endParaRPr>
          </a:p>
        </p:txBody>
      </p:sp>
      <p:sp>
        <p:nvSpPr>
          <p:cNvPr id="7" name="Google Shape;110;p16">
            <a:extLst>
              <a:ext uri="{FF2B5EF4-FFF2-40B4-BE49-F238E27FC236}">
                <a16:creationId xmlns:a16="http://schemas.microsoft.com/office/drawing/2014/main" id="{83B483C7-73F9-C9E4-3C03-89F24B917EDA}"/>
              </a:ext>
            </a:extLst>
          </p:cNvPr>
          <p:cNvSpPr/>
          <p:nvPr/>
        </p:nvSpPr>
        <p:spPr>
          <a:xfrm>
            <a:off x="6324601" y="2667000"/>
            <a:ext cx="2454724" cy="940945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3177EE"/>
              </a:gs>
              <a:gs pos="0">
                <a:srgbClr val="FFFF00"/>
              </a:gs>
              <a:gs pos="36000">
                <a:srgbClr val="BF9000"/>
              </a:gs>
              <a:gs pos="52000">
                <a:srgbClr val="7F6000"/>
              </a:gs>
              <a:gs pos="91000">
                <a:schemeClr val="tx1"/>
              </a:gs>
            </a:gsLst>
            <a:lin ang="10801400" scaled="0"/>
          </a:gra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FFFFFF"/>
                </a:solidFill>
                <a:latin typeface="+mj-lt"/>
              </a:rPr>
              <a:t>Commissioning &amp; Data taking</a:t>
            </a:r>
            <a:endParaRPr sz="1800" b="1" dirty="0">
              <a:latin typeface="+mj-lt"/>
            </a:endParaRPr>
          </a:p>
        </p:txBody>
      </p:sp>
      <p:sp>
        <p:nvSpPr>
          <p:cNvPr id="8" name="Google Shape;111;p16">
            <a:extLst>
              <a:ext uri="{FF2B5EF4-FFF2-40B4-BE49-F238E27FC236}">
                <a16:creationId xmlns:a16="http://schemas.microsoft.com/office/drawing/2014/main" id="{15A6F710-44E7-0FBB-DFE6-FC620541D320}"/>
              </a:ext>
            </a:extLst>
          </p:cNvPr>
          <p:cNvSpPr/>
          <p:nvPr/>
        </p:nvSpPr>
        <p:spPr>
          <a:xfrm>
            <a:off x="6349805" y="4905021"/>
            <a:ext cx="2686596" cy="1155912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3177EE"/>
              </a:gs>
              <a:gs pos="20000">
                <a:srgbClr val="FF9900"/>
              </a:gs>
              <a:gs pos="0">
                <a:srgbClr val="E69138"/>
              </a:gs>
              <a:gs pos="3000">
                <a:srgbClr val="B45F06"/>
              </a:gs>
              <a:gs pos="91000">
                <a:schemeClr val="tx1"/>
              </a:gs>
            </a:gsLst>
            <a:lin ang="10800000" scaled="0"/>
          </a:gra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1800" b="1" dirty="0">
                <a:solidFill>
                  <a:schemeClr val="bg1"/>
                </a:solidFill>
                <a:latin typeface="+mj-lt"/>
              </a:rPr>
              <a:t>Exp. </a:t>
            </a:r>
            <a:r>
              <a:rPr lang="en-US" sz="1800" b="1" dirty="0">
                <a:solidFill>
                  <a:schemeClr val="bg1"/>
                </a:solidFill>
                <a:latin typeface="+mj-lt"/>
              </a:rPr>
              <a:t>O</a:t>
            </a:r>
            <a:r>
              <a:rPr lang="en" sz="1800" b="1" dirty="0">
                <a:solidFill>
                  <a:schemeClr val="bg1"/>
                </a:solidFill>
                <a:latin typeface="+mj-lt"/>
              </a:rPr>
              <a:t>ps. </a:t>
            </a:r>
            <a:r>
              <a:rPr lang="en-US" sz="1800" b="1" dirty="0">
                <a:solidFill>
                  <a:schemeClr val="bg1"/>
                </a:solidFill>
                <a:latin typeface="+mj-lt"/>
              </a:rPr>
              <a:t>F</a:t>
            </a:r>
            <a:r>
              <a:rPr lang="en" sz="1800" b="1" dirty="0" err="1">
                <a:solidFill>
                  <a:schemeClr val="bg1"/>
                </a:solidFill>
                <a:latin typeface="+mj-lt"/>
              </a:rPr>
              <a:t>unds</a:t>
            </a:r>
            <a:endParaRPr sz="1800" b="1" dirty="0">
              <a:solidFill>
                <a:srgbClr val="FFFFFF"/>
              </a:solidFill>
              <a:latin typeface="+mj-l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02B5CD-2595-A8FB-9883-F32F670DE15B}"/>
              </a:ext>
            </a:extLst>
          </p:cNvPr>
          <p:cNvGrpSpPr/>
          <p:nvPr/>
        </p:nvGrpSpPr>
        <p:grpSpPr>
          <a:xfrm>
            <a:off x="6349805" y="3627746"/>
            <a:ext cx="2717996" cy="715654"/>
            <a:chOff x="2472911" y="3257434"/>
            <a:chExt cx="1656757" cy="267000"/>
          </a:xfrm>
        </p:grpSpPr>
        <p:cxnSp>
          <p:nvCxnSpPr>
            <p:cNvPr id="10" name="Google Shape;146;p17">
              <a:extLst>
                <a:ext uri="{FF2B5EF4-FFF2-40B4-BE49-F238E27FC236}">
                  <a16:creationId xmlns:a16="http://schemas.microsoft.com/office/drawing/2014/main" id="{4025005C-6107-845D-F85C-2B5D1DA4893A}"/>
                </a:ext>
              </a:extLst>
            </p:cNvPr>
            <p:cNvCxnSpPr>
              <a:cxnSpLocks/>
            </p:cNvCxnSpPr>
            <p:nvPr/>
          </p:nvCxnSpPr>
          <p:spPr>
            <a:xfrm>
              <a:off x="2472911" y="3288518"/>
              <a:ext cx="1617270" cy="0"/>
            </a:xfrm>
            <a:prstGeom prst="straightConnector1">
              <a:avLst/>
            </a:prstGeom>
            <a:noFill/>
            <a:ln w="38100" cap="flat" cmpd="sng">
              <a:solidFill>
                <a:srgbClr val="BF9000"/>
              </a:solidFill>
              <a:prstDash val="solid"/>
              <a:round/>
              <a:headEnd type="oval" w="med" len="med"/>
              <a:tailEnd type="oval" w="med" len="med"/>
            </a:ln>
          </p:spPr>
        </p:cxnSp>
        <p:sp>
          <p:nvSpPr>
            <p:cNvPr id="11" name="Google Shape;148;p17">
              <a:extLst>
                <a:ext uri="{FF2B5EF4-FFF2-40B4-BE49-F238E27FC236}">
                  <a16:creationId xmlns:a16="http://schemas.microsoft.com/office/drawing/2014/main" id="{9139D2C2-2D66-3003-1455-FC473C3A3AB0}"/>
                </a:ext>
              </a:extLst>
            </p:cNvPr>
            <p:cNvSpPr txBox="1"/>
            <p:nvPr/>
          </p:nvSpPr>
          <p:spPr>
            <a:xfrm>
              <a:off x="2492050" y="3257434"/>
              <a:ext cx="1637618" cy="267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srgbClr val="BF9000"/>
                  </a:solidFill>
                  <a:latin typeface="+mj-lt"/>
                </a:rPr>
                <a:t>Data analysis &amp; Tech &amp; Phys. publications</a:t>
              </a:r>
              <a:endParaRPr sz="1800" b="1" dirty="0">
                <a:solidFill>
                  <a:srgbClr val="BF9000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853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5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10" grpId="0" animBg="1"/>
      <p:bldP spid="111" grpId="0" animBg="1"/>
      <p:bldP spid="2" grpId="0" animBg="1"/>
      <p:bldP spid="7" grpId="0" animBg="1"/>
      <p:bldP spid="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889E6-9500-3AF7-D1B2-3FA407842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838200"/>
          </a:xfrm>
        </p:spPr>
        <p:txBody>
          <a:bodyPr/>
          <a:lstStyle/>
          <a:p>
            <a:r>
              <a:rPr lang="en-US" sz="4800" b="1" dirty="0"/>
              <a:t>Fermilab Experimental Facility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5330B2-3C34-B171-C0DE-90BF7D4947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8200"/>
            <a:ext cx="8458200" cy="5181600"/>
          </a:xfrm>
        </p:spPr>
        <p:txBody>
          <a:bodyPr/>
          <a:lstStyle/>
          <a:p>
            <a:r>
              <a:rPr lang="en-US" sz="3600" dirty="0"/>
              <a:t>Proposed Name: F2D2 </a:t>
            </a:r>
          </a:p>
          <a:p>
            <a:pPr lvl="1"/>
            <a:r>
              <a:rPr lang="en-US" sz="3200" b="1" u="sng" dirty="0">
                <a:solidFill>
                  <a:srgbClr val="FF0000"/>
                </a:solidFill>
              </a:rPr>
              <a:t>F</a:t>
            </a:r>
            <a:r>
              <a:rPr lang="en-US" sz="3200" dirty="0"/>
              <a:t>ermilab </a:t>
            </a:r>
            <a:r>
              <a:rPr lang="en-US" sz="3200" b="1" u="sng" dirty="0">
                <a:solidFill>
                  <a:srgbClr val="FF0000"/>
                </a:solidFill>
              </a:rPr>
              <a:t>F</a:t>
            </a:r>
            <a:r>
              <a:rPr lang="en-US" sz="3200" dirty="0"/>
              <a:t>acility for </a:t>
            </a:r>
            <a:r>
              <a:rPr lang="en-US" sz="3200" b="1" u="sng" dirty="0">
                <a:solidFill>
                  <a:srgbClr val="FF0000"/>
                </a:solidFill>
              </a:rPr>
              <a:t>D</a:t>
            </a:r>
            <a:r>
              <a:rPr lang="en-US" sz="3200" dirty="0"/>
              <a:t>ark matter </a:t>
            </a:r>
            <a:r>
              <a:rPr lang="en-US" sz="3200" b="1" u="sng" dirty="0">
                <a:solidFill>
                  <a:srgbClr val="FF0000"/>
                </a:solidFill>
              </a:rPr>
              <a:t>D</a:t>
            </a:r>
            <a:r>
              <a:rPr lang="en-US" sz="3200" dirty="0"/>
              <a:t>iscovery</a:t>
            </a:r>
          </a:p>
          <a:p>
            <a:r>
              <a:rPr lang="en-US" sz="3600" dirty="0"/>
              <a:t>Requirements</a:t>
            </a:r>
          </a:p>
          <a:p>
            <a:pPr lvl="1"/>
            <a:r>
              <a:rPr lang="en-US" sz="3200" dirty="0"/>
              <a:t>Basic assumption : &gt;=4 experiments operate simultaneously (2 on-axis and 2 off-axis)</a:t>
            </a:r>
          </a:p>
          <a:p>
            <a:pPr lvl="1"/>
            <a:r>
              <a:rPr lang="en-US" sz="3200" dirty="0"/>
              <a:t>Sufficient footprint per experiment</a:t>
            </a:r>
          </a:p>
          <a:p>
            <a:pPr lvl="1"/>
            <a:r>
              <a:rPr lang="en-US" sz="3200" dirty="0"/>
              <a:t>Sufficient height of the hall w/ a large capacity crane coverage </a:t>
            </a:r>
          </a:p>
          <a:p>
            <a:pPr lvl="1"/>
            <a:r>
              <a:rPr lang="en-US" sz="3200" dirty="0"/>
              <a:t>Sufficient overburden (&gt;=40.m.w.e.)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48EA7-AE7C-2D6A-4A42-BD3894CB7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10,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0D3C63-753D-D65A-1D1E-08A6A4EF1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0400" y="6172200"/>
            <a:ext cx="2819400" cy="457200"/>
          </a:xfrm>
        </p:spPr>
        <p:txBody>
          <a:bodyPr/>
          <a:lstStyle/>
          <a:p>
            <a:pPr>
              <a:defRPr/>
            </a:pPr>
            <a:r>
              <a:rPr lang="en-US" dirty="0"/>
              <a:t>DAMSA @ PIP-II                      </a:t>
            </a:r>
            <a:r>
              <a:rPr lang="en-US" dirty="0" err="1"/>
              <a:t>Jaehoon</a:t>
            </a:r>
            <a:r>
              <a:rPr lang="en-US" dirty="0"/>
              <a:t> Yu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F165C8-D922-F85F-071B-22286CB4B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30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42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7191" y="0"/>
            <a:ext cx="9056809" cy="609600"/>
          </a:xfrm>
        </p:spPr>
        <p:txBody>
          <a:bodyPr/>
          <a:lstStyle/>
          <a:p>
            <a:pPr lvl="0" latinLnBrk="1"/>
            <a:r>
              <a:rPr lang="en-US" b="1" dirty="0"/>
              <a:t>PIP-II Siting Enables Further Expansion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70932" y="524560"/>
            <a:ext cx="3510979" cy="390407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en-US" sz="2800" dirty="0">
                <a:solidFill>
                  <a:schemeClr val="accent6"/>
                </a:solidFill>
              </a:rPr>
              <a:t>Magnetic switching elements and RF splitters can divide beam.</a:t>
            </a:r>
          </a:p>
          <a:p>
            <a:pPr>
              <a:spcBef>
                <a:spcPct val="0"/>
              </a:spcBef>
            </a:pPr>
            <a:endParaRPr lang="en-US" altLang="en-US" sz="2800" dirty="0">
              <a:solidFill>
                <a:schemeClr val="accent6"/>
              </a:solidFill>
            </a:endParaRPr>
          </a:p>
          <a:p>
            <a:pPr>
              <a:spcBef>
                <a:spcPct val="0"/>
              </a:spcBef>
            </a:pPr>
            <a:endParaRPr lang="en-US" altLang="en-US" sz="2800" dirty="0">
              <a:solidFill>
                <a:schemeClr val="accent6"/>
              </a:solidFill>
            </a:endParaRPr>
          </a:p>
          <a:p>
            <a:pPr>
              <a:spcBef>
                <a:spcPct val="0"/>
              </a:spcBef>
            </a:pPr>
            <a:endParaRPr lang="en-US" altLang="en-US" sz="2800" dirty="0">
              <a:solidFill>
                <a:schemeClr val="accent6"/>
              </a:solidFill>
            </a:endParaRPr>
          </a:p>
          <a:p>
            <a:pPr marL="0" indent="0">
              <a:spcBef>
                <a:spcPct val="0"/>
              </a:spcBef>
              <a:buNone/>
            </a:pPr>
            <a:endParaRPr lang="en-US" altLang="en-US" sz="2800" dirty="0">
              <a:solidFill>
                <a:schemeClr val="accent6"/>
              </a:solidFill>
            </a:endParaRPr>
          </a:p>
          <a:p>
            <a:pPr>
              <a:spcBef>
                <a:spcPct val="0"/>
              </a:spcBef>
            </a:pPr>
            <a:r>
              <a:rPr lang="en-US" altLang="en-US" sz="2800" dirty="0">
                <a:solidFill>
                  <a:schemeClr val="accent6"/>
                </a:solidFill>
              </a:rPr>
              <a:t>Real estate in </a:t>
            </a:r>
            <a:r>
              <a:rPr lang="en-US" altLang="en-US" sz="2800" dirty="0" err="1">
                <a:solidFill>
                  <a:schemeClr val="accent6"/>
                </a:solidFill>
              </a:rPr>
              <a:t>TeV</a:t>
            </a:r>
            <a:r>
              <a:rPr lang="en-US" altLang="en-US" sz="2800" dirty="0">
                <a:solidFill>
                  <a:schemeClr val="accent6"/>
                </a:solidFill>
              </a:rPr>
              <a:t> field allows for a variety of rings and lines, shapes and sizes.</a:t>
            </a:r>
          </a:p>
          <a:p>
            <a:pPr lvl="1">
              <a:lnSpc>
                <a:spcPct val="90000"/>
              </a:lnSpc>
            </a:pPr>
            <a:endParaRPr lang="en-US" sz="24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1F5B158-C571-1773-3006-2C779D6F7C14}"/>
              </a:ext>
            </a:extLst>
          </p:cNvPr>
          <p:cNvGrpSpPr/>
          <p:nvPr/>
        </p:nvGrpSpPr>
        <p:grpSpPr>
          <a:xfrm>
            <a:off x="239591" y="767309"/>
            <a:ext cx="5313434" cy="5204519"/>
            <a:chOff x="400270" y="942889"/>
            <a:chExt cx="5313434" cy="5204519"/>
          </a:xfrm>
        </p:grpSpPr>
        <p:pic>
          <p:nvPicPr>
            <p:cNvPr id="3" name="Content Placeholder 13">
              <a:extLst>
                <a:ext uri="{FF2B5EF4-FFF2-40B4-BE49-F238E27FC236}">
                  <a16:creationId xmlns:a16="http://schemas.microsoft.com/office/drawing/2014/main" id="{74A56406-7DD2-D46E-34B8-804DC15F74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0270" y="942889"/>
              <a:ext cx="5192716" cy="5204519"/>
            </a:xfrm>
            <a:prstGeom prst="rect">
              <a:avLst/>
            </a:prstGeom>
          </p:spPr>
        </p:pic>
        <p:sp>
          <p:nvSpPr>
            <p:cNvPr id="4" name="Arc 3">
              <a:extLst>
                <a:ext uri="{FF2B5EF4-FFF2-40B4-BE49-F238E27FC236}">
                  <a16:creationId xmlns:a16="http://schemas.microsoft.com/office/drawing/2014/main" id="{B45A6EDF-E091-4476-0507-154DF5490286}"/>
                </a:ext>
              </a:extLst>
            </p:cNvPr>
            <p:cNvSpPr/>
            <p:nvPr/>
          </p:nvSpPr>
          <p:spPr>
            <a:xfrm>
              <a:off x="1480991" y="2877835"/>
              <a:ext cx="1509041" cy="1772701"/>
            </a:xfrm>
            <a:prstGeom prst="arc">
              <a:avLst>
                <a:gd name="adj1" fmla="val 21368963"/>
                <a:gd name="adj2" fmla="val 6947402"/>
              </a:avLst>
            </a:prstGeom>
            <a:ln w="762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6B78B8C-D762-0E32-E9A8-AABEA2C4E03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90032" y="3708462"/>
              <a:ext cx="1267818" cy="1791496"/>
            </a:xfrm>
            <a:prstGeom prst="line">
              <a:avLst/>
            </a:prstGeom>
            <a:ln w="76200">
              <a:solidFill>
                <a:schemeClr val="accent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itle 1">
              <a:extLst>
                <a:ext uri="{FF2B5EF4-FFF2-40B4-BE49-F238E27FC236}">
                  <a16:creationId xmlns:a16="http://schemas.microsoft.com/office/drawing/2014/main" id="{6532DFBC-539E-FC38-1660-D3F89FF0A144}"/>
                </a:ext>
              </a:extLst>
            </p:cNvPr>
            <p:cNvSpPr txBox="1">
              <a:spLocks/>
            </p:cNvSpPr>
            <p:nvPr/>
          </p:nvSpPr>
          <p:spPr>
            <a:xfrm>
              <a:off x="4050683" y="4409816"/>
              <a:ext cx="1663021" cy="783441"/>
            </a:xfrm>
            <a:prstGeom prst="rect">
              <a:avLst/>
            </a:prstGeom>
          </p:spPr>
          <p:txBody>
            <a:bodyPr/>
            <a:lstStyle>
              <a:lvl1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 kern="1200">
                  <a:solidFill>
                    <a:srgbClr val="074184"/>
                  </a:solidFill>
                  <a:latin typeface="Helvetica"/>
                  <a:ea typeface="Geneva" charset="0"/>
                  <a:cs typeface="ＭＳ Ｐゴシック" charset="0"/>
                </a:defRPr>
              </a:lvl1pPr>
              <a:lvl2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2pPr>
              <a:lvl3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3pPr>
              <a:lvl4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4pPr>
              <a:lvl5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5pPr>
              <a:lvl6pPr marL="4572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6pPr>
              <a:lvl7pPr marL="9144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7pPr>
              <a:lvl8pPr marL="13716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8pPr>
              <a:lvl9pPr marL="18288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sz="2400" dirty="0">
                  <a:solidFill>
                    <a:schemeClr val="accent3">
                      <a:lumMod val="50000"/>
                    </a:schemeClr>
                  </a:solidFill>
                </a:rPr>
                <a:t>Linac Extension</a:t>
              </a:r>
            </a:p>
          </p:txBody>
        </p:sp>
        <p:sp>
          <p:nvSpPr>
            <p:cNvPr id="14" name="Title 1">
              <a:extLst>
                <a:ext uri="{FF2B5EF4-FFF2-40B4-BE49-F238E27FC236}">
                  <a16:creationId xmlns:a16="http://schemas.microsoft.com/office/drawing/2014/main" id="{642D0FE1-D5F5-5022-33CA-ECF4485397DE}"/>
                </a:ext>
              </a:extLst>
            </p:cNvPr>
            <p:cNvSpPr txBox="1">
              <a:spLocks/>
            </p:cNvSpPr>
            <p:nvPr/>
          </p:nvSpPr>
          <p:spPr>
            <a:xfrm>
              <a:off x="452720" y="4262488"/>
              <a:ext cx="1338485" cy="777872"/>
            </a:xfrm>
            <a:prstGeom prst="rect">
              <a:avLst/>
            </a:prstGeom>
          </p:spPr>
          <p:txBody>
            <a:bodyPr/>
            <a:lstStyle>
              <a:lvl1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 kern="1200">
                  <a:solidFill>
                    <a:srgbClr val="074184"/>
                  </a:solidFill>
                  <a:latin typeface="Helvetica"/>
                  <a:ea typeface="Geneva" charset="0"/>
                  <a:cs typeface="ＭＳ Ｐゴシック" charset="0"/>
                </a:defRPr>
              </a:lvl1pPr>
              <a:lvl2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2pPr>
              <a:lvl3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3pPr>
              <a:lvl4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4pPr>
              <a:lvl5pPr algn="l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1700" b="1">
                  <a:solidFill>
                    <a:srgbClr val="074184"/>
                  </a:solidFill>
                  <a:latin typeface="Helvetica" charset="0"/>
                  <a:ea typeface="Geneva" charset="0"/>
                  <a:cs typeface="ＭＳ Ｐゴシック" charset="0"/>
                </a:defRPr>
              </a:lvl5pPr>
              <a:lvl6pPr marL="4572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6pPr>
              <a:lvl7pPr marL="9144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7pPr>
              <a:lvl8pPr marL="13716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8pPr>
              <a:lvl9pPr marL="1828800" algn="ctr" defTabSz="457200" rtl="0" eaLnBrk="1" fontAlgn="base" hangingPunct="1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sz="2400" dirty="0">
                  <a:solidFill>
                    <a:schemeClr val="accent1"/>
                  </a:solidFill>
                </a:rPr>
                <a:t>Mu2e-II</a:t>
              </a:r>
            </a:p>
          </p:txBody>
        </p:sp>
      </p:grpSp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FE0C5868-5871-667D-CCDA-2960A2E871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9344" y="2435014"/>
            <a:ext cx="3105065" cy="1379631"/>
          </a:xfrm>
          <a:prstGeom prst="rect">
            <a:avLst/>
          </a:prstGeom>
          <a:ln w="19050">
            <a:solidFill>
              <a:schemeClr val="accent6"/>
            </a:solidFill>
          </a:ln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9E82A996-014C-E6CB-0753-D0106CDFD2E3}"/>
              </a:ext>
            </a:extLst>
          </p:cNvPr>
          <p:cNvSpPr/>
          <p:nvPr/>
        </p:nvSpPr>
        <p:spPr bwMode="auto">
          <a:xfrm rot="16200000">
            <a:off x="2899477" y="3176233"/>
            <a:ext cx="648188" cy="808342"/>
          </a:xfrm>
          <a:prstGeom prst="ellipse">
            <a:avLst/>
          </a:prstGeom>
          <a:solidFill>
            <a:srgbClr val="FFFF99">
              <a:alpha val="60000"/>
            </a:srgbClr>
          </a:solidFill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CE2442-25F8-8B2C-4109-3AEE3F6E8C90}"/>
              </a:ext>
            </a:extLst>
          </p:cNvPr>
          <p:cNvSpPr txBox="1"/>
          <p:nvPr/>
        </p:nvSpPr>
        <p:spPr>
          <a:xfrm rot="3254019">
            <a:off x="2880399" y="4893117"/>
            <a:ext cx="2619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FF99"/>
                </a:solidFill>
                <a:latin typeface="+mn-lt"/>
              </a:rPr>
              <a:t>LINAC Extension @2GeV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71FC41-532C-7B82-389E-03738830C863}"/>
              </a:ext>
            </a:extLst>
          </p:cNvPr>
          <p:cNvSpPr txBox="1"/>
          <p:nvPr/>
        </p:nvSpPr>
        <p:spPr>
          <a:xfrm>
            <a:off x="5874294" y="6172200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J. Eldred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729368-B624-961B-6E0D-3748A5D0E09A}"/>
              </a:ext>
            </a:extLst>
          </p:cNvPr>
          <p:cNvSpPr txBox="1"/>
          <p:nvPr/>
        </p:nvSpPr>
        <p:spPr>
          <a:xfrm>
            <a:off x="3962400" y="3505200"/>
            <a:ext cx="1289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TeV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 Field</a:t>
            </a:r>
          </a:p>
        </p:txBody>
      </p:sp>
    </p:spTree>
    <p:extLst>
      <p:ext uri="{BB962C8B-B14F-4D97-AF65-F5344CB8AC3E}">
        <p14:creationId xmlns:p14="http://schemas.microsoft.com/office/powerpoint/2010/main" val="362120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19" grpId="0" animBg="1"/>
      <p:bldP spid="20" grpId="0"/>
      <p:bldP spid="21" grpId="0"/>
      <p:bldP spid="1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43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991601" cy="609600"/>
          </a:xfrm>
        </p:spPr>
        <p:txBody>
          <a:bodyPr/>
          <a:lstStyle/>
          <a:p>
            <a:pPr lvl="0" latinLnBrk="1"/>
            <a:r>
              <a:rPr lang="en-US" b="1" dirty="0"/>
              <a:t>DAMSA Collaboration Building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09600"/>
            <a:ext cx="9067800" cy="54864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2800" dirty="0">
                <a:sym typeface="Wingdings" pitchFamily="2" charset="2"/>
              </a:rPr>
              <a:t>DAMSA has been introduced to the community throughout the past 2.5 years, more intensely in 2023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>
                <a:sym typeface="Wingdings" pitchFamily="2" charset="2"/>
              </a:rPr>
              <a:t>Concept included in a few Snowmass2021 white papers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>
                <a:sym typeface="Wingdings" pitchFamily="2" charset="2"/>
              </a:rPr>
              <a:t>Physics case study published on PRD (Jan. 2023)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>
                <a:sym typeface="Wingdings" pitchFamily="2" charset="2"/>
              </a:rPr>
              <a:t>Multiple presentations made at conferences, workshops and seminars in the U.S., SK and CERN LLP conf. in 2023</a:t>
            </a:r>
          </a:p>
          <a:p>
            <a:pPr lvl="2">
              <a:lnSpc>
                <a:spcPct val="90000"/>
              </a:lnSpc>
              <a:spcBef>
                <a:spcPts val="0"/>
              </a:spcBef>
            </a:pPr>
            <a:r>
              <a:rPr lang="en-US" dirty="0">
                <a:sym typeface="Wingdings" pitchFamily="2" charset="2"/>
              </a:rPr>
              <a:t>Presented at a couple of P5 townhall meetings 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>
                <a:sym typeface="Wingdings" pitchFamily="2" charset="2"/>
              </a:rPr>
              <a:t>Introduced to Fermilab leadership April, May, Aug &amp; Sept. 23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Lead Investigators: J. Yu (UTA) &amp; J. Estrada (FNAL)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Institutions expressed interests thus far: </a:t>
            </a:r>
          </a:p>
          <a:p>
            <a:pPr lvl="2">
              <a:lnSpc>
                <a:spcPct val="90000"/>
              </a:lnSpc>
            </a:pPr>
            <a:r>
              <a:rPr lang="en-US" dirty="0">
                <a:solidFill>
                  <a:srgbClr val="00B050"/>
                </a:solidFill>
              </a:rPr>
              <a:t>US (8): UTA, FNAL, OU, TAMU, UCR, UCI, CSU and SDSMT</a:t>
            </a:r>
            <a:endParaRPr lang="en-US" b="1" u="sng" dirty="0">
              <a:solidFill>
                <a:srgbClr val="FF40FF"/>
              </a:solidFill>
            </a:endParaRPr>
          </a:p>
          <a:p>
            <a:pPr lvl="2">
              <a:lnSpc>
                <a:spcPct val="90000"/>
              </a:lnSpc>
            </a:pPr>
            <a:r>
              <a:rPr lang="en-US" dirty="0">
                <a:solidFill>
                  <a:srgbClr val="00B050"/>
                </a:solidFill>
              </a:rPr>
              <a:t>SK (8): SNU, </a:t>
            </a:r>
            <a:r>
              <a:rPr lang="en-US" dirty="0" err="1">
                <a:solidFill>
                  <a:srgbClr val="00B050"/>
                </a:solidFill>
              </a:rPr>
              <a:t>UoS</a:t>
            </a:r>
            <a:r>
              <a:rPr lang="en-US" dirty="0">
                <a:solidFill>
                  <a:srgbClr val="00B050"/>
                </a:solidFill>
              </a:rPr>
              <a:t>, KNU-CHEP, Korea U., </a:t>
            </a:r>
            <a:r>
              <a:rPr lang="en-US" dirty="0" err="1">
                <a:solidFill>
                  <a:srgbClr val="00B050"/>
                </a:solidFill>
                <a:sym typeface="Wingdings" pitchFamily="2" charset="2"/>
              </a:rPr>
              <a:t>KyungHee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 U., </a:t>
            </a:r>
            <a:r>
              <a:rPr lang="en-US" dirty="0">
                <a:solidFill>
                  <a:srgbClr val="00B050"/>
                </a:solidFill>
              </a:rPr>
              <a:t>Korea U. – </a:t>
            </a:r>
            <a:r>
              <a:rPr lang="en-US" dirty="0" err="1">
                <a:solidFill>
                  <a:srgbClr val="00B050"/>
                </a:solidFill>
              </a:rPr>
              <a:t>Chochiwon</a:t>
            </a:r>
            <a:r>
              <a:rPr lang="en-US" dirty="0">
                <a:solidFill>
                  <a:srgbClr val="00B050"/>
                </a:solidFill>
              </a:rPr>
              <a:t> campus, CNU, CBU</a:t>
            </a: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 </a:t>
            </a:r>
          </a:p>
          <a:p>
            <a:pPr lvl="2">
              <a:lnSpc>
                <a:spcPct val="90000"/>
              </a:lnSpc>
            </a:pP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Strongly encourage European colleagues to join in</a:t>
            </a:r>
            <a:endParaRPr lang="en-US" dirty="0">
              <a:sym typeface="Wingdings" pitchFamily="2" charset="2"/>
            </a:endParaRPr>
          </a:p>
          <a:p>
            <a:pPr lvl="1">
              <a:lnSpc>
                <a:spcPct val="90000"/>
              </a:lnSpc>
              <a:spcBef>
                <a:spcPts val="0"/>
              </a:spcBef>
            </a:pPr>
            <a:endParaRPr lang="en-US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1340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6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8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1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44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197" y="152400"/>
            <a:ext cx="8991601" cy="609600"/>
          </a:xfrm>
        </p:spPr>
        <p:txBody>
          <a:bodyPr/>
          <a:lstStyle/>
          <a:p>
            <a:pPr lvl="0" latinLnBrk="1"/>
            <a:r>
              <a:rPr lang="en-US" sz="5400" b="1" dirty="0"/>
              <a:t>Conclusions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9" y="866775"/>
            <a:ext cx="8915399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DAMSA is a DSP search and discovery experiment that aims to be ready for beam on day 1 of FNAL PIP-II era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DAMSA has been making serious progress to meet the goal of being ready for PIP-II LINAC beam in 2029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DAMSA collaboration building ongoing</a:t>
            </a:r>
          </a:p>
          <a:p>
            <a:pPr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Detailed GEANT studies have been performed for detector requirements  Optimization in progress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00B050"/>
                </a:solidFill>
                <a:sym typeface="Wingdings" pitchFamily="2" charset="2"/>
              </a:rPr>
              <a:t>DAMSA presents an excellent opportunity for the community to turn Fermilab’s new accelerator facility to a DSP search and discovery facility</a:t>
            </a:r>
          </a:p>
        </p:txBody>
      </p:sp>
    </p:spTree>
    <p:extLst>
      <p:ext uri="{BB962C8B-B14F-4D97-AF65-F5344CB8AC3E}">
        <p14:creationId xmlns:p14="http://schemas.microsoft.com/office/powerpoint/2010/main" val="325096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45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199" y="0"/>
            <a:ext cx="8991601" cy="609600"/>
          </a:xfrm>
        </p:spPr>
        <p:txBody>
          <a:bodyPr/>
          <a:lstStyle/>
          <a:p>
            <a:pPr lvl="0" latinLnBrk="1"/>
            <a:r>
              <a:rPr lang="en-US" sz="4800" b="1" dirty="0"/>
              <a:t>Parting Questions</a:t>
            </a:r>
            <a:endParaRPr lang="en-US" sz="6000" b="1" dirty="0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685800"/>
            <a:ext cx="8915399" cy="535714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dirty="0">
                <a:sym typeface="Wingdings" pitchFamily="2" charset="2"/>
              </a:rPr>
              <a:t>Is the CMS style HGCAL detector sufficient to meet the physics goals?  Are there others?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Impact of the beam radiations to the detectors?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Various performance requirements for low E </a:t>
            </a:r>
            <a:r>
              <a:rPr lang="en-US" sz="3200" dirty="0">
                <a:latin typeface="Symbol" pitchFamily="2" charset="2"/>
                <a:sym typeface="Wingdings" pitchFamily="2" charset="2"/>
              </a:rPr>
              <a:t>g</a:t>
            </a:r>
            <a:r>
              <a:rPr lang="en-US" sz="3200" dirty="0">
                <a:sym typeface="Wingdings" pitchFamily="2" charset="2"/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sz="3600" dirty="0">
                <a:sym typeface="Wingdings" pitchFamily="2" charset="2"/>
              </a:rPr>
              <a:t>What other physic topics can we do with the DAMSA experiment configuration?</a:t>
            </a:r>
          </a:p>
          <a:p>
            <a:pPr lvl="1"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Is there a SM measurement DAMSA can contribute?</a:t>
            </a:r>
          </a:p>
          <a:p>
            <a:pPr>
              <a:lnSpc>
                <a:spcPct val="90000"/>
              </a:lnSpc>
            </a:pPr>
            <a:r>
              <a:rPr lang="en-US" sz="3600" dirty="0">
                <a:sym typeface="Wingdings" pitchFamily="2" charset="2"/>
              </a:rPr>
              <a:t>What modifications to the DAMSA experimental configuration could dramatically expand the physics reach? – B field? </a:t>
            </a:r>
            <a:r>
              <a:rPr lang="en-US" sz="3600" dirty="0">
                <a:latin typeface="Symbol" pitchFamily="2" charset="2"/>
                <a:sym typeface="Wingdings" pitchFamily="2" charset="2"/>
              </a:rPr>
              <a:t>m</a:t>
            </a:r>
            <a:r>
              <a:rPr lang="en-US" sz="3600" dirty="0">
                <a:sym typeface="Wingdings" pitchFamily="2" charset="2"/>
              </a:rPr>
              <a:t>-detector?</a:t>
            </a:r>
          </a:p>
        </p:txBody>
      </p:sp>
    </p:spTree>
    <p:extLst>
      <p:ext uri="{BB962C8B-B14F-4D97-AF65-F5344CB8AC3E}">
        <p14:creationId xmlns:p14="http://schemas.microsoft.com/office/powerpoint/2010/main" val="3689408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46</a:t>
            </a:fld>
            <a:endParaRPr lang="en-US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5988D3F1-2DEA-23FD-37BD-BF0CF0CCCD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799" y="1981200"/>
            <a:ext cx="8534401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9pPr>
          </a:lstStyle>
          <a:p>
            <a:pPr latinLnBrk="1"/>
            <a:r>
              <a:rPr lang="en-US" sz="5400" b="1" kern="0" dirty="0">
                <a:solidFill>
                  <a:srgbClr val="FF0000"/>
                </a:solidFill>
              </a:rPr>
              <a:t>Contact</a:t>
            </a:r>
          </a:p>
          <a:p>
            <a:pPr latinLnBrk="1"/>
            <a:endParaRPr lang="en-US" sz="5400" b="1" kern="0" dirty="0">
              <a:solidFill>
                <a:srgbClr val="FF0000"/>
              </a:solidFill>
            </a:endParaRPr>
          </a:p>
          <a:p>
            <a:pPr latinLnBrk="1"/>
            <a:r>
              <a:rPr lang="en-US" sz="4800" b="1" kern="0" dirty="0">
                <a:solidFill>
                  <a:srgbClr val="FF0000"/>
                </a:solidFill>
              </a:rPr>
              <a:t>Jae Yu (</a:t>
            </a:r>
            <a:r>
              <a:rPr lang="en-US" sz="4800" b="1" kern="0" dirty="0">
                <a:solidFill>
                  <a:srgbClr val="FF0000"/>
                </a:solidFill>
                <a:hlinkClick r:id="rId2"/>
              </a:rPr>
              <a:t>jaehoonyu@uta.edu</a:t>
            </a:r>
            <a:r>
              <a:rPr lang="en-US" sz="4800" b="1" kern="0" dirty="0">
                <a:solidFill>
                  <a:srgbClr val="FF0000"/>
                </a:solidFill>
              </a:rPr>
              <a:t>) </a:t>
            </a:r>
          </a:p>
          <a:p>
            <a:pPr latinLnBrk="1"/>
            <a:r>
              <a:rPr lang="en-US" sz="4800" b="1" kern="0" dirty="0">
                <a:solidFill>
                  <a:srgbClr val="FF0000"/>
                </a:solidFill>
              </a:rPr>
              <a:t>or</a:t>
            </a:r>
          </a:p>
          <a:p>
            <a:pPr latinLnBrk="1"/>
            <a:r>
              <a:rPr lang="en-US" sz="4800" b="1" kern="0" dirty="0">
                <a:solidFill>
                  <a:srgbClr val="FF0000"/>
                </a:solidFill>
              </a:rPr>
              <a:t>Juan Estrada (</a:t>
            </a:r>
            <a:r>
              <a:rPr lang="en-US" sz="4800" b="1" kern="0" dirty="0">
                <a:solidFill>
                  <a:srgbClr val="FF0000"/>
                </a:solidFill>
                <a:hlinkClick r:id="rId3"/>
              </a:rPr>
              <a:t>estrada@fnal.gov</a:t>
            </a:r>
            <a:r>
              <a:rPr lang="en-US" sz="4800" b="1" kern="0" dirty="0">
                <a:solidFill>
                  <a:srgbClr val="FF0000"/>
                </a:solidFill>
              </a:rPr>
              <a:t>) 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130281A-A3A7-D226-035D-B7C13651E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457200"/>
            <a:ext cx="8382000" cy="533400"/>
          </a:xfrm>
        </p:spPr>
        <p:txBody>
          <a:bodyPr/>
          <a:lstStyle/>
          <a:p>
            <a:r>
              <a:rPr lang="en-US" sz="5400" b="1" dirty="0"/>
              <a:t>Interested in joining DAMSA?</a:t>
            </a:r>
          </a:p>
        </p:txBody>
      </p:sp>
    </p:spTree>
    <p:extLst>
      <p:ext uri="{BB962C8B-B14F-4D97-AF65-F5344CB8AC3E}">
        <p14:creationId xmlns:p14="http://schemas.microsoft.com/office/powerpoint/2010/main" val="3529001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ree, outdoor, bench, park&#10;&#10;Description automatically generated">
            <a:extLst>
              <a:ext uri="{FF2B5EF4-FFF2-40B4-BE49-F238E27FC236}">
                <a16:creationId xmlns:a16="http://schemas.microsoft.com/office/drawing/2014/main" id="{F2D76FE2-877E-1C0C-3766-DC60222E76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Picture 9" descr="A picture containing ground, outdoor, tree, park&#10;&#10;Description automatically generated">
            <a:extLst>
              <a:ext uri="{FF2B5EF4-FFF2-40B4-BE49-F238E27FC236}">
                <a16:creationId xmlns:a16="http://schemas.microsoft.com/office/drawing/2014/main" id="{5023B4E9-9312-7BE8-01C4-31FCFEAAAA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Picture 11" descr="A couple of toilets sit on the side of a road&#10;&#10;Description automatically generated with low confidence">
            <a:extLst>
              <a:ext uri="{FF2B5EF4-FFF2-40B4-BE49-F238E27FC236}">
                <a16:creationId xmlns:a16="http://schemas.microsoft.com/office/drawing/2014/main" id="{A20CC4A3-6CE0-E545-FC58-E6F956C105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F8D7B17-B284-5C82-4E92-91B9D2819C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 descr="A close-up of a sign&#10;&#10;Description automatically generated">
            <a:extLst>
              <a:ext uri="{FF2B5EF4-FFF2-40B4-BE49-F238E27FC236}">
                <a16:creationId xmlns:a16="http://schemas.microsoft.com/office/drawing/2014/main" id="{514877E8-4DE0-1237-549B-45A943B480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28625"/>
            <a:ext cx="8001000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45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48</a:t>
            </a:fld>
            <a:endParaRPr lang="en-US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977C24DF-E31F-4285-558C-6FAFC0B301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908" y="4724400"/>
            <a:ext cx="8153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9pPr>
          </a:lstStyle>
          <a:p>
            <a:pPr latinLnBrk="1"/>
            <a:r>
              <a:rPr lang="en-US" b="1" kern="0" dirty="0">
                <a:solidFill>
                  <a:srgbClr val="FF0000"/>
                </a:solidFill>
              </a:rPr>
              <a:t>We must search wide, aim high, </a:t>
            </a:r>
          </a:p>
          <a:p>
            <a:pPr latinLnBrk="1"/>
            <a:r>
              <a:rPr lang="en-US" b="1" kern="0" dirty="0">
                <a:solidFill>
                  <a:srgbClr val="FF0000"/>
                </a:solidFill>
              </a:rPr>
              <a:t>and delve deep!!</a:t>
            </a:r>
            <a:endParaRPr lang="en-US" sz="5400" b="1" kern="0" dirty="0">
              <a:solidFill>
                <a:srgbClr val="FF0000"/>
              </a:solidFill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5988D3F1-2DEA-23FD-37BD-BF0CF0CCCD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408" y="874569"/>
            <a:ext cx="8534401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9pPr>
          </a:lstStyle>
          <a:p>
            <a:pPr latinLnBrk="1"/>
            <a:r>
              <a:rPr lang="en-US" b="1" kern="0" dirty="0">
                <a:solidFill>
                  <a:srgbClr val="FF0000"/>
                </a:solidFill>
              </a:rPr>
              <a:t>Time for the community to look for </a:t>
            </a:r>
          </a:p>
          <a:p>
            <a:pPr latinLnBrk="1"/>
            <a:r>
              <a:rPr lang="en-US" b="1" kern="0" dirty="0">
                <a:solidFill>
                  <a:srgbClr val="FF0000"/>
                </a:solidFill>
              </a:rPr>
              <a:t>dark matter in the beams</a:t>
            </a:r>
            <a:endParaRPr lang="en-US" sz="5400" b="1" kern="0" dirty="0">
              <a:solidFill>
                <a:srgbClr val="FF0000"/>
              </a:solidFill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66CFAEBA-0049-931D-8AD6-757ED504B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258" y="2951885"/>
            <a:ext cx="864870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charset="0"/>
              </a:defRPr>
            </a:lvl9pPr>
          </a:lstStyle>
          <a:p>
            <a:pPr latinLnBrk="1"/>
            <a:r>
              <a:rPr lang="en-US" b="1" kern="0" dirty="0">
                <a:solidFill>
                  <a:srgbClr val="FF0000"/>
                </a:solidFill>
              </a:rPr>
              <a:t>Accelerator facilities must leverage </a:t>
            </a:r>
          </a:p>
          <a:p>
            <a:pPr latinLnBrk="1"/>
            <a:r>
              <a:rPr lang="en-US" b="1" kern="0" dirty="0">
                <a:solidFill>
                  <a:srgbClr val="FF0000"/>
                </a:solidFill>
              </a:rPr>
              <a:t>their capabilities fullest</a:t>
            </a:r>
            <a:endParaRPr lang="en-US" sz="5400" b="1" kern="0" dirty="0">
              <a:solidFill>
                <a:srgbClr val="FF0000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130281A-A3A7-D226-035D-B7C13651E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400"/>
            <a:ext cx="7772400" cy="533400"/>
          </a:xfrm>
        </p:spPr>
        <p:txBody>
          <a:bodyPr/>
          <a:lstStyle/>
          <a:p>
            <a:r>
              <a:rPr lang="en-US" sz="5400" b="1" dirty="0"/>
              <a:t>Take Home Messages</a:t>
            </a:r>
          </a:p>
        </p:txBody>
      </p:sp>
    </p:spTree>
    <p:extLst>
      <p:ext uri="{BB962C8B-B14F-4D97-AF65-F5344CB8AC3E}">
        <p14:creationId xmlns:p14="http://schemas.microsoft.com/office/powerpoint/2010/main" val="2210771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8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005EC-7B81-DAB8-BFF9-493ED6226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38400"/>
            <a:ext cx="7772400" cy="1143000"/>
          </a:xfrm>
        </p:spPr>
        <p:txBody>
          <a:bodyPr/>
          <a:lstStyle/>
          <a:p>
            <a:r>
              <a:rPr lang="en-US" sz="7200" b="1" dirty="0"/>
              <a:t>Back 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8C74C8-9335-E5E7-91F6-544ECC8F6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10,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4CFA64-90DF-107E-75B6-07539BD9B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4BED43-F0F7-B24B-1656-4B68F01D2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572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533400"/>
            <a:ext cx="8915400" cy="16764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>
                <a:latin typeface="Arial Narrow"/>
                <a:cs typeface="Arial Narrow"/>
              </a:rPr>
              <a:t>Stands for Deep Under Ground Neutrino Experiment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dirty="0">
                <a:latin typeface="Arial Narrow"/>
                <a:cs typeface="Arial Narrow"/>
              </a:rPr>
              <a:t>US flagship long baseline (1300km) </a:t>
            </a:r>
            <a:r>
              <a:rPr lang="en-US" dirty="0" err="1">
                <a:latin typeface="Symbol" charset="2"/>
                <a:cs typeface="Symbol" charset="2"/>
              </a:rPr>
              <a:t>ν</a:t>
            </a:r>
            <a:r>
              <a:rPr lang="en-US" dirty="0">
                <a:latin typeface="Arial Narrow"/>
                <a:cs typeface="Arial Narrow"/>
              </a:rPr>
              <a:t> experiment</a:t>
            </a:r>
          </a:p>
          <a:p>
            <a:pPr lvl="1">
              <a:lnSpc>
                <a:spcPct val="90000"/>
              </a:lnSpc>
              <a:spcBef>
                <a:spcPts val="0"/>
              </a:spcBef>
            </a:pPr>
            <a:r>
              <a:rPr lang="en-US" dirty="0">
                <a:latin typeface="Arial Narrow"/>
                <a:cs typeface="Arial Narrow"/>
              </a:rPr>
              <a:t>1500m underground in an old South Dakota gold mine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-76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dirty="0"/>
              <a:t>The Next Big Thing - DUNE Experiment</a:t>
            </a:r>
          </a:p>
        </p:txBody>
      </p:sp>
      <p:pic>
        <p:nvPicPr>
          <p:cNvPr id="29" name="image1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874520"/>
            <a:ext cx="2667000" cy="22402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Picture 9" descr="20160518_101605_resize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905000"/>
            <a:ext cx="5867400" cy="4057650"/>
          </a:xfrm>
          <a:prstGeom prst="rect">
            <a:avLst/>
          </a:prstGeom>
        </p:spPr>
      </p:pic>
      <p:pic>
        <p:nvPicPr>
          <p:cNvPr id="5" name="Picture 4" descr="20160518_151716_resize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4800"/>
            <a:ext cx="4876800" cy="2743200"/>
          </a:xfrm>
          <a:prstGeom prst="rect">
            <a:avLst/>
          </a:prstGeom>
        </p:spPr>
      </p:pic>
      <p:sp>
        <p:nvSpPr>
          <p:cNvPr id="11" name="Rectangle 1"/>
          <p:cNvSpPr txBox="1">
            <a:spLocks noChangeArrowheads="1"/>
          </p:cNvSpPr>
          <p:nvPr/>
        </p:nvSpPr>
        <p:spPr bwMode="auto">
          <a:xfrm>
            <a:off x="1676400" y="4267200"/>
            <a:ext cx="2438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52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pPr algn="l"/>
            <a:r>
              <a:rPr lang="en-US" b="1" dirty="0">
                <a:solidFill>
                  <a:srgbClr val="800000"/>
                </a:solidFill>
              </a:rPr>
              <a:t>Yes, you are right!  Mount Rushmore!!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5075583" y="4876800"/>
            <a:ext cx="4114800" cy="19812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</a:defRPr>
            </a:lvl9pPr>
          </a:lstStyle>
          <a:p>
            <a:pPr marL="571500" indent="-571500">
              <a:spcBef>
                <a:spcPts val="0"/>
              </a:spcBef>
              <a:buFont typeface="Arial"/>
              <a:buChar char="•"/>
            </a:pPr>
            <a:r>
              <a:rPr lang="en-US" sz="2400" b="1" dirty="0">
                <a:solidFill>
                  <a:srgbClr val="0000FF"/>
                </a:solidFill>
              </a:rPr>
              <a:t>2002 Nobel Winning solar </a:t>
            </a:r>
            <a:r>
              <a:rPr lang="en-US" sz="2400" b="1" dirty="0">
                <a:solidFill>
                  <a:srgbClr val="0000FF"/>
                </a:solidFill>
                <a:latin typeface="Symbol" pitchFamily="2" charset="2"/>
              </a:rPr>
              <a:t>n</a:t>
            </a:r>
            <a:r>
              <a:rPr lang="en-US" sz="2400" b="1" dirty="0">
                <a:solidFill>
                  <a:srgbClr val="0000FF"/>
                </a:solidFill>
              </a:rPr>
              <a:t> detection by Ray Davis </a:t>
            </a:r>
          </a:p>
          <a:p>
            <a:pPr marL="571500" indent="-571500">
              <a:spcBef>
                <a:spcPts val="0"/>
              </a:spcBef>
              <a:buFont typeface="Arial"/>
              <a:buChar char="•"/>
            </a:pPr>
            <a:r>
              <a:rPr lang="en-US" sz="2400" b="1" dirty="0">
                <a:solidFill>
                  <a:srgbClr val="0000FF"/>
                </a:solidFill>
              </a:rPr>
              <a:t>Many DM experiments</a:t>
            </a:r>
          </a:p>
          <a:p>
            <a:pPr marL="571500" indent="-571500">
              <a:spcBef>
                <a:spcPts val="0"/>
              </a:spcBef>
              <a:buFont typeface="Arial"/>
              <a:buChar char="•"/>
            </a:pPr>
            <a:r>
              <a:rPr lang="en-US" sz="2400" b="1" dirty="0">
                <a:solidFill>
                  <a:srgbClr val="0000FF"/>
                </a:solidFill>
              </a:rPr>
              <a:t>New DUNE area being excavated (&gt;85%)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0B650C-2448-02F6-56DF-8833206B56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0" y="2133600"/>
            <a:ext cx="7367155" cy="4144025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B1C0FE0E-86BC-275A-15D0-9752DCB771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1617" y="2895600"/>
            <a:ext cx="4965122" cy="871170"/>
          </a:xfrm>
          <a:prstGeom prst="rect">
            <a:avLst/>
          </a:prstGeom>
          <a:solidFill>
            <a:srgbClr val="FFFFCC">
              <a:alpha val="74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67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</a:rPr>
              <a:t>Yes, you are right, again!  </a:t>
            </a:r>
          </a:p>
          <a:p>
            <a:r>
              <a:rPr lang="en-US" b="1" dirty="0">
                <a:solidFill>
                  <a:srgbClr val="FF0000"/>
                </a:solidFill>
              </a:rPr>
              <a:t>That Sturgis is right next door!</a:t>
            </a:r>
          </a:p>
        </p:txBody>
      </p:sp>
    </p:spTree>
    <p:extLst>
      <p:ext uri="{BB962C8B-B14F-4D97-AF65-F5344CB8AC3E}">
        <p14:creationId xmlns:p14="http://schemas.microsoft.com/office/powerpoint/2010/main" val="74623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1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1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1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8" grpId="0" build="p" autoUpdateAnimBg="0"/>
      <p:bldP spid="11" grpId="0"/>
      <p:bldP spid="12" grpId="0" uiExpand="1" build="p" autoUpdateAnimBg="0"/>
      <p:bldP spid="7" grpId="0" animBg="1"/>
      <p:bldP spid="7" grpId="1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50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DAMSA Requirements – The absorber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33400"/>
            <a:ext cx="8839200" cy="563879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Must reduce the number of n out the dump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What material at what depth optimal for neutron absorption?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GEANT4 based study shows the </a:t>
            </a:r>
            <a:r>
              <a:rPr lang="en-US" sz="2800" dirty="0" err="1"/>
              <a:t>polyeuthrane</a:t>
            </a:r>
            <a:r>
              <a:rPr lang="en-US" sz="2800" dirty="0"/>
              <a:t> provide most cost-effective solution for neutron moderation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0DFD82-B9B9-A246-AAFA-39B74F498DEE}"/>
              </a:ext>
            </a:extLst>
          </p:cNvPr>
          <p:cNvSpPr/>
          <p:nvPr/>
        </p:nvSpPr>
        <p:spPr bwMode="auto">
          <a:xfrm>
            <a:off x="6172200" y="5943600"/>
            <a:ext cx="28956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21F79568-DF72-1D43-83FA-940B0338A3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362200"/>
            <a:ext cx="7961586" cy="427639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41396CA-61A7-2B45-A4DC-C34E67A8B6DE}"/>
              </a:ext>
            </a:extLst>
          </p:cNvPr>
          <p:cNvSpPr/>
          <p:nvPr/>
        </p:nvSpPr>
        <p:spPr bwMode="auto">
          <a:xfrm>
            <a:off x="6324600" y="5324802"/>
            <a:ext cx="2398986" cy="3048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19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12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51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DAMSA Requirements – The Detector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5ABD9B79-18E2-6B46-8F18-52979D0F9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3341"/>
            <a:ext cx="9144000" cy="563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9178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52</a:t>
            </a:fld>
            <a:endParaRPr lang="en-US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DAMSA Detector – The </a:t>
            </a:r>
            <a:r>
              <a:rPr lang="en-US" b="1" dirty="0">
                <a:latin typeface="Symbol" pitchFamily="2" charset="2"/>
              </a:rPr>
              <a:t>g</a:t>
            </a:r>
            <a:r>
              <a:rPr lang="en-US" b="1" dirty="0"/>
              <a:t> Arrival Time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714999"/>
            <a:ext cx="4129010" cy="457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sz="2800" dirty="0" err="1">
                <a:latin typeface="Symbol" pitchFamily="2" charset="2"/>
              </a:rPr>
              <a:t>D</a:t>
            </a:r>
            <a:r>
              <a:rPr lang="en-US" sz="2800" dirty="0" err="1"/>
              <a:t>t</a:t>
            </a:r>
            <a:r>
              <a:rPr lang="en-US" sz="2800" baseline="-25000" dirty="0" err="1">
                <a:latin typeface="Symbol" pitchFamily="2" charset="2"/>
              </a:rPr>
              <a:t>gg</a:t>
            </a:r>
            <a:r>
              <a:rPr lang="en-US" sz="2800" dirty="0"/>
              <a:t>&lt;0.1ns </a:t>
            </a:r>
            <a:r>
              <a:rPr lang="en-US" sz="2800" dirty="0">
                <a:sym typeface="Wingdings" pitchFamily="2" charset="2"/>
              </a:rPr>
              <a:t> ~10</a:t>
            </a:r>
            <a:r>
              <a:rPr lang="en-US" sz="2800" baseline="30000" dirty="0">
                <a:sym typeface="Wingdings" pitchFamily="2" charset="2"/>
              </a:rPr>
              <a:t>-2</a:t>
            </a:r>
            <a:r>
              <a:rPr lang="en-US" sz="2800" dirty="0">
                <a:sym typeface="Wingdings" pitchFamily="2" charset="2"/>
              </a:rPr>
              <a:t> remain</a:t>
            </a:r>
            <a:endParaRPr lang="en-US" sz="2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465C48A-01B8-F24A-8F7A-D172F240A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18" y="701567"/>
            <a:ext cx="4129010" cy="264286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9099526-27C8-5C4D-BEBE-6E1B62DB63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640" y="800100"/>
            <a:ext cx="4721160" cy="5143500"/>
          </a:xfrm>
          <a:prstGeom prst="rect">
            <a:avLst/>
          </a:prstGeom>
        </p:spPr>
      </p:pic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8C50DC6E-364E-E44E-9116-F9DA36AC01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398053"/>
            <a:ext cx="3075081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70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Nov. 10, 2023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9387-AE02-FF40-8DC3-FBC6431E85BA}" type="slidenum">
              <a:rPr lang="en-US"/>
              <a:pPr/>
              <a:t>53</a:t>
            </a:fld>
            <a:endParaRPr lang="en-US" dirty="0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DAMSA Detector – DCA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1050" y="589080"/>
            <a:ext cx="8839200" cy="832555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sz="2800" dirty="0"/>
              <a:t>Distance of closest approach (DCA) computed the distance at the closest approaching point of the traces of all photon combinations</a:t>
            </a:r>
            <a:endParaRPr lang="en-US" sz="2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D8C82-8CF2-3A4E-B3B9-94A1C5F8C60F}"/>
              </a:ext>
            </a:extLst>
          </p:cNvPr>
          <p:cNvSpPr/>
          <p:nvPr/>
        </p:nvSpPr>
        <p:spPr bwMode="auto">
          <a:xfrm>
            <a:off x="2438400" y="6225824"/>
            <a:ext cx="685800" cy="5148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E8C5D6F-F77E-9C41-86EB-96A31AC2F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470376"/>
            <a:ext cx="4448250" cy="29492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1DF142D-52A1-6B42-AD32-F3899B841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602" y="1447800"/>
            <a:ext cx="4101833" cy="4349466"/>
          </a:xfrm>
          <a:prstGeom prst="rect">
            <a:avLst/>
          </a:prstGeom>
        </p:spPr>
      </p:pic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93E2D962-EA35-CF4B-95EB-DD667C3556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482005"/>
            <a:ext cx="3989199" cy="200025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B1BD374-CDCD-724B-9BDA-137FE044C903}"/>
              </a:ext>
            </a:extLst>
          </p:cNvPr>
          <p:cNvSpPr/>
          <p:nvPr/>
        </p:nvSpPr>
        <p:spPr bwMode="auto">
          <a:xfrm>
            <a:off x="533400" y="5562600"/>
            <a:ext cx="3810000" cy="3048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7F92F66-7D7F-DC48-A887-5582ECC12A09}"/>
              </a:ext>
            </a:extLst>
          </p:cNvPr>
          <p:cNvGrpSpPr/>
          <p:nvPr/>
        </p:nvGrpSpPr>
        <p:grpSpPr>
          <a:xfrm>
            <a:off x="6629400" y="2895600"/>
            <a:ext cx="1056700" cy="1600200"/>
            <a:chOff x="6629400" y="3124200"/>
            <a:chExt cx="1056700" cy="1600200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9BF37EF-4836-3F4C-BEA7-9BB1787D1F85}"/>
                </a:ext>
              </a:extLst>
            </p:cNvPr>
            <p:cNvCxnSpPr/>
            <p:nvPr/>
          </p:nvCxnSpPr>
          <p:spPr bwMode="auto">
            <a:xfrm>
              <a:off x="7162800" y="3581400"/>
              <a:ext cx="0" cy="114300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2605317-AE0B-A54C-86F1-0A2F0F972AF2}"/>
                </a:ext>
              </a:extLst>
            </p:cNvPr>
            <p:cNvSpPr txBox="1"/>
            <p:nvPr/>
          </p:nvSpPr>
          <p:spPr>
            <a:xfrm>
              <a:off x="6629400" y="3124200"/>
              <a:ext cx="1056700" cy="46166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+mn-lt"/>
                </a:rPr>
                <a:t>Optimal</a:t>
              </a:r>
            </a:p>
          </p:txBody>
        </p:sp>
      </p:grpSp>
      <p:sp>
        <p:nvSpPr>
          <p:cNvPr id="17" name="Rectangle 3">
            <a:extLst>
              <a:ext uri="{FF2B5EF4-FFF2-40B4-BE49-F238E27FC236}">
                <a16:creationId xmlns:a16="http://schemas.microsoft.com/office/drawing/2014/main" id="{0996B074-29A8-BA46-9DE8-6745314E2F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4510" y="5867399"/>
            <a:ext cx="3715085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0066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3300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CC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FF0066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lnSpc>
                <a:spcPct val="90000"/>
              </a:lnSpc>
              <a:buFontTx/>
              <a:buNone/>
            </a:pPr>
            <a:r>
              <a:rPr lang="en-US" sz="2400" kern="0" dirty="0"/>
              <a:t>DCA&lt;1cm </a:t>
            </a:r>
            <a:r>
              <a:rPr lang="en-US" sz="2400" kern="0" dirty="0">
                <a:sym typeface="Wingdings" pitchFamily="2" charset="2"/>
              </a:rPr>
              <a:t> 2.9x10</a:t>
            </a:r>
            <a:r>
              <a:rPr lang="en-US" sz="2400" kern="0" baseline="30000" dirty="0">
                <a:sym typeface="Wingdings" pitchFamily="2" charset="2"/>
              </a:rPr>
              <a:t>-2</a:t>
            </a:r>
            <a:r>
              <a:rPr lang="en-US" sz="2400" kern="0" dirty="0">
                <a:sym typeface="Wingdings" pitchFamily="2" charset="2"/>
              </a:rPr>
              <a:t> remain</a:t>
            </a: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75823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build="p"/>
      <p:bldP spid="12" grpId="0" animBg="1"/>
      <p:bldP spid="1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644"/>
            <a:ext cx="8839200" cy="609600"/>
          </a:xfrm>
        </p:spPr>
        <p:txBody>
          <a:bodyPr/>
          <a:lstStyle/>
          <a:p>
            <a:pPr lvl="0" latinLnBrk="1"/>
            <a:r>
              <a:rPr lang="en-US" b="1" dirty="0"/>
              <a:t>DAMSA Detector – Invariant Mass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1" y="609600"/>
            <a:ext cx="3505199" cy="244759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Optimize the selection based on the interested mass range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Could obtain an additional reduction factor of 10</a:t>
            </a:r>
            <a:r>
              <a:rPr lang="en-US" sz="2800" baseline="30000" dirty="0">
                <a:sym typeface="Wingdings" pitchFamily="2" charset="2"/>
              </a:rPr>
              <a:t>-3</a:t>
            </a:r>
            <a:r>
              <a:rPr lang="en-US" sz="2800" dirty="0">
                <a:sym typeface="Wingdings" pitchFamily="2" charset="2"/>
              </a:rPr>
              <a:t> depending on mass range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44F980D-C642-2845-A695-FB1F83F692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637" y="676603"/>
            <a:ext cx="5640363" cy="3218357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DE9C034B-7946-0B42-B4A8-1375448435A3}"/>
              </a:ext>
            </a:extLst>
          </p:cNvPr>
          <p:cNvGrpSpPr/>
          <p:nvPr/>
        </p:nvGrpSpPr>
        <p:grpSpPr>
          <a:xfrm>
            <a:off x="260788" y="3865777"/>
            <a:ext cx="8622424" cy="2883858"/>
            <a:chOff x="521576" y="3854669"/>
            <a:chExt cx="8117061" cy="288385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211701B-AF3B-EB4C-989C-42B99F214C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1576" y="3854669"/>
              <a:ext cx="8100848" cy="2714581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20C0CEA-B9E6-BF4D-8D6F-9D259C5FC4FD}"/>
                </a:ext>
              </a:extLst>
            </p:cNvPr>
            <p:cNvSpPr txBox="1"/>
            <p:nvPr/>
          </p:nvSpPr>
          <p:spPr>
            <a:xfrm>
              <a:off x="7255213" y="6399973"/>
              <a:ext cx="138342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err="1">
                  <a:latin typeface="Symbol" pitchFamily="2" charset="2"/>
                </a:rPr>
                <a:t>D</a:t>
              </a:r>
              <a:r>
                <a:rPr lang="en-US" sz="1600" dirty="0" err="1">
                  <a:latin typeface="+mj-lt"/>
                </a:rPr>
                <a:t>M</a:t>
              </a:r>
              <a:r>
                <a:rPr lang="en-US" sz="1600" baseline="-25000" dirty="0" err="1">
                  <a:latin typeface="+mj-lt"/>
                </a:rPr>
                <a:t>Inv</a:t>
              </a:r>
              <a:r>
                <a:rPr lang="en-US" sz="1600" dirty="0">
                  <a:latin typeface="+mj-lt"/>
                </a:rPr>
                <a:t> (MeV/c</a:t>
              </a:r>
              <a:r>
                <a:rPr lang="en-US" sz="1600" baseline="30000" dirty="0">
                  <a:latin typeface="+mj-lt"/>
                </a:rPr>
                <a:t>2</a:t>
              </a:r>
              <a:r>
                <a:rPr lang="en-US" sz="1600" dirty="0">
                  <a:latin typeface="+mj-lt"/>
                </a:rPr>
                <a:t>)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259E8AC-2A44-AF46-8581-7841E1C89209}"/>
                </a:ext>
              </a:extLst>
            </p:cNvPr>
            <p:cNvSpPr/>
            <p:nvPr/>
          </p:nvSpPr>
          <p:spPr bwMode="auto">
            <a:xfrm>
              <a:off x="3880288" y="6400800"/>
              <a:ext cx="2438400" cy="2446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ECB4E79-6CCD-504D-BD45-0D9E03AD50F9}"/>
              </a:ext>
            </a:extLst>
          </p:cNvPr>
          <p:cNvCxnSpPr>
            <a:cxnSpLocks/>
          </p:cNvCxnSpPr>
          <p:nvPr/>
        </p:nvCxnSpPr>
        <p:spPr bwMode="auto">
          <a:xfrm flipH="1">
            <a:off x="1219200" y="6019800"/>
            <a:ext cx="1524000" cy="0"/>
          </a:xfrm>
          <a:prstGeom prst="straightConnector1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C0697-50EB-D3E2-315C-5588709DE9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4770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en-US"/>
              <a:t>Nov. 10,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18A752-5EA5-142A-FE57-5130C4DD6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DAMSA @ PIP-II                      </a:t>
            </a:r>
            <a:r>
              <a:rPr lang="en-US" dirty="0" err="1"/>
              <a:t>Jaehoon</a:t>
            </a:r>
            <a:r>
              <a:rPr lang="en-US" dirty="0"/>
              <a:t> Yu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3F909C-6499-223B-F4FB-E87F52444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F3D8A4-74EF-534D-976E-1FB9C4B72804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FD08153-A94F-D30C-B1FE-4773BC33FB16}"/>
              </a:ext>
            </a:extLst>
          </p:cNvPr>
          <p:cNvCxnSpPr>
            <a:cxnSpLocks/>
          </p:cNvCxnSpPr>
          <p:nvPr/>
        </p:nvCxnSpPr>
        <p:spPr bwMode="auto">
          <a:xfrm>
            <a:off x="1828800" y="4800600"/>
            <a:ext cx="0" cy="1143000"/>
          </a:xfrm>
          <a:prstGeom prst="straightConnector1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8B6EEA44-1AF6-5135-D76A-75D48567E6D2}"/>
              </a:ext>
            </a:extLst>
          </p:cNvPr>
          <p:cNvSpPr txBox="1">
            <a:spLocks/>
          </p:cNvSpPr>
          <p:nvPr/>
        </p:nvSpPr>
        <p:spPr>
          <a:xfrm>
            <a:off x="1371600" y="4402723"/>
            <a:ext cx="1523994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 smtClean="0">
                <a:solidFill>
                  <a:srgbClr val="C00000"/>
                </a:solidFill>
                <a:latin typeface="+mj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err="1">
                <a:latin typeface="Symbol" pitchFamily="2" charset="2"/>
              </a:rPr>
              <a:t>D</a:t>
            </a:r>
            <a:r>
              <a:rPr lang="en-US" dirty="0" err="1"/>
              <a:t>M</a:t>
            </a:r>
            <a:r>
              <a:rPr lang="en-US" baseline="-25000" dirty="0" err="1"/>
              <a:t>inv</a:t>
            </a:r>
            <a:r>
              <a:rPr lang="en-US" dirty="0"/>
              <a:t> = 1MeV/c</a:t>
            </a:r>
            <a:r>
              <a:rPr lang="en-US" baseline="3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685357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533400"/>
            <a:ext cx="9144000" cy="6172200"/>
          </a:xfrm>
          <a:noFill/>
          <a:ln/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2200" dirty="0">
                <a:latin typeface="Arial Narrow"/>
                <a:cs typeface="Arial Narrow"/>
              </a:rPr>
              <a:t>Stands for Deep Underground Neutrino Experiment</a:t>
            </a:r>
          </a:p>
          <a:p>
            <a:pPr>
              <a:lnSpc>
                <a:spcPct val="90000"/>
              </a:lnSpc>
            </a:pPr>
            <a:r>
              <a:rPr lang="en-US" sz="2200" dirty="0">
                <a:latin typeface="Arial Narrow"/>
                <a:cs typeface="Arial Narrow"/>
              </a:rPr>
              <a:t>The US flagship long baseline (1300km) </a:t>
            </a:r>
            <a:r>
              <a:rPr lang="en-US" sz="2200" dirty="0" err="1">
                <a:latin typeface="Symbol" charset="2"/>
                <a:cs typeface="Symbol" charset="2"/>
              </a:rPr>
              <a:t>ν</a:t>
            </a:r>
            <a:r>
              <a:rPr lang="en-US" sz="2200" dirty="0">
                <a:latin typeface="Arial Narrow"/>
                <a:cs typeface="Arial Narrow"/>
              </a:rPr>
              <a:t> experiment</a:t>
            </a:r>
          </a:p>
          <a:p>
            <a:pPr lvl="1">
              <a:lnSpc>
                <a:spcPct val="90000"/>
              </a:lnSpc>
            </a:pPr>
            <a:r>
              <a:rPr lang="en-US" sz="1900" dirty="0">
                <a:latin typeface="Arial Narrow"/>
                <a:cs typeface="Arial Narrow"/>
              </a:rPr>
              <a:t>1500m underground in an old South Dakota gold mine </a:t>
            </a:r>
          </a:p>
          <a:p>
            <a:pPr>
              <a:lnSpc>
                <a:spcPct val="90000"/>
              </a:lnSpc>
            </a:pPr>
            <a:r>
              <a:rPr lang="en-US" sz="3500" dirty="0">
                <a:latin typeface="Arial Narrow"/>
                <a:cs typeface="Arial Narrow"/>
              </a:rPr>
              <a:t>Needs a very high intensity proton beams (1.2MW </a:t>
            </a:r>
            <a:r>
              <a:rPr lang="en-US" sz="3500" dirty="0">
                <a:latin typeface="Arial Narrow"/>
                <a:cs typeface="Arial Narrow"/>
                <a:sym typeface="Wingdings"/>
              </a:rPr>
              <a:t> 2.4MW!)</a:t>
            </a:r>
            <a:endParaRPr lang="en-US" sz="3500" dirty="0">
              <a:latin typeface="Arial Narrow"/>
              <a:cs typeface="Arial Narrow"/>
            </a:endParaRPr>
          </a:p>
          <a:p>
            <a:pPr lvl="1">
              <a:lnSpc>
                <a:spcPct val="90000"/>
              </a:lnSpc>
            </a:pPr>
            <a:r>
              <a:rPr lang="en-US" sz="3000" dirty="0">
                <a:latin typeface="Arial Narrow"/>
                <a:cs typeface="Arial Narrow"/>
              </a:rPr>
              <a:t>Result in a large number of </a:t>
            </a:r>
            <a:r>
              <a:rPr lang="en-US" sz="3000" dirty="0">
                <a:latin typeface="Symbol" pitchFamily="2" charset="2"/>
                <a:cs typeface="Arial Narrow"/>
              </a:rPr>
              <a:t>n</a:t>
            </a:r>
            <a:r>
              <a:rPr lang="en-US" sz="3000" dirty="0">
                <a:latin typeface="Arial Narrow"/>
                <a:cs typeface="Arial Narrow"/>
              </a:rPr>
              <a:t> for property measurements</a:t>
            </a:r>
          </a:p>
          <a:p>
            <a:pPr lvl="1">
              <a:lnSpc>
                <a:spcPct val="90000"/>
              </a:lnSpc>
            </a:pPr>
            <a:r>
              <a:rPr lang="en-US" sz="3000" dirty="0">
                <a:latin typeface="Arial Narrow"/>
                <a:cs typeface="Arial Narrow"/>
              </a:rPr>
              <a:t>Opportunity for dark matter search and other BSM physics </a:t>
            </a:r>
          </a:p>
          <a:p>
            <a:pPr lvl="1">
              <a:lnSpc>
                <a:spcPct val="90000"/>
              </a:lnSpc>
            </a:pPr>
            <a:r>
              <a:rPr lang="en-US" sz="3000" dirty="0">
                <a:latin typeface="Arial Narrow"/>
                <a:cs typeface="Arial Narrow"/>
              </a:rPr>
              <a:t>FFT:  How many 120GeV p/sec correspond to these powers?</a:t>
            </a:r>
          </a:p>
          <a:p>
            <a:pPr>
              <a:lnSpc>
                <a:spcPct val="90000"/>
              </a:lnSpc>
            </a:pPr>
            <a:r>
              <a:rPr lang="en-US" sz="3500" dirty="0">
                <a:latin typeface="Arial Narrow"/>
                <a:cs typeface="Arial Narrow"/>
              </a:rPr>
              <a:t>Large mass (~70kt! total) </a:t>
            </a:r>
            <a:r>
              <a:rPr lang="en-US" sz="3500" b="1" dirty="0" err="1">
                <a:solidFill>
                  <a:srgbClr val="C00000"/>
                </a:solidFill>
                <a:latin typeface="Arial Narrow"/>
                <a:cs typeface="Arial Narrow"/>
              </a:rPr>
              <a:t>LArTPC</a:t>
            </a:r>
            <a:r>
              <a:rPr lang="en-US" sz="3500" dirty="0">
                <a:latin typeface="Arial Narrow"/>
                <a:cs typeface="Arial Narrow"/>
              </a:rPr>
              <a:t> Far Detector at SURF</a:t>
            </a:r>
          </a:p>
          <a:p>
            <a:pPr>
              <a:lnSpc>
                <a:spcPct val="90000"/>
              </a:lnSpc>
            </a:pPr>
            <a:r>
              <a:rPr lang="en-US" sz="3500" dirty="0">
                <a:latin typeface="Arial Narrow"/>
                <a:cs typeface="Arial Narrow"/>
              </a:rPr>
              <a:t>Powerful near detector complex to control systematics</a:t>
            </a:r>
          </a:p>
          <a:p>
            <a:pPr>
              <a:lnSpc>
                <a:spcPct val="90000"/>
              </a:lnSpc>
            </a:pPr>
            <a:r>
              <a:rPr lang="en-US" sz="3500" dirty="0">
                <a:latin typeface="Arial Narrow"/>
                <a:cs typeface="Arial Narrow"/>
              </a:rPr>
              <a:t>Was born in March 2015!</a:t>
            </a:r>
          </a:p>
          <a:p>
            <a:pPr lvl="1">
              <a:lnSpc>
                <a:spcPct val="90000"/>
              </a:lnSpc>
            </a:pPr>
            <a:r>
              <a:rPr lang="en-US" sz="3000" dirty="0">
                <a:latin typeface="Arial Narrow"/>
                <a:cs typeface="Arial Narrow"/>
              </a:rPr>
              <a:t>Combination of LBNE (US) and LBNO (EU)</a:t>
            </a:r>
          </a:p>
          <a:p>
            <a:pPr>
              <a:lnSpc>
                <a:spcPct val="90000"/>
              </a:lnSpc>
            </a:pPr>
            <a:r>
              <a:rPr lang="en-US" sz="3500" dirty="0">
                <a:latin typeface="Arial Narrow"/>
                <a:cs typeface="Arial Narrow"/>
              </a:rPr>
              <a:t>&gt;1500 collaborators from 209 institutes in 36 countries + CERN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0" y="-1524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dirty="0"/>
              <a:t>The Next Big Thing - DUNE Experiment</a:t>
            </a:r>
          </a:p>
        </p:txBody>
      </p:sp>
      <p:pic>
        <p:nvPicPr>
          <p:cNvPr id="28" name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7287" y="524553"/>
            <a:ext cx="1218128" cy="77084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10, 2023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094C0CC-435F-6F39-01D2-B127413EC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DAMSA @ PIP-II                      Jaehoon Yu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39BA52-5859-DB35-1CDD-44360326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86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1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11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11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11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311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11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311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3110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3110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8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page3image745989488">
            <a:extLst>
              <a:ext uri="{FF2B5EF4-FFF2-40B4-BE49-F238E27FC236}">
                <a16:creationId xmlns:a16="http://schemas.microsoft.com/office/drawing/2014/main" id="{EADCD6CE-977C-EDCA-7D48-DD4A4EB7A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35" y="55774"/>
            <a:ext cx="9144000" cy="447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asted-image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9765" y="685800"/>
            <a:ext cx="1218128" cy="770847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Rectangle 1"/>
          <p:cNvSpPr txBox="1">
            <a:spLocks noChangeArrowheads="1"/>
          </p:cNvSpPr>
          <p:nvPr/>
        </p:nvSpPr>
        <p:spPr bwMode="auto">
          <a:xfrm>
            <a:off x="76200" y="3429000"/>
            <a:ext cx="2781302" cy="1221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52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pPr algn="l"/>
            <a:r>
              <a:rPr lang="en-US" b="1" dirty="0">
                <a:solidFill>
                  <a:srgbClr val="800000"/>
                </a:solidFill>
              </a:rPr>
              <a:t>&gt;1500 collaborators</a:t>
            </a:r>
          </a:p>
          <a:p>
            <a:pPr algn="l"/>
            <a:r>
              <a:rPr lang="en-US" b="1" dirty="0">
                <a:solidFill>
                  <a:srgbClr val="800000"/>
                </a:solidFill>
              </a:rPr>
              <a:t>209 institutions</a:t>
            </a:r>
          </a:p>
          <a:p>
            <a:pPr algn="l"/>
            <a:r>
              <a:rPr lang="en-US" b="1" dirty="0">
                <a:solidFill>
                  <a:srgbClr val="800000"/>
                </a:solidFill>
              </a:rPr>
              <a:t>36 countries + CERN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-152400" y="-762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dirty="0"/>
              <a:t>The Map of the DUNE Experiment</a:t>
            </a:r>
            <a:endParaRPr lang="en-US" sz="2400" b="1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BF0948A-4517-E243-BBC7-7BCD2819CEB1}"/>
              </a:ext>
            </a:extLst>
          </p:cNvPr>
          <p:cNvSpPr txBox="1">
            <a:spLocks/>
          </p:cNvSpPr>
          <p:nvPr/>
        </p:nvSpPr>
        <p:spPr bwMode="auto">
          <a:xfrm>
            <a:off x="3200400" y="3980750"/>
            <a:ext cx="59436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2000" b="1" dirty="0">
                <a:hlinkClick r:id="rId6"/>
              </a:rPr>
              <a:t>https://www.dunescience.org/about-the-collaboration/</a:t>
            </a:r>
            <a:r>
              <a:rPr lang="en-US" sz="2000" b="1" dirty="0"/>
              <a:t>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29B4AC-200B-DE07-32E8-5C0053946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10, 2023</a:t>
            </a:r>
          </a:p>
        </p:txBody>
      </p:sp>
      <p:pic>
        <p:nvPicPr>
          <p:cNvPr id="17" name="Picture 16" descr="A large group of people sitting in a room&#10;&#10;Description automatically generated with medium confidence">
            <a:extLst>
              <a:ext uri="{FF2B5EF4-FFF2-40B4-BE49-F238E27FC236}">
                <a16:creationId xmlns:a16="http://schemas.microsoft.com/office/drawing/2014/main" id="{DB7E96B6-EB15-ACE1-3FDF-C241342207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5" y="4476050"/>
            <a:ext cx="9162222" cy="2383448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760DAA83-DFB2-4634-5E82-5BF9283C54A6}"/>
              </a:ext>
            </a:extLst>
          </p:cNvPr>
          <p:cNvSpPr txBox="1">
            <a:spLocks/>
          </p:cNvSpPr>
          <p:nvPr/>
        </p:nvSpPr>
        <p:spPr bwMode="auto">
          <a:xfrm>
            <a:off x="6422790" y="6395357"/>
            <a:ext cx="27432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sz="2000" b="1" dirty="0">
                <a:solidFill>
                  <a:srgbClr val="FFFF00"/>
                </a:solidFill>
              </a:rPr>
              <a:t>CM@CERN, CH/Jan. 2023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60D3F33-33ED-25E9-9203-4873C3B6F66D}"/>
              </a:ext>
            </a:extLst>
          </p:cNvPr>
          <p:cNvCxnSpPr/>
          <p:nvPr/>
        </p:nvCxnSpPr>
        <p:spPr bwMode="auto">
          <a:xfrm>
            <a:off x="4495800" y="4876800"/>
            <a:ext cx="0" cy="533400"/>
          </a:xfrm>
          <a:prstGeom prst="straightConnector1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3964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0" y="-2286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A50021"/>
                </a:solidFill>
                <a:latin typeface="Arial Narrow" pitchFamily="34" charset="0"/>
              </a:defRPr>
            </a:lvl9pPr>
          </a:lstStyle>
          <a:p>
            <a:r>
              <a:rPr lang="en-US" b="1" dirty="0"/>
              <a:t>Anatomy of DUNE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045D07-D9EA-F94F-9073-BB5A4089D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Nov. 10, 2023</a:t>
            </a:r>
          </a:p>
        </p:txBody>
      </p:sp>
      <p:pic>
        <p:nvPicPr>
          <p:cNvPr id="14" name="pasted-image.pdf">
            <a:extLst>
              <a:ext uri="{FF2B5EF4-FFF2-40B4-BE49-F238E27FC236}">
                <a16:creationId xmlns:a16="http://schemas.microsoft.com/office/drawing/2014/main" id="{CF28E9BD-B05D-079C-F624-ECBC4DE16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2895600"/>
            <a:ext cx="4038600" cy="2365113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TextBox 12">
            <a:extLst>
              <a:ext uri="{FF2B5EF4-FFF2-40B4-BE49-F238E27FC236}">
                <a16:creationId xmlns:a16="http://schemas.microsoft.com/office/drawing/2014/main" id="{CBC8FAD5-30C1-50DA-F11E-8A415F713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4256" y="2851585"/>
            <a:ext cx="162354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FF0000"/>
                </a:solidFill>
                <a:latin typeface="+mj-lt"/>
                <a:cs typeface="Arial" charset="0"/>
              </a:rPr>
              <a:t>4 caverns for  </a:t>
            </a:r>
          </a:p>
          <a:p>
            <a:pPr eaLnBrk="1" hangingPunct="1"/>
            <a:r>
              <a:rPr lang="en-US" sz="2000" dirty="0">
                <a:solidFill>
                  <a:srgbClr val="FF0000"/>
                </a:solidFill>
                <a:latin typeface="+mj-lt"/>
                <a:cs typeface="Arial" charset="0"/>
              </a:rPr>
              <a:t>M</a:t>
            </a:r>
            <a:r>
              <a:rPr lang="en-US" sz="2000" baseline="-25000" dirty="0">
                <a:solidFill>
                  <a:srgbClr val="FF0000"/>
                </a:solidFill>
                <a:latin typeface="+mj-lt"/>
                <a:cs typeface="Arial" charset="0"/>
              </a:rPr>
              <a:t>t</a:t>
            </a:r>
            <a:r>
              <a:rPr lang="en-US" sz="2000" dirty="0">
                <a:solidFill>
                  <a:srgbClr val="FF0000"/>
                </a:solidFill>
                <a:latin typeface="+mj-lt"/>
                <a:cs typeface="Arial" charset="0"/>
              </a:rPr>
              <a:t>~ </a:t>
            </a:r>
            <a:r>
              <a:rPr lang="en-US" sz="2000" b="1" dirty="0">
                <a:solidFill>
                  <a:srgbClr val="C00000"/>
                </a:solidFill>
                <a:latin typeface="+mj-lt"/>
                <a:cs typeface="Arial" charset="0"/>
              </a:rPr>
              <a:t>70kt </a:t>
            </a:r>
            <a:r>
              <a:rPr lang="en-US" sz="2000" b="1" dirty="0" err="1">
                <a:solidFill>
                  <a:srgbClr val="C00000"/>
                </a:solidFill>
                <a:latin typeface="+mj-lt"/>
                <a:cs typeface="Arial" charset="0"/>
              </a:rPr>
              <a:t>LAr</a:t>
            </a:r>
            <a:endParaRPr lang="en-US" sz="2000" b="1" dirty="0">
              <a:solidFill>
                <a:srgbClr val="C00000"/>
              </a:solidFill>
              <a:latin typeface="+mj-lt"/>
              <a:cs typeface="Arial" charset="0"/>
            </a:endParaRPr>
          </a:p>
          <a:p>
            <a:pPr eaLnBrk="1" hangingPunct="1"/>
            <a:r>
              <a:rPr lang="en-US" sz="1800" dirty="0">
                <a:solidFill>
                  <a:srgbClr val="C00000"/>
                </a:solidFill>
                <a:latin typeface="+mj-lt"/>
                <a:cs typeface="Arial" charset="0"/>
              </a:rPr>
              <a:t>(&gt;85% complete)</a:t>
            </a:r>
            <a:endParaRPr lang="en-US" sz="1800" dirty="0">
              <a:solidFill>
                <a:srgbClr val="FF0000"/>
              </a:solidFill>
              <a:latin typeface="+mj-lt"/>
              <a:cs typeface="Arial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FF05DC1-2DCE-6E9C-90C3-4CFA6261D157}"/>
              </a:ext>
            </a:extLst>
          </p:cNvPr>
          <p:cNvGrpSpPr/>
          <p:nvPr/>
        </p:nvGrpSpPr>
        <p:grpSpPr>
          <a:xfrm>
            <a:off x="4724400" y="4267200"/>
            <a:ext cx="4282447" cy="2000310"/>
            <a:chOff x="4724400" y="4267200"/>
            <a:chExt cx="4282447" cy="2000310"/>
          </a:xfrm>
        </p:grpSpPr>
        <p:pic>
          <p:nvPicPr>
            <p:cNvPr id="19" name="pasted-image.pdf">
              <a:extLst>
                <a:ext uri="{FF2B5EF4-FFF2-40B4-BE49-F238E27FC236}">
                  <a16:creationId xmlns:a16="http://schemas.microsoft.com/office/drawing/2014/main" id="{6F460439-9BCA-D26F-D82C-57C46DE29B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57800" y="4267200"/>
              <a:ext cx="3749047" cy="195692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0" name="TextBox 12">
              <a:extLst>
                <a:ext uri="{FF2B5EF4-FFF2-40B4-BE49-F238E27FC236}">
                  <a16:creationId xmlns:a16="http://schemas.microsoft.com/office/drawing/2014/main" id="{ED4CB8BE-B57E-C1CA-937D-A262015C89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5791200"/>
              <a:ext cx="6858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FF0000"/>
                  </a:solidFill>
                  <a:latin typeface="+mj-lt"/>
                  <a:cs typeface="Arial" charset="0"/>
                </a:rPr>
                <a:t>66m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0B8F6AD-09D0-16E8-3ED4-D9024D1AE478}"/>
                </a:ext>
              </a:extLst>
            </p:cNvPr>
            <p:cNvCxnSpPr/>
            <p:nvPr/>
          </p:nvCxnSpPr>
          <p:spPr bwMode="auto">
            <a:xfrm flipV="1">
              <a:off x="5638800" y="5638800"/>
              <a:ext cx="3276600" cy="533400"/>
            </a:xfrm>
            <a:prstGeom prst="straightConnector1">
              <a:avLst/>
            </a:prstGeom>
            <a:noFill/>
            <a:ln w="38100" cap="flat" cmpd="sng" algn="ctr">
              <a:solidFill>
                <a:srgbClr val="A5002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7028A00-7C0D-B202-0BBA-D8CFD9A956AE}"/>
                </a:ext>
              </a:extLst>
            </p:cNvPr>
            <p:cNvCxnSpPr/>
            <p:nvPr/>
          </p:nvCxnSpPr>
          <p:spPr bwMode="auto">
            <a:xfrm flipH="1" flipV="1">
              <a:off x="5638800" y="5257800"/>
              <a:ext cx="76200" cy="914400"/>
            </a:xfrm>
            <a:prstGeom prst="straightConnector1">
              <a:avLst/>
            </a:prstGeom>
            <a:noFill/>
            <a:ln w="38100" cap="flat" cmpd="sng" algn="ctr">
              <a:solidFill>
                <a:srgbClr val="A5002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3" name="TextBox 12">
              <a:extLst>
                <a:ext uri="{FF2B5EF4-FFF2-40B4-BE49-F238E27FC236}">
                  <a16:creationId xmlns:a16="http://schemas.microsoft.com/office/drawing/2014/main" id="{75ADCB1B-44A0-0B24-54E6-0A4540F496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5000" y="5562600"/>
              <a:ext cx="6858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FF0000"/>
                  </a:solidFill>
                  <a:latin typeface="+mj-lt"/>
                  <a:cs typeface="Arial" charset="0"/>
                </a:rPr>
                <a:t>18m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9A40A97-9A10-00B8-FC39-CE2E07F5BE8F}"/>
                </a:ext>
              </a:extLst>
            </p:cNvPr>
            <p:cNvCxnSpPr/>
            <p:nvPr/>
          </p:nvCxnSpPr>
          <p:spPr bwMode="auto">
            <a:xfrm>
              <a:off x="5257800" y="5943600"/>
              <a:ext cx="304800" cy="228600"/>
            </a:xfrm>
            <a:prstGeom prst="straightConnector1">
              <a:avLst/>
            </a:prstGeom>
            <a:noFill/>
            <a:ln w="38100" cap="flat" cmpd="sng" algn="ctr">
              <a:solidFill>
                <a:srgbClr val="A5002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5" name="TextBox 12">
              <a:extLst>
                <a:ext uri="{FF2B5EF4-FFF2-40B4-BE49-F238E27FC236}">
                  <a16:creationId xmlns:a16="http://schemas.microsoft.com/office/drawing/2014/main" id="{F68D68A7-9A51-B250-09F4-B0F519AE7D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4400" y="5867400"/>
              <a:ext cx="6858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FF0000"/>
                  </a:solidFill>
                  <a:latin typeface="+mj-lt"/>
                  <a:cs typeface="Arial" charset="0"/>
                </a:rPr>
                <a:t>18m</a:t>
              </a:r>
            </a:p>
          </p:txBody>
        </p:sp>
      </p:grpSp>
      <p:sp>
        <p:nvSpPr>
          <p:cNvPr id="26" name="Shape 127">
            <a:extLst>
              <a:ext uri="{FF2B5EF4-FFF2-40B4-BE49-F238E27FC236}">
                <a16:creationId xmlns:a16="http://schemas.microsoft.com/office/drawing/2014/main" id="{379CE989-FE1A-130E-5678-4ED3861FA864}"/>
              </a:ext>
            </a:extLst>
          </p:cNvPr>
          <p:cNvSpPr/>
          <p:nvPr/>
        </p:nvSpPr>
        <p:spPr>
          <a:xfrm flipH="1" flipV="1">
            <a:off x="5562600" y="4173292"/>
            <a:ext cx="457200" cy="439434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CD57CA6-EFDB-7A26-CBB3-AB859CE3D3A8}"/>
              </a:ext>
            </a:extLst>
          </p:cNvPr>
          <p:cNvGrpSpPr/>
          <p:nvPr/>
        </p:nvGrpSpPr>
        <p:grpSpPr>
          <a:xfrm>
            <a:off x="-3854" y="3352800"/>
            <a:ext cx="3812156" cy="2736308"/>
            <a:chOff x="-3854" y="3352800"/>
            <a:chExt cx="3812156" cy="2736308"/>
          </a:xfrm>
        </p:grpSpPr>
        <p:pic>
          <p:nvPicPr>
            <p:cNvPr id="29" name="pasted-image.pdf">
              <a:extLst>
                <a:ext uri="{FF2B5EF4-FFF2-40B4-BE49-F238E27FC236}">
                  <a16:creationId xmlns:a16="http://schemas.microsoft.com/office/drawing/2014/main" id="{FFB21D41-CFE3-D4AA-E741-32FB79710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r="10298" b="8116"/>
            <a:stretch>
              <a:fillRect/>
            </a:stretch>
          </p:blipFill>
          <p:spPr>
            <a:xfrm>
              <a:off x="-3854" y="3352800"/>
              <a:ext cx="3278756" cy="205709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2" name="TextBox 12">
              <a:extLst>
                <a:ext uri="{FF2B5EF4-FFF2-40B4-BE49-F238E27FC236}">
                  <a16:creationId xmlns:a16="http://schemas.microsoft.com/office/drawing/2014/main" id="{55FBD8EF-9A1C-EBBC-06E7-CDA0974A9E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024" y="5688998"/>
              <a:ext cx="289837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b="1" dirty="0">
                  <a:solidFill>
                    <a:srgbClr val="FF0000"/>
                  </a:solidFill>
                  <a:latin typeface="+mj-lt"/>
                  <a:cs typeface="Arial" charset="0"/>
                </a:rPr>
                <a:t>1500m underground</a:t>
              </a:r>
            </a:p>
          </p:txBody>
        </p:sp>
        <p:sp>
          <p:nvSpPr>
            <p:cNvPr id="43" name="TextBox 12">
              <a:extLst>
                <a:ext uri="{FF2B5EF4-FFF2-40B4-BE49-F238E27FC236}">
                  <a16:creationId xmlns:a16="http://schemas.microsoft.com/office/drawing/2014/main" id="{11690AFE-052F-CDD9-82F1-77F9743828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808" y="5376702"/>
              <a:ext cx="350049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C00000"/>
                  </a:solidFill>
                  <a:latin typeface="+mj-lt"/>
                  <a:cs typeface="Arial" charset="0"/>
                </a:rPr>
                <a:t>LBNF Far Detector Site, SURF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E35BEEC-0BF0-2AAC-3AE2-635C1E1D167D}"/>
              </a:ext>
            </a:extLst>
          </p:cNvPr>
          <p:cNvGrpSpPr/>
          <p:nvPr/>
        </p:nvGrpSpPr>
        <p:grpSpPr>
          <a:xfrm>
            <a:off x="3555091" y="373994"/>
            <a:ext cx="5498791" cy="2435107"/>
            <a:chOff x="3569009" y="397839"/>
            <a:chExt cx="5498791" cy="2435107"/>
          </a:xfrm>
        </p:grpSpPr>
        <p:pic>
          <p:nvPicPr>
            <p:cNvPr id="45" name="pasted-image.pdf">
              <a:extLst>
                <a:ext uri="{FF2B5EF4-FFF2-40B4-BE49-F238E27FC236}">
                  <a16:creationId xmlns:a16="http://schemas.microsoft.com/office/drawing/2014/main" id="{1521CD62-8026-9CFD-3AF5-9E64738E4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9009" y="685800"/>
              <a:ext cx="5498791" cy="213973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6" name="TextBox 12">
              <a:extLst>
                <a:ext uri="{FF2B5EF4-FFF2-40B4-BE49-F238E27FC236}">
                  <a16:creationId xmlns:a16="http://schemas.microsoft.com/office/drawing/2014/main" id="{A9AC2183-28D8-3D55-A5E2-EA0ECD594E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1400" y="634425"/>
              <a:ext cx="3352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rgbClr val="FF0000"/>
                  </a:solidFill>
                  <a:latin typeface="+mj-lt"/>
                  <a:cs typeface="Arial" charset="0"/>
                </a:rPr>
                <a:t>Broadband </a:t>
              </a:r>
              <a:r>
                <a:rPr lang="en-US" sz="1600" dirty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n</a:t>
              </a:r>
              <a:r>
                <a:rPr lang="en-US" sz="1600" dirty="0">
                  <a:solidFill>
                    <a:srgbClr val="FF0000"/>
                  </a:solidFill>
                  <a:latin typeface="+mj-lt"/>
                  <a:cs typeface="Arial" charset="0"/>
                </a:rPr>
                <a:t> from 60 – 120GeV p</a:t>
              </a:r>
            </a:p>
          </p:txBody>
        </p:sp>
        <p:sp>
          <p:nvSpPr>
            <p:cNvPr id="47" name="TextBox 12">
              <a:extLst>
                <a:ext uri="{FF2B5EF4-FFF2-40B4-BE49-F238E27FC236}">
                  <a16:creationId xmlns:a16="http://schemas.microsoft.com/office/drawing/2014/main" id="{A1C1B0E4-F2A4-3E32-806F-3D6B8926A9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1400" y="880646"/>
              <a:ext cx="318889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dirty="0" err="1">
                  <a:solidFill>
                    <a:srgbClr val="FF0000"/>
                  </a:solidFill>
                  <a:latin typeface="+mj-lt"/>
                  <a:cs typeface="Arial" charset="0"/>
                </a:rPr>
                <a:t>P</a:t>
              </a:r>
              <a:r>
                <a:rPr lang="en-US" sz="1600" baseline="-25000" dirty="0" err="1">
                  <a:solidFill>
                    <a:srgbClr val="FF0000"/>
                  </a:solidFill>
                  <a:latin typeface="+mj-lt"/>
                  <a:cs typeface="Arial" charset="0"/>
                </a:rPr>
                <a:t>Beam</a:t>
              </a:r>
              <a:r>
                <a:rPr lang="en-US" sz="1600" dirty="0">
                  <a:solidFill>
                    <a:srgbClr val="FF0000"/>
                  </a:solidFill>
                  <a:latin typeface="+mj-lt"/>
                  <a:cs typeface="Arial" charset="0"/>
                </a:rPr>
                <a:t> :1.2MW </a:t>
              </a:r>
              <a:r>
                <a:rPr lang="en-US" sz="1600" dirty="0">
                  <a:solidFill>
                    <a:srgbClr val="FF0000"/>
                  </a:solidFill>
                  <a:latin typeface="+mj-lt"/>
                  <a:cs typeface="Arial" charset="0"/>
                  <a:sym typeface="Wingdings"/>
                </a:rPr>
                <a:t>2.4MW </a:t>
              </a:r>
              <a:endParaRPr lang="en-US" sz="1600" dirty="0">
                <a:solidFill>
                  <a:srgbClr val="FF0000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TextBox 12">
              <a:extLst>
                <a:ext uri="{FF2B5EF4-FFF2-40B4-BE49-F238E27FC236}">
                  <a16:creationId xmlns:a16="http://schemas.microsoft.com/office/drawing/2014/main" id="{3D20EE67-08AE-6A62-2B5B-49B34EEEA1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6880" y="397839"/>
              <a:ext cx="17609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b="1" dirty="0">
                  <a:solidFill>
                    <a:srgbClr val="C00000"/>
                  </a:solidFill>
                  <a:latin typeface="+mj-lt"/>
                  <a:cs typeface="Arial" charset="0"/>
                </a:rPr>
                <a:t>LBNF </a:t>
              </a:r>
              <a:r>
                <a:rPr lang="en-US" sz="1800" b="1" dirty="0">
                  <a:solidFill>
                    <a:srgbClr val="C00000"/>
                  </a:solidFill>
                  <a:latin typeface="Symbol" charset="2"/>
                  <a:ea typeface="Symbol" charset="2"/>
                  <a:cs typeface="Symbol" charset="2"/>
                </a:rPr>
                <a:t>n</a:t>
              </a:r>
              <a:r>
                <a:rPr lang="en-US" sz="1800" b="1" dirty="0">
                  <a:solidFill>
                    <a:srgbClr val="C00000"/>
                  </a:solidFill>
                  <a:latin typeface="+mj-lt"/>
                  <a:cs typeface="Arial" charset="0"/>
                </a:rPr>
                <a:t> Beam</a:t>
              </a:r>
            </a:p>
          </p:txBody>
        </p:sp>
        <p:sp>
          <p:nvSpPr>
            <p:cNvPr id="49" name="TextBox 12">
              <a:extLst>
                <a:ext uri="{FF2B5EF4-FFF2-40B4-BE49-F238E27FC236}">
                  <a16:creationId xmlns:a16="http://schemas.microsoft.com/office/drawing/2014/main" id="{7BCA7D09-CEC0-C47B-62A3-99705D843C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828109">
              <a:off x="4304113" y="2432836"/>
              <a:ext cx="60790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FF0000"/>
                  </a:solidFill>
                  <a:latin typeface="+mj-lt"/>
                  <a:cs typeface="Arial" charset="0"/>
                </a:rPr>
                <a:t>ND</a:t>
              </a:r>
            </a:p>
          </p:txBody>
        </p:sp>
        <p:sp>
          <p:nvSpPr>
            <p:cNvPr id="50" name="TextBox 12">
              <a:extLst>
                <a:ext uri="{FF2B5EF4-FFF2-40B4-BE49-F238E27FC236}">
                  <a16:creationId xmlns:a16="http://schemas.microsoft.com/office/drawing/2014/main" id="{A7CEBAFF-BB77-6E69-CA06-AF9C96CF55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542465">
              <a:off x="5529129" y="2027689"/>
              <a:ext cx="8305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b="1" u="sng" dirty="0">
                  <a:solidFill>
                    <a:srgbClr val="FF0000"/>
                  </a:solidFill>
                  <a:latin typeface="+mj-lt"/>
                  <a:cs typeface="Arial" charset="0"/>
                </a:rPr>
                <a:t>570m</a:t>
              </a:r>
            </a:p>
          </p:txBody>
        </p:sp>
        <p:sp>
          <p:nvSpPr>
            <p:cNvPr id="51" name="TextBox 12">
              <a:extLst>
                <a:ext uri="{FF2B5EF4-FFF2-40B4-BE49-F238E27FC236}">
                  <a16:creationId xmlns:a16="http://schemas.microsoft.com/office/drawing/2014/main" id="{2B5F5594-161D-0D0C-0A93-7891DCB35A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20683130">
              <a:off x="6889837" y="1662328"/>
              <a:ext cx="5936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dirty="0" err="1">
                  <a:solidFill>
                    <a:srgbClr val="FF0000"/>
                  </a:solidFill>
                  <a:latin typeface="+mj-lt"/>
                  <a:cs typeface="Arial" charset="0"/>
                </a:rPr>
                <a:t>Tgt</a:t>
              </a:r>
              <a:endParaRPr lang="en-US" sz="2000" dirty="0">
                <a:solidFill>
                  <a:srgbClr val="FF0000"/>
                </a:solidFill>
                <a:latin typeface="+mj-lt"/>
                <a:cs typeface="Arial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9A00A6B-39E3-F0A0-DF50-588A296D9107}"/>
              </a:ext>
            </a:extLst>
          </p:cNvPr>
          <p:cNvGrpSpPr/>
          <p:nvPr/>
        </p:nvGrpSpPr>
        <p:grpSpPr>
          <a:xfrm>
            <a:off x="114590" y="522477"/>
            <a:ext cx="3276600" cy="2880767"/>
            <a:chOff x="5943600" y="685800"/>
            <a:chExt cx="2872131" cy="2629285"/>
          </a:xfrm>
        </p:grpSpPr>
        <p:pic>
          <p:nvPicPr>
            <p:cNvPr id="56" name="image14.png">
              <a:extLst>
                <a:ext uri="{FF2B5EF4-FFF2-40B4-BE49-F238E27FC236}">
                  <a16:creationId xmlns:a16="http://schemas.microsoft.com/office/drawing/2014/main" id="{F4F0AC43-6003-6B89-7F85-D0125BAF08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43600" y="685800"/>
              <a:ext cx="2872131" cy="262928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7" name="Shape 185">
              <a:extLst>
                <a:ext uri="{FF2B5EF4-FFF2-40B4-BE49-F238E27FC236}">
                  <a16:creationId xmlns:a16="http://schemas.microsoft.com/office/drawing/2014/main" id="{DC8F8E91-2F68-AE1C-F6EE-33122DB6EC6E}"/>
                </a:ext>
              </a:extLst>
            </p:cNvPr>
            <p:cNvSpPr/>
            <p:nvPr/>
          </p:nvSpPr>
          <p:spPr>
            <a:xfrm rot="499911">
              <a:off x="6375239" y="2068764"/>
              <a:ext cx="1989323" cy="37990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anchor="ctr">
              <a:spAutoFit/>
            </a:bodyPr>
            <a:lstStyle/>
            <a:p>
              <a:r>
                <a:rPr sz="2000" b="1">
                  <a:solidFill>
                    <a:srgbClr val="A50021"/>
                  </a:solidFill>
                  <a:latin typeface="+mn-lt"/>
                </a:rPr>
                <a:t>1300km</a:t>
              </a:r>
              <a:r>
                <a:rPr lang="en-US" sz="2000" b="1">
                  <a:solidFill>
                    <a:srgbClr val="A50021"/>
                  </a:solidFill>
                  <a:latin typeface="+mn-lt"/>
                </a:rPr>
                <a:t> (800 miles)</a:t>
              </a:r>
              <a:endParaRPr sz="2000" b="1" dirty="0">
                <a:solidFill>
                  <a:srgbClr val="A50021"/>
                </a:solidFill>
                <a:latin typeface="+mn-lt"/>
              </a:endParaRPr>
            </a:p>
          </p:txBody>
        </p:sp>
      </p:grpSp>
      <p:sp>
        <p:nvSpPr>
          <p:cNvPr id="58" name="Shape 127">
            <a:extLst>
              <a:ext uri="{FF2B5EF4-FFF2-40B4-BE49-F238E27FC236}">
                <a16:creationId xmlns:a16="http://schemas.microsoft.com/office/drawing/2014/main" id="{C82A3875-D64A-E7DC-7A3D-A7AB977CECF7}"/>
              </a:ext>
            </a:extLst>
          </p:cNvPr>
          <p:cNvSpPr/>
          <p:nvPr/>
        </p:nvSpPr>
        <p:spPr>
          <a:xfrm flipH="1">
            <a:off x="2895600" y="1981200"/>
            <a:ext cx="1066800" cy="228600"/>
          </a:xfrm>
          <a:prstGeom prst="line">
            <a:avLst/>
          </a:prstGeom>
          <a:ln w="88900">
            <a:solidFill>
              <a:srgbClr val="A50021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59" name="Shape 127">
            <a:extLst>
              <a:ext uri="{FF2B5EF4-FFF2-40B4-BE49-F238E27FC236}">
                <a16:creationId xmlns:a16="http://schemas.microsoft.com/office/drawing/2014/main" id="{85B2880B-D8DE-3295-AD17-9DEFAB59D037}"/>
              </a:ext>
            </a:extLst>
          </p:cNvPr>
          <p:cNvSpPr/>
          <p:nvPr/>
        </p:nvSpPr>
        <p:spPr>
          <a:xfrm>
            <a:off x="550443" y="1981200"/>
            <a:ext cx="363957" cy="1600200"/>
          </a:xfrm>
          <a:prstGeom prst="line">
            <a:avLst/>
          </a:prstGeom>
          <a:ln w="88900">
            <a:solidFill>
              <a:srgbClr val="A50021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60" name="Shape 127">
            <a:extLst>
              <a:ext uri="{FF2B5EF4-FFF2-40B4-BE49-F238E27FC236}">
                <a16:creationId xmlns:a16="http://schemas.microsoft.com/office/drawing/2014/main" id="{71974A61-A8B6-29BB-5234-949818F7DF29}"/>
              </a:ext>
            </a:extLst>
          </p:cNvPr>
          <p:cNvSpPr/>
          <p:nvPr/>
        </p:nvSpPr>
        <p:spPr>
          <a:xfrm flipH="1">
            <a:off x="2590798" y="4419600"/>
            <a:ext cx="1219200" cy="454736"/>
          </a:xfrm>
          <a:prstGeom prst="line">
            <a:avLst/>
          </a:prstGeom>
          <a:ln w="88900">
            <a:solidFill>
              <a:srgbClr val="A50021"/>
            </a:solidFill>
            <a:miter lim="400000"/>
            <a:headEnd type="triangle"/>
            <a:tailEnd type="none"/>
          </a:ln>
        </p:spPr>
        <p:txBody>
          <a:bodyPr lIns="35717" tIns="35717" rIns="35717" bIns="35717" anchor="ctr"/>
          <a:lstStyle/>
          <a:p>
            <a:pPr algn="ctr" defTabSz="41075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/>
          </a:p>
        </p:txBody>
      </p:sp>
      <p:sp>
        <p:nvSpPr>
          <p:cNvPr id="61" name="TextBox 12">
            <a:extLst>
              <a:ext uri="{FF2B5EF4-FFF2-40B4-BE49-F238E27FC236}">
                <a16:creationId xmlns:a16="http://schemas.microsoft.com/office/drawing/2014/main" id="{3803AFC5-C2D3-3510-5A45-B29BE33D44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5897" y="5208525"/>
            <a:ext cx="18844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>
                <a:solidFill>
                  <a:schemeClr val="bg1"/>
                </a:solidFill>
                <a:latin typeface="+mj-lt"/>
                <a:cs typeface="Arial" charset="0"/>
              </a:rPr>
              <a:t>M</a:t>
            </a:r>
            <a:r>
              <a:rPr lang="en-US" sz="2000" baseline="-25000" dirty="0">
                <a:solidFill>
                  <a:schemeClr val="bg1"/>
                </a:solidFill>
                <a:latin typeface="+mj-lt"/>
                <a:cs typeface="Arial" charset="0"/>
              </a:rPr>
              <a:t>A</a:t>
            </a:r>
            <a:r>
              <a:rPr lang="en-US" sz="2000" dirty="0">
                <a:solidFill>
                  <a:schemeClr val="bg1"/>
                </a:solidFill>
                <a:latin typeface="+mj-lt"/>
                <a:cs typeface="Arial" charset="0"/>
              </a:rPr>
              <a:t>~ </a:t>
            </a:r>
            <a:r>
              <a:rPr lang="en-US" sz="2000" b="1" dirty="0">
                <a:solidFill>
                  <a:schemeClr val="bg1"/>
                </a:solidFill>
                <a:latin typeface="+mj-lt"/>
                <a:cs typeface="Arial" charset="0"/>
              </a:rPr>
              <a:t>17kt </a:t>
            </a:r>
            <a:r>
              <a:rPr lang="en-US" sz="2000" b="1" dirty="0" err="1">
                <a:solidFill>
                  <a:schemeClr val="bg1"/>
                </a:solidFill>
                <a:latin typeface="+mj-lt"/>
                <a:cs typeface="Arial" charset="0"/>
              </a:rPr>
              <a:t>LAr</a:t>
            </a:r>
            <a:endParaRPr lang="en-US" sz="2000" dirty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F24CC45-1567-FF73-4DC2-CFEE48B4EB80}"/>
              </a:ext>
            </a:extLst>
          </p:cNvPr>
          <p:cNvSpPr/>
          <p:nvPr/>
        </p:nvSpPr>
        <p:spPr bwMode="auto">
          <a:xfrm>
            <a:off x="3607987" y="651396"/>
            <a:ext cx="2740278" cy="564892"/>
          </a:xfrm>
          <a:prstGeom prst="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D5C178-9E4D-AFF9-BBE7-D3A941E91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814DDC1-4234-A026-93B7-78E9B72AE550}"/>
              </a:ext>
            </a:extLst>
          </p:cNvPr>
          <p:cNvSpPr/>
          <p:nvPr/>
        </p:nvSpPr>
        <p:spPr bwMode="auto">
          <a:xfrm>
            <a:off x="1889752" y="4592926"/>
            <a:ext cx="701047" cy="783775"/>
          </a:xfrm>
          <a:prstGeom prst="ellipse">
            <a:avLst/>
          </a:prstGeom>
          <a:noFill/>
          <a:ln w="57150" cap="flat" cmpd="sng" algn="ctr">
            <a:solidFill>
              <a:srgbClr val="FF4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5BF9133-224A-CD77-75CC-301C71B6B6AA}"/>
              </a:ext>
            </a:extLst>
          </p:cNvPr>
          <p:cNvSpPr/>
          <p:nvPr/>
        </p:nvSpPr>
        <p:spPr bwMode="auto">
          <a:xfrm>
            <a:off x="4724399" y="3581400"/>
            <a:ext cx="1180609" cy="631375"/>
          </a:xfrm>
          <a:prstGeom prst="ellipse">
            <a:avLst/>
          </a:prstGeom>
          <a:noFill/>
          <a:ln w="57150" cap="flat" cmpd="sng" algn="ctr">
            <a:solidFill>
              <a:srgbClr val="FF4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80DE82-FF57-D389-310F-9C958C29A4B4}"/>
              </a:ext>
            </a:extLst>
          </p:cNvPr>
          <p:cNvSpPr/>
          <p:nvPr/>
        </p:nvSpPr>
        <p:spPr bwMode="auto">
          <a:xfrm rot="20573765">
            <a:off x="5462984" y="2054650"/>
            <a:ext cx="821227" cy="380307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519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 animBg="1"/>
      <p:bldP spid="58" grpId="0" animBg="1"/>
      <p:bldP spid="59" grpId="0" animBg="1"/>
      <p:bldP spid="60" grpId="0" animBg="1"/>
      <p:bldP spid="62" grpId="0" animBg="1"/>
      <p:bldP spid="4" grpId="0" animBg="1"/>
      <p:bldP spid="5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29D5A45A-9923-F04F-AEE2-A6C1B847A7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507" y="-20894"/>
            <a:ext cx="9186507" cy="6878894"/>
          </a:xfrm>
          <a:prstGeom prst="rect">
            <a:avLst/>
          </a:prstGeom>
        </p:spPr>
      </p:pic>
      <p:sp>
        <p:nvSpPr>
          <p:cNvPr id="8" name="ZoneTexte 1"/>
          <p:cNvSpPr txBox="1">
            <a:spLocks noChangeArrowheads="1"/>
          </p:cNvSpPr>
          <p:nvPr/>
        </p:nvSpPr>
        <p:spPr bwMode="auto">
          <a:xfrm>
            <a:off x="76200" y="115669"/>
            <a:ext cx="89154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fr-FR" altLang="en-US" sz="3600" b="1" dirty="0" err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ProDUNE</a:t>
            </a:r>
            <a:r>
              <a:rPr lang="fr-FR" altLang="en-US" sz="36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 DP Field Cage @ CERN NP, </a:t>
            </a:r>
            <a:r>
              <a:rPr lang="fr-FR" altLang="en-US" sz="3600" b="1" dirty="0" err="1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cerca</a:t>
            </a:r>
            <a:r>
              <a:rPr lang="fr-FR" altLang="en-US" sz="36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 2018</a:t>
            </a:r>
            <a:endParaRPr lang="en-US" altLang="en-US" sz="3600" b="1" dirty="0">
              <a:solidFill>
                <a:schemeClr val="bg1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90AEF96-E7AD-1F40-83FC-1518276733FA}"/>
              </a:ext>
            </a:extLst>
          </p:cNvPr>
          <p:cNvGrpSpPr/>
          <p:nvPr/>
        </p:nvGrpSpPr>
        <p:grpSpPr>
          <a:xfrm rot="16200000">
            <a:off x="6503662" y="1692254"/>
            <a:ext cx="577529" cy="4745652"/>
            <a:chOff x="1898408" y="2879620"/>
            <a:chExt cx="577529" cy="3505200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BC8EB036-DDEA-7648-9455-825F01CFEB3B}"/>
                </a:ext>
              </a:extLst>
            </p:cNvPr>
            <p:cNvCxnSpPr/>
            <p:nvPr/>
          </p:nvCxnSpPr>
          <p:spPr bwMode="auto">
            <a:xfrm>
              <a:off x="1898408" y="2879620"/>
              <a:ext cx="152400" cy="3505200"/>
            </a:xfrm>
            <a:prstGeom prst="straightConnector1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D1F6305-89DF-EC4A-BE3B-B0EB2AB7C372}"/>
                </a:ext>
              </a:extLst>
            </p:cNvPr>
            <p:cNvSpPr txBox="1"/>
            <p:nvPr/>
          </p:nvSpPr>
          <p:spPr>
            <a:xfrm rot="5186926">
              <a:off x="2038224" y="4812333"/>
              <a:ext cx="4137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Arial Narrow" charset="0"/>
                  <a:ea typeface="Arial Narrow" charset="0"/>
                  <a:cs typeface="Arial Narrow" charset="0"/>
                </a:rPr>
                <a:t>6m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8ED40B4-687D-C043-8925-A5E83BDC2BB9}"/>
              </a:ext>
            </a:extLst>
          </p:cNvPr>
          <p:cNvGrpSpPr/>
          <p:nvPr/>
        </p:nvGrpSpPr>
        <p:grpSpPr>
          <a:xfrm rot="21058588">
            <a:off x="5957286" y="1001050"/>
            <a:ext cx="1152923" cy="3668178"/>
            <a:chOff x="1624580" y="2866980"/>
            <a:chExt cx="135865" cy="3469769"/>
          </a:xfrm>
        </p:grpSpPr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0BDE3F3-40A8-D54A-9FDE-FB5240A8895B}"/>
                </a:ext>
              </a:extLst>
            </p:cNvPr>
            <p:cNvCxnSpPr>
              <a:cxnSpLocks/>
            </p:cNvCxnSpPr>
            <p:nvPr/>
          </p:nvCxnSpPr>
          <p:spPr bwMode="auto">
            <a:xfrm rot="541412">
              <a:off x="1624580" y="2866980"/>
              <a:ext cx="135865" cy="3469769"/>
            </a:xfrm>
            <a:prstGeom prst="straightConnector1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94F35F6-8D55-E94A-A374-1A914C6E7B7B}"/>
                </a:ext>
              </a:extLst>
            </p:cNvPr>
            <p:cNvSpPr txBox="1"/>
            <p:nvPr/>
          </p:nvSpPr>
          <p:spPr>
            <a:xfrm rot="4825605">
              <a:off x="1460006" y="4341244"/>
              <a:ext cx="520394" cy="544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Arial Narrow" charset="0"/>
                  <a:ea typeface="Arial Narrow" charset="0"/>
                  <a:cs typeface="Arial Narrow" charset="0"/>
                </a:rPr>
                <a:t>6m</a:t>
              </a:r>
            </a:p>
          </p:txBody>
        </p:sp>
      </p:grpSp>
      <p:sp>
        <p:nvSpPr>
          <p:cNvPr id="2" name="AutoShape 2">
            <a:extLst>
              <a:ext uri="{FF2B5EF4-FFF2-40B4-BE49-F238E27FC236}">
                <a16:creationId xmlns:a16="http://schemas.microsoft.com/office/drawing/2014/main" id="{80409A16-78FC-8B4F-B858-587249D91AE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4419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BB4F3F4-A578-E04F-9546-B5FDB7FE4206}"/>
              </a:ext>
            </a:extLst>
          </p:cNvPr>
          <p:cNvGrpSpPr/>
          <p:nvPr/>
        </p:nvGrpSpPr>
        <p:grpSpPr>
          <a:xfrm rot="16200000">
            <a:off x="1895986" y="1950388"/>
            <a:ext cx="583671" cy="4528043"/>
            <a:chOff x="1898408" y="2879620"/>
            <a:chExt cx="583671" cy="3505200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ACAC6A7-6F24-3346-B74F-4EC491768396}"/>
                </a:ext>
              </a:extLst>
            </p:cNvPr>
            <p:cNvCxnSpPr/>
            <p:nvPr/>
          </p:nvCxnSpPr>
          <p:spPr bwMode="auto">
            <a:xfrm>
              <a:off x="1898408" y="2879620"/>
              <a:ext cx="152400" cy="3505200"/>
            </a:xfrm>
            <a:prstGeom prst="straightConnector1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69BF61F-9611-724B-9C56-80ACE44887A7}"/>
                </a:ext>
              </a:extLst>
            </p:cNvPr>
            <p:cNvSpPr txBox="1"/>
            <p:nvPr/>
          </p:nvSpPr>
          <p:spPr>
            <a:xfrm rot="5400000">
              <a:off x="2044366" y="4621738"/>
              <a:ext cx="4137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Arial Narrow" charset="0"/>
                  <a:ea typeface="Arial Narrow" charset="0"/>
                  <a:cs typeface="Arial Narrow" charset="0"/>
                </a:rPr>
                <a:t>6m</a:t>
              </a:r>
            </a:p>
          </p:txBody>
        </p:sp>
      </p:grpSp>
      <p:sp>
        <p:nvSpPr>
          <p:cNvPr id="3" name="ZoneTexte 1">
            <a:extLst>
              <a:ext uri="{FF2B5EF4-FFF2-40B4-BE49-F238E27FC236}">
                <a16:creationId xmlns:a16="http://schemas.microsoft.com/office/drawing/2014/main" id="{105EC10D-18EE-8F18-7215-6A50FE3C6C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0716" y="5417632"/>
            <a:ext cx="21183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fr-FR" altLang="en-US" sz="28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V</a:t>
            </a:r>
            <a:r>
              <a:rPr lang="fr-FR" altLang="en-US" sz="2800" b="1" baseline="-25000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FD</a:t>
            </a:r>
            <a:r>
              <a:rPr lang="fr-FR" altLang="en-US" sz="2800" b="1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 =30*V</a:t>
            </a:r>
            <a:r>
              <a:rPr lang="fr-FR" altLang="en-US" sz="2800" b="1" baseline="-25000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PD</a:t>
            </a:r>
            <a:endParaRPr lang="en-US" altLang="en-US" sz="2800" b="1" dirty="0">
              <a:solidFill>
                <a:schemeClr val="bg1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45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74655</TotalTime>
  <Words>3844</Words>
  <Application>Microsoft Macintosh PowerPoint</Application>
  <PresentationFormat>On-screen Show (4:3)</PresentationFormat>
  <Paragraphs>552</Paragraphs>
  <Slides>54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5" baseType="lpstr">
      <vt:lpstr>Century Schoolbook L</vt:lpstr>
      <vt:lpstr>Apple Chancery</vt:lpstr>
      <vt:lpstr>Arial</vt:lpstr>
      <vt:lpstr>Arial Narrow</vt:lpstr>
      <vt:lpstr>Helvetica</vt:lpstr>
      <vt:lpstr>Matura MT Script Capitals</vt:lpstr>
      <vt:lpstr>Monotype Corsiva</vt:lpstr>
      <vt:lpstr>Symbol</vt:lpstr>
      <vt:lpstr>Times New Roman</vt:lpstr>
      <vt:lpstr>phys1443-spring02</vt:lpstr>
      <vt:lpstr>Equation</vt:lpstr>
      <vt:lpstr>PowerPoint Presentation</vt:lpstr>
      <vt:lpstr>How do we design a HEP experiment?</vt:lpstr>
      <vt:lpstr>Neutrino fundamentals – 1 </vt:lpstr>
      <vt:lpstr>Neutrino fundamentals – 2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Images in DUNE LAr-TPC Prototypes </vt:lpstr>
      <vt:lpstr>BSM Topics @ DUNE</vt:lpstr>
      <vt:lpstr>Physics Motivation For DSP</vt:lpstr>
      <vt:lpstr>DSP’s? How are they made &amp; seen?</vt:lpstr>
      <vt:lpstr>ALP Searches @ DUNE ND</vt:lpstr>
      <vt:lpstr>Opportunities on ALP Searches</vt:lpstr>
      <vt:lpstr>What is DAMSA?</vt:lpstr>
      <vt:lpstr>DAMSA Physics Strategy</vt:lpstr>
      <vt:lpstr>DAMSA Exp. Concept </vt:lpstr>
      <vt:lpstr>Accelerator Complex in the PIP-II Era</vt:lpstr>
      <vt:lpstr>The three key elements</vt:lpstr>
      <vt:lpstr>DAMSA Requirements – The Beam</vt:lpstr>
      <vt:lpstr>DAMSA Requirements – The Dump</vt:lpstr>
      <vt:lpstr>DAMSA Requirements – The Detector 1</vt:lpstr>
      <vt:lpstr>DAMSA Requirements – The Detector 2</vt:lpstr>
      <vt:lpstr>DAMSA Detector – The g pair traceback</vt:lpstr>
      <vt:lpstr>DAMSA Requirements – The Detector 2</vt:lpstr>
      <vt:lpstr>DAMSA Detector Study Eg Cut</vt:lpstr>
      <vt:lpstr>Neutron Background Reduction Summary </vt:lpstr>
      <vt:lpstr>DAMSA Sensitivity – Running Experiments</vt:lpstr>
      <vt:lpstr>DAMSA Sensitivity – All Experiments</vt:lpstr>
      <vt:lpstr>Physics Driven DAMSA Detector</vt:lpstr>
      <vt:lpstr>Potential DAMSA Baseline Detector</vt:lpstr>
      <vt:lpstr>PowerPoint Presentation</vt:lpstr>
      <vt:lpstr>HGCAL Performances</vt:lpstr>
      <vt:lpstr>Shower axis position &amp; angular resolution</vt:lpstr>
      <vt:lpstr>HGCAL Performances – E measurements</vt:lpstr>
      <vt:lpstr>Ongoing Studies</vt:lpstr>
      <vt:lpstr>DAMSA Experiment Timeline</vt:lpstr>
      <vt:lpstr>PowerPoint Presentation</vt:lpstr>
      <vt:lpstr>Fermilab Experimental Facility</vt:lpstr>
      <vt:lpstr>PIP-II Siting Enables Further Expansion</vt:lpstr>
      <vt:lpstr>DAMSA Collaboration Building</vt:lpstr>
      <vt:lpstr>Conclusions</vt:lpstr>
      <vt:lpstr>Parting Questions</vt:lpstr>
      <vt:lpstr>Interested in joining DAMSA?</vt:lpstr>
      <vt:lpstr>PowerPoint Presentation</vt:lpstr>
      <vt:lpstr>Take Home Messages</vt:lpstr>
      <vt:lpstr>Back Up</vt:lpstr>
      <vt:lpstr>DAMSA Requirements – The absorber</vt:lpstr>
      <vt:lpstr>DAMSA Requirements – The Detector 2</vt:lpstr>
      <vt:lpstr>DAMSA Detector – The g Arrival Time</vt:lpstr>
      <vt:lpstr>DAMSA Detector – DCA</vt:lpstr>
      <vt:lpstr>DAMSA Detector – Invariant Mass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Yu, Jaehoon</cp:lastModifiedBy>
  <cp:revision>2238</cp:revision>
  <cp:lastPrinted>2023-11-09T15:48:21Z</cp:lastPrinted>
  <dcterms:created xsi:type="dcterms:W3CDTF">2012-01-19T04:21:20Z</dcterms:created>
  <dcterms:modified xsi:type="dcterms:W3CDTF">2023-11-11T11:32:27Z</dcterms:modified>
</cp:coreProperties>
</file>