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2" r:id="rId4"/>
  </p:sldMasterIdLst>
  <p:notesMasterIdLst>
    <p:notesMasterId r:id="rId13"/>
  </p:notesMasterIdLst>
  <p:handoutMasterIdLst>
    <p:handoutMasterId r:id="rId14"/>
  </p:handoutMasterIdLst>
  <p:sldIdLst>
    <p:sldId id="256" r:id="rId5"/>
    <p:sldId id="264" r:id="rId6"/>
    <p:sldId id="262" r:id="rId7"/>
    <p:sldId id="271" r:id="rId8"/>
    <p:sldId id="272" r:id="rId9"/>
    <p:sldId id="273" r:id="rId10"/>
    <p:sldId id="275" r:id="rId11"/>
    <p:sldId id="274" r:id="rId12"/>
  </p:sldIdLst>
  <p:sldSz cx="12192000" cy="6858000"/>
  <p:notesSz cx="6858000" cy="9144000"/>
  <p:defaultTextStyle>
    <a:defPPr rtl="0"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225DBC-31A4-4B2A-8FEF-32096028D4DA}" v="1" dt="2023-11-15T14:51:06.273"/>
    <p1510:client id="{3E3EE3C1-20FA-41E9-8C3C-B7CC6DDD23C0}" v="1" dt="2023-11-15T14:13:10.5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48" autoAdjust="0"/>
  </p:normalViewPr>
  <p:slideViewPr>
    <p:cSldViewPr snapToGrid="0">
      <p:cViewPr varScale="1">
        <p:scale>
          <a:sx n="84" d="100"/>
          <a:sy n="84" d="100"/>
        </p:scale>
        <p:origin x="581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397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FF81CEA5-62FD-4C83-BDE3-91DFB9827D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FA1CBFD-6AD0-48C4-B91B-58830F6F4C3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62B80FE-187A-4085-BD71-F0873FF7BD68}" type="datetime1">
              <a:rPr lang="es-ES" smtClean="0"/>
              <a:t>16/11/2023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9E55D22-46A3-4B8C-AD40-252FE7896C3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E70DCEF-9071-4B17-801B-37B4465C8E1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D90168E-626C-4E60-93C0-A00D256094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93477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D59A2BD-4571-4110-BB3E-5D004DE434FA}" type="datetime1">
              <a:rPr lang="es-ES" noProof="0" smtClean="0"/>
              <a:t>16/11/2023</a:t>
            </a:fld>
            <a:endParaRPr lang="es-ES" noProof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6B3AB32-59DF-41F1-9618-EDFBF5049629}" type="slidenum">
              <a:rPr lang="es-ES" noProof="0" smtClean="0"/>
              <a:t>‹#›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36618056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C6B3AB32-59DF-41F1-9618-EDFBF5049629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0047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rtlCol="0"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581194" y="2495445"/>
            <a:ext cx="10993546" cy="590321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es-ES" noProof="0"/>
              <a:t>Haga clic para editar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F409C0D2-15DE-4FAC-845B-C48979FFAEB9}" type="datetime1">
              <a:rPr lang="es-ES" noProof="0" smtClean="0"/>
              <a:t>16/11/2023</a:t>
            </a:fld>
            <a:endParaRPr lang="es-ES" noProof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es-ES" noProof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D57F1E4F-1CFF-5643-939E-217C01CDF565}" type="slidenum">
              <a:rPr lang="es-ES" noProof="0" smtClean="0"/>
              <a:pPr rtl="0"/>
              <a:t>‹#›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2103018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>
            <a:spLocks noChangeAspect="1"/>
          </p:cNvSpPr>
          <p:nvPr/>
        </p:nvSpPr>
        <p:spPr>
          <a:xfrm>
            <a:off x="440286" y="662671"/>
            <a:ext cx="11563292" cy="121600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81192" y="2180496"/>
            <a:ext cx="11029615" cy="3678303"/>
          </a:xfrm>
        </p:spPr>
        <p:txBody>
          <a:bodyPr rtlCol="0"/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7670FF6-52DC-429F-9C56-6A1BF295232E}" type="datetime1">
              <a:rPr lang="es-ES" noProof="0" smtClean="0"/>
              <a:t>16/11/2023</a:t>
            </a:fld>
            <a:endParaRPr lang="es-ES" noProof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 rtlCol="0"/>
          <a:lstStyle/>
          <a:p>
            <a:pPr rtl="0"/>
            <a:fld id="{D57F1E4F-1CFF-5643-939E-217C01CDF565}" type="slidenum">
              <a:rPr lang="es-ES" noProof="0" smtClean="0"/>
              <a:pPr rtl="0"/>
              <a:t>‹#›</a:t>
            </a:fld>
            <a:endParaRPr lang="es-ES" noProof="0"/>
          </a:p>
        </p:txBody>
      </p:sp>
      <p:pic>
        <p:nvPicPr>
          <p:cNvPr id="9" name="Imagen 8" descr="Un dibujo animado con letras&#10;&#10;Descripción generada automáticamente con confianza media">
            <a:extLst>
              <a:ext uri="{FF2B5EF4-FFF2-40B4-BE49-F238E27FC236}">
                <a16:creationId xmlns:a16="http://schemas.microsoft.com/office/drawing/2014/main" id="{B12FF6E4-757A-88B6-3F15-460F70F19E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0137" y="743474"/>
            <a:ext cx="2181225" cy="9099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998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 hasCustomPrompt="1"/>
          </p:nvPr>
        </p:nvSpPr>
        <p:spPr>
          <a:xfrm>
            <a:off x="581193" y="2228003"/>
            <a:ext cx="5422390" cy="3633047"/>
          </a:xfrm>
        </p:spPr>
        <p:txBody>
          <a:bodyPr rtlCol="0">
            <a:normAutofit/>
          </a:bodyPr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 hasCustomPrompt="1"/>
          </p:nvPr>
        </p:nvSpPr>
        <p:spPr>
          <a:xfrm>
            <a:off x="6188417" y="2228003"/>
            <a:ext cx="5422392" cy="3633047"/>
          </a:xfrm>
        </p:spPr>
        <p:txBody>
          <a:bodyPr rtlCol="0">
            <a:normAutofit/>
          </a:bodyPr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3ECF5D1-1C98-40FD-9D65-EED7644802B9}" type="datetime1">
              <a:rPr lang="es-ES" noProof="0" smtClean="0"/>
              <a:t>16/11/2023</a:t>
            </a:fld>
            <a:endParaRPr lang="es-ES" noProof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es-ES" noProof="0" smtClean="0"/>
              <a:pPr rtl="0"/>
              <a:t>‹#›</a:t>
            </a:fld>
            <a:endParaRPr lang="es-ES" noProof="0"/>
          </a:p>
        </p:txBody>
      </p:sp>
      <p:pic>
        <p:nvPicPr>
          <p:cNvPr id="10" name="Imagen 9" descr="Un dibujo animado con letras&#10;&#10;Descripción generada automáticamente con confianza media">
            <a:extLst>
              <a:ext uri="{FF2B5EF4-FFF2-40B4-BE49-F238E27FC236}">
                <a16:creationId xmlns:a16="http://schemas.microsoft.com/office/drawing/2014/main" id="{388AF030-E9D4-36C1-F93F-3FF731418A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0137" y="743474"/>
            <a:ext cx="2181225" cy="9099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7167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9051F13-F75A-440F-BED7-E2004746A95F}" type="datetime1">
              <a:rPr lang="es-ES" noProof="0" smtClean="0"/>
              <a:t>16/11/2023</a:t>
            </a:fld>
            <a:endParaRPr lang="es-ES" noProof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s-ES" noProof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es-ES" noProof="0" smtClean="0"/>
              <a:pPr rtl="0"/>
              <a:t>‹#›</a:t>
            </a:fld>
            <a:endParaRPr lang="es-ES" noProof="0"/>
          </a:p>
        </p:txBody>
      </p:sp>
      <p:sp>
        <p:nvSpPr>
          <p:cNvPr id="7" name="Rectángulo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pic>
        <p:nvPicPr>
          <p:cNvPr id="6" name="Imagen 5" descr="Un dibujo animado con letras&#10;&#10;Descripción generada automáticamente con confianza media">
            <a:extLst>
              <a:ext uri="{FF2B5EF4-FFF2-40B4-BE49-F238E27FC236}">
                <a16:creationId xmlns:a16="http://schemas.microsoft.com/office/drawing/2014/main" id="{68175224-906E-4BA7-95CD-221D8A5482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0137" y="743474"/>
            <a:ext cx="2181225" cy="9099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4318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es-ES" noProof="0"/>
              <a:t>Editar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pPr rtl="0"/>
            <a:fld id="{A3DF7BF2-42BB-439B-88AA-F60334FF1291}" type="datetime1">
              <a:rPr lang="es-ES" noProof="0" smtClean="0"/>
              <a:t>16/11/2023</a:t>
            </a:fld>
            <a:endParaRPr lang="es-ES" noProof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pPr rtl="0"/>
            <a:endParaRPr lang="es-ES" noProof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pPr rtl="0"/>
            <a:fld id="{D57F1E4F-1CFF-5643-939E-217C01CDF565}" type="slidenum">
              <a:rPr lang="es-ES" noProof="0" smtClean="0"/>
              <a:pPr rtl="0"/>
              <a:t>‹#›</a:t>
            </a:fld>
            <a:endParaRPr lang="es-ES" noProof="0"/>
          </a:p>
        </p:txBody>
      </p:sp>
      <p:sp>
        <p:nvSpPr>
          <p:cNvPr id="9" name="Rectángulo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ángulo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ángulo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33EE37F-35A9-1537-66C7-3469675773E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428251" y="986295"/>
            <a:ext cx="2182557" cy="90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55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78" r:id="rId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ángulo 14">
            <a:extLst>
              <a:ext uri="{FF2B5EF4-FFF2-40B4-BE49-F238E27FC236}">
                <a16:creationId xmlns:a16="http://schemas.microsoft.com/office/drawing/2014/main" id="{493D4EDA-58E0-40CC-B3CA-14CDEB349D2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pic>
        <p:nvPicPr>
          <p:cNvPr id="7" name="Imagen 6" descr="Conexiones digitales">
            <a:extLst>
              <a:ext uri="{FF2B5EF4-FFF2-40B4-BE49-F238E27FC236}">
                <a16:creationId xmlns:a16="http://schemas.microsoft.com/office/drawing/2014/main" id="{3840F91C-EDD0-4D4E-A4AB-E6C77856C88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65" t="9091" r="3502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pSp>
        <p:nvGrpSpPr>
          <p:cNvPr id="17" name="Grupo 16">
            <a:extLst>
              <a:ext uri="{FF2B5EF4-FFF2-40B4-BE49-F238E27FC236}">
                <a16:creationId xmlns:a16="http://schemas.microsoft.com/office/drawing/2014/main" id="{AA9EB0BC-A85E-4C26-B355-5DFCEF6CCB4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46534" y="453643"/>
            <a:ext cx="11298933" cy="98554"/>
            <a:chOff x="446534" y="453643"/>
            <a:chExt cx="11298933" cy="98554"/>
          </a:xfrm>
        </p:grpSpPr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3643E56B-BD42-413D-B17D-7958270F5DE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46534" y="457200"/>
              <a:ext cx="3703320" cy="9499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s-ES"/>
            </a:p>
          </p:txBody>
        </p:sp>
        <p:sp>
          <p:nvSpPr>
            <p:cNvPr id="19" name="Rectángulo 18">
              <a:extLst>
                <a:ext uri="{FF2B5EF4-FFF2-40B4-BE49-F238E27FC236}">
                  <a16:creationId xmlns:a16="http://schemas.microsoft.com/office/drawing/2014/main" id="{96C04F74-9467-4FA5-95DC-8D481A29740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42147" y="453643"/>
              <a:ext cx="3703320" cy="9855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s-ES"/>
            </a:p>
          </p:txBody>
        </p:sp>
        <p:sp>
          <p:nvSpPr>
            <p:cNvPr id="20" name="Rectángulo 19">
              <a:extLst>
                <a:ext uri="{FF2B5EF4-FFF2-40B4-BE49-F238E27FC236}">
                  <a16:creationId xmlns:a16="http://schemas.microsoft.com/office/drawing/2014/main" id="{D73DE1C3-5C37-42E9-A3F0-256F1938327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241830" y="457200"/>
              <a:ext cx="3703320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s-ES"/>
            </a:p>
          </p:txBody>
        </p:sp>
      </p:grpSp>
      <p:sp>
        <p:nvSpPr>
          <p:cNvPr id="22" name="Rectángulo 21">
            <a:extLst>
              <a:ext uri="{FF2B5EF4-FFF2-40B4-BE49-F238E27FC236}">
                <a16:creationId xmlns:a16="http://schemas.microsoft.com/office/drawing/2014/main" id="{4A2E7EC3-E07C-46CE-9B25-41865A50681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732" y="4428067"/>
            <a:ext cx="11260667" cy="1962497"/>
          </a:xfrm>
          <a:prstGeom prst="rect">
            <a:avLst/>
          </a:prstGeom>
          <a:solidFill>
            <a:schemeClr val="accent1">
              <a:alpha val="97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02C5318-1A1E-49D0-B2E2-A4B0FA9E8A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1" y="4572000"/>
            <a:ext cx="10993549" cy="895244"/>
          </a:xfrm>
        </p:spPr>
        <p:txBody>
          <a:bodyPr rtlCol="0">
            <a:noAutofit/>
          </a:bodyPr>
          <a:lstStyle/>
          <a:p>
            <a:pPr rtl="0"/>
            <a:r>
              <a:rPr lang="es-ES" sz="6000" dirty="0">
                <a:solidFill>
                  <a:schemeClr val="bg1"/>
                </a:solidFill>
              </a:rPr>
              <a:t>PERIIA Virtual </a:t>
            </a:r>
            <a:r>
              <a:rPr lang="es-ES" sz="6000" dirty="0" err="1" smtClean="0">
                <a:solidFill>
                  <a:schemeClr val="bg1"/>
                </a:solidFill>
              </a:rPr>
              <a:t>Assembly</a:t>
            </a:r>
            <a:r>
              <a:rPr lang="es-ES" sz="6000" dirty="0" smtClean="0">
                <a:solidFill>
                  <a:schemeClr val="bg1"/>
                </a:solidFill>
              </a:rPr>
              <a:t/>
            </a:r>
            <a:br>
              <a:rPr lang="es-ES" sz="6000" dirty="0" smtClean="0">
                <a:solidFill>
                  <a:schemeClr val="bg1"/>
                </a:solidFill>
              </a:rPr>
            </a:br>
            <a:r>
              <a:rPr lang="es-ES" sz="6000" dirty="0" smtClean="0">
                <a:solidFill>
                  <a:schemeClr val="bg1"/>
                </a:solidFill>
              </a:rPr>
              <a:t>COMMUNICATION STRATEGY</a:t>
            </a:r>
            <a:endParaRPr lang="es-ES" sz="6000" dirty="0">
              <a:solidFill>
                <a:schemeClr val="bg1"/>
              </a:solidFill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8B6CF59-4E5B-494D-A2F7-97ADD01E64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194" y="5467246"/>
            <a:ext cx="10993546" cy="484822"/>
          </a:xfrm>
        </p:spPr>
        <p:txBody>
          <a:bodyPr rtlCol="0">
            <a:normAutofit/>
          </a:bodyPr>
          <a:lstStyle/>
          <a:p>
            <a:pPr rtl="0"/>
            <a:r>
              <a:rPr lang="es-ES" dirty="0">
                <a:solidFill>
                  <a:srgbClr val="7CEBFF"/>
                </a:solidFill>
              </a:rPr>
              <a:t>21ST </a:t>
            </a:r>
            <a:r>
              <a:rPr lang="es-ES" dirty="0" err="1">
                <a:solidFill>
                  <a:srgbClr val="7CEBFF"/>
                </a:solidFill>
              </a:rPr>
              <a:t>november</a:t>
            </a:r>
            <a:r>
              <a:rPr lang="es-ES" dirty="0">
                <a:solidFill>
                  <a:srgbClr val="7CEBFF"/>
                </a:solidFill>
              </a:rPr>
              <a:t> (14:00-16:00)</a:t>
            </a:r>
          </a:p>
        </p:txBody>
      </p:sp>
    </p:spTree>
    <p:extLst>
      <p:ext uri="{BB962C8B-B14F-4D97-AF65-F5344CB8AC3E}">
        <p14:creationId xmlns:p14="http://schemas.microsoft.com/office/powerpoint/2010/main" val="1487700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62B620-E8CE-C91C-ADC3-7255AB06D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COMMUNICATION STRATEGY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939571-1421-804D-B0F7-7612E367C2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E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s-ES" sz="3600" b="1" dirty="0" err="1" smtClean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Outline</a:t>
            </a:r>
            <a:endParaRPr lang="es-ES" sz="3600" b="1" dirty="0"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94945" algn="just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latin typeface="+mj-lt"/>
                <a:cs typeface="Calibri" panose="020F0502020204030204" pitchFamily="34" charset="0"/>
              </a:rPr>
              <a:t>Aims of the </a:t>
            </a:r>
            <a:r>
              <a:rPr lang="en-US" sz="2400" dirty="0" smtClean="0">
                <a:latin typeface="+mj-lt"/>
                <a:cs typeface="Calibri" panose="020F0502020204030204" pitchFamily="34" charset="0"/>
              </a:rPr>
              <a:t>Strategy</a:t>
            </a:r>
            <a:endParaRPr lang="es-ES" sz="2400" dirty="0">
              <a:effectLst/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94945" algn="just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latin typeface="+mj-lt"/>
                <a:cs typeface="Calibri" panose="020F0502020204030204" pitchFamily="34" charset="0"/>
              </a:rPr>
              <a:t>Target </a:t>
            </a:r>
            <a:r>
              <a:rPr lang="en-US" sz="2400" dirty="0" smtClean="0">
                <a:latin typeface="+mj-lt"/>
                <a:cs typeface="Calibri" panose="020F0502020204030204" pitchFamily="34" charset="0"/>
              </a:rPr>
              <a:t>Groups</a:t>
            </a:r>
          </a:p>
          <a:p>
            <a:pPr marL="194945" algn="just"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latin typeface="+mj-lt"/>
              </a:rPr>
              <a:t>Priorities</a:t>
            </a:r>
          </a:p>
          <a:p>
            <a:pPr marL="194945" algn="just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latin typeface="+mj-lt"/>
              </a:rPr>
              <a:t>Tools</a:t>
            </a:r>
            <a:endParaRPr lang="es-ES" sz="24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89483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62C604-327B-CCC6-E9E5-043B91D6A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94945" algn="just"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+mn-lt"/>
                <a:cs typeface="Calibri" panose="020F0502020204030204" pitchFamily="34" charset="0"/>
              </a:rPr>
              <a:t>Aims of the Strategy</a:t>
            </a:r>
            <a:endParaRPr lang="es-ES" dirty="0">
              <a:latin typeface="+mn-lt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6C705FA-F8B7-77D3-11DC-70118EADE5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>
                <a:cs typeface="Calibri" panose="020F0502020204030204" pitchFamily="34" charset="0"/>
              </a:rPr>
              <a:t>To facilitate the establishment of PERIIA as a </a:t>
            </a:r>
            <a:r>
              <a:rPr lang="bg-BG" sz="2400" dirty="0" err="1">
                <a:cs typeface="Calibri" panose="020F0502020204030204" pitchFamily="34" charset="0"/>
              </a:rPr>
              <a:t>formal</a:t>
            </a:r>
            <a:r>
              <a:rPr lang="bg-BG" sz="2400" dirty="0">
                <a:cs typeface="Calibri" panose="020F0502020204030204" pitchFamily="34" charset="0"/>
              </a:rPr>
              <a:t> </a:t>
            </a:r>
            <a:r>
              <a:rPr lang="bg-BG" sz="2400" dirty="0" err="1">
                <a:cs typeface="Calibri" panose="020F0502020204030204" pitchFamily="34" charset="0"/>
              </a:rPr>
              <a:t>European</a:t>
            </a:r>
            <a:r>
              <a:rPr lang="bg-BG" sz="2400" dirty="0">
                <a:cs typeface="Calibri" panose="020F0502020204030204" pitchFamily="34" charset="0"/>
              </a:rPr>
              <a:t> </a:t>
            </a:r>
            <a:r>
              <a:rPr lang="bg-BG" sz="2400" dirty="0" err="1">
                <a:cs typeface="Calibri" panose="020F0502020204030204" pitchFamily="34" charset="0"/>
              </a:rPr>
              <a:t>association</a:t>
            </a:r>
            <a:r>
              <a:rPr lang="bg-BG" sz="2400" dirty="0">
                <a:cs typeface="Calibri" panose="020F0502020204030204" pitchFamily="34" charset="0"/>
              </a:rPr>
              <a:t>.</a:t>
            </a:r>
            <a:endParaRPr lang="en-GB" sz="2400" dirty="0">
              <a:cs typeface="Calibri" panose="020F0502020204030204" pitchFamily="34" charset="0"/>
            </a:endParaRPr>
          </a:p>
          <a:p>
            <a:pPr lvl="0"/>
            <a:r>
              <a:rPr lang="en-US" sz="2400" dirty="0">
                <a:cs typeface="Calibri" panose="020F0502020204030204" pitchFamily="34" charset="0"/>
              </a:rPr>
              <a:t>To increase the visibility of PERIIA by focusing on the benefits the network could bring to the industry, research infrastructures and society at large.</a:t>
            </a:r>
            <a:endParaRPr lang="en-GB" sz="2400" dirty="0">
              <a:cs typeface="Calibri" panose="020F0502020204030204" pitchFamily="34" charset="0"/>
            </a:endParaRPr>
          </a:p>
          <a:p>
            <a:pPr lvl="0"/>
            <a:r>
              <a:rPr lang="en-US" sz="2400" dirty="0">
                <a:cs typeface="Calibri" panose="020F0502020204030204" pitchFamily="34" charset="0"/>
              </a:rPr>
              <a:t>To specify tools for communication, exchange of experience and sharing of best practices among the ILOs – members of the Network. </a:t>
            </a:r>
            <a:endParaRPr lang="en-GB" sz="2400" dirty="0">
              <a:cs typeface="Calibri" panose="020F0502020204030204" pitchFamily="34" charset="0"/>
            </a:endParaRPr>
          </a:p>
          <a:p>
            <a:pPr lvl="0"/>
            <a:r>
              <a:rPr lang="en-US" sz="2400" dirty="0">
                <a:cs typeface="Calibri" panose="020F0502020204030204" pitchFamily="34" charset="0"/>
              </a:rPr>
              <a:t>To contribute to the increase in the number of Network members.</a:t>
            </a:r>
            <a:endParaRPr lang="en-GB" sz="24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918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Calibri" panose="020F0502020204030204" pitchFamily="34" charset="0"/>
              </a:rPr>
              <a:t>Target Groups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sz="2400" b="1" dirty="0" smtClean="0"/>
              <a:t>A. For </a:t>
            </a:r>
            <a:r>
              <a:rPr lang="en-US" sz="2400" b="1" dirty="0"/>
              <a:t>internal communications </a:t>
            </a:r>
            <a:endParaRPr lang="en-GB" sz="2400" dirty="0"/>
          </a:p>
          <a:p>
            <a:r>
              <a:rPr lang="en-US" sz="2000" dirty="0"/>
              <a:t>ILOs - they have a dual role as an executor of the Strategy and as a specific Target group since the Strategy aims at providing an environment for communication and exchange of experience among them </a:t>
            </a:r>
            <a:endParaRPr lang="en-GB" sz="2000" dirty="0"/>
          </a:p>
          <a:p>
            <a:endParaRPr lang="en-GB" sz="2000" dirty="0"/>
          </a:p>
          <a:p>
            <a:r>
              <a:rPr lang="en-US" sz="2400" b="1" dirty="0"/>
              <a:t>B. For external communications</a:t>
            </a:r>
            <a:endParaRPr lang="en-GB" sz="2400" dirty="0"/>
          </a:p>
          <a:p>
            <a:r>
              <a:rPr lang="en-US" sz="2000" dirty="0"/>
              <a:t>1.Industry	(the supply side)</a:t>
            </a:r>
            <a:endParaRPr lang="en-GB" sz="2000" dirty="0"/>
          </a:p>
          <a:p>
            <a:r>
              <a:rPr lang="en-US" sz="2000" dirty="0"/>
              <a:t>2. Research infrastructures and </a:t>
            </a:r>
            <a:r>
              <a:rPr lang="en-US" sz="2000" dirty="0" err="1"/>
              <a:t>organisations</a:t>
            </a:r>
            <a:r>
              <a:rPr lang="en-US" sz="2000" dirty="0"/>
              <a:t>  (the demand side)</a:t>
            </a:r>
            <a:endParaRPr lang="en-GB" sz="2000" dirty="0"/>
          </a:p>
          <a:p>
            <a:r>
              <a:rPr lang="en-US" sz="2000" dirty="0"/>
              <a:t>3. Decision-makers at EU level</a:t>
            </a:r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9467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100" dirty="0" smtClean="0"/>
              <a:t>Priorities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/>
              <a:t>The ILOs: to supply the Network with success stories/initiatives/event announcements, etc.</a:t>
            </a:r>
            <a:endParaRPr lang="en-GB" sz="2400" dirty="0"/>
          </a:p>
          <a:p>
            <a:pPr lvl="0"/>
            <a:r>
              <a:rPr lang="en-US" sz="2400" dirty="0"/>
              <a:t>The Network: to employ tools and establish appropriate mechanisms to: </a:t>
            </a:r>
            <a:endParaRPr lang="bg-BG" sz="2400" dirty="0" smtClean="0"/>
          </a:p>
          <a:p>
            <a:pPr lvl="0"/>
            <a:r>
              <a:rPr lang="en-US" sz="2400" dirty="0" smtClean="0"/>
              <a:t>(</a:t>
            </a:r>
            <a:r>
              <a:rPr lang="en-US" sz="2400" dirty="0" err="1"/>
              <a:t>i</a:t>
            </a:r>
            <a:r>
              <a:rPr lang="en-US" sz="2400" dirty="0"/>
              <a:t>) communicate the success stories/initiatives/event announcements with the stakeholders from  Target groups and </a:t>
            </a:r>
            <a:endParaRPr lang="bg-BG" sz="2400" dirty="0" smtClean="0"/>
          </a:p>
          <a:p>
            <a:pPr lvl="0"/>
            <a:r>
              <a:rPr lang="en-US" sz="2400" dirty="0" smtClean="0"/>
              <a:t>(</a:t>
            </a:r>
            <a:r>
              <a:rPr lang="en-US" sz="2400" dirty="0"/>
              <a:t>ii) facilitate exchange of good practices among the ILOs.</a:t>
            </a:r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7407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</a:t>
            </a:r>
            <a:r>
              <a:rPr lang="es-E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s-E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019136"/>
          </a:xfrm>
        </p:spPr>
        <p:txBody>
          <a:bodyPr>
            <a:normAutofit fontScale="62500" lnSpcReduction="20000"/>
          </a:bodyPr>
          <a:lstStyle/>
          <a:p>
            <a:pPr marL="0" lvl="0" indent="0">
              <a:buNone/>
            </a:pPr>
            <a:r>
              <a:rPr lang="en-US" sz="3800" b="1" dirty="0"/>
              <a:t>Electronic tools</a:t>
            </a:r>
            <a:endParaRPr lang="en-GB" sz="3800" b="1" dirty="0"/>
          </a:p>
          <a:p>
            <a:pPr lvl="1"/>
            <a:r>
              <a:rPr lang="en-US" sz="3800" dirty="0"/>
              <a:t>Improve the PERIIA website – create sections “NEWS” and “SUCCESS STORIES” and regularly updated them. </a:t>
            </a:r>
            <a:endParaRPr lang="en-GB" sz="3800" dirty="0"/>
          </a:p>
          <a:p>
            <a:pPr lvl="1"/>
            <a:r>
              <a:rPr lang="en-US" sz="3800" dirty="0"/>
              <a:t>Create a PERIIA LinkedIn page and regularly feed it with information about the Network’s activities</a:t>
            </a:r>
            <a:endParaRPr lang="en-GB" sz="3800" dirty="0"/>
          </a:p>
          <a:p>
            <a:pPr lvl="1"/>
            <a:r>
              <a:rPr lang="en-US" sz="3800" dirty="0"/>
              <a:t>Develop a basic electronic newsletter for internal/external communications containing mainly best practice showcases. </a:t>
            </a:r>
            <a:endParaRPr lang="en-GB" sz="3800" dirty="0"/>
          </a:p>
          <a:p>
            <a:pPr lvl="1"/>
            <a:r>
              <a:rPr lang="en-US" sz="3800" dirty="0"/>
              <a:t>Direct mailing to the ILOs-members and prospect members of the network - establish a list of e-mail contacts and update it regularly </a:t>
            </a:r>
            <a:endParaRPr lang="en-GB" sz="3800" dirty="0"/>
          </a:p>
          <a:p>
            <a:r>
              <a:rPr lang="en-US" dirty="0"/>
              <a:t> 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418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buClr>
                <a:srgbClr val="4590B8"/>
              </a:buClr>
              <a:buNone/>
            </a:pPr>
            <a:r>
              <a:rPr lang="en-US" dirty="0">
                <a:solidFill>
                  <a:srgbClr val="3D3D3D"/>
                </a:solidFill>
              </a:rPr>
              <a:t>Events</a:t>
            </a:r>
            <a:endParaRPr lang="en-GB" dirty="0">
              <a:solidFill>
                <a:srgbClr val="3D3D3D"/>
              </a:solidFill>
            </a:endParaRPr>
          </a:p>
          <a:p>
            <a:pPr lvl="1">
              <a:buClr>
                <a:srgbClr val="4590B8"/>
              </a:buClr>
            </a:pPr>
            <a:r>
              <a:rPr lang="en-US" sz="1800" dirty="0" err="1">
                <a:solidFill>
                  <a:srgbClr val="3D3D3D"/>
                </a:solidFill>
              </a:rPr>
              <a:t>Organisation</a:t>
            </a:r>
            <a:r>
              <a:rPr lang="en-US" sz="1800" dirty="0">
                <a:solidFill>
                  <a:srgbClr val="3D3D3D"/>
                </a:solidFill>
              </a:rPr>
              <a:t> of internal PERIIA events – </a:t>
            </a:r>
            <a:r>
              <a:rPr lang="en-US" sz="1800" dirty="0" smtClean="0">
                <a:solidFill>
                  <a:srgbClr val="3D3D3D"/>
                </a:solidFill>
              </a:rPr>
              <a:t>seminars</a:t>
            </a:r>
            <a:r>
              <a:rPr lang="en-US" sz="1800" dirty="0">
                <a:solidFill>
                  <a:srgbClr val="3D3D3D"/>
                </a:solidFill>
              </a:rPr>
              <a:t>, training workshops, best practice working groups, etc. – aiming at increasing the capacity of the ILOs through cooperation and exchange of information and best practice.</a:t>
            </a:r>
            <a:endParaRPr lang="en-GB" sz="1800" dirty="0">
              <a:solidFill>
                <a:srgbClr val="3D3D3D"/>
              </a:solidFill>
            </a:endParaRPr>
          </a:p>
          <a:p>
            <a:pPr lvl="1">
              <a:buClr>
                <a:srgbClr val="4590B8"/>
              </a:buClr>
            </a:pPr>
            <a:r>
              <a:rPr lang="en-US" sz="1800" dirty="0" err="1">
                <a:solidFill>
                  <a:srgbClr val="3D3D3D"/>
                </a:solidFill>
              </a:rPr>
              <a:t>Organisation</a:t>
            </a:r>
            <a:r>
              <a:rPr lang="en-US" sz="1800" dirty="0">
                <a:solidFill>
                  <a:srgbClr val="3D3D3D"/>
                </a:solidFill>
              </a:rPr>
              <a:t> of and participation in external events – such as BSBF – </a:t>
            </a:r>
            <a:r>
              <a:rPr lang="en-US" sz="1800" dirty="0" smtClean="0">
                <a:solidFill>
                  <a:srgbClr val="3D3D3D"/>
                </a:solidFill>
              </a:rPr>
              <a:t>to raise </a:t>
            </a:r>
            <a:r>
              <a:rPr lang="en-US" sz="1800" dirty="0">
                <a:solidFill>
                  <a:srgbClr val="3D3D3D"/>
                </a:solidFill>
              </a:rPr>
              <a:t>the PERIIA profile among the main stakeholders from the RIs and industry.</a:t>
            </a:r>
            <a:endParaRPr lang="en-GB" sz="1800" dirty="0">
              <a:solidFill>
                <a:srgbClr val="3D3D3D"/>
              </a:solidFill>
            </a:endParaRPr>
          </a:p>
          <a:p>
            <a:pPr lvl="1">
              <a:buClr>
                <a:srgbClr val="4590B8"/>
              </a:buClr>
            </a:pPr>
            <a:r>
              <a:rPr lang="en-US" sz="1800" dirty="0">
                <a:solidFill>
                  <a:srgbClr val="3D3D3D"/>
                </a:solidFill>
              </a:rPr>
              <a:t>Participation in conferences and seminars with multimedia presentations and stands– </a:t>
            </a:r>
            <a:r>
              <a:rPr lang="en-US" sz="1800" dirty="0" smtClean="0">
                <a:solidFill>
                  <a:srgbClr val="3D3D3D"/>
                </a:solidFill>
              </a:rPr>
              <a:t>to </a:t>
            </a:r>
            <a:r>
              <a:rPr lang="en-US" sz="1800" dirty="0">
                <a:solidFill>
                  <a:srgbClr val="3D3D3D"/>
                </a:solidFill>
              </a:rPr>
              <a:t>raise the PERIIA profile among the stakeholders from the RIs and industry.</a:t>
            </a:r>
            <a:endParaRPr lang="en-GB" sz="1800" dirty="0">
              <a:solidFill>
                <a:srgbClr val="3D3D3D"/>
              </a:solidFill>
            </a:endParaRPr>
          </a:p>
          <a:p>
            <a:pPr lvl="1">
              <a:buClr>
                <a:srgbClr val="4590B8"/>
              </a:buClr>
            </a:pPr>
            <a:r>
              <a:rPr lang="en-US" sz="1800" dirty="0">
                <a:solidFill>
                  <a:srgbClr val="3D3D3D"/>
                </a:solidFill>
              </a:rPr>
              <a:t>Participation in relevant high-level forums in Geneva, Brussels, etc. – with presentations and stands </a:t>
            </a:r>
            <a:r>
              <a:rPr lang="en-US" sz="1800" dirty="0" smtClean="0">
                <a:solidFill>
                  <a:srgbClr val="3D3D3D"/>
                </a:solidFill>
              </a:rPr>
              <a:t>– </a:t>
            </a:r>
            <a:r>
              <a:rPr lang="en-US" sz="1800" dirty="0">
                <a:solidFill>
                  <a:srgbClr val="3D3D3D"/>
                </a:solidFill>
              </a:rPr>
              <a:t>to increase the PERIIA visibility and profile at a decision-making level.</a:t>
            </a:r>
            <a:endParaRPr lang="en-GB" sz="1800" dirty="0">
              <a:solidFill>
                <a:srgbClr val="3D3D3D"/>
              </a:solidFill>
            </a:endParaRPr>
          </a:p>
          <a:p>
            <a:pPr marL="0" lvl="0" indent="0">
              <a:buClr>
                <a:srgbClr val="4590B8"/>
              </a:buClr>
              <a:buNone/>
            </a:pPr>
            <a:r>
              <a:rPr lang="en-US" dirty="0">
                <a:solidFill>
                  <a:srgbClr val="3D3D3D"/>
                </a:solidFill>
              </a:rPr>
              <a:t>Establishing contacts with relevant media and regularly informing them about PERIIA activities.</a:t>
            </a:r>
            <a:endParaRPr lang="en-GB" dirty="0">
              <a:solidFill>
                <a:srgbClr val="3D3D3D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380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/>
              <a:t>THANK </a:t>
            </a:r>
            <a:r>
              <a:rPr lang="en-US" sz="4000" b="1" dirty="0" smtClean="0"/>
              <a:t>YOU VERY MUCH </a:t>
            </a:r>
            <a:r>
              <a:rPr lang="en-US" sz="4000" b="1" dirty="0"/>
              <a:t>FOR YOUR </a:t>
            </a:r>
            <a:r>
              <a:rPr lang="en-US" sz="4000" b="1" dirty="0" smtClean="0"/>
              <a:t>ATTENTION !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2016667376"/>
      </p:ext>
    </p:extLst>
  </p:cSld>
  <p:clrMapOvr>
    <a:masterClrMapping/>
  </p:clrMapOvr>
</p:sld>
</file>

<file path=ppt/theme/theme1.xml><?xml version="1.0" encoding="utf-8"?>
<a:theme xmlns:a="http://schemas.openxmlformats.org/drawingml/2006/main" name="Personalizado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61209669_TF56390039_Win32" id="{FCB14B3E-2B92-48B8-A334-05E7A8EE34E1}" vid="{B6EC9E21-8C82-4EB1-BBE7-A370F785D0C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9D2E548D28554E80AF0C9D4C57A5BF" ma:contentTypeVersion="3" ma:contentTypeDescription="Create a new document." ma:contentTypeScope="" ma:versionID="7a3b7dc1d5a6cf584ba6eb67d998ec47">
  <xsd:schema xmlns:xsd="http://www.w3.org/2001/XMLSchema" xmlns:xs="http://www.w3.org/2001/XMLSchema" xmlns:p="http://schemas.microsoft.com/office/2006/metadata/properties" xmlns:ns2="74ef2ae8-738b-44e6-8727-8982b9249257" targetNamespace="http://schemas.microsoft.com/office/2006/metadata/properties" ma:root="true" ma:fieldsID="5c759abd881df713e93971d974e937cb" ns2:_="">
    <xsd:import namespace="74ef2ae8-738b-44e6-8727-8982b92492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ef2ae8-738b-44e6-8727-8982b92492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1EBE308-F876-4382-8878-80DF8E81CA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ef2ae8-738b-44e6-8727-8982b92492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08EB398-9502-4A05-9ACE-A7018B57E5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ED910F2-4CA8-4043-944B-87F4B63A3D09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74ef2ae8-738b-44e6-8727-8982b9249257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{6D6FB471-BFE6-412F-9843-09FF3CFBB3EE}tf56390039_win32</Template>
  <TotalTime>1636</TotalTime>
  <Words>419</Words>
  <Application>Microsoft Office PowerPoint</Application>
  <PresentationFormat>Widescreen</PresentationFormat>
  <Paragraphs>44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Corbel</vt:lpstr>
      <vt:lpstr>Gill Sans MT</vt:lpstr>
      <vt:lpstr>Times New Roman</vt:lpstr>
      <vt:lpstr>Wingdings 2</vt:lpstr>
      <vt:lpstr>Personalizado</vt:lpstr>
      <vt:lpstr>PERIIA Virtual Assembly COMMUNICATION STRATEGY</vt:lpstr>
      <vt:lpstr>COMMUNICATION STRATEGY</vt:lpstr>
      <vt:lpstr>Aims of the Strategy</vt:lpstr>
      <vt:lpstr>Target Groups</vt:lpstr>
      <vt:lpstr>  Priorities </vt:lpstr>
      <vt:lpstr>Tools </vt:lpstr>
      <vt:lpstr>TOOLS (2)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PERIIA Virtual Assembly</dc:title>
  <dc:creator>Ana Belen Del Cerro Gordo</dc:creator>
  <cp:lastModifiedBy>Eleonora Getsova</cp:lastModifiedBy>
  <cp:revision>19</cp:revision>
  <dcterms:created xsi:type="dcterms:W3CDTF">2023-11-15T12:30:42Z</dcterms:created>
  <dcterms:modified xsi:type="dcterms:W3CDTF">2023-11-16T16:43:49Z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0x010100979D2E548D28554E80AF0C9D4C57A5BF</vt:lpwstr>
  </property>
</Properties>
</file>