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sldIdLst>
    <p:sldId id="411" r:id="rId2"/>
    <p:sldId id="412" r:id="rId3"/>
    <p:sldId id="413" r:id="rId4"/>
    <p:sldId id="414" r:id="rId5"/>
    <p:sldId id="418" r:id="rId6"/>
    <p:sldId id="415" r:id="rId7"/>
    <p:sldId id="416" r:id="rId8"/>
    <p:sldId id="417" r:id="rId9"/>
    <p:sldId id="419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6A4"/>
    <a:srgbClr val="2D7CA3"/>
    <a:srgbClr val="DECBAA"/>
    <a:srgbClr val="FF8989"/>
    <a:srgbClr val="4B87D3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50" autoAdjust="0"/>
    <p:restoredTop sz="86197" autoAdjust="0"/>
  </p:normalViewPr>
  <p:slideViewPr>
    <p:cSldViewPr snapToGrid="0" snapToObjects="1">
      <p:cViewPr varScale="1">
        <p:scale>
          <a:sx n="130" d="100"/>
          <a:sy n="130" d="100"/>
        </p:scale>
        <p:origin x="1332" y="126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01/11/2023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Fault Recording Guideline Update, RAWG, 2.11.2023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Fault Recording Guideline Update, RAWG, 2.11.2023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Fault Recording Guideline Update, RAWG, 2.11.2023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Fault Recording Guideline Update, RAWG, 2.11.2023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02043" y="4767263"/>
            <a:ext cx="717631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GB"/>
              <a:t>Fault Recording Guideline Update, RAWG, 2.11.2023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Fault Recording Guideline Update, RAWG, 2.11.2023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Fault Recording Guideline Update, RAWG, 2.11.2023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967" y="4527550"/>
            <a:ext cx="8243343" cy="615950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Fault Recording Guideline Update, RAWG, 2.11.2023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edms.cern.ch/document/2720138/1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FE0793-079D-D1C0-9997-DF8782411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AFT - Update of Fault Recording Guidelines</a:t>
            </a:r>
            <a:br>
              <a:rPr lang="en-GB" sz="3200" dirty="0"/>
            </a:br>
            <a:r>
              <a:rPr lang="en-GB" sz="3200" dirty="0"/>
              <a:t>Definition of Fault Duration</a:t>
            </a:r>
            <a:endParaRPr lang="en-US" sz="32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90AED4-B105-6FF3-EA85-195D8916C6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Fault Recording Guideline Update, RAWG, 2.11.2023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AADCC3-C31D-AB2D-ADAF-4BB66607BB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9F08F7-0CBE-DF9B-3F9A-BFAE174C1946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6312310" cy="1018392"/>
          </a:xfrm>
        </p:spPr>
        <p:txBody>
          <a:bodyPr/>
          <a:lstStyle/>
          <a:p>
            <a:r>
              <a:rPr lang="de-DE" dirty="0"/>
              <a:t>Lukas Felsberger</a:t>
            </a:r>
          </a:p>
          <a:p>
            <a:r>
              <a:rPr lang="en-US" dirty="0"/>
              <a:t>Many thanks to inputs from Anti Asko, Michi Hostettler, David Nisbet, Jan Uythoven</a:t>
            </a:r>
          </a:p>
        </p:txBody>
      </p:sp>
    </p:spTree>
    <p:extLst>
      <p:ext uri="{BB962C8B-B14F-4D97-AF65-F5344CB8AC3E}">
        <p14:creationId xmlns:p14="http://schemas.microsoft.com/office/powerpoint/2010/main" val="1457375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5A3B0D6-EFE3-74EC-B22B-8711A77F8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4000" dirty="0"/>
              <a:t>Motivation</a:t>
            </a:r>
            <a:endParaRPr lang="en-US" sz="40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5F5DF91-056B-D7AF-F8AC-E376C34133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lnSpc>
                <a:spcPct val="170000"/>
              </a:lnSpc>
            </a:pPr>
            <a:r>
              <a:rPr lang="de-DE" dirty="0"/>
              <a:t>As </a:t>
            </a:r>
            <a:r>
              <a:rPr lang="de-DE" dirty="0" err="1"/>
              <a:t>part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automatic</a:t>
            </a:r>
            <a:r>
              <a:rPr lang="de-DE" dirty="0"/>
              <a:t> fault </a:t>
            </a:r>
            <a:r>
              <a:rPr lang="de-DE" dirty="0" err="1"/>
              <a:t>recording</a:t>
            </a:r>
            <a:r>
              <a:rPr lang="de-DE" dirty="0"/>
              <a:t> </a:t>
            </a:r>
            <a:r>
              <a:rPr lang="de-DE" dirty="0" err="1"/>
              <a:t>guidelines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question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clear</a:t>
            </a:r>
            <a:r>
              <a:rPr lang="de-DE" dirty="0"/>
              <a:t> </a:t>
            </a:r>
            <a:r>
              <a:rPr lang="de-DE" dirty="0" err="1"/>
              <a:t>definition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failure</a:t>
            </a:r>
            <a:r>
              <a:rPr lang="de-DE" dirty="0"/>
              <a:t> </a:t>
            </a:r>
            <a:r>
              <a:rPr lang="de-DE" dirty="0" err="1"/>
              <a:t>durations</a:t>
            </a:r>
            <a:r>
              <a:rPr lang="de-DE" dirty="0"/>
              <a:t> </a:t>
            </a:r>
            <a:r>
              <a:rPr lang="de-DE" dirty="0" err="1"/>
              <a:t>came</a:t>
            </a:r>
            <a:r>
              <a:rPr lang="de-DE" dirty="0"/>
              <a:t> </a:t>
            </a:r>
            <a:r>
              <a:rPr lang="de-DE" dirty="0" err="1"/>
              <a:t>up</a:t>
            </a:r>
            <a:endParaRPr lang="de-DE" dirty="0"/>
          </a:p>
          <a:p>
            <a:pPr>
              <a:lnSpc>
                <a:spcPct val="170000"/>
              </a:lnSpc>
            </a:pPr>
            <a:r>
              <a:rPr lang="de-DE" dirty="0"/>
              <a:t>Fault Recording Guidelines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provide</a:t>
            </a:r>
            <a:r>
              <a:rPr lang="de-DE" dirty="0"/>
              <a:t> </a:t>
            </a:r>
            <a:r>
              <a:rPr lang="de-DE" dirty="0" err="1"/>
              <a:t>reference</a:t>
            </a:r>
            <a:r>
              <a:rPr lang="de-DE" dirty="0"/>
              <a:t> - </a:t>
            </a:r>
            <a:r>
              <a:rPr lang="de-DE" dirty="0">
                <a:hlinkClick r:id="rId2"/>
              </a:rPr>
              <a:t>https://edms.cern.ch/document/2720138/1</a:t>
            </a:r>
            <a:endParaRPr lang="de-DE" dirty="0"/>
          </a:p>
          <a:p>
            <a:pPr>
              <a:lnSpc>
                <a:spcPct val="170000"/>
              </a:lnSpc>
            </a:pPr>
            <a:r>
              <a:rPr lang="de-DE" dirty="0"/>
              <a:t>„</a:t>
            </a:r>
            <a:r>
              <a:rPr lang="en-GB" dirty="0"/>
              <a:t>Fault Duration: indicate the start and end times of the fault e.g. from the moment of a beam dump/stop due to a fault to the end of the expert intervention of the involved system </a:t>
            </a:r>
            <a:r>
              <a:rPr lang="de-DE" dirty="0"/>
              <a:t>“</a:t>
            </a:r>
          </a:p>
          <a:p>
            <a:pPr>
              <a:lnSpc>
                <a:spcPct val="170000"/>
              </a:lnSpc>
            </a:pPr>
            <a:r>
              <a:rPr lang="de-DE" dirty="0"/>
              <a:t>In </a:t>
            </a:r>
            <a:r>
              <a:rPr lang="de-DE" dirty="0" err="1"/>
              <a:t>principle</a:t>
            </a:r>
            <a:r>
              <a:rPr lang="de-DE" dirty="0"/>
              <a:t> </a:t>
            </a:r>
            <a:r>
              <a:rPr lang="de-DE" dirty="0" err="1"/>
              <a:t>clear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long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there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an expert </a:t>
            </a:r>
            <a:r>
              <a:rPr lang="de-DE" dirty="0" err="1"/>
              <a:t>involved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intervention</a:t>
            </a:r>
            <a:r>
              <a:rPr lang="de-DE" dirty="0"/>
              <a:t>. </a:t>
            </a: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if</a:t>
            </a:r>
            <a:r>
              <a:rPr lang="de-DE" dirty="0"/>
              <a:t> not?</a:t>
            </a:r>
          </a:p>
          <a:p>
            <a:pPr marL="36576" indent="0">
              <a:lnSpc>
                <a:spcPct val="170000"/>
              </a:lnSpc>
              <a:buNone/>
            </a:pPr>
            <a:r>
              <a:rPr lang="de-DE" dirty="0">
                <a:sym typeface="Wingdings" panose="05000000000000000000" pitchFamily="2" charset="2"/>
              </a:rPr>
              <a:t> Need </a:t>
            </a:r>
            <a:r>
              <a:rPr lang="de-DE" dirty="0" err="1">
                <a:sym typeface="Wingdings" panose="05000000000000000000" pitchFamily="2" charset="2"/>
              </a:rPr>
              <a:t>for</a:t>
            </a:r>
            <a:r>
              <a:rPr lang="de-DE" dirty="0">
                <a:sym typeface="Wingdings" panose="05000000000000000000" pitchFamily="2" charset="2"/>
              </a:rPr>
              <a:t> a </a:t>
            </a:r>
            <a:r>
              <a:rPr lang="de-DE" dirty="0" err="1">
                <a:sym typeface="Wingdings" panose="05000000000000000000" pitchFamily="2" charset="2"/>
              </a:rPr>
              <a:t>clearer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definition</a:t>
            </a:r>
            <a:r>
              <a:rPr lang="de-DE" dirty="0">
                <a:sym typeface="Wingdings" panose="05000000000000000000" pitchFamily="2" charset="2"/>
              </a:rPr>
              <a:t>!</a:t>
            </a:r>
            <a:endParaRPr lang="de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0C4D62C-E242-0E6B-6EBD-2789F38EA6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Fault Recording Guideline Update, RAWG, 2.11.2023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EA4296-8BD8-1EBD-16DE-87AEF7A6CB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8FDE730-189A-90EB-9A04-EDE4FC61AD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718" y="2422218"/>
            <a:ext cx="8354961" cy="590838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25391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5A3B0D6-EFE3-74EC-B22B-8711A77F8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3200" dirty="0" err="1"/>
              <a:t>How</a:t>
            </a:r>
            <a:r>
              <a:rPr lang="de-DE" sz="3200" dirty="0"/>
              <a:t> </a:t>
            </a:r>
            <a:r>
              <a:rPr lang="de-DE" sz="3200" dirty="0" err="1"/>
              <a:t>actually</a:t>
            </a:r>
            <a:r>
              <a:rPr lang="de-DE" sz="3200" dirty="0"/>
              <a:t> </a:t>
            </a:r>
            <a:r>
              <a:rPr lang="de-DE" sz="3200" dirty="0" err="1"/>
              <a:t>handled</a:t>
            </a:r>
            <a:r>
              <a:rPr lang="de-DE" sz="3200" dirty="0"/>
              <a:t> in </a:t>
            </a:r>
            <a:r>
              <a:rPr lang="de-DE" sz="3200" dirty="0" err="1"/>
              <a:t>previous</a:t>
            </a:r>
            <a:r>
              <a:rPr lang="de-DE" sz="3200" dirty="0"/>
              <a:t> </a:t>
            </a:r>
            <a:r>
              <a:rPr lang="de-DE" sz="3200" dirty="0" err="1"/>
              <a:t>years</a:t>
            </a:r>
            <a:r>
              <a:rPr lang="de-DE" sz="3200" dirty="0"/>
              <a:t>?</a:t>
            </a:r>
            <a:endParaRPr lang="en-US" sz="32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5F5DF91-056B-D7AF-F8AC-E376C34133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de-DE" dirty="0"/>
              <a:t>Proton </a:t>
            </a:r>
            <a:r>
              <a:rPr lang="de-DE" dirty="0" err="1"/>
              <a:t>injectors</a:t>
            </a:r>
            <a:r>
              <a:rPr lang="de-DE" dirty="0"/>
              <a:t>: </a:t>
            </a:r>
          </a:p>
          <a:p>
            <a:pPr lvl="1">
              <a:lnSpc>
                <a:spcPct val="120000"/>
              </a:lnSpc>
            </a:pPr>
            <a:r>
              <a:rPr lang="de-DE" dirty="0"/>
              <a:t>Faults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often</a:t>
            </a:r>
            <a:r>
              <a:rPr lang="de-DE" dirty="0"/>
              <a:t> ‚</a:t>
            </a:r>
            <a:r>
              <a:rPr lang="de-DE" dirty="0" err="1"/>
              <a:t>fixed</a:t>
            </a:r>
            <a:r>
              <a:rPr lang="de-DE" dirty="0"/>
              <a:t>‘ </a:t>
            </a:r>
            <a:r>
              <a:rPr lang="de-DE" dirty="0" err="1"/>
              <a:t>without</a:t>
            </a:r>
            <a:r>
              <a:rPr lang="de-DE" dirty="0"/>
              <a:t> expert </a:t>
            </a:r>
            <a:r>
              <a:rPr lang="de-DE" dirty="0" err="1"/>
              <a:t>intervention</a:t>
            </a:r>
            <a:endParaRPr lang="de-DE" dirty="0"/>
          </a:p>
          <a:p>
            <a:pPr lvl="1">
              <a:lnSpc>
                <a:spcPct val="120000"/>
              </a:lnSpc>
            </a:pPr>
            <a:r>
              <a:rPr lang="de-DE" dirty="0"/>
              <a:t>Recovery time </a:t>
            </a:r>
            <a:r>
              <a:rPr lang="de-DE" dirty="0" err="1"/>
              <a:t>of</a:t>
            </a:r>
            <a:r>
              <a:rPr lang="de-DE" dirty="0"/>
              <a:t> beam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short</a:t>
            </a:r>
            <a:endParaRPr lang="de-DE" dirty="0"/>
          </a:p>
          <a:p>
            <a:pPr lvl="1">
              <a:lnSpc>
                <a:spcPct val="120000"/>
              </a:lnSpc>
            </a:pPr>
            <a:r>
              <a:rPr lang="de-DE" dirty="0">
                <a:sym typeface="Wingdings" panose="05000000000000000000" pitchFamily="2" charset="2"/>
              </a:rPr>
              <a:t> faults </a:t>
            </a:r>
            <a:r>
              <a:rPr lang="de-DE" dirty="0" err="1">
                <a:sym typeface="Wingdings" panose="05000000000000000000" pitchFamily="2" charset="2"/>
              </a:rPr>
              <a:t>mainly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recorded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from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loss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beam </a:t>
            </a:r>
            <a:r>
              <a:rPr lang="de-DE" dirty="0" err="1">
                <a:sym typeface="Wingdings" panose="05000000000000000000" pitchFamily="2" charset="2"/>
              </a:rPr>
              <a:t>until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recovery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beam</a:t>
            </a:r>
          </a:p>
          <a:p>
            <a:pPr>
              <a:lnSpc>
                <a:spcPct val="120000"/>
              </a:lnSpc>
            </a:pPr>
            <a:r>
              <a:rPr lang="de-DE" dirty="0">
                <a:sym typeface="Wingdings" panose="05000000000000000000" pitchFamily="2" charset="2"/>
              </a:rPr>
              <a:t>LHC</a:t>
            </a:r>
          </a:p>
          <a:p>
            <a:pPr lvl="1">
              <a:lnSpc>
                <a:spcPct val="120000"/>
              </a:lnSpc>
            </a:pPr>
            <a:r>
              <a:rPr lang="de-DE" dirty="0">
                <a:sym typeface="Wingdings" panose="05000000000000000000" pitchFamily="2" charset="2"/>
              </a:rPr>
              <a:t>Beam </a:t>
            </a:r>
            <a:r>
              <a:rPr lang="de-DE" dirty="0" err="1">
                <a:sym typeface="Wingdings" panose="05000000000000000000" pitchFamily="2" charset="2"/>
              </a:rPr>
              <a:t>dumps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following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losses</a:t>
            </a:r>
            <a:r>
              <a:rPr lang="de-DE" dirty="0">
                <a:sym typeface="Wingdings" panose="05000000000000000000" pitchFamily="2" charset="2"/>
              </a:rPr>
              <a:t> (e.g. UFO) </a:t>
            </a:r>
            <a:r>
              <a:rPr lang="de-DE" dirty="0" err="1">
                <a:sym typeface="Wingdings" panose="05000000000000000000" pitchFamily="2" charset="2"/>
              </a:rPr>
              <a:t>are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instantaneous</a:t>
            </a:r>
            <a:r>
              <a:rPr lang="de-DE" dirty="0">
                <a:sym typeface="Wingdings" panose="05000000000000000000" pitchFamily="2" charset="2"/>
              </a:rPr>
              <a:t> (1 sec) but </a:t>
            </a:r>
            <a:r>
              <a:rPr lang="de-DE" dirty="0" err="1">
                <a:sym typeface="Wingdings" panose="05000000000000000000" pitchFamily="2" charset="2"/>
              </a:rPr>
              <a:t>the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recovery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is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governed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by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the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machine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turnaround</a:t>
            </a:r>
            <a:r>
              <a:rPr lang="de-DE" dirty="0">
                <a:sym typeface="Wingdings" panose="05000000000000000000" pitchFamily="2" charset="2"/>
              </a:rPr>
              <a:t> time</a:t>
            </a:r>
          </a:p>
          <a:p>
            <a:pPr lvl="1">
              <a:lnSpc>
                <a:spcPct val="120000"/>
              </a:lnSpc>
            </a:pP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 err="1">
                <a:sym typeface="Wingdings" panose="05000000000000000000" pitchFamily="2" charset="2"/>
              </a:rPr>
              <a:t>used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to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be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recorded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as</a:t>
            </a:r>
            <a:r>
              <a:rPr lang="de-DE" dirty="0">
                <a:sym typeface="Wingdings" panose="05000000000000000000" pitchFamily="2" charset="2"/>
              </a:rPr>
              <a:t> 1 sec faults but </a:t>
            </a:r>
            <a:r>
              <a:rPr lang="de-DE" dirty="0" err="1">
                <a:sym typeface="Wingdings" panose="05000000000000000000" pitchFamily="2" charset="2"/>
              </a:rPr>
              <a:t>got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increasingly</a:t>
            </a:r>
            <a:r>
              <a:rPr lang="de-DE" dirty="0">
                <a:sym typeface="Wingdings" panose="05000000000000000000" pitchFamily="2" charset="2"/>
              </a:rPr>
              <a:t> registered </a:t>
            </a:r>
            <a:r>
              <a:rPr lang="de-DE" dirty="0" err="1">
                <a:sym typeface="Wingdings" panose="05000000000000000000" pitchFamily="2" charset="2"/>
              </a:rPr>
              <a:t>from</a:t>
            </a:r>
            <a:r>
              <a:rPr lang="de-DE" dirty="0">
                <a:sym typeface="Wingdings" panose="05000000000000000000" pitchFamily="2" charset="2"/>
              </a:rPr>
              <a:t> beam </a:t>
            </a:r>
            <a:r>
              <a:rPr lang="de-DE" dirty="0" err="1">
                <a:sym typeface="Wingdings" panose="05000000000000000000" pitchFamily="2" charset="2"/>
              </a:rPr>
              <a:t>loss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until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injection</a:t>
            </a:r>
            <a:r>
              <a:rPr lang="de-DE" dirty="0">
                <a:sym typeface="Wingdings" panose="05000000000000000000" pitchFamily="2" charset="2"/>
              </a:rPr>
              <a:t> probe beam </a:t>
            </a:r>
            <a:r>
              <a:rPr lang="de-DE" dirty="0" err="1">
                <a:sym typeface="Wingdings" panose="05000000000000000000" pitchFamily="2" charset="2"/>
              </a:rPr>
              <a:t>is</a:t>
            </a:r>
            <a:r>
              <a:rPr lang="de-DE" dirty="0">
                <a:sym typeface="Wingdings" panose="05000000000000000000" pitchFamily="2" charset="2"/>
              </a:rPr>
              <a:t> back</a:t>
            </a:r>
          </a:p>
          <a:p>
            <a:pPr lvl="1">
              <a:lnSpc>
                <a:spcPct val="120000"/>
              </a:lnSpc>
            </a:pP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0C4D62C-E242-0E6B-6EBD-2789F38EA6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Fault Recording Guideline Update, RAWG, 2.11.2023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EA4296-8BD8-1EBD-16DE-87AEF7A6CB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921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7D20C-948D-29E1-1BF7-897E15D9F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recorded</a:t>
            </a:r>
            <a:r>
              <a:rPr lang="de-DE" dirty="0"/>
              <a:t>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284A20-6922-623D-819C-21FD65976C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36576" indent="0">
              <a:lnSpc>
                <a:spcPct val="120000"/>
              </a:lnSpc>
              <a:buNone/>
            </a:pP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added</a:t>
            </a:r>
            <a:r>
              <a:rPr lang="de-DE" dirty="0"/>
              <a:t> </a:t>
            </a:r>
            <a:r>
              <a:rPr lang="de-DE" dirty="0" err="1"/>
              <a:t>values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AFT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allows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determine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operational </a:t>
            </a:r>
            <a:r>
              <a:rPr lang="de-DE" dirty="0" err="1"/>
              <a:t>impact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fault.</a:t>
            </a:r>
          </a:p>
          <a:p>
            <a:pPr marL="36576" indent="0">
              <a:lnSpc>
                <a:spcPct val="120000"/>
              </a:lnSpc>
              <a:buNone/>
            </a:pPr>
            <a:r>
              <a:rPr lang="de-DE" dirty="0"/>
              <a:t>„Fault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accelerator</a:t>
            </a:r>
            <a:r>
              <a:rPr lang="de-DE" dirty="0"/>
              <a:t> in </a:t>
            </a:r>
            <a:r>
              <a:rPr lang="de-DE" dirty="0" err="1"/>
              <a:t>state</a:t>
            </a:r>
            <a:r>
              <a:rPr lang="de-DE" dirty="0"/>
              <a:t> X – fault </a:t>
            </a:r>
            <a:r>
              <a:rPr lang="de-DE" dirty="0" err="1"/>
              <a:t>impact</a:t>
            </a:r>
            <a:r>
              <a:rPr lang="de-DE" dirty="0"/>
              <a:t> </a:t>
            </a:r>
            <a:r>
              <a:rPr lang="de-DE" dirty="0" err="1"/>
              <a:t>until</a:t>
            </a:r>
            <a:r>
              <a:rPr lang="de-DE" dirty="0"/>
              <a:t> </a:t>
            </a:r>
            <a:r>
              <a:rPr lang="de-DE" dirty="0" err="1"/>
              <a:t>machine</a:t>
            </a:r>
            <a:r>
              <a:rPr lang="de-DE" dirty="0"/>
              <a:t> back in </a:t>
            </a:r>
            <a:r>
              <a:rPr lang="de-DE" dirty="0" err="1"/>
              <a:t>state</a:t>
            </a:r>
            <a:r>
              <a:rPr lang="de-DE" dirty="0"/>
              <a:t> X“</a:t>
            </a:r>
          </a:p>
          <a:p>
            <a:pPr marL="36576" indent="0">
              <a:lnSpc>
                <a:spcPct val="120000"/>
              </a:lnSpc>
              <a:buNone/>
            </a:pPr>
            <a:r>
              <a:rPr lang="de-DE" dirty="0" err="1"/>
              <a:t>Hence</a:t>
            </a:r>
            <a:r>
              <a:rPr lang="de-DE" dirty="0"/>
              <a:t>,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differentate</a:t>
            </a:r>
            <a:r>
              <a:rPr lang="de-DE" dirty="0"/>
              <a:t> </a:t>
            </a:r>
            <a:r>
              <a:rPr lang="de-DE" dirty="0" err="1"/>
              <a:t>whether</a:t>
            </a:r>
            <a:r>
              <a:rPr lang="de-DE" dirty="0"/>
              <a:t> </a:t>
            </a:r>
            <a:r>
              <a:rPr lang="de-DE" dirty="0" err="1"/>
              <a:t>there</a:t>
            </a:r>
            <a:r>
              <a:rPr lang="de-DE" dirty="0"/>
              <a:t> was beam at </a:t>
            </a:r>
            <a:r>
              <a:rPr lang="de-DE" dirty="0" err="1"/>
              <a:t>the</a:t>
            </a:r>
            <a:r>
              <a:rPr lang="de-DE" dirty="0"/>
              <a:t> time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fault:</a:t>
            </a:r>
          </a:p>
          <a:p>
            <a:pPr>
              <a:lnSpc>
                <a:spcPct val="120000"/>
              </a:lnSpc>
            </a:pPr>
            <a:r>
              <a:rPr lang="en-GB" dirty="0"/>
              <a:t>Faults with beam are registered from the beam dump until (injection probe) beam </a:t>
            </a:r>
            <a:r>
              <a:rPr lang="en-GB" u="sng" dirty="0"/>
              <a:t>or</a:t>
            </a:r>
            <a:r>
              <a:rPr lang="en-GB" dirty="0"/>
              <a:t> until the next fault without beam starts</a:t>
            </a:r>
          </a:p>
          <a:p>
            <a:pPr lvl="1">
              <a:lnSpc>
                <a:spcPct val="120000"/>
              </a:lnSpc>
            </a:pPr>
            <a:r>
              <a:rPr lang="en-GB" b="1" dirty="0"/>
              <a:t>End of equipment intervention can be manually registered by the ‘System Expert Ended’ state for information. </a:t>
            </a:r>
            <a:r>
              <a:rPr lang="en-GB" dirty="0"/>
              <a:t>Still the downtime will be counted until beam is back</a:t>
            </a:r>
          </a:p>
          <a:p>
            <a:pPr lvl="1">
              <a:lnSpc>
                <a:spcPct val="120000"/>
              </a:lnSpc>
            </a:pPr>
            <a:r>
              <a:rPr lang="en-GB" dirty="0">
                <a:sym typeface="Wingdings" panose="05000000000000000000" pitchFamily="2" charset="2"/>
              </a:rPr>
              <a:t> Unusually long recovery after expert intervention  log separate fault 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Faults without beam are registered from when they block operations until they stop blocking operations</a:t>
            </a:r>
          </a:p>
          <a:p>
            <a:pPr marL="36576" indent="0">
              <a:lnSpc>
                <a:spcPct val="120000"/>
              </a:lnSpc>
              <a:buNone/>
            </a:pPr>
            <a:endParaRPr lang="en-GB" dirty="0">
              <a:sym typeface="Wingdings" panose="05000000000000000000" pitchFamily="2" charset="2"/>
            </a:endParaRPr>
          </a:p>
          <a:p>
            <a:pPr marL="36576" indent="0">
              <a:lnSpc>
                <a:spcPct val="120000"/>
              </a:lnSpc>
              <a:buNone/>
            </a:pPr>
            <a:r>
              <a:rPr lang="en-GB" dirty="0">
                <a:sym typeface="Wingdings" panose="05000000000000000000" pitchFamily="2" charset="2"/>
              </a:rPr>
              <a:t> Fault recording guidelines will be updated accordingly!</a:t>
            </a:r>
            <a:endParaRPr lang="en-GB" dirty="0"/>
          </a:p>
          <a:p>
            <a:pPr>
              <a:lnSpc>
                <a:spcPct val="120000"/>
              </a:lnSpc>
            </a:pPr>
            <a:endParaRPr lang="en-GB" dirty="0"/>
          </a:p>
          <a:p>
            <a:pPr marL="36576" indent="0">
              <a:lnSpc>
                <a:spcPct val="120000"/>
              </a:lnSpc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AD3B3B-1A37-43CB-95E7-14FF76D486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Fault Recording Guideline Update, RAWG, 2.11.2023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0EE573-B4B2-6C39-92FC-89196C130E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831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00438-EC44-F20A-9C0C-697AFBA340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LHC </a:t>
            </a:r>
            <a:r>
              <a:rPr lang="de-DE" dirty="0" err="1"/>
              <a:t>case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DFB958-8441-4B1A-5194-769C8BE76E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199" y="1200151"/>
            <a:ext cx="5611761" cy="326278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de-DE" sz="1800" dirty="0"/>
              <a:t>Faults </a:t>
            </a:r>
            <a:r>
              <a:rPr lang="de-DE" sz="1800" dirty="0" err="1"/>
              <a:t>with</a:t>
            </a:r>
            <a:r>
              <a:rPr lang="de-DE" sz="1800" dirty="0"/>
              <a:t> beam </a:t>
            </a:r>
            <a:r>
              <a:rPr lang="de-DE" sz="1800" dirty="0" err="1"/>
              <a:t>counted</a:t>
            </a:r>
            <a:r>
              <a:rPr lang="de-DE" sz="1800" dirty="0"/>
              <a:t> </a:t>
            </a:r>
            <a:r>
              <a:rPr lang="de-DE" sz="1800" dirty="0" err="1"/>
              <a:t>until</a:t>
            </a:r>
            <a:r>
              <a:rPr lang="de-DE" sz="1800" dirty="0"/>
              <a:t> INJ PROBE beam back</a:t>
            </a:r>
          </a:p>
          <a:p>
            <a:pPr>
              <a:lnSpc>
                <a:spcPct val="120000"/>
              </a:lnSpc>
            </a:pPr>
            <a:r>
              <a:rPr lang="de-DE" sz="1800" dirty="0" err="1"/>
              <a:t>It</a:t>
            </a:r>
            <a:r>
              <a:rPr lang="de-DE" sz="1800" dirty="0"/>
              <a:t> </a:t>
            </a:r>
            <a:r>
              <a:rPr lang="de-DE" sz="1800" dirty="0" err="1"/>
              <a:t>takes</a:t>
            </a:r>
            <a:r>
              <a:rPr lang="de-DE" sz="1800" dirty="0"/>
              <a:t> a </a:t>
            </a:r>
            <a:r>
              <a:rPr lang="de-DE" sz="1800" dirty="0" err="1"/>
              <a:t>significant</a:t>
            </a:r>
            <a:r>
              <a:rPr lang="de-DE" sz="1800" dirty="0"/>
              <a:t> time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go</a:t>
            </a:r>
            <a:r>
              <a:rPr lang="de-DE" sz="1800" dirty="0"/>
              <a:t> back </a:t>
            </a:r>
            <a:r>
              <a:rPr lang="de-DE" sz="1800" dirty="0" err="1"/>
              <a:t>to</a:t>
            </a:r>
            <a:r>
              <a:rPr lang="de-DE" sz="1800" dirty="0"/>
              <a:t> e.g. </a:t>
            </a:r>
            <a:r>
              <a:rPr lang="de-DE" sz="1800" dirty="0" err="1"/>
              <a:t>stable</a:t>
            </a:r>
            <a:r>
              <a:rPr lang="de-DE" sz="1800" dirty="0"/>
              <a:t> </a:t>
            </a:r>
            <a:r>
              <a:rPr lang="de-DE" sz="1800" dirty="0" err="1"/>
              <a:t>beams</a:t>
            </a:r>
            <a:r>
              <a:rPr lang="de-DE" sz="1800" dirty="0"/>
              <a:t> </a:t>
            </a:r>
            <a:r>
              <a:rPr lang="de-DE" sz="1800" dirty="0" err="1"/>
              <a:t>from</a:t>
            </a:r>
            <a:r>
              <a:rPr lang="de-DE" sz="1800" dirty="0"/>
              <a:t> INJ PROBE</a:t>
            </a:r>
          </a:p>
          <a:p>
            <a:pPr>
              <a:lnSpc>
                <a:spcPct val="120000"/>
              </a:lnSpc>
            </a:pPr>
            <a:r>
              <a:rPr lang="de-DE" sz="1800" dirty="0"/>
              <a:t>Additional </a:t>
            </a:r>
            <a:r>
              <a:rPr lang="de-DE" sz="1800" dirty="0" err="1"/>
              <a:t>delay</a:t>
            </a:r>
            <a:r>
              <a:rPr lang="de-DE" sz="1800" dirty="0"/>
              <a:t> </a:t>
            </a:r>
            <a:r>
              <a:rPr lang="de-DE" sz="1800" dirty="0" err="1"/>
              <a:t>counted</a:t>
            </a:r>
            <a:r>
              <a:rPr lang="de-DE" sz="1800" dirty="0"/>
              <a:t> </a:t>
            </a:r>
            <a:r>
              <a:rPr lang="de-DE" sz="1800" dirty="0" err="1"/>
              <a:t>by</a:t>
            </a:r>
            <a:r>
              <a:rPr lang="de-DE" sz="1800" dirty="0"/>
              <a:t> </a:t>
            </a:r>
            <a:r>
              <a:rPr lang="de-DE" sz="1800" dirty="0" err="1"/>
              <a:t>turnaround</a:t>
            </a:r>
            <a:r>
              <a:rPr lang="de-DE" sz="1800" dirty="0"/>
              <a:t> </a:t>
            </a:r>
            <a:r>
              <a:rPr lang="de-DE" sz="1800" dirty="0" err="1"/>
              <a:t>penalty</a:t>
            </a:r>
            <a:endParaRPr lang="de-DE" sz="1800" dirty="0"/>
          </a:p>
          <a:p>
            <a:pPr>
              <a:lnSpc>
                <a:spcPct val="120000"/>
              </a:lnSpc>
            </a:pPr>
            <a:r>
              <a:rPr lang="de-DE" sz="1800" dirty="0" err="1"/>
              <a:t>Calculation</a:t>
            </a:r>
            <a:r>
              <a:rPr lang="de-DE" sz="1800" dirty="0"/>
              <a:t> </a:t>
            </a:r>
            <a:r>
              <a:rPr lang="de-DE" sz="1800" dirty="0" err="1"/>
              <a:t>defined</a:t>
            </a:r>
            <a:r>
              <a:rPr lang="de-DE" sz="1800" dirty="0"/>
              <a:t>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each</a:t>
            </a:r>
            <a:r>
              <a:rPr lang="de-DE" sz="1800" dirty="0"/>
              <a:t> </a:t>
            </a:r>
            <a:r>
              <a:rPr lang="de-DE" sz="1800" dirty="0" err="1"/>
              <a:t>phase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LHC </a:t>
            </a:r>
            <a:r>
              <a:rPr lang="de-DE" sz="1800" dirty="0" err="1"/>
              <a:t>cycle</a:t>
            </a:r>
            <a:endParaRPr lang="de-DE" sz="1800" dirty="0"/>
          </a:p>
          <a:p>
            <a:pPr lvl="1">
              <a:lnSpc>
                <a:spcPct val="120000"/>
              </a:lnSpc>
            </a:pPr>
            <a:r>
              <a:rPr lang="de-DE" sz="1600" dirty="0"/>
              <a:t>Table at </a:t>
            </a:r>
            <a:r>
              <a:rPr lang="de-DE" sz="1600" dirty="0" err="1"/>
              <a:t>the</a:t>
            </a:r>
            <a:r>
              <a:rPr lang="de-DE" sz="1600" dirty="0"/>
              <a:t> end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presentation</a:t>
            </a:r>
            <a:endParaRPr lang="en-US" sz="2000" dirty="0"/>
          </a:p>
          <a:p>
            <a:pPr>
              <a:lnSpc>
                <a:spcPct val="120000"/>
              </a:lnSpc>
            </a:pPr>
            <a:r>
              <a:rPr lang="en-US" sz="2000" dirty="0"/>
              <a:t>Additional reporting metric</a:t>
            </a:r>
            <a:endParaRPr lang="de-DE" sz="2000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E802CE2-F60D-A2B6-3B67-69B7257E9DF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68961" y="634604"/>
            <a:ext cx="2367128" cy="3628069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D3F5E6-4681-0C43-0EC0-927F729F4A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Fault Recording Guideline Update, RAWG, 2.11.2023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7362F8-CCAB-5374-A82F-8D40FEA6FC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235FC22-7331-609E-04DD-2024A52239D1}"/>
              </a:ext>
            </a:extLst>
          </p:cNvPr>
          <p:cNvSpPr/>
          <p:nvPr/>
        </p:nvSpPr>
        <p:spPr>
          <a:xfrm>
            <a:off x="6172200" y="3982065"/>
            <a:ext cx="1578077" cy="162232"/>
          </a:xfrm>
          <a:prstGeom prst="roundRect">
            <a:avLst/>
          </a:prstGeom>
          <a:noFill/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0708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402409-44CE-3691-FB35-1293E73F92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75602"/>
            <a:ext cx="8226854" cy="705332"/>
          </a:xfrm>
        </p:spPr>
        <p:txBody>
          <a:bodyPr>
            <a:noAutofit/>
          </a:bodyPr>
          <a:lstStyle/>
          <a:p>
            <a:r>
              <a:rPr lang="de-DE" sz="3200" dirty="0" err="1"/>
              <a:t>How</a:t>
            </a:r>
            <a:r>
              <a:rPr lang="de-DE" sz="3200" dirty="0"/>
              <a:t> </a:t>
            </a:r>
            <a:r>
              <a:rPr lang="de-DE" sz="3200" dirty="0" err="1"/>
              <a:t>does</a:t>
            </a:r>
            <a:r>
              <a:rPr lang="de-DE" sz="3200" dirty="0"/>
              <a:t> </a:t>
            </a:r>
            <a:r>
              <a:rPr lang="de-DE" sz="3200" dirty="0" err="1"/>
              <a:t>it</a:t>
            </a:r>
            <a:r>
              <a:rPr lang="de-DE" sz="3200" dirty="0"/>
              <a:t> </a:t>
            </a:r>
            <a:r>
              <a:rPr lang="de-DE" sz="3200" dirty="0" err="1"/>
              <a:t>look</a:t>
            </a:r>
            <a:r>
              <a:rPr lang="de-DE" sz="3200" dirty="0"/>
              <a:t> in </a:t>
            </a:r>
            <a:r>
              <a:rPr lang="de-DE" sz="3200" dirty="0" err="1"/>
              <a:t>practice</a:t>
            </a:r>
            <a:r>
              <a:rPr lang="de-DE" sz="3200" dirty="0"/>
              <a:t>?</a:t>
            </a:r>
            <a:endParaRPr lang="en-US" sz="3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64A493-21C2-438B-A33C-5DFEE979E4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Fault Recording Guideline Update, RAWG, 2.11.2023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6BD1AC-CD1B-9D53-4A13-D5859B66A7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55EAAB47-2438-EC45-8A2C-2CFA6BA3E4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9287" y="730045"/>
            <a:ext cx="8708899" cy="3723968"/>
          </a:xfrm>
        </p:spPr>
      </p:pic>
    </p:spTree>
    <p:extLst>
      <p:ext uri="{BB962C8B-B14F-4D97-AF65-F5344CB8AC3E}">
        <p14:creationId xmlns:p14="http://schemas.microsoft.com/office/powerpoint/2010/main" val="3816882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61040B-1C50-9FEF-F8DB-63A9E86F5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Summary &amp; Outlook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2BC792-7155-514A-662B-B3EE8B335A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de-DE" dirty="0"/>
              <a:t>Fault </a:t>
            </a:r>
            <a:r>
              <a:rPr lang="de-DE" dirty="0" err="1"/>
              <a:t>recording</a:t>
            </a:r>
            <a:r>
              <a:rPr lang="de-DE" dirty="0"/>
              <a:t> </a:t>
            </a:r>
            <a:r>
              <a:rPr lang="de-DE" dirty="0" err="1"/>
              <a:t>guidelines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updated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clearer</a:t>
            </a:r>
            <a:r>
              <a:rPr lang="de-DE" dirty="0"/>
              <a:t> </a:t>
            </a:r>
            <a:r>
              <a:rPr lang="de-DE" dirty="0" err="1"/>
              <a:t>definition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fault </a:t>
            </a:r>
            <a:r>
              <a:rPr lang="de-DE" dirty="0" err="1"/>
              <a:t>duration</a:t>
            </a:r>
            <a:r>
              <a:rPr lang="de-DE" dirty="0"/>
              <a:t> </a:t>
            </a:r>
          </a:p>
          <a:p>
            <a:pPr>
              <a:lnSpc>
                <a:spcPct val="120000"/>
              </a:lnSpc>
            </a:pPr>
            <a:r>
              <a:rPr lang="de-DE" dirty="0"/>
              <a:t>Other </a:t>
            </a:r>
            <a:r>
              <a:rPr lang="de-DE" dirty="0" err="1"/>
              <a:t>clarifications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fault </a:t>
            </a:r>
            <a:r>
              <a:rPr lang="de-DE" dirty="0" err="1"/>
              <a:t>recording</a:t>
            </a:r>
            <a:r>
              <a:rPr lang="de-DE" dirty="0"/>
              <a:t> </a:t>
            </a:r>
            <a:r>
              <a:rPr lang="de-DE" dirty="0" err="1"/>
              <a:t>guidelines</a:t>
            </a:r>
            <a:r>
              <a:rPr lang="de-DE" dirty="0"/>
              <a:t> </a:t>
            </a:r>
            <a:r>
              <a:rPr lang="de-DE" dirty="0" err="1"/>
              <a:t>under</a:t>
            </a:r>
            <a:r>
              <a:rPr lang="de-DE" dirty="0"/>
              <a:t> </a:t>
            </a:r>
            <a:r>
              <a:rPr lang="de-DE" dirty="0" err="1"/>
              <a:t>discussion</a:t>
            </a:r>
            <a:r>
              <a:rPr lang="de-DE" dirty="0"/>
              <a:t> (e.g.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capture</a:t>
            </a:r>
            <a:r>
              <a:rPr lang="de-DE" dirty="0"/>
              <a:t> </a:t>
            </a:r>
            <a:r>
              <a:rPr lang="de-DE" dirty="0" err="1"/>
              <a:t>recovery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multiple </a:t>
            </a:r>
            <a:r>
              <a:rPr lang="de-DE" dirty="0" err="1"/>
              <a:t>systems</a:t>
            </a:r>
            <a:r>
              <a:rPr lang="de-DE" dirty="0"/>
              <a:t>) and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prepared</a:t>
            </a:r>
            <a:r>
              <a:rPr lang="de-DE" dirty="0"/>
              <a:t> </a:t>
            </a:r>
            <a:r>
              <a:rPr lang="de-DE" dirty="0" err="1"/>
              <a:t>during</a:t>
            </a:r>
            <a:r>
              <a:rPr lang="de-DE" dirty="0"/>
              <a:t> YETS</a:t>
            </a:r>
          </a:p>
          <a:p>
            <a:pPr>
              <a:lnSpc>
                <a:spcPct val="120000"/>
              </a:lnSpc>
            </a:pPr>
            <a:r>
              <a:rPr lang="de-DE" dirty="0"/>
              <a:t>Updated </a:t>
            </a:r>
            <a:r>
              <a:rPr lang="de-DE" dirty="0" err="1"/>
              <a:t>version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communicated</a:t>
            </a:r>
            <a:r>
              <a:rPr lang="de-DE" dirty="0"/>
              <a:t> in RAWG and </a:t>
            </a:r>
            <a:r>
              <a:rPr lang="de-DE" dirty="0" err="1"/>
              <a:t>ready</a:t>
            </a:r>
            <a:r>
              <a:rPr lang="de-DE" dirty="0"/>
              <a:t> </a:t>
            </a:r>
            <a:r>
              <a:rPr lang="de-DE" dirty="0" err="1"/>
              <a:t>ahead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2024 </a:t>
            </a:r>
            <a:r>
              <a:rPr lang="de-DE" dirty="0" err="1"/>
              <a:t>run</a:t>
            </a:r>
            <a:endParaRPr lang="de-DE" dirty="0"/>
          </a:p>
          <a:p>
            <a:pPr>
              <a:lnSpc>
                <a:spcPct val="120000"/>
              </a:lnSpc>
            </a:pPr>
            <a:endParaRPr lang="de-DE" dirty="0"/>
          </a:p>
          <a:p>
            <a:pPr>
              <a:lnSpc>
                <a:spcPct val="120000"/>
              </a:lnSpc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1DF57E-9D08-2C54-E1E9-DD28C52A3F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Fault Recording Guideline Update, RAWG, 2.11.2023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6AC5C4-778E-3CFF-1B4D-727204A418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4383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9A336-4032-F963-692F-26A77CFCB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119849"/>
            <a:ext cx="8226854" cy="705332"/>
          </a:xfrm>
        </p:spPr>
        <p:txBody>
          <a:bodyPr>
            <a:noAutofit/>
          </a:bodyPr>
          <a:lstStyle/>
          <a:p>
            <a:r>
              <a:rPr lang="de-DE" sz="2800" dirty="0"/>
              <a:t>LHC Turnaround Penalty Definition</a:t>
            </a:r>
            <a:endParaRPr lang="en-US" sz="2800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41A060BA-6E35-C236-C38C-98EC8D11D7C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3620388"/>
              </p:ext>
            </p:extLst>
          </p:nvPr>
        </p:nvGraphicFramePr>
        <p:xfrm>
          <a:off x="457201" y="479323"/>
          <a:ext cx="8226854" cy="4144823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900288">
                  <a:extLst>
                    <a:ext uri="{9D8B030D-6E8A-4147-A177-3AD203B41FA5}">
                      <a16:colId xmlns:a16="http://schemas.microsoft.com/office/drawing/2014/main" val="973740455"/>
                    </a:ext>
                  </a:extLst>
                </a:gridCol>
                <a:gridCol w="1900897">
                  <a:extLst>
                    <a:ext uri="{9D8B030D-6E8A-4147-A177-3AD203B41FA5}">
                      <a16:colId xmlns:a16="http://schemas.microsoft.com/office/drawing/2014/main" val="969037921"/>
                    </a:ext>
                  </a:extLst>
                </a:gridCol>
                <a:gridCol w="4425669">
                  <a:extLst>
                    <a:ext uri="{9D8B030D-6E8A-4147-A177-3AD203B41FA5}">
                      <a16:colId xmlns:a16="http://schemas.microsoft.com/office/drawing/2014/main" val="1547645752"/>
                    </a:ext>
                  </a:extLst>
                </a:gridCol>
              </a:tblGrid>
              <a:tr h="16960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700">
                          <a:effectLst/>
                        </a:rPr>
                        <a:t>Beam mode(s)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426" marR="4242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700">
                          <a:effectLst/>
                        </a:rPr>
                        <a:t>Rule to be applied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426" marR="4242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700">
                          <a:effectLst/>
                        </a:rPr>
                        <a:t>Comment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426" marR="42426" marT="0" marB="0" anchor="ctr"/>
                </a:tc>
                <a:extLst>
                  <a:ext uri="{0D108BD9-81ED-4DB2-BD59-A6C34878D82A}">
                    <a16:rowId xmlns:a16="http://schemas.microsoft.com/office/drawing/2014/main" val="2655517088"/>
                  </a:ext>
                </a:extLst>
              </a:tr>
              <a:tr h="3521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700">
                          <a:effectLst/>
                        </a:rPr>
                        <a:t>SETUP, ABORT, INJECTION PROBE BEAM, INJECTION SETUP BEAM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426" marR="4242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700">
                          <a:effectLst/>
                        </a:rPr>
                        <a:t>No penalty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426" marR="42426" marT="0" marB="0" anchor="ctr"/>
                </a:tc>
                <a:tc>
                  <a:txBody>
                    <a:bodyPr/>
                    <a:lstStyle/>
                    <a:p>
                      <a:endParaRPr lang="en-US" sz="7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426" marR="42426" marT="0" marB="0" anchor="ctr"/>
                </a:tc>
                <a:extLst>
                  <a:ext uri="{0D108BD9-81ED-4DB2-BD59-A6C34878D82A}">
                    <a16:rowId xmlns:a16="http://schemas.microsoft.com/office/drawing/2014/main" val="58635362"/>
                  </a:ext>
                </a:extLst>
              </a:tr>
              <a:tr h="2327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700">
                          <a:effectLst/>
                        </a:rPr>
                        <a:t>INJECTION PHYSICS BEAM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426" marR="4242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700">
                          <a:effectLst/>
                        </a:rPr>
                        <a:t>Min(25 minutes, Time in mode)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426" marR="4242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426" marR="42426" marT="0" marB="0" anchor="ctr"/>
                </a:tc>
                <a:extLst>
                  <a:ext uri="{0D108BD9-81ED-4DB2-BD59-A6C34878D82A}">
                    <a16:rowId xmlns:a16="http://schemas.microsoft.com/office/drawing/2014/main" val="1791196603"/>
                  </a:ext>
                </a:extLst>
              </a:tr>
              <a:tr h="12176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700">
                          <a:effectLst/>
                        </a:rPr>
                        <a:t>PREPARE RAMP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426" marR="4242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700">
                          <a:effectLst/>
                        </a:rPr>
                        <a:t>25 minutes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426" marR="4242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700">
                          <a:effectLst/>
                        </a:rPr>
                        <a:t>Time from INJ PROBE to RAMP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426" marR="42426" marT="0" marB="0" anchor="ctr"/>
                </a:tc>
                <a:extLst>
                  <a:ext uri="{0D108BD9-81ED-4DB2-BD59-A6C34878D82A}">
                    <a16:rowId xmlns:a16="http://schemas.microsoft.com/office/drawing/2014/main" val="4262281534"/>
                  </a:ext>
                </a:extLst>
              </a:tr>
              <a:tr h="2327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700">
                          <a:effectLst/>
                        </a:rPr>
                        <a:t>RAMP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426" marR="4242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700">
                          <a:effectLst/>
                        </a:rPr>
                        <a:t>25 minutes + Min(25 minutes, Time in mode)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426" marR="4242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700">
                          <a:effectLst/>
                        </a:rPr>
                        <a:t>Time from INJ PROBE to RAMP + time in RAMP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426" marR="42426" marT="0" marB="0" anchor="ctr"/>
                </a:tc>
                <a:extLst>
                  <a:ext uri="{0D108BD9-81ED-4DB2-BD59-A6C34878D82A}">
                    <a16:rowId xmlns:a16="http://schemas.microsoft.com/office/drawing/2014/main" val="503794340"/>
                  </a:ext>
                </a:extLst>
              </a:tr>
              <a:tr h="2327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700">
                          <a:effectLst/>
                        </a:rPr>
                        <a:t>FLAT TOP, SQUEEZE, ADJUST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426" marR="4242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700">
                          <a:effectLst/>
                        </a:rPr>
                        <a:t>50 minutes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426" marR="4242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700">
                          <a:effectLst/>
                        </a:rPr>
                        <a:t>Time to ramp + time to go back from inj probe to ramp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426" marR="42426" marT="0" marB="0" anchor="ctr"/>
                </a:tc>
                <a:extLst>
                  <a:ext uri="{0D108BD9-81ED-4DB2-BD59-A6C34878D82A}">
                    <a16:rowId xmlns:a16="http://schemas.microsoft.com/office/drawing/2014/main" val="1416907329"/>
                  </a:ext>
                </a:extLst>
              </a:tr>
              <a:tr h="23290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700">
                          <a:effectLst/>
                        </a:rPr>
                        <a:t>STABLE BEAMS, UNSTABLE BEAMS, BEAM DUMP WARNING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426" marR="4242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fr-CH" sz="700">
                          <a:effectLst/>
                        </a:rPr>
                        <a:t>Max[0, T_ta*(T_sb,opt- T_sb)/T_sb,opt – T_di]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426" marR="4242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700">
                          <a:effectLst/>
                        </a:rPr>
                        <a:t>Penalty calculated based on linear interpolation between actual and optimal fill length.</a:t>
                      </a:r>
                      <a:endParaRPr lang="en-US" sz="70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700">
                          <a:effectLst/>
                        </a:rPr>
                        <a:t>Fault at the beginning of stable beams gets 1h15min penalty, whereas fault at or after 12 h of stable beams gets 0 h penalty. Faults between get linearly interpolated values. </a:t>
                      </a:r>
                      <a:endParaRPr lang="en-US" sz="70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700">
                          <a:effectLst/>
                        </a:rPr>
                        <a:t>No negative penalty for faults after 12 h (to account that they normally would not happen) because beam stays in machine longer for a reason (typically injector problem, which should be logged separately so that it removes penalty from system dumping beam)</a:t>
                      </a:r>
                      <a:endParaRPr lang="en-US" sz="70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700">
                          <a:effectLst/>
                        </a:rPr>
                        <a:t>Examples:</a:t>
                      </a:r>
                      <a:endParaRPr lang="en-US" sz="700">
                        <a:effectLst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700">
                          <a:effectLst/>
                        </a:rPr>
                        <a:t>36 hrs stable beams with three fills without faults would take 42 hours and gets 0 hours penalty</a:t>
                      </a:r>
                      <a:endParaRPr lang="en-US" sz="700">
                        <a:effectLst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700">
                          <a:effectLst/>
                        </a:rPr>
                        <a:t>36 hrs stable beams with six fills, all cut short by 1 hr faults after 6 hrs in stable beams, take 54 hrs and get 6 hrs penalty (equals the 6+6 hrs time loss in comparison to being able to do it in three fills)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426" marR="42426" marT="0" marB="0" anchor="ctr"/>
                </a:tc>
                <a:extLst>
                  <a:ext uri="{0D108BD9-81ED-4DB2-BD59-A6C34878D82A}">
                    <a16:rowId xmlns:a16="http://schemas.microsoft.com/office/drawing/2014/main" val="3502998194"/>
                  </a:ext>
                </a:extLst>
              </a:tr>
              <a:tr h="12176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700">
                          <a:effectLst/>
                        </a:rPr>
                        <a:t>RAMP DOWN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426" marR="4242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700">
                          <a:effectLst/>
                        </a:rPr>
                        <a:t>No penalty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426" marR="4242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426" marR="42426" marT="0" marB="0" anchor="ctr"/>
                </a:tc>
                <a:extLst>
                  <a:ext uri="{0D108BD9-81ED-4DB2-BD59-A6C34878D82A}">
                    <a16:rowId xmlns:a16="http://schemas.microsoft.com/office/drawing/2014/main" val="2229916663"/>
                  </a:ext>
                </a:extLst>
              </a:tr>
              <a:tr h="3521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700">
                          <a:effectLst/>
                        </a:rPr>
                        <a:t>NO_BEAM, INJECT AND DUMP, CIRCULAE AND DUMP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426" marR="4242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700">
                          <a:effectLst/>
                        </a:rPr>
                        <a:t>No penalty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426" marR="4242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700" dirty="0">
                          <a:effectLst/>
                        </a:rPr>
                        <a:t> 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426" marR="42426" marT="0" marB="0" anchor="ctr"/>
                </a:tc>
                <a:extLst>
                  <a:ext uri="{0D108BD9-81ED-4DB2-BD59-A6C34878D82A}">
                    <a16:rowId xmlns:a16="http://schemas.microsoft.com/office/drawing/2014/main" val="2062292638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EC1445-823C-85DA-6F16-81FEBA2467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Fault Recording Guideline Update, RAWG, 2.11.2023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4EB1CC-4142-B26D-0D15-2C385ADD25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1735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9A336-4032-F963-692F-26A77CFCB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119849"/>
            <a:ext cx="8226854" cy="705332"/>
          </a:xfrm>
        </p:spPr>
        <p:txBody>
          <a:bodyPr>
            <a:noAutofit/>
          </a:bodyPr>
          <a:lstStyle/>
          <a:p>
            <a:r>
              <a:rPr lang="de-DE" sz="2800" dirty="0"/>
              <a:t>LHC Turnaround Penalty Definition</a:t>
            </a:r>
            <a:endParaRPr lang="en-US" sz="2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EC1445-823C-85DA-6F16-81FEBA2467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Fault Recording Guideline Update, RAWG, 2.11.2023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4EB1CC-4142-B26D-0D15-2C385ADD25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74BA2C9-FC97-97C8-C537-B0DF8412E4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GB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T_ta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Reference time for beam dump in stable beams back to stable beams (turnaround) (~2 h)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GB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T_di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Reference time between beam dump and start of injection probe beam if no faults delay recovery (e.g. after programmed dump) (~0.75 h)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GB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T_sb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opt: Optimal fill length/time spent in stable beams before it gets more economical to dump the beam and re-fill the machine (~12 h)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GB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T_sb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Time spent in stable beams at dump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GB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T_r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Reference time for RAMP (~ 25 mins)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14758"/>
      </p:ext>
    </p:extLst>
  </p:cSld>
  <p:clrMapOvr>
    <a:masterClrMapping/>
  </p:clrMapOvr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 standard template.potx" id="{C29DA60B-71C0-4C22-A405-F3432406019F}" vid="{DC818F09-3889-4605-A872-6F2F98E31C2E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standard template</Template>
  <TotalTime>49795</TotalTime>
  <Words>990</Words>
  <Application>Microsoft Office PowerPoint</Application>
  <PresentationFormat>On-screen Show (16:9)</PresentationFormat>
  <Paragraphs>95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Symbol</vt:lpstr>
      <vt:lpstr>CERN2Corporate16-9</vt:lpstr>
      <vt:lpstr>AFT - Update of Fault Recording Guidelines Definition of Fault Duration</vt:lpstr>
      <vt:lpstr>Motivation</vt:lpstr>
      <vt:lpstr>How actually handled in previous years?</vt:lpstr>
      <vt:lpstr>How should it be recorded?</vt:lpstr>
      <vt:lpstr>LHC case</vt:lpstr>
      <vt:lpstr>How does it look in practice?</vt:lpstr>
      <vt:lpstr>Summary &amp; Outlook</vt:lpstr>
      <vt:lpstr>LHC Turnaround Penalty Definition</vt:lpstr>
      <vt:lpstr>LHC Turnaround Penalty Definition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 Uythoven</dc:creator>
  <cp:lastModifiedBy>Lukas Felsberger</cp:lastModifiedBy>
  <cp:revision>1662</cp:revision>
  <dcterms:created xsi:type="dcterms:W3CDTF">2020-10-21T08:19:07Z</dcterms:created>
  <dcterms:modified xsi:type="dcterms:W3CDTF">2023-11-02T07:03:20Z</dcterms:modified>
</cp:coreProperties>
</file>