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8" r:id="rId2"/>
    <p:sldId id="2869" r:id="rId3"/>
    <p:sldId id="2904" r:id="rId4"/>
    <p:sldId id="2867" r:id="rId5"/>
    <p:sldId id="2043" r:id="rId6"/>
    <p:sldId id="2040" r:id="rId7"/>
    <p:sldId id="203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75"/>
    <p:restoredTop sz="94686"/>
  </p:normalViewPr>
  <p:slideViewPr>
    <p:cSldViewPr snapToGrid="0" snapToObjects="1">
      <p:cViewPr varScale="1">
        <p:scale>
          <a:sx n="107" d="100"/>
          <a:sy n="107" d="100"/>
        </p:scale>
        <p:origin x="176" y="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</a:t>
            </a:r>
            <a:r>
              <a:rPr lang="en-US" dirty="0" err="1"/>
              <a:t>Giovasnnozzi</a:t>
            </a:r>
            <a:r>
              <a:rPr lang="en-US" dirty="0"/>
              <a:t>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Giovannozzi | ABP SLM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6D810-62EE-8B41-90CB-6F3824610B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Proposal of a new configuration for PB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82571E-8B6D-C34E-95B4-EB3125952F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06437"/>
            <a:ext cx="11376026" cy="1304357"/>
          </a:xfrm>
        </p:spPr>
        <p:txBody>
          <a:bodyPr/>
          <a:lstStyle/>
          <a:p>
            <a:r>
              <a:rPr lang="en-GB" dirty="0"/>
              <a:t>M. Giovannozzi</a:t>
            </a:r>
          </a:p>
        </p:txBody>
      </p:sp>
    </p:spTree>
    <p:extLst>
      <p:ext uri="{BB962C8B-B14F-4D97-AF65-F5344CB8AC3E}">
        <p14:creationId xmlns:p14="http://schemas.microsoft.com/office/powerpoint/2010/main" val="182580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5A1A65CA-F4A2-4E02-8752-A4222C73C7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240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Current layout of the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B3A23A-C818-4599-BDA7-5B1CBD8D597E}"/>
              </a:ext>
            </a:extLst>
          </p:cNvPr>
          <p:cNvSpPr txBox="1"/>
          <p:nvPr/>
        </p:nvSpPr>
        <p:spPr>
          <a:xfrm>
            <a:off x="407989" y="1456641"/>
            <a:ext cx="705650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IPA, IPD, IPG, IPJ: experimental insertions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Two collimation insertions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742950" lvl="1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IPF: </a:t>
            </a:r>
            <a:r>
              <a:rPr kumimoji="0" lang="en-US" b="1" i="0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betatron</a:t>
            </a: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 cleaning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742950" lvl="1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IPH: momentum cleaning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IPB: extraction (both beams) + injection (clockwise, external aperture)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IPL: RF (both beams) + injection (counter-clockwise, external aperture)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Last part of transfer lines in the ring tunnel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Compatible with LHC or a superconducting SPS as injector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</p:txBody>
      </p:sp>
      <p:pic>
        <p:nvPicPr>
          <p:cNvPr id="42" name="Picture 41" descr="A picture containing icon&#10;&#10;Description automatically generated">
            <a:extLst>
              <a:ext uri="{FF2B5EF4-FFF2-40B4-BE49-F238E27FC236}">
                <a16:creationId xmlns:a16="http://schemas.microsoft.com/office/drawing/2014/main" id="{04C98138-4771-4030-8C6D-69890676A5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3" y="119847"/>
            <a:ext cx="1935386" cy="65429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8FB858-9D32-416E-FB0C-9A0FEF448FE9}"/>
              </a:ext>
            </a:extLst>
          </p:cNvPr>
          <p:cNvSpPr/>
          <p:nvPr/>
        </p:nvSpPr>
        <p:spPr>
          <a:xfrm>
            <a:off x="8090087" y="5796163"/>
            <a:ext cx="33666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4350">
              <a:defRPr/>
            </a:pPr>
            <a:r>
              <a:rPr lang="de-DE" sz="2100" b="1" dirty="0" err="1">
                <a:solidFill>
                  <a:srgbClr val="0C377B"/>
                </a:solidFill>
                <a:latin typeface="Arial"/>
              </a:rPr>
              <a:t>Circumference</a:t>
            </a:r>
            <a:r>
              <a:rPr lang="de-DE" sz="2100" b="1" dirty="0">
                <a:solidFill>
                  <a:srgbClr val="0C377B"/>
                </a:solidFill>
                <a:latin typeface="Arial"/>
              </a:rPr>
              <a:t>: 90.66 km</a:t>
            </a:r>
            <a:endParaRPr lang="de-DE" sz="21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5" name="Picture 4" descr="A diagram of a circular graph&#10;&#10;Description automatically generated">
            <a:extLst>
              <a:ext uri="{FF2B5EF4-FFF2-40B4-BE49-F238E27FC236}">
                <a16:creationId xmlns:a16="http://schemas.microsoft.com/office/drawing/2014/main" id="{EA63F0F3-338F-B50E-15FF-DCB11E751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1584000"/>
            <a:ext cx="4425846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5A1A65CA-F4A2-4E02-8752-A4222C73C7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240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atin typeface="Arial"/>
              </a:rPr>
              <a:t>	Alternatives to solve machine protection challenges </a:t>
            </a:r>
            <a:endParaRPr kumimoji="0" lang="en-US" sz="6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2" name="Picture 41" descr="A picture containing icon&#10;&#10;Description automatically generated">
            <a:extLst>
              <a:ext uri="{FF2B5EF4-FFF2-40B4-BE49-F238E27FC236}">
                <a16:creationId xmlns:a16="http://schemas.microsoft.com/office/drawing/2014/main" id="{04C98138-4771-4030-8C6D-69890676A5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3" y="119847"/>
            <a:ext cx="1935386" cy="654292"/>
          </a:xfrm>
          <a:prstGeom prst="rect">
            <a:avLst/>
          </a:prstGeom>
        </p:spPr>
      </p:pic>
      <p:pic>
        <p:nvPicPr>
          <p:cNvPr id="4" name="Picture 3" descr="A diagram of a circle&#10;&#10;Description automatically generated">
            <a:extLst>
              <a:ext uri="{FF2B5EF4-FFF2-40B4-BE49-F238E27FC236}">
                <a16:creationId xmlns:a16="http://schemas.microsoft.com/office/drawing/2014/main" id="{8EDCE01D-F727-102F-A065-09539EA6B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1584000"/>
            <a:ext cx="4424969" cy="4176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AB3A23A-C818-4599-BDA7-5B1CBD8D597E}"/>
              </a:ext>
            </a:extLst>
          </p:cNvPr>
          <p:cNvSpPr txBox="1"/>
          <p:nvPr/>
        </p:nvSpPr>
        <p:spPr>
          <a:xfrm>
            <a:off x="407988" y="1447317"/>
            <a:ext cx="7892863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A different arrangement of insertions would </a:t>
            </a:r>
            <a:r>
              <a:rPr lang="en-US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solve the machine protection challenges</a:t>
            </a: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Two collimation insertions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742950" lvl="1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IPH: </a:t>
            </a:r>
            <a:r>
              <a:rPr kumimoji="0" lang="en-US" b="1" i="0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betatron</a:t>
            </a: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 cleaning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742950" lvl="1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IPB: momentum cleaning combined with injection </a:t>
            </a:r>
          </a:p>
          <a:p>
            <a:pPr marL="758825" lvl="1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(clockwise, external aperture)</a:t>
            </a:r>
          </a:p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2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IPF: extraction (both beams)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IPL: RF (both beams) + injection (counter-clockwise, external aperture)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6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In principle, one could also consider merging </a:t>
            </a:r>
            <a:r>
              <a:rPr lang="en-US" sz="2400" b="1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betatron</a:t>
            </a: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 and momentum collimation, but this </a:t>
            </a:r>
          </a:p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seems really challenging in terms of optics design.</a:t>
            </a:r>
            <a:endParaRPr kumimoji="0" lang="en-US" sz="24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862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5A1A65CA-F4A2-4E02-8752-A4222C73C7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240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Layout of the FCC-hh ring as of CDR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B3A23A-C818-4599-BDA7-5B1CBD8D597E}"/>
              </a:ext>
            </a:extLst>
          </p:cNvPr>
          <p:cNvSpPr txBox="1"/>
          <p:nvPr/>
        </p:nvSpPr>
        <p:spPr>
          <a:xfrm>
            <a:off x="407988" y="1447317"/>
            <a:ext cx="11376025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400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The CDR layout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Two high-luminosity experiments (A &amp; G)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Two other experiments combined with injection (L &amp; B)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Two collimation insertions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742950" lvl="1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betatron cleaning (J)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742950" lvl="1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momentum cleaning (F)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Extraction insertion (D)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Clean insertion with RF (H)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Compatible with LHC or a superconducting SPS as injector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b="1" i="0" strike="noStrike" kern="1200" cap="none" spc="0" normalizeH="0" baseline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</p:txBody>
      </p:sp>
      <p:pic>
        <p:nvPicPr>
          <p:cNvPr id="42" name="Picture 41" descr="A picture containing icon&#10;&#10;Description automatically generated">
            <a:extLst>
              <a:ext uri="{FF2B5EF4-FFF2-40B4-BE49-F238E27FC236}">
                <a16:creationId xmlns:a16="http://schemas.microsoft.com/office/drawing/2014/main" id="{04C98138-4771-4030-8C6D-69890676A5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3" y="119847"/>
            <a:ext cx="1935386" cy="654292"/>
          </a:xfrm>
          <a:prstGeom prst="rect">
            <a:avLst/>
          </a:prstGeom>
        </p:spPr>
      </p:pic>
      <p:pic>
        <p:nvPicPr>
          <p:cNvPr id="2" name="Picture 1" descr="layout_c.pdf">
            <a:extLst>
              <a:ext uri="{FF2B5EF4-FFF2-40B4-BE49-F238E27FC236}">
                <a16:creationId xmlns:a16="http://schemas.microsoft.com/office/drawing/2014/main" id="{E1874DE0-7055-892F-9096-88E56B8A69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125" y="1449388"/>
            <a:ext cx="4051706" cy="42205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8FB858-9D32-416E-FB0C-9A0FEF448FE9}"/>
              </a:ext>
            </a:extLst>
          </p:cNvPr>
          <p:cNvSpPr/>
          <p:nvPr/>
        </p:nvSpPr>
        <p:spPr>
          <a:xfrm>
            <a:off x="8090090" y="5785277"/>
            <a:ext cx="33666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4350">
              <a:defRPr/>
            </a:pPr>
            <a:r>
              <a:rPr lang="en-GB" sz="2100" b="1">
                <a:solidFill>
                  <a:srgbClr val="0C377B"/>
                </a:solidFill>
                <a:latin typeface="Arial"/>
              </a:rPr>
              <a:t>Circumference: 97.75 km</a:t>
            </a:r>
            <a:endParaRPr lang="en-GB" sz="210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A7742C-4576-F79A-B387-BA84A8D7B3AF}"/>
              </a:ext>
            </a:extLst>
          </p:cNvPr>
          <p:cNvSpPr/>
          <p:nvPr/>
        </p:nvSpPr>
        <p:spPr>
          <a:xfrm>
            <a:off x="4259263" y="3429000"/>
            <a:ext cx="34730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14350">
              <a:defRPr/>
            </a:pPr>
            <a:r>
              <a:rPr lang="en-GB" sz="2100" b="1" dirty="0">
                <a:solidFill>
                  <a:srgbClr val="0C377B"/>
                </a:solidFill>
                <a:latin typeface="Arial"/>
              </a:rPr>
              <a:t>The momentum cleaning insertion was located in a short straight section, 1.4 km long.</a:t>
            </a:r>
            <a:endParaRPr lang="en-GB" sz="2100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501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Possible layout of PB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5" cy="53553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Moving along the clockwise beam: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Injection section (inspired by PL, but optimised </a:t>
            </a:r>
            <a:r>
              <a:rPr lang="en-GB" sz="2400" b="1">
                <a:cs typeface="Calibri" panose="020F0502020204030204" pitchFamily="34" charset="0"/>
              </a:rPr>
              <a:t>in length)</a:t>
            </a: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Transition region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Momentum collimation 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Functions of the transition region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b="1" dirty="0"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Create optical conditions for the downstream momentum collimation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Create a separation between the two sections to shield the kickers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Goals of this meeting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b="1" dirty="0"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Agree on the principle of this new layout.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Discuss on provide guidance to design the transition region for the shielding aspects.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12207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F9C75-E9B8-1145-9E70-671BE81547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76B93-1009-2747-9422-F65B7BA2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1C503-91EB-6E4F-A01C-357A0C47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FCC collimation design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8BB53-4C89-0A4D-9DF5-FE4998B0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36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1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8072</TotalTime>
  <Words>360</Words>
  <Application>Microsoft Macintosh PowerPoint</Application>
  <PresentationFormat>Widescreen</PresentationFormat>
  <Paragraphs>77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Proposal of a new configuration for PB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Physics</dc:title>
  <dc:creator>Massimo Giovannozzi</dc:creator>
  <cp:lastModifiedBy>Massimo Giovannozzi</cp:lastModifiedBy>
  <cp:revision>367</cp:revision>
  <dcterms:created xsi:type="dcterms:W3CDTF">2020-09-14T14:42:38Z</dcterms:created>
  <dcterms:modified xsi:type="dcterms:W3CDTF">2023-12-13T08:47:48Z</dcterms:modified>
</cp:coreProperties>
</file>