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0" r:id="rId4"/>
    <p:sldId id="264" r:id="rId5"/>
    <p:sldId id="265" r:id="rId6"/>
    <p:sldId id="266" r:id="rId7"/>
    <p:sldId id="258" r:id="rId8"/>
    <p:sldId id="260" r:id="rId9"/>
    <p:sldId id="259" r:id="rId10"/>
    <p:sldId id="267" r:id="rId11"/>
    <p:sldId id="269" r:id="rId12"/>
    <p:sldId id="268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D22"/>
    <a:srgbClr val="0E0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78245B-A273-48B4-86B9-124F5C8462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8B3C4-FB2C-4F3D-A5B0-D5A3EE645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06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D94B-F6AE-4449-85D6-3182B4849FF5}" type="datetime1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86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AFED-C903-49E8-A054-E7BA91840CA6}" type="datetime1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7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552-C654-47C7-82E3-6632EDFA5CE5}" type="datetime1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349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CE7C-0A98-4A8F-9EB3-0D7CFA86282B}" type="datetime1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565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980-3DD4-4C94-A575-A001C83F6705}" type="datetime1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41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88308-9D1F-46BC-9AFB-2D0899FB9C5A}" type="datetime1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314-6424-4E84-891B-349A2FC3D1EB}" type="datetime1">
              <a:rPr lang="ru-RU" smtClean="0"/>
              <a:t>16.11.2023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02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70789-54B9-48A4-B93A-BE063E2A258E}" type="datetime1">
              <a:rPr lang="ru-RU" smtClean="0"/>
              <a:t>16.11.2023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497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81A5-A8BA-48CE-8FA5-E9D75318684C}" type="datetime1">
              <a:rPr lang="ru-RU" smtClean="0"/>
              <a:t>16.11.2023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31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10C54-0FB7-4714-B1EC-034A40392D40}" type="datetime1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02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919B-7871-4E5C-A4C3-D4078A4892CF}" type="datetime1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72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01166-4EE7-40E5-9361-41A96C57CFD0}" type="datetime1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7F917-1704-49F0-A92E-7EB5C7BF3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61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48145"/>
            <a:ext cx="9144000" cy="2435630"/>
          </a:xfrm>
        </p:spPr>
        <p:txBody>
          <a:bodyPr>
            <a:norm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Depolarizer </a:t>
            </a:r>
            <a:r>
              <a:rPr lang="en-US" b="1" smtClean="0">
                <a:solidFill>
                  <a:srgbClr val="FF0000"/>
                </a:solidFill>
              </a:rPr>
              <a:t>Considerations</a:t>
            </a:r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Ivan Koop and Alexei </a:t>
            </a:r>
            <a:r>
              <a:rPr lang="en-US" sz="3600" dirty="0" err="1" smtClean="0">
                <a:solidFill>
                  <a:srgbClr val="7030A0"/>
                </a:solidFill>
              </a:rPr>
              <a:t>Otboev</a:t>
            </a:r>
            <a:r>
              <a:rPr lang="en-US" sz="3600" dirty="0" smtClean="0">
                <a:solidFill>
                  <a:srgbClr val="7030A0"/>
                </a:solidFill>
              </a:rPr>
              <a:t/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BINP, 630090 Novosibirsk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558002"/>
            <a:ext cx="9144000" cy="853583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EPOL meeting by Zoom</a:t>
            </a:r>
            <a:endParaRPr lang="en-US" dirty="0" smtClean="0"/>
          </a:p>
          <a:p>
            <a:r>
              <a:rPr lang="en-US" smtClean="0"/>
              <a:t>16</a:t>
            </a:r>
            <a:r>
              <a:rPr lang="en-US" smtClean="0"/>
              <a:t>.11.2023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615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9695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</a:rPr>
              <a:t>Depolarizer parameters for </a:t>
            </a:r>
            <a:r>
              <a:rPr lang="en-US" sz="3600" dirty="0" smtClean="0">
                <a:solidFill>
                  <a:srgbClr val="FF0000"/>
                </a:solidFill>
              </a:rPr>
              <a:t>RDP</a:t>
            </a:r>
            <a:r>
              <a:rPr lang="en-US" sz="3600" dirty="0" smtClean="0">
                <a:solidFill>
                  <a:srgbClr val="7030A0"/>
                </a:solidFill>
              </a:rPr>
              <a:t> of a </a:t>
            </a:r>
            <a:r>
              <a:rPr lang="en-US" sz="3600" dirty="0" smtClean="0">
                <a:solidFill>
                  <a:srgbClr val="FF0000"/>
                </a:solidFill>
              </a:rPr>
              <a:t>single </a:t>
            </a:r>
            <a:r>
              <a:rPr lang="en-US" sz="3600" dirty="0" smtClean="0">
                <a:solidFill>
                  <a:srgbClr val="7030A0"/>
                </a:solidFill>
              </a:rPr>
              <a:t>bunch</a:t>
            </a:r>
            <a:endParaRPr lang="ru-RU" sz="36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41081" y="785954"/>
                <a:ext cx="7372350" cy="56893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The desired harmonic of the depolarizer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.4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i="1" dirty="0" smtClean="0"/>
                  <a:t>.  </a:t>
                </a:r>
              </a:p>
              <a:p>
                <a:r>
                  <a:rPr lang="en-US" sz="2000" dirty="0" smtClean="0"/>
                  <a:t>At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Z </a:t>
                </a:r>
                <a:r>
                  <a:rPr lang="en-US" sz="2000" dirty="0" smtClean="0"/>
                  <a:t>two full-wave</a:t>
                </a:r>
                <a:r>
                  <a:rPr lang="en-US" sz="2000" dirty="0"/>
                  <a:t> local bumps </a:t>
                </a:r>
                <a:r>
                  <a:rPr lang="en-US" sz="2000" dirty="0" smtClean="0"/>
                  <a:t>are required to limit the beam deflection by +- 1 mm.  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Then</a:t>
                </a:r>
                <a:r>
                  <a:rPr lang="en-US" sz="2000" i="1" dirty="0" smtClean="0"/>
                  <a:t> </a:t>
                </a:r>
                <a:r>
                  <a:rPr lang="en-US" sz="2000" dirty="0" smtClean="0"/>
                  <a:t>at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Z</a:t>
                </a:r>
                <a:r>
                  <a:rPr lang="en-US" sz="2000" dirty="0" smtClean="0"/>
                  <a:t>-energy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𝑘𝑖𝑐𝑘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 smtClean="0"/>
                  <a:t> - kick angle provided by each </a:t>
                </a:r>
              </a:p>
              <a:p>
                <a:r>
                  <a:rPr lang="en-US" sz="2000" dirty="0" smtClean="0"/>
                  <a:t>AC-dipole.</a:t>
                </a:r>
              </a:p>
              <a:p>
                <a:endParaRPr lang="en-U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𝐵𝑅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=150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 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=0.5∙</m:t>
                      </m:r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𝑘𝑖𝑐𝑘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𝐵𝑅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7.5∙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2000" dirty="0" smtClean="0">
                  <a:solidFill>
                    <a:srgbClr val="FF0000"/>
                  </a:solidFill>
                </a:endParaRPr>
              </a:p>
              <a:p>
                <a:endParaRPr lang="en-US" sz="2000" b="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=2.5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   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=3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𝐺𝑠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=900 </m:t>
                      </m:r>
                      <m:f>
                        <m:fPr>
                          <m:type m:val="lin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000" b="0" i="1" dirty="0" smtClean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endParaRPr lang="en-US" sz="2000" b="0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=0.5∙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=900 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type m:val="lin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𝐿𝑖𝑛𝑒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=8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00 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    </m:t>
                      </m:r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000" b="0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=81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10 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𝑛𝑠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320 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𝑚𝑘𝑠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=250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𝑚𝑊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 - during a pulse.  </a:t>
                </a:r>
              </a:p>
              <a:p>
                <a:endParaRPr lang="en-US" sz="2000" dirty="0"/>
              </a:p>
              <a:p>
                <a:r>
                  <a:rPr lang="en-US" sz="2000" dirty="0" smtClean="0">
                    <a:solidFill>
                      <a:schemeClr val="tx1"/>
                    </a:solidFill>
                  </a:rPr>
                  <a:t>Technically looks feasible? </a:t>
                </a:r>
                <a:r>
                  <a:rPr lang="en-US" sz="2000" dirty="0" smtClean="0"/>
                  <a:t>Parameters could be relaxed, if the distance between plates could be made smaller: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?</a:t>
                </a:r>
                <a:endParaRPr lang="ru-R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081" y="785954"/>
                <a:ext cx="7372350" cy="5689378"/>
              </a:xfrm>
              <a:prstGeom prst="rect">
                <a:avLst/>
              </a:prstGeom>
              <a:blipFill>
                <a:blip r:embed="rId2"/>
                <a:stretch>
                  <a:fillRect l="-910" t="-643" b="-9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8006563" y="1507102"/>
            <a:ext cx="3832964" cy="343213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822457" y="2272662"/>
            <a:ext cx="2201173" cy="14294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822457" y="4018967"/>
            <a:ext cx="2201173" cy="14294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829180" y="1122587"/>
            <a:ext cx="1951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Strip Line sketch:</a:t>
            </a:r>
            <a:endParaRPr lang="ru-RU" sz="20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8822457" y="2421486"/>
            <a:ext cx="13447" cy="1603362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35904" y="2994391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</a:t>
            </a:r>
            <a:endParaRPr lang="ru-RU" sz="20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10021523" y="2626932"/>
            <a:ext cx="6701" cy="1123367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108711" y="2450535"/>
                <a:ext cx="458009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8711" y="2450535"/>
                <a:ext cx="458009" cy="5064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10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0498578" y="3223545"/>
                <a:ext cx="463845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8578" y="3223545"/>
                <a:ext cx="463845" cy="5064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Прямая со стрелкой 23"/>
          <p:cNvCxnSpPr/>
          <p:nvPr/>
        </p:nvCxnSpPr>
        <p:spPr>
          <a:xfrm flipV="1">
            <a:off x="9484990" y="3188615"/>
            <a:ext cx="1245511" cy="8858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753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1566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</a:rPr>
              <a:t>Depolarizer parameters for </a:t>
            </a:r>
            <a:r>
              <a:rPr lang="en-US" sz="3600" dirty="0" smtClean="0">
                <a:solidFill>
                  <a:srgbClr val="FF0000"/>
                </a:solidFill>
              </a:rPr>
              <a:t>free precession </a:t>
            </a:r>
            <a:r>
              <a:rPr lang="en-US" sz="3600" dirty="0" smtClean="0">
                <a:solidFill>
                  <a:srgbClr val="7030A0"/>
                </a:solidFill>
              </a:rPr>
              <a:t>mode at </a:t>
            </a:r>
            <a:r>
              <a:rPr lang="en-US" sz="3600" dirty="0" smtClean="0">
                <a:solidFill>
                  <a:srgbClr val="FF0000"/>
                </a:solidFill>
              </a:rPr>
              <a:t>Z</a:t>
            </a:r>
            <a:endParaRPr lang="ru-RU" sz="3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0739" y="566356"/>
                <a:ext cx="11559574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For free precession the desired harmonic of the depolarizer should be increased up to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.0015</m:t>
                    </m:r>
                  </m:oMath>
                </a14:m>
                <a:r>
                  <a:rPr lang="en-US" sz="2000" dirty="0"/>
                  <a:t> at 45 GeV </a:t>
                </a:r>
                <a:r>
                  <a:rPr lang="en-US" sz="2000" dirty="0" smtClean="0"/>
                  <a:t>(10 times as higher compared with RDP) and about up to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0.00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2000" dirty="0"/>
                  <a:t> at 80 </a:t>
                </a:r>
                <a:r>
                  <a:rPr lang="en-US" sz="2000" dirty="0" smtClean="0"/>
                  <a:t>GeV (with N=14 half-waves bump it is easier than at Z) .</a:t>
                </a:r>
                <a:r>
                  <a:rPr lang="en-US" sz="2000" i="1" dirty="0" smtClean="0"/>
                  <a:t> </a:t>
                </a:r>
                <a:r>
                  <a:rPr lang="en-US" sz="2000" dirty="0" smtClean="0"/>
                  <a:t>Too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=0.0288</m:t>
                    </m:r>
                  </m:oMath>
                </a14:m>
                <a:r>
                  <a:rPr lang="en-US" sz="2000" dirty="0" smtClean="0"/>
                  <a:t>  (with the last RF-parameters) leads to too </a:t>
                </a:r>
                <a:r>
                  <a:rPr lang="en-US" sz="2000" dirty="0"/>
                  <a:t>large modulation </a:t>
                </a:r>
                <a:r>
                  <a:rPr lang="en-US" sz="2000" dirty="0" smtClean="0"/>
                  <a:t>index of the synchrotron tune: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=1.85</m:t>
                      </m:r>
                    </m:oMath>
                  </m:oMathPara>
                </a14:m>
                <a:endParaRPr lang="en-US" sz="2000" i="1" dirty="0" smtClean="0">
                  <a:solidFill>
                    <a:srgbClr val="FF0000"/>
                  </a:solidFill>
                </a:endParaRPr>
              </a:p>
              <a:p>
                <a:r>
                  <a:rPr lang="en-US" sz="2000" dirty="0" smtClean="0"/>
                  <a:t>This makes problematic</a:t>
                </a:r>
                <a:r>
                  <a:rPr lang="ru-RU" sz="2000" dirty="0" smtClean="0"/>
                  <a:t> </a:t>
                </a:r>
                <a:r>
                  <a:rPr lang="en-US" sz="2000" dirty="0" smtClean="0"/>
                  <a:t>the spin rotation by a flipper. </a:t>
                </a:r>
                <a:r>
                  <a:rPr lang="en-US" sz="2000" dirty="0"/>
                  <a:t>Only a small part (only a few percent!) of spins deviates from the vertical direction and begins to </a:t>
                </a:r>
                <a:r>
                  <a:rPr lang="en-US" sz="2000" dirty="0" err="1" smtClean="0"/>
                  <a:t>precess</a:t>
                </a:r>
                <a:r>
                  <a:rPr lang="en-US" sz="2000" dirty="0" smtClean="0"/>
                  <a:t> </a:t>
                </a:r>
                <a:r>
                  <a:rPr lang="en-US" sz="2000" dirty="0"/>
                  <a:t>around the vertical axis</a:t>
                </a:r>
                <a:r>
                  <a:rPr lang="en-US" sz="2000" dirty="0" smtClean="0"/>
                  <a:t>.</a:t>
                </a:r>
                <a:endParaRPr lang="en-US" sz="2000" dirty="0"/>
              </a:p>
              <a:p>
                <a:r>
                  <a:rPr lang="en-US" sz="2000" dirty="0"/>
                  <a:t>The required number of local </a:t>
                </a:r>
                <a:r>
                  <a:rPr lang="en-US" sz="2000" dirty="0" smtClean="0"/>
                  <a:t>bumps </a:t>
                </a:r>
                <a:r>
                  <a:rPr lang="en-US" sz="2000" dirty="0"/>
                  <a:t>should be increased to </a:t>
                </a:r>
                <a:r>
                  <a:rPr lang="en-US" sz="2000" dirty="0">
                    <a:solidFill>
                      <a:srgbClr val="FF0000"/>
                    </a:solidFill>
                  </a:rPr>
                  <a:t>5-20</a:t>
                </a:r>
                <a:r>
                  <a:rPr lang="en-US" sz="2000" dirty="0"/>
                  <a:t>, depending on the actual limitations of DA.</a:t>
                </a:r>
                <a:endParaRPr lang="ru-RU" sz="20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739" y="566356"/>
                <a:ext cx="11559574" cy="2554545"/>
              </a:xfrm>
              <a:prstGeom prst="rect">
                <a:avLst/>
              </a:prstGeom>
              <a:blipFill>
                <a:blip r:embed="rId2"/>
                <a:stretch>
                  <a:fillRect l="-527" t="-1432" r="-527" b="-33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4053126" y="6345360"/>
            <a:ext cx="4114800" cy="365125"/>
          </a:xfrm>
        </p:spPr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11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826" y="3564644"/>
            <a:ext cx="5801189" cy="27105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4" y="3619537"/>
            <a:ext cx="6002862" cy="265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449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66355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Parameters for </a:t>
            </a:r>
            <a:r>
              <a:rPr lang="en-US" sz="3200" dirty="0" smtClean="0">
                <a:solidFill>
                  <a:srgbClr val="FF0000"/>
                </a:solidFill>
              </a:rPr>
              <a:t>continuous depolarization of the colliding bunches</a:t>
            </a:r>
            <a:endParaRPr lang="ru-RU" sz="32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0739" y="566356"/>
                <a:ext cx="11559574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For continuous beam depolarization the strength of a depolarizer </a:t>
                </a:r>
                <a:r>
                  <a:rPr lang="en-US" sz="2000" dirty="0"/>
                  <a:t>c</a:t>
                </a:r>
                <a:r>
                  <a:rPr lang="en-US" sz="2000" dirty="0" smtClean="0"/>
                  <a:t>ould be decreased down to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.00005</m:t>
                    </m:r>
                  </m:oMath>
                </a14:m>
                <a:r>
                  <a:rPr lang="en-US" sz="2000" dirty="0"/>
                  <a:t> at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45</a:t>
                </a:r>
                <a:r>
                  <a:rPr lang="en-US" sz="2000" dirty="0" smtClean="0"/>
                  <a:t> GeV</a:t>
                </a:r>
                <a:r>
                  <a:rPr lang="en-US" sz="2000" dirty="0"/>
                  <a:t>. At the same time, it is assumed that we know the position of the </a:t>
                </a:r>
                <a:r>
                  <a:rPr lang="en-US" sz="2000" dirty="0" smtClean="0"/>
                  <a:t>resonance very </a:t>
                </a:r>
                <a:r>
                  <a:rPr lang="en-US" sz="2000" dirty="0"/>
                  <a:t>well </a:t>
                </a:r>
                <a:r>
                  <a:rPr lang="en-US" sz="2000" dirty="0" smtClean="0"/>
                  <a:t>and do slow </a:t>
                </a:r>
                <a:r>
                  <a:rPr lang="en-US" sz="2000" dirty="0"/>
                  <a:t>scan the resonance zone, passing it in about </a:t>
                </a:r>
                <a:r>
                  <a:rPr lang="en-US" sz="2000" dirty="0">
                    <a:solidFill>
                      <a:srgbClr val="FF0000"/>
                    </a:solidFill>
                  </a:rPr>
                  <a:t>80</a:t>
                </a:r>
                <a:r>
                  <a:rPr lang="en-US" sz="2000" dirty="0"/>
                  <a:t> seconds</a:t>
                </a:r>
                <a:r>
                  <a:rPr lang="en-US" sz="2000" dirty="0" smtClean="0"/>
                  <a:t>.</a:t>
                </a:r>
                <a:r>
                  <a:rPr lang="ru-RU" sz="2000" dirty="0" smtClean="0"/>
                  <a:t> </a:t>
                </a:r>
                <a:r>
                  <a:rPr lang="en-US" sz="2000" dirty="0"/>
                  <a:t>An </a:t>
                </a:r>
                <a:r>
                  <a:rPr lang="en-US" sz="2000" dirty="0" smtClean="0"/>
                  <a:t>examples </a:t>
                </a:r>
                <a:r>
                  <a:rPr lang="en-US" sz="2000" dirty="0"/>
                  <a:t>of such a </a:t>
                </a:r>
                <a:r>
                  <a:rPr lang="en-US" sz="2000" dirty="0" smtClean="0"/>
                  <a:t>scan are </a:t>
                </a:r>
                <a:r>
                  <a:rPr lang="en-US" sz="2000" dirty="0"/>
                  <a:t>shown below</a:t>
                </a:r>
                <a:r>
                  <a:rPr lang="en-US" sz="2000" dirty="0" smtClean="0"/>
                  <a:t>. For larger synchrotron tune we can use weaker depolarizer.</a:t>
                </a:r>
              </a:p>
              <a:p>
                <a:endParaRPr lang="en-US" sz="2000" i="1" dirty="0"/>
              </a:p>
              <a:p>
                <a:r>
                  <a:rPr lang="en-US" sz="2000" dirty="0"/>
                  <a:t>Due to the continuous mode, the power dissipation in the strip lines increases dramatically. Some cooling of </a:t>
                </a:r>
                <a:r>
                  <a:rPr lang="en-US" sz="2000" dirty="0" smtClean="0"/>
                  <a:t>the strip line </a:t>
                </a:r>
                <a:r>
                  <a:rPr lang="en-US" sz="2000" dirty="0"/>
                  <a:t>plates should be provided</a:t>
                </a:r>
                <a:r>
                  <a:rPr lang="en-US" sz="2000" dirty="0" smtClean="0"/>
                  <a:t>.</a:t>
                </a:r>
                <a:r>
                  <a:rPr lang="en-US" sz="2000" i="1" dirty="0" smtClean="0"/>
                  <a:t> </a:t>
                </a:r>
                <a:r>
                  <a:rPr lang="en-US" sz="2000" dirty="0" smtClean="0"/>
                  <a:t> 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739" y="566356"/>
                <a:ext cx="11559574" cy="2246769"/>
              </a:xfrm>
              <a:prstGeom prst="rect">
                <a:avLst/>
              </a:prstGeom>
              <a:blipFill>
                <a:blip r:embed="rId2"/>
                <a:stretch>
                  <a:fillRect l="-527" t="-1630" b="-40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12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63" y="3108438"/>
            <a:ext cx="5923363" cy="3120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526" y="3094764"/>
            <a:ext cx="5939520" cy="313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57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517618"/>
          </a:xfrm>
        </p:spPr>
        <p:txBody>
          <a:bodyPr>
            <a:normAutofit fontScale="90000"/>
          </a:bodyPr>
          <a:lstStyle/>
          <a:p>
            <a:pPr algn="ctr"/>
            <a:r>
              <a:rPr lang="en-US" smtClean="0">
                <a:solidFill>
                  <a:srgbClr val="FF0000"/>
                </a:solidFill>
              </a:rPr>
              <a:t>Discussion of results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13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73836" y="686872"/>
            <a:ext cx="1129197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concept of a </a:t>
            </a:r>
            <a:r>
              <a:rPr lang="en-US" sz="2000" dirty="0" smtClean="0"/>
              <a:t>local bump depolarizer </a:t>
            </a:r>
            <a:r>
              <a:rPr lang="en-US" sz="2000" dirty="0"/>
              <a:t>looks feasible</a:t>
            </a:r>
            <a:r>
              <a:rPr lang="en-US" sz="2000" dirty="0" smtClean="0"/>
              <a:t>. </a:t>
            </a:r>
          </a:p>
          <a:p>
            <a:endParaRPr lang="en-US" sz="2000" dirty="0"/>
          </a:p>
          <a:p>
            <a:r>
              <a:rPr lang="en-US" sz="2000" dirty="0" smtClean="0"/>
              <a:t>For beam </a:t>
            </a:r>
            <a:r>
              <a:rPr lang="en-US" sz="2000" dirty="0"/>
              <a:t>energy of 45 GeV, the optimal length of such a device is the full-wave part of the arc section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The depolarizer itself consists of two </a:t>
            </a:r>
            <a:r>
              <a:rPr lang="en-US" sz="2000" dirty="0" smtClean="0"/>
              <a:t>AC-magnets (strip </a:t>
            </a:r>
            <a:r>
              <a:rPr lang="en-US" sz="2000" dirty="0"/>
              <a:t>lines) 2.5 meters long. The gap between the plates is about </a:t>
            </a:r>
            <a:r>
              <a:rPr lang="en-US" sz="2000" dirty="0" smtClean="0"/>
              <a:t>1-2 </a:t>
            </a:r>
            <a:r>
              <a:rPr lang="en-US" sz="2000" dirty="0"/>
              <a:t>cm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The generator of the depolarizer should produce a sequence of short pulses of variable amplitude, lasting about 20 ns, spaced by one revolution period or by the time distance between the </a:t>
            </a:r>
            <a:r>
              <a:rPr lang="en-US" sz="2000" dirty="0" smtClean="0"/>
              <a:t>bunches</a:t>
            </a:r>
            <a:r>
              <a:rPr lang="en-US" sz="2000" dirty="0"/>
              <a:t>. For continuous operation, the generator signal could be just a sine wave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/>
              <a:t>The electrical circuit of the depolarizer must be developed</a:t>
            </a:r>
            <a:r>
              <a:rPr lang="en-US" sz="2000" dirty="0" smtClean="0"/>
              <a:t>. Commercial broadband amplifiers show the required parameters to be chosen as the final devices. </a:t>
            </a:r>
          </a:p>
          <a:p>
            <a:endParaRPr lang="en-US" sz="2000" dirty="0"/>
          </a:p>
          <a:p>
            <a:r>
              <a:rPr lang="en-US" sz="2000" dirty="0" smtClean="0"/>
              <a:t>An advantage </a:t>
            </a:r>
            <a:r>
              <a:rPr lang="en-US" sz="2000" smtClean="0"/>
              <a:t>of Free Spin </a:t>
            </a:r>
            <a:r>
              <a:rPr lang="en-US" sz="2000" dirty="0" smtClean="0"/>
              <a:t>Precession method – the orbit is completely undisturbed during the precession frequency measurement procedure.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2724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51761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Outline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52117" y="1013442"/>
            <a:ext cx="1145419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Three different tasks for a depolarizer: </a:t>
            </a:r>
          </a:p>
          <a:p>
            <a:r>
              <a:rPr lang="en-US" sz="2400" dirty="0">
                <a:solidFill>
                  <a:srgbClr val="7030A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a) </a:t>
            </a:r>
            <a:r>
              <a:rPr lang="en-US" sz="2400" dirty="0" smtClean="0">
                <a:solidFill>
                  <a:srgbClr val="7030A0"/>
                </a:solidFill>
              </a:rPr>
              <a:t>RDP of pilot polarized bunches 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b) </a:t>
            </a:r>
            <a:r>
              <a:rPr lang="en-US" sz="2400" dirty="0" smtClean="0">
                <a:solidFill>
                  <a:srgbClr val="7030A0"/>
                </a:solidFill>
              </a:rPr>
              <a:t>Fast spin rotation </a:t>
            </a:r>
            <a:r>
              <a:rPr lang="en-US" sz="2400" smtClean="0">
                <a:solidFill>
                  <a:srgbClr val="7030A0"/>
                </a:solidFill>
              </a:rPr>
              <a:t>for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7030A0"/>
                </a:solidFill>
              </a:rPr>
              <a:t>Free Spin </a:t>
            </a:r>
            <a:r>
              <a:rPr lang="en-US" sz="2400" dirty="0">
                <a:solidFill>
                  <a:srgbClr val="7030A0"/>
                </a:solidFill>
              </a:rPr>
              <a:t>P</a:t>
            </a:r>
            <a:r>
              <a:rPr lang="en-US" sz="2400" dirty="0" smtClean="0">
                <a:solidFill>
                  <a:srgbClr val="7030A0"/>
                </a:solidFill>
              </a:rPr>
              <a:t>recession frequency measurement  </a:t>
            </a:r>
          </a:p>
          <a:p>
            <a:r>
              <a:rPr lang="en-US" sz="2400" dirty="0">
                <a:solidFill>
                  <a:srgbClr val="7030A0"/>
                </a:solidFill>
              </a:rPr>
              <a:t> </a:t>
            </a:r>
            <a:r>
              <a:rPr lang="en-US" sz="2400" dirty="0" smtClean="0">
                <a:solidFill>
                  <a:srgbClr val="7030A0"/>
                </a:solidFill>
              </a:rPr>
              <a:t>            </a:t>
            </a:r>
            <a:r>
              <a:rPr lang="en-US" sz="2400" dirty="0" smtClean="0">
                <a:solidFill>
                  <a:srgbClr val="FF0000"/>
                </a:solidFill>
              </a:rPr>
              <a:t>c)</a:t>
            </a:r>
            <a:r>
              <a:rPr lang="en-US" sz="2400" dirty="0" smtClean="0">
                <a:solidFill>
                  <a:srgbClr val="7030A0"/>
                </a:solidFill>
              </a:rPr>
              <a:t> Continuous colliding bunches depolarization</a:t>
            </a:r>
          </a:p>
          <a:p>
            <a:r>
              <a:rPr lang="en-US" sz="2400" smtClean="0">
                <a:solidFill>
                  <a:srgbClr val="7030A0"/>
                </a:solidFill>
              </a:rPr>
              <a:t>                 </a:t>
            </a:r>
            <a:r>
              <a:rPr lang="en-US" sz="2400" smtClean="0">
                <a:solidFill>
                  <a:srgbClr val="7030A0"/>
                </a:solidFill>
              </a:rPr>
              <a:t>(to </a:t>
            </a:r>
            <a:r>
              <a:rPr lang="en-US" sz="2400" dirty="0" smtClean="0">
                <a:solidFill>
                  <a:srgbClr val="7030A0"/>
                </a:solidFill>
              </a:rPr>
              <a:t>keep the longitudinal component of the polarization below  </a:t>
            </a:r>
            <a:r>
              <a:rPr lang="en-US" sz="2400" i="1" dirty="0" err="1" smtClean="0">
                <a:solidFill>
                  <a:srgbClr val="FF0000"/>
                </a:solidFill>
              </a:rPr>
              <a:t>P_long</a:t>
            </a:r>
            <a:r>
              <a:rPr lang="en-US" sz="2400" dirty="0" smtClean="0">
                <a:solidFill>
                  <a:srgbClr val="FF0000"/>
                </a:solidFill>
              </a:rPr>
              <a:t> &lt; </a:t>
            </a:r>
            <a:r>
              <a:rPr lang="en-US" sz="2400" i="1" smtClean="0">
                <a:solidFill>
                  <a:srgbClr val="FF0000"/>
                </a:solidFill>
              </a:rPr>
              <a:t>10</a:t>
            </a:r>
            <a:r>
              <a:rPr lang="en-US" sz="2400" i="1" baseline="30000" smtClean="0">
                <a:solidFill>
                  <a:srgbClr val="FF0000"/>
                </a:solidFill>
              </a:rPr>
              <a:t>-5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7030A0"/>
                </a:solidFill>
              </a:rPr>
              <a:t>)</a:t>
            </a:r>
            <a:endParaRPr lang="en-US" sz="2400" dirty="0" smtClean="0">
              <a:solidFill>
                <a:srgbClr val="7030A0"/>
              </a:solidFill>
            </a:endParaRPr>
          </a:p>
          <a:p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Local bump spin rotator comprised of two identical transverse AC-field kickers</a:t>
            </a:r>
          </a:p>
          <a:p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Harmonic strength evaluations at </a:t>
            </a:r>
            <a:r>
              <a:rPr lang="en-US" sz="2400" dirty="0" smtClean="0">
                <a:solidFill>
                  <a:srgbClr val="FF0000"/>
                </a:solidFill>
              </a:rPr>
              <a:t>Z </a:t>
            </a:r>
            <a:r>
              <a:rPr lang="en-US" sz="2400" dirty="0" smtClean="0">
                <a:solidFill>
                  <a:srgbClr val="7030A0"/>
                </a:solidFill>
              </a:rPr>
              <a:t>and at </a:t>
            </a:r>
            <a:r>
              <a:rPr lang="en-US" sz="2400" dirty="0" smtClean="0">
                <a:solidFill>
                  <a:srgbClr val="FF0000"/>
                </a:solidFill>
              </a:rPr>
              <a:t>W </a:t>
            </a:r>
            <a:r>
              <a:rPr lang="en-US" sz="2400" dirty="0" smtClean="0">
                <a:solidFill>
                  <a:srgbClr val="7030A0"/>
                </a:solidFill>
              </a:rPr>
              <a:t>beam energies</a:t>
            </a:r>
          </a:p>
          <a:p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Discussion of results</a:t>
            </a:r>
          </a:p>
          <a:p>
            <a:endParaRPr lang="en-US" sz="2800" dirty="0">
              <a:solidFill>
                <a:srgbClr val="7030A0"/>
              </a:solidFill>
            </a:endParaRPr>
          </a:p>
          <a:p>
            <a:endParaRPr lang="en-US" sz="2800" dirty="0" smtClean="0">
              <a:solidFill>
                <a:srgbClr val="7030A0"/>
              </a:solidFill>
            </a:endParaRPr>
          </a:p>
          <a:p>
            <a:endParaRPr lang="en-US" sz="2800" dirty="0">
              <a:solidFill>
                <a:srgbClr val="7030A0"/>
              </a:solidFill>
            </a:endParaRPr>
          </a:p>
          <a:p>
            <a:endParaRPr lang="en-US" sz="2800" dirty="0" smtClean="0">
              <a:solidFill>
                <a:srgbClr val="7030A0"/>
              </a:solidFill>
            </a:endParaRPr>
          </a:p>
          <a:p>
            <a:endParaRPr lang="en-US" sz="2800" dirty="0">
              <a:solidFill>
                <a:srgbClr val="7030A0"/>
              </a:solidFill>
            </a:endParaRPr>
          </a:p>
          <a:p>
            <a:endParaRPr lang="en-US" sz="28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724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517618"/>
          </a:xfrm>
        </p:spPr>
        <p:txBody>
          <a:bodyPr>
            <a:noAutofit/>
          </a:bodyPr>
          <a:lstStyle/>
          <a:p>
            <a:pPr algn="ctr"/>
            <a:r>
              <a:rPr lang="en-US" sz="3600" smtClean="0">
                <a:solidFill>
                  <a:srgbClr val="FF0000"/>
                </a:solidFill>
              </a:rPr>
              <a:t>Why traveling wave depolarizer, but not AC-solenoid?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3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86777" y="668385"/>
                <a:ext cx="11454190" cy="7848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>
                    <a:solidFill>
                      <a:srgbClr val="7030A0"/>
                    </a:solidFill>
                  </a:rPr>
                  <a:t>A traveling wave depolarizer, based on the use of a strip line, is capable of generating the short pulses necessary to depolarize one bunch in a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train. </a:t>
                </a:r>
              </a:p>
              <a:p>
                <a:endParaRPr lang="en-US" sz="2400">
                  <a:solidFill>
                    <a:srgbClr val="7030A0"/>
                  </a:solidFill>
                </a:endParaRPr>
              </a:p>
              <a:p>
                <a:r>
                  <a:rPr lang="en-US" sz="2400" smtClean="0">
                    <a:solidFill>
                      <a:srgbClr val="7030A0"/>
                    </a:solidFill>
                  </a:rPr>
                  <a:t>With </a:t>
                </a:r>
                <a:r>
                  <a:rPr lang="en-US" sz="2400">
                    <a:solidFill>
                      <a:srgbClr val="7030A0"/>
                    </a:solidFill>
                  </a:rPr>
                  <a:t>the solenoid such a game does not work! Very large inductive load for the AC-generator!</a:t>
                </a:r>
              </a:p>
              <a:p>
                <a:endParaRPr lang="en-US" sz="2400" smtClean="0">
                  <a:solidFill>
                    <a:srgbClr val="7030A0"/>
                  </a:solidFill>
                </a:endParaRPr>
              </a:p>
              <a:p>
                <a:r>
                  <a:rPr lang="en-US" sz="2400" smtClean="0">
                    <a:solidFill>
                      <a:srgbClr val="7030A0"/>
                    </a:solidFill>
                  </a:rPr>
                  <a:t>Another argument: the transverse kick angle of an orbit would be amplified for spin rotation at least by a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at </a:t>
                </a:r>
                <a:r>
                  <a:rPr lang="en-US" sz="2400" smtClean="0">
                    <a:solidFill>
                      <a:srgbClr val="FF0000"/>
                    </a:solidFill>
                  </a:rPr>
                  <a:t>Z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 and few times more at </a:t>
                </a:r>
                <a:r>
                  <a:rPr lang="en-US" sz="2400" smtClean="0">
                    <a:solidFill>
                      <a:srgbClr val="FF0000"/>
                    </a:solidFill>
                  </a:rPr>
                  <a:t>WW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 energy regions.</a:t>
                </a:r>
              </a:p>
              <a:p>
                <a:endParaRPr lang="en-US" sz="2400" dirty="0" smtClean="0">
                  <a:solidFill>
                    <a:srgbClr val="7030A0"/>
                  </a:solidFill>
                </a:endParaRPr>
              </a:p>
              <a:p>
                <a:r>
                  <a:rPr lang="en-US" sz="2400">
                    <a:solidFill>
                      <a:srgbClr val="7030A0"/>
                    </a:solidFill>
                  </a:rPr>
                  <a:t>AC solenoids can be used to continuously depolarize colliding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bunches</a:t>
                </a:r>
                <a:r>
                  <a:rPr lang="en-US" sz="2400">
                    <a:solidFill>
                      <a:srgbClr val="7030A0"/>
                    </a:solidFill>
                  </a:rPr>
                  <a:t>, but the electrical power required is too high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.</a:t>
                </a:r>
                <a:endParaRPr lang="en-US" sz="2400">
                  <a:solidFill>
                    <a:srgbClr val="7030A0"/>
                  </a:solidFill>
                </a:endParaRPr>
              </a:p>
              <a:p>
                <a:endParaRPr lang="en-US" sz="2400">
                  <a:solidFill>
                    <a:srgbClr val="7030A0"/>
                  </a:solidFill>
                </a:endParaRPr>
              </a:p>
              <a:p>
                <a:r>
                  <a:rPr lang="en-US" sz="2400">
                    <a:solidFill>
                      <a:srgbClr val="7030A0"/>
                    </a:solidFill>
                  </a:rPr>
                  <a:t>In this report we focus our attention on the traveling wave approach.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.</a:t>
                </a:r>
                <a:endParaRPr lang="en-US" sz="2400" dirty="0" smtClean="0">
                  <a:solidFill>
                    <a:srgbClr val="7030A0"/>
                  </a:solidFill>
                </a:endParaRPr>
              </a:p>
              <a:p>
                <a:r>
                  <a:rPr lang="en-US" sz="2400" smtClean="0">
                    <a:solidFill>
                      <a:srgbClr val="7030A0"/>
                    </a:solidFill>
                  </a:rPr>
                  <a:t>                 </a:t>
                </a:r>
                <a:endParaRPr lang="en-US" sz="2400" dirty="0" smtClean="0">
                  <a:solidFill>
                    <a:srgbClr val="7030A0"/>
                  </a:solidFill>
                </a:endParaRPr>
              </a:p>
              <a:p>
                <a:endParaRPr lang="en-US" sz="2800" dirty="0">
                  <a:solidFill>
                    <a:srgbClr val="7030A0"/>
                  </a:solidFill>
                </a:endParaRPr>
              </a:p>
              <a:p>
                <a:endParaRPr lang="en-US" sz="2800" dirty="0" smtClean="0">
                  <a:solidFill>
                    <a:srgbClr val="7030A0"/>
                  </a:solidFill>
                </a:endParaRPr>
              </a:p>
              <a:p>
                <a:endParaRPr lang="en-US" sz="2800" dirty="0">
                  <a:solidFill>
                    <a:srgbClr val="7030A0"/>
                  </a:solidFill>
                </a:endParaRPr>
              </a:p>
              <a:p>
                <a:endParaRPr lang="en-US" sz="2800" dirty="0" smtClean="0">
                  <a:solidFill>
                    <a:srgbClr val="7030A0"/>
                  </a:solidFill>
                </a:endParaRPr>
              </a:p>
              <a:p>
                <a:endParaRPr lang="en-US" sz="2800" dirty="0">
                  <a:solidFill>
                    <a:srgbClr val="7030A0"/>
                  </a:solidFill>
                </a:endParaRPr>
              </a:p>
              <a:p>
                <a:endParaRPr lang="en-US" sz="2800" dirty="0" smtClean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777" y="668385"/>
                <a:ext cx="11454190" cy="7848302"/>
              </a:xfrm>
              <a:prstGeom prst="rect">
                <a:avLst/>
              </a:prstGeom>
              <a:blipFill rotWithShape="0">
                <a:blip r:embed="rId2"/>
                <a:stretch>
                  <a:fillRect l="-852" t="-6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0385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517618"/>
          </a:xfrm>
        </p:spPr>
        <p:txBody>
          <a:bodyPr>
            <a:normAutofit/>
          </a:bodyPr>
          <a:lstStyle/>
          <a:p>
            <a:pPr algn="ctr"/>
            <a:r>
              <a:rPr lang="en-US" sz="2400" u="sng" dirty="0" smtClean="0">
                <a:solidFill>
                  <a:srgbClr val="7030A0"/>
                </a:solidFill>
              </a:rPr>
              <a:t>Baseline scenario for RDP:  </a:t>
            </a:r>
            <a:r>
              <a:rPr lang="en-US" sz="2400" u="sng" dirty="0">
                <a:solidFill>
                  <a:srgbClr val="7030A0"/>
                </a:solidFill>
              </a:rPr>
              <a:t>s</a:t>
            </a:r>
            <a:r>
              <a:rPr lang="en-US" sz="2400" u="sng" dirty="0" smtClean="0">
                <a:solidFill>
                  <a:srgbClr val="7030A0"/>
                </a:solidFill>
              </a:rPr>
              <a:t>low frequency scan.</a:t>
            </a:r>
            <a:endParaRPr lang="ru-RU" sz="2400" u="sng" dirty="0">
              <a:solidFill>
                <a:srgbClr val="7030A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4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6523" y="532015"/>
                <a:ext cx="1151574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7030A0"/>
                    </a:solidFill>
                  </a:rPr>
                  <a:t>Relevant parameters: spin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𝐺𝑒𝑉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0.4406486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, the depolarizer’s tune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,  detuning from a resonance by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, tune scan rate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𝑑𝑛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, the strength of a depolarizer (harmonic value)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 - spin rotation by its transverse field in one turn pass through a string of AC-kickers and lenses in between, which comprise the whole depolarizer. </a:t>
                </a:r>
                <a:endParaRPr lang="en-US" sz="2400" dirty="0">
                  <a:solidFill>
                    <a:srgbClr val="7030A0"/>
                  </a:solidFill>
                </a:endParaRPr>
              </a:p>
              <a:p>
                <a:r>
                  <a:rPr lang="en-US" sz="2400" dirty="0" smtClean="0">
                    <a:solidFill>
                      <a:srgbClr val="7030A0"/>
                    </a:solidFill>
                  </a:rPr>
                  <a:t>As </a:t>
                </a:r>
                <a:r>
                  <a:rPr lang="en-US" sz="2400" dirty="0">
                    <a:solidFill>
                      <a:srgbClr val="7030A0"/>
                    </a:solidFill>
                  </a:rPr>
                  <a:t>an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example, simulated </a:t>
                </a:r>
                <a:r>
                  <a:rPr lang="en-US" sz="2400" dirty="0">
                    <a:solidFill>
                      <a:srgbClr val="7030A0"/>
                    </a:solidFill>
                  </a:rPr>
                  <a:t>RDP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for 45 GeV with actual beam parameters: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small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0.029 </a:t>
                </a:r>
                <a:endParaRPr lang="en-US" sz="2400" dirty="0" smtClean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23" y="532015"/>
                <a:ext cx="11515740" cy="2308324"/>
              </a:xfrm>
              <a:prstGeom prst="rect">
                <a:avLst/>
              </a:prstGeom>
              <a:blipFill>
                <a:blip r:embed="rId2"/>
                <a:stretch>
                  <a:fillRect l="-847" t="-25066" r="-2859" b="-5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23" y="2939046"/>
            <a:ext cx="5484634" cy="28896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619" y="2939046"/>
            <a:ext cx="5707217" cy="2964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6523" y="6042321"/>
            <a:ext cx="11673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plot shows how the statistical noise, which comes from the limited </a:t>
            </a:r>
            <a:r>
              <a:rPr lang="en-US" dirty="0" err="1" smtClean="0"/>
              <a:t>polarimeter’s</a:t>
            </a:r>
            <a:r>
              <a:rPr lang="en-US" dirty="0" smtClean="0"/>
              <a:t> counting rate, smears the depolarization jump.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040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6155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RDP frequency sweeps with the increased </a:t>
            </a:r>
            <a:r>
              <a:rPr lang="el-GR" sz="3600" dirty="0" smtClean="0"/>
              <a:t>ν</a:t>
            </a:r>
            <a:r>
              <a:rPr lang="en-US" sz="3600" dirty="0" smtClean="0"/>
              <a:t>_s=0.075</a:t>
            </a:r>
            <a:endParaRPr lang="en-US" sz="36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Koop, Depolarizer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BA65-5370-4C3F-9201-B0EDA522B5C6}" type="slidenum">
              <a:rPr lang="ru-RU" smtClean="0"/>
              <a:t>5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62" y="524687"/>
            <a:ext cx="5433950" cy="29474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488" y="581652"/>
            <a:ext cx="5442722" cy="29474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14" y="3529143"/>
            <a:ext cx="5374274" cy="29413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474" y="3529143"/>
            <a:ext cx="5427418" cy="29448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31817" y="5486400"/>
            <a:ext cx="4549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Average ICS-polarimeter rate 1000 events/turn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664624" y="1534308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 s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285634" y="1718974"/>
            <a:ext cx="1317145" cy="0"/>
          </a:xfrm>
          <a:prstGeom prst="straightConnector1">
            <a:avLst/>
          </a:prstGeom>
          <a:ln w="19050">
            <a:prstDash val="lg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066800" y="1718974"/>
            <a:ext cx="2466110" cy="1557"/>
          </a:xfrm>
          <a:prstGeom prst="straightConnector1">
            <a:avLst/>
          </a:prstGeom>
          <a:ln w="19050">
            <a:prstDash val="lg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59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43327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Regular RDP procedure: </a:t>
            </a:r>
            <a:r>
              <a:rPr lang="en-US" sz="3600" dirty="0" smtClean="0">
                <a:solidFill>
                  <a:srgbClr val="7030A0"/>
                </a:solidFill>
              </a:rPr>
              <a:t>the </a:t>
            </a:r>
            <a:r>
              <a:rPr lang="en-US" sz="3600" dirty="0">
                <a:solidFill>
                  <a:srgbClr val="7030A0"/>
                </a:solidFill>
              </a:rPr>
              <a:t>required </a:t>
            </a:r>
            <a:r>
              <a:rPr lang="en-US" sz="3600" dirty="0" smtClean="0">
                <a:solidFill>
                  <a:srgbClr val="7030A0"/>
                </a:solidFill>
              </a:rPr>
              <a:t>depolarizer’s strength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6</a:t>
            </a:fld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76413" y="447675"/>
                <a:ext cx="11515740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0" dirty="0" smtClean="0">
                    <a:solidFill>
                      <a:srgbClr val="7030A0"/>
                    </a:solidFill>
                  </a:rPr>
                  <a:t>At all beam energies the required dimensionless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depolarizer’s strength</a:t>
                </a:r>
                <a:r>
                  <a:rPr lang="en-US" sz="2400" b="0" dirty="0" smtClean="0">
                    <a:solidFill>
                      <a:srgbClr val="7030A0"/>
                    </a:solidFill>
                  </a:rPr>
                  <a:t> is in a range:</a:t>
                </a:r>
                <a:endParaRPr lang="en-US" sz="2400" b="0" i="1" dirty="0" smtClean="0">
                  <a:solidFill>
                    <a:srgbClr val="7030A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÷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 </a:t>
                </a:r>
              </a:p>
              <a:p>
                <a:r>
                  <a:rPr lang="en-US" sz="2400" dirty="0">
                    <a:solidFill>
                      <a:srgbClr val="7030A0"/>
                    </a:solidFill>
                  </a:rPr>
                  <a:t>d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epending on how </a:t>
                </a:r>
                <a:r>
                  <a:rPr lang="en-US" sz="2400" dirty="0">
                    <a:solidFill>
                      <a:srgbClr val="7030A0"/>
                    </a:solidFill>
                  </a:rPr>
                  <a:t>accurately can we predict the beam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energy and then can start a scan closer to the actual spin tune</a:t>
                </a:r>
                <a:r>
                  <a:rPr lang="en-US" sz="2400" dirty="0">
                    <a:solidFill>
                      <a:srgbClr val="7030A0"/>
                    </a:solidFill>
                  </a:rPr>
                  <a:t>. We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remind: </a:t>
                </a:r>
                <a:r>
                  <a:rPr lang="en-US" sz="2400" dirty="0">
                    <a:solidFill>
                      <a:srgbClr val="7030A0"/>
                    </a:solidFill>
                  </a:rPr>
                  <a:t>each depolarization in everyday life should </a:t>
                </a:r>
                <a:endParaRPr lang="en-US" sz="2400" dirty="0" smtClean="0">
                  <a:solidFill>
                    <a:srgbClr val="7030A0"/>
                  </a:solidFill>
                </a:endParaRPr>
              </a:p>
              <a:p>
                <a:r>
                  <a:rPr lang="en-US" sz="2400" dirty="0" smtClean="0">
                    <a:solidFill>
                      <a:srgbClr val="7030A0"/>
                    </a:solidFill>
                  </a:rPr>
                  <a:t>be </a:t>
                </a:r>
                <a:r>
                  <a:rPr lang="en-US" sz="2400" dirty="0">
                    <a:solidFill>
                      <a:srgbClr val="7030A0"/>
                    </a:solidFill>
                  </a:rPr>
                  <a:t>carried out in less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than 5-10 </a:t>
                </a:r>
                <a:r>
                  <a:rPr lang="en-US" sz="2400" dirty="0">
                    <a:solidFill>
                      <a:srgbClr val="7030A0"/>
                    </a:solidFill>
                  </a:rPr>
                  <a:t>minutes.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This limits the scanning speed from below.</a:t>
                </a:r>
              </a:p>
              <a:p>
                <a:endParaRPr lang="en-US" sz="2400" dirty="0">
                  <a:solidFill>
                    <a:srgbClr val="7030A0"/>
                  </a:solidFill>
                </a:endParaRPr>
              </a:p>
              <a:p>
                <a:r>
                  <a:rPr lang="en-US" sz="2400" dirty="0" smtClean="0">
                    <a:solidFill>
                      <a:srgbClr val="7030A0"/>
                    </a:solidFill>
                  </a:rPr>
                  <a:t>For safety we shall keep a possibility to have a large depolarizer’s harmonic: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7030A0"/>
                    </a:solidFill>
                  </a:rPr>
                  <a:t>. </a:t>
                </a:r>
                <a:endParaRPr lang="en-US" sz="2400" dirty="0" smtClean="0">
                  <a:solidFill>
                    <a:srgbClr val="7030A0"/>
                  </a:solidFill>
                </a:endParaRPr>
              </a:p>
              <a:p>
                <a:r>
                  <a:rPr lang="en-US" sz="2400" dirty="0" smtClean="0">
                    <a:solidFill>
                      <a:srgbClr val="7030A0"/>
                    </a:solidFill>
                  </a:rPr>
                  <a:t>The </a:t>
                </a:r>
                <a:r>
                  <a:rPr lang="en-US" sz="2400" dirty="0">
                    <a:solidFill>
                      <a:srgbClr val="7030A0"/>
                    </a:solidFill>
                  </a:rPr>
                  <a:t>most accurate measurements of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the spin tune will </a:t>
                </a:r>
                <a:r>
                  <a:rPr lang="en-US" sz="2400" dirty="0">
                    <a:solidFill>
                      <a:srgbClr val="7030A0"/>
                    </a:solidFill>
                  </a:rPr>
                  <a:t>be performed at much lower power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.</a:t>
                </a:r>
              </a:p>
              <a:p>
                <a:endParaRPr lang="en-US" sz="2400" dirty="0">
                  <a:solidFill>
                    <a:srgbClr val="7030A0"/>
                  </a:solidFill>
                </a:endParaRPr>
              </a:p>
              <a:p>
                <a:r>
                  <a:rPr lang="en-US" sz="2400" dirty="0" smtClean="0">
                    <a:solidFill>
                      <a:srgbClr val="7030A0"/>
                    </a:solidFill>
                  </a:rPr>
                  <a:t>The </a:t>
                </a:r>
                <a:r>
                  <a:rPr lang="en-US" sz="2400" dirty="0">
                    <a:solidFill>
                      <a:srgbClr val="7030A0"/>
                    </a:solidFill>
                  </a:rPr>
                  <a:t>depolarizer shakes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a </a:t>
                </a:r>
                <a:r>
                  <a:rPr lang="en-US" sz="2400" dirty="0">
                    <a:solidFill>
                      <a:srgbClr val="7030A0"/>
                    </a:solidFill>
                  </a:rPr>
                  <a:t>beam in the vertical direction. It is undesirable to have any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oscillations </a:t>
                </a:r>
                <a:r>
                  <a:rPr lang="en-US" sz="2400" dirty="0">
                    <a:solidFill>
                      <a:srgbClr val="7030A0"/>
                    </a:solidFill>
                  </a:rPr>
                  <a:t>of the beams at the place of their collision.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This </a:t>
                </a:r>
                <a:r>
                  <a:rPr lang="en-US" sz="2400" dirty="0">
                    <a:solidFill>
                      <a:srgbClr val="7030A0"/>
                    </a:solidFill>
                  </a:rPr>
                  <a:t>requirement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can </a:t>
                </a:r>
                <a:r>
                  <a:rPr lang="en-US" sz="2400" dirty="0">
                    <a:solidFill>
                      <a:srgbClr val="7030A0"/>
                    </a:solidFill>
                  </a:rPr>
                  <a:t>satisfied only by the </a:t>
                </a:r>
                <a:r>
                  <a:rPr lang="en-US" sz="2400" dirty="0">
                    <a:solidFill>
                      <a:srgbClr val="FF0000"/>
                    </a:solidFill>
                  </a:rPr>
                  <a:t>local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orbit bump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, organized </a:t>
                </a:r>
                <a:r>
                  <a:rPr lang="en-US" sz="2400" dirty="0">
                    <a:solidFill>
                      <a:srgbClr val="7030A0"/>
                    </a:solidFill>
                  </a:rPr>
                  <a:t>by </a:t>
                </a:r>
                <a:r>
                  <a:rPr lang="en-US" sz="2400" dirty="0">
                    <a:solidFill>
                      <a:srgbClr val="FF0000"/>
                    </a:solidFill>
                  </a:rPr>
                  <a:t>two </a:t>
                </a:r>
                <a:r>
                  <a:rPr lang="en-US" sz="2400">
                    <a:solidFill>
                      <a:srgbClr val="FF0000"/>
                    </a:solidFill>
                  </a:rPr>
                  <a:t>synchronized </a:t>
                </a:r>
                <a:r>
                  <a:rPr lang="en-US" sz="2400" smtClean="0">
                    <a:solidFill>
                      <a:srgbClr val="FF0000"/>
                    </a:solidFill>
                  </a:rPr>
                  <a:t>AC-magnets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(</a:t>
                </a:r>
                <a:r>
                  <a:rPr lang="en-US" sz="2400" smtClean="0">
                    <a:solidFill>
                      <a:srgbClr val="FF0000"/>
                    </a:solidFill>
                  </a:rPr>
                  <a:t>beam shakers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).</a:t>
                </a:r>
                <a:endParaRPr lang="en-US" sz="2400" dirty="0" smtClean="0">
                  <a:solidFill>
                    <a:srgbClr val="7030A0"/>
                  </a:solidFill>
                </a:endParaRPr>
              </a:p>
              <a:p>
                <a:endParaRPr lang="en-US" sz="2400" dirty="0">
                  <a:solidFill>
                    <a:srgbClr val="7030A0"/>
                  </a:solidFill>
                </a:endParaRPr>
              </a:p>
              <a:p>
                <a:r>
                  <a:rPr lang="en-US" sz="2400" dirty="0" smtClean="0">
                    <a:solidFill>
                      <a:srgbClr val="7030A0"/>
                    </a:solidFill>
                  </a:rPr>
                  <a:t>Such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oscillating orbit bumps </a:t>
                </a:r>
                <a:r>
                  <a:rPr lang="en-US" sz="2400" dirty="0">
                    <a:solidFill>
                      <a:srgbClr val="7030A0"/>
                    </a:solidFill>
                  </a:rPr>
                  <a:t>could be realized in a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regular arc </a:t>
                </a:r>
                <a:r>
                  <a:rPr lang="en-US" sz="2400" dirty="0">
                    <a:solidFill>
                      <a:srgbClr val="7030A0"/>
                    </a:solidFill>
                  </a:rPr>
                  <a:t>lattice, where we have a phase advance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of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90</a:t>
                </a:r>
                <a:r>
                  <a:rPr lang="en-US" sz="2400" baseline="30000" smtClean="0">
                    <a:solidFill>
                      <a:srgbClr val="7030A0"/>
                    </a:solidFill>
                  </a:rPr>
                  <a:t>0</a:t>
                </a:r>
                <a:r>
                  <a:rPr lang="en-US" sz="2400">
                    <a:solidFill>
                      <a:srgbClr val="7030A0"/>
                    </a:solidFill>
                  </a:rPr>
                  <a:t>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per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FODO-cell</a:t>
                </a:r>
                <a:r>
                  <a:rPr lang="en-US" sz="2400" dirty="0">
                    <a:solidFill>
                      <a:srgbClr val="7030A0"/>
                    </a:solidFill>
                  </a:rPr>
                  <a:t>.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Bumps </a:t>
                </a:r>
                <a:r>
                  <a:rPr lang="en-US" sz="2400" dirty="0">
                    <a:solidFill>
                      <a:srgbClr val="7030A0"/>
                    </a:solidFill>
                  </a:rPr>
                  <a:t>can have 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both: </a:t>
                </a:r>
                <a:r>
                  <a:rPr lang="en-US" sz="2400" dirty="0">
                    <a:solidFill>
                      <a:srgbClr val="7030A0"/>
                    </a:solidFill>
                  </a:rPr>
                  <a:t>an </a:t>
                </a:r>
                <a:r>
                  <a:rPr lang="en-US" sz="2400">
                    <a:solidFill>
                      <a:srgbClr val="FF0000"/>
                    </a:solidFill>
                  </a:rPr>
                  <a:t>odd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or </a:t>
                </a:r>
                <a:r>
                  <a:rPr lang="en-US" sz="2400" dirty="0">
                    <a:solidFill>
                      <a:srgbClr val="7030A0"/>
                    </a:solidFill>
                  </a:rPr>
                  <a:t>an </a:t>
                </a:r>
                <a:r>
                  <a:rPr lang="en-US" sz="2400" dirty="0">
                    <a:solidFill>
                      <a:srgbClr val="FF0000"/>
                    </a:solidFill>
                  </a:rPr>
                  <a:t>even number of half-waves</a:t>
                </a:r>
                <a:r>
                  <a:rPr lang="en-US" sz="2400" dirty="0">
                    <a:solidFill>
                      <a:srgbClr val="7030A0"/>
                    </a:solidFill>
                  </a:rPr>
                  <a:t> between two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AC-dipoles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. </a:t>
                </a:r>
                <a:endParaRPr lang="en-US" sz="2400" dirty="0" smtClean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13" y="447675"/>
                <a:ext cx="11515740" cy="6001643"/>
              </a:xfrm>
              <a:prstGeom prst="rect">
                <a:avLst/>
              </a:prstGeom>
              <a:blipFill rotWithShape="0">
                <a:blip r:embed="rId2"/>
                <a:stretch>
                  <a:fillRect l="-794" t="-3553" r="-106" b="-13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9403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495396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Local vertical orbit bumps (spin rotators) in FCC-</a:t>
            </a:r>
            <a:r>
              <a:rPr lang="en-US" sz="3200" dirty="0" err="1" smtClean="0">
                <a:solidFill>
                  <a:srgbClr val="FF0000"/>
                </a:solidFill>
              </a:rPr>
              <a:t>ee</a:t>
            </a:r>
            <a:r>
              <a:rPr lang="en-US" sz="3200" dirty="0" smtClean="0">
                <a:solidFill>
                  <a:srgbClr val="FF0000"/>
                </a:solidFill>
              </a:rPr>
              <a:t> arc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Koop, Depolarizer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7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643857" y="3740587"/>
                <a:ext cx="6268282" cy="2584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At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45</a:t>
                </a:r>
                <a:r>
                  <a:rPr lang="en-US" sz="1600" dirty="0" smtClean="0"/>
                  <a:t> GeV a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 full-wave </a:t>
                </a:r>
                <a:r>
                  <a:rPr lang="en-US" sz="1600" dirty="0"/>
                  <a:t>spin rotator is </a:t>
                </a:r>
                <a:r>
                  <a:rPr lang="en-US" sz="1600" dirty="0" smtClean="0"/>
                  <a:t>about 50% more efficient (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w=0.000074</a:t>
                </a:r>
                <a:r>
                  <a:rPr lang="en-US" sz="1600" dirty="0" smtClean="0"/>
                  <a:t>) than a half-wave spin rotator (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w=0.000050</a:t>
                </a:r>
                <a:r>
                  <a:rPr lang="en-US" sz="1600" dirty="0" smtClean="0"/>
                  <a:t>).</a:t>
                </a:r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 smtClean="0"/>
                  <a:t>At </a:t>
                </a:r>
                <a:r>
                  <a:rPr lang="en-US" sz="1600" dirty="0">
                    <a:solidFill>
                      <a:srgbClr val="FF0000"/>
                    </a:solidFill>
                  </a:rPr>
                  <a:t>80</a:t>
                </a:r>
                <a:r>
                  <a:rPr lang="en-US" sz="1600" dirty="0"/>
                  <a:t> </a:t>
                </a:r>
                <a:r>
                  <a:rPr lang="en-US" sz="1600" dirty="0" smtClean="0"/>
                  <a:t>GeV, with the same kick angles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US" sz="1600" dirty="0" smtClean="0"/>
                  <a:t>, a half-wave spin rotator is about 45 times more effective than at 45 GeV. This is thanks to about 2 times larger spin rotation angle by the AC-kicks itself, </a:t>
                </a:r>
                <a:r>
                  <a:rPr lang="en-US" sz="1600" dirty="0"/>
                  <a:t>as well as </a:t>
                </a:r>
                <a:r>
                  <a:rPr lang="en-US" sz="1600" dirty="0" smtClean="0"/>
                  <a:t>larger spin rotation angles in the horizontal </a:t>
                </a:r>
                <a:r>
                  <a:rPr lang="en-US" sz="1600" dirty="0"/>
                  <a:t>bends</a:t>
                </a:r>
                <a:r>
                  <a:rPr lang="en-US" sz="1600" dirty="0" smtClean="0"/>
                  <a:t>.</a:t>
                </a:r>
              </a:p>
              <a:p>
                <a:endParaRPr lang="en-US" sz="1600" dirty="0"/>
              </a:p>
              <a:p>
                <a:r>
                  <a:rPr lang="en-US" sz="1600" dirty="0" smtClean="0"/>
                  <a:t>The forced oscillation amplitude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=±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1600" dirty="0" smtClean="0"/>
                  <a:t> is about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US" sz="1600" dirty="0" smtClean="0"/>
                  <a:t> mm inside the local orbit bump region and is kept zero outside. Shall prove the DA!</a:t>
                </a:r>
                <a:endParaRPr lang="ru-RU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857" y="3740587"/>
                <a:ext cx="6268282" cy="2584554"/>
              </a:xfrm>
              <a:prstGeom prst="rect">
                <a:avLst/>
              </a:prstGeom>
              <a:blipFill>
                <a:blip r:embed="rId2"/>
                <a:stretch>
                  <a:fillRect l="-584" t="-708" r="-1265" b="-21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44" y="509794"/>
            <a:ext cx="4910009" cy="31803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543" y="509793"/>
            <a:ext cx="5043751" cy="32122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09" y="3722015"/>
            <a:ext cx="4796653" cy="305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103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49539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Algorithm to calculate w for the local vertical orbit bumps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8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3877" y="1169838"/>
                <a:ext cx="11166944" cy="1711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 effective harmonic value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w</a:t>
                </a:r>
                <a:r>
                  <a:rPr lang="en-US" dirty="0" smtClean="0"/>
                  <a:t> of a local bump spin rotator is just a sum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 -  spin rotations by the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M</a:t>
                </a:r>
                <a:r>
                  <a:rPr lang="en-US" dirty="0" smtClean="0"/>
                  <a:t> kickers or quads around the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x</a:t>
                </a:r>
                <a:r>
                  <a:rPr lang="en-US" dirty="0" smtClean="0"/>
                  <a:t>-axis. </a:t>
                </a:r>
                <a:r>
                  <a:rPr lang="en-US" dirty="0"/>
                  <a:t>Each </a:t>
                </a:r>
                <a:r>
                  <a:rPr lang="en-US" dirty="0" smtClean="0"/>
                  <a:t>kick </a:t>
                </a:r>
                <a:r>
                  <a:rPr lang="en-US" dirty="0"/>
                  <a:t>is included in </a:t>
                </a:r>
                <a:r>
                  <a:rPr lang="en-US" dirty="0" smtClean="0"/>
                  <a:t>the</a:t>
                </a:r>
                <a:r>
                  <a:rPr lang="ru-RU" dirty="0" smtClean="0"/>
                  <a:t> </a:t>
                </a:r>
                <a:r>
                  <a:rPr lang="en-US" dirty="0" smtClean="0"/>
                  <a:t>final </a:t>
                </a:r>
                <a:r>
                  <a:rPr lang="en-US" dirty="0"/>
                  <a:t>sum with a weighting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dirty="0" smtClean="0"/>
                  <a:t> 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is a spin tune,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is the total horizontal bend angle starting from the first kick.  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77" y="1169838"/>
                <a:ext cx="11166944" cy="1711109"/>
              </a:xfrm>
              <a:prstGeom prst="rect">
                <a:avLst/>
              </a:prstGeom>
              <a:blipFill>
                <a:blip r:embed="rId2"/>
                <a:stretch>
                  <a:fillRect l="-437" t="-2135" r="-655" b="-46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6550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434490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rgbClr val="7030A0"/>
                </a:solidFill>
              </a:rPr>
              <a:t>Harmonic </a:t>
            </a:r>
            <a:r>
              <a:rPr lang="en-US" sz="3600" dirty="0" smtClean="0">
                <a:solidFill>
                  <a:srgbClr val="7030A0"/>
                </a:solidFill>
              </a:rPr>
              <a:t>value at </a:t>
            </a:r>
            <a:r>
              <a:rPr lang="en-US" sz="3600" dirty="0">
                <a:solidFill>
                  <a:srgbClr val="FF0000"/>
                </a:solidFill>
              </a:rPr>
              <a:t>Z </a:t>
            </a:r>
            <a:r>
              <a:rPr lang="en-US" sz="3600" dirty="0">
                <a:solidFill>
                  <a:srgbClr val="7030A0"/>
                </a:solidFill>
              </a:rPr>
              <a:t>and at </a:t>
            </a:r>
            <a:r>
              <a:rPr lang="en-US" sz="3600" dirty="0">
                <a:solidFill>
                  <a:srgbClr val="FF0000"/>
                </a:solidFill>
              </a:rPr>
              <a:t>W </a:t>
            </a:r>
            <a:r>
              <a:rPr lang="en-US" sz="3600" dirty="0" smtClean="0">
                <a:solidFill>
                  <a:srgbClr val="7030A0"/>
                </a:solidFill>
              </a:rPr>
              <a:t>versus the </a:t>
            </a:r>
            <a:r>
              <a:rPr lang="en-US" sz="3600" dirty="0" smtClean="0">
                <a:solidFill>
                  <a:srgbClr val="FF0000"/>
                </a:solidFill>
              </a:rPr>
              <a:t>number of half waves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Depolarizer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9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20" y="507076"/>
            <a:ext cx="5792235" cy="28512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2" y="3387437"/>
            <a:ext cx="5955633" cy="28969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22325" y="731520"/>
                <a:ext cx="5744094" cy="5594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A half-wave bump is the </a:t>
                </a:r>
                <a:r>
                  <a:rPr lang="en-US" sz="1600" dirty="0"/>
                  <a:t>shortest. </a:t>
                </a:r>
                <a:r>
                  <a:rPr lang="en-US" sz="1600" dirty="0" smtClean="0"/>
                  <a:t>Longer spin rotators </a:t>
                </a:r>
                <a:r>
                  <a:rPr lang="en-US" sz="1600" dirty="0"/>
                  <a:t>consisting of </a:t>
                </a:r>
                <a:r>
                  <a:rPr lang="en-US" sz="1600" dirty="0" smtClean="0"/>
                  <a:t>N 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π-bumps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could provide a greater value of the harmonic of the depolarizer. </a:t>
                </a:r>
                <a:r>
                  <a:rPr lang="en-US" sz="1600" dirty="0" smtClean="0"/>
                  <a:t>Their strength can be calculated as a sum of </a:t>
                </a:r>
                <a:r>
                  <a:rPr lang="en-US" sz="1600" dirty="0"/>
                  <a:t>geometric </a:t>
                </a:r>
                <a:r>
                  <a:rPr lang="en-US" sz="1600" dirty="0" smtClean="0"/>
                  <a:t>progression:</a:t>
                </a:r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(−</m:t>
                                  </m:r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16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  <m:r>
                                        <a:rPr lang="en-US" sz="160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∙∆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a:rPr lang="en-US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lang="en-US" sz="16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∙∆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 smtClean="0"/>
              </a:p>
              <a:p>
                <a:endParaRPr lang="en-US" sz="1600" dirty="0" smtClean="0"/>
              </a:p>
              <a:p>
                <a:r>
                  <a:rPr lang="en-US" sz="1600" dirty="0" smtClean="0"/>
                  <a:t>At </a:t>
                </a:r>
                <a:r>
                  <a:rPr lang="en-US" sz="1600" i="1" dirty="0" smtClean="0">
                    <a:solidFill>
                      <a:srgbClr val="FF0000"/>
                    </a:solidFill>
                  </a:rPr>
                  <a:t>Z</a:t>
                </a:r>
                <a:r>
                  <a:rPr lang="en-US" sz="1600" dirty="0" smtClean="0"/>
                  <a:t> the spin phase advance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∙∆</m:t>
                        </m:r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=1.655</m:t>
                    </m:r>
                  </m:oMath>
                </a14:m>
                <a:r>
                  <a:rPr lang="en-US" sz="1600" dirty="0" smtClean="0"/>
                  <a:t> per one half-wave bump is small and increase of </a:t>
                </a:r>
                <a:r>
                  <a:rPr lang="en-US" sz="1600" i="1" dirty="0" smtClean="0"/>
                  <a:t>N</a:t>
                </a:r>
                <a:r>
                  <a:rPr lang="en-US" sz="1600" dirty="0" smtClean="0"/>
                  <a:t> is not efficient.</a:t>
                </a:r>
              </a:p>
              <a:p>
                <a:endParaRPr lang="en-US" sz="1600" dirty="0"/>
              </a:p>
              <a:p>
                <a:r>
                  <a:rPr lang="en-US" sz="1600" dirty="0"/>
                  <a:t>On the contrary, </a:t>
                </a:r>
                <a:r>
                  <a:rPr lang="en-US" sz="1600" dirty="0" smtClean="0"/>
                  <a:t>at </a:t>
                </a:r>
                <a:r>
                  <a:rPr lang="en-US" sz="1600" i="1" dirty="0" smtClean="0">
                    <a:solidFill>
                      <a:srgbClr val="FF0000"/>
                    </a:solidFill>
                  </a:rPr>
                  <a:t>W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the spin phase advance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∙∆</m:t>
                        </m:r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2.918</m:t>
                    </m:r>
                  </m:oMath>
                </a14:m>
                <a:r>
                  <a:rPr lang="en-US" sz="1600" dirty="0"/>
                  <a:t> per one </a:t>
                </a:r>
                <a:r>
                  <a:rPr lang="en-US" sz="1600" dirty="0" smtClean="0"/>
                  <a:t>half-wave </a:t>
                </a:r>
                <a:r>
                  <a:rPr lang="en-US" sz="1600" dirty="0"/>
                  <a:t>arc section is </a:t>
                </a:r>
                <a:r>
                  <a:rPr lang="en-US" sz="1600" dirty="0" smtClean="0"/>
                  <a:t>close to its optimal value </a:t>
                </a:r>
                <a:r>
                  <a:rPr lang="el-GR" sz="1600" dirty="0" smtClean="0"/>
                  <a:t>π</a:t>
                </a:r>
                <a:r>
                  <a:rPr lang="en-US" sz="1600" dirty="0" smtClean="0"/>
                  <a:t>, </a:t>
                </a:r>
              </a:p>
              <a:p>
                <a:r>
                  <a:rPr lang="en-US" sz="1600" dirty="0" smtClean="0"/>
                  <a:t>and w grows almost linearly with increasing </a:t>
                </a:r>
                <a:r>
                  <a:rPr lang="en-US" sz="1600" i="1" dirty="0" smtClean="0"/>
                  <a:t>N</a:t>
                </a:r>
                <a:r>
                  <a:rPr lang="en-US" sz="1600" dirty="0" smtClean="0"/>
                  <a:t>. Its optimal value would be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N=14</a:t>
                </a:r>
                <a:r>
                  <a:rPr lang="en-US" sz="1600" dirty="0" smtClean="0"/>
                  <a:t>. Then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=2.2∙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1600" dirty="0" smtClean="0"/>
                  <a:t>  for kick angles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en-US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=±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1600" dirty="0" smtClean="0"/>
                  <a:t>.</a:t>
                </a:r>
              </a:p>
              <a:p>
                <a:endParaRPr lang="en-US" sz="1600" dirty="0"/>
              </a:p>
              <a:p>
                <a:r>
                  <a:rPr lang="en-US" sz="1600" dirty="0" smtClean="0"/>
                  <a:t>Remind: only two AC-magnets are needed for the whole N half-waves depolarizer!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endParaRPr lang="ru-RU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325" y="731520"/>
                <a:ext cx="5744094" cy="5594608"/>
              </a:xfrm>
              <a:prstGeom prst="rect">
                <a:avLst/>
              </a:prstGeom>
              <a:blipFill>
                <a:blip r:embed="rId4"/>
                <a:stretch>
                  <a:fillRect l="-637" t="-327" r="-10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663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3935</TotalTime>
  <Words>690</Words>
  <Application>Microsoft Office PowerPoint</Application>
  <PresentationFormat>Широкоэкранный</PresentationFormat>
  <Paragraphs>140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Тема Office</vt:lpstr>
      <vt:lpstr>Depolarizer Considerations Ivan Koop and Alexei Otboev BINP, 630090 Novosibirsk</vt:lpstr>
      <vt:lpstr>Outline</vt:lpstr>
      <vt:lpstr>Why traveling wave depolarizer, but not AC-solenoid?</vt:lpstr>
      <vt:lpstr>Baseline scenario for RDP:  slow frequency scan.</vt:lpstr>
      <vt:lpstr>RDP frequency sweeps with the increased ν_s=0.075</vt:lpstr>
      <vt:lpstr>Regular RDP procedure: the required depolarizer’s strength</vt:lpstr>
      <vt:lpstr>Local vertical orbit bumps (spin rotators) in FCC-ee arc</vt:lpstr>
      <vt:lpstr>Algorithm to calculate w for the local vertical orbit bumps</vt:lpstr>
      <vt:lpstr>Harmonic value at Z and at W versus the number of half waves</vt:lpstr>
      <vt:lpstr>Depolarizer parameters for RDP of a single bunch</vt:lpstr>
      <vt:lpstr>Depolarizer parameters for free precession mode at Z</vt:lpstr>
      <vt:lpstr>Parameters for continuous depolarization of the colliding bunches</vt:lpstr>
      <vt:lpstr>Discussion of results</vt:lpstr>
    </vt:vector>
  </TitlesOfParts>
  <Company>BINP SB RAS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bump depolarizer Ivan Koop and Alexei Otboev BINP, 630090 Novosibirsk</dc:title>
  <dc:creator>BINP User</dc:creator>
  <cp:lastModifiedBy>Ivan</cp:lastModifiedBy>
  <cp:revision>143</cp:revision>
  <dcterms:created xsi:type="dcterms:W3CDTF">2023-03-31T03:20:15Z</dcterms:created>
  <dcterms:modified xsi:type="dcterms:W3CDTF">2023-11-16T14:20:05Z</dcterms:modified>
</cp:coreProperties>
</file>