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5"/>
  </p:notesMasterIdLst>
  <p:sldIdLst>
    <p:sldId id="256" r:id="rId2"/>
    <p:sldId id="499" r:id="rId3"/>
    <p:sldId id="446" r:id="rId4"/>
    <p:sldId id="511" r:id="rId5"/>
    <p:sldId id="512" r:id="rId6"/>
    <p:sldId id="510" r:id="rId7"/>
    <p:sldId id="514" r:id="rId8"/>
    <p:sldId id="515" r:id="rId9"/>
    <p:sldId id="516" r:id="rId10"/>
    <p:sldId id="517" r:id="rId11"/>
    <p:sldId id="518" r:id="rId12"/>
    <p:sldId id="519" r:id="rId13"/>
    <p:sldId id="509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83"/>
    <p:restoredTop sz="94631"/>
  </p:normalViewPr>
  <p:slideViewPr>
    <p:cSldViewPr snapToGrid="0" snapToObjects="1">
      <p:cViewPr varScale="1">
        <p:scale>
          <a:sx n="139" d="100"/>
          <a:sy n="139" d="100"/>
        </p:scale>
        <p:origin x="13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5651F-A0A0-324C-B3AB-F519BDD94ED9}" type="datetimeFigureOut">
              <a:rPr lang="en-GB" smtClean="0"/>
              <a:t>10/11/2023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01DB0-9749-9547-8C49-BEF4CEEFF9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081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831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11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213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744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D8C2A6F-0513-674E-87D6-A38268BE63A2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618DF27-C47A-2A45-89A0-FCCC77CB6E4F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44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8950" y="1020416"/>
            <a:ext cx="5896389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4C8286A-03E0-6D49-9D42-D4B8C72EB5E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18662" y="1020416"/>
            <a:ext cx="2693504" cy="526304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9B271C5-42D8-D24B-A4B3-320DFCBB4F3E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EF0E9747-688D-EA40-9495-E0B56C4A73A2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324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038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8C2A1692-A79C-F94D-8071-0A66ED90799B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3F2EE1EE-8D6D-4346-B9F2-3EAAE932E151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41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323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51A2E35D-BD29-AB44-B3A6-E75904B7FD5D}"/>
              </a:ext>
            </a:extLst>
          </p:cNvPr>
          <p:cNvCxnSpPr/>
          <p:nvPr userDrawn="1"/>
        </p:nvCxnSpPr>
        <p:spPr>
          <a:xfrm>
            <a:off x="747918" y="874643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37E9A2E-0DEB-A24D-AE54-2E7394B85E80}"/>
              </a:ext>
            </a:extLst>
          </p:cNvPr>
          <p:cNvCxnSpPr/>
          <p:nvPr userDrawn="1"/>
        </p:nvCxnSpPr>
        <p:spPr>
          <a:xfrm>
            <a:off x="747918" y="927652"/>
            <a:ext cx="3943350" cy="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077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4544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407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986FFEB-5D0A-984F-A179-F9468CD8B4F8}"/>
              </a:ext>
            </a:extLst>
          </p:cNvPr>
          <p:cNvSpPr/>
          <p:nvPr userDrawn="1"/>
        </p:nvSpPr>
        <p:spPr>
          <a:xfrm>
            <a:off x="0" y="6445799"/>
            <a:ext cx="9144000" cy="49171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700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95000"/>
                </a:schemeClr>
              </a:gs>
              <a:gs pos="62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095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362" y="6445800"/>
            <a:ext cx="1130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16/11/2023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9226" y="6445802"/>
            <a:ext cx="5744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fr-FR"/>
              <a:t>FCC-ee polarimeters – some studies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9696" y="6445801"/>
            <a:ext cx="10113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</a:lstStyle>
          <a:p>
            <a:fld id="{6324D5D7-7619-544E-85E6-FE67B0DC27B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760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70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u="none" kern="1200" baseline="0">
          <a:solidFill>
            <a:schemeClr val="accent3">
              <a:lumMod val="75000"/>
            </a:schemeClr>
          </a:solidFill>
          <a:uFill>
            <a:solidFill>
              <a:schemeClr val="accent2">
                <a:lumMod val="75000"/>
              </a:schemeClr>
            </a:solidFill>
          </a:u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B4E66E-AC24-3A41-A158-340D5290EC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1122363"/>
            <a:ext cx="8016073" cy="2387600"/>
          </a:xfrm>
        </p:spPr>
        <p:txBody>
          <a:bodyPr>
            <a:normAutofit/>
          </a:bodyPr>
          <a:lstStyle/>
          <a:p>
            <a:r>
              <a:rPr lang="fr-FR" sz="3600" dirty="0"/>
              <a:t>FCC-</a:t>
            </a:r>
            <a:r>
              <a:rPr lang="fr-FR" sz="3600" dirty="0" err="1"/>
              <a:t>ee</a:t>
            </a:r>
            <a:r>
              <a:rPr lang="fr-FR" sz="3600" dirty="0"/>
              <a:t> </a:t>
            </a:r>
            <a:r>
              <a:rPr lang="fr-FR" sz="3600" dirty="0" err="1"/>
              <a:t>polarimeters</a:t>
            </a:r>
            <a:r>
              <a:rPr lang="fr-FR" sz="3600" dirty="0"/>
              <a:t>:</a:t>
            </a:r>
            <a:br>
              <a:rPr lang="fr-FR" sz="3600" dirty="0"/>
            </a:br>
            <a:r>
              <a:rPr lang="fr-FR" sz="3600" dirty="0" err="1"/>
              <a:t>some</a:t>
            </a:r>
            <a:r>
              <a:rPr lang="fr-FR" sz="3600" dirty="0"/>
              <a:t> </a:t>
            </a:r>
            <a:r>
              <a:rPr lang="fr-FR" sz="3600" dirty="0" err="1"/>
              <a:t>studies</a:t>
            </a:r>
            <a:endParaRPr lang="fr-FR" sz="36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906DFE7-C6C8-C048-A97F-EA49E143AE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908317"/>
          </a:xfrm>
        </p:spPr>
        <p:txBody>
          <a:bodyPr>
            <a:normAutofit fontScale="70000" lnSpcReduction="20000"/>
          </a:bodyPr>
          <a:lstStyle/>
          <a:p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Aurélien MARTENS (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IJCLab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Orsay)</a:t>
            </a:r>
          </a:p>
          <a:p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With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many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insights and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lenghty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discussions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with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Nickolai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Muchnoi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With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a bit of help of Santiago Martinez </a:t>
            </a:r>
            <a:r>
              <a:rPr lang="fr-FR" dirty="0" err="1">
                <a:solidFill>
                  <a:schemeClr val="accent6">
                    <a:lumMod val="75000"/>
                  </a:schemeClr>
                </a:solidFill>
              </a:rPr>
              <a:t>Saenz</a:t>
            </a:r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 (UNAL Bogota)</a:t>
            </a:r>
          </a:p>
          <a:p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0C11A30-F087-DD48-90DA-D222F7DB6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EBC8E6C-4EC3-5F43-A325-E90D3193E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FCC-</a:t>
            </a:r>
            <a:r>
              <a:rPr lang="fr-FR" dirty="0" err="1"/>
              <a:t>ee</a:t>
            </a:r>
            <a:r>
              <a:rPr lang="fr-FR" dirty="0"/>
              <a:t> </a:t>
            </a:r>
            <a:r>
              <a:rPr lang="fr-FR" dirty="0" err="1"/>
              <a:t>polarimeters</a:t>
            </a:r>
            <a:r>
              <a:rPr lang="fr-FR" dirty="0"/>
              <a:t> – </a:t>
            </a:r>
            <a:r>
              <a:rPr lang="fr-FR" dirty="0" err="1"/>
              <a:t>some</a:t>
            </a:r>
            <a:r>
              <a:rPr lang="fr-FR" dirty="0"/>
              <a:t> </a:t>
            </a:r>
            <a:r>
              <a:rPr lang="fr-FR" dirty="0" err="1"/>
              <a:t>studies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2E298D-33BF-214F-8FE8-7EDD31FA5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505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>
            <a:extLst>
              <a:ext uri="{FF2B5EF4-FFF2-40B4-BE49-F238E27FC236}">
                <a16:creationId xmlns:a16="http://schemas.microsoft.com/office/drawing/2014/main" id="{F4566B4D-B74F-9745-9D7A-1CCE46C3A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543" y="1824158"/>
            <a:ext cx="6326873" cy="372908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F5C2BE3B-6474-534F-AB33-AF2EB21A5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Preliminary study of pixel size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FCD31B6-E199-0B45-9B89-32A8154FF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5E9AB6-7F08-2349-A4D6-0FD369315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7F9B8C5-65D8-DF4B-8377-5C6FF71F7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10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1BC9A55-5BF9-054B-9933-EB6ACF19A2AE}"/>
              </a:ext>
            </a:extLst>
          </p:cNvPr>
          <p:cNvSpPr txBox="1"/>
          <p:nvPr/>
        </p:nvSpPr>
        <p:spPr>
          <a:xfrm>
            <a:off x="342452" y="1045330"/>
            <a:ext cx="83169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A </a:t>
            </a:r>
            <a:r>
              <a:rPr lang="fr-FR" dirty="0" err="1"/>
              <a:t>toy</a:t>
            </a:r>
            <a:r>
              <a:rPr lang="fr-FR" dirty="0"/>
              <a:t> </a:t>
            </a:r>
            <a:r>
              <a:rPr lang="fr-FR" dirty="0" err="1"/>
              <a:t>MonteCarlo</a:t>
            </a:r>
            <a:r>
              <a:rPr lang="fr-FR" dirty="0"/>
              <a:t> </a:t>
            </a:r>
            <a:r>
              <a:rPr lang="fr-FR" dirty="0" err="1"/>
              <a:t>procedure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applied</a:t>
            </a:r>
            <a:r>
              <a:rPr lang="fr-FR" dirty="0"/>
              <a:t> (100 </a:t>
            </a:r>
            <a:r>
              <a:rPr lang="fr-FR" dirty="0" err="1"/>
              <a:t>experiments</a:t>
            </a:r>
            <a:r>
              <a:rPr lang="fr-FR" dirty="0"/>
              <a:t>, 10</a:t>
            </a:r>
            <a:r>
              <a:rPr lang="fr-FR" baseline="30000" dirty="0"/>
              <a:t>8</a:t>
            </a:r>
            <a:r>
              <a:rPr lang="fr-FR" dirty="0"/>
              <a:t> </a:t>
            </a:r>
            <a:r>
              <a:rPr lang="fr-FR" dirty="0" err="1"/>
              <a:t>events</a:t>
            </a:r>
            <a:r>
              <a:rPr lang="fr-FR" dirty="0"/>
              <a:t> </a:t>
            </a:r>
            <a:r>
              <a:rPr lang="fr-FR" dirty="0" err="1"/>
              <a:t>each</a:t>
            </a:r>
            <a:r>
              <a:rPr lang="fr-FR" dirty="0"/>
              <a:t>)</a:t>
            </a:r>
          </a:p>
          <a:p>
            <a:r>
              <a:rPr lang="fr-FR" dirty="0"/>
              <a:t>Fit </a:t>
            </a:r>
            <a:r>
              <a:rPr lang="fr-FR" dirty="0" err="1"/>
              <a:t>results</a:t>
            </a:r>
            <a:r>
              <a:rPr lang="fr-FR" dirty="0"/>
              <a:t> for few </a:t>
            </a:r>
            <a:r>
              <a:rPr lang="fr-FR" dirty="0" err="1"/>
              <a:t>different</a:t>
            </a:r>
            <a:r>
              <a:rPr lang="fr-FR" dirty="0"/>
              <a:t> pixel sizes</a:t>
            </a:r>
            <a:endParaRPr lang="en-GB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4DAEDFB-6EBB-334E-901E-0CC48FC28166}"/>
              </a:ext>
            </a:extLst>
          </p:cNvPr>
          <p:cNvSpPr txBox="1"/>
          <p:nvPr/>
        </p:nvSpPr>
        <p:spPr>
          <a:xfrm rot="16200000">
            <a:off x="-1126027" y="3392090"/>
            <a:ext cx="2936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Extracted beam energy [GeV]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6167F98-4868-FA45-B02F-0188A5F6631B}"/>
              </a:ext>
            </a:extLst>
          </p:cNvPr>
          <p:cNvSpPr txBox="1"/>
          <p:nvPr/>
        </p:nvSpPr>
        <p:spPr>
          <a:xfrm>
            <a:off x="1632413" y="5259452"/>
            <a:ext cx="4626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Npixel</a:t>
            </a:r>
            <a:r>
              <a:rPr lang="en-GB" dirty="0"/>
              <a:t> in horizontal direction, electron detector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D4C0BFB-61B1-1F48-B510-4574BFD87B66}"/>
              </a:ext>
            </a:extLst>
          </p:cNvPr>
          <p:cNvSpPr txBox="1"/>
          <p:nvPr/>
        </p:nvSpPr>
        <p:spPr>
          <a:xfrm>
            <a:off x="2834640" y="1998760"/>
            <a:ext cx="55837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Dot: average of fit central values</a:t>
            </a:r>
          </a:p>
          <a:p>
            <a:r>
              <a:rPr lang="en-GB" dirty="0"/>
              <a:t>Grey band: average of single fit uncertainties</a:t>
            </a:r>
          </a:p>
          <a:p>
            <a:r>
              <a:rPr lang="en-GB" dirty="0"/>
              <a:t>Black line: std of fit central values</a:t>
            </a:r>
          </a:p>
          <a:p>
            <a:r>
              <a:rPr lang="en-GB" dirty="0"/>
              <a:t>Black box: stat uncertainty on average of fit central values</a:t>
            </a:r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A628AB7E-02FB-E54D-A21E-012AFBB9CB47}"/>
              </a:ext>
            </a:extLst>
          </p:cNvPr>
          <p:cNvCxnSpPr>
            <a:cxnSpLocks/>
          </p:cNvCxnSpPr>
          <p:nvPr/>
        </p:nvCxnSpPr>
        <p:spPr>
          <a:xfrm flipH="1">
            <a:off x="1106671" y="3199089"/>
            <a:ext cx="329768" cy="2707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627D9D8E-8298-824F-8B15-D777102F5132}"/>
              </a:ext>
            </a:extLst>
          </p:cNvPr>
          <p:cNvSpPr txBox="1"/>
          <p:nvPr/>
        </p:nvSpPr>
        <p:spPr>
          <a:xfrm>
            <a:off x="63362" y="5907024"/>
            <a:ext cx="37763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Biased extrapolation of the ‘beam’ position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269750C0-8A9C-F44C-9D29-F7743559471C}"/>
              </a:ext>
            </a:extLst>
          </p:cNvPr>
          <p:cNvCxnSpPr>
            <a:cxnSpLocks/>
          </p:cNvCxnSpPr>
          <p:nvPr/>
        </p:nvCxnSpPr>
        <p:spPr>
          <a:xfrm>
            <a:off x="6025896" y="4106353"/>
            <a:ext cx="731520" cy="16364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5058ADDA-1941-E44A-B5E8-28C97D623939}"/>
              </a:ext>
            </a:extLst>
          </p:cNvPr>
          <p:cNvSpPr txBox="1"/>
          <p:nvPr/>
        </p:nvSpPr>
        <p:spPr>
          <a:xfrm>
            <a:off x="4572000" y="5651818"/>
            <a:ext cx="44490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The fit ellipse gets larger &amp; the beam spread gets smaller </a:t>
            </a:r>
            <a:r>
              <a:rPr lang="en-GB" sz="1600" dirty="0">
                <a:sym typeface="Wingdings" pitchFamily="2" charset="2"/>
              </a:rPr>
              <a:t> likely inconsistency between model and data (some approx. made for the fit)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28472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24">
            <a:extLst>
              <a:ext uri="{FF2B5EF4-FFF2-40B4-BE49-F238E27FC236}">
                <a16:creationId xmlns:a16="http://schemas.microsoft.com/office/drawing/2014/main" id="{0F5347AC-0ACD-CB48-81DD-FD8D7B144F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055" y="1137914"/>
            <a:ext cx="4266999" cy="2514986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4AB468D4-B4C0-F74A-A309-74D862C74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9539" y="3468011"/>
            <a:ext cx="4381031" cy="258219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7EC6830-1E22-CE4B-B5DE-75B85C59F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Preliminary study of pixel size (2)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5ECADC-5378-B246-9F44-D1B6D768C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A28028-2664-304F-AF1A-AC969895B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B6DF08-A60D-CC48-A40C-763B46657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11</a:t>
            </a:fld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9F0E000-5268-AC43-96C3-0AE0C60755B1}"/>
              </a:ext>
            </a:extLst>
          </p:cNvPr>
          <p:cNvSpPr txBox="1"/>
          <p:nvPr/>
        </p:nvSpPr>
        <p:spPr>
          <a:xfrm>
            <a:off x="852599" y="1199249"/>
            <a:ext cx="181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Electron detector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BC65967-BDFB-F147-87D8-42E96DD9A6B4}"/>
              </a:ext>
            </a:extLst>
          </p:cNvPr>
          <p:cNvSpPr txBox="1"/>
          <p:nvPr/>
        </p:nvSpPr>
        <p:spPr>
          <a:xfrm>
            <a:off x="4982639" y="3831039"/>
            <a:ext cx="2146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Long. Polar electrons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94B02F5-1FE9-5446-93B9-6F1CBAB1F762}"/>
              </a:ext>
            </a:extLst>
          </p:cNvPr>
          <p:cNvSpPr txBox="1"/>
          <p:nvPr/>
        </p:nvSpPr>
        <p:spPr>
          <a:xfrm>
            <a:off x="5157216" y="1138028"/>
            <a:ext cx="2088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Vert. Polar electrons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F4BD2DD-4B80-A94C-96AE-8B5F4B1CEA2D}"/>
              </a:ext>
            </a:extLst>
          </p:cNvPr>
          <p:cNvSpPr txBox="1"/>
          <p:nvPr/>
        </p:nvSpPr>
        <p:spPr>
          <a:xfrm>
            <a:off x="1124057" y="2596782"/>
            <a:ext cx="26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Laser Stokes parameter S1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23FD736-B42F-0A40-9118-90D3A93EDDB4}"/>
              </a:ext>
            </a:extLst>
          </p:cNvPr>
          <p:cNvSpPr txBox="1"/>
          <p:nvPr/>
        </p:nvSpPr>
        <p:spPr>
          <a:xfrm>
            <a:off x="4982638" y="6015249"/>
            <a:ext cx="3578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Bias (~5-6 10</a:t>
            </a:r>
            <a:r>
              <a:rPr lang="en-GB" baseline="30000" dirty="0"/>
              <a:t>-4</a:t>
            </a:r>
            <a:r>
              <a:rPr lang="en-GB" dirty="0"/>
              <a:t>) increases with </a:t>
            </a:r>
            <a:r>
              <a:rPr lang="en-GB" dirty="0" err="1"/>
              <a:t>Npix</a:t>
            </a:r>
            <a:r>
              <a:rPr lang="en-GB" dirty="0"/>
              <a:t>.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24FB7B9-A001-0B41-A0A4-0B77F29D5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45" y="2966114"/>
            <a:ext cx="4343400" cy="256001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DE10CCB8-4257-1346-A93D-F1A6B2EBFD2F}"/>
              </a:ext>
            </a:extLst>
          </p:cNvPr>
          <p:cNvSpPr txBox="1"/>
          <p:nvPr/>
        </p:nvSpPr>
        <p:spPr>
          <a:xfrm>
            <a:off x="136318" y="5296791"/>
            <a:ext cx="4626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Npixel</a:t>
            </a:r>
            <a:r>
              <a:rPr lang="en-GB" dirty="0"/>
              <a:t> in horizontal direction, electron detector</a:t>
            </a:r>
          </a:p>
        </p:txBody>
      </p:sp>
    </p:spTree>
    <p:extLst>
      <p:ext uri="{BB962C8B-B14F-4D97-AF65-F5344CB8AC3E}">
        <p14:creationId xmlns:p14="http://schemas.microsoft.com/office/powerpoint/2010/main" val="3986818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Image 35">
            <a:extLst>
              <a:ext uri="{FF2B5EF4-FFF2-40B4-BE49-F238E27FC236}">
                <a16:creationId xmlns:a16="http://schemas.microsoft.com/office/drawing/2014/main" id="{4CBF1873-5398-1D41-9400-71E95D1DF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6958" y="989216"/>
            <a:ext cx="3777012" cy="2226186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4A04CDF3-4D32-904A-8808-83174E914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0763" y="3481237"/>
            <a:ext cx="4152218" cy="2447334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5E077CFF-658D-2542-BD29-5A745648EC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034819"/>
            <a:ext cx="3544149" cy="2088936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B4D1FE2A-D15A-2440-9251-C3354743F1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200" y="1635184"/>
            <a:ext cx="3094949" cy="182417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7EC6830-1E22-CE4B-B5DE-75B85C59F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Preliminary study of pixel size (3)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5ECADC-5378-B246-9F44-D1B6D768C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5A28028-2664-304F-AF1A-AC969895B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B6DF08-A60D-CC48-A40C-763B46657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12</a:t>
            </a:fld>
            <a:endParaRPr lang="fr-FR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9F0E000-5268-AC43-96C3-0AE0C60755B1}"/>
              </a:ext>
            </a:extLst>
          </p:cNvPr>
          <p:cNvSpPr txBox="1"/>
          <p:nvPr/>
        </p:nvSpPr>
        <p:spPr>
          <a:xfrm>
            <a:off x="852599" y="1199249"/>
            <a:ext cx="1718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Photon detector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BC65967-BDFB-F147-87D8-42E96DD9A6B4}"/>
              </a:ext>
            </a:extLst>
          </p:cNvPr>
          <p:cNvSpPr txBox="1"/>
          <p:nvPr/>
        </p:nvSpPr>
        <p:spPr>
          <a:xfrm>
            <a:off x="5357621" y="3800177"/>
            <a:ext cx="2146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Long. Polar electrons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94B02F5-1FE9-5446-93B9-6F1CBAB1F762}"/>
              </a:ext>
            </a:extLst>
          </p:cNvPr>
          <p:cNvSpPr txBox="1"/>
          <p:nvPr/>
        </p:nvSpPr>
        <p:spPr>
          <a:xfrm>
            <a:off x="5317760" y="1124029"/>
            <a:ext cx="2088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Vert. Polar electrons</a:t>
            </a:r>
          </a:p>
          <a:p>
            <a:r>
              <a:rPr lang="en-GB" dirty="0"/>
              <a:t>(similar for </a:t>
            </a:r>
            <a:r>
              <a:rPr lang="en-GB" dirty="0" err="1"/>
              <a:t>Horiz</a:t>
            </a:r>
            <a:r>
              <a:rPr lang="en-GB" dirty="0"/>
              <a:t>.)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F4BD2DD-4B80-A94C-96AE-8B5F4B1CEA2D}"/>
              </a:ext>
            </a:extLst>
          </p:cNvPr>
          <p:cNvSpPr txBox="1"/>
          <p:nvPr/>
        </p:nvSpPr>
        <p:spPr>
          <a:xfrm>
            <a:off x="1020030" y="1840161"/>
            <a:ext cx="26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Laser Stokes parameter S1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23FD736-B42F-0A40-9118-90D3A93EDDB4}"/>
              </a:ext>
            </a:extLst>
          </p:cNvPr>
          <p:cNvSpPr txBox="1"/>
          <p:nvPr/>
        </p:nvSpPr>
        <p:spPr>
          <a:xfrm>
            <a:off x="4991782" y="5846543"/>
            <a:ext cx="2045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More stable results.</a:t>
            </a:r>
          </a:p>
          <a:p>
            <a:r>
              <a:rPr lang="en-GB" dirty="0"/>
              <a:t>Bias ~5 10</a:t>
            </a:r>
            <a:r>
              <a:rPr lang="en-GB" baseline="30000" dirty="0"/>
              <a:t>-4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DFEDCDC-D303-8449-8C20-DA9ADDF43681}"/>
              </a:ext>
            </a:extLst>
          </p:cNvPr>
          <p:cNvSpPr txBox="1"/>
          <p:nvPr/>
        </p:nvSpPr>
        <p:spPr>
          <a:xfrm>
            <a:off x="628650" y="4115386"/>
            <a:ext cx="3157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Laser Stokes parameter S2 (45°)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BB99D70-D3AA-ED44-AA7A-CC0B62CE7A1D}"/>
              </a:ext>
            </a:extLst>
          </p:cNvPr>
          <p:cNvSpPr txBox="1"/>
          <p:nvPr/>
        </p:nvSpPr>
        <p:spPr>
          <a:xfrm>
            <a:off x="25490" y="3215402"/>
            <a:ext cx="4075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Large bias</a:t>
            </a:r>
          </a:p>
          <a:p>
            <a:r>
              <a:rPr lang="en-GB" sz="1400" dirty="0">
                <a:sym typeface="Wingdings" pitchFamily="2" charset="2"/>
              </a:rPr>
              <a:t> Difficult extraction due to horizontal beam size</a:t>
            </a:r>
            <a:endParaRPr lang="en-GB" sz="1400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EBB1639-8D8C-6448-B65A-84D4661B0D2D}"/>
              </a:ext>
            </a:extLst>
          </p:cNvPr>
          <p:cNvSpPr txBox="1"/>
          <p:nvPr/>
        </p:nvSpPr>
        <p:spPr>
          <a:xfrm>
            <a:off x="1118958" y="3263171"/>
            <a:ext cx="3075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Npixel</a:t>
            </a:r>
            <a:r>
              <a:rPr lang="en-GB" sz="1200" dirty="0"/>
              <a:t> in horizontal direction, photon detector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1FE37B44-135C-A047-8CE9-CBB349B1A2D5}"/>
              </a:ext>
            </a:extLst>
          </p:cNvPr>
          <p:cNvSpPr txBox="1"/>
          <p:nvPr/>
        </p:nvSpPr>
        <p:spPr>
          <a:xfrm>
            <a:off x="628650" y="6041684"/>
            <a:ext cx="3075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Npixel</a:t>
            </a:r>
            <a:r>
              <a:rPr lang="en-GB" sz="1200" dirty="0"/>
              <a:t> in horizontal direction, photon detector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891201C-1C44-F648-8812-FC101D3852CF}"/>
              </a:ext>
            </a:extLst>
          </p:cNvPr>
          <p:cNvSpPr txBox="1"/>
          <p:nvPr/>
        </p:nvSpPr>
        <p:spPr>
          <a:xfrm>
            <a:off x="4892877" y="3286266"/>
            <a:ext cx="3075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/>
              <a:t>Npixel</a:t>
            </a:r>
            <a:r>
              <a:rPr lang="en-GB" sz="1200" dirty="0"/>
              <a:t> in horizontal direction, photon detector</a:t>
            </a:r>
          </a:p>
        </p:txBody>
      </p:sp>
    </p:spTree>
    <p:extLst>
      <p:ext uri="{BB962C8B-B14F-4D97-AF65-F5344CB8AC3E}">
        <p14:creationId xmlns:p14="http://schemas.microsoft.com/office/powerpoint/2010/main" val="574099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413F00-58F0-7645-A661-86B1B5500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Conclusion/prospects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3E064D-CED2-7E47-91AB-7157C23C9D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212782"/>
            <a:ext cx="7886700" cy="5105722"/>
          </a:xfrm>
        </p:spPr>
        <p:txBody>
          <a:bodyPr>
            <a:normAutofit fontScale="77500" lnSpcReduction="20000"/>
          </a:bodyPr>
          <a:lstStyle/>
          <a:p>
            <a:r>
              <a:rPr lang="fr-FR" dirty="0"/>
              <a:t>Few </a:t>
            </a:r>
            <a:r>
              <a:rPr lang="fr-FR" dirty="0" err="1"/>
              <a:t>small</a:t>
            </a:r>
            <a:r>
              <a:rPr lang="fr-FR" dirty="0"/>
              <a:t> </a:t>
            </a:r>
            <a:r>
              <a:rPr lang="fr-FR" dirty="0" err="1"/>
              <a:t>improvements</a:t>
            </a:r>
            <a:r>
              <a:rPr lang="fr-FR" dirty="0"/>
              <a:t> on the </a:t>
            </a:r>
            <a:r>
              <a:rPr lang="fr-FR" dirty="0" err="1"/>
              <a:t>energy</a:t>
            </a:r>
            <a:r>
              <a:rPr lang="fr-FR" dirty="0"/>
              <a:t> extraction </a:t>
            </a:r>
            <a:r>
              <a:rPr lang="fr-FR" dirty="0" err="1"/>
              <a:t>since</a:t>
            </a:r>
            <a:r>
              <a:rPr lang="fr-FR" dirty="0"/>
              <a:t> </a:t>
            </a:r>
            <a:r>
              <a:rPr lang="fr-FR" dirty="0" err="1"/>
              <a:t>Nickolai’s</a:t>
            </a:r>
            <a:r>
              <a:rPr lang="fr-FR" dirty="0"/>
              <a:t> </a:t>
            </a:r>
            <a:r>
              <a:rPr lang="fr-FR" dirty="0" err="1"/>
              <a:t>paper</a:t>
            </a:r>
            <a:endParaRPr lang="fr-FR" dirty="0"/>
          </a:p>
          <a:p>
            <a:r>
              <a:rPr lang="fr-FR" dirty="0"/>
              <a:t>First inputs on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tolerancing</a:t>
            </a:r>
            <a:endParaRPr lang="fr-FR" dirty="0"/>
          </a:p>
          <a:p>
            <a:pPr lvl="1"/>
            <a:r>
              <a:rPr lang="fr-FR" dirty="0">
                <a:solidFill>
                  <a:srgbClr val="C00000"/>
                </a:solidFill>
              </a:rPr>
              <a:t>Feedback </a:t>
            </a:r>
            <a:r>
              <a:rPr lang="fr-FR" dirty="0" err="1">
                <a:solidFill>
                  <a:srgbClr val="C00000"/>
                </a:solidFill>
              </a:rPr>
              <a:t>from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magnetic</a:t>
            </a:r>
            <a:r>
              <a:rPr lang="fr-FR" dirty="0">
                <a:solidFill>
                  <a:srgbClr val="C00000"/>
                </a:solidFill>
              </a:rPr>
              <a:t> group </a:t>
            </a:r>
            <a:r>
              <a:rPr lang="fr-FR" dirty="0" err="1">
                <a:solidFill>
                  <a:srgbClr val="C00000"/>
                </a:solidFill>
              </a:rPr>
              <a:t>is</a:t>
            </a:r>
            <a:r>
              <a:rPr lang="fr-FR" dirty="0">
                <a:solidFill>
                  <a:srgbClr val="C00000"/>
                </a:solidFill>
              </a:rPr>
              <a:t> </a:t>
            </a:r>
            <a:r>
              <a:rPr lang="fr-FR" dirty="0" err="1">
                <a:solidFill>
                  <a:srgbClr val="C00000"/>
                </a:solidFill>
              </a:rPr>
              <a:t>welcome</a:t>
            </a:r>
            <a:endParaRPr lang="fr-FR" dirty="0">
              <a:solidFill>
                <a:srgbClr val="C00000"/>
              </a:solidFill>
            </a:endParaRPr>
          </a:p>
          <a:p>
            <a:pPr lvl="2"/>
            <a:r>
              <a:rPr lang="fr-FR" dirty="0"/>
              <a:t>Are </a:t>
            </a:r>
            <a:r>
              <a:rPr lang="fr-FR" dirty="0" err="1"/>
              <a:t>proposed</a:t>
            </a:r>
            <a:r>
              <a:rPr lang="fr-FR" dirty="0"/>
              <a:t> </a:t>
            </a:r>
            <a:r>
              <a:rPr lang="fr-FR" dirty="0" err="1"/>
              <a:t>tolerances</a:t>
            </a:r>
            <a:r>
              <a:rPr lang="fr-FR" dirty="0"/>
              <a:t> acceptable ?</a:t>
            </a:r>
          </a:p>
          <a:p>
            <a:pPr lvl="1"/>
            <a:r>
              <a:rPr lang="fr-FR" dirty="0"/>
              <a:t>longer </a:t>
            </a:r>
            <a:r>
              <a:rPr lang="fr-FR" dirty="0" err="1"/>
              <a:t>term</a:t>
            </a:r>
            <a:r>
              <a:rPr lang="fr-FR" dirty="0"/>
              <a:t> </a:t>
            </a:r>
            <a:r>
              <a:rPr lang="fr-FR" dirty="0" err="1"/>
              <a:t>task</a:t>
            </a:r>
            <a:r>
              <a:rPr lang="fr-FR" dirty="0"/>
              <a:t> (not a </a:t>
            </a:r>
            <a:r>
              <a:rPr lang="fr-FR" dirty="0" err="1"/>
              <a:t>priority</a:t>
            </a:r>
            <a:r>
              <a:rPr lang="fr-FR" dirty="0"/>
              <a:t>): </a:t>
            </a:r>
          </a:p>
          <a:p>
            <a:pPr lvl="2"/>
            <a:r>
              <a:rPr lang="fr-FR" dirty="0" err="1"/>
              <a:t>detailed</a:t>
            </a:r>
            <a:r>
              <a:rPr lang="fr-FR" dirty="0"/>
              <a:t> simulation of </a:t>
            </a:r>
            <a:r>
              <a:rPr lang="fr-FR" dirty="0" err="1"/>
              <a:t>realistic</a:t>
            </a:r>
            <a:r>
              <a:rPr lang="fr-FR" dirty="0"/>
              <a:t>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map</a:t>
            </a:r>
            <a:endParaRPr lang="fr-FR" dirty="0"/>
          </a:p>
          <a:p>
            <a:pPr lvl="2"/>
            <a:r>
              <a:rPr lang="fr-FR" dirty="0" err="1"/>
              <a:t>statistical</a:t>
            </a:r>
            <a:r>
              <a:rPr lang="fr-FR" dirty="0"/>
              <a:t> </a:t>
            </a:r>
            <a:r>
              <a:rPr lang="fr-FR" dirty="0" err="1"/>
              <a:t>study</a:t>
            </a:r>
            <a:r>
              <a:rPr lang="fr-FR" dirty="0"/>
              <a:t> to </a:t>
            </a:r>
            <a:r>
              <a:rPr lang="fr-FR" dirty="0" err="1"/>
              <a:t>validate</a:t>
            </a:r>
            <a:r>
              <a:rPr lang="fr-FR" dirty="0"/>
              <a:t> performance</a:t>
            </a:r>
          </a:p>
          <a:p>
            <a:pPr lvl="2"/>
            <a:r>
              <a:rPr lang="fr-FR" dirty="0" err="1"/>
              <a:t>Implement</a:t>
            </a:r>
            <a:r>
              <a:rPr lang="fr-FR" dirty="0"/>
              <a:t> </a:t>
            </a:r>
            <a:r>
              <a:rPr lang="fr-FR" dirty="0" err="1"/>
              <a:t>necessary</a:t>
            </a:r>
            <a:r>
              <a:rPr lang="fr-FR" dirty="0"/>
              <a:t> </a:t>
            </a:r>
            <a:r>
              <a:rPr lang="fr-FR" dirty="0" err="1"/>
              <a:t>refinements</a:t>
            </a:r>
            <a:r>
              <a:rPr lang="fr-FR" dirty="0"/>
              <a:t> of fit </a:t>
            </a:r>
            <a:r>
              <a:rPr lang="fr-FR" dirty="0" err="1"/>
              <a:t>procedure</a:t>
            </a:r>
            <a:r>
              <a:rPr lang="fr-FR" dirty="0"/>
              <a:t> (if </a:t>
            </a:r>
            <a:r>
              <a:rPr lang="fr-FR" dirty="0" err="1"/>
              <a:t>any</a:t>
            </a:r>
            <a:r>
              <a:rPr lang="fr-FR" dirty="0"/>
              <a:t>)</a:t>
            </a:r>
          </a:p>
          <a:p>
            <a:r>
              <a:rPr lang="en-GB" dirty="0"/>
              <a:t>Starting to look at minimum required pixelization</a:t>
            </a:r>
          </a:p>
          <a:p>
            <a:pPr lvl="1"/>
            <a:r>
              <a:rPr lang="en-GB" dirty="0"/>
              <a:t>Toy MC study tools implemented, time consuming…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Some intriguing results pointing towards needs of refinements in the fit procedure </a:t>
            </a:r>
            <a:r>
              <a:rPr lang="en-GB" dirty="0">
                <a:solidFill>
                  <a:srgbClr val="C00000"/>
                </a:solidFill>
                <a:sym typeface="Wingdings" pitchFamily="2" charset="2"/>
              </a:rPr>
              <a:t> more thinking needed</a:t>
            </a:r>
            <a:endParaRPr lang="en-GB" dirty="0">
              <a:solidFill>
                <a:srgbClr val="C00000"/>
              </a:solidFill>
            </a:endParaRPr>
          </a:p>
          <a:p>
            <a:r>
              <a:rPr lang="en-GB" dirty="0"/>
              <a:t>Next steps: </a:t>
            </a:r>
          </a:p>
          <a:p>
            <a:pPr lvl="1"/>
            <a:r>
              <a:rPr lang="en-GB" dirty="0"/>
              <a:t>Studies on necessary laser polarization accuracy + discussion on sensitive optical elements (ongoing)</a:t>
            </a:r>
          </a:p>
          <a:p>
            <a:pPr lvl="1"/>
            <a:r>
              <a:rPr lang="en-GB" dirty="0"/>
              <a:t>Advances on detector design are needed</a:t>
            </a:r>
          </a:p>
          <a:p>
            <a:pPr lvl="1"/>
            <a:r>
              <a:rPr lang="en-GB" dirty="0"/>
              <a:t>Extraction of parameters from asymmetries (technical work)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8CF8D2-8088-C046-BBCE-32A9D88D1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EDBB0-5623-BB42-891E-CABEE87CE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F4738C-958F-B44F-AC88-2EDF463BE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707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1A41AC-410A-C947-93BF-0FD64956B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76C0C9-15AA-CF41-B8A2-4812370A9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84552"/>
            <a:ext cx="8320797" cy="4351338"/>
          </a:xfrm>
        </p:spPr>
        <p:txBody>
          <a:bodyPr>
            <a:normAutofit/>
          </a:bodyPr>
          <a:lstStyle/>
          <a:p>
            <a:r>
              <a:rPr lang="en-GB" dirty="0"/>
              <a:t>QED systematics studies now published in JINST</a:t>
            </a:r>
          </a:p>
          <a:p>
            <a:pPr lvl="1"/>
            <a:r>
              <a:rPr lang="fr-FR" sz="1800" dirty="0">
                <a:solidFill>
                  <a:srgbClr val="0000FF"/>
                </a:solidFill>
                <a:effectLst/>
                <a:latin typeface="TeXGyreTermesX"/>
              </a:rPr>
              <a:t>https://</a:t>
            </a:r>
            <a:r>
              <a:rPr lang="fr-FR" sz="1800" dirty="0" err="1">
                <a:solidFill>
                  <a:srgbClr val="0000FF"/>
                </a:solidFill>
                <a:effectLst/>
                <a:latin typeface="TeXGyreTermesX"/>
              </a:rPr>
              <a:t>doi.org</a:t>
            </a:r>
            <a:r>
              <a:rPr lang="fr-FR" sz="1800" dirty="0">
                <a:solidFill>
                  <a:srgbClr val="0000FF"/>
                </a:solidFill>
                <a:effectLst/>
                <a:latin typeface="TeXGyreTermesX"/>
              </a:rPr>
              <a:t>/10.1088/1748-0221/18/10/P10001 </a:t>
            </a:r>
            <a:endParaRPr lang="fr-FR" dirty="0"/>
          </a:p>
          <a:p>
            <a:r>
              <a:rPr lang="en-GB" dirty="0"/>
              <a:t>Today’s menu:</a:t>
            </a:r>
          </a:p>
          <a:p>
            <a:pPr lvl="1"/>
            <a:r>
              <a:rPr lang="en-GB" dirty="0"/>
              <a:t>Small improvements on beam energy measurement</a:t>
            </a:r>
          </a:p>
          <a:p>
            <a:pPr lvl="1"/>
            <a:r>
              <a:rPr lang="en-GB" dirty="0"/>
              <a:t>Magnetic field tolerance</a:t>
            </a:r>
          </a:p>
          <a:p>
            <a:pPr lvl="1"/>
            <a:r>
              <a:rPr lang="en-GB" dirty="0"/>
              <a:t>Tentative study of pixel size</a:t>
            </a:r>
          </a:p>
          <a:p>
            <a:r>
              <a:rPr lang="en-GB" dirty="0"/>
              <a:t>Prospects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47E4A20-2D16-1C49-8463-8F62EE019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E56700-9AD3-9748-AC3C-0521353F2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1C6DC6-BF2C-074F-A5B2-552E75915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3766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75CDA3-2EED-CF43-92D0-9204FDA40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Compton </a:t>
            </a:r>
            <a:r>
              <a:rPr lang="fr-FR" dirty="0" err="1"/>
              <a:t>polarimeter</a:t>
            </a:r>
            <a:r>
              <a:rPr lang="fr-FR" dirty="0"/>
              <a:t> </a:t>
            </a:r>
            <a:r>
              <a:rPr lang="fr-FR" dirty="0" err="1"/>
              <a:t>layout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DEF65B-F801-2E49-83F7-9CF101962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8CC35B-0BBD-A844-8FDE-44468A2FC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36CE6D-FDB2-4E4F-A66B-00F9747B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3</a:t>
            </a:fld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038C5D-7AD2-A04F-AE5D-E7223D84427C}"/>
              </a:ext>
            </a:extLst>
          </p:cNvPr>
          <p:cNvSpPr/>
          <p:nvPr/>
        </p:nvSpPr>
        <p:spPr>
          <a:xfrm rot="16200000">
            <a:off x="-3084400" y="3084400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Blondel et al., arXiv:1909.12245;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Muchnoi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JINST 17 P10014 (2022)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C9938AD-D187-CD4A-99B5-E307BB2EFB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343" y="996846"/>
            <a:ext cx="1899780" cy="4891560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AE130237-EA72-7F4B-ACF7-1FFD9CADA251}"/>
              </a:ext>
            </a:extLst>
          </p:cNvPr>
          <p:cNvCxnSpPr/>
          <p:nvPr/>
        </p:nvCxnSpPr>
        <p:spPr>
          <a:xfrm flipV="1">
            <a:off x="774475" y="1667449"/>
            <a:ext cx="6413092" cy="334631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AA220389-5240-2F4F-9616-2A14B1998132}"/>
              </a:ext>
            </a:extLst>
          </p:cNvPr>
          <p:cNvCxnSpPr>
            <a:cxnSpLocks/>
          </p:cNvCxnSpPr>
          <p:nvPr/>
        </p:nvCxnSpPr>
        <p:spPr>
          <a:xfrm flipV="1">
            <a:off x="2849031" y="2870181"/>
            <a:ext cx="4338536" cy="106381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069582F0-4A44-2C4F-A6C7-D68BB99ED6C7}"/>
              </a:ext>
            </a:extLst>
          </p:cNvPr>
          <p:cNvCxnSpPr>
            <a:cxnSpLocks/>
          </p:cNvCxnSpPr>
          <p:nvPr/>
        </p:nvCxnSpPr>
        <p:spPr>
          <a:xfrm>
            <a:off x="2849031" y="3935181"/>
            <a:ext cx="4338536" cy="129259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96EA49B1-FEDA-D340-8A7B-0B30B7125559}"/>
              </a:ext>
            </a:extLst>
          </p:cNvPr>
          <p:cNvSpPr txBox="1"/>
          <p:nvPr/>
        </p:nvSpPr>
        <p:spPr>
          <a:xfrm rot="20007368">
            <a:off x="5033800" y="1971665"/>
            <a:ext cx="1971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Scattered photons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06C37F5-D726-7940-AC34-53C1FE02A31D}"/>
              </a:ext>
            </a:extLst>
          </p:cNvPr>
          <p:cNvSpPr txBox="1"/>
          <p:nvPr/>
        </p:nvSpPr>
        <p:spPr>
          <a:xfrm rot="20751759">
            <a:off x="5009252" y="2882467"/>
            <a:ext cx="15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Electron beam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5C65296-14A1-BB4E-A709-6E4CBBE2D839}"/>
              </a:ext>
            </a:extLst>
          </p:cNvPr>
          <p:cNvSpPr txBox="1"/>
          <p:nvPr/>
        </p:nvSpPr>
        <p:spPr>
          <a:xfrm rot="980952">
            <a:off x="3510134" y="4277498"/>
            <a:ext cx="3387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Lowest energy scattered electrons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E1C5A0B-93F6-3D4E-ACD9-347AD703182B}"/>
              </a:ext>
            </a:extLst>
          </p:cNvPr>
          <p:cNvSpPr txBox="1"/>
          <p:nvPr/>
        </p:nvSpPr>
        <p:spPr>
          <a:xfrm rot="19948827">
            <a:off x="1910850" y="3345871"/>
            <a:ext cx="157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Dipole (filed B)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0912998D-05E9-8F4C-ADD2-90D4B03C95ED}"/>
              </a:ext>
            </a:extLst>
          </p:cNvPr>
          <p:cNvCxnSpPr>
            <a:cxnSpLocks/>
          </p:cNvCxnSpPr>
          <p:nvPr/>
        </p:nvCxnSpPr>
        <p:spPr>
          <a:xfrm flipV="1">
            <a:off x="357265" y="2961228"/>
            <a:ext cx="3980097" cy="2360391"/>
          </a:xfrm>
          <a:prstGeom prst="line">
            <a:avLst/>
          </a:prstGeom>
          <a:ln w="254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riangle 27">
            <a:extLst>
              <a:ext uri="{FF2B5EF4-FFF2-40B4-BE49-F238E27FC236}">
                <a16:creationId xmlns:a16="http://schemas.microsoft.com/office/drawing/2014/main" id="{A55F4134-608A-3347-B27A-519F367FAF9B}"/>
              </a:ext>
            </a:extLst>
          </p:cNvPr>
          <p:cNvSpPr/>
          <p:nvPr/>
        </p:nvSpPr>
        <p:spPr>
          <a:xfrm rot="9126995">
            <a:off x="2454160" y="3627914"/>
            <a:ext cx="933855" cy="80504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Connecteur droit 41">
            <a:extLst>
              <a:ext uri="{FF2B5EF4-FFF2-40B4-BE49-F238E27FC236}">
                <a16:creationId xmlns:a16="http://schemas.microsoft.com/office/drawing/2014/main" id="{39DB81F4-FBE9-FF4C-AEE0-C92DCE5CC8F3}"/>
              </a:ext>
            </a:extLst>
          </p:cNvPr>
          <p:cNvCxnSpPr>
            <a:cxnSpLocks/>
          </p:cNvCxnSpPr>
          <p:nvPr/>
        </p:nvCxnSpPr>
        <p:spPr>
          <a:xfrm>
            <a:off x="3928684" y="1159533"/>
            <a:ext cx="419153" cy="1804811"/>
          </a:xfrm>
          <a:prstGeom prst="line">
            <a:avLst/>
          </a:prstGeom>
          <a:ln w="25400">
            <a:solidFill>
              <a:srgbClr val="FF0000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FB5B212D-FF8E-0043-BF50-C06227DD28BF}"/>
                  </a:ext>
                </a:extLst>
              </p:cNvPr>
              <p:cNvSpPr txBox="1"/>
              <p:nvPr/>
            </p:nvSpPr>
            <p:spPr>
              <a:xfrm>
                <a:off x="3981021" y="1144275"/>
                <a:ext cx="11912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Laser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fr-FR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FB5B212D-FF8E-0043-BF50-C06227DD28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1021" y="1144275"/>
                <a:ext cx="1191288" cy="369332"/>
              </a:xfrm>
              <a:prstGeom prst="rect">
                <a:avLst/>
              </a:prstGeom>
              <a:blipFill>
                <a:blip r:embed="rId3"/>
                <a:stretch>
                  <a:fillRect l="-4211" t="-10000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Ellipse 45">
            <a:extLst>
              <a:ext uri="{FF2B5EF4-FFF2-40B4-BE49-F238E27FC236}">
                <a16:creationId xmlns:a16="http://schemas.microsoft.com/office/drawing/2014/main" id="{1E7BA74B-3E22-3640-AC6B-DEBC4FA853A9}"/>
              </a:ext>
            </a:extLst>
          </p:cNvPr>
          <p:cNvSpPr/>
          <p:nvPr/>
        </p:nvSpPr>
        <p:spPr>
          <a:xfrm rot="19955467">
            <a:off x="1160209" y="4485434"/>
            <a:ext cx="1031132" cy="116732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D6405A4D-A275-6E41-BD38-448272880129}"/>
              </a:ext>
            </a:extLst>
          </p:cNvPr>
          <p:cNvSpPr txBox="1"/>
          <p:nvPr/>
        </p:nvSpPr>
        <p:spPr>
          <a:xfrm rot="19907775">
            <a:off x="853896" y="4568991"/>
            <a:ext cx="1860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Interaction region</a:t>
            </a:r>
          </a:p>
        </p:txBody>
      </p:sp>
      <p:sp>
        <p:nvSpPr>
          <p:cNvPr id="48" name="Text Box 18">
            <a:extLst>
              <a:ext uri="{FF2B5EF4-FFF2-40B4-BE49-F238E27FC236}">
                <a16:creationId xmlns:a16="http://schemas.microsoft.com/office/drawing/2014/main" id="{13CE3C97-051A-F348-BDD1-5D2788CC8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117" y="6071559"/>
            <a:ext cx="8049006" cy="33855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New concept (N. Yu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Muchnoi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) to measure all polarization parameters  3D polarimeter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49" name="Accolade fermante 48">
            <a:extLst>
              <a:ext uri="{FF2B5EF4-FFF2-40B4-BE49-F238E27FC236}">
                <a16:creationId xmlns:a16="http://schemas.microsoft.com/office/drawing/2014/main" id="{800B0F59-F469-DA47-AE65-C575DD86E05D}"/>
              </a:ext>
            </a:extLst>
          </p:cNvPr>
          <p:cNvSpPr/>
          <p:nvPr/>
        </p:nvSpPr>
        <p:spPr>
          <a:xfrm>
            <a:off x="8385243" y="1513607"/>
            <a:ext cx="154880" cy="1356574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0" name="Accolade fermante 49">
            <a:extLst>
              <a:ext uri="{FF2B5EF4-FFF2-40B4-BE49-F238E27FC236}">
                <a16:creationId xmlns:a16="http://schemas.microsoft.com/office/drawing/2014/main" id="{4B043397-8A83-194B-8732-BCD7615C0BAB}"/>
              </a:ext>
            </a:extLst>
          </p:cNvPr>
          <p:cNvSpPr/>
          <p:nvPr/>
        </p:nvSpPr>
        <p:spPr>
          <a:xfrm>
            <a:off x="8385243" y="2852249"/>
            <a:ext cx="154880" cy="2375523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Accolade fermante 51">
            <a:extLst>
              <a:ext uri="{FF2B5EF4-FFF2-40B4-BE49-F238E27FC236}">
                <a16:creationId xmlns:a16="http://schemas.microsoft.com/office/drawing/2014/main" id="{65B2AD65-A8F5-844D-8EED-32F432B0F301}"/>
              </a:ext>
            </a:extLst>
          </p:cNvPr>
          <p:cNvSpPr/>
          <p:nvPr/>
        </p:nvSpPr>
        <p:spPr>
          <a:xfrm rot="5400000">
            <a:off x="4292141" y="2802351"/>
            <a:ext cx="247724" cy="5621877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10B63F55-1264-9C4D-BFC1-5A6883FD10D5}"/>
              </a:ext>
            </a:extLst>
          </p:cNvPr>
          <p:cNvSpPr txBox="1"/>
          <p:nvPr/>
        </p:nvSpPr>
        <p:spPr>
          <a:xfrm>
            <a:off x="3788492" y="5681471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about 100m</a:t>
            </a:r>
          </a:p>
        </p:txBody>
      </p:sp>
      <p:cxnSp>
        <p:nvCxnSpPr>
          <p:cNvPr id="56" name="Connecteur droit avec flèche 55">
            <a:extLst>
              <a:ext uri="{FF2B5EF4-FFF2-40B4-BE49-F238E27FC236}">
                <a16:creationId xmlns:a16="http://schemas.microsoft.com/office/drawing/2014/main" id="{E9D81659-7DB6-0347-BC4E-057479B2A761}"/>
              </a:ext>
            </a:extLst>
          </p:cNvPr>
          <p:cNvCxnSpPr>
            <a:cxnSpLocks/>
          </p:cNvCxnSpPr>
          <p:nvPr/>
        </p:nvCxnSpPr>
        <p:spPr>
          <a:xfrm flipV="1">
            <a:off x="7494314" y="457201"/>
            <a:ext cx="0" cy="5279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ZoneTexte 57">
            <a:extLst>
              <a:ext uri="{FF2B5EF4-FFF2-40B4-BE49-F238E27FC236}">
                <a16:creationId xmlns:a16="http://schemas.microsoft.com/office/drawing/2014/main" id="{FB82B0DE-26AE-B54F-A333-DD8817172587}"/>
              </a:ext>
            </a:extLst>
          </p:cNvPr>
          <p:cNvSpPr txBox="1"/>
          <p:nvPr/>
        </p:nvSpPr>
        <p:spPr>
          <a:xfrm>
            <a:off x="7448207" y="19279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B3879764-DF3B-0748-92BB-0C4261775429}"/>
              </a:ext>
            </a:extLst>
          </p:cNvPr>
          <p:cNvSpPr txBox="1"/>
          <p:nvPr/>
        </p:nvSpPr>
        <p:spPr>
          <a:xfrm>
            <a:off x="7506508" y="1298117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  <a:r>
              <a:rPr lang="en-GB" baseline="-25000" dirty="0"/>
              <a:t>0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1FE23272-37BF-374A-A6CF-0CBCB1DFECA2}"/>
              </a:ext>
            </a:extLst>
          </p:cNvPr>
          <p:cNvSpPr txBox="1"/>
          <p:nvPr/>
        </p:nvSpPr>
        <p:spPr>
          <a:xfrm>
            <a:off x="7512673" y="2615789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  <a:r>
              <a:rPr lang="en-GB" baseline="-25000" dirty="0"/>
              <a:t>1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5B0A0307-F74E-5246-BE2D-B3EA979A59CE}"/>
              </a:ext>
            </a:extLst>
          </p:cNvPr>
          <p:cNvSpPr txBox="1"/>
          <p:nvPr/>
        </p:nvSpPr>
        <p:spPr>
          <a:xfrm>
            <a:off x="7519865" y="5013764"/>
            <a:ext cx="383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X</a:t>
            </a:r>
            <a:r>
              <a:rPr lang="en-GB" baseline="-25000" dirty="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58EDC646-98FA-7F40-ACF2-AF41068107C3}"/>
                  </a:ext>
                </a:extLst>
              </p:cNvPr>
              <p:cNvSpPr txBox="1"/>
              <p:nvPr/>
            </p:nvSpPr>
            <p:spPr>
              <a:xfrm>
                <a:off x="8621985" y="1971962"/>
                <a:ext cx="401970" cy="4398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fr-FR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sSub>
                            <m:sSubPr>
                              <m:ctrlPr>
                                <a:rPr lang="fr-FR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62" name="ZoneTexte 61">
                <a:extLst>
                  <a:ext uri="{FF2B5EF4-FFF2-40B4-BE49-F238E27FC236}">
                    <a16:creationId xmlns:a16="http://schemas.microsoft.com/office/drawing/2014/main" id="{58EDC646-98FA-7F40-ACF2-AF41068107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1985" y="1971962"/>
                <a:ext cx="401970" cy="439864"/>
              </a:xfrm>
              <a:prstGeom prst="rect">
                <a:avLst/>
              </a:prstGeom>
              <a:blipFill>
                <a:blip r:embed="rId4"/>
                <a:stretch>
                  <a:fillRect l="-6061" t="-2778" r="-3030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ZoneTexte 62">
                <a:extLst>
                  <a:ext uri="{FF2B5EF4-FFF2-40B4-BE49-F238E27FC236}">
                    <a16:creationId xmlns:a16="http://schemas.microsoft.com/office/drawing/2014/main" id="{030CAAB8-4F2C-6D4A-A506-197D83B8F5D4}"/>
                  </a:ext>
                </a:extLst>
              </p:cNvPr>
              <p:cNvSpPr txBox="1"/>
              <p:nvPr/>
            </p:nvSpPr>
            <p:spPr>
              <a:xfrm>
                <a:off x="8557334" y="3932288"/>
                <a:ext cx="552651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fr-FR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sSub>
                        <m:sSubPr>
                          <m:ctrlP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fr-FR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63" name="ZoneTexte 62">
                <a:extLst>
                  <a:ext uri="{FF2B5EF4-FFF2-40B4-BE49-F238E27FC236}">
                    <a16:creationId xmlns:a16="http://schemas.microsoft.com/office/drawing/2014/main" id="{030CAAB8-4F2C-6D4A-A506-197D83B8F5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7334" y="3932288"/>
                <a:ext cx="552651" cy="215444"/>
              </a:xfrm>
              <a:prstGeom prst="rect">
                <a:avLst/>
              </a:prstGeom>
              <a:blipFill>
                <a:blip r:embed="rId5"/>
                <a:stretch>
                  <a:fillRect l="-2222" r="-2222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9523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584565-C9D0-8348-8D3A-4D9E535A2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8515350" cy="509517"/>
          </a:xfrm>
        </p:spPr>
        <p:txBody>
          <a:bodyPr>
            <a:normAutofit fontScale="90000"/>
          </a:bodyPr>
          <a:lstStyle/>
          <a:p>
            <a:r>
              <a:rPr lang="en-GB" dirty="0"/>
              <a:t>Refinement on energy measurement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9E9A71-8B9C-A24D-917D-A2137B572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AA7477-C391-514A-B2D8-29491F8A5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47EB0E-3FEC-2448-8BDD-455D556B6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4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B2D0B5-4EC2-EE48-9E3F-5B5F174EF686}"/>
              </a:ext>
            </a:extLst>
          </p:cNvPr>
          <p:cNvSpPr/>
          <p:nvPr/>
        </p:nvSpPr>
        <p:spPr>
          <a:xfrm rot="16200000">
            <a:off x="-3084401" y="3084402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2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N.Yu</a:t>
            </a:r>
            <a:r>
              <a:rPr lang="fr-FR" sz="12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. </a:t>
            </a:r>
            <a:r>
              <a:rPr lang="fr-FR" sz="12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Muchnoi</a:t>
            </a:r>
            <a:r>
              <a:rPr lang="fr-FR" sz="12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 2022 </a:t>
            </a:r>
            <a:r>
              <a:rPr lang="fr-FR" sz="1200" b="0" i="1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JINST</a:t>
            </a:r>
            <a:r>
              <a:rPr lang="fr-FR" sz="12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 </a:t>
            </a:r>
            <a:r>
              <a:rPr lang="fr-FR" sz="1200" b="1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17</a:t>
            </a:r>
            <a:r>
              <a:rPr lang="fr-FR" sz="12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 P10014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59F2300-67ED-544B-A23C-20DD42B444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988" y="1086121"/>
            <a:ext cx="5206055" cy="2537320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F4EECED-D3A3-7E42-A8E2-BAE3BA13D95C}"/>
              </a:ext>
            </a:extLst>
          </p:cNvPr>
          <p:cNvSpPr/>
          <p:nvPr/>
        </p:nvSpPr>
        <p:spPr>
          <a:xfrm>
            <a:off x="719847" y="3161489"/>
            <a:ext cx="4766553" cy="26751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25B87DF-8966-0244-9A8D-073568BC130C}"/>
              </a:ext>
            </a:extLst>
          </p:cNvPr>
          <p:cNvSpPr txBox="1"/>
          <p:nvPr/>
        </p:nvSpPr>
        <p:spPr>
          <a:xfrm>
            <a:off x="6396306" y="1261090"/>
            <a:ext cx="1613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Obtained from 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E0077471-753A-BC40-B448-AC049F0DCE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1031" y="1593991"/>
            <a:ext cx="2806700" cy="97790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301D75AF-00BE-DA41-BA8C-6D2D7A2B196B}"/>
              </a:ext>
            </a:extLst>
          </p:cNvPr>
          <p:cNvCxnSpPr>
            <a:cxnSpLocks/>
          </p:cNvCxnSpPr>
          <p:nvPr/>
        </p:nvCxnSpPr>
        <p:spPr>
          <a:xfrm flipH="1">
            <a:off x="7723762" y="2428124"/>
            <a:ext cx="378316" cy="755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D08DB456-54D3-B844-B0ED-13F11E7F98CA}"/>
              </a:ext>
            </a:extLst>
          </p:cNvPr>
          <p:cNvSpPr txBox="1"/>
          <p:nvPr/>
        </p:nvSpPr>
        <p:spPr>
          <a:xfrm>
            <a:off x="6031149" y="3106573"/>
            <a:ext cx="2141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Photon spot position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FC5D7D09-2E55-0A40-88C9-77BC816938E9}"/>
              </a:ext>
            </a:extLst>
          </p:cNvPr>
          <p:cNvSpPr/>
          <p:nvPr/>
        </p:nvSpPr>
        <p:spPr>
          <a:xfrm>
            <a:off x="655738" y="1542785"/>
            <a:ext cx="4766553" cy="26751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F56DED0-B712-B04A-B639-83C9E3C001D5}"/>
              </a:ext>
            </a:extLst>
          </p:cNvPr>
          <p:cNvSpPr txBox="1"/>
          <p:nvPr/>
        </p:nvSpPr>
        <p:spPr>
          <a:xfrm>
            <a:off x="339220" y="3599918"/>
            <a:ext cx="8681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It assumes that the ellipse edge (high energy electrons) is at the nominal beam position</a:t>
            </a:r>
          </a:p>
          <a:p>
            <a:r>
              <a:rPr lang="en-GB" dirty="0">
                <a:sym typeface="Wingdings" pitchFamily="2" charset="2"/>
              </a:rPr>
              <a:t> Not strictly speaking </a:t>
            </a:r>
            <a:r>
              <a:rPr lang="en-GB" dirty="0"/>
              <a:t> true</a:t>
            </a:r>
            <a:r>
              <a:rPr lang="en-GB" baseline="30000" dirty="0"/>
              <a:t>1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353338E-CCAF-414B-9852-CC1C3BB62656}"/>
              </a:ext>
            </a:extLst>
          </p:cNvPr>
          <p:cNvSpPr txBox="1"/>
          <p:nvPr/>
        </p:nvSpPr>
        <p:spPr>
          <a:xfrm>
            <a:off x="339220" y="6138023"/>
            <a:ext cx="69487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aseline="30000" dirty="0"/>
              <a:t>1 </a:t>
            </a:r>
            <a:r>
              <a:rPr lang="en-GB" sz="1400" dirty="0"/>
              <a:t>This was pointed out by </a:t>
            </a:r>
            <a:r>
              <a:rPr lang="en-GB" sz="1400" dirty="0" err="1"/>
              <a:t>Nickolai</a:t>
            </a:r>
            <a:r>
              <a:rPr lang="en-GB" sz="1400" dirty="0"/>
              <a:t> in previous email exchanges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0695EA56-2ED9-334E-9846-57E480D9F42F}"/>
                  </a:ext>
                </a:extLst>
              </p:cNvPr>
              <p:cNvSpPr txBox="1"/>
              <p:nvPr/>
            </p:nvSpPr>
            <p:spPr>
              <a:xfrm>
                <a:off x="356919" y="4355697"/>
                <a:ext cx="8681783" cy="635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The correction is known. If we note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fr-FR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, the correction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sSup>
                                  <m:sSupPr>
                                    <m:ctrlP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e>
                                  <m:sup>
                                    <m:r>
                                      <a:rPr lang="fr-FR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b>
                          <m:sSub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+2</m:t>
                        </m:r>
                      </m:num>
                      <m:den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fr-FR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𝛾𝜃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0695EA56-2ED9-334E-9846-57E480D9F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919" y="4355697"/>
                <a:ext cx="8681783" cy="635046"/>
              </a:xfrm>
              <a:prstGeom prst="rect">
                <a:avLst/>
              </a:prstGeom>
              <a:blipFill>
                <a:blip r:embed="rId4"/>
                <a:stretch>
                  <a:fillRect l="-585" b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DA808514-9BC8-D44C-BB09-04094F2E9459}"/>
                  </a:ext>
                </a:extLst>
              </p:cNvPr>
              <p:cNvSpPr txBox="1"/>
              <p:nvPr/>
            </p:nvSpPr>
            <p:spPr>
              <a:xfrm>
                <a:off x="525294" y="5311302"/>
                <a:ext cx="795269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GB" baseline="-25000" dirty="0"/>
                  <a:t>0</a:t>
                </a:r>
                <a:r>
                  <a:rPr lang="en-GB" dirty="0"/>
                  <a:t> is the nominal bending angle. This correction typically amounts to 1MeV.</a:t>
                </a:r>
              </a:p>
              <a:p>
                <a:r>
                  <a:rPr lang="en-GB" dirty="0"/>
                  <a:t>This correction is of the order of the uncertainty here (10</a:t>
                </a:r>
                <a:r>
                  <a:rPr lang="en-GB" baseline="30000" dirty="0"/>
                  <a:t>7</a:t>
                </a:r>
                <a:r>
                  <a:rPr lang="en-GB" dirty="0"/>
                  <a:t> events generated)</a:t>
                </a:r>
              </a:p>
            </p:txBody>
          </p:sp>
        </mc:Choice>
        <mc:Fallback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DA808514-9BC8-D44C-BB09-04094F2E94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294" y="5311302"/>
                <a:ext cx="7952690" cy="646331"/>
              </a:xfrm>
              <a:prstGeom prst="rect">
                <a:avLst/>
              </a:prstGeom>
              <a:blipFill>
                <a:blip r:embed="rId5"/>
                <a:stretch>
                  <a:fillRect l="-638" t="-3922" b="-156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118E9BA2-E02B-134C-A498-813D8CCFC66B}"/>
              </a:ext>
            </a:extLst>
          </p:cNvPr>
          <p:cNvSpPr txBox="1"/>
          <p:nvPr/>
        </p:nvSpPr>
        <p:spPr>
          <a:xfrm>
            <a:off x="525294" y="1048174"/>
            <a:ext cx="3608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Example taken from reference paper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7DC55CBB-64CF-9F49-809C-56C8E8D2E7D0}"/>
              </a:ext>
            </a:extLst>
          </p:cNvPr>
          <p:cNvCxnSpPr>
            <a:stCxn id="10" idx="3"/>
            <a:endCxn id="13" idx="1"/>
          </p:cNvCxnSpPr>
          <p:nvPr/>
        </p:nvCxnSpPr>
        <p:spPr>
          <a:xfrm flipV="1">
            <a:off x="5486400" y="2082941"/>
            <a:ext cx="314631" cy="121230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9111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37D247-512D-2540-B296-A985694F3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Modification of chi2 definition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E81380-B955-4440-B502-855EBE98D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F1B334-721C-2441-BC03-531CC24C8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D5B91B-CB93-6140-9C0B-507B3E077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5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7E18EB8-696D-B844-B4BA-C6CBD2F561E3}"/>
              </a:ext>
            </a:extLst>
          </p:cNvPr>
          <p:cNvSpPr txBox="1"/>
          <p:nvPr/>
        </p:nvSpPr>
        <p:spPr>
          <a:xfrm>
            <a:off x="290742" y="1002633"/>
            <a:ext cx="868178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 far </a:t>
            </a:r>
            <a:r>
              <a:rPr lang="en-GB" dirty="0" err="1"/>
              <a:t>Nickolai</a:t>
            </a:r>
            <a:r>
              <a:rPr lang="en-GB" dirty="0"/>
              <a:t> was using Pearson’s chi2 </a:t>
            </a:r>
            <a:r>
              <a:rPr lang="en-GB" dirty="0">
                <a:sym typeface="Wingdings" pitchFamily="2" charset="2"/>
              </a:rPr>
              <a:t> replace it with more ‘conventional’ one where the chi2 is normalized with observed statistical uncertainty (rather than the expected one).</a:t>
            </a:r>
          </a:p>
          <a:p>
            <a:endParaRPr lang="en-GB" baseline="30000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It improves the observed fit bias on ellipse position</a:t>
            </a:r>
            <a:r>
              <a:rPr lang="en-GB" baseline="30000" dirty="0">
                <a:sym typeface="Wingdings" pitchFamily="2" charset="2"/>
              </a:rPr>
              <a:t>1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C07F7C-6B03-8B4B-9892-ABFFFB08EF43}"/>
              </a:ext>
            </a:extLst>
          </p:cNvPr>
          <p:cNvSpPr/>
          <p:nvPr/>
        </p:nvSpPr>
        <p:spPr>
          <a:xfrm rot="16200000">
            <a:off x="-3084401" y="3084402"/>
            <a:ext cx="6445802" cy="276999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</p:spPr>
        <p:txBody>
          <a:bodyPr wrap="square">
            <a:spAutoFit/>
          </a:bodyPr>
          <a:lstStyle/>
          <a:p>
            <a:pPr algn="ctr"/>
            <a:r>
              <a:rPr lang="fr-FR" sz="12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N.Yu</a:t>
            </a:r>
            <a:r>
              <a:rPr lang="fr-FR" sz="12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. </a:t>
            </a:r>
            <a:r>
              <a:rPr lang="fr-FR" sz="1200" b="0" i="0" u="none" strike="noStrike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Muchnoi</a:t>
            </a:r>
            <a:r>
              <a:rPr lang="fr-FR" sz="12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 2022 </a:t>
            </a:r>
            <a:r>
              <a:rPr lang="fr-FR" sz="1200" b="0" i="1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JINST</a:t>
            </a:r>
            <a:r>
              <a:rPr lang="fr-FR" sz="12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 </a:t>
            </a:r>
            <a:r>
              <a:rPr lang="fr-FR" sz="1200" b="1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17</a:t>
            </a:r>
            <a:r>
              <a:rPr lang="fr-FR" sz="1200" b="0" i="0" u="none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 P10014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100553B-E72A-8143-A79D-C24FDCDCB00C}"/>
              </a:ext>
            </a:extLst>
          </p:cNvPr>
          <p:cNvSpPr txBox="1"/>
          <p:nvPr/>
        </p:nvSpPr>
        <p:spPr>
          <a:xfrm>
            <a:off x="339220" y="6138023"/>
            <a:ext cx="88047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aseline="30000" dirty="0"/>
              <a:t>1 </a:t>
            </a:r>
            <a:r>
              <a:rPr lang="en-GB" sz="1400" dirty="0"/>
              <a:t>We strictly speaking have not demonstrated that there is a bias due to a lack of a statistical study.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E58E5760-43B5-6D4E-8B49-37B54BF43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48" y="2144013"/>
            <a:ext cx="5191760" cy="3960626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00104178-6FD4-CA42-988F-72BD1C32F33F}"/>
              </a:ext>
            </a:extLst>
          </p:cNvPr>
          <p:cNvCxnSpPr/>
          <p:nvPr/>
        </p:nvCxnSpPr>
        <p:spPr>
          <a:xfrm>
            <a:off x="502920" y="5102352"/>
            <a:ext cx="274320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1F05CF75-DB1E-D140-A97E-FAF13B7C3BEB}"/>
              </a:ext>
            </a:extLst>
          </p:cNvPr>
          <p:cNvCxnSpPr/>
          <p:nvPr/>
        </p:nvCxnSpPr>
        <p:spPr>
          <a:xfrm>
            <a:off x="502920" y="6004560"/>
            <a:ext cx="274320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5076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07D95A52-CE7F-1945-9A21-DACD75C96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386" y="1134173"/>
            <a:ext cx="6210300" cy="11811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E485F9A-E96A-A94A-B725-87CF13666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Magnetic field tolerances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BDCEC4-D786-5E45-BA84-791E2203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A7F373-E641-6548-A06A-DEF98F3DF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F57AE7-D595-4E4D-A250-A37C6BA29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6</a:t>
            </a:fld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6603AB-26F2-FF49-9889-2A221F95F96C}"/>
              </a:ext>
            </a:extLst>
          </p:cNvPr>
          <p:cNvSpPr txBox="1"/>
          <p:nvPr/>
        </p:nvSpPr>
        <p:spPr>
          <a:xfrm>
            <a:off x="163946" y="1019024"/>
            <a:ext cx="86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Bending angle: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80896D9-B348-8C46-AE19-64FFC3223290}"/>
              </a:ext>
            </a:extLst>
          </p:cNvPr>
          <p:cNvSpPr txBox="1"/>
          <p:nvPr/>
        </p:nvSpPr>
        <p:spPr>
          <a:xfrm>
            <a:off x="163945" y="4786531"/>
            <a:ext cx="8681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fluctuating bending angle can be compared to effect of horizontal divergence and energy spread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77482E0B-EBEA-B841-9ADC-569CEE184BDD}"/>
              </a:ext>
            </a:extLst>
          </p:cNvPr>
          <p:cNvSpPr txBox="1"/>
          <p:nvPr/>
        </p:nvSpPr>
        <p:spPr>
          <a:xfrm>
            <a:off x="163945" y="2130607"/>
            <a:ext cx="8681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Disclaimer: many possible physical source for un-ideal bending angle (genuine inhomogeneities of B-field, short-/long-term fluctuations of currents, temperatures, alignments)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809BB6D-2D01-9D40-ADC9-5DA4403EED7C}"/>
              </a:ext>
            </a:extLst>
          </p:cNvPr>
          <p:cNvSpPr txBox="1"/>
          <p:nvPr/>
        </p:nvSpPr>
        <p:spPr>
          <a:xfrm>
            <a:off x="163945" y="3005045"/>
            <a:ext cx="8681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Try a generic approach, considering it is a nuisance term that either biases or smear the electron distribution in the pixel detector.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D018EEA6-7997-E343-BC86-71DD5EBF69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503" y="3862523"/>
            <a:ext cx="7429500" cy="77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21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335B68-8614-E947-AAD1-5E894E307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Magnetic field tolerances (2)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43CD7E-261C-5041-902F-CB64617C7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A75553-2389-6043-BD75-5267F5F9C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C613FD-DA6D-5F4A-942D-3D85B51FD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7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07B962C-41C6-E446-8F06-AFAAFD707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990" y="1993708"/>
            <a:ext cx="2984500" cy="889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5356B3D-B249-0C4E-8EA6-FF46533B30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1104" y="1010093"/>
            <a:ext cx="4759899" cy="2513169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518BE169-8B5B-524A-9CD2-756F2E0AEBF7}"/>
              </a:ext>
            </a:extLst>
          </p:cNvPr>
          <p:cNvSpPr txBox="1"/>
          <p:nvPr/>
        </p:nvSpPr>
        <p:spPr>
          <a:xfrm>
            <a:off x="122997" y="162437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Numerically most stringent constraint: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7403EDBD-16ED-694E-9C15-835ED3805C01}"/>
                  </a:ext>
                </a:extLst>
              </p:cNvPr>
              <p:cNvSpPr txBox="1"/>
              <p:nvPr/>
            </p:nvSpPr>
            <p:spPr>
              <a:xfrm>
                <a:off x="122996" y="3670105"/>
                <a:ext cx="8682675" cy="6517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Dispersive effect of the dipole field also induces a change of the path length for various energies, it relatively scales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>
                    <a:sym typeface="Wingdings" pitchFamily="2" charset="2"/>
                  </a:rPr>
                  <a:t>negligible effect</a:t>
                </a:r>
                <a:endParaRPr lang="en-GB" dirty="0"/>
              </a:p>
            </p:txBody>
          </p:sp>
        </mc:Choice>
        <mc:Fallback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7403EDBD-16ED-694E-9C15-835ED3805C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96" y="3670105"/>
                <a:ext cx="8682675" cy="651781"/>
              </a:xfrm>
              <a:prstGeom prst="rect">
                <a:avLst/>
              </a:prstGeom>
              <a:blipFill>
                <a:blip r:embed="rId4"/>
                <a:stretch>
                  <a:fillRect l="-584" t="-1887" b="-13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Image 14">
            <a:extLst>
              <a:ext uri="{FF2B5EF4-FFF2-40B4-BE49-F238E27FC236}">
                <a16:creationId xmlns:a16="http://schemas.microsoft.com/office/drawing/2014/main" id="{FE0D18EA-DE49-C141-B90C-E2A53AE89C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1553" y="4401035"/>
            <a:ext cx="2070100" cy="685800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67C88DEF-BCF5-3C4D-B8EE-1FB7CF09E229}"/>
              </a:ext>
            </a:extLst>
          </p:cNvPr>
          <p:cNvSpPr txBox="1"/>
          <p:nvPr/>
        </p:nvSpPr>
        <p:spPr>
          <a:xfrm>
            <a:off x="270502" y="5196382"/>
            <a:ext cx="8602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Holds on longitudinally integrated B-field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Constraint on the useful aperture a~5cm (horizontal direction)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Vertical aperture much smaller (beam dynamics, dispersions)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dirty="0"/>
              <a:t>Does not provide a constraint on the longitudinal direction (averaged in the calculation)</a:t>
            </a:r>
          </a:p>
        </p:txBody>
      </p:sp>
    </p:spTree>
    <p:extLst>
      <p:ext uri="{BB962C8B-B14F-4D97-AF65-F5344CB8AC3E}">
        <p14:creationId xmlns:p14="http://schemas.microsoft.com/office/powerpoint/2010/main" val="2515480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CFB9C0-D9CA-BC41-B1F8-F389AD18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Fringe fields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8BD6A0-9B86-B940-A50D-F455C904E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F0488A-9327-FF4A-8FD3-D16C9D41E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B12F19-85E9-C44D-82BD-D154D0B35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8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39835D6-2806-F741-B8F7-C56DAE5BCADC}"/>
                  </a:ext>
                </a:extLst>
              </p:cNvPr>
              <p:cNvSpPr txBox="1"/>
              <p:nvPr/>
            </p:nvSpPr>
            <p:spPr>
              <a:xfrm>
                <a:off x="296732" y="1103168"/>
                <a:ext cx="8316916" cy="6686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Also an opportunity to look at fringe fields</a:t>
                </a:r>
              </a:p>
              <a:p>
                <a:r>
                  <a:rPr lang="en-GB" dirty="0"/>
                  <a:t>Again generic approach is followed: look at magnitude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dirty="0"/>
                  <a:t>terms in Lorentz force</a:t>
                </a:r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339835D6-2806-F741-B8F7-C56DAE5BC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732" y="1103168"/>
                <a:ext cx="8316916" cy="668645"/>
              </a:xfrm>
              <a:prstGeom prst="rect">
                <a:avLst/>
              </a:prstGeom>
              <a:blipFill>
                <a:blip r:embed="rId2"/>
                <a:stretch>
                  <a:fillRect l="-610" t="-3704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age 8">
            <a:extLst>
              <a:ext uri="{FF2B5EF4-FFF2-40B4-BE49-F238E27FC236}">
                <a16:creationId xmlns:a16="http://schemas.microsoft.com/office/drawing/2014/main" id="{6172FE61-CF78-6445-BB81-5A7463837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852" y="1963762"/>
            <a:ext cx="4140200" cy="3937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32106DE-5EBD-8C46-9BEB-19DE12A82C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893"/>
          <a:stretch/>
        </p:blipFill>
        <p:spPr>
          <a:xfrm>
            <a:off x="628650" y="4203729"/>
            <a:ext cx="4216400" cy="1199555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785B789D-0E66-D14D-8AE9-37D4B9F357F6}"/>
              </a:ext>
            </a:extLst>
          </p:cNvPr>
          <p:cNvSpPr txBox="1"/>
          <p:nvPr/>
        </p:nvSpPr>
        <p:spPr>
          <a:xfrm>
            <a:off x="296732" y="2407786"/>
            <a:ext cx="831691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/>
              <a:t>Remember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there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 large </a:t>
            </a:r>
            <a:r>
              <a:rPr lang="fr-FR" dirty="0" err="1"/>
              <a:t>beam</a:t>
            </a:r>
            <a:r>
              <a:rPr lang="fr-FR" dirty="0"/>
              <a:t> spread in the horizontal direction ~300µm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>
                <a:sym typeface="Wingdings" pitchFamily="2" charset="2"/>
              </a:rPr>
              <a:t>This spread must not </a:t>
            </a:r>
            <a:r>
              <a:rPr lang="fr-FR" dirty="0" err="1">
                <a:sym typeface="Wingdings" pitchFamily="2" charset="2"/>
              </a:rPr>
              <a:t>be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transfered</a:t>
            </a:r>
            <a:r>
              <a:rPr lang="fr-FR" dirty="0">
                <a:sym typeface="Wingdings" pitchFamily="2" charset="2"/>
              </a:rPr>
              <a:t> to the vertical direction or </a:t>
            </a:r>
            <a:r>
              <a:rPr lang="fr-FR" dirty="0" err="1">
                <a:sym typeface="Wingdings" pitchFamily="2" charset="2"/>
              </a:rPr>
              <a:t>it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would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prevent</a:t>
            </a:r>
            <a:r>
              <a:rPr lang="fr-FR" dirty="0">
                <a:sym typeface="Wingdings" pitchFamily="2" charset="2"/>
              </a:rPr>
              <a:t> extraction of vertical </a:t>
            </a:r>
            <a:r>
              <a:rPr lang="fr-FR" dirty="0" err="1">
                <a:sym typeface="Wingdings" pitchFamily="2" charset="2"/>
              </a:rPr>
              <a:t>beam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polarization</a:t>
            </a:r>
            <a:r>
              <a:rPr lang="fr-FR" dirty="0">
                <a:sym typeface="Wingdings" pitchFamily="2" charset="2"/>
              </a:rPr>
              <a:t> (</a:t>
            </a:r>
            <a:r>
              <a:rPr lang="fr-FR" dirty="0" err="1">
                <a:sym typeface="Wingdings" pitchFamily="2" charset="2"/>
              </a:rPr>
              <a:t>typical</a:t>
            </a:r>
            <a:r>
              <a:rPr lang="fr-FR" dirty="0">
                <a:sym typeface="Wingdings" pitchFamily="2" charset="2"/>
              </a:rPr>
              <a:t> ellipse vertical dimension </a:t>
            </a:r>
            <a:r>
              <a:rPr lang="fr-FR" dirty="0" err="1">
                <a:sym typeface="Wingdings" pitchFamily="2" charset="2"/>
              </a:rPr>
              <a:t>is</a:t>
            </a:r>
            <a:r>
              <a:rPr lang="fr-FR" dirty="0">
                <a:sym typeface="Wingdings" pitchFamily="2" charset="2"/>
              </a:rPr>
              <a:t> ~+-1mm)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>
                <a:sym typeface="Wingdings" pitchFamily="2" charset="2"/>
              </a:rPr>
              <a:t>Most </a:t>
            </a:r>
            <a:r>
              <a:rPr lang="fr-FR" dirty="0" err="1">
                <a:sym typeface="Wingdings" pitchFamily="2" charset="2"/>
              </a:rPr>
              <a:t>stringent</a:t>
            </a:r>
            <a:r>
              <a:rPr lang="fr-FR" dirty="0">
                <a:sym typeface="Wingdings" pitchFamily="2" charset="2"/>
              </a:rPr>
              <a:t> contraint on </a:t>
            </a:r>
            <a:r>
              <a:rPr lang="fr-FR" dirty="0" err="1">
                <a:sym typeface="Wingdings" pitchFamily="2" charset="2"/>
              </a:rPr>
              <a:t>fringe</a:t>
            </a:r>
            <a:r>
              <a:rPr lang="fr-FR" dirty="0">
                <a:sym typeface="Wingdings" pitchFamily="2" charset="2"/>
              </a:rPr>
              <a:t> </a:t>
            </a:r>
            <a:r>
              <a:rPr lang="fr-FR" dirty="0" err="1">
                <a:sym typeface="Wingdings" pitchFamily="2" charset="2"/>
              </a:rPr>
              <a:t>fields</a:t>
            </a:r>
            <a:endParaRPr lang="en-GB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761E415-F87F-AC4C-A386-7F1CAA4F5B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5995" y="4538564"/>
            <a:ext cx="2857500" cy="72390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29A69FCB-EBF3-0B43-8BEB-FDAD3D87D900}"/>
              </a:ext>
            </a:extLst>
          </p:cNvPr>
          <p:cNvSpPr txBox="1"/>
          <p:nvPr/>
        </p:nvSpPr>
        <p:spPr>
          <a:xfrm>
            <a:off x="5502539" y="4329785"/>
            <a:ext cx="3518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Nominal vertical field for reference:</a:t>
            </a:r>
          </a:p>
        </p:txBody>
      </p:sp>
    </p:spTree>
    <p:extLst>
      <p:ext uri="{BB962C8B-B14F-4D97-AF65-F5344CB8AC3E}">
        <p14:creationId xmlns:p14="http://schemas.microsoft.com/office/powerpoint/2010/main" val="3957473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8F4B39-8486-8B47-9F13-712C3B914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Angular alignment of dipole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35185C-9C08-804C-86EE-638FBCBBE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16/11/2023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89D76E-D3A9-5B4D-8B4F-1985521DE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FCC-ee polarimeters – some studies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C3B6E7-A5B5-AB43-862D-22632D373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4D5D7-7619-544E-85E6-FE67B0DC27B1}" type="slidenum">
              <a:rPr lang="fr-FR" smtClean="0"/>
              <a:t>9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7586586-614A-9444-B5A8-40540E12FF47}"/>
              </a:ext>
            </a:extLst>
          </p:cNvPr>
          <p:cNvSpPr txBox="1"/>
          <p:nvPr/>
        </p:nvSpPr>
        <p:spPr>
          <a:xfrm>
            <a:off x="342452" y="1045330"/>
            <a:ext cx="83169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/>
              <a:t>Besides</a:t>
            </a:r>
            <a:r>
              <a:rPr lang="fr-FR" dirty="0"/>
              <a:t> </a:t>
            </a:r>
            <a:r>
              <a:rPr lang="fr-FR" dirty="0" err="1"/>
              <a:t>fringe</a:t>
            </a:r>
            <a:r>
              <a:rPr lang="fr-FR" dirty="0"/>
              <a:t> </a:t>
            </a:r>
            <a:r>
              <a:rPr lang="fr-FR" dirty="0" err="1"/>
              <a:t>fields</a:t>
            </a:r>
            <a:r>
              <a:rPr lang="fr-FR" dirty="0"/>
              <a:t>, </a:t>
            </a:r>
            <a:r>
              <a:rPr lang="fr-FR" dirty="0" err="1"/>
              <a:t>angular</a:t>
            </a:r>
            <a:r>
              <a:rPr lang="fr-FR" dirty="0"/>
              <a:t> </a:t>
            </a:r>
            <a:r>
              <a:rPr lang="fr-FR" dirty="0" err="1"/>
              <a:t>misalignement</a:t>
            </a:r>
            <a:r>
              <a:rPr lang="fr-FR" dirty="0"/>
              <a:t> of </a:t>
            </a:r>
            <a:r>
              <a:rPr lang="fr-FR" dirty="0" err="1"/>
              <a:t>dipole</a:t>
            </a:r>
            <a:r>
              <a:rPr lang="fr-FR" dirty="0"/>
              <a:t> (</a:t>
            </a:r>
            <a:r>
              <a:rPr lang="fr-FR" dirty="0" err="1"/>
              <a:t>wrt</a:t>
            </a:r>
            <a:r>
              <a:rPr lang="fr-FR" dirty="0"/>
              <a:t> to nominal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trajectory</a:t>
            </a:r>
            <a:r>
              <a:rPr lang="fr-FR" dirty="0"/>
              <a:t>) </a:t>
            </a:r>
            <a:r>
              <a:rPr lang="fr-FR" dirty="0" err="1"/>
              <a:t>can</a:t>
            </a:r>
            <a:r>
              <a:rPr lang="fr-FR" dirty="0"/>
              <a:t> </a:t>
            </a:r>
            <a:r>
              <a:rPr lang="fr-FR" dirty="0" err="1"/>
              <a:t>provide</a:t>
            </a:r>
            <a:r>
              <a:rPr lang="fr-FR" dirty="0"/>
              <a:t> a </a:t>
            </a:r>
            <a:r>
              <a:rPr lang="fr-FR" dirty="0" err="1"/>
              <a:t>similar</a:t>
            </a:r>
            <a:r>
              <a:rPr lang="fr-FR" dirty="0"/>
              <a:t> exchange of x-y axes</a:t>
            </a:r>
            <a:endParaRPr lang="en-GB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D44B794-AF4A-4643-A213-2B61819D2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136" y="1862348"/>
            <a:ext cx="3098800" cy="71120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5E701BB0-0CC2-B847-BBBD-3DD2B2D8DDB5}"/>
              </a:ext>
            </a:extLst>
          </p:cNvPr>
          <p:cNvSpPr txBox="1"/>
          <p:nvPr/>
        </p:nvSpPr>
        <p:spPr>
          <a:xfrm>
            <a:off x="342452" y="4126403"/>
            <a:ext cx="8316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This </a:t>
            </a:r>
            <a:r>
              <a:rPr lang="fr-FR" dirty="0" err="1"/>
              <a:t>study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summarized</a:t>
            </a:r>
            <a:r>
              <a:rPr lang="fr-FR" dirty="0"/>
              <a:t> in a note</a:t>
            </a:r>
            <a:endParaRPr lang="en-GB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CD28241-5C05-3B48-BC90-29EAF3C1F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376" y="3178800"/>
            <a:ext cx="4572000" cy="2633870"/>
          </a:xfrm>
          <a:prstGeom prst="rect">
            <a:avLst/>
          </a:prstGeom>
        </p:spPr>
      </p:pic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349CA84F-CEEE-5D43-AE78-DD354817E5E4}"/>
              </a:ext>
            </a:extLst>
          </p:cNvPr>
          <p:cNvCxnSpPr>
            <a:cxnSpLocks/>
          </p:cNvCxnSpPr>
          <p:nvPr/>
        </p:nvCxnSpPr>
        <p:spPr>
          <a:xfrm flipV="1">
            <a:off x="7004304" y="1634043"/>
            <a:ext cx="18288" cy="8043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7401536C-C960-D64F-A519-5981EE390023}"/>
              </a:ext>
            </a:extLst>
          </p:cNvPr>
          <p:cNvCxnSpPr>
            <a:cxnSpLocks/>
          </p:cNvCxnSpPr>
          <p:nvPr/>
        </p:nvCxnSpPr>
        <p:spPr>
          <a:xfrm flipH="1" flipV="1">
            <a:off x="6538092" y="1743620"/>
            <a:ext cx="466212" cy="708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 18">
            <a:extLst>
              <a:ext uri="{FF2B5EF4-FFF2-40B4-BE49-F238E27FC236}">
                <a16:creationId xmlns:a16="http://schemas.microsoft.com/office/drawing/2014/main" id="{451D4CCF-8DD6-184C-882F-204851A8B8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77339" y="1634043"/>
            <a:ext cx="285751" cy="302080"/>
          </a:xfrm>
          <a:prstGeom prst="rect">
            <a:avLst/>
          </a:prstGeom>
        </p:spPr>
      </p:pic>
      <p:sp>
        <p:nvSpPr>
          <p:cNvPr id="20" name="Arc 19">
            <a:extLst>
              <a:ext uri="{FF2B5EF4-FFF2-40B4-BE49-F238E27FC236}">
                <a16:creationId xmlns:a16="http://schemas.microsoft.com/office/drawing/2014/main" id="{55C5F1D0-A17B-5141-BF10-2E546A7D2D95}"/>
              </a:ext>
            </a:extLst>
          </p:cNvPr>
          <p:cNvSpPr/>
          <p:nvPr/>
        </p:nvSpPr>
        <p:spPr>
          <a:xfrm rot="17525736">
            <a:off x="6885432" y="2150384"/>
            <a:ext cx="274320" cy="288036"/>
          </a:xfrm>
          <a:prstGeom prst="arc">
            <a:avLst>
              <a:gd name="adj1" fmla="val 16200000"/>
              <a:gd name="adj2" fmla="val 1996186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5B950653-5D41-4B4A-97BD-B9EDD0993AAB}"/>
                  </a:ext>
                </a:extLst>
              </p:cNvPr>
              <p:cNvSpPr txBox="1"/>
              <p:nvPr/>
            </p:nvSpPr>
            <p:spPr>
              <a:xfrm>
                <a:off x="7065349" y="1868680"/>
                <a:ext cx="211404" cy="310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5B950653-5D41-4B4A-97BD-B9EDD0993A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5349" y="1868680"/>
                <a:ext cx="211404" cy="310598"/>
              </a:xfrm>
              <a:prstGeom prst="rect">
                <a:avLst/>
              </a:prstGeom>
              <a:blipFill>
                <a:blip r:embed="rId5"/>
                <a:stretch>
                  <a:fillRect l="-22222" r="-16667"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94816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le" id="{FBF67BF5-E241-D94D-A1E0-A0EA0C623EF9}" vid="{4197D68A-286D-DD47-B0B2-A034CCFF114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80500</TotalTime>
  <Words>1018</Words>
  <Application>Microsoft Macintosh PowerPoint</Application>
  <PresentationFormat>Affichage à l'écran (4:3)</PresentationFormat>
  <Paragraphs>155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-apple-system</vt:lpstr>
      <vt:lpstr>Arial</vt:lpstr>
      <vt:lpstr>Calibri</vt:lpstr>
      <vt:lpstr>Cambria Math</vt:lpstr>
      <vt:lpstr>TeXGyreTermesX</vt:lpstr>
      <vt:lpstr>Wingdings</vt:lpstr>
      <vt:lpstr>Thème Office</vt:lpstr>
      <vt:lpstr>FCC-ee polarimeters: some studies</vt:lpstr>
      <vt:lpstr>Introduction</vt:lpstr>
      <vt:lpstr>Compton polarimeter layout</vt:lpstr>
      <vt:lpstr>Refinement on energy measurement</vt:lpstr>
      <vt:lpstr>Modification of chi2 definition</vt:lpstr>
      <vt:lpstr>Magnetic field tolerances</vt:lpstr>
      <vt:lpstr>Magnetic field tolerances (2)</vt:lpstr>
      <vt:lpstr>Fringe fields</vt:lpstr>
      <vt:lpstr>Angular alignment of dipole</vt:lpstr>
      <vt:lpstr>Preliminary study of pixel size</vt:lpstr>
      <vt:lpstr>Preliminary study of pixel size (2)</vt:lpstr>
      <vt:lpstr>Preliminary study of pixel size (3)</vt:lpstr>
      <vt:lpstr>Conclusion/prospects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thoughts towards Compton polarimtry for ‘Chiral BELLE2’</dc:title>
  <dc:creator>Aurélien Martens</dc:creator>
  <cp:lastModifiedBy>Aurélien Martens</cp:lastModifiedBy>
  <cp:revision>151</cp:revision>
  <cp:lastPrinted>2019-10-21T14:23:48Z</cp:lastPrinted>
  <dcterms:created xsi:type="dcterms:W3CDTF">2019-09-23T10:30:56Z</dcterms:created>
  <dcterms:modified xsi:type="dcterms:W3CDTF">2023-11-16T15:30:35Z</dcterms:modified>
</cp:coreProperties>
</file>