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20"/>
  </p:handoutMasterIdLst>
  <p:sldIdLst>
    <p:sldId id="256" r:id="rId3"/>
    <p:sldId id="282" r:id="rId5"/>
    <p:sldId id="264" r:id="rId6"/>
    <p:sldId id="284" r:id="rId7"/>
    <p:sldId id="258" r:id="rId8"/>
    <p:sldId id="261" r:id="rId9"/>
    <p:sldId id="269" r:id="rId10"/>
    <p:sldId id="262" r:id="rId11"/>
    <p:sldId id="281" r:id="rId12"/>
    <p:sldId id="257" r:id="rId13"/>
    <p:sldId id="263" r:id="rId14"/>
    <p:sldId id="266" r:id="rId15"/>
    <p:sldId id="271" r:id="rId16"/>
    <p:sldId id="259" r:id="rId17"/>
    <p:sldId id="283" r:id="rId18"/>
    <p:sldId id="260" r:id="rId19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778" autoAdjust="0"/>
    <p:restoredTop sz="86491" autoAdjust="0"/>
  </p:normalViewPr>
  <p:slideViewPr>
    <p:cSldViewPr snapToGrid="0" snapToObjects="1">
      <p:cViewPr varScale="1">
        <p:scale>
          <a:sx n="118" d="100"/>
          <a:sy n="118" d="100"/>
        </p:scale>
        <p:origin x="472" y="200"/>
      </p:cViewPr>
      <p:guideLst>
        <p:guide orient="horz" pos="2160"/>
        <p:guide pos="2852"/>
      </p:guideLst>
    </p:cSldViewPr>
  </p:slideViewPr>
  <p:outlineViewPr>
    <p:cViewPr>
      <p:scale>
        <a:sx n="33" d="100"/>
        <a:sy n="33" d="100"/>
      </p:scale>
      <p:origin x="0" y="-1108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7D876-8F1B-9545-8C65-4B498FA70986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35E08-E8D8-A245-B8CF-F7D9E6556F6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35E08-E8D8-A245-B8CF-F7D9E6556F63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35E08-E8D8-A245-B8CF-F7D9E6556F63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35E08-E8D8-A245-B8CF-F7D9E6556F63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35E08-E8D8-A245-B8CF-F7D9E6556F63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6D841-C3C2-2C4C-9C1D-4D8E95B3EDA0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F21B0-82A2-5F42-960B-642C15198C3D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3559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98939"/>
            <a:ext cx="8229600" cy="36272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76D841-C3C2-2C4C-9C1D-4D8E95B3EDA0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F21B0-82A2-5F42-960B-642C15198C3D}" type="slidenum">
              <a:rPr lang="en-US" smtClean="0"/>
            </a:fld>
            <a:endParaRPr lang="en-US"/>
          </a:p>
        </p:txBody>
      </p:sp>
      <p:pic>
        <p:nvPicPr>
          <p:cNvPr id="8" name="Picture 7" descr="Bannière_AEPSHEP2024_hight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9144000" cy="1143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20204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20204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hyperlink" Target="https://cds.cern.ch/record/2240689/files/BrochureCodeofConductEN.pdf?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Welcome!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7865" y="3886200"/>
            <a:ext cx="7729855" cy="1752600"/>
          </a:xfrm>
        </p:spPr>
        <p:txBody>
          <a:bodyPr>
            <a:normAutofit fontScale="70000"/>
          </a:bodyPr>
          <a:lstStyle/>
          <a:p>
            <a:pPr algn="l"/>
            <a:r>
              <a:rPr lang="en-US" altLang="en-GB" u="sng" noProof="0" dirty="0">
                <a:solidFill>
                  <a:schemeClr val="tx1"/>
                </a:solidFill>
                <a:sym typeface="+mn-ea"/>
              </a:rPr>
              <a:t>Martijn Mulders</a:t>
            </a:r>
            <a:r>
              <a:rPr lang="en-US" altLang="en-GB" noProof="0" dirty="0">
                <a:solidFill>
                  <a:schemeClr val="tx1"/>
                </a:solidFill>
                <a:sym typeface="+mn-ea"/>
              </a:rPr>
              <a:t> (CERN)</a:t>
            </a:r>
            <a:endParaRPr lang="en-US" altLang="en-GB" noProof="0" dirty="0">
              <a:solidFill>
                <a:schemeClr val="tx1"/>
              </a:solidFill>
              <a:sym typeface="+mn-ea"/>
            </a:endParaRPr>
          </a:p>
          <a:p>
            <a:pPr algn="l"/>
            <a:r>
              <a:rPr lang="en-US" altLang="en-GB" noProof="0" dirty="0">
                <a:solidFill>
                  <a:schemeClr val="tx1"/>
                </a:solidFill>
                <a:sym typeface="+mn-ea"/>
              </a:rPr>
              <a:t>	</a:t>
            </a:r>
            <a:r>
              <a:rPr lang="en-US" altLang="en-GB" sz="2900" noProof="0" dirty="0">
                <a:solidFill>
                  <a:schemeClr val="tx1">
                    <a:lumMod val="50000"/>
                    <a:lumOff val="50000"/>
                  </a:schemeClr>
                </a:solidFill>
                <a:sym typeface="+mn-ea"/>
              </a:rPr>
              <a:t>Chair of the International Organizing Committee</a:t>
            </a:r>
            <a:endParaRPr lang="en-US" altLang="en-GB" noProof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r>
              <a:rPr lang="en-US" altLang="en-GB" noProof="0" dirty="0">
                <a:solidFill>
                  <a:schemeClr val="tx1"/>
                </a:solidFill>
              </a:rPr>
              <a:t>Phat </a:t>
            </a:r>
            <a:r>
              <a:rPr lang="en-US" altLang="en-GB" noProof="0" dirty="0">
                <a:solidFill>
                  <a:srgbClr val="000000"/>
                </a:solidFill>
                <a:sym typeface="+mn-ea"/>
              </a:rPr>
              <a:t>Srimanobhas </a:t>
            </a:r>
            <a:r>
              <a:rPr lang="en-US" altLang="en-GB" noProof="0" dirty="0">
                <a:solidFill>
                  <a:schemeClr val="tx1"/>
                </a:solidFill>
              </a:rPr>
              <a:t>(Chulalongkorn University, Thailand)</a:t>
            </a:r>
            <a:endParaRPr lang="en-US" altLang="en-GB" noProof="0" dirty="0">
              <a:solidFill>
                <a:schemeClr val="tx1"/>
              </a:solidFill>
            </a:endParaRPr>
          </a:p>
          <a:p>
            <a:pPr algn="l"/>
            <a:r>
              <a:rPr lang="en-US" altLang="en-GB" noProof="0" dirty="0">
                <a:solidFill>
                  <a:schemeClr val="tx1"/>
                </a:solidFill>
              </a:rPr>
              <a:t>	</a:t>
            </a:r>
            <a:r>
              <a:rPr lang="en-US" altLang="en-GB" sz="2900" noProof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Co-chair of the Local Organizing Committee</a:t>
            </a:r>
            <a:endParaRPr lang="en-US" altLang="en-GB" sz="2900" noProof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/>
            <a:endParaRPr lang="en-US" altLang="en-GB" sz="2900" noProof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Please</a:t>
            </a:r>
            <a:r>
              <a:rPr lang="en-US" altLang="en-GB" noProof="0" dirty="0"/>
              <a:t> </a:t>
            </a:r>
            <a:r>
              <a:rPr lang="en-GB" noProof="0" dirty="0"/>
              <a:t>!	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Lectures and discussion sessions</a:t>
            </a:r>
            <a:endParaRPr lang="en-GB" noProof="0" dirty="0"/>
          </a:p>
          <a:p>
            <a:pPr lvl="1"/>
            <a:r>
              <a:rPr lang="en-GB" noProof="0" dirty="0"/>
              <a:t>Attendance is compulsory</a:t>
            </a:r>
            <a:endParaRPr lang="en-GB" noProof="0" dirty="0"/>
          </a:p>
          <a:p>
            <a:pPr lvl="1"/>
            <a:r>
              <a:rPr lang="en-GB" noProof="0" dirty="0"/>
              <a:t>Arrive on time</a:t>
            </a:r>
            <a:endParaRPr lang="en-GB" noProof="0" dirty="0"/>
          </a:p>
          <a:p>
            <a:pPr lvl="1"/>
            <a:r>
              <a:rPr lang="en-US" altLang="en-GB" noProof="0" dirty="0"/>
              <a:t>Don’t use your devices for non-school work</a:t>
            </a:r>
            <a:endParaRPr lang="en-GB" noProof="0" dirty="0"/>
          </a:p>
          <a:p>
            <a:pPr lvl="1"/>
            <a:r>
              <a:rPr lang="en-US" altLang="en-GB" noProof="0" dirty="0"/>
              <a:t>Keep your focus on the lectures</a:t>
            </a:r>
            <a:endParaRPr lang="en-US" altLang="en-GB" noProof="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GB" noProof="0" dirty="0"/>
              <a:t>Meals</a:t>
            </a:r>
            <a:r>
              <a:rPr lang="en-GB" noProof="0" dirty="0"/>
              <a:t> and d</a:t>
            </a:r>
            <a:r>
              <a:rPr lang="en-US" altLang="en-GB" noProof="0" dirty="0"/>
              <a:t>rinks</a:t>
            </a:r>
            <a:endParaRPr lang="en-US" alt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20315"/>
            <a:ext cx="8229600" cy="4197350"/>
          </a:xfrm>
        </p:spPr>
        <p:txBody>
          <a:bodyPr>
            <a:normAutofit fontScale="70000" lnSpcReduction="20000"/>
          </a:bodyPr>
          <a:lstStyle/>
          <a:p>
            <a:r>
              <a:rPr lang="en-US" altLang="en-GB" noProof="0" dirty="0"/>
              <a:t>All meals are served in buffet style:</a:t>
            </a:r>
            <a:endParaRPr lang="en-US" altLang="en-GB" noProof="0" dirty="0"/>
          </a:p>
          <a:p>
            <a:pPr lvl="1"/>
            <a:r>
              <a:rPr lang="en-US" altLang="en-GB" sz="2800" noProof="0" dirty="0"/>
              <a:t>Breakfast 7:00-9:00 ; Lunch 12:30-13:30 ; Dinner 19:00-20:00</a:t>
            </a:r>
            <a:endParaRPr lang="en-US" altLang="en-GB" sz="2800" noProof="0" dirty="0"/>
          </a:p>
          <a:p>
            <a:pPr lvl="1"/>
            <a:r>
              <a:rPr lang="en-US" altLang="en-GB" dirty="0"/>
              <a:t>Special dietary requirements: food at the buffet will have labels indicating type of meat / vegan</a:t>
            </a:r>
            <a:br>
              <a:rPr lang="en-GB" dirty="0"/>
            </a:br>
            <a:endParaRPr lang="en-GB" noProof="0" dirty="0"/>
          </a:p>
          <a:p>
            <a:r>
              <a:rPr lang="en-GB" noProof="0" dirty="0"/>
              <a:t>Drinks included with lunch and dinner</a:t>
            </a:r>
            <a:endParaRPr lang="en-GB" noProof="0" dirty="0"/>
          </a:p>
          <a:p>
            <a:pPr lvl="1"/>
            <a:r>
              <a:rPr lang="en-US" altLang="en-GB" noProof="0" dirty="0"/>
              <a:t>W</a:t>
            </a:r>
            <a:r>
              <a:rPr lang="en-GB" noProof="0" dirty="0"/>
              <a:t>ater </a:t>
            </a:r>
            <a:r>
              <a:rPr lang="en-US" altLang="en-GB" noProof="0" dirty="0"/>
              <a:t>is included (and Coffee / tea at breakfast)</a:t>
            </a:r>
            <a:endParaRPr lang="en-US" altLang="en-GB" noProof="0" dirty="0"/>
          </a:p>
          <a:p>
            <a:pPr lvl="1"/>
            <a:r>
              <a:rPr lang="en-US" altLang="en-GB" noProof="0" dirty="0"/>
              <a:t>Other drinks are </a:t>
            </a:r>
            <a:r>
              <a:rPr lang="en-US" altLang="en-GB" u="sng" noProof="0" dirty="0"/>
              <a:t>not</a:t>
            </a:r>
            <a:r>
              <a:rPr lang="en-US" altLang="en-GB" noProof="0" dirty="0"/>
              <a:t> for free ; bar in restaurant open until 22:00</a:t>
            </a:r>
            <a:br>
              <a:rPr lang="en-US" altLang="en-GB" noProof="0" dirty="0"/>
            </a:br>
            <a:endParaRPr lang="en-GB" noProof="0" dirty="0"/>
          </a:p>
          <a:p>
            <a:r>
              <a:rPr lang="en-GB" noProof="0" dirty="0"/>
              <a:t>Bar</a:t>
            </a:r>
            <a:r>
              <a:rPr lang="en-US" altLang="en-GB" noProof="0" dirty="0"/>
              <a:t> next to big swimming pool is open </a:t>
            </a:r>
            <a:endParaRPr lang="en-US" altLang="en-GB" noProof="0" dirty="0"/>
          </a:p>
          <a:p>
            <a:pPr lvl="1"/>
            <a:r>
              <a:rPr lang="en-US" altLang="en-GB" sz="2800" noProof="0" dirty="0"/>
              <a:t>during lunch break (13:00-15:00) and after dinner</a:t>
            </a:r>
            <a:r>
              <a:rPr lang="en-US" altLang="en-GB" noProof="0" dirty="0"/>
              <a:t> (until 23:00)</a:t>
            </a:r>
            <a:endParaRPr lang="en-US" altLang="en-GB" noProof="0" dirty="0"/>
          </a:p>
          <a:p>
            <a:pPr lvl="1"/>
            <a:r>
              <a:rPr lang="en-US" altLang="en-GB" noProof="0" dirty="0"/>
              <a:t>Pay with cash or credit card / phone</a:t>
            </a:r>
            <a:endParaRPr lang="en-GB" noProof="0" dirty="0"/>
          </a:p>
          <a:p>
            <a:pPr lvl="1"/>
            <a:endParaRPr lang="en-GB" noProof="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Free time activities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78430"/>
            <a:ext cx="8229600" cy="3905885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endParaRPr lang="en-GB" sz="800" noProof="0" dirty="0"/>
          </a:p>
          <a:p>
            <a:pPr lvl="0"/>
            <a:r>
              <a:rPr lang="en-US" altLang="en-GB" sz="2200" noProof="0" dirty="0"/>
              <a:t>There are 2 s</a:t>
            </a:r>
            <a:r>
              <a:rPr lang="en-GB" sz="2200" noProof="0" dirty="0"/>
              <a:t>wimming pool</a:t>
            </a:r>
            <a:r>
              <a:rPr lang="en-US" altLang="en-GB" sz="2200" noProof="0" dirty="0"/>
              <a:t>s, open from 8:00 to 22:00</a:t>
            </a:r>
            <a:endParaRPr lang="en-GB" sz="1000" noProof="0" dirty="0"/>
          </a:p>
          <a:p>
            <a:pPr lvl="0"/>
            <a:endParaRPr lang="en-GB" sz="400" noProof="0" dirty="0"/>
          </a:p>
          <a:p>
            <a:r>
              <a:rPr lang="en-US" altLang="en-GB" sz="2200" noProof="0" dirty="0"/>
              <a:t>DO NOT SWIM in the lake!</a:t>
            </a:r>
            <a:endParaRPr lang="en-US" altLang="en-GB" sz="2200" noProof="0" dirty="0"/>
          </a:p>
          <a:p>
            <a:r>
              <a:rPr lang="en-US" altLang="en-GB" sz="2200" noProof="0" dirty="0"/>
              <a:t>You can use the boats (ask at / around the swimming pool)</a:t>
            </a:r>
            <a:endParaRPr lang="en-US" altLang="en-GB" sz="2200" noProof="0" dirty="0"/>
          </a:p>
          <a:p>
            <a:endParaRPr lang="en-GB" sz="2200" noProof="0" dirty="0"/>
          </a:p>
          <a:p>
            <a:r>
              <a:rPr lang="en-GB" sz="2200" noProof="0" dirty="0"/>
              <a:t>Please be considerate about noise!</a:t>
            </a:r>
            <a:endParaRPr lang="en-GB" sz="2200" noProof="0" dirty="0"/>
          </a:p>
          <a:p>
            <a:pPr lvl="1"/>
            <a:r>
              <a:rPr lang="en-GB" sz="1800" noProof="0" dirty="0"/>
              <a:t>We are happy for you to have fun evenings, but please do so well away from the sleeping areas</a:t>
            </a:r>
            <a:endParaRPr lang="en-GB" sz="1600" noProof="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Other practical matters: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89200"/>
            <a:ext cx="7466965" cy="4021455"/>
          </a:xfrm>
        </p:spPr>
        <p:txBody>
          <a:bodyPr>
            <a:normAutofit fontScale="70000"/>
          </a:bodyPr>
          <a:lstStyle/>
          <a:p>
            <a:pPr lvl="0"/>
            <a:r>
              <a:rPr lang="en-GB" noProof="0" dirty="0"/>
              <a:t>Drinking water</a:t>
            </a:r>
            <a:endParaRPr lang="en-GB" noProof="0" dirty="0"/>
          </a:p>
          <a:p>
            <a:pPr lvl="1"/>
            <a:r>
              <a:rPr lang="en-US" altLang="en-GB" sz="2900" noProof="0" dirty="0"/>
              <a:t>The tap water is </a:t>
            </a:r>
            <a:r>
              <a:rPr lang="en-US" altLang="en-GB" sz="2900" u="sng" noProof="0" dirty="0"/>
              <a:t>NOT SAFE</a:t>
            </a:r>
            <a:r>
              <a:rPr lang="en-US" altLang="en-GB" sz="2900" noProof="0" dirty="0"/>
              <a:t> to drink !!</a:t>
            </a:r>
            <a:endParaRPr lang="en-US" altLang="en-GB" sz="2900" noProof="0" dirty="0"/>
          </a:p>
          <a:p>
            <a:pPr lvl="1"/>
            <a:r>
              <a:rPr lang="en-US" altLang="en-GB" sz="2900" noProof="0" dirty="0"/>
              <a:t>One bottle of water per person in each bedroom per day</a:t>
            </a:r>
            <a:endParaRPr lang="en-US" altLang="en-GB" sz="2900" noProof="0" dirty="0"/>
          </a:p>
          <a:p>
            <a:pPr lvl="1"/>
            <a:r>
              <a:rPr lang="en-US" altLang="en-GB" sz="2900" noProof="0" dirty="0"/>
              <a:t>Refill at water fountain in reception area of the hotel</a:t>
            </a:r>
            <a:br>
              <a:rPr lang="en-GB" sz="1400" noProof="0" dirty="0"/>
            </a:br>
            <a:endParaRPr lang="en-GB" sz="1700" noProof="0" dirty="0"/>
          </a:p>
          <a:p>
            <a:pPr lvl="0"/>
            <a:r>
              <a:rPr lang="en-US" altLang="en-GB" noProof="0" dirty="0"/>
              <a:t>Do NOT throw toilet paper in your toilet bowl</a:t>
            </a:r>
            <a:endParaRPr lang="en-US" altLang="en-GB" noProof="0" dirty="0"/>
          </a:p>
          <a:p>
            <a:pPr lvl="1"/>
            <a:r>
              <a:rPr lang="en-US" altLang="en-GB" noProof="0" dirty="0"/>
              <a:t>use the bin next to it instead</a:t>
            </a:r>
            <a:br>
              <a:rPr lang="en-US" altLang="en-GB" sz="1000" noProof="0" dirty="0"/>
            </a:br>
            <a:endParaRPr lang="en-US" altLang="en-GB" sz="1400" noProof="0" dirty="0"/>
          </a:p>
          <a:p>
            <a:pPr lvl="0"/>
            <a:r>
              <a:rPr lang="en-US" altLang="en-GB" noProof="0" dirty="0"/>
              <a:t>There will be a laundry service on 3 days:</a:t>
            </a:r>
            <a:endParaRPr lang="en-US" altLang="en-GB" noProof="0" dirty="0"/>
          </a:p>
          <a:p>
            <a:pPr lvl="1"/>
            <a:r>
              <a:rPr lang="en-US" altLang="en-GB" noProof="0" dirty="0"/>
              <a:t>pick-up (return) 14 (17), 17 (21), 21 (24) June</a:t>
            </a:r>
            <a:endParaRPr lang="en-US" altLang="en-GB" noProof="0" dirty="0"/>
          </a:p>
          <a:p>
            <a:pPr lvl="1"/>
            <a:r>
              <a:rPr lang="en-US" altLang="en-GB" noProof="0" dirty="0"/>
              <a:t>price list will be in your room</a:t>
            </a:r>
            <a:endParaRPr lang="en-US" altLang="en-GB" noProof="0" dirty="0"/>
          </a:p>
          <a:p>
            <a:pPr lvl="1"/>
            <a:endParaRPr lang="en-US" altLang="en-GB" noProof="0" dirty="0"/>
          </a:p>
        </p:txBody>
      </p:sp>
      <p:pic>
        <p:nvPicPr>
          <p:cNvPr id="6" name="Picture 5" descr="IMG_4573"/>
          <p:cNvPicPr>
            <a:picLocks noChangeAspect="1"/>
          </p:cNvPicPr>
          <p:nvPr/>
        </p:nvPicPr>
        <p:blipFill>
          <a:blip r:embed="rId1"/>
          <a:srcRect l="15012" t="10698" r="18014" b="3990"/>
          <a:stretch>
            <a:fillRect/>
          </a:stretch>
        </p:blipFill>
        <p:spPr>
          <a:xfrm>
            <a:off x="6806565" y="4192270"/>
            <a:ext cx="1949450" cy="186436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O</a:t>
            </a:r>
            <a:r>
              <a:rPr lang="en-US" altLang="en-GB" noProof="0" dirty="0"/>
              <a:t>ffice and announcements</a:t>
            </a:r>
            <a:endParaRPr lang="en-US" alt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4810"/>
            <a:ext cx="8094980" cy="3478530"/>
          </a:xfrm>
        </p:spPr>
        <p:txBody>
          <a:bodyPr>
            <a:normAutofit fontScale="57500"/>
          </a:bodyPr>
          <a:lstStyle/>
          <a:p>
            <a:r>
              <a:rPr lang="en-US" altLang="en-GB" noProof="0" dirty="0">
                <a:solidFill>
                  <a:srgbClr val="000000"/>
                </a:solidFill>
              </a:rPr>
              <a:t>School’s Office</a:t>
            </a:r>
            <a:endParaRPr lang="en-GB" noProof="0" dirty="0">
              <a:solidFill>
                <a:srgbClr val="000000"/>
              </a:solidFill>
            </a:endParaRPr>
          </a:p>
          <a:p>
            <a:pPr lvl="1"/>
            <a:r>
              <a:rPr lang="en-GB" b="1" noProof="0" dirty="0">
                <a:solidFill>
                  <a:schemeClr val="accent1"/>
                </a:solidFill>
              </a:rPr>
              <a:t>Kate Ross</a:t>
            </a:r>
            <a:r>
              <a:rPr lang="en-US" altLang="en-GB" noProof="0" dirty="0">
                <a:solidFill>
                  <a:srgbClr val="000000"/>
                </a:solidFill>
              </a:rPr>
              <a:t> </a:t>
            </a:r>
            <a:r>
              <a:rPr lang="en-GB" noProof="0" dirty="0">
                <a:solidFill>
                  <a:srgbClr val="000000"/>
                </a:solidFill>
              </a:rPr>
              <a:t>will be pleased to help in case of questions</a:t>
            </a:r>
            <a:r>
              <a:rPr lang="en-US" altLang="en-GB" noProof="0" dirty="0">
                <a:solidFill>
                  <a:srgbClr val="000000"/>
                </a:solidFill>
              </a:rPr>
              <a:t>,</a:t>
            </a:r>
            <a:r>
              <a:rPr lang="en-GB" noProof="0" dirty="0">
                <a:solidFill>
                  <a:srgbClr val="000000"/>
                </a:solidFill>
              </a:rPr>
              <a:t> problems or requests</a:t>
            </a:r>
            <a:endParaRPr lang="en-GB" noProof="0" dirty="0">
              <a:solidFill>
                <a:srgbClr val="000000"/>
              </a:solidFill>
            </a:endParaRPr>
          </a:p>
          <a:p>
            <a:pPr lvl="1"/>
            <a:r>
              <a:rPr lang="en-GB" noProof="0" dirty="0">
                <a:solidFill>
                  <a:srgbClr val="000000"/>
                </a:solidFill>
              </a:rPr>
              <a:t>Our </a:t>
            </a:r>
            <a:r>
              <a:rPr lang="en-US" altLang="en-GB" noProof="0" dirty="0">
                <a:solidFill>
                  <a:srgbClr val="000000"/>
                </a:solidFill>
              </a:rPr>
              <a:t>office</a:t>
            </a:r>
            <a:r>
              <a:rPr lang="en-GB" noProof="0" dirty="0">
                <a:solidFill>
                  <a:srgbClr val="000000"/>
                </a:solidFill>
              </a:rPr>
              <a:t> is located </a:t>
            </a:r>
            <a:r>
              <a:rPr lang="en-US" altLang="en-GB" noProof="0" dirty="0">
                <a:solidFill>
                  <a:srgbClr val="000000"/>
                </a:solidFill>
              </a:rPr>
              <a:t>downstairs, across from the Chawalun coffee bar </a:t>
            </a:r>
            <a:endParaRPr lang="en-GB" noProof="0" dirty="0">
              <a:solidFill>
                <a:srgbClr val="000000"/>
              </a:solidFill>
            </a:endParaRPr>
          </a:p>
          <a:p>
            <a:pPr lvl="1"/>
            <a:r>
              <a:rPr lang="en-US" altLang="en-GB" noProof="0" dirty="0">
                <a:solidFill>
                  <a:srgbClr val="000000"/>
                </a:solidFill>
              </a:rPr>
              <a:t>There is a sign and the s</a:t>
            </a:r>
            <a:r>
              <a:rPr lang="en-GB" noProof="0" dirty="0">
                <a:solidFill>
                  <a:srgbClr val="000000"/>
                </a:solidFill>
              </a:rPr>
              <a:t>chool poster is on the door of the </a:t>
            </a:r>
            <a:r>
              <a:rPr lang="en-US" altLang="en-GB" noProof="0" dirty="0">
                <a:solidFill>
                  <a:srgbClr val="000000"/>
                </a:solidFill>
              </a:rPr>
              <a:t>office</a:t>
            </a:r>
            <a:br>
              <a:rPr lang="en-US" altLang="en-GB" noProof="0" dirty="0">
                <a:solidFill>
                  <a:srgbClr val="000000"/>
                </a:solidFill>
              </a:rPr>
            </a:br>
            <a:endParaRPr lang="en-US" altLang="en-GB" noProof="0" dirty="0">
              <a:solidFill>
                <a:srgbClr val="000000"/>
              </a:solidFill>
            </a:endParaRPr>
          </a:p>
          <a:p>
            <a:pPr lvl="1"/>
            <a:endParaRPr lang="en-GB" noProof="0" dirty="0">
              <a:solidFill>
                <a:srgbClr val="000000"/>
              </a:solidFill>
            </a:endParaRPr>
          </a:p>
          <a:p>
            <a:r>
              <a:rPr lang="en-US" altLang="en-GB" noProof="0" dirty="0">
                <a:solidFill>
                  <a:srgbClr val="000000"/>
                </a:solidFill>
              </a:rPr>
              <a:t>Announcements</a:t>
            </a:r>
            <a:endParaRPr lang="en-US" altLang="en-GB" noProof="0" dirty="0">
              <a:solidFill>
                <a:srgbClr val="000000"/>
              </a:solidFill>
            </a:endParaRPr>
          </a:p>
          <a:p>
            <a:pPr lvl="1"/>
            <a:r>
              <a:rPr lang="en-US" altLang="en-GB" noProof="0" dirty="0">
                <a:solidFill>
                  <a:srgbClr val="000000"/>
                </a:solidFill>
              </a:rPr>
              <a:t>From time to time we will make announcements at the end of the lectures </a:t>
            </a:r>
            <a:endParaRPr lang="en-US" altLang="en-GB" noProof="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Be Nice 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8725"/>
            <a:ext cx="5617845" cy="4133215"/>
          </a:xfrm>
        </p:spPr>
        <p:txBody>
          <a:bodyPr>
            <a:normAutofit fontScale="70000"/>
          </a:bodyPr>
          <a:lstStyle/>
          <a:p>
            <a:endParaRPr lang="en-GB" noProof="0" dirty="0">
              <a:solidFill>
                <a:srgbClr val="000000"/>
              </a:solidFill>
            </a:endParaRPr>
          </a:p>
          <a:p>
            <a:r>
              <a:rPr lang="en-US" altLang="en-GB" noProof="0" dirty="0">
                <a:solidFill>
                  <a:srgbClr val="000000"/>
                </a:solidFill>
              </a:rPr>
              <a:t>Be welcoming and respectful to each other and to other guests in the hotel !  </a:t>
            </a:r>
            <a:br>
              <a:rPr lang="en-US" altLang="en-GB" noProof="0" dirty="0">
                <a:solidFill>
                  <a:srgbClr val="000000"/>
                </a:solidFill>
              </a:rPr>
            </a:br>
            <a:r>
              <a:rPr lang="en-US" altLang="en-GB" noProof="0" dirty="0">
                <a:solidFill>
                  <a:srgbClr val="000000"/>
                </a:solidFill>
                <a:sym typeface="+mn-ea"/>
              </a:rPr>
              <a:t>(e.g. </a:t>
            </a:r>
            <a:r>
              <a:rPr lang="en-US" altLang="en-GB" sz="2600" noProof="0" dirty="0">
                <a:solidFill>
                  <a:schemeClr val="accent1"/>
                </a:solidFill>
                <a:sym typeface="+mn-ea"/>
                <a:hlinkClick r:id="rId1" action="ppaction://hlinkfile"/>
              </a:rPr>
              <a:t>CERN code of conduct</a:t>
            </a:r>
            <a:r>
              <a:rPr lang="en-US" altLang="en-GB" noProof="0" dirty="0">
                <a:solidFill>
                  <a:srgbClr val="000000"/>
                </a:solidFill>
                <a:sym typeface="+mn-ea"/>
              </a:rPr>
              <a:t>) </a:t>
            </a:r>
            <a:endParaRPr lang="en-US" altLang="en-GB" noProof="0" dirty="0">
              <a:solidFill>
                <a:srgbClr val="000000"/>
              </a:solidFill>
              <a:sym typeface="+mn-ea"/>
            </a:endParaRPr>
          </a:p>
          <a:p>
            <a:pPr marL="457200" lvl="1" indent="0">
              <a:buNone/>
            </a:pPr>
            <a:endParaRPr lang="en-US" altLang="en-GB" noProof="0" dirty="0">
              <a:solidFill>
                <a:srgbClr val="000000"/>
              </a:solidFill>
              <a:sym typeface="+mn-ea"/>
            </a:endParaRPr>
          </a:p>
          <a:p>
            <a:r>
              <a:rPr lang="en-US" altLang="en-GB" noProof="0" dirty="0">
                <a:solidFill>
                  <a:srgbClr val="000000"/>
                </a:solidFill>
              </a:rPr>
              <a:t>We hope there won’t be any issues but in case you witness or experience inappropriate behaviour or harassment:</a:t>
            </a:r>
            <a:endParaRPr lang="en-US" altLang="en-GB" noProof="0" dirty="0">
              <a:solidFill>
                <a:srgbClr val="000000"/>
              </a:solidFill>
            </a:endParaRPr>
          </a:p>
          <a:p>
            <a:pPr lvl="1"/>
            <a:r>
              <a:rPr lang="en-US" altLang="en-GB" b="1" noProof="0" dirty="0">
                <a:solidFill>
                  <a:schemeClr val="accent1"/>
                </a:solidFill>
              </a:rPr>
              <a:t>Kate</a:t>
            </a:r>
            <a:r>
              <a:rPr lang="en-US" altLang="en-GB" noProof="0" dirty="0">
                <a:solidFill>
                  <a:srgbClr val="000000"/>
                </a:solidFill>
              </a:rPr>
              <a:t> is available as point of contact</a:t>
            </a:r>
            <a:endParaRPr lang="en-US" altLang="en-GB" noProof="0" dirty="0">
              <a:solidFill>
                <a:srgbClr val="000000"/>
              </a:solidFill>
            </a:endParaRPr>
          </a:p>
          <a:p>
            <a:pPr lvl="1"/>
            <a:endParaRPr lang="en-US" altLang="en-GB" noProof="0" dirty="0">
              <a:solidFill>
                <a:srgbClr val="000000"/>
              </a:solidFill>
            </a:endParaRPr>
          </a:p>
          <a:p>
            <a:pPr lvl="1"/>
            <a:endParaRPr lang="en-US" altLang="en-GB" noProof="0" dirty="0">
              <a:solidFill>
                <a:srgbClr val="000000"/>
              </a:solidFill>
            </a:endParaRPr>
          </a:p>
          <a:p>
            <a:pPr lvl="1"/>
            <a:endParaRPr lang="en-US" altLang="en-GB" noProof="0" dirty="0">
              <a:solidFill>
                <a:srgbClr val="000000"/>
              </a:solidFill>
            </a:endParaRPr>
          </a:p>
          <a:p>
            <a:pPr lvl="1"/>
            <a:endParaRPr lang="en-US" altLang="en-GB" noProof="0" dirty="0">
              <a:solidFill>
                <a:srgbClr val="000000"/>
              </a:solidFill>
            </a:endParaRPr>
          </a:p>
        </p:txBody>
      </p:sp>
      <p:pic>
        <p:nvPicPr>
          <p:cNvPr id="4" name="Picture 3" descr="Screenshot 2024-06-11 at 20.24.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495" y="1246505"/>
            <a:ext cx="1816735" cy="1497330"/>
          </a:xfrm>
          <a:prstGeom prst="rect">
            <a:avLst/>
          </a:prstGeom>
        </p:spPr>
      </p:pic>
      <p:pic>
        <p:nvPicPr>
          <p:cNvPr id="5" name="Picture 4" descr="Screenshot 2024-06-12 at 13.14.3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7915" y="2433320"/>
            <a:ext cx="2966720" cy="400685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6" name="Text Box 5"/>
          <p:cNvSpPr txBox="1"/>
          <p:nvPr/>
        </p:nvSpPr>
        <p:spPr>
          <a:xfrm>
            <a:off x="6417310" y="2153920"/>
            <a:ext cx="248856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 i="1">
                <a:solidFill>
                  <a:schemeClr val="accent6">
                    <a:lumMod val="50000"/>
                  </a:schemeClr>
                </a:solidFill>
              </a:rPr>
              <a:t>Thai Poem (restaurant)</a:t>
            </a:r>
            <a:endParaRPr lang="en-US" i="1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7695" y="2992755"/>
            <a:ext cx="7772400" cy="1470025"/>
          </a:xfrm>
        </p:spPr>
        <p:txBody>
          <a:bodyPr/>
          <a:lstStyle/>
          <a:p>
            <a:r>
              <a:rPr lang="en-GB" noProof="0" dirty="0"/>
              <a:t>Enjoy the School!</a:t>
            </a:r>
            <a:endParaRPr lang="en-GB" noProof="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5593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noProof="0" dirty="0"/>
              <a:t>Organizers</a:t>
            </a:r>
            <a:br>
              <a:rPr lang="en-GB" noProof="0" dirty="0"/>
            </a:br>
            <a:r>
              <a:rPr lang="en-GB" sz="3110" noProof="0" dirty="0"/>
              <a:t>(those present at </a:t>
            </a:r>
            <a:r>
              <a:rPr lang="en-US" altLang="en-GB" sz="3110" noProof="0" dirty="0"/>
              <a:t>the </a:t>
            </a:r>
            <a:r>
              <a:rPr lang="en-GB" sz="3110" noProof="0" dirty="0"/>
              <a:t>School this morning)</a:t>
            </a:r>
            <a:endParaRPr lang="en-GB" sz="311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70" y="2765425"/>
            <a:ext cx="8687435" cy="3685540"/>
          </a:xfrm>
        </p:spPr>
        <p:txBody>
          <a:bodyPr>
            <a:normAutofit fontScale="90000"/>
          </a:bodyPr>
          <a:lstStyle/>
          <a:p>
            <a:r>
              <a:rPr lang="en-US" altLang="en-GB" sz="2400" noProof="0" dirty="0">
                <a:solidFill>
                  <a:srgbClr val="000000"/>
                </a:solidFill>
              </a:rPr>
              <a:t>For the International Organizing Committee:</a:t>
            </a:r>
            <a:endParaRPr lang="en-GB" sz="2400" noProof="0" dirty="0">
              <a:solidFill>
                <a:srgbClr val="000000"/>
              </a:solidFill>
            </a:endParaRPr>
          </a:p>
          <a:p>
            <a:pPr lvl="1"/>
            <a:r>
              <a:rPr lang="en-GB" sz="2195" noProof="0" dirty="0" err="1">
                <a:solidFill>
                  <a:srgbClr val="000000"/>
                </a:solidFill>
              </a:rPr>
              <a:t>Martijn</a:t>
            </a:r>
            <a:r>
              <a:rPr lang="en-GB" sz="2195" noProof="0" dirty="0">
                <a:solidFill>
                  <a:srgbClr val="000000"/>
                </a:solidFill>
              </a:rPr>
              <a:t> Mulders</a:t>
            </a:r>
            <a:r>
              <a:rPr lang="en-US" altLang="en-GB" sz="2195" noProof="0" dirty="0">
                <a:solidFill>
                  <a:srgbClr val="000000"/>
                </a:solidFill>
              </a:rPr>
              <a:t> - CERN, Chair of IOC</a:t>
            </a:r>
            <a:endParaRPr lang="en-US" altLang="en-GB" sz="2195" noProof="0" dirty="0">
              <a:solidFill>
                <a:srgbClr val="000000"/>
              </a:solidFill>
            </a:endParaRPr>
          </a:p>
          <a:p>
            <a:pPr lvl="1"/>
            <a:r>
              <a:rPr lang="en-US" altLang="en-GB" sz="2195" noProof="0" dirty="0">
                <a:solidFill>
                  <a:srgbClr val="000000"/>
                </a:solidFill>
              </a:rPr>
              <a:t>Markus Elsing - CERN, IOC</a:t>
            </a:r>
            <a:endParaRPr lang="en-GB" sz="2195" noProof="0" dirty="0">
              <a:solidFill>
                <a:srgbClr val="000000"/>
              </a:solidFill>
            </a:endParaRPr>
          </a:p>
          <a:p>
            <a:pPr lvl="1"/>
            <a:r>
              <a:rPr lang="en-GB" sz="2195" noProof="0" dirty="0">
                <a:solidFill>
                  <a:srgbClr val="000000"/>
                </a:solidFill>
              </a:rPr>
              <a:t>Kate Ross</a:t>
            </a:r>
            <a:r>
              <a:rPr lang="en-US" altLang="en-GB" sz="2195" noProof="0" dirty="0">
                <a:solidFill>
                  <a:srgbClr val="000000"/>
                </a:solidFill>
              </a:rPr>
              <a:t> - CERN, Physics Schools </a:t>
            </a:r>
            <a:r>
              <a:rPr lang="en-GB" sz="2195" noProof="0" dirty="0">
                <a:solidFill>
                  <a:srgbClr val="000000"/>
                </a:solidFill>
              </a:rPr>
              <a:t>Administrator</a:t>
            </a:r>
            <a:br>
              <a:rPr lang="en-GB" sz="2195" noProof="0" dirty="0">
                <a:solidFill>
                  <a:srgbClr val="000000"/>
                </a:solidFill>
              </a:rPr>
            </a:br>
            <a:endParaRPr lang="en-GB" sz="2195" noProof="0" dirty="0">
              <a:solidFill>
                <a:srgbClr val="000000"/>
              </a:solidFill>
            </a:endParaRPr>
          </a:p>
          <a:p>
            <a:pPr lvl="0"/>
            <a:r>
              <a:rPr lang="en-US" altLang="en-GB" sz="2445" noProof="0" dirty="0">
                <a:solidFill>
                  <a:srgbClr val="000000"/>
                </a:solidFill>
              </a:rPr>
              <a:t>For the Local Organizers</a:t>
            </a:r>
            <a:endParaRPr lang="en-GB" sz="2445" noProof="0" dirty="0">
              <a:solidFill>
                <a:srgbClr val="000000"/>
              </a:solidFill>
            </a:endParaRPr>
          </a:p>
          <a:p>
            <a:pPr lvl="1"/>
            <a:r>
              <a:rPr lang="en-US" altLang="en-GB" sz="2195" noProof="0" dirty="0">
                <a:solidFill>
                  <a:srgbClr val="000000"/>
                </a:solidFill>
              </a:rPr>
              <a:t>Phat Srimanobhas - Chulalongkorn University, Co-chair of LOC</a:t>
            </a:r>
            <a:endParaRPr lang="en-GB" sz="2195" noProof="0" dirty="0">
              <a:solidFill>
                <a:srgbClr val="000000"/>
              </a:solidFill>
            </a:endParaRPr>
          </a:p>
          <a:p>
            <a:pPr lvl="1"/>
            <a:r>
              <a:rPr lang="en-GB" sz="2195" noProof="0" dirty="0">
                <a:solidFill>
                  <a:srgbClr val="000000"/>
                </a:solidFill>
              </a:rPr>
              <a:t>Chinorat Kobdaj, Narumon Suwonjandee, Pawin Ittisamai</a:t>
            </a:r>
            <a:r>
              <a:rPr lang="en-US" altLang="en-GB" sz="2195" noProof="0" dirty="0">
                <a:solidFill>
                  <a:srgbClr val="000000"/>
                </a:solidFill>
              </a:rPr>
              <a:t>, Vichayanun Wachirapusitan, - </a:t>
            </a:r>
            <a:r>
              <a:rPr lang="en-GB" sz="2195" noProof="0" dirty="0">
                <a:solidFill>
                  <a:srgbClr val="000000"/>
                </a:solidFill>
              </a:rPr>
              <a:t>Chulalongkorn University, LOC</a:t>
            </a:r>
            <a:endParaRPr lang="en-GB" sz="2195" noProof="0" dirty="0">
              <a:solidFill>
                <a:srgbClr val="000000"/>
              </a:solidFill>
            </a:endParaRPr>
          </a:p>
          <a:p>
            <a:pPr lvl="1"/>
            <a:r>
              <a:rPr lang="en-US" altLang="en-GB" sz="2195" noProof="0" dirty="0">
                <a:solidFill>
                  <a:srgbClr val="000000"/>
                </a:solidFill>
              </a:rPr>
              <a:t>Team of students from Thailand</a:t>
            </a:r>
            <a:endParaRPr lang="en-GB" sz="2195" noProof="0" dirty="0">
              <a:solidFill>
                <a:srgbClr val="000000"/>
              </a:solidFill>
            </a:endParaRPr>
          </a:p>
          <a:p>
            <a:pPr marL="457200" lvl="1" indent="0">
              <a:buNone/>
            </a:pPr>
            <a:endParaRPr lang="en-US" altLang="en-GB" sz="2195" noProof="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55725"/>
            <a:ext cx="8993505" cy="1143000"/>
          </a:xfrm>
        </p:spPr>
        <p:txBody>
          <a:bodyPr/>
          <a:lstStyle/>
          <a:p>
            <a:r>
              <a:rPr lang="en-US" altLang="en-GB" sz="3600" noProof="0" dirty="0"/>
              <a:t>Asia-Europe-Pacific Schools of HEP</a:t>
            </a:r>
            <a:endParaRPr lang="en-US" altLang="en-GB" sz="36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6070" y="2502535"/>
            <a:ext cx="8458835" cy="3948430"/>
          </a:xfrm>
        </p:spPr>
        <p:txBody>
          <a:bodyPr>
            <a:normAutofit fontScale="90000"/>
          </a:bodyPr>
          <a:lstStyle/>
          <a:p>
            <a:r>
              <a:rPr lang="en-US" altLang="en-GB" sz="2195" noProof="0" dirty="0">
                <a:solidFill>
                  <a:srgbClr val="000000"/>
                </a:solidFill>
              </a:rPr>
              <a:t>Series of schools for advanced students in High-Energy Physics, since 2012 </a:t>
            </a:r>
            <a:endParaRPr lang="en-US" altLang="en-GB" sz="2195" noProof="0" dirty="0">
              <a:solidFill>
                <a:srgbClr val="000000"/>
              </a:solidFill>
            </a:endParaRPr>
          </a:p>
          <a:p>
            <a:pPr lvl="1"/>
            <a:r>
              <a:rPr lang="en-US" altLang="en-GB" sz="1920" noProof="0" dirty="0">
                <a:solidFill>
                  <a:srgbClr val="000000"/>
                </a:solidFill>
              </a:rPr>
              <a:t>in Japan, India, China, Vietnam, Korea ... and now in Thailand</a:t>
            </a:r>
            <a:endParaRPr lang="en-US" altLang="en-GB" sz="1920" noProof="0" dirty="0">
              <a:solidFill>
                <a:srgbClr val="000000"/>
              </a:solidFill>
            </a:endParaRPr>
          </a:p>
          <a:p>
            <a:pPr marL="457200" lvl="1" indent="0">
              <a:buNone/>
            </a:pPr>
            <a:r>
              <a:rPr lang="en-US" altLang="en-GB" sz="1920" noProof="0" dirty="0">
                <a:solidFill>
                  <a:srgbClr val="000000"/>
                </a:solidFill>
              </a:rPr>
              <a:t> </a:t>
            </a:r>
            <a:endParaRPr lang="en-US" altLang="en-GB" sz="1920" noProof="0" dirty="0">
              <a:solidFill>
                <a:srgbClr val="000000"/>
              </a:solidFill>
            </a:endParaRPr>
          </a:p>
          <a:p>
            <a:pPr lvl="0"/>
            <a:r>
              <a:rPr lang="en-US" altLang="en-GB" sz="2190" noProof="0" dirty="0">
                <a:solidFill>
                  <a:srgbClr val="000000"/>
                </a:solidFill>
              </a:rPr>
              <a:t>Mission:</a:t>
            </a:r>
            <a:endParaRPr lang="en-US" altLang="en-GB" sz="2190" noProof="0" dirty="0">
              <a:solidFill>
                <a:srgbClr val="000000"/>
              </a:solidFill>
            </a:endParaRPr>
          </a:p>
          <a:p>
            <a:pPr lvl="1"/>
            <a:r>
              <a:rPr lang="en-US" altLang="en-GB" sz="1915" noProof="0" dirty="0">
                <a:solidFill>
                  <a:srgbClr val="000000"/>
                </a:solidFill>
              </a:rPr>
              <a:t>Latest developments in High-Energy Physics (theory, phenomenology, data analysis, instrumentation) taught by world class scientists</a:t>
            </a:r>
            <a:endParaRPr lang="en-US" altLang="en-GB" sz="1915" noProof="0" dirty="0">
              <a:solidFill>
                <a:srgbClr val="000000"/>
              </a:solidFill>
            </a:endParaRPr>
          </a:p>
          <a:p>
            <a:pPr lvl="1"/>
            <a:r>
              <a:rPr lang="en-US" altLang="en-GB" sz="1915" noProof="0" dirty="0">
                <a:solidFill>
                  <a:srgbClr val="000000"/>
                </a:solidFill>
              </a:rPr>
              <a:t>Aim to foster cultural exchange and networking between participants  from different countries and regions</a:t>
            </a:r>
            <a:endParaRPr lang="en-US" altLang="en-GB" sz="1915" noProof="0" dirty="0">
              <a:solidFill>
                <a:srgbClr val="000000"/>
              </a:solidFill>
            </a:endParaRPr>
          </a:p>
          <a:p>
            <a:pPr lvl="1"/>
            <a:endParaRPr lang="en-US" altLang="en-GB" sz="1915" noProof="0" dirty="0">
              <a:solidFill>
                <a:srgbClr val="000000"/>
              </a:solidFill>
            </a:endParaRPr>
          </a:p>
          <a:p>
            <a:pPr lvl="0"/>
            <a:r>
              <a:rPr lang="en-US" altLang="en-GB" sz="2185" noProof="0" dirty="0">
                <a:solidFill>
                  <a:srgbClr val="000000"/>
                </a:solidFill>
              </a:rPr>
              <a:t>We hope you can use this opportunity to learn as much as possible in these two weeks and to meet new people</a:t>
            </a:r>
            <a:endParaRPr lang="en-US" altLang="en-GB" sz="2185" noProof="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/>
              <a:t>The School Programme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/>
          </a:bodyPr>
          <a:p>
            <a:r>
              <a:rPr lang="en-US"/>
              <a:t>Lectures, lectures, lectures...!</a:t>
            </a:r>
            <a:endParaRPr lang="en-US"/>
          </a:p>
          <a:p>
            <a:r>
              <a:rPr lang="en-US"/>
              <a:t>Discussion sessions</a:t>
            </a:r>
            <a:endParaRPr lang="en-US"/>
          </a:p>
          <a:p>
            <a:r>
              <a:rPr lang="en-US"/>
              <a:t>Poster session</a:t>
            </a:r>
            <a:endParaRPr lang="en-US"/>
          </a:p>
          <a:p>
            <a:r>
              <a:rPr lang="en-US"/>
              <a:t>A student project</a:t>
            </a:r>
            <a:endParaRPr lang="en-US"/>
          </a:p>
          <a:p>
            <a:endParaRPr lang="en-US"/>
          </a:p>
          <a:p>
            <a:r>
              <a:rPr lang="en-US"/>
              <a:t>Excursions </a:t>
            </a:r>
            <a:endParaRPr lang="en-US"/>
          </a:p>
          <a:p>
            <a:pPr lvl="1"/>
            <a:r>
              <a:rPr lang="en-US" sz="2800"/>
              <a:t>1st Saturday afternoon </a:t>
            </a:r>
            <a:endParaRPr lang="en-US" sz="2800"/>
          </a:p>
          <a:p>
            <a:pPr lvl="1"/>
            <a:r>
              <a:rPr lang="en-US"/>
              <a:t>next Tuesday all day (--&gt; Bangkok)</a:t>
            </a:r>
            <a:endParaRPr lang="en-US"/>
          </a:p>
          <a:p>
            <a:pPr lvl="1"/>
            <a:r>
              <a:rPr lang="en-US"/>
              <a:t>2nd Saturday optional excursion (or free afternoon)</a:t>
            </a:r>
            <a:endParaRPr lang="en-US"/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55725"/>
            <a:ext cx="8229600" cy="1020445"/>
          </a:xfrm>
        </p:spPr>
        <p:txBody>
          <a:bodyPr>
            <a:normAutofit fontScale="90000"/>
          </a:bodyPr>
          <a:lstStyle/>
          <a:p>
            <a:r>
              <a:rPr lang="en-GB" noProof="0" dirty="0"/>
              <a:t>Programme for today</a:t>
            </a:r>
            <a:br>
              <a:rPr lang="en-GB" noProof="0" dirty="0"/>
            </a:br>
            <a:r>
              <a:rPr lang="en-GB" sz="2800" noProof="0" dirty="0"/>
              <a:t>(see </a:t>
            </a:r>
            <a:r>
              <a:rPr lang="en-US" altLang="en-GB" sz="2800" noProof="0" dirty="0"/>
              <a:t>indico </a:t>
            </a:r>
            <a:r>
              <a:rPr lang="en-GB" sz="2800" noProof="0" dirty="0"/>
              <a:t>web pages for the full programme)</a:t>
            </a:r>
            <a:endParaRPr lang="en-GB" sz="28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495" y="2494280"/>
            <a:ext cx="8588375" cy="4042410"/>
          </a:xfrm>
        </p:spPr>
        <p:txBody>
          <a:bodyPr>
            <a:normAutofit fontScale="62500" lnSpcReduction="20000"/>
          </a:bodyPr>
          <a:lstStyle/>
          <a:p>
            <a:pPr marL="0" indent="0" fontAlgn="auto">
              <a:spcBef>
                <a:spcPts val="1200"/>
              </a:spcBef>
              <a:buNone/>
            </a:pPr>
            <a:r>
              <a:rPr lang="en-GB" noProof="0" dirty="0"/>
              <a:t>09h00 Welcome</a:t>
            </a:r>
            <a:endParaRPr lang="en-GB" noProof="0" dirty="0"/>
          </a:p>
          <a:p>
            <a:pPr marL="0" indent="0" fontAlgn="auto">
              <a:spcBef>
                <a:spcPts val="1200"/>
              </a:spcBef>
              <a:buNone/>
            </a:pPr>
            <a:r>
              <a:rPr lang="en-GB" noProof="0" dirty="0">
                <a:solidFill>
                  <a:schemeClr val="accent4"/>
                </a:solidFill>
              </a:rPr>
              <a:t>09h10 </a:t>
            </a:r>
            <a:r>
              <a:rPr lang="en-US" altLang="en-GB" noProof="0" dirty="0">
                <a:solidFill>
                  <a:schemeClr val="accent4"/>
                </a:solidFill>
                <a:sym typeface="+mn-ea"/>
              </a:rPr>
              <a:t>Field Theory &amp; Standard Model</a:t>
            </a:r>
            <a:r>
              <a:rPr lang="en-GB" noProof="0" dirty="0">
                <a:solidFill>
                  <a:schemeClr val="accent4"/>
                </a:solidFill>
              </a:rPr>
              <a:t>, </a:t>
            </a:r>
            <a:r>
              <a:rPr lang="en-US" altLang="en-GB" b="1" noProof="0" dirty="0"/>
              <a:t>Anna Kulesza</a:t>
            </a:r>
            <a:endParaRPr lang="en-GB" b="1" noProof="0" dirty="0"/>
          </a:p>
          <a:p>
            <a:pPr marL="0" lvl="0" indent="0" fontAlgn="auto">
              <a:spcBef>
                <a:spcPts val="1200"/>
              </a:spcBef>
              <a:buNone/>
            </a:pPr>
            <a:r>
              <a:rPr lang="en-GB" noProof="0" dirty="0"/>
              <a:t>10h40 Coffee break</a:t>
            </a:r>
            <a:endParaRPr lang="en-GB" noProof="0" dirty="0"/>
          </a:p>
          <a:p>
            <a:pPr marL="0" indent="0" fontAlgn="auto">
              <a:spcBef>
                <a:spcPts val="1200"/>
              </a:spcBef>
              <a:buNone/>
            </a:pPr>
            <a:r>
              <a:rPr lang="en-GB" noProof="0" dirty="0">
                <a:solidFill>
                  <a:schemeClr val="accent4"/>
                </a:solidFill>
              </a:rPr>
              <a:t>11h00 </a:t>
            </a:r>
            <a:r>
              <a:rPr lang="en-US" altLang="en-GB" noProof="0" dirty="0">
                <a:solidFill>
                  <a:schemeClr val="accent4"/>
                </a:solidFill>
              </a:rPr>
              <a:t>Neutrino Physics</a:t>
            </a:r>
            <a:r>
              <a:rPr lang="en-GB" noProof="0" dirty="0">
                <a:solidFill>
                  <a:schemeClr val="accent4"/>
                </a:solidFill>
              </a:rPr>
              <a:t>,</a:t>
            </a:r>
            <a:r>
              <a:rPr lang="en-GB" noProof="0" dirty="0"/>
              <a:t> </a:t>
            </a:r>
            <a:r>
              <a:rPr lang="en-US" altLang="en-GB" b="1" noProof="0" dirty="0"/>
              <a:t>Stephane Lavignac</a:t>
            </a:r>
            <a:endParaRPr lang="en-US" altLang="en-GB" b="1" noProof="0" dirty="0"/>
          </a:p>
          <a:p>
            <a:pPr marL="0" indent="0" fontAlgn="auto">
              <a:spcBef>
                <a:spcPts val="1200"/>
              </a:spcBef>
              <a:buNone/>
            </a:pPr>
            <a:r>
              <a:rPr lang="en-GB" noProof="0" dirty="0"/>
              <a:t>1</a:t>
            </a:r>
            <a:r>
              <a:rPr lang="en-US" altLang="en-GB" noProof="0" dirty="0"/>
              <a:t>2</a:t>
            </a:r>
            <a:r>
              <a:rPr lang="en-GB" noProof="0" dirty="0"/>
              <a:t>h</a:t>
            </a:r>
            <a:r>
              <a:rPr lang="en-US" altLang="en-GB" noProof="0" dirty="0"/>
              <a:t>3</a:t>
            </a:r>
            <a:r>
              <a:rPr lang="en-GB" noProof="0" dirty="0"/>
              <a:t>0 Lunch </a:t>
            </a:r>
            <a:endParaRPr lang="en-GB" sz="200" noProof="0" dirty="0"/>
          </a:p>
          <a:p>
            <a:pPr marL="0" indent="0" fontAlgn="auto">
              <a:spcBef>
                <a:spcPts val="1200"/>
              </a:spcBef>
              <a:buNone/>
            </a:pPr>
            <a:br>
              <a:rPr lang="en-GB" sz="200" noProof="0" dirty="0"/>
            </a:br>
            <a:r>
              <a:rPr lang="en-US" altLang="en-GB" noProof="0" dirty="0"/>
              <a:t>		  </a:t>
            </a:r>
            <a:r>
              <a:rPr lang="en-US" altLang="en-GB" i="1" noProof="0" dirty="0"/>
              <a:t>+ Free time</a:t>
            </a:r>
            <a:endParaRPr lang="en-GB" i="1" noProof="0" dirty="0"/>
          </a:p>
          <a:p>
            <a:pPr marL="0" indent="0" fontAlgn="auto">
              <a:spcBef>
                <a:spcPts val="1200"/>
              </a:spcBef>
              <a:buNone/>
            </a:pPr>
            <a:r>
              <a:rPr lang="en-GB" noProof="0" dirty="0">
                <a:solidFill>
                  <a:schemeClr val="accent4"/>
                </a:solidFill>
              </a:rPr>
              <a:t>15h30 </a:t>
            </a:r>
            <a:r>
              <a:rPr lang="en-US" altLang="en-GB" noProof="0" dirty="0">
                <a:solidFill>
                  <a:schemeClr val="accent4"/>
                </a:solidFill>
              </a:rPr>
              <a:t>Instrumentation</a:t>
            </a:r>
            <a:r>
              <a:rPr lang="en-GB" noProof="0" dirty="0">
                <a:solidFill>
                  <a:schemeClr val="accent4"/>
                </a:solidFill>
              </a:rPr>
              <a:t>,</a:t>
            </a:r>
            <a:r>
              <a:rPr lang="en-GB" noProof="0" dirty="0"/>
              <a:t> </a:t>
            </a:r>
            <a:r>
              <a:rPr lang="en-US" altLang="en-GB" b="1" noProof="0" dirty="0"/>
              <a:t>Maxim Titov</a:t>
            </a:r>
            <a:endParaRPr lang="en-GB" b="1" noProof="0" dirty="0"/>
          </a:p>
          <a:p>
            <a:pPr marL="0" indent="0" fontAlgn="auto">
              <a:spcBef>
                <a:spcPts val="1200"/>
              </a:spcBef>
              <a:buNone/>
            </a:pPr>
            <a:r>
              <a:rPr lang="en-GB" noProof="0" dirty="0"/>
              <a:t>17h00 Coffee break</a:t>
            </a:r>
            <a:endParaRPr lang="en-GB" noProof="0" dirty="0"/>
          </a:p>
          <a:p>
            <a:pPr marL="0" indent="0" fontAlgn="auto">
              <a:spcBef>
                <a:spcPts val="1200"/>
              </a:spcBef>
              <a:buNone/>
            </a:pPr>
            <a:r>
              <a:rPr lang="en-GB" noProof="0" dirty="0">
                <a:solidFill>
                  <a:schemeClr val="accent4"/>
                </a:solidFill>
              </a:rPr>
              <a:t>17h30 Discussion sessions</a:t>
            </a:r>
            <a:r>
              <a:rPr lang="en-GB" noProof="0" dirty="0"/>
              <a:t> – until 19h00</a:t>
            </a:r>
            <a:endParaRPr lang="en-GB" noProof="0" dirty="0"/>
          </a:p>
          <a:p>
            <a:pPr marL="0" indent="0" fontAlgn="auto">
              <a:spcBef>
                <a:spcPts val="1200"/>
              </a:spcBef>
              <a:buNone/>
            </a:pPr>
            <a:r>
              <a:rPr lang="en-US" altLang="en-GB" noProof="0" dirty="0"/>
              <a:t>19</a:t>
            </a:r>
            <a:r>
              <a:rPr lang="en-GB" noProof="0" dirty="0"/>
              <a:t>h00 Welcome drink</a:t>
            </a:r>
            <a:r>
              <a:rPr lang="en-US" altLang="en-GB" noProof="0" dirty="0"/>
              <a:t> </a:t>
            </a:r>
            <a:r>
              <a:rPr lang="en-US" altLang="en-GB" noProof="0" dirty="0">
                <a:solidFill>
                  <a:schemeClr val="accent1"/>
                </a:solidFill>
              </a:rPr>
              <a:t>(only tonight)</a:t>
            </a:r>
            <a:r>
              <a:rPr lang="en-US" altLang="en-GB" noProof="0" dirty="0"/>
              <a:t> and Dinner </a:t>
            </a:r>
            <a:endParaRPr lang="en-GB" noProof="0" dirty="0"/>
          </a:p>
          <a:p>
            <a:pPr marL="0" indent="0" fontAlgn="auto">
              <a:spcBef>
                <a:spcPts val="1200"/>
              </a:spcBef>
              <a:buNone/>
            </a:pPr>
            <a:endParaRPr lang="en-US" altLang="en-GB" noProof="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Lectures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8725"/>
            <a:ext cx="8062595" cy="3973830"/>
          </a:xfrm>
        </p:spPr>
        <p:txBody>
          <a:bodyPr>
            <a:normAutofit fontScale="72500"/>
          </a:bodyPr>
          <a:lstStyle/>
          <a:p>
            <a:r>
              <a:rPr lang="en-GB" noProof="0" dirty="0"/>
              <a:t>Lectures last 1h15, plus</a:t>
            </a:r>
            <a:r>
              <a:rPr lang="en-US" altLang="en-GB" noProof="0" dirty="0"/>
              <a:t> </a:t>
            </a:r>
            <a:r>
              <a:rPr lang="en-GB" noProof="0" dirty="0"/>
              <a:t>time for questions</a:t>
            </a:r>
            <a:endParaRPr lang="en-GB" sz="800" noProof="0" dirty="0"/>
          </a:p>
          <a:p>
            <a:endParaRPr lang="en-GB" sz="1200" noProof="0" dirty="0"/>
          </a:p>
          <a:p>
            <a:pPr lvl="1"/>
            <a:r>
              <a:rPr lang="en-GB" noProof="0" dirty="0"/>
              <a:t>Please don’t be shy to ask questions, even if they seem basic to you!</a:t>
            </a:r>
            <a:endParaRPr lang="en-GB" noProof="0" dirty="0"/>
          </a:p>
          <a:p>
            <a:pPr lvl="2"/>
            <a:r>
              <a:rPr lang="en-GB" dirty="0"/>
              <a:t>During the lectures and also at the end</a:t>
            </a:r>
            <a:br>
              <a:rPr lang="en-GB" dirty="0"/>
            </a:br>
            <a:endParaRPr lang="en-GB" noProof="0" dirty="0"/>
          </a:p>
          <a:p>
            <a:pPr lvl="1"/>
            <a:r>
              <a:rPr lang="en-GB" noProof="0" dirty="0"/>
              <a:t>Handouts available before each lecture with printout of the presentation</a:t>
            </a:r>
            <a:r>
              <a:rPr lang="en-US" altLang="en-GB" noProof="0" dirty="0"/>
              <a:t>, or download them on your tablet before the lecture</a:t>
            </a:r>
            <a:endParaRPr lang="en-GB" noProof="0" dirty="0"/>
          </a:p>
          <a:p>
            <a:pPr lvl="2"/>
            <a:r>
              <a:rPr lang="en-GB" noProof="0" dirty="0"/>
              <a:t>Make notes on your handouts</a:t>
            </a:r>
            <a:r>
              <a:rPr lang="en-US" altLang="en-GB" noProof="0" dirty="0"/>
              <a:t> or your tablet device</a:t>
            </a:r>
            <a:endParaRPr lang="en-US" altLang="en-GB" noProof="0" dirty="0"/>
          </a:p>
          <a:p>
            <a:pPr lvl="2"/>
            <a:r>
              <a:rPr lang="en-GB" noProof="0" dirty="0"/>
              <a:t>Take them to the discussion sessions</a:t>
            </a:r>
            <a:endParaRPr lang="en-GB" noProof="0" dirty="0"/>
          </a:p>
          <a:p>
            <a:pPr lvl="2"/>
            <a:r>
              <a:rPr lang="en-US" altLang="en-GB" noProof="0" dirty="0"/>
              <a:t>Let us know if you don’t want or want a printed copy</a:t>
            </a:r>
            <a:endParaRPr lang="en-US" altLang="en-GB" noProof="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Discussion Groups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8300" y="2498725"/>
            <a:ext cx="8318500" cy="3863975"/>
          </a:xfrm>
        </p:spPr>
        <p:txBody>
          <a:bodyPr>
            <a:normAutofit fontScale="75000" lnSpcReduction="20000"/>
          </a:bodyPr>
          <a:lstStyle/>
          <a:p>
            <a:r>
              <a:rPr lang="en-US" altLang="en-GB" noProof="0" dirty="0"/>
              <a:t>Six</a:t>
            </a:r>
            <a:r>
              <a:rPr lang="en-GB" noProof="0" dirty="0"/>
              <a:t> discussion groups A, B, C, D, E</a:t>
            </a:r>
            <a:r>
              <a:rPr lang="en-US" altLang="en-GB" noProof="0" dirty="0"/>
              <a:t>, F</a:t>
            </a:r>
            <a:br>
              <a:rPr lang="en-US" altLang="en-GB" noProof="0" dirty="0"/>
            </a:br>
            <a:endParaRPr lang="en-GB" sz="900" noProof="0" dirty="0"/>
          </a:p>
          <a:p>
            <a:pPr lvl="1"/>
            <a:r>
              <a:rPr lang="en-GB" noProof="0" dirty="0"/>
              <a:t>Each student is assigned to a group</a:t>
            </a:r>
            <a:endParaRPr lang="en-GB" noProof="0" dirty="0"/>
          </a:p>
          <a:p>
            <a:pPr lvl="2"/>
            <a:r>
              <a:rPr lang="en-GB" noProof="0" dirty="0">
                <a:solidFill>
                  <a:srgbClr val="FF0000"/>
                </a:solidFill>
              </a:rPr>
              <a:t>Lists will be posted during the day</a:t>
            </a:r>
            <a:endParaRPr lang="en-GB" noProof="0" dirty="0"/>
          </a:p>
          <a:p>
            <a:pPr lvl="2"/>
            <a:r>
              <a:rPr lang="en-GB" noProof="0" dirty="0"/>
              <a:t>Discussion Leader stays with the same group for the full two weeks</a:t>
            </a:r>
            <a:br>
              <a:rPr lang="en-GB" noProof="0" dirty="0"/>
            </a:br>
            <a:endParaRPr lang="en-GB" noProof="0" dirty="0"/>
          </a:p>
          <a:p>
            <a:pPr lvl="1"/>
            <a:r>
              <a:rPr lang="en-GB" noProof="0" dirty="0"/>
              <a:t>Lecturers are invited to visit the groups </a:t>
            </a:r>
            <a:endParaRPr lang="en-GB" noProof="0" dirty="0"/>
          </a:p>
          <a:p>
            <a:pPr lvl="2"/>
            <a:r>
              <a:rPr lang="en-GB" noProof="0" dirty="0"/>
              <a:t>Help answer detailed questions on their courses</a:t>
            </a:r>
            <a:br>
              <a:rPr lang="en-GB" noProof="0" dirty="0"/>
            </a:br>
            <a:endParaRPr lang="en-GB" noProof="0" dirty="0"/>
          </a:p>
          <a:p>
            <a:pPr lvl="1"/>
            <a:r>
              <a:rPr lang="en-GB" noProof="0" dirty="0"/>
              <a:t>Discussion sessions should be driven by questions from the students</a:t>
            </a:r>
            <a:endParaRPr lang="en-GB" noProof="0" dirty="0"/>
          </a:p>
          <a:p>
            <a:pPr lvl="2"/>
            <a:r>
              <a:rPr lang="en-GB" noProof="0" dirty="0"/>
              <a:t>Please make note of points that you did not understand in the lectures or other questions that you might have</a:t>
            </a:r>
            <a:endParaRPr lang="en-GB" noProof="0" dirty="0"/>
          </a:p>
          <a:p>
            <a:pPr lvl="2"/>
            <a:r>
              <a:rPr lang="en-GB" noProof="0" dirty="0"/>
              <a:t>Make use of the lecture handouts in preparing your questions</a:t>
            </a:r>
            <a:endParaRPr lang="en-GB" noProof="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Discussion Leaders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8725"/>
            <a:ext cx="8195310" cy="3967480"/>
          </a:xfrm>
        </p:spPr>
        <p:txBody>
          <a:bodyPr/>
          <a:lstStyle/>
          <a:p>
            <a:r>
              <a:rPr lang="en-GB" sz="2000" noProof="0" dirty="0"/>
              <a:t>Discussion Groups</a:t>
            </a:r>
            <a:endParaRPr lang="en-GB" sz="2000" noProof="0" dirty="0"/>
          </a:p>
          <a:p>
            <a:pPr lvl="1"/>
            <a:r>
              <a:rPr lang="en-GB" sz="2000" noProof="0" dirty="0"/>
              <a:t>Group A: </a:t>
            </a:r>
            <a:r>
              <a:rPr lang="en-US" altLang="en-GB" sz="2000" noProof="0" dirty="0"/>
              <a:t>Kento Asai</a:t>
            </a:r>
            <a:endParaRPr lang="en-GB" sz="2000" noProof="0" dirty="0"/>
          </a:p>
          <a:p>
            <a:pPr lvl="1"/>
            <a:r>
              <a:rPr lang="en-GB" sz="2000" noProof="0" dirty="0"/>
              <a:t>Group B: </a:t>
            </a:r>
            <a:r>
              <a:rPr lang="en-US" altLang="en-GB" sz="2000" noProof="0" dirty="0"/>
              <a:t>Jamil Aslam</a:t>
            </a:r>
            <a:endParaRPr lang="en-GB" sz="2000" noProof="0" dirty="0"/>
          </a:p>
          <a:p>
            <a:pPr lvl="1"/>
            <a:r>
              <a:rPr lang="en-GB" sz="2000" noProof="0" dirty="0"/>
              <a:t>Group C: </a:t>
            </a:r>
            <a:r>
              <a:rPr lang="en-US" altLang="en-GB" sz="2000" noProof="0" dirty="0"/>
              <a:t>Tomasz Dutka</a:t>
            </a:r>
            <a:endParaRPr lang="en-GB" sz="2000" noProof="0" dirty="0"/>
          </a:p>
          <a:p>
            <a:pPr lvl="1"/>
            <a:r>
              <a:rPr lang="en-GB" sz="2000" noProof="0" dirty="0"/>
              <a:t>Group D: </a:t>
            </a:r>
            <a:r>
              <a:rPr lang="en-US" altLang="en-GB" sz="2000" noProof="0" dirty="0"/>
              <a:t>Shrihari Gopalakrishna</a:t>
            </a:r>
            <a:endParaRPr lang="en-GB" sz="2000" noProof="0" dirty="0"/>
          </a:p>
          <a:p>
            <a:pPr lvl="1"/>
            <a:r>
              <a:rPr lang="en-GB" sz="2000" noProof="0" dirty="0"/>
              <a:t>Group E: </a:t>
            </a:r>
            <a:r>
              <a:rPr lang="en-US" altLang="en-GB" sz="2000" noProof="0" dirty="0"/>
              <a:t>Pooja Mukherjee</a:t>
            </a:r>
            <a:endParaRPr lang="en-GB" sz="2000" noProof="0" dirty="0"/>
          </a:p>
          <a:p>
            <a:pPr lvl="1"/>
            <a:r>
              <a:rPr lang="en-US" altLang="en-GB" sz="2000" noProof="0" dirty="0"/>
              <a:t>Group F: Ryotaro Watanabe</a:t>
            </a:r>
            <a:br>
              <a:rPr lang="en-US" altLang="en-GB" sz="2000" noProof="0" dirty="0"/>
            </a:br>
            <a:endParaRPr lang="en-US" altLang="en-GB" sz="2000" noProof="0" dirty="0"/>
          </a:p>
          <a:p>
            <a:r>
              <a:rPr lang="en-US" altLang="en-GB" sz="2000" dirty="0"/>
              <a:t>Markus</a:t>
            </a:r>
            <a:r>
              <a:rPr lang="en-GB" sz="2000" dirty="0"/>
              <a:t> and I</a:t>
            </a:r>
            <a:r>
              <a:rPr lang="en-GB" sz="2000" noProof="0" dirty="0"/>
              <a:t> would like to meet the </a:t>
            </a:r>
            <a:r>
              <a:rPr lang="en-GB" sz="2000" noProof="0" dirty="0">
                <a:solidFill>
                  <a:schemeClr val="accent1"/>
                </a:solidFill>
              </a:rPr>
              <a:t>discussion leaders</a:t>
            </a:r>
            <a:r>
              <a:rPr lang="en-GB" sz="2000" noProof="0" dirty="0"/>
              <a:t> after lunch today to explain a few points</a:t>
            </a:r>
            <a:endParaRPr lang="en-GB" sz="2000" noProof="0" dirty="0"/>
          </a:p>
          <a:p>
            <a:pPr lvl="1"/>
            <a:r>
              <a:rPr lang="en-GB" sz="2000" noProof="0" dirty="0"/>
              <a:t>Meet here in the auditorium at 14h00</a:t>
            </a:r>
            <a:endParaRPr lang="en-GB" sz="2000" noProof="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/>
              <a:t>Locations of the Discussion Rooms</a:t>
            </a:r>
            <a:endParaRPr lang="en-US"/>
          </a:p>
        </p:txBody>
      </p:sp>
      <p:pic>
        <p:nvPicPr>
          <p:cNvPr id="4" name="Content Placeholder 3" descr="ChawalunMapv2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379095" y="2256155"/>
            <a:ext cx="8528685" cy="439039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4935</Words>
  <Application>WPS Spreadsheets</Application>
  <PresentationFormat>On-screen Show (4:3)</PresentationFormat>
  <Paragraphs>164</Paragraphs>
  <Slides>16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7" baseType="lpstr">
      <vt:lpstr>Arial</vt:lpstr>
      <vt:lpstr>SimSun</vt:lpstr>
      <vt:lpstr>Wingdings</vt:lpstr>
      <vt:lpstr>Arial</vt:lpstr>
      <vt:lpstr>Calibri</vt:lpstr>
      <vt:lpstr>Helvetica Neue</vt:lpstr>
      <vt:lpstr>Microsoft YaHei</vt:lpstr>
      <vt:lpstr>汉仪旗黑</vt:lpstr>
      <vt:lpstr>Arial Unicode MS</vt:lpstr>
      <vt:lpstr>宋体-简</vt:lpstr>
      <vt:lpstr>Office Theme</vt:lpstr>
      <vt:lpstr>Welcome!</vt:lpstr>
      <vt:lpstr>Organizers (those present at the School this morning)</vt:lpstr>
      <vt:lpstr>Asia-Europe-Pacific Schools of HEP</vt:lpstr>
      <vt:lpstr>The School Programme</vt:lpstr>
      <vt:lpstr>Programme for today (see web pages for the full programme)</vt:lpstr>
      <vt:lpstr>Lectures</vt:lpstr>
      <vt:lpstr>Discussion Groups</vt:lpstr>
      <vt:lpstr>Discussion Leaders</vt:lpstr>
      <vt:lpstr>Locations of the Discussion Rooms</vt:lpstr>
      <vt:lpstr>Please !	</vt:lpstr>
      <vt:lpstr>Meals and drinks</vt:lpstr>
      <vt:lpstr>Free time activities</vt:lpstr>
      <vt:lpstr>Other practical matters:</vt:lpstr>
      <vt:lpstr>Office and announcements</vt:lpstr>
      <vt:lpstr>Be Nice </vt:lpstr>
      <vt:lpstr>Enjoy the School!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Welcome!</dc:title>
  <dc:creator>Nick Ellis</dc:creator>
  <cp:lastModifiedBy>Martijn Mulders</cp:lastModifiedBy>
  <cp:revision>224</cp:revision>
  <cp:lastPrinted>2024-06-12T14:06:32Z</cp:lastPrinted>
  <dcterms:created xsi:type="dcterms:W3CDTF">2024-06-12T14:06:32Z</dcterms:created>
  <dcterms:modified xsi:type="dcterms:W3CDTF">2024-06-12T14:06:32Z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1033-5.7.2.8094</vt:lpwstr>
  </property>
</Properties>
</file>