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82" r:id="rId2"/>
    <p:sldId id="284" r:id="rId3"/>
    <p:sldId id="257" r:id="rId4"/>
    <p:sldId id="258" r:id="rId5"/>
    <p:sldId id="260" r:id="rId6"/>
    <p:sldId id="261" r:id="rId7"/>
    <p:sldId id="270" r:id="rId8"/>
    <p:sldId id="262" r:id="rId9"/>
    <p:sldId id="268" r:id="rId10"/>
    <p:sldId id="278" r:id="rId11"/>
    <p:sldId id="265" r:id="rId12"/>
    <p:sldId id="275" r:id="rId13"/>
    <p:sldId id="267" r:id="rId14"/>
    <p:sldId id="269" r:id="rId15"/>
    <p:sldId id="272" r:id="rId16"/>
    <p:sldId id="285" r:id="rId17"/>
    <p:sldId id="263" r:id="rId18"/>
    <p:sldId id="274" r:id="rId19"/>
    <p:sldId id="271" r:id="rId20"/>
    <p:sldId id="279" r:id="rId21"/>
    <p:sldId id="2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991"/>
    <p:restoredTop sz="94684"/>
  </p:normalViewPr>
  <p:slideViewPr>
    <p:cSldViewPr snapToGrid="0">
      <p:cViewPr>
        <p:scale>
          <a:sx n="140" d="100"/>
          <a:sy n="140" d="100"/>
        </p:scale>
        <p:origin x="1056" y="3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9BE98E-A08F-7348-8BDC-E7956006D3B8}" type="datetimeFigureOut">
              <a:rPr lang="en-US" smtClean="0"/>
              <a:t>6/23/24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35CCA9-44E1-2A44-BC99-2BFD464E6E33}" type="slidenum">
              <a:rPr lang="en-US" smtClean="0"/>
              <a:t>‹#›</a:t>
            </a:fld>
            <a:endParaRPr lang="en-US"/>
          </a:p>
        </p:txBody>
      </p:sp>
    </p:spTree>
    <p:extLst>
      <p:ext uri="{BB962C8B-B14F-4D97-AF65-F5344CB8AC3E}">
        <p14:creationId xmlns:p14="http://schemas.microsoft.com/office/powerpoint/2010/main" val="4044531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I start, I want to thank the organizers for this school. My group’s topic is the measurement of higher-</a:t>
            </a:r>
            <a:r>
              <a:rPr lang="en-US" dirty="0" err="1"/>
              <a:t>rder</a:t>
            </a:r>
            <a:r>
              <a:rPr lang="en-US" dirty="0"/>
              <a:t> harmonic azimuthal anisotropy in lead lead collision at 2.76 </a:t>
            </a:r>
            <a:r>
              <a:rPr lang="en-US" dirty="0" err="1"/>
              <a:t>TeV</a:t>
            </a:r>
            <a:r>
              <a:rPr lang="en-US" dirty="0"/>
              <a:t> at CMS.</a:t>
            </a:r>
          </a:p>
        </p:txBody>
      </p:sp>
      <p:sp>
        <p:nvSpPr>
          <p:cNvPr id="4" name="Slide Number Placeholder 3"/>
          <p:cNvSpPr>
            <a:spLocks noGrp="1"/>
          </p:cNvSpPr>
          <p:nvPr>
            <p:ph type="sldNum" sz="quarter" idx="5"/>
          </p:nvPr>
        </p:nvSpPr>
        <p:spPr/>
        <p:txBody>
          <a:bodyPr/>
          <a:lstStyle/>
          <a:p>
            <a:fld id="{6A35CCA9-44E1-2A44-BC99-2BFD464E6E33}" type="slidenum">
              <a:rPr lang="en-US" smtClean="0"/>
              <a:t>1</a:t>
            </a:fld>
            <a:endParaRPr lang="en-US"/>
          </a:p>
        </p:txBody>
      </p:sp>
    </p:spTree>
    <p:extLst>
      <p:ext uri="{BB962C8B-B14F-4D97-AF65-F5344CB8AC3E}">
        <p14:creationId xmlns:p14="http://schemas.microsoft.com/office/powerpoint/2010/main" val="615359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table of content, starting with the introduction, will briefly describe important part of CMS detector. Next, event and track reconstruction. After that, describing this Glauber Model Eccentricity. Then describe the three methods </a:t>
            </a:r>
          </a:p>
        </p:txBody>
      </p:sp>
      <p:sp>
        <p:nvSpPr>
          <p:cNvPr id="4" name="Slide Number Placeholder 3"/>
          <p:cNvSpPr>
            <a:spLocks noGrp="1"/>
          </p:cNvSpPr>
          <p:nvPr>
            <p:ph type="sldNum" sz="quarter" idx="5"/>
          </p:nvPr>
        </p:nvSpPr>
        <p:spPr/>
        <p:txBody>
          <a:bodyPr/>
          <a:lstStyle/>
          <a:p>
            <a:fld id="{6A35CCA9-44E1-2A44-BC99-2BFD464E6E33}" type="slidenum">
              <a:rPr lang="en-US" smtClean="0"/>
              <a:t>2</a:t>
            </a:fld>
            <a:endParaRPr lang="en-US"/>
          </a:p>
        </p:txBody>
      </p:sp>
    </p:spTree>
    <p:extLst>
      <p:ext uri="{BB962C8B-B14F-4D97-AF65-F5344CB8AC3E}">
        <p14:creationId xmlns:p14="http://schemas.microsoft.com/office/powerpoint/2010/main" val="465007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multiplicity of particles can be expanded in terms of anisotropic momentum distribution. Due to elliptical shape of QGP, the elliptical flow of the expansion is dominated by geometry of QGP, however, higher order terms are not so sensitive to the geometry. One of the assumption that we make is that QGP has local thermal equilibriums in order to apply hydrodynamics to QGP. The higher order anisotropy flow, then could carry the fluctuations, initial state, characteristics of QGP. Ultimately revealing the hydrodynamics and model to </a:t>
            </a:r>
            <a:r>
              <a:rPr lang="en-US" dirty="0" err="1"/>
              <a:t>descrive</a:t>
            </a:r>
            <a:r>
              <a:rPr lang="en-US" dirty="0"/>
              <a:t> QGP/</a:t>
            </a:r>
          </a:p>
        </p:txBody>
      </p:sp>
      <p:sp>
        <p:nvSpPr>
          <p:cNvPr id="4" name="Slide Number Placeholder 3"/>
          <p:cNvSpPr>
            <a:spLocks noGrp="1"/>
          </p:cNvSpPr>
          <p:nvPr>
            <p:ph type="sldNum" sz="quarter" idx="5"/>
          </p:nvPr>
        </p:nvSpPr>
        <p:spPr/>
        <p:txBody>
          <a:bodyPr/>
          <a:lstStyle/>
          <a:p>
            <a:fld id="{6A35CCA9-44E1-2A44-BC99-2BFD464E6E33}" type="slidenum">
              <a:rPr lang="en-US" smtClean="0"/>
              <a:t>3</a:t>
            </a:fld>
            <a:endParaRPr lang="en-US"/>
          </a:p>
        </p:txBody>
      </p:sp>
    </p:spTree>
    <p:extLst>
      <p:ext uri="{BB962C8B-B14F-4D97-AF65-F5344CB8AC3E}">
        <p14:creationId xmlns:p14="http://schemas.microsoft.com/office/powerpoint/2010/main" val="3686548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paper, they used CMS lead lead collision data and measured the anisotropy flow in three different ways, … and plotted in terms of centrality, momentum, and eccentricity. Where as seen in this slide, less centrality means more overlapping collision. </a:t>
            </a:r>
          </a:p>
        </p:txBody>
      </p:sp>
      <p:sp>
        <p:nvSpPr>
          <p:cNvPr id="4" name="Slide Number Placeholder 3"/>
          <p:cNvSpPr>
            <a:spLocks noGrp="1"/>
          </p:cNvSpPr>
          <p:nvPr>
            <p:ph type="sldNum" sz="quarter" idx="5"/>
          </p:nvPr>
        </p:nvSpPr>
        <p:spPr/>
        <p:txBody>
          <a:bodyPr/>
          <a:lstStyle/>
          <a:p>
            <a:fld id="{6A35CCA9-44E1-2A44-BC99-2BFD464E6E33}" type="slidenum">
              <a:rPr lang="en-US" smtClean="0"/>
              <a:t>4</a:t>
            </a:fld>
            <a:endParaRPr lang="en-US"/>
          </a:p>
        </p:txBody>
      </p:sp>
    </p:spTree>
    <p:extLst>
      <p:ext uri="{BB962C8B-B14F-4D97-AF65-F5344CB8AC3E}">
        <p14:creationId xmlns:p14="http://schemas.microsoft.com/office/powerpoint/2010/main" val="3767024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 will describe the key part of CMS detector for this study, since details of trackers and calorimeters are covered in instrumental lectures/ First the silicon trackers tracks the charged particles which are used to directly measure the anisotropy. Forward hadron calorimeter, which is referred as HF Calorimeter, that serves two main purposes, setting the reference angle for event-plane method and </a:t>
            </a:r>
            <a:r>
              <a:rPr lang="en-US" dirty="0" err="1"/>
              <a:t>trigereing</a:t>
            </a:r>
            <a:r>
              <a:rPr lang="en-US" dirty="0"/>
              <a:t> </a:t>
            </a:r>
          </a:p>
        </p:txBody>
      </p:sp>
      <p:sp>
        <p:nvSpPr>
          <p:cNvPr id="4" name="Slide Number Placeholder 3"/>
          <p:cNvSpPr>
            <a:spLocks noGrp="1"/>
          </p:cNvSpPr>
          <p:nvPr>
            <p:ph type="sldNum" sz="quarter" idx="5"/>
          </p:nvPr>
        </p:nvSpPr>
        <p:spPr/>
        <p:txBody>
          <a:bodyPr/>
          <a:lstStyle/>
          <a:p>
            <a:fld id="{6A35CCA9-44E1-2A44-BC99-2BFD464E6E33}" type="slidenum">
              <a:rPr lang="en-US" smtClean="0"/>
              <a:t>5</a:t>
            </a:fld>
            <a:endParaRPr lang="en-US"/>
          </a:p>
        </p:txBody>
      </p:sp>
    </p:spTree>
    <p:extLst>
      <p:ext uri="{BB962C8B-B14F-4D97-AF65-F5344CB8AC3E}">
        <p14:creationId xmlns:p14="http://schemas.microsoft.com/office/powerpoint/2010/main" val="2403407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8994D-F5A5-B689-FFA6-86D9E14DDFE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E69A87-6C99-4B42-F5EA-83A2293650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4916127-2DDD-9A58-09C4-7E06811308D7}"/>
              </a:ext>
            </a:extLst>
          </p:cNvPr>
          <p:cNvSpPr>
            <a:spLocks noGrp="1"/>
          </p:cNvSpPr>
          <p:nvPr>
            <p:ph type="dt" sz="half" idx="10"/>
          </p:nvPr>
        </p:nvSpPr>
        <p:spPr/>
        <p:txBody>
          <a:bodyPr/>
          <a:lstStyle/>
          <a:p>
            <a:fld id="{0467D156-3A04-F142-8C28-A5CC41FB9AFD}" type="datetimeFigureOut">
              <a:rPr lang="en-US" smtClean="0"/>
              <a:t>6/19/24</a:t>
            </a:fld>
            <a:endParaRPr lang="en-US"/>
          </a:p>
        </p:txBody>
      </p:sp>
      <p:sp>
        <p:nvSpPr>
          <p:cNvPr id="5" name="Footer Placeholder 4">
            <a:extLst>
              <a:ext uri="{FF2B5EF4-FFF2-40B4-BE49-F238E27FC236}">
                <a16:creationId xmlns:a16="http://schemas.microsoft.com/office/drawing/2014/main" id="{0D5821A2-5819-21C9-F344-21DD29D1E5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04C8AB-F9F4-FBE3-6B2E-D0F94A6BC89D}"/>
              </a:ext>
            </a:extLst>
          </p:cNvPr>
          <p:cNvSpPr>
            <a:spLocks noGrp="1"/>
          </p:cNvSpPr>
          <p:nvPr>
            <p:ph type="sldNum" sz="quarter" idx="12"/>
          </p:nvPr>
        </p:nvSpPr>
        <p:spPr/>
        <p:txBody>
          <a:bodyPr/>
          <a:lstStyle/>
          <a:p>
            <a:fld id="{B575672B-4672-0A40-9A4A-3AD9844EE45C}" type="slidenum">
              <a:rPr lang="en-US" smtClean="0"/>
              <a:t>‹#›</a:t>
            </a:fld>
            <a:endParaRPr lang="en-US"/>
          </a:p>
        </p:txBody>
      </p:sp>
    </p:spTree>
    <p:extLst>
      <p:ext uri="{BB962C8B-B14F-4D97-AF65-F5344CB8AC3E}">
        <p14:creationId xmlns:p14="http://schemas.microsoft.com/office/powerpoint/2010/main" val="3775403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7138B-A5F9-1F5A-5C30-AE3DC677E30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CBB6306-C655-46D0-A9E9-0DC07EE60C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025DC5-3EE6-E001-ECF6-E716D2968077}"/>
              </a:ext>
            </a:extLst>
          </p:cNvPr>
          <p:cNvSpPr>
            <a:spLocks noGrp="1"/>
          </p:cNvSpPr>
          <p:nvPr>
            <p:ph type="dt" sz="half" idx="10"/>
          </p:nvPr>
        </p:nvSpPr>
        <p:spPr/>
        <p:txBody>
          <a:bodyPr/>
          <a:lstStyle/>
          <a:p>
            <a:fld id="{0467D156-3A04-F142-8C28-A5CC41FB9AFD}" type="datetimeFigureOut">
              <a:rPr lang="en-US" smtClean="0"/>
              <a:t>6/19/24</a:t>
            </a:fld>
            <a:endParaRPr lang="en-US"/>
          </a:p>
        </p:txBody>
      </p:sp>
      <p:sp>
        <p:nvSpPr>
          <p:cNvPr id="5" name="Footer Placeholder 4">
            <a:extLst>
              <a:ext uri="{FF2B5EF4-FFF2-40B4-BE49-F238E27FC236}">
                <a16:creationId xmlns:a16="http://schemas.microsoft.com/office/drawing/2014/main" id="{EE3DD950-18D3-3B76-33A0-FA7E82252A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04E5DB-6AA7-641E-ACB9-68CF61A2EB46}"/>
              </a:ext>
            </a:extLst>
          </p:cNvPr>
          <p:cNvSpPr>
            <a:spLocks noGrp="1"/>
          </p:cNvSpPr>
          <p:nvPr>
            <p:ph type="sldNum" sz="quarter" idx="12"/>
          </p:nvPr>
        </p:nvSpPr>
        <p:spPr/>
        <p:txBody>
          <a:bodyPr/>
          <a:lstStyle/>
          <a:p>
            <a:fld id="{B575672B-4672-0A40-9A4A-3AD9844EE45C}" type="slidenum">
              <a:rPr lang="en-US" smtClean="0"/>
              <a:t>‹#›</a:t>
            </a:fld>
            <a:endParaRPr lang="en-US"/>
          </a:p>
        </p:txBody>
      </p:sp>
    </p:spTree>
    <p:extLst>
      <p:ext uri="{BB962C8B-B14F-4D97-AF65-F5344CB8AC3E}">
        <p14:creationId xmlns:p14="http://schemas.microsoft.com/office/powerpoint/2010/main" val="753407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27DA06-35BF-D707-0B97-276432E18AB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B1FD601-1215-4E89-09EC-E7041BE010C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C75E50-1972-2F17-40C0-2867C22DF6A8}"/>
              </a:ext>
            </a:extLst>
          </p:cNvPr>
          <p:cNvSpPr>
            <a:spLocks noGrp="1"/>
          </p:cNvSpPr>
          <p:nvPr>
            <p:ph type="dt" sz="half" idx="10"/>
          </p:nvPr>
        </p:nvSpPr>
        <p:spPr/>
        <p:txBody>
          <a:bodyPr/>
          <a:lstStyle/>
          <a:p>
            <a:fld id="{0467D156-3A04-F142-8C28-A5CC41FB9AFD}" type="datetimeFigureOut">
              <a:rPr lang="en-US" smtClean="0"/>
              <a:t>6/19/24</a:t>
            </a:fld>
            <a:endParaRPr lang="en-US"/>
          </a:p>
        </p:txBody>
      </p:sp>
      <p:sp>
        <p:nvSpPr>
          <p:cNvPr id="5" name="Footer Placeholder 4">
            <a:extLst>
              <a:ext uri="{FF2B5EF4-FFF2-40B4-BE49-F238E27FC236}">
                <a16:creationId xmlns:a16="http://schemas.microsoft.com/office/drawing/2014/main" id="{39575ADE-FE3F-91EA-97E9-1449C309CB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FE64BA-29D6-4487-50DF-61A7D304A563}"/>
              </a:ext>
            </a:extLst>
          </p:cNvPr>
          <p:cNvSpPr>
            <a:spLocks noGrp="1"/>
          </p:cNvSpPr>
          <p:nvPr>
            <p:ph type="sldNum" sz="quarter" idx="12"/>
          </p:nvPr>
        </p:nvSpPr>
        <p:spPr/>
        <p:txBody>
          <a:bodyPr/>
          <a:lstStyle/>
          <a:p>
            <a:fld id="{B575672B-4672-0A40-9A4A-3AD9844EE45C}" type="slidenum">
              <a:rPr lang="en-US" smtClean="0"/>
              <a:t>‹#›</a:t>
            </a:fld>
            <a:endParaRPr lang="en-US"/>
          </a:p>
        </p:txBody>
      </p:sp>
    </p:spTree>
    <p:extLst>
      <p:ext uri="{BB962C8B-B14F-4D97-AF65-F5344CB8AC3E}">
        <p14:creationId xmlns:p14="http://schemas.microsoft.com/office/powerpoint/2010/main" val="305533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24931-A390-23AD-84FB-47F38E3DCD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3021E7-7E75-CAE8-B2C0-8A20A920B8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33AAE8-33C6-4548-4567-26F189E87A8E}"/>
              </a:ext>
            </a:extLst>
          </p:cNvPr>
          <p:cNvSpPr>
            <a:spLocks noGrp="1"/>
          </p:cNvSpPr>
          <p:nvPr>
            <p:ph type="dt" sz="half" idx="10"/>
          </p:nvPr>
        </p:nvSpPr>
        <p:spPr/>
        <p:txBody>
          <a:bodyPr/>
          <a:lstStyle/>
          <a:p>
            <a:fld id="{0467D156-3A04-F142-8C28-A5CC41FB9AFD}" type="datetimeFigureOut">
              <a:rPr lang="en-US" smtClean="0"/>
              <a:t>6/19/24</a:t>
            </a:fld>
            <a:endParaRPr lang="en-US"/>
          </a:p>
        </p:txBody>
      </p:sp>
      <p:sp>
        <p:nvSpPr>
          <p:cNvPr id="5" name="Footer Placeholder 4">
            <a:extLst>
              <a:ext uri="{FF2B5EF4-FFF2-40B4-BE49-F238E27FC236}">
                <a16:creationId xmlns:a16="http://schemas.microsoft.com/office/drawing/2014/main" id="{147B68ED-6EF7-F6E3-E2EA-C279BD42A6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72CBBB-8B6B-FD4D-1E1F-055E532E1D0D}"/>
              </a:ext>
            </a:extLst>
          </p:cNvPr>
          <p:cNvSpPr>
            <a:spLocks noGrp="1"/>
          </p:cNvSpPr>
          <p:nvPr>
            <p:ph type="sldNum" sz="quarter" idx="12"/>
          </p:nvPr>
        </p:nvSpPr>
        <p:spPr/>
        <p:txBody>
          <a:bodyPr/>
          <a:lstStyle/>
          <a:p>
            <a:fld id="{B575672B-4672-0A40-9A4A-3AD9844EE45C}" type="slidenum">
              <a:rPr lang="en-US" smtClean="0"/>
              <a:t>‹#›</a:t>
            </a:fld>
            <a:endParaRPr lang="en-US"/>
          </a:p>
        </p:txBody>
      </p:sp>
    </p:spTree>
    <p:extLst>
      <p:ext uri="{BB962C8B-B14F-4D97-AF65-F5344CB8AC3E}">
        <p14:creationId xmlns:p14="http://schemas.microsoft.com/office/powerpoint/2010/main" val="3928774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2B6C9-49CD-E211-0A68-122D04EF2E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4C75B8-BB2C-4BB1-54E9-450B81398C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F8D057-7A3C-E26D-0A5D-C3213C1F00F7}"/>
              </a:ext>
            </a:extLst>
          </p:cNvPr>
          <p:cNvSpPr>
            <a:spLocks noGrp="1"/>
          </p:cNvSpPr>
          <p:nvPr>
            <p:ph type="dt" sz="half" idx="10"/>
          </p:nvPr>
        </p:nvSpPr>
        <p:spPr/>
        <p:txBody>
          <a:bodyPr/>
          <a:lstStyle/>
          <a:p>
            <a:fld id="{0467D156-3A04-F142-8C28-A5CC41FB9AFD}" type="datetimeFigureOut">
              <a:rPr lang="en-US" smtClean="0"/>
              <a:t>6/19/24</a:t>
            </a:fld>
            <a:endParaRPr lang="en-US"/>
          </a:p>
        </p:txBody>
      </p:sp>
      <p:sp>
        <p:nvSpPr>
          <p:cNvPr id="5" name="Footer Placeholder 4">
            <a:extLst>
              <a:ext uri="{FF2B5EF4-FFF2-40B4-BE49-F238E27FC236}">
                <a16:creationId xmlns:a16="http://schemas.microsoft.com/office/drawing/2014/main" id="{7D2D57D9-EFD7-0513-6FA9-E84BF2976F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399F3-BB31-EB46-BCF1-86068EF4F29E}"/>
              </a:ext>
            </a:extLst>
          </p:cNvPr>
          <p:cNvSpPr>
            <a:spLocks noGrp="1"/>
          </p:cNvSpPr>
          <p:nvPr>
            <p:ph type="sldNum" sz="quarter" idx="12"/>
          </p:nvPr>
        </p:nvSpPr>
        <p:spPr/>
        <p:txBody>
          <a:bodyPr/>
          <a:lstStyle/>
          <a:p>
            <a:fld id="{B575672B-4672-0A40-9A4A-3AD9844EE45C}" type="slidenum">
              <a:rPr lang="en-US" smtClean="0"/>
              <a:t>‹#›</a:t>
            </a:fld>
            <a:endParaRPr lang="en-US"/>
          </a:p>
        </p:txBody>
      </p:sp>
    </p:spTree>
    <p:extLst>
      <p:ext uri="{BB962C8B-B14F-4D97-AF65-F5344CB8AC3E}">
        <p14:creationId xmlns:p14="http://schemas.microsoft.com/office/powerpoint/2010/main" val="2426323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9DCF0-EE86-0D97-8688-3E839F2962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97EC4B-4BEB-4D41-DE32-F7FECEB9AE2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0495481-79CC-DDE1-8820-DC21506534C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41C4B4A-F2C5-6E60-7A9C-0F4783BCA3EB}"/>
              </a:ext>
            </a:extLst>
          </p:cNvPr>
          <p:cNvSpPr>
            <a:spLocks noGrp="1"/>
          </p:cNvSpPr>
          <p:nvPr>
            <p:ph type="dt" sz="half" idx="10"/>
          </p:nvPr>
        </p:nvSpPr>
        <p:spPr/>
        <p:txBody>
          <a:bodyPr/>
          <a:lstStyle/>
          <a:p>
            <a:fld id="{0467D156-3A04-F142-8C28-A5CC41FB9AFD}" type="datetimeFigureOut">
              <a:rPr lang="en-US" smtClean="0"/>
              <a:t>6/19/24</a:t>
            </a:fld>
            <a:endParaRPr lang="en-US"/>
          </a:p>
        </p:txBody>
      </p:sp>
      <p:sp>
        <p:nvSpPr>
          <p:cNvPr id="6" name="Footer Placeholder 5">
            <a:extLst>
              <a:ext uri="{FF2B5EF4-FFF2-40B4-BE49-F238E27FC236}">
                <a16:creationId xmlns:a16="http://schemas.microsoft.com/office/drawing/2014/main" id="{1637B281-F4EA-70B1-15EB-09D1C1A774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CDD8DF-CA67-CE1F-E669-4CB8BC746E32}"/>
              </a:ext>
            </a:extLst>
          </p:cNvPr>
          <p:cNvSpPr>
            <a:spLocks noGrp="1"/>
          </p:cNvSpPr>
          <p:nvPr>
            <p:ph type="sldNum" sz="quarter" idx="12"/>
          </p:nvPr>
        </p:nvSpPr>
        <p:spPr/>
        <p:txBody>
          <a:bodyPr/>
          <a:lstStyle/>
          <a:p>
            <a:fld id="{B575672B-4672-0A40-9A4A-3AD9844EE45C}" type="slidenum">
              <a:rPr lang="en-US" smtClean="0"/>
              <a:t>‹#›</a:t>
            </a:fld>
            <a:endParaRPr lang="en-US"/>
          </a:p>
        </p:txBody>
      </p:sp>
    </p:spTree>
    <p:extLst>
      <p:ext uri="{BB962C8B-B14F-4D97-AF65-F5344CB8AC3E}">
        <p14:creationId xmlns:p14="http://schemas.microsoft.com/office/powerpoint/2010/main" val="2658520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91AF4-9213-DF55-611F-736B267D1A0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430174E-5052-C257-5222-4DA424443F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C4BE7C5-7D4A-7060-416F-2AD2598E219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B26B426-71C4-094B-8984-EBAFF20330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229E33-6AFE-A974-1D51-99E3A61B756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D2553D-C118-BFDC-6510-B64A06F245D3}"/>
              </a:ext>
            </a:extLst>
          </p:cNvPr>
          <p:cNvSpPr>
            <a:spLocks noGrp="1"/>
          </p:cNvSpPr>
          <p:nvPr>
            <p:ph type="dt" sz="half" idx="10"/>
          </p:nvPr>
        </p:nvSpPr>
        <p:spPr/>
        <p:txBody>
          <a:bodyPr/>
          <a:lstStyle/>
          <a:p>
            <a:fld id="{0467D156-3A04-F142-8C28-A5CC41FB9AFD}" type="datetimeFigureOut">
              <a:rPr lang="en-US" smtClean="0"/>
              <a:t>6/19/24</a:t>
            </a:fld>
            <a:endParaRPr lang="en-US"/>
          </a:p>
        </p:txBody>
      </p:sp>
      <p:sp>
        <p:nvSpPr>
          <p:cNvPr id="8" name="Footer Placeholder 7">
            <a:extLst>
              <a:ext uri="{FF2B5EF4-FFF2-40B4-BE49-F238E27FC236}">
                <a16:creationId xmlns:a16="http://schemas.microsoft.com/office/drawing/2014/main" id="{E6A9AF3C-AEDC-5D91-7381-41C353547E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88B3F15-6321-6330-ECD4-58672702B402}"/>
              </a:ext>
            </a:extLst>
          </p:cNvPr>
          <p:cNvSpPr>
            <a:spLocks noGrp="1"/>
          </p:cNvSpPr>
          <p:nvPr>
            <p:ph type="sldNum" sz="quarter" idx="12"/>
          </p:nvPr>
        </p:nvSpPr>
        <p:spPr/>
        <p:txBody>
          <a:bodyPr/>
          <a:lstStyle/>
          <a:p>
            <a:fld id="{B575672B-4672-0A40-9A4A-3AD9844EE45C}" type="slidenum">
              <a:rPr lang="en-US" smtClean="0"/>
              <a:t>‹#›</a:t>
            </a:fld>
            <a:endParaRPr lang="en-US"/>
          </a:p>
        </p:txBody>
      </p:sp>
    </p:spTree>
    <p:extLst>
      <p:ext uri="{BB962C8B-B14F-4D97-AF65-F5344CB8AC3E}">
        <p14:creationId xmlns:p14="http://schemas.microsoft.com/office/powerpoint/2010/main" val="3034030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08DF9-32F7-F137-A48E-F71B0278218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A331F4-004D-EBBB-FC53-1C0B4823EA24}"/>
              </a:ext>
            </a:extLst>
          </p:cNvPr>
          <p:cNvSpPr>
            <a:spLocks noGrp="1"/>
          </p:cNvSpPr>
          <p:nvPr>
            <p:ph type="dt" sz="half" idx="10"/>
          </p:nvPr>
        </p:nvSpPr>
        <p:spPr/>
        <p:txBody>
          <a:bodyPr/>
          <a:lstStyle/>
          <a:p>
            <a:fld id="{0467D156-3A04-F142-8C28-A5CC41FB9AFD}" type="datetimeFigureOut">
              <a:rPr lang="en-US" smtClean="0"/>
              <a:t>6/19/24</a:t>
            </a:fld>
            <a:endParaRPr lang="en-US"/>
          </a:p>
        </p:txBody>
      </p:sp>
      <p:sp>
        <p:nvSpPr>
          <p:cNvPr id="4" name="Footer Placeholder 3">
            <a:extLst>
              <a:ext uri="{FF2B5EF4-FFF2-40B4-BE49-F238E27FC236}">
                <a16:creationId xmlns:a16="http://schemas.microsoft.com/office/drawing/2014/main" id="{CD68CB57-F944-8FCF-CF7D-3119CBD85C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116622-DAF6-4DBD-214A-0885689FA64B}"/>
              </a:ext>
            </a:extLst>
          </p:cNvPr>
          <p:cNvSpPr>
            <a:spLocks noGrp="1"/>
          </p:cNvSpPr>
          <p:nvPr>
            <p:ph type="sldNum" sz="quarter" idx="12"/>
          </p:nvPr>
        </p:nvSpPr>
        <p:spPr/>
        <p:txBody>
          <a:bodyPr/>
          <a:lstStyle/>
          <a:p>
            <a:fld id="{B575672B-4672-0A40-9A4A-3AD9844EE45C}" type="slidenum">
              <a:rPr lang="en-US" smtClean="0"/>
              <a:t>‹#›</a:t>
            </a:fld>
            <a:endParaRPr lang="en-US"/>
          </a:p>
        </p:txBody>
      </p:sp>
    </p:spTree>
    <p:extLst>
      <p:ext uri="{BB962C8B-B14F-4D97-AF65-F5344CB8AC3E}">
        <p14:creationId xmlns:p14="http://schemas.microsoft.com/office/powerpoint/2010/main" val="1116182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A1767D-0DD6-0752-48F2-893A71CC5505}"/>
              </a:ext>
            </a:extLst>
          </p:cNvPr>
          <p:cNvSpPr>
            <a:spLocks noGrp="1"/>
          </p:cNvSpPr>
          <p:nvPr>
            <p:ph type="dt" sz="half" idx="10"/>
          </p:nvPr>
        </p:nvSpPr>
        <p:spPr/>
        <p:txBody>
          <a:bodyPr/>
          <a:lstStyle/>
          <a:p>
            <a:fld id="{0467D156-3A04-F142-8C28-A5CC41FB9AFD}" type="datetimeFigureOut">
              <a:rPr lang="en-US" smtClean="0"/>
              <a:t>6/19/24</a:t>
            </a:fld>
            <a:endParaRPr lang="en-US"/>
          </a:p>
        </p:txBody>
      </p:sp>
      <p:sp>
        <p:nvSpPr>
          <p:cNvPr id="3" name="Footer Placeholder 2">
            <a:extLst>
              <a:ext uri="{FF2B5EF4-FFF2-40B4-BE49-F238E27FC236}">
                <a16:creationId xmlns:a16="http://schemas.microsoft.com/office/drawing/2014/main" id="{87278CBC-EB6C-5C07-AFB8-1A3D3430598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C5ED77D-B12E-1774-0CEE-F319C5D3601E}"/>
              </a:ext>
            </a:extLst>
          </p:cNvPr>
          <p:cNvSpPr>
            <a:spLocks noGrp="1"/>
          </p:cNvSpPr>
          <p:nvPr>
            <p:ph type="sldNum" sz="quarter" idx="12"/>
          </p:nvPr>
        </p:nvSpPr>
        <p:spPr/>
        <p:txBody>
          <a:bodyPr/>
          <a:lstStyle/>
          <a:p>
            <a:fld id="{B575672B-4672-0A40-9A4A-3AD9844EE45C}" type="slidenum">
              <a:rPr lang="en-US" smtClean="0"/>
              <a:t>‹#›</a:t>
            </a:fld>
            <a:endParaRPr lang="en-US"/>
          </a:p>
        </p:txBody>
      </p:sp>
    </p:spTree>
    <p:extLst>
      <p:ext uri="{BB962C8B-B14F-4D97-AF65-F5344CB8AC3E}">
        <p14:creationId xmlns:p14="http://schemas.microsoft.com/office/powerpoint/2010/main" val="4182661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E701F-E03B-0915-24A6-7498011667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2160A7A-6D5F-8BCA-F067-F465638AFC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98B01AF-4531-8CB5-544B-9591699800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82763E-2B21-8FBA-6EB6-168E655275F9}"/>
              </a:ext>
            </a:extLst>
          </p:cNvPr>
          <p:cNvSpPr>
            <a:spLocks noGrp="1"/>
          </p:cNvSpPr>
          <p:nvPr>
            <p:ph type="dt" sz="half" idx="10"/>
          </p:nvPr>
        </p:nvSpPr>
        <p:spPr/>
        <p:txBody>
          <a:bodyPr/>
          <a:lstStyle/>
          <a:p>
            <a:fld id="{0467D156-3A04-F142-8C28-A5CC41FB9AFD}" type="datetimeFigureOut">
              <a:rPr lang="en-US" smtClean="0"/>
              <a:t>6/19/24</a:t>
            </a:fld>
            <a:endParaRPr lang="en-US"/>
          </a:p>
        </p:txBody>
      </p:sp>
      <p:sp>
        <p:nvSpPr>
          <p:cNvPr id="6" name="Footer Placeholder 5">
            <a:extLst>
              <a:ext uri="{FF2B5EF4-FFF2-40B4-BE49-F238E27FC236}">
                <a16:creationId xmlns:a16="http://schemas.microsoft.com/office/drawing/2014/main" id="{2A36FCA9-1DF3-F921-F1FC-423DC44331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9142EB-B9D4-2A3D-37AC-28CB62AA6EB4}"/>
              </a:ext>
            </a:extLst>
          </p:cNvPr>
          <p:cNvSpPr>
            <a:spLocks noGrp="1"/>
          </p:cNvSpPr>
          <p:nvPr>
            <p:ph type="sldNum" sz="quarter" idx="12"/>
          </p:nvPr>
        </p:nvSpPr>
        <p:spPr/>
        <p:txBody>
          <a:bodyPr/>
          <a:lstStyle/>
          <a:p>
            <a:fld id="{B575672B-4672-0A40-9A4A-3AD9844EE45C}" type="slidenum">
              <a:rPr lang="en-US" smtClean="0"/>
              <a:t>‹#›</a:t>
            </a:fld>
            <a:endParaRPr lang="en-US"/>
          </a:p>
        </p:txBody>
      </p:sp>
    </p:spTree>
    <p:extLst>
      <p:ext uri="{BB962C8B-B14F-4D97-AF65-F5344CB8AC3E}">
        <p14:creationId xmlns:p14="http://schemas.microsoft.com/office/powerpoint/2010/main" val="3497056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B1A55-8134-97AD-074D-ADE795A39B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073C59C-82D9-5B9B-0986-B00A3081DD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58B7310-525C-F484-19A3-D540C1B641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A41399-A057-0BA0-CC28-40D9A3E04FA3}"/>
              </a:ext>
            </a:extLst>
          </p:cNvPr>
          <p:cNvSpPr>
            <a:spLocks noGrp="1"/>
          </p:cNvSpPr>
          <p:nvPr>
            <p:ph type="dt" sz="half" idx="10"/>
          </p:nvPr>
        </p:nvSpPr>
        <p:spPr/>
        <p:txBody>
          <a:bodyPr/>
          <a:lstStyle/>
          <a:p>
            <a:fld id="{0467D156-3A04-F142-8C28-A5CC41FB9AFD}" type="datetimeFigureOut">
              <a:rPr lang="en-US" smtClean="0"/>
              <a:t>6/19/24</a:t>
            </a:fld>
            <a:endParaRPr lang="en-US"/>
          </a:p>
        </p:txBody>
      </p:sp>
      <p:sp>
        <p:nvSpPr>
          <p:cNvPr id="6" name="Footer Placeholder 5">
            <a:extLst>
              <a:ext uri="{FF2B5EF4-FFF2-40B4-BE49-F238E27FC236}">
                <a16:creationId xmlns:a16="http://schemas.microsoft.com/office/drawing/2014/main" id="{1475DD39-7806-5ADB-04C7-98F091853A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A025DA-5A29-5986-8E0B-F80683AD724C}"/>
              </a:ext>
            </a:extLst>
          </p:cNvPr>
          <p:cNvSpPr>
            <a:spLocks noGrp="1"/>
          </p:cNvSpPr>
          <p:nvPr>
            <p:ph type="sldNum" sz="quarter" idx="12"/>
          </p:nvPr>
        </p:nvSpPr>
        <p:spPr/>
        <p:txBody>
          <a:bodyPr/>
          <a:lstStyle/>
          <a:p>
            <a:fld id="{B575672B-4672-0A40-9A4A-3AD9844EE45C}" type="slidenum">
              <a:rPr lang="en-US" smtClean="0"/>
              <a:t>‹#›</a:t>
            </a:fld>
            <a:endParaRPr lang="en-US"/>
          </a:p>
        </p:txBody>
      </p:sp>
    </p:spTree>
    <p:extLst>
      <p:ext uri="{BB962C8B-B14F-4D97-AF65-F5344CB8AC3E}">
        <p14:creationId xmlns:p14="http://schemas.microsoft.com/office/powerpoint/2010/main" val="916158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8AB38DB-DDD5-8A01-CA75-130EC86583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201672D-3347-5192-FF5A-E67FF708C3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D0C16F-EE13-1D80-C22B-8AF860F29A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67D156-3A04-F142-8C28-A5CC41FB9AFD}" type="datetimeFigureOut">
              <a:rPr lang="en-US" smtClean="0"/>
              <a:t>6/19/24</a:t>
            </a:fld>
            <a:endParaRPr lang="en-US"/>
          </a:p>
        </p:txBody>
      </p:sp>
      <p:sp>
        <p:nvSpPr>
          <p:cNvPr id="5" name="Footer Placeholder 4">
            <a:extLst>
              <a:ext uri="{FF2B5EF4-FFF2-40B4-BE49-F238E27FC236}">
                <a16:creationId xmlns:a16="http://schemas.microsoft.com/office/drawing/2014/main" id="{22097722-C24D-41C9-6D90-8E8E5E07A3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BB6D629-428A-40A5-8B69-04A585922F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75672B-4672-0A40-9A4A-3AD9844EE45C}" type="slidenum">
              <a:rPr lang="en-US" smtClean="0"/>
              <a:t>‹#›</a:t>
            </a:fld>
            <a:endParaRPr lang="en-US"/>
          </a:p>
        </p:txBody>
      </p:sp>
    </p:spTree>
    <p:extLst>
      <p:ext uri="{BB962C8B-B14F-4D97-AF65-F5344CB8AC3E}">
        <p14:creationId xmlns:p14="http://schemas.microsoft.com/office/powerpoint/2010/main" val="3852439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 name="图片 3">
            <a:extLst>
              <a:ext uri="{FF2B5EF4-FFF2-40B4-BE49-F238E27FC236}">
                <a16:creationId xmlns:a16="http://schemas.microsoft.com/office/drawing/2014/main" id="{AC577F60-3EBB-A583-D7D4-3B845DE95583}"/>
              </a:ext>
            </a:extLst>
          </p:cNvPr>
          <p:cNvPicPr>
            <a:picLocks noChangeAspect="1"/>
          </p:cNvPicPr>
          <p:nvPr/>
        </p:nvPicPr>
        <p:blipFill rotWithShape="1">
          <a:blip r:embed="rId3"/>
          <a:srcRect l="42326"/>
          <a:stretch/>
        </p:blipFill>
        <p:spPr>
          <a:xfrm>
            <a:off x="5266945" y="-3082"/>
            <a:ext cx="6230598" cy="6861081"/>
          </a:xfrm>
          <a:prstGeom prst="rect">
            <a:avLst/>
          </a:prstGeom>
        </p:spPr>
      </p:pic>
      <p:pic>
        <p:nvPicPr>
          <p:cNvPr id="3" name="图片 3">
            <a:extLst>
              <a:ext uri="{FF2B5EF4-FFF2-40B4-BE49-F238E27FC236}">
                <a16:creationId xmlns:a16="http://schemas.microsoft.com/office/drawing/2014/main" id="{E5BCCD55-5D37-E811-AEFB-CCF2163DD873}"/>
              </a:ext>
            </a:extLst>
          </p:cNvPr>
          <p:cNvPicPr>
            <a:picLocks noChangeAspect="1"/>
          </p:cNvPicPr>
          <p:nvPr/>
        </p:nvPicPr>
        <p:blipFill rotWithShape="1">
          <a:blip r:embed="rId3"/>
          <a:srcRect r="38102"/>
          <a:stretch/>
        </p:blipFill>
        <p:spPr>
          <a:xfrm>
            <a:off x="694457" y="-3081"/>
            <a:ext cx="6686895" cy="6861081"/>
          </a:xfrm>
          <a:prstGeom prst="rect">
            <a:avLst/>
          </a:prstGeom>
        </p:spPr>
      </p:pic>
      <p:pic>
        <p:nvPicPr>
          <p:cNvPr id="9" name="Picture 8" descr="A red and blue spheres on a black background&#10;&#10;Description automatically generated">
            <a:extLst>
              <a:ext uri="{FF2B5EF4-FFF2-40B4-BE49-F238E27FC236}">
                <a16:creationId xmlns:a16="http://schemas.microsoft.com/office/drawing/2014/main" id="{7B6DE2FE-2D5C-184D-48BF-B3E28DB1EA9B}"/>
              </a:ext>
            </a:extLst>
          </p:cNvPr>
          <p:cNvPicPr>
            <a:picLocks noChangeAspect="1"/>
          </p:cNvPicPr>
          <p:nvPr/>
        </p:nvPicPr>
        <p:blipFill rotWithShape="1">
          <a:blip r:embed="rId4"/>
          <a:srcRect l="39210" t="42400" r="39980" b="41733"/>
          <a:stretch/>
        </p:blipFill>
        <p:spPr>
          <a:xfrm>
            <a:off x="5060298" y="2124020"/>
            <a:ext cx="2321053" cy="2360727"/>
          </a:xfrm>
          <a:prstGeom prst="rect">
            <a:avLst/>
          </a:prstGeom>
        </p:spPr>
      </p:pic>
      <p:pic>
        <p:nvPicPr>
          <p:cNvPr id="10" name="Picture 9" descr="A red and blue spheres on a black background&#10;&#10;Description automatically generated">
            <a:extLst>
              <a:ext uri="{FF2B5EF4-FFF2-40B4-BE49-F238E27FC236}">
                <a16:creationId xmlns:a16="http://schemas.microsoft.com/office/drawing/2014/main" id="{DB65554E-03D0-D475-0CC7-0A7C66935EFA}"/>
              </a:ext>
            </a:extLst>
          </p:cNvPr>
          <p:cNvPicPr>
            <a:picLocks noChangeAspect="1"/>
          </p:cNvPicPr>
          <p:nvPr/>
        </p:nvPicPr>
        <p:blipFill rotWithShape="1">
          <a:blip r:embed="rId4"/>
          <a:srcRect l="39210" t="42400" r="39980" b="41733"/>
          <a:stretch/>
        </p:blipFill>
        <p:spPr>
          <a:xfrm>
            <a:off x="5060299" y="2124020"/>
            <a:ext cx="2321053" cy="2360727"/>
          </a:xfrm>
          <a:prstGeom prst="rect">
            <a:avLst/>
          </a:prstGeom>
        </p:spPr>
      </p:pic>
      <p:pic>
        <p:nvPicPr>
          <p:cNvPr id="10242" name="Picture 2" descr="graphic of quark-gluon plasma">
            <a:extLst>
              <a:ext uri="{FF2B5EF4-FFF2-40B4-BE49-F238E27FC236}">
                <a16:creationId xmlns:a16="http://schemas.microsoft.com/office/drawing/2014/main" id="{98D7FFE7-B847-AB5E-C2E4-142E8F570D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457" y="-3083"/>
            <a:ext cx="10803086" cy="68580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CD6C413A-16E8-640F-F2DA-47AA53C42250}"/>
                  </a:ext>
                </a:extLst>
              </p:cNvPr>
              <p:cNvSpPr txBox="1">
                <a:spLocks/>
              </p:cNvSpPr>
              <p:nvPr/>
            </p:nvSpPr>
            <p:spPr>
              <a:xfrm>
                <a:off x="4358884" y="1994158"/>
                <a:ext cx="4023360" cy="2620450"/>
              </a:xfrm>
              <a:prstGeom prst="rect">
                <a:avLst/>
              </a:prstGeom>
            </p:spPr>
            <p:txBody>
              <a:bodyPr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000" b="1" spc="50" dirty="0">
                    <a:ln w="9525" cmpd="sng">
                      <a:solidFill>
                        <a:schemeClr val="tx1"/>
                      </a:solidFill>
                      <a:prstDash val="solid"/>
                    </a:ln>
                    <a:effectLst>
                      <a:glow rad="38100">
                        <a:schemeClr val="accent1">
                          <a:alpha val="40000"/>
                        </a:schemeClr>
                      </a:glow>
                    </a:effectLst>
                    <a:latin typeface="Helvetica" pitchFamily="2" charset="0"/>
                    <a:ea typeface="Apple Symbols" panose="02000000000000000000" pitchFamily="2" charset="-79"/>
                    <a:cs typeface="Apple Symbols" panose="02000000000000000000" pitchFamily="2" charset="-79"/>
                  </a:rPr>
                  <a:t>Measurement of higher-order harmonic azimuthal anisotropy in </a:t>
                </a:r>
                <a:r>
                  <a:rPr lang="en-US" sz="3000" b="1" spc="50" dirty="0" err="1">
                    <a:ln w="9525" cmpd="sng">
                      <a:solidFill>
                        <a:schemeClr val="tx1"/>
                      </a:solidFill>
                      <a:prstDash val="solid"/>
                    </a:ln>
                    <a:effectLst>
                      <a:glow rad="38100">
                        <a:schemeClr val="accent1">
                          <a:alpha val="40000"/>
                        </a:schemeClr>
                      </a:glow>
                    </a:effectLst>
                    <a:latin typeface="Helvetica" pitchFamily="2" charset="0"/>
                    <a:ea typeface="Apple Symbols" panose="02000000000000000000" pitchFamily="2" charset="-79"/>
                    <a:cs typeface="Apple Symbols" panose="02000000000000000000" pitchFamily="2" charset="-79"/>
                  </a:rPr>
                  <a:t>PbPb</a:t>
                </a:r>
                <a:r>
                  <a:rPr lang="en-US" sz="3000" b="1" spc="50" dirty="0">
                    <a:ln w="9525" cmpd="sng">
                      <a:solidFill>
                        <a:schemeClr val="tx1"/>
                      </a:solidFill>
                      <a:prstDash val="solid"/>
                    </a:ln>
                    <a:effectLst>
                      <a:glow rad="38100">
                        <a:schemeClr val="accent1">
                          <a:alpha val="40000"/>
                        </a:schemeClr>
                      </a:glow>
                    </a:effectLst>
                    <a:latin typeface="Helvetica" pitchFamily="2" charset="0"/>
                    <a:ea typeface="Apple Symbols" panose="02000000000000000000" pitchFamily="2" charset="-79"/>
                    <a:cs typeface="Apple Symbols" panose="02000000000000000000" pitchFamily="2" charset="-79"/>
                  </a:rPr>
                  <a:t> collisions </a:t>
                </a:r>
                <a:br>
                  <a:rPr lang="en-US" sz="3000" b="1" spc="50" dirty="0">
                    <a:ln w="9525" cmpd="sng">
                      <a:solidFill>
                        <a:schemeClr val="tx1"/>
                      </a:solidFill>
                      <a:prstDash val="solid"/>
                    </a:ln>
                    <a:effectLst>
                      <a:glow rad="38100">
                        <a:schemeClr val="accent1">
                          <a:alpha val="40000"/>
                        </a:schemeClr>
                      </a:glow>
                    </a:effectLst>
                    <a:latin typeface="Helvetica" pitchFamily="2" charset="0"/>
                    <a:ea typeface="Apple Symbols" panose="02000000000000000000" pitchFamily="2" charset="-79"/>
                    <a:cs typeface="Apple Symbols" panose="02000000000000000000" pitchFamily="2" charset="-79"/>
                  </a:rPr>
                </a:br>
                <a:r>
                  <a:rPr lang="en-US" sz="3000" b="1" spc="50" dirty="0">
                    <a:ln w="9525" cmpd="sng">
                      <a:solidFill>
                        <a:schemeClr val="tx1"/>
                      </a:solidFill>
                      <a:prstDash val="solid"/>
                    </a:ln>
                    <a:effectLst>
                      <a:glow rad="38100">
                        <a:schemeClr val="accent1">
                          <a:alpha val="40000"/>
                        </a:schemeClr>
                      </a:glow>
                    </a:effectLst>
                    <a:latin typeface="Helvetica" pitchFamily="2" charset="0"/>
                    <a:ea typeface="Apple Symbols" panose="02000000000000000000" pitchFamily="2" charset="-79"/>
                    <a:cs typeface="Apple Symbols" panose="02000000000000000000" pitchFamily="2" charset="-79"/>
                  </a:rPr>
                  <a:t>at </a:t>
                </a:r>
                <a14:m>
                  <m:oMath xmlns:m="http://schemas.openxmlformats.org/officeDocument/2006/math">
                    <m:rad>
                      <m:radPr>
                        <m:degHide m:val="on"/>
                        <m:ctrlPr>
                          <a:rPr lang="en-US" sz="3000" b="1" i="1" spc="50">
                            <a:ln w="9525" cmpd="sng">
                              <a:solidFill>
                                <a:schemeClr val="tx1"/>
                              </a:solidFill>
                              <a:prstDash val="solid"/>
                            </a:ln>
                            <a:effectLst>
                              <a:glow rad="38100">
                                <a:schemeClr val="accent1">
                                  <a:alpha val="40000"/>
                                </a:schemeClr>
                              </a:glow>
                            </a:effectLst>
                            <a:latin typeface="Cambria Math" panose="02040503050406030204" pitchFamily="18" charset="0"/>
                            <a:ea typeface="Apple Symbols" panose="02000000000000000000" pitchFamily="2" charset="-79"/>
                            <a:cs typeface="Apple Symbols" panose="02000000000000000000" pitchFamily="2" charset="-79"/>
                          </a:rPr>
                        </m:ctrlPr>
                      </m:radPr>
                      <m:deg/>
                      <m:e>
                        <m:sSub>
                          <m:sSubPr>
                            <m:ctrlPr>
                              <a:rPr lang="en-US" sz="3000" b="1" i="1" spc="50">
                                <a:ln w="9525" cmpd="sng">
                                  <a:solidFill>
                                    <a:schemeClr val="tx1"/>
                                  </a:solidFill>
                                  <a:prstDash val="solid"/>
                                </a:ln>
                                <a:effectLst>
                                  <a:glow rad="38100">
                                    <a:schemeClr val="accent1">
                                      <a:alpha val="40000"/>
                                    </a:schemeClr>
                                  </a:glow>
                                </a:effectLst>
                                <a:latin typeface="Cambria Math" panose="02040503050406030204" pitchFamily="18" charset="0"/>
                                <a:ea typeface="Apple Symbols" panose="02000000000000000000" pitchFamily="2" charset="-79"/>
                                <a:cs typeface="Apple Symbols" panose="02000000000000000000" pitchFamily="2" charset="-79"/>
                              </a:rPr>
                            </m:ctrlPr>
                          </m:sSubPr>
                          <m:e>
                            <m:r>
                              <a:rPr lang="en-US" sz="3000" b="1" i="1" spc="50">
                                <a:ln w="9525" cmpd="sng">
                                  <a:solidFill>
                                    <a:schemeClr val="tx1"/>
                                  </a:solidFill>
                                  <a:prstDash val="solid"/>
                                </a:ln>
                                <a:effectLst>
                                  <a:glow rad="38100">
                                    <a:schemeClr val="accent1">
                                      <a:alpha val="40000"/>
                                    </a:schemeClr>
                                  </a:glow>
                                </a:effectLst>
                                <a:latin typeface="Cambria Math" panose="02040503050406030204" pitchFamily="18" charset="0"/>
                                <a:ea typeface="Apple Symbols" panose="02000000000000000000" pitchFamily="2" charset="-79"/>
                                <a:cs typeface="Apple Symbols" panose="02000000000000000000" pitchFamily="2" charset="-79"/>
                              </a:rPr>
                              <m:t>𝒔</m:t>
                            </m:r>
                          </m:e>
                          <m:sub>
                            <m:r>
                              <a:rPr lang="en-US" sz="3000" b="1" i="1" spc="50">
                                <a:ln w="9525" cmpd="sng">
                                  <a:solidFill>
                                    <a:schemeClr val="tx1"/>
                                  </a:solidFill>
                                  <a:prstDash val="solid"/>
                                </a:ln>
                                <a:effectLst>
                                  <a:glow rad="38100">
                                    <a:schemeClr val="accent1">
                                      <a:alpha val="40000"/>
                                    </a:schemeClr>
                                  </a:glow>
                                </a:effectLst>
                                <a:latin typeface="Cambria Math" panose="02040503050406030204" pitchFamily="18" charset="0"/>
                                <a:ea typeface="Apple Symbols" panose="02000000000000000000" pitchFamily="2" charset="-79"/>
                                <a:cs typeface="Apple Symbols" panose="02000000000000000000" pitchFamily="2" charset="-79"/>
                              </a:rPr>
                              <m:t>𝑵𝑵</m:t>
                            </m:r>
                          </m:sub>
                        </m:sSub>
                      </m:e>
                    </m:rad>
                    <m:r>
                      <a:rPr lang="en-US" sz="3000" b="1" i="1" spc="50">
                        <a:ln w="9525" cmpd="sng">
                          <a:solidFill>
                            <a:schemeClr val="tx1"/>
                          </a:solidFill>
                          <a:prstDash val="solid"/>
                        </a:ln>
                        <a:effectLst>
                          <a:glow rad="38100">
                            <a:schemeClr val="accent1">
                              <a:alpha val="40000"/>
                            </a:schemeClr>
                          </a:glow>
                        </a:effectLst>
                        <a:latin typeface="Cambria Math" panose="02040503050406030204" pitchFamily="18" charset="0"/>
                        <a:ea typeface="Apple Symbols" panose="02000000000000000000" pitchFamily="2" charset="-79"/>
                        <a:cs typeface="Apple Symbols" panose="02000000000000000000" pitchFamily="2" charset="-79"/>
                      </a:rPr>
                      <m:t>=</m:t>
                    </m:r>
                  </m:oMath>
                </a14:m>
                <a:r>
                  <a:rPr lang="en-US" sz="3000" b="1" spc="50" dirty="0">
                    <a:ln w="9525" cmpd="sng">
                      <a:solidFill>
                        <a:schemeClr val="tx1"/>
                      </a:solidFill>
                      <a:prstDash val="solid"/>
                    </a:ln>
                    <a:effectLst>
                      <a:glow rad="38100">
                        <a:schemeClr val="accent1">
                          <a:alpha val="40000"/>
                        </a:schemeClr>
                      </a:glow>
                    </a:effectLst>
                    <a:latin typeface="Helvetica" pitchFamily="2" charset="0"/>
                    <a:ea typeface="Apple Symbols" panose="02000000000000000000" pitchFamily="2" charset="-79"/>
                    <a:cs typeface="Apple Symbols" panose="02000000000000000000" pitchFamily="2" charset="-79"/>
                  </a:rPr>
                  <a:t> 2.76 </a:t>
                </a:r>
                <a:r>
                  <a:rPr lang="en-US" sz="3000" b="1" spc="50" dirty="0" err="1">
                    <a:ln w="9525" cmpd="sng">
                      <a:solidFill>
                        <a:schemeClr val="tx1"/>
                      </a:solidFill>
                      <a:prstDash val="solid"/>
                    </a:ln>
                    <a:effectLst>
                      <a:glow rad="38100">
                        <a:schemeClr val="accent1">
                          <a:alpha val="40000"/>
                        </a:schemeClr>
                      </a:glow>
                    </a:effectLst>
                    <a:latin typeface="Helvetica" pitchFamily="2" charset="0"/>
                    <a:ea typeface="Apple Symbols" panose="02000000000000000000" pitchFamily="2" charset="-79"/>
                    <a:cs typeface="Apple Symbols" panose="02000000000000000000" pitchFamily="2" charset="-79"/>
                  </a:rPr>
                  <a:t>TeV</a:t>
                </a:r>
                <a:r>
                  <a:rPr lang="en-US" sz="3000" b="1" spc="50" dirty="0">
                    <a:ln w="9525" cmpd="sng">
                      <a:solidFill>
                        <a:schemeClr val="tx1"/>
                      </a:solidFill>
                      <a:prstDash val="solid"/>
                    </a:ln>
                    <a:effectLst>
                      <a:glow rad="38100">
                        <a:schemeClr val="accent1">
                          <a:alpha val="40000"/>
                        </a:schemeClr>
                      </a:glow>
                    </a:effectLst>
                    <a:latin typeface="Helvetica" pitchFamily="2" charset="0"/>
                    <a:ea typeface="Apple Symbols" panose="02000000000000000000" pitchFamily="2" charset="-79"/>
                    <a:cs typeface="Apple Symbols" panose="02000000000000000000" pitchFamily="2" charset="-79"/>
                  </a:rPr>
                  <a:t> </a:t>
                </a:r>
                <a:endParaRPr lang="en-US" sz="3000" b="1" spc="50" dirty="0">
                  <a:ln w="9525" cmpd="sng">
                    <a:solidFill>
                      <a:schemeClr val="tx1"/>
                    </a:solidFill>
                    <a:prstDash val="solid"/>
                  </a:ln>
                  <a:effectLst>
                    <a:glow rad="38100">
                      <a:schemeClr val="accent1">
                        <a:alpha val="40000"/>
                      </a:schemeClr>
                    </a:glow>
                  </a:effectLst>
                </a:endParaRPr>
              </a:p>
            </p:txBody>
          </p:sp>
        </mc:Choice>
        <mc:Fallback>
          <p:sp>
            <p:nvSpPr>
              <p:cNvPr id="2" name="Title 1">
                <a:extLst>
                  <a:ext uri="{FF2B5EF4-FFF2-40B4-BE49-F238E27FC236}">
                    <a16:creationId xmlns:a16="http://schemas.microsoft.com/office/drawing/2014/main" id="{CD6C413A-16E8-640F-F2DA-47AA53C42250}"/>
                  </a:ext>
                </a:extLst>
              </p:cNvPr>
              <p:cNvSpPr txBox="1">
                <a:spLocks noRot="1" noChangeAspect="1" noMove="1" noResize="1" noEditPoints="1" noAdjustHandles="1" noChangeArrowheads="1" noChangeShapeType="1" noTextEdit="1"/>
              </p:cNvSpPr>
              <p:nvPr/>
            </p:nvSpPr>
            <p:spPr>
              <a:xfrm>
                <a:off x="4358884" y="1994158"/>
                <a:ext cx="4023360" cy="2620450"/>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6057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35" presetClass="exit" presetSubtype="0" fill="hold" nodeType="afterEffect">
                                  <p:stCondLst>
                                    <p:cond delay="0"/>
                                  </p:stCondLst>
                                  <p:childTnLst>
                                    <p:animEffect transition="out" filter="fade">
                                      <p:cBhvr>
                                        <p:cTn id="23" dur="1000"/>
                                        <p:tgtEl>
                                          <p:spTgt spid="10"/>
                                        </p:tgtEl>
                                      </p:cBhvr>
                                    </p:animEffect>
                                    <p:anim calcmode="lin" valueType="num">
                                      <p:cBhvr>
                                        <p:cTn id="24" dur="1000"/>
                                        <p:tgtEl>
                                          <p:spTgt spid="10"/>
                                        </p:tgtEl>
                                        <p:attrNameLst>
                                          <p:attrName>style.rotation</p:attrName>
                                        </p:attrNameLst>
                                      </p:cBhvr>
                                      <p:tavLst>
                                        <p:tav tm="0">
                                          <p:val>
                                            <p:fltVal val="0"/>
                                          </p:val>
                                        </p:tav>
                                        <p:tav tm="100000">
                                          <p:val>
                                            <p:fltVal val="720"/>
                                          </p:val>
                                        </p:tav>
                                      </p:tavLst>
                                    </p:anim>
                                    <p:anim calcmode="lin" valueType="num">
                                      <p:cBhvr>
                                        <p:cTn id="25" dur="1000"/>
                                        <p:tgtEl>
                                          <p:spTgt spid="10"/>
                                        </p:tgtEl>
                                        <p:attrNameLst>
                                          <p:attrName>ppt_h</p:attrName>
                                        </p:attrNameLst>
                                      </p:cBhvr>
                                      <p:tavLst>
                                        <p:tav tm="0">
                                          <p:val>
                                            <p:strVal val="ppt_h"/>
                                          </p:val>
                                        </p:tav>
                                        <p:tav tm="100000">
                                          <p:val>
                                            <p:fltVal val="0"/>
                                          </p:val>
                                        </p:tav>
                                      </p:tavLst>
                                    </p:anim>
                                    <p:anim calcmode="lin" valueType="num">
                                      <p:cBhvr>
                                        <p:cTn id="26" dur="1000"/>
                                        <p:tgtEl>
                                          <p:spTgt spid="10"/>
                                        </p:tgtEl>
                                        <p:attrNameLst>
                                          <p:attrName>ppt_w</p:attrName>
                                        </p:attrNameLst>
                                      </p:cBhvr>
                                      <p:tavLst>
                                        <p:tav tm="0">
                                          <p:val>
                                            <p:strVal val="ppt_w"/>
                                          </p:val>
                                        </p:tav>
                                        <p:tav tm="100000">
                                          <p:val>
                                            <p:fltVal val="0"/>
                                          </p:val>
                                        </p:tav>
                                      </p:tavLst>
                                    </p:anim>
                                    <p:set>
                                      <p:cBhvr>
                                        <p:cTn id="27" dur="1" fill="hold">
                                          <p:stCondLst>
                                            <p:cond delay="999"/>
                                          </p:stCondLst>
                                        </p:cTn>
                                        <p:tgtEl>
                                          <p:spTgt spid="10"/>
                                        </p:tgtEl>
                                        <p:attrNameLst>
                                          <p:attrName>style.visibility</p:attrName>
                                        </p:attrNameLst>
                                      </p:cBhvr>
                                      <p:to>
                                        <p:strVal val="hidden"/>
                                      </p:to>
                                    </p:set>
                                  </p:childTnLst>
                                </p:cTn>
                              </p:par>
                              <p:par>
                                <p:cTn id="28" presetID="35" presetClass="exit" presetSubtype="0" fill="hold" nodeType="withEffect">
                                  <p:stCondLst>
                                    <p:cond delay="0"/>
                                  </p:stCondLst>
                                  <p:childTnLst>
                                    <p:animEffect transition="out" filter="fade">
                                      <p:cBhvr>
                                        <p:cTn id="29" dur="1000"/>
                                        <p:tgtEl>
                                          <p:spTgt spid="9"/>
                                        </p:tgtEl>
                                      </p:cBhvr>
                                    </p:animEffect>
                                    <p:anim calcmode="lin" valueType="num">
                                      <p:cBhvr>
                                        <p:cTn id="30" dur="1000"/>
                                        <p:tgtEl>
                                          <p:spTgt spid="9"/>
                                        </p:tgtEl>
                                        <p:attrNameLst>
                                          <p:attrName>style.rotation</p:attrName>
                                        </p:attrNameLst>
                                      </p:cBhvr>
                                      <p:tavLst>
                                        <p:tav tm="0">
                                          <p:val>
                                            <p:fltVal val="0"/>
                                          </p:val>
                                        </p:tav>
                                        <p:tav tm="100000">
                                          <p:val>
                                            <p:fltVal val="720"/>
                                          </p:val>
                                        </p:tav>
                                      </p:tavLst>
                                    </p:anim>
                                    <p:anim calcmode="lin" valueType="num">
                                      <p:cBhvr>
                                        <p:cTn id="31" dur="1000"/>
                                        <p:tgtEl>
                                          <p:spTgt spid="9"/>
                                        </p:tgtEl>
                                        <p:attrNameLst>
                                          <p:attrName>ppt_h</p:attrName>
                                        </p:attrNameLst>
                                      </p:cBhvr>
                                      <p:tavLst>
                                        <p:tav tm="0">
                                          <p:val>
                                            <p:strVal val="ppt_h"/>
                                          </p:val>
                                        </p:tav>
                                        <p:tav tm="100000">
                                          <p:val>
                                            <p:fltVal val="0"/>
                                          </p:val>
                                        </p:tav>
                                      </p:tavLst>
                                    </p:anim>
                                    <p:anim calcmode="lin" valueType="num">
                                      <p:cBhvr>
                                        <p:cTn id="32" dur="1000"/>
                                        <p:tgtEl>
                                          <p:spTgt spid="9"/>
                                        </p:tgtEl>
                                        <p:attrNameLst>
                                          <p:attrName>ppt_w</p:attrName>
                                        </p:attrNameLst>
                                      </p:cBhvr>
                                      <p:tavLst>
                                        <p:tav tm="0">
                                          <p:val>
                                            <p:strVal val="ppt_w"/>
                                          </p:val>
                                        </p:tav>
                                        <p:tav tm="100000">
                                          <p:val>
                                            <p:fltVal val="0"/>
                                          </p:val>
                                        </p:tav>
                                      </p:tavLst>
                                    </p:anim>
                                    <p:set>
                                      <p:cBhvr>
                                        <p:cTn id="33" dur="1" fill="hold">
                                          <p:stCondLst>
                                            <p:cond delay="999"/>
                                          </p:stCondLst>
                                        </p:cTn>
                                        <p:tgtEl>
                                          <p:spTgt spid="9"/>
                                        </p:tgtEl>
                                        <p:attrNameLst>
                                          <p:attrName>style.visibility</p:attrName>
                                        </p:attrNameLst>
                                      </p:cBhvr>
                                      <p:to>
                                        <p:strVal val="hidden"/>
                                      </p:to>
                                    </p:set>
                                  </p:childTnLst>
                                </p:cTn>
                              </p:par>
                            </p:childTnLst>
                          </p:cTn>
                        </p:par>
                        <p:par>
                          <p:cTn id="34" fill="hold">
                            <p:stCondLst>
                              <p:cond delay="1500"/>
                            </p:stCondLst>
                            <p:childTnLst>
                              <p:par>
                                <p:cTn id="35" presetID="6" presetClass="entr" presetSubtype="32" fill="hold" nodeType="afterEffect">
                                  <p:stCondLst>
                                    <p:cond delay="0"/>
                                  </p:stCondLst>
                                  <p:childTnLst>
                                    <p:set>
                                      <p:cBhvr>
                                        <p:cTn id="36" dur="1" fill="hold">
                                          <p:stCondLst>
                                            <p:cond delay="0"/>
                                          </p:stCondLst>
                                        </p:cTn>
                                        <p:tgtEl>
                                          <p:spTgt spid="10242"/>
                                        </p:tgtEl>
                                        <p:attrNameLst>
                                          <p:attrName>style.visibility</p:attrName>
                                        </p:attrNameLst>
                                      </p:cBhvr>
                                      <p:to>
                                        <p:strVal val="visible"/>
                                      </p:to>
                                    </p:set>
                                    <p:animEffect transition="in" filter="circle(out)">
                                      <p:cBhvr>
                                        <p:cTn id="37" dur="1000"/>
                                        <p:tgtEl>
                                          <p:spTgt spid="10242"/>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circle(in)">
                                      <p:cBhvr>
                                        <p:cTn id="4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7B47A-BF44-4225-90D0-02BF3116759F}"/>
              </a:ext>
            </a:extLst>
          </p:cNvPr>
          <p:cNvSpPr>
            <a:spLocks noGrp="1"/>
          </p:cNvSpPr>
          <p:nvPr>
            <p:ph type="title"/>
          </p:nvPr>
        </p:nvSpPr>
        <p:spPr/>
        <p:txBody>
          <a:bodyPr/>
          <a:lstStyle/>
          <a:p>
            <a:r>
              <a:rPr lang="en-US" dirty="0">
                <a:latin typeface="Helvetica" pitchFamily="2" charset="0"/>
              </a:rPr>
              <a:t>Results </a:t>
            </a:r>
          </a:p>
        </p:txBody>
      </p:sp>
      <p:sp>
        <p:nvSpPr>
          <p:cNvPr id="7" name="Content Placeholder 2">
            <a:extLst>
              <a:ext uri="{FF2B5EF4-FFF2-40B4-BE49-F238E27FC236}">
                <a16:creationId xmlns:a16="http://schemas.microsoft.com/office/drawing/2014/main" id="{4B87AD68-A31B-4295-A657-E2441696D807}"/>
              </a:ext>
            </a:extLst>
          </p:cNvPr>
          <p:cNvSpPr>
            <a:spLocks noGrp="1"/>
          </p:cNvSpPr>
          <p:nvPr>
            <p:ph idx="1"/>
          </p:nvPr>
        </p:nvSpPr>
        <p:spPr>
          <a:xfrm>
            <a:off x="838200" y="1825625"/>
            <a:ext cx="4623991" cy="4351338"/>
          </a:xfrm>
        </p:spPr>
        <p:txBody>
          <a:bodyPr/>
          <a:lstStyle/>
          <a:p>
            <a:r>
              <a:rPr lang="en-US" dirty="0">
                <a:latin typeface="Helvetica" pitchFamily="2" charset="0"/>
              </a:rPr>
              <a:t>(Left) Second order anisotropy </a:t>
            </a:r>
            <a:br>
              <a:rPr lang="en-US" dirty="0">
                <a:latin typeface="Helvetica" pitchFamily="2" charset="0"/>
              </a:rPr>
            </a:br>
            <a:r>
              <a:rPr lang="en-US" dirty="0">
                <a:latin typeface="Helvetica" pitchFamily="2" charset="0"/>
              </a:rPr>
              <a:t>highly depends on the </a:t>
            </a:r>
            <a:br>
              <a:rPr lang="en-US" dirty="0">
                <a:latin typeface="Helvetica" pitchFamily="2" charset="0"/>
              </a:rPr>
            </a:br>
            <a:r>
              <a:rPr lang="en-US" dirty="0">
                <a:latin typeface="Helvetica" pitchFamily="2" charset="0"/>
              </a:rPr>
              <a:t>centrality </a:t>
            </a:r>
          </a:p>
          <a:p>
            <a:endParaRPr lang="en-US" dirty="0">
              <a:latin typeface="Helvetica" pitchFamily="2" charset="0"/>
            </a:endParaRPr>
          </a:p>
          <a:p>
            <a:r>
              <a:rPr lang="en-US" dirty="0">
                <a:latin typeface="Helvetica" pitchFamily="2" charset="0"/>
              </a:rPr>
              <a:t>(Right) Higher order terms</a:t>
            </a:r>
            <a:br>
              <a:rPr lang="en-US" dirty="0">
                <a:latin typeface="Helvetica" pitchFamily="2" charset="0"/>
              </a:rPr>
            </a:br>
            <a:r>
              <a:rPr lang="en-US" dirty="0">
                <a:latin typeface="Helvetica" pitchFamily="2" charset="0"/>
              </a:rPr>
              <a:t>no effected by geometry</a:t>
            </a:r>
            <a:br>
              <a:rPr lang="en-US" dirty="0">
                <a:latin typeface="Helvetica" pitchFamily="2" charset="0"/>
              </a:rPr>
            </a:br>
            <a:r>
              <a:rPr lang="en-US" dirty="0">
                <a:latin typeface="Helvetica" pitchFamily="2" charset="0"/>
              </a:rPr>
              <a:t>of QGP, rather shows </a:t>
            </a:r>
            <a:br>
              <a:rPr lang="en-US" dirty="0">
                <a:latin typeface="Helvetica" pitchFamily="2" charset="0"/>
              </a:rPr>
            </a:br>
            <a:r>
              <a:rPr lang="en-US" dirty="0">
                <a:latin typeface="Helvetica" pitchFamily="2" charset="0"/>
              </a:rPr>
              <a:t>flat distribution</a:t>
            </a:r>
          </a:p>
        </p:txBody>
      </p:sp>
      <p:pic>
        <p:nvPicPr>
          <p:cNvPr id="3" name="图片 1">
            <a:extLst>
              <a:ext uri="{FF2B5EF4-FFF2-40B4-BE49-F238E27FC236}">
                <a16:creationId xmlns:a16="http://schemas.microsoft.com/office/drawing/2014/main" id="{8147B623-1216-3245-F62B-41AEB49802BA}"/>
              </a:ext>
            </a:extLst>
          </p:cNvPr>
          <p:cNvPicPr>
            <a:picLocks noChangeAspect="1"/>
          </p:cNvPicPr>
          <p:nvPr/>
        </p:nvPicPr>
        <p:blipFill>
          <a:blip r:embed="rId2"/>
          <a:stretch>
            <a:fillRect/>
          </a:stretch>
        </p:blipFill>
        <p:spPr>
          <a:xfrm>
            <a:off x="5462191" y="1690688"/>
            <a:ext cx="6729809" cy="4172654"/>
          </a:xfrm>
          <a:prstGeom prst="rect">
            <a:avLst/>
          </a:prstGeom>
        </p:spPr>
      </p:pic>
      <p:pic>
        <p:nvPicPr>
          <p:cNvPr id="5" name="Picture 4" descr="A green ball with black background&#10;&#10;Description automatically generated">
            <a:extLst>
              <a:ext uri="{FF2B5EF4-FFF2-40B4-BE49-F238E27FC236}">
                <a16:creationId xmlns:a16="http://schemas.microsoft.com/office/drawing/2014/main" id="{4D3B4DDE-D4FF-4836-861E-115F8EBA3EED}"/>
              </a:ext>
            </a:extLst>
          </p:cNvPr>
          <p:cNvPicPr>
            <a:picLocks noChangeAspect="1"/>
          </p:cNvPicPr>
          <p:nvPr/>
        </p:nvPicPr>
        <p:blipFill rotWithShape="1">
          <a:blip r:embed="rId3"/>
          <a:srcRect l="71300"/>
          <a:stretch/>
        </p:blipFill>
        <p:spPr>
          <a:xfrm>
            <a:off x="-778361" y="2504550"/>
            <a:ext cx="1246665" cy="1370892"/>
          </a:xfrm>
          <a:prstGeom prst="rect">
            <a:avLst/>
          </a:prstGeom>
        </p:spPr>
      </p:pic>
      <p:pic>
        <p:nvPicPr>
          <p:cNvPr id="6" name="Picture 5" descr="A green ball with black background&#10;&#10;Description automatically generated">
            <a:extLst>
              <a:ext uri="{FF2B5EF4-FFF2-40B4-BE49-F238E27FC236}">
                <a16:creationId xmlns:a16="http://schemas.microsoft.com/office/drawing/2014/main" id="{E4D9062E-8EAA-9A4F-8D32-8F28ADA2A86F}"/>
              </a:ext>
            </a:extLst>
          </p:cNvPr>
          <p:cNvPicPr>
            <a:picLocks noChangeAspect="1"/>
          </p:cNvPicPr>
          <p:nvPr/>
        </p:nvPicPr>
        <p:blipFill rotWithShape="1">
          <a:blip r:embed="rId3"/>
          <a:srcRect l="35650" r="35650"/>
          <a:stretch/>
        </p:blipFill>
        <p:spPr>
          <a:xfrm>
            <a:off x="-963468" y="1411996"/>
            <a:ext cx="1616882" cy="1778000"/>
          </a:xfrm>
          <a:prstGeom prst="rect">
            <a:avLst/>
          </a:prstGeom>
        </p:spPr>
      </p:pic>
      <p:pic>
        <p:nvPicPr>
          <p:cNvPr id="8" name="Picture 7" descr="A green ball with black background&#10;&#10;Description automatically generated">
            <a:extLst>
              <a:ext uri="{FF2B5EF4-FFF2-40B4-BE49-F238E27FC236}">
                <a16:creationId xmlns:a16="http://schemas.microsoft.com/office/drawing/2014/main" id="{EF983006-52E3-8DDB-3025-9DDF7A78C1ED}"/>
              </a:ext>
            </a:extLst>
          </p:cNvPr>
          <p:cNvPicPr>
            <a:picLocks noChangeAspect="1"/>
          </p:cNvPicPr>
          <p:nvPr/>
        </p:nvPicPr>
        <p:blipFill rotWithShape="1">
          <a:blip r:embed="rId3"/>
          <a:srcRect r="71300"/>
          <a:stretch/>
        </p:blipFill>
        <p:spPr>
          <a:xfrm>
            <a:off x="-1148255" y="-86958"/>
            <a:ext cx="1986455" cy="2184400"/>
          </a:xfrm>
          <a:prstGeom prst="rect">
            <a:avLst/>
          </a:prstGeom>
        </p:spPr>
      </p:pic>
    </p:spTree>
    <p:extLst>
      <p:ext uri="{BB962C8B-B14F-4D97-AF65-F5344CB8AC3E}">
        <p14:creationId xmlns:p14="http://schemas.microsoft.com/office/powerpoint/2010/main" val="4065147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7B47A-BF44-4225-90D0-02BF3116759F}"/>
              </a:ext>
            </a:extLst>
          </p:cNvPr>
          <p:cNvSpPr>
            <a:spLocks noGrp="1"/>
          </p:cNvSpPr>
          <p:nvPr>
            <p:ph type="title"/>
          </p:nvPr>
        </p:nvSpPr>
        <p:spPr/>
        <p:txBody>
          <a:bodyPr/>
          <a:lstStyle/>
          <a:p>
            <a:r>
              <a:rPr lang="en-US" dirty="0">
                <a:latin typeface="Helvetica" pitchFamily="2" charset="0"/>
              </a:rPr>
              <a:t>Results </a:t>
            </a:r>
          </a:p>
        </p:txBody>
      </p:sp>
      <p:pic>
        <p:nvPicPr>
          <p:cNvPr id="4" name="图片 3">
            <a:extLst>
              <a:ext uri="{FF2B5EF4-FFF2-40B4-BE49-F238E27FC236}">
                <a16:creationId xmlns:a16="http://schemas.microsoft.com/office/drawing/2014/main" id="{B3893F78-9C90-41D7-1F8A-C37E7C7416C7}"/>
              </a:ext>
            </a:extLst>
          </p:cNvPr>
          <p:cNvPicPr>
            <a:picLocks noChangeAspect="1"/>
          </p:cNvPicPr>
          <p:nvPr/>
        </p:nvPicPr>
        <p:blipFill rotWithShape="1">
          <a:blip r:embed="rId2"/>
          <a:srcRect l="13190" r="14597" b="16935"/>
          <a:stretch/>
        </p:blipFill>
        <p:spPr>
          <a:xfrm>
            <a:off x="5955792" y="1454031"/>
            <a:ext cx="5788152" cy="3949938"/>
          </a:xfrm>
          <a:prstGeom prst="rect">
            <a:avLst/>
          </a:prstGeom>
        </p:spPr>
      </p:pic>
      <mc:AlternateContent xmlns:mc="http://schemas.openxmlformats.org/markup-compatibility/2006">
        <mc:Choice xmlns:a14="http://schemas.microsoft.com/office/drawing/2010/main" Requires="a14">
          <p:sp>
            <p:nvSpPr>
              <p:cNvPr id="7" name="Content Placeholder 2">
                <a:extLst>
                  <a:ext uri="{FF2B5EF4-FFF2-40B4-BE49-F238E27FC236}">
                    <a16:creationId xmlns:a16="http://schemas.microsoft.com/office/drawing/2014/main" id="{4B87AD68-A31B-4295-A657-E2441696D807}"/>
                  </a:ext>
                </a:extLst>
              </p:cNvPr>
              <p:cNvSpPr>
                <a:spLocks noGrp="1"/>
              </p:cNvSpPr>
              <p:nvPr>
                <p:ph idx="1"/>
              </p:nvPr>
            </p:nvSpPr>
            <p:spPr>
              <a:xfrm>
                <a:off x="838200" y="1825625"/>
                <a:ext cx="10515600" cy="4351338"/>
              </a:xfrm>
            </p:spPr>
            <p:txBody>
              <a:bodyPr/>
              <a:lstStyle/>
              <a:p>
                <a:r>
                  <a:rPr lang="en-US" dirty="0">
                    <a:latin typeface="Helvetica" pitchFamily="2" charset="0"/>
                  </a:rPr>
                  <a:t>Eccentricity vs anisotropy</a:t>
                </a:r>
              </a:p>
              <a:p>
                <a:r>
                  <a:rPr lang="en-US" dirty="0">
                    <a:latin typeface="Helvetica" pitchFamily="2" charset="0"/>
                  </a:rPr>
                  <a:t>Linear response at low </a:t>
                </a:r>
                <a14:m>
                  <m:oMath xmlns:m="http://schemas.openxmlformats.org/officeDocument/2006/math">
                    <m:r>
                      <a:rPr lang="en-US" b="0" i="1" smtClean="0">
                        <a:latin typeface="Cambria Math" panose="02040503050406030204" pitchFamily="18" charset="0"/>
                      </a:rPr>
                      <m:t>𝜖</m:t>
                    </m:r>
                  </m:oMath>
                </a14:m>
                <a:endParaRPr lang="en-US" dirty="0">
                  <a:latin typeface="Helvetica" pitchFamily="2" charset="0"/>
                </a:endParaRPr>
              </a:p>
              <a:p>
                <a:r>
                  <a:rPr lang="en-US" dirty="0">
                    <a:latin typeface="Helvetica" pitchFamily="2" charset="0"/>
                  </a:rPr>
                  <a:t>Large </a:t>
                </a:r>
                <a14:m>
                  <m:oMath xmlns:m="http://schemas.openxmlformats.org/officeDocument/2006/math">
                    <m:r>
                      <a:rPr lang="en-US" b="0" i="1" smtClean="0">
                        <a:latin typeface="Cambria Math" panose="02040503050406030204" pitchFamily="18" charset="0"/>
                      </a:rPr>
                      <m:t>𝜖</m:t>
                    </m:r>
                  </m:oMath>
                </a14:m>
                <a:r>
                  <a:rPr lang="en-US" dirty="0">
                    <a:latin typeface="Helvetica" pitchFamily="2" charset="0"/>
                  </a:rPr>
                  <a:t> </a:t>
                </a:r>
                <a:r>
                  <a:rPr lang="en-US" dirty="0">
                    <a:latin typeface="Helvetica" pitchFamily="2" charset="0"/>
                    <a:sym typeface="Wingdings" pitchFamily="2" charset="2"/>
                  </a:rPr>
                  <a:t> smaller QGP</a:t>
                </a:r>
              </a:p>
              <a:p>
                <a:pPr lvl="1"/>
                <a:r>
                  <a:rPr lang="en-US" dirty="0">
                    <a:latin typeface="Helvetica" pitchFamily="2" charset="0"/>
                    <a:sym typeface="Wingdings" pitchFamily="2" charset="2"/>
                  </a:rPr>
                  <a:t>Not enough time for particle</a:t>
                </a:r>
                <a:br>
                  <a:rPr lang="en-US" dirty="0">
                    <a:latin typeface="Helvetica" pitchFamily="2" charset="0"/>
                    <a:sym typeface="Wingdings" pitchFamily="2" charset="2"/>
                  </a:rPr>
                </a:br>
                <a:r>
                  <a:rPr lang="en-US" dirty="0">
                    <a:latin typeface="Helvetica" pitchFamily="2" charset="0"/>
                    <a:sym typeface="Wingdings" pitchFamily="2" charset="2"/>
                  </a:rPr>
                  <a:t>to interact with QGP</a:t>
                </a:r>
                <a:endParaRPr lang="en-US" dirty="0">
                  <a:latin typeface="Helvetica" pitchFamily="2" charset="0"/>
                </a:endParaRPr>
              </a:p>
            </p:txBody>
          </p:sp>
        </mc:Choice>
        <mc:Fallback>
          <p:sp>
            <p:nvSpPr>
              <p:cNvPr id="7" name="Content Placeholder 2">
                <a:extLst>
                  <a:ext uri="{FF2B5EF4-FFF2-40B4-BE49-F238E27FC236}">
                    <a16:creationId xmlns:a16="http://schemas.microsoft.com/office/drawing/2014/main" id="{4B87AD68-A31B-4295-A657-E2441696D807}"/>
                  </a:ext>
                </a:extLst>
              </p:cNvPr>
              <p:cNvSpPr>
                <a:spLocks noGrp="1" noRot="1" noChangeAspect="1" noMove="1" noResize="1" noEditPoints="1" noAdjustHandles="1" noChangeArrowheads="1" noChangeShapeType="1" noTextEdit="1"/>
              </p:cNvSpPr>
              <p:nvPr>
                <p:ph idx="1"/>
              </p:nvPr>
            </p:nvSpPr>
            <p:spPr>
              <a:xfrm>
                <a:off x="838200" y="1825625"/>
                <a:ext cx="10515600" cy="4351338"/>
              </a:xfrm>
              <a:blipFill>
                <a:blip r:embed="rId3"/>
                <a:stretch>
                  <a:fillRect l="-1086" t="-2326"/>
                </a:stretch>
              </a:blipFill>
            </p:spPr>
            <p:txBody>
              <a:bodyPr/>
              <a:lstStyle/>
              <a:p>
                <a:r>
                  <a:rPr lang="en-US">
                    <a:noFill/>
                  </a:rPr>
                  <a:t> </a:t>
                </a:r>
              </a:p>
            </p:txBody>
          </p:sp>
        </mc:Fallback>
      </mc:AlternateContent>
      <p:pic>
        <p:nvPicPr>
          <p:cNvPr id="8" name="Picture 7" descr="A green ball with black background&#10;&#10;Description automatically generated">
            <a:extLst>
              <a:ext uri="{FF2B5EF4-FFF2-40B4-BE49-F238E27FC236}">
                <a16:creationId xmlns:a16="http://schemas.microsoft.com/office/drawing/2014/main" id="{074FAA39-99FB-29F9-7347-E48DC1F9F805}"/>
              </a:ext>
            </a:extLst>
          </p:cNvPr>
          <p:cNvPicPr>
            <a:picLocks noChangeAspect="1"/>
          </p:cNvPicPr>
          <p:nvPr/>
        </p:nvPicPr>
        <p:blipFill rotWithShape="1">
          <a:blip r:embed="rId4"/>
          <a:srcRect l="71300"/>
          <a:stretch/>
        </p:blipFill>
        <p:spPr>
          <a:xfrm>
            <a:off x="9127119" y="-540838"/>
            <a:ext cx="1246665" cy="1370892"/>
          </a:xfrm>
          <a:prstGeom prst="rect">
            <a:avLst/>
          </a:prstGeom>
        </p:spPr>
      </p:pic>
      <p:pic>
        <p:nvPicPr>
          <p:cNvPr id="9" name="Picture 8" descr="A green ball with black background&#10;&#10;Description automatically generated">
            <a:extLst>
              <a:ext uri="{FF2B5EF4-FFF2-40B4-BE49-F238E27FC236}">
                <a16:creationId xmlns:a16="http://schemas.microsoft.com/office/drawing/2014/main" id="{C692C54C-A128-5AB6-0602-FA75343EDA2F}"/>
              </a:ext>
            </a:extLst>
          </p:cNvPr>
          <p:cNvPicPr>
            <a:picLocks noChangeAspect="1"/>
          </p:cNvPicPr>
          <p:nvPr/>
        </p:nvPicPr>
        <p:blipFill rotWithShape="1">
          <a:blip r:embed="rId4"/>
          <a:srcRect l="35650" r="35650"/>
          <a:stretch/>
        </p:blipFill>
        <p:spPr>
          <a:xfrm>
            <a:off x="10226926" y="-776950"/>
            <a:ext cx="1616882" cy="1778000"/>
          </a:xfrm>
          <a:prstGeom prst="rect">
            <a:avLst/>
          </a:prstGeom>
        </p:spPr>
      </p:pic>
      <p:pic>
        <p:nvPicPr>
          <p:cNvPr id="10" name="Picture 9" descr="A green ball with black background&#10;&#10;Description automatically generated">
            <a:extLst>
              <a:ext uri="{FF2B5EF4-FFF2-40B4-BE49-F238E27FC236}">
                <a16:creationId xmlns:a16="http://schemas.microsoft.com/office/drawing/2014/main" id="{2D6C976F-A1CC-BD3C-5F73-8E4BB77389D0}"/>
              </a:ext>
            </a:extLst>
          </p:cNvPr>
          <p:cNvPicPr>
            <a:picLocks noChangeAspect="1"/>
          </p:cNvPicPr>
          <p:nvPr/>
        </p:nvPicPr>
        <p:blipFill rotWithShape="1">
          <a:blip r:embed="rId4"/>
          <a:srcRect r="71300"/>
          <a:stretch/>
        </p:blipFill>
        <p:spPr>
          <a:xfrm>
            <a:off x="6776993" y="5673580"/>
            <a:ext cx="1986455" cy="2184400"/>
          </a:xfrm>
          <a:prstGeom prst="rect">
            <a:avLst/>
          </a:prstGeom>
        </p:spPr>
      </p:pic>
    </p:spTree>
    <p:extLst>
      <p:ext uri="{BB962C8B-B14F-4D97-AF65-F5344CB8AC3E}">
        <p14:creationId xmlns:p14="http://schemas.microsoft.com/office/powerpoint/2010/main" val="2282338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0F37F-49CA-4244-B23C-DC54C25B3206}"/>
              </a:ext>
            </a:extLst>
          </p:cNvPr>
          <p:cNvSpPr>
            <a:spLocks noGrp="1"/>
          </p:cNvSpPr>
          <p:nvPr>
            <p:ph type="title"/>
          </p:nvPr>
        </p:nvSpPr>
        <p:spPr/>
        <p:txBody>
          <a:bodyPr/>
          <a:lstStyle/>
          <a:p>
            <a:r>
              <a:rPr lang="en-TH">
                <a:latin typeface="Arial" panose="020B0604020202020204" pitchFamily="34" charset="0"/>
                <a:cs typeface="Arial" panose="020B0604020202020204" pitchFamily="34" charset="0"/>
              </a:rPr>
              <a:t>Results</a:t>
            </a:r>
            <a:endParaRPr lang="en-TH"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92055B16-E4AA-E449-B93F-8D9CBAE46B11}"/>
              </a:ext>
            </a:extLst>
          </p:cNvPr>
          <p:cNvPicPr>
            <a:picLocks noChangeAspect="1"/>
          </p:cNvPicPr>
          <p:nvPr/>
        </p:nvPicPr>
        <p:blipFill rotWithShape="1">
          <a:blip r:embed="rId2"/>
          <a:srcRect l="29880" b="18152"/>
          <a:stretch/>
        </p:blipFill>
        <p:spPr>
          <a:xfrm>
            <a:off x="838200" y="1614376"/>
            <a:ext cx="5087374" cy="4189215"/>
          </a:xfrm>
          <a:prstGeom prst="rect">
            <a:avLst/>
          </a:prstGeom>
        </p:spPr>
      </p:pic>
      <p:pic>
        <p:nvPicPr>
          <p:cNvPr id="8" name="Picture 7" descr="A graph of a function&#10;&#10;Description automatically generated with medium confidence">
            <a:extLst>
              <a:ext uri="{FF2B5EF4-FFF2-40B4-BE49-F238E27FC236}">
                <a16:creationId xmlns:a16="http://schemas.microsoft.com/office/drawing/2014/main" id="{D61C0B8E-DB9D-244A-BB02-2F671B6E6F80}"/>
              </a:ext>
            </a:extLst>
          </p:cNvPr>
          <p:cNvPicPr>
            <a:picLocks noChangeAspect="1"/>
          </p:cNvPicPr>
          <p:nvPr/>
        </p:nvPicPr>
        <p:blipFill rotWithShape="1">
          <a:blip r:embed="rId3"/>
          <a:srcRect l="28963" b="19356"/>
          <a:stretch/>
        </p:blipFill>
        <p:spPr>
          <a:xfrm>
            <a:off x="6096000" y="1601497"/>
            <a:ext cx="5159066" cy="4131797"/>
          </a:xfrm>
          <a:prstGeom prst="rect">
            <a:avLst/>
          </a:prstGeom>
        </p:spPr>
      </p:pic>
      <p:sp>
        <p:nvSpPr>
          <p:cNvPr id="10" name="TextBox 9">
            <a:extLst>
              <a:ext uri="{FF2B5EF4-FFF2-40B4-BE49-F238E27FC236}">
                <a16:creationId xmlns:a16="http://schemas.microsoft.com/office/drawing/2014/main" id="{08FCE802-E305-0448-A781-E3C6618F4D3A}"/>
              </a:ext>
            </a:extLst>
          </p:cNvPr>
          <p:cNvSpPr txBox="1"/>
          <p:nvPr/>
        </p:nvSpPr>
        <p:spPr>
          <a:xfrm>
            <a:off x="91444" y="6031210"/>
            <a:ext cx="11668259" cy="461665"/>
          </a:xfrm>
          <a:prstGeom prst="rect">
            <a:avLst/>
          </a:prstGeom>
          <a:noFill/>
        </p:spPr>
        <p:txBody>
          <a:bodyPr wrap="square">
            <a:spAutoFit/>
          </a:bodyPr>
          <a:lstStyle/>
          <a:p>
            <a:pPr algn="ctr"/>
            <a:r>
              <a:rPr lang="en-US" sz="2400" dirty="0">
                <a:latin typeface="Helvetica" pitchFamily="2" charset="0"/>
                <a:cs typeface="Arial" panose="020B0604020202020204" pitchFamily="34" charset="0"/>
              </a:rPr>
              <a:t>CMS, ATLAS, ALICE, PHENIX and IP-</a:t>
            </a:r>
            <a:r>
              <a:rPr lang="en-US" sz="2400" dirty="0" err="1">
                <a:latin typeface="Helvetica" pitchFamily="2" charset="0"/>
                <a:cs typeface="Arial" panose="020B0604020202020204" pitchFamily="34" charset="0"/>
              </a:rPr>
              <a:t>Glasma</a:t>
            </a:r>
            <a:r>
              <a:rPr lang="en-US" sz="2400" dirty="0">
                <a:latin typeface="Helvetica" pitchFamily="2" charset="0"/>
                <a:cs typeface="Arial" panose="020B0604020202020204" pitchFamily="34" charset="0"/>
              </a:rPr>
              <a:t> + MUSIC model</a:t>
            </a:r>
            <a:endParaRPr lang="en-TH" sz="2400" dirty="0">
              <a:latin typeface="Helvetica" pitchFamily="2" charset="0"/>
              <a:cs typeface="Arial" panose="020B0604020202020204" pitchFamily="34" charset="0"/>
            </a:endParaRP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0EB4C595-7E18-F134-1CE0-96013E5399E5}"/>
                  </a:ext>
                </a:extLst>
              </p:cNvPr>
              <p:cNvSpPr txBox="1"/>
              <p:nvPr/>
            </p:nvSpPr>
            <p:spPr>
              <a:xfrm>
                <a:off x="332363" y="1243443"/>
                <a:ext cx="6099048" cy="646331"/>
              </a:xfrm>
              <a:prstGeom prst="rect">
                <a:avLst/>
              </a:prstGeom>
              <a:noFill/>
            </p:spPr>
            <p:txBody>
              <a:bodyPr wrap="square">
                <a:spAutoFit/>
              </a:bodyPr>
              <a:lstStyle/>
              <a:p>
                <a14:m>
                  <m:oMathPara xmlns:m="http://schemas.openxmlformats.org/officeDocument/2006/math">
                    <m:oMathParaPr>
                      <m:jc m:val="centerGroup"/>
                    </m:oMathParaPr>
                    <m:oMath xmlns:m="http://schemas.openxmlformats.org/officeDocument/2006/math">
                      <m:sSub>
                        <m:sSubPr>
                          <m:ctrlPr>
                            <a:rPr lang="en-US" sz="3600" b="0" i="1" smtClean="0">
                              <a:latin typeface="Cambria Math" panose="02040503050406030204" pitchFamily="18" charset="0"/>
                              <a:cs typeface="Arial" panose="020B0604020202020204" pitchFamily="34" charset="0"/>
                            </a:rPr>
                          </m:ctrlPr>
                        </m:sSubPr>
                        <m:e>
                          <m:r>
                            <a:rPr lang="en-US" sz="3600" b="0" i="1" smtClean="0">
                              <a:latin typeface="Cambria Math" panose="02040503050406030204" pitchFamily="18" charset="0"/>
                              <a:cs typeface="Arial" panose="020B0604020202020204" pitchFamily="34" charset="0"/>
                            </a:rPr>
                            <m:t>𝑣</m:t>
                          </m:r>
                        </m:e>
                        <m:sub>
                          <m:r>
                            <a:rPr lang="en-US" sz="3600" b="0" i="1" smtClean="0">
                              <a:latin typeface="Cambria Math" panose="02040503050406030204" pitchFamily="18" charset="0"/>
                              <a:cs typeface="Arial" panose="020B0604020202020204" pitchFamily="34" charset="0"/>
                            </a:rPr>
                            <m:t>3 </m:t>
                          </m:r>
                        </m:sub>
                      </m:sSub>
                      <m:r>
                        <m:rPr>
                          <m:nor/>
                        </m:rPr>
                        <a:rPr lang="en-US" sz="3600" b="0" i="0" smtClean="0">
                          <a:latin typeface="Cambria Math" panose="02040503050406030204" pitchFamily="18" charset="0"/>
                          <a:cs typeface="Arial" panose="020B0604020202020204" pitchFamily="34" charset="0"/>
                        </a:rPr>
                        <m:t> </m:t>
                      </m:r>
                      <m:r>
                        <m:rPr>
                          <m:nor/>
                        </m:rPr>
                        <a:rPr lang="en-US" sz="3600" b="0" i="0" smtClean="0">
                          <a:latin typeface="Cambria Math" panose="02040503050406030204" pitchFamily="18" charset="0"/>
                          <a:cs typeface="Arial" panose="020B0604020202020204" pitchFamily="34" charset="0"/>
                        </a:rPr>
                        <m:t>vs</m:t>
                      </m:r>
                      <m:r>
                        <a:rPr lang="en-US" sz="3600" b="0" i="1" smtClean="0">
                          <a:latin typeface="Cambria Math" panose="02040503050406030204" pitchFamily="18" charset="0"/>
                          <a:cs typeface="Arial" panose="020B0604020202020204" pitchFamily="34" charset="0"/>
                        </a:rPr>
                        <m:t>  </m:t>
                      </m:r>
                      <m:sSub>
                        <m:sSubPr>
                          <m:ctrlPr>
                            <a:rPr lang="en-US" sz="3600" b="0" i="1" smtClean="0">
                              <a:latin typeface="Cambria Math" panose="02040503050406030204" pitchFamily="18" charset="0"/>
                              <a:cs typeface="Arial" panose="020B0604020202020204" pitchFamily="34" charset="0"/>
                            </a:rPr>
                          </m:ctrlPr>
                        </m:sSubPr>
                        <m:e>
                          <m:r>
                            <a:rPr lang="en-US" sz="3600" b="0" i="1" smtClean="0">
                              <a:latin typeface="Cambria Math" panose="02040503050406030204" pitchFamily="18" charset="0"/>
                              <a:cs typeface="Arial" panose="020B0604020202020204" pitchFamily="34" charset="0"/>
                            </a:rPr>
                            <m:t>𝑝</m:t>
                          </m:r>
                        </m:e>
                        <m:sub>
                          <m:r>
                            <a:rPr lang="en-US" sz="3600" b="0" i="1" smtClean="0">
                              <a:latin typeface="Cambria Math" panose="02040503050406030204" pitchFamily="18" charset="0"/>
                              <a:cs typeface="Arial" panose="020B0604020202020204" pitchFamily="34" charset="0"/>
                            </a:rPr>
                            <m:t>𝑇</m:t>
                          </m:r>
                        </m:sub>
                      </m:sSub>
                    </m:oMath>
                  </m:oMathPara>
                </a14:m>
                <a:endParaRPr lang="en-US" sz="3600" dirty="0"/>
              </a:p>
            </p:txBody>
          </p:sp>
        </mc:Choice>
        <mc:Fallback>
          <p:sp>
            <p:nvSpPr>
              <p:cNvPr id="5" name="TextBox 4">
                <a:extLst>
                  <a:ext uri="{FF2B5EF4-FFF2-40B4-BE49-F238E27FC236}">
                    <a16:creationId xmlns:a16="http://schemas.microsoft.com/office/drawing/2014/main" id="{0EB4C595-7E18-F134-1CE0-96013E5399E5}"/>
                  </a:ext>
                </a:extLst>
              </p:cNvPr>
              <p:cNvSpPr txBox="1">
                <a:spLocks noRot="1" noChangeAspect="1" noMove="1" noResize="1" noEditPoints="1" noAdjustHandles="1" noChangeArrowheads="1" noChangeShapeType="1" noTextEdit="1"/>
              </p:cNvSpPr>
              <p:nvPr/>
            </p:nvSpPr>
            <p:spPr>
              <a:xfrm>
                <a:off x="332363" y="1243443"/>
                <a:ext cx="6099048" cy="646331"/>
              </a:xfrm>
              <a:prstGeom prst="rect">
                <a:avLst/>
              </a:prstGeom>
              <a:blipFill>
                <a:blip r:embed="rId4"/>
                <a:stretch>
                  <a:fillRect b="-2500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DE959792-55E4-8181-E6D9-BCD0941937A0}"/>
                  </a:ext>
                </a:extLst>
              </p:cNvPr>
              <p:cNvSpPr txBox="1"/>
              <p:nvPr/>
            </p:nvSpPr>
            <p:spPr>
              <a:xfrm>
                <a:off x="5626009" y="1271976"/>
                <a:ext cx="6099048" cy="646331"/>
              </a:xfrm>
              <a:prstGeom prst="rect">
                <a:avLst/>
              </a:prstGeom>
              <a:noFill/>
            </p:spPr>
            <p:txBody>
              <a:bodyPr wrap="square">
                <a:spAutoFit/>
              </a:bodyPr>
              <a:lstStyle/>
              <a:p>
                <a14:m>
                  <m:oMathPara xmlns:m="http://schemas.openxmlformats.org/officeDocument/2006/math">
                    <m:oMathParaPr>
                      <m:jc m:val="centerGroup"/>
                    </m:oMathParaPr>
                    <m:oMath xmlns:m="http://schemas.openxmlformats.org/officeDocument/2006/math">
                      <m:sSub>
                        <m:sSubPr>
                          <m:ctrlPr>
                            <a:rPr lang="en-US" sz="3600" b="0" i="1" smtClean="0">
                              <a:latin typeface="Cambria Math" panose="02040503050406030204" pitchFamily="18" charset="0"/>
                              <a:cs typeface="Arial" panose="020B0604020202020204" pitchFamily="34" charset="0"/>
                            </a:rPr>
                          </m:ctrlPr>
                        </m:sSubPr>
                        <m:e>
                          <m:r>
                            <a:rPr lang="en-US" sz="3600" b="0" i="1" smtClean="0">
                              <a:latin typeface="Cambria Math" panose="02040503050406030204" pitchFamily="18" charset="0"/>
                              <a:cs typeface="Arial" panose="020B0604020202020204" pitchFamily="34" charset="0"/>
                            </a:rPr>
                            <m:t>𝑣</m:t>
                          </m:r>
                        </m:e>
                        <m:sub>
                          <m:r>
                            <a:rPr lang="en-US" sz="3600" b="0" i="1" smtClean="0">
                              <a:latin typeface="Cambria Math" panose="02040503050406030204" pitchFamily="18" charset="0"/>
                              <a:cs typeface="Arial" panose="020B0604020202020204" pitchFamily="34" charset="0"/>
                            </a:rPr>
                            <m:t>5 </m:t>
                          </m:r>
                        </m:sub>
                      </m:sSub>
                      <m:r>
                        <m:rPr>
                          <m:nor/>
                        </m:rPr>
                        <a:rPr lang="en-US" sz="3600" b="0" i="0" smtClean="0">
                          <a:latin typeface="Cambria Math" panose="02040503050406030204" pitchFamily="18" charset="0"/>
                          <a:cs typeface="Arial" panose="020B0604020202020204" pitchFamily="34" charset="0"/>
                        </a:rPr>
                        <m:t> </m:t>
                      </m:r>
                      <m:r>
                        <m:rPr>
                          <m:nor/>
                        </m:rPr>
                        <a:rPr lang="en-US" sz="3600" b="0" i="0" smtClean="0">
                          <a:latin typeface="Cambria Math" panose="02040503050406030204" pitchFamily="18" charset="0"/>
                          <a:cs typeface="Arial" panose="020B0604020202020204" pitchFamily="34" charset="0"/>
                        </a:rPr>
                        <m:t>vs</m:t>
                      </m:r>
                      <m:r>
                        <a:rPr lang="en-US" sz="3600" b="0" i="1" smtClean="0">
                          <a:latin typeface="Cambria Math" panose="02040503050406030204" pitchFamily="18" charset="0"/>
                          <a:cs typeface="Arial" panose="020B0604020202020204" pitchFamily="34" charset="0"/>
                        </a:rPr>
                        <m:t>  </m:t>
                      </m:r>
                      <m:sSub>
                        <m:sSubPr>
                          <m:ctrlPr>
                            <a:rPr lang="en-US" sz="3600" b="0" i="1" smtClean="0">
                              <a:latin typeface="Cambria Math" panose="02040503050406030204" pitchFamily="18" charset="0"/>
                              <a:cs typeface="Arial" panose="020B0604020202020204" pitchFamily="34" charset="0"/>
                            </a:rPr>
                          </m:ctrlPr>
                        </m:sSubPr>
                        <m:e>
                          <m:r>
                            <a:rPr lang="en-US" sz="3600" b="0" i="1" smtClean="0">
                              <a:latin typeface="Cambria Math" panose="02040503050406030204" pitchFamily="18" charset="0"/>
                              <a:cs typeface="Arial" panose="020B0604020202020204" pitchFamily="34" charset="0"/>
                            </a:rPr>
                            <m:t>𝑝</m:t>
                          </m:r>
                        </m:e>
                        <m:sub>
                          <m:r>
                            <a:rPr lang="en-US" sz="3600" b="0" i="1" smtClean="0">
                              <a:latin typeface="Cambria Math" panose="02040503050406030204" pitchFamily="18" charset="0"/>
                              <a:cs typeface="Arial" panose="020B0604020202020204" pitchFamily="34" charset="0"/>
                            </a:rPr>
                            <m:t>𝑇</m:t>
                          </m:r>
                        </m:sub>
                      </m:sSub>
                    </m:oMath>
                  </m:oMathPara>
                </a14:m>
                <a:endParaRPr lang="en-US" sz="3600" dirty="0"/>
              </a:p>
            </p:txBody>
          </p:sp>
        </mc:Choice>
        <mc:Fallback>
          <p:sp>
            <p:nvSpPr>
              <p:cNvPr id="7" name="TextBox 6">
                <a:extLst>
                  <a:ext uri="{FF2B5EF4-FFF2-40B4-BE49-F238E27FC236}">
                    <a16:creationId xmlns:a16="http://schemas.microsoft.com/office/drawing/2014/main" id="{DE959792-55E4-8181-E6D9-BCD0941937A0}"/>
                  </a:ext>
                </a:extLst>
              </p:cNvPr>
              <p:cNvSpPr txBox="1">
                <a:spLocks noRot="1" noChangeAspect="1" noMove="1" noResize="1" noEditPoints="1" noAdjustHandles="1" noChangeArrowheads="1" noChangeShapeType="1" noTextEdit="1"/>
              </p:cNvSpPr>
              <p:nvPr/>
            </p:nvSpPr>
            <p:spPr>
              <a:xfrm>
                <a:off x="5626009" y="1271976"/>
                <a:ext cx="6099048" cy="646331"/>
              </a:xfrm>
              <a:prstGeom prst="rect">
                <a:avLst/>
              </a:prstGeom>
              <a:blipFill>
                <a:blip r:embed="rId5"/>
                <a:stretch>
                  <a:fillRect b="-25000"/>
                </a:stretch>
              </a:blipFill>
            </p:spPr>
            <p:txBody>
              <a:bodyPr/>
              <a:lstStyle/>
              <a:p>
                <a:r>
                  <a:rPr lang="en-US">
                    <a:noFill/>
                  </a:rPr>
                  <a:t> </a:t>
                </a:r>
              </a:p>
            </p:txBody>
          </p:sp>
        </mc:Fallback>
      </mc:AlternateContent>
      <p:pic>
        <p:nvPicPr>
          <p:cNvPr id="9" name="Picture 8" descr="A green ball with black background&#10;&#10;Description automatically generated">
            <a:extLst>
              <a:ext uri="{FF2B5EF4-FFF2-40B4-BE49-F238E27FC236}">
                <a16:creationId xmlns:a16="http://schemas.microsoft.com/office/drawing/2014/main" id="{45EC3CF2-4546-F63E-DBD8-CA3C3896BAB0}"/>
              </a:ext>
            </a:extLst>
          </p:cNvPr>
          <p:cNvPicPr>
            <a:picLocks noChangeAspect="1"/>
          </p:cNvPicPr>
          <p:nvPr/>
        </p:nvPicPr>
        <p:blipFill rotWithShape="1">
          <a:blip r:embed="rId6"/>
          <a:srcRect l="71300"/>
          <a:stretch/>
        </p:blipFill>
        <p:spPr>
          <a:xfrm>
            <a:off x="11214276" y="5814917"/>
            <a:ext cx="1246665" cy="1370892"/>
          </a:xfrm>
          <a:prstGeom prst="rect">
            <a:avLst/>
          </a:prstGeom>
        </p:spPr>
      </p:pic>
      <p:pic>
        <p:nvPicPr>
          <p:cNvPr id="11" name="Picture 10" descr="A green ball with black background&#10;&#10;Description automatically generated">
            <a:extLst>
              <a:ext uri="{FF2B5EF4-FFF2-40B4-BE49-F238E27FC236}">
                <a16:creationId xmlns:a16="http://schemas.microsoft.com/office/drawing/2014/main" id="{4C2BC69A-D611-F2FB-43CD-BB355F60BE1E}"/>
              </a:ext>
            </a:extLst>
          </p:cNvPr>
          <p:cNvPicPr>
            <a:picLocks noChangeAspect="1"/>
          </p:cNvPicPr>
          <p:nvPr/>
        </p:nvPicPr>
        <p:blipFill rotWithShape="1">
          <a:blip r:embed="rId6"/>
          <a:srcRect l="35650" r="35650"/>
          <a:stretch/>
        </p:blipFill>
        <p:spPr>
          <a:xfrm>
            <a:off x="11255066" y="5969000"/>
            <a:ext cx="1616882" cy="1778000"/>
          </a:xfrm>
          <a:prstGeom prst="rect">
            <a:avLst/>
          </a:prstGeom>
        </p:spPr>
      </p:pic>
      <p:pic>
        <p:nvPicPr>
          <p:cNvPr id="12" name="Picture 11" descr="A green ball with black background&#10;&#10;Description automatically generated">
            <a:extLst>
              <a:ext uri="{FF2B5EF4-FFF2-40B4-BE49-F238E27FC236}">
                <a16:creationId xmlns:a16="http://schemas.microsoft.com/office/drawing/2014/main" id="{D33803F4-421E-0376-CCA7-6BE5900B6DD1}"/>
              </a:ext>
            </a:extLst>
          </p:cNvPr>
          <p:cNvPicPr>
            <a:picLocks noChangeAspect="1"/>
          </p:cNvPicPr>
          <p:nvPr/>
        </p:nvPicPr>
        <p:blipFill rotWithShape="1">
          <a:blip r:embed="rId6"/>
          <a:srcRect r="71300"/>
          <a:stretch/>
        </p:blipFill>
        <p:spPr>
          <a:xfrm>
            <a:off x="-660865" y="6031210"/>
            <a:ext cx="1986455" cy="2184400"/>
          </a:xfrm>
          <a:prstGeom prst="rect">
            <a:avLst/>
          </a:prstGeom>
        </p:spPr>
      </p:pic>
    </p:spTree>
    <p:extLst>
      <p:ext uri="{BB962C8B-B14F-4D97-AF65-F5344CB8AC3E}">
        <p14:creationId xmlns:p14="http://schemas.microsoft.com/office/powerpoint/2010/main" val="4233963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B69F7-A4CB-3D93-73C1-16EDC175D4FC}"/>
              </a:ext>
            </a:extLst>
          </p:cNvPr>
          <p:cNvSpPr>
            <a:spLocks noGrp="1"/>
          </p:cNvSpPr>
          <p:nvPr>
            <p:ph type="title"/>
          </p:nvPr>
        </p:nvSpPr>
        <p:spPr/>
        <p:txBody>
          <a:bodyPr/>
          <a:lstStyle/>
          <a:p>
            <a:r>
              <a:rPr lang="en-US" dirty="0">
                <a:latin typeface="Helvetica" pitchFamily="2" charset="0"/>
              </a:rPr>
              <a:t>Summary </a:t>
            </a:r>
          </a:p>
        </p:txBody>
      </p:sp>
      <p:sp>
        <p:nvSpPr>
          <p:cNvPr id="3" name="Content Placeholder 2">
            <a:extLst>
              <a:ext uri="{FF2B5EF4-FFF2-40B4-BE49-F238E27FC236}">
                <a16:creationId xmlns:a16="http://schemas.microsoft.com/office/drawing/2014/main" id="{D6F4DB1A-ADFA-D090-6798-6679382CACE7}"/>
              </a:ext>
            </a:extLst>
          </p:cNvPr>
          <p:cNvSpPr>
            <a:spLocks noGrp="1"/>
          </p:cNvSpPr>
          <p:nvPr>
            <p:ph idx="1"/>
          </p:nvPr>
        </p:nvSpPr>
        <p:spPr/>
        <p:txBody>
          <a:bodyPr/>
          <a:lstStyle/>
          <a:p>
            <a:r>
              <a:rPr lang="en-US" dirty="0">
                <a:latin typeface="Helvetica" pitchFamily="2" charset="0"/>
              </a:rPr>
              <a:t>High order anisotropy should carry QGP information</a:t>
            </a:r>
          </a:p>
          <a:p>
            <a:pPr lvl="1"/>
            <a:r>
              <a:rPr lang="en-US" dirty="0">
                <a:latin typeface="Helvetica" pitchFamily="2" charset="0"/>
              </a:rPr>
              <a:t>Initial condition, viscosity, speed of sound, fluctuation</a:t>
            </a:r>
          </a:p>
          <a:p>
            <a:r>
              <a:rPr lang="en-US" dirty="0">
                <a:latin typeface="Helvetica" pitchFamily="2" charset="0"/>
              </a:rPr>
              <a:t>Using three different method, the higher order anisotropies were measured</a:t>
            </a:r>
          </a:p>
          <a:p>
            <a:r>
              <a:rPr lang="en-US" dirty="0">
                <a:latin typeface="Helvetica" pitchFamily="2" charset="0"/>
              </a:rPr>
              <a:t>Furthermore, results of second order measurement compared among different methods and experiments </a:t>
            </a:r>
          </a:p>
          <a:p>
            <a:r>
              <a:rPr lang="en-US" dirty="0">
                <a:latin typeface="Helvetica" pitchFamily="2" charset="0"/>
              </a:rPr>
              <a:t>Many model assumptions of QGP seems to agree with the data.</a:t>
            </a:r>
          </a:p>
        </p:txBody>
      </p:sp>
      <p:pic>
        <p:nvPicPr>
          <p:cNvPr id="4" name="Picture 3" descr="A green ball with black background&#10;&#10;Description automatically generated">
            <a:extLst>
              <a:ext uri="{FF2B5EF4-FFF2-40B4-BE49-F238E27FC236}">
                <a16:creationId xmlns:a16="http://schemas.microsoft.com/office/drawing/2014/main" id="{5A4668FF-A03A-8C33-7013-0E20F8074813}"/>
              </a:ext>
            </a:extLst>
          </p:cNvPr>
          <p:cNvPicPr>
            <a:picLocks noChangeAspect="1"/>
          </p:cNvPicPr>
          <p:nvPr/>
        </p:nvPicPr>
        <p:blipFill rotWithShape="1">
          <a:blip r:embed="rId2"/>
          <a:srcRect l="71300"/>
          <a:stretch/>
        </p:blipFill>
        <p:spPr>
          <a:xfrm>
            <a:off x="11568667" y="5846836"/>
            <a:ext cx="1246665" cy="1370892"/>
          </a:xfrm>
          <a:prstGeom prst="rect">
            <a:avLst/>
          </a:prstGeom>
        </p:spPr>
      </p:pic>
      <p:pic>
        <p:nvPicPr>
          <p:cNvPr id="5" name="Picture 4" descr="A green ball with black background&#10;&#10;Description automatically generated">
            <a:extLst>
              <a:ext uri="{FF2B5EF4-FFF2-40B4-BE49-F238E27FC236}">
                <a16:creationId xmlns:a16="http://schemas.microsoft.com/office/drawing/2014/main" id="{A2081540-B6B7-3FD4-1219-9587DB94251E}"/>
              </a:ext>
            </a:extLst>
          </p:cNvPr>
          <p:cNvPicPr>
            <a:picLocks noChangeAspect="1"/>
          </p:cNvPicPr>
          <p:nvPr/>
        </p:nvPicPr>
        <p:blipFill rotWithShape="1">
          <a:blip r:embed="rId2"/>
          <a:srcRect l="35650" r="35650"/>
          <a:stretch/>
        </p:blipFill>
        <p:spPr>
          <a:xfrm>
            <a:off x="11253214" y="-735248"/>
            <a:ext cx="1616882" cy="1778000"/>
          </a:xfrm>
          <a:prstGeom prst="rect">
            <a:avLst/>
          </a:prstGeom>
        </p:spPr>
      </p:pic>
      <p:pic>
        <p:nvPicPr>
          <p:cNvPr id="6" name="Picture 5" descr="A green ball with black background&#10;&#10;Description automatically generated">
            <a:extLst>
              <a:ext uri="{FF2B5EF4-FFF2-40B4-BE49-F238E27FC236}">
                <a16:creationId xmlns:a16="http://schemas.microsoft.com/office/drawing/2014/main" id="{17A802B2-90A2-AE05-0793-6BE06178772D}"/>
              </a:ext>
            </a:extLst>
          </p:cNvPr>
          <p:cNvPicPr>
            <a:picLocks noChangeAspect="1"/>
          </p:cNvPicPr>
          <p:nvPr/>
        </p:nvPicPr>
        <p:blipFill rotWithShape="1">
          <a:blip r:embed="rId2"/>
          <a:srcRect r="71300"/>
          <a:stretch/>
        </p:blipFill>
        <p:spPr>
          <a:xfrm>
            <a:off x="-794239" y="5664436"/>
            <a:ext cx="1986455" cy="2184400"/>
          </a:xfrm>
          <a:prstGeom prst="rect">
            <a:avLst/>
          </a:prstGeom>
        </p:spPr>
      </p:pic>
    </p:spTree>
    <p:extLst>
      <p:ext uri="{BB962C8B-B14F-4D97-AF65-F5344CB8AC3E}">
        <p14:creationId xmlns:p14="http://schemas.microsoft.com/office/powerpoint/2010/main" val="3023452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B7B64-4498-25CF-BAC9-5093C978F1AD}"/>
              </a:ext>
            </a:extLst>
          </p:cNvPr>
          <p:cNvSpPr>
            <a:spLocks noGrp="1"/>
          </p:cNvSpPr>
          <p:nvPr>
            <p:ph type="ctrTitle"/>
          </p:nvPr>
        </p:nvSpPr>
        <p:spPr>
          <a:xfrm>
            <a:off x="1524000" y="1192701"/>
            <a:ext cx="9144000" cy="2387600"/>
          </a:xfrm>
        </p:spPr>
        <p:txBody>
          <a:bodyPr/>
          <a:lstStyle/>
          <a:p>
            <a:r>
              <a:rPr lang="en-US" dirty="0"/>
              <a:t>Back up</a:t>
            </a:r>
          </a:p>
        </p:txBody>
      </p:sp>
      <p:pic>
        <p:nvPicPr>
          <p:cNvPr id="7" name="Picture 6" descr="A green ball with black background&#10;&#10;Description automatically generated">
            <a:extLst>
              <a:ext uri="{FF2B5EF4-FFF2-40B4-BE49-F238E27FC236}">
                <a16:creationId xmlns:a16="http://schemas.microsoft.com/office/drawing/2014/main" id="{7695B6C4-DDE6-40AA-B3B4-2F79F8E227EA}"/>
              </a:ext>
            </a:extLst>
          </p:cNvPr>
          <p:cNvPicPr>
            <a:picLocks noChangeAspect="1"/>
          </p:cNvPicPr>
          <p:nvPr/>
        </p:nvPicPr>
        <p:blipFill rotWithShape="1">
          <a:blip r:embed="rId2"/>
          <a:srcRect l="71300"/>
          <a:stretch/>
        </p:blipFill>
        <p:spPr>
          <a:xfrm>
            <a:off x="8551047" y="187261"/>
            <a:ext cx="1246665" cy="1370892"/>
          </a:xfrm>
          <a:prstGeom prst="rect">
            <a:avLst/>
          </a:prstGeom>
        </p:spPr>
      </p:pic>
      <p:pic>
        <p:nvPicPr>
          <p:cNvPr id="8" name="Picture 7" descr="A green ball with black background&#10;&#10;Description automatically generated">
            <a:extLst>
              <a:ext uri="{FF2B5EF4-FFF2-40B4-BE49-F238E27FC236}">
                <a16:creationId xmlns:a16="http://schemas.microsoft.com/office/drawing/2014/main" id="{76A4E617-4D6B-A118-53FB-2159256631F9}"/>
              </a:ext>
            </a:extLst>
          </p:cNvPr>
          <p:cNvPicPr>
            <a:picLocks noChangeAspect="1"/>
          </p:cNvPicPr>
          <p:nvPr/>
        </p:nvPicPr>
        <p:blipFill rotWithShape="1">
          <a:blip r:embed="rId2"/>
          <a:srcRect l="35650" r="35650"/>
          <a:stretch/>
        </p:blipFill>
        <p:spPr>
          <a:xfrm>
            <a:off x="9568812" y="3030337"/>
            <a:ext cx="1616882" cy="1778000"/>
          </a:xfrm>
          <a:prstGeom prst="rect">
            <a:avLst/>
          </a:prstGeom>
        </p:spPr>
      </p:pic>
      <p:pic>
        <p:nvPicPr>
          <p:cNvPr id="9" name="Picture 8" descr="A green ball with black background&#10;&#10;Description automatically generated">
            <a:extLst>
              <a:ext uri="{FF2B5EF4-FFF2-40B4-BE49-F238E27FC236}">
                <a16:creationId xmlns:a16="http://schemas.microsoft.com/office/drawing/2014/main" id="{2C09EC48-CA96-B232-97A6-9B20A31F72EA}"/>
              </a:ext>
            </a:extLst>
          </p:cNvPr>
          <p:cNvPicPr>
            <a:picLocks noChangeAspect="1"/>
          </p:cNvPicPr>
          <p:nvPr/>
        </p:nvPicPr>
        <p:blipFill rotWithShape="1">
          <a:blip r:embed="rId2"/>
          <a:srcRect r="71300"/>
          <a:stretch/>
        </p:blipFill>
        <p:spPr>
          <a:xfrm>
            <a:off x="-739375" y="5079220"/>
            <a:ext cx="1986455" cy="2184400"/>
          </a:xfrm>
          <a:prstGeom prst="rect">
            <a:avLst/>
          </a:prstGeom>
        </p:spPr>
      </p:pic>
      <p:pic>
        <p:nvPicPr>
          <p:cNvPr id="10" name="Picture 9" descr="A green ball with black background&#10;&#10;Description automatically generated">
            <a:extLst>
              <a:ext uri="{FF2B5EF4-FFF2-40B4-BE49-F238E27FC236}">
                <a16:creationId xmlns:a16="http://schemas.microsoft.com/office/drawing/2014/main" id="{E4FE8AC5-1C0C-8377-F51B-0315191F8AE0}"/>
              </a:ext>
            </a:extLst>
          </p:cNvPr>
          <p:cNvPicPr>
            <a:picLocks noChangeAspect="1"/>
          </p:cNvPicPr>
          <p:nvPr/>
        </p:nvPicPr>
        <p:blipFill rotWithShape="1">
          <a:blip r:embed="rId2"/>
          <a:srcRect l="71300"/>
          <a:stretch/>
        </p:blipFill>
        <p:spPr>
          <a:xfrm>
            <a:off x="5486401" y="4888505"/>
            <a:ext cx="3241464" cy="3564468"/>
          </a:xfrm>
          <a:prstGeom prst="rect">
            <a:avLst/>
          </a:prstGeom>
        </p:spPr>
      </p:pic>
      <p:pic>
        <p:nvPicPr>
          <p:cNvPr id="11" name="Picture 10" descr="A green ball with black background&#10;&#10;Description automatically generated">
            <a:extLst>
              <a:ext uri="{FF2B5EF4-FFF2-40B4-BE49-F238E27FC236}">
                <a16:creationId xmlns:a16="http://schemas.microsoft.com/office/drawing/2014/main" id="{FE26AFA2-9866-EF96-244B-E6F2E2BA4CDB}"/>
              </a:ext>
            </a:extLst>
          </p:cNvPr>
          <p:cNvPicPr>
            <a:picLocks noChangeAspect="1"/>
          </p:cNvPicPr>
          <p:nvPr/>
        </p:nvPicPr>
        <p:blipFill rotWithShape="1">
          <a:blip r:embed="rId2"/>
          <a:srcRect l="35650" r="35650"/>
          <a:stretch/>
        </p:blipFill>
        <p:spPr>
          <a:xfrm>
            <a:off x="1305511" y="669153"/>
            <a:ext cx="879939" cy="967623"/>
          </a:xfrm>
          <a:prstGeom prst="rect">
            <a:avLst/>
          </a:prstGeom>
        </p:spPr>
      </p:pic>
      <p:pic>
        <p:nvPicPr>
          <p:cNvPr id="12" name="Picture 11" descr="A green ball with black background&#10;&#10;Description automatically generated">
            <a:extLst>
              <a:ext uri="{FF2B5EF4-FFF2-40B4-BE49-F238E27FC236}">
                <a16:creationId xmlns:a16="http://schemas.microsoft.com/office/drawing/2014/main" id="{80BB2EFF-A136-BD26-18A5-F5C5F42768FA}"/>
              </a:ext>
            </a:extLst>
          </p:cNvPr>
          <p:cNvPicPr>
            <a:picLocks noChangeAspect="1"/>
          </p:cNvPicPr>
          <p:nvPr/>
        </p:nvPicPr>
        <p:blipFill rotWithShape="1">
          <a:blip r:embed="rId2"/>
          <a:srcRect r="71300"/>
          <a:stretch/>
        </p:blipFill>
        <p:spPr>
          <a:xfrm>
            <a:off x="4448380" y="544851"/>
            <a:ext cx="1178287" cy="1295700"/>
          </a:xfrm>
          <a:prstGeom prst="rect">
            <a:avLst/>
          </a:prstGeom>
        </p:spPr>
      </p:pic>
    </p:spTree>
    <p:extLst>
      <p:ext uri="{BB962C8B-B14F-4D97-AF65-F5344CB8AC3E}">
        <p14:creationId xmlns:p14="http://schemas.microsoft.com/office/powerpoint/2010/main" val="2674622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7326C-3A33-A1BA-1C90-79704B7778D3}"/>
              </a:ext>
            </a:extLst>
          </p:cNvPr>
          <p:cNvSpPr>
            <a:spLocks noGrp="1"/>
          </p:cNvSpPr>
          <p:nvPr>
            <p:ph type="title"/>
          </p:nvPr>
        </p:nvSpPr>
        <p:spPr/>
        <p:txBody>
          <a:bodyPr/>
          <a:lstStyle/>
          <a:p>
            <a:r>
              <a:rPr lang="en-US" dirty="0">
                <a:latin typeface="Helvetica" pitchFamily="2" charset="0"/>
              </a:rPr>
              <a:t>Methods (Cumulant &amp; Lee-Yang Zero)</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43E7CC6-C0AF-7D7A-44C1-D32316756909}"/>
                  </a:ext>
                </a:extLst>
              </p:cNvPr>
              <p:cNvSpPr>
                <a:spLocks noGrp="1"/>
              </p:cNvSpPr>
              <p:nvPr>
                <p:ph idx="1"/>
              </p:nvPr>
            </p:nvSpPr>
            <p:spPr>
              <a:xfrm>
                <a:off x="838200" y="1825624"/>
                <a:ext cx="10515600" cy="4867783"/>
              </a:xfrm>
            </p:spPr>
            <p:txBody>
              <a:bodyPr/>
              <a:lstStyle/>
              <a:p>
                <a:r>
                  <a:rPr lang="en-US" dirty="0">
                    <a:latin typeface="Helvetica" pitchFamily="2" charset="0"/>
                  </a:rPr>
                  <a:t>Generating functions – correlation among particles</a:t>
                </a:r>
              </a:p>
              <a:p>
                <a:pPr lvl="1"/>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𝐺</m:t>
                        </m:r>
                      </m:e>
                      <m:sub>
                        <m:r>
                          <a:rPr lang="en-US" b="0" i="1" smtClean="0">
                            <a:latin typeface="Cambria Math" panose="02040503050406030204" pitchFamily="18" charset="0"/>
                          </a:rPr>
                          <m:t>𝑛</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𝑗</m:t>
                        </m:r>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 </m:t>
                        </m:r>
                      </m:e>
                    </m:d>
                    <m:r>
                      <a:rPr lang="en-US" b="0" i="1" smtClean="0">
                        <a:latin typeface="Cambria Math" panose="02040503050406030204" pitchFamily="18" charset="0"/>
                      </a:rPr>
                      <m:t>=&lt;</m:t>
                    </m:r>
                    <m:sSup>
                      <m:sSupPr>
                        <m:ctrlPr>
                          <a:rPr lang="en-US" b="0" i="1" smtClean="0">
                            <a:latin typeface="Cambria Math" panose="02040503050406030204" pitchFamily="18" charset="0"/>
                          </a:rPr>
                        </m:ctrlPr>
                      </m:sSupPr>
                      <m:e>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𝑚</m:t>
                            </m:r>
                            <m:r>
                              <a:rPr lang="en-US" b="0" i="1" smtClean="0">
                                <a:latin typeface="Cambria Math" panose="02040503050406030204" pitchFamily="18" charset="0"/>
                              </a:rPr>
                              <m:t>=1</m:t>
                            </m:r>
                          </m:sub>
                          <m:sup>
                            <m:r>
                              <a:rPr lang="en-US" b="0" i="1" smtClean="0">
                                <a:latin typeface="Cambria Math" panose="02040503050406030204" pitchFamily="18" charset="0"/>
                              </a:rPr>
                              <m:t>𝑀</m:t>
                            </m:r>
                          </m:sup>
                          <m:e>
                            <m:r>
                              <a:rPr lang="en-US" b="0" i="1" smtClean="0">
                                <a:latin typeface="Cambria Math" panose="02040503050406030204" pitchFamily="18" charset="0"/>
                              </a:rPr>
                              <m:t>(1+</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0</m:t>
                                </m:r>
                              </m:sub>
                            </m:sSub>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𝑗</m:t>
                                </m:r>
                              </m:e>
                            </m:rad>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𝑖</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rPr>
                                          <m:t>𝜋</m:t>
                                        </m:r>
                                        <m:r>
                                          <a:rPr lang="en-US" b="0" i="1" smtClean="0">
                                            <a:latin typeface="Cambria Math" panose="02040503050406030204" pitchFamily="18" charset="0"/>
                                          </a:rPr>
                                          <m:t>𝑘</m:t>
                                        </m:r>
                                      </m:num>
                                      <m:den>
                                        <m:r>
                                          <a:rPr lang="en-US" b="0" i="1" smtClean="0">
                                            <a:latin typeface="Cambria Math" panose="02040503050406030204" pitchFamily="18" charset="0"/>
                                          </a:rPr>
                                          <m:t>8</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𝑛</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𝜙</m:t>
                                            </m:r>
                                          </m:e>
                                          <m:sub>
                                            <m:r>
                                              <a:rPr lang="en-US" b="0" i="1" smtClean="0">
                                                <a:latin typeface="Cambria Math" panose="02040503050406030204" pitchFamily="18" charset="0"/>
                                              </a:rPr>
                                              <m:t>𝑚</m:t>
                                            </m:r>
                                          </m:sub>
                                        </m:sSub>
                                      </m:num>
                                      <m:den>
                                        <m:r>
                                          <a:rPr lang="en-US" b="0" i="1" smtClean="0">
                                            <a:latin typeface="Cambria Math" panose="02040503050406030204" pitchFamily="18" charset="0"/>
                                          </a:rPr>
                                          <m:t>𝑀</m:t>
                                        </m:r>
                                      </m:den>
                                    </m:f>
                                  </m:e>
                                </m:d>
                              </m:sup>
                            </m:sSup>
                            <m:r>
                              <a:rPr lang="en-US" b="0" i="1" smtClean="0">
                                <a:latin typeface="Cambria Math" panose="02040503050406030204" pitchFamily="18" charset="0"/>
                              </a:rPr>
                              <m:t>)</m:t>
                            </m:r>
                          </m:e>
                        </m:nary>
                      </m:e>
                      <m:sup>
                        <m:r>
                          <a:rPr lang="en-US" b="0" i="1" smtClean="0">
                            <a:latin typeface="Cambria Math" panose="02040503050406030204" pitchFamily="18" charset="0"/>
                          </a:rPr>
                          <m:t> </m:t>
                        </m:r>
                      </m:sup>
                    </m:sSup>
                    <m:r>
                      <a:rPr lang="en-US" b="0" i="1" smtClean="0">
                        <a:latin typeface="Cambria Math" panose="02040503050406030204" pitchFamily="18" charset="0"/>
                      </a:rPr>
                      <m:t>&gt;</m:t>
                    </m:r>
                  </m:oMath>
                </a14:m>
                <a:r>
                  <a:rPr lang="en-US" dirty="0">
                    <a:latin typeface="Helvetica" pitchFamily="2" charset="0"/>
                  </a:rPr>
                  <a:t> </a:t>
                </a:r>
              </a:p>
              <a:p>
                <a:pPr lvl="1"/>
                <a:r>
                  <a:rPr lang="en-US" dirty="0">
                    <a:latin typeface="Helvetica" pitchFamily="2" charset="0"/>
                  </a:rPr>
                  <a:t>j=1,2,3, k=1,2,…,7, two(three)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0</m:t>
                        </m:r>
                      </m:sub>
                    </m:sSub>
                  </m:oMath>
                </a14:m>
                <a:r>
                  <a:rPr lang="en-US" dirty="0">
                    <a:latin typeface="Helvetica" pitchFamily="2" charset="0"/>
                  </a:rPr>
                  <a:t> for reference (differential) flow</a:t>
                </a:r>
              </a:p>
              <a:p>
                <a:r>
                  <a:rPr lang="en-US" dirty="0">
                    <a:latin typeface="Helvetica" pitchFamily="2" charset="0"/>
                  </a:rPr>
                  <a:t>Cumulant </a:t>
                </a:r>
                <a:r>
                  <a:rPr lang="en-US" dirty="0">
                    <a:latin typeface="Helvetica" pitchFamily="2" charset="0"/>
                    <a:sym typeface="Wingdings" pitchFamily="2" charset="2"/>
                  </a:rPr>
                  <a:t> reference flow (overall) &amp; differential flow (narrow)</a:t>
                </a:r>
              </a:p>
              <a:p>
                <a:pPr lvl="1"/>
                <a14:m>
                  <m:oMath xmlns:m="http://schemas.openxmlformats.org/officeDocument/2006/math">
                    <m:sSub>
                      <m:sSubPr>
                        <m:ctrlPr>
                          <a:rPr lang="en-US" b="0" i="1" smtClean="0">
                            <a:latin typeface="Cambria Math" panose="02040503050406030204" pitchFamily="18" charset="0"/>
                            <a:sym typeface="Wingdings" pitchFamily="2" charset="2"/>
                          </a:rPr>
                        </m:ctrlPr>
                      </m:sSubPr>
                      <m:e>
                        <m:r>
                          <a:rPr lang="en-US" b="0" i="1" smtClean="0">
                            <a:latin typeface="Cambria Math" panose="02040503050406030204" pitchFamily="18" charset="0"/>
                            <a:sym typeface="Wingdings" pitchFamily="2" charset="2"/>
                          </a:rPr>
                          <m:t>𝑣</m:t>
                        </m:r>
                      </m:e>
                      <m:sub>
                        <m:r>
                          <a:rPr lang="en-US" b="0" i="1" smtClean="0">
                            <a:latin typeface="Cambria Math" panose="02040503050406030204" pitchFamily="18" charset="0"/>
                            <a:sym typeface="Wingdings" pitchFamily="2" charset="2"/>
                          </a:rPr>
                          <m:t>𝑛</m:t>
                        </m:r>
                      </m:sub>
                    </m:sSub>
                    <m:d>
                      <m:dPr>
                        <m:begChr m:val="{"/>
                        <m:endChr m:val="}"/>
                        <m:ctrlPr>
                          <a:rPr lang="en-US" b="0" i="1" smtClean="0">
                            <a:latin typeface="Cambria Math" panose="02040503050406030204" pitchFamily="18" charset="0"/>
                            <a:sym typeface="Wingdings" pitchFamily="2" charset="2"/>
                          </a:rPr>
                        </m:ctrlPr>
                      </m:dPr>
                      <m:e>
                        <m:r>
                          <a:rPr lang="en-US" b="0" i="1" smtClean="0">
                            <a:latin typeface="Cambria Math" panose="02040503050406030204" pitchFamily="18" charset="0"/>
                            <a:sym typeface="Wingdings" pitchFamily="2" charset="2"/>
                          </a:rPr>
                          <m:t>𝑚</m:t>
                        </m:r>
                      </m:e>
                    </m:d>
                    <m:r>
                      <a:rPr lang="en-US" b="0" i="1" smtClean="0">
                        <a:latin typeface="Cambria Math" panose="02040503050406030204" pitchFamily="18" charset="0"/>
                        <a:sym typeface="Wingdings" pitchFamily="2" charset="2"/>
                      </a:rPr>
                      <m:t>=</m:t>
                    </m:r>
                    <m:rad>
                      <m:radPr>
                        <m:ctrlPr>
                          <a:rPr lang="en-US" b="0" i="1" smtClean="0">
                            <a:latin typeface="Cambria Math" panose="02040503050406030204" pitchFamily="18" charset="0"/>
                            <a:sym typeface="Wingdings" pitchFamily="2" charset="2"/>
                          </a:rPr>
                        </m:ctrlPr>
                      </m:radPr>
                      <m:deg>
                        <m:r>
                          <m:rPr>
                            <m:brk m:alnAt="7"/>
                          </m:rPr>
                          <a:rPr lang="en-US" b="0" i="1" smtClean="0">
                            <a:latin typeface="Cambria Math" panose="02040503050406030204" pitchFamily="18" charset="0"/>
                            <a:sym typeface="Wingdings" pitchFamily="2" charset="2"/>
                          </a:rPr>
                          <m:t>𝑚</m:t>
                        </m:r>
                      </m:deg>
                      <m:e>
                        <m:sSub>
                          <m:sSubPr>
                            <m:ctrlPr>
                              <a:rPr lang="en-US" b="0" i="1" smtClean="0">
                                <a:latin typeface="Cambria Math" panose="02040503050406030204" pitchFamily="18" charset="0"/>
                                <a:sym typeface="Wingdings" pitchFamily="2" charset="2"/>
                              </a:rPr>
                            </m:ctrlPr>
                          </m:sSubPr>
                          <m:e>
                            <m:r>
                              <a:rPr lang="en-US" b="0" i="1" smtClean="0">
                                <a:latin typeface="Cambria Math" panose="02040503050406030204" pitchFamily="18" charset="0"/>
                                <a:sym typeface="Wingdings" pitchFamily="2" charset="2"/>
                              </a:rPr>
                              <m:t>−</m:t>
                            </m:r>
                            <m:r>
                              <a:rPr lang="en-US" b="0" i="1" smtClean="0">
                                <a:latin typeface="Cambria Math" panose="02040503050406030204" pitchFamily="18" charset="0"/>
                                <a:sym typeface="Wingdings" pitchFamily="2" charset="2"/>
                              </a:rPr>
                              <m:t>𝑐</m:t>
                            </m:r>
                          </m:e>
                          <m:sub>
                            <m:r>
                              <a:rPr lang="en-US" b="0" i="1" smtClean="0">
                                <a:latin typeface="Cambria Math" panose="02040503050406030204" pitchFamily="18" charset="0"/>
                                <a:sym typeface="Wingdings" pitchFamily="2" charset="2"/>
                              </a:rPr>
                              <m:t>𝑛</m:t>
                            </m:r>
                          </m:sub>
                        </m:sSub>
                        <m:r>
                          <a:rPr lang="en-US" b="0" i="1" smtClean="0">
                            <a:latin typeface="Cambria Math" panose="02040503050406030204" pitchFamily="18" charset="0"/>
                            <a:sym typeface="Wingdings" pitchFamily="2" charset="2"/>
                          </a:rPr>
                          <m:t>{</m:t>
                        </m:r>
                        <m:r>
                          <a:rPr lang="en-US" b="0" i="1" smtClean="0">
                            <a:latin typeface="Cambria Math" panose="02040503050406030204" pitchFamily="18" charset="0"/>
                            <a:sym typeface="Wingdings" pitchFamily="2" charset="2"/>
                          </a:rPr>
                          <m:t>𝑚</m:t>
                        </m:r>
                        <m:r>
                          <a:rPr lang="en-US" b="0" i="1" smtClean="0">
                            <a:latin typeface="Cambria Math" panose="02040503050406030204" pitchFamily="18" charset="0"/>
                            <a:sym typeface="Wingdings" pitchFamily="2" charset="2"/>
                          </a:rPr>
                          <m:t>}</m:t>
                        </m:r>
                      </m:e>
                    </m:rad>
                  </m:oMath>
                </a14:m>
                <a:endParaRPr lang="en-US" dirty="0">
                  <a:latin typeface="Helvetica" pitchFamily="2" charset="0"/>
                </a:endParaRPr>
              </a:p>
              <a:p>
                <a:pPr lvl="1"/>
                <a:r>
                  <a:rPr lang="en-US" dirty="0">
                    <a:latin typeface="Helvetica" pitchFamily="2" charset="0"/>
                  </a:rPr>
                  <a:t>Differential flow measured with respect to reference flow</a:t>
                </a:r>
              </a:p>
              <a:p>
                <a:pPr lvl="2"/>
                <a:r>
                  <a:rPr lang="en-US" dirty="0">
                    <a:latin typeface="Helvetica" pitchFamily="2" charset="0"/>
                  </a:rPr>
                  <a:t>One particle from narrow bin, rest from reference region</a:t>
                </a:r>
              </a:p>
              <a:p>
                <a:endParaRPr lang="en-US" dirty="0">
                  <a:latin typeface="Helvetica" pitchFamily="2" charset="0"/>
                </a:endParaRPr>
              </a:p>
            </p:txBody>
          </p:sp>
        </mc:Choice>
        <mc:Fallback>
          <p:sp>
            <p:nvSpPr>
              <p:cNvPr id="3" name="Content Placeholder 2">
                <a:extLst>
                  <a:ext uri="{FF2B5EF4-FFF2-40B4-BE49-F238E27FC236}">
                    <a16:creationId xmlns:a16="http://schemas.microsoft.com/office/drawing/2014/main" id="{443E7CC6-C0AF-7D7A-44C1-D32316756909}"/>
                  </a:ext>
                </a:extLst>
              </p:cNvPr>
              <p:cNvSpPr>
                <a:spLocks noGrp="1" noRot="1" noChangeAspect="1" noMove="1" noResize="1" noEditPoints="1" noAdjustHandles="1" noChangeArrowheads="1" noChangeShapeType="1" noTextEdit="1"/>
              </p:cNvSpPr>
              <p:nvPr>
                <p:ph idx="1"/>
              </p:nvPr>
            </p:nvSpPr>
            <p:spPr>
              <a:xfrm>
                <a:off x="838200" y="1825624"/>
                <a:ext cx="10515600" cy="4867783"/>
              </a:xfrm>
              <a:blipFill>
                <a:blip r:embed="rId2"/>
                <a:stretch>
                  <a:fillRect l="-1086" t="-2078"/>
                </a:stretch>
              </a:blipFill>
            </p:spPr>
            <p:txBody>
              <a:bodyPr/>
              <a:lstStyle/>
              <a:p>
                <a:r>
                  <a:rPr lang="en-US">
                    <a:noFill/>
                  </a:rPr>
                  <a:t> </a:t>
                </a:r>
              </a:p>
            </p:txBody>
          </p:sp>
        </mc:Fallback>
      </mc:AlternateContent>
      <p:pic>
        <p:nvPicPr>
          <p:cNvPr id="4" name="Picture 3" descr="A green ball with black background&#10;&#10;Description automatically generated">
            <a:extLst>
              <a:ext uri="{FF2B5EF4-FFF2-40B4-BE49-F238E27FC236}">
                <a16:creationId xmlns:a16="http://schemas.microsoft.com/office/drawing/2014/main" id="{FF834071-9115-D645-6386-E44AEB6EF448}"/>
              </a:ext>
            </a:extLst>
          </p:cNvPr>
          <p:cNvPicPr>
            <a:picLocks noChangeAspect="1"/>
          </p:cNvPicPr>
          <p:nvPr/>
        </p:nvPicPr>
        <p:blipFill rotWithShape="1">
          <a:blip r:embed="rId3"/>
          <a:srcRect l="71300"/>
          <a:stretch/>
        </p:blipFill>
        <p:spPr>
          <a:xfrm>
            <a:off x="11623431" y="1411996"/>
            <a:ext cx="1246665" cy="1370892"/>
          </a:xfrm>
          <a:prstGeom prst="rect">
            <a:avLst/>
          </a:prstGeom>
        </p:spPr>
      </p:pic>
      <p:pic>
        <p:nvPicPr>
          <p:cNvPr id="5" name="Picture 4" descr="A green ball with black background&#10;&#10;Description automatically generated">
            <a:extLst>
              <a:ext uri="{FF2B5EF4-FFF2-40B4-BE49-F238E27FC236}">
                <a16:creationId xmlns:a16="http://schemas.microsoft.com/office/drawing/2014/main" id="{74B806AC-5498-60FD-60A3-45BA9E2FBD87}"/>
              </a:ext>
            </a:extLst>
          </p:cNvPr>
          <p:cNvPicPr>
            <a:picLocks noChangeAspect="1"/>
          </p:cNvPicPr>
          <p:nvPr/>
        </p:nvPicPr>
        <p:blipFill rotWithShape="1">
          <a:blip r:embed="rId3"/>
          <a:srcRect l="35650" r="35650"/>
          <a:stretch/>
        </p:blipFill>
        <p:spPr>
          <a:xfrm>
            <a:off x="11068428" y="2143369"/>
            <a:ext cx="1616882" cy="1778000"/>
          </a:xfrm>
          <a:prstGeom prst="rect">
            <a:avLst/>
          </a:prstGeom>
        </p:spPr>
      </p:pic>
      <p:pic>
        <p:nvPicPr>
          <p:cNvPr id="6" name="Picture 5" descr="A green ball with black background&#10;&#10;Description automatically generated">
            <a:extLst>
              <a:ext uri="{FF2B5EF4-FFF2-40B4-BE49-F238E27FC236}">
                <a16:creationId xmlns:a16="http://schemas.microsoft.com/office/drawing/2014/main" id="{8EFCB13C-DF0F-F814-7CD0-9A0612EA3F0C}"/>
              </a:ext>
            </a:extLst>
          </p:cNvPr>
          <p:cNvPicPr>
            <a:picLocks noChangeAspect="1"/>
          </p:cNvPicPr>
          <p:nvPr/>
        </p:nvPicPr>
        <p:blipFill rotWithShape="1">
          <a:blip r:embed="rId3"/>
          <a:srcRect r="71300"/>
          <a:stretch/>
        </p:blipFill>
        <p:spPr>
          <a:xfrm>
            <a:off x="-794239" y="5664436"/>
            <a:ext cx="1986455" cy="2184400"/>
          </a:xfrm>
          <a:prstGeom prst="rect">
            <a:avLst/>
          </a:prstGeom>
        </p:spPr>
      </p:pic>
    </p:spTree>
    <p:extLst>
      <p:ext uri="{BB962C8B-B14F-4D97-AF65-F5344CB8AC3E}">
        <p14:creationId xmlns:p14="http://schemas.microsoft.com/office/powerpoint/2010/main" val="35983420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7326C-3A33-A1BA-1C90-79704B7778D3}"/>
              </a:ext>
            </a:extLst>
          </p:cNvPr>
          <p:cNvSpPr>
            <a:spLocks noGrp="1"/>
          </p:cNvSpPr>
          <p:nvPr>
            <p:ph type="title"/>
          </p:nvPr>
        </p:nvSpPr>
        <p:spPr/>
        <p:txBody>
          <a:bodyPr/>
          <a:lstStyle/>
          <a:p>
            <a:r>
              <a:rPr lang="en-US" dirty="0">
                <a:latin typeface="Helvetica" pitchFamily="2" charset="0"/>
              </a:rPr>
              <a:t>Methods (Lee-Yang Zero)</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43E7CC6-C0AF-7D7A-44C1-D32316756909}"/>
                  </a:ext>
                </a:extLst>
              </p:cNvPr>
              <p:cNvSpPr>
                <a:spLocks noGrp="1"/>
              </p:cNvSpPr>
              <p:nvPr>
                <p:ph idx="1"/>
              </p:nvPr>
            </p:nvSpPr>
            <p:spPr>
              <a:xfrm>
                <a:off x="838200" y="1825624"/>
                <a:ext cx="10515600" cy="4867783"/>
              </a:xfrm>
            </p:spPr>
            <p:txBody>
              <a:bodyPr/>
              <a:lstStyle/>
              <a:p>
                <a:r>
                  <a:rPr lang="en-US" dirty="0">
                    <a:latin typeface="Helvetica" pitchFamily="2" charset="0"/>
                  </a:rPr>
                  <a:t>Lee-Yang Zero</a:t>
                </a:r>
              </a:p>
              <a:p>
                <a:pPr lvl="1"/>
                <a:r>
                  <a:rPr lang="en-US" dirty="0">
                    <a:latin typeface="Helvetica" pitchFamily="2" charset="0"/>
                  </a:rPr>
                  <a:t>Similar to generating function</a:t>
                </a:r>
              </a:p>
              <a:p>
                <a:pPr lvl="1"/>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𝑔</m:t>
                        </m:r>
                      </m:e>
                      <m:sup>
                        <m:r>
                          <a:rPr lang="en-US" b="0" i="1" smtClean="0">
                            <a:latin typeface="Cambria Math" panose="02040503050406030204" pitchFamily="18" charset="0"/>
                          </a:rPr>
                          <m:t>𝜃</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𝑖𝑟</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𝑗</m:t>
                            </m:r>
                            <m:r>
                              <a:rPr lang="en-US" b="0" i="1" smtClean="0">
                                <a:latin typeface="Cambria Math" panose="02040503050406030204" pitchFamily="18" charset="0"/>
                              </a:rPr>
                              <m:t>=1</m:t>
                            </m:r>
                          </m:sub>
                          <m:sup>
                            <m:r>
                              <a:rPr lang="en-US" b="0" i="1" smtClean="0">
                                <a:latin typeface="Cambria Math" panose="02040503050406030204" pitchFamily="18" charset="0"/>
                              </a:rPr>
                              <m:t>𝑀</m:t>
                            </m:r>
                          </m:sup>
                          <m:e>
                            <m:r>
                              <a:rPr lang="en-US" b="0" i="1" smtClean="0">
                                <a:latin typeface="Cambria Math" panose="02040503050406030204" pitchFamily="18" charset="0"/>
                              </a:rPr>
                              <m:t>(1+</m:t>
                            </m:r>
                            <m:r>
                              <a:rPr lang="en-US" b="0" i="1" smtClean="0">
                                <a:latin typeface="Cambria Math" panose="02040503050406030204" pitchFamily="18" charset="0"/>
                              </a:rPr>
                              <m:t>𝑖𝑟</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𝑗</m:t>
                                </m:r>
                              </m:sub>
                            </m:sSub>
                            <m:r>
                              <m:rPr>
                                <m:sty m:val="p"/>
                              </m:rPr>
                              <a:rPr lang="en-US" b="0" i="0" smtClean="0">
                                <a:latin typeface="Cambria Math" panose="02040503050406030204" pitchFamily="18" charset="0"/>
                              </a:rPr>
                              <m:t>cos</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𝜙</m:t>
                                </m:r>
                              </m:e>
                              <m:sub>
                                <m:r>
                                  <a:rPr lang="en-US" b="0" i="1" smtClean="0">
                                    <a:latin typeface="Cambria Math" panose="02040503050406030204" pitchFamily="18" charset="0"/>
                                  </a:rPr>
                                  <m:t>𝑗</m:t>
                                </m:r>
                              </m:sub>
                            </m:sSub>
                            <m:r>
                              <a:rPr lang="en-US" b="0" i="1" smtClean="0">
                                <a:latin typeface="Cambria Math" panose="02040503050406030204" pitchFamily="18" charset="0"/>
                              </a:rPr>
                              <m:t>−</m:t>
                            </m:r>
                            <m:r>
                              <a:rPr lang="en-US" b="0" i="1" smtClean="0">
                                <a:latin typeface="Cambria Math" panose="02040503050406030204" pitchFamily="18" charset="0"/>
                              </a:rPr>
                              <m:t>𝜃</m:t>
                            </m:r>
                            <m:r>
                              <a:rPr lang="en-US" b="0" i="1" smtClean="0">
                                <a:latin typeface="Cambria Math" panose="02040503050406030204" pitchFamily="18" charset="0"/>
                              </a:rPr>
                              <m:t>)))</m:t>
                            </m:r>
                          </m:e>
                        </m:nary>
                      </m:e>
                      <m:sub>
                        <m:r>
                          <a:rPr lang="en-US" b="0" i="1" smtClean="0">
                            <a:latin typeface="Cambria Math" panose="02040503050406030204" pitchFamily="18" charset="0"/>
                          </a:rPr>
                          <m:t> </m:t>
                        </m:r>
                      </m:sub>
                    </m:sSub>
                  </m:oMath>
                </a14:m>
                <a:endParaRPr lang="en-US" dirty="0">
                  <a:latin typeface="Helvetica" pitchFamily="2" charset="0"/>
                </a:endParaRPr>
              </a:p>
              <a:p>
                <a:pPr lvl="1"/>
                <a:r>
                  <a:rPr lang="en-US" dirty="0">
                    <a:latin typeface="Helvetica" pitchFamily="2" charset="0"/>
                  </a:rPr>
                  <a:t>The minimum of such function found for 5 </a:t>
                </a:r>
                <a14:m>
                  <m:oMath xmlns:m="http://schemas.openxmlformats.org/officeDocument/2006/math">
                    <m:r>
                      <a:rPr lang="en-US" b="0" i="1" smtClean="0">
                        <a:latin typeface="Cambria Math" panose="02040503050406030204" pitchFamily="18" charset="0"/>
                      </a:rPr>
                      <m:t>𝜃</m:t>
                    </m:r>
                  </m:oMath>
                </a14:m>
                <a:r>
                  <a:rPr lang="en-US" dirty="0">
                    <a:latin typeface="Helvetica" pitchFamily="2" charset="0"/>
                  </a:rPr>
                  <a:t> values</a:t>
                </a:r>
              </a:p>
              <a:p>
                <a:pPr lvl="1"/>
                <a:r>
                  <a:rPr lang="en-US" dirty="0">
                    <a:latin typeface="Helvetica" pitchFamily="2" charset="0"/>
                  </a:rPr>
                  <a:t>Integrated flow estimated as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𝑉</m:t>
                        </m:r>
                      </m:e>
                      <m:sub>
                        <m:r>
                          <a:rPr lang="en-US" b="0" i="1" smtClean="0">
                            <a:latin typeface="Cambria Math" panose="02040503050406030204" pitchFamily="18" charset="0"/>
                          </a:rPr>
                          <m:t>𝑛</m:t>
                        </m:r>
                      </m:sub>
                      <m:sup>
                        <m:r>
                          <a:rPr lang="en-US" b="0" i="1" smtClean="0">
                            <a:latin typeface="Cambria Math" panose="02040503050406030204" pitchFamily="18" charset="0"/>
                          </a:rPr>
                          <m:t>𝜃</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𝑗</m:t>
                            </m:r>
                          </m:e>
                          <m:sub>
                            <m:r>
                              <a:rPr lang="en-US" b="0" i="1" smtClean="0">
                                <a:latin typeface="Cambria Math" panose="02040503050406030204" pitchFamily="18" charset="0"/>
                              </a:rPr>
                              <m:t>01</m:t>
                            </m:r>
                          </m:sub>
                        </m:sSub>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𝜃</m:t>
                            </m:r>
                          </m:sup>
                        </m:sSubSup>
                      </m:den>
                    </m:f>
                  </m:oMath>
                </a14:m>
                <a:r>
                  <a:rPr lang="en-US" dirty="0">
                    <a:latin typeface="Helvetica" pitchFamily="2" charset="0"/>
                  </a:rPr>
                  <a:t> (j</a:t>
                </a:r>
                <a:r>
                  <a:rPr lang="en-US" baseline="-25000" dirty="0">
                    <a:latin typeface="Helvetica" pitchFamily="2" charset="0"/>
                  </a:rPr>
                  <a:t>01</a:t>
                </a:r>
                <a:r>
                  <a:rPr lang="en-US" dirty="0">
                    <a:latin typeface="Helvetica" pitchFamily="2" charset="0"/>
                  </a:rPr>
                  <a:t>: First zero of Bessel function J</a:t>
                </a:r>
                <a:r>
                  <a:rPr lang="en-US" baseline="-25000" dirty="0">
                    <a:latin typeface="Helvetica" pitchFamily="2" charset="0"/>
                  </a:rPr>
                  <a:t>0</a:t>
                </a:r>
                <a:r>
                  <a:rPr lang="en-US" dirty="0">
                    <a:latin typeface="Helvetica" pitchFamily="2" charset="0"/>
                  </a:rPr>
                  <a:t>)</a:t>
                </a:r>
              </a:p>
              <a:p>
                <a:pPr lvl="1"/>
                <a:r>
                  <a:rPr lang="en-US" dirty="0">
                    <a:latin typeface="Helvetica" pitchFamily="2" charset="0"/>
                  </a:rPr>
                  <a:t>With this integrated flow, differential flow estimated by</a:t>
                </a:r>
              </a:p>
              <a:p>
                <a:pPr lvl="2"/>
                <a14:m>
                  <m:oMath xmlns:m="http://schemas.openxmlformats.org/officeDocument/2006/math">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𝑚𝑛</m:t>
                            </m:r>
                          </m:sub>
                          <m:sup>
                            <m:r>
                              <a:rPr lang="en-US" b="0" i="1" smtClean="0">
                                <a:latin typeface="Cambria Math" panose="02040503050406030204" pitchFamily="18" charset="0"/>
                              </a:rPr>
                              <m:t>′</m:t>
                            </m:r>
                          </m:sup>
                        </m:sSubSup>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𝑉</m:t>
                            </m:r>
                          </m:e>
                          <m:sub>
                            <m:r>
                              <a:rPr lang="en-US" b="0" i="1" smtClean="0">
                                <a:latin typeface="Cambria Math" panose="02040503050406030204" pitchFamily="18" charset="0"/>
                              </a:rPr>
                              <m:t>𝑛</m:t>
                            </m:r>
                          </m:sub>
                          <m:sup>
                            <m:r>
                              <a:rPr lang="en-US" b="0" i="1" smtClean="0">
                                <a:latin typeface="Cambria Math" panose="02040503050406030204" pitchFamily="18" charset="0"/>
                              </a:rPr>
                              <m:t>𝜃</m:t>
                            </m:r>
                          </m:sup>
                        </m:sSubSup>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𝐽</m:t>
                            </m:r>
                          </m:e>
                          <m:sub>
                            <m:r>
                              <a:rPr lang="en-US" b="0" i="1" smtClean="0">
                                <a:latin typeface="Cambria Math" panose="02040503050406030204" pitchFamily="18" charset="0"/>
                              </a:rPr>
                              <m:t>1</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𝑗</m:t>
                                </m:r>
                              </m:e>
                              <m:sub>
                                <m:r>
                                  <a:rPr lang="en-US" b="0" i="1" smtClean="0">
                                    <a:latin typeface="Cambria Math" panose="02040503050406030204" pitchFamily="18" charset="0"/>
                                  </a:rPr>
                                  <m:t>01</m:t>
                                </m:r>
                              </m:sub>
                            </m:sSub>
                          </m:e>
                        </m:d>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𝐽</m:t>
                            </m:r>
                          </m:e>
                          <m:sub>
                            <m:r>
                              <a:rPr lang="en-US" b="0" i="1" smtClean="0">
                                <a:latin typeface="Cambria Math" panose="02040503050406030204" pitchFamily="18" charset="0"/>
                              </a:rPr>
                              <m:t>𝑚</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𝑗</m:t>
                                </m:r>
                              </m:e>
                              <m:sub>
                                <m:r>
                                  <a:rPr lang="en-US" b="0" i="1" smtClean="0">
                                    <a:latin typeface="Cambria Math" panose="02040503050406030204" pitchFamily="18" charset="0"/>
                                  </a:rPr>
                                  <m:t>01</m:t>
                                </m:r>
                              </m:sub>
                            </m:sSub>
                          </m:e>
                        </m:d>
                      </m:den>
                    </m:f>
                    <m:r>
                      <a:rPr lang="en-US" b="0" i="1" smtClean="0">
                        <a:latin typeface="Cambria Math" panose="02040503050406030204" pitchFamily="18" charset="0"/>
                      </a:rPr>
                      <m:t>𝑅𝑒</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𝑔</m:t>
                                        </m:r>
                                      </m:e>
                                      <m:sup>
                                        <m:r>
                                          <a:rPr lang="en-US" b="0" i="1" smtClean="0">
                                            <a:latin typeface="Cambria Math" panose="02040503050406030204" pitchFamily="18" charset="0"/>
                                          </a:rPr>
                                          <m:t>𝜃</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𝑖</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𝜃</m:t>
                                            </m:r>
                                          </m:sup>
                                        </m:sSubSup>
                                      </m:e>
                                    </m:d>
                                    <m:f>
                                      <m:fPr>
                                        <m:ctrlPr>
                                          <a:rPr lang="en-US" b="0" i="1" smtClean="0">
                                            <a:latin typeface="Cambria Math" panose="02040503050406030204" pitchFamily="18" charset="0"/>
                                          </a:rPr>
                                        </m:ctrlPr>
                                      </m:fPr>
                                      <m:num>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𝑚𝑛</m:t>
                                                </m:r>
                                                <m:d>
                                                  <m:dPr>
                                                    <m:ctrlPr>
                                                      <a:rPr lang="en-US" b="0" i="1" smtClean="0">
                                                        <a:latin typeface="Cambria Math" panose="02040503050406030204" pitchFamily="18" charset="0"/>
                                                      </a:rPr>
                                                    </m:ctrlPr>
                                                  </m:dPr>
                                                  <m:e>
                                                    <m:r>
                                                      <a:rPr lang="en-US" b="0" i="1" smtClean="0">
                                                        <a:latin typeface="Cambria Math" panose="02040503050406030204" pitchFamily="18" charset="0"/>
                                                      </a:rPr>
                                                      <m:t>𝜓</m:t>
                                                    </m:r>
                                                    <m:r>
                                                      <a:rPr lang="en-US" b="0" i="1" smtClean="0">
                                                        <a:latin typeface="Cambria Math" panose="02040503050406030204" pitchFamily="18" charset="0"/>
                                                      </a:rPr>
                                                      <m:t>−</m:t>
                                                    </m:r>
                                                    <m:r>
                                                      <a:rPr lang="en-US" b="0" i="1" smtClean="0">
                                                        <a:latin typeface="Cambria Math" panose="02040503050406030204" pitchFamily="18" charset="0"/>
                                                      </a:rPr>
                                                      <m:t>𝜃</m:t>
                                                    </m:r>
                                                  </m:e>
                                                </m:d>
                                              </m:e>
                                            </m:d>
                                          </m:e>
                                        </m:func>
                                      </m:num>
                                      <m:den>
                                        <m:r>
                                          <a:rPr lang="en-US" b="0" i="1" smtClean="0">
                                            <a:latin typeface="Cambria Math" panose="02040503050406030204" pitchFamily="18" charset="0"/>
                                          </a:rPr>
                                          <m:t>1+</m:t>
                                        </m:r>
                                        <m:r>
                                          <a:rPr lang="en-US" b="0" i="1" smtClean="0">
                                            <a:latin typeface="Cambria Math" panose="02040503050406030204" pitchFamily="18" charset="0"/>
                                          </a:rPr>
                                          <m:t>𝑖</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𝜃</m:t>
                                            </m:r>
                                          </m:sup>
                                        </m:sSubSup>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𝜓</m:t>
                                            </m:r>
                                          </m:sub>
                                        </m:sSub>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𝑛</m:t>
                                                </m:r>
                                                <m:d>
                                                  <m:dPr>
                                                    <m:ctrlPr>
                                                      <a:rPr lang="en-US" b="0" i="1" smtClean="0">
                                                        <a:latin typeface="Cambria Math" panose="02040503050406030204" pitchFamily="18" charset="0"/>
                                                      </a:rPr>
                                                    </m:ctrlPr>
                                                  </m:dPr>
                                                  <m:e>
                                                    <m:r>
                                                      <a:rPr lang="en-US" b="0" i="1" smtClean="0">
                                                        <a:latin typeface="Cambria Math" panose="02040503050406030204" pitchFamily="18" charset="0"/>
                                                      </a:rPr>
                                                      <m:t>𝜓</m:t>
                                                    </m:r>
                                                    <m:r>
                                                      <a:rPr lang="en-US" b="0" i="1" smtClean="0">
                                                        <a:latin typeface="Cambria Math" panose="02040503050406030204" pitchFamily="18" charset="0"/>
                                                      </a:rPr>
                                                      <m:t>−</m:t>
                                                    </m:r>
                                                    <m:r>
                                                      <a:rPr lang="en-US" b="0" i="1" smtClean="0">
                                                        <a:latin typeface="Cambria Math" panose="02040503050406030204" pitchFamily="18" charset="0"/>
                                                      </a:rPr>
                                                      <m:t>𝜃</m:t>
                                                    </m:r>
                                                  </m:e>
                                                </m:d>
                                              </m:e>
                                            </m:d>
                                          </m:e>
                                        </m:func>
                                      </m:den>
                                    </m:f>
                                  </m:e>
                                </m:d>
                              </m:e>
                              <m:sub>
                                <m:r>
                                  <a:rPr lang="en-US" b="0" i="1" smtClean="0">
                                    <a:latin typeface="Cambria Math" panose="02040503050406030204" pitchFamily="18" charset="0"/>
                                  </a:rPr>
                                  <m:t>𝜓</m:t>
                                </m:r>
                              </m:sub>
                            </m:sSub>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𝑖</m:t>
                                </m:r>
                              </m:e>
                              <m:sup>
                                <m:r>
                                  <a:rPr lang="en-US" b="0" i="1" smtClean="0">
                                    <a:latin typeface="Cambria Math" panose="02040503050406030204" pitchFamily="18" charset="0"/>
                                  </a:rPr>
                                  <m:t>𝑚</m:t>
                                </m:r>
                                <m:r>
                                  <a:rPr lang="en-US" b="0" i="1" smtClean="0">
                                    <a:latin typeface="Cambria Math" panose="02040503050406030204" pitchFamily="18" charset="0"/>
                                  </a:rPr>
                                  <m:t>−1</m:t>
                                </m:r>
                              </m:sup>
                            </m:sSup>
                            <m:sSub>
                              <m:sSubPr>
                                <m:ctrlPr>
                                  <a:rPr lang="en-US" b="0" i="1" smtClean="0">
                                    <a:latin typeface="Cambria Math" panose="02040503050406030204" pitchFamily="18" charset="0"/>
                                  </a:rPr>
                                </m:ctrlPr>
                              </m:sSubPr>
                              <m:e>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𝑔</m:t>
                                        </m:r>
                                      </m:e>
                                      <m:sup>
                                        <m:r>
                                          <a:rPr lang="en-US" b="0" i="1" smtClean="0">
                                            <a:latin typeface="Cambria Math" panose="02040503050406030204" pitchFamily="18" charset="0"/>
                                          </a:rPr>
                                          <m:t>𝜃</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𝑖</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𝜃</m:t>
                                            </m:r>
                                          </m:sup>
                                        </m:sSubSup>
                                      </m:e>
                                    </m:d>
                                    <m:nary>
                                      <m:naryPr>
                                        <m:chr m:val="∑"/>
                                        <m:supHide m:val="on"/>
                                        <m:ctrlPr>
                                          <a:rPr lang="en-US" b="0" i="1" smtClean="0">
                                            <a:latin typeface="Cambria Math" panose="02040503050406030204" pitchFamily="18" charset="0"/>
                                          </a:rPr>
                                        </m:ctrlPr>
                                      </m:naryPr>
                                      <m:sub>
                                        <m:r>
                                          <m:rPr>
                                            <m:brk m:alnAt="7"/>
                                          </m:rPr>
                                          <a:rPr lang="en-US" b="0" i="1" smtClean="0">
                                            <a:latin typeface="Cambria Math" panose="02040503050406030204" pitchFamily="18" charset="0"/>
                                          </a:rPr>
                                          <m:t>𝑗</m:t>
                                        </m:r>
                                      </m:sub>
                                      <m:sup/>
                                      <m:e>
                                        <m:f>
                                          <m:fPr>
                                            <m:ctrlPr>
                                              <a:rPr lang="en-US" b="0" i="1" smtClean="0">
                                                <a:latin typeface="Cambria Math" panose="02040503050406030204" pitchFamily="18" charset="0"/>
                                              </a:rPr>
                                            </m:ctrlPr>
                                          </m:fPr>
                                          <m:num>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𝑚𝑛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𝜙</m:t>
                                                            </m:r>
                                                          </m:e>
                                                          <m:sub>
                                                            <m:r>
                                                              <a:rPr lang="en-US" b="0" i="1" smtClean="0">
                                                                <a:latin typeface="Cambria Math" panose="02040503050406030204" pitchFamily="18" charset="0"/>
                                                              </a:rPr>
                                                              <m:t>𝑗</m:t>
                                                            </m:r>
                                                          </m:sub>
                                                        </m:sSub>
                                                        <m:r>
                                                          <a:rPr lang="en-US" b="0" i="1" smtClean="0">
                                                            <a:latin typeface="Cambria Math" panose="02040503050406030204" pitchFamily="18" charset="0"/>
                                                          </a:rPr>
                                                          <m:t>−</m:t>
                                                        </m:r>
                                                        <m:r>
                                                          <a:rPr lang="en-US" b="0" i="1" smtClean="0">
                                                            <a:latin typeface="Cambria Math" panose="02040503050406030204" pitchFamily="18" charset="0"/>
                                                          </a:rPr>
                                                          <m:t>𝜃</m:t>
                                                        </m:r>
                                                      </m:e>
                                                    </m:d>
                                                  </m:e>
                                                </m:d>
                                              </m:e>
                                            </m:func>
                                          </m:num>
                                          <m:den>
                                            <m:r>
                                              <a:rPr lang="en-US" b="0" i="1" smtClean="0">
                                                <a:latin typeface="Cambria Math" panose="02040503050406030204" pitchFamily="18" charset="0"/>
                                              </a:rPr>
                                              <m:t>1+</m:t>
                                            </m:r>
                                            <m:r>
                                              <a:rPr lang="en-US" b="0" i="1" smtClean="0">
                                                <a:latin typeface="Cambria Math" panose="02040503050406030204" pitchFamily="18" charset="0"/>
                                              </a:rPr>
                                              <m:t>𝑖</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𝜃</m:t>
                                                </m:r>
                                              </m:sup>
                                            </m:sSubSup>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𝑗</m:t>
                                                </m:r>
                                              </m:sub>
                                            </m:sSub>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𝜙</m:t>
                                                            </m:r>
                                                          </m:e>
                                                          <m:sub>
                                                            <m:r>
                                                              <a:rPr lang="en-US" b="0" i="1" smtClean="0">
                                                                <a:latin typeface="Cambria Math" panose="02040503050406030204" pitchFamily="18" charset="0"/>
                                                              </a:rPr>
                                                              <m:t>𝑗</m:t>
                                                            </m:r>
                                                          </m:sub>
                                                        </m:sSub>
                                                        <m:r>
                                                          <a:rPr lang="en-US" b="0" i="1" smtClean="0">
                                                            <a:latin typeface="Cambria Math" panose="02040503050406030204" pitchFamily="18" charset="0"/>
                                                          </a:rPr>
                                                          <m:t>−</m:t>
                                                        </m:r>
                                                        <m:r>
                                                          <a:rPr lang="en-US" b="0" i="1" smtClean="0">
                                                            <a:latin typeface="Cambria Math" panose="02040503050406030204" pitchFamily="18" charset="0"/>
                                                          </a:rPr>
                                                          <m:t>𝜃</m:t>
                                                        </m:r>
                                                      </m:e>
                                                    </m:d>
                                                  </m:e>
                                                </m:d>
                                              </m:e>
                                            </m:func>
                                          </m:den>
                                        </m:f>
                                      </m:e>
                                    </m:nary>
                                  </m:e>
                                </m:d>
                              </m:e>
                              <m:sub>
                                <m:r>
                                  <a:rPr lang="en-US" b="0" i="1" smtClean="0">
                                    <a:latin typeface="Cambria Math" panose="02040503050406030204" pitchFamily="18" charset="0"/>
                                  </a:rPr>
                                  <m:t>𝑒𝑣𝑒𝑛𝑡𝑠</m:t>
                                </m:r>
                              </m:sub>
                            </m:sSub>
                          </m:den>
                        </m:f>
                      </m:e>
                    </m:d>
                  </m:oMath>
                </a14:m>
                <a:endParaRPr lang="en-US" dirty="0">
                  <a:latin typeface="Helvetica" pitchFamily="2" charset="0"/>
                </a:endParaRPr>
              </a:p>
            </p:txBody>
          </p:sp>
        </mc:Choice>
        <mc:Fallback>
          <p:sp>
            <p:nvSpPr>
              <p:cNvPr id="3" name="Content Placeholder 2">
                <a:extLst>
                  <a:ext uri="{FF2B5EF4-FFF2-40B4-BE49-F238E27FC236}">
                    <a16:creationId xmlns:a16="http://schemas.microsoft.com/office/drawing/2014/main" id="{443E7CC6-C0AF-7D7A-44C1-D32316756909}"/>
                  </a:ext>
                </a:extLst>
              </p:cNvPr>
              <p:cNvSpPr>
                <a:spLocks noGrp="1" noRot="1" noChangeAspect="1" noMove="1" noResize="1" noEditPoints="1" noAdjustHandles="1" noChangeArrowheads="1" noChangeShapeType="1" noTextEdit="1"/>
              </p:cNvSpPr>
              <p:nvPr>
                <p:ph idx="1"/>
              </p:nvPr>
            </p:nvSpPr>
            <p:spPr>
              <a:xfrm>
                <a:off x="838200" y="1825624"/>
                <a:ext cx="10515600" cy="4867783"/>
              </a:xfrm>
              <a:blipFill>
                <a:blip r:embed="rId2"/>
                <a:stretch>
                  <a:fillRect l="-1086" t="-2078"/>
                </a:stretch>
              </a:blipFill>
            </p:spPr>
            <p:txBody>
              <a:bodyPr/>
              <a:lstStyle/>
              <a:p>
                <a:r>
                  <a:rPr lang="en-US">
                    <a:noFill/>
                  </a:rPr>
                  <a:t> </a:t>
                </a:r>
              </a:p>
            </p:txBody>
          </p:sp>
        </mc:Fallback>
      </mc:AlternateContent>
      <p:pic>
        <p:nvPicPr>
          <p:cNvPr id="4" name="Picture 3" descr="A green ball with black background&#10;&#10;Description automatically generated">
            <a:extLst>
              <a:ext uri="{FF2B5EF4-FFF2-40B4-BE49-F238E27FC236}">
                <a16:creationId xmlns:a16="http://schemas.microsoft.com/office/drawing/2014/main" id="{FF834071-9115-D645-6386-E44AEB6EF448}"/>
              </a:ext>
            </a:extLst>
          </p:cNvPr>
          <p:cNvPicPr>
            <a:picLocks noChangeAspect="1"/>
          </p:cNvPicPr>
          <p:nvPr/>
        </p:nvPicPr>
        <p:blipFill rotWithShape="1">
          <a:blip r:embed="rId3"/>
          <a:srcRect l="71300"/>
          <a:stretch/>
        </p:blipFill>
        <p:spPr>
          <a:xfrm>
            <a:off x="11623431" y="1411996"/>
            <a:ext cx="1246665" cy="1370892"/>
          </a:xfrm>
          <a:prstGeom prst="rect">
            <a:avLst/>
          </a:prstGeom>
        </p:spPr>
      </p:pic>
      <p:pic>
        <p:nvPicPr>
          <p:cNvPr id="5" name="Picture 4" descr="A green ball with black background&#10;&#10;Description automatically generated">
            <a:extLst>
              <a:ext uri="{FF2B5EF4-FFF2-40B4-BE49-F238E27FC236}">
                <a16:creationId xmlns:a16="http://schemas.microsoft.com/office/drawing/2014/main" id="{74B806AC-5498-60FD-60A3-45BA9E2FBD87}"/>
              </a:ext>
            </a:extLst>
          </p:cNvPr>
          <p:cNvPicPr>
            <a:picLocks noChangeAspect="1"/>
          </p:cNvPicPr>
          <p:nvPr/>
        </p:nvPicPr>
        <p:blipFill rotWithShape="1">
          <a:blip r:embed="rId3"/>
          <a:srcRect l="35650" r="35650"/>
          <a:stretch/>
        </p:blipFill>
        <p:spPr>
          <a:xfrm>
            <a:off x="11068428" y="2143369"/>
            <a:ext cx="1616882" cy="1778000"/>
          </a:xfrm>
          <a:prstGeom prst="rect">
            <a:avLst/>
          </a:prstGeom>
        </p:spPr>
      </p:pic>
      <p:pic>
        <p:nvPicPr>
          <p:cNvPr id="6" name="Picture 5" descr="A green ball with black background&#10;&#10;Description automatically generated">
            <a:extLst>
              <a:ext uri="{FF2B5EF4-FFF2-40B4-BE49-F238E27FC236}">
                <a16:creationId xmlns:a16="http://schemas.microsoft.com/office/drawing/2014/main" id="{8EFCB13C-DF0F-F814-7CD0-9A0612EA3F0C}"/>
              </a:ext>
            </a:extLst>
          </p:cNvPr>
          <p:cNvPicPr>
            <a:picLocks noChangeAspect="1"/>
          </p:cNvPicPr>
          <p:nvPr/>
        </p:nvPicPr>
        <p:blipFill rotWithShape="1">
          <a:blip r:embed="rId3"/>
          <a:srcRect r="71300"/>
          <a:stretch/>
        </p:blipFill>
        <p:spPr>
          <a:xfrm>
            <a:off x="-794239" y="5664436"/>
            <a:ext cx="1986455" cy="2184400"/>
          </a:xfrm>
          <a:prstGeom prst="rect">
            <a:avLst/>
          </a:prstGeom>
        </p:spPr>
      </p:pic>
    </p:spTree>
    <p:extLst>
      <p:ext uri="{BB962C8B-B14F-4D97-AF65-F5344CB8AC3E}">
        <p14:creationId xmlns:p14="http://schemas.microsoft.com/office/powerpoint/2010/main" val="4248965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D7A19-395A-CBE2-186E-BBFB02386250}"/>
              </a:ext>
            </a:extLst>
          </p:cNvPr>
          <p:cNvSpPr>
            <a:spLocks noGrp="1"/>
          </p:cNvSpPr>
          <p:nvPr>
            <p:ph type="title"/>
          </p:nvPr>
        </p:nvSpPr>
        <p:spPr/>
        <p:txBody>
          <a:bodyPr/>
          <a:lstStyle/>
          <a:p>
            <a:r>
              <a:rPr lang="en-US" dirty="0">
                <a:latin typeface="Helvetica" pitchFamily="2" charset="0"/>
              </a:rPr>
              <a:t>Event-Based Systematics </a:t>
            </a:r>
          </a:p>
        </p:txBody>
      </p:sp>
      <p:sp>
        <p:nvSpPr>
          <p:cNvPr id="6" name="Google Shape;56;p13">
            <a:extLst>
              <a:ext uri="{FF2B5EF4-FFF2-40B4-BE49-F238E27FC236}">
                <a16:creationId xmlns:a16="http://schemas.microsoft.com/office/drawing/2014/main" id="{250539B4-7C85-B3FD-694B-39879D5978D9}"/>
              </a:ext>
            </a:extLst>
          </p:cNvPr>
          <p:cNvSpPr txBox="1"/>
          <p:nvPr/>
        </p:nvSpPr>
        <p:spPr>
          <a:xfrm>
            <a:off x="149385" y="1841585"/>
            <a:ext cx="7573699" cy="3841021"/>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rgbClr val="0B5394"/>
              </a:buClr>
              <a:buSzPts val="1400"/>
              <a:buFont typeface="Arial" panose="020B0604020202020204" pitchFamily="34" charset="0"/>
              <a:buChar char="•"/>
            </a:pPr>
            <a:r>
              <a:rPr lang="en" sz="2400" dirty="0">
                <a:solidFill>
                  <a:srgbClr val="0B5394"/>
                </a:solidFill>
                <a:latin typeface="Helvetica" pitchFamily="2" charset="0"/>
                <a:ea typeface="Old Standard TT"/>
                <a:cs typeface="Old Standard TT"/>
                <a:sym typeface="Old Standard TT"/>
              </a:rPr>
              <a:t>Different hadrons can have different </a:t>
            </a:r>
            <a:r>
              <a:rPr lang="en" sz="2400" dirty="0" err="1">
                <a:solidFill>
                  <a:srgbClr val="0B5394"/>
                </a:solidFill>
                <a:latin typeface="Helvetica" pitchFamily="2" charset="0"/>
                <a:ea typeface="Old Standard TT"/>
                <a:cs typeface="Old Standard TT"/>
                <a:sym typeface="Old Standard TT"/>
              </a:rPr>
              <a:t>v</a:t>
            </a:r>
            <a:r>
              <a:rPr lang="en" sz="2400" baseline="-25000" dirty="0" err="1">
                <a:solidFill>
                  <a:srgbClr val="0B5394"/>
                </a:solidFill>
                <a:latin typeface="Helvetica" pitchFamily="2" charset="0"/>
                <a:ea typeface="Old Standard TT"/>
                <a:cs typeface="Old Standard TT"/>
                <a:sym typeface="Old Standard TT"/>
              </a:rPr>
              <a:t>n</a:t>
            </a:r>
            <a:r>
              <a:rPr lang="en" sz="2400" dirty="0">
                <a:solidFill>
                  <a:srgbClr val="0B5394"/>
                </a:solidFill>
                <a:latin typeface="Helvetica" pitchFamily="2" charset="0"/>
                <a:ea typeface="Old Standard TT"/>
                <a:cs typeface="Old Standard TT"/>
                <a:sym typeface="Old Standard TT"/>
              </a:rPr>
              <a:t> values and tracking efficiency affecting the unidentified, charged-particle results.</a:t>
            </a:r>
            <a:endParaRPr sz="2400" dirty="0">
              <a:solidFill>
                <a:srgbClr val="0B5394"/>
              </a:solidFill>
              <a:latin typeface="Helvetica" pitchFamily="2" charset="0"/>
              <a:ea typeface="Old Standard TT"/>
              <a:cs typeface="Old Standard TT"/>
              <a:sym typeface="Old Standard TT"/>
            </a:endParaRPr>
          </a:p>
          <a:p>
            <a:pPr marL="457200" lvl="0" indent="-317500" algn="just" rtl="0">
              <a:lnSpc>
                <a:spcPct val="115000"/>
              </a:lnSpc>
              <a:spcBef>
                <a:spcPts val="0"/>
              </a:spcBef>
              <a:spcAft>
                <a:spcPts val="0"/>
              </a:spcAft>
              <a:buClr>
                <a:srgbClr val="0B5394"/>
              </a:buClr>
              <a:buSzPts val="1400"/>
              <a:buFont typeface="Arial" panose="020B0604020202020204" pitchFamily="34" charset="0"/>
              <a:buChar char="•"/>
            </a:pPr>
            <a:r>
              <a:rPr lang="en" sz="2400" dirty="0" err="1">
                <a:solidFill>
                  <a:srgbClr val="0B5394"/>
                </a:solidFill>
                <a:latin typeface="Helvetica" pitchFamily="2" charset="0"/>
                <a:ea typeface="Old Standard TT"/>
                <a:cs typeface="Old Standard TT"/>
                <a:sym typeface="Old Standard TT"/>
              </a:rPr>
              <a:t>v</a:t>
            </a:r>
            <a:r>
              <a:rPr lang="en" sz="2400" baseline="-25000" dirty="0" err="1">
                <a:solidFill>
                  <a:srgbClr val="0B5394"/>
                </a:solidFill>
                <a:latin typeface="Helvetica" pitchFamily="2" charset="0"/>
                <a:ea typeface="Old Standard TT"/>
                <a:cs typeface="Old Standard TT"/>
                <a:sym typeface="Old Standard TT"/>
              </a:rPr>
              <a:t>n</a:t>
            </a:r>
            <a:r>
              <a:rPr lang="en" sz="2400" baseline="-25000" dirty="0">
                <a:solidFill>
                  <a:srgbClr val="0B5394"/>
                </a:solidFill>
                <a:latin typeface="Helvetica" pitchFamily="2" charset="0"/>
                <a:ea typeface="Old Standard TT"/>
                <a:cs typeface="Old Standard TT"/>
                <a:sym typeface="Old Standard TT"/>
              </a:rPr>
              <a:t>  </a:t>
            </a:r>
            <a:r>
              <a:rPr lang="en" sz="2400" dirty="0">
                <a:solidFill>
                  <a:srgbClr val="0B5394"/>
                </a:solidFill>
                <a:latin typeface="Helvetica" pitchFamily="2" charset="0"/>
                <a:ea typeface="Old Standard TT"/>
                <a:cs typeface="Old Standard TT"/>
                <a:sym typeface="Old Standard TT"/>
              </a:rPr>
              <a:t>sensitivity to centrality calibration by trigger efficiency  scale ±3%.</a:t>
            </a:r>
            <a:endParaRPr sz="2400" dirty="0">
              <a:solidFill>
                <a:srgbClr val="0B5394"/>
              </a:solidFill>
              <a:latin typeface="Helvetica" pitchFamily="2" charset="0"/>
              <a:ea typeface="Old Standard TT"/>
              <a:cs typeface="Old Standard TT"/>
              <a:sym typeface="Old Standard TT"/>
            </a:endParaRPr>
          </a:p>
          <a:p>
            <a:pPr marL="457200" lvl="0" indent="-317500" rtl="0">
              <a:lnSpc>
                <a:spcPct val="115000"/>
              </a:lnSpc>
              <a:spcBef>
                <a:spcPts val="0"/>
              </a:spcBef>
              <a:spcAft>
                <a:spcPts val="0"/>
              </a:spcAft>
              <a:buClr>
                <a:srgbClr val="980000"/>
              </a:buClr>
              <a:buSzPts val="1400"/>
              <a:buFont typeface="Arial" panose="020B0604020202020204" pitchFamily="34" charset="0"/>
              <a:buChar char="•"/>
            </a:pPr>
            <a:r>
              <a:rPr lang="en" sz="2400" dirty="0">
                <a:solidFill>
                  <a:srgbClr val="980000"/>
                </a:solidFill>
                <a:latin typeface="Helvetica" pitchFamily="2" charset="0"/>
                <a:ea typeface="Old Standard TT"/>
                <a:cs typeface="Old Standard TT"/>
                <a:sym typeface="Old Standard TT"/>
              </a:rPr>
              <a:t>HF+ and HF− resolution difference correction. (Significant in high order)</a:t>
            </a:r>
          </a:p>
          <a:p>
            <a:pPr marL="457200" lvl="0" indent="-317500" rtl="0">
              <a:lnSpc>
                <a:spcPct val="115000"/>
              </a:lnSpc>
              <a:spcBef>
                <a:spcPts val="0"/>
              </a:spcBef>
              <a:spcAft>
                <a:spcPts val="0"/>
              </a:spcAft>
              <a:buClr>
                <a:srgbClr val="980000"/>
              </a:buClr>
              <a:buSzPts val="1400"/>
              <a:buFont typeface="Arial" panose="020B0604020202020204" pitchFamily="34" charset="0"/>
              <a:buChar char="•"/>
            </a:pPr>
            <a:r>
              <a:rPr lang="en" sz="2400" dirty="0">
                <a:solidFill>
                  <a:srgbClr val="38761D"/>
                </a:solidFill>
                <a:latin typeface="Helvetica" pitchFamily="2" charset="0"/>
                <a:ea typeface="Old Standard TT"/>
                <a:cs typeface="Old Standard TT"/>
                <a:sym typeface="Old Standard TT"/>
              </a:rPr>
              <a:t>Various track quality requirements (pointing back to vertex, goodness-of-fit…). </a:t>
            </a:r>
            <a:endParaRPr sz="2400" dirty="0">
              <a:solidFill>
                <a:srgbClr val="38761D"/>
              </a:solidFill>
              <a:latin typeface="Helvetica" pitchFamily="2" charset="0"/>
              <a:ea typeface="Old Standard TT"/>
              <a:cs typeface="Old Standard TT"/>
              <a:sym typeface="Old Standard TT"/>
            </a:endParaRPr>
          </a:p>
        </p:txBody>
      </p:sp>
      <p:pic>
        <p:nvPicPr>
          <p:cNvPr id="5" name="Google Shape;55;p13">
            <a:extLst>
              <a:ext uri="{FF2B5EF4-FFF2-40B4-BE49-F238E27FC236}">
                <a16:creationId xmlns:a16="http://schemas.microsoft.com/office/drawing/2014/main" id="{9B545367-6511-2FB8-9B99-0E2B1C067B9B}"/>
              </a:ext>
            </a:extLst>
          </p:cNvPr>
          <p:cNvPicPr preferRelativeResize="0"/>
          <p:nvPr/>
        </p:nvPicPr>
        <p:blipFill>
          <a:blip r:embed="rId2">
            <a:alphaModFix/>
          </a:blip>
          <a:stretch>
            <a:fillRect/>
          </a:stretch>
        </p:blipFill>
        <p:spPr>
          <a:xfrm>
            <a:off x="8080608" y="1027906"/>
            <a:ext cx="3588201" cy="4213099"/>
          </a:xfrm>
          <a:prstGeom prst="rect">
            <a:avLst/>
          </a:prstGeom>
          <a:noFill/>
          <a:ln>
            <a:noFill/>
          </a:ln>
        </p:spPr>
      </p:pic>
      <p:sp>
        <p:nvSpPr>
          <p:cNvPr id="7" name="Google Shape;57;p13">
            <a:extLst>
              <a:ext uri="{FF2B5EF4-FFF2-40B4-BE49-F238E27FC236}">
                <a16:creationId xmlns:a16="http://schemas.microsoft.com/office/drawing/2014/main" id="{D8ACB94B-505E-3604-D54D-4F81FADACDE0}"/>
              </a:ext>
            </a:extLst>
          </p:cNvPr>
          <p:cNvSpPr/>
          <p:nvPr/>
        </p:nvSpPr>
        <p:spPr>
          <a:xfrm>
            <a:off x="8035883" y="2209356"/>
            <a:ext cx="3588300" cy="612300"/>
          </a:xfrm>
          <a:prstGeom prst="rect">
            <a:avLst/>
          </a:prstGeom>
          <a:noFill/>
          <a:ln w="38100" cap="flat" cmpd="sng">
            <a:solidFill>
              <a:srgbClr val="0070C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Helvetica" pitchFamily="2" charset="0"/>
            </a:endParaRPr>
          </a:p>
        </p:txBody>
      </p:sp>
      <p:sp>
        <p:nvSpPr>
          <p:cNvPr id="10" name="Google Shape;60;p13">
            <a:extLst>
              <a:ext uri="{FF2B5EF4-FFF2-40B4-BE49-F238E27FC236}">
                <a16:creationId xmlns:a16="http://schemas.microsoft.com/office/drawing/2014/main" id="{28910C38-D6CA-53CE-1CD1-E719A7CF7E90}"/>
              </a:ext>
            </a:extLst>
          </p:cNvPr>
          <p:cNvSpPr/>
          <p:nvPr/>
        </p:nvSpPr>
        <p:spPr>
          <a:xfrm>
            <a:off x="8036608" y="2836081"/>
            <a:ext cx="3632100" cy="3315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Helvetica" pitchFamily="2" charset="0"/>
            </a:endParaRPr>
          </a:p>
        </p:txBody>
      </p:sp>
      <p:sp>
        <p:nvSpPr>
          <p:cNvPr id="13" name="Google Shape;63;p13">
            <a:extLst>
              <a:ext uri="{FF2B5EF4-FFF2-40B4-BE49-F238E27FC236}">
                <a16:creationId xmlns:a16="http://schemas.microsoft.com/office/drawing/2014/main" id="{867030B9-7C4D-04B2-5BD9-F26EE2236587}"/>
              </a:ext>
            </a:extLst>
          </p:cNvPr>
          <p:cNvSpPr/>
          <p:nvPr/>
        </p:nvSpPr>
        <p:spPr>
          <a:xfrm>
            <a:off x="8043808" y="3181856"/>
            <a:ext cx="3632100" cy="1944900"/>
          </a:xfrm>
          <a:prstGeom prst="rect">
            <a:avLst/>
          </a:prstGeom>
          <a:noFill/>
          <a:ln w="38100" cap="flat" cmpd="sng">
            <a:solidFill>
              <a:schemeClr val="accent6">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Helvetica" pitchFamily="2" charset="0"/>
            </a:endParaRPr>
          </a:p>
        </p:txBody>
      </p:sp>
      <p:pic>
        <p:nvPicPr>
          <p:cNvPr id="17" name="Picture 16" descr="A green ball with black background&#10;&#10;Description automatically generated">
            <a:extLst>
              <a:ext uri="{FF2B5EF4-FFF2-40B4-BE49-F238E27FC236}">
                <a16:creationId xmlns:a16="http://schemas.microsoft.com/office/drawing/2014/main" id="{7CF9C8C4-26A2-961B-B433-83C66F1543D8}"/>
              </a:ext>
            </a:extLst>
          </p:cNvPr>
          <p:cNvPicPr>
            <a:picLocks noChangeAspect="1"/>
          </p:cNvPicPr>
          <p:nvPr/>
        </p:nvPicPr>
        <p:blipFill rotWithShape="1">
          <a:blip r:embed="rId3"/>
          <a:srcRect l="71300"/>
          <a:stretch/>
        </p:blipFill>
        <p:spPr>
          <a:xfrm>
            <a:off x="11202807" y="6363734"/>
            <a:ext cx="1246665" cy="1370892"/>
          </a:xfrm>
          <a:prstGeom prst="rect">
            <a:avLst/>
          </a:prstGeom>
        </p:spPr>
      </p:pic>
      <p:pic>
        <p:nvPicPr>
          <p:cNvPr id="18" name="Picture 17" descr="A green ball with black background&#10;&#10;Description automatically generated">
            <a:extLst>
              <a:ext uri="{FF2B5EF4-FFF2-40B4-BE49-F238E27FC236}">
                <a16:creationId xmlns:a16="http://schemas.microsoft.com/office/drawing/2014/main" id="{13B074EA-79C5-04F7-10F8-1166F074990D}"/>
              </a:ext>
            </a:extLst>
          </p:cNvPr>
          <p:cNvPicPr>
            <a:picLocks noChangeAspect="1"/>
          </p:cNvPicPr>
          <p:nvPr/>
        </p:nvPicPr>
        <p:blipFill rotWithShape="1">
          <a:blip r:embed="rId3"/>
          <a:srcRect l="35650" r="35650"/>
          <a:stretch/>
        </p:blipFill>
        <p:spPr>
          <a:xfrm>
            <a:off x="4804788" y="6224252"/>
            <a:ext cx="1616882" cy="1778000"/>
          </a:xfrm>
          <a:prstGeom prst="rect">
            <a:avLst/>
          </a:prstGeom>
        </p:spPr>
      </p:pic>
      <p:pic>
        <p:nvPicPr>
          <p:cNvPr id="19" name="Picture 18" descr="A green ball with black background&#10;&#10;Description automatically generated">
            <a:extLst>
              <a:ext uri="{FF2B5EF4-FFF2-40B4-BE49-F238E27FC236}">
                <a16:creationId xmlns:a16="http://schemas.microsoft.com/office/drawing/2014/main" id="{3F7AF029-6AB7-72DC-A570-A27990E2378C}"/>
              </a:ext>
            </a:extLst>
          </p:cNvPr>
          <p:cNvPicPr>
            <a:picLocks noChangeAspect="1"/>
          </p:cNvPicPr>
          <p:nvPr/>
        </p:nvPicPr>
        <p:blipFill rotWithShape="1">
          <a:blip r:embed="rId3"/>
          <a:srcRect r="71300"/>
          <a:stretch/>
        </p:blipFill>
        <p:spPr>
          <a:xfrm>
            <a:off x="-913111" y="6021052"/>
            <a:ext cx="1986455" cy="2184400"/>
          </a:xfrm>
          <a:prstGeom prst="rect">
            <a:avLst/>
          </a:prstGeom>
        </p:spPr>
      </p:pic>
    </p:spTree>
    <p:extLst>
      <p:ext uri="{BB962C8B-B14F-4D97-AF65-F5344CB8AC3E}">
        <p14:creationId xmlns:p14="http://schemas.microsoft.com/office/powerpoint/2010/main" val="12660201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F5FCE-2EC9-8125-0BA2-D92807C92CAC}"/>
              </a:ext>
            </a:extLst>
          </p:cNvPr>
          <p:cNvSpPr>
            <a:spLocks noGrp="1"/>
          </p:cNvSpPr>
          <p:nvPr>
            <p:ph type="title"/>
          </p:nvPr>
        </p:nvSpPr>
        <p:spPr/>
        <p:txBody>
          <a:bodyPr/>
          <a:lstStyle/>
          <a:p>
            <a:r>
              <a:rPr lang="en-US" dirty="0">
                <a:latin typeface="Helvetica" pitchFamily="2" charset="0"/>
              </a:rPr>
              <a:t>Cumulant and LYZ Systematics</a:t>
            </a:r>
          </a:p>
        </p:txBody>
      </p:sp>
      <p:grpSp>
        <p:nvGrpSpPr>
          <p:cNvPr id="9" name="Group 8">
            <a:extLst>
              <a:ext uri="{FF2B5EF4-FFF2-40B4-BE49-F238E27FC236}">
                <a16:creationId xmlns:a16="http://schemas.microsoft.com/office/drawing/2014/main" id="{AAFCB3C9-952F-CA4C-77A7-251B473B2F51}"/>
              </a:ext>
            </a:extLst>
          </p:cNvPr>
          <p:cNvGrpSpPr/>
          <p:nvPr/>
        </p:nvGrpSpPr>
        <p:grpSpPr>
          <a:xfrm>
            <a:off x="2894076" y="1681750"/>
            <a:ext cx="6706748" cy="4231075"/>
            <a:chOff x="4176377" y="1504800"/>
            <a:chExt cx="6706748" cy="4231075"/>
          </a:xfrm>
        </p:grpSpPr>
        <p:pic>
          <p:nvPicPr>
            <p:cNvPr id="4" name="Google Shape;70;p14">
              <a:extLst>
                <a:ext uri="{FF2B5EF4-FFF2-40B4-BE49-F238E27FC236}">
                  <a16:creationId xmlns:a16="http://schemas.microsoft.com/office/drawing/2014/main" id="{15FDACF6-6F37-A8A7-0147-943CB59A62E9}"/>
                </a:ext>
              </a:extLst>
            </p:cNvPr>
            <p:cNvPicPr preferRelativeResize="0"/>
            <p:nvPr/>
          </p:nvPicPr>
          <p:blipFill>
            <a:blip r:embed="rId2">
              <a:alphaModFix/>
            </a:blip>
            <a:stretch>
              <a:fillRect/>
            </a:stretch>
          </p:blipFill>
          <p:spPr>
            <a:xfrm>
              <a:off x="4176377" y="1585375"/>
              <a:ext cx="3393123" cy="4150500"/>
            </a:xfrm>
            <a:prstGeom prst="rect">
              <a:avLst/>
            </a:prstGeom>
            <a:noFill/>
            <a:ln>
              <a:noFill/>
            </a:ln>
          </p:spPr>
        </p:pic>
        <p:pic>
          <p:nvPicPr>
            <p:cNvPr id="5" name="Google Shape;71;p14">
              <a:extLst>
                <a:ext uri="{FF2B5EF4-FFF2-40B4-BE49-F238E27FC236}">
                  <a16:creationId xmlns:a16="http://schemas.microsoft.com/office/drawing/2014/main" id="{2D399749-05F6-50D8-AAE0-49543AB935A9}"/>
                </a:ext>
              </a:extLst>
            </p:cNvPr>
            <p:cNvPicPr preferRelativeResize="0"/>
            <p:nvPr/>
          </p:nvPicPr>
          <p:blipFill>
            <a:blip r:embed="rId3">
              <a:alphaModFix/>
            </a:blip>
            <a:stretch>
              <a:fillRect/>
            </a:stretch>
          </p:blipFill>
          <p:spPr>
            <a:xfrm>
              <a:off x="7561257" y="1504800"/>
              <a:ext cx="3321868" cy="3848400"/>
            </a:xfrm>
            <a:prstGeom prst="rect">
              <a:avLst/>
            </a:prstGeom>
            <a:noFill/>
            <a:ln>
              <a:noFill/>
            </a:ln>
          </p:spPr>
        </p:pic>
        <p:sp>
          <p:nvSpPr>
            <p:cNvPr id="6" name="Google Shape;72;p14">
              <a:extLst>
                <a:ext uri="{FF2B5EF4-FFF2-40B4-BE49-F238E27FC236}">
                  <a16:creationId xmlns:a16="http://schemas.microsoft.com/office/drawing/2014/main" id="{9E70BF40-1346-E387-8DF1-1F3060227A85}"/>
                </a:ext>
              </a:extLst>
            </p:cNvPr>
            <p:cNvSpPr/>
            <p:nvPr/>
          </p:nvSpPr>
          <p:spPr>
            <a:xfrm>
              <a:off x="4176377" y="3331975"/>
              <a:ext cx="6630498" cy="495332"/>
            </a:xfrm>
            <a:prstGeom prst="rect">
              <a:avLst/>
            </a:prstGeom>
            <a:noFill/>
            <a:ln w="381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Helvetica" pitchFamily="2" charset="0"/>
              </a:endParaRPr>
            </a:p>
          </p:txBody>
        </p:sp>
      </p:grpSp>
      <mc:AlternateContent xmlns:mc="http://schemas.openxmlformats.org/markup-compatibility/2006">
        <mc:Choice xmlns:a14="http://schemas.microsoft.com/office/drawing/2010/main" Requires="a14">
          <p:sp>
            <p:nvSpPr>
              <p:cNvPr id="7" name="Google Shape;73;p14">
                <a:extLst>
                  <a:ext uri="{FF2B5EF4-FFF2-40B4-BE49-F238E27FC236}">
                    <a16:creationId xmlns:a16="http://schemas.microsoft.com/office/drawing/2014/main" id="{16B6DC4D-7DC9-B538-8DD1-83729BFD7944}"/>
                  </a:ext>
                </a:extLst>
              </p:cNvPr>
              <p:cNvSpPr txBox="1"/>
              <p:nvPr/>
            </p:nvSpPr>
            <p:spPr>
              <a:xfrm>
                <a:off x="1742925" y="5912825"/>
                <a:ext cx="8932800" cy="7386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latin typeface="Helvetica" pitchFamily="2" charset="0"/>
                    <a:ea typeface="Old Standard TT"/>
                    <a:cs typeface="Old Standard TT"/>
                    <a:sym typeface="Old Standard TT"/>
                  </a:rPr>
                  <a:t>Different </a:t>
                </a:r>
                <a14:m>
                  <m:oMath xmlns:m="http://schemas.openxmlformats.org/officeDocument/2006/math">
                    <m:sSub>
                      <m:sSubPr>
                        <m:ctrlPr>
                          <a:rPr lang="en-US" b="0" i="1" smtClean="0">
                            <a:latin typeface="Cambria Math" panose="02040503050406030204" pitchFamily="18" charset="0"/>
                            <a:ea typeface="Old Standard TT"/>
                            <a:cs typeface="Old Standard TT"/>
                            <a:sym typeface="Old Standard TT"/>
                          </a:rPr>
                        </m:ctrlPr>
                      </m:sSubPr>
                      <m:e>
                        <m:r>
                          <a:rPr lang="en-US" b="0" i="1" smtClean="0">
                            <a:latin typeface="Cambria Math" panose="02040503050406030204" pitchFamily="18" charset="0"/>
                            <a:ea typeface="Old Standard TT"/>
                            <a:cs typeface="Old Standard TT"/>
                            <a:sym typeface="Old Standard TT"/>
                          </a:rPr>
                          <m:t>𝑟</m:t>
                        </m:r>
                      </m:e>
                      <m:sub>
                        <m:r>
                          <a:rPr lang="en-US" b="0" i="1" smtClean="0">
                            <a:latin typeface="Cambria Math" panose="02040503050406030204" pitchFamily="18" charset="0"/>
                            <a:ea typeface="Old Standard TT"/>
                            <a:cs typeface="Old Standard TT"/>
                            <a:sym typeface="Old Standard TT"/>
                          </a:rPr>
                          <m:t>0</m:t>
                        </m:r>
                      </m:sub>
                    </m:sSub>
                  </m:oMath>
                </a14:m>
                <a:r>
                  <a:rPr lang="en" dirty="0">
                    <a:latin typeface="Helvetica" pitchFamily="2" charset="0"/>
                    <a:ea typeface="Old Standard TT"/>
                    <a:cs typeface="Old Standard TT"/>
                    <a:sym typeface="Old Standard TT"/>
                  </a:rPr>
                  <a:t> parameter</a:t>
                </a:r>
              </a:p>
              <a:p>
                <a:pPr marL="0" lvl="0" indent="0" algn="l" rtl="0">
                  <a:spcBef>
                    <a:spcPts val="0"/>
                  </a:spcBef>
                  <a:spcAft>
                    <a:spcPts val="0"/>
                  </a:spcAft>
                  <a:buNone/>
                </a:pPr>
                <a:r>
                  <a:rPr lang="en" dirty="0">
                    <a:latin typeface="Helvetica" pitchFamily="2" charset="0"/>
                    <a:ea typeface="Old Standard TT"/>
                    <a:cs typeface="Old Standard TT"/>
                    <a:sym typeface="Old Standard TT"/>
                  </a:rPr>
                  <a:t>results with and without the selection of 80% of the mean multiplicity.</a:t>
                </a:r>
                <a:endParaRPr dirty="0">
                  <a:latin typeface="Helvetica" pitchFamily="2" charset="0"/>
                  <a:ea typeface="Old Standard TT"/>
                  <a:cs typeface="Old Standard TT"/>
                  <a:sym typeface="Old Standard TT"/>
                </a:endParaRPr>
              </a:p>
            </p:txBody>
          </p:sp>
        </mc:Choice>
        <mc:Fallback>
          <p:sp>
            <p:nvSpPr>
              <p:cNvPr id="7" name="Google Shape;73;p14">
                <a:extLst>
                  <a:ext uri="{FF2B5EF4-FFF2-40B4-BE49-F238E27FC236}">
                    <a16:creationId xmlns:a16="http://schemas.microsoft.com/office/drawing/2014/main" id="{16B6DC4D-7DC9-B538-8DD1-83729BFD7944}"/>
                  </a:ext>
                </a:extLst>
              </p:cNvPr>
              <p:cNvSpPr txBox="1">
                <a:spLocks noRot="1" noChangeAspect="1" noMove="1" noResize="1" noEditPoints="1" noAdjustHandles="1" noChangeArrowheads="1" noChangeShapeType="1" noTextEdit="1"/>
              </p:cNvSpPr>
              <p:nvPr/>
            </p:nvSpPr>
            <p:spPr>
              <a:xfrm>
                <a:off x="1742925" y="5912825"/>
                <a:ext cx="8932800" cy="738633"/>
              </a:xfrm>
              <a:prstGeom prst="rect">
                <a:avLst/>
              </a:prstGeom>
              <a:blipFill>
                <a:blip r:embed="rId4"/>
                <a:stretch>
                  <a:fillRect l="-710" b="-6780"/>
                </a:stretch>
              </a:blipFill>
              <a:ln>
                <a:noFill/>
              </a:ln>
            </p:spPr>
            <p:txBody>
              <a:bodyPr/>
              <a:lstStyle/>
              <a:p>
                <a:r>
                  <a:rPr lang="en-US">
                    <a:noFill/>
                  </a:rPr>
                  <a:t> </a:t>
                </a:r>
              </a:p>
            </p:txBody>
          </p:sp>
        </mc:Fallback>
      </mc:AlternateContent>
      <p:pic>
        <p:nvPicPr>
          <p:cNvPr id="10" name="Picture 9" descr="A green ball with black background&#10;&#10;Description automatically generated">
            <a:extLst>
              <a:ext uri="{FF2B5EF4-FFF2-40B4-BE49-F238E27FC236}">
                <a16:creationId xmlns:a16="http://schemas.microsoft.com/office/drawing/2014/main" id="{B243927A-D850-1FE9-CCDF-B2E517A5255F}"/>
              </a:ext>
            </a:extLst>
          </p:cNvPr>
          <p:cNvPicPr>
            <a:picLocks noChangeAspect="1"/>
          </p:cNvPicPr>
          <p:nvPr/>
        </p:nvPicPr>
        <p:blipFill rotWithShape="1">
          <a:blip r:embed="rId5"/>
          <a:srcRect l="71300"/>
          <a:stretch/>
        </p:blipFill>
        <p:spPr>
          <a:xfrm>
            <a:off x="11104622" y="2633365"/>
            <a:ext cx="1246665" cy="1370892"/>
          </a:xfrm>
          <a:prstGeom prst="rect">
            <a:avLst/>
          </a:prstGeom>
        </p:spPr>
      </p:pic>
      <p:pic>
        <p:nvPicPr>
          <p:cNvPr id="11" name="Picture 10" descr="A green ball with black background&#10;&#10;Description automatically generated">
            <a:extLst>
              <a:ext uri="{FF2B5EF4-FFF2-40B4-BE49-F238E27FC236}">
                <a16:creationId xmlns:a16="http://schemas.microsoft.com/office/drawing/2014/main" id="{06EA875A-EC72-C3DD-FEBD-295F698F9A74}"/>
              </a:ext>
            </a:extLst>
          </p:cNvPr>
          <p:cNvPicPr>
            <a:picLocks noChangeAspect="1"/>
          </p:cNvPicPr>
          <p:nvPr/>
        </p:nvPicPr>
        <p:blipFill rotWithShape="1">
          <a:blip r:embed="rId5"/>
          <a:srcRect l="35650" r="35650"/>
          <a:stretch/>
        </p:blipFill>
        <p:spPr>
          <a:xfrm>
            <a:off x="11623431" y="5912825"/>
            <a:ext cx="1616882" cy="1778000"/>
          </a:xfrm>
          <a:prstGeom prst="rect">
            <a:avLst/>
          </a:prstGeom>
        </p:spPr>
      </p:pic>
      <p:pic>
        <p:nvPicPr>
          <p:cNvPr id="12" name="Picture 11" descr="A green ball with black background&#10;&#10;Description automatically generated">
            <a:extLst>
              <a:ext uri="{FF2B5EF4-FFF2-40B4-BE49-F238E27FC236}">
                <a16:creationId xmlns:a16="http://schemas.microsoft.com/office/drawing/2014/main" id="{DA224BF8-BDBC-8313-CE39-559BD42AFD93}"/>
              </a:ext>
            </a:extLst>
          </p:cNvPr>
          <p:cNvPicPr>
            <a:picLocks noChangeAspect="1"/>
          </p:cNvPicPr>
          <p:nvPr/>
        </p:nvPicPr>
        <p:blipFill rotWithShape="1">
          <a:blip r:embed="rId5"/>
          <a:srcRect r="71300"/>
          <a:stretch/>
        </p:blipFill>
        <p:spPr>
          <a:xfrm>
            <a:off x="-794239" y="5664436"/>
            <a:ext cx="1986455" cy="2184400"/>
          </a:xfrm>
          <a:prstGeom prst="rect">
            <a:avLst/>
          </a:prstGeom>
        </p:spPr>
      </p:pic>
    </p:spTree>
    <p:extLst>
      <p:ext uri="{BB962C8B-B14F-4D97-AF65-F5344CB8AC3E}">
        <p14:creationId xmlns:p14="http://schemas.microsoft.com/office/powerpoint/2010/main" val="9681136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D7A19-395A-CBE2-186E-BBFB02386250}"/>
              </a:ext>
            </a:extLst>
          </p:cNvPr>
          <p:cNvSpPr>
            <a:spLocks noGrp="1"/>
          </p:cNvSpPr>
          <p:nvPr>
            <p:ph type="title"/>
          </p:nvPr>
        </p:nvSpPr>
        <p:spPr/>
        <p:txBody>
          <a:bodyPr/>
          <a:lstStyle/>
          <a:p>
            <a:r>
              <a:rPr lang="en-US" dirty="0"/>
              <a:t>Heavy Ion Model</a:t>
            </a:r>
          </a:p>
        </p:txBody>
      </p:sp>
      <p:sp>
        <p:nvSpPr>
          <p:cNvPr id="22" name="コンテンツ プレースホルダー 2">
            <a:extLst>
              <a:ext uri="{FF2B5EF4-FFF2-40B4-BE49-F238E27FC236}">
                <a16:creationId xmlns:a16="http://schemas.microsoft.com/office/drawing/2014/main" id="{F6280D40-A77C-4BFD-129C-3DDB7F015A4B}"/>
              </a:ext>
            </a:extLst>
          </p:cNvPr>
          <p:cNvSpPr>
            <a:spLocks noGrp="1"/>
          </p:cNvSpPr>
          <p:nvPr>
            <p:ph idx="1"/>
          </p:nvPr>
        </p:nvSpPr>
        <p:spPr>
          <a:xfrm>
            <a:off x="749968" y="1588485"/>
            <a:ext cx="5257800" cy="769379"/>
          </a:xfrm>
        </p:spPr>
        <p:txBody>
          <a:bodyPr>
            <a:normAutofit/>
          </a:bodyPr>
          <a:lstStyle/>
          <a:p>
            <a:r>
              <a:rPr lang="en-US" altLang="ja-JP" sz="2400" u="sng" dirty="0"/>
              <a:t>Glauber model</a:t>
            </a:r>
          </a:p>
          <a:p>
            <a:pPr marL="720000" lvl="1"/>
            <a:r>
              <a:rPr kumimoji="1" lang="en-US" altLang="ja-JP" sz="1800" dirty="0"/>
              <a:t>Collision model</a:t>
            </a:r>
            <a:endParaRPr kumimoji="1" lang="ja-JP" altLang="en-US" sz="1800" dirty="0"/>
          </a:p>
        </p:txBody>
      </p:sp>
      <p:sp>
        <p:nvSpPr>
          <p:cNvPr id="23" name="コンテンツ プレースホルダー 2">
            <a:extLst>
              <a:ext uri="{FF2B5EF4-FFF2-40B4-BE49-F238E27FC236}">
                <a16:creationId xmlns:a16="http://schemas.microsoft.com/office/drawing/2014/main" id="{77070674-C34F-6CEF-AFFF-662A90292D06}"/>
              </a:ext>
            </a:extLst>
          </p:cNvPr>
          <p:cNvSpPr txBox="1">
            <a:spLocks/>
          </p:cNvSpPr>
          <p:nvPr/>
        </p:nvSpPr>
        <p:spPr>
          <a:xfrm>
            <a:off x="6095999" y="1588485"/>
            <a:ext cx="5903495" cy="70690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u="sng" dirty="0"/>
              <a:t>Color Glass Condensate (CGC) model</a:t>
            </a:r>
          </a:p>
          <a:p>
            <a:pPr marL="720000" lvl="1"/>
            <a:r>
              <a:rPr lang="en-US" altLang="ja-JP" sz="1800" dirty="0"/>
              <a:t>Nucleus model before collision</a:t>
            </a:r>
            <a:endParaRPr lang="ja-JP" altLang="en-US" sz="1800" dirty="0"/>
          </a:p>
        </p:txBody>
      </p:sp>
      <p:pic>
        <p:nvPicPr>
          <p:cNvPr id="24" name="図 6">
            <a:extLst>
              <a:ext uri="{FF2B5EF4-FFF2-40B4-BE49-F238E27FC236}">
                <a16:creationId xmlns:a16="http://schemas.microsoft.com/office/drawing/2014/main" id="{C787ABB3-6A9F-4F85-D8F7-B77967793150}"/>
              </a:ext>
            </a:extLst>
          </p:cNvPr>
          <p:cNvPicPr>
            <a:picLocks noChangeAspect="1"/>
          </p:cNvPicPr>
          <p:nvPr/>
        </p:nvPicPr>
        <p:blipFill>
          <a:blip r:embed="rId2"/>
          <a:stretch>
            <a:fillRect/>
          </a:stretch>
        </p:blipFill>
        <p:spPr>
          <a:xfrm>
            <a:off x="582106" y="2215181"/>
            <a:ext cx="5160649" cy="2211706"/>
          </a:xfrm>
          <a:prstGeom prst="rect">
            <a:avLst/>
          </a:prstGeom>
        </p:spPr>
      </p:pic>
      <p:cxnSp>
        <p:nvCxnSpPr>
          <p:cNvPr id="25" name="直線コネクタ 8">
            <a:extLst>
              <a:ext uri="{FF2B5EF4-FFF2-40B4-BE49-F238E27FC236}">
                <a16:creationId xmlns:a16="http://schemas.microsoft.com/office/drawing/2014/main" id="{53D672FA-1AB7-5B99-5924-80CBD3693516}"/>
              </a:ext>
            </a:extLst>
          </p:cNvPr>
          <p:cNvCxnSpPr/>
          <p:nvPr/>
        </p:nvCxnSpPr>
        <p:spPr>
          <a:xfrm>
            <a:off x="6007768" y="1652013"/>
            <a:ext cx="0" cy="402656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6" name="コンテンツ プレースホルダー 2">
            <a:extLst>
              <a:ext uri="{FF2B5EF4-FFF2-40B4-BE49-F238E27FC236}">
                <a16:creationId xmlns:a16="http://schemas.microsoft.com/office/drawing/2014/main" id="{147CEFAD-ED8D-0C7E-EB4B-C3148E6BE57E}"/>
              </a:ext>
            </a:extLst>
          </p:cNvPr>
          <p:cNvSpPr txBox="1">
            <a:spLocks/>
          </p:cNvSpPr>
          <p:nvPr/>
        </p:nvSpPr>
        <p:spPr>
          <a:xfrm>
            <a:off x="749968" y="4483549"/>
            <a:ext cx="5257800" cy="16983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82800"/>
            <a:r>
              <a:rPr lang="en-US" altLang="ja-JP" sz="1800" dirty="0"/>
              <a:t> the nucleus-nucleus interaction in terms of elementary nucleon-nucleon interaction</a:t>
            </a:r>
          </a:p>
          <a:p>
            <a:pPr marL="82800"/>
            <a:r>
              <a:rPr lang="en-US" altLang="ja-JP" sz="1800" dirty="0"/>
              <a:t>It assumes</a:t>
            </a:r>
          </a:p>
          <a:p>
            <a:pPr marL="540000" lvl="1"/>
            <a:r>
              <a:rPr lang="en-US" altLang="ja-JP" sz="1400" dirty="0"/>
              <a:t>The nuclei follow a straight-line trajectory</a:t>
            </a:r>
          </a:p>
          <a:p>
            <a:pPr marL="540000" lvl="1"/>
            <a:r>
              <a:rPr lang="en-US" altLang="ja-JP" sz="1400" dirty="0"/>
              <a:t>The nucleons as a point-like object</a:t>
            </a:r>
          </a:p>
        </p:txBody>
      </p:sp>
      <p:grpSp>
        <p:nvGrpSpPr>
          <p:cNvPr id="27" name="グループ化 17">
            <a:extLst>
              <a:ext uri="{FF2B5EF4-FFF2-40B4-BE49-F238E27FC236}">
                <a16:creationId xmlns:a16="http://schemas.microsoft.com/office/drawing/2014/main" id="{FB727D8F-67BD-EC79-2C44-43A4953692F8}"/>
              </a:ext>
            </a:extLst>
          </p:cNvPr>
          <p:cNvGrpSpPr/>
          <p:nvPr/>
        </p:nvGrpSpPr>
        <p:grpSpPr>
          <a:xfrm>
            <a:off x="6758898" y="2824984"/>
            <a:ext cx="900000" cy="900000"/>
            <a:chOff x="6731972" y="1607714"/>
            <a:chExt cx="900000" cy="900000"/>
          </a:xfrm>
        </p:grpSpPr>
        <p:sp>
          <p:nvSpPr>
            <p:cNvPr id="28" name="楕円 12">
              <a:extLst>
                <a:ext uri="{FF2B5EF4-FFF2-40B4-BE49-F238E27FC236}">
                  <a16:creationId xmlns:a16="http://schemas.microsoft.com/office/drawing/2014/main" id="{5DAE2EF3-2AAC-02A1-D323-FD0E1CB7021C}"/>
                </a:ext>
              </a:extLst>
            </p:cNvPr>
            <p:cNvSpPr/>
            <p:nvPr/>
          </p:nvSpPr>
          <p:spPr>
            <a:xfrm>
              <a:off x="6731972" y="1607714"/>
              <a:ext cx="900000" cy="900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14">
              <a:extLst>
                <a:ext uri="{FF2B5EF4-FFF2-40B4-BE49-F238E27FC236}">
                  <a16:creationId xmlns:a16="http://schemas.microsoft.com/office/drawing/2014/main" id="{EAD50673-1B4B-F648-D8D3-F441555B79E9}"/>
                </a:ext>
              </a:extLst>
            </p:cNvPr>
            <p:cNvSpPr/>
            <p:nvPr/>
          </p:nvSpPr>
          <p:spPr>
            <a:xfrm>
              <a:off x="6965972" y="1799375"/>
              <a:ext cx="216000" cy="216000"/>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楕円 15">
              <a:extLst>
                <a:ext uri="{FF2B5EF4-FFF2-40B4-BE49-F238E27FC236}">
                  <a16:creationId xmlns:a16="http://schemas.microsoft.com/office/drawing/2014/main" id="{FA275767-C1B5-0D67-9899-948C37A23B48}"/>
                </a:ext>
              </a:extLst>
            </p:cNvPr>
            <p:cNvSpPr/>
            <p:nvPr/>
          </p:nvSpPr>
          <p:spPr>
            <a:xfrm>
              <a:off x="6965972" y="2143682"/>
              <a:ext cx="216000" cy="216000"/>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16">
              <a:extLst>
                <a:ext uri="{FF2B5EF4-FFF2-40B4-BE49-F238E27FC236}">
                  <a16:creationId xmlns:a16="http://schemas.microsoft.com/office/drawing/2014/main" id="{D333DCCE-9D2B-488C-391F-D65CECF4F1DA}"/>
                </a:ext>
              </a:extLst>
            </p:cNvPr>
            <p:cNvSpPr/>
            <p:nvPr/>
          </p:nvSpPr>
          <p:spPr>
            <a:xfrm>
              <a:off x="7261997" y="1964621"/>
              <a:ext cx="216000" cy="216000"/>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pic>
        <p:nvPicPr>
          <p:cNvPr id="32" name="図 19">
            <a:extLst>
              <a:ext uri="{FF2B5EF4-FFF2-40B4-BE49-F238E27FC236}">
                <a16:creationId xmlns:a16="http://schemas.microsoft.com/office/drawing/2014/main" id="{6D9F8382-FCC5-2C57-E42C-70B168D6B05C}"/>
              </a:ext>
            </a:extLst>
          </p:cNvPr>
          <p:cNvPicPr>
            <a:picLocks noChangeAspect="1"/>
          </p:cNvPicPr>
          <p:nvPr/>
        </p:nvPicPr>
        <p:blipFill>
          <a:blip r:embed="rId3"/>
          <a:stretch>
            <a:fillRect/>
          </a:stretch>
        </p:blipFill>
        <p:spPr>
          <a:xfrm>
            <a:off x="8996826" y="2725061"/>
            <a:ext cx="1112881" cy="1062622"/>
          </a:xfrm>
          <a:prstGeom prst="rect">
            <a:avLst/>
          </a:prstGeom>
        </p:spPr>
      </p:pic>
      <p:sp>
        <p:nvSpPr>
          <p:cNvPr id="33" name="矢印: 右 20">
            <a:extLst>
              <a:ext uri="{FF2B5EF4-FFF2-40B4-BE49-F238E27FC236}">
                <a16:creationId xmlns:a16="http://schemas.microsoft.com/office/drawing/2014/main" id="{541B65AC-583E-1F61-27F5-DED53D42CCDC}"/>
              </a:ext>
            </a:extLst>
          </p:cNvPr>
          <p:cNvSpPr/>
          <p:nvPr/>
        </p:nvSpPr>
        <p:spPr>
          <a:xfrm>
            <a:off x="7924819" y="3130321"/>
            <a:ext cx="970542" cy="351232"/>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34" name="テキスト ボックス 21">
            <a:extLst>
              <a:ext uri="{FF2B5EF4-FFF2-40B4-BE49-F238E27FC236}">
                <a16:creationId xmlns:a16="http://schemas.microsoft.com/office/drawing/2014/main" id="{71EFF8F7-BF22-1E57-C448-0F79A5EE77AB}"/>
              </a:ext>
            </a:extLst>
          </p:cNvPr>
          <p:cNvSpPr txBox="1"/>
          <p:nvPr/>
        </p:nvSpPr>
        <p:spPr>
          <a:xfrm>
            <a:off x="7823354" y="2847646"/>
            <a:ext cx="1031669" cy="276999"/>
          </a:xfrm>
          <a:prstGeom prst="rect">
            <a:avLst/>
          </a:prstGeom>
          <a:noFill/>
        </p:spPr>
        <p:txBody>
          <a:bodyPr wrap="square" rtlCol="0">
            <a:spAutoFit/>
          </a:bodyPr>
          <a:lstStyle/>
          <a:p>
            <a:pPr algn="ctr"/>
            <a:r>
              <a:rPr kumimoji="1" lang="en-US" altLang="ja-JP" sz="1200" dirty="0"/>
              <a:t>High energy</a:t>
            </a:r>
            <a:endParaRPr kumimoji="1" lang="ja-JP" altLang="en-US" sz="1200" dirty="0"/>
          </a:p>
        </p:txBody>
      </p:sp>
      <p:sp>
        <p:nvSpPr>
          <p:cNvPr id="35" name="テキスト ボックス 23">
            <a:extLst>
              <a:ext uri="{FF2B5EF4-FFF2-40B4-BE49-F238E27FC236}">
                <a16:creationId xmlns:a16="http://schemas.microsoft.com/office/drawing/2014/main" id="{5D8A477C-934D-F183-A3CD-7907164F3494}"/>
              </a:ext>
            </a:extLst>
          </p:cNvPr>
          <p:cNvSpPr txBox="1"/>
          <p:nvPr/>
        </p:nvSpPr>
        <p:spPr>
          <a:xfrm>
            <a:off x="10028540" y="3075104"/>
            <a:ext cx="1581354" cy="461665"/>
          </a:xfrm>
          <a:prstGeom prst="rect">
            <a:avLst/>
          </a:prstGeom>
          <a:noFill/>
        </p:spPr>
        <p:txBody>
          <a:bodyPr wrap="square">
            <a:spAutoFit/>
          </a:bodyPr>
          <a:lstStyle/>
          <a:p>
            <a:pPr algn="ctr"/>
            <a:r>
              <a:rPr lang="en-US" altLang="ja-JP" sz="1200" dirty="0"/>
              <a:t>Color Glass Condensate (CGC)</a:t>
            </a:r>
            <a:endParaRPr lang="ja-JP" altLang="en-US" sz="1200" dirty="0"/>
          </a:p>
        </p:txBody>
      </p:sp>
      <p:sp>
        <p:nvSpPr>
          <p:cNvPr id="36" name="コンテンツ プレースホルダー 2">
            <a:extLst>
              <a:ext uri="{FF2B5EF4-FFF2-40B4-BE49-F238E27FC236}">
                <a16:creationId xmlns:a16="http://schemas.microsoft.com/office/drawing/2014/main" id="{269D70A7-67A2-066D-CF3B-339B80D6B0AE}"/>
              </a:ext>
            </a:extLst>
          </p:cNvPr>
          <p:cNvSpPr txBox="1">
            <a:spLocks/>
          </p:cNvSpPr>
          <p:nvPr/>
        </p:nvSpPr>
        <p:spPr>
          <a:xfrm>
            <a:off x="6139309" y="4159473"/>
            <a:ext cx="5784283" cy="18960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82800"/>
            <a:r>
              <a:rPr lang="en-US" altLang="ja-JP" sz="1800" dirty="0"/>
              <a:t>Dense gluonic states in hadrons which universally appear in the high-energy limit of scattering</a:t>
            </a:r>
          </a:p>
          <a:p>
            <a:pPr marL="540000" lvl="1"/>
            <a:r>
              <a:rPr lang="en-US" altLang="ja-JP" sz="1400" dirty="0"/>
              <a:t>When the density of gluons becomes high, </a:t>
            </a:r>
            <a:br>
              <a:rPr lang="en-US" altLang="ja-JP" sz="1400" dirty="0"/>
            </a:br>
            <a:r>
              <a:rPr lang="en-US" altLang="ja-JP" sz="1400" dirty="0"/>
              <a:t>they start to interact with each other </a:t>
            </a:r>
            <a:r>
              <a:rPr lang="ja-JP" altLang="en-US" sz="1400" dirty="0"/>
              <a:t>→ </a:t>
            </a:r>
            <a:r>
              <a:rPr lang="en-US" altLang="ja-JP" sz="1400" dirty="0"/>
              <a:t>CGC</a:t>
            </a:r>
          </a:p>
          <a:p>
            <a:pPr marL="82800"/>
            <a:r>
              <a:rPr lang="en-US" altLang="ja-JP" sz="1800" dirty="0"/>
              <a:t>Fluctuations of a fast moving </a:t>
            </a:r>
            <a:r>
              <a:rPr lang="en-US" altLang="ja-JP" sz="1800"/>
              <a:t>parton </a:t>
            </a:r>
            <a:r>
              <a:rPr lang="en-US" altLang="ja-JP" sz="1800" dirty="0"/>
              <a:t>become real particles in reactions</a:t>
            </a:r>
            <a:endParaRPr lang="ja-JP" altLang="en-US" sz="2400" dirty="0"/>
          </a:p>
        </p:txBody>
      </p:sp>
      <p:sp>
        <p:nvSpPr>
          <p:cNvPr id="37" name="テキスト ボックス 26">
            <a:extLst>
              <a:ext uri="{FF2B5EF4-FFF2-40B4-BE49-F238E27FC236}">
                <a16:creationId xmlns:a16="http://schemas.microsoft.com/office/drawing/2014/main" id="{9539C999-3E48-08C9-E897-C60BCA4FCDD6}"/>
              </a:ext>
            </a:extLst>
          </p:cNvPr>
          <p:cNvSpPr txBox="1"/>
          <p:nvPr/>
        </p:nvSpPr>
        <p:spPr>
          <a:xfrm>
            <a:off x="268405" y="6180892"/>
            <a:ext cx="11655189" cy="677108"/>
          </a:xfrm>
          <a:prstGeom prst="rect">
            <a:avLst/>
          </a:prstGeom>
          <a:noFill/>
          <a:ln>
            <a:solidFill>
              <a:schemeClr val="tx1"/>
            </a:solidFill>
          </a:ln>
        </p:spPr>
        <p:txBody>
          <a:bodyPr wrap="square">
            <a:spAutoFit/>
          </a:bodyPr>
          <a:lstStyle/>
          <a:p>
            <a:pPr marL="0" indent="0" algn="ctr">
              <a:buNone/>
            </a:pPr>
            <a:r>
              <a:rPr lang="en-US" altLang="ja-JP" sz="1900" b="1" dirty="0"/>
              <a:t>The anisotropy also depends on the initial conditions, </a:t>
            </a:r>
            <a:br>
              <a:rPr lang="en-US" altLang="ja-JP" sz="1900" b="1" dirty="0"/>
            </a:br>
            <a:r>
              <a:rPr lang="en-US" altLang="ja-JP" sz="1900" b="1" dirty="0"/>
              <a:t>whether the Glauber-like picture prevails or if gluon-saturated effects, as found in the CGC model</a:t>
            </a:r>
            <a:endParaRPr lang="ja-JP" altLang="en-US" sz="1900" b="1" dirty="0"/>
          </a:p>
        </p:txBody>
      </p:sp>
    </p:spTree>
    <p:extLst>
      <p:ext uri="{BB962C8B-B14F-4D97-AF65-F5344CB8AC3E}">
        <p14:creationId xmlns:p14="http://schemas.microsoft.com/office/powerpoint/2010/main" val="1164622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D1083-2B6A-8E26-F0CB-80D708742D31}"/>
              </a:ext>
            </a:extLst>
          </p:cNvPr>
          <p:cNvSpPr>
            <a:spLocks noGrp="1"/>
          </p:cNvSpPr>
          <p:nvPr>
            <p:ph type="title"/>
          </p:nvPr>
        </p:nvSpPr>
        <p:spPr/>
        <p:txBody>
          <a:bodyPr/>
          <a:lstStyle/>
          <a:p>
            <a:r>
              <a:rPr lang="en-US" dirty="0">
                <a:latin typeface="Helvetica" pitchFamily="2" charset="0"/>
              </a:rPr>
              <a:t>Content</a:t>
            </a:r>
          </a:p>
        </p:txBody>
      </p:sp>
      <p:sp>
        <p:nvSpPr>
          <p:cNvPr id="3" name="Content Placeholder 2">
            <a:extLst>
              <a:ext uri="{FF2B5EF4-FFF2-40B4-BE49-F238E27FC236}">
                <a16:creationId xmlns:a16="http://schemas.microsoft.com/office/drawing/2014/main" id="{55125491-DF2F-6149-D594-D6E382663EE1}"/>
              </a:ext>
            </a:extLst>
          </p:cNvPr>
          <p:cNvSpPr>
            <a:spLocks noGrp="1"/>
          </p:cNvSpPr>
          <p:nvPr>
            <p:ph idx="1"/>
          </p:nvPr>
        </p:nvSpPr>
        <p:spPr/>
        <p:txBody>
          <a:bodyPr/>
          <a:lstStyle/>
          <a:p>
            <a:r>
              <a:rPr lang="en-US" dirty="0">
                <a:latin typeface="Helvetica" pitchFamily="2" charset="0"/>
              </a:rPr>
              <a:t>Introduction</a:t>
            </a:r>
          </a:p>
          <a:p>
            <a:r>
              <a:rPr lang="en-US" dirty="0">
                <a:latin typeface="Helvetica" pitchFamily="2" charset="0"/>
              </a:rPr>
              <a:t>CMS Detector</a:t>
            </a:r>
          </a:p>
          <a:p>
            <a:r>
              <a:rPr lang="en-US" dirty="0">
                <a:latin typeface="Helvetica" pitchFamily="2" charset="0"/>
              </a:rPr>
              <a:t>Event and Track Reconstruction</a:t>
            </a:r>
          </a:p>
          <a:p>
            <a:r>
              <a:rPr lang="en-US" dirty="0">
                <a:latin typeface="Helvetica" pitchFamily="2" charset="0"/>
              </a:rPr>
              <a:t>Glauber Model Eccentricity </a:t>
            </a:r>
          </a:p>
          <a:p>
            <a:r>
              <a:rPr lang="en-US" dirty="0">
                <a:latin typeface="Helvetica" pitchFamily="2" charset="0"/>
              </a:rPr>
              <a:t>Methods</a:t>
            </a:r>
          </a:p>
          <a:p>
            <a:r>
              <a:rPr lang="en-US" dirty="0">
                <a:latin typeface="Helvetica" pitchFamily="2" charset="0"/>
              </a:rPr>
              <a:t>Results</a:t>
            </a:r>
          </a:p>
          <a:p>
            <a:r>
              <a:rPr lang="en-US" dirty="0">
                <a:latin typeface="Helvetica" pitchFamily="2" charset="0"/>
              </a:rPr>
              <a:t>Summary</a:t>
            </a:r>
          </a:p>
        </p:txBody>
      </p:sp>
      <p:pic>
        <p:nvPicPr>
          <p:cNvPr id="5" name="Picture 4" descr="A black background with white dots&#10;&#10;Description automatically generated">
            <a:extLst>
              <a:ext uri="{FF2B5EF4-FFF2-40B4-BE49-F238E27FC236}">
                <a16:creationId xmlns:a16="http://schemas.microsoft.com/office/drawing/2014/main" id="{9660A83C-5E2C-F92D-720A-8D6306314F76}"/>
              </a:ext>
            </a:extLst>
          </p:cNvPr>
          <p:cNvPicPr>
            <a:picLocks noChangeAspect="1"/>
          </p:cNvPicPr>
          <p:nvPr/>
        </p:nvPicPr>
        <p:blipFill>
          <a:blip r:embed="rId3"/>
          <a:stretch>
            <a:fillRect/>
          </a:stretch>
        </p:blipFill>
        <p:spPr>
          <a:xfrm>
            <a:off x="7368032" y="2674620"/>
            <a:ext cx="4945380" cy="1508760"/>
          </a:xfrm>
          <a:prstGeom prst="rect">
            <a:avLst/>
          </a:prstGeom>
        </p:spPr>
      </p:pic>
    </p:spTree>
    <p:extLst>
      <p:ext uri="{BB962C8B-B14F-4D97-AF65-F5344CB8AC3E}">
        <p14:creationId xmlns:p14="http://schemas.microsoft.com/office/powerpoint/2010/main" val="10786530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D7A19-395A-CBE2-186E-BBFB02386250}"/>
              </a:ext>
            </a:extLst>
          </p:cNvPr>
          <p:cNvSpPr>
            <a:spLocks noGrp="1"/>
          </p:cNvSpPr>
          <p:nvPr>
            <p:ph type="title"/>
          </p:nvPr>
        </p:nvSpPr>
        <p:spPr/>
        <p:txBody>
          <a:bodyPr/>
          <a:lstStyle/>
          <a:p>
            <a:r>
              <a:rPr lang="en-US" dirty="0">
                <a:latin typeface="Helvetica" pitchFamily="2" charset="0"/>
              </a:rPr>
              <a:t>Heavy Ion Model</a:t>
            </a:r>
          </a:p>
        </p:txBody>
      </p:sp>
      <p:pic>
        <p:nvPicPr>
          <p:cNvPr id="6" name="Content Placeholder 5" descr="A graph of a number of objects&#10;&#10;Description automatically generated with medium confidence">
            <a:extLst>
              <a:ext uri="{FF2B5EF4-FFF2-40B4-BE49-F238E27FC236}">
                <a16:creationId xmlns:a16="http://schemas.microsoft.com/office/drawing/2014/main" id="{A393ED83-0B21-E10E-EFE3-3EB1D57E0BCB}"/>
              </a:ext>
            </a:extLst>
          </p:cNvPr>
          <p:cNvPicPr>
            <a:picLocks noGrp="1" noChangeAspect="1"/>
          </p:cNvPicPr>
          <p:nvPr>
            <p:ph idx="1"/>
          </p:nvPr>
        </p:nvPicPr>
        <p:blipFill>
          <a:blip r:embed="rId2"/>
          <a:stretch>
            <a:fillRect/>
          </a:stretch>
        </p:blipFill>
        <p:spPr>
          <a:xfrm>
            <a:off x="6488611" y="1690688"/>
            <a:ext cx="4865189" cy="4351338"/>
          </a:xfrm>
        </p:spPr>
      </p:pic>
      <p:sp>
        <p:nvSpPr>
          <p:cNvPr id="8" name="Content Placeholder 2">
            <a:extLst>
              <a:ext uri="{FF2B5EF4-FFF2-40B4-BE49-F238E27FC236}">
                <a16:creationId xmlns:a16="http://schemas.microsoft.com/office/drawing/2014/main" id="{35562449-C5CD-EEE8-CFD3-371770E32CA8}"/>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Helvetica" pitchFamily="2" charset="0"/>
              </a:rPr>
              <a:t>With this experiment, it cannot be</a:t>
            </a:r>
            <a:br>
              <a:rPr lang="en-US" dirty="0">
                <a:latin typeface="Helvetica" pitchFamily="2" charset="0"/>
              </a:rPr>
            </a:br>
            <a:r>
              <a:rPr lang="en-US" dirty="0">
                <a:latin typeface="Helvetica" pitchFamily="2" charset="0"/>
              </a:rPr>
              <a:t>determined which nuclear model</a:t>
            </a:r>
            <a:br>
              <a:rPr lang="en-US" dirty="0">
                <a:latin typeface="Helvetica" pitchFamily="2" charset="0"/>
              </a:rPr>
            </a:br>
            <a:r>
              <a:rPr lang="en-US" dirty="0">
                <a:latin typeface="Helvetica" pitchFamily="2" charset="0"/>
              </a:rPr>
              <a:t>describes the collision better.</a:t>
            </a:r>
          </a:p>
        </p:txBody>
      </p:sp>
      <p:pic>
        <p:nvPicPr>
          <p:cNvPr id="9" name="Picture 8" descr="A green ball with black background&#10;&#10;Description automatically generated">
            <a:extLst>
              <a:ext uri="{FF2B5EF4-FFF2-40B4-BE49-F238E27FC236}">
                <a16:creationId xmlns:a16="http://schemas.microsoft.com/office/drawing/2014/main" id="{F5DB9E25-E8C1-27E0-9916-755FF7940177}"/>
              </a:ext>
            </a:extLst>
          </p:cNvPr>
          <p:cNvPicPr>
            <a:picLocks noChangeAspect="1"/>
          </p:cNvPicPr>
          <p:nvPr/>
        </p:nvPicPr>
        <p:blipFill rotWithShape="1">
          <a:blip r:embed="rId3"/>
          <a:srcRect l="71300"/>
          <a:stretch/>
        </p:blipFill>
        <p:spPr>
          <a:xfrm>
            <a:off x="11824599" y="250708"/>
            <a:ext cx="1246665" cy="1370892"/>
          </a:xfrm>
          <a:prstGeom prst="rect">
            <a:avLst/>
          </a:prstGeom>
        </p:spPr>
      </p:pic>
      <p:pic>
        <p:nvPicPr>
          <p:cNvPr id="10" name="Picture 9" descr="A green ball with black background&#10;&#10;Description automatically generated">
            <a:extLst>
              <a:ext uri="{FF2B5EF4-FFF2-40B4-BE49-F238E27FC236}">
                <a16:creationId xmlns:a16="http://schemas.microsoft.com/office/drawing/2014/main" id="{96374B94-211C-E7D8-294C-17B5727E25CF}"/>
              </a:ext>
            </a:extLst>
          </p:cNvPr>
          <p:cNvPicPr>
            <a:picLocks noChangeAspect="1"/>
          </p:cNvPicPr>
          <p:nvPr/>
        </p:nvPicPr>
        <p:blipFill rotWithShape="1">
          <a:blip r:embed="rId3"/>
          <a:srcRect l="35650" r="35650"/>
          <a:stretch/>
        </p:blipFill>
        <p:spPr>
          <a:xfrm>
            <a:off x="11353800" y="5998107"/>
            <a:ext cx="1616882" cy="1778000"/>
          </a:xfrm>
          <a:prstGeom prst="rect">
            <a:avLst/>
          </a:prstGeom>
        </p:spPr>
      </p:pic>
      <p:pic>
        <p:nvPicPr>
          <p:cNvPr id="11" name="Picture 10" descr="A green ball with black background&#10;&#10;Description automatically generated">
            <a:extLst>
              <a:ext uri="{FF2B5EF4-FFF2-40B4-BE49-F238E27FC236}">
                <a16:creationId xmlns:a16="http://schemas.microsoft.com/office/drawing/2014/main" id="{4A1604BC-0785-7638-853F-A80100D53082}"/>
              </a:ext>
            </a:extLst>
          </p:cNvPr>
          <p:cNvPicPr>
            <a:picLocks noChangeAspect="1"/>
          </p:cNvPicPr>
          <p:nvPr/>
        </p:nvPicPr>
        <p:blipFill rotWithShape="1">
          <a:blip r:embed="rId3"/>
          <a:srcRect r="71300"/>
          <a:stretch/>
        </p:blipFill>
        <p:spPr>
          <a:xfrm>
            <a:off x="-794239" y="5664436"/>
            <a:ext cx="1986455" cy="2184400"/>
          </a:xfrm>
          <a:prstGeom prst="rect">
            <a:avLst/>
          </a:prstGeom>
        </p:spPr>
      </p:pic>
    </p:spTree>
    <p:extLst>
      <p:ext uri="{BB962C8B-B14F-4D97-AF65-F5344CB8AC3E}">
        <p14:creationId xmlns:p14="http://schemas.microsoft.com/office/powerpoint/2010/main" val="4443733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aph of a number of numbers&#10;&#10;Description automatically generated with medium confidence">
            <a:extLst>
              <a:ext uri="{FF2B5EF4-FFF2-40B4-BE49-F238E27FC236}">
                <a16:creationId xmlns:a16="http://schemas.microsoft.com/office/drawing/2014/main" id="{C19204FC-7E13-C245-A2C7-1C8688FC4486}"/>
              </a:ext>
            </a:extLst>
          </p:cNvPr>
          <p:cNvPicPr>
            <a:picLocks noGrp="1" noChangeAspect="1"/>
          </p:cNvPicPr>
          <p:nvPr>
            <p:ph idx="1"/>
          </p:nvPr>
        </p:nvPicPr>
        <p:blipFill rotWithShape="1">
          <a:blip r:embed="rId2"/>
          <a:srcRect l="29928" r="1204" b="18331"/>
          <a:stretch/>
        </p:blipFill>
        <p:spPr>
          <a:xfrm>
            <a:off x="6293220" y="1468191"/>
            <a:ext cx="5134566" cy="4295495"/>
          </a:xfrm>
        </p:spPr>
      </p:pic>
      <p:pic>
        <p:nvPicPr>
          <p:cNvPr id="7" name="Picture 6" descr="A graph of different types of graphs&#10;&#10;Description automatically generated with medium confidence">
            <a:extLst>
              <a:ext uri="{FF2B5EF4-FFF2-40B4-BE49-F238E27FC236}">
                <a16:creationId xmlns:a16="http://schemas.microsoft.com/office/drawing/2014/main" id="{D74B30D8-1C4D-A74F-AFB7-19F815CE5251}"/>
              </a:ext>
            </a:extLst>
          </p:cNvPr>
          <p:cNvPicPr>
            <a:picLocks noChangeAspect="1"/>
          </p:cNvPicPr>
          <p:nvPr/>
        </p:nvPicPr>
        <p:blipFill rotWithShape="1">
          <a:blip r:embed="rId3"/>
          <a:srcRect l="28482" b="18331"/>
          <a:stretch/>
        </p:blipFill>
        <p:spPr>
          <a:xfrm>
            <a:off x="566670" y="1468192"/>
            <a:ext cx="5332112" cy="4295495"/>
          </a:xfrm>
          <a:prstGeom prst="rect">
            <a:avLst/>
          </a:prstGeom>
        </p:spPr>
      </p:pic>
      <p:sp>
        <p:nvSpPr>
          <p:cNvPr id="8" name="TextBox 7">
            <a:extLst>
              <a:ext uri="{FF2B5EF4-FFF2-40B4-BE49-F238E27FC236}">
                <a16:creationId xmlns:a16="http://schemas.microsoft.com/office/drawing/2014/main" id="{61CCDD8F-AB97-2B4E-9C2B-715973FF7568}"/>
              </a:ext>
            </a:extLst>
          </p:cNvPr>
          <p:cNvSpPr txBox="1"/>
          <p:nvPr/>
        </p:nvSpPr>
        <p:spPr>
          <a:xfrm>
            <a:off x="386366" y="5932380"/>
            <a:ext cx="11668259" cy="646331"/>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Comparison of the v</a:t>
            </a:r>
            <a:r>
              <a:rPr lang="en-US" baseline="-25000" dirty="0">
                <a:latin typeface="Arial" panose="020B0604020202020204" pitchFamily="34" charset="0"/>
                <a:cs typeface="Arial" panose="020B0604020202020204" pitchFamily="34" charset="0"/>
              </a:rPr>
              <a:t>4</a:t>
            </a:r>
            <a:r>
              <a:rPr lang="en-US" dirty="0">
                <a:latin typeface="Arial" panose="020B0604020202020204" pitchFamily="34" charset="0"/>
                <a:cs typeface="Arial" panose="020B0604020202020204" pitchFamily="34" charset="0"/>
              </a:rPr>
              <a:t> (left, fig 10) and v</a:t>
            </a:r>
            <a:r>
              <a:rPr lang="en-US" baseline="-25000" dirty="0">
                <a:latin typeface="Arial" panose="020B0604020202020204" pitchFamily="34" charset="0"/>
                <a:cs typeface="Arial" panose="020B0604020202020204" pitchFamily="34" charset="0"/>
              </a:rPr>
              <a:t>6</a:t>
            </a:r>
            <a:r>
              <a:rPr lang="en-US" dirty="0">
                <a:latin typeface="Arial" panose="020B0604020202020204" pitchFamily="34" charset="0"/>
                <a:cs typeface="Arial" panose="020B0604020202020204" pitchFamily="34" charset="0"/>
              </a:rPr>
              <a:t> (right, fig 12) results of CMS, ATLAS, ALICE, PHENIX and IP-</a:t>
            </a:r>
            <a:r>
              <a:rPr lang="en-US" dirty="0" err="1">
                <a:latin typeface="Arial" panose="020B0604020202020204" pitchFamily="34" charset="0"/>
                <a:cs typeface="Arial" panose="020B0604020202020204" pitchFamily="34" charset="0"/>
              </a:rPr>
              <a:t>Glasma</a:t>
            </a:r>
            <a:r>
              <a:rPr lang="en-US" dirty="0">
                <a:latin typeface="Arial" panose="020B0604020202020204" pitchFamily="34" charset="0"/>
                <a:cs typeface="Arial" panose="020B0604020202020204" pitchFamily="34" charset="0"/>
              </a:rPr>
              <a:t> + MUSIC model</a:t>
            </a:r>
            <a:endParaRPr lang="en-TH" dirty="0">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387ACB03-653C-F34B-BD5E-3C0D951DD663}"/>
              </a:ext>
            </a:extLst>
          </p:cNvPr>
          <p:cNvSpPr>
            <a:spLocks noGrp="1"/>
          </p:cNvSpPr>
          <p:nvPr>
            <p:ph type="title"/>
          </p:nvPr>
        </p:nvSpPr>
        <p:spPr>
          <a:xfrm>
            <a:off x="838200" y="365125"/>
            <a:ext cx="10515600" cy="1325563"/>
          </a:xfrm>
        </p:spPr>
        <p:txBody>
          <a:bodyPr/>
          <a:lstStyle/>
          <a:p>
            <a:r>
              <a:rPr lang="en-TH" dirty="0">
                <a:latin typeface="Arial" panose="020B0604020202020204" pitchFamily="34" charset="0"/>
                <a:cs typeface="Arial" panose="020B0604020202020204" pitchFamily="34" charset="0"/>
              </a:rPr>
              <a:t>Additional back up</a:t>
            </a:r>
          </a:p>
        </p:txBody>
      </p:sp>
    </p:spTree>
    <p:extLst>
      <p:ext uri="{BB962C8B-B14F-4D97-AF65-F5344CB8AC3E}">
        <p14:creationId xmlns:p14="http://schemas.microsoft.com/office/powerpoint/2010/main" val="3300606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A0F7E-8975-37C8-DED9-5353CDAA3570}"/>
              </a:ext>
            </a:extLst>
          </p:cNvPr>
          <p:cNvSpPr>
            <a:spLocks noGrp="1"/>
          </p:cNvSpPr>
          <p:nvPr>
            <p:ph type="title"/>
          </p:nvPr>
        </p:nvSpPr>
        <p:spPr/>
        <p:txBody>
          <a:bodyPr/>
          <a:lstStyle/>
          <a:p>
            <a:r>
              <a:rPr lang="en-US" dirty="0">
                <a:latin typeface="Helvetica" pitchFamily="2" charset="0"/>
              </a:rPr>
              <a:t>Introduction </a:t>
            </a:r>
          </a:p>
        </p:txBody>
      </p:sp>
      <p:sp>
        <p:nvSpPr>
          <p:cNvPr id="3" name="Content Placeholder 2">
            <a:extLst>
              <a:ext uri="{FF2B5EF4-FFF2-40B4-BE49-F238E27FC236}">
                <a16:creationId xmlns:a16="http://schemas.microsoft.com/office/drawing/2014/main" id="{1D5B0CA3-1298-B845-CF15-D05E4CE81736}"/>
              </a:ext>
            </a:extLst>
          </p:cNvPr>
          <p:cNvSpPr>
            <a:spLocks noGrp="1"/>
          </p:cNvSpPr>
          <p:nvPr>
            <p:ph idx="1"/>
          </p:nvPr>
        </p:nvSpPr>
        <p:spPr>
          <a:xfrm>
            <a:off x="883823" y="2726003"/>
            <a:ext cx="10515600" cy="4351338"/>
          </a:xfrm>
        </p:spPr>
        <p:txBody>
          <a:bodyPr/>
          <a:lstStyle/>
          <a:p>
            <a:r>
              <a:rPr lang="en-US" dirty="0">
                <a:latin typeface="Helvetica" pitchFamily="2" charset="0"/>
              </a:rPr>
              <a:t>Anisotropic momentum distribution</a:t>
            </a:r>
          </a:p>
          <a:p>
            <a:r>
              <a:rPr lang="en-US" dirty="0">
                <a:latin typeface="Helvetica" pitchFamily="2" charset="0"/>
              </a:rPr>
              <a:t>Quark Gluon Plasma (QGP) in local thermal equilibrium</a:t>
            </a:r>
          </a:p>
          <a:p>
            <a:r>
              <a:rPr lang="en-US" dirty="0">
                <a:latin typeface="Helvetica" pitchFamily="2" charset="0"/>
              </a:rPr>
              <a:t>Anisotropy of event should carry the characteristics and the initial condition of QGP</a:t>
            </a:r>
          </a:p>
          <a:p>
            <a:r>
              <a:rPr lang="en-US" dirty="0">
                <a:latin typeface="Helvetica" pitchFamily="2" charset="0"/>
              </a:rPr>
              <a:t>This then should reveal hydrodynamics and model of QGP.</a:t>
            </a:r>
          </a:p>
          <a:p>
            <a:endParaRPr lang="en-US" dirty="0">
              <a:latin typeface="Helvetica" pitchFamily="2" charset="0"/>
            </a:endParaRPr>
          </a:p>
        </p:txBody>
      </p:sp>
      <p:pic>
        <p:nvPicPr>
          <p:cNvPr id="8" name="Picture 7" descr="A green ball with black background&#10;&#10;Description automatically generated">
            <a:extLst>
              <a:ext uri="{FF2B5EF4-FFF2-40B4-BE49-F238E27FC236}">
                <a16:creationId xmlns:a16="http://schemas.microsoft.com/office/drawing/2014/main" id="{21C68371-C833-507B-C562-BA4C08B776B9}"/>
              </a:ext>
            </a:extLst>
          </p:cNvPr>
          <p:cNvPicPr>
            <a:picLocks noChangeAspect="1"/>
          </p:cNvPicPr>
          <p:nvPr/>
        </p:nvPicPr>
        <p:blipFill rotWithShape="1">
          <a:blip r:embed="rId3"/>
          <a:srcRect l="71300"/>
          <a:stretch/>
        </p:blipFill>
        <p:spPr>
          <a:xfrm>
            <a:off x="11557410" y="3264697"/>
            <a:ext cx="1488636" cy="1636975"/>
          </a:xfrm>
          <a:prstGeom prst="rect">
            <a:avLst/>
          </a:prstGeom>
        </p:spPr>
      </p:pic>
      <p:pic>
        <p:nvPicPr>
          <p:cNvPr id="9" name="Picture 8" descr="A green ball with black background&#10;&#10;Description automatically generated">
            <a:extLst>
              <a:ext uri="{FF2B5EF4-FFF2-40B4-BE49-F238E27FC236}">
                <a16:creationId xmlns:a16="http://schemas.microsoft.com/office/drawing/2014/main" id="{65C35380-68E0-9550-400C-57BD319094A6}"/>
              </a:ext>
            </a:extLst>
          </p:cNvPr>
          <p:cNvPicPr>
            <a:picLocks noChangeAspect="1"/>
          </p:cNvPicPr>
          <p:nvPr/>
        </p:nvPicPr>
        <p:blipFill rotWithShape="1">
          <a:blip r:embed="rId3"/>
          <a:srcRect l="35650" r="35650"/>
          <a:stretch/>
        </p:blipFill>
        <p:spPr>
          <a:xfrm>
            <a:off x="-669816" y="5499866"/>
            <a:ext cx="1986455" cy="2184400"/>
          </a:xfrm>
          <a:prstGeom prst="rect">
            <a:avLst/>
          </a:prstGeom>
        </p:spPr>
      </p:pic>
      <p:pic>
        <p:nvPicPr>
          <p:cNvPr id="10" name="Picture 9" descr="A green ball with black background&#10;&#10;Description automatically generated">
            <a:extLst>
              <a:ext uri="{FF2B5EF4-FFF2-40B4-BE49-F238E27FC236}">
                <a16:creationId xmlns:a16="http://schemas.microsoft.com/office/drawing/2014/main" id="{6CCC4F4B-1C5D-4EAF-2BC4-24CFCC03A38B}"/>
              </a:ext>
            </a:extLst>
          </p:cNvPr>
          <p:cNvPicPr>
            <a:picLocks noChangeAspect="1"/>
          </p:cNvPicPr>
          <p:nvPr/>
        </p:nvPicPr>
        <p:blipFill rotWithShape="1">
          <a:blip r:embed="rId3"/>
          <a:srcRect r="71300"/>
          <a:stretch/>
        </p:blipFill>
        <p:spPr>
          <a:xfrm>
            <a:off x="-272851" y="-376238"/>
            <a:ext cx="870518" cy="957263"/>
          </a:xfrm>
          <a:prstGeom prst="rect">
            <a:avLst/>
          </a:prstGeom>
        </p:spPr>
      </p:pic>
      <p:sp>
        <p:nvSpPr>
          <p:cNvPr id="12" name="TextBox 11">
            <a:extLst>
              <a:ext uri="{FF2B5EF4-FFF2-40B4-BE49-F238E27FC236}">
                <a16:creationId xmlns:a16="http://schemas.microsoft.com/office/drawing/2014/main" id="{585CD6EC-32CE-00CD-F61B-35272019F61F}"/>
              </a:ext>
            </a:extLst>
          </p:cNvPr>
          <p:cNvSpPr txBox="1"/>
          <p:nvPr/>
        </p:nvSpPr>
        <p:spPr>
          <a:xfrm>
            <a:off x="7977352" y="6592066"/>
            <a:ext cx="7966841" cy="246221"/>
          </a:xfrm>
          <a:prstGeom prst="rect">
            <a:avLst/>
          </a:prstGeom>
          <a:noFill/>
        </p:spPr>
        <p:txBody>
          <a:bodyPr wrap="square">
            <a:spAutoFit/>
          </a:bodyPr>
          <a:lstStyle/>
          <a:p>
            <a:r>
              <a:rPr lang="en-US" sz="1000" dirty="0">
                <a:latin typeface="Helvetica" pitchFamily="2" charset="0"/>
              </a:rPr>
              <a:t>https://</a:t>
            </a:r>
            <a:r>
              <a:rPr lang="en-US" sz="1000" dirty="0" err="1">
                <a:latin typeface="Helvetica" pitchFamily="2" charset="0"/>
              </a:rPr>
              <a:t>phys.org</a:t>
            </a:r>
            <a:r>
              <a:rPr lang="en-US" sz="1000" dirty="0">
                <a:latin typeface="Helvetica" pitchFamily="2" charset="0"/>
              </a:rPr>
              <a:t>/news/2018-10-early-universe-fluid-quark-gluon-plasma.html</a:t>
            </a:r>
          </a:p>
        </p:txBody>
      </p:sp>
      <p:pic>
        <p:nvPicPr>
          <p:cNvPr id="14" name="Picture 13" descr="A cartoon of two people with a shadow&#10;&#10;Description automatically generated">
            <a:extLst>
              <a:ext uri="{FF2B5EF4-FFF2-40B4-BE49-F238E27FC236}">
                <a16:creationId xmlns:a16="http://schemas.microsoft.com/office/drawing/2014/main" id="{A695CD7E-557B-3625-E54C-3B998184BF88}"/>
              </a:ext>
            </a:extLst>
          </p:cNvPr>
          <p:cNvPicPr>
            <a:picLocks noChangeAspect="1"/>
          </p:cNvPicPr>
          <p:nvPr/>
        </p:nvPicPr>
        <p:blipFill rotWithShape="1">
          <a:blip r:embed="rId4"/>
          <a:srcRect l="46743"/>
          <a:stretch/>
        </p:blipFill>
        <p:spPr>
          <a:xfrm>
            <a:off x="3925775" y="208407"/>
            <a:ext cx="3956401" cy="1950093"/>
          </a:xfrm>
          <a:prstGeom prst="rect">
            <a:avLst/>
          </a:prstGeom>
        </p:spPr>
      </p:pic>
      <p:pic>
        <p:nvPicPr>
          <p:cNvPr id="17" name="Picture 16">
            <a:extLst>
              <a:ext uri="{FF2B5EF4-FFF2-40B4-BE49-F238E27FC236}">
                <a16:creationId xmlns:a16="http://schemas.microsoft.com/office/drawing/2014/main" id="{46BFD0B8-D290-8856-E807-64B7079B9605}"/>
              </a:ext>
            </a:extLst>
          </p:cNvPr>
          <p:cNvPicPr>
            <a:picLocks noChangeAspect="1"/>
          </p:cNvPicPr>
          <p:nvPr/>
        </p:nvPicPr>
        <p:blipFill>
          <a:blip r:embed="rId5"/>
          <a:stretch>
            <a:fillRect/>
          </a:stretch>
        </p:blipFill>
        <p:spPr>
          <a:xfrm>
            <a:off x="7805351" y="1131830"/>
            <a:ext cx="4386649" cy="2009246"/>
          </a:xfrm>
          <a:prstGeom prst="rect">
            <a:avLst/>
          </a:prstGeom>
        </p:spPr>
      </p:pic>
    </p:spTree>
    <p:extLst>
      <p:ext uri="{BB962C8B-B14F-4D97-AF65-F5344CB8AC3E}">
        <p14:creationId xmlns:p14="http://schemas.microsoft.com/office/powerpoint/2010/main" val="2442817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4990B-D3D2-641E-EF8C-8F89FD7A88D5}"/>
              </a:ext>
            </a:extLst>
          </p:cNvPr>
          <p:cNvSpPr>
            <a:spLocks noGrp="1"/>
          </p:cNvSpPr>
          <p:nvPr>
            <p:ph type="title"/>
          </p:nvPr>
        </p:nvSpPr>
        <p:spPr/>
        <p:txBody>
          <a:bodyPr/>
          <a:lstStyle/>
          <a:p>
            <a:r>
              <a:rPr lang="en-US" dirty="0">
                <a:latin typeface="Helvetica" pitchFamily="2" charset="0"/>
              </a:rPr>
              <a:t>Introduction</a:t>
            </a:r>
          </a:p>
        </p:txBody>
      </p:sp>
      <p:sp>
        <p:nvSpPr>
          <p:cNvPr id="3" name="Content Placeholder 2">
            <a:extLst>
              <a:ext uri="{FF2B5EF4-FFF2-40B4-BE49-F238E27FC236}">
                <a16:creationId xmlns:a16="http://schemas.microsoft.com/office/drawing/2014/main" id="{5E2DE87F-96A7-CB2B-01AD-D170E37898E2}"/>
              </a:ext>
            </a:extLst>
          </p:cNvPr>
          <p:cNvSpPr>
            <a:spLocks noGrp="1"/>
          </p:cNvSpPr>
          <p:nvPr>
            <p:ph idx="1"/>
          </p:nvPr>
        </p:nvSpPr>
        <p:spPr/>
        <p:txBody>
          <a:bodyPr/>
          <a:lstStyle/>
          <a:p>
            <a:r>
              <a:rPr lang="en-US" dirty="0">
                <a:latin typeface="Helvetica" pitchFamily="2" charset="0"/>
              </a:rPr>
              <a:t>CMS Pb-Pb collision data </a:t>
            </a:r>
          </a:p>
          <a:p>
            <a:r>
              <a:rPr lang="en-US" dirty="0">
                <a:latin typeface="Helvetica" pitchFamily="2" charset="0"/>
              </a:rPr>
              <a:t>Three methods to measure the different order anisotropic </a:t>
            </a:r>
            <a:br>
              <a:rPr lang="en-US" dirty="0">
                <a:latin typeface="Helvetica" pitchFamily="2" charset="0"/>
              </a:rPr>
            </a:br>
            <a:r>
              <a:rPr lang="en-US" dirty="0">
                <a:latin typeface="Helvetica" pitchFamily="2" charset="0"/>
              </a:rPr>
              <a:t>flow with respect to centrality, momentum and eccentricity. </a:t>
            </a:r>
          </a:p>
          <a:p>
            <a:pPr lvl="1"/>
            <a:r>
              <a:rPr lang="en-US" b="1" dirty="0">
                <a:latin typeface="Helvetica" pitchFamily="2" charset="0"/>
              </a:rPr>
              <a:t>Event-plane</a:t>
            </a:r>
          </a:p>
          <a:p>
            <a:pPr lvl="1"/>
            <a:r>
              <a:rPr lang="en-US" b="1" dirty="0">
                <a:latin typeface="Helvetica" pitchFamily="2" charset="0"/>
              </a:rPr>
              <a:t>Cumulant</a:t>
            </a:r>
          </a:p>
          <a:p>
            <a:pPr lvl="1"/>
            <a:r>
              <a:rPr lang="en-US" b="1" dirty="0">
                <a:latin typeface="Helvetica" pitchFamily="2" charset="0"/>
              </a:rPr>
              <a:t>Lee-Yang Zero  </a:t>
            </a:r>
          </a:p>
          <a:p>
            <a:pPr lvl="1"/>
            <a:endParaRPr lang="en-US" dirty="0">
              <a:latin typeface="Helvetica" pitchFamily="2" charset="0"/>
            </a:endParaRPr>
          </a:p>
          <a:p>
            <a:endParaRPr lang="en-US" dirty="0">
              <a:latin typeface="Helvetica" pitchFamily="2" charset="0"/>
            </a:endParaRPr>
          </a:p>
        </p:txBody>
      </p:sp>
      <p:pic>
        <p:nvPicPr>
          <p:cNvPr id="4" name="Picture 3" descr="A green ball with black background&#10;&#10;Description automatically generated">
            <a:extLst>
              <a:ext uri="{FF2B5EF4-FFF2-40B4-BE49-F238E27FC236}">
                <a16:creationId xmlns:a16="http://schemas.microsoft.com/office/drawing/2014/main" id="{3E4D3DD5-C99C-823B-39A4-15C9892C83CE}"/>
              </a:ext>
            </a:extLst>
          </p:cNvPr>
          <p:cNvPicPr>
            <a:picLocks noChangeAspect="1"/>
          </p:cNvPicPr>
          <p:nvPr/>
        </p:nvPicPr>
        <p:blipFill rotWithShape="1">
          <a:blip r:embed="rId3"/>
          <a:srcRect l="71300"/>
          <a:stretch/>
        </p:blipFill>
        <p:spPr>
          <a:xfrm>
            <a:off x="6986592" y="-1595306"/>
            <a:ext cx="1986455" cy="2184400"/>
          </a:xfrm>
          <a:prstGeom prst="rect">
            <a:avLst/>
          </a:prstGeom>
        </p:spPr>
      </p:pic>
      <p:pic>
        <p:nvPicPr>
          <p:cNvPr id="5" name="Picture 4" descr="A green ball with black background&#10;&#10;Description automatically generated">
            <a:extLst>
              <a:ext uri="{FF2B5EF4-FFF2-40B4-BE49-F238E27FC236}">
                <a16:creationId xmlns:a16="http://schemas.microsoft.com/office/drawing/2014/main" id="{DF63AD66-8014-32C8-A04F-B9530095B75D}"/>
              </a:ext>
            </a:extLst>
          </p:cNvPr>
          <p:cNvPicPr>
            <a:picLocks noChangeAspect="1"/>
          </p:cNvPicPr>
          <p:nvPr/>
        </p:nvPicPr>
        <p:blipFill rotWithShape="1">
          <a:blip r:embed="rId3"/>
          <a:srcRect l="35650" r="35650"/>
          <a:stretch/>
        </p:blipFill>
        <p:spPr>
          <a:xfrm>
            <a:off x="-575863" y="5971967"/>
            <a:ext cx="1408201" cy="1548525"/>
          </a:xfrm>
          <a:prstGeom prst="rect">
            <a:avLst/>
          </a:prstGeom>
        </p:spPr>
      </p:pic>
      <p:pic>
        <p:nvPicPr>
          <p:cNvPr id="6" name="Picture 5" descr="A green ball with black background&#10;&#10;Description automatically generated">
            <a:extLst>
              <a:ext uri="{FF2B5EF4-FFF2-40B4-BE49-F238E27FC236}">
                <a16:creationId xmlns:a16="http://schemas.microsoft.com/office/drawing/2014/main" id="{C5730B6C-B515-7C24-E1E2-DA07583D2C42}"/>
              </a:ext>
            </a:extLst>
          </p:cNvPr>
          <p:cNvPicPr>
            <a:picLocks noChangeAspect="1"/>
          </p:cNvPicPr>
          <p:nvPr/>
        </p:nvPicPr>
        <p:blipFill rotWithShape="1">
          <a:blip r:embed="rId3"/>
          <a:srcRect r="71300"/>
          <a:stretch/>
        </p:blipFill>
        <p:spPr>
          <a:xfrm>
            <a:off x="11335210" y="6119569"/>
            <a:ext cx="1273975" cy="1400923"/>
          </a:xfrm>
          <a:prstGeom prst="rect">
            <a:avLst/>
          </a:prstGeom>
        </p:spPr>
      </p:pic>
      <p:pic>
        <p:nvPicPr>
          <p:cNvPr id="7" name="Picture 6">
            <a:extLst>
              <a:ext uri="{FF2B5EF4-FFF2-40B4-BE49-F238E27FC236}">
                <a16:creationId xmlns:a16="http://schemas.microsoft.com/office/drawing/2014/main" id="{7FCC70FE-278F-4953-9238-D3E0FB02FDEF}"/>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757" b="95739" l="4781" r="88845">
                        <a14:foregroundMark x1="4781" y1="75439" x2="4781" y2="75439"/>
                        <a14:foregroundMark x1="89641" y1="75815" x2="89641" y2="75815"/>
                        <a14:foregroundMark x1="46215" y1="10652" x2="46215" y2="10652"/>
                        <a14:foregroundMark x1="47410" y1="91353" x2="47410" y2="91353"/>
                        <a14:foregroundMark x1="48207" y1="9398" x2="48207" y2="9398"/>
                        <a14:foregroundMark x1="52590" y1="19173" x2="52590" y2="19173"/>
                        <a14:foregroundMark x1="41434" y1="24937" x2="41434" y2="24937"/>
                        <a14:foregroundMark x1="26693" y1="22055" x2="55378" y2="23559"/>
                        <a14:foregroundMark x1="11554" y1="25815" x2="18725" y2="26065"/>
                        <a14:foregroundMark x1="75697" y1="26817" x2="75697" y2="26817"/>
                        <a14:foregroundMark x1="77291" y1="26817" x2="75697" y2="24311"/>
                        <a14:foregroundMark x1="31474" y1="3383" x2="31474" y2="3383"/>
                        <a14:foregroundMark x1="34263" y1="3383" x2="34263" y2="3383"/>
                        <a14:foregroundMark x1="33466" y1="3383" x2="33466" y2="3383"/>
                        <a14:foregroundMark x1="21514" y1="3634" x2="21514" y2="3634"/>
                        <a14:foregroundMark x1="34661" y1="3383" x2="34661" y2="3383"/>
                        <a14:foregroundMark x1="51793" y1="3008" x2="51793" y2="3008"/>
                        <a14:foregroundMark x1="57371" y1="3008" x2="57371" y2="3008"/>
                        <a14:foregroundMark x1="62948" y1="3008" x2="62948" y2="3008"/>
                        <a14:foregroundMark x1="77291" y1="2882" x2="77291" y2="2882"/>
                        <a14:foregroundMark x1="82470" y1="3008" x2="82470" y2="3008"/>
                        <a14:foregroundMark x1="8367" y1="95113" x2="8367" y2="95113"/>
                        <a14:foregroundMark x1="15936" y1="95739" x2="15936" y2="95739"/>
                      </a14:backgroundRemoval>
                    </a14:imgEffect>
                  </a14:imgLayer>
                </a14:imgProps>
              </a:ext>
            </a:extLst>
          </a:blip>
          <a:srcRect t="4648" b="5994"/>
          <a:stretch/>
        </p:blipFill>
        <p:spPr>
          <a:xfrm>
            <a:off x="10425572" y="876163"/>
            <a:ext cx="1587500" cy="4528039"/>
          </a:xfrm>
          <a:prstGeom prst="rect">
            <a:avLst/>
          </a:prstGeom>
        </p:spPr>
      </p:pic>
      <p:sp>
        <p:nvSpPr>
          <p:cNvPr id="8" name="TextBox 7">
            <a:extLst>
              <a:ext uri="{FF2B5EF4-FFF2-40B4-BE49-F238E27FC236}">
                <a16:creationId xmlns:a16="http://schemas.microsoft.com/office/drawing/2014/main" id="{52857952-CCD0-49B7-A051-5877D1783DB7}"/>
              </a:ext>
            </a:extLst>
          </p:cNvPr>
          <p:cNvSpPr txBox="1"/>
          <p:nvPr/>
        </p:nvSpPr>
        <p:spPr>
          <a:xfrm>
            <a:off x="10440904" y="506831"/>
            <a:ext cx="1556836" cy="369332"/>
          </a:xfrm>
          <a:prstGeom prst="rect">
            <a:avLst/>
          </a:prstGeom>
          <a:noFill/>
        </p:spPr>
        <p:txBody>
          <a:bodyPr wrap="none" rtlCol="0">
            <a:spAutoFit/>
          </a:bodyPr>
          <a:lstStyle/>
          <a:p>
            <a:r>
              <a:rPr lang="en-US" dirty="0">
                <a:latin typeface="Helvetica" pitchFamily="2" charset="0"/>
              </a:rPr>
              <a:t>0% Centrality</a:t>
            </a:r>
          </a:p>
        </p:txBody>
      </p:sp>
      <p:sp>
        <p:nvSpPr>
          <p:cNvPr id="9" name="TextBox 8">
            <a:extLst>
              <a:ext uri="{FF2B5EF4-FFF2-40B4-BE49-F238E27FC236}">
                <a16:creationId xmlns:a16="http://schemas.microsoft.com/office/drawing/2014/main" id="{7E829C1A-E6E6-2BE8-2E52-BD6E93DDC0EB}"/>
              </a:ext>
            </a:extLst>
          </p:cNvPr>
          <p:cNvSpPr txBox="1"/>
          <p:nvPr/>
        </p:nvSpPr>
        <p:spPr>
          <a:xfrm>
            <a:off x="10386886" y="5527279"/>
            <a:ext cx="1813317" cy="369332"/>
          </a:xfrm>
          <a:prstGeom prst="rect">
            <a:avLst/>
          </a:prstGeom>
          <a:noFill/>
        </p:spPr>
        <p:txBody>
          <a:bodyPr wrap="none" rtlCol="0">
            <a:spAutoFit/>
          </a:bodyPr>
          <a:lstStyle/>
          <a:p>
            <a:r>
              <a:rPr lang="en-US" dirty="0">
                <a:latin typeface="Helvetica" pitchFamily="2" charset="0"/>
              </a:rPr>
              <a:t>100% Centrality</a:t>
            </a:r>
          </a:p>
        </p:txBody>
      </p:sp>
    </p:spTree>
    <p:extLst>
      <p:ext uri="{BB962C8B-B14F-4D97-AF65-F5344CB8AC3E}">
        <p14:creationId xmlns:p14="http://schemas.microsoft.com/office/powerpoint/2010/main" val="1474546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D8F55-954A-6A1D-009E-03F0C57B2837}"/>
              </a:ext>
            </a:extLst>
          </p:cNvPr>
          <p:cNvSpPr>
            <a:spLocks noGrp="1"/>
          </p:cNvSpPr>
          <p:nvPr>
            <p:ph type="title"/>
          </p:nvPr>
        </p:nvSpPr>
        <p:spPr/>
        <p:txBody>
          <a:bodyPr/>
          <a:lstStyle/>
          <a:p>
            <a:r>
              <a:rPr lang="en-US" dirty="0">
                <a:latin typeface="Helvetica" pitchFamily="2" charset="0"/>
              </a:rPr>
              <a:t>CMS Detector </a:t>
            </a:r>
          </a:p>
        </p:txBody>
      </p:sp>
      <p:pic>
        <p:nvPicPr>
          <p:cNvPr id="7" name="Content Placeholder 6" descr="A close-up of a machine&#10;&#10;Description automatically generated">
            <a:extLst>
              <a:ext uri="{FF2B5EF4-FFF2-40B4-BE49-F238E27FC236}">
                <a16:creationId xmlns:a16="http://schemas.microsoft.com/office/drawing/2014/main" id="{FC051435-863B-FE6E-FCF9-5211881CB847}"/>
              </a:ext>
            </a:extLst>
          </p:cNvPr>
          <p:cNvPicPr>
            <a:picLocks noGrp="1" noChangeAspect="1"/>
          </p:cNvPicPr>
          <p:nvPr>
            <p:ph idx="1"/>
          </p:nvPr>
        </p:nvPicPr>
        <p:blipFill>
          <a:blip r:embed="rId3"/>
          <a:stretch>
            <a:fillRect/>
          </a:stretch>
        </p:blipFill>
        <p:spPr>
          <a:xfrm>
            <a:off x="122750" y="1356846"/>
            <a:ext cx="7418795" cy="5239544"/>
          </a:xfrm>
        </p:spPr>
      </p:pic>
      <p:sp>
        <p:nvSpPr>
          <p:cNvPr id="5" name="TextBox 4">
            <a:extLst>
              <a:ext uri="{FF2B5EF4-FFF2-40B4-BE49-F238E27FC236}">
                <a16:creationId xmlns:a16="http://schemas.microsoft.com/office/drawing/2014/main" id="{CC7B97FC-570E-882C-0867-27A98B9B7C1D}"/>
              </a:ext>
            </a:extLst>
          </p:cNvPr>
          <p:cNvSpPr txBox="1"/>
          <p:nvPr/>
        </p:nvSpPr>
        <p:spPr>
          <a:xfrm>
            <a:off x="6574448" y="6596390"/>
            <a:ext cx="6097464" cy="261610"/>
          </a:xfrm>
          <a:prstGeom prst="rect">
            <a:avLst/>
          </a:prstGeom>
          <a:noFill/>
        </p:spPr>
        <p:txBody>
          <a:bodyPr wrap="square">
            <a:spAutoFit/>
          </a:bodyPr>
          <a:lstStyle/>
          <a:p>
            <a:r>
              <a:rPr lang="en-US" sz="1050" dirty="0">
                <a:latin typeface="Helvetica" pitchFamily="2" charset="0"/>
              </a:rPr>
              <a:t>https://</a:t>
            </a:r>
            <a:r>
              <a:rPr lang="en-US" sz="1050" dirty="0" err="1">
                <a:latin typeface="Helvetica" pitchFamily="2" charset="0"/>
              </a:rPr>
              <a:t>cms-opendata-workshop.github.io</a:t>
            </a:r>
            <a:r>
              <a:rPr lang="en-US" sz="1050" dirty="0">
                <a:latin typeface="Helvetica" pitchFamily="2" charset="0"/>
              </a:rPr>
              <a:t>/workshop2023-lesson-cms-detector/</a:t>
            </a:r>
            <a:r>
              <a:rPr lang="en-US" sz="1050" dirty="0" err="1">
                <a:latin typeface="Helvetica" pitchFamily="2" charset="0"/>
              </a:rPr>
              <a:t>aio</a:t>
            </a:r>
            <a:r>
              <a:rPr lang="en-US" sz="1050" dirty="0">
                <a:latin typeface="Helvetica" pitchFamily="2" charset="0"/>
              </a:rPr>
              <a:t>/</a:t>
            </a:r>
            <a:r>
              <a:rPr lang="en-US" sz="1050" dirty="0" err="1">
                <a:latin typeface="Helvetica" pitchFamily="2" charset="0"/>
              </a:rPr>
              <a:t>index.html</a:t>
            </a:r>
            <a:endParaRPr lang="en-US" sz="1050" dirty="0">
              <a:latin typeface="Helvetica" pitchFamily="2" charset="0"/>
            </a:endParaRPr>
          </a:p>
        </p:txBody>
      </p:sp>
      <p:sp>
        <p:nvSpPr>
          <p:cNvPr id="8" name="Frame 7">
            <a:extLst>
              <a:ext uri="{FF2B5EF4-FFF2-40B4-BE49-F238E27FC236}">
                <a16:creationId xmlns:a16="http://schemas.microsoft.com/office/drawing/2014/main" id="{5C0F7A39-8265-C51B-0306-EF05C7C55120}"/>
              </a:ext>
            </a:extLst>
          </p:cNvPr>
          <p:cNvSpPr/>
          <p:nvPr/>
        </p:nvSpPr>
        <p:spPr>
          <a:xfrm>
            <a:off x="5969977" y="3851031"/>
            <a:ext cx="1571568" cy="334107"/>
          </a:xfrm>
          <a:prstGeom prst="fram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DA40EBD1-E937-46D0-7B7B-E8963A2BFFF2}"/>
                  </a:ext>
                </a:extLst>
              </p:cNvPr>
              <p:cNvSpPr txBox="1"/>
              <p:nvPr/>
            </p:nvSpPr>
            <p:spPr>
              <a:xfrm>
                <a:off x="6938424" y="4972869"/>
                <a:ext cx="5369512" cy="1754326"/>
              </a:xfrm>
              <a:prstGeom prst="rect">
                <a:avLst/>
              </a:prstGeom>
              <a:noFill/>
            </p:spPr>
            <p:txBody>
              <a:bodyPr wrap="square" rtlCol="0">
                <a:spAutoFit/>
              </a:bodyPr>
              <a:lstStyle/>
              <a:p>
                <a:pPr marL="285750" indent="-285750">
                  <a:buFont typeface="Arial" panose="020B0604020202020204" pitchFamily="34" charset="0"/>
                  <a:buChar char="•"/>
                </a:pPr>
                <a:r>
                  <a:rPr lang="en-US" dirty="0"/>
                  <a:t>Hadron Forward (HF) Calorimeter </a:t>
                </a:r>
                <a14:m>
                  <m:oMath xmlns:m="http://schemas.openxmlformats.org/officeDocument/2006/math">
                    <m:r>
                      <a:rPr lang="en-US" b="0" i="0" smtClean="0">
                        <a:latin typeface="Cambria Math" panose="02040503050406030204" pitchFamily="18" charset="0"/>
                      </a:rPr>
                      <m:t>(</m:t>
                    </m:r>
                    <m:r>
                      <a:rPr lang="en-US" b="0" i="1" smtClean="0">
                        <a:latin typeface="Cambria Math" panose="02040503050406030204" pitchFamily="18" charset="0"/>
                      </a:rPr>
                      <m:t>2.9&lt;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𝜂</m:t>
                        </m:r>
                      </m:e>
                    </m:d>
                    <m:r>
                      <a:rPr lang="en-US" b="0" i="1" smtClean="0">
                        <a:latin typeface="Cambria Math" panose="02040503050406030204" pitchFamily="18" charset="0"/>
                      </a:rPr>
                      <m:t>&lt;5.2)</m:t>
                    </m:r>
                  </m:oMath>
                </a14:m>
                <a:endParaRPr lang="en-US" dirty="0"/>
              </a:p>
              <a:p>
                <a:pPr marL="742950" lvl="1" indent="-285750">
                  <a:buFont typeface="Arial" panose="020B0604020202020204" pitchFamily="34" charset="0"/>
                  <a:buChar char="•"/>
                </a:pPr>
                <a:r>
                  <a:rPr lang="en-US" dirty="0"/>
                  <a:t>Segmented into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𝜙</m:t>
                        </m:r>
                        <m:r>
                          <a:rPr lang="en-US" b="0" i="1" smtClean="0">
                            <a:latin typeface="Cambria Math" panose="02040503050406030204" pitchFamily="18" charset="0"/>
                          </a:rPr>
                          <m:t>,</m:t>
                        </m:r>
                        <m:r>
                          <a:rPr lang="en-US" b="0" i="1" smtClean="0">
                            <a:latin typeface="Cambria Math" panose="02040503050406030204" pitchFamily="18" charset="0"/>
                          </a:rPr>
                          <m:t>𝜂</m:t>
                        </m:r>
                      </m:e>
                    </m:d>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0.175 ,0.175</m:t>
                        </m:r>
                      </m:e>
                    </m:d>
                  </m:oMath>
                </a14:m>
                <a:r>
                  <a:rPr lang="en-US" dirty="0"/>
                  <a:t> “tower”</a:t>
                </a:r>
              </a:p>
              <a:p>
                <a:pPr marL="742950" lvl="1" indent="-285750">
                  <a:buFont typeface="Arial" panose="020B0604020202020204" pitchFamily="34" charset="0"/>
                  <a:buChar char="•"/>
                </a:pPr>
                <a:r>
                  <a:rPr lang="en-US" dirty="0"/>
                  <a:t>Used for trigger and beam halo rejection</a:t>
                </a:r>
              </a:p>
              <a:p>
                <a:pPr marL="742950" lvl="1" indent="-285750">
                  <a:buFont typeface="Arial" panose="020B0604020202020204" pitchFamily="34" charset="0"/>
                  <a:buChar char="•"/>
                </a:pPr>
                <a:r>
                  <a:rPr lang="en-US" b="1" dirty="0"/>
                  <a:t>Reference for event-plane angle </a:t>
                </a:r>
              </a:p>
              <a:p>
                <a:pPr marL="742950" lvl="1" indent="-285750">
                  <a:buFont typeface="Arial" panose="020B0604020202020204" pitchFamily="34" charset="0"/>
                  <a:buChar char="•"/>
                </a:pPr>
                <a:endParaRPr lang="en-US" dirty="0"/>
              </a:p>
            </p:txBody>
          </p:sp>
        </mc:Choice>
        <mc:Fallback>
          <p:sp>
            <p:nvSpPr>
              <p:cNvPr id="10" name="TextBox 9">
                <a:extLst>
                  <a:ext uri="{FF2B5EF4-FFF2-40B4-BE49-F238E27FC236}">
                    <a16:creationId xmlns:a16="http://schemas.microsoft.com/office/drawing/2014/main" id="{DA40EBD1-E937-46D0-7B7B-E8963A2BFFF2}"/>
                  </a:ext>
                </a:extLst>
              </p:cNvPr>
              <p:cNvSpPr txBox="1">
                <a:spLocks noRot="1" noChangeAspect="1" noMove="1" noResize="1" noEditPoints="1" noAdjustHandles="1" noChangeArrowheads="1" noChangeShapeType="1" noTextEdit="1"/>
              </p:cNvSpPr>
              <p:nvPr/>
            </p:nvSpPr>
            <p:spPr>
              <a:xfrm>
                <a:off x="6938424" y="4972869"/>
                <a:ext cx="5369512" cy="1754326"/>
              </a:xfrm>
              <a:prstGeom prst="rect">
                <a:avLst/>
              </a:prstGeom>
              <a:blipFill>
                <a:blip r:embed="rId4"/>
                <a:stretch>
                  <a:fillRect l="-708" t="-1439"/>
                </a:stretch>
              </a:blipFill>
            </p:spPr>
            <p:txBody>
              <a:bodyPr/>
              <a:lstStyle/>
              <a:p>
                <a:r>
                  <a:rPr lang="en-US">
                    <a:noFill/>
                  </a:rPr>
                  <a:t> </a:t>
                </a:r>
              </a:p>
            </p:txBody>
          </p:sp>
        </mc:Fallback>
      </mc:AlternateContent>
      <p:sp>
        <p:nvSpPr>
          <p:cNvPr id="12" name="Frame 11">
            <a:extLst>
              <a:ext uri="{FF2B5EF4-FFF2-40B4-BE49-F238E27FC236}">
                <a16:creationId xmlns:a16="http://schemas.microsoft.com/office/drawing/2014/main" id="{F4818650-E1C1-34E7-3732-BB7A79E419BC}"/>
              </a:ext>
            </a:extLst>
          </p:cNvPr>
          <p:cNvSpPr/>
          <p:nvPr/>
        </p:nvSpPr>
        <p:spPr>
          <a:xfrm>
            <a:off x="3458306" y="1654440"/>
            <a:ext cx="2247901" cy="482091"/>
          </a:xfrm>
          <a:prstGeom prst="frame">
            <a:avLst>
              <a:gd name="adj1" fmla="val 6134"/>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BE631B3E-E8F4-107B-EA82-2ED6E876AEC9}"/>
                  </a:ext>
                </a:extLst>
              </p:cNvPr>
              <p:cNvSpPr txBox="1"/>
              <p:nvPr/>
            </p:nvSpPr>
            <p:spPr>
              <a:xfrm>
                <a:off x="5456919" y="1148472"/>
                <a:ext cx="6612331" cy="1200329"/>
              </a:xfrm>
              <a:prstGeom prst="rect">
                <a:avLst/>
              </a:prstGeom>
              <a:noFill/>
            </p:spPr>
            <p:txBody>
              <a:bodyPr wrap="square" rtlCol="0">
                <a:spAutoFit/>
              </a:bodyPr>
              <a:lstStyle/>
              <a:p>
                <a:pPr marL="285750" indent="-285750">
                  <a:buFont typeface="Arial" panose="020B0604020202020204" pitchFamily="34" charset="0"/>
                  <a:buChar char="•"/>
                </a:pPr>
                <a:r>
                  <a:rPr lang="en-US" dirty="0"/>
                  <a:t>Silicon trackers </a:t>
                </a:r>
                <a14:m>
                  <m:oMath xmlns:m="http://schemas.openxmlformats.org/officeDocument/2006/math">
                    <m:r>
                      <a:rPr lang="en-US" b="0" i="0"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𝜂</m:t>
                        </m:r>
                      </m:e>
                    </m:d>
                    <m:r>
                      <a:rPr lang="en-US" b="0" i="1" smtClean="0">
                        <a:latin typeface="Cambria Math" panose="02040503050406030204" pitchFamily="18" charset="0"/>
                      </a:rPr>
                      <m:t>&lt;</m:t>
                    </m:r>
                    <m:r>
                      <a:rPr lang="en-US" b="0" i="1" smtClean="0">
                        <a:latin typeface="Cambria Math" panose="02040503050406030204" pitchFamily="18" charset="0"/>
                      </a:rPr>
                      <m:t>2.4</m:t>
                    </m:r>
                    <m:r>
                      <a:rPr lang="en-US" b="0" i="1" smtClean="0">
                        <a:latin typeface="Cambria Math" panose="02040503050406030204" pitchFamily="18" charset="0"/>
                      </a:rPr>
                      <m:t>)</m:t>
                    </m:r>
                  </m:oMath>
                </a14:m>
                <a:endParaRPr lang="en-US" dirty="0"/>
              </a:p>
              <a:p>
                <a:pPr marL="742950" lvl="1" indent="-285750">
                  <a:buFont typeface="Arial" panose="020B0604020202020204" pitchFamily="34" charset="0"/>
                  <a:buChar char="•"/>
                </a:pPr>
                <a:r>
                  <a:rPr lang="en-US" dirty="0"/>
                  <a:t>Charged particles from track reconstruction for anisotropy measurement </a:t>
                </a:r>
              </a:p>
              <a:p>
                <a:pPr marL="285750" indent="-285750">
                  <a:buFont typeface="Arial" panose="020B0604020202020204" pitchFamily="34" charset="0"/>
                  <a:buChar char="•"/>
                </a:pPr>
                <a:endParaRPr lang="en-US" dirty="0"/>
              </a:p>
            </p:txBody>
          </p:sp>
        </mc:Choice>
        <mc:Fallback>
          <p:sp>
            <p:nvSpPr>
              <p:cNvPr id="13" name="TextBox 12">
                <a:extLst>
                  <a:ext uri="{FF2B5EF4-FFF2-40B4-BE49-F238E27FC236}">
                    <a16:creationId xmlns:a16="http://schemas.microsoft.com/office/drawing/2014/main" id="{BE631B3E-E8F4-107B-EA82-2ED6E876AEC9}"/>
                  </a:ext>
                </a:extLst>
              </p:cNvPr>
              <p:cNvSpPr txBox="1">
                <a:spLocks noRot="1" noChangeAspect="1" noMove="1" noResize="1" noEditPoints="1" noAdjustHandles="1" noChangeArrowheads="1" noChangeShapeType="1" noTextEdit="1"/>
              </p:cNvSpPr>
              <p:nvPr/>
            </p:nvSpPr>
            <p:spPr>
              <a:xfrm>
                <a:off x="5456919" y="1148472"/>
                <a:ext cx="6612331" cy="1200329"/>
              </a:xfrm>
              <a:prstGeom prst="rect">
                <a:avLst/>
              </a:prstGeom>
              <a:blipFill>
                <a:blip r:embed="rId5"/>
                <a:stretch>
                  <a:fillRect l="-575" t="-2105"/>
                </a:stretch>
              </a:blipFill>
            </p:spPr>
            <p:txBody>
              <a:bodyPr/>
              <a:lstStyle/>
              <a:p>
                <a:r>
                  <a:rPr lang="en-US">
                    <a:noFill/>
                  </a:rPr>
                  <a:t> </a:t>
                </a:r>
              </a:p>
            </p:txBody>
          </p:sp>
        </mc:Fallback>
      </mc:AlternateContent>
      <p:pic>
        <p:nvPicPr>
          <p:cNvPr id="17" name="Picture 16" descr="A green ball with black background&#10;&#10;Description automatically generated">
            <a:extLst>
              <a:ext uri="{FF2B5EF4-FFF2-40B4-BE49-F238E27FC236}">
                <a16:creationId xmlns:a16="http://schemas.microsoft.com/office/drawing/2014/main" id="{C4DFF934-CCAA-06E9-7CEF-86943CBBAD4A}"/>
              </a:ext>
            </a:extLst>
          </p:cNvPr>
          <p:cNvPicPr>
            <a:picLocks noChangeAspect="1"/>
          </p:cNvPicPr>
          <p:nvPr/>
        </p:nvPicPr>
        <p:blipFill rotWithShape="1">
          <a:blip r:embed="rId6"/>
          <a:srcRect l="71300"/>
          <a:stretch/>
        </p:blipFill>
        <p:spPr>
          <a:xfrm>
            <a:off x="11353800" y="-292988"/>
            <a:ext cx="1096108" cy="1205333"/>
          </a:xfrm>
          <a:prstGeom prst="rect">
            <a:avLst/>
          </a:prstGeom>
        </p:spPr>
      </p:pic>
      <p:pic>
        <p:nvPicPr>
          <p:cNvPr id="18" name="Picture 17" descr="A green ball with black background&#10;&#10;Description automatically generated">
            <a:extLst>
              <a:ext uri="{FF2B5EF4-FFF2-40B4-BE49-F238E27FC236}">
                <a16:creationId xmlns:a16="http://schemas.microsoft.com/office/drawing/2014/main" id="{8AD72171-923E-4A99-884F-368BAA169039}"/>
              </a:ext>
            </a:extLst>
          </p:cNvPr>
          <p:cNvPicPr>
            <a:picLocks noChangeAspect="1"/>
          </p:cNvPicPr>
          <p:nvPr/>
        </p:nvPicPr>
        <p:blipFill rotWithShape="1">
          <a:blip r:embed="rId6"/>
          <a:srcRect l="35650" r="35650"/>
          <a:stretch/>
        </p:blipFill>
        <p:spPr>
          <a:xfrm>
            <a:off x="-106398" y="-140450"/>
            <a:ext cx="491674" cy="540668"/>
          </a:xfrm>
          <a:prstGeom prst="rect">
            <a:avLst/>
          </a:prstGeom>
        </p:spPr>
      </p:pic>
      <p:pic>
        <p:nvPicPr>
          <p:cNvPr id="19" name="Picture 18" descr="A green ball with black background&#10;&#10;Description automatically generated">
            <a:extLst>
              <a:ext uri="{FF2B5EF4-FFF2-40B4-BE49-F238E27FC236}">
                <a16:creationId xmlns:a16="http://schemas.microsoft.com/office/drawing/2014/main" id="{8BCE7E84-BF02-2401-0188-78168433618A}"/>
              </a:ext>
            </a:extLst>
          </p:cNvPr>
          <p:cNvPicPr>
            <a:picLocks noChangeAspect="1"/>
          </p:cNvPicPr>
          <p:nvPr/>
        </p:nvPicPr>
        <p:blipFill rotWithShape="1">
          <a:blip r:embed="rId6"/>
          <a:srcRect r="71300"/>
          <a:stretch/>
        </p:blipFill>
        <p:spPr>
          <a:xfrm>
            <a:off x="393393" y="4458542"/>
            <a:ext cx="259629" cy="285501"/>
          </a:xfrm>
          <a:prstGeom prst="rect">
            <a:avLst/>
          </a:prstGeom>
        </p:spPr>
      </p:pic>
    </p:spTree>
    <p:extLst>
      <p:ext uri="{BB962C8B-B14F-4D97-AF65-F5344CB8AC3E}">
        <p14:creationId xmlns:p14="http://schemas.microsoft.com/office/powerpoint/2010/main" val="39615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F76F6-2F03-B33C-25E2-FBEFD375007F}"/>
              </a:ext>
            </a:extLst>
          </p:cNvPr>
          <p:cNvSpPr>
            <a:spLocks noGrp="1"/>
          </p:cNvSpPr>
          <p:nvPr>
            <p:ph type="title"/>
          </p:nvPr>
        </p:nvSpPr>
        <p:spPr/>
        <p:txBody>
          <a:bodyPr/>
          <a:lstStyle/>
          <a:p>
            <a:r>
              <a:rPr lang="en-US" dirty="0">
                <a:latin typeface="Helvetica" pitchFamily="2" charset="0"/>
              </a:rPr>
              <a:t>Event and Track Reconstruction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3515A4D-F097-A9F8-C1D7-DBC9E501C963}"/>
                  </a:ext>
                </a:extLst>
              </p:cNvPr>
              <p:cNvSpPr>
                <a:spLocks noGrp="1"/>
              </p:cNvSpPr>
              <p:nvPr>
                <p:ph idx="1"/>
              </p:nvPr>
            </p:nvSpPr>
            <p:spPr/>
            <p:txBody>
              <a:bodyPr/>
              <a:lstStyle/>
              <a:p>
                <a:r>
                  <a:rPr lang="en-US" dirty="0">
                    <a:latin typeface="Helvetica" pitchFamily="2" charset="0"/>
                  </a:rPr>
                  <a:t>Events triggered by HF coincidence</a:t>
                </a:r>
              </a:p>
              <a:p>
                <a:r>
                  <a:rPr lang="en-US" dirty="0">
                    <a:latin typeface="Helvetica" pitchFamily="2" charset="0"/>
                  </a:rPr>
                  <a:t>10cm from nominal interaction point</a:t>
                </a:r>
              </a:p>
              <a:p>
                <a:r>
                  <a:rPr lang="en-US" dirty="0">
                    <a:latin typeface="Helvetica" pitchFamily="2" charset="0"/>
                  </a:rPr>
                  <a:t>Remove Ultraperipheral events </a:t>
                </a:r>
                <a:endParaRPr lang="en-US" b="0" dirty="0">
                  <a:latin typeface="Helvetica" pitchFamily="2" charset="0"/>
                </a:endParaRPr>
              </a:p>
              <a:p>
                <a:pPr lvl="1"/>
                <a:r>
                  <a:rPr lang="en-US" dirty="0">
                    <a:latin typeface="Helvetica" pitchFamily="2" charset="0"/>
                  </a:rPr>
                  <a:t>T</a:t>
                </a:r>
                <a:r>
                  <a:rPr lang="en-US" b="0" dirty="0">
                    <a:latin typeface="Helvetica" pitchFamily="2" charset="0"/>
                  </a:rPr>
                  <a:t>hree towe</a:t>
                </a:r>
                <a:r>
                  <a:rPr lang="en-US" dirty="0">
                    <a:latin typeface="Helvetica" pitchFamily="2" charset="0"/>
                  </a:rPr>
                  <a:t>rs in HF with </a:t>
                </a:r>
                <a:br>
                  <a:rPr lang="en-US" dirty="0">
                    <a:latin typeface="Helvetica" pitchFamily="2" charset="0"/>
                  </a:rPr>
                </a:br>
                <a:r>
                  <a:rPr lang="en-US" dirty="0">
                    <a:latin typeface="Helvetica" pitchFamily="2" charset="0"/>
                  </a:rPr>
                  <a:t>at least </a:t>
                </a:r>
                <a14:m>
                  <m:oMath xmlns:m="http://schemas.openxmlformats.org/officeDocument/2006/math">
                    <m:r>
                      <a:rPr lang="en-US" b="0" i="1" smtClean="0">
                        <a:latin typeface="Cambria Math" panose="02040503050406030204" pitchFamily="18" charset="0"/>
                      </a:rPr>
                      <m:t>3 </m:t>
                    </m:r>
                    <m:r>
                      <a:rPr lang="en-US" b="0" i="1" smtClean="0">
                        <a:latin typeface="Cambria Math" panose="02040503050406030204" pitchFamily="18" charset="0"/>
                      </a:rPr>
                      <m:t>𝐺𝑒𝑉</m:t>
                    </m:r>
                  </m:oMath>
                </a14:m>
                <a:r>
                  <a:rPr lang="en-US" dirty="0">
                    <a:latin typeface="Helvetica" pitchFamily="2" charset="0"/>
                  </a:rPr>
                  <a:t> energy deposit. </a:t>
                </a:r>
              </a:p>
              <a:p>
                <a:pPr lvl="1"/>
                <a:r>
                  <a:rPr lang="en-US" dirty="0">
                    <a:latin typeface="Helvetica" pitchFamily="2" charset="0"/>
                  </a:rPr>
                  <a:t>Vertex reconstruction</a:t>
                </a:r>
              </a:p>
              <a:p>
                <a:pPr lvl="1"/>
                <a:r>
                  <a:rPr lang="en-US" dirty="0">
                    <a:latin typeface="Helvetica" pitchFamily="2" charset="0"/>
                  </a:rPr>
                  <a:t>Cluster shape from primary vertex</a:t>
                </a:r>
              </a:p>
              <a:p>
                <a:pPr lvl="1"/>
                <a:endParaRPr lang="en-US" dirty="0">
                  <a:latin typeface="Helvetica" pitchFamily="2" charset="0"/>
                </a:endParaRPr>
              </a:p>
              <a:p>
                <a14:m>
                  <m:oMath xmlns:m="http://schemas.openxmlformats.org/officeDocument/2006/math">
                    <m:r>
                      <a:rPr lang="en-US" b="0" i="1" smtClean="0">
                        <a:latin typeface="Cambria Math" panose="02040503050406030204" pitchFamily="18" charset="0"/>
                      </a:rPr>
                      <m:t>22.6×</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6</m:t>
                        </m:r>
                      </m:sup>
                    </m:sSup>
                  </m:oMath>
                </a14:m>
                <a:r>
                  <a:rPr lang="en-US" dirty="0">
                    <a:latin typeface="Helvetica" pitchFamily="2" charset="0"/>
                  </a:rPr>
                  <a:t> events = </a:t>
                </a:r>
                <a14:m>
                  <m:oMath xmlns:m="http://schemas.openxmlformats.org/officeDocument/2006/math">
                    <m:r>
                      <a:rPr lang="en-US" b="0" i="1" smtClean="0">
                        <a:latin typeface="Cambria Math" panose="02040503050406030204" pitchFamily="18" charset="0"/>
                      </a:rPr>
                      <m:t>3</m:t>
                    </m:r>
                    <m:r>
                      <a:rPr lang="en-US" b="0" i="1" smtClean="0">
                        <a:latin typeface="Cambria Math" panose="02040503050406030204" pitchFamily="18" charset="0"/>
                      </a:rPr>
                      <m:t>𝜇</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𝑏</m:t>
                        </m:r>
                      </m:e>
                      <m:sup>
                        <m:r>
                          <a:rPr lang="en-US" b="0" i="1" smtClean="0">
                            <a:latin typeface="Cambria Math" panose="02040503050406030204" pitchFamily="18" charset="0"/>
                          </a:rPr>
                          <m:t>−1</m:t>
                        </m:r>
                      </m:sup>
                    </m:sSup>
                  </m:oMath>
                </a14:m>
                <a:endParaRPr lang="en-US" dirty="0">
                  <a:latin typeface="Helvetica" pitchFamily="2" charset="0"/>
                </a:endParaRPr>
              </a:p>
              <a:p>
                <a:pPr lvl="1"/>
                <a:endParaRPr lang="en-US" dirty="0">
                  <a:latin typeface="Helvetica" pitchFamily="2" charset="0"/>
                </a:endParaRPr>
              </a:p>
            </p:txBody>
          </p:sp>
        </mc:Choice>
        <mc:Fallback>
          <p:sp>
            <p:nvSpPr>
              <p:cNvPr id="3" name="Content Placeholder 2">
                <a:extLst>
                  <a:ext uri="{FF2B5EF4-FFF2-40B4-BE49-F238E27FC236}">
                    <a16:creationId xmlns:a16="http://schemas.microsoft.com/office/drawing/2014/main" id="{C3515A4D-F097-A9F8-C1D7-DBC9E501C963}"/>
                  </a:ext>
                </a:extLst>
              </p:cNvPr>
              <p:cNvSpPr>
                <a:spLocks noGrp="1" noRot="1" noChangeAspect="1" noMove="1" noResize="1" noEditPoints="1" noAdjustHandles="1" noChangeArrowheads="1" noChangeShapeType="1" noTextEdit="1"/>
              </p:cNvSpPr>
              <p:nvPr>
                <p:ph idx="1"/>
              </p:nvPr>
            </p:nvSpPr>
            <p:spPr>
              <a:blipFill>
                <a:blip r:embed="rId2"/>
                <a:stretch>
                  <a:fillRect l="-1086" t="-2326"/>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49E653A7-30E5-ECF2-667F-EC2C8C73D76E}"/>
              </a:ext>
            </a:extLst>
          </p:cNvPr>
          <p:cNvSpPr txBox="1"/>
          <p:nvPr/>
        </p:nvSpPr>
        <p:spPr>
          <a:xfrm>
            <a:off x="10112585" y="6611779"/>
            <a:ext cx="2079415" cy="246221"/>
          </a:xfrm>
          <a:prstGeom prst="rect">
            <a:avLst/>
          </a:prstGeom>
          <a:noFill/>
        </p:spPr>
        <p:txBody>
          <a:bodyPr wrap="none" rtlCol="0">
            <a:spAutoFit/>
          </a:bodyPr>
          <a:lstStyle/>
          <a:p>
            <a:r>
              <a:rPr lang="en-US" sz="1000" dirty="0"/>
              <a:t>https://</a:t>
            </a:r>
            <a:r>
              <a:rPr lang="en-US" sz="1000" dirty="0" err="1"/>
              <a:t>cds.cern.ch</a:t>
            </a:r>
            <a:r>
              <a:rPr lang="en-US" sz="1000" dirty="0"/>
              <a:t>/record/2872371</a:t>
            </a:r>
          </a:p>
        </p:txBody>
      </p:sp>
      <p:pic>
        <p:nvPicPr>
          <p:cNvPr id="7" name="Picture 6" descr="A green ball with black background&#10;&#10;Description automatically generated">
            <a:extLst>
              <a:ext uri="{FF2B5EF4-FFF2-40B4-BE49-F238E27FC236}">
                <a16:creationId xmlns:a16="http://schemas.microsoft.com/office/drawing/2014/main" id="{E2B7EEAC-B1BA-C1D8-0112-0C36DA413FF1}"/>
              </a:ext>
            </a:extLst>
          </p:cNvPr>
          <p:cNvPicPr>
            <a:picLocks noChangeAspect="1"/>
          </p:cNvPicPr>
          <p:nvPr/>
        </p:nvPicPr>
        <p:blipFill rotWithShape="1">
          <a:blip r:embed="rId3"/>
          <a:srcRect l="71300"/>
          <a:stretch/>
        </p:blipFill>
        <p:spPr>
          <a:xfrm>
            <a:off x="10735747" y="2167614"/>
            <a:ext cx="889150" cy="977751"/>
          </a:xfrm>
          <a:prstGeom prst="rect">
            <a:avLst/>
          </a:prstGeom>
        </p:spPr>
      </p:pic>
      <p:pic>
        <p:nvPicPr>
          <p:cNvPr id="6" name="Picture 5" descr="A screenshot of a computer generated image&#10;&#10;Description automatically generated">
            <a:extLst>
              <a:ext uri="{FF2B5EF4-FFF2-40B4-BE49-F238E27FC236}">
                <a16:creationId xmlns:a16="http://schemas.microsoft.com/office/drawing/2014/main" id="{8E2C1BF7-3C3F-A823-0CEB-409047B9E7CA}"/>
              </a:ext>
            </a:extLst>
          </p:cNvPr>
          <p:cNvPicPr>
            <a:picLocks noChangeAspect="1"/>
          </p:cNvPicPr>
          <p:nvPr/>
        </p:nvPicPr>
        <p:blipFill>
          <a:blip r:embed="rId4"/>
          <a:stretch>
            <a:fillRect/>
          </a:stretch>
        </p:blipFill>
        <p:spPr>
          <a:xfrm>
            <a:off x="7108523" y="2891694"/>
            <a:ext cx="4787470" cy="3162260"/>
          </a:xfrm>
          <a:prstGeom prst="rect">
            <a:avLst/>
          </a:prstGeom>
        </p:spPr>
      </p:pic>
      <p:pic>
        <p:nvPicPr>
          <p:cNvPr id="8" name="Picture 7" descr="A green ball with black background&#10;&#10;Description automatically generated">
            <a:extLst>
              <a:ext uri="{FF2B5EF4-FFF2-40B4-BE49-F238E27FC236}">
                <a16:creationId xmlns:a16="http://schemas.microsoft.com/office/drawing/2014/main" id="{4E2C75CE-4B7A-3A91-3D8F-6710BAC94B54}"/>
              </a:ext>
            </a:extLst>
          </p:cNvPr>
          <p:cNvPicPr>
            <a:picLocks noChangeAspect="1"/>
          </p:cNvPicPr>
          <p:nvPr/>
        </p:nvPicPr>
        <p:blipFill rotWithShape="1">
          <a:blip r:embed="rId3"/>
          <a:srcRect l="35650" r="35650"/>
          <a:stretch/>
        </p:blipFill>
        <p:spPr>
          <a:xfrm>
            <a:off x="7108523" y="6053954"/>
            <a:ext cx="1986455" cy="2184400"/>
          </a:xfrm>
          <a:prstGeom prst="rect">
            <a:avLst/>
          </a:prstGeom>
        </p:spPr>
      </p:pic>
      <p:pic>
        <p:nvPicPr>
          <p:cNvPr id="9" name="Picture 8" descr="A green ball with black background&#10;&#10;Description automatically generated">
            <a:extLst>
              <a:ext uri="{FF2B5EF4-FFF2-40B4-BE49-F238E27FC236}">
                <a16:creationId xmlns:a16="http://schemas.microsoft.com/office/drawing/2014/main" id="{FDC40321-4B4C-2637-FAAD-81A4AD835D23}"/>
              </a:ext>
            </a:extLst>
          </p:cNvPr>
          <p:cNvPicPr>
            <a:picLocks noChangeAspect="1"/>
          </p:cNvPicPr>
          <p:nvPr/>
        </p:nvPicPr>
        <p:blipFill rotWithShape="1">
          <a:blip r:embed="rId3"/>
          <a:srcRect r="71300"/>
          <a:stretch/>
        </p:blipFill>
        <p:spPr>
          <a:xfrm>
            <a:off x="11353800" y="-458524"/>
            <a:ext cx="1368402" cy="1504760"/>
          </a:xfrm>
          <a:prstGeom prst="rect">
            <a:avLst/>
          </a:prstGeom>
        </p:spPr>
      </p:pic>
    </p:spTree>
    <p:extLst>
      <p:ext uri="{BB962C8B-B14F-4D97-AF65-F5344CB8AC3E}">
        <p14:creationId xmlns:p14="http://schemas.microsoft.com/office/powerpoint/2010/main" val="4191086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D7A19-395A-CBE2-186E-BBFB02386250}"/>
              </a:ext>
            </a:extLst>
          </p:cNvPr>
          <p:cNvSpPr>
            <a:spLocks noGrp="1"/>
          </p:cNvSpPr>
          <p:nvPr>
            <p:ph type="title"/>
          </p:nvPr>
        </p:nvSpPr>
        <p:spPr/>
        <p:txBody>
          <a:bodyPr/>
          <a:lstStyle/>
          <a:p>
            <a:r>
              <a:rPr lang="en-US" dirty="0">
                <a:latin typeface="Helvetica" pitchFamily="2" charset="0"/>
              </a:rPr>
              <a:t>Glauber Model Eccentricity </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4F1EEA6-2831-D059-97A8-1DA06C175D63}"/>
                  </a:ext>
                </a:extLst>
              </p:cNvPr>
              <p:cNvSpPr>
                <a:spLocks noGrp="1"/>
              </p:cNvSpPr>
              <p:nvPr>
                <p:ph idx="1"/>
              </p:nvPr>
            </p:nvSpPr>
            <p:spPr/>
            <p:txBody>
              <a:bodyPr/>
              <a:lstStyle/>
              <a:p>
                <a:r>
                  <a:rPr lang="en-US" altLang="zh-CN" dirty="0">
                    <a:latin typeface="Helvetica" pitchFamily="2" charset="0"/>
                    <a:cs typeface="Arial" panose="020B0604020202020204" pitchFamily="34" charset="0"/>
                  </a:rPr>
                  <a:t>Nucleon density described by Woods-Saxon density</a:t>
                </a:r>
              </a:p>
              <a:p>
                <a:pPr lvl="1"/>
                <a14:m>
                  <m:oMath xmlns:m="http://schemas.openxmlformats.org/officeDocument/2006/math">
                    <m:r>
                      <a:rPr lang="en-US" altLang="zh-CN" b="0" i="1" smtClean="0">
                        <a:latin typeface="Cambria Math" panose="02040503050406030204" pitchFamily="18" charset="0"/>
                        <a:cs typeface="Arial" panose="020B0604020202020204" pitchFamily="34" charset="0"/>
                      </a:rPr>
                      <m:t>𝜌</m:t>
                    </m:r>
                    <m:d>
                      <m:dPr>
                        <m:ctrlPr>
                          <a:rPr lang="en-US" altLang="zh-CN" b="0" i="1" smtClean="0">
                            <a:latin typeface="Cambria Math" panose="02040503050406030204" pitchFamily="18" charset="0"/>
                            <a:cs typeface="Arial" panose="020B0604020202020204" pitchFamily="34" charset="0"/>
                          </a:rPr>
                        </m:ctrlPr>
                      </m:dPr>
                      <m:e>
                        <m:r>
                          <a:rPr lang="en-US" altLang="zh-CN" b="0" i="1" smtClean="0">
                            <a:latin typeface="Cambria Math" panose="02040503050406030204" pitchFamily="18" charset="0"/>
                            <a:cs typeface="Arial" panose="020B0604020202020204" pitchFamily="34" charset="0"/>
                          </a:rPr>
                          <m:t>𝑟</m:t>
                        </m:r>
                      </m:e>
                    </m:d>
                    <m:r>
                      <a:rPr lang="en-US" altLang="zh-CN" b="0" i="1" smtClean="0">
                        <a:latin typeface="Cambria Math" panose="02040503050406030204" pitchFamily="18" charset="0"/>
                        <a:cs typeface="Arial" panose="020B0604020202020204" pitchFamily="34" charset="0"/>
                      </a:rPr>
                      <m:t>=</m:t>
                    </m:r>
                    <m:f>
                      <m:fPr>
                        <m:ctrlPr>
                          <a:rPr lang="en-US" altLang="zh-CN" b="0" i="1" smtClean="0">
                            <a:latin typeface="Cambria Math" panose="02040503050406030204" pitchFamily="18" charset="0"/>
                            <a:cs typeface="Arial" panose="020B0604020202020204" pitchFamily="34" charset="0"/>
                          </a:rPr>
                        </m:ctrlPr>
                      </m:fPr>
                      <m:num>
                        <m:sSub>
                          <m:sSubPr>
                            <m:ctrlPr>
                              <a:rPr lang="en-US" altLang="zh-CN" b="0" i="1" smtClean="0">
                                <a:latin typeface="Cambria Math" panose="02040503050406030204" pitchFamily="18" charset="0"/>
                                <a:cs typeface="Arial" panose="020B0604020202020204" pitchFamily="34" charset="0"/>
                              </a:rPr>
                            </m:ctrlPr>
                          </m:sSubPr>
                          <m:e>
                            <m:r>
                              <a:rPr lang="en-US" altLang="zh-CN" b="0" i="1" smtClean="0">
                                <a:latin typeface="Cambria Math" panose="02040503050406030204" pitchFamily="18" charset="0"/>
                                <a:cs typeface="Arial" panose="020B0604020202020204" pitchFamily="34" charset="0"/>
                              </a:rPr>
                              <m:t>𝜌</m:t>
                            </m:r>
                          </m:e>
                          <m:sub>
                            <m:r>
                              <a:rPr lang="en-US" altLang="zh-CN" b="0" i="1" smtClean="0">
                                <a:latin typeface="Cambria Math" panose="02040503050406030204" pitchFamily="18" charset="0"/>
                                <a:cs typeface="Arial" panose="020B0604020202020204" pitchFamily="34" charset="0"/>
                              </a:rPr>
                              <m:t>0</m:t>
                            </m:r>
                          </m:sub>
                        </m:sSub>
                        <m:r>
                          <a:rPr lang="en-US" altLang="zh-CN" b="0" i="1" smtClean="0">
                            <a:latin typeface="Cambria Math" panose="02040503050406030204" pitchFamily="18" charset="0"/>
                            <a:cs typeface="Arial" panose="020B0604020202020204" pitchFamily="34" charset="0"/>
                          </a:rPr>
                          <m:t>(1+</m:t>
                        </m:r>
                        <m:f>
                          <m:fPr>
                            <m:ctrlPr>
                              <a:rPr lang="en-US" altLang="zh-CN" b="0" i="1" smtClean="0">
                                <a:latin typeface="Cambria Math" panose="02040503050406030204" pitchFamily="18" charset="0"/>
                                <a:cs typeface="Arial" panose="020B0604020202020204" pitchFamily="34" charset="0"/>
                              </a:rPr>
                            </m:ctrlPr>
                          </m:fPr>
                          <m:num>
                            <m:r>
                              <a:rPr lang="en-US" altLang="zh-CN" b="0" i="1" smtClean="0">
                                <a:latin typeface="Cambria Math" panose="02040503050406030204" pitchFamily="18" charset="0"/>
                                <a:cs typeface="Arial" panose="020B0604020202020204" pitchFamily="34" charset="0"/>
                              </a:rPr>
                              <m:t>𝑤</m:t>
                            </m:r>
                            <m:sSup>
                              <m:sSupPr>
                                <m:ctrlPr>
                                  <a:rPr lang="en-US" altLang="zh-CN" b="0" i="1" smtClean="0">
                                    <a:latin typeface="Cambria Math" panose="02040503050406030204" pitchFamily="18" charset="0"/>
                                    <a:cs typeface="Arial" panose="020B0604020202020204" pitchFamily="34" charset="0"/>
                                  </a:rPr>
                                </m:ctrlPr>
                              </m:sSupPr>
                              <m:e>
                                <m:r>
                                  <a:rPr lang="en-US" altLang="zh-CN" b="0" i="1" smtClean="0">
                                    <a:latin typeface="Cambria Math" panose="02040503050406030204" pitchFamily="18" charset="0"/>
                                    <a:cs typeface="Arial" panose="020B0604020202020204" pitchFamily="34" charset="0"/>
                                  </a:rPr>
                                  <m:t>𝑟</m:t>
                                </m:r>
                              </m:e>
                              <m:sup>
                                <m:r>
                                  <a:rPr lang="en-US" altLang="zh-CN" b="0" i="1" smtClean="0">
                                    <a:latin typeface="Cambria Math" panose="02040503050406030204" pitchFamily="18" charset="0"/>
                                    <a:cs typeface="Arial" panose="020B0604020202020204" pitchFamily="34" charset="0"/>
                                  </a:rPr>
                                  <m:t>2</m:t>
                                </m:r>
                              </m:sup>
                            </m:sSup>
                          </m:num>
                          <m:den>
                            <m:sSup>
                              <m:sSupPr>
                                <m:ctrlPr>
                                  <a:rPr lang="en-US" altLang="zh-CN" b="0" i="1" smtClean="0">
                                    <a:latin typeface="Cambria Math" panose="02040503050406030204" pitchFamily="18" charset="0"/>
                                    <a:cs typeface="Arial" panose="020B0604020202020204" pitchFamily="34" charset="0"/>
                                  </a:rPr>
                                </m:ctrlPr>
                              </m:sSupPr>
                              <m:e>
                                <m:r>
                                  <a:rPr lang="en-US" altLang="zh-CN" b="0" i="1" smtClean="0">
                                    <a:latin typeface="Cambria Math" panose="02040503050406030204" pitchFamily="18" charset="0"/>
                                    <a:cs typeface="Arial" panose="020B0604020202020204" pitchFamily="34" charset="0"/>
                                  </a:rPr>
                                  <m:t>𝑅</m:t>
                                </m:r>
                              </m:e>
                              <m:sup>
                                <m:r>
                                  <a:rPr lang="en-US" altLang="zh-CN" b="0" i="1" smtClean="0">
                                    <a:latin typeface="Cambria Math" panose="02040503050406030204" pitchFamily="18" charset="0"/>
                                    <a:cs typeface="Arial" panose="020B0604020202020204" pitchFamily="34" charset="0"/>
                                  </a:rPr>
                                  <m:t>2</m:t>
                                </m:r>
                              </m:sup>
                            </m:sSup>
                          </m:den>
                        </m:f>
                        <m:r>
                          <a:rPr lang="en-US" altLang="zh-CN" b="0" i="1" smtClean="0">
                            <a:latin typeface="Cambria Math" panose="02040503050406030204" pitchFamily="18" charset="0"/>
                            <a:cs typeface="Arial" panose="020B0604020202020204" pitchFamily="34" charset="0"/>
                          </a:rPr>
                          <m:t>)</m:t>
                        </m:r>
                      </m:num>
                      <m:den>
                        <m:r>
                          <a:rPr lang="en-US" altLang="zh-CN" b="0" i="1" smtClean="0">
                            <a:latin typeface="Cambria Math" panose="02040503050406030204" pitchFamily="18" charset="0"/>
                            <a:cs typeface="Arial" panose="020B0604020202020204" pitchFamily="34" charset="0"/>
                          </a:rPr>
                          <m:t>1+</m:t>
                        </m:r>
                        <m:sSup>
                          <m:sSupPr>
                            <m:ctrlPr>
                              <a:rPr lang="en-US" altLang="zh-CN" b="0" i="1" smtClean="0">
                                <a:latin typeface="Cambria Math" panose="02040503050406030204" pitchFamily="18" charset="0"/>
                                <a:cs typeface="Arial" panose="020B0604020202020204" pitchFamily="34" charset="0"/>
                              </a:rPr>
                            </m:ctrlPr>
                          </m:sSupPr>
                          <m:e>
                            <m:r>
                              <a:rPr lang="en-US" altLang="zh-CN" b="0" i="1" smtClean="0">
                                <a:latin typeface="Cambria Math" panose="02040503050406030204" pitchFamily="18" charset="0"/>
                                <a:cs typeface="Arial" panose="020B0604020202020204" pitchFamily="34" charset="0"/>
                              </a:rPr>
                              <m:t>𝑒</m:t>
                            </m:r>
                          </m:e>
                          <m:sup>
                            <m:f>
                              <m:fPr>
                                <m:ctrlPr>
                                  <a:rPr lang="en-US" altLang="zh-CN" b="0" i="1" smtClean="0">
                                    <a:latin typeface="Cambria Math" panose="02040503050406030204" pitchFamily="18" charset="0"/>
                                    <a:cs typeface="Arial" panose="020B0604020202020204" pitchFamily="34" charset="0"/>
                                  </a:rPr>
                                </m:ctrlPr>
                              </m:fPr>
                              <m:num>
                                <m:r>
                                  <a:rPr lang="en-US" altLang="zh-CN" b="0" i="1" smtClean="0">
                                    <a:latin typeface="Cambria Math" panose="02040503050406030204" pitchFamily="18" charset="0"/>
                                    <a:cs typeface="Arial" panose="020B0604020202020204" pitchFamily="34" charset="0"/>
                                  </a:rPr>
                                  <m:t>𝑟</m:t>
                                </m:r>
                                <m:r>
                                  <a:rPr lang="en-US" altLang="zh-CN" b="0" i="1" smtClean="0">
                                    <a:latin typeface="Cambria Math" panose="02040503050406030204" pitchFamily="18" charset="0"/>
                                    <a:cs typeface="Arial" panose="020B0604020202020204" pitchFamily="34" charset="0"/>
                                  </a:rPr>
                                  <m:t>−</m:t>
                                </m:r>
                                <m:r>
                                  <a:rPr lang="en-US" altLang="zh-CN" b="0" i="1" smtClean="0">
                                    <a:latin typeface="Cambria Math" panose="02040503050406030204" pitchFamily="18" charset="0"/>
                                    <a:cs typeface="Arial" panose="020B0604020202020204" pitchFamily="34" charset="0"/>
                                  </a:rPr>
                                  <m:t>𝑅</m:t>
                                </m:r>
                              </m:num>
                              <m:den>
                                <m:r>
                                  <a:rPr lang="en-US" altLang="zh-CN" b="0" i="1" smtClean="0">
                                    <a:latin typeface="Cambria Math" panose="02040503050406030204" pitchFamily="18" charset="0"/>
                                    <a:cs typeface="Arial" panose="020B0604020202020204" pitchFamily="34" charset="0"/>
                                  </a:rPr>
                                  <m:t>𝑎</m:t>
                                </m:r>
                              </m:den>
                            </m:f>
                          </m:sup>
                        </m:sSup>
                      </m:den>
                    </m:f>
                  </m:oMath>
                </a14:m>
                <a:endParaRPr lang="en-US" altLang="zh-CN" dirty="0">
                  <a:latin typeface="Helvetica" pitchFamily="2" charset="0"/>
                  <a:cs typeface="Arial" panose="020B0604020202020204" pitchFamily="34" charset="0"/>
                </a:endParaRPr>
              </a:p>
              <a:p>
                <a:r>
                  <a:rPr lang="en-US" altLang="zh-CN" sz="2800" b="0" i="0" u="none" strike="noStrike" baseline="0" dirty="0">
                    <a:latin typeface="Helvetica" pitchFamily="2" charset="0"/>
                    <a:cs typeface="Arial" panose="020B0604020202020204" pitchFamily="34" charset="0"/>
                  </a:rPr>
                  <a:t>A sequence of </a:t>
                </a:r>
                <a:r>
                  <a:rPr lang="en-US" altLang="zh-CN" sz="2800" b="0" i="0" u="none" strike="noStrike" baseline="0" dirty="0">
                    <a:solidFill>
                      <a:srgbClr val="FF0000"/>
                    </a:solidFill>
                    <a:latin typeface="Helvetica" pitchFamily="2" charset="0"/>
                    <a:cs typeface="Arial" panose="020B0604020202020204" pitchFamily="34" charset="0"/>
                  </a:rPr>
                  <a:t>independent </a:t>
                </a:r>
                <a:r>
                  <a:rPr lang="en-US" altLang="zh-CN" sz="2800" b="0" i="0" u="none" strike="noStrike" baseline="0" dirty="0">
                    <a:latin typeface="Helvetica" pitchFamily="2" charset="0"/>
                    <a:cs typeface="Arial" panose="020B0604020202020204" pitchFamily="34" charset="0"/>
                  </a:rPr>
                  <a:t>nucleon-nucleon collisions.</a:t>
                </a:r>
              </a:p>
              <a:p>
                <a:pPr lvl="1"/>
                <a:r>
                  <a:rPr lang="en-US" altLang="zh-CN" dirty="0">
                    <a:latin typeface="Helvetica" pitchFamily="2" charset="0"/>
                    <a:cs typeface="Arial" panose="020B0604020202020204" pitchFamily="34" charset="0"/>
                  </a:rPr>
                  <a:t>Simulate spatial eccentricity </a:t>
                </a:r>
              </a:p>
              <a:p>
                <a:pPr lvl="1"/>
                <a14:m>
                  <m:oMath xmlns:m="http://schemas.openxmlformats.org/officeDocument/2006/math">
                    <m:sSub>
                      <m:sSubPr>
                        <m:ctrlPr>
                          <a:rPr lang="en-US" altLang="zh-CN" b="0" i="1" smtClean="0">
                            <a:latin typeface="Cambria Math" panose="02040503050406030204" pitchFamily="18" charset="0"/>
                            <a:cs typeface="Arial" panose="020B0604020202020204" pitchFamily="34" charset="0"/>
                          </a:rPr>
                        </m:ctrlPr>
                      </m:sSubPr>
                      <m:e>
                        <m:r>
                          <a:rPr lang="en-US" altLang="zh-CN" b="0" i="1" smtClean="0">
                            <a:latin typeface="Cambria Math" panose="02040503050406030204" pitchFamily="18" charset="0"/>
                            <a:cs typeface="Arial" panose="020B0604020202020204" pitchFamily="34" charset="0"/>
                          </a:rPr>
                          <m:t>𝜖</m:t>
                        </m:r>
                      </m:e>
                      <m:sub>
                        <m:r>
                          <a:rPr lang="en-US" altLang="zh-CN" b="0" i="1" smtClean="0">
                            <a:latin typeface="Cambria Math" panose="02040503050406030204" pitchFamily="18" charset="0"/>
                            <a:cs typeface="Arial" panose="020B0604020202020204" pitchFamily="34" charset="0"/>
                          </a:rPr>
                          <m:t>𝑛</m:t>
                        </m:r>
                        <m:r>
                          <a:rPr lang="en-US" altLang="zh-CN" b="0" i="1" smtClean="0">
                            <a:latin typeface="Cambria Math" panose="02040503050406030204" pitchFamily="18" charset="0"/>
                            <a:cs typeface="Arial" panose="020B0604020202020204" pitchFamily="34" charset="0"/>
                          </a:rPr>
                          <m:t>,</m:t>
                        </m:r>
                        <m:r>
                          <a:rPr lang="en-US" altLang="zh-CN" b="0" i="1" smtClean="0">
                            <a:latin typeface="Cambria Math" panose="02040503050406030204" pitchFamily="18" charset="0"/>
                            <a:cs typeface="Arial" panose="020B0604020202020204" pitchFamily="34" charset="0"/>
                          </a:rPr>
                          <m:t>𝑚</m:t>
                        </m:r>
                        <m:r>
                          <a:rPr lang="en-US" altLang="zh-CN" b="0" i="1" smtClean="0">
                            <a:latin typeface="Cambria Math" panose="02040503050406030204" pitchFamily="18" charset="0"/>
                            <a:cs typeface="Arial" panose="020B0604020202020204" pitchFamily="34" charset="0"/>
                          </a:rPr>
                          <m:t> </m:t>
                        </m:r>
                      </m:sub>
                    </m:sSub>
                    <m:r>
                      <a:rPr lang="en-US" altLang="zh-CN" b="0" i="1" smtClean="0">
                        <a:latin typeface="Cambria Math" panose="02040503050406030204" pitchFamily="18" charset="0"/>
                        <a:cs typeface="Arial" panose="020B0604020202020204" pitchFamily="34" charset="0"/>
                      </a:rPr>
                      <m:t>=</m:t>
                    </m:r>
                    <m:f>
                      <m:fPr>
                        <m:ctrlPr>
                          <a:rPr lang="en-US" altLang="zh-CN" b="0" i="1" smtClean="0">
                            <a:latin typeface="Cambria Math" panose="02040503050406030204" pitchFamily="18" charset="0"/>
                            <a:cs typeface="Arial" panose="020B0604020202020204" pitchFamily="34" charset="0"/>
                          </a:rPr>
                        </m:ctrlPr>
                      </m:fPr>
                      <m:num>
                        <m:rad>
                          <m:radPr>
                            <m:degHide m:val="on"/>
                            <m:ctrlPr>
                              <a:rPr lang="en-US" altLang="zh-CN" b="0" i="1" smtClean="0">
                                <a:latin typeface="Cambria Math" panose="02040503050406030204" pitchFamily="18" charset="0"/>
                                <a:cs typeface="Arial" panose="020B0604020202020204" pitchFamily="34" charset="0"/>
                              </a:rPr>
                            </m:ctrlPr>
                          </m:radPr>
                          <m:deg/>
                          <m:e>
                            <m:sSup>
                              <m:sSupPr>
                                <m:ctrlPr>
                                  <a:rPr lang="en-US" altLang="zh-CN" b="0" i="1" smtClean="0">
                                    <a:latin typeface="Cambria Math" panose="02040503050406030204" pitchFamily="18" charset="0"/>
                                    <a:cs typeface="Arial" panose="020B0604020202020204" pitchFamily="34" charset="0"/>
                                  </a:rPr>
                                </m:ctrlPr>
                              </m:sSupPr>
                              <m:e>
                                <m:d>
                                  <m:dPr>
                                    <m:begChr m:val="⟨"/>
                                    <m:endChr m:val="⟩"/>
                                    <m:ctrlPr>
                                      <a:rPr lang="en-US" altLang="zh-CN" b="0" i="1" smtClean="0">
                                        <a:latin typeface="Cambria Math" panose="02040503050406030204" pitchFamily="18" charset="0"/>
                                        <a:cs typeface="Arial" panose="020B0604020202020204" pitchFamily="34" charset="0"/>
                                      </a:rPr>
                                    </m:ctrlPr>
                                  </m:dPr>
                                  <m:e>
                                    <m:sSubSup>
                                      <m:sSubSupPr>
                                        <m:ctrlPr>
                                          <a:rPr lang="en-US" altLang="zh-CN" b="0" i="1" smtClean="0">
                                            <a:latin typeface="Cambria Math" panose="02040503050406030204" pitchFamily="18" charset="0"/>
                                            <a:cs typeface="Arial" panose="020B0604020202020204" pitchFamily="34" charset="0"/>
                                          </a:rPr>
                                        </m:ctrlPr>
                                      </m:sSubSupPr>
                                      <m:e>
                                        <m:r>
                                          <a:rPr lang="en-US" altLang="zh-CN" b="0" i="1" smtClean="0">
                                            <a:latin typeface="Cambria Math" panose="02040503050406030204" pitchFamily="18" charset="0"/>
                                            <a:cs typeface="Arial" panose="020B0604020202020204" pitchFamily="34" charset="0"/>
                                          </a:rPr>
                                          <m:t>𝑟</m:t>
                                        </m:r>
                                      </m:e>
                                      <m:sub>
                                        <m:r>
                                          <a:rPr lang="en-US" altLang="zh-CN" b="0" i="1" smtClean="0">
                                            <a:latin typeface="Cambria Math" panose="02040503050406030204" pitchFamily="18" charset="0"/>
                                            <a:cs typeface="Arial" panose="020B0604020202020204" pitchFamily="34" charset="0"/>
                                          </a:rPr>
                                          <m:t>⊥</m:t>
                                        </m:r>
                                      </m:sub>
                                      <m:sup>
                                        <m:r>
                                          <a:rPr lang="en-US" altLang="zh-CN" b="0" i="1" smtClean="0">
                                            <a:latin typeface="Cambria Math" panose="02040503050406030204" pitchFamily="18" charset="0"/>
                                            <a:cs typeface="Arial" panose="020B0604020202020204" pitchFamily="34" charset="0"/>
                                          </a:rPr>
                                          <m:t>𝑛</m:t>
                                        </m:r>
                                      </m:sup>
                                    </m:sSubSup>
                                    <m:func>
                                      <m:funcPr>
                                        <m:ctrlPr>
                                          <a:rPr lang="en-US" altLang="zh-CN" b="0" i="1" smtClean="0">
                                            <a:latin typeface="Cambria Math" panose="02040503050406030204" pitchFamily="18" charset="0"/>
                                            <a:cs typeface="Arial" panose="020B0604020202020204" pitchFamily="34" charset="0"/>
                                          </a:rPr>
                                        </m:ctrlPr>
                                      </m:funcPr>
                                      <m:fName>
                                        <m:r>
                                          <m:rPr>
                                            <m:sty m:val="p"/>
                                          </m:rPr>
                                          <a:rPr lang="en-US" altLang="zh-CN" b="0" i="0" smtClean="0">
                                            <a:latin typeface="Cambria Math" panose="02040503050406030204" pitchFamily="18" charset="0"/>
                                            <a:cs typeface="Arial" panose="020B0604020202020204" pitchFamily="34" charset="0"/>
                                          </a:rPr>
                                          <m:t>cos</m:t>
                                        </m:r>
                                      </m:fName>
                                      <m:e>
                                        <m:d>
                                          <m:dPr>
                                            <m:begChr m:val="["/>
                                            <m:endChr m:val="]"/>
                                            <m:ctrlPr>
                                              <a:rPr lang="en-US" altLang="zh-CN" b="0" i="1" smtClean="0">
                                                <a:latin typeface="Cambria Math" panose="02040503050406030204" pitchFamily="18" charset="0"/>
                                                <a:cs typeface="Arial" panose="020B0604020202020204" pitchFamily="34" charset="0"/>
                                              </a:rPr>
                                            </m:ctrlPr>
                                          </m:dPr>
                                          <m:e>
                                            <m:r>
                                              <a:rPr lang="en-US" altLang="zh-CN" b="0" i="1" smtClean="0">
                                                <a:latin typeface="Cambria Math" panose="02040503050406030204" pitchFamily="18" charset="0"/>
                                                <a:cs typeface="Arial" panose="020B0604020202020204" pitchFamily="34" charset="0"/>
                                              </a:rPr>
                                              <m:t>𝑛</m:t>
                                            </m:r>
                                            <m:d>
                                              <m:dPr>
                                                <m:ctrlPr>
                                                  <a:rPr lang="en-US" altLang="zh-CN" b="0" i="1" smtClean="0">
                                                    <a:latin typeface="Cambria Math" panose="02040503050406030204" pitchFamily="18" charset="0"/>
                                                    <a:cs typeface="Arial" panose="020B0604020202020204" pitchFamily="34" charset="0"/>
                                                  </a:rPr>
                                                </m:ctrlPr>
                                              </m:dPr>
                                              <m:e>
                                                <m:r>
                                                  <a:rPr lang="en-US" altLang="zh-CN" b="0" i="1" smtClean="0">
                                                    <a:latin typeface="Cambria Math" panose="02040503050406030204" pitchFamily="18" charset="0"/>
                                                    <a:cs typeface="Arial" panose="020B0604020202020204" pitchFamily="34" charset="0"/>
                                                  </a:rPr>
                                                  <m:t>𝜙</m:t>
                                                </m:r>
                                                <m:r>
                                                  <a:rPr lang="en-US" altLang="zh-CN" b="0" i="1" smtClean="0">
                                                    <a:latin typeface="Cambria Math" panose="02040503050406030204" pitchFamily="18" charset="0"/>
                                                    <a:cs typeface="Arial" panose="020B0604020202020204" pitchFamily="34" charset="0"/>
                                                  </a:rPr>
                                                  <m:t>−</m:t>
                                                </m:r>
                                                <m:sSub>
                                                  <m:sSubPr>
                                                    <m:ctrlPr>
                                                      <a:rPr lang="en-US" altLang="zh-CN" b="0" i="1" smtClean="0">
                                                        <a:latin typeface="Cambria Math" panose="02040503050406030204" pitchFamily="18" charset="0"/>
                                                        <a:cs typeface="Arial" panose="020B0604020202020204" pitchFamily="34" charset="0"/>
                                                      </a:rPr>
                                                    </m:ctrlPr>
                                                  </m:sSubPr>
                                                  <m:e>
                                                    <m:r>
                                                      <m:rPr>
                                                        <m:sty m:val="p"/>
                                                      </m:rPr>
                                                      <a:rPr lang="en-US" altLang="zh-CN" b="0" i="0" smtClean="0">
                                                        <a:latin typeface="Cambria Math" panose="02040503050406030204" pitchFamily="18" charset="0"/>
                                                        <a:cs typeface="Arial" panose="020B0604020202020204" pitchFamily="34" charset="0"/>
                                                      </a:rPr>
                                                      <m:t>Φ</m:t>
                                                    </m:r>
                                                  </m:e>
                                                  <m:sub>
                                                    <m:r>
                                                      <a:rPr lang="en-US" altLang="zh-CN" b="0" i="1" smtClean="0">
                                                        <a:latin typeface="Cambria Math" panose="02040503050406030204" pitchFamily="18" charset="0"/>
                                                        <a:cs typeface="Arial" panose="020B0604020202020204" pitchFamily="34" charset="0"/>
                                                      </a:rPr>
                                                      <m:t>𝑚</m:t>
                                                    </m:r>
                                                  </m:sub>
                                                </m:sSub>
                                              </m:e>
                                            </m:d>
                                          </m:e>
                                        </m:d>
                                      </m:e>
                                    </m:func>
                                  </m:e>
                                </m:d>
                              </m:e>
                              <m:sup>
                                <m:r>
                                  <a:rPr lang="en-US" altLang="zh-CN" b="0" i="1" smtClean="0">
                                    <a:latin typeface="Cambria Math" panose="02040503050406030204" pitchFamily="18" charset="0"/>
                                    <a:cs typeface="Arial" panose="020B0604020202020204" pitchFamily="34" charset="0"/>
                                  </a:rPr>
                                  <m:t>2</m:t>
                                </m:r>
                              </m:sup>
                            </m:sSup>
                          </m:e>
                        </m:rad>
                      </m:num>
                      <m:den>
                        <m:d>
                          <m:dPr>
                            <m:begChr m:val="⟨"/>
                            <m:endChr m:val="⟩"/>
                            <m:ctrlPr>
                              <a:rPr lang="en-US" altLang="zh-CN" b="0" i="1" smtClean="0">
                                <a:latin typeface="Cambria Math" panose="02040503050406030204" pitchFamily="18" charset="0"/>
                                <a:cs typeface="Arial" panose="020B0604020202020204" pitchFamily="34" charset="0"/>
                              </a:rPr>
                            </m:ctrlPr>
                          </m:dPr>
                          <m:e>
                            <m:sSubSup>
                              <m:sSubSupPr>
                                <m:ctrlPr>
                                  <a:rPr lang="en-US" altLang="zh-CN" b="0" i="1" smtClean="0">
                                    <a:latin typeface="Cambria Math" panose="02040503050406030204" pitchFamily="18" charset="0"/>
                                    <a:cs typeface="Arial" panose="020B0604020202020204" pitchFamily="34" charset="0"/>
                                  </a:rPr>
                                </m:ctrlPr>
                              </m:sSubSupPr>
                              <m:e>
                                <m:r>
                                  <a:rPr lang="en-US" altLang="zh-CN" b="0" i="1" smtClean="0">
                                    <a:latin typeface="Cambria Math" panose="02040503050406030204" pitchFamily="18" charset="0"/>
                                    <a:cs typeface="Arial" panose="020B0604020202020204" pitchFamily="34" charset="0"/>
                                  </a:rPr>
                                  <m:t>𝑟</m:t>
                                </m:r>
                              </m:e>
                              <m:sub>
                                <m:r>
                                  <a:rPr lang="en-US" altLang="zh-CN" b="0" i="1" smtClean="0">
                                    <a:latin typeface="Cambria Math" panose="02040503050406030204" pitchFamily="18" charset="0"/>
                                    <a:cs typeface="Arial" panose="020B0604020202020204" pitchFamily="34" charset="0"/>
                                  </a:rPr>
                                  <m:t>⊥</m:t>
                                </m:r>
                              </m:sub>
                              <m:sup>
                                <m:r>
                                  <a:rPr lang="en-US" altLang="zh-CN" b="0" i="1" smtClean="0">
                                    <a:latin typeface="Cambria Math" panose="02040503050406030204" pitchFamily="18" charset="0"/>
                                    <a:cs typeface="Arial" panose="020B0604020202020204" pitchFamily="34" charset="0"/>
                                  </a:rPr>
                                  <m:t>𝑛</m:t>
                                </m:r>
                              </m:sup>
                            </m:sSubSup>
                          </m:e>
                        </m:d>
                      </m:den>
                    </m:f>
                    <m:r>
                      <a:rPr lang="en-US" altLang="zh-CN" b="0" i="1" smtClean="0">
                        <a:latin typeface="Cambria Math" panose="02040503050406030204" pitchFamily="18" charset="0"/>
                        <a:cs typeface="Arial" panose="020B0604020202020204" pitchFamily="34" charset="0"/>
                      </a:rPr>
                      <m:t> , </m:t>
                    </m:r>
                    <m:sSub>
                      <m:sSubPr>
                        <m:ctrlPr>
                          <a:rPr lang="en-US" altLang="zh-CN" b="0" i="0" smtClean="0">
                            <a:latin typeface="Cambria Math" panose="02040503050406030204" pitchFamily="18" charset="0"/>
                            <a:cs typeface="Arial" panose="020B0604020202020204" pitchFamily="34" charset="0"/>
                          </a:rPr>
                        </m:ctrlPr>
                      </m:sSubPr>
                      <m:e>
                        <m:r>
                          <m:rPr>
                            <m:sty m:val="p"/>
                          </m:rPr>
                          <a:rPr lang="en-US" altLang="zh-CN" b="0" i="0" smtClean="0">
                            <a:latin typeface="Cambria Math" panose="02040503050406030204" pitchFamily="18" charset="0"/>
                            <a:cs typeface="Arial" panose="020B0604020202020204" pitchFamily="34" charset="0"/>
                          </a:rPr>
                          <m:t>Φ</m:t>
                        </m:r>
                      </m:e>
                      <m:sub>
                        <m:r>
                          <m:rPr>
                            <m:sty m:val="p"/>
                          </m:rPr>
                          <a:rPr lang="en-US" altLang="zh-CN" b="0" i="0" smtClean="0">
                            <a:latin typeface="Cambria Math" panose="02040503050406030204" pitchFamily="18" charset="0"/>
                            <a:cs typeface="Arial" panose="020B0604020202020204" pitchFamily="34" charset="0"/>
                          </a:rPr>
                          <m:t>m</m:t>
                        </m:r>
                      </m:sub>
                    </m:sSub>
                    <m:r>
                      <a:rPr lang="en-US" altLang="zh-CN" b="0" i="0" smtClean="0">
                        <a:latin typeface="Cambria Math" panose="02040503050406030204" pitchFamily="18" charset="0"/>
                        <a:cs typeface="Arial" panose="020B0604020202020204" pitchFamily="34" charset="0"/>
                      </a:rPr>
                      <m:t>=</m:t>
                    </m:r>
                    <m:f>
                      <m:fPr>
                        <m:ctrlPr>
                          <a:rPr lang="en-US" altLang="zh-CN" b="0" i="0" smtClean="0">
                            <a:latin typeface="Cambria Math" panose="02040503050406030204" pitchFamily="18" charset="0"/>
                            <a:cs typeface="Arial" panose="020B0604020202020204" pitchFamily="34" charset="0"/>
                          </a:rPr>
                        </m:ctrlPr>
                      </m:fPr>
                      <m:num>
                        <m:r>
                          <a:rPr lang="en-US" altLang="zh-CN" b="0" i="0" smtClean="0">
                            <a:latin typeface="Cambria Math" panose="02040503050406030204" pitchFamily="18" charset="0"/>
                            <a:cs typeface="Arial" panose="020B0604020202020204" pitchFamily="34" charset="0"/>
                          </a:rPr>
                          <m:t>1</m:t>
                        </m:r>
                      </m:num>
                      <m:den>
                        <m:r>
                          <m:rPr>
                            <m:sty m:val="p"/>
                          </m:rPr>
                          <a:rPr lang="en-US" altLang="zh-CN" b="0" i="0" smtClean="0">
                            <a:latin typeface="Cambria Math" panose="02040503050406030204" pitchFamily="18" charset="0"/>
                            <a:cs typeface="Arial" panose="020B0604020202020204" pitchFamily="34" charset="0"/>
                          </a:rPr>
                          <m:t>m</m:t>
                        </m:r>
                      </m:den>
                    </m:f>
                    <m:sSup>
                      <m:sSupPr>
                        <m:ctrlPr>
                          <a:rPr lang="en-US" altLang="zh-CN" b="0" i="0" smtClean="0">
                            <a:latin typeface="Cambria Math" panose="02040503050406030204" pitchFamily="18" charset="0"/>
                            <a:cs typeface="Arial" panose="020B0604020202020204" pitchFamily="34" charset="0"/>
                          </a:rPr>
                        </m:ctrlPr>
                      </m:sSupPr>
                      <m:e>
                        <m:r>
                          <m:rPr>
                            <m:sty m:val="p"/>
                          </m:rPr>
                          <a:rPr lang="en-US" altLang="zh-CN" b="0" i="0" smtClean="0">
                            <a:latin typeface="Cambria Math" panose="02040503050406030204" pitchFamily="18" charset="0"/>
                            <a:cs typeface="Arial" panose="020B0604020202020204" pitchFamily="34" charset="0"/>
                          </a:rPr>
                          <m:t>tan</m:t>
                        </m:r>
                      </m:e>
                      <m:sup>
                        <m:r>
                          <a:rPr lang="en-US" altLang="zh-CN" b="0" i="0" smtClean="0">
                            <a:latin typeface="Cambria Math" panose="02040503050406030204" pitchFamily="18" charset="0"/>
                            <a:cs typeface="Arial" panose="020B0604020202020204" pitchFamily="34" charset="0"/>
                          </a:rPr>
                          <m:t>−1</m:t>
                        </m:r>
                      </m:sup>
                    </m:sSup>
                    <m:d>
                      <m:dPr>
                        <m:begChr m:val="{"/>
                        <m:endChr m:val="}"/>
                        <m:ctrlPr>
                          <a:rPr lang="en-US" altLang="zh-CN" b="0" i="0" smtClean="0">
                            <a:latin typeface="Cambria Math" panose="02040503050406030204" pitchFamily="18" charset="0"/>
                            <a:cs typeface="Arial" panose="020B0604020202020204" pitchFamily="34" charset="0"/>
                          </a:rPr>
                        </m:ctrlPr>
                      </m:dPr>
                      <m:e>
                        <m:f>
                          <m:fPr>
                            <m:ctrlPr>
                              <a:rPr lang="en-US" altLang="zh-CN" b="0" i="0" smtClean="0">
                                <a:latin typeface="Cambria Math" panose="02040503050406030204" pitchFamily="18" charset="0"/>
                                <a:cs typeface="Arial" panose="020B0604020202020204" pitchFamily="34" charset="0"/>
                              </a:rPr>
                            </m:ctrlPr>
                          </m:fPr>
                          <m:num>
                            <m:d>
                              <m:dPr>
                                <m:begChr m:val="⟨"/>
                                <m:endChr m:val="⟩"/>
                                <m:ctrlPr>
                                  <a:rPr lang="en-US" altLang="zh-CN" b="0" i="1" smtClean="0">
                                    <a:latin typeface="Cambria Math" panose="02040503050406030204" pitchFamily="18" charset="0"/>
                                    <a:cs typeface="Arial" panose="020B0604020202020204" pitchFamily="34" charset="0"/>
                                  </a:rPr>
                                </m:ctrlPr>
                              </m:dPr>
                              <m:e>
                                <m:sSubSup>
                                  <m:sSubSupPr>
                                    <m:ctrlPr>
                                      <a:rPr lang="en-US" altLang="zh-CN" b="0" i="1" smtClean="0">
                                        <a:latin typeface="Cambria Math" panose="02040503050406030204" pitchFamily="18" charset="0"/>
                                        <a:cs typeface="Arial" panose="020B0604020202020204" pitchFamily="34" charset="0"/>
                                      </a:rPr>
                                    </m:ctrlPr>
                                  </m:sSubSupPr>
                                  <m:e>
                                    <m:r>
                                      <a:rPr lang="en-US" altLang="zh-CN" b="0" i="1" smtClean="0">
                                        <a:latin typeface="Cambria Math" panose="02040503050406030204" pitchFamily="18" charset="0"/>
                                        <a:cs typeface="Arial" panose="020B0604020202020204" pitchFamily="34" charset="0"/>
                                      </a:rPr>
                                      <m:t>𝑟</m:t>
                                    </m:r>
                                  </m:e>
                                  <m:sub>
                                    <m:r>
                                      <a:rPr lang="en-US" altLang="zh-CN" b="0" i="1" smtClean="0">
                                        <a:latin typeface="Cambria Math" panose="02040503050406030204" pitchFamily="18" charset="0"/>
                                        <a:cs typeface="Arial" panose="020B0604020202020204" pitchFamily="34" charset="0"/>
                                      </a:rPr>
                                      <m:t>⊥</m:t>
                                    </m:r>
                                  </m:sub>
                                  <m:sup>
                                    <m:r>
                                      <a:rPr lang="en-US" altLang="zh-CN" b="0" i="1" smtClean="0">
                                        <a:latin typeface="Cambria Math" panose="02040503050406030204" pitchFamily="18" charset="0"/>
                                        <a:cs typeface="Arial" panose="020B0604020202020204" pitchFamily="34" charset="0"/>
                                      </a:rPr>
                                      <m:t>𝑚</m:t>
                                    </m:r>
                                  </m:sup>
                                </m:sSubSup>
                                <m:func>
                                  <m:funcPr>
                                    <m:ctrlPr>
                                      <a:rPr lang="en-US" altLang="zh-CN" b="0" i="1" smtClean="0">
                                        <a:latin typeface="Cambria Math" panose="02040503050406030204" pitchFamily="18" charset="0"/>
                                        <a:cs typeface="Arial" panose="020B0604020202020204" pitchFamily="34" charset="0"/>
                                      </a:rPr>
                                    </m:ctrlPr>
                                  </m:funcPr>
                                  <m:fName>
                                    <m:r>
                                      <m:rPr>
                                        <m:sty m:val="p"/>
                                      </m:rPr>
                                      <a:rPr lang="en-US" altLang="zh-CN" b="0" i="0" smtClean="0">
                                        <a:latin typeface="Cambria Math" panose="02040503050406030204" pitchFamily="18" charset="0"/>
                                        <a:cs typeface="Arial" panose="020B0604020202020204" pitchFamily="34" charset="0"/>
                                      </a:rPr>
                                      <m:t>sin</m:t>
                                    </m:r>
                                  </m:fName>
                                  <m:e>
                                    <m:d>
                                      <m:dPr>
                                        <m:begChr m:val="["/>
                                        <m:endChr m:val="]"/>
                                        <m:ctrlPr>
                                          <a:rPr lang="en-US" altLang="zh-CN" b="0" i="1" smtClean="0">
                                            <a:latin typeface="Cambria Math" panose="02040503050406030204" pitchFamily="18" charset="0"/>
                                            <a:cs typeface="Arial" panose="020B0604020202020204" pitchFamily="34" charset="0"/>
                                          </a:rPr>
                                        </m:ctrlPr>
                                      </m:dPr>
                                      <m:e>
                                        <m:r>
                                          <a:rPr lang="en-US" altLang="zh-CN" b="0" i="1" smtClean="0">
                                            <a:latin typeface="Cambria Math" panose="02040503050406030204" pitchFamily="18" charset="0"/>
                                            <a:cs typeface="Arial" panose="020B0604020202020204" pitchFamily="34" charset="0"/>
                                          </a:rPr>
                                          <m:t>𝑚</m:t>
                                        </m:r>
                                        <m:r>
                                          <a:rPr lang="en-US" altLang="zh-CN" b="0" i="1" smtClean="0">
                                            <a:latin typeface="Cambria Math" panose="02040503050406030204" pitchFamily="18" charset="0"/>
                                            <a:cs typeface="Arial" panose="020B0604020202020204" pitchFamily="34" charset="0"/>
                                          </a:rPr>
                                          <m:t>𝜙</m:t>
                                        </m:r>
                                      </m:e>
                                    </m:d>
                                  </m:e>
                                </m:func>
                              </m:e>
                            </m:d>
                          </m:num>
                          <m:den>
                            <m:d>
                              <m:dPr>
                                <m:begChr m:val="⟨"/>
                                <m:endChr m:val="⟩"/>
                                <m:ctrlPr>
                                  <a:rPr lang="en-US" altLang="zh-CN" b="0" i="1" smtClean="0">
                                    <a:latin typeface="Cambria Math" panose="02040503050406030204" pitchFamily="18" charset="0"/>
                                    <a:cs typeface="Arial" panose="020B0604020202020204" pitchFamily="34" charset="0"/>
                                  </a:rPr>
                                </m:ctrlPr>
                              </m:dPr>
                              <m:e>
                                <m:sSubSup>
                                  <m:sSubSupPr>
                                    <m:ctrlPr>
                                      <a:rPr lang="en-US" altLang="zh-CN" b="0" i="1" smtClean="0">
                                        <a:latin typeface="Cambria Math" panose="02040503050406030204" pitchFamily="18" charset="0"/>
                                        <a:cs typeface="Arial" panose="020B0604020202020204" pitchFamily="34" charset="0"/>
                                      </a:rPr>
                                    </m:ctrlPr>
                                  </m:sSubSupPr>
                                  <m:e>
                                    <m:r>
                                      <a:rPr lang="en-US" altLang="zh-CN" b="0" i="1" smtClean="0">
                                        <a:latin typeface="Cambria Math" panose="02040503050406030204" pitchFamily="18" charset="0"/>
                                        <a:cs typeface="Arial" panose="020B0604020202020204" pitchFamily="34" charset="0"/>
                                      </a:rPr>
                                      <m:t>𝑟</m:t>
                                    </m:r>
                                  </m:e>
                                  <m:sub>
                                    <m:r>
                                      <a:rPr lang="en-US" altLang="zh-CN" b="0" i="1" smtClean="0">
                                        <a:latin typeface="Cambria Math" panose="02040503050406030204" pitchFamily="18" charset="0"/>
                                        <a:cs typeface="Arial" panose="020B0604020202020204" pitchFamily="34" charset="0"/>
                                      </a:rPr>
                                      <m:t>⊥</m:t>
                                    </m:r>
                                  </m:sub>
                                  <m:sup>
                                    <m:r>
                                      <a:rPr lang="en-US" altLang="zh-CN" b="0" i="1" smtClean="0">
                                        <a:latin typeface="Cambria Math" panose="02040503050406030204" pitchFamily="18" charset="0"/>
                                        <a:cs typeface="Arial" panose="020B0604020202020204" pitchFamily="34" charset="0"/>
                                      </a:rPr>
                                      <m:t>𝑚</m:t>
                                    </m:r>
                                  </m:sup>
                                </m:sSubSup>
                                <m:func>
                                  <m:funcPr>
                                    <m:ctrlPr>
                                      <a:rPr lang="en-US" altLang="zh-CN" b="0" i="1" smtClean="0">
                                        <a:latin typeface="Cambria Math" panose="02040503050406030204" pitchFamily="18" charset="0"/>
                                        <a:cs typeface="Arial" panose="020B0604020202020204" pitchFamily="34" charset="0"/>
                                      </a:rPr>
                                    </m:ctrlPr>
                                  </m:funcPr>
                                  <m:fName>
                                    <m:r>
                                      <m:rPr>
                                        <m:sty m:val="p"/>
                                      </m:rPr>
                                      <a:rPr lang="en-US" altLang="zh-CN" b="0" i="0" smtClean="0">
                                        <a:latin typeface="Cambria Math" panose="02040503050406030204" pitchFamily="18" charset="0"/>
                                        <a:cs typeface="Arial" panose="020B0604020202020204" pitchFamily="34" charset="0"/>
                                      </a:rPr>
                                      <m:t>cos</m:t>
                                    </m:r>
                                  </m:fName>
                                  <m:e>
                                    <m:d>
                                      <m:dPr>
                                        <m:begChr m:val="["/>
                                        <m:endChr m:val="]"/>
                                        <m:ctrlPr>
                                          <a:rPr lang="en-US" altLang="zh-CN" b="0" i="1" smtClean="0">
                                            <a:latin typeface="Cambria Math" panose="02040503050406030204" pitchFamily="18" charset="0"/>
                                            <a:cs typeface="Arial" panose="020B0604020202020204" pitchFamily="34" charset="0"/>
                                          </a:rPr>
                                        </m:ctrlPr>
                                      </m:dPr>
                                      <m:e>
                                        <m:r>
                                          <a:rPr lang="en-US" altLang="zh-CN" b="0" i="1" smtClean="0">
                                            <a:latin typeface="Cambria Math" panose="02040503050406030204" pitchFamily="18" charset="0"/>
                                            <a:cs typeface="Arial" panose="020B0604020202020204" pitchFamily="34" charset="0"/>
                                          </a:rPr>
                                          <m:t>𝑚</m:t>
                                        </m:r>
                                        <m:r>
                                          <a:rPr lang="en-US" altLang="zh-CN" b="0" i="1" smtClean="0">
                                            <a:latin typeface="Cambria Math" panose="02040503050406030204" pitchFamily="18" charset="0"/>
                                            <a:cs typeface="Arial" panose="020B0604020202020204" pitchFamily="34" charset="0"/>
                                          </a:rPr>
                                          <m:t>𝜙</m:t>
                                        </m:r>
                                      </m:e>
                                    </m:d>
                                  </m:e>
                                </m:func>
                              </m:e>
                            </m:d>
                          </m:den>
                        </m:f>
                      </m:e>
                    </m:d>
                  </m:oMath>
                </a14:m>
                <a:r>
                  <a:rPr lang="en-US" altLang="zh-CN" dirty="0">
                    <a:latin typeface="Helvetica" pitchFamily="2" charset="0"/>
                    <a:cs typeface="Arial" panose="020B0604020202020204" pitchFamily="34" charset="0"/>
                  </a:rPr>
                  <a:t> </a:t>
                </a:r>
                <a:endParaRPr lang="zh-CN" altLang="en-US" dirty="0">
                  <a:latin typeface="Helvetica" pitchFamily="2" charset="0"/>
                  <a:cs typeface="Arial" panose="020B0604020202020204" pitchFamily="34" charset="0"/>
                </a:endParaRPr>
              </a:p>
              <a:p>
                <a:endParaRPr lang="en-US" dirty="0">
                  <a:latin typeface="Helvetica" pitchFamily="2" charset="0"/>
                </a:endParaRPr>
              </a:p>
            </p:txBody>
          </p:sp>
        </mc:Choice>
        <mc:Fallback>
          <p:sp>
            <p:nvSpPr>
              <p:cNvPr id="3" name="Content Placeholder 2">
                <a:extLst>
                  <a:ext uri="{FF2B5EF4-FFF2-40B4-BE49-F238E27FC236}">
                    <a16:creationId xmlns:a16="http://schemas.microsoft.com/office/drawing/2014/main" id="{24F1EEA6-2831-D059-97A8-1DA06C175D63}"/>
                  </a:ext>
                </a:extLst>
              </p:cNvPr>
              <p:cNvSpPr>
                <a:spLocks noGrp="1" noRot="1" noChangeAspect="1" noMove="1" noResize="1" noEditPoints="1" noAdjustHandles="1" noChangeArrowheads="1" noChangeShapeType="1" noTextEdit="1"/>
              </p:cNvSpPr>
              <p:nvPr>
                <p:ph idx="1"/>
              </p:nvPr>
            </p:nvSpPr>
            <p:spPr>
              <a:blipFill>
                <a:blip r:embed="rId2"/>
                <a:stretch>
                  <a:fillRect l="-1086" t="-2326"/>
                </a:stretch>
              </a:blipFill>
            </p:spPr>
            <p:txBody>
              <a:bodyPr/>
              <a:lstStyle/>
              <a:p>
                <a:r>
                  <a:rPr lang="en-US">
                    <a:noFill/>
                  </a:rPr>
                  <a:t> </a:t>
                </a:r>
              </a:p>
            </p:txBody>
          </p:sp>
        </mc:Fallback>
      </mc:AlternateContent>
    </p:spTree>
    <p:extLst>
      <p:ext uri="{BB962C8B-B14F-4D97-AF65-F5344CB8AC3E}">
        <p14:creationId xmlns:p14="http://schemas.microsoft.com/office/powerpoint/2010/main" val="488496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7326C-3A33-A1BA-1C90-79704B7778D3}"/>
              </a:ext>
            </a:extLst>
          </p:cNvPr>
          <p:cNvSpPr>
            <a:spLocks noGrp="1"/>
          </p:cNvSpPr>
          <p:nvPr>
            <p:ph type="title"/>
          </p:nvPr>
        </p:nvSpPr>
        <p:spPr/>
        <p:txBody>
          <a:bodyPr/>
          <a:lstStyle/>
          <a:p>
            <a:r>
              <a:rPr lang="en-US" dirty="0">
                <a:latin typeface="Helvetica" pitchFamily="2" charset="0"/>
              </a:rPr>
              <a:t>Methods (Event-Plane)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43E7CC6-C0AF-7D7A-44C1-D32316756909}"/>
                  </a:ext>
                </a:extLst>
              </p:cNvPr>
              <p:cNvSpPr>
                <a:spLocks noGrp="1"/>
              </p:cNvSpPr>
              <p:nvPr>
                <p:ph idx="1"/>
              </p:nvPr>
            </p:nvSpPr>
            <p:spPr/>
            <p:txBody>
              <a:bodyPr>
                <a:normAutofit/>
              </a:bodyPr>
              <a:lstStyle/>
              <a:p>
                <a:r>
                  <a:rPr lang="en-US" sz="2400" dirty="0">
                    <a:latin typeface="Helvetica" pitchFamily="2" charset="0"/>
                  </a:rPr>
                  <a:t>Sum over HF tower weighted by energy deposit.</a:t>
                </a:r>
              </a:p>
              <a:p>
                <a:pPr lvl="1"/>
                <a:r>
                  <a:rPr lang="en-US" sz="2000" dirty="0">
                    <a:latin typeface="Helvetica" pitchFamily="2" charset="0"/>
                  </a:rPr>
                  <a:t>Approximating </a:t>
                </a:r>
                <a14:m>
                  <m:oMath xmlns:m="http://schemas.openxmlformats.org/officeDocument/2006/math">
                    <m:sSubSup>
                      <m:sSubSupPr>
                        <m:ctrlPr>
                          <a:rPr lang="en-US" sz="2000" b="0" i="1" smtClean="0">
                            <a:latin typeface="Cambria Math" panose="02040503050406030204" pitchFamily="18" charset="0"/>
                          </a:rPr>
                        </m:ctrlPr>
                      </m:sSubSupPr>
                      <m:e>
                        <m:r>
                          <m:rPr>
                            <m:sty m:val="p"/>
                          </m:rPr>
                          <a:rPr lang="en-US" sz="2000" b="0" i="1" smtClean="0">
                            <a:latin typeface="Cambria Math" panose="02040503050406030204" pitchFamily="18" charset="0"/>
                          </a:rPr>
                          <m:t>Ψ</m:t>
                        </m:r>
                      </m:e>
                      <m:sub>
                        <m:r>
                          <a:rPr lang="en-US" sz="2000" b="0" i="1" smtClean="0">
                            <a:latin typeface="Cambria Math" panose="02040503050406030204" pitchFamily="18" charset="0"/>
                          </a:rPr>
                          <m:t>𝑚</m:t>
                        </m:r>
                      </m:sub>
                      <m:sup>
                        <m:r>
                          <a:rPr lang="en-US" sz="2000" b="0" i="1" smtClean="0">
                            <a:latin typeface="Cambria Math" panose="02040503050406030204" pitchFamily="18" charset="0"/>
                          </a:rPr>
                          <m:t>±</m:t>
                        </m:r>
                      </m:sup>
                    </m:sSubSup>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𝑚</m:t>
                        </m:r>
                      </m:den>
                    </m:f>
                    <m:func>
                      <m:funcPr>
                        <m:ctrlPr>
                          <a:rPr lang="en-US" sz="2000" b="0" i="1" smtClean="0">
                            <a:latin typeface="Cambria Math" panose="02040503050406030204" pitchFamily="18" charset="0"/>
                          </a:rPr>
                        </m:ctrlPr>
                      </m:funcPr>
                      <m:fName>
                        <m:sSup>
                          <m:sSupPr>
                            <m:ctrlPr>
                              <a:rPr lang="en-US" sz="2000" b="0" i="0" smtClean="0">
                                <a:latin typeface="Cambria Math" panose="02040503050406030204" pitchFamily="18" charset="0"/>
                              </a:rPr>
                            </m:ctrlPr>
                          </m:sSupPr>
                          <m:e>
                            <m:r>
                              <m:rPr>
                                <m:sty m:val="p"/>
                              </m:rPr>
                              <a:rPr lang="en-US" sz="2000" b="0" i="0" smtClean="0">
                                <a:latin typeface="Cambria Math" panose="02040503050406030204" pitchFamily="18" charset="0"/>
                              </a:rPr>
                              <m:t>tan</m:t>
                            </m:r>
                          </m:e>
                          <m:sup>
                            <m:r>
                              <a:rPr lang="en-US" sz="2000" b="0" i="0" smtClean="0">
                                <a:latin typeface="Cambria Math" panose="02040503050406030204" pitchFamily="18" charset="0"/>
                              </a:rPr>
                              <m:t>−1</m:t>
                            </m:r>
                          </m:sup>
                        </m:sSup>
                      </m:fName>
                      <m:e>
                        <m:d>
                          <m:dPr>
                            <m:begChr m:val="{"/>
                            <m:endChr m:val="}"/>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sSub>
                                  <m:sSubPr>
                                    <m:ctrlPr>
                                      <a:rPr lang="en-US" sz="2000" b="0" i="0" smtClean="0">
                                        <a:latin typeface="Cambria Math" panose="02040503050406030204" pitchFamily="18" charset="0"/>
                                      </a:rPr>
                                    </m:ctrlPr>
                                  </m:sSubPr>
                                  <m:e>
                                    <m:r>
                                      <a:rPr lang="en-US" sz="2000" b="0" i="1" smtClean="0">
                                        <a:latin typeface="Cambria Math" panose="02040503050406030204" pitchFamily="18" charset="0"/>
                                      </a:rPr>
                                      <m:t>𝜔</m:t>
                                    </m:r>
                                  </m:e>
                                  <m:sub>
                                    <m:r>
                                      <m:rPr>
                                        <m:sty m:val="p"/>
                                      </m:rPr>
                                      <a:rPr lang="en-US" sz="2000" b="0" i="0" smtClean="0">
                                        <a:latin typeface="Cambria Math" panose="02040503050406030204" pitchFamily="18" charset="0"/>
                                      </a:rPr>
                                      <m:t>i</m:t>
                                    </m:r>
                                  </m:sub>
                                </m:sSub>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sin</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𝑚</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𝜙</m:t>
                                            </m:r>
                                          </m:e>
                                          <m:sub>
                                            <m:r>
                                              <a:rPr lang="en-US" sz="2000" b="0" i="1" smtClean="0">
                                                <a:latin typeface="Cambria Math" panose="02040503050406030204" pitchFamily="18" charset="0"/>
                                              </a:rPr>
                                              <m:t>𝑖</m:t>
                                            </m:r>
                                          </m:sub>
                                        </m:sSub>
                                      </m:e>
                                    </m:d>
                                  </m:e>
                                </m:func>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𝜔</m:t>
                                    </m:r>
                                  </m:e>
                                  <m:sub>
                                    <m:r>
                                      <a:rPr lang="en-US" sz="2000" b="0" i="1" smtClean="0">
                                        <a:latin typeface="Cambria Math" panose="02040503050406030204" pitchFamily="18" charset="0"/>
                                      </a:rPr>
                                      <m:t>𝑖</m:t>
                                    </m:r>
                                  </m:sub>
                                </m:sSub>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𝑚</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𝜙</m:t>
                                            </m:r>
                                          </m:e>
                                          <m:sub>
                                            <m:r>
                                              <a:rPr lang="en-US" sz="2000" b="0" i="1" smtClean="0">
                                                <a:latin typeface="Cambria Math" panose="02040503050406030204" pitchFamily="18" charset="0"/>
                                              </a:rPr>
                                              <m:t>𝑖</m:t>
                                            </m:r>
                                          </m:sub>
                                        </m:sSub>
                                      </m:e>
                                    </m:d>
                                  </m:e>
                                </m:func>
                              </m:den>
                            </m:f>
                          </m:e>
                        </m:d>
                      </m:e>
                    </m:func>
                  </m:oMath>
                </a14:m>
                <a:r>
                  <a:rPr lang="en-US" sz="2000" b="0" dirty="0">
                    <a:latin typeface="Helvetica" pitchFamily="2" charset="0"/>
                  </a:rPr>
                  <a:t> </a:t>
                </a:r>
              </a:p>
              <a:p>
                <a:pPr lvl="1"/>
                <a:endParaRPr lang="en-US" sz="2000" b="0" dirty="0">
                  <a:latin typeface="Helvetica" pitchFamily="2" charset="0"/>
                </a:endParaRPr>
              </a:p>
              <a:p>
                <a:r>
                  <a:rPr lang="en-US" sz="2400" dirty="0">
                    <a:latin typeface="Helvetica" pitchFamily="2" charset="0"/>
                  </a:rPr>
                  <a:t>In central region </a:t>
                </a:r>
                <a14:m>
                  <m:oMath xmlns:m="http://schemas.openxmlformats.org/officeDocument/2006/math">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𝜂</m:t>
                        </m:r>
                      </m:e>
                    </m:d>
                    <m:r>
                      <a:rPr lang="en-US" sz="2400" b="0" i="1" smtClean="0">
                        <a:latin typeface="Cambria Math" panose="02040503050406030204" pitchFamily="18" charset="0"/>
                      </a:rPr>
                      <m:t>&lt;0.8</m:t>
                    </m:r>
                  </m:oMath>
                </a14:m>
                <a:r>
                  <a:rPr lang="en-US" sz="2400" b="0" dirty="0">
                    <a:latin typeface="Helvetica" pitchFamily="2" charset="0"/>
                  </a:rPr>
                  <a:t>, we can measure anisotropy of order n</a:t>
                </a:r>
              </a:p>
              <a:p>
                <a:pPr lvl="1"/>
                <a14:m>
                  <m:oMath xmlns:m="http://schemas.openxmlformats.org/officeDocument/2006/math">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𝑣</m:t>
                        </m:r>
                      </m:e>
                      <m:sub>
                        <m:r>
                          <a:rPr lang="en-US" sz="2000" b="0" i="1" smtClean="0">
                            <a:latin typeface="Cambria Math" panose="02040503050406030204" pitchFamily="18" charset="0"/>
                          </a:rPr>
                          <m:t>𝑛</m:t>
                        </m:r>
                      </m:sub>
                      <m:sup>
                        <m:r>
                          <a:rPr lang="en-US" sz="2000" b="0" i="1" smtClean="0">
                            <a:latin typeface="Cambria Math" panose="02040503050406030204" pitchFamily="18" charset="0"/>
                          </a:rPr>
                          <m:t>𝑜𝑏𝑠</m:t>
                        </m:r>
                      </m:sup>
                    </m:sSubSup>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𝑇</m:t>
                            </m:r>
                          </m:sub>
                        </m:sSub>
                        <m:r>
                          <a:rPr lang="en-US" sz="2000" b="0" i="1" smtClean="0">
                            <a:latin typeface="Cambria Math" panose="02040503050406030204" pitchFamily="18" charset="0"/>
                          </a:rPr>
                          <m:t>, </m:t>
                        </m:r>
                        <m:r>
                          <a:rPr lang="en-US" sz="2000" b="0" i="1" smtClean="0">
                            <a:latin typeface="Cambria Math" panose="02040503050406030204" pitchFamily="18" charset="0"/>
                          </a:rPr>
                          <m:t>𝜂</m:t>
                        </m:r>
                      </m:e>
                    </m:d>
                    <m:r>
                      <a:rPr lang="en-US" sz="2000" b="0" i="1" smtClean="0">
                        <a:latin typeface="Cambria Math" panose="02040503050406030204" pitchFamily="18" charset="0"/>
                      </a:rPr>
                      <m:t>= ≪</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cos</m:t>
                        </m:r>
                      </m:fName>
                      <m:e>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𝑛</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𝜙</m:t>
                                </m:r>
                                <m:r>
                                  <a:rPr lang="en-US" sz="2000" b="0" i="1" smtClean="0">
                                    <a:latin typeface="Cambria Math" panose="02040503050406030204" pitchFamily="18" charset="0"/>
                                  </a:rPr>
                                  <m:t>−</m:t>
                                </m:r>
                                <m:sSubSup>
                                  <m:sSubSupPr>
                                    <m:ctrlPr>
                                      <a:rPr lang="en-US" sz="2000" b="0" i="1" smtClean="0">
                                        <a:latin typeface="Cambria Math" panose="02040503050406030204" pitchFamily="18" charset="0"/>
                                      </a:rPr>
                                    </m:ctrlPr>
                                  </m:sSubSupPr>
                                  <m:e>
                                    <m:r>
                                      <m:rPr>
                                        <m:sty m:val="p"/>
                                      </m:rPr>
                                      <a:rPr lang="en-US" sz="2000" b="0" i="0" smtClean="0">
                                        <a:latin typeface="Cambria Math" panose="02040503050406030204" pitchFamily="18" charset="0"/>
                                      </a:rPr>
                                      <m:t>Ψ</m:t>
                                    </m:r>
                                  </m:e>
                                  <m:sub>
                                    <m:r>
                                      <a:rPr lang="en-US" sz="2000" b="0" i="1" smtClean="0">
                                        <a:latin typeface="Cambria Math" panose="02040503050406030204" pitchFamily="18" charset="0"/>
                                      </a:rPr>
                                      <m:t>𝑚</m:t>
                                    </m:r>
                                  </m:sub>
                                  <m:sup>
                                    <m:r>
                                      <a:rPr lang="en-US" sz="2000" b="0" i="1" smtClean="0">
                                        <a:latin typeface="Cambria Math" panose="02040503050406030204" pitchFamily="18" charset="0"/>
                                      </a:rPr>
                                      <m:t>±</m:t>
                                    </m:r>
                                  </m:sup>
                                </m:sSubSup>
                              </m:e>
                            </m:d>
                          </m:e>
                        </m:d>
                      </m:e>
                    </m:func>
                    <m:r>
                      <a:rPr lang="en-US" sz="2000" b="0" i="1" smtClean="0">
                        <a:latin typeface="Cambria Math" panose="02040503050406030204" pitchFamily="18" charset="0"/>
                      </a:rPr>
                      <m:t>≫</m:t>
                    </m:r>
                  </m:oMath>
                </a14:m>
                <a:r>
                  <a:rPr lang="en-US" sz="2000" b="0" dirty="0">
                    <a:latin typeface="Helvetica" pitchFamily="2" charset="0"/>
                  </a:rPr>
                  <a:t> </a:t>
                </a:r>
              </a:p>
              <a:p>
                <a:pPr lvl="2"/>
                <a:r>
                  <a:rPr lang="en-US" sz="1800" b="0" dirty="0">
                    <a:latin typeface="Helvetica" pitchFamily="2" charset="0"/>
                  </a:rPr>
                  <a:t>(</a:t>
                </a:r>
                <a14:m>
                  <m:oMath xmlns:m="http://schemas.openxmlformats.org/officeDocument/2006/math">
                    <m:r>
                      <a:rPr lang="en-US" sz="1800" b="0" i="1" smtClean="0">
                        <a:latin typeface="Cambria Math" panose="02040503050406030204" pitchFamily="18" charset="0"/>
                      </a:rPr>
                      <m:t>≪≫</m:t>
                    </m:r>
                  </m:oMath>
                </a14:m>
                <a:r>
                  <a:rPr lang="en-US" sz="1800" b="0" dirty="0">
                    <a:latin typeface="Helvetica" pitchFamily="2" charset="0"/>
                  </a:rPr>
                  <a:t> indicates average over all particles over all events)</a:t>
                </a:r>
              </a:p>
              <a:p>
                <a:pPr lvl="2"/>
                <a:endParaRPr lang="en-US" sz="1800" b="0" dirty="0">
                  <a:latin typeface="Helvetica" pitchFamily="2" charset="0"/>
                </a:endParaRPr>
              </a:p>
              <a:p>
                <a:r>
                  <a:rPr lang="en-US" sz="2400" dirty="0">
                    <a:latin typeface="Helvetica" pitchFamily="2" charset="0"/>
                  </a:rPr>
                  <a:t>For small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𝑝</m:t>
                        </m:r>
                      </m:e>
                      <m:sub>
                        <m:r>
                          <a:rPr lang="en-US" sz="2400" b="0" i="1" smtClean="0">
                            <a:latin typeface="Cambria Math" panose="02040503050406030204" pitchFamily="18" charset="0"/>
                          </a:rPr>
                          <m:t>𝑇</m:t>
                        </m:r>
                      </m:sub>
                    </m:sSub>
                  </m:oMath>
                </a14:m>
                <a:r>
                  <a:rPr lang="en-US" sz="2400" b="0" dirty="0">
                    <a:latin typeface="Helvetica" pitchFamily="2" charset="0"/>
                  </a:rPr>
                  <a:t>, misconstruction of charged particle </a:t>
                </a:r>
                <a14:m>
                  <m:oMath xmlns:m="http://schemas.openxmlformats.org/officeDocument/2006/math">
                    <m:r>
                      <a:rPr lang="en-US" sz="2400" b="0" i="1" smtClean="0">
                        <a:latin typeface="Cambria Math" panose="02040503050406030204" pitchFamily="18" charset="0"/>
                      </a:rPr>
                      <m:t>≅</m:t>
                    </m:r>
                  </m:oMath>
                </a14:m>
                <a:r>
                  <a:rPr lang="en-US" sz="2400" b="0" dirty="0">
                    <a:latin typeface="Helvetica" pitchFamily="2" charset="0"/>
                  </a:rPr>
                  <a:t> 5-25%</a:t>
                </a:r>
              </a:p>
              <a:p>
                <a:pPr lvl="1"/>
                <a:r>
                  <a:rPr lang="en-US" sz="2000" dirty="0">
                    <a:latin typeface="Helvetica" pitchFamily="2" charset="0"/>
                  </a:rPr>
                  <a:t>Require correction using a separate reference angle based on charged track. </a:t>
                </a:r>
                <a:endParaRPr lang="en-US" sz="2000" b="0" dirty="0">
                  <a:latin typeface="Helvetica" pitchFamily="2" charset="0"/>
                </a:endParaRPr>
              </a:p>
              <a:p>
                <a:pPr lvl="1"/>
                <a:endParaRPr lang="en-US" sz="2000" dirty="0">
                  <a:latin typeface="Helvetica" pitchFamily="2" charset="0"/>
                </a:endParaRPr>
              </a:p>
            </p:txBody>
          </p:sp>
        </mc:Choice>
        <mc:Fallback>
          <p:sp>
            <p:nvSpPr>
              <p:cNvPr id="3" name="Content Placeholder 2">
                <a:extLst>
                  <a:ext uri="{FF2B5EF4-FFF2-40B4-BE49-F238E27FC236}">
                    <a16:creationId xmlns:a16="http://schemas.microsoft.com/office/drawing/2014/main" id="{443E7CC6-C0AF-7D7A-44C1-D32316756909}"/>
                  </a:ext>
                </a:extLst>
              </p:cNvPr>
              <p:cNvSpPr>
                <a:spLocks noGrp="1" noRot="1" noChangeAspect="1" noMove="1" noResize="1" noEditPoints="1" noAdjustHandles="1" noChangeArrowheads="1" noChangeShapeType="1" noTextEdit="1"/>
              </p:cNvSpPr>
              <p:nvPr>
                <p:ph idx="1"/>
              </p:nvPr>
            </p:nvSpPr>
            <p:spPr>
              <a:blipFill>
                <a:blip r:embed="rId2"/>
                <a:stretch>
                  <a:fillRect l="-844" t="-2035"/>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D5A54D52-25A7-9972-27E1-86D1171B7251}"/>
              </a:ext>
            </a:extLst>
          </p:cNvPr>
          <p:cNvPicPr>
            <a:picLocks noChangeAspect="1"/>
          </p:cNvPicPr>
          <p:nvPr/>
        </p:nvPicPr>
        <p:blipFill>
          <a:blip r:embed="rId3"/>
          <a:stretch>
            <a:fillRect/>
          </a:stretch>
        </p:blipFill>
        <p:spPr>
          <a:xfrm>
            <a:off x="8687535" y="0"/>
            <a:ext cx="3504465" cy="2465350"/>
          </a:xfrm>
          <a:prstGeom prst="rect">
            <a:avLst/>
          </a:prstGeom>
        </p:spPr>
      </p:pic>
      <p:pic>
        <p:nvPicPr>
          <p:cNvPr id="5" name="Picture 4" descr="A green ball with black background&#10;&#10;Description automatically generated">
            <a:extLst>
              <a:ext uri="{FF2B5EF4-FFF2-40B4-BE49-F238E27FC236}">
                <a16:creationId xmlns:a16="http://schemas.microsoft.com/office/drawing/2014/main" id="{EB2D5439-1E79-81E3-876A-C273419FED91}"/>
              </a:ext>
            </a:extLst>
          </p:cNvPr>
          <p:cNvPicPr>
            <a:picLocks noChangeAspect="1"/>
          </p:cNvPicPr>
          <p:nvPr/>
        </p:nvPicPr>
        <p:blipFill rotWithShape="1">
          <a:blip r:embed="rId4"/>
          <a:srcRect l="71300"/>
          <a:stretch/>
        </p:blipFill>
        <p:spPr>
          <a:xfrm>
            <a:off x="10352925" y="5765800"/>
            <a:ext cx="1986455" cy="2184400"/>
          </a:xfrm>
          <a:prstGeom prst="rect">
            <a:avLst/>
          </a:prstGeom>
        </p:spPr>
      </p:pic>
      <p:pic>
        <p:nvPicPr>
          <p:cNvPr id="6" name="Picture 5" descr="A green ball with black background&#10;&#10;Description automatically generated">
            <a:extLst>
              <a:ext uri="{FF2B5EF4-FFF2-40B4-BE49-F238E27FC236}">
                <a16:creationId xmlns:a16="http://schemas.microsoft.com/office/drawing/2014/main" id="{158B474B-4FBF-656F-CD3B-50F4B0E7138D}"/>
              </a:ext>
            </a:extLst>
          </p:cNvPr>
          <p:cNvPicPr>
            <a:picLocks noChangeAspect="1"/>
          </p:cNvPicPr>
          <p:nvPr/>
        </p:nvPicPr>
        <p:blipFill rotWithShape="1">
          <a:blip r:embed="rId4"/>
          <a:srcRect l="35650" r="35650"/>
          <a:stretch/>
        </p:blipFill>
        <p:spPr>
          <a:xfrm>
            <a:off x="11253207" y="4879182"/>
            <a:ext cx="1986455" cy="2184400"/>
          </a:xfrm>
          <a:prstGeom prst="rect">
            <a:avLst/>
          </a:prstGeom>
        </p:spPr>
      </p:pic>
      <p:pic>
        <p:nvPicPr>
          <p:cNvPr id="7" name="Picture 6" descr="A green ball with black background&#10;&#10;Description automatically generated">
            <a:extLst>
              <a:ext uri="{FF2B5EF4-FFF2-40B4-BE49-F238E27FC236}">
                <a16:creationId xmlns:a16="http://schemas.microsoft.com/office/drawing/2014/main" id="{BCCB1614-1225-F2DD-237D-0E2C5A4D8EA7}"/>
              </a:ext>
            </a:extLst>
          </p:cNvPr>
          <p:cNvPicPr>
            <a:picLocks noChangeAspect="1"/>
          </p:cNvPicPr>
          <p:nvPr/>
        </p:nvPicPr>
        <p:blipFill rotWithShape="1">
          <a:blip r:embed="rId4"/>
          <a:srcRect r="71300"/>
          <a:stretch/>
        </p:blipFill>
        <p:spPr>
          <a:xfrm>
            <a:off x="11198772" y="5765800"/>
            <a:ext cx="1986455" cy="2184400"/>
          </a:xfrm>
          <a:prstGeom prst="rect">
            <a:avLst/>
          </a:prstGeom>
        </p:spPr>
      </p:pic>
    </p:spTree>
    <p:extLst>
      <p:ext uri="{BB962C8B-B14F-4D97-AF65-F5344CB8AC3E}">
        <p14:creationId xmlns:p14="http://schemas.microsoft.com/office/powerpoint/2010/main" val="3079320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7326C-3A33-A1BA-1C90-79704B7778D3}"/>
              </a:ext>
            </a:extLst>
          </p:cNvPr>
          <p:cNvSpPr>
            <a:spLocks noGrp="1"/>
          </p:cNvSpPr>
          <p:nvPr>
            <p:ph type="title"/>
          </p:nvPr>
        </p:nvSpPr>
        <p:spPr/>
        <p:txBody>
          <a:bodyPr/>
          <a:lstStyle/>
          <a:p>
            <a:r>
              <a:rPr lang="en-US" dirty="0">
                <a:latin typeface="Helvetica" pitchFamily="2" charset="0"/>
              </a:rPr>
              <a:t>Methods (Cumulant &amp; Lee-Yang Zero)</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43E7CC6-C0AF-7D7A-44C1-D32316756909}"/>
                  </a:ext>
                </a:extLst>
              </p:cNvPr>
              <p:cNvSpPr>
                <a:spLocks noGrp="1"/>
              </p:cNvSpPr>
              <p:nvPr>
                <p:ph idx="1"/>
              </p:nvPr>
            </p:nvSpPr>
            <p:spPr/>
            <p:txBody>
              <a:bodyPr>
                <a:normAutofit fontScale="92500" lnSpcReduction="10000"/>
              </a:bodyPr>
              <a:lstStyle/>
              <a:p>
                <a:r>
                  <a:rPr lang="en-US" dirty="0">
                    <a:latin typeface="Helvetica" pitchFamily="2" charset="0"/>
                  </a:rPr>
                  <a:t>Generating functions – correlation among particles</a:t>
                </a:r>
              </a:p>
              <a:p>
                <a:pPr lvl="1"/>
                <a:r>
                  <a:rPr lang="en-US" dirty="0">
                    <a:latin typeface="Helvetica" pitchFamily="2" charset="0"/>
                  </a:rPr>
                  <a:t>Adding over all particle correlation gives cumulant</a:t>
                </a:r>
              </a:p>
              <a:p>
                <a:r>
                  <a:rPr lang="en-US" dirty="0">
                    <a:latin typeface="Helvetica" pitchFamily="2" charset="0"/>
                    <a:sym typeface="Wingdings" pitchFamily="2" charset="2"/>
                  </a:rPr>
                  <a:t>Reference flow &amp; Differential flow</a:t>
                </a:r>
              </a:p>
              <a:p>
                <a:pPr lvl="1"/>
                <a:r>
                  <a:rPr lang="en-US" dirty="0">
                    <a:latin typeface="Helvetica" pitchFamily="2" charset="0"/>
                  </a:rPr>
                  <a:t>Reference flow averages over broad range of </a:t>
                </a:r>
                <a14:m>
                  <m:oMath xmlns:m="http://schemas.openxmlformats.org/officeDocument/2006/math">
                    <m:d>
                      <m:dPr>
                        <m:begChr m:val="|"/>
                        <m:endChr m:val="|"/>
                        <m:ctrlPr>
                          <a:rPr lang="en-US" b="0" i="0" smtClean="0">
                            <a:latin typeface="Cambria Math" panose="02040503050406030204" pitchFamily="18" charset="0"/>
                          </a:rPr>
                        </m:ctrlPr>
                      </m:dPr>
                      <m:e>
                        <m:r>
                          <a:rPr lang="en-US" b="0" i="1" smtClean="0">
                            <a:latin typeface="Cambria Math" panose="02040503050406030204" pitchFamily="18" charset="0"/>
                          </a:rPr>
                          <m:t>𝜂</m:t>
                        </m:r>
                      </m:e>
                    </m:d>
                    <m:r>
                      <a:rPr lang="en-US" b="0" i="1" smtClean="0">
                        <a:latin typeface="Cambria Math" panose="02040503050406030204" pitchFamily="18" charset="0"/>
                      </a:rPr>
                      <m:t>&lt;0.8 ,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r>
                      <a:rPr lang="en-US" b="0" i="1" smtClean="0">
                        <a:latin typeface="Cambria Math" panose="02040503050406030204" pitchFamily="18" charset="0"/>
                      </a:rPr>
                      <m:t>&lt;12</m:t>
                    </m:r>
                  </m:oMath>
                </a14:m>
                <a:r>
                  <a:rPr lang="en-US" dirty="0">
                    <a:latin typeface="Helvetica" pitchFamily="2" charset="0"/>
                  </a:rPr>
                  <a:t> GeV</a:t>
                </a:r>
              </a:p>
              <a:p>
                <a:pPr lvl="1"/>
                <a:r>
                  <a:rPr lang="en-US" dirty="0">
                    <a:latin typeface="Helvetica" pitchFamily="2" charset="0"/>
                  </a:rPr>
                  <a:t>Differential flow measured with respect to reference flow particles</a:t>
                </a:r>
              </a:p>
              <a:p>
                <a:pPr lvl="2"/>
                <a:r>
                  <a:rPr lang="en-US" dirty="0">
                    <a:latin typeface="Helvetica" pitchFamily="2" charset="0"/>
                  </a:rPr>
                  <a:t>Divided into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oMath>
                </a14:m>
                <a:r>
                  <a:rPr lang="en-US" dirty="0">
                    <a:latin typeface="Helvetica" pitchFamily="2" charset="0"/>
                  </a:rPr>
                  <a:t> bins</a:t>
                </a:r>
              </a:p>
              <a:p>
                <a:pPr lvl="2"/>
                <a:r>
                  <a:rPr lang="en-US" dirty="0">
                    <a:latin typeface="Helvetica" pitchFamily="2" charset="0"/>
                  </a:rPr>
                  <a:t>Particle from narrow bin, rest from reference region</a:t>
                </a:r>
              </a:p>
              <a:p>
                <a:r>
                  <a:rPr lang="en-US" dirty="0">
                    <a:latin typeface="Helvetica" pitchFamily="2" charset="0"/>
                  </a:rPr>
                  <a:t>Lee-Yang Zero</a:t>
                </a:r>
              </a:p>
              <a:p>
                <a:pPr lvl="1"/>
                <a:r>
                  <a:rPr lang="en-US" dirty="0"/>
                  <a:t>LYZ accounts for all non-flow contributions that would be neglected in the other methods</a:t>
                </a:r>
              </a:p>
              <a:p>
                <a:pPr lvl="1"/>
                <a:r>
                  <a:rPr lang="en-US" dirty="0"/>
                  <a:t>asymptotic behavior of the cumulant expansion (infinite particle correlation)</a:t>
                </a:r>
              </a:p>
              <a:p>
                <a:pPr lvl="1"/>
                <a:r>
                  <a:rPr lang="en-US" dirty="0"/>
                  <a:t>2,4,6 order measured reference to 2</a:t>
                </a:r>
                <a:r>
                  <a:rPr lang="en-US" baseline="30000" dirty="0"/>
                  <a:t>nd</a:t>
                </a:r>
                <a:r>
                  <a:rPr lang="en-US" dirty="0"/>
                  <a:t> order reference flow</a:t>
                </a:r>
              </a:p>
              <a:p>
                <a:pPr lvl="1"/>
                <a:endParaRPr lang="en-US" dirty="0"/>
              </a:p>
              <a:p>
                <a:pPr lvl="1"/>
                <a:endParaRPr lang="en-US" dirty="0">
                  <a:latin typeface="Helvetica" pitchFamily="2" charset="0"/>
                </a:endParaRPr>
              </a:p>
            </p:txBody>
          </p:sp>
        </mc:Choice>
        <mc:Fallback>
          <p:sp>
            <p:nvSpPr>
              <p:cNvPr id="3" name="Content Placeholder 2">
                <a:extLst>
                  <a:ext uri="{FF2B5EF4-FFF2-40B4-BE49-F238E27FC236}">
                    <a16:creationId xmlns:a16="http://schemas.microsoft.com/office/drawing/2014/main" id="{443E7CC6-C0AF-7D7A-44C1-D32316756909}"/>
                  </a:ext>
                </a:extLst>
              </p:cNvPr>
              <p:cNvSpPr>
                <a:spLocks noGrp="1" noRot="1" noChangeAspect="1" noMove="1" noResize="1" noEditPoints="1" noAdjustHandles="1" noChangeArrowheads="1" noChangeShapeType="1" noTextEdit="1"/>
              </p:cNvSpPr>
              <p:nvPr>
                <p:ph idx="1"/>
              </p:nvPr>
            </p:nvSpPr>
            <p:spPr>
              <a:blipFill>
                <a:blip r:embed="rId2"/>
                <a:stretch>
                  <a:fillRect l="-965" t="-2616"/>
                </a:stretch>
              </a:blipFill>
            </p:spPr>
            <p:txBody>
              <a:bodyPr/>
              <a:lstStyle/>
              <a:p>
                <a:r>
                  <a:rPr lang="en-US">
                    <a:noFill/>
                  </a:rPr>
                  <a:t> </a:t>
                </a:r>
              </a:p>
            </p:txBody>
          </p:sp>
        </mc:Fallback>
      </mc:AlternateContent>
      <p:pic>
        <p:nvPicPr>
          <p:cNvPr id="4" name="Picture 3" descr="A green ball with black background&#10;&#10;Description automatically generated">
            <a:extLst>
              <a:ext uri="{FF2B5EF4-FFF2-40B4-BE49-F238E27FC236}">
                <a16:creationId xmlns:a16="http://schemas.microsoft.com/office/drawing/2014/main" id="{FF834071-9115-D645-6386-E44AEB6EF448}"/>
              </a:ext>
            </a:extLst>
          </p:cNvPr>
          <p:cNvPicPr>
            <a:picLocks noChangeAspect="1"/>
          </p:cNvPicPr>
          <p:nvPr/>
        </p:nvPicPr>
        <p:blipFill rotWithShape="1">
          <a:blip r:embed="rId3"/>
          <a:srcRect l="71300"/>
          <a:stretch/>
        </p:blipFill>
        <p:spPr>
          <a:xfrm>
            <a:off x="11623431" y="1411996"/>
            <a:ext cx="1246665" cy="1370892"/>
          </a:xfrm>
          <a:prstGeom prst="rect">
            <a:avLst/>
          </a:prstGeom>
        </p:spPr>
      </p:pic>
      <p:pic>
        <p:nvPicPr>
          <p:cNvPr id="5" name="Picture 4" descr="A green ball with black background&#10;&#10;Description automatically generated">
            <a:extLst>
              <a:ext uri="{FF2B5EF4-FFF2-40B4-BE49-F238E27FC236}">
                <a16:creationId xmlns:a16="http://schemas.microsoft.com/office/drawing/2014/main" id="{74B806AC-5498-60FD-60A3-45BA9E2FBD87}"/>
              </a:ext>
            </a:extLst>
          </p:cNvPr>
          <p:cNvPicPr>
            <a:picLocks noChangeAspect="1"/>
          </p:cNvPicPr>
          <p:nvPr/>
        </p:nvPicPr>
        <p:blipFill rotWithShape="1">
          <a:blip r:embed="rId3"/>
          <a:srcRect l="35650" r="35650"/>
          <a:stretch/>
        </p:blipFill>
        <p:spPr>
          <a:xfrm>
            <a:off x="11068428" y="2143369"/>
            <a:ext cx="1616882" cy="1778000"/>
          </a:xfrm>
          <a:prstGeom prst="rect">
            <a:avLst/>
          </a:prstGeom>
        </p:spPr>
      </p:pic>
      <p:pic>
        <p:nvPicPr>
          <p:cNvPr id="6" name="Picture 5" descr="A green ball with black background&#10;&#10;Description automatically generated">
            <a:extLst>
              <a:ext uri="{FF2B5EF4-FFF2-40B4-BE49-F238E27FC236}">
                <a16:creationId xmlns:a16="http://schemas.microsoft.com/office/drawing/2014/main" id="{8EFCB13C-DF0F-F814-7CD0-9A0612EA3F0C}"/>
              </a:ext>
            </a:extLst>
          </p:cNvPr>
          <p:cNvPicPr>
            <a:picLocks noChangeAspect="1"/>
          </p:cNvPicPr>
          <p:nvPr/>
        </p:nvPicPr>
        <p:blipFill rotWithShape="1">
          <a:blip r:embed="rId3"/>
          <a:srcRect r="71300"/>
          <a:stretch/>
        </p:blipFill>
        <p:spPr>
          <a:xfrm>
            <a:off x="-794239" y="5664436"/>
            <a:ext cx="1986455" cy="2184400"/>
          </a:xfrm>
          <a:prstGeom prst="rect">
            <a:avLst/>
          </a:prstGeom>
        </p:spPr>
      </p:pic>
    </p:spTree>
    <p:extLst>
      <p:ext uri="{BB962C8B-B14F-4D97-AF65-F5344CB8AC3E}">
        <p14:creationId xmlns:p14="http://schemas.microsoft.com/office/powerpoint/2010/main" val="14751255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5592</TotalTime>
  <Words>1247</Words>
  <Application>Microsoft Macintosh PowerPoint</Application>
  <PresentationFormat>Widescreen</PresentationFormat>
  <Paragraphs>142</Paragraphs>
  <Slides>21</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Cambria Math</vt:lpstr>
      <vt:lpstr>Helvetica</vt:lpstr>
      <vt:lpstr>Office Theme</vt:lpstr>
      <vt:lpstr>PowerPoint Presentation</vt:lpstr>
      <vt:lpstr>Content</vt:lpstr>
      <vt:lpstr>Introduction </vt:lpstr>
      <vt:lpstr>Introduction</vt:lpstr>
      <vt:lpstr>CMS Detector </vt:lpstr>
      <vt:lpstr>Event and Track Reconstruction</vt:lpstr>
      <vt:lpstr>Glauber Model Eccentricity </vt:lpstr>
      <vt:lpstr>Methods (Event-Plane)</vt:lpstr>
      <vt:lpstr>Methods (Cumulant &amp; Lee-Yang Zero)</vt:lpstr>
      <vt:lpstr>Results </vt:lpstr>
      <vt:lpstr>Results </vt:lpstr>
      <vt:lpstr>Results</vt:lpstr>
      <vt:lpstr>Summary </vt:lpstr>
      <vt:lpstr>Back up</vt:lpstr>
      <vt:lpstr>Methods (Cumulant &amp; Lee-Yang Zero)</vt:lpstr>
      <vt:lpstr>Methods (Lee-Yang Zero)</vt:lpstr>
      <vt:lpstr>Event-Based Systematics </vt:lpstr>
      <vt:lpstr>Cumulant and LYZ Systematics</vt:lpstr>
      <vt:lpstr>Heavy Ion Model</vt:lpstr>
      <vt:lpstr>Heavy Ion Model</vt:lpstr>
      <vt:lpstr>Additional back 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신지훈</dc:creator>
  <cp:lastModifiedBy>신지훈</cp:lastModifiedBy>
  <cp:revision>20</cp:revision>
  <dcterms:created xsi:type="dcterms:W3CDTF">2024-06-19T13:45:59Z</dcterms:created>
  <dcterms:modified xsi:type="dcterms:W3CDTF">2024-06-23T10:58:45Z</dcterms:modified>
</cp:coreProperties>
</file>