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5" r:id="rId1"/>
  </p:sldMasterIdLst>
  <p:notesMasterIdLst>
    <p:notesMasterId r:id="rId21"/>
  </p:notesMasterIdLst>
  <p:handoutMasterIdLst>
    <p:handoutMasterId r:id="rId22"/>
  </p:handoutMasterIdLst>
  <p:sldIdLst>
    <p:sldId id="447" r:id="rId2"/>
    <p:sldId id="348" r:id="rId3"/>
    <p:sldId id="360" r:id="rId4"/>
    <p:sldId id="281" r:id="rId5"/>
    <p:sldId id="361" r:id="rId6"/>
    <p:sldId id="372" r:id="rId7"/>
    <p:sldId id="363" r:id="rId8"/>
    <p:sldId id="364" r:id="rId9"/>
    <p:sldId id="263" r:id="rId10"/>
    <p:sldId id="373" r:id="rId11"/>
    <p:sldId id="365" r:id="rId12"/>
    <p:sldId id="374" r:id="rId13"/>
    <p:sldId id="375" r:id="rId14"/>
    <p:sldId id="292" r:id="rId15"/>
    <p:sldId id="293" r:id="rId16"/>
    <p:sldId id="294" r:id="rId17"/>
    <p:sldId id="847" r:id="rId18"/>
    <p:sldId id="295" r:id="rId19"/>
    <p:sldId id="376" r:id="rId20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E2CBAA"/>
    <a:srgbClr val="EFEFEF"/>
    <a:srgbClr val="7BC9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31"/>
    <p:restoredTop sz="99111" autoAdjust="0"/>
  </p:normalViewPr>
  <p:slideViewPr>
    <p:cSldViewPr snapToGrid="0" snapToObjects="1">
      <p:cViewPr varScale="1">
        <p:scale>
          <a:sx n="114" d="100"/>
          <a:sy n="114" d="100"/>
        </p:scale>
        <p:origin x="168" y="4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20933A-B20C-5440-A8D0-75F2A86EDD0D}" type="datetimeFigureOut">
              <a:rPr lang="en-US" smtClean="0"/>
              <a:t>10/8/23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796835-6721-AB4B-AF8F-CD2ECAB4A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6779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ct val="116666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ct val="116666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360"/>
              </a:spcBef>
              <a:spcAft>
                <a:spcPts val="0"/>
              </a:spcAft>
              <a:buSzPct val="116666"/>
              <a:buChar char="●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360"/>
              </a:spcBef>
              <a:spcAft>
                <a:spcPts val="0"/>
              </a:spcAft>
              <a:buSzPct val="116666"/>
              <a:buChar char="○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60"/>
              </a:spcBef>
              <a:spcAft>
                <a:spcPts val="0"/>
              </a:spcAft>
              <a:buSzPct val="116666"/>
              <a:buChar char="■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360"/>
              </a:spcBef>
              <a:spcAft>
                <a:spcPts val="0"/>
              </a:spcAft>
              <a:buSzPct val="116666"/>
              <a:buChar char="●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360"/>
              </a:spcBef>
              <a:spcAft>
                <a:spcPts val="0"/>
              </a:spcAft>
              <a:buSzPct val="116666"/>
              <a:buChar char="○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SzPct val="116666"/>
              <a:buChar char="■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SzPct val="116666"/>
              <a:buChar char="●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SzPct val="116666"/>
              <a:buChar char="○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SzPct val="116666"/>
              <a:buChar char="■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ct val="116666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65476823"/>
      </p:ext>
    </p:extLst>
  </p:cSld>
  <p:clrMap bg1="lt1" tx1="dk1" bg2="dk2" tx2="lt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>
            <a:extLst>
              <a:ext uri="{FF2B5EF4-FFF2-40B4-BE49-F238E27FC236}">
                <a16:creationId xmlns:a16="http://schemas.microsoft.com/office/drawing/2014/main" id="{3BE930B4-B4DF-AF49-A03B-80753C4FE95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2" name="Notes Placeholder 2">
            <a:extLst>
              <a:ext uri="{FF2B5EF4-FFF2-40B4-BE49-F238E27FC236}">
                <a16:creationId xmlns:a16="http://schemas.microsoft.com/office/drawing/2014/main" id="{C0A94E8C-0F00-3B46-A680-388DD26C43A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5603" name="Slide Number Placeholder 3">
            <a:extLst>
              <a:ext uri="{FF2B5EF4-FFF2-40B4-BE49-F238E27FC236}">
                <a16:creationId xmlns:a16="http://schemas.microsoft.com/office/drawing/2014/main" id="{551064A6-5F03-E145-891B-0AD0CE997D4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5F2E784-1E06-2541-A959-35F174E2DA00}" type="slidenum">
              <a:rPr lang="en-US" altLang="en-US" smtClean="0"/>
              <a:pPr>
                <a:spcBef>
                  <a:spcPct val="0"/>
                </a:spcBef>
              </a:pPr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81238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>
            <a:extLst>
              <a:ext uri="{FF2B5EF4-FFF2-40B4-BE49-F238E27FC236}">
                <a16:creationId xmlns:a16="http://schemas.microsoft.com/office/drawing/2014/main" id="{3BE930B4-B4DF-AF49-A03B-80753C4FE95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2" name="Notes Placeholder 2">
            <a:extLst>
              <a:ext uri="{FF2B5EF4-FFF2-40B4-BE49-F238E27FC236}">
                <a16:creationId xmlns:a16="http://schemas.microsoft.com/office/drawing/2014/main" id="{C0A94E8C-0F00-3B46-A680-388DD26C43A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5603" name="Slide Number Placeholder 3">
            <a:extLst>
              <a:ext uri="{FF2B5EF4-FFF2-40B4-BE49-F238E27FC236}">
                <a16:creationId xmlns:a16="http://schemas.microsoft.com/office/drawing/2014/main" id="{551064A6-5F03-E145-891B-0AD0CE997D4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5F2E784-1E06-2541-A959-35F174E2DA00}" type="slidenum">
              <a:rPr lang="en-US" altLang="en-US" smtClean="0"/>
              <a:pPr>
                <a:spcBef>
                  <a:spcPct val="0"/>
                </a:spcBef>
              </a:pPr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56364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25dffc7e07d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4" name="Google Shape;134;g25dffc7e07d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5" name="Google Shape;135;g25dffc7e07d_0_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Calibri"/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180371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25dffc7e07d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4" name="Google Shape;134;g25dffc7e07d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5" name="Google Shape;135;g25dffc7e07d_0_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Calibri"/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83483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464968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70781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627945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2768da9cff9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5" name="Google Shape;115;g2768da9cff9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6" name="Google Shape;116;g2768da9cff9_0_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Calibri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2768da9cff9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5" name="Google Shape;115;g2768da9cff9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6" name="Google Shape;116;g2768da9cff9_0_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Calibri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140167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25dffc7e07d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4" name="Google Shape;134;g25dffc7e07d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5" name="Google Shape;135;g25dffc7e07d_0_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Calibri"/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709471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25dffc7e07d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4" name="Google Shape;134;g25dffc7e07d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5" name="Google Shape;135;g25dffc7e07d_0_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Calibri"/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236578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25dffc7e07d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4" name="Google Shape;134;g25dffc7e07d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5" name="Google Shape;135;g25dffc7e07d_0_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Calibri"/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649319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Blank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-1" y="107950"/>
            <a:ext cx="8070645" cy="423900"/>
          </a:xfrm>
          <a:prstGeom prst="rect">
            <a:avLst/>
          </a:prstGeom>
          <a:gradFill>
            <a:gsLst>
              <a:gs pos="0">
                <a:srgbClr val="FF6600"/>
              </a:gs>
              <a:gs pos="50000">
                <a:srgbClr val="FF6600"/>
              </a:gs>
              <a:gs pos="100000">
                <a:srgbClr val="FFFFFF">
                  <a:alpha val="74901"/>
                </a:srgbClr>
              </a:gs>
            </a:gsLst>
            <a:lin ang="0" scaled="0"/>
          </a:gradFill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26" name="Shape 26"/>
          <p:cNvSpPr txBox="1">
            <a:spLocks noGrp="1"/>
          </p:cNvSpPr>
          <p:nvPr>
            <p:ph type="dt" idx="10"/>
          </p:nvPr>
        </p:nvSpPr>
        <p:spPr>
          <a:xfrm>
            <a:off x="12700" y="64928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ct val="116666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ZA"/>
              <a:t>Oct 2023</a:t>
            </a: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ftr" idx="11"/>
          </p:nvPr>
        </p:nvSpPr>
        <p:spPr>
          <a:xfrm>
            <a:off x="2268538" y="6492875"/>
            <a:ext cx="4606925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ct val="116666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Notes for Ketevi</a:t>
            </a:r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8686800" y="6488113"/>
            <a:ext cx="457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:fade thruBlk="1"/>
      </p:transition>
    </mc:Choice>
    <mc:Fallback xmlns="">
      <p:transition spd="slow">
        <p:fade thruBlk="1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38100" y="90500"/>
            <a:ext cx="7950610" cy="423900"/>
          </a:xfrm>
          <a:prstGeom prst="rect">
            <a:avLst/>
          </a:prstGeom>
          <a:gradFill>
            <a:gsLst>
              <a:gs pos="0">
                <a:srgbClr val="FF6600"/>
              </a:gs>
              <a:gs pos="50000">
                <a:srgbClr val="FF6600"/>
              </a:gs>
              <a:gs pos="100000">
                <a:srgbClr val="FFFFFF">
                  <a:alpha val="74901"/>
                </a:srgbClr>
              </a:gs>
            </a:gsLst>
            <a:lin ang="0" scaled="0"/>
          </a:gradFill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457200" y="1124744"/>
            <a:ext cx="4038600" cy="5112568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/>
          <a:lstStyle>
            <a:lvl1pPr marL="342900" marR="0" lvl="0" indent="-1651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3335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4648200" y="1124744"/>
            <a:ext cx="4038600" cy="5112568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/>
          <a:lstStyle>
            <a:lvl1pPr marL="342900" marR="0" lvl="0" indent="-1651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3335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dt" idx="10"/>
          </p:nvPr>
        </p:nvSpPr>
        <p:spPr>
          <a:xfrm>
            <a:off x="12700" y="64928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ct val="116666"/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ZA"/>
              <a:t>Oct 2023</a:t>
            </a:r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ftr" idx="11"/>
          </p:nvPr>
        </p:nvSpPr>
        <p:spPr>
          <a:xfrm>
            <a:off x="2268538" y="6492875"/>
            <a:ext cx="4606925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ct val="116666"/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Notes for Ketevi</a:t>
            </a:r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sldNum" idx="12"/>
          </p:nvPr>
        </p:nvSpPr>
        <p:spPr>
          <a:xfrm>
            <a:off x="8686800" y="6488113"/>
            <a:ext cx="457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:fade thruBlk="1"/>
      </p:transition>
    </mc:Choice>
    <mc:Fallback xmlns="">
      <p:transition spd="slow">
        <p:fade thruBlk="1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38099" y="90500"/>
            <a:ext cx="8040739" cy="423900"/>
          </a:xfrm>
          <a:prstGeom prst="rect">
            <a:avLst/>
          </a:prstGeom>
          <a:gradFill>
            <a:gsLst>
              <a:gs pos="0">
                <a:srgbClr val="FF6600"/>
              </a:gs>
              <a:gs pos="50000">
                <a:srgbClr val="FF6600"/>
              </a:gs>
              <a:gs pos="100000">
                <a:srgbClr val="FFFFFF">
                  <a:alpha val="74901"/>
                </a:srgbClr>
              </a:gs>
            </a:gsLst>
            <a:lin ang="0" scaled="0"/>
          </a:gradFill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44" name="Shape 44"/>
          <p:cNvSpPr txBox="1">
            <a:spLocks noGrp="1"/>
          </p:cNvSpPr>
          <p:nvPr>
            <p:ph type="dt" idx="10"/>
          </p:nvPr>
        </p:nvSpPr>
        <p:spPr>
          <a:xfrm>
            <a:off x="12700" y="64928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ct val="116666"/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ZA"/>
              <a:t>Oct 2023</a:t>
            </a:r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ftr" idx="11"/>
          </p:nvPr>
        </p:nvSpPr>
        <p:spPr>
          <a:xfrm>
            <a:off x="2268538" y="6492875"/>
            <a:ext cx="4606925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ct val="116666"/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Notes for Ketevi</a:t>
            </a:r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sldNum" idx="12"/>
          </p:nvPr>
        </p:nvSpPr>
        <p:spPr>
          <a:xfrm>
            <a:off x="8686800" y="6488113"/>
            <a:ext cx="457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:fade thruBlk="1"/>
      </p:transition>
    </mc:Choice>
    <mc:Fallback xmlns="">
      <p:transition spd="slow">
        <p:fade thruBlk="1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38099" y="90500"/>
            <a:ext cx="8032545" cy="423900"/>
          </a:xfrm>
          <a:prstGeom prst="rect">
            <a:avLst/>
          </a:prstGeom>
          <a:gradFill>
            <a:gsLst>
              <a:gs pos="0">
                <a:srgbClr val="FF6600"/>
              </a:gs>
              <a:gs pos="50000">
                <a:srgbClr val="FF6600"/>
              </a:gs>
              <a:gs pos="100000">
                <a:srgbClr val="FFFFFF">
                  <a:alpha val="74901"/>
                </a:srgbClr>
              </a:gs>
            </a:gsLst>
            <a:lin ang="0" scaled="0"/>
          </a:gradFill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49" name="Shape 49"/>
          <p:cNvSpPr>
            <a:spLocks noGrp="1"/>
          </p:cNvSpPr>
          <p:nvPr>
            <p:ph type="pic" idx="2"/>
          </p:nvPr>
        </p:nvSpPr>
        <p:spPr>
          <a:xfrm>
            <a:off x="1691680" y="980728"/>
            <a:ext cx="5760169" cy="4319686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dt" idx="10"/>
          </p:nvPr>
        </p:nvSpPr>
        <p:spPr>
          <a:xfrm>
            <a:off x="12700" y="64928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ct val="116666"/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ZA"/>
              <a:t>Oct 2023</a:t>
            </a:r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ftr" idx="11"/>
          </p:nvPr>
        </p:nvSpPr>
        <p:spPr>
          <a:xfrm>
            <a:off x="2268538" y="6492875"/>
            <a:ext cx="4606925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ct val="116666"/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Notes for Ketevi</a:t>
            </a:r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8686800" y="6488113"/>
            <a:ext cx="457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:fade thruBlk="1"/>
      </p:transition>
    </mc:Choice>
    <mc:Fallback xmlns="">
      <p:transition spd="slow">
        <p:fade thruBlk="1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CC7674-C6F6-344F-8865-1C0796707F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05483D-A6BC-704C-A7DA-50FA9EE11AE1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ZA"/>
              <a:t>Oct 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2B54FD-2017-8742-8CF2-695E1150A68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Notes for Ketevi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9445A6-D161-2549-9A04-8E4ED11D3B6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56458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gi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title"/>
          </p:nvPr>
        </p:nvSpPr>
        <p:spPr>
          <a:xfrm>
            <a:off x="38099" y="90500"/>
            <a:ext cx="8114481" cy="423900"/>
          </a:xfrm>
          <a:prstGeom prst="rect">
            <a:avLst/>
          </a:prstGeom>
          <a:gradFill>
            <a:gsLst>
              <a:gs pos="0">
                <a:srgbClr val="FF6600"/>
              </a:gs>
              <a:gs pos="50000">
                <a:srgbClr val="FF6600"/>
              </a:gs>
              <a:gs pos="100000">
                <a:srgbClr val="FFFFFF">
                  <a:alpha val="74901"/>
                </a:srgbClr>
              </a:gs>
            </a:gsLst>
            <a:lin ang="0" scaled="0"/>
          </a:gradFill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dt" idx="10"/>
          </p:nvPr>
        </p:nvSpPr>
        <p:spPr>
          <a:xfrm>
            <a:off x="12700" y="64928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ct val="116666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ZA"/>
              <a:t>Oct 2023</a:t>
            </a:r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ftr" idx="11"/>
          </p:nvPr>
        </p:nvSpPr>
        <p:spPr>
          <a:xfrm>
            <a:off x="2268538" y="6492875"/>
            <a:ext cx="4606925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ct val="116666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SzPct val="58333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Notes for Ketevi</a:t>
            </a:r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686800" y="6488113"/>
            <a:ext cx="457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5" name="Shape 15"/>
          <p:cNvCxnSpPr/>
          <p:nvPr/>
        </p:nvCxnSpPr>
        <p:spPr>
          <a:xfrm>
            <a:off x="0" y="6453188"/>
            <a:ext cx="9144000" cy="0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6" name="Shape 16" descr="UJ logo.gif"/>
          <p:cNvPicPr preferRelativeResize="0"/>
          <p:nvPr/>
        </p:nvPicPr>
        <p:blipFill rotWithShape="1">
          <a:blip r:embed="rId7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81175" y="90500"/>
            <a:ext cx="811249" cy="680551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6" r:id="rId5"/>
  </p:sldLayoutIdLst>
  <mc:AlternateContent xmlns:mc="http://schemas.openxmlformats.org/markup-compatibility/2006" xmlns:p14="http://schemas.microsoft.com/office/powerpoint/2010/main">
    <mc:Choice Requires="p14">
      <p:transition spd="slow" p14:dur="4000">
        <p:fade thruBlk="1"/>
      </p:transition>
    </mc:Choice>
    <mc:Fallback xmlns="">
      <p:transition spd="slow">
        <p:fade thruBlk="1"/>
      </p:transition>
    </mc:Fallback>
  </mc:AlternateContent>
  <p:hf hd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gif"/><Relationship Id="rId5" Type="http://schemas.openxmlformats.org/officeDocument/2006/relationships/image" Target="../media/image7.gif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jpeg"/><Relationship Id="rId9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hyperlink" Target="https://indico.cern.ch/event/837593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gif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gif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92E0A505-DC1F-7A4D-9713-B2571BB33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i="0" dirty="0"/>
              <a:t>Fibre Optic Sensors in ATLAS … Keep ATLAS Dry !</a:t>
            </a:r>
            <a:endParaRPr lang="en-US" altLang="en-US" i="0" dirty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538E20-0A68-1A47-98E7-77902F18F119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ZA"/>
              <a:t>Oct 2023</a:t>
            </a:r>
          </a:p>
        </p:txBody>
      </p:sp>
      <p:sp>
        <p:nvSpPr>
          <p:cNvPr id="24577" name="Footer Placeholder 1">
            <a:extLst>
              <a:ext uri="{FF2B5EF4-FFF2-40B4-BE49-F238E27FC236}">
                <a16:creationId xmlns:a16="http://schemas.microsoft.com/office/drawing/2014/main" id="{BE178A39-D7DF-1C4F-A792-B47354D004B3}"/>
              </a:ext>
            </a:extLst>
          </p:cNvPr>
          <p:cNvSpPr>
            <a:spLocks noGrp="1"/>
          </p:cNvSpPr>
          <p:nvPr>
            <p:ph type="ftr" idx="11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/>
              <a:t>Notes for Ketevi</a:t>
            </a:r>
            <a:endParaRPr lang="en-US" alt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61DC92-3FD5-ED47-9444-2541DF4CFED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t>1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B8E7024D-8067-4E46-8E0B-B21BD94F16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0" y="709126"/>
            <a:ext cx="9144000" cy="5596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901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2768da9cff9_0_12"/>
          <p:cNvSpPr txBox="1">
            <a:spLocks noGrp="1"/>
          </p:cNvSpPr>
          <p:nvPr>
            <p:ph type="title"/>
          </p:nvPr>
        </p:nvSpPr>
        <p:spPr>
          <a:xfrm>
            <a:off x="-1" y="107950"/>
            <a:ext cx="8070600" cy="423900"/>
          </a:xfrm>
          <a:prstGeom prst="rect">
            <a:avLst/>
          </a:prstGeom>
          <a:gradFill>
            <a:gsLst>
              <a:gs pos="0">
                <a:srgbClr val="FF6600"/>
              </a:gs>
              <a:gs pos="50000">
                <a:srgbClr val="FF6600"/>
              </a:gs>
              <a:gs pos="100000">
                <a:srgbClr val="FFFFFF">
                  <a:alpha val="74117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i="0" dirty="0"/>
              <a:t>R&amp;D and Manufacture at CERN</a:t>
            </a:r>
            <a:endParaRPr dirty="0"/>
          </a:p>
        </p:txBody>
      </p:sp>
      <p:sp>
        <p:nvSpPr>
          <p:cNvPr id="119" name="Google Shape;119;g2768da9cff9_0_12"/>
          <p:cNvSpPr txBox="1">
            <a:spLocks noGrp="1"/>
          </p:cNvSpPr>
          <p:nvPr>
            <p:ph type="sldNum" idx="12"/>
          </p:nvPr>
        </p:nvSpPr>
        <p:spPr>
          <a:xfrm>
            <a:off x="8686800" y="6488113"/>
            <a:ext cx="457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Calibri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  <p:sp>
        <p:nvSpPr>
          <p:cNvPr id="121" name="Google Shape;121;g2768da9cff9_0_12"/>
          <p:cNvSpPr txBox="1">
            <a:spLocks noGrp="1"/>
          </p:cNvSpPr>
          <p:nvPr>
            <p:ph type="dt" idx="10"/>
          </p:nvPr>
        </p:nvSpPr>
        <p:spPr>
          <a:xfrm>
            <a:off x="12700" y="6492875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Arial"/>
              <a:buNone/>
            </a:pPr>
            <a:r>
              <a:rPr lang="en-ZA"/>
              <a:t>Oct 2023</a:t>
            </a:r>
            <a:endParaRPr/>
          </a:p>
        </p:txBody>
      </p:sp>
      <p:sp>
        <p:nvSpPr>
          <p:cNvPr id="43" name="Footer Placeholder 42">
            <a:extLst>
              <a:ext uri="{FF2B5EF4-FFF2-40B4-BE49-F238E27FC236}">
                <a16:creationId xmlns:a16="http://schemas.microsoft.com/office/drawing/2014/main" id="{2DDBE5B7-7EC1-5EB3-5D17-FC0BCB40E5E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ZA"/>
              <a:t>Notes for Ketevi</a:t>
            </a:r>
          </a:p>
        </p:txBody>
      </p:sp>
      <p:pic>
        <p:nvPicPr>
          <p:cNvPr id="73" name="Picture 72" descr="A diagram of a system&#10;&#10;Description automatically generated">
            <a:extLst>
              <a:ext uri="{FF2B5EF4-FFF2-40B4-BE49-F238E27FC236}">
                <a16:creationId xmlns:a16="http://schemas.microsoft.com/office/drawing/2014/main" id="{E349BF14-1247-A02C-7F68-CB9712D0AE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883872"/>
            <a:ext cx="9061188" cy="5090256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04A98848-396C-6141-441B-EAC6270A2B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056" y="4255831"/>
            <a:ext cx="2877304" cy="2157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721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587432-EF90-F54F-97C5-CBE504923A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Fibre Optic Sensors : Long Period Grating (LPG) design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C76C1E-AE98-5D46-85E8-CAF3401456FB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ZA"/>
              <a:t>Oct 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E89636-CFA5-404D-A74A-608E6D26E59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Notes for Ketevi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F33650-3D68-EF47-A09D-E15C1627AEA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4833911-0824-BF4D-AF3F-CE12BACB0D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700" y="759064"/>
            <a:ext cx="9144000" cy="515186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1A71126-8546-8F4B-AEDB-F57DD473A37B}"/>
              </a:ext>
            </a:extLst>
          </p:cNvPr>
          <p:cNvSpPr txBox="1"/>
          <p:nvPr/>
        </p:nvSpPr>
        <p:spPr>
          <a:xfrm>
            <a:off x="5632912" y="5649317"/>
            <a:ext cx="26821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dirty="0"/>
              <a:t>Gaia Maria </a:t>
            </a:r>
            <a:r>
              <a:rPr lang="en-ZA" dirty="0" err="1"/>
              <a:t>Berruti</a:t>
            </a:r>
            <a:r>
              <a:rPr lang="en-ZA" dirty="0"/>
              <a:t> (EP-DT-FS) </a:t>
            </a:r>
          </a:p>
          <a:p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67D4E4D-E474-7D4C-A2EA-408822CE38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2912" y="5971431"/>
            <a:ext cx="2682145" cy="40883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9435F5E-4390-6142-9C01-57C3A4EE3C3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10055" y="5630632"/>
            <a:ext cx="2940192" cy="788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796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587432-EF90-F54F-97C5-CBE504923A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Fibre Optic Sensors : Raw Data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C76C1E-AE98-5D46-85E8-CAF3401456FB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ZA"/>
              <a:t>Oct 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E89636-CFA5-404D-A74A-608E6D26E59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Notes for Ketevi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F33650-3D68-EF47-A09D-E15C1627AEA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8BD2F2B-8411-090B-38CA-20F1802D8E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867" y="779325"/>
            <a:ext cx="8681085" cy="3890880"/>
          </a:xfrm>
          <a:prstGeom prst="rect">
            <a:avLst/>
          </a:prstGeom>
        </p:spPr>
      </p:pic>
      <p:pic>
        <p:nvPicPr>
          <p:cNvPr id="9" name="Picture 8" descr="A white plastic with screws&#10;&#10;Description automatically generated">
            <a:extLst>
              <a:ext uri="{FF2B5EF4-FFF2-40B4-BE49-F238E27FC236}">
                <a16:creationId xmlns:a16="http://schemas.microsoft.com/office/drawing/2014/main" id="{DCA6296C-495A-632C-0E82-FD29DE1C25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5750" y="4774398"/>
            <a:ext cx="2935010" cy="1609522"/>
          </a:xfrm>
          <a:prstGeom prst="rect">
            <a:avLst/>
          </a:prstGeom>
        </p:spPr>
      </p:pic>
      <p:pic>
        <p:nvPicPr>
          <p:cNvPr id="13" name="Google Shape;441;p16" descr="A picture containing rectangle&#10;&#10;Description automatically generated">
            <a:extLst>
              <a:ext uri="{FF2B5EF4-FFF2-40B4-BE49-F238E27FC236}">
                <a16:creationId xmlns:a16="http://schemas.microsoft.com/office/drawing/2014/main" id="{CC4600C8-AAEF-6C14-058D-1AFFF6B8DFDF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640665" y="2135006"/>
            <a:ext cx="3048415" cy="791349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442;p16">
            <a:extLst>
              <a:ext uri="{FF2B5EF4-FFF2-40B4-BE49-F238E27FC236}">
                <a16:creationId xmlns:a16="http://schemas.microsoft.com/office/drawing/2014/main" id="{BD9CCDE7-8B80-0D55-36ED-D5F65E206D0D}"/>
              </a:ext>
            </a:extLst>
          </p:cNvPr>
          <p:cNvSpPr txBox="1"/>
          <p:nvPr/>
        </p:nvSpPr>
        <p:spPr>
          <a:xfrm>
            <a:off x="4823320" y="2182754"/>
            <a:ext cx="748923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LPG (H)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443;p16">
            <a:extLst>
              <a:ext uri="{FF2B5EF4-FFF2-40B4-BE49-F238E27FC236}">
                <a16:creationId xmlns:a16="http://schemas.microsoft.com/office/drawing/2014/main" id="{EB8A7DC1-1CE3-932B-C690-659D74EFD341}"/>
              </a:ext>
            </a:extLst>
          </p:cNvPr>
          <p:cNvSpPr txBox="1"/>
          <p:nvPr/>
        </p:nvSpPr>
        <p:spPr>
          <a:xfrm>
            <a:off x="5215824" y="2609774"/>
            <a:ext cx="742511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FBG (T)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445;p16">
            <a:extLst>
              <a:ext uri="{FF2B5EF4-FFF2-40B4-BE49-F238E27FC236}">
                <a16:creationId xmlns:a16="http://schemas.microsoft.com/office/drawing/2014/main" id="{2A35191F-5C34-1617-67CF-DC8B342FC841}"/>
              </a:ext>
            </a:extLst>
          </p:cNvPr>
          <p:cNvSpPr/>
          <p:nvPr/>
        </p:nvSpPr>
        <p:spPr>
          <a:xfrm>
            <a:off x="6579496" y="2079834"/>
            <a:ext cx="1770904" cy="353481"/>
          </a:xfrm>
          <a:custGeom>
            <a:avLst/>
            <a:gdLst/>
            <a:ahLst/>
            <a:cxnLst/>
            <a:rect l="l" t="t" r="r" b="b"/>
            <a:pathLst>
              <a:path w="1159748" h="353481" extrusionOk="0">
                <a:moveTo>
                  <a:pt x="0" y="353461"/>
                </a:moveTo>
                <a:cubicBezTo>
                  <a:pt x="414007" y="354544"/>
                  <a:pt x="431516" y="313006"/>
                  <a:pt x="524067" y="223100"/>
                </a:cubicBezTo>
                <a:cubicBezTo>
                  <a:pt x="616618" y="133194"/>
                  <a:pt x="677572" y="21122"/>
                  <a:pt x="1159748" y="0"/>
                </a:cubicBezTo>
              </a:path>
            </a:pathLst>
          </a:custGeom>
          <a:noFill/>
          <a:ln w="57150" cap="flat" cmpd="sng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446;p16">
            <a:extLst>
              <a:ext uri="{FF2B5EF4-FFF2-40B4-BE49-F238E27FC236}">
                <a16:creationId xmlns:a16="http://schemas.microsoft.com/office/drawing/2014/main" id="{91B7FF59-3A69-6C5B-6DE8-2F8DEBE7F1CD}"/>
              </a:ext>
            </a:extLst>
          </p:cNvPr>
          <p:cNvSpPr/>
          <p:nvPr/>
        </p:nvSpPr>
        <p:spPr>
          <a:xfrm rot="10800000" flipH="1">
            <a:off x="6576728" y="2617541"/>
            <a:ext cx="1770904" cy="353481"/>
          </a:xfrm>
          <a:custGeom>
            <a:avLst/>
            <a:gdLst/>
            <a:ahLst/>
            <a:cxnLst/>
            <a:rect l="l" t="t" r="r" b="b"/>
            <a:pathLst>
              <a:path w="1159748" h="353481" extrusionOk="0">
                <a:moveTo>
                  <a:pt x="0" y="353461"/>
                </a:moveTo>
                <a:cubicBezTo>
                  <a:pt x="414007" y="354544"/>
                  <a:pt x="431516" y="313006"/>
                  <a:pt x="524067" y="223100"/>
                </a:cubicBezTo>
                <a:cubicBezTo>
                  <a:pt x="616618" y="133194"/>
                  <a:pt x="677572" y="21122"/>
                  <a:pt x="1159748" y="0"/>
                </a:cubicBezTo>
              </a:path>
            </a:pathLst>
          </a:custGeom>
          <a:noFill/>
          <a:ln w="57150" cap="flat" cmpd="sng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" name="Google Shape;447;p16">
            <a:extLst>
              <a:ext uri="{FF2B5EF4-FFF2-40B4-BE49-F238E27FC236}">
                <a16:creationId xmlns:a16="http://schemas.microsoft.com/office/drawing/2014/main" id="{F214CA65-9855-3A5F-5960-5AE5FB00CBE1}"/>
              </a:ext>
            </a:extLst>
          </p:cNvPr>
          <p:cNvCxnSpPr/>
          <p:nvPr/>
        </p:nvCxnSpPr>
        <p:spPr>
          <a:xfrm>
            <a:off x="1330015" y="2433315"/>
            <a:ext cx="5246713" cy="0"/>
          </a:xfrm>
          <a:prstGeom prst="straightConnector1">
            <a:avLst/>
          </a:prstGeom>
          <a:noFill/>
          <a:ln w="12700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0" name="Google Shape;448;p16">
            <a:extLst>
              <a:ext uri="{FF2B5EF4-FFF2-40B4-BE49-F238E27FC236}">
                <a16:creationId xmlns:a16="http://schemas.microsoft.com/office/drawing/2014/main" id="{4BAEE231-0BC6-125C-8299-F974CB3D0F43}"/>
              </a:ext>
            </a:extLst>
          </p:cNvPr>
          <p:cNvCxnSpPr/>
          <p:nvPr/>
        </p:nvCxnSpPr>
        <p:spPr>
          <a:xfrm>
            <a:off x="1330015" y="2621797"/>
            <a:ext cx="5233207" cy="0"/>
          </a:xfrm>
          <a:prstGeom prst="straightConnector1">
            <a:avLst/>
          </a:prstGeom>
          <a:noFill/>
          <a:ln w="12700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1" name="Google Shape;449;p16">
            <a:extLst>
              <a:ext uri="{FF2B5EF4-FFF2-40B4-BE49-F238E27FC236}">
                <a16:creationId xmlns:a16="http://schemas.microsoft.com/office/drawing/2014/main" id="{5B138247-7606-BC86-19ED-6A3674A4C1D1}"/>
              </a:ext>
            </a:extLst>
          </p:cNvPr>
          <p:cNvCxnSpPr/>
          <p:nvPr/>
        </p:nvCxnSpPr>
        <p:spPr>
          <a:xfrm>
            <a:off x="4782820" y="2433433"/>
            <a:ext cx="741267" cy="0"/>
          </a:xfrm>
          <a:prstGeom prst="straightConnector1">
            <a:avLst/>
          </a:prstGeom>
          <a:noFill/>
          <a:ln w="127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2" name="Google Shape;450;p16">
            <a:extLst>
              <a:ext uri="{FF2B5EF4-FFF2-40B4-BE49-F238E27FC236}">
                <a16:creationId xmlns:a16="http://schemas.microsoft.com/office/drawing/2014/main" id="{B99286D1-0970-A790-2CF6-815D503CBDF4}"/>
              </a:ext>
            </a:extLst>
          </p:cNvPr>
          <p:cNvCxnSpPr/>
          <p:nvPr/>
        </p:nvCxnSpPr>
        <p:spPr>
          <a:xfrm>
            <a:off x="4466846" y="2623665"/>
            <a:ext cx="501012" cy="0"/>
          </a:xfrm>
          <a:prstGeom prst="straightConnector1">
            <a:avLst/>
          </a:prstGeom>
          <a:noFill/>
          <a:ln w="127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3" name="Google Shape;451;p16">
            <a:extLst>
              <a:ext uri="{FF2B5EF4-FFF2-40B4-BE49-F238E27FC236}">
                <a16:creationId xmlns:a16="http://schemas.microsoft.com/office/drawing/2014/main" id="{B193B713-A3D6-4264-F17B-553EA3212CDE}"/>
              </a:ext>
            </a:extLst>
          </p:cNvPr>
          <p:cNvCxnSpPr/>
          <p:nvPr/>
        </p:nvCxnSpPr>
        <p:spPr>
          <a:xfrm>
            <a:off x="5366209" y="2624117"/>
            <a:ext cx="501012" cy="0"/>
          </a:xfrm>
          <a:prstGeom prst="straightConnector1">
            <a:avLst/>
          </a:prstGeom>
          <a:noFill/>
          <a:ln w="127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4" name="Google Shape;452;p16">
            <a:extLst>
              <a:ext uri="{FF2B5EF4-FFF2-40B4-BE49-F238E27FC236}">
                <a16:creationId xmlns:a16="http://schemas.microsoft.com/office/drawing/2014/main" id="{B604874C-B2EC-CB1F-8937-2CD6CDF7B265}"/>
              </a:ext>
            </a:extLst>
          </p:cNvPr>
          <p:cNvSpPr txBox="1"/>
          <p:nvPr/>
        </p:nvSpPr>
        <p:spPr>
          <a:xfrm>
            <a:off x="4376930" y="2609574"/>
            <a:ext cx="758541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FBG (D)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" name="Google Shape;455;p16">
            <a:extLst>
              <a:ext uri="{FF2B5EF4-FFF2-40B4-BE49-F238E27FC236}">
                <a16:creationId xmlns:a16="http://schemas.microsoft.com/office/drawing/2014/main" id="{BA76A766-80B3-FDFA-465D-08A0F4930CBC}"/>
              </a:ext>
            </a:extLst>
          </p:cNvPr>
          <p:cNvCxnSpPr/>
          <p:nvPr/>
        </p:nvCxnSpPr>
        <p:spPr>
          <a:xfrm>
            <a:off x="1762310" y="2433945"/>
            <a:ext cx="1979297" cy="0"/>
          </a:xfrm>
          <a:prstGeom prst="straightConnector1">
            <a:avLst/>
          </a:prstGeom>
          <a:noFill/>
          <a:ln w="57150" cap="flat" cmpd="sng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6" name="Google Shape;456;p16">
            <a:extLst>
              <a:ext uri="{FF2B5EF4-FFF2-40B4-BE49-F238E27FC236}">
                <a16:creationId xmlns:a16="http://schemas.microsoft.com/office/drawing/2014/main" id="{26A86995-4BE5-887B-9F0B-2893411B31F4}"/>
              </a:ext>
            </a:extLst>
          </p:cNvPr>
          <p:cNvCxnSpPr/>
          <p:nvPr/>
        </p:nvCxnSpPr>
        <p:spPr>
          <a:xfrm>
            <a:off x="1757230" y="2618210"/>
            <a:ext cx="1979297" cy="0"/>
          </a:xfrm>
          <a:prstGeom prst="straightConnector1">
            <a:avLst/>
          </a:prstGeom>
          <a:noFill/>
          <a:ln w="57150" cap="flat" cmpd="sng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8" name="Google Shape;445;p16">
            <a:extLst>
              <a:ext uri="{FF2B5EF4-FFF2-40B4-BE49-F238E27FC236}">
                <a16:creationId xmlns:a16="http://schemas.microsoft.com/office/drawing/2014/main" id="{2F6F6D93-0DA4-30B8-545F-BD5A9B2EF49F}"/>
              </a:ext>
            </a:extLst>
          </p:cNvPr>
          <p:cNvSpPr/>
          <p:nvPr/>
        </p:nvSpPr>
        <p:spPr>
          <a:xfrm>
            <a:off x="8334166" y="2079529"/>
            <a:ext cx="778619" cy="890752"/>
          </a:xfrm>
          <a:custGeom>
            <a:avLst/>
            <a:gdLst>
              <a:gd name="connsiteX0" fmla="*/ 218692 w 644024"/>
              <a:gd name="connsiteY0" fmla="*/ 0 h 398524"/>
              <a:gd name="connsiteX1" fmla="*/ 8343 w 644024"/>
              <a:gd name="connsiteY1" fmla="*/ 387224 h 398524"/>
              <a:gd name="connsiteX2" fmla="*/ 644024 w 644024"/>
              <a:gd name="connsiteY2" fmla="*/ 164124 h 398524"/>
              <a:gd name="connsiteX0" fmla="*/ 218692 w 348503"/>
              <a:gd name="connsiteY0" fmla="*/ 0 h 872039"/>
              <a:gd name="connsiteX1" fmla="*/ 8343 w 348503"/>
              <a:gd name="connsiteY1" fmla="*/ 387224 h 872039"/>
              <a:gd name="connsiteX2" fmla="*/ 293764 w 348503"/>
              <a:gd name="connsiteY2" fmla="*/ 871490 h 872039"/>
              <a:gd name="connsiteX0" fmla="*/ 218692 w 502806"/>
              <a:gd name="connsiteY0" fmla="*/ 0 h 872039"/>
              <a:gd name="connsiteX1" fmla="*/ 8343 w 502806"/>
              <a:gd name="connsiteY1" fmla="*/ 387224 h 872039"/>
              <a:gd name="connsiteX2" fmla="*/ 293764 w 502806"/>
              <a:gd name="connsiteY2" fmla="*/ 871490 h 872039"/>
              <a:gd name="connsiteX0" fmla="*/ 0 w 542001"/>
              <a:gd name="connsiteY0" fmla="*/ 0 h 872109"/>
              <a:gd name="connsiteX1" fmla="*/ 478872 w 542001"/>
              <a:gd name="connsiteY1" fmla="*/ 456235 h 872109"/>
              <a:gd name="connsiteX2" fmla="*/ 75072 w 542001"/>
              <a:gd name="connsiteY2" fmla="*/ 871490 h 872109"/>
              <a:gd name="connsiteX0" fmla="*/ 0 w 511997"/>
              <a:gd name="connsiteY0" fmla="*/ 0 h 927645"/>
              <a:gd name="connsiteX1" fmla="*/ 478872 w 511997"/>
              <a:gd name="connsiteY1" fmla="*/ 456235 h 927645"/>
              <a:gd name="connsiteX2" fmla="*/ 75072 w 511997"/>
              <a:gd name="connsiteY2" fmla="*/ 871490 h 927645"/>
              <a:gd name="connsiteX0" fmla="*/ 0 w 511997"/>
              <a:gd name="connsiteY0" fmla="*/ 1545 h 929190"/>
              <a:gd name="connsiteX1" fmla="*/ 478872 w 511997"/>
              <a:gd name="connsiteY1" fmla="*/ 457780 h 929190"/>
              <a:gd name="connsiteX2" fmla="*/ 75072 w 511997"/>
              <a:gd name="connsiteY2" fmla="*/ 873035 h 929190"/>
              <a:gd name="connsiteX0" fmla="*/ 0 w 487086"/>
              <a:gd name="connsiteY0" fmla="*/ 1545 h 875034"/>
              <a:gd name="connsiteX1" fmla="*/ 478872 w 487086"/>
              <a:gd name="connsiteY1" fmla="*/ 457780 h 875034"/>
              <a:gd name="connsiteX2" fmla="*/ 75072 w 487086"/>
              <a:gd name="connsiteY2" fmla="*/ 873035 h 875034"/>
              <a:gd name="connsiteX0" fmla="*/ 0 w 487086"/>
              <a:gd name="connsiteY0" fmla="*/ 0 h 873489"/>
              <a:gd name="connsiteX1" fmla="*/ 478872 w 487086"/>
              <a:gd name="connsiteY1" fmla="*/ 456235 h 873489"/>
              <a:gd name="connsiteX2" fmla="*/ 75072 w 487086"/>
              <a:gd name="connsiteY2" fmla="*/ 871490 h 873489"/>
              <a:gd name="connsiteX0" fmla="*/ 0 w 458570"/>
              <a:gd name="connsiteY0" fmla="*/ 0 h 885929"/>
              <a:gd name="connsiteX1" fmla="*/ 450356 w 458570"/>
              <a:gd name="connsiteY1" fmla="*/ 468675 h 885929"/>
              <a:gd name="connsiteX2" fmla="*/ 46556 w 458570"/>
              <a:gd name="connsiteY2" fmla="*/ 883930 h 885929"/>
              <a:gd name="connsiteX0" fmla="*/ 0 w 450356"/>
              <a:gd name="connsiteY0" fmla="*/ 0 h 899482"/>
              <a:gd name="connsiteX1" fmla="*/ 450356 w 450356"/>
              <a:gd name="connsiteY1" fmla="*/ 468675 h 899482"/>
              <a:gd name="connsiteX2" fmla="*/ 3942 w 450356"/>
              <a:gd name="connsiteY2" fmla="*/ 897629 h 899482"/>
              <a:gd name="connsiteX0" fmla="*/ 9772 w 460128"/>
              <a:gd name="connsiteY0" fmla="*/ 0 h 892573"/>
              <a:gd name="connsiteX1" fmla="*/ 460128 w 460128"/>
              <a:gd name="connsiteY1" fmla="*/ 468675 h 892573"/>
              <a:gd name="connsiteX2" fmla="*/ 0 w 460128"/>
              <a:gd name="connsiteY2" fmla="*/ 890648 h 892573"/>
              <a:gd name="connsiteX0" fmla="*/ 9772 w 460128"/>
              <a:gd name="connsiteY0" fmla="*/ 0 h 890910"/>
              <a:gd name="connsiteX1" fmla="*/ 460128 w 460128"/>
              <a:gd name="connsiteY1" fmla="*/ 468675 h 890910"/>
              <a:gd name="connsiteX2" fmla="*/ 0 w 460128"/>
              <a:gd name="connsiteY2" fmla="*/ 890648 h 890910"/>
              <a:gd name="connsiteX0" fmla="*/ 9772 w 467152"/>
              <a:gd name="connsiteY0" fmla="*/ 0 h 890754"/>
              <a:gd name="connsiteX1" fmla="*/ 460128 w 467152"/>
              <a:gd name="connsiteY1" fmla="*/ 468675 h 890754"/>
              <a:gd name="connsiteX2" fmla="*/ 0 w 467152"/>
              <a:gd name="connsiteY2" fmla="*/ 890648 h 890754"/>
              <a:gd name="connsiteX0" fmla="*/ 9772 w 468141"/>
              <a:gd name="connsiteY0" fmla="*/ 0 h 890755"/>
              <a:gd name="connsiteX1" fmla="*/ 460128 w 468141"/>
              <a:gd name="connsiteY1" fmla="*/ 468675 h 890755"/>
              <a:gd name="connsiteX2" fmla="*/ 0 w 468141"/>
              <a:gd name="connsiteY2" fmla="*/ 890648 h 890755"/>
              <a:gd name="connsiteX0" fmla="*/ 9772 w 468141"/>
              <a:gd name="connsiteY0" fmla="*/ 0 h 890755"/>
              <a:gd name="connsiteX1" fmla="*/ 460128 w 468141"/>
              <a:gd name="connsiteY1" fmla="*/ 468675 h 890755"/>
              <a:gd name="connsiteX2" fmla="*/ 0 w 468141"/>
              <a:gd name="connsiteY2" fmla="*/ 890648 h 890755"/>
              <a:gd name="connsiteX0" fmla="*/ 9772 w 509909"/>
              <a:gd name="connsiteY0" fmla="*/ 0 h 890752"/>
              <a:gd name="connsiteX1" fmla="*/ 508125 w 509909"/>
              <a:gd name="connsiteY1" fmla="*/ 458205 h 890752"/>
              <a:gd name="connsiteX2" fmla="*/ 0 w 509909"/>
              <a:gd name="connsiteY2" fmla="*/ 890648 h 890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9909" h="890752" extrusionOk="0">
                <a:moveTo>
                  <a:pt x="9772" y="0"/>
                </a:moveTo>
                <a:cubicBezTo>
                  <a:pt x="423779" y="1083"/>
                  <a:pt x="501781" y="374661"/>
                  <a:pt x="508125" y="458205"/>
                </a:cubicBezTo>
                <a:cubicBezTo>
                  <a:pt x="508389" y="534967"/>
                  <a:pt x="566318" y="897810"/>
                  <a:pt x="0" y="890648"/>
                </a:cubicBezTo>
              </a:path>
            </a:pathLst>
          </a:custGeom>
          <a:noFill/>
          <a:ln w="57150" cap="flat" cmpd="sng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Google Shape;452;p16">
            <a:extLst>
              <a:ext uri="{FF2B5EF4-FFF2-40B4-BE49-F238E27FC236}">
                <a16:creationId xmlns:a16="http://schemas.microsoft.com/office/drawing/2014/main" id="{A8AA65FC-C81E-F1FA-490F-7DECB522715A}"/>
              </a:ext>
            </a:extLst>
          </p:cNvPr>
          <p:cNvSpPr txBox="1"/>
          <p:nvPr/>
        </p:nvSpPr>
        <p:spPr>
          <a:xfrm>
            <a:off x="203910" y="2969953"/>
            <a:ext cx="758541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FBG (D)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Google Shape;443;p16">
            <a:extLst>
              <a:ext uri="{FF2B5EF4-FFF2-40B4-BE49-F238E27FC236}">
                <a16:creationId xmlns:a16="http://schemas.microsoft.com/office/drawing/2014/main" id="{C3FFD86B-27C7-2808-63E7-D2B2D936D71D}"/>
              </a:ext>
            </a:extLst>
          </p:cNvPr>
          <p:cNvSpPr txBox="1"/>
          <p:nvPr/>
        </p:nvSpPr>
        <p:spPr>
          <a:xfrm>
            <a:off x="793600" y="1903147"/>
            <a:ext cx="742511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FBG (T)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Google Shape;442;p16">
            <a:extLst>
              <a:ext uri="{FF2B5EF4-FFF2-40B4-BE49-F238E27FC236}">
                <a16:creationId xmlns:a16="http://schemas.microsoft.com/office/drawing/2014/main" id="{25F348D3-9B1C-CEC3-A1F7-A70DB11621B9}"/>
              </a:ext>
            </a:extLst>
          </p:cNvPr>
          <p:cNvSpPr txBox="1"/>
          <p:nvPr/>
        </p:nvSpPr>
        <p:spPr>
          <a:xfrm>
            <a:off x="1894076" y="1467821"/>
            <a:ext cx="748923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LPG (H)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06107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587432-EF90-F54F-97C5-CBE504923A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Fibre Optic Sensors : Placements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C76C1E-AE98-5D46-85E8-CAF3401456FB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ZA"/>
              <a:t>Oct 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E89636-CFA5-404D-A74A-608E6D26E59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Notes for Ketevi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F33650-3D68-EF47-A09D-E15C1627AEA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58;p4">
            <a:extLst>
              <a:ext uri="{FF2B5EF4-FFF2-40B4-BE49-F238E27FC236}">
                <a16:creationId xmlns:a16="http://schemas.microsoft.com/office/drawing/2014/main" id="{DE9B9C7C-2FDB-35D1-39F8-2CA3BECEB119}"/>
              </a:ext>
            </a:extLst>
          </p:cNvPr>
          <p:cNvSpPr txBox="1"/>
          <p:nvPr/>
        </p:nvSpPr>
        <p:spPr>
          <a:xfrm>
            <a:off x="191371" y="615792"/>
            <a:ext cx="6094800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000000"/>
              </a:buClr>
              <a:buSzPts val="1400"/>
            </a:pPr>
            <a:r>
              <a:rPr lang="en-US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Recap – Original Number of Sensors … see below … 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1400"/>
            </a:pPr>
            <a:r>
              <a:rPr lang="en-US" sz="14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now 4 Additional F</a:t>
            </a:r>
            <a:r>
              <a:rPr lang="en-US">
                <a:solidFill>
                  <a:srgbClr val="FF0000"/>
                </a:solidFill>
              </a:rPr>
              <a:t>OS + partner Sacrificial + 4 Additional Sacrificial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" name="Google Shape;59;p4">
            <a:extLst>
              <a:ext uri="{FF2B5EF4-FFF2-40B4-BE49-F238E27FC236}">
                <a16:creationId xmlns:a16="http://schemas.microsoft.com/office/drawing/2014/main" id="{A92A27CD-78BE-57A0-3FEE-7C02020756A2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9197" y="1199893"/>
            <a:ext cx="7908163" cy="52090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39016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25dffc7e07d_0_18"/>
          <p:cNvSpPr txBox="1">
            <a:spLocks noGrp="1"/>
          </p:cNvSpPr>
          <p:nvPr>
            <p:ph type="title"/>
          </p:nvPr>
        </p:nvSpPr>
        <p:spPr>
          <a:xfrm>
            <a:off x="-1" y="107950"/>
            <a:ext cx="8070600" cy="423900"/>
          </a:xfrm>
          <a:prstGeom prst="rect">
            <a:avLst/>
          </a:prstGeom>
          <a:gradFill>
            <a:gsLst>
              <a:gs pos="0">
                <a:srgbClr val="FF6600"/>
              </a:gs>
              <a:gs pos="50000">
                <a:srgbClr val="FF6600"/>
              </a:gs>
              <a:gs pos="100000">
                <a:srgbClr val="FFFFFF">
                  <a:alpha val="74117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dirty="0" err="1"/>
              <a:t>ITk</a:t>
            </a:r>
            <a:r>
              <a:rPr lang="en-US" dirty="0"/>
              <a:t> Humidity : CFD : Strips</a:t>
            </a:r>
            <a:endParaRPr dirty="0"/>
          </a:p>
        </p:txBody>
      </p:sp>
      <p:sp>
        <p:nvSpPr>
          <p:cNvPr id="138" name="Google Shape;138;g25dffc7e07d_0_18"/>
          <p:cNvSpPr txBox="1">
            <a:spLocks noGrp="1"/>
          </p:cNvSpPr>
          <p:nvPr>
            <p:ph type="sldNum" idx="12"/>
          </p:nvPr>
        </p:nvSpPr>
        <p:spPr>
          <a:xfrm>
            <a:off x="8686800" y="6488113"/>
            <a:ext cx="457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Calibri"/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  <p:sp>
        <p:nvSpPr>
          <p:cNvPr id="140" name="Google Shape;140;g25dffc7e07d_0_18"/>
          <p:cNvSpPr txBox="1">
            <a:spLocks noGrp="1"/>
          </p:cNvSpPr>
          <p:nvPr>
            <p:ph type="dt" idx="10"/>
          </p:nvPr>
        </p:nvSpPr>
        <p:spPr>
          <a:xfrm>
            <a:off x="12700" y="6492875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Arial"/>
              <a:buNone/>
            </a:pPr>
            <a:r>
              <a:rPr lang="en-ZA"/>
              <a:t>Oct 2023</a:t>
            </a:r>
            <a:endParaRPr/>
          </a:p>
        </p:txBody>
      </p:sp>
      <p:sp>
        <p:nvSpPr>
          <p:cNvPr id="2" name="Google Shape;687;p35">
            <a:extLst>
              <a:ext uri="{FF2B5EF4-FFF2-40B4-BE49-F238E27FC236}">
                <a16:creationId xmlns:a16="http://schemas.microsoft.com/office/drawing/2014/main" id="{AC97488D-BE63-1ED1-FBAD-31867E0AAC10}"/>
              </a:ext>
            </a:extLst>
          </p:cNvPr>
          <p:cNvSpPr txBox="1"/>
          <p:nvPr/>
        </p:nvSpPr>
        <p:spPr>
          <a:xfrm>
            <a:off x="20278" y="716518"/>
            <a:ext cx="8786192" cy="1815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Showing buoyancy driven internal flow</a:t>
            </a:r>
            <a:endParaRPr lang="en-US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lang="en-US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dirty="0"/>
              <a:t>Flush gas is warm and rises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lang="en-US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dirty="0"/>
              <a:t>Fluid temperature visualized on a disk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dirty="0"/>
              <a:t>5 mm away from petals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dirty="0"/>
          </a:p>
        </p:txBody>
      </p:sp>
      <p:pic>
        <p:nvPicPr>
          <p:cNvPr id="4" name="Picture 3" descr="A close-up of a metal object&#10;&#10;Description automatically generated">
            <a:extLst>
              <a:ext uri="{FF2B5EF4-FFF2-40B4-BE49-F238E27FC236}">
                <a16:creationId xmlns:a16="http://schemas.microsoft.com/office/drawing/2014/main" id="{FC6F35F1-07C6-6763-15FB-DB35029EE2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1445" y="716518"/>
            <a:ext cx="6906165" cy="3557120"/>
          </a:xfrm>
          <a:prstGeom prst="rect">
            <a:avLst/>
          </a:prstGeom>
        </p:spPr>
      </p:pic>
      <p:pic>
        <p:nvPicPr>
          <p:cNvPr id="6" name="Picture 5" descr="A close-up of a circular object&#10;&#10;Description automatically generated">
            <a:extLst>
              <a:ext uri="{FF2B5EF4-FFF2-40B4-BE49-F238E27FC236}">
                <a16:creationId xmlns:a16="http://schemas.microsoft.com/office/drawing/2014/main" id="{967FD43D-4553-D25F-3DA1-8F0DFA8647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436" y="3935674"/>
            <a:ext cx="4974611" cy="2419593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98E08F3-CC9B-3C61-71C3-69E45C3B3AD4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ZA"/>
              <a:t>Notes for Ketevi</a:t>
            </a:r>
          </a:p>
        </p:txBody>
      </p:sp>
    </p:spTree>
    <p:extLst>
      <p:ext uri="{BB962C8B-B14F-4D97-AF65-F5344CB8AC3E}">
        <p14:creationId xmlns:p14="http://schemas.microsoft.com/office/powerpoint/2010/main" val="2670733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25dffc7e07d_0_18"/>
          <p:cNvSpPr txBox="1">
            <a:spLocks noGrp="1"/>
          </p:cNvSpPr>
          <p:nvPr>
            <p:ph type="title"/>
          </p:nvPr>
        </p:nvSpPr>
        <p:spPr>
          <a:xfrm>
            <a:off x="-1" y="107950"/>
            <a:ext cx="8070600" cy="423900"/>
          </a:xfrm>
          <a:prstGeom prst="rect">
            <a:avLst/>
          </a:prstGeom>
          <a:gradFill>
            <a:gsLst>
              <a:gs pos="0">
                <a:srgbClr val="FF6600"/>
              </a:gs>
              <a:gs pos="50000">
                <a:srgbClr val="FF6600"/>
              </a:gs>
              <a:gs pos="100000">
                <a:srgbClr val="FFFFFF">
                  <a:alpha val="74117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dirty="0" err="1"/>
              <a:t>ITk</a:t>
            </a:r>
            <a:r>
              <a:rPr lang="en-US" dirty="0"/>
              <a:t> Humidity : CFD : Outer Pixels</a:t>
            </a:r>
            <a:endParaRPr dirty="0"/>
          </a:p>
        </p:txBody>
      </p:sp>
      <p:sp>
        <p:nvSpPr>
          <p:cNvPr id="138" name="Google Shape;138;g25dffc7e07d_0_18"/>
          <p:cNvSpPr txBox="1">
            <a:spLocks noGrp="1"/>
          </p:cNvSpPr>
          <p:nvPr>
            <p:ph type="sldNum" idx="12"/>
          </p:nvPr>
        </p:nvSpPr>
        <p:spPr>
          <a:xfrm>
            <a:off x="8686800" y="6488113"/>
            <a:ext cx="457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Calibri"/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  <p:sp>
        <p:nvSpPr>
          <p:cNvPr id="140" name="Google Shape;140;g25dffc7e07d_0_18"/>
          <p:cNvSpPr txBox="1">
            <a:spLocks noGrp="1"/>
          </p:cNvSpPr>
          <p:nvPr>
            <p:ph type="dt" idx="10"/>
          </p:nvPr>
        </p:nvSpPr>
        <p:spPr>
          <a:xfrm>
            <a:off x="12700" y="6492875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Arial"/>
              <a:buNone/>
            </a:pPr>
            <a:r>
              <a:rPr lang="en-ZA"/>
              <a:t>Oct 2023</a:t>
            </a:r>
            <a:endParaRPr/>
          </a:p>
        </p:txBody>
      </p:sp>
      <p:pic>
        <p:nvPicPr>
          <p:cNvPr id="5" name="Picture 4" descr="A close-up of a pipe&#10;&#10;Description automatically generated">
            <a:extLst>
              <a:ext uri="{FF2B5EF4-FFF2-40B4-BE49-F238E27FC236}">
                <a16:creationId xmlns:a16="http://schemas.microsoft.com/office/drawing/2014/main" id="{298949AD-55D4-E8AD-8176-BDEA2CA1C68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6332"/>
          <a:stretch/>
        </p:blipFill>
        <p:spPr>
          <a:xfrm>
            <a:off x="5823124" y="1348034"/>
            <a:ext cx="2983346" cy="2946758"/>
          </a:xfrm>
          <a:prstGeom prst="rect">
            <a:avLst/>
          </a:prstGeom>
        </p:spPr>
      </p:pic>
      <p:pic>
        <p:nvPicPr>
          <p:cNvPr id="8" name="Picture 7" descr="A long rectangular object with many sections&#10;&#10;Description automatically generated with medium confidence">
            <a:extLst>
              <a:ext uri="{FF2B5EF4-FFF2-40B4-BE49-F238E27FC236}">
                <a16:creationId xmlns:a16="http://schemas.microsoft.com/office/drawing/2014/main" id="{357A347C-FACD-9DA8-31EB-54F9BB5217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5683" y="4219416"/>
            <a:ext cx="5395381" cy="2192775"/>
          </a:xfrm>
          <a:prstGeom prst="rect">
            <a:avLst/>
          </a:prstGeom>
        </p:spPr>
      </p:pic>
      <p:pic>
        <p:nvPicPr>
          <p:cNvPr id="10" name="Picture 9" descr="A blue circle with green lines&#10;&#10;Description automatically generated">
            <a:extLst>
              <a:ext uri="{FF2B5EF4-FFF2-40B4-BE49-F238E27FC236}">
                <a16:creationId xmlns:a16="http://schemas.microsoft.com/office/drawing/2014/main" id="{86FB0E18-9233-5D51-6A44-A2D758E074B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5595"/>
          <a:stretch/>
        </p:blipFill>
        <p:spPr>
          <a:xfrm>
            <a:off x="2473980" y="1191297"/>
            <a:ext cx="2838896" cy="3491539"/>
          </a:xfrm>
          <a:prstGeom prst="rect">
            <a:avLst/>
          </a:prstGeom>
        </p:spPr>
      </p:pic>
      <p:sp>
        <p:nvSpPr>
          <p:cNvPr id="2" name="Google Shape;687;p35">
            <a:extLst>
              <a:ext uri="{FF2B5EF4-FFF2-40B4-BE49-F238E27FC236}">
                <a16:creationId xmlns:a16="http://schemas.microsoft.com/office/drawing/2014/main" id="{AC97488D-BE63-1ED1-FBAD-31867E0AAC10}"/>
              </a:ext>
            </a:extLst>
          </p:cNvPr>
          <p:cNvSpPr txBox="1"/>
          <p:nvPr/>
        </p:nvSpPr>
        <p:spPr>
          <a:xfrm>
            <a:off x="20278" y="716518"/>
            <a:ext cx="8786192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Similar plot for outer pixels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3ACB75A0-17AD-9751-13C9-7A87698CA7EF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ZA"/>
              <a:t>Notes for Ketevi</a:t>
            </a:r>
          </a:p>
        </p:txBody>
      </p:sp>
      <p:sp>
        <p:nvSpPr>
          <p:cNvPr id="12" name="Google Shape;687;p35">
            <a:extLst>
              <a:ext uri="{FF2B5EF4-FFF2-40B4-BE49-F238E27FC236}">
                <a16:creationId xmlns:a16="http://schemas.microsoft.com/office/drawing/2014/main" id="{BDEDD52F-A204-4C71-CCDA-F429F56B9CBD}"/>
              </a:ext>
            </a:extLst>
          </p:cNvPr>
          <p:cNvSpPr txBox="1"/>
          <p:nvPr/>
        </p:nvSpPr>
        <p:spPr>
          <a:xfrm>
            <a:off x="2872103" y="4302180"/>
            <a:ext cx="1541270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dirty="0"/>
              <a:t>Inlet flows shown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95052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25dffc7e07d_0_18"/>
          <p:cNvSpPr txBox="1">
            <a:spLocks noGrp="1"/>
          </p:cNvSpPr>
          <p:nvPr>
            <p:ph type="title"/>
          </p:nvPr>
        </p:nvSpPr>
        <p:spPr>
          <a:xfrm>
            <a:off x="-1" y="107950"/>
            <a:ext cx="8070600" cy="423900"/>
          </a:xfrm>
          <a:prstGeom prst="rect">
            <a:avLst/>
          </a:prstGeom>
          <a:gradFill>
            <a:gsLst>
              <a:gs pos="0">
                <a:srgbClr val="FF6600"/>
              </a:gs>
              <a:gs pos="50000">
                <a:srgbClr val="FF6600"/>
              </a:gs>
              <a:gs pos="100000">
                <a:srgbClr val="FFFFFF">
                  <a:alpha val="74117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dirty="0" err="1"/>
              <a:t>ITk</a:t>
            </a:r>
            <a:r>
              <a:rPr lang="en-US" dirty="0"/>
              <a:t> Humidity : CFD : Inner Pixels</a:t>
            </a:r>
            <a:endParaRPr dirty="0"/>
          </a:p>
        </p:txBody>
      </p:sp>
      <p:sp>
        <p:nvSpPr>
          <p:cNvPr id="138" name="Google Shape;138;g25dffc7e07d_0_18"/>
          <p:cNvSpPr txBox="1">
            <a:spLocks noGrp="1"/>
          </p:cNvSpPr>
          <p:nvPr>
            <p:ph type="sldNum" idx="12"/>
          </p:nvPr>
        </p:nvSpPr>
        <p:spPr>
          <a:xfrm>
            <a:off x="8686800" y="6488113"/>
            <a:ext cx="457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Calibri"/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  <p:sp>
        <p:nvSpPr>
          <p:cNvPr id="140" name="Google Shape;140;g25dffc7e07d_0_18"/>
          <p:cNvSpPr txBox="1">
            <a:spLocks noGrp="1"/>
          </p:cNvSpPr>
          <p:nvPr>
            <p:ph type="dt" idx="10"/>
          </p:nvPr>
        </p:nvSpPr>
        <p:spPr>
          <a:xfrm>
            <a:off x="12700" y="6492875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Arial"/>
              <a:buNone/>
            </a:pPr>
            <a:r>
              <a:rPr lang="en-ZA"/>
              <a:t>Oct 2023</a:t>
            </a:r>
            <a:endParaRPr/>
          </a:p>
        </p:txBody>
      </p:sp>
      <p:sp>
        <p:nvSpPr>
          <p:cNvPr id="2" name="Google Shape;687;p35">
            <a:extLst>
              <a:ext uri="{FF2B5EF4-FFF2-40B4-BE49-F238E27FC236}">
                <a16:creationId xmlns:a16="http://schemas.microsoft.com/office/drawing/2014/main" id="{AC97488D-BE63-1ED1-FBAD-31867E0AAC10}"/>
              </a:ext>
            </a:extLst>
          </p:cNvPr>
          <p:cNvSpPr txBox="1"/>
          <p:nvPr/>
        </p:nvSpPr>
        <p:spPr>
          <a:xfrm>
            <a:off x="178904" y="834745"/>
            <a:ext cx="8786192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Similar flow pattern in inner pixels</a:t>
            </a:r>
            <a:endParaRPr lang="en-US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dirty="0"/>
          </a:p>
        </p:txBody>
      </p:sp>
      <p:pic>
        <p:nvPicPr>
          <p:cNvPr id="7" name="Picture 6" descr="A close-up of a measuring tool&#10;&#10;Description automatically generated">
            <a:extLst>
              <a:ext uri="{FF2B5EF4-FFF2-40B4-BE49-F238E27FC236}">
                <a16:creationId xmlns:a16="http://schemas.microsoft.com/office/drawing/2014/main" id="{9BB7D380-5349-3BA1-B381-62011FF7ECC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5124"/>
          <a:stretch/>
        </p:blipFill>
        <p:spPr>
          <a:xfrm>
            <a:off x="4413374" y="1265632"/>
            <a:ext cx="4705927" cy="2246730"/>
          </a:xfrm>
          <a:prstGeom prst="rect">
            <a:avLst/>
          </a:prstGeom>
        </p:spPr>
      </p:pic>
      <p:pic>
        <p:nvPicPr>
          <p:cNvPr id="11" name="Picture 10" descr="A blue and green graph&#10;&#10;Description automatically generated with medium confidence">
            <a:extLst>
              <a:ext uri="{FF2B5EF4-FFF2-40B4-BE49-F238E27FC236}">
                <a16:creationId xmlns:a16="http://schemas.microsoft.com/office/drawing/2014/main" id="{AB0E1489-175C-352D-6038-84A24C539A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7648" y="3592946"/>
            <a:ext cx="4736352" cy="2664198"/>
          </a:xfrm>
          <a:prstGeom prst="rect">
            <a:avLst/>
          </a:prstGeom>
        </p:spPr>
      </p:pic>
      <p:sp>
        <p:nvSpPr>
          <p:cNvPr id="12" name="Google Shape;687;p35">
            <a:extLst>
              <a:ext uri="{FF2B5EF4-FFF2-40B4-BE49-F238E27FC236}">
                <a16:creationId xmlns:a16="http://schemas.microsoft.com/office/drawing/2014/main" id="{DD727B6B-BCE8-F923-9B4E-A6303BA083D4}"/>
              </a:ext>
            </a:extLst>
          </p:cNvPr>
          <p:cNvSpPr txBox="1"/>
          <p:nvPr/>
        </p:nvSpPr>
        <p:spPr>
          <a:xfrm>
            <a:off x="5390622" y="4142061"/>
            <a:ext cx="1541270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Horizontal plane</a:t>
            </a:r>
            <a:endParaRPr dirty="0"/>
          </a:p>
        </p:txBody>
      </p:sp>
      <p:sp>
        <p:nvSpPr>
          <p:cNvPr id="13" name="Google Shape;687;p35">
            <a:extLst>
              <a:ext uri="{FF2B5EF4-FFF2-40B4-BE49-F238E27FC236}">
                <a16:creationId xmlns:a16="http://schemas.microsoft.com/office/drawing/2014/main" id="{8112D4A8-4640-15BC-6BF1-52F0C69628E4}"/>
              </a:ext>
            </a:extLst>
          </p:cNvPr>
          <p:cNvSpPr txBox="1"/>
          <p:nvPr/>
        </p:nvSpPr>
        <p:spPr>
          <a:xfrm>
            <a:off x="5390622" y="1532146"/>
            <a:ext cx="1541270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dirty="0"/>
              <a:t>V</a:t>
            </a:r>
            <a:r>
              <a:rPr lang="en-US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ertical plane</a:t>
            </a:r>
            <a:endParaRPr dirty="0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FCB98C44-6275-8825-012A-176A6D829642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ZA"/>
              <a:t>Notes for Ketevi</a:t>
            </a:r>
          </a:p>
        </p:txBody>
      </p:sp>
    </p:spTree>
    <p:extLst>
      <p:ext uri="{BB962C8B-B14F-4D97-AF65-F5344CB8AC3E}">
        <p14:creationId xmlns:p14="http://schemas.microsoft.com/office/powerpoint/2010/main" val="2678599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92E0A505-DC1F-7A4D-9713-B2571BB333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07950"/>
            <a:ext cx="7943161" cy="423863"/>
          </a:xfrm>
        </p:spPr>
        <p:txBody>
          <a:bodyPr/>
          <a:lstStyle/>
          <a:p>
            <a:r>
              <a:rPr lang="en-US" i="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Continuum Fluid Dynamics </a:t>
            </a:r>
            <a:r>
              <a:rPr lang="en-US" i="0" dirty="0">
                <a:solidFill>
                  <a:schemeClr val="dk1"/>
                </a:solidFill>
                <a:latin typeface="Calibri"/>
                <a:cs typeface="Calibri"/>
                <a:sym typeface="Wingdings" pitchFamily="2" charset="2"/>
              </a:rPr>
              <a:t> CFD : model the fluid system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538E20-0A68-1A47-98E7-77902F18F119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ZA"/>
              <a:t>Oct 2023</a:t>
            </a:r>
          </a:p>
        </p:txBody>
      </p:sp>
      <p:sp>
        <p:nvSpPr>
          <p:cNvPr id="24577" name="Footer Placeholder 1">
            <a:extLst>
              <a:ext uri="{FF2B5EF4-FFF2-40B4-BE49-F238E27FC236}">
                <a16:creationId xmlns:a16="http://schemas.microsoft.com/office/drawing/2014/main" id="{BE178A39-D7DF-1C4F-A792-B47354D004B3}"/>
              </a:ext>
            </a:extLst>
          </p:cNvPr>
          <p:cNvSpPr>
            <a:spLocks noGrp="1"/>
          </p:cNvSpPr>
          <p:nvPr>
            <p:ph type="ftr" idx="11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/>
              <a:t>Notes for Ketevi</a:t>
            </a:r>
            <a:endParaRPr lang="en-US" alt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61DC92-3FD5-ED47-9444-2541DF4CFED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t>17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D92FCA92-776B-A34D-A1BB-0AE8A995AD4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7562" y="2090245"/>
            <a:ext cx="8164271" cy="433772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9269A09-DDAD-AAA5-CAB4-000DE5531CFB}"/>
              </a:ext>
            </a:extLst>
          </p:cNvPr>
          <p:cNvSpPr txBox="1"/>
          <p:nvPr/>
        </p:nvSpPr>
        <p:spPr>
          <a:xfrm>
            <a:off x="12700" y="520585"/>
            <a:ext cx="89114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ym typeface="Wingdings" pitchFamily="2" charset="2"/>
              </a:rPr>
              <a:t>Simulate fluid flow, drying out, </a:t>
            </a:r>
            <a:r>
              <a:rPr lang="en-US" sz="1600" dirty="0" err="1">
                <a:sym typeface="Wingdings" pitchFamily="2" charset="2"/>
              </a:rPr>
              <a:t>vapour</a:t>
            </a:r>
            <a:r>
              <a:rPr lang="en-US" sz="1600" dirty="0">
                <a:sym typeface="Wingdings" pitchFamily="2" charset="2"/>
              </a:rPr>
              <a:t> leaks, thermal conditions, sensor placement, performance</a:t>
            </a:r>
          </a:p>
          <a:p>
            <a:r>
              <a:rPr lang="en-US" sz="1600" dirty="0"/>
              <a:t>Example from </a:t>
            </a:r>
            <a:r>
              <a:rPr lang="en-US" sz="1600" dirty="0" err="1"/>
              <a:t>ITk</a:t>
            </a:r>
            <a:r>
              <a:rPr lang="en-US" sz="1600" dirty="0"/>
              <a:t> Inner Pixels volume</a:t>
            </a:r>
            <a:r>
              <a:rPr lang="en-US" sz="1600" dirty="0">
                <a:sym typeface="Wingdings" pitchFamily="2" charset="2"/>
              </a:rPr>
              <a:t> …… In this example … bake-out conditions. </a:t>
            </a:r>
          </a:p>
          <a:p>
            <a:endParaRPr lang="en-US" sz="1600" dirty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62572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25dffc7e07d_0_18"/>
          <p:cNvSpPr txBox="1">
            <a:spLocks noGrp="1"/>
          </p:cNvSpPr>
          <p:nvPr>
            <p:ph type="title"/>
          </p:nvPr>
        </p:nvSpPr>
        <p:spPr>
          <a:xfrm>
            <a:off x="-1" y="107950"/>
            <a:ext cx="8070600" cy="423900"/>
          </a:xfrm>
          <a:prstGeom prst="rect">
            <a:avLst/>
          </a:prstGeom>
          <a:gradFill>
            <a:gsLst>
              <a:gs pos="0">
                <a:srgbClr val="FF6600"/>
              </a:gs>
              <a:gs pos="50000">
                <a:srgbClr val="FF6600"/>
              </a:gs>
              <a:gs pos="100000">
                <a:srgbClr val="FFFFFF">
                  <a:alpha val="74117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dirty="0" err="1"/>
              <a:t>ITk</a:t>
            </a:r>
            <a:r>
              <a:rPr lang="en-US" dirty="0"/>
              <a:t> Humidity : CFD : OSV</a:t>
            </a:r>
            <a:endParaRPr dirty="0"/>
          </a:p>
        </p:txBody>
      </p:sp>
      <p:sp>
        <p:nvSpPr>
          <p:cNvPr id="138" name="Google Shape;138;g25dffc7e07d_0_18"/>
          <p:cNvSpPr txBox="1">
            <a:spLocks noGrp="1"/>
          </p:cNvSpPr>
          <p:nvPr>
            <p:ph type="sldNum" idx="12"/>
          </p:nvPr>
        </p:nvSpPr>
        <p:spPr>
          <a:xfrm>
            <a:off x="8686800" y="6488113"/>
            <a:ext cx="457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Calibri"/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  <p:sp>
        <p:nvSpPr>
          <p:cNvPr id="140" name="Google Shape;140;g25dffc7e07d_0_18"/>
          <p:cNvSpPr txBox="1">
            <a:spLocks noGrp="1"/>
          </p:cNvSpPr>
          <p:nvPr>
            <p:ph type="dt" idx="10"/>
          </p:nvPr>
        </p:nvSpPr>
        <p:spPr>
          <a:xfrm>
            <a:off x="12700" y="6492875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Arial"/>
              <a:buNone/>
            </a:pPr>
            <a:r>
              <a:rPr lang="en-ZA"/>
              <a:t>Oct 2023</a:t>
            </a:r>
            <a:endParaRPr/>
          </a:p>
        </p:txBody>
      </p:sp>
      <p:sp>
        <p:nvSpPr>
          <p:cNvPr id="2" name="Google Shape;687;p35">
            <a:extLst>
              <a:ext uri="{FF2B5EF4-FFF2-40B4-BE49-F238E27FC236}">
                <a16:creationId xmlns:a16="http://schemas.microsoft.com/office/drawing/2014/main" id="{AC97488D-BE63-1ED1-FBAD-31867E0AAC10}"/>
              </a:ext>
            </a:extLst>
          </p:cNvPr>
          <p:cNvSpPr txBox="1"/>
          <p:nvPr/>
        </p:nvSpPr>
        <p:spPr>
          <a:xfrm>
            <a:off x="20278" y="716518"/>
            <a:ext cx="8786192" cy="738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Flushing ports in OSV still need optimization in order to get circulation throughout.</a:t>
            </a:r>
            <a:endParaRPr lang="en-US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dirty="0"/>
              <a:t>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dirty="0"/>
          </a:p>
        </p:txBody>
      </p:sp>
      <p:pic>
        <p:nvPicPr>
          <p:cNvPr id="4" name="Picture 3" descr="Blue and white gears with different angles&#10;&#10;Description automatically generated with medium confidence">
            <a:extLst>
              <a:ext uri="{FF2B5EF4-FFF2-40B4-BE49-F238E27FC236}">
                <a16:creationId xmlns:a16="http://schemas.microsoft.com/office/drawing/2014/main" id="{71996B14-C5B4-3F3E-D18B-E9D6A26236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819" y="3382372"/>
            <a:ext cx="7772400" cy="2937933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BB162B-0D1F-DD99-E8CC-59987BF2E57E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ZA"/>
              <a:t>Notes for Ketevi</a:t>
            </a:r>
          </a:p>
        </p:txBody>
      </p:sp>
    </p:spTree>
    <p:extLst>
      <p:ext uri="{BB962C8B-B14F-4D97-AF65-F5344CB8AC3E}">
        <p14:creationId xmlns:p14="http://schemas.microsoft.com/office/powerpoint/2010/main" val="2546490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25dffc7e07d_0_18"/>
          <p:cNvSpPr txBox="1">
            <a:spLocks noGrp="1"/>
          </p:cNvSpPr>
          <p:nvPr>
            <p:ph type="title"/>
          </p:nvPr>
        </p:nvSpPr>
        <p:spPr>
          <a:xfrm>
            <a:off x="-1" y="107950"/>
            <a:ext cx="8070600" cy="423900"/>
          </a:xfrm>
          <a:prstGeom prst="rect">
            <a:avLst/>
          </a:prstGeom>
          <a:gradFill>
            <a:gsLst>
              <a:gs pos="0">
                <a:srgbClr val="FF6600"/>
              </a:gs>
              <a:gs pos="50000">
                <a:srgbClr val="FF6600"/>
              </a:gs>
              <a:gs pos="100000">
                <a:srgbClr val="FFFFFF">
                  <a:alpha val="74117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dirty="0" err="1"/>
              <a:t>ITk</a:t>
            </a:r>
            <a:r>
              <a:rPr lang="en-US" dirty="0"/>
              <a:t> Humidity : CFD : OSV</a:t>
            </a:r>
            <a:endParaRPr dirty="0"/>
          </a:p>
        </p:txBody>
      </p:sp>
      <p:sp>
        <p:nvSpPr>
          <p:cNvPr id="138" name="Google Shape;138;g25dffc7e07d_0_18"/>
          <p:cNvSpPr txBox="1">
            <a:spLocks noGrp="1"/>
          </p:cNvSpPr>
          <p:nvPr>
            <p:ph type="sldNum" idx="12"/>
          </p:nvPr>
        </p:nvSpPr>
        <p:spPr>
          <a:xfrm>
            <a:off x="8686800" y="6488113"/>
            <a:ext cx="457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Calibri"/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  <p:sp>
        <p:nvSpPr>
          <p:cNvPr id="140" name="Google Shape;140;g25dffc7e07d_0_18"/>
          <p:cNvSpPr txBox="1">
            <a:spLocks noGrp="1"/>
          </p:cNvSpPr>
          <p:nvPr>
            <p:ph type="dt" idx="10"/>
          </p:nvPr>
        </p:nvSpPr>
        <p:spPr>
          <a:xfrm>
            <a:off x="12700" y="6492875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Arial"/>
              <a:buNone/>
            </a:pPr>
            <a:r>
              <a:rPr lang="en-ZA"/>
              <a:t>Oct 2023</a:t>
            </a:r>
            <a:endParaRPr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BB162B-0D1F-DD99-E8CC-59987BF2E57E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ZA"/>
              <a:t>Notes for Ketevi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ACE382-1CD0-BAA2-BE47-1CCEC1859619}"/>
              </a:ext>
            </a:extLst>
          </p:cNvPr>
          <p:cNvSpPr txBox="1"/>
          <p:nvPr/>
        </p:nvSpPr>
        <p:spPr>
          <a:xfrm>
            <a:off x="119234" y="578803"/>
            <a:ext cx="814118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b="1" dirty="0"/>
              <a:t>More R&amp;D to improve Design, Manufacture, Readout, Performance in long term</a:t>
            </a:r>
          </a:p>
          <a:p>
            <a:endParaRPr lang="en-ZA" b="1" dirty="0"/>
          </a:p>
          <a:p>
            <a:r>
              <a:rPr lang="en-ZA" b="1" dirty="0"/>
              <a:t>R&amp;D</a:t>
            </a:r>
          </a:p>
          <a:p>
            <a:pPr marL="342900" indent="-342900">
              <a:buFont typeface="+mj-lt"/>
              <a:buAutoNum type="arabicPeriod"/>
            </a:pPr>
            <a:r>
              <a:rPr lang="en-ZA" b="1" dirty="0">
                <a:solidFill>
                  <a:srgbClr val="0432FF"/>
                </a:solidFill>
              </a:rPr>
              <a:t>Transition the LPG Fibre to a Rad Hard Fibre</a:t>
            </a:r>
          </a:p>
          <a:p>
            <a:pPr marL="941388" lvl="1" indent="-338138">
              <a:buFont typeface="+mj-lt"/>
              <a:buAutoNum type="arabicPeriod"/>
            </a:pPr>
            <a:r>
              <a:rPr lang="en-ZA" dirty="0"/>
              <a:t>Currently no site of technology that can write in a grating for LPG in a Rad Hard Fibre</a:t>
            </a:r>
          </a:p>
          <a:p>
            <a:pPr marL="1647825" lvl="2" indent="-327025">
              <a:buFont typeface="+mj-lt"/>
              <a:buAutoNum type="arabicPeriod"/>
            </a:pPr>
            <a:r>
              <a:rPr lang="en-ZA" dirty="0"/>
              <a:t>It needs to be tensioned and also azimuthally rotated during write.</a:t>
            </a:r>
          </a:p>
          <a:p>
            <a:pPr marL="1647825" lvl="2" indent="-327025">
              <a:buFont typeface="+mj-lt"/>
              <a:buAutoNum type="arabicPeriod"/>
            </a:pPr>
            <a:r>
              <a:rPr lang="en-ZA" dirty="0"/>
              <a:t>Requires Femto-second laser, stepper rotation and translation motors</a:t>
            </a:r>
          </a:p>
          <a:p>
            <a:pPr marL="941388" lvl="1" indent="-338138">
              <a:buFont typeface="+mj-lt"/>
              <a:buAutoNum type="arabicPeriod"/>
            </a:pPr>
            <a:r>
              <a:rPr lang="en-ZA" dirty="0"/>
              <a:t>Produce Functional Coating – nano-TiO2 layer – hygroscopic, reversible, in own lab</a:t>
            </a:r>
          </a:p>
          <a:p>
            <a:pPr marL="357188" indent="-338138">
              <a:buFont typeface="+mj-lt"/>
              <a:buAutoNum type="arabicPeriod"/>
            </a:pPr>
            <a:r>
              <a:rPr lang="en-ZA" b="1" dirty="0">
                <a:solidFill>
                  <a:srgbClr val="0432FF"/>
                </a:solidFill>
              </a:rPr>
              <a:t>Develop further the various compensations</a:t>
            </a:r>
          </a:p>
          <a:p>
            <a:pPr marL="941388" lvl="1" indent="-338138">
              <a:buFont typeface="+mj-lt"/>
              <a:buAutoNum type="arabicPeriod"/>
            </a:pPr>
            <a:r>
              <a:rPr lang="en-ZA" dirty="0"/>
              <a:t>Requires further radiation resting, </a:t>
            </a:r>
          </a:p>
          <a:p>
            <a:pPr marL="941388" lvl="1" indent="-338138">
              <a:buFont typeface="+mj-lt"/>
              <a:buAutoNum type="arabicPeriod"/>
            </a:pPr>
            <a:r>
              <a:rPr lang="en-ZA" dirty="0"/>
              <a:t>Calibration work in the Environment Chamber</a:t>
            </a:r>
          </a:p>
          <a:p>
            <a:pPr marL="357188" indent="-338138">
              <a:buFont typeface="+mj-lt"/>
              <a:buAutoNum type="arabicPeriod"/>
            </a:pPr>
            <a:r>
              <a:rPr lang="en-ZA" b="1" dirty="0">
                <a:solidFill>
                  <a:srgbClr val="0432FF"/>
                </a:solidFill>
              </a:rPr>
              <a:t>Maintain Integrity and Monitoring of Humidity in ATLAS</a:t>
            </a:r>
          </a:p>
          <a:p>
            <a:pPr marL="941388" lvl="1" indent="-338138">
              <a:buFont typeface="+mj-lt"/>
              <a:buAutoNum type="arabicPeriod"/>
            </a:pPr>
            <a:r>
              <a:rPr lang="en-ZA" dirty="0"/>
              <a:t>Longer term </a:t>
            </a:r>
            <a:r>
              <a:rPr lang="en-ZA" dirty="0" err="1"/>
              <a:t>committmemnt</a:t>
            </a:r>
            <a:r>
              <a:rPr lang="en-ZA" dirty="0"/>
              <a:t> </a:t>
            </a:r>
          </a:p>
          <a:p>
            <a:pPr marL="941388" lvl="1" indent="-338138">
              <a:buFont typeface="+mj-lt"/>
              <a:buAutoNum type="arabicPeriod"/>
            </a:pPr>
            <a:endParaRPr lang="en-ZA" dirty="0"/>
          </a:p>
          <a:p>
            <a:pPr marL="357188" indent="-338138">
              <a:buFont typeface="+mj-lt"/>
              <a:buAutoNum type="arabicPeriod"/>
            </a:pPr>
            <a:r>
              <a:rPr lang="en-ZA" b="1" dirty="0">
                <a:solidFill>
                  <a:srgbClr val="0432FF"/>
                </a:solidFill>
              </a:rPr>
              <a:t>Spin out the technology</a:t>
            </a:r>
          </a:p>
          <a:p>
            <a:pPr marL="941388" lvl="1" indent="-338138">
              <a:buFont typeface="+mj-lt"/>
              <a:buAutoNum type="arabicPeriod"/>
            </a:pPr>
            <a:r>
              <a:rPr lang="en-ZA" dirty="0"/>
              <a:t>To SA</a:t>
            </a:r>
          </a:p>
          <a:p>
            <a:pPr marL="941388" lvl="1" indent="-338138">
              <a:buFont typeface="+mj-lt"/>
              <a:buAutoNum type="arabicPeriod"/>
            </a:pPr>
            <a:r>
              <a:rPr lang="en-ZA" dirty="0"/>
              <a:t>Nuclear Industry</a:t>
            </a:r>
          </a:p>
          <a:p>
            <a:pPr marL="1647825" lvl="2" indent="-327025">
              <a:buFont typeface="+mj-lt"/>
              <a:buAutoNum type="arabicPeriod"/>
            </a:pPr>
            <a:r>
              <a:rPr lang="en-ZA" dirty="0"/>
              <a:t>First of a Kind, in-core, real-time, on-line, monitoring in Nuclear Power Reactors</a:t>
            </a:r>
          </a:p>
          <a:p>
            <a:pPr marL="1647825" lvl="2" indent="-327025">
              <a:buFont typeface="+mj-lt"/>
              <a:buAutoNum type="arabicPeriod"/>
            </a:pPr>
            <a:r>
              <a:rPr lang="en-ZA" dirty="0"/>
              <a:t>Temperature, strain, water level, TID Dose, NIEL Dose</a:t>
            </a:r>
          </a:p>
          <a:p>
            <a:pPr marL="941388" lvl="1" indent="-338138">
              <a:buFont typeface="+mj-lt"/>
              <a:buAutoNum type="arabicPeriod"/>
            </a:pPr>
            <a:r>
              <a:rPr lang="en-ZA" dirty="0"/>
              <a:t>Space</a:t>
            </a:r>
          </a:p>
          <a:p>
            <a:pPr marL="941388" lvl="1" indent="-338138">
              <a:buFont typeface="+mj-lt"/>
              <a:buAutoNum type="arabicPeriod"/>
            </a:pPr>
            <a:r>
              <a:rPr lang="en-ZA" dirty="0"/>
              <a:t>Other</a:t>
            </a:r>
          </a:p>
          <a:p>
            <a:pPr marL="342900" indent="-342900">
              <a:buFont typeface="+mj-lt"/>
              <a:buAutoNum type="arabicPeriod"/>
            </a:pP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86395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12700" y="64928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ZA"/>
              <a:t>Oct 2023</a:t>
            </a:r>
            <a:endParaRPr lang="en-US" dirty="0"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2268538" y="6492875"/>
            <a:ext cx="4606925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/>
              <a:t>Notes for Ketevi</a:t>
            </a:r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8686800" y="6488113"/>
            <a:ext cx="457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>
            <a:off x="0" y="107950"/>
            <a:ext cx="6388500" cy="423900"/>
          </a:xfrm>
          <a:prstGeom prst="rect">
            <a:avLst/>
          </a:prstGeom>
          <a:gradFill>
            <a:gsLst>
              <a:gs pos="0">
                <a:srgbClr val="FF6600"/>
              </a:gs>
              <a:gs pos="50000">
                <a:srgbClr val="FF6600"/>
              </a:gs>
              <a:gs pos="100000">
                <a:srgbClr val="FFFFFF">
                  <a:alpha val="74901"/>
                </a:srgbClr>
              </a:gs>
            </a:gsLst>
            <a:lin ang="0" scaled="0"/>
          </a:gradFill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lvl="0">
              <a:buSzPct val="25000"/>
            </a:pPr>
            <a:r>
              <a:rPr lang="en-GB" dirty="0"/>
              <a:t>Humidity in the </a:t>
            </a:r>
            <a:r>
              <a:rPr lang="en-GB" dirty="0" err="1"/>
              <a:t>ITk</a:t>
            </a:r>
            <a:r>
              <a:rPr lang="en-GB" dirty="0"/>
              <a:t>: Keep ATLAS </a:t>
            </a:r>
            <a:r>
              <a:rPr lang="en-GB" dirty="0" err="1"/>
              <a:t>ITk</a:t>
            </a:r>
            <a:r>
              <a:rPr lang="en-GB" dirty="0"/>
              <a:t> dry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DDCC2E3-BE17-B544-9272-208EA77ED4B4}"/>
              </a:ext>
            </a:extLst>
          </p:cNvPr>
          <p:cNvSpPr txBox="1"/>
          <p:nvPr/>
        </p:nvSpPr>
        <p:spPr>
          <a:xfrm>
            <a:off x="119234" y="578803"/>
            <a:ext cx="814118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b="1" dirty="0"/>
              <a:t>Novel Fibre Optic Sensor (FOS) system</a:t>
            </a:r>
          </a:p>
          <a:p>
            <a:endParaRPr lang="en-ZA" b="1" dirty="0"/>
          </a:p>
          <a:p>
            <a:r>
              <a:rPr lang="en-ZA" b="1" dirty="0"/>
              <a:t>FOS technology</a:t>
            </a:r>
          </a:p>
          <a:p>
            <a:pPr marL="342900" indent="-342900">
              <a:buFont typeface="+mj-lt"/>
              <a:buAutoNum type="arabicPeriod"/>
            </a:pPr>
            <a:r>
              <a:rPr lang="en-ZA" dirty="0"/>
              <a:t>Rad Hard</a:t>
            </a:r>
          </a:p>
          <a:p>
            <a:pPr marL="342900" indent="-342900">
              <a:buFont typeface="+mj-lt"/>
              <a:buAutoNum type="arabicPeriod"/>
            </a:pPr>
            <a:r>
              <a:rPr lang="en-ZA" dirty="0"/>
              <a:t>Long Term Stability</a:t>
            </a:r>
          </a:p>
          <a:p>
            <a:pPr marL="342900" indent="-342900">
              <a:buFont typeface="+mj-lt"/>
              <a:buAutoNum type="arabicPeriod"/>
            </a:pPr>
            <a:r>
              <a:rPr lang="en-ZA" dirty="0"/>
              <a:t>Sufficiently precise</a:t>
            </a:r>
          </a:p>
          <a:p>
            <a:pPr marL="342900" indent="-342900">
              <a:buFont typeface="+mj-lt"/>
              <a:buAutoNum type="arabicPeriod"/>
            </a:pPr>
            <a:r>
              <a:rPr lang="en-ZA" dirty="0"/>
              <a:t>Need Companion conventional sensor for calibration, then they die</a:t>
            </a:r>
          </a:p>
          <a:p>
            <a:pPr marL="342900" indent="-342900">
              <a:buFont typeface="+mj-lt"/>
              <a:buAutoNum type="arabicPeriod"/>
            </a:pPr>
            <a:r>
              <a:rPr lang="en-ZA" dirty="0"/>
              <a:t>R&amp;D, Procurement, Manufacture, QA, Ongoing development during Run 3</a:t>
            </a:r>
          </a:p>
          <a:p>
            <a:pPr marL="342900" indent="-342900">
              <a:buFont typeface="+mj-lt"/>
              <a:buAutoNum type="arabicPeriod"/>
            </a:pPr>
            <a:r>
              <a:rPr lang="en-ZA" dirty="0"/>
              <a:t>Take charge of feed throughs, cabling</a:t>
            </a:r>
          </a:p>
          <a:p>
            <a:pPr marL="342900" indent="-342900">
              <a:buFont typeface="+mj-lt"/>
              <a:buAutoNum type="arabicPeriod"/>
            </a:pPr>
            <a:r>
              <a:rPr lang="en-ZA" dirty="0"/>
              <a:t>Dashboard at PP1 via OPC Server</a:t>
            </a:r>
          </a:p>
          <a:p>
            <a:pPr marL="342900" indent="-342900">
              <a:buFont typeface="+mj-lt"/>
              <a:buAutoNum type="arabicPeriod"/>
            </a:pPr>
            <a:endParaRPr lang="en-ZA" dirty="0"/>
          </a:p>
          <a:p>
            <a:r>
              <a:rPr lang="en-ZA" b="1" dirty="0"/>
              <a:t>R&amp;D</a:t>
            </a:r>
          </a:p>
          <a:p>
            <a:pPr marL="342900" indent="-342900">
              <a:buFont typeface="+mj-lt"/>
              <a:buAutoNum type="arabicPeriod"/>
            </a:pPr>
            <a:r>
              <a:rPr lang="en-ZA" dirty="0"/>
              <a:t>Develop FOS technology further </a:t>
            </a:r>
          </a:p>
          <a:p>
            <a:pPr marL="342900" indent="-342900">
              <a:buFont typeface="+mj-lt"/>
              <a:buAutoNum type="arabicPeriod"/>
            </a:pPr>
            <a:r>
              <a:rPr lang="en-ZA" dirty="0"/>
              <a:t>Bare fibre type selections</a:t>
            </a:r>
          </a:p>
          <a:p>
            <a:pPr marL="342900" indent="-342900">
              <a:buFont typeface="+mj-lt"/>
              <a:buAutoNum type="arabicPeriod"/>
            </a:pPr>
            <a:r>
              <a:rPr lang="en-ZA" dirty="0"/>
              <a:t>Grating writing technology</a:t>
            </a:r>
          </a:p>
          <a:p>
            <a:pPr marL="342900" indent="-342900">
              <a:buFont typeface="+mj-lt"/>
              <a:buAutoNum type="arabicPeriod"/>
            </a:pPr>
            <a:r>
              <a:rPr lang="en-ZA" dirty="0"/>
              <a:t>Functional Coating Technology</a:t>
            </a:r>
          </a:p>
          <a:p>
            <a:pPr marL="342900" indent="-342900">
              <a:buFont typeface="+mj-lt"/>
              <a:buAutoNum type="arabicPeriod"/>
            </a:pPr>
            <a:r>
              <a:rPr lang="en-ZA" dirty="0"/>
              <a:t>Environment Chamber for tests, calibrations</a:t>
            </a:r>
          </a:p>
          <a:p>
            <a:pPr marL="342900" indent="-342900">
              <a:buFont typeface="+mj-lt"/>
              <a:buAutoNum type="arabicPeriod"/>
            </a:pPr>
            <a:r>
              <a:rPr lang="en-ZA" dirty="0"/>
              <a:t>Algorithms for readout, compensation, calibration</a:t>
            </a:r>
          </a:p>
          <a:p>
            <a:endParaRPr lang="en-ZA" b="1" dirty="0"/>
          </a:p>
          <a:p>
            <a:r>
              <a:rPr lang="en-ZA" b="1" dirty="0"/>
              <a:t>Modelling</a:t>
            </a:r>
          </a:p>
          <a:p>
            <a:pPr marL="342900" indent="-342900">
              <a:buFont typeface="+mj-lt"/>
              <a:buAutoNum type="arabicPeriod"/>
            </a:pPr>
            <a:r>
              <a:rPr lang="en-ZA" dirty="0"/>
              <a:t>Continuum Fluid Dynamics (CFD) 3D simulation of fluid flow, thermals, leaks</a:t>
            </a:r>
          </a:p>
          <a:p>
            <a:pPr marL="342900" indent="-342900">
              <a:buFont typeface="+mj-lt"/>
              <a:buAutoNum type="arabicPeriod"/>
            </a:pPr>
            <a:r>
              <a:rPr lang="en-ZA" dirty="0"/>
              <a:t>Operational conditions</a:t>
            </a:r>
          </a:p>
          <a:p>
            <a:pPr marL="342900" indent="-342900">
              <a:buFont typeface="+mj-lt"/>
              <a:buAutoNum type="arabicPeriod"/>
            </a:pPr>
            <a:r>
              <a:rPr lang="en-ZA" dirty="0"/>
              <a:t>Dry-out, normal, fault, bake-out</a:t>
            </a:r>
          </a:p>
          <a:p>
            <a:pPr marL="342900" indent="-342900">
              <a:buFont typeface="+mj-lt"/>
              <a:buAutoNum type="arabicPeriod"/>
            </a:pPr>
            <a:endParaRPr lang="en-ZA" dirty="0"/>
          </a:p>
          <a:p>
            <a:r>
              <a:rPr lang="en-ZA" b="1" dirty="0"/>
              <a:t>Future</a:t>
            </a:r>
          </a:p>
          <a:p>
            <a:pPr marL="342900" indent="-342900">
              <a:buFont typeface="+mj-lt"/>
              <a:buAutoNum type="arabicPeriod"/>
            </a:pPr>
            <a:r>
              <a:rPr lang="en-ZA" dirty="0"/>
              <a:t>Manufacture, QA and provide throughout ATLAS </a:t>
            </a:r>
            <a:r>
              <a:rPr lang="en-ZA" dirty="0" err="1"/>
              <a:t>ITk</a:t>
            </a:r>
            <a:r>
              <a:rPr lang="en-ZA" dirty="0"/>
              <a:t> : 54 Sensors </a:t>
            </a:r>
          </a:p>
          <a:p>
            <a:pPr marL="342900" indent="-342900">
              <a:buFont typeface="+mj-lt"/>
              <a:buAutoNum type="arabicPeriod"/>
            </a:pPr>
            <a:r>
              <a:rPr lang="en-ZA" b="1" dirty="0"/>
              <a:t>More R&amp;D to improve Design, Manufacture, Readout, Performance in long term</a:t>
            </a:r>
          </a:p>
        </p:txBody>
      </p:sp>
    </p:spTree>
    <p:extLst>
      <p:ext uri="{BB962C8B-B14F-4D97-AF65-F5344CB8AC3E}">
        <p14:creationId xmlns:p14="http://schemas.microsoft.com/office/powerpoint/2010/main" val="2539686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8D460B-857E-7D44-A408-405BD0DDB7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107950"/>
            <a:ext cx="8070645" cy="423900"/>
          </a:xfrm>
        </p:spPr>
        <p:txBody>
          <a:bodyPr/>
          <a:lstStyle/>
          <a:p>
            <a:r>
              <a:rPr lang="en-GB" dirty="0"/>
              <a:t>Fibre Optic Sensors : FOS ……. a growth area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2D2CA3-29B5-EC4D-A3A8-965B1DB324A4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ZA"/>
              <a:t>Oct 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EE5F2E-379D-6740-AF73-9AFA6D7F08ED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Notes for Ketevi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7413C0-A418-5B4D-B4ED-8CF395CBDA4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01FFA34-2774-104C-BD1E-3DA7B1B5F3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192" y="860612"/>
            <a:ext cx="8661973" cy="555201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92655D7-49F2-B44F-9A83-5BD9BD3927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9080" y="1015633"/>
            <a:ext cx="3647643" cy="205179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25EBE07-1ED2-E54F-BEEF-C5259508477E}"/>
              </a:ext>
            </a:extLst>
          </p:cNvPr>
          <p:cNvSpPr txBox="1"/>
          <p:nvPr/>
        </p:nvSpPr>
        <p:spPr>
          <a:xfrm>
            <a:off x="3890683" y="5038165"/>
            <a:ext cx="35285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ISI Web of Science : fibre + optic + sensor</a:t>
            </a:r>
          </a:p>
        </p:txBody>
      </p:sp>
    </p:spTree>
    <p:extLst>
      <p:ext uri="{BB962C8B-B14F-4D97-AF65-F5344CB8AC3E}">
        <p14:creationId xmlns:p14="http://schemas.microsoft.com/office/powerpoint/2010/main" val="3426023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12700" y="64928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ZA"/>
              <a:t>Oct 2023</a:t>
            </a:r>
            <a:endParaRPr lang="en-US"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2268538" y="6492875"/>
            <a:ext cx="4606925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/>
              <a:t>Notes for Ketevi</a:t>
            </a:r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8686800" y="6488113"/>
            <a:ext cx="457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>
            <a:off x="0" y="107950"/>
            <a:ext cx="8140700" cy="423900"/>
          </a:xfrm>
          <a:prstGeom prst="rect">
            <a:avLst/>
          </a:prstGeom>
          <a:gradFill>
            <a:gsLst>
              <a:gs pos="0">
                <a:srgbClr val="FF6600"/>
              </a:gs>
              <a:gs pos="50000">
                <a:srgbClr val="FF6600"/>
              </a:gs>
              <a:gs pos="100000">
                <a:srgbClr val="FFFFFF">
                  <a:alpha val="74901"/>
                </a:srgbClr>
              </a:gs>
            </a:gsLst>
            <a:lin ang="0" scaled="0"/>
          </a:gradFill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>
              <a:buSzPct val="25000"/>
            </a:pPr>
            <a:r>
              <a:rPr lang="en-GB" dirty="0"/>
              <a:t>Fibre Optic Sensors : FOS ……. many types</a:t>
            </a:r>
            <a:endParaRPr lang="en-US" sz="1200" dirty="0"/>
          </a:p>
        </p:txBody>
      </p:sp>
      <p:pic>
        <p:nvPicPr>
          <p:cNvPr id="4" name="Picture 3" descr="Screen Shot 2018-09-25 at 10.14.01 PM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600" y="1115090"/>
            <a:ext cx="6886773" cy="5283661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20928" y="790840"/>
            <a:ext cx="65557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(from G </a:t>
            </a:r>
            <a:r>
              <a:rPr lang="en-US" sz="1200" dirty="0" err="1"/>
              <a:t>Berruti</a:t>
            </a:r>
            <a:r>
              <a:rPr lang="en-US" sz="1200" dirty="0"/>
              <a:t>, </a:t>
            </a:r>
            <a:r>
              <a:rPr lang="en-US" sz="1200" b="1" dirty="0"/>
              <a:t>Forum on Tracking Detector Mechanics 2017 3 -5- July, CPPM Marseille</a:t>
            </a:r>
            <a:r>
              <a:rPr lang="en-US" sz="1200" dirty="0"/>
              <a:t>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459207" y="5529827"/>
            <a:ext cx="1570566" cy="7848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900" b="1" dirty="0">
                <a:solidFill>
                  <a:srgbClr val="FF0000"/>
                </a:solidFill>
              </a:rPr>
              <a:t>Option : </a:t>
            </a:r>
          </a:p>
          <a:p>
            <a:pPr algn="just"/>
            <a:r>
              <a:rPr lang="en-US" sz="900" b="1" dirty="0">
                <a:solidFill>
                  <a:srgbClr val="FF0000"/>
                </a:solidFill>
              </a:rPr>
              <a:t>Functional Coating</a:t>
            </a:r>
          </a:p>
          <a:p>
            <a:pPr algn="just"/>
            <a:r>
              <a:rPr lang="en-US" sz="900" dirty="0">
                <a:solidFill>
                  <a:srgbClr val="FF0000"/>
                </a:solidFill>
              </a:rPr>
              <a:t>to target sensitivity to specific measurement parameter.</a:t>
            </a:r>
          </a:p>
        </p:txBody>
      </p:sp>
      <p:sp>
        <p:nvSpPr>
          <p:cNvPr id="5" name="Freeform 4"/>
          <p:cNvSpPr/>
          <p:nvPr/>
        </p:nvSpPr>
        <p:spPr>
          <a:xfrm>
            <a:off x="4561351" y="5405088"/>
            <a:ext cx="2880855" cy="689188"/>
          </a:xfrm>
          <a:custGeom>
            <a:avLst/>
            <a:gdLst>
              <a:gd name="connsiteX0" fmla="*/ 86986 w 2961691"/>
              <a:gd name="connsiteY0" fmla="*/ 394928 h 982692"/>
              <a:gd name="connsiteX1" fmla="*/ 350290 w 2961691"/>
              <a:gd name="connsiteY1" fmla="*/ 859549 h 982692"/>
              <a:gd name="connsiteX2" fmla="*/ 2898142 w 2961691"/>
              <a:gd name="connsiteY2" fmla="*/ 913755 h 982692"/>
              <a:gd name="connsiteX3" fmla="*/ 2247626 w 2961691"/>
              <a:gd name="connsiteY3" fmla="*/ 0 h 982692"/>
              <a:gd name="connsiteX0" fmla="*/ 86986 w 2898142"/>
              <a:gd name="connsiteY0" fmla="*/ 0 h 587764"/>
              <a:gd name="connsiteX1" fmla="*/ 350290 w 2898142"/>
              <a:gd name="connsiteY1" fmla="*/ 464621 h 587764"/>
              <a:gd name="connsiteX2" fmla="*/ 2898142 w 2898142"/>
              <a:gd name="connsiteY2" fmla="*/ 518827 h 587764"/>
              <a:gd name="connsiteX0" fmla="*/ 86986 w 2898142"/>
              <a:gd name="connsiteY0" fmla="*/ 0 h 533021"/>
              <a:gd name="connsiteX1" fmla="*/ 350290 w 2898142"/>
              <a:gd name="connsiteY1" fmla="*/ 464621 h 533021"/>
              <a:gd name="connsiteX2" fmla="*/ 2898142 w 2898142"/>
              <a:gd name="connsiteY2" fmla="*/ 518827 h 533021"/>
              <a:gd name="connsiteX0" fmla="*/ 48618 w 2859774"/>
              <a:gd name="connsiteY0" fmla="*/ 0 h 612756"/>
              <a:gd name="connsiteX1" fmla="*/ 311922 w 2859774"/>
              <a:gd name="connsiteY1" fmla="*/ 464621 h 612756"/>
              <a:gd name="connsiteX2" fmla="*/ 2859774 w 2859774"/>
              <a:gd name="connsiteY2" fmla="*/ 518827 h 612756"/>
              <a:gd name="connsiteX0" fmla="*/ 101216 w 2912372"/>
              <a:gd name="connsiteY0" fmla="*/ 0 h 576067"/>
              <a:gd name="connsiteX1" fmla="*/ 263845 w 2912372"/>
              <a:gd name="connsiteY1" fmla="*/ 371697 h 576067"/>
              <a:gd name="connsiteX2" fmla="*/ 2912372 w 2912372"/>
              <a:gd name="connsiteY2" fmla="*/ 518827 h 576067"/>
              <a:gd name="connsiteX0" fmla="*/ 72768 w 2883924"/>
              <a:gd name="connsiteY0" fmla="*/ 0 h 552571"/>
              <a:gd name="connsiteX1" fmla="*/ 235397 w 2883924"/>
              <a:gd name="connsiteY1" fmla="*/ 371697 h 552571"/>
              <a:gd name="connsiteX2" fmla="*/ 2883924 w 2883924"/>
              <a:gd name="connsiteY2" fmla="*/ 518827 h 552571"/>
              <a:gd name="connsiteX0" fmla="*/ 34125 w 2845281"/>
              <a:gd name="connsiteY0" fmla="*/ 0 h 552571"/>
              <a:gd name="connsiteX1" fmla="*/ 196754 w 2845281"/>
              <a:gd name="connsiteY1" fmla="*/ 371697 h 552571"/>
              <a:gd name="connsiteX2" fmla="*/ 2845281 w 2845281"/>
              <a:gd name="connsiteY2" fmla="*/ 518827 h 552571"/>
              <a:gd name="connsiteX0" fmla="*/ 0 w 2811156"/>
              <a:gd name="connsiteY0" fmla="*/ 0 h 552571"/>
              <a:gd name="connsiteX1" fmla="*/ 162629 w 2811156"/>
              <a:gd name="connsiteY1" fmla="*/ 371697 h 552571"/>
              <a:gd name="connsiteX2" fmla="*/ 2811156 w 2811156"/>
              <a:gd name="connsiteY2" fmla="*/ 518827 h 552571"/>
              <a:gd name="connsiteX0" fmla="*/ 225742 w 3036898"/>
              <a:gd name="connsiteY0" fmla="*/ 0 h 552571"/>
              <a:gd name="connsiteX1" fmla="*/ 388371 w 3036898"/>
              <a:gd name="connsiteY1" fmla="*/ 371697 h 552571"/>
              <a:gd name="connsiteX2" fmla="*/ 3036898 w 3036898"/>
              <a:gd name="connsiteY2" fmla="*/ 518827 h 552571"/>
              <a:gd name="connsiteX0" fmla="*/ 49964 w 2861120"/>
              <a:gd name="connsiteY0" fmla="*/ 0 h 552571"/>
              <a:gd name="connsiteX1" fmla="*/ 212593 w 2861120"/>
              <a:gd name="connsiteY1" fmla="*/ 371697 h 552571"/>
              <a:gd name="connsiteX2" fmla="*/ 2861120 w 2861120"/>
              <a:gd name="connsiteY2" fmla="*/ 518827 h 552571"/>
              <a:gd name="connsiteX0" fmla="*/ 0 w 2811156"/>
              <a:gd name="connsiteY0" fmla="*/ 0 h 640837"/>
              <a:gd name="connsiteX1" fmla="*/ 635027 w 2811156"/>
              <a:gd name="connsiteY1" fmla="*/ 518827 h 640837"/>
              <a:gd name="connsiteX2" fmla="*/ 2811156 w 2811156"/>
              <a:gd name="connsiteY2" fmla="*/ 518827 h 640837"/>
              <a:gd name="connsiteX0" fmla="*/ 0 w 2811156"/>
              <a:gd name="connsiteY0" fmla="*/ 0 h 589308"/>
              <a:gd name="connsiteX1" fmla="*/ 635027 w 2811156"/>
              <a:gd name="connsiteY1" fmla="*/ 518827 h 589308"/>
              <a:gd name="connsiteX2" fmla="*/ 2811156 w 2811156"/>
              <a:gd name="connsiteY2" fmla="*/ 518827 h 589308"/>
              <a:gd name="connsiteX0" fmla="*/ 0 w 2811156"/>
              <a:gd name="connsiteY0" fmla="*/ 0 h 585878"/>
              <a:gd name="connsiteX1" fmla="*/ 635027 w 2811156"/>
              <a:gd name="connsiteY1" fmla="*/ 518827 h 585878"/>
              <a:gd name="connsiteX2" fmla="*/ 2811156 w 2811156"/>
              <a:gd name="connsiteY2" fmla="*/ 518827 h 585878"/>
              <a:gd name="connsiteX0" fmla="*/ 0 w 2811156"/>
              <a:gd name="connsiteY0" fmla="*/ 0 h 544190"/>
              <a:gd name="connsiteX1" fmla="*/ 666003 w 2811156"/>
              <a:gd name="connsiteY1" fmla="*/ 449134 h 544190"/>
              <a:gd name="connsiteX2" fmla="*/ 2811156 w 2811156"/>
              <a:gd name="connsiteY2" fmla="*/ 518827 h 544190"/>
              <a:gd name="connsiteX0" fmla="*/ 0 w 2811156"/>
              <a:gd name="connsiteY0" fmla="*/ 0 h 523187"/>
              <a:gd name="connsiteX1" fmla="*/ 666003 w 2811156"/>
              <a:gd name="connsiteY1" fmla="*/ 449134 h 523187"/>
              <a:gd name="connsiteX2" fmla="*/ 2811156 w 2811156"/>
              <a:gd name="connsiteY2" fmla="*/ 518827 h 523187"/>
              <a:gd name="connsiteX0" fmla="*/ 0 w 2811156"/>
              <a:gd name="connsiteY0" fmla="*/ 0 h 523187"/>
              <a:gd name="connsiteX1" fmla="*/ 658259 w 2811156"/>
              <a:gd name="connsiteY1" fmla="*/ 449134 h 523187"/>
              <a:gd name="connsiteX2" fmla="*/ 2811156 w 2811156"/>
              <a:gd name="connsiteY2" fmla="*/ 518827 h 523187"/>
              <a:gd name="connsiteX0" fmla="*/ 0 w 2811156"/>
              <a:gd name="connsiteY0" fmla="*/ 0 h 523187"/>
              <a:gd name="connsiteX1" fmla="*/ 658259 w 2811156"/>
              <a:gd name="connsiteY1" fmla="*/ 449134 h 523187"/>
              <a:gd name="connsiteX2" fmla="*/ 2811156 w 2811156"/>
              <a:gd name="connsiteY2" fmla="*/ 518827 h 523187"/>
              <a:gd name="connsiteX0" fmla="*/ 0 w 2811156"/>
              <a:gd name="connsiteY0" fmla="*/ 0 h 520817"/>
              <a:gd name="connsiteX1" fmla="*/ 658259 w 2811156"/>
              <a:gd name="connsiteY1" fmla="*/ 449134 h 520817"/>
              <a:gd name="connsiteX2" fmla="*/ 2811156 w 2811156"/>
              <a:gd name="connsiteY2" fmla="*/ 518827 h 520817"/>
              <a:gd name="connsiteX0" fmla="*/ 0 w 2811156"/>
              <a:gd name="connsiteY0" fmla="*/ 0 h 519622"/>
              <a:gd name="connsiteX1" fmla="*/ 526607 w 2811156"/>
              <a:gd name="connsiteY1" fmla="*/ 371697 h 519622"/>
              <a:gd name="connsiteX2" fmla="*/ 2811156 w 2811156"/>
              <a:gd name="connsiteY2" fmla="*/ 518827 h 519622"/>
              <a:gd name="connsiteX0" fmla="*/ 0 w 2811156"/>
              <a:gd name="connsiteY0" fmla="*/ 0 h 519730"/>
              <a:gd name="connsiteX1" fmla="*/ 526607 w 2811156"/>
              <a:gd name="connsiteY1" fmla="*/ 371697 h 519730"/>
              <a:gd name="connsiteX2" fmla="*/ 2811156 w 2811156"/>
              <a:gd name="connsiteY2" fmla="*/ 518827 h 519730"/>
              <a:gd name="connsiteX0" fmla="*/ 0 w 2826645"/>
              <a:gd name="connsiteY0" fmla="*/ 0 h 690993"/>
              <a:gd name="connsiteX1" fmla="*/ 542096 w 2826645"/>
              <a:gd name="connsiteY1" fmla="*/ 542058 h 690993"/>
              <a:gd name="connsiteX2" fmla="*/ 2826645 w 2826645"/>
              <a:gd name="connsiteY2" fmla="*/ 689188 h 690993"/>
              <a:gd name="connsiteX0" fmla="*/ 0 w 2880855"/>
              <a:gd name="connsiteY0" fmla="*/ 0 h 690993"/>
              <a:gd name="connsiteX1" fmla="*/ 542096 w 2880855"/>
              <a:gd name="connsiteY1" fmla="*/ 542058 h 690993"/>
              <a:gd name="connsiteX2" fmla="*/ 2880855 w 2880855"/>
              <a:gd name="connsiteY2" fmla="*/ 689188 h 690993"/>
              <a:gd name="connsiteX0" fmla="*/ 0 w 2880855"/>
              <a:gd name="connsiteY0" fmla="*/ 0 h 689188"/>
              <a:gd name="connsiteX1" fmla="*/ 542096 w 2880855"/>
              <a:gd name="connsiteY1" fmla="*/ 542058 h 689188"/>
              <a:gd name="connsiteX2" fmla="*/ 2880855 w 2880855"/>
              <a:gd name="connsiteY2" fmla="*/ 689188 h 689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80855" h="689188">
                <a:moveTo>
                  <a:pt x="0" y="0"/>
                </a:moveTo>
                <a:cubicBezTo>
                  <a:pt x="21297" y="196818"/>
                  <a:pt x="61954" y="427193"/>
                  <a:pt x="542096" y="542058"/>
                </a:cubicBezTo>
                <a:cubicBezTo>
                  <a:pt x="1022238" y="656923"/>
                  <a:pt x="2510421" y="685315"/>
                  <a:pt x="2880855" y="689188"/>
                </a:cubicBezTo>
              </a:path>
            </a:pathLst>
          </a:custGeom>
          <a:ln w="127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6490149" y="767089"/>
            <a:ext cx="1504439" cy="352757"/>
            <a:chOff x="6875463" y="3535878"/>
            <a:chExt cx="2154310" cy="505137"/>
          </a:xfrm>
        </p:grpSpPr>
        <p:pic>
          <p:nvPicPr>
            <p:cNvPr id="12" name="Picture 11" descr="CERN_logo_400x400.pn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25334" y="3601897"/>
              <a:ext cx="331894" cy="331894"/>
            </a:xfrm>
            <a:prstGeom prst="rect">
              <a:avLst/>
            </a:prstGeom>
          </p:spPr>
        </p:pic>
        <p:pic>
          <p:nvPicPr>
            <p:cNvPr id="13" name="Picture 12" descr="IPCB-logo.gif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78103" y="3535878"/>
              <a:ext cx="1051670" cy="393924"/>
            </a:xfrm>
            <a:prstGeom prst="rect">
              <a:avLst/>
            </a:prstGeom>
          </p:spPr>
        </p:pic>
        <p:pic>
          <p:nvPicPr>
            <p:cNvPr id="14" name="Picture 13" descr="U Sannio logo.gif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75463" y="3535878"/>
              <a:ext cx="647468" cy="50513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32824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12700" y="64928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ZA"/>
              <a:t>Oct 2023</a:t>
            </a:r>
            <a:endParaRPr lang="en-US"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2268538" y="6492875"/>
            <a:ext cx="4606925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/>
              <a:t>Notes for Ketevi</a:t>
            </a:r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8686800" y="6488113"/>
            <a:ext cx="457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>
            <a:off x="0" y="107950"/>
            <a:ext cx="6388500" cy="423900"/>
          </a:xfrm>
          <a:prstGeom prst="rect">
            <a:avLst/>
          </a:prstGeom>
          <a:gradFill>
            <a:gsLst>
              <a:gs pos="0">
                <a:srgbClr val="FF6600"/>
              </a:gs>
              <a:gs pos="50000">
                <a:srgbClr val="FF6600"/>
              </a:gs>
              <a:gs pos="100000">
                <a:srgbClr val="FFFFFF">
                  <a:alpha val="74901"/>
                </a:srgbClr>
              </a:gs>
            </a:gsLst>
            <a:lin ang="0" scaled="0"/>
          </a:gradFill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lvl="0">
              <a:buSzPct val="25000"/>
            </a:pPr>
            <a:r>
              <a:rPr lang="en-GB" dirty="0"/>
              <a:t>Fibre Optic Sensors : FOS ……. advantages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3371" y="742373"/>
            <a:ext cx="7976427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/>
          </a:p>
          <a:p>
            <a:pPr marL="342900" indent="-342900">
              <a:buFont typeface="+mj-lt"/>
              <a:buAutoNum type="arabicPeriod"/>
            </a:pPr>
            <a:r>
              <a:rPr lang="en-US" sz="2000" b="1" dirty="0"/>
              <a:t>Extreme environments</a:t>
            </a:r>
          </a:p>
          <a:p>
            <a:pPr marL="720725" lvl="1" indent="-261938">
              <a:buFont typeface="Arial"/>
              <a:buChar char="•"/>
            </a:pPr>
            <a:r>
              <a:rPr lang="en-US" sz="1600" dirty="0"/>
              <a:t>Dust, moisture, vacuum, temperature (hot / cold), vibration,  EM interference, </a:t>
            </a:r>
            <a:r>
              <a:rPr lang="en-US" sz="1600" b="1" dirty="0">
                <a:solidFill>
                  <a:srgbClr val="FF0000"/>
                </a:solidFill>
              </a:rPr>
              <a:t>radiation</a:t>
            </a:r>
            <a:r>
              <a:rPr lang="en-US" sz="1600" dirty="0"/>
              <a:t>, aggressive chemicals</a:t>
            </a:r>
          </a:p>
          <a:p>
            <a:pPr marL="720725" lvl="1" indent="-261938">
              <a:buFont typeface="Arial"/>
              <a:buChar char="•"/>
            </a:pPr>
            <a:endParaRPr lang="en-US" sz="800" dirty="0"/>
          </a:p>
          <a:p>
            <a:pPr marL="342900" indent="-342900">
              <a:buFont typeface="+mj-lt"/>
              <a:buAutoNum type="arabicPeriod"/>
            </a:pPr>
            <a:r>
              <a:rPr lang="en-US" sz="2000" b="1" dirty="0"/>
              <a:t>Many Sensing Modes</a:t>
            </a:r>
          </a:p>
          <a:p>
            <a:pPr marL="720725" lvl="1" indent="-261938">
              <a:buFont typeface="Arial"/>
              <a:buChar char="•"/>
            </a:pPr>
            <a:r>
              <a:rPr lang="en-US" sz="1600" b="1" dirty="0">
                <a:solidFill>
                  <a:srgbClr val="FF0000"/>
                </a:solidFill>
              </a:rPr>
              <a:t>Strain, temperature, humidity, vibration </a:t>
            </a:r>
            <a:r>
              <a:rPr lang="en-US" sz="1600" dirty="0"/>
              <a:t>(including 3-D displacements), many specific bio-molecules</a:t>
            </a:r>
            <a:r>
              <a:rPr lang="en-US" sz="1600" dirty="0">
                <a:solidFill>
                  <a:schemeClr val="tx1"/>
                </a:solidFill>
              </a:rPr>
              <a:t>, </a:t>
            </a:r>
            <a:r>
              <a:rPr lang="en-US" sz="1600" b="1" dirty="0">
                <a:solidFill>
                  <a:srgbClr val="FF0000"/>
                </a:solidFill>
              </a:rPr>
              <a:t>radiation dose</a:t>
            </a:r>
          </a:p>
          <a:p>
            <a:pPr marL="458787" lvl="1"/>
            <a:endParaRPr lang="en-US" sz="800" dirty="0"/>
          </a:p>
          <a:p>
            <a:pPr marL="342900" indent="-342900">
              <a:buFont typeface="+mj-lt"/>
              <a:buAutoNum type="arabicPeriod"/>
            </a:pPr>
            <a:r>
              <a:rPr lang="en-US" sz="2000" b="1" dirty="0"/>
              <a:t>Highly </a:t>
            </a:r>
            <a:r>
              <a:rPr lang="en-US" sz="2000" b="1" dirty="0" err="1"/>
              <a:t>Customisable</a:t>
            </a:r>
            <a:endParaRPr lang="en-US" sz="2000" b="1" dirty="0"/>
          </a:p>
          <a:p>
            <a:pPr marL="723900" indent="-342900">
              <a:buFont typeface="Arial"/>
              <a:buChar char="•"/>
            </a:pPr>
            <a:r>
              <a:rPr lang="en-US" sz="1600" b="1" dirty="0">
                <a:solidFill>
                  <a:srgbClr val="FF0000"/>
                </a:solidFill>
              </a:rPr>
              <a:t>Sensitivity</a:t>
            </a:r>
            <a:r>
              <a:rPr lang="en-US" sz="1600" dirty="0"/>
              <a:t> (enhanced sensitivity to a single environmental parameter and also relative sensitivity between different environmental parameters)</a:t>
            </a:r>
          </a:p>
          <a:p>
            <a:pPr marL="723900" indent="-342900">
              <a:buFont typeface="Arial"/>
              <a:buChar char="•"/>
            </a:pPr>
            <a:r>
              <a:rPr lang="en-US" sz="1600" dirty="0"/>
              <a:t>Dynamic range</a:t>
            </a:r>
          </a:p>
          <a:p>
            <a:pPr marL="723900" indent="-342900">
              <a:buFont typeface="Arial"/>
              <a:buChar char="•"/>
            </a:pPr>
            <a:r>
              <a:rPr lang="en-US" sz="1600" b="1" dirty="0">
                <a:solidFill>
                  <a:srgbClr val="FF0000"/>
                </a:solidFill>
              </a:rPr>
              <a:t>Multiplexing factor</a:t>
            </a:r>
          </a:p>
          <a:p>
            <a:pPr marL="723900" indent="-342900">
              <a:buFont typeface="Arial"/>
              <a:buChar char="•"/>
            </a:pPr>
            <a:r>
              <a:rPr lang="en-US" sz="1600" dirty="0"/>
              <a:t>Interrogator (Expensive / cheaper)</a:t>
            </a:r>
          </a:p>
          <a:p>
            <a:pPr marL="723900" indent="-342900">
              <a:buFont typeface="Arial"/>
              <a:buChar char="•"/>
            </a:pPr>
            <a:r>
              <a:rPr lang="en-US" sz="1600" dirty="0"/>
              <a:t>Type of functional coating (what is sensed)</a:t>
            </a:r>
          </a:p>
          <a:p>
            <a:pPr marL="723900" indent="-342900">
              <a:buFont typeface="Arial"/>
              <a:buChar char="•"/>
            </a:pPr>
            <a:r>
              <a:rPr lang="en-US" sz="1600" dirty="0"/>
              <a:t>Parameters of the grating (FBG / LPG / no grating)</a:t>
            </a:r>
          </a:p>
          <a:p>
            <a:pPr marL="723900" indent="-342900">
              <a:buFont typeface="Arial"/>
              <a:buChar char="•"/>
            </a:pPr>
            <a:r>
              <a:rPr lang="en-US" sz="1600" dirty="0"/>
              <a:t>Type and treatment of fibre (modes, physics mechanism)</a:t>
            </a:r>
          </a:p>
          <a:p>
            <a:pPr marL="723900" indent="-342900">
              <a:buFont typeface="Arial"/>
              <a:buChar char="•"/>
            </a:pPr>
            <a:endParaRPr lang="en-US" sz="800" dirty="0"/>
          </a:p>
          <a:p>
            <a:pPr marL="457200" indent="-457200">
              <a:buFont typeface="+mj-lt"/>
              <a:buAutoNum type="arabicPeriod" startAt="4"/>
            </a:pPr>
            <a:r>
              <a:rPr lang="en-US" sz="2000" b="1" dirty="0"/>
              <a:t> </a:t>
            </a:r>
            <a:r>
              <a:rPr lang="en-US" sz="2000" b="1" dirty="0">
                <a:solidFill>
                  <a:srgbClr val="FF0000"/>
                </a:solidFill>
              </a:rPr>
              <a:t>Smart</a:t>
            </a:r>
          </a:p>
          <a:p>
            <a:pPr marL="723900" indent="-342900">
              <a:buFont typeface="Arial"/>
              <a:buChar char="•"/>
            </a:pPr>
            <a:r>
              <a:rPr lang="en-US" sz="1600" dirty="0"/>
              <a:t>Light, near microscopic in size, can be embedded, can be mass-produced, durable, stable, wavelength and time encoded (not reliant on absolute intensity), optical readout, </a:t>
            </a:r>
            <a:r>
              <a:rPr lang="en-US" sz="1600" b="1" dirty="0">
                <a:solidFill>
                  <a:srgbClr val="FF0000"/>
                </a:solidFill>
              </a:rPr>
              <a:t>(very) remote interrogator</a:t>
            </a:r>
            <a:r>
              <a:rPr lang="en-US" sz="1600" dirty="0">
                <a:solidFill>
                  <a:schemeClr val="tx1"/>
                </a:solidFill>
              </a:rPr>
              <a:t>, 4IR, IoT, ……</a:t>
            </a:r>
          </a:p>
        </p:txBody>
      </p:sp>
    </p:spTree>
    <p:extLst>
      <p:ext uri="{BB962C8B-B14F-4D97-AF65-F5344CB8AC3E}">
        <p14:creationId xmlns:p14="http://schemas.microsoft.com/office/powerpoint/2010/main" val="2515251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20D9F65-C15E-0348-BE22-8186ABC0CFDA}"/>
              </a:ext>
            </a:extLst>
          </p:cNvPr>
          <p:cNvCxnSpPr/>
          <p:nvPr/>
        </p:nvCxnSpPr>
        <p:spPr>
          <a:xfrm>
            <a:off x="3878793" y="3143201"/>
            <a:ext cx="0" cy="2125971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13587432-EF90-F54F-97C5-CBE504923A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Fibre Optic Sensors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C76C1E-AE98-5D46-85E8-CAF3401456FB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ZA"/>
              <a:t>Oct 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E89636-CFA5-404D-A74A-608E6D26E59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Notes for Ketevi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F33650-3D68-EF47-A09D-E15C1627AEA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26" name="Picture 2" descr="page3image62286192">
            <a:extLst>
              <a:ext uri="{FF2B5EF4-FFF2-40B4-BE49-F238E27FC236}">
                <a16:creationId xmlns:a16="http://schemas.microsoft.com/office/drawing/2014/main" id="{C4BFC9CB-AC78-A44B-936C-B5947FBE0C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615812" y="653034"/>
            <a:ext cx="2524125" cy="1146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2846E627-3410-7A45-91C8-6D57339DDC50}"/>
              </a:ext>
            </a:extLst>
          </p:cNvPr>
          <p:cNvGrpSpPr/>
          <p:nvPr/>
        </p:nvGrpSpPr>
        <p:grpSpPr>
          <a:xfrm>
            <a:off x="206824" y="2765878"/>
            <a:ext cx="8730351" cy="3320998"/>
            <a:chOff x="390384" y="1599484"/>
            <a:chExt cx="8730351" cy="3320998"/>
          </a:xfrm>
        </p:grpSpPr>
        <p:sp>
          <p:nvSpPr>
            <p:cNvPr id="8" name="Triangle 7">
              <a:extLst>
                <a:ext uri="{FF2B5EF4-FFF2-40B4-BE49-F238E27FC236}">
                  <a16:creationId xmlns:a16="http://schemas.microsoft.com/office/drawing/2014/main" id="{77703004-863C-E145-8C55-51A8A817656A}"/>
                </a:ext>
              </a:extLst>
            </p:cNvPr>
            <p:cNvSpPr/>
            <p:nvPr/>
          </p:nvSpPr>
          <p:spPr>
            <a:xfrm rot="17079523">
              <a:off x="5915864" y="1101268"/>
              <a:ext cx="361522" cy="1357953"/>
            </a:xfrm>
            <a:prstGeom prst="triangle">
              <a:avLst>
                <a:gd name="adj" fmla="val 45108"/>
              </a:avLst>
            </a:prstGeom>
            <a:solidFill>
              <a:srgbClr val="EFEF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92E6E3EC-1CC9-0847-A8BC-93E4B205AD47}"/>
                </a:ext>
              </a:extLst>
            </p:cNvPr>
            <p:cNvSpPr/>
            <p:nvPr/>
          </p:nvSpPr>
          <p:spPr>
            <a:xfrm>
              <a:off x="1083549" y="1611060"/>
              <a:ext cx="5593524" cy="2230212"/>
            </a:xfrm>
            <a:custGeom>
              <a:avLst/>
              <a:gdLst>
                <a:gd name="connsiteX0" fmla="*/ 5484342 w 5484342"/>
                <a:gd name="connsiteY0" fmla="*/ 454845 h 2396566"/>
                <a:gd name="connsiteX1" fmla="*/ 3914849 w 5484342"/>
                <a:gd name="connsiteY1" fmla="*/ 52236 h 2396566"/>
                <a:gd name="connsiteX2" fmla="*/ 3566831 w 5484342"/>
                <a:gd name="connsiteY2" fmla="*/ 1492075 h 2396566"/>
                <a:gd name="connsiteX3" fmla="*/ 216306 w 5484342"/>
                <a:gd name="connsiteY3" fmla="*/ 1730911 h 2396566"/>
                <a:gd name="connsiteX4" fmla="*/ 373255 w 5484342"/>
                <a:gd name="connsiteY4" fmla="*/ 2379180 h 2396566"/>
                <a:gd name="connsiteX5" fmla="*/ 707625 w 5484342"/>
                <a:gd name="connsiteY5" fmla="*/ 2147168 h 2396566"/>
                <a:gd name="connsiteX0" fmla="*/ 5484342 w 5484342"/>
                <a:gd name="connsiteY0" fmla="*/ 454845 h 2379180"/>
                <a:gd name="connsiteX1" fmla="*/ 3914849 w 5484342"/>
                <a:gd name="connsiteY1" fmla="*/ 52236 h 2379180"/>
                <a:gd name="connsiteX2" fmla="*/ 3566831 w 5484342"/>
                <a:gd name="connsiteY2" fmla="*/ 1492075 h 2379180"/>
                <a:gd name="connsiteX3" fmla="*/ 216306 w 5484342"/>
                <a:gd name="connsiteY3" fmla="*/ 1730911 h 2379180"/>
                <a:gd name="connsiteX4" fmla="*/ 373255 w 5484342"/>
                <a:gd name="connsiteY4" fmla="*/ 2379180 h 2379180"/>
                <a:gd name="connsiteX0" fmla="*/ 5593524 w 5593524"/>
                <a:gd name="connsiteY0" fmla="*/ 466107 h 2376794"/>
                <a:gd name="connsiteX1" fmla="*/ 3914849 w 5593524"/>
                <a:gd name="connsiteY1" fmla="*/ 49850 h 2376794"/>
                <a:gd name="connsiteX2" fmla="*/ 3566831 w 5593524"/>
                <a:gd name="connsiteY2" fmla="*/ 1489689 h 2376794"/>
                <a:gd name="connsiteX3" fmla="*/ 216306 w 5593524"/>
                <a:gd name="connsiteY3" fmla="*/ 1728525 h 2376794"/>
                <a:gd name="connsiteX4" fmla="*/ 373255 w 5593524"/>
                <a:gd name="connsiteY4" fmla="*/ 2376794 h 2376794"/>
                <a:gd name="connsiteX0" fmla="*/ 5593524 w 5593524"/>
                <a:gd name="connsiteY0" fmla="*/ 262855 h 2173542"/>
                <a:gd name="connsiteX1" fmla="*/ 3730604 w 5593524"/>
                <a:gd name="connsiteY1" fmla="*/ 99082 h 2173542"/>
                <a:gd name="connsiteX2" fmla="*/ 3566831 w 5593524"/>
                <a:gd name="connsiteY2" fmla="*/ 1286437 h 2173542"/>
                <a:gd name="connsiteX3" fmla="*/ 216306 w 5593524"/>
                <a:gd name="connsiteY3" fmla="*/ 1525273 h 2173542"/>
                <a:gd name="connsiteX4" fmla="*/ 373255 w 5593524"/>
                <a:gd name="connsiteY4" fmla="*/ 2173542 h 2173542"/>
                <a:gd name="connsiteX0" fmla="*/ 5593524 w 5593524"/>
                <a:gd name="connsiteY0" fmla="*/ 212840 h 2123527"/>
                <a:gd name="connsiteX1" fmla="*/ 3730604 w 5593524"/>
                <a:gd name="connsiteY1" fmla="*/ 49067 h 2123527"/>
                <a:gd name="connsiteX2" fmla="*/ 3566831 w 5593524"/>
                <a:gd name="connsiteY2" fmla="*/ 1236422 h 2123527"/>
                <a:gd name="connsiteX3" fmla="*/ 216306 w 5593524"/>
                <a:gd name="connsiteY3" fmla="*/ 1475258 h 2123527"/>
                <a:gd name="connsiteX4" fmla="*/ 373255 w 5593524"/>
                <a:gd name="connsiteY4" fmla="*/ 2123527 h 2123527"/>
                <a:gd name="connsiteX0" fmla="*/ 5593524 w 5593524"/>
                <a:gd name="connsiteY0" fmla="*/ 264448 h 2175135"/>
                <a:gd name="connsiteX1" fmla="*/ 3730604 w 5593524"/>
                <a:gd name="connsiteY1" fmla="*/ 100675 h 2175135"/>
                <a:gd name="connsiteX2" fmla="*/ 3566831 w 5593524"/>
                <a:gd name="connsiteY2" fmla="*/ 1288030 h 2175135"/>
                <a:gd name="connsiteX3" fmla="*/ 216306 w 5593524"/>
                <a:gd name="connsiteY3" fmla="*/ 1526866 h 2175135"/>
                <a:gd name="connsiteX4" fmla="*/ 373255 w 5593524"/>
                <a:gd name="connsiteY4" fmla="*/ 2175135 h 2175135"/>
                <a:gd name="connsiteX0" fmla="*/ 5593524 w 5593524"/>
                <a:gd name="connsiteY0" fmla="*/ 319085 h 2229772"/>
                <a:gd name="connsiteX1" fmla="*/ 3730604 w 5593524"/>
                <a:gd name="connsiteY1" fmla="*/ 155312 h 2229772"/>
                <a:gd name="connsiteX2" fmla="*/ 3566831 w 5593524"/>
                <a:gd name="connsiteY2" fmla="*/ 1342667 h 2229772"/>
                <a:gd name="connsiteX3" fmla="*/ 216306 w 5593524"/>
                <a:gd name="connsiteY3" fmla="*/ 1581503 h 2229772"/>
                <a:gd name="connsiteX4" fmla="*/ 373255 w 5593524"/>
                <a:gd name="connsiteY4" fmla="*/ 2229772 h 2229772"/>
                <a:gd name="connsiteX0" fmla="*/ 5593524 w 5593524"/>
                <a:gd name="connsiteY0" fmla="*/ 265371 h 2176058"/>
                <a:gd name="connsiteX1" fmla="*/ 3676013 w 5593524"/>
                <a:gd name="connsiteY1" fmla="*/ 210780 h 2176058"/>
                <a:gd name="connsiteX2" fmla="*/ 3566831 w 5593524"/>
                <a:gd name="connsiteY2" fmla="*/ 1288953 h 2176058"/>
                <a:gd name="connsiteX3" fmla="*/ 216306 w 5593524"/>
                <a:gd name="connsiteY3" fmla="*/ 1527789 h 2176058"/>
                <a:gd name="connsiteX4" fmla="*/ 373255 w 5593524"/>
                <a:gd name="connsiteY4" fmla="*/ 2176058 h 2176058"/>
                <a:gd name="connsiteX0" fmla="*/ 5593524 w 5593524"/>
                <a:gd name="connsiteY0" fmla="*/ 319525 h 2230212"/>
                <a:gd name="connsiteX1" fmla="*/ 3676013 w 5593524"/>
                <a:gd name="connsiteY1" fmla="*/ 264934 h 2230212"/>
                <a:gd name="connsiteX2" fmla="*/ 3566831 w 5593524"/>
                <a:gd name="connsiteY2" fmla="*/ 1343107 h 2230212"/>
                <a:gd name="connsiteX3" fmla="*/ 216306 w 5593524"/>
                <a:gd name="connsiteY3" fmla="*/ 1581943 h 2230212"/>
                <a:gd name="connsiteX4" fmla="*/ 373255 w 5593524"/>
                <a:gd name="connsiteY4" fmla="*/ 2230212 h 2230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93524" h="2230212">
                  <a:moveTo>
                    <a:pt x="5593524" y="319525"/>
                  </a:moveTo>
                  <a:cubicBezTo>
                    <a:pt x="4156528" y="-111517"/>
                    <a:pt x="3850022" y="-83085"/>
                    <a:pt x="3676013" y="264934"/>
                  </a:cubicBezTo>
                  <a:cubicBezTo>
                    <a:pt x="3502004" y="612953"/>
                    <a:pt x="4143449" y="1123606"/>
                    <a:pt x="3566831" y="1343107"/>
                  </a:cubicBezTo>
                  <a:cubicBezTo>
                    <a:pt x="2990213" y="1562608"/>
                    <a:pt x="748569" y="1434092"/>
                    <a:pt x="216306" y="1581943"/>
                  </a:cubicBezTo>
                  <a:cubicBezTo>
                    <a:pt x="-315957" y="1729794"/>
                    <a:pt x="291369" y="2160836"/>
                    <a:pt x="373255" y="2230212"/>
                  </a:cubicBezTo>
                </a:path>
              </a:pathLst>
            </a:custGeom>
            <a:noFill/>
            <a:ln w="76200">
              <a:solidFill>
                <a:srgbClr val="EFEFE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1" name="Picture 10" descr="Screen Shot 2019-02-01 at 3.27.49 AM.png">
              <a:extLst>
                <a:ext uri="{FF2B5EF4-FFF2-40B4-BE49-F238E27FC236}">
                  <a16:creationId xmlns:a16="http://schemas.microsoft.com/office/drawing/2014/main" id="{8FC2BC72-65D3-4647-B7E0-20C7ACB36A5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90384" y="3726721"/>
              <a:ext cx="2914932" cy="1193761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D675476B-1499-B449-B8A7-F57DB72D317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672182" y="1656093"/>
              <a:ext cx="2298520" cy="1299096"/>
            </a:xfrm>
            <a:prstGeom prst="rect">
              <a:avLst/>
            </a:prstGeom>
          </p:spPr>
        </p:pic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0498DEAF-D311-C54D-A9C8-D2A96A764631}"/>
                </a:ext>
              </a:extLst>
            </p:cNvPr>
            <p:cNvSpPr/>
            <p:nvPr/>
          </p:nvSpPr>
          <p:spPr>
            <a:xfrm>
              <a:off x="1093879" y="1625281"/>
              <a:ext cx="5593524" cy="2230212"/>
            </a:xfrm>
            <a:custGeom>
              <a:avLst/>
              <a:gdLst>
                <a:gd name="connsiteX0" fmla="*/ 5484342 w 5484342"/>
                <a:gd name="connsiteY0" fmla="*/ 454845 h 2396566"/>
                <a:gd name="connsiteX1" fmla="*/ 3914849 w 5484342"/>
                <a:gd name="connsiteY1" fmla="*/ 52236 h 2396566"/>
                <a:gd name="connsiteX2" fmla="*/ 3566831 w 5484342"/>
                <a:gd name="connsiteY2" fmla="*/ 1492075 h 2396566"/>
                <a:gd name="connsiteX3" fmla="*/ 216306 w 5484342"/>
                <a:gd name="connsiteY3" fmla="*/ 1730911 h 2396566"/>
                <a:gd name="connsiteX4" fmla="*/ 373255 w 5484342"/>
                <a:gd name="connsiteY4" fmla="*/ 2379180 h 2396566"/>
                <a:gd name="connsiteX5" fmla="*/ 707625 w 5484342"/>
                <a:gd name="connsiteY5" fmla="*/ 2147168 h 2396566"/>
                <a:gd name="connsiteX0" fmla="*/ 5484342 w 5484342"/>
                <a:gd name="connsiteY0" fmla="*/ 454845 h 2379180"/>
                <a:gd name="connsiteX1" fmla="*/ 3914849 w 5484342"/>
                <a:gd name="connsiteY1" fmla="*/ 52236 h 2379180"/>
                <a:gd name="connsiteX2" fmla="*/ 3566831 w 5484342"/>
                <a:gd name="connsiteY2" fmla="*/ 1492075 h 2379180"/>
                <a:gd name="connsiteX3" fmla="*/ 216306 w 5484342"/>
                <a:gd name="connsiteY3" fmla="*/ 1730911 h 2379180"/>
                <a:gd name="connsiteX4" fmla="*/ 373255 w 5484342"/>
                <a:gd name="connsiteY4" fmla="*/ 2379180 h 2379180"/>
                <a:gd name="connsiteX0" fmla="*/ 5593524 w 5593524"/>
                <a:gd name="connsiteY0" fmla="*/ 466107 h 2376794"/>
                <a:gd name="connsiteX1" fmla="*/ 3914849 w 5593524"/>
                <a:gd name="connsiteY1" fmla="*/ 49850 h 2376794"/>
                <a:gd name="connsiteX2" fmla="*/ 3566831 w 5593524"/>
                <a:gd name="connsiteY2" fmla="*/ 1489689 h 2376794"/>
                <a:gd name="connsiteX3" fmla="*/ 216306 w 5593524"/>
                <a:gd name="connsiteY3" fmla="*/ 1728525 h 2376794"/>
                <a:gd name="connsiteX4" fmla="*/ 373255 w 5593524"/>
                <a:gd name="connsiteY4" fmla="*/ 2376794 h 2376794"/>
                <a:gd name="connsiteX0" fmla="*/ 5593524 w 5593524"/>
                <a:gd name="connsiteY0" fmla="*/ 262855 h 2173542"/>
                <a:gd name="connsiteX1" fmla="*/ 3730604 w 5593524"/>
                <a:gd name="connsiteY1" fmla="*/ 99082 h 2173542"/>
                <a:gd name="connsiteX2" fmla="*/ 3566831 w 5593524"/>
                <a:gd name="connsiteY2" fmla="*/ 1286437 h 2173542"/>
                <a:gd name="connsiteX3" fmla="*/ 216306 w 5593524"/>
                <a:gd name="connsiteY3" fmla="*/ 1525273 h 2173542"/>
                <a:gd name="connsiteX4" fmla="*/ 373255 w 5593524"/>
                <a:gd name="connsiteY4" fmla="*/ 2173542 h 2173542"/>
                <a:gd name="connsiteX0" fmla="*/ 5593524 w 5593524"/>
                <a:gd name="connsiteY0" fmla="*/ 212840 h 2123527"/>
                <a:gd name="connsiteX1" fmla="*/ 3730604 w 5593524"/>
                <a:gd name="connsiteY1" fmla="*/ 49067 h 2123527"/>
                <a:gd name="connsiteX2" fmla="*/ 3566831 w 5593524"/>
                <a:gd name="connsiteY2" fmla="*/ 1236422 h 2123527"/>
                <a:gd name="connsiteX3" fmla="*/ 216306 w 5593524"/>
                <a:gd name="connsiteY3" fmla="*/ 1475258 h 2123527"/>
                <a:gd name="connsiteX4" fmla="*/ 373255 w 5593524"/>
                <a:gd name="connsiteY4" fmla="*/ 2123527 h 2123527"/>
                <a:gd name="connsiteX0" fmla="*/ 5593524 w 5593524"/>
                <a:gd name="connsiteY0" fmla="*/ 264448 h 2175135"/>
                <a:gd name="connsiteX1" fmla="*/ 3730604 w 5593524"/>
                <a:gd name="connsiteY1" fmla="*/ 100675 h 2175135"/>
                <a:gd name="connsiteX2" fmla="*/ 3566831 w 5593524"/>
                <a:gd name="connsiteY2" fmla="*/ 1288030 h 2175135"/>
                <a:gd name="connsiteX3" fmla="*/ 216306 w 5593524"/>
                <a:gd name="connsiteY3" fmla="*/ 1526866 h 2175135"/>
                <a:gd name="connsiteX4" fmla="*/ 373255 w 5593524"/>
                <a:gd name="connsiteY4" fmla="*/ 2175135 h 2175135"/>
                <a:gd name="connsiteX0" fmla="*/ 5593524 w 5593524"/>
                <a:gd name="connsiteY0" fmla="*/ 319085 h 2229772"/>
                <a:gd name="connsiteX1" fmla="*/ 3730604 w 5593524"/>
                <a:gd name="connsiteY1" fmla="*/ 155312 h 2229772"/>
                <a:gd name="connsiteX2" fmla="*/ 3566831 w 5593524"/>
                <a:gd name="connsiteY2" fmla="*/ 1342667 h 2229772"/>
                <a:gd name="connsiteX3" fmla="*/ 216306 w 5593524"/>
                <a:gd name="connsiteY3" fmla="*/ 1581503 h 2229772"/>
                <a:gd name="connsiteX4" fmla="*/ 373255 w 5593524"/>
                <a:gd name="connsiteY4" fmla="*/ 2229772 h 2229772"/>
                <a:gd name="connsiteX0" fmla="*/ 5593524 w 5593524"/>
                <a:gd name="connsiteY0" fmla="*/ 265371 h 2176058"/>
                <a:gd name="connsiteX1" fmla="*/ 3676013 w 5593524"/>
                <a:gd name="connsiteY1" fmla="*/ 210780 h 2176058"/>
                <a:gd name="connsiteX2" fmla="*/ 3566831 w 5593524"/>
                <a:gd name="connsiteY2" fmla="*/ 1288953 h 2176058"/>
                <a:gd name="connsiteX3" fmla="*/ 216306 w 5593524"/>
                <a:gd name="connsiteY3" fmla="*/ 1527789 h 2176058"/>
                <a:gd name="connsiteX4" fmla="*/ 373255 w 5593524"/>
                <a:gd name="connsiteY4" fmla="*/ 2176058 h 2176058"/>
                <a:gd name="connsiteX0" fmla="*/ 5593524 w 5593524"/>
                <a:gd name="connsiteY0" fmla="*/ 319525 h 2230212"/>
                <a:gd name="connsiteX1" fmla="*/ 3676013 w 5593524"/>
                <a:gd name="connsiteY1" fmla="*/ 264934 h 2230212"/>
                <a:gd name="connsiteX2" fmla="*/ 3566831 w 5593524"/>
                <a:gd name="connsiteY2" fmla="*/ 1343107 h 2230212"/>
                <a:gd name="connsiteX3" fmla="*/ 216306 w 5593524"/>
                <a:gd name="connsiteY3" fmla="*/ 1581943 h 2230212"/>
                <a:gd name="connsiteX4" fmla="*/ 373255 w 5593524"/>
                <a:gd name="connsiteY4" fmla="*/ 2230212 h 2230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93524" h="2230212">
                  <a:moveTo>
                    <a:pt x="5593524" y="319525"/>
                  </a:moveTo>
                  <a:cubicBezTo>
                    <a:pt x="4156528" y="-111517"/>
                    <a:pt x="3850022" y="-83085"/>
                    <a:pt x="3676013" y="264934"/>
                  </a:cubicBezTo>
                  <a:cubicBezTo>
                    <a:pt x="3502004" y="612953"/>
                    <a:pt x="4143449" y="1123606"/>
                    <a:pt x="3566831" y="1343107"/>
                  </a:cubicBezTo>
                  <a:cubicBezTo>
                    <a:pt x="2990213" y="1562608"/>
                    <a:pt x="748569" y="1434092"/>
                    <a:pt x="216306" y="1581943"/>
                  </a:cubicBezTo>
                  <a:cubicBezTo>
                    <a:pt x="-315957" y="1729794"/>
                    <a:pt x="291369" y="2160836"/>
                    <a:pt x="373255" y="2230212"/>
                  </a:cubicBezTo>
                </a:path>
              </a:pathLst>
            </a:custGeom>
            <a:noFill/>
            <a:ln>
              <a:solidFill>
                <a:srgbClr val="E2CB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Triangle 13">
              <a:extLst>
                <a:ext uri="{FF2B5EF4-FFF2-40B4-BE49-F238E27FC236}">
                  <a16:creationId xmlns:a16="http://schemas.microsoft.com/office/drawing/2014/main" id="{4F6501A7-2EA6-AC4D-AD42-E042BD29ADD8}"/>
                </a:ext>
              </a:extLst>
            </p:cNvPr>
            <p:cNvSpPr/>
            <p:nvPr/>
          </p:nvSpPr>
          <p:spPr>
            <a:xfrm rot="17079523">
              <a:off x="6109411" y="1247172"/>
              <a:ext cx="66200" cy="1103920"/>
            </a:xfrm>
            <a:prstGeom prst="triangle">
              <a:avLst>
                <a:gd name="adj" fmla="val 45108"/>
              </a:avLst>
            </a:prstGeom>
            <a:solidFill>
              <a:srgbClr val="E2CB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D055FB0-7320-D34B-9E79-01B45543F544}"/>
                </a:ext>
              </a:extLst>
            </p:cNvPr>
            <p:cNvSpPr txBox="1"/>
            <p:nvPr/>
          </p:nvSpPr>
          <p:spPr>
            <a:xfrm>
              <a:off x="6943724" y="2962849"/>
              <a:ext cx="217701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ZA" sz="800" dirty="0"/>
                <a:t>Credit: Maria </a:t>
              </a:r>
              <a:r>
                <a:rPr lang="en-ZA" sz="800" dirty="0" err="1"/>
                <a:t>Konstantaki</a:t>
              </a:r>
              <a:r>
                <a:rPr lang="en-ZA" sz="800" dirty="0"/>
                <a:t>, Foundation of Research and Technology - Hellas)</a:t>
              </a:r>
              <a:endParaRPr lang="en-GB" sz="800" dirty="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AB84F262-2399-6849-9E70-671139055C3A}"/>
              </a:ext>
            </a:extLst>
          </p:cNvPr>
          <p:cNvGrpSpPr/>
          <p:nvPr/>
        </p:nvGrpSpPr>
        <p:grpSpPr>
          <a:xfrm>
            <a:off x="126304" y="623962"/>
            <a:ext cx="2847084" cy="1541928"/>
            <a:chOff x="126304" y="623962"/>
            <a:chExt cx="2847084" cy="1541928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EA404308-0552-4A48-9FD6-36C08D635B6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6304" y="623962"/>
              <a:ext cx="2836754" cy="1541928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EE673F8-2F27-E648-8752-4156D6BA6627}"/>
                </a:ext>
              </a:extLst>
            </p:cNvPr>
            <p:cNvSpPr/>
            <p:nvPr/>
          </p:nvSpPr>
          <p:spPr>
            <a:xfrm>
              <a:off x="2282400" y="1461986"/>
              <a:ext cx="690988" cy="7039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025" name="Picture 1" descr="page2image62296960">
            <a:extLst>
              <a:ext uri="{FF2B5EF4-FFF2-40B4-BE49-F238E27FC236}">
                <a16:creationId xmlns:a16="http://schemas.microsoft.com/office/drawing/2014/main" id="{717B8F7E-8FF1-7949-A1A2-D197C589A5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86413" y="4577086"/>
            <a:ext cx="954664" cy="604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5797DAB1-C681-1B45-854C-4B4CC6531FAE}"/>
              </a:ext>
            </a:extLst>
          </p:cNvPr>
          <p:cNvSpPr txBox="1"/>
          <p:nvPr/>
        </p:nvSpPr>
        <p:spPr>
          <a:xfrm>
            <a:off x="3272471" y="3944577"/>
            <a:ext cx="1212644" cy="52322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MPT 12 fibre feedthrough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30CF505-A357-EA45-8FBD-73B0F22AD5A0}"/>
              </a:ext>
            </a:extLst>
          </p:cNvPr>
          <p:cNvSpPr txBox="1"/>
          <p:nvPr/>
        </p:nvSpPr>
        <p:spPr>
          <a:xfrm>
            <a:off x="1963666" y="4096358"/>
            <a:ext cx="790476" cy="30777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Switch</a:t>
            </a:r>
          </a:p>
        </p:txBody>
      </p:sp>
      <p:pic>
        <p:nvPicPr>
          <p:cNvPr id="15" name="Picture 14" descr="A blue square with red and green wires&#10;&#10;Description automatically generated">
            <a:extLst>
              <a:ext uri="{FF2B5EF4-FFF2-40B4-BE49-F238E27FC236}">
                <a16:creationId xmlns:a16="http://schemas.microsoft.com/office/drawing/2014/main" id="{8B417122-0FEE-A919-4DBD-9C7EEEAE42C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58980" y="3212985"/>
            <a:ext cx="533400" cy="6223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8421A50-F2A2-E513-87AB-66062F0CF25C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234"/>
          <a:stretch/>
        </p:blipFill>
        <p:spPr>
          <a:xfrm>
            <a:off x="50446" y="3267837"/>
            <a:ext cx="1884396" cy="59687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7BA223D-AEFA-D2A6-3B31-3A30669B87B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84098" y="4335374"/>
            <a:ext cx="2026067" cy="2076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4332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587432-EF90-F54F-97C5-CBE504923A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Fibre Optic Sensors : Fibre Bragg Grating (FBG)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C76C1E-AE98-5D46-85E8-CAF3401456FB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ZA"/>
              <a:t>Oct 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E89636-CFA5-404D-A74A-608E6D26E59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Notes for Ketevi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F33650-3D68-EF47-A09D-E15C1627AEA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EA54647-6194-3744-B058-574F9C951D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700" y="792775"/>
            <a:ext cx="9144000" cy="4488683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B59D56DD-7EAF-524B-865F-4317CDE55854}"/>
              </a:ext>
            </a:extLst>
          </p:cNvPr>
          <p:cNvGrpSpPr/>
          <p:nvPr/>
        </p:nvGrpSpPr>
        <p:grpSpPr>
          <a:xfrm>
            <a:off x="4825093" y="1056810"/>
            <a:ext cx="4245428" cy="512257"/>
            <a:chOff x="3452360" y="5656679"/>
            <a:chExt cx="5463040" cy="659175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57DA9E5-3464-E24B-862E-52996B8733F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52360" y="5656679"/>
              <a:ext cx="5463040" cy="632851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3E65F68-1A33-CB45-B205-AB9154B80EDB}"/>
                </a:ext>
              </a:extLst>
            </p:cNvPr>
            <p:cNvSpPr txBox="1"/>
            <p:nvPr/>
          </p:nvSpPr>
          <p:spPr>
            <a:xfrm>
              <a:off x="5373288" y="6008077"/>
              <a:ext cx="300434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solidFill>
                    <a:srgbClr val="0070C0"/>
                  </a:solidFill>
                </a:rPr>
                <a:t>From</a:t>
              </a:r>
              <a:r>
                <a:rPr lang="en-GB" sz="1000" dirty="0"/>
                <a:t> </a:t>
              </a:r>
              <a:r>
                <a:rPr lang="en-GB" sz="1000" dirty="0">
                  <a:hlinkClick r:id="rId4"/>
                </a:rPr>
                <a:t>https://indico.cern.ch/event/837593/</a:t>
              </a:r>
              <a:r>
                <a:rPr lang="en-GB" dirty="0"/>
                <a:t>	 </a:t>
              </a:r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3754231B-5CEC-7D4D-A030-8332E969A99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0090" y="4563835"/>
            <a:ext cx="2392275" cy="184721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891A41C-9D93-274F-A51A-1F684D79A87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25031" y="5281458"/>
            <a:ext cx="3661068" cy="1014457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883633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587432-EF90-F54F-97C5-CBE504923A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Fibre Optic Sensors : Long Period Grating (LPG)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C76C1E-AE98-5D46-85E8-CAF3401456FB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ZA"/>
              <a:t>Oct 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E89636-CFA5-404D-A74A-608E6D26E59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Notes for Ketevi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F33650-3D68-EF47-A09D-E15C1627AEA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987071A-AF51-E244-88FD-5394F3E896A5}"/>
              </a:ext>
            </a:extLst>
          </p:cNvPr>
          <p:cNvSpPr/>
          <p:nvPr/>
        </p:nvSpPr>
        <p:spPr>
          <a:xfrm>
            <a:off x="381181" y="6046163"/>
            <a:ext cx="1887357" cy="27026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3848391-ED03-E046-B543-16513EA0005C}"/>
              </a:ext>
            </a:extLst>
          </p:cNvPr>
          <p:cNvSpPr txBox="1"/>
          <p:nvPr/>
        </p:nvSpPr>
        <p:spPr>
          <a:xfrm>
            <a:off x="646396" y="6048679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/>
              <a:t>TiO</a:t>
            </a:r>
            <a:r>
              <a:rPr lang="en-GB" sz="1200" b="1" baseline="-25000" dirty="0"/>
              <a:t>2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EF85C33-3C32-5147-9A71-880701FBE734}"/>
              </a:ext>
            </a:extLst>
          </p:cNvPr>
          <p:cNvSpPr txBox="1"/>
          <p:nvPr/>
        </p:nvSpPr>
        <p:spPr>
          <a:xfrm>
            <a:off x="2449100" y="5896473"/>
            <a:ext cx="61141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functional coating </a:t>
            </a:r>
            <a:r>
              <a:rPr lang="en-GB" dirty="0"/>
              <a:t>: </a:t>
            </a:r>
            <a:r>
              <a:rPr lang="en-GB" dirty="0" err="1"/>
              <a:t>nano</a:t>
            </a:r>
            <a:r>
              <a:rPr lang="en-GB" dirty="0"/>
              <a:t>-crystalline layer of TiO</a:t>
            </a:r>
            <a:r>
              <a:rPr lang="en-GB" baseline="-25000" dirty="0"/>
              <a:t>2</a:t>
            </a:r>
            <a:r>
              <a:rPr lang="en-GB" dirty="0"/>
              <a:t> - absorbs H</a:t>
            </a:r>
            <a:r>
              <a:rPr lang="en-GB" baseline="-25000" dirty="0"/>
              <a:t>2</a:t>
            </a:r>
            <a:r>
              <a:rPr lang="en-GB" dirty="0"/>
              <a:t>O reversibly</a:t>
            </a:r>
          </a:p>
          <a:p>
            <a:r>
              <a:rPr lang="en-GB" dirty="0"/>
              <a:t>Leads to both change in </a:t>
            </a:r>
            <a:r>
              <a:rPr lang="en-GB" dirty="0">
                <a:solidFill>
                  <a:srgbClr val="FF0000"/>
                </a:solidFill>
                <a:latin typeface="Symbol" pitchFamily="2" charset="2"/>
              </a:rPr>
              <a:t>L</a:t>
            </a:r>
            <a:r>
              <a:rPr lang="en-GB" dirty="0"/>
              <a:t> and also </a:t>
            </a:r>
            <a:r>
              <a:rPr lang="en-GB" dirty="0" err="1">
                <a:solidFill>
                  <a:srgbClr val="FF0000"/>
                </a:solidFill>
              </a:rPr>
              <a:t>n</a:t>
            </a:r>
            <a:r>
              <a:rPr lang="en-GB" baseline="30000" dirty="0" err="1">
                <a:solidFill>
                  <a:srgbClr val="FF0000"/>
                </a:solidFill>
              </a:rPr>
              <a:t>i</a:t>
            </a:r>
            <a:r>
              <a:rPr lang="en-GB" baseline="-25000" dirty="0" err="1">
                <a:solidFill>
                  <a:srgbClr val="FF0000"/>
                </a:solidFill>
              </a:rPr>
              <a:t>eff,cl</a:t>
            </a:r>
            <a:endParaRPr lang="en-GB" baseline="-25000" dirty="0">
              <a:solidFill>
                <a:srgbClr val="FF0000"/>
              </a:solidFill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4B725758-D1E0-294B-9828-02176C4CED28}"/>
              </a:ext>
            </a:extLst>
          </p:cNvPr>
          <p:cNvGrpSpPr/>
          <p:nvPr/>
        </p:nvGrpSpPr>
        <p:grpSpPr>
          <a:xfrm>
            <a:off x="-1" y="667181"/>
            <a:ext cx="9139510" cy="5077010"/>
            <a:chOff x="4490" y="939116"/>
            <a:chExt cx="9139510" cy="5077010"/>
          </a:xfrm>
        </p:grpSpPr>
        <p:pic>
          <p:nvPicPr>
            <p:cNvPr id="6" name="Picture 5" descr="Screen Shot 2018-09-27 at 10.16.43 AM.png">
              <a:extLst>
                <a:ext uri="{FF2B5EF4-FFF2-40B4-BE49-F238E27FC236}">
                  <a16:creationId xmlns:a16="http://schemas.microsoft.com/office/drawing/2014/main" id="{E10180ED-1080-4648-BA66-413B8DAA839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90" y="939116"/>
              <a:ext cx="9139510" cy="5053470"/>
            </a:xfrm>
            <a:prstGeom prst="rect">
              <a:avLst/>
            </a:prstGeom>
          </p:spPr>
        </p:pic>
        <p:sp>
          <p:nvSpPr>
            <p:cNvPr id="17" name="Cloud 16">
              <a:extLst>
                <a:ext uri="{FF2B5EF4-FFF2-40B4-BE49-F238E27FC236}">
                  <a16:creationId xmlns:a16="http://schemas.microsoft.com/office/drawing/2014/main" id="{F887F02E-133C-2C4F-99A1-B8D5648D8159}"/>
                </a:ext>
              </a:extLst>
            </p:cNvPr>
            <p:cNvSpPr/>
            <p:nvPr/>
          </p:nvSpPr>
          <p:spPr>
            <a:xfrm>
              <a:off x="5222047" y="1721369"/>
              <a:ext cx="2080152" cy="482887"/>
            </a:xfrm>
            <a:prstGeom prst="cloud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8443528-0D57-F145-AF4B-94BCA49E2C13}"/>
                </a:ext>
              </a:extLst>
            </p:cNvPr>
            <p:cNvSpPr/>
            <p:nvPr/>
          </p:nvSpPr>
          <p:spPr>
            <a:xfrm>
              <a:off x="5346761" y="1947874"/>
              <a:ext cx="1887357" cy="270266"/>
            </a:xfrm>
            <a:prstGeom prst="rect">
              <a:avLst/>
            </a:prstGeom>
            <a:blipFill>
              <a:blip r:embed="rId2"/>
              <a:tile tx="0" ty="0" sx="100000" sy="100000" flip="none" algn="tl"/>
            </a:blip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Cloud 17">
              <a:extLst>
                <a:ext uri="{FF2B5EF4-FFF2-40B4-BE49-F238E27FC236}">
                  <a16:creationId xmlns:a16="http://schemas.microsoft.com/office/drawing/2014/main" id="{1DF878D8-D779-8B45-8C5A-F81CD7104D70}"/>
                </a:ext>
              </a:extLst>
            </p:cNvPr>
            <p:cNvSpPr/>
            <p:nvPr/>
          </p:nvSpPr>
          <p:spPr>
            <a:xfrm>
              <a:off x="5250363" y="2892374"/>
              <a:ext cx="2080152" cy="409868"/>
            </a:xfrm>
            <a:prstGeom prst="cloud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D761A9A-4ED1-534A-B482-DF51F664C7AF}"/>
                </a:ext>
              </a:extLst>
            </p:cNvPr>
            <p:cNvSpPr/>
            <p:nvPr/>
          </p:nvSpPr>
          <p:spPr>
            <a:xfrm>
              <a:off x="5346762" y="2863551"/>
              <a:ext cx="1887357" cy="270266"/>
            </a:xfrm>
            <a:prstGeom prst="rect">
              <a:avLst/>
            </a:prstGeom>
            <a:blipFill>
              <a:blip r:embed="rId2"/>
              <a:tile tx="0" ty="0" sx="100000" sy="100000" flip="none" algn="tl"/>
            </a:blip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B24B924-2425-874A-B049-C3A0533320BD}"/>
                </a:ext>
              </a:extLst>
            </p:cNvPr>
            <p:cNvCxnSpPr>
              <a:cxnSpLocks/>
            </p:cNvCxnSpPr>
            <p:nvPr/>
          </p:nvCxnSpPr>
          <p:spPr>
            <a:xfrm>
              <a:off x="6777827" y="1989145"/>
              <a:ext cx="48423" cy="228995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FC7297-86DF-744E-9A4E-5A041ADDFCE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77827" y="2859217"/>
              <a:ext cx="51599" cy="24401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7560891-57C3-504B-8E50-6F5C5920380C}"/>
                </a:ext>
              </a:extLst>
            </p:cNvPr>
            <p:cNvSpPr txBox="1"/>
            <p:nvPr/>
          </p:nvSpPr>
          <p:spPr>
            <a:xfrm>
              <a:off x="5672747" y="1944507"/>
              <a:ext cx="5004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/>
                <a:t>TiO</a:t>
              </a:r>
              <a:r>
                <a:rPr lang="en-GB" sz="1200" b="1" baseline="-25000" dirty="0"/>
                <a:t>2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CBA5714-E7E6-3A47-B8DA-3266D7A8D4B2}"/>
                </a:ext>
              </a:extLst>
            </p:cNvPr>
            <p:cNvSpPr txBox="1"/>
            <p:nvPr/>
          </p:nvSpPr>
          <p:spPr>
            <a:xfrm>
              <a:off x="6060289" y="1681556"/>
              <a:ext cx="11079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/>
                <a:t>environment</a:t>
              </a:r>
              <a:endParaRPr lang="en-GB" sz="1200" b="1" baseline="-25000" dirty="0"/>
            </a:p>
          </p:txBody>
        </p: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CBA596A5-0E67-0A46-9599-4617D4F3A52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868487" y="3350731"/>
              <a:ext cx="1993967" cy="1570719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F10C061-6E90-CF41-B155-13431C0BCF7D}"/>
                </a:ext>
              </a:extLst>
            </p:cNvPr>
            <p:cNvSpPr txBox="1"/>
            <p:nvPr/>
          </p:nvSpPr>
          <p:spPr>
            <a:xfrm>
              <a:off x="7044498" y="5492906"/>
              <a:ext cx="1402809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altLang="en-US" dirty="0"/>
                <a:t>from G. </a:t>
              </a:r>
              <a:r>
                <a:rPr lang="en-GB" altLang="en-US" dirty="0" err="1"/>
                <a:t>Berruti</a:t>
              </a:r>
              <a:r>
                <a:rPr lang="en-GB" altLang="en-US" dirty="0"/>
                <a:t> and A. Cusano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A5D363B-34F6-7640-BEDD-E78647BA86AB}"/>
                </a:ext>
              </a:extLst>
            </p:cNvPr>
            <p:cNvSpPr txBox="1"/>
            <p:nvPr/>
          </p:nvSpPr>
          <p:spPr>
            <a:xfrm>
              <a:off x="7501218" y="1567480"/>
              <a:ext cx="157767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functional coating</a:t>
              </a: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B4488D3B-2834-9349-9604-ADA2AF8AF343}"/>
                </a:ext>
              </a:extLst>
            </p:cNvPr>
            <p:cNvCxnSpPr/>
            <p:nvPr/>
          </p:nvCxnSpPr>
          <p:spPr>
            <a:xfrm flipH="1">
              <a:off x="6939185" y="1817069"/>
              <a:ext cx="923269" cy="265937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3" name="Picture 22" descr="U Sannio logo.gif">
            <a:extLst>
              <a:ext uri="{FF2B5EF4-FFF2-40B4-BE49-F238E27FC236}">
                <a16:creationId xmlns:a16="http://schemas.microsoft.com/office/drawing/2014/main" id="{FDE1D776-C2FB-2245-A7F8-FAA96F13A6A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2557" y="5114040"/>
            <a:ext cx="1145151" cy="826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485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2768da9cff9_0_12"/>
          <p:cNvSpPr txBox="1">
            <a:spLocks noGrp="1"/>
          </p:cNvSpPr>
          <p:nvPr>
            <p:ph type="title"/>
          </p:nvPr>
        </p:nvSpPr>
        <p:spPr>
          <a:xfrm>
            <a:off x="-1" y="107950"/>
            <a:ext cx="8070600" cy="423900"/>
          </a:xfrm>
          <a:prstGeom prst="rect">
            <a:avLst/>
          </a:prstGeom>
          <a:gradFill>
            <a:gsLst>
              <a:gs pos="0">
                <a:srgbClr val="FF6600"/>
              </a:gs>
              <a:gs pos="50000">
                <a:srgbClr val="FF6600"/>
              </a:gs>
              <a:gs pos="100000">
                <a:srgbClr val="FFFFFF">
                  <a:alpha val="74117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i="0" dirty="0"/>
              <a:t>FOS Package and Sacrificial Sensors - overview</a:t>
            </a:r>
            <a:endParaRPr dirty="0"/>
          </a:p>
        </p:txBody>
      </p:sp>
      <p:sp>
        <p:nvSpPr>
          <p:cNvPr id="119" name="Google Shape;119;g2768da9cff9_0_12"/>
          <p:cNvSpPr txBox="1">
            <a:spLocks noGrp="1"/>
          </p:cNvSpPr>
          <p:nvPr>
            <p:ph type="sldNum" idx="12"/>
          </p:nvPr>
        </p:nvSpPr>
        <p:spPr>
          <a:xfrm>
            <a:off x="8686800" y="6488113"/>
            <a:ext cx="457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Calibri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  <p:sp>
        <p:nvSpPr>
          <p:cNvPr id="121" name="Google Shape;121;g2768da9cff9_0_12"/>
          <p:cNvSpPr txBox="1">
            <a:spLocks noGrp="1"/>
          </p:cNvSpPr>
          <p:nvPr>
            <p:ph type="dt" idx="10"/>
          </p:nvPr>
        </p:nvSpPr>
        <p:spPr>
          <a:xfrm>
            <a:off x="12700" y="6492875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Arial"/>
              <a:buNone/>
            </a:pPr>
            <a:r>
              <a:rPr lang="en-ZA"/>
              <a:t>Oct 2023</a:t>
            </a:r>
            <a:endParaRPr/>
          </a:p>
        </p:txBody>
      </p:sp>
      <p:pic>
        <p:nvPicPr>
          <p:cNvPr id="19" name="Picture 18" descr="A diagram of a heat exchanger&#10;&#10;Description automatically generated">
            <a:extLst>
              <a:ext uri="{FF2B5EF4-FFF2-40B4-BE49-F238E27FC236}">
                <a16:creationId xmlns:a16="http://schemas.microsoft.com/office/drawing/2014/main" id="{BBA75266-9BC5-BF6A-13F9-A964F7B598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27" y="540668"/>
            <a:ext cx="6120355" cy="2796874"/>
          </a:xfrm>
          <a:prstGeom prst="rect">
            <a:avLst/>
          </a:prstGeom>
        </p:spPr>
      </p:pic>
      <p:pic>
        <p:nvPicPr>
          <p:cNvPr id="20" name="Google Shape;727;p30">
            <a:extLst>
              <a:ext uri="{FF2B5EF4-FFF2-40B4-BE49-F238E27FC236}">
                <a16:creationId xmlns:a16="http://schemas.microsoft.com/office/drawing/2014/main" id="{38B71CD2-3708-704D-D7EB-32D0456980DD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08243" y="1179697"/>
            <a:ext cx="2813830" cy="178168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726;p30">
            <a:extLst>
              <a:ext uri="{FF2B5EF4-FFF2-40B4-BE49-F238E27FC236}">
                <a16:creationId xmlns:a16="http://schemas.microsoft.com/office/drawing/2014/main" id="{95FAA720-E5F1-3E18-3129-B845ACFBAD38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l="19214" t="27926" r="64149" b="25575"/>
          <a:stretch/>
        </p:blipFill>
        <p:spPr>
          <a:xfrm rot="16200000">
            <a:off x="6957590" y="993577"/>
            <a:ext cx="699289" cy="1341482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F47DBC54-A154-51E1-8976-BAF09476DFFB}"/>
              </a:ext>
            </a:extLst>
          </p:cNvPr>
          <p:cNvSpPr/>
          <p:nvPr/>
        </p:nvSpPr>
        <p:spPr>
          <a:xfrm>
            <a:off x="195943" y="694493"/>
            <a:ext cx="5987654" cy="268900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Google Shape;458;p16">
            <a:extLst>
              <a:ext uri="{FF2B5EF4-FFF2-40B4-BE49-F238E27FC236}">
                <a16:creationId xmlns:a16="http://schemas.microsoft.com/office/drawing/2014/main" id="{06DBA394-1466-6F29-4E1C-2A8987D7CC58}"/>
              </a:ext>
            </a:extLst>
          </p:cNvPr>
          <p:cNvSpPr txBox="1"/>
          <p:nvPr/>
        </p:nvSpPr>
        <p:spPr>
          <a:xfrm>
            <a:off x="544212" y="5453591"/>
            <a:ext cx="2840369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dirty="0"/>
              <a:t>5</a:t>
            </a:r>
            <a:r>
              <a:rPr lang="en-US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wire Sacrificial Sensors (58)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E768AB9-5F17-861A-6CB7-BC818DF500EE}"/>
              </a:ext>
            </a:extLst>
          </p:cNvPr>
          <p:cNvGrpSpPr/>
          <p:nvPr/>
        </p:nvGrpSpPr>
        <p:grpSpPr>
          <a:xfrm>
            <a:off x="626960" y="5382334"/>
            <a:ext cx="6009533" cy="1448097"/>
            <a:chOff x="2529267" y="3465005"/>
            <a:chExt cx="6009533" cy="1448097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25537444-3399-F1E3-B69A-3B32CE5D21D5}"/>
                </a:ext>
              </a:extLst>
            </p:cNvPr>
            <p:cNvSpPr/>
            <p:nvPr/>
          </p:nvSpPr>
          <p:spPr>
            <a:xfrm>
              <a:off x="6332956" y="3745256"/>
              <a:ext cx="1342244" cy="632607"/>
            </a:xfrm>
            <a:prstGeom prst="cube">
              <a:avLst>
                <a:gd name="adj" fmla="val 77000"/>
              </a:avLst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5" name="Picture 24" descr="A white object with black background&#10;&#10;Description automatically generated">
              <a:extLst>
                <a:ext uri="{FF2B5EF4-FFF2-40B4-BE49-F238E27FC236}">
                  <a16:creationId xmlns:a16="http://schemas.microsoft.com/office/drawing/2014/main" id="{60123077-3544-9739-586F-688D8830543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811600" y="3772516"/>
              <a:ext cx="1727200" cy="317500"/>
            </a:xfrm>
            <a:prstGeom prst="rect">
              <a:avLst/>
            </a:prstGeom>
          </p:spPr>
        </p:pic>
        <p:grpSp>
          <p:nvGrpSpPr>
            <p:cNvPr id="26" name="Google Shape;434;p16">
              <a:extLst>
                <a:ext uri="{FF2B5EF4-FFF2-40B4-BE49-F238E27FC236}">
                  <a16:creationId xmlns:a16="http://schemas.microsoft.com/office/drawing/2014/main" id="{C611F189-0F21-2626-D170-46986FBA1E6F}"/>
                </a:ext>
              </a:extLst>
            </p:cNvPr>
            <p:cNvGrpSpPr/>
            <p:nvPr/>
          </p:nvGrpSpPr>
          <p:grpSpPr>
            <a:xfrm>
              <a:off x="2529267" y="3892021"/>
              <a:ext cx="4322812" cy="168099"/>
              <a:chOff x="3635090" y="5030643"/>
              <a:chExt cx="2544144" cy="176693"/>
            </a:xfrm>
          </p:grpSpPr>
          <p:cxnSp>
            <p:nvCxnSpPr>
              <p:cNvPr id="29" name="Google Shape;435;p16">
                <a:extLst>
                  <a:ext uri="{FF2B5EF4-FFF2-40B4-BE49-F238E27FC236}">
                    <a16:creationId xmlns:a16="http://schemas.microsoft.com/office/drawing/2014/main" id="{E91788E6-BAD5-B341-533D-0632DC90DE01}"/>
                  </a:ext>
                </a:extLst>
              </p:cNvPr>
              <p:cNvCxnSpPr/>
              <p:nvPr/>
            </p:nvCxnSpPr>
            <p:spPr>
              <a:xfrm>
                <a:off x="3640205" y="5071349"/>
                <a:ext cx="2530866" cy="0"/>
              </a:xfrm>
              <a:prstGeom prst="straightConnector1">
                <a:avLst/>
              </a:prstGeom>
              <a:noFill/>
              <a:ln w="12700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0" name="Google Shape;436;p16">
                <a:extLst>
                  <a:ext uri="{FF2B5EF4-FFF2-40B4-BE49-F238E27FC236}">
                    <a16:creationId xmlns:a16="http://schemas.microsoft.com/office/drawing/2014/main" id="{E6971AD6-F73D-4C8B-880B-13C0CAC98F72}"/>
                  </a:ext>
                </a:extLst>
              </p:cNvPr>
              <p:cNvCxnSpPr/>
              <p:nvPr/>
            </p:nvCxnSpPr>
            <p:spPr>
              <a:xfrm>
                <a:off x="3642926" y="5116678"/>
                <a:ext cx="2530866" cy="0"/>
              </a:xfrm>
              <a:prstGeom prst="straightConnector1">
                <a:avLst/>
              </a:prstGeom>
              <a:noFill/>
              <a:ln w="12700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1" name="Google Shape;437;p16">
                <a:extLst>
                  <a:ext uri="{FF2B5EF4-FFF2-40B4-BE49-F238E27FC236}">
                    <a16:creationId xmlns:a16="http://schemas.microsoft.com/office/drawing/2014/main" id="{8787BEFA-1584-79D0-CCC7-88A4083871D3}"/>
                  </a:ext>
                </a:extLst>
              </p:cNvPr>
              <p:cNvCxnSpPr/>
              <p:nvPr/>
            </p:nvCxnSpPr>
            <p:spPr>
              <a:xfrm>
                <a:off x="3645647" y="5162007"/>
                <a:ext cx="2530866" cy="0"/>
              </a:xfrm>
              <a:prstGeom prst="straightConnector1">
                <a:avLst/>
              </a:prstGeom>
              <a:noFill/>
              <a:ln w="12700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2" name="Google Shape;438;p16">
                <a:extLst>
                  <a:ext uri="{FF2B5EF4-FFF2-40B4-BE49-F238E27FC236}">
                    <a16:creationId xmlns:a16="http://schemas.microsoft.com/office/drawing/2014/main" id="{7D8DBB9E-7F35-64E9-B392-BF14A4D21AF3}"/>
                  </a:ext>
                </a:extLst>
              </p:cNvPr>
              <p:cNvCxnSpPr/>
              <p:nvPr/>
            </p:nvCxnSpPr>
            <p:spPr>
              <a:xfrm>
                <a:off x="3648368" y="5207336"/>
                <a:ext cx="2530866" cy="0"/>
              </a:xfrm>
              <a:prstGeom prst="straightConnector1">
                <a:avLst/>
              </a:prstGeom>
              <a:noFill/>
              <a:ln w="12700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3" name="Google Shape;439;p16">
                <a:extLst>
                  <a:ext uri="{FF2B5EF4-FFF2-40B4-BE49-F238E27FC236}">
                    <a16:creationId xmlns:a16="http://schemas.microsoft.com/office/drawing/2014/main" id="{E0C8C339-4E47-F067-1C08-70B0463FB0EE}"/>
                  </a:ext>
                </a:extLst>
              </p:cNvPr>
              <p:cNvCxnSpPr/>
              <p:nvPr/>
            </p:nvCxnSpPr>
            <p:spPr>
              <a:xfrm>
                <a:off x="3635090" y="5030643"/>
                <a:ext cx="2530866" cy="0"/>
              </a:xfrm>
              <a:prstGeom prst="straightConnector1">
                <a:avLst/>
              </a:prstGeom>
              <a:noFill/>
              <a:ln w="12700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pic>
          <p:nvPicPr>
            <p:cNvPr id="27" name="Picture 26" descr="A white object with a black background&#10;&#10;Description automatically generated">
              <a:extLst>
                <a:ext uri="{FF2B5EF4-FFF2-40B4-BE49-F238E27FC236}">
                  <a16:creationId xmlns:a16="http://schemas.microsoft.com/office/drawing/2014/main" id="{F4FA0749-58C5-5C32-AF86-3F5A4DA67CC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051887" y="3465005"/>
              <a:ext cx="1403964" cy="1448097"/>
            </a:xfrm>
            <a:prstGeom prst="rect">
              <a:avLst/>
            </a:prstGeom>
          </p:spPr>
        </p:pic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9F888E46-249D-1DC9-6A0F-263C9D7B7D37}"/>
                </a:ext>
              </a:extLst>
            </p:cNvPr>
            <p:cNvSpPr/>
            <p:nvPr/>
          </p:nvSpPr>
          <p:spPr>
            <a:xfrm>
              <a:off x="6335036" y="3591456"/>
              <a:ext cx="1326692" cy="632607"/>
            </a:xfrm>
            <a:prstGeom prst="cube">
              <a:avLst>
                <a:gd name="adj" fmla="val 77000"/>
              </a:avLst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9D5630D-CD93-A440-F5CE-8BC5FDD726FC}"/>
              </a:ext>
            </a:extLst>
          </p:cNvPr>
          <p:cNvGrpSpPr/>
          <p:nvPr/>
        </p:nvGrpSpPr>
        <p:grpSpPr>
          <a:xfrm>
            <a:off x="258245" y="4106448"/>
            <a:ext cx="8344807" cy="1073158"/>
            <a:chOff x="354395" y="4804385"/>
            <a:chExt cx="8344807" cy="1073158"/>
          </a:xfrm>
        </p:grpSpPr>
        <p:pic>
          <p:nvPicPr>
            <p:cNvPr id="2" name="Google Shape;441;p16" descr="A picture containing rectangle&#10;&#10;Description automatically generated">
              <a:extLst>
                <a:ext uri="{FF2B5EF4-FFF2-40B4-BE49-F238E27FC236}">
                  <a16:creationId xmlns:a16="http://schemas.microsoft.com/office/drawing/2014/main" id="{9E894956-5780-0951-AFAA-83031AF5D496}"/>
                </a:ext>
              </a:extLst>
            </p:cNvPr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3195867" y="5041527"/>
              <a:ext cx="3048415" cy="79134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" name="Google Shape;442;p16">
              <a:extLst>
                <a:ext uri="{FF2B5EF4-FFF2-40B4-BE49-F238E27FC236}">
                  <a16:creationId xmlns:a16="http://schemas.microsoft.com/office/drawing/2014/main" id="{22614EE3-2F5E-2591-EC38-DCA8D7EDE05F}"/>
                </a:ext>
              </a:extLst>
            </p:cNvPr>
            <p:cNvSpPr txBox="1"/>
            <p:nvPr/>
          </p:nvSpPr>
          <p:spPr>
            <a:xfrm>
              <a:off x="4378522" y="5089275"/>
              <a:ext cx="748923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US" sz="1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LPG (H)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" name="Google Shape;443;p16">
              <a:extLst>
                <a:ext uri="{FF2B5EF4-FFF2-40B4-BE49-F238E27FC236}">
                  <a16:creationId xmlns:a16="http://schemas.microsoft.com/office/drawing/2014/main" id="{36B46796-F9C2-BB82-A840-778625DB024A}"/>
                </a:ext>
              </a:extLst>
            </p:cNvPr>
            <p:cNvSpPr txBox="1"/>
            <p:nvPr/>
          </p:nvSpPr>
          <p:spPr>
            <a:xfrm>
              <a:off x="4771026" y="5516295"/>
              <a:ext cx="742511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US" sz="1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FBG (T)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" name="Google Shape;444;p16">
              <a:extLst>
                <a:ext uri="{FF2B5EF4-FFF2-40B4-BE49-F238E27FC236}">
                  <a16:creationId xmlns:a16="http://schemas.microsoft.com/office/drawing/2014/main" id="{EAAA2ED3-8283-436E-B9DA-A923BEAE75DB}"/>
                </a:ext>
              </a:extLst>
            </p:cNvPr>
            <p:cNvSpPr txBox="1"/>
            <p:nvPr/>
          </p:nvSpPr>
          <p:spPr>
            <a:xfrm>
              <a:off x="6367416" y="4804385"/>
              <a:ext cx="998991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-US" sz="1100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Length 30cm</a:t>
              </a: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" name="Google Shape;445;p16">
              <a:extLst>
                <a:ext uri="{FF2B5EF4-FFF2-40B4-BE49-F238E27FC236}">
                  <a16:creationId xmlns:a16="http://schemas.microsoft.com/office/drawing/2014/main" id="{FDFA485E-C08A-AF5C-F842-F8970413A40B}"/>
                </a:ext>
              </a:extLst>
            </p:cNvPr>
            <p:cNvSpPr/>
            <p:nvPr/>
          </p:nvSpPr>
          <p:spPr>
            <a:xfrm>
              <a:off x="6134698" y="4986355"/>
              <a:ext cx="1770904" cy="353481"/>
            </a:xfrm>
            <a:custGeom>
              <a:avLst/>
              <a:gdLst/>
              <a:ahLst/>
              <a:cxnLst/>
              <a:rect l="l" t="t" r="r" b="b"/>
              <a:pathLst>
                <a:path w="1159748" h="353481" extrusionOk="0">
                  <a:moveTo>
                    <a:pt x="0" y="353461"/>
                  </a:moveTo>
                  <a:cubicBezTo>
                    <a:pt x="414007" y="354544"/>
                    <a:pt x="431516" y="313006"/>
                    <a:pt x="524067" y="223100"/>
                  </a:cubicBezTo>
                  <a:cubicBezTo>
                    <a:pt x="616618" y="133194"/>
                    <a:pt x="677572" y="21122"/>
                    <a:pt x="1159748" y="0"/>
                  </a:cubicBezTo>
                </a:path>
              </a:pathLst>
            </a:custGeom>
            <a:noFill/>
            <a:ln w="57150" cap="flat" cmpd="sng">
              <a:solidFill>
                <a:srgbClr val="FFF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" name="Google Shape;446;p16">
              <a:extLst>
                <a:ext uri="{FF2B5EF4-FFF2-40B4-BE49-F238E27FC236}">
                  <a16:creationId xmlns:a16="http://schemas.microsoft.com/office/drawing/2014/main" id="{75F68708-5151-3CAA-05C3-A2AC31C8596B}"/>
                </a:ext>
              </a:extLst>
            </p:cNvPr>
            <p:cNvSpPr/>
            <p:nvPr/>
          </p:nvSpPr>
          <p:spPr>
            <a:xfrm rot="10800000" flipH="1">
              <a:off x="6131930" y="5524062"/>
              <a:ext cx="1770904" cy="353481"/>
            </a:xfrm>
            <a:custGeom>
              <a:avLst/>
              <a:gdLst/>
              <a:ahLst/>
              <a:cxnLst/>
              <a:rect l="l" t="t" r="r" b="b"/>
              <a:pathLst>
                <a:path w="1159748" h="353481" extrusionOk="0">
                  <a:moveTo>
                    <a:pt x="0" y="353461"/>
                  </a:moveTo>
                  <a:cubicBezTo>
                    <a:pt x="414007" y="354544"/>
                    <a:pt x="431516" y="313006"/>
                    <a:pt x="524067" y="223100"/>
                  </a:cubicBezTo>
                  <a:cubicBezTo>
                    <a:pt x="616618" y="133194"/>
                    <a:pt x="677572" y="21122"/>
                    <a:pt x="1159748" y="0"/>
                  </a:cubicBezTo>
                </a:path>
              </a:pathLst>
            </a:custGeom>
            <a:noFill/>
            <a:ln w="57150" cap="flat" cmpd="sng">
              <a:solidFill>
                <a:srgbClr val="FFF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8" name="Google Shape;447;p16">
              <a:extLst>
                <a:ext uri="{FF2B5EF4-FFF2-40B4-BE49-F238E27FC236}">
                  <a16:creationId xmlns:a16="http://schemas.microsoft.com/office/drawing/2014/main" id="{AC7EAD5F-25EB-77D0-08E2-A44CCAEA8F42}"/>
                </a:ext>
              </a:extLst>
            </p:cNvPr>
            <p:cNvCxnSpPr/>
            <p:nvPr/>
          </p:nvCxnSpPr>
          <p:spPr>
            <a:xfrm>
              <a:off x="885217" y="5339836"/>
              <a:ext cx="5246713" cy="0"/>
            </a:xfrm>
            <a:prstGeom prst="straightConnector1">
              <a:avLst/>
            </a:prstGeom>
            <a:noFill/>
            <a:ln w="12700" cap="flat" cmpd="sng">
              <a:solidFill>
                <a:srgbClr val="4A7DBA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9" name="Google Shape;448;p16">
              <a:extLst>
                <a:ext uri="{FF2B5EF4-FFF2-40B4-BE49-F238E27FC236}">
                  <a16:creationId xmlns:a16="http://schemas.microsoft.com/office/drawing/2014/main" id="{99ACAE7B-C21E-FC89-70EA-5EA600E41086}"/>
                </a:ext>
              </a:extLst>
            </p:cNvPr>
            <p:cNvCxnSpPr/>
            <p:nvPr/>
          </p:nvCxnSpPr>
          <p:spPr>
            <a:xfrm>
              <a:off x="885217" y="5528318"/>
              <a:ext cx="5233207" cy="0"/>
            </a:xfrm>
            <a:prstGeom prst="straightConnector1">
              <a:avLst/>
            </a:prstGeom>
            <a:noFill/>
            <a:ln w="12700" cap="flat" cmpd="sng">
              <a:solidFill>
                <a:srgbClr val="4A7DBA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0" name="Google Shape;449;p16">
              <a:extLst>
                <a:ext uri="{FF2B5EF4-FFF2-40B4-BE49-F238E27FC236}">
                  <a16:creationId xmlns:a16="http://schemas.microsoft.com/office/drawing/2014/main" id="{8FD04270-EFD3-681D-58B8-01E517511D15}"/>
                </a:ext>
              </a:extLst>
            </p:cNvPr>
            <p:cNvCxnSpPr/>
            <p:nvPr/>
          </p:nvCxnSpPr>
          <p:spPr>
            <a:xfrm>
              <a:off x="4338022" y="5339954"/>
              <a:ext cx="741267" cy="0"/>
            </a:xfrm>
            <a:prstGeom prst="straightConnector1">
              <a:avLst/>
            </a:prstGeom>
            <a:noFill/>
            <a:ln w="127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1" name="Google Shape;450;p16">
              <a:extLst>
                <a:ext uri="{FF2B5EF4-FFF2-40B4-BE49-F238E27FC236}">
                  <a16:creationId xmlns:a16="http://schemas.microsoft.com/office/drawing/2014/main" id="{BBE70ACE-FF31-A759-9638-57810CBB15C7}"/>
                </a:ext>
              </a:extLst>
            </p:cNvPr>
            <p:cNvCxnSpPr/>
            <p:nvPr/>
          </p:nvCxnSpPr>
          <p:spPr>
            <a:xfrm>
              <a:off x="4022048" y="5530186"/>
              <a:ext cx="501012" cy="0"/>
            </a:xfrm>
            <a:prstGeom prst="straightConnector1">
              <a:avLst/>
            </a:prstGeom>
            <a:noFill/>
            <a:ln w="127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2" name="Google Shape;451;p16">
              <a:extLst>
                <a:ext uri="{FF2B5EF4-FFF2-40B4-BE49-F238E27FC236}">
                  <a16:creationId xmlns:a16="http://schemas.microsoft.com/office/drawing/2014/main" id="{1ED785C4-92E9-81DC-0CFB-819A2189E694}"/>
                </a:ext>
              </a:extLst>
            </p:cNvPr>
            <p:cNvCxnSpPr/>
            <p:nvPr/>
          </p:nvCxnSpPr>
          <p:spPr>
            <a:xfrm>
              <a:off x="4921411" y="5530638"/>
              <a:ext cx="501012" cy="0"/>
            </a:xfrm>
            <a:prstGeom prst="straightConnector1">
              <a:avLst/>
            </a:prstGeom>
            <a:noFill/>
            <a:ln w="127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3" name="Google Shape;452;p16">
              <a:extLst>
                <a:ext uri="{FF2B5EF4-FFF2-40B4-BE49-F238E27FC236}">
                  <a16:creationId xmlns:a16="http://schemas.microsoft.com/office/drawing/2014/main" id="{FCC60D9D-78D9-B745-B8C5-741ABFE7BA8F}"/>
                </a:ext>
              </a:extLst>
            </p:cNvPr>
            <p:cNvSpPr txBox="1"/>
            <p:nvPr/>
          </p:nvSpPr>
          <p:spPr>
            <a:xfrm>
              <a:off x="3932132" y="5516095"/>
              <a:ext cx="758541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US" sz="1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FBG (D)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4" name="Google Shape;455;p16">
              <a:extLst>
                <a:ext uri="{FF2B5EF4-FFF2-40B4-BE49-F238E27FC236}">
                  <a16:creationId xmlns:a16="http://schemas.microsoft.com/office/drawing/2014/main" id="{F4CE17DE-77C7-85E6-8D83-BBF7F2EE6071}"/>
                </a:ext>
              </a:extLst>
            </p:cNvPr>
            <p:cNvCxnSpPr/>
            <p:nvPr/>
          </p:nvCxnSpPr>
          <p:spPr>
            <a:xfrm>
              <a:off x="1317512" y="5340466"/>
              <a:ext cx="1979297" cy="0"/>
            </a:xfrm>
            <a:prstGeom prst="straightConnector1">
              <a:avLst/>
            </a:prstGeom>
            <a:noFill/>
            <a:ln w="57150" cap="flat" cmpd="sng">
              <a:solidFill>
                <a:srgbClr val="FFFF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5" name="Google Shape;456;p16">
              <a:extLst>
                <a:ext uri="{FF2B5EF4-FFF2-40B4-BE49-F238E27FC236}">
                  <a16:creationId xmlns:a16="http://schemas.microsoft.com/office/drawing/2014/main" id="{C9FAFE2D-584E-3949-F602-E90697B235E4}"/>
                </a:ext>
              </a:extLst>
            </p:cNvPr>
            <p:cNvCxnSpPr/>
            <p:nvPr/>
          </p:nvCxnSpPr>
          <p:spPr>
            <a:xfrm>
              <a:off x="1312432" y="5524731"/>
              <a:ext cx="1979297" cy="0"/>
            </a:xfrm>
            <a:prstGeom prst="straightConnector1">
              <a:avLst/>
            </a:prstGeom>
            <a:noFill/>
            <a:ln w="57150" cap="flat" cmpd="sng">
              <a:solidFill>
                <a:srgbClr val="FFFF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6" name="Google Shape;457;p16">
              <a:extLst>
                <a:ext uri="{FF2B5EF4-FFF2-40B4-BE49-F238E27FC236}">
                  <a16:creationId xmlns:a16="http://schemas.microsoft.com/office/drawing/2014/main" id="{9AE1FE9B-3847-EC24-B122-ABA180DDA329}"/>
                </a:ext>
              </a:extLst>
            </p:cNvPr>
            <p:cNvSpPr txBox="1"/>
            <p:nvPr/>
          </p:nvSpPr>
          <p:spPr>
            <a:xfrm>
              <a:off x="354395" y="4847244"/>
              <a:ext cx="3016874" cy="52318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50"/>
                <a:buFont typeface="Arial"/>
                <a:buNone/>
              </a:pPr>
              <a:r>
                <a:rPr lang="en-US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Free end as </a:t>
              </a:r>
              <a:r>
                <a:rPr lang="en-US" b="0" i="0" u="none" strike="noStrike" cap="none" dirty="0" err="1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flylead</a:t>
              </a:r>
              <a:r>
                <a:rPr lang="en-US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(6m)</a:t>
              </a:r>
              <a:endParaRPr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50"/>
                <a:buFont typeface="Arial"/>
                <a:buNone/>
              </a:pPr>
              <a:r>
                <a:rPr lang="en-US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Will later splice to </a:t>
              </a:r>
              <a:r>
                <a:rPr lang="en-US" b="0" i="0" u="none" strike="noStrike" cap="none" dirty="0" err="1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flylead</a:t>
              </a:r>
              <a:r>
                <a:rPr lang="en-US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from PP1</a:t>
              </a:r>
              <a:endParaRPr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" name="Google Shape;445;p16">
              <a:extLst>
                <a:ext uri="{FF2B5EF4-FFF2-40B4-BE49-F238E27FC236}">
                  <a16:creationId xmlns:a16="http://schemas.microsoft.com/office/drawing/2014/main" id="{EC3CBEB9-D0C9-241C-20C0-651FDDC2C7AD}"/>
                </a:ext>
              </a:extLst>
            </p:cNvPr>
            <p:cNvSpPr/>
            <p:nvPr/>
          </p:nvSpPr>
          <p:spPr>
            <a:xfrm>
              <a:off x="7889368" y="4986050"/>
              <a:ext cx="778619" cy="890752"/>
            </a:xfrm>
            <a:custGeom>
              <a:avLst/>
              <a:gdLst>
                <a:gd name="connsiteX0" fmla="*/ 218692 w 644024"/>
                <a:gd name="connsiteY0" fmla="*/ 0 h 398524"/>
                <a:gd name="connsiteX1" fmla="*/ 8343 w 644024"/>
                <a:gd name="connsiteY1" fmla="*/ 387224 h 398524"/>
                <a:gd name="connsiteX2" fmla="*/ 644024 w 644024"/>
                <a:gd name="connsiteY2" fmla="*/ 164124 h 398524"/>
                <a:gd name="connsiteX0" fmla="*/ 218692 w 348503"/>
                <a:gd name="connsiteY0" fmla="*/ 0 h 872039"/>
                <a:gd name="connsiteX1" fmla="*/ 8343 w 348503"/>
                <a:gd name="connsiteY1" fmla="*/ 387224 h 872039"/>
                <a:gd name="connsiteX2" fmla="*/ 293764 w 348503"/>
                <a:gd name="connsiteY2" fmla="*/ 871490 h 872039"/>
                <a:gd name="connsiteX0" fmla="*/ 218692 w 502806"/>
                <a:gd name="connsiteY0" fmla="*/ 0 h 872039"/>
                <a:gd name="connsiteX1" fmla="*/ 8343 w 502806"/>
                <a:gd name="connsiteY1" fmla="*/ 387224 h 872039"/>
                <a:gd name="connsiteX2" fmla="*/ 293764 w 502806"/>
                <a:gd name="connsiteY2" fmla="*/ 871490 h 872039"/>
                <a:gd name="connsiteX0" fmla="*/ 0 w 542001"/>
                <a:gd name="connsiteY0" fmla="*/ 0 h 872109"/>
                <a:gd name="connsiteX1" fmla="*/ 478872 w 542001"/>
                <a:gd name="connsiteY1" fmla="*/ 456235 h 872109"/>
                <a:gd name="connsiteX2" fmla="*/ 75072 w 542001"/>
                <a:gd name="connsiteY2" fmla="*/ 871490 h 872109"/>
                <a:gd name="connsiteX0" fmla="*/ 0 w 511997"/>
                <a:gd name="connsiteY0" fmla="*/ 0 h 927645"/>
                <a:gd name="connsiteX1" fmla="*/ 478872 w 511997"/>
                <a:gd name="connsiteY1" fmla="*/ 456235 h 927645"/>
                <a:gd name="connsiteX2" fmla="*/ 75072 w 511997"/>
                <a:gd name="connsiteY2" fmla="*/ 871490 h 927645"/>
                <a:gd name="connsiteX0" fmla="*/ 0 w 511997"/>
                <a:gd name="connsiteY0" fmla="*/ 1545 h 929190"/>
                <a:gd name="connsiteX1" fmla="*/ 478872 w 511997"/>
                <a:gd name="connsiteY1" fmla="*/ 457780 h 929190"/>
                <a:gd name="connsiteX2" fmla="*/ 75072 w 511997"/>
                <a:gd name="connsiteY2" fmla="*/ 873035 h 929190"/>
                <a:gd name="connsiteX0" fmla="*/ 0 w 487086"/>
                <a:gd name="connsiteY0" fmla="*/ 1545 h 875034"/>
                <a:gd name="connsiteX1" fmla="*/ 478872 w 487086"/>
                <a:gd name="connsiteY1" fmla="*/ 457780 h 875034"/>
                <a:gd name="connsiteX2" fmla="*/ 75072 w 487086"/>
                <a:gd name="connsiteY2" fmla="*/ 873035 h 875034"/>
                <a:gd name="connsiteX0" fmla="*/ 0 w 487086"/>
                <a:gd name="connsiteY0" fmla="*/ 0 h 873489"/>
                <a:gd name="connsiteX1" fmla="*/ 478872 w 487086"/>
                <a:gd name="connsiteY1" fmla="*/ 456235 h 873489"/>
                <a:gd name="connsiteX2" fmla="*/ 75072 w 487086"/>
                <a:gd name="connsiteY2" fmla="*/ 871490 h 873489"/>
                <a:gd name="connsiteX0" fmla="*/ 0 w 458570"/>
                <a:gd name="connsiteY0" fmla="*/ 0 h 885929"/>
                <a:gd name="connsiteX1" fmla="*/ 450356 w 458570"/>
                <a:gd name="connsiteY1" fmla="*/ 468675 h 885929"/>
                <a:gd name="connsiteX2" fmla="*/ 46556 w 458570"/>
                <a:gd name="connsiteY2" fmla="*/ 883930 h 885929"/>
                <a:gd name="connsiteX0" fmla="*/ 0 w 450356"/>
                <a:gd name="connsiteY0" fmla="*/ 0 h 899482"/>
                <a:gd name="connsiteX1" fmla="*/ 450356 w 450356"/>
                <a:gd name="connsiteY1" fmla="*/ 468675 h 899482"/>
                <a:gd name="connsiteX2" fmla="*/ 3942 w 450356"/>
                <a:gd name="connsiteY2" fmla="*/ 897629 h 899482"/>
                <a:gd name="connsiteX0" fmla="*/ 9772 w 460128"/>
                <a:gd name="connsiteY0" fmla="*/ 0 h 892573"/>
                <a:gd name="connsiteX1" fmla="*/ 460128 w 460128"/>
                <a:gd name="connsiteY1" fmla="*/ 468675 h 892573"/>
                <a:gd name="connsiteX2" fmla="*/ 0 w 460128"/>
                <a:gd name="connsiteY2" fmla="*/ 890648 h 892573"/>
                <a:gd name="connsiteX0" fmla="*/ 9772 w 460128"/>
                <a:gd name="connsiteY0" fmla="*/ 0 h 890910"/>
                <a:gd name="connsiteX1" fmla="*/ 460128 w 460128"/>
                <a:gd name="connsiteY1" fmla="*/ 468675 h 890910"/>
                <a:gd name="connsiteX2" fmla="*/ 0 w 460128"/>
                <a:gd name="connsiteY2" fmla="*/ 890648 h 890910"/>
                <a:gd name="connsiteX0" fmla="*/ 9772 w 467152"/>
                <a:gd name="connsiteY0" fmla="*/ 0 h 890754"/>
                <a:gd name="connsiteX1" fmla="*/ 460128 w 467152"/>
                <a:gd name="connsiteY1" fmla="*/ 468675 h 890754"/>
                <a:gd name="connsiteX2" fmla="*/ 0 w 467152"/>
                <a:gd name="connsiteY2" fmla="*/ 890648 h 890754"/>
                <a:gd name="connsiteX0" fmla="*/ 9772 w 468141"/>
                <a:gd name="connsiteY0" fmla="*/ 0 h 890755"/>
                <a:gd name="connsiteX1" fmla="*/ 460128 w 468141"/>
                <a:gd name="connsiteY1" fmla="*/ 468675 h 890755"/>
                <a:gd name="connsiteX2" fmla="*/ 0 w 468141"/>
                <a:gd name="connsiteY2" fmla="*/ 890648 h 890755"/>
                <a:gd name="connsiteX0" fmla="*/ 9772 w 468141"/>
                <a:gd name="connsiteY0" fmla="*/ 0 h 890755"/>
                <a:gd name="connsiteX1" fmla="*/ 460128 w 468141"/>
                <a:gd name="connsiteY1" fmla="*/ 468675 h 890755"/>
                <a:gd name="connsiteX2" fmla="*/ 0 w 468141"/>
                <a:gd name="connsiteY2" fmla="*/ 890648 h 890755"/>
                <a:gd name="connsiteX0" fmla="*/ 9772 w 509909"/>
                <a:gd name="connsiteY0" fmla="*/ 0 h 890752"/>
                <a:gd name="connsiteX1" fmla="*/ 508125 w 509909"/>
                <a:gd name="connsiteY1" fmla="*/ 458205 h 890752"/>
                <a:gd name="connsiteX2" fmla="*/ 0 w 509909"/>
                <a:gd name="connsiteY2" fmla="*/ 890648 h 890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09909" h="890752" extrusionOk="0">
                  <a:moveTo>
                    <a:pt x="9772" y="0"/>
                  </a:moveTo>
                  <a:cubicBezTo>
                    <a:pt x="423779" y="1083"/>
                    <a:pt x="501781" y="374661"/>
                    <a:pt x="508125" y="458205"/>
                  </a:cubicBezTo>
                  <a:cubicBezTo>
                    <a:pt x="508389" y="534967"/>
                    <a:pt x="566318" y="897810"/>
                    <a:pt x="0" y="890648"/>
                  </a:cubicBezTo>
                </a:path>
              </a:pathLst>
            </a:custGeom>
            <a:noFill/>
            <a:ln w="57150" cap="flat" cmpd="sng">
              <a:solidFill>
                <a:srgbClr val="FFF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F2E0AE0B-B9EB-30D2-214F-400C787E99B2}"/>
                </a:ext>
              </a:extLst>
            </p:cNvPr>
            <p:cNvCxnSpPr/>
            <p:nvPr/>
          </p:nvCxnSpPr>
          <p:spPr>
            <a:xfrm flipV="1">
              <a:off x="8053137" y="5089275"/>
              <a:ext cx="225540" cy="342151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Google Shape;444;p16">
              <a:extLst>
                <a:ext uri="{FF2B5EF4-FFF2-40B4-BE49-F238E27FC236}">
                  <a16:creationId xmlns:a16="http://schemas.microsoft.com/office/drawing/2014/main" id="{9F44DF76-20E5-42AB-EEEA-62EB49642BD1}"/>
                </a:ext>
              </a:extLst>
            </p:cNvPr>
            <p:cNvSpPr txBox="1"/>
            <p:nvPr/>
          </p:nvSpPr>
          <p:spPr>
            <a:xfrm>
              <a:off x="7700211" y="5466259"/>
              <a:ext cx="998991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-US" sz="1100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&gt;15mm</a:t>
              </a: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382F8A4C-D24C-EA65-7C1F-63234C62DFD1}"/>
              </a:ext>
            </a:extLst>
          </p:cNvPr>
          <p:cNvSpPr txBox="1"/>
          <p:nvPr/>
        </p:nvSpPr>
        <p:spPr>
          <a:xfrm>
            <a:off x="1635913" y="3607359"/>
            <a:ext cx="19175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FOS Package (54)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5CD83124-903C-2777-EDB0-FFD05D18C407}"/>
              </a:ext>
            </a:extLst>
          </p:cNvPr>
          <p:cNvCxnSpPr/>
          <p:nvPr/>
        </p:nvCxnSpPr>
        <p:spPr>
          <a:xfrm flipV="1">
            <a:off x="3553428" y="3446824"/>
            <a:ext cx="409447" cy="36971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24C854B9-B615-54F7-3E8A-BD5E365A022E}"/>
              </a:ext>
            </a:extLst>
          </p:cNvPr>
          <p:cNvCxnSpPr>
            <a:cxnSpLocks/>
          </p:cNvCxnSpPr>
          <p:nvPr/>
        </p:nvCxnSpPr>
        <p:spPr>
          <a:xfrm>
            <a:off x="3553427" y="3807822"/>
            <a:ext cx="409447" cy="36971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Google Shape;458;p16">
            <a:extLst>
              <a:ext uri="{FF2B5EF4-FFF2-40B4-BE49-F238E27FC236}">
                <a16:creationId xmlns:a16="http://schemas.microsoft.com/office/drawing/2014/main" id="{7BE11C2E-6554-1E2C-E0D7-740D09E0788A}"/>
              </a:ext>
            </a:extLst>
          </p:cNvPr>
          <p:cNvSpPr txBox="1"/>
          <p:nvPr/>
        </p:nvSpPr>
        <p:spPr>
          <a:xfrm>
            <a:off x="567284" y="6001250"/>
            <a:ext cx="3652786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dirty="0"/>
              <a:t>Mount very close to FOS package holes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58;p16">
            <a:extLst>
              <a:ext uri="{FF2B5EF4-FFF2-40B4-BE49-F238E27FC236}">
                <a16:creationId xmlns:a16="http://schemas.microsoft.com/office/drawing/2014/main" id="{4E238038-B291-21CA-F322-D366647950E9}"/>
              </a:ext>
            </a:extLst>
          </p:cNvPr>
          <p:cNvSpPr txBox="1"/>
          <p:nvPr/>
        </p:nvSpPr>
        <p:spPr>
          <a:xfrm>
            <a:off x="6553545" y="5735302"/>
            <a:ext cx="984348" cy="5426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dirty="0"/>
              <a:t>HIH4000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Pt10k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Footer Placeholder 42">
            <a:extLst>
              <a:ext uri="{FF2B5EF4-FFF2-40B4-BE49-F238E27FC236}">
                <a16:creationId xmlns:a16="http://schemas.microsoft.com/office/drawing/2014/main" id="{2DDBE5B7-7EC1-5EB3-5D17-FC0BCB40E5E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ZA"/>
              <a:t>Notes for Ketevi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CCF2697-8F06-DE66-28BE-2C1D368F9116}"/>
              </a:ext>
            </a:extLst>
          </p:cNvPr>
          <p:cNvSpPr txBox="1"/>
          <p:nvPr/>
        </p:nvSpPr>
        <p:spPr>
          <a:xfrm>
            <a:off x="6357613" y="2991745"/>
            <a:ext cx="26725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QA during integration by OTDR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A9EE6EC-B57D-76A1-929D-AEBCC15482BA}"/>
              </a:ext>
            </a:extLst>
          </p:cNvPr>
          <p:cNvSpPr txBox="1"/>
          <p:nvPr/>
        </p:nvSpPr>
        <p:spPr>
          <a:xfrm>
            <a:off x="4095795" y="2427785"/>
            <a:ext cx="1833939" cy="7386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RH measurement</a:t>
            </a:r>
            <a:br>
              <a:rPr lang="en-US" dirty="0"/>
            </a:br>
            <a:r>
              <a:rPr lang="en-US" dirty="0"/>
              <a:t> by T and Dose compensation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ATLAS_talk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7867</TotalTime>
  <Words>1018</Words>
  <Application>Microsoft Macintosh PowerPoint</Application>
  <PresentationFormat>On-screen Show (4:3)</PresentationFormat>
  <Paragraphs>210</Paragraphs>
  <Slides>19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ＭＳ Ｐゴシック</vt:lpstr>
      <vt:lpstr>Arial</vt:lpstr>
      <vt:lpstr>Calibri</vt:lpstr>
      <vt:lpstr>Symbol</vt:lpstr>
      <vt:lpstr>Wingdings</vt:lpstr>
      <vt:lpstr>ATLAS_talk</vt:lpstr>
      <vt:lpstr>Fibre Optic Sensors in ATLAS … Keep ATLAS Dry !</vt:lpstr>
      <vt:lpstr>Humidity in the ITk: Keep ATLAS ITk dry</vt:lpstr>
      <vt:lpstr>Fibre Optic Sensors : FOS ……. a growth area</vt:lpstr>
      <vt:lpstr>Fibre Optic Sensors : FOS ……. many types</vt:lpstr>
      <vt:lpstr>Fibre Optic Sensors : FOS ……. advantages</vt:lpstr>
      <vt:lpstr>Fibre Optic Sensors </vt:lpstr>
      <vt:lpstr>Fibre Optic Sensors : Fibre Bragg Grating (FBG)</vt:lpstr>
      <vt:lpstr>Fibre Optic Sensors : Long Period Grating (LPG)</vt:lpstr>
      <vt:lpstr>FOS Package and Sacrificial Sensors - overview</vt:lpstr>
      <vt:lpstr>R&amp;D and Manufacture at CERN</vt:lpstr>
      <vt:lpstr>Fibre Optic Sensors : Long Period Grating (LPG) design</vt:lpstr>
      <vt:lpstr>Fibre Optic Sensors : Raw Data</vt:lpstr>
      <vt:lpstr>Fibre Optic Sensors : Placements</vt:lpstr>
      <vt:lpstr>ITk Humidity : CFD : Strips</vt:lpstr>
      <vt:lpstr>ITk Humidity : CFD : Outer Pixels</vt:lpstr>
      <vt:lpstr>ITk Humidity : CFD : Inner Pixels</vt:lpstr>
      <vt:lpstr>Continuum Fluid Dynamics  CFD : model the fluid system</vt:lpstr>
      <vt:lpstr>ITk Humidity : CFD : OSV</vt:lpstr>
      <vt:lpstr>ITk Humidity : CFD : OSV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Fiber optic-based sensors for humidity monitoring in the ITK</dc:title>
  <cp:lastModifiedBy>Microsoft Office User</cp:lastModifiedBy>
  <cp:revision>200</cp:revision>
  <cp:lastPrinted>2019-09-26T01:02:03Z</cp:lastPrinted>
  <dcterms:modified xsi:type="dcterms:W3CDTF">2023-10-08T15:04:37Z</dcterms:modified>
</cp:coreProperties>
</file>