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1" r:id="rId2"/>
    <p:sldId id="288" r:id="rId3"/>
    <p:sldId id="287" r:id="rId4"/>
    <p:sldId id="291" r:id="rId5"/>
    <p:sldId id="289" r:id="rId6"/>
    <p:sldId id="294" r:id="rId7"/>
    <p:sldId id="286" r:id="rId8"/>
    <p:sldId id="293" r:id="rId9"/>
    <p:sldId id="292" r:id="rId10"/>
    <p:sldId id="29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055A0"/>
    <a:srgbClr val="A27802"/>
    <a:srgbClr val="317B7F"/>
    <a:srgbClr val="D72929"/>
    <a:srgbClr val="9D2713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498" y="13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1"/>
            <a:ext cx="3348000" cy="328500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/Total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95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305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4"/>
            <a:ext cx="1629261" cy="1648153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0" y="6149976"/>
            <a:ext cx="12192000" cy="715962"/>
            <a:chOff x="0" y="3874"/>
            <a:chExt cx="7693" cy="451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5"/>
              <a:ext cx="768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0" y="3874"/>
              <a:ext cx="7693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 userDrawn="1"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 userDrawn="1"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4"/>
          </p:nvPr>
        </p:nvSpPr>
        <p:spPr>
          <a:xfrm>
            <a:off x="10524360" y="6356351"/>
            <a:ext cx="1058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r>
              <a:rPr lang="en-US" dirty="0"/>
              <a:t>/6</a:t>
            </a:r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3528812" y="6326292"/>
            <a:ext cx="5022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bg2"/>
                </a:solidFill>
              </a:rPr>
              <a:t>Jeronimo ORTOLA VIDAL</a:t>
            </a:r>
            <a:br>
              <a:rPr lang="en-US" sz="1200" dirty="0">
                <a:solidFill>
                  <a:schemeClr val="bg2"/>
                </a:solidFill>
              </a:rPr>
            </a:br>
            <a:r>
              <a:rPr lang="en-US" sz="1600" dirty="0">
                <a:solidFill>
                  <a:schemeClr val="bg2"/>
                </a:solidFill>
              </a:rPr>
              <a:t>PLC Based Controls System workshop summary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0169/timetable/#20231007.detaile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88" y="1544703"/>
            <a:ext cx="10653713" cy="2213040"/>
          </a:xfrm>
        </p:spPr>
        <p:txBody>
          <a:bodyPr>
            <a:noAutofit/>
          </a:bodyPr>
          <a:lstStyle/>
          <a:p>
            <a:r>
              <a:rPr lang="en-GB" sz="4000" b="1" dirty="0">
                <a:latin typeface="Calibri" panose="020F0502020204030204" pitchFamily="34" charset="0"/>
                <a:cs typeface="Calibri" panose="020F0502020204030204" pitchFamily="34" charset="0"/>
              </a:rPr>
              <a:t>PLC Based Controls Systems workshop summary </a:t>
            </a:r>
            <a:b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Jeronimo ORTOLA</a:t>
            </a: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on behalf of Bard SCHOFIELD and Enrique BLANCO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r>
              <a:rPr lang="en-US" dirty="0"/>
              <a:t>/10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A10B89-0F9B-8F63-8CE5-F02FC82D9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616" y="3822541"/>
            <a:ext cx="4078577" cy="22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28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r>
              <a:rPr lang="en-US" dirty="0"/>
              <a:t>/10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C38800-B9EC-63C2-5F67-417622FFBC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3403" y="800100"/>
            <a:ext cx="5385193" cy="395277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52CEA5-B0AD-7E12-863B-73F456041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225" y="4752874"/>
            <a:ext cx="10411548" cy="1564286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Program and presentations available at</a:t>
            </a:r>
          </a:p>
          <a:p>
            <a:pPr marL="36576" indent="0" algn="ctr">
              <a:buNone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https://indico.cern.ch/event/1250169/timetable/#20231007.detailed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algn="ctr">
              <a:buNone/>
            </a:pP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297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0" y="1178914"/>
            <a:ext cx="10411548" cy="517743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GB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edition of the PLC workshop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Create 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collaborative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atmosphere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Promote 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exchange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of expertise, methods, tools, solutions, lessons learned…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Seek for collaboration opportunities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46172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7785" y="4849405"/>
            <a:ext cx="8202904" cy="796970"/>
          </a:xfrm>
        </p:spPr>
        <p:txBody>
          <a:bodyPr>
            <a:normAutofit fontScale="92500"/>
          </a:bodyPr>
          <a:lstStyle/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Maintenance: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Obsolescence, upgrades, asset management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r>
              <a:rPr lang="en-US" dirty="0"/>
              <a:t>/10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E70ECE-737A-7FD8-B0FE-3DE7A3464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594" y="1015042"/>
            <a:ext cx="940443" cy="9404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A68B94B-879D-BDAE-76B4-2EA04EEC5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902" y="2075536"/>
            <a:ext cx="1192135" cy="11921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87CD64-5575-53F7-1565-1A9E325FD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594" y="3498523"/>
            <a:ext cx="995739" cy="9957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ACA45F-B418-58EA-E02E-374BB91B4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9541" y="4755908"/>
            <a:ext cx="995739" cy="995739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47B12ED-54BC-22B6-6E8B-C5A589575428}"/>
              </a:ext>
            </a:extLst>
          </p:cNvPr>
          <p:cNvSpPr txBox="1">
            <a:spLocks/>
          </p:cNvSpPr>
          <p:nvPr/>
        </p:nvSpPr>
        <p:spPr>
          <a:xfrm>
            <a:off x="2507785" y="3570459"/>
            <a:ext cx="8202904" cy="120334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Testing and verification: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methods, automated testing, virtual commissioning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48AD7AB4-1373-B026-7002-87B38B8B5EC0}"/>
              </a:ext>
            </a:extLst>
          </p:cNvPr>
          <p:cNvSpPr txBox="1">
            <a:spLocks/>
          </p:cNvSpPr>
          <p:nvPr/>
        </p:nvSpPr>
        <p:spPr>
          <a:xfrm>
            <a:off x="2507785" y="2260686"/>
            <a:ext cx="8621313" cy="12204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Engineering: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standardisation, automated code generation, versioning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CA4808A-49B5-492A-2F58-71E01BE41C00}"/>
              </a:ext>
            </a:extLst>
          </p:cNvPr>
          <p:cNvSpPr txBox="1">
            <a:spLocks/>
          </p:cNvSpPr>
          <p:nvPr/>
        </p:nvSpPr>
        <p:spPr>
          <a:xfrm>
            <a:off x="2507785" y="1290044"/>
            <a:ext cx="8202904" cy="86887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Control systems specification: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Formalisation</a:t>
            </a:r>
          </a:p>
        </p:txBody>
      </p:sp>
    </p:spTree>
    <p:extLst>
      <p:ext uri="{BB962C8B-B14F-4D97-AF65-F5344CB8AC3E}">
        <p14:creationId xmlns:p14="http://schemas.microsoft.com/office/powerpoint/2010/main" val="2653875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Organisation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0" y="1178914"/>
            <a:ext cx="10411548" cy="517743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Two sessions: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9 general presentations from the institutions: 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UMCG-PARTREC, STFC - ISIS Neutron and Muon Source, SLAC, ELBE (Helmholtz-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Zentrum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Dresden-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Rossendorf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), EBG 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 GmbH, CEA Paris-</a:t>
            </a: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Saclay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, NFN-LNL, SOLEIL.</a:t>
            </a:r>
          </a:p>
          <a:p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5 talks on specific topics:</a:t>
            </a:r>
          </a:p>
          <a:p>
            <a:pPr lvl="1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Virtual Commissioning for Advanced Controllers</a:t>
            </a:r>
          </a:p>
          <a:p>
            <a:pPr lvl="1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Optimizing control: Engineering lifecycle</a:t>
            </a:r>
          </a:p>
          <a:p>
            <a:pPr lvl="1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XFEL. PLC framework</a:t>
            </a:r>
          </a:p>
          <a:p>
            <a:pPr lvl="1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Database driven control system specification</a:t>
            </a:r>
          </a:p>
          <a:p>
            <a:pPr lvl="1"/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Full Stack PLC to EPICS Integration at ESS</a:t>
            </a:r>
            <a:endParaRPr lang="en-GB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7376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Participation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r>
              <a:rPr lang="en-US" dirty="0"/>
              <a:t>/10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18484FE-530D-88CC-4DA2-C0567CC65D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2362"/>
              </p:ext>
            </p:extLst>
          </p:nvPr>
        </p:nvGraphicFramePr>
        <p:xfrm>
          <a:off x="7919027" y="1832010"/>
          <a:ext cx="3934691" cy="1584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595175551"/>
                    </a:ext>
                  </a:extLst>
                </a:gridCol>
                <a:gridCol w="2576945">
                  <a:extLst>
                    <a:ext uri="{9D8B030D-6E8A-4147-A177-3AD203B41FA5}">
                      <a16:colId xmlns:a16="http://schemas.microsoft.com/office/drawing/2014/main" val="2420109461"/>
                    </a:ext>
                  </a:extLst>
                </a:gridCol>
                <a:gridCol w="595746">
                  <a:extLst>
                    <a:ext uri="{9D8B030D-6E8A-4147-A177-3AD203B41FA5}">
                      <a16:colId xmlns:a16="http://schemas.microsoft.com/office/drawing/2014/main" val="1943990884"/>
                    </a:ext>
                  </a:extLst>
                </a:gridCol>
              </a:tblGrid>
              <a:tr h="201410">
                <a:tc>
                  <a:txBody>
                    <a:bodyPr/>
                    <a:lstStyle/>
                    <a:p>
                      <a:r>
                        <a:rPr lang="es-ES" sz="2000" dirty="0"/>
                        <a:t>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Barcelona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565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/>
                        <a:t>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New York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243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dirty="0"/>
                        <a:t>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Shanghái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376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000" b="1" dirty="0"/>
                        <a:t>4th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/>
                        <a:t>Cape Town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000" b="1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517996"/>
                  </a:ext>
                </a:extLst>
              </a:tr>
            </a:tbl>
          </a:graphicData>
        </a:graphic>
      </p:graphicFrame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57F8D88-0A0B-0ACF-BF30-18BA35398F23}"/>
              </a:ext>
            </a:extLst>
          </p:cNvPr>
          <p:cNvSpPr txBox="1">
            <a:spLocks/>
          </p:cNvSpPr>
          <p:nvPr/>
        </p:nvSpPr>
        <p:spPr>
          <a:xfrm>
            <a:off x="469900" y="1834630"/>
            <a:ext cx="7055426" cy="4048441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Australian Nuclear Science And Technology Organization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CEA Paris-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Saclay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 France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CERN. Switzerland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ELETTRA Synchrotron Trieste. Italy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European Spallation Source. Sweden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European XFEL (X-Ray Free-Electron Laser Facility). Germany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Helmholtz. Germany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INFN-LNL. 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Laboratori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Nazionali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di 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Legnaro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 Italy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Institute of High Energy Physics, CAS. China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Institute of Modern Physics, Chinese Academy of Sciences. China 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King Faisal Specialist Hospital And Research Centre. Saudi Arabia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Lawrence Livermore National Laboratory. United States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LNLS. </a:t>
            </a:r>
            <a:r>
              <a:rPr lang="pt-BR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Laboratório Nacional de Luz Síncrotron. Brazil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Oak Ridge National Laboratory. United States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NRF-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iThemba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LABS. South Africa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SLAC National Accelerator Laboratory. United States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UKRI. UK Research and Innovation. UK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PARTREC. Particle Therapy Research </a:t>
            </a:r>
            <a:r>
              <a:rPr lang="en-GB" sz="4800" dirty="0" err="1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Center</a:t>
            </a: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. Netherlands</a:t>
            </a:r>
            <a:b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</a:br>
            <a:r>
              <a:rPr lang="en-GB" sz="48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- SARAO. South African Radio Astronomy Observatory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E9551A-2892-660F-89CD-D7CF5A6E126C}"/>
              </a:ext>
            </a:extLst>
          </p:cNvPr>
          <p:cNvSpPr txBox="1">
            <a:spLocks/>
          </p:cNvSpPr>
          <p:nvPr/>
        </p:nvSpPr>
        <p:spPr>
          <a:xfrm>
            <a:off x="7907285" y="3655426"/>
            <a:ext cx="3671454" cy="218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4800"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en-GB" sz="1900" dirty="0"/>
              <a:t>- AWE</a:t>
            </a:r>
            <a:br>
              <a:rPr lang="en-GB" sz="1900" dirty="0"/>
            </a:br>
            <a:r>
              <a:rPr lang="en-GB" sz="1900" dirty="0"/>
              <a:t>- Beckhoff</a:t>
            </a:r>
            <a:br>
              <a:rPr lang="en-GB" sz="1900" dirty="0"/>
            </a:br>
            <a:r>
              <a:rPr lang="en-GB" sz="1900" dirty="0"/>
              <a:t>- </a:t>
            </a:r>
            <a:r>
              <a:rPr lang="en-GB" sz="1900" dirty="0" err="1"/>
              <a:t>Medaustrron</a:t>
            </a:r>
            <a:br>
              <a:rPr lang="en-GB" sz="1900" dirty="0"/>
            </a:br>
            <a:r>
              <a:rPr lang="en-GB" sz="1900" dirty="0"/>
              <a:t>- </a:t>
            </a:r>
            <a:r>
              <a:rPr lang="en-GB" sz="1900" dirty="0" err="1"/>
              <a:t>FMBFeinwerk</a:t>
            </a:r>
            <a:r>
              <a:rPr lang="en-GB" sz="1900" dirty="0"/>
              <a:t> Und </a:t>
            </a:r>
            <a:r>
              <a:rPr lang="en-GB" sz="1900" dirty="0" err="1"/>
              <a:t>Messtechnik</a:t>
            </a:r>
            <a:br>
              <a:rPr lang="en-GB" sz="1900" dirty="0"/>
            </a:br>
            <a:r>
              <a:rPr lang="en-GB" sz="1900" dirty="0"/>
              <a:t>- PROCON</a:t>
            </a:r>
            <a:br>
              <a:rPr lang="en-GB" sz="1900" dirty="0"/>
            </a:br>
            <a:r>
              <a:rPr lang="en-GB" sz="1900" dirty="0"/>
              <a:t>- Observatory Sciences Ltd.</a:t>
            </a:r>
            <a:br>
              <a:rPr lang="en-GB" sz="1900" dirty="0"/>
            </a:br>
            <a:r>
              <a:rPr lang="en-GB" sz="1900" dirty="0"/>
              <a:t>- </a:t>
            </a:r>
            <a:r>
              <a:rPr lang="en-GB" sz="1900" dirty="0" err="1"/>
              <a:t>Nusano</a:t>
            </a:r>
            <a:endParaRPr lang="en-GB" sz="19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2AD10B9-6CC9-101B-8961-97C1DC754A00}"/>
              </a:ext>
            </a:extLst>
          </p:cNvPr>
          <p:cNvSpPr txBox="1">
            <a:spLocks/>
          </p:cNvSpPr>
          <p:nvPr/>
        </p:nvSpPr>
        <p:spPr>
          <a:xfrm>
            <a:off x="1085274" y="1041512"/>
            <a:ext cx="9814790" cy="5900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55 participants:  19 institutes, 7 companies, 12 countries  </a:t>
            </a:r>
            <a:endParaRPr lang="en-GB" sz="3600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356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Highlights. General 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0" y="1178914"/>
            <a:ext cx="10411548" cy="5177437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INFN-</a:t>
            </a:r>
            <a:r>
              <a:rPr lang="en-GB" sz="2800" b="1" dirty="0" err="1">
                <a:latin typeface="Calibri" panose="020F0502020204030204" pitchFamily="34" charset="0"/>
                <a:cs typeface="Calibri" panose="020F0502020204030204" pitchFamily="34" charset="0"/>
              </a:rPr>
              <a:t>Legnaro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Many different PLC brands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Users of UNICOS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SLAC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Most of their control system migrated to Beckhoff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Well stablished internal standards (UNICOS-like)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Variety of control system domains (Vacuum, Stepping motors, Diagnostics, CRYO, Water distribution, CV, buildings, Optics, Machine protection, Sample and optical laser delivery).</a:t>
            </a:r>
          </a:p>
          <a:p>
            <a:pPr marL="182880" lvl="1" indent="0">
              <a:buNone/>
            </a:pP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TwinCat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 unit testing FW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SOLEIL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OPC UA integration in TANGO. Performance not yet evaluated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Developing automated code generation strategies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PARTREC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 few PLC base control systems (26 ABB PLCs)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Considering migrating to SIEMENS PCS7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ISIS (UKRI)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Omron, Siemens,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Pilz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, Allen-Bradley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Interested in standardisations and Model Predictive Control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ELBE (</a:t>
            </a:r>
            <a:r>
              <a:rPr lang="en-GB" sz="2800" b="1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Helmholtz</a:t>
            </a: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-Dresden)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ELBE facility to be replaced soon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Introducing: Asset management, </a:t>
            </a:r>
            <a:r>
              <a:rPr lang="en-GB" sz="2300" dirty="0" err="1">
                <a:latin typeface="Calibri" panose="020F0502020204030204" pitchFamily="34" charset="0"/>
                <a:cs typeface="Calibri" panose="020F0502020204030204" pitchFamily="34" charset="0"/>
              </a:rPr>
              <a:t>Codesys</a:t>
            </a: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, automated code generation (interest on UNICOS)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MED AUSTROM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Moving away from WinCC OA due to cost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Challenges:  Regression tests, FAT,  Requirements and documentation</a:t>
            </a: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SACLAY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Automatic code generation tools for Siemens PLCs and EPICS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Integrating OPC UA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2671506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Dedicated talks</a:t>
            </a:r>
            <a:endParaRPr lang="en-GB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0" y="1178914"/>
            <a:ext cx="10411548" cy="5177437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CERN (BE-ICS): 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Virtual commissioning for advanced controllers 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Model predictive control for Air Handling units</a:t>
            </a:r>
          </a:p>
          <a:p>
            <a:pPr marL="36576" indent="0">
              <a:buNone/>
            </a:pP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en-GB" sz="2900" b="1" dirty="0">
                <a:latin typeface="Calibri" panose="020F0502020204030204" pitchFamily="34" charset="0"/>
                <a:cs typeface="Calibri" panose="020F0502020204030204" pitchFamily="34" charset="0"/>
              </a:rPr>
              <a:t>PROCON: </a:t>
            </a:r>
            <a:r>
              <a:rPr lang="en-GB" sz="2900" dirty="0">
                <a:latin typeface="Calibri" panose="020F0502020204030204" pitchFamily="34" charset="0"/>
                <a:cs typeface="Calibri" panose="020F0502020204030204" pitchFamily="34" charset="0"/>
              </a:rPr>
              <a:t>Optimising Control: Engineering lifecycle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 view from industry about engineering control systems engineering (Requirements, design, Implementation, testing,…)</a:t>
            </a:r>
          </a:p>
          <a:p>
            <a:pPr marL="36576" indent="0">
              <a:buNone/>
            </a:pP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CERN (EN-CV):</a:t>
            </a:r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 Database driven specification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CORE. A tool to create control system specification from a DB</a:t>
            </a:r>
          </a:p>
          <a:p>
            <a:pPr marL="36576" indent="0">
              <a:buNone/>
            </a:pPr>
            <a:endParaRPr lang="en-GB" sz="2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</a:pPr>
            <a:r>
              <a:rPr lang="en-GB" sz="2900" b="1" dirty="0">
                <a:latin typeface="Calibri" panose="020F0502020204030204" pitchFamily="34" charset="0"/>
                <a:cs typeface="Calibri" panose="020F0502020204030204" pitchFamily="34" charset="0"/>
              </a:rPr>
              <a:t>XFEL: </a:t>
            </a:r>
            <a:r>
              <a:rPr lang="en-GB" sz="2900" dirty="0">
                <a:latin typeface="Calibri" panose="020F0502020204030204" pitchFamily="34" charset="0"/>
                <a:cs typeface="Calibri" panose="020F0502020204030204" pitchFamily="34" charset="0"/>
              </a:rPr>
              <a:t>PLC framework</a:t>
            </a:r>
            <a:endParaRPr lang="en-GB" sz="2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Based on Beckhoff. Visual studio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Architectural design, abstraction layers</a:t>
            </a:r>
          </a:p>
          <a:p>
            <a:pPr marL="182880" lvl="1" indent="0">
              <a:buNone/>
            </a:pPr>
            <a:r>
              <a:rPr lang="en-GB" sz="2300" dirty="0">
                <a:latin typeface="Calibri" panose="020F0502020204030204" pitchFamily="34" charset="0"/>
                <a:cs typeface="Calibri" panose="020F0502020204030204" pitchFamily="34" charset="0"/>
              </a:rPr>
              <a:t>Test driven development</a:t>
            </a:r>
          </a:p>
          <a:p>
            <a:pPr marL="182880" lvl="1" indent="0">
              <a:buNone/>
            </a:pP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lvl="1" indent="0">
              <a:buSzPct val="80000"/>
              <a:buNone/>
            </a:pPr>
            <a:r>
              <a:rPr lang="en-GB" sz="2900" b="1" dirty="0">
                <a:latin typeface="Calibri" panose="020F0502020204030204" pitchFamily="34" charset="0"/>
                <a:cs typeface="Calibri" panose="020F0502020204030204" pitchFamily="34" charset="0"/>
              </a:rPr>
              <a:t>ESS: </a:t>
            </a:r>
            <a:r>
              <a:rPr lang="en-GB" sz="2900" dirty="0">
                <a:latin typeface="Calibri" panose="020F0502020204030204" pitchFamily="34" charset="0"/>
                <a:cs typeface="Calibri" panose="020F0502020204030204" pitchFamily="34" charset="0"/>
              </a:rPr>
              <a:t>PLC to EPICS integration </a:t>
            </a:r>
          </a:p>
          <a:p>
            <a:pPr marL="182880" lvl="1" indent="0">
              <a:buNone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Siemens S7-1500, Beckhoff for motion applications</a:t>
            </a:r>
          </a:p>
          <a:p>
            <a:pPr marL="182880" lvl="1" indent="0">
              <a:buNone/>
            </a:pPr>
            <a:r>
              <a:rPr lang="en-GB" sz="2200" dirty="0" err="1">
                <a:latin typeface="Calibri" panose="020F0502020204030204" pitchFamily="34" charset="0"/>
                <a:cs typeface="Calibri" panose="020F0502020204030204" pitchFamily="34" charset="0"/>
              </a:rPr>
              <a:t>PLCFactory</a:t>
            </a: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, a python tool for automated code generation and comm interface between PLC and EPICS</a:t>
            </a:r>
          </a:p>
          <a:p>
            <a:pPr marL="182880" lvl="1" indent="0">
              <a:buNone/>
            </a:pPr>
            <a:r>
              <a:rPr lang="en-GB" sz="2200" dirty="0">
                <a:latin typeface="Calibri" panose="020F0502020204030204" pitchFamily="34" charset="0"/>
                <a:cs typeface="Calibri" panose="020F0502020204030204" pitchFamily="34" charset="0"/>
              </a:rPr>
              <a:t>Future: Integrate CCDB in the engineering workflow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3394888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>
                <a:latin typeface="Calibri" panose="020F0502020204030204" pitchFamily="34" charset="0"/>
                <a:cs typeface="Calibri" panose="020F0502020204030204" pitchFamily="34" charset="0"/>
              </a:rPr>
              <a:t>Outcome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0" y="1178914"/>
            <a:ext cx="10411548" cy="5177437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High quality presentations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Great participation and discussions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Follow-up sessions to be organised on: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Asset management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Modern software development (Test driven development, CI, Automated code generation)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Versioning</a:t>
            </a:r>
          </a:p>
          <a:p>
            <a:pPr lvl="1"/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Use of AI techniques in PLCs (ML, Model predictive control,…) </a:t>
            </a:r>
          </a:p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Interest from many participants in a PLC experts and users' online community</a:t>
            </a:r>
          </a:p>
          <a:p>
            <a:pPr lvl="1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r>
              <a:rPr lang="en-US" dirty="0"/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3294087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24360" y="6356351"/>
            <a:ext cx="1058041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r>
              <a:rPr lang="en-US" dirty="0"/>
              <a:t>/10</a:t>
            </a:r>
          </a:p>
        </p:txBody>
      </p:sp>
      <p:pic>
        <p:nvPicPr>
          <p:cNvPr id="3" name="Picture 2" descr="A person standing in front of a group of people in a room&#10;&#10;Description automatically generated">
            <a:extLst>
              <a:ext uri="{FF2B5EF4-FFF2-40B4-BE49-F238E27FC236}">
                <a16:creationId xmlns:a16="http://schemas.microsoft.com/office/drawing/2014/main" id="{9D49B6E8-A345-36C9-F0F7-DDE00072FA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5126"/>
            <a:ext cx="6936178" cy="5361708"/>
          </a:xfrm>
          <a:prstGeom prst="rect">
            <a:avLst/>
          </a:prstGeom>
        </p:spPr>
      </p:pic>
      <p:pic>
        <p:nvPicPr>
          <p:cNvPr id="9" name="Picture 8" descr="A group of people sitting at tables in a room with a projection screen&#10;&#10;Description automatically generated">
            <a:extLst>
              <a:ext uri="{FF2B5EF4-FFF2-40B4-BE49-F238E27FC236}">
                <a16:creationId xmlns:a16="http://schemas.microsoft.com/office/drawing/2014/main" id="{E68E756A-AE1A-0A59-18DA-5814F6CDFF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939" y="365126"/>
            <a:ext cx="6799062" cy="536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1175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16869</TotalTime>
  <Words>756</Words>
  <Application>Microsoft Office PowerPoint</Application>
  <PresentationFormat>Widescreen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Optima</vt:lpstr>
      <vt:lpstr>CERNCorporate4-3</vt:lpstr>
      <vt:lpstr>PLC Based Controls Systems workshop summary  Jeronimo ORTOLA on behalf of Bard SCHOFIELD and Enrique BLANCO</vt:lpstr>
      <vt:lpstr>Goals</vt:lpstr>
      <vt:lpstr>Scope</vt:lpstr>
      <vt:lpstr>Organisation</vt:lpstr>
      <vt:lpstr>Participation</vt:lpstr>
      <vt:lpstr>Highlights. General presentations</vt:lpstr>
      <vt:lpstr>Dedicated talks</vt:lpstr>
      <vt:lpstr>Outcome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Jeronimo Ortola Vidal</cp:lastModifiedBy>
  <cp:revision>707</cp:revision>
  <dcterms:created xsi:type="dcterms:W3CDTF">2012-11-30T11:04:26Z</dcterms:created>
  <dcterms:modified xsi:type="dcterms:W3CDTF">2023-11-16T09:51:23Z</dcterms:modified>
</cp:coreProperties>
</file>