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9" r:id="rId5"/>
    <p:sldId id="335" r:id="rId6"/>
    <p:sldId id="336" r:id="rId7"/>
    <p:sldId id="341" r:id="rId8"/>
    <p:sldId id="337" r:id="rId9"/>
    <p:sldId id="338" r:id="rId10"/>
    <p:sldId id="339" r:id="rId11"/>
    <p:sldId id="31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1866" autoAdjust="0"/>
  </p:normalViewPr>
  <p:slideViewPr>
    <p:cSldViewPr snapToGrid="0" snapToObjects="1">
      <p:cViewPr varScale="1">
        <p:scale>
          <a:sx n="96" d="100"/>
          <a:sy n="96" d="100"/>
        </p:scale>
        <p:origin x="18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Diogo Monteiro | ICALEPCS'23 - Key Takeaways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ndico.cern.ch/event/1343307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442258"/>
          </a:xfrm>
        </p:spPr>
        <p:txBody>
          <a:bodyPr/>
          <a:lstStyle/>
          <a:p>
            <a:r>
              <a:rPr lang="en-US" sz="4000" dirty="0"/>
              <a:t>ICALEPCS’23</a:t>
            </a:r>
            <a:br>
              <a:rPr lang="en-US" sz="4000" dirty="0"/>
            </a:br>
            <a:r>
              <a:rPr lang="en-US" sz="4000" dirty="0"/>
              <a:t>Key Takeaways (personal view)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56412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Diogo Monteiro (EN-CV-CL)</a:t>
            </a:r>
          </a:p>
          <a:p>
            <a:pPr algn="l"/>
            <a:r>
              <a:rPr lang="en-GB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CTTB Industrial Controls Forum - #11 | ICALEPCS’23</a:t>
            </a:r>
          </a:p>
          <a:p>
            <a:r>
              <a:rPr lang="en-US" sz="1800" dirty="0"/>
              <a:t>16-11-2023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C23F4-313B-A89B-F606-93627764C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88618" cy="4608512"/>
          </a:xfrm>
        </p:spPr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 overview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Week-end: Workshops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/>
              <a:t>PLC based control systems</a:t>
            </a:r>
          </a:p>
          <a:p>
            <a:pPr marL="666900" lvl="1" indent="-342900">
              <a:buFont typeface="+mj-lt"/>
              <a:buAutoNum type="arabicPeriod"/>
            </a:pPr>
            <a:r>
              <a:rPr lang="en-US" dirty="0"/>
              <a:t>Efficiency through automation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Week: Talks &amp; poster sessions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Technical visit to </a:t>
            </a:r>
            <a:r>
              <a:rPr lang="en-US" dirty="0" err="1"/>
              <a:t>iThemba</a:t>
            </a:r>
            <a:r>
              <a:rPr lang="en-US" dirty="0"/>
              <a:t> Labs (accelerator research center)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33FA2-B1C1-944E-8CA3-3D8CDD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B436F-7E86-3BFA-499D-E2B7466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DA27-02BB-2A53-5CDF-502E6622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DFB6-E774-E7CA-7ED2-A22D80CD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 descr="A cable car going over a city&#10;&#10;Description automatically generated">
            <a:extLst>
              <a:ext uri="{FF2B5EF4-FFF2-40B4-BE49-F238E27FC236}">
                <a16:creationId xmlns:a16="http://schemas.microsoft.com/office/drawing/2014/main" id="{CDBCA3F8-0D63-B782-BCB3-4E5AD24B5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73" y="906464"/>
            <a:ext cx="6144683" cy="46085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D00E20-28E3-F15A-2345-845830385031}"/>
              </a:ext>
            </a:extLst>
          </p:cNvPr>
          <p:cNvSpPr txBox="1"/>
          <p:nvPr/>
        </p:nvSpPr>
        <p:spPr>
          <a:xfrm>
            <a:off x="7208208" y="5612570"/>
            <a:ext cx="38993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ICALEPCS from Table Mountain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86EECE-301B-DBEE-0D63-5355A5438D30}"/>
              </a:ext>
            </a:extLst>
          </p:cNvPr>
          <p:cNvSpPr txBox="1"/>
          <p:nvPr/>
        </p:nvSpPr>
        <p:spPr>
          <a:xfrm>
            <a:off x="6611007" y="1104165"/>
            <a:ext cx="1608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Robben Island</a:t>
            </a:r>
            <a:endParaRPr lang="en-GB" b="1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8A09CE9-2C54-AA21-DB93-A364BB86D430}"/>
              </a:ext>
            </a:extLst>
          </p:cNvPr>
          <p:cNvCxnSpPr>
            <a:stCxn id="12" idx="2"/>
          </p:cNvCxnSpPr>
          <p:nvPr/>
        </p:nvCxnSpPr>
        <p:spPr>
          <a:xfrm>
            <a:off x="7415048" y="1381164"/>
            <a:ext cx="604345" cy="524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6ADE842-1D03-6F60-6688-1FB17A3163DB}"/>
              </a:ext>
            </a:extLst>
          </p:cNvPr>
          <p:cNvSpPr txBox="1"/>
          <p:nvPr/>
        </p:nvSpPr>
        <p:spPr>
          <a:xfrm>
            <a:off x="10644132" y="4868790"/>
            <a:ext cx="16080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FF00"/>
                </a:solidFill>
              </a:rPr>
              <a:t>Cape Town</a:t>
            </a:r>
            <a:endParaRPr lang="en-GB" b="1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D2B4024-B0C1-1773-230B-74379AE29F50}"/>
              </a:ext>
            </a:extLst>
          </p:cNvPr>
          <p:cNvCxnSpPr>
            <a:cxnSpLocks/>
          </p:cNvCxnSpPr>
          <p:nvPr/>
        </p:nvCxnSpPr>
        <p:spPr>
          <a:xfrm flipV="1">
            <a:off x="11351173" y="3741683"/>
            <a:ext cx="0" cy="112710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logo with text and a outline of a map&#10;&#10;Description automatically generated">
            <a:extLst>
              <a:ext uri="{FF2B5EF4-FFF2-40B4-BE49-F238E27FC236}">
                <a16:creationId xmlns:a16="http://schemas.microsoft.com/office/drawing/2014/main" id="{F5C2AFF0-C578-BEB0-E9C0-8804F69584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1538" y="409945"/>
            <a:ext cx="1356878" cy="737236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79CB63C-80C0-8A94-1AFB-28942F1A7D6A}"/>
              </a:ext>
            </a:extLst>
          </p:cNvPr>
          <p:cNvCxnSpPr/>
          <p:nvPr/>
        </p:nvCxnSpPr>
        <p:spPr>
          <a:xfrm>
            <a:off x="10644132" y="1147181"/>
            <a:ext cx="980309" cy="758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324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C23F4-313B-A89B-F606-93627764C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748"/>
            <a:ext cx="4962797" cy="4608512"/>
          </a:xfrm>
        </p:spPr>
        <p:txBody>
          <a:bodyPr/>
          <a:lstStyle/>
          <a:p>
            <a:r>
              <a:rPr lang="en-US" sz="1800" dirty="0"/>
              <a:t>Perspective from a first-timer: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Loaded agenda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Extremely broad coverage of topics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Industrial controls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Controls frameworks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Controls software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Low level hardware (FPGA)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Accelerators’ instrumentation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Management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… and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Worldwide Institutes &amp; professionals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Excellent organization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33FA2-B1C1-944E-8CA3-3D8CDD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B436F-7E86-3BFA-499D-E2B7466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DA27-02BB-2A53-5CDF-502E6622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DFB6-E774-E7CA-7ED2-A22D80CD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 descr="A person standing on a staircase&#10;&#10;Description automatically generated">
            <a:extLst>
              <a:ext uri="{FF2B5EF4-FFF2-40B4-BE49-F238E27FC236}">
                <a16:creationId xmlns:a16="http://schemas.microsoft.com/office/drawing/2014/main" id="{CB1A6EB7-E936-43E1-BD98-B7E7B05178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649" y="906464"/>
            <a:ext cx="6243144" cy="468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9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6E91F-0015-8E2B-E243-FD39FC0F9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r>
              <a:rPr lang="en-US" sz="2400" dirty="0">
                <a:solidFill>
                  <a:srgbClr val="303030"/>
                </a:solidFill>
              </a:rPr>
              <a:t>Contributions by EN-CV</a:t>
            </a: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95074-EEA7-C024-B842-1AAAA502D0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Paper + Poster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83F33-8F4E-4AD0-DB6F-5BEF1442E9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Presentation at PLC Workshop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B07A4-BDFC-B385-83A1-9ECE125E6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28A4E0-232D-1D62-C25F-349D7C82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E3FA6-558F-98BF-AC38-6C0441BD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75564E-CB24-E607-78DB-EBE5D4D86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572" y="1997457"/>
            <a:ext cx="2669049" cy="37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91F1BD-5D07-7ED6-242D-BE7D2C382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4" y="1997457"/>
            <a:ext cx="2807027" cy="37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E378BB0-4769-7B64-4406-E62362D36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765" y="2239801"/>
            <a:ext cx="4644000" cy="2606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600000" lon="1500000" rev="0"/>
            </a:camera>
            <a:lightRig rig="threePt" dir="t"/>
          </a:scene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A8F20D-96BC-97B0-A8B4-4E6FB492D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2865" y="2771071"/>
            <a:ext cx="4639380" cy="2583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>
              <a:rot lat="600000" lon="1500000" rev="0"/>
            </a:camera>
            <a:lightRig rig="threePt" dir="t"/>
          </a:scene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A32818F-A1FF-1C0F-365B-FBC186A4ACC8}"/>
              </a:ext>
            </a:extLst>
          </p:cNvPr>
          <p:cNvSpPr txBox="1"/>
          <p:nvPr/>
        </p:nvSpPr>
        <p:spPr>
          <a:xfrm>
            <a:off x="4116388" y="344349"/>
            <a:ext cx="829266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More details during ICALEPCS Flash Seminar at CERN</a:t>
            </a:r>
          </a:p>
          <a:p>
            <a:pPr algn="ctr"/>
            <a:r>
              <a:rPr lang="en-US" b="1" dirty="0"/>
              <a:t>7</a:t>
            </a:r>
            <a:r>
              <a:rPr lang="en-US" b="1" baseline="30000" dirty="0"/>
              <a:t>TH</a:t>
            </a:r>
            <a:r>
              <a:rPr lang="en-US" b="1" dirty="0"/>
              <a:t> December 2023</a:t>
            </a:r>
          </a:p>
          <a:p>
            <a:pPr algn="ctr"/>
            <a:r>
              <a:rPr lang="en-GB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https://indico.cern.ch/event/1343307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en-US" b="1" dirty="0"/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3264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C23F4-313B-A89B-F606-93627764C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748"/>
            <a:ext cx="5425252" cy="4608512"/>
          </a:xfrm>
        </p:spPr>
        <p:txBody>
          <a:bodyPr/>
          <a:lstStyle/>
          <a:p>
            <a:r>
              <a:rPr lang="en-US" sz="1800" dirty="0"/>
              <a:t>Key takeaways: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PLC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Hype around </a:t>
            </a:r>
            <a:r>
              <a:rPr lang="en-US" sz="1700" b="1" dirty="0"/>
              <a:t>Beckhoff</a:t>
            </a:r>
            <a:r>
              <a:rPr lang="en-US" sz="1700" dirty="0"/>
              <a:t> automation</a:t>
            </a:r>
          </a:p>
          <a:p>
            <a:pPr marL="990900" lvl="2" indent="-342900"/>
            <a:r>
              <a:rPr lang="en-US" sz="1600" dirty="0"/>
              <a:t>PC becomes a PLC w/ </a:t>
            </a:r>
            <a:r>
              <a:rPr lang="en-US" sz="1600" dirty="0" err="1"/>
              <a:t>TwinCAT</a:t>
            </a:r>
            <a:r>
              <a:rPr lang="en-US" sz="1600" dirty="0"/>
              <a:t> solution</a:t>
            </a:r>
          </a:p>
          <a:p>
            <a:pPr marL="990900" lvl="2" indent="-342900"/>
            <a:r>
              <a:rPr lang="en-US" sz="1600" dirty="0"/>
              <a:t>Some arguments:</a:t>
            </a:r>
          </a:p>
          <a:p>
            <a:pPr marL="1314900" lvl="3" indent="-342900"/>
            <a:r>
              <a:rPr lang="en-US" sz="1500" dirty="0"/>
              <a:t>User-friendly IDE in Visual Studio</a:t>
            </a:r>
          </a:p>
          <a:p>
            <a:pPr marL="1314900" lvl="3" indent="-342900"/>
            <a:r>
              <a:rPr lang="en-US" sz="1500" dirty="0"/>
              <a:t>Linux server like management</a:t>
            </a:r>
          </a:p>
          <a:p>
            <a:pPr marL="1314900" lvl="3" indent="-342900"/>
            <a:r>
              <a:rPr lang="en-US" sz="1500" dirty="0"/>
              <a:t>Better integration for code development &amp; versioning</a:t>
            </a:r>
          </a:p>
          <a:p>
            <a:pPr marL="1314900" lvl="3" indent="-342900"/>
            <a:r>
              <a:rPr lang="en-US" sz="1500" dirty="0"/>
              <a:t>Unit testing</a:t>
            </a:r>
          </a:p>
          <a:p>
            <a:pPr marL="1314900" lvl="3" indent="-342900"/>
            <a:r>
              <a:rPr lang="en-US" sz="1500" dirty="0"/>
              <a:t>Heavy presence in HEP world</a:t>
            </a:r>
          </a:p>
          <a:p>
            <a:pPr marL="666900" lvl="1" indent="-342900"/>
            <a:r>
              <a:rPr lang="en-US" sz="1700" dirty="0"/>
              <a:t>Others mentioned:</a:t>
            </a:r>
          </a:p>
          <a:p>
            <a:pPr marL="342900" indent="-342900"/>
            <a:r>
              <a:rPr lang="en-US" sz="1600" dirty="0"/>
              <a:t>Siemens ; Omron ; Schneider ; Honeywell ;</a:t>
            </a:r>
          </a:p>
          <a:p>
            <a:pPr marL="990900" lvl="2" indent="-342900"/>
            <a:endParaRPr lang="en-US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990900" lvl="2" indent="-342900"/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33FA2-B1C1-944E-8CA3-3D8CDD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B436F-7E86-3BFA-499D-E2B7466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DA27-02BB-2A53-5CDF-502E6622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DFB6-E774-E7CA-7ED2-A22D80CD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poster on a white board&#10;&#10;Description automatically generated">
            <a:extLst>
              <a:ext uri="{FF2B5EF4-FFF2-40B4-BE49-F238E27FC236}">
                <a16:creationId xmlns:a16="http://schemas.microsoft.com/office/drawing/2014/main" id="{EE0D64BC-58AB-59D0-5A7E-6A88D51A8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44" t="6645" r="11303" b="14071"/>
          <a:stretch/>
        </p:blipFill>
        <p:spPr>
          <a:xfrm>
            <a:off x="6796980" y="207215"/>
            <a:ext cx="3324689" cy="4445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692117-0011-45BB-65C8-17E10C58B6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295" r="21854"/>
          <a:stretch/>
        </p:blipFill>
        <p:spPr>
          <a:xfrm>
            <a:off x="9624546" y="2972452"/>
            <a:ext cx="1823627" cy="3219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131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C23F4-313B-A89B-F606-93627764C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6748"/>
            <a:ext cx="5015349" cy="4608512"/>
          </a:xfrm>
        </p:spPr>
        <p:txBody>
          <a:bodyPr/>
          <a:lstStyle/>
          <a:p>
            <a:r>
              <a:rPr lang="en-US" sz="1800" dirty="0"/>
              <a:t>Key takeaways: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SCADA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Mostly EPICS or TANGO</a:t>
            </a:r>
          </a:p>
          <a:p>
            <a:pPr marL="990900" lvl="2" indent="-342900"/>
            <a:r>
              <a:rPr lang="en-US" sz="1600" dirty="0"/>
              <a:t>Open-source frameworks for accelerator and industrial controls </a:t>
            </a:r>
          </a:p>
          <a:p>
            <a:pPr marL="666900" lvl="1" indent="-342900"/>
            <a:r>
              <a:rPr lang="en-US" dirty="0"/>
              <a:t>WinCC</a:t>
            </a:r>
          </a:p>
          <a:p>
            <a:pPr marL="666900" lvl="1" indent="-342900"/>
            <a:r>
              <a:rPr lang="en-US" sz="1700" dirty="0" err="1"/>
              <a:t>Atvise</a:t>
            </a:r>
            <a:endParaRPr lang="en-US" sz="1700" dirty="0"/>
          </a:p>
          <a:p>
            <a:pPr marL="990900" lvl="2" indent="-342900"/>
            <a:endParaRPr lang="en-US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990900" lvl="2" indent="-342900"/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33FA2-B1C1-944E-8CA3-3D8CDD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B436F-7E86-3BFA-499D-E2B7466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DA27-02BB-2A53-5CDF-502E6622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DFB6-E774-E7CA-7ED2-A22D80CD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095624-592A-BBE9-7693-C58B6DB73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179" y="186067"/>
            <a:ext cx="4372304" cy="5829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3588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55F31B8-87CC-B349-74BF-EF550C7DCB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70" t="8736" r="12606" b="13870"/>
          <a:stretch/>
        </p:blipFill>
        <p:spPr>
          <a:xfrm>
            <a:off x="6729028" y="289511"/>
            <a:ext cx="3555917" cy="4523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C23F4-313B-A89B-F606-93627764C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788456"/>
            <a:ext cx="6444756" cy="5207928"/>
          </a:xfrm>
        </p:spPr>
        <p:txBody>
          <a:bodyPr/>
          <a:lstStyle/>
          <a:p>
            <a:r>
              <a:rPr lang="en-US" sz="1800" dirty="0"/>
              <a:t>Key takeaways: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Unit Testing / Test Driven Development</a:t>
            </a: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Automatic Code Generation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Many looking at it, few doing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Enhanced testing environments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Model-based simulation; virtual commissioning;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Advanced Controls for optimization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Model-Predictive Control / Reinforcement Learning /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Infrastructure (IT+PLC) Monitoring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Zabbix mentioned a few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Control System Specification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700" dirty="0"/>
              <a:t>Little mention, only by CERN and CEA Paris-</a:t>
            </a:r>
            <a:r>
              <a:rPr lang="en-US" sz="1700" dirty="0" err="1"/>
              <a:t>Scalay</a:t>
            </a:r>
            <a:endParaRPr lang="en-US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/>
              <a:t>Redundant PLC w/ S7-1500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990900" lvl="2" indent="-342900"/>
            <a:endParaRPr lang="en-US" sz="16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990900" lvl="2" indent="-342900"/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B33FA2-B1C1-944E-8CA3-3D8CDDAD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ICALEPCS’23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B436F-7E86-3BFA-499D-E2B7466F8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 November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DA27-02BB-2A53-5CDF-502E6622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Diogo Monteiro | ICALEPCS'23 - Key Takeaways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2DFB6-E774-E7CA-7ED2-A22D80CD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98DF48-A8CB-7216-45EA-1B7C89909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381" y="1310768"/>
            <a:ext cx="3413792" cy="4551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2512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170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D6E11E9B3F2243B80A20F0599A4FBB" ma:contentTypeVersion="2" ma:contentTypeDescription="Create a new document." ma:contentTypeScope="" ma:versionID="0baac29aaa018dbca79145defbe13d17">
  <xsd:schema xmlns:xsd="http://www.w3.org/2001/XMLSchema" xmlns:xs="http://www.w3.org/2001/XMLSchema" xmlns:p="http://schemas.microsoft.com/office/2006/metadata/properties" xmlns:ns3="ea160477-9262-4aa8-a66c-f2de6c27326c" targetNamespace="http://schemas.microsoft.com/office/2006/metadata/properties" ma:root="true" ma:fieldsID="e62c465a39294df922cca6addaa51801" ns3:_="">
    <xsd:import namespace="ea160477-9262-4aa8-a66c-f2de6c27326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160477-9262-4aa8-a66c-f2de6c2732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3F5969-381D-48A3-AA4A-106D819EE6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39C851-49AE-4426-8059-42CDCD4C46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a160477-9262-4aa8-a66c-f2de6c2732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2FD165-4673-448E-8EA3-67A110B5E3E7}">
  <ds:schemaRefs>
    <ds:schemaRef ds:uri="http://www.w3.org/XML/1998/namespace"/>
    <ds:schemaRef ds:uri="http://schemas.microsoft.com/office/infopath/2007/PartnerControls"/>
    <ds:schemaRef ds:uri="http://purl.org/dc/terms/"/>
    <ds:schemaRef ds:uri="ea160477-9262-4aa8-a66c-f2de6c27326c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7935</TotalTime>
  <Words>347</Words>
  <Application>Microsoft Office PowerPoint</Application>
  <PresentationFormat>Widescreen</PresentationFormat>
  <Paragraphs>108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Roboto</vt:lpstr>
      <vt:lpstr>Office Theme</vt:lpstr>
      <vt:lpstr>ICALEPCS’23 Key Takeaways (personal view)</vt:lpstr>
      <vt:lpstr>ICALEPCS’23 </vt:lpstr>
      <vt:lpstr>ICALEPCS’23 </vt:lpstr>
      <vt:lpstr>ICALEPCS’23 Contributions by EN-CV</vt:lpstr>
      <vt:lpstr>ICALEPCS’23 </vt:lpstr>
      <vt:lpstr>ICALEPCS’23 </vt:lpstr>
      <vt:lpstr>ICALEPCS’23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Diogo Monteiro</dc:creator>
  <cp:lastModifiedBy>Diogo Monteiro</cp:lastModifiedBy>
  <cp:revision>76</cp:revision>
  <dcterms:created xsi:type="dcterms:W3CDTF">2021-11-29T15:10:10Z</dcterms:created>
  <dcterms:modified xsi:type="dcterms:W3CDTF">2023-11-16T10:36:35Z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0x010100E9D6E11E9B3F2243B80A20F0599A4FBB</vt:lpwstr>
  </property>
</Properties>
</file>