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83" r:id="rId3"/>
    <p:sldId id="264" r:id="rId4"/>
    <p:sldId id="300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7" r:id="rId14"/>
    <p:sldId id="292" r:id="rId15"/>
    <p:sldId id="293" r:id="rId16"/>
    <p:sldId id="294" r:id="rId17"/>
    <p:sldId id="296" r:id="rId18"/>
    <p:sldId id="299" r:id="rId19"/>
    <p:sldId id="295" r:id="rId20"/>
    <p:sldId id="298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86"/>
    <p:restoredTop sz="94475"/>
  </p:normalViewPr>
  <p:slideViewPr>
    <p:cSldViewPr snapToGrid="0">
      <p:cViewPr varScale="1">
        <p:scale>
          <a:sx n="89" d="100"/>
          <a:sy n="89" d="100"/>
        </p:scale>
        <p:origin x="153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28C93-52D3-E64C-818A-10D1AEF56CDE}" type="datetimeFigureOut">
              <a:rPr lang="en-US" smtClean="0"/>
              <a:t>5/16/24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936C1-30CC-8740-8555-5A62BF1439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12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936C1-30CC-8740-8555-5A62BF1439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766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936C1-30CC-8740-8555-5A62BF1439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769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690F47-68C7-484B-BC28-89508AF1E3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62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690F47-68C7-484B-BC28-89508AF1E3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08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next in line is the emerging jet, where the model consists of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936C1-30CC-8740-8555-5A62BF14390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303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latest public result on dark shower from CMS is the SUEPs. The model production model… Due to the large ‘t Hooft coupling,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936C1-30CC-8740-8555-5A62BF14390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23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F936C1-30CC-8740-8555-5A62BF14390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5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48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432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9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87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0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0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84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00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2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5/17/24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W. (UMD)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34506-925D-8F44-841B-2B7B603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03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2403.05311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007/JHEP06(2022)156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xiv.org/abs/2403.01556" TargetMode="External"/><Relationship Id="rId5" Type="http://schemas.openxmlformats.org/officeDocument/2006/relationships/hyperlink" Target="http://dx.doi.org/10.1007/JHEP06(2022)156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908FD-F7BF-EE41-D904-3552263324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CMS Experimental Results on Dark Showers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418803-6929-8D18-45F8-C29C8F0D34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2387600"/>
          </a:xfrm>
        </p:spPr>
        <p:txBody>
          <a:bodyPr>
            <a:normAutofit/>
          </a:bodyPr>
          <a:lstStyle/>
          <a:p>
            <a:r>
              <a:rPr lang="en-US" dirty="0"/>
              <a:t>Long Wang (UMD)</a:t>
            </a:r>
          </a:p>
          <a:p>
            <a:r>
              <a:rPr lang="en-US" dirty="0"/>
              <a:t>on behalf of the CMS experiment</a:t>
            </a:r>
          </a:p>
          <a:p>
            <a:r>
              <a:rPr lang="en-US" dirty="0"/>
              <a:t>May 17, 2024</a:t>
            </a:r>
          </a:p>
          <a:p>
            <a:endParaRPr lang="en-US" dirty="0"/>
          </a:p>
          <a:p>
            <a:r>
              <a:rPr lang="en-US" dirty="0"/>
              <a:t>@Roadmap of Dark Matter models for Run3</a:t>
            </a:r>
          </a:p>
        </p:txBody>
      </p:sp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45FE4C78-3D15-679E-F2E4-0D41AFB5E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14" y="134257"/>
            <a:ext cx="1465943" cy="1465943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B0C29570-C5E1-1A4A-2464-9B5733082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7306" y="134257"/>
            <a:ext cx="1489780" cy="146594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2655538-9EB8-08FB-556C-E8AF60E5E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2D8F28-134B-6909-BAAD-60FFB59E6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690C20-B61F-260F-B94F-C8CC4FE90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34506-925D-8F44-841B-2B7B603CA5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28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light source&#10;&#10;Description automatically generated">
            <a:extLst>
              <a:ext uri="{FF2B5EF4-FFF2-40B4-BE49-F238E27FC236}">
                <a16:creationId xmlns:a16="http://schemas.microsoft.com/office/drawing/2014/main" id="{DDB05F1B-D320-2D03-755B-28635E879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927" y="833323"/>
            <a:ext cx="3299899" cy="28042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78E484-C996-3173-0CDE-C6E1D3A97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8" y="4103269"/>
            <a:ext cx="2461591" cy="2461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EJ-search methodology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D6D0F8-F764-22A1-15BE-5A5B2F9C8A13}"/>
              </a:ext>
            </a:extLst>
          </p:cNvPr>
          <p:cNvSpPr txBox="1"/>
          <p:nvPr/>
        </p:nvSpPr>
        <p:spPr>
          <a:xfrm>
            <a:off x="628648" y="1690689"/>
            <a:ext cx="813103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Signal signatures on detector: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Semi-long-lived dark mesons decay back to </a:t>
            </a:r>
            <a:br>
              <a:rPr lang="en-US" sz="1600" dirty="0"/>
            </a:br>
            <a:r>
              <a:rPr lang="en-US" sz="1600" dirty="0"/>
              <a:t>SM particles, forming </a:t>
            </a:r>
            <a:r>
              <a:rPr lang="en-US" sz="1600" b="1" dirty="0"/>
              <a:t>SM showers emerging </a:t>
            </a:r>
            <a:br>
              <a:rPr lang="en-US" sz="1600" b="1" dirty="0"/>
            </a:br>
            <a:r>
              <a:rPr lang="en-US" sz="1600" b="1" dirty="0"/>
              <a:t>from vertices</a:t>
            </a:r>
            <a:r>
              <a:rPr lang="en-US" sz="1600" dirty="0"/>
              <a:t> finite distances away from </a:t>
            </a:r>
            <a:br>
              <a:rPr lang="en-US" sz="1600" dirty="0"/>
            </a:br>
            <a:r>
              <a:rPr lang="en-US" sz="1600" dirty="0"/>
              <a:t>collision points;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Tree level two SM jets + 2 emerging jets</a:t>
            </a:r>
            <a:r>
              <a:rPr lang="en-US" dirty="0"/>
              <a:t>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Cut &amp; Count analysis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Background estimated using control samples in data based on jet misidentification probabilities.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710107-386E-8DA9-725B-B9A97BC7867F}"/>
              </a:ext>
            </a:extLst>
          </p:cNvPr>
          <p:cNvSpPr txBox="1"/>
          <p:nvPr/>
        </p:nvSpPr>
        <p:spPr>
          <a:xfrm>
            <a:off x="5802795" y="4445408"/>
            <a:ext cx="32998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approaches: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Model-agnostic approach </a:t>
            </a:r>
            <a:r>
              <a:rPr lang="en-US" dirty="0"/>
              <a:t>for reinterpretability;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ML-based approach </a:t>
            </a:r>
            <a:r>
              <a:rPr lang="en-US" dirty="0"/>
              <a:t>to maximize sensitivity for the chosen models under search.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421983-C6AB-7F31-94FC-3B0F2A6154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1204" y="4103268"/>
            <a:ext cx="2461591" cy="246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14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48B1C5-481C-8199-69FE-FFF2C9302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442603"/>
            <a:ext cx="5376096" cy="5050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EJ-search results for m</a:t>
            </a:r>
            <a:r>
              <a:rPr lang="en-US" baseline="-25000" dirty="0"/>
              <a:t>πD</a:t>
            </a:r>
            <a:r>
              <a:rPr lang="en-US" dirty="0"/>
              <a:t>=10 GeV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11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341F9FE-183B-D2F0-9FAE-350F04240DF0}"/>
              </a:ext>
            </a:extLst>
          </p:cNvPr>
          <p:cNvSpPr txBox="1"/>
          <p:nvPr/>
        </p:nvSpPr>
        <p:spPr>
          <a:xfrm>
            <a:off x="6004746" y="1442603"/>
            <a:ext cx="30289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Top: unflavored;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Bottom: flavor-aligned;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Left: model-agnostic;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Right: ML-based;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Left side </a:t>
            </a:r>
            <a:r>
              <a:rPr lang="en-US" dirty="0"/>
              <a:t>of the contours are </a:t>
            </a:r>
            <a:r>
              <a:rPr lang="en-US" b="1" dirty="0"/>
              <a:t>excluded</a:t>
            </a:r>
            <a:r>
              <a:rPr lang="en-US" dirty="0"/>
              <a:t> by the search;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Large improvement </a:t>
            </a:r>
            <a:r>
              <a:rPr lang="en-US" dirty="0"/>
              <a:t>in the unflavored search </a:t>
            </a:r>
            <a:r>
              <a:rPr lang="en-US" b="1" dirty="0"/>
              <a:t>comparing to previous </a:t>
            </a:r>
            <a:r>
              <a:rPr lang="en-US" dirty="0"/>
              <a:t>publication;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Better sensitivity </a:t>
            </a:r>
            <a:r>
              <a:rPr lang="en-US" dirty="0"/>
              <a:t>in low dark pion lifetime regions </a:t>
            </a:r>
            <a:r>
              <a:rPr lang="en-US" b="1" dirty="0"/>
              <a:t>with ML-based search</a:t>
            </a:r>
            <a:r>
              <a:rPr lang="en-US" dirty="0"/>
              <a:t>;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Search also provides tabulated observed event yields in the paper.</a:t>
            </a:r>
          </a:p>
        </p:txBody>
      </p:sp>
    </p:spTree>
    <p:extLst>
      <p:ext uri="{BB962C8B-B14F-4D97-AF65-F5344CB8AC3E}">
        <p14:creationId xmlns:p14="http://schemas.microsoft.com/office/powerpoint/2010/main" val="516279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0F6EC9-ECA7-CD6C-0A6A-D836C0BD10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442602"/>
            <a:ext cx="5376096" cy="50502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EJ-search results for m</a:t>
            </a:r>
            <a:r>
              <a:rPr lang="en-US" baseline="-25000" dirty="0"/>
              <a:t>πD</a:t>
            </a:r>
            <a:r>
              <a:rPr lang="en-US" dirty="0"/>
              <a:t>=20 GeV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12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CFFC5A-B077-B47F-B65F-8D8F39263891}"/>
              </a:ext>
            </a:extLst>
          </p:cNvPr>
          <p:cNvSpPr txBox="1"/>
          <p:nvPr/>
        </p:nvSpPr>
        <p:spPr>
          <a:xfrm>
            <a:off x="6004746" y="1442603"/>
            <a:ext cx="30289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Top: unflavored;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Bottom: flavor-aligned;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Left: model-agnostic;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Right: ML-based;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Left side </a:t>
            </a:r>
            <a:r>
              <a:rPr lang="en-US" dirty="0"/>
              <a:t>of the contours are </a:t>
            </a:r>
            <a:r>
              <a:rPr lang="en-US" b="1" dirty="0"/>
              <a:t>excluded</a:t>
            </a:r>
            <a:r>
              <a:rPr lang="en-US" dirty="0"/>
              <a:t> by the search;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Large improvement </a:t>
            </a:r>
            <a:r>
              <a:rPr lang="en-US" dirty="0"/>
              <a:t>in the unflavored search </a:t>
            </a:r>
            <a:r>
              <a:rPr lang="en-US" b="1" dirty="0"/>
              <a:t>comparing to previous </a:t>
            </a:r>
            <a:r>
              <a:rPr lang="en-US" dirty="0"/>
              <a:t>publication;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Better sensitivity </a:t>
            </a:r>
            <a:r>
              <a:rPr lang="en-US" dirty="0"/>
              <a:t>in low dark pion lifetime regions </a:t>
            </a:r>
            <a:r>
              <a:rPr lang="en-US" b="1" dirty="0"/>
              <a:t>with ML-based search</a:t>
            </a:r>
            <a:r>
              <a:rPr lang="en-US" dirty="0"/>
              <a:t>;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Search also provides tabulated observed event yields in the paper.</a:t>
            </a:r>
          </a:p>
        </p:txBody>
      </p:sp>
    </p:spTree>
    <p:extLst>
      <p:ext uri="{BB962C8B-B14F-4D97-AF65-F5344CB8AC3E}">
        <p14:creationId xmlns:p14="http://schemas.microsoft.com/office/powerpoint/2010/main" val="3166385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EJ-search results for m</a:t>
            </a:r>
            <a:r>
              <a:rPr lang="en-US" baseline="-25000" dirty="0"/>
              <a:t>πD</a:t>
            </a:r>
            <a:r>
              <a:rPr lang="en-US" dirty="0"/>
              <a:t>=6 GeV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13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5193C8-0165-1183-70A4-D2E2E09A5A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832" y="1362642"/>
            <a:ext cx="6880335" cy="32242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59E15DE-D390-F770-B093-5662B6F52882}"/>
              </a:ext>
            </a:extLst>
          </p:cNvPr>
          <p:cNvSpPr txBox="1"/>
          <p:nvPr/>
        </p:nvSpPr>
        <p:spPr>
          <a:xfrm>
            <a:off x="628650" y="4614634"/>
            <a:ext cx="78734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Left: model-agnostic search; Right: ML-based search;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</a:t>
            </a:r>
            <a:r>
              <a:rPr lang="en-US" b="1" dirty="0"/>
              <a:t>relevant for flavor-aligned model </a:t>
            </a:r>
            <a:r>
              <a:rPr lang="en-US" dirty="0"/>
              <a:t>scenario as the decay of dark pions starts to behave differently </a:t>
            </a:r>
            <a:r>
              <a:rPr lang="en-US" b="1" dirty="0"/>
              <a:t>due to kinematics accessibility</a:t>
            </a:r>
            <a:r>
              <a:rPr lang="en-US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Wider exclusion in ML-based approach comparing to model-agnostic approach.</a:t>
            </a:r>
          </a:p>
        </p:txBody>
      </p:sp>
    </p:spTree>
    <p:extLst>
      <p:ext uri="{BB962C8B-B14F-4D97-AF65-F5344CB8AC3E}">
        <p14:creationId xmlns:p14="http://schemas.microsoft.com/office/powerpoint/2010/main" val="632532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ube with arrows pointing to the center&#10;&#10;Description automatically generated">
            <a:extLst>
              <a:ext uri="{FF2B5EF4-FFF2-40B4-BE49-F238E27FC236}">
                <a16:creationId xmlns:a16="http://schemas.microsoft.com/office/drawing/2014/main" id="{1CB8C70F-70D5-7A22-E6C3-A2314CD66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6099" y="1269725"/>
            <a:ext cx="2409807" cy="28179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SUEP-search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7E994B-3E8A-9173-F68A-660259B45A56}"/>
              </a:ext>
            </a:extLst>
          </p:cNvPr>
          <p:cNvSpPr txBox="1"/>
          <p:nvPr/>
        </p:nvSpPr>
        <p:spPr>
          <a:xfrm>
            <a:off x="5286375" y="900393"/>
            <a:ext cx="385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6"/>
              </a:rPr>
              <a:t>arXiv:2403.05311</a:t>
            </a:r>
            <a:r>
              <a:rPr lang="en-US" b="0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</a:rPr>
              <a:t> submitted to PRL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BF5D037-BF0A-6EE3-EC39-DDA770C8F378}"/>
                  </a:ext>
                </a:extLst>
              </p:cNvPr>
              <p:cNvSpPr txBox="1"/>
              <p:nvPr/>
            </p:nvSpPr>
            <p:spPr>
              <a:xfrm>
                <a:off x="628650" y="3968751"/>
                <a:ext cx="7869977" cy="2333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b="1" dirty="0"/>
                  <a:t>Production mode</a:t>
                </a:r>
                <a:r>
                  <a:rPr lang="en-US" dirty="0"/>
                  <a:t>: Heavy scalar mediator S produced via gluon fusion and decays to a dark quark-antiquark pair;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/>
                  <a:t>Quasi-conformal dark QCD sector with large ‘t Hooft coupling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 &gt;&gt; 1 above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/>
                  <a:t>Dark quarks form an </a:t>
                </a:r>
                <a:r>
                  <a:rPr lang="en-US" b="1" dirty="0"/>
                  <a:t>isotropic spray</a:t>
                </a:r>
                <a:r>
                  <a:rPr lang="en-US" dirty="0"/>
                  <a:t> of dark pseudoscalar mesons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;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b="1" dirty="0"/>
                  <a:t>Dark mesons decay </a:t>
                </a:r>
                <a:r>
                  <a:rPr lang="en-US" dirty="0"/>
                  <a:t>to pairs of </a:t>
                </a:r>
                <a:r>
                  <a:rPr lang="en-US" b="1" dirty="0"/>
                  <a:t>dark photons A</a:t>
                </a:r>
                <a:r>
                  <a:rPr lang="en-US" dirty="0"/>
                  <a:t>’, that kinetically </a:t>
                </a:r>
                <a:r>
                  <a:rPr lang="en-US" b="1" dirty="0"/>
                  <a:t>mixes with </a:t>
                </a:r>
                <a:r>
                  <a:rPr lang="en-US" dirty="0"/>
                  <a:t>the SM hypercharge gauge field and decays promptly to </a:t>
                </a:r>
                <a:r>
                  <a:rPr lang="en-US" b="1" dirty="0"/>
                  <a:t>SM particles</a:t>
                </a:r>
                <a:r>
                  <a:rPr lang="en-US" dirty="0"/>
                  <a:t>;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/>
                  <a:t>Model parameters of choices are: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</m:sub>
                    </m:sSub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b="1" dirty="0"/>
                  <a:t> and T </a:t>
                </a:r>
                <a:r>
                  <a:rPr lang="en-US" dirty="0"/>
                  <a:t>as temperature in LO Boltzmannian thermal model that governs the dark mesons decay.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BF5D037-BF0A-6EE3-EC39-DDA770C8F3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3968751"/>
                <a:ext cx="7869977" cy="2333075"/>
              </a:xfrm>
              <a:prstGeom prst="rect">
                <a:avLst/>
              </a:prstGeom>
              <a:blipFill>
                <a:blip r:embed="rId7"/>
                <a:stretch>
                  <a:fillRect l="-483" t="-1081" b="-32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77993AE6-2F43-2A81-E304-790C6ADB5C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650" y="1690689"/>
            <a:ext cx="4368645" cy="207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176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and green lines on a white surface&#10;&#10;Description automatically generated">
            <a:extLst>
              <a:ext uri="{FF2B5EF4-FFF2-40B4-BE49-F238E27FC236}">
                <a16:creationId xmlns:a16="http://schemas.microsoft.com/office/drawing/2014/main" id="{80F62CB0-D6BF-DA57-ED29-7F8BC262F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9401" y="1136470"/>
            <a:ext cx="4604599" cy="2211733"/>
          </a:xfrm>
          <a:prstGeom prst="rect">
            <a:avLst/>
          </a:prstGeom>
        </p:spPr>
      </p:pic>
      <p:pic>
        <p:nvPicPr>
          <p:cNvPr id="8" name="Picture 7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2F6C2305-1928-06CA-D25B-252CEFF47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806" y="3429000"/>
            <a:ext cx="7164387" cy="30822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SUEP-search methodology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15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E21A0A-B978-359D-6638-D19ECF2B5636}"/>
              </a:ext>
            </a:extLst>
          </p:cNvPr>
          <p:cNvSpPr txBox="1"/>
          <p:nvPr/>
        </p:nvSpPr>
        <p:spPr>
          <a:xfrm>
            <a:off x="628650" y="1690689"/>
            <a:ext cx="78867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Signal signatures on detector: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Large multiplicities of </a:t>
            </a:r>
            <a:r>
              <a:rPr lang="en-US" b="1" dirty="0"/>
              <a:t>isotropic,</a:t>
            </a:r>
            <a:br>
              <a:rPr lang="en-US" b="1" dirty="0"/>
            </a:br>
            <a:r>
              <a:rPr lang="en-US" b="1" dirty="0"/>
              <a:t>low p</a:t>
            </a:r>
            <a:r>
              <a:rPr lang="en-US" b="1" baseline="-25000" dirty="0"/>
              <a:t>T</a:t>
            </a:r>
            <a:r>
              <a:rPr lang="en-US" b="1" dirty="0"/>
              <a:t> tracks </a:t>
            </a:r>
            <a:r>
              <a:rPr lang="en-US" dirty="0"/>
              <a:t>final state;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Spherically-symmetric event shape;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Cut &amp; Count with track multiplicity and event sphericity;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Background estimated using control samples in data, based on an extended ABCD method;</a:t>
            </a:r>
          </a:p>
        </p:txBody>
      </p:sp>
    </p:spTree>
    <p:extLst>
      <p:ext uri="{BB962C8B-B14F-4D97-AF65-F5344CB8AC3E}">
        <p14:creationId xmlns:p14="http://schemas.microsoft.com/office/powerpoint/2010/main" val="3099935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SUEP-search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16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E7A4B1-8C20-F75A-9602-243229FADD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687" y="1965109"/>
            <a:ext cx="4104726" cy="41168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EE1B08-3456-9FA6-6960-604E8A31156F}"/>
              </a:ext>
            </a:extLst>
          </p:cNvPr>
          <p:cNvSpPr txBox="1"/>
          <p:nvPr/>
        </p:nvSpPr>
        <p:spPr>
          <a:xfrm>
            <a:off x="4718315" y="1965109"/>
            <a:ext cx="410472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No significant excess of events over the SM prediction;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1-D upper limits </a:t>
            </a:r>
            <a:r>
              <a:rPr lang="en-US" dirty="0"/>
              <a:t>on production cross section from toy frequentist approach</a:t>
            </a:r>
            <a:r>
              <a:rPr lang="zh-CN" altLang="en-US" dirty="0"/>
              <a:t>；</a:t>
            </a:r>
            <a:br>
              <a:rPr lang="en-US" altLang="zh-CN" dirty="0"/>
            </a:b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Best sensitivity for low-medium T, 𝑚</a:t>
            </a:r>
            <a:r>
              <a:rPr lang="en-US" baseline="-25000" dirty="0"/>
              <a:t>𝜙</a:t>
            </a:r>
            <a:r>
              <a:rPr lang="en-US" dirty="0"/>
              <a:t>, and medium-high m</a:t>
            </a:r>
            <a:r>
              <a:rPr lang="en-US" baseline="-25000" dirty="0"/>
              <a:t>S</a:t>
            </a:r>
            <a:r>
              <a:rPr lang="en-US" dirty="0"/>
              <a:t>, as all increase the number of constituents, and push the signal in the last bins of SR;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Similar sensitivity to </a:t>
            </a:r>
            <a:r>
              <a:rPr lang="en-US" b="1" dirty="0"/>
              <a:t>different A’ decay </a:t>
            </a:r>
            <a:r>
              <a:rPr lang="en-US" dirty="0"/>
              <a:t>modes as shown in the </a:t>
            </a:r>
            <a:r>
              <a:rPr lang="en-US" b="1" dirty="0"/>
              <a:t>colored </a:t>
            </a:r>
            <a:r>
              <a:rPr lang="en-US" dirty="0"/>
              <a:t>observed lines.</a:t>
            </a:r>
          </a:p>
        </p:txBody>
      </p:sp>
    </p:spTree>
    <p:extLst>
      <p:ext uri="{BB962C8B-B14F-4D97-AF65-F5344CB8AC3E}">
        <p14:creationId xmlns:p14="http://schemas.microsoft.com/office/powerpoint/2010/main" val="3131945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SUEP-search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17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D00C85-678E-342C-8641-8953864A1C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1194" y="1432271"/>
            <a:ext cx="6501612" cy="34956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A5FD788-21DD-8EF9-D836-F6430AE038D5}"/>
              </a:ext>
            </a:extLst>
          </p:cNvPr>
          <p:cNvSpPr txBox="1"/>
          <p:nvPr/>
        </p:nvSpPr>
        <p:spPr>
          <a:xfrm>
            <a:off x="628650" y="4927945"/>
            <a:ext cx="788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Exclusion limits for various scalar masses in the plane of 𝑚</a:t>
            </a:r>
            <a:r>
              <a:rPr lang="en-US" baseline="-25000" dirty="0"/>
              <a:t>𝜙</a:t>
            </a:r>
            <a:r>
              <a:rPr lang="en-US" dirty="0"/>
              <a:t> vs T for A’-&gt;π</a:t>
            </a:r>
            <a:r>
              <a:rPr lang="en-US" baseline="30000" dirty="0"/>
              <a:t>+</a:t>
            </a:r>
            <a:r>
              <a:rPr lang="en-US" dirty="0"/>
              <a:t>π</a:t>
            </a:r>
            <a:r>
              <a:rPr lang="en-US" baseline="30000" dirty="0"/>
              <a:t>-</a:t>
            </a:r>
            <a:r>
              <a:rPr lang="en-US" dirty="0"/>
              <a:t> with B=100%, regions below the observed limits are excluded;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Available for </a:t>
            </a:r>
            <a:r>
              <a:rPr lang="en-US" sz="1800" dirty="0">
                <a:effectLst/>
                <a:latin typeface="URWPalladioL"/>
              </a:rPr>
              <a:t>SUEP-like cases with </a:t>
            </a:r>
            <a:r>
              <a:rPr lang="en-US" sz="1800" i="1" dirty="0">
                <a:effectLst/>
                <a:latin typeface="URWPalladioL"/>
              </a:rPr>
              <a:t>m</a:t>
            </a:r>
            <a:r>
              <a:rPr lang="en-US" sz="1800" baseline="-25000" dirty="0">
                <a:effectLst/>
                <a:latin typeface="URWPalladioL"/>
              </a:rPr>
              <a:t>S</a:t>
            </a:r>
            <a:r>
              <a:rPr lang="en-US" sz="1800" dirty="0">
                <a:effectLst/>
                <a:latin typeface="URWPalladioL"/>
              </a:rPr>
              <a:t>/</a:t>
            </a:r>
            <a:r>
              <a:rPr lang="en-US" sz="1800" i="1" dirty="0">
                <a:effectLst/>
                <a:latin typeface="URWPalladioL"/>
              </a:rPr>
              <a:t>T</a:t>
            </a:r>
            <a:r>
              <a:rPr lang="en-US" sz="1800" dirty="0">
                <a:effectLst/>
                <a:latin typeface="URWPalladioL"/>
              </a:rPr>
              <a:t> </a:t>
            </a:r>
            <a:r>
              <a:rPr lang="en-US" sz="1800" dirty="0">
                <a:effectLst/>
                <a:latin typeface="CMSY10"/>
              </a:rPr>
              <a:t>∼ </a:t>
            </a:r>
            <a:r>
              <a:rPr lang="en-US" sz="1800" i="1" dirty="0">
                <a:effectLst/>
                <a:latin typeface="URWPalladioL"/>
              </a:rPr>
              <a:t>m</a:t>
            </a:r>
            <a:r>
              <a:rPr lang="en-US" sz="1800" baseline="-25000" dirty="0">
                <a:effectLst/>
                <a:latin typeface="URWPalladioL"/>
              </a:rPr>
              <a:t>S</a:t>
            </a:r>
            <a:r>
              <a:rPr lang="en-US" sz="1800" dirty="0">
                <a:effectLst/>
                <a:latin typeface="URWPalladioL"/>
              </a:rPr>
              <a:t>/</a:t>
            </a:r>
            <a:r>
              <a:rPr lang="en-US" sz="1800" i="1" dirty="0">
                <a:effectLst/>
                <a:latin typeface="URWPalladioL"/>
              </a:rPr>
              <a:t>m</a:t>
            </a:r>
            <a:r>
              <a:rPr lang="en-US" baseline="-25000" dirty="0"/>
              <a:t>𝜙</a:t>
            </a:r>
            <a:r>
              <a:rPr lang="el-GR" sz="1800" i="1" dirty="0">
                <a:effectLst/>
                <a:latin typeface="PazoMath"/>
              </a:rPr>
              <a:t> </a:t>
            </a:r>
            <a:r>
              <a:rPr lang="el-GR" sz="1800" dirty="0">
                <a:effectLst/>
                <a:latin typeface="CMSY10"/>
              </a:rPr>
              <a:t>∼ </a:t>
            </a:r>
            <a:r>
              <a:rPr lang="el-GR" sz="1800" dirty="0">
                <a:effectLst/>
                <a:latin typeface="URWPalladioL"/>
              </a:rPr>
              <a:t>100 </a:t>
            </a:r>
            <a:r>
              <a:rPr lang="en-US" sz="1800" dirty="0">
                <a:effectLst/>
                <a:latin typeface="URWPalladioL"/>
              </a:rPr>
              <a:t>where the final state has sufficient track multiplicity to populate the last bins of the SR. </a:t>
            </a:r>
          </a:p>
        </p:txBody>
      </p:sp>
    </p:spTree>
    <p:extLst>
      <p:ext uri="{BB962C8B-B14F-4D97-AF65-F5344CB8AC3E}">
        <p14:creationId xmlns:p14="http://schemas.microsoft.com/office/powerpoint/2010/main" val="435952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18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5208F15-E87C-8EDA-D42E-D215BCB207C3}"/>
                  </a:ext>
                </a:extLst>
              </p:cNvPr>
              <p:cNvSpPr txBox="1"/>
              <p:nvPr/>
            </p:nvSpPr>
            <p:spPr>
              <a:xfrm>
                <a:off x="628650" y="1690689"/>
                <a:ext cx="7886700" cy="3724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CMS has presented searches for </a:t>
                </a:r>
                <a:r>
                  <a:rPr lang="en-US" i="1" dirty="0"/>
                  <a:t>SU</a:t>
                </a:r>
                <a:r>
                  <a:rPr lang="en-US" dirty="0"/>
                  <a:t>(N</a:t>
                </a:r>
                <a:r>
                  <a:rPr lang="en-US" baseline="-25000" dirty="0"/>
                  <a:t>D</a:t>
                </a:r>
                <a:r>
                  <a:rPr lang="en-US" dirty="0"/>
                  <a:t>) gauge structured Dark Sectors focusing on scenarios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𝑞𝐷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/>
                      <m:t>≲</m:t>
                    </m:r>
                    <m:r>
                      <m:rPr>
                        <m:nor/>
                      </m:rPr>
                      <a:rPr lang="en-US" b="0" i="0" smtClean="0"/>
                      <m:t>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Small ‘t Hooft coupling cases: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SVJ: Dark hadrons stable or decay promptly, vector mediator excluded within range of 1.5-5 TeV ;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EJ: Dark hadrons have short lifetimes, scalar mediator excluded up to 1.9 TeV;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Large ‘t Hooft coupling cases: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SUEP: Dark hadrons decay promptly without collimated jets signatures, first search at the LHC.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5208F15-E87C-8EDA-D42E-D215BCB207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690689"/>
                <a:ext cx="7886700" cy="3724096"/>
              </a:xfrm>
              <a:prstGeom prst="rect">
                <a:avLst/>
              </a:prstGeom>
              <a:blipFill>
                <a:blip r:embed="rId4"/>
                <a:stretch>
                  <a:fillRect l="-643" t="-339" r="-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2916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Backups - Undergoing DS searches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19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8" name="Picture 7" descr="A diagram of a light source&#10;&#10;Description automatically generated">
            <a:extLst>
              <a:ext uri="{FF2B5EF4-FFF2-40B4-BE49-F238E27FC236}">
                <a16:creationId xmlns:a16="http://schemas.microsoft.com/office/drawing/2014/main" id="{EBC07876-8BA7-0019-37EB-24829FEFD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424" y="1669810"/>
            <a:ext cx="2703443" cy="1751287"/>
          </a:xfrm>
          <a:prstGeom prst="rect">
            <a:avLst/>
          </a:prstGeom>
        </p:spPr>
      </p:pic>
      <p:pic>
        <p:nvPicPr>
          <p:cNvPr id="12" name="Picture 11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2A0F986F-2A1A-FCB5-F507-85DD9C3BE8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0849" y="1592297"/>
            <a:ext cx="1854200" cy="1828800"/>
          </a:xfrm>
          <a:prstGeom prst="rect">
            <a:avLst/>
          </a:prstGeom>
        </p:spPr>
      </p:pic>
      <p:pic>
        <p:nvPicPr>
          <p:cNvPr id="14" name="Picture 13" descr="A diagram of a shower&#10;&#10;Description automatically generated">
            <a:extLst>
              <a:ext uri="{FF2B5EF4-FFF2-40B4-BE49-F238E27FC236}">
                <a16:creationId xmlns:a16="http://schemas.microsoft.com/office/drawing/2014/main" id="{EECA895F-1F0F-73F5-40F4-E88E66BCD9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051" y="3734560"/>
            <a:ext cx="3403600" cy="23876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B9EA2E2-9669-59B2-4D9E-78D4AA431970}"/>
              </a:ext>
            </a:extLst>
          </p:cNvPr>
          <p:cNvSpPr txBox="1"/>
          <p:nvPr/>
        </p:nvSpPr>
        <p:spPr>
          <a:xfrm>
            <a:off x="2749410" y="3436904"/>
            <a:ext cx="453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Boosted SVJ; t-channel SVJ; SVJ with leptons.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7961E2-8556-5398-7220-E1FB20DD6100}"/>
              </a:ext>
            </a:extLst>
          </p:cNvPr>
          <p:cNvSpPr txBox="1"/>
          <p:nvPr/>
        </p:nvSpPr>
        <p:spPr>
          <a:xfrm>
            <a:off x="1298160" y="6038852"/>
            <a:ext cx="2613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SUEP with scouting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A52C7F-300A-9532-DE6B-CB3896B81611}"/>
              </a:ext>
            </a:extLst>
          </p:cNvPr>
          <p:cNvSpPr txBox="1"/>
          <p:nvPr/>
        </p:nvSpPr>
        <p:spPr>
          <a:xfrm>
            <a:off x="5364230" y="6052450"/>
            <a:ext cx="2875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Associated SUEP production</a:t>
            </a:r>
          </a:p>
        </p:txBody>
      </p:sp>
      <p:pic>
        <p:nvPicPr>
          <p:cNvPr id="21" name="Picture 20" descr="A diagram of a diagram of a device&#10;&#10;Description automatically generated with medium confidence">
            <a:extLst>
              <a:ext uri="{FF2B5EF4-FFF2-40B4-BE49-F238E27FC236}">
                <a16:creationId xmlns:a16="http://schemas.microsoft.com/office/drawing/2014/main" id="{239765EC-E797-6415-17AD-28A1A33CFF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9849" y="4024620"/>
            <a:ext cx="3086100" cy="208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905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FA93E8-D200-A6E3-ADB3-3D32CCCD43D1}"/>
              </a:ext>
            </a:extLst>
          </p:cNvPr>
          <p:cNvSpPr txBox="1"/>
          <p:nvPr/>
        </p:nvSpPr>
        <p:spPr>
          <a:xfrm>
            <a:off x="628650" y="1690689"/>
            <a:ext cx="78867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/>
              <a:t>Introduction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/>
              <a:t>Semi-visible Jets (SVJ)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/>
              <a:t>Emerging Jets (EJ)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/>
              <a:t>Soft unclustered energy patterns (SUEP)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/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618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Backups - EJ tabulated result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20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2CBA39-56D3-6343-BA85-FBEBDCB2D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7855" y="1326369"/>
            <a:ext cx="4588290" cy="5166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55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iagram of a solar eclipse&#10;&#10;Description automatically generated">
            <a:extLst>
              <a:ext uri="{FF2B5EF4-FFF2-40B4-BE49-F238E27FC236}">
                <a16:creationId xmlns:a16="http://schemas.microsoft.com/office/drawing/2014/main" id="{809E8F05-B737-623F-268E-35804A7FB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050" y="1769554"/>
            <a:ext cx="2634503" cy="19306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22B8B7-C34B-4CBA-DA6B-0755AB6D6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QCD/Dark Shower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6DAF2A-DF36-1046-B59D-8742757B7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4" name="Picture 3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B3A4074F-74DA-3BCE-AC87-120C09D17A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C38AC-3E62-E089-B872-12A4ED8EF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C061D-0133-4D48-A112-87522A46FB2A}" type="datetime1">
              <a:rPr lang="en-US" smtClean="0"/>
              <a:t>5/16/24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FE3133-DDF8-1176-E2DF-9341872D4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Long Wang (UMD)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8F808A-63B8-B852-ADCD-012223810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0EF-C97B-F942-ABED-A2BFBB2819B5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A diagram of a portal&#10;&#10;Description automatically generated">
            <a:extLst>
              <a:ext uri="{FF2B5EF4-FFF2-40B4-BE49-F238E27FC236}">
                <a16:creationId xmlns:a16="http://schemas.microsoft.com/office/drawing/2014/main" id="{513C22AB-D5A1-B879-4AC1-6F34285386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50" y="1428297"/>
            <a:ext cx="5521212" cy="22718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62A12D-80E0-2429-39F0-BC3FF4B23B4F}"/>
              </a:ext>
            </a:extLst>
          </p:cNvPr>
          <p:cNvSpPr txBox="1"/>
          <p:nvPr/>
        </p:nvSpPr>
        <p:spPr>
          <a:xfrm>
            <a:off x="628650" y="3797161"/>
            <a:ext cx="78867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Motivations: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So far, WIMP DM searches have excluded large phase spaces at the LHC;</a:t>
            </a:r>
            <a:endParaRPr lang="en-US" altLang="zh-CN" sz="16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altLang="zh-CN" sz="1600" dirty="0"/>
              <a:t>Dark QCD models can easily explain the coincidence between energy density of DM and baryons;</a:t>
            </a:r>
            <a:endParaRPr lang="en-US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If producible at the colliders, mediator particles connects Dark Sector and SM;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altLang="zh-CN" sz="1600" dirty="0"/>
              <a:t>bifundamental scalar mediator X, vector mediator Z’, </a:t>
            </a:r>
            <a:r>
              <a:rPr lang="en-US" altLang="zh-CN" sz="1600" dirty="0" err="1"/>
              <a:t>ect</a:t>
            </a:r>
            <a:r>
              <a:rPr lang="en-US" altLang="zh-CN" sz="1600" dirty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Dark quarks undergo showering under </a:t>
            </a:r>
            <a:r>
              <a:rPr lang="en-US" i="1" dirty="0"/>
              <a:t>SU</a:t>
            </a:r>
            <a:r>
              <a:rPr lang="en-US" dirty="0"/>
              <a:t>(N</a:t>
            </a:r>
            <a:r>
              <a:rPr lang="en-US" baseline="-25000" dirty="0"/>
              <a:t>D</a:t>
            </a:r>
            <a:r>
              <a:rPr lang="en-US" dirty="0"/>
              <a:t>) , where the stable dark hadrons contribute to DM candidates, unstable ones can decay back into SM</a:t>
            </a:r>
            <a:r>
              <a:rPr lang="en-US" altLang="zh-CN" dirty="0"/>
              <a:t>, leaving exotic signatures on detector.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911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765894D-F6B5-9803-348E-D3D752C82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366" y="1213192"/>
            <a:ext cx="4063313" cy="30474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22B8B7-C34B-4CBA-DA6B-0755AB6D6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QCD/Dark Shower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6DAF2A-DF36-1046-B59D-8742757B7E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4" name="Picture 3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B3A4074F-74DA-3BCE-AC87-120C09D17A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C38AC-3E62-E089-B872-12A4ED8EF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C061D-0133-4D48-A112-87522A46FB2A}" type="datetime1">
              <a:rPr lang="en-US" smtClean="0"/>
              <a:t>5/16/24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FE3133-DDF8-1176-E2DF-9341872D4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Long Wang (UMD)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8F808A-63B8-B852-ADCD-012223810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990EF-C97B-F942-ABED-A2BFBB2819B5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162A12D-80E0-2429-39F0-BC3FF4B23B4F}"/>
                  </a:ext>
                </a:extLst>
              </p:cNvPr>
              <p:cNvSpPr txBox="1"/>
              <p:nvPr/>
            </p:nvSpPr>
            <p:spPr>
              <a:xfrm>
                <a:off x="628650" y="1688163"/>
                <a:ext cx="7886700" cy="4865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/>
                  <a:t>Search scenarios on the CMS experiments </a:t>
                </a:r>
                <a:br>
                  <a:rPr lang="en-US" dirty="0"/>
                </a:br>
                <a:r>
                  <a:rPr lang="en-US" dirty="0"/>
                  <a:t>can be generally categorized based on </a:t>
                </a:r>
                <a:br>
                  <a:rPr lang="en-US" dirty="0"/>
                </a:br>
                <a:r>
                  <a:rPr lang="en-US" i="1" dirty="0"/>
                  <a:t>SU</a:t>
                </a:r>
                <a:r>
                  <a:rPr lang="en-US" dirty="0"/>
                  <a:t>(N</a:t>
                </a:r>
                <a:r>
                  <a:rPr lang="en-US" baseline="-25000" dirty="0"/>
                  <a:t>D</a:t>
                </a:r>
                <a:r>
                  <a:rPr lang="en-US" dirty="0"/>
                  <a:t>) structure</a:t>
                </a:r>
                <a:r>
                  <a:rPr lang="zh-CN" altLang="en-US" dirty="0"/>
                  <a:t>：</a:t>
                </a:r>
                <a:endParaRPr lang="en-US" dirty="0"/>
              </a:p>
              <a:p>
                <a:pPr marL="800100" lvl="1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𝑞𝐷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/>
                      <m:t>≲</m:t>
                    </m:r>
                    <m:r>
                      <m:rPr>
                        <m:nor/>
                      </m:rPr>
                      <a:rPr lang="en-US" b="0" i="0" smtClean="0"/>
                      <m:t>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, shower enabled:</a:t>
                </a:r>
              </a:p>
              <a:p>
                <a:pPr marL="1257300" lvl="2" indent="-342900">
                  <a:buFont typeface="+mj-lt"/>
                  <a:buAutoNum type="alphaLcPeriod"/>
                </a:pPr>
                <a:r>
                  <a:rPr lang="en-US" dirty="0"/>
                  <a:t>small ‘t Hooft coupling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, </a:t>
                </a:r>
                <a:br>
                  <a:rPr lang="en-US" dirty="0"/>
                </a:br>
                <a:r>
                  <a:rPr lang="en-US" dirty="0"/>
                  <a:t>like the SM QCD, showers with </a:t>
                </a:r>
                <a:br>
                  <a:rPr lang="en-US" dirty="0"/>
                </a:br>
                <a:r>
                  <a:rPr lang="en-US" dirty="0"/>
                  <a:t>emerging/semivisible jets</a:t>
                </a:r>
                <a:r>
                  <a:rPr lang="zh-CN" altLang="en-US" dirty="0"/>
                  <a:t>；</a:t>
                </a:r>
                <a:endParaRPr lang="en-US" altLang="zh-CN" dirty="0"/>
              </a:p>
              <a:p>
                <a:pPr marL="1257300" lvl="2" indent="-342900">
                  <a:buFont typeface="+mj-lt"/>
                  <a:buAutoNum type="alphaLcPeriod"/>
                </a:pPr>
                <a:r>
                  <a:rPr lang="en-US" dirty="0"/>
                  <a:t>large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, non-QCD like, soft </a:t>
                </a:r>
                <a:br>
                  <a:rPr lang="en-US" dirty="0"/>
                </a:br>
                <a:r>
                  <a:rPr lang="en-US" dirty="0"/>
                  <a:t>unclustered energy patterns;</a:t>
                </a:r>
              </a:p>
              <a:p>
                <a:pPr marL="800100" lvl="1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/>
                  <a:t>: higher confinement leads to heavier bound states, </a:t>
                </a:r>
                <a:r>
                  <a:rPr lang="en-US" altLang="zh-CN" dirty="0">
                    <a:sym typeface="Wingdings" pitchFamily="2" charset="2"/>
                  </a:rPr>
                  <a:t>resonance-like searches for dark bound states;</a:t>
                </a:r>
                <a:endParaRPr lang="en-US" dirty="0"/>
              </a:p>
              <a:p>
                <a:pPr marL="800100" lvl="1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𝑞𝐷</m:t>
                        </m:r>
                      </m:sub>
                    </m:sSub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/>
                      <m:t>≲</m:t>
                    </m:r>
                    <m:r>
                      <m:rPr>
                        <m:nor/>
                      </m:rPr>
                      <a:rPr lang="en-US" b="0" i="0" smtClean="0"/>
                      <m:t> 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zh-CN" altLang="en-US" dirty="0"/>
                  <a:t>：</a:t>
                </a:r>
                <a:r>
                  <a:rPr lang="en-US" altLang="zh-CN" dirty="0"/>
                  <a:t>heavy quirks;</a:t>
                </a:r>
                <a:br>
                  <a:rPr lang="en-US" altLang="zh-CN" dirty="0"/>
                </a:br>
                <a:endParaRPr lang="en-US" altLang="zh-CN" dirty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/>
                  <a:t>Current CMS searches presented public results for scenarios 1.a and 1.b.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Semi-visible Jets (SVJ)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Emerging Jets (EJ)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Soft unclustered energy patterns (SUEP)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162A12D-80E0-2429-39F0-BC3FF4B23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1688163"/>
                <a:ext cx="7886700" cy="4865884"/>
              </a:xfrm>
              <a:prstGeom prst="rect">
                <a:avLst/>
              </a:prstGeom>
              <a:blipFill>
                <a:blip r:embed="rId6"/>
                <a:stretch>
                  <a:fillRect l="-482" t="-521" r="-1125" b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7536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a fraction&#10;&#10;Description automatically generated with medium confidence">
            <a:extLst>
              <a:ext uri="{FF2B5EF4-FFF2-40B4-BE49-F238E27FC236}">
                <a16:creationId xmlns:a16="http://schemas.microsoft.com/office/drawing/2014/main" id="{1B7542B3-0FE3-37EC-7C91-8863B3638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879" y="4471506"/>
            <a:ext cx="4094162" cy="19622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SVJ-search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3" name="Picture 2" descr="A diagram of a graph&#10;&#10;Description automatically generated">
            <a:extLst>
              <a:ext uri="{FF2B5EF4-FFF2-40B4-BE49-F238E27FC236}">
                <a16:creationId xmlns:a16="http://schemas.microsoft.com/office/drawing/2014/main" id="{D4BD816B-F3F0-7FE2-AA7A-AD266B30DE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2629" y="1210678"/>
            <a:ext cx="3300412" cy="31387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19443C-22AF-358C-B1BB-DF42E250351C}"/>
              </a:ext>
            </a:extLst>
          </p:cNvPr>
          <p:cNvSpPr txBox="1"/>
          <p:nvPr/>
        </p:nvSpPr>
        <p:spPr>
          <a:xfrm>
            <a:off x="4991788" y="841346"/>
            <a:ext cx="2420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u="sng" strike="noStrike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6"/>
              </a:rPr>
              <a:t>JHEP 06 (2022) 156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E3C6F1-E16A-7F7F-0B9A-D07BC3DA3482}"/>
              </a:ext>
            </a:extLst>
          </p:cNvPr>
          <p:cNvSpPr txBox="1"/>
          <p:nvPr/>
        </p:nvSpPr>
        <p:spPr>
          <a:xfrm>
            <a:off x="628650" y="1694692"/>
            <a:ext cx="48939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s-channel dark quark pair produced via leptophobic vector Z’ mediator from broken U(1) symmetry;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i="1" dirty="0"/>
              <a:t>SU</a:t>
            </a:r>
            <a:r>
              <a:rPr lang="en-US" dirty="0"/>
              <a:t>(N</a:t>
            </a:r>
            <a:r>
              <a:rPr lang="en-US" baseline="-25000" dirty="0"/>
              <a:t>D</a:t>
            </a:r>
            <a:r>
              <a:rPr lang="en-US" dirty="0"/>
              <a:t>) with </a:t>
            </a:r>
            <a:r>
              <a:rPr lang="en-US" dirty="0" err="1"/>
              <a:t>N</a:t>
            </a:r>
            <a:r>
              <a:rPr lang="en-US" baseline="-25000" dirty="0" err="1"/>
              <a:t>f</a:t>
            </a:r>
            <a:r>
              <a:rPr lang="en-US" baseline="30000" dirty="0" err="1"/>
              <a:t>dark</a:t>
            </a:r>
            <a:r>
              <a:rPr lang="en-US" dirty="0"/>
              <a:t> = 2, N</a:t>
            </a:r>
            <a:r>
              <a:rPr lang="en-US" baseline="-25000" dirty="0"/>
              <a:t>D</a:t>
            </a:r>
            <a:r>
              <a:rPr lang="en-US" dirty="0"/>
              <a:t> = 2;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Dark quarks shower and hadronize, unstable dark hadrons decay back to SM promptly, stable ones characterized by invisible fraction </a:t>
            </a:r>
            <a:r>
              <a:rPr lang="en-US" dirty="0" err="1"/>
              <a:t>r</a:t>
            </a:r>
            <a:r>
              <a:rPr lang="en-US" baseline="-25000" dirty="0" err="1"/>
              <a:t>inv</a:t>
            </a:r>
            <a:r>
              <a:rPr lang="en-US" dirty="0"/>
              <a:t>;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Model parameters have: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baseline="-25000" dirty="0"/>
              <a:t>’ </a:t>
            </a:r>
            <a:r>
              <a:rPr lang="en-US" dirty="0"/>
              <a:t>: mediator mass;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err="1"/>
              <a:t>m</a:t>
            </a:r>
            <a:r>
              <a:rPr lang="en-US" baseline="-25000" dirty="0" err="1"/>
              <a:t>dark</a:t>
            </a:r>
            <a:r>
              <a:rPr lang="en-US" dirty="0"/>
              <a:t>: dark hadron mass;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err="1"/>
              <a:t>r</a:t>
            </a:r>
            <a:r>
              <a:rPr lang="en-US" baseline="-25000" dirty="0" err="1"/>
              <a:t>inv</a:t>
            </a:r>
            <a:r>
              <a:rPr lang="en-US" dirty="0"/>
              <a:t>: stable hadrons fraction;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𝛼</a:t>
            </a:r>
            <a:r>
              <a:rPr lang="en-US" baseline="-25000" dirty="0"/>
              <a:t>dark</a:t>
            </a:r>
            <a:r>
              <a:rPr lang="en-US" dirty="0"/>
              <a:t>: running coupling of dark QCD.</a:t>
            </a:r>
          </a:p>
        </p:txBody>
      </p:sp>
    </p:spTree>
    <p:extLst>
      <p:ext uri="{BB962C8B-B14F-4D97-AF65-F5344CB8AC3E}">
        <p14:creationId xmlns:p14="http://schemas.microsoft.com/office/powerpoint/2010/main" val="417110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26490EF-310F-0D32-6C7C-492E28E03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3322248"/>
            <a:ext cx="3390377" cy="3312883"/>
          </a:xfrm>
          <a:prstGeom prst="rect">
            <a:avLst/>
          </a:prstGeom>
        </p:spPr>
      </p:pic>
      <p:pic>
        <p:nvPicPr>
          <p:cNvPr id="8" name="Picture 7" descr="A diagram of a diagram of a wave&#10;&#10;Description automatically generated with medium confidence">
            <a:extLst>
              <a:ext uri="{FF2B5EF4-FFF2-40B4-BE49-F238E27FC236}">
                <a16:creationId xmlns:a16="http://schemas.microsoft.com/office/drawing/2014/main" id="{D3DAA4A5-2A4B-7216-F9A1-ECBE7A42C4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054126"/>
            <a:ext cx="3086100" cy="21207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SVJ-search methodology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6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630227-F16E-F7A7-3224-4FA3FA1F60D3}"/>
              </a:ext>
            </a:extLst>
          </p:cNvPr>
          <p:cNvSpPr txBox="1"/>
          <p:nvPr/>
        </p:nvSpPr>
        <p:spPr>
          <a:xfrm>
            <a:off x="634540" y="1690689"/>
            <a:ext cx="803797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Signal signatures on detector: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Two high-p</a:t>
            </a:r>
            <a:r>
              <a:rPr lang="en-US" sz="1600" baseline="-25000" dirty="0"/>
              <a:t>T</a:t>
            </a:r>
            <a:r>
              <a:rPr lang="en-US" sz="1600" dirty="0"/>
              <a:t> and wide jets that contain mix of visible </a:t>
            </a:r>
            <a:br>
              <a:rPr lang="en-US" sz="1600" dirty="0"/>
            </a:br>
            <a:r>
              <a:rPr lang="en-US" sz="1600" dirty="0"/>
              <a:t>and invisible particles;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MET aligned with jets due to invisible contents in jets;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Bump hunt </a:t>
            </a:r>
            <a:r>
              <a:rPr lang="en-US" dirty="0"/>
              <a:t>of Z’ resonant in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en-US" dirty="0"/>
              <a:t>(JJ, MET);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Background estimated with analytic fit to observed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en-US" dirty="0"/>
              <a:t> distribution from data;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3C5115-703F-88C0-0625-958BF585156C}"/>
              </a:ext>
            </a:extLst>
          </p:cNvPr>
          <p:cNvSpPr txBox="1"/>
          <p:nvPr/>
        </p:nvSpPr>
        <p:spPr>
          <a:xfrm>
            <a:off x="3906621" y="3615036"/>
            <a:ext cx="487829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Dual strategy: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Inclusive search: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Use only event-level kinematic variables;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Provides reinterpretability for other models with similar signature;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b="1" dirty="0"/>
              <a:t>BDT-based search: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Employ machine learning for optimized SVJ tagger;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maximizes sensitivity for the chosen signal models;</a:t>
            </a:r>
          </a:p>
        </p:txBody>
      </p:sp>
    </p:spTree>
    <p:extLst>
      <p:ext uri="{BB962C8B-B14F-4D97-AF65-F5344CB8AC3E}">
        <p14:creationId xmlns:p14="http://schemas.microsoft.com/office/powerpoint/2010/main" val="2049152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CD25EE7-C735-933A-4A3F-655E9E35E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284" y="3970221"/>
            <a:ext cx="3358171" cy="26355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SVJ-search results, inclusive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7C840F-C270-33B3-63BE-FA25589C00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284" y="1507871"/>
            <a:ext cx="3450139" cy="23738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582CF1-BC3A-5D5D-AF93-0016D5A85B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1507871"/>
            <a:ext cx="3450139" cy="237381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F119DA-1827-7BA3-F9EE-5D5CC3BADF05}"/>
              </a:ext>
            </a:extLst>
          </p:cNvPr>
          <p:cNvSpPr txBox="1"/>
          <p:nvPr/>
        </p:nvSpPr>
        <p:spPr>
          <a:xfrm>
            <a:off x="4242769" y="4165351"/>
            <a:ext cx="44303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Observed (expected) exclusions: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1.5 &lt; 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baseline="-25000" dirty="0"/>
              <a:t>’ </a:t>
            </a:r>
            <a:r>
              <a:rPr lang="en-US" dirty="0"/>
              <a:t>&lt; 4.0 TeV (1.5 &lt; 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baseline="-25000" dirty="0"/>
              <a:t>’ </a:t>
            </a:r>
            <a:r>
              <a:rPr lang="en-US" dirty="0"/>
              <a:t>&lt; 4.3 TeV)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Depending on </a:t>
            </a:r>
            <a:r>
              <a:rPr lang="en-US" dirty="0" err="1"/>
              <a:t>mZ</a:t>
            </a:r>
            <a:r>
              <a:rPr lang="en-US" dirty="0"/>
              <a:t>’: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0.07 &lt; </a:t>
            </a:r>
            <a:r>
              <a:rPr lang="en-US" dirty="0" err="1"/>
              <a:t>r</a:t>
            </a:r>
            <a:r>
              <a:rPr lang="en-US" baseline="-25000" dirty="0" err="1"/>
              <a:t>inv</a:t>
            </a:r>
            <a:r>
              <a:rPr lang="en-US" dirty="0"/>
              <a:t> &lt; 0.53 (0.06 &lt; </a:t>
            </a:r>
            <a:r>
              <a:rPr lang="en-US" dirty="0" err="1"/>
              <a:t>r</a:t>
            </a:r>
            <a:r>
              <a:rPr lang="en-US" baseline="-25000" dirty="0" err="1"/>
              <a:t>inv</a:t>
            </a:r>
            <a:r>
              <a:rPr lang="en-US" dirty="0"/>
              <a:t> &lt; 0.57)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Lower bound on 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baseline="-25000" dirty="0"/>
              <a:t>’  </a:t>
            </a:r>
            <a:r>
              <a:rPr lang="en-US" dirty="0"/>
              <a:t>due to search using two resolved jets, boosted SVJ search probing lower 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baseline="-25000" dirty="0"/>
              <a:t>’</a:t>
            </a:r>
            <a:r>
              <a:rPr lang="en-US" dirty="0"/>
              <a:t> close to publication.</a:t>
            </a:r>
          </a:p>
        </p:txBody>
      </p:sp>
    </p:spTree>
    <p:extLst>
      <p:ext uri="{BB962C8B-B14F-4D97-AF65-F5344CB8AC3E}">
        <p14:creationId xmlns:p14="http://schemas.microsoft.com/office/powerpoint/2010/main" val="2719393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SVJ-search results, BDT-based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8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58F719-B4D3-BDC7-7D8B-9208954DD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284" y="1507871"/>
            <a:ext cx="3450139" cy="23738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3C8E45-7F30-AFE4-EB0B-A5E1C60CDD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507871"/>
            <a:ext cx="3450140" cy="237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E0F878-617B-4A85-BF74-0A2CAC7C09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284" y="3970221"/>
            <a:ext cx="3358171" cy="26355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E313F6-2275-6021-0511-7D9CAB80F8AD}"/>
              </a:ext>
            </a:extLst>
          </p:cNvPr>
          <p:cNvSpPr txBox="1"/>
          <p:nvPr/>
        </p:nvSpPr>
        <p:spPr>
          <a:xfrm>
            <a:off x="4302071" y="4241856"/>
            <a:ext cx="44303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Observed (expected) exclusions: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1.5 &lt; 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baseline="-25000" dirty="0"/>
              <a:t>’ </a:t>
            </a:r>
            <a:r>
              <a:rPr lang="en-US" dirty="0"/>
              <a:t>&lt; 5.01 TeV (1.5 &lt; </a:t>
            </a:r>
            <a:r>
              <a:rPr lang="en-US" dirty="0" err="1"/>
              <a:t>m</a:t>
            </a:r>
            <a:r>
              <a:rPr lang="en-US" baseline="-25000" dirty="0" err="1"/>
              <a:t>Z</a:t>
            </a:r>
            <a:r>
              <a:rPr lang="en-US" baseline="-25000" dirty="0"/>
              <a:t>’ </a:t>
            </a:r>
            <a:r>
              <a:rPr lang="en-US" dirty="0"/>
              <a:t>&lt; 5.1 TeV)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Depending on </a:t>
            </a:r>
            <a:r>
              <a:rPr lang="en-US" dirty="0" err="1"/>
              <a:t>mZ</a:t>
            </a:r>
            <a:r>
              <a:rPr lang="en-US" dirty="0"/>
              <a:t>’: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0.01 &lt; </a:t>
            </a:r>
            <a:r>
              <a:rPr lang="en-US" dirty="0" err="1"/>
              <a:t>r</a:t>
            </a:r>
            <a:r>
              <a:rPr lang="en-US" baseline="-25000" dirty="0" err="1"/>
              <a:t>inv</a:t>
            </a:r>
            <a:r>
              <a:rPr lang="en-US" dirty="0"/>
              <a:t> &lt; 0.77 (0.01 &lt; </a:t>
            </a:r>
            <a:r>
              <a:rPr lang="en-US" dirty="0" err="1"/>
              <a:t>r</a:t>
            </a:r>
            <a:r>
              <a:rPr lang="en-US" baseline="-25000" dirty="0" err="1"/>
              <a:t>inv</a:t>
            </a:r>
            <a:r>
              <a:rPr lang="en-US" dirty="0"/>
              <a:t> &lt; 0.78)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Wider exclusion comparing to inclusive approach.</a:t>
            </a:r>
          </a:p>
        </p:txBody>
      </p:sp>
    </p:spTree>
    <p:extLst>
      <p:ext uri="{BB962C8B-B14F-4D97-AF65-F5344CB8AC3E}">
        <p14:creationId xmlns:p14="http://schemas.microsoft.com/office/powerpoint/2010/main" val="322190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CEB1F-ED07-7E92-26EB-17582FCF4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EJ-search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2BC251-F0F2-55EF-02ED-F6067FD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5/17/24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3B549-FCF9-E6C2-6B66-016BF8E2E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W. (UMD)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9B82A-D328-0F71-2B86-B8D9A2EC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79A5F-9610-D946-AFFF-CF85FA569576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 descr="A logo of a university of maryland&#10;&#10;Description automatically generated">
            <a:extLst>
              <a:ext uri="{FF2B5EF4-FFF2-40B4-BE49-F238E27FC236}">
                <a16:creationId xmlns:a16="http://schemas.microsoft.com/office/drawing/2014/main" id="{1668A649-E009-22C0-7589-D7E719313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9729" y="1"/>
            <a:ext cx="652354" cy="64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4B9CEF-DD0A-BAE1-1A98-41EDF5CDF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083" y="0"/>
            <a:ext cx="641917" cy="6419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8A5C87-0E6E-38CC-A92A-B8923C6B2F95}"/>
              </a:ext>
            </a:extLst>
          </p:cNvPr>
          <p:cNvSpPr txBox="1"/>
          <p:nvPr/>
        </p:nvSpPr>
        <p:spPr>
          <a:xfrm>
            <a:off x="4806050" y="704741"/>
            <a:ext cx="4023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1" u="sng" strike="noStrike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5"/>
              </a:rPr>
              <a:t>JHEP 02 (2019) 1</a:t>
            </a:r>
            <a:r>
              <a:rPr lang="en-US" b="0" i="1" u="sng" strike="noStrike" dirty="0">
                <a:solidFill>
                  <a:srgbClr val="4571D0"/>
                </a:solidFill>
                <a:effectLst/>
                <a:latin typeface="Arial" panose="020B0604020202020204" pitchFamily="34" charset="0"/>
              </a:rPr>
              <a:t>79</a:t>
            </a:r>
          </a:p>
          <a:p>
            <a:r>
              <a:rPr lang="en-US" b="0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  <a:hlinkClick r:id="rId6"/>
              </a:rPr>
              <a:t>arXiv:2403.01556</a:t>
            </a:r>
            <a:r>
              <a:rPr lang="en-US" b="0" i="0" u="sng" dirty="0">
                <a:solidFill>
                  <a:srgbClr val="4571D0"/>
                </a:solidFill>
                <a:effectLst/>
                <a:latin typeface="Arial" panose="020B0604020202020204" pitchFamily="34" charset="0"/>
              </a:rPr>
              <a:t> submitted to JHEP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1ACE722-C4DF-89AD-2071-CB709978A0C3}"/>
                  </a:ext>
                </a:extLst>
              </p:cNvPr>
              <p:cNvSpPr txBox="1"/>
              <p:nvPr/>
            </p:nvSpPr>
            <p:spPr>
              <a:xfrm>
                <a:off x="628649" y="1681992"/>
                <a:ext cx="4937262" cy="4616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/>
                  <a:t>Pair-produced bifundamental scalar mediator 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dark</m:t>
                        </m:r>
                      </m:sub>
                    </m:sSub>
                  </m:oMath>
                </a14:m>
                <a:r>
                  <a:rPr lang="en-US" dirty="0"/>
                  <a:t> connects to SM quark and dark quark;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i="1" dirty="0"/>
                  <a:t>SU</a:t>
                </a:r>
                <a:r>
                  <a:rPr lang="en-US" dirty="0"/>
                  <a:t>(N</a:t>
                </a:r>
                <a:r>
                  <a:rPr lang="en-US" baseline="-25000" dirty="0"/>
                  <a:t>D</a:t>
                </a:r>
                <a:r>
                  <a:rPr lang="en-US" dirty="0"/>
                  <a:t>) with N</a:t>
                </a:r>
                <a:r>
                  <a:rPr lang="en-US" baseline="-25000" dirty="0"/>
                  <a:t>D</a:t>
                </a:r>
                <a:r>
                  <a:rPr lang="en-US" dirty="0"/>
                  <a:t>=3, </a:t>
                </a:r>
                <a:r>
                  <a:rPr lang="en-US" dirty="0" err="1"/>
                  <a:t>N</a:t>
                </a:r>
                <a:r>
                  <a:rPr lang="en-US" baseline="-25000" dirty="0" err="1"/>
                  <a:t>f</a:t>
                </a:r>
                <a:r>
                  <a:rPr lang="en-US" dirty="0"/>
                  <a:t>=3;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/>
                  <a:t>Two different signal model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scenario</a:t>
                </a:r>
                <a:r>
                  <a:rPr lang="en-US" dirty="0"/>
                  <a:t>s: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b="1" dirty="0"/>
                  <a:t>Unflavored model</a:t>
                </a:r>
                <a:r>
                  <a:rPr lang="en-US" sz="1600" dirty="0"/>
                  <a:t>, where 3 generations of </a:t>
                </a:r>
                <a:br>
                  <a:rPr lang="en-US" sz="1600" dirty="0"/>
                </a:br>
                <a:r>
                  <a:rPr lang="en-US" sz="1600" dirty="0"/>
                  <a:t>dark quarks are fully degenerate and couples </a:t>
                </a:r>
                <a:br>
                  <a:rPr lang="en-US" sz="1600" dirty="0"/>
                </a:br>
                <a:r>
                  <a:rPr lang="en-US" sz="1600" dirty="0"/>
                  <a:t>unitarily to the SM d quark;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b="1" dirty="0"/>
                  <a:t>Flavor-aligned model</a:t>
                </a:r>
                <a:r>
                  <a:rPr lang="en-US" sz="1600" dirty="0"/>
                  <a:t>, where 3 generations </a:t>
                </a:r>
                <a:br>
                  <a:rPr lang="en-US" sz="1600" dirty="0"/>
                </a:br>
                <a:r>
                  <a:rPr lang="en-US" sz="1600" dirty="0"/>
                  <a:t>of dark quarks are flavor non-degenerate and </a:t>
                </a:r>
                <a:br>
                  <a:rPr lang="en-US" sz="1600" dirty="0"/>
                </a:br>
                <a:r>
                  <a:rPr lang="en-US" sz="1600" dirty="0"/>
                  <a:t>couples differently to the SM down type quark;</a:t>
                </a:r>
              </a:p>
              <a:p>
                <a:pPr marL="285750" indent="-285750">
                  <a:buFont typeface="Wingdings" pitchFamily="2" charset="2"/>
                  <a:buChar char="§"/>
                </a:pPr>
                <a:endParaRPr lang="en-US" dirty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/>
                  <a:t>Setting typical dark QCD configurations analogous to SM QCD, e.g. dark pion decay constant ~ dark pion mass, confinement scale ~ dark quark mass, free </a:t>
                </a:r>
                <a:r>
                  <a:rPr lang="en-US" b="1" dirty="0"/>
                  <a:t>model parameters</a:t>
                </a:r>
                <a:r>
                  <a:rPr lang="en-US" dirty="0"/>
                  <a:t> are left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𝐗</m:t>
                        </m:r>
                      </m:e>
                      <m:sub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𝐝𝐚𝐫𝐤</m:t>
                        </m:r>
                      </m:sub>
                    </m:sSub>
                  </m:oMath>
                </a14:m>
                <a:r>
                  <a:rPr lang="en-US" b="1" dirty="0"/>
                  <a:t> mass</a:t>
                </a:r>
                <a:r>
                  <a:rPr lang="en-US" dirty="0"/>
                  <a:t>, and </a:t>
                </a:r>
                <a:r>
                  <a:rPr lang="en-US" b="1" dirty="0"/>
                  <a:t>dark </a:t>
                </a:r>
                <a:r>
                  <a:rPr lang="en-US" b="1" dirty="0" err="1"/>
                  <a:t>pions’</a:t>
                </a:r>
                <a:r>
                  <a:rPr lang="en-US" b="1" dirty="0"/>
                  <a:t> mass and lifetime</a:t>
                </a:r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1ACE722-C4DF-89AD-2071-CB709978A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49" y="1681992"/>
                <a:ext cx="4937262" cy="4616648"/>
              </a:xfrm>
              <a:prstGeom prst="rect">
                <a:avLst/>
              </a:prstGeom>
              <a:blipFill>
                <a:blip r:embed="rId7"/>
                <a:stretch>
                  <a:fillRect l="-769" t="-549" r="-513" b="-13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001F8927-AFE6-D60E-A037-18E0A467D7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3656" y="1413897"/>
            <a:ext cx="3498105" cy="2174198"/>
          </a:xfrm>
          <a:prstGeom prst="rect">
            <a:avLst/>
          </a:prstGeom>
        </p:spPr>
      </p:pic>
      <p:pic>
        <p:nvPicPr>
          <p:cNvPr id="14" name="Picture 13" descr="A diagram of a jet&#10;&#10;Description automatically generated">
            <a:extLst>
              <a:ext uri="{FF2B5EF4-FFF2-40B4-BE49-F238E27FC236}">
                <a16:creationId xmlns:a16="http://schemas.microsoft.com/office/drawing/2014/main" id="{B043A3CB-33BF-B4AF-1608-6C3D6B37C8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65911" y="3919015"/>
            <a:ext cx="3251211" cy="223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203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2792</TotalTime>
  <Words>1619</Words>
  <Application>Microsoft Macintosh PowerPoint</Application>
  <PresentationFormat>On-screen Show (4:3)</PresentationFormat>
  <Paragraphs>216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CMSY10</vt:lpstr>
      <vt:lpstr>PazoMath</vt:lpstr>
      <vt:lpstr>URWPalladioL</vt:lpstr>
      <vt:lpstr>Arial</vt:lpstr>
      <vt:lpstr>Calibri</vt:lpstr>
      <vt:lpstr>Calibri Light</vt:lpstr>
      <vt:lpstr>Cambria Math</vt:lpstr>
      <vt:lpstr>Courier New</vt:lpstr>
      <vt:lpstr>Wingdings</vt:lpstr>
      <vt:lpstr>Office Theme</vt:lpstr>
      <vt:lpstr>CMS Experimental Results on Dark Showers</vt:lpstr>
      <vt:lpstr>Outline</vt:lpstr>
      <vt:lpstr>Dark QCD/Dark Shower</vt:lpstr>
      <vt:lpstr>Dark QCD/Dark Shower</vt:lpstr>
      <vt:lpstr>SVJ-search models</vt:lpstr>
      <vt:lpstr>SVJ-search methodology</vt:lpstr>
      <vt:lpstr>SVJ-search results, inclusive</vt:lpstr>
      <vt:lpstr>SVJ-search results, BDT-based</vt:lpstr>
      <vt:lpstr>EJ-search models</vt:lpstr>
      <vt:lpstr>EJ-search methodology</vt:lpstr>
      <vt:lpstr>EJ-search results for mπD=10 GeV</vt:lpstr>
      <vt:lpstr>EJ-search results for mπD=20 GeV</vt:lpstr>
      <vt:lpstr>EJ-search results for mπD=6 GeV</vt:lpstr>
      <vt:lpstr>SUEP-search models</vt:lpstr>
      <vt:lpstr>SUEP-search methodology</vt:lpstr>
      <vt:lpstr>SUEP-search results</vt:lpstr>
      <vt:lpstr>SUEP-search results</vt:lpstr>
      <vt:lpstr>Summary</vt:lpstr>
      <vt:lpstr>Backups - Undergoing DS searches</vt:lpstr>
      <vt:lpstr>Backups - EJ tabulated result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Long Wang</dc:creator>
  <cp:lastModifiedBy>Long Wang</cp:lastModifiedBy>
  <cp:revision>87</cp:revision>
  <dcterms:created xsi:type="dcterms:W3CDTF">2024-05-02T07:38:55Z</dcterms:created>
  <dcterms:modified xsi:type="dcterms:W3CDTF">2024-05-17T06:28:18Z</dcterms:modified>
</cp:coreProperties>
</file>