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29.xml" ContentType="application/vnd.openxmlformats-officedocument.theme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32.xml" ContentType="application/vnd.openxmlformats-officedocument.theme+xml"/>
  <Override PartName="/ppt/slideLayouts/slideLayout348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s/slide19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tags/tag2.xml" ContentType="application/vnd.openxmlformats-officedocument.presentationml.tags+xml"/>
  <Override PartName="/ppt/slides/slide41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theme/theme23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320.xml" ContentType="application/vnd.openxmlformats-officedocument.presentationml.slideLayout+xml"/>
  <Override PartName="/ppt/theme/theme39.xml" ContentType="application/vnd.openxmlformats-officedocument.theme+xml"/>
  <Override PartName="/ppt/slides/slide13.xml" ContentType="application/vnd.openxmlformats-officedocument.presentationml.slide+xml"/>
  <Override PartName="/ppt/slideLayouts/slideLayout1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82.xml" ContentType="application/vnd.openxmlformats-officedocument.presentationml.slideLayout+xml"/>
  <Override PartName="/ppt/theme/theme42.xml" ContentType="application/vnd.openxmlformats-officedocument.theme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20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36.xml" ContentType="application/vnd.openxmlformats-officedocument.theme+xml"/>
  <Override PartName="/ppt/notesSlides/notesSlide23.xml" ContentType="application/vnd.openxmlformats-officedocument.presentationml.notesSlide+xml"/>
  <Override PartName="/ppt/slideMasters/slideMaster40.xml" ContentType="application/vnd.openxmlformats-officedocument.presentationml.slideMaster+xml"/>
  <Override PartName="/ppt/theme/theme14.xml" ContentType="application/vnd.openxmlformats-officedocument.theme+xml"/>
  <Override PartName="/ppt/theme/theme25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34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Masters/slideMaster34.xml" ContentType="application/vnd.openxmlformats-officedocument.presentationml.slideMaster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ags/tag1.xml" ContentType="application/vnd.openxmlformats-officedocument.presentationml.tags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33.xml" ContentType="application/vnd.openxmlformats-officedocument.theme+xml"/>
  <Override PartName="/ppt/slideLayouts/slideLayout349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2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33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38.xml" ContentType="application/vnd.openxmlformats-officedocument.them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theme/theme27.xml" ContentType="application/vnd.openxmlformats-officedocument.theme+xml"/>
  <Override PartName="/ppt/slideLayouts/slideLayout29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theme/theme41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Layouts/slideLayout346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tags/tag3.xml" ContentType="application/vnd.openxmlformats-officedocument.presentationml.tags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206.xml" ContentType="application/vnd.openxmlformats-officedocument.presentationml.slideLayout+xml"/>
  <Override PartName="/ppt/theme/theme24.xml" ContentType="application/vnd.openxmlformats-officedocument.theme+xml"/>
  <Override PartName="/ppt/slideLayouts/slideLayout253.xml" ContentType="application/vnd.openxmlformats-officedocument.presentationml.slideLayout+xml"/>
  <Override PartName="/ppt/notesSlides/notesSlide11.xml" ContentType="application/vnd.openxmlformats-officedocument.presentationml.notesSlid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8.xml" ContentType="application/vnd.openxmlformats-officedocument.theme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notesSlides/notesSlide30.xml" ContentType="application/vnd.openxmlformats-officedocument.presentationml.notesSlide+xml"/>
  <Override PartName="/ppt/theme/theme21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7.xml" ContentType="application/vnd.openxmlformats-officedocument.them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40.xml" ContentType="application/vnd.openxmlformats-officedocument.theme+xml"/>
  <Override PartName="/ppt/slides/slide49.xml" ContentType="application/vnd.openxmlformats-officedocument.presentationml.slide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5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75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notesSlides/notesSlide15.xml" ContentType="application/vnd.openxmlformats-officedocument.presentationml.notesSlide+xml"/>
  <Override PartName="/ppt/slideMasters/slideMaster32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97" r:id="rId2"/>
    <p:sldMasterId id="2147483709" r:id="rId3"/>
    <p:sldMasterId id="2147483722" r:id="rId4"/>
    <p:sldMasterId id="2147483747" r:id="rId5"/>
    <p:sldMasterId id="2147483822" r:id="rId6"/>
    <p:sldMasterId id="2147483846" r:id="rId7"/>
    <p:sldMasterId id="2147483882" r:id="rId8"/>
    <p:sldMasterId id="2147483894" r:id="rId9"/>
    <p:sldMasterId id="2147483908" r:id="rId10"/>
    <p:sldMasterId id="2147483912" r:id="rId11"/>
    <p:sldMasterId id="2147483928" r:id="rId12"/>
    <p:sldMasterId id="2147483959" r:id="rId13"/>
    <p:sldMasterId id="2147484007" r:id="rId14"/>
    <p:sldMasterId id="2147484036" r:id="rId15"/>
    <p:sldMasterId id="2147484059" r:id="rId16"/>
    <p:sldMasterId id="2147484062" r:id="rId17"/>
    <p:sldMasterId id="2147484064" r:id="rId18"/>
    <p:sldMasterId id="2147484076" r:id="rId19"/>
    <p:sldMasterId id="2147484088" r:id="rId20"/>
    <p:sldMasterId id="2147484100" r:id="rId21"/>
    <p:sldMasterId id="2147484112" r:id="rId22"/>
    <p:sldMasterId id="2147484124" r:id="rId23"/>
    <p:sldMasterId id="2147484136" r:id="rId24"/>
    <p:sldMasterId id="2147484156" r:id="rId25"/>
    <p:sldMasterId id="2147484168" r:id="rId26"/>
    <p:sldMasterId id="2147484172" r:id="rId27"/>
    <p:sldMasterId id="2147484184" r:id="rId28"/>
    <p:sldMasterId id="2147484196" r:id="rId29"/>
    <p:sldMasterId id="2147484208" r:id="rId30"/>
    <p:sldMasterId id="2147484222" r:id="rId31"/>
    <p:sldMasterId id="2147484234" r:id="rId32"/>
    <p:sldMasterId id="2147484241" r:id="rId33"/>
    <p:sldMasterId id="2147484253" r:id="rId34"/>
    <p:sldMasterId id="2147484265" r:id="rId35"/>
    <p:sldMasterId id="2147484269" r:id="rId36"/>
    <p:sldMasterId id="2147484281" r:id="rId37"/>
    <p:sldMasterId id="2147484294" r:id="rId38"/>
    <p:sldMasterId id="2147484308" r:id="rId39"/>
    <p:sldMasterId id="2147484310" r:id="rId40"/>
  </p:sldMasterIdLst>
  <p:notesMasterIdLst>
    <p:notesMasterId r:id="rId100"/>
  </p:notesMasterIdLst>
  <p:handoutMasterIdLst>
    <p:handoutMasterId r:id="rId101"/>
  </p:handoutMasterIdLst>
  <p:sldIdLst>
    <p:sldId id="258" r:id="rId41"/>
    <p:sldId id="349" r:id="rId42"/>
    <p:sldId id="259" r:id="rId43"/>
    <p:sldId id="416" r:id="rId44"/>
    <p:sldId id="417" r:id="rId45"/>
    <p:sldId id="456" r:id="rId46"/>
    <p:sldId id="373" r:id="rId47"/>
    <p:sldId id="418" r:id="rId48"/>
    <p:sldId id="419" r:id="rId49"/>
    <p:sldId id="420" r:id="rId50"/>
    <p:sldId id="352" r:id="rId51"/>
    <p:sldId id="347" r:id="rId52"/>
    <p:sldId id="377" r:id="rId53"/>
    <p:sldId id="378" r:id="rId54"/>
    <p:sldId id="381" r:id="rId55"/>
    <p:sldId id="384" r:id="rId56"/>
    <p:sldId id="374" r:id="rId57"/>
    <p:sldId id="297" r:id="rId58"/>
    <p:sldId id="414" r:id="rId59"/>
    <p:sldId id="415" r:id="rId60"/>
    <p:sldId id="421" r:id="rId61"/>
    <p:sldId id="422" r:id="rId62"/>
    <p:sldId id="364" r:id="rId63"/>
    <p:sldId id="365" r:id="rId64"/>
    <p:sldId id="357" r:id="rId65"/>
    <p:sldId id="423" r:id="rId66"/>
    <p:sldId id="424" r:id="rId67"/>
    <p:sldId id="425" r:id="rId68"/>
    <p:sldId id="426" r:id="rId69"/>
    <p:sldId id="427" r:id="rId70"/>
    <p:sldId id="428" r:id="rId71"/>
    <p:sldId id="457" r:id="rId72"/>
    <p:sldId id="429" r:id="rId73"/>
    <p:sldId id="430" r:id="rId74"/>
    <p:sldId id="431" r:id="rId75"/>
    <p:sldId id="459" r:id="rId76"/>
    <p:sldId id="434" r:id="rId77"/>
    <p:sldId id="435" r:id="rId78"/>
    <p:sldId id="437" r:id="rId79"/>
    <p:sldId id="439" r:id="rId80"/>
    <p:sldId id="440" r:id="rId81"/>
    <p:sldId id="442" r:id="rId82"/>
    <p:sldId id="443" r:id="rId83"/>
    <p:sldId id="444" r:id="rId84"/>
    <p:sldId id="445" r:id="rId85"/>
    <p:sldId id="446" r:id="rId86"/>
    <p:sldId id="447" r:id="rId87"/>
    <p:sldId id="448" r:id="rId88"/>
    <p:sldId id="449" r:id="rId89"/>
    <p:sldId id="450" r:id="rId90"/>
    <p:sldId id="405" r:id="rId91"/>
    <p:sldId id="451" r:id="rId92"/>
    <p:sldId id="406" r:id="rId93"/>
    <p:sldId id="452" r:id="rId94"/>
    <p:sldId id="453" r:id="rId95"/>
    <p:sldId id="410" r:id="rId96"/>
    <p:sldId id="458" r:id="rId97"/>
    <p:sldId id="412" r:id="rId98"/>
    <p:sldId id="413" r:id="rId9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E0027"/>
    <a:srgbClr val="3877B2"/>
    <a:srgbClr val="8BD3F5"/>
    <a:srgbClr val="58BB4F"/>
    <a:srgbClr val="EA3F2E"/>
    <a:srgbClr val="FFFF00"/>
    <a:srgbClr val="2074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4" autoAdjust="0"/>
    <p:restoredTop sz="94660"/>
  </p:normalViewPr>
  <p:slideViewPr>
    <p:cSldViewPr>
      <p:cViewPr varScale="1">
        <p:scale>
          <a:sx n="74" d="100"/>
          <a:sy n="74" d="100"/>
        </p:scale>
        <p:origin x="-9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2.xml"/><Relationship Id="rId47" Type="http://schemas.openxmlformats.org/officeDocument/2006/relationships/slide" Target="slides/slide7.xml"/><Relationship Id="rId63" Type="http://schemas.openxmlformats.org/officeDocument/2006/relationships/slide" Target="slides/slide23.xml"/><Relationship Id="rId68" Type="http://schemas.openxmlformats.org/officeDocument/2006/relationships/slide" Target="slides/slide28.xml"/><Relationship Id="rId84" Type="http://schemas.openxmlformats.org/officeDocument/2006/relationships/slide" Target="slides/slide44.xml"/><Relationship Id="rId89" Type="http://schemas.openxmlformats.org/officeDocument/2006/relationships/slide" Target="slides/slide4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1.xml"/><Relationship Id="rId92" Type="http://schemas.openxmlformats.org/officeDocument/2006/relationships/slide" Target="slides/slide5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5.xml"/><Relationship Id="rId53" Type="http://schemas.openxmlformats.org/officeDocument/2006/relationships/slide" Target="slides/slide13.xml"/><Relationship Id="rId58" Type="http://schemas.openxmlformats.org/officeDocument/2006/relationships/slide" Target="slides/slide18.xml"/><Relationship Id="rId66" Type="http://schemas.openxmlformats.org/officeDocument/2006/relationships/slide" Target="slides/slide26.xml"/><Relationship Id="rId74" Type="http://schemas.openxmlformats.org/officeDocument/2006/relationships/slide" Target="slides/slide34.xml"/><Relationship Id="rId79" Type="http://schemas.openxmlformats.org/officeDocument/2006/relationships/slide" Target="slides/slide39.xml"/><Relationship Id="rId87" Type="http://schemas.openxmlformats.org/officeDocument/2006/relationships/slide" Target="slides/slide47.xml"/><Relationship Id="rId10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1.xml"/><Relationship Id="rId82" Type="http://schemas.openxmlformats.org/officeDocument/2006/relationships/slide" Target="slides/slide42.xml"/><Relationship Id="rId90" Type="http://schemas.openxmlformats.org/officeDocument/2006/relationships/slide" Target="slides/slide50.xml"/><Relationship Id="rId95" Type="http://schemas.openxmlformats.org/officeDocument/2006/relationships/slide" Target="slides/slide55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3.xml"/><Relationship Id="rId48" Type="http://schemas.openxmlformats.org/officeDocument/2006/relationships/slide" Target="slides/slide8.xml"/><Relationship Id="rId56" Type="http://schemas.openxmlformats.org/officeDocument/2006/relationships/slide" Target="slides/slide16.xml"/><Relationship Id="rId64" Type="http://schemas.openxmlformats.org/officeDocument/2006/relationships/slide" Target="slides/slide24.xml"/><Relationship Id="rId69" Type="http://schemas.openxmlformats.org/officeDocument/2006/relationships/slide" Target="slides/slide29.xml"/><Relationship Id="rId77" Type="http://schemas.openxmlformats.org/officeDocument/2006/relationships/slide" Target="slides/slide37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1.xml"/><Relationship Id="rId72" Type="http://schemas.openxmlformats.org/officeDocument/2006/relationships/slide" Target="slides/slide32.xml"/><Relationship Id="rId80" Type="http://schemas.openxmlformats.org/officeDocument/2006/relationships/slide" Target="slides/slide40.xml"/><Relationship Id="rId85" Type="http://schemas.openxmlformats.org/officeDocument/2006/relationships/slide" Target="slides/slide45.xml"/><Relationship Id="rId93" Type="http://schemas.openxmlformats.org/officeDocument/2006/relationships/slide" Target="slides/slide53.xml"/><Relationship Id="rId98" Type="http://schemas.openxmlformats.org/officeDocument/2006/relationships/slide" Target="slides/slide5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6.xml"/><Relationship Id="rId59" Type="http://schemas.openxmlformats.org/officeDocument/2006/relationships/slide" Target="slides/slide19.xml"/><Relationship Id="rId67" Type="http://schemas.openxmlformats.org/officeDocument/2006/relationships/slide" Target="slides/slide27.xml"/><Relationship Id="rId103" Type="http://schemas.openxmlformats.org/officeDocument/2006/relationships/viewProps" Target="view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.xml"/><Relationship Id="rId54" Type="http://schemas.openxmlformats.org/officeDocument/2006/relationships/slide" Target="slides/slide14.xml"/><Relationship Id="rId62" Type="http://schemas.openxmlformats.org/officeDocument/2006/relationships/slide" Target="slides/slide22.xml"/><Relationship Id="rId70" Type="http://schemas.openxmlformats.org/officeDocument/2006/relationships/slide" Target="slides/slide30.xml"/><Relationship Id="rId75" Type="http://schemas.openxmlformats.org/officeDocument/2006/relationships/slide" Target="slides/slide35.xml"/><Relationship Id="rId83" Type="http://schemas.openxmlformats.org/officeDocument/2006/relationships/slide" Target="slides/slide43.xml"/><Relationship Id="rId88" Type="http://schemas.openxmlformats.org/officeDocument/2006/relationships/slide" Target="slides/slide48.xml"/><Relationship Id="rId91" Type="http://schemas.openxmlformats.org/officeDocument/2006/relationships/slide" Target="slides/slide51.xml"/><Relationship Id="rId96" Type="http://schemas.openxmlformats.org/officeDocument/2006/relationships/slide" Target="slides/slide5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9.xml"/><Relationship Id="rId57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4.xml"/><Relationship Id="rId52" Type="http://schemas.openxmlformats.org/officeDocument/2006/relationships/slide" Target="slides/slide12.xml"/><Relationship Id="rId60" Type="http://schemas.openxmlformats.org/officeDocument/2006/relationships/slide" Target="slides/slide20.xml"/><Relationship Id="rId65" Type="http://schemas.openxmlformats.org/officeDocument/2006/relationships/slide" Target="slides/slide25.xml"/><Relationship Id="rId73" Type="http://schemas.openxmlformats.org/officeDocument/2006/relationships/slide" Target="slides/slide33.xml"/><Relationship Id="rId78" Type="http://schemas.openxmlformats.org/officeDocument/2006/relationships/slide" Target="slides/slide38.xml"/><Relationship Id="rId81" Type="http://schemas.openxmlformats.org/officeDocument/2006/relationships/slide" Target="slides/slide41.xml"/><Relationship Id="rId86" Type="http://schemas.openxmlformats.org/officeDocument/2006/relationships/slide" Target="slides/slide46.xml"/><Relationship Id="rId94" Type="http://schemas.openxmlformats.org/officeDocument/2006/relationships/slide" Target="slides/slide54.xml"/><Relationship Id="rId99" Type="http://schemas.openxmlformats.org/officeDocument/2006/relationships/slide" Target="slides/slide59.xml"/><Relationship Id="rId10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34" Type="http://schemas.openxmlformats.org/officeDocument/2006/relationships/slideMaster" Target="slideMasters/slideMaster34.xml"/><Relationship Id="rId50" Type="http://schemas.openxmlformats.org/officeDocument/2006/relationships/slide" Target="slides/slide10.xml"/><Relationship Id="rId55" Type="http://schemas.openxmlformats.org/officeDocument/2006/relationships/slide" Target="slides/slide15.xml"/><Relationship Id="rId76" Type="http://schemas.openxmlformats.org/officeDocument/2006/relationships/slide" Target="slides/slide36.xml"/><Relationship Id="rId97" Type="http://schemas.openxmlformats.org/officeDocument/2006/relationships/slide" Target="slides/slide57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C5B5A-7F34-A14A-9724-72F1079D6BAD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0685-413F-0C4A-8C80-28513657E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80156B8-C864-9C41-8A57-43A75F894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10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11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92884-B167-44D0-B02E-23841C83EAE1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008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39276"/>
            <a:ext cx="5030278" cy="4289196"/>
          </a:xfrm>
          <a:ln/>
        </p:spPr>
        <p:txBody>
          <a:bodyPr lIns="91918" tIns="45960" rIns="91918" bIns="45960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03FC32-F907-427E-A48E-95C5558878FD}" type="slidenum">
              <a:rPr lang="en-GB" smtClean="0">
                <a:solidFill>
                  <a:prstClr val="black"/>
                </a:solidFill>
                <a:ea typeface="ＭＳ Ｐゴシック" pitchFamily="34" charset="-128"/>
              </a:rPr>
              <a:pPr/>
              <a:t>15</a:t>
            </a:fld>
            <a:endParaRPr lang="en-GB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68BD9E5-7D35-4828-AF8A-47B6311F7356}" type="slidenum">
              <a:rPr lang="en-GB" sz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/>
              <a:t>15</a:t>
            </a:fld>
            <a:endParaRPr lang="en-GB" sz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16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E30588-D727-4FF9-AF3A-A1CED81FBFF3}" type="slidenum">
              <a:rPr lang="en-GB">
                <a:solidFill>
                  <a:srgbClr val="000000"/>
                </a:solidFill>
              </a:rPr>
              <a:pPr/>
              <a:t>20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711" y="4344026"/>
            <a:ext cx="5028579" cy="41144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ECBED-831C-4149-A67F-99767EB3F6B2}" type="slidenum">
              <a:rPr lang="en-GB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318DA430-A813-364B-8E36-B764B6C77911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21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839CD-098B-46C9-8151-7B476F17EF73}" type="slidenum">
              <a:rPr lang="en-GB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4118" y="684265"/>
            <a:ext cx="5011368" cy="3430097"/>
          </a:xfrm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479" y="4344469"/>
            <a:ext cx="5027043" cy="411472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ECBED-831C-4149-A67F-99767EB3F6B2}" type="slidenum">
              <a:rPr lang="en-GB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318DA430-A813-364B-8E36-B764B6C77911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26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2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2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pPr algn="r"/>
              <a:t>30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D166F5-E1A4-4E94-8767-F1E70E6A204D}" type="slidenum">
              <a:rPr lang="en-US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021BA6-5FFA-4B22-856A-FE8A17CA7C5D}" type="slidenum">
              <a:rPr lang="en-GB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D8E5B-2E00-455E-9A5E-486B0FA7FCF7}" type="slidenum">
              <a:rPr lang="fr-FR" smtClean="0">
                <a:solidFill>
                  <a:prstClr val="black"/>
                </a:solidFill>
              </a:rPr>
              <a:pPr/>
              <a:t>33</a:t>
            </a:fld>
            <a:endParaRPr lang="fr-FR" smtClean="0">
              <a:solidFill>
                <a:prstClr val="black"/>
              </a:solidFill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69" y="4342518"/>
            <a:ext cx="5030064" cy="411450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41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3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3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46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EAC9034-3159-47FE-8FA8-63F1FA92D645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GB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48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48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321" y="687189"/>
            <a:ext cx="5004962" cy="342717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/>
              <a:pPr/>
              <a:t>4</a:t>
            </a:fld>
            <a:endParaRPr lang="en-GB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/>
              <a:pPr algn="r"/>
              <a:t>4</a:t>
            </a:fld>
            <a:endParaRPr lang="en-GB" sz="120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5D128A-3E69-5F44-A86B-D76C803C69A5}" type="slidenum">
              <a:rPr lang="en-GB" sz="1200" b="1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5</a:t>
            </a:fld>
            <a:endParaRPr lang="en-GB" sz="1200" b="1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43BC2B4-9EB5-4D47-BF2A-BE3B46079873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5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DFB09-0068-4D6B-A809-12C88F1A9845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8713" y="686389"/>
            <a:ext cx="5020574" cy="3429000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7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9" y="685250"/>
            <a:ext cx="4618037" cy="343096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8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9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7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8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9.xml"/></Relationships>
</file>

<file path=ppt/slideLayouts/_rels/slideLayout3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743200" y="6384925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ARDA Visit 16th June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924800" y="6384925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C2BE03CB-4D7E-4B95-98FA-642BB01831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ASEPS 2010, Tsukuba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B90DE-75D6-4A8A-97E1-414826B7A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02EF-8423-4ABB-BC03-E82703BF0575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F2BAC-7449-47C5-A6B4-EF8DBF07F8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4F3A9-C4FF-48E6-9E22-99B613AD6963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82D6-1817-4A5D-9350-D77A6BF5611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7A37C-AD40-4839-B67C-7D5B88E8B583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5365-A6FA-43BC-9B93-11409EB4DA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E2512-AFBD-422F-872E-0978F808D580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2B124-54E9-4DF5-A638-3D58C4A24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7D940-58F9-45F1-90A7-E918A55DC253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A5884-2626-466B-825B-E9EBF7DA269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76C2-C39B-4652-A474-6B4FE5D2759A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AE26F-E29A-4324-ADCC-C2013A78DF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9A2CD-76C9-4FBE-8B6E-983B8898BEB9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895B-4290-4552-A7FC-66AF089FE9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80281-4076-4CE7-A271-7DDA3A7FA8FF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4A96-8476-43BC-A6B9-BCF6AAB7E9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F21D-78BF-4815-8280-C092317890D3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D689A-1FD8-46B3-9692-0652DA3551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9998A-109D-45D9-A928-3B172ED7DEA7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2F028-C1CC-4862-A70C-A17EAED8B83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49FB7-2547-4F83-B380-3AB657BECC2F}" type="datetime1">
              <a:rPr lang="en-GB">
                <a:solidFill>
                  <a:srgbClr val="000000"/>
                </a:solidFill>
              </a:rPr>
              <a:pPr>
                <a:defRPr/>
              </a:pPr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6C33-DD7D-42F9-8415-E489BB1655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C6DB4F-1E09-4863-A7C8-92A69C6BB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91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9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C7F7E-64C2-4338-BCD1-9072035FBB67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89F44-717F-420D-B187-3055C6E2CEC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4D7D1B-BB81-447C-B7F4-D72831EBBB3A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88DC1-1ABA-4EA8-B3D5-49642967ED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BD291-831A-492B-AD44-9DD260AF55C7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ABAD3-6D28-481D-895F-A111A2E0E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56ACC-A779-4DD4-A475-E576C856C940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D623C-7964-4D35-A37B-75C3785CCC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6B870-EDA1-48CA-A951-728E28EE71D8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A8DA5-A3A3-4029-A771-564A10B411B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B23FB-9D76-4133-BF55-2CF4284634E4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39379-8442-4ACD-A9FC-7763321EEE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4515AD-E037-47B3-9AC1-E2841B06A4E8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91CA6-A7E9-41B0-A653-5DB29A7C42F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246F3D-0FEA-4A6D-B8B6-8EBE6752E7D7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19B60-AF70-40FB-8C49-68D3062CB9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52AAD-0CF4-4374-AE1A-889176EA0D66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A95C8-C2F8-4D5A-BE2E-3C2DDC9A3D0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DE9E4-11EE-4088-9663-5414D5A0B8AD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AC14D-CD30-43A3-83A7-E13434342E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2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2B647-85CB-4A56-9B73-D18EE6825C4B}" type="datetime1">
              <a:rPr lang="en-GB">
                <a:solidFill>
                  <a:srgbClr val="000000"/>
                </a:solidFill>
              </a:rPr>
              <a:pPr/>
              <a:t>06/07/2011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42B79-5BF0-4262-AF7D-4A2BD6F64A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1E3FAE4-284E-2941-A149-06B637F9BE65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5D78D65B-60A3-C84B-8BC8-3C90B8ADA20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04D8A0B1-CD90-8C47-BD08-F809D9FB45A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44C018C5-193D-CD47-931C-48C326503862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72BA1B4B-8DC9-9C4C-8520-0CD72020293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BD1177F-C83F-5A4E-9568-0CDEB9815F0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2DF9F576-DDBC-4943-A452-734A4C94920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8E4F739-F9C9-1849-ABEF-F55FD789880A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CA2104B-3026-6544-9979-135BE6693666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mtClean="0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6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Helvetica" charset="0"/>
              </a:defRPr>
            </a:lvl1pPr>
          </a:lstStyle>
          <a:p>
            <a:endParaRPr lang="en-US" smtClean="0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6F25D963-E70C-4047-BD3F-7860CC948B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FC0B85-0C85-4DD6-AA87-ACCA54A244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A27600-9A96-4A78-BA8C-3F1F8BEFE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6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F7CD2-E1E6-484C-B64C-7C1F5A209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74349D-7F24-486C-9EAA-BE61DEB510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75B637-96E6-4B8B-A82F-CDC2CF472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B46E5-23C9-42C3-B10B-B52D009B0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56A656-26BC-420B-AFC0-65F77FB39F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2A70C5-1FFE-4BB3-93DD-AE397B37C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FF8DF4-021E-4568-95D5-5B315EA41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8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1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E1ACB5-5CDC-48E2-8E97-8FBB482D1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D812-96AA-47DB-8421-F8EA01E52F3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75385-A4F2-43EF-A6A7-042C42FCE3F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E6D4-B20E-48B4-B0F3-D81416C49CF7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10F6-ACCD-402C-947A-D1EBBF76AA4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6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362206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72E49-3C8B-4EB2-AD0A-DE4856CF682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B35A-5813-4737-BC40-6FD89BC6FE5B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7C8A-9B10-4FA5-9385-65D4C9EDC3B6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6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7756-B023-40D2-9926-7CBC697D524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0545-DA9A-410C-9FE5-885F06A82CFD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69A3E-D8F9-41E5-B84E-920BDEA0854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933DE-9D2C-4B1B-8A63-25B693194BCC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DD3C-6281-4473-A855-F6F79F8C35F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5"/>
            <a:ext cx="8229600" cy="47085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26DC2-FAD3-472F-A06F-E7FEEC57903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8D06-1E70-4793-8AE4-13784B32AD2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1EBF4-36D2-40F3-A028-AE73A1B0560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D4BF6-AB11-4B55-B7BA-AA1B19DE957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5FD21-5E56-43A0-A35D-B9A1B27E4523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8229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66484-9BCC-414C-AA3B-0A35B636341A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666750" y="3"/>
            <a:ext cx="777240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DDC70F-9AEA-4DCC-9863-0D2A9E42AC4B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D2A63D65-E5D7-4CF1-A241-75F4E632B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9530F4F9-DF27-43CB-BC6C-4845967418A7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7869A39-0AE7-4FDC-997D-0F1D36AA8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5044BD-1A7A-4A52-B72E-343BAECF27B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8307C3D-E7B2-440D-A835-32C1BC268202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1642D2B-F114-487C-AAB2-870DCF17E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E1683FA-999D-4FDD-91D7-3E32392580F5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8371A8BA-B20B-4A7F-8F49-0BB4B892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C08A3D-7899-4B43-BB77-10A05B69DC10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6027339-54A6-4A92-8A9B-18C5F220B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735EE56-7547-4505-A0E5-8B5D3BCC4269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41207144-3CB7-474A-B4CD-2FF06DD87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4E3DD11-35CC-45E9-8F9E-7BC0F8A20783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04C58C02-9A06-41C4-A8EE-BEE7C3DFA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B0452589-3C05-4CE6-9F8F-624AB9CBA934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36E8749-23A8-4F69-BF54-48FFAB55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A2127FE-C6BE-45B5-9A92-909D24FE065C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5251F17-E94B-4884-BD9B-3A303CAD2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B259D0A-586C-47B9-A3F5-42385C3731C1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16E2076-A501-4B2F-8676-AF271FE0C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70F2E8B-305C-41DB-8B94-E010DF83DCAB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4A5A1D5-6DFC-4F8A-A900-74D356241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D1264-7145-47CD-A50C-0DEB5E20D8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5CB57-6162-420E-8568-BA5505DF9AB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A659A-14F4-4451-9908-750D2534C455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B45F5-3E66-438F-8A01-5543E21EB4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0BE8-A38A-4B30-A2A1-F53BAB7127B0}" type="datetimeFigureOut">
              <a:rPr lang="en-US"/>
              <a:pPr>
                <a:defRPr/>
              </a:pPr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7073-33FE-4221-84F9-CFCAB88C13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GB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438400" y="6248400"/>
            <a:ext cx="4572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D10ED0-B752-174E-B848-0D12B27D59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9B5BB-CD21-0543-A12F-F36D47638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51C6-3416-A34E-81C2-9C9841DF8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65A80-0F57-5B4F-BE8A-6A68EE5F4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83851-A7AC-6B4D-B634-E630DCB3C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BCA36-6033-1F4E-91EA-D5B9C8176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8DDC-607B-6241-93BC-EAD011087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E31B-88FF-FF40-9868-44FD9705C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A7D32-D901-40AA-A4C3-9ADD8D207E0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7BE89-C745-A844-91D7-4D2DC6DAD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30333-D822-9246-9574-48C649ED9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C4999-C22D-F141-9205-B4DACE67A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FF2729-5A9F-4DD7-97DB-FF3E9F0A57A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D2660C-785A-4673-A704-47517A6CC85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8862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5959485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289625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7095487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2846962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1525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BE889A-EF90-40D9-BF83-4628836CB8C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9184248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5978125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5510711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145753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9210064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0398755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5415785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718321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en-US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0F2E429-DD99-4AB0-931E-588B4420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7360F8C-E748-4FAB-8ED7-E1D79B010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BAAECF-76F7-4437-B815-0F4F30F1ABC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E490E93-5830-442D-9DF4-BD359845E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22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72387D1-A828-475D-B6E9-E04340B9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C62887-A412-4492-9D16-2CD536E5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E74030-3567-4E61-9FF0-19049AF5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731951B-CC9F-46CD-BC0A-95B00665A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3BE1851-7ACA-4238-82AE-C0E93D3B0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369B4E9D-874D-4B08-BE1D-73A151E83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3AA330D-CED9-44BD-9BF9-C7D5539B5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Glion Colloquium /  June 2009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B365292-FF79-4487-B2C9-F85E789D6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9F7B7-2CA2-4B6B-8530-A16B8E89006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5B28229-3545-406B-959C-0E76F69A3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EA81188F-8D49-44AF-A384-F71441EAB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419600" y="1066800"/>
            <a:ext cx="4038600" cy="5029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16A257C-DA82-4B6E-BB39-9B37636A1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34EDDFF6-6E19-4C0A-A348-D2A5D027D8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C4B75BBD-B4A8-4FA5-8B87-AF45EB1791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17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3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6618BA-34EF-4822-A678-CC5B0EE841F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9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2EE817-0E6F-4511-93E7-B80EBAB6272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B8D64-5468-4F5D-85F9-00F8B2CE188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B5920F-58E6-4375-8E2C-3DCD529033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6FE1F-3AC8-4309-B3D9-C4D3159CC8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754CC-F10C-4CD7-B367-576BCF9E3B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B6181-FED0-4FE9-A6D5-735C30AD7A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2D9C-198F-4B10-91E8-47CEB90B97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8CF98-F92B-4FBD-84E1-AFEA65B13D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727E1-190A-4112-87B0-1F12688D5D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8C651-9344-474B-A8E5-A71D2B2463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4FBCD-4473-4D27-9662-946AC71AFA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F25D4-29FB-4758-9ED4-1A4FCB820E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85800" y="6248400"/>
            <a:ext cx="5334000" cy="457200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DB428D-8B54-4F62-9570-C4BA26A45B4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59DA0-4B56-4005-888E-5A313F1BCE7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FA167D-9B6E-4563-87FE-44BC8A722A8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1CE2BB4E-894E-4E99-A9EF-C4D31955F915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8A7D0CA-F1B8-473F-922C-E86F57FE8D1C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6A737D0B-9C7C-490D-AA44-5148EBECEC45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3A74076-4970-4270-84DA-CC3466078A2E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6849AE8D-E415-462C-AEE4-1E4A1CF3ADA8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EF4A1E0-B020-4DEE-8240-ED5AC7523A1C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1C8CCF02-DC4F-41CF-B500-36D9C6933070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6F917C-1567-41FD-9EB3-625342BFCC7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AB25A920-95AB-4B39-9477-8F86CF5B5734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32142629-ABA2-42AF-BA20-296366932854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C62A91E5-2E9C-4F41-BC2C-0A3DA284E7E8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4563"/>
            <a:ext cx="20574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4563"/>
            <a:ext cx="60198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8D4D7582-AE41-4F11-880D-D0E79F2220CD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FB7CD94-21DA-4CDC-8073-73563521D8EF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944563"/>
            <a:ext cx="8229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6F2EAEB-5BD0-40A1-BE21-8571064E0891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D88D-3607-4206-B3A0-EF23784823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E267C1-3E26-49D6-B96A-40FB4010168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88055-2ADF-4818-8F28-EF7A3B17CEE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3DE6CB-81F3-4E10-9491-F0078D20B69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35CB55-51E2-4F20-8144-EE8AB05867C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31E4A2D-D070-42CF-9E67-DED73D30C131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4CECDF-15D0-4B4C-A198-4AFD166861D9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45FB3-B166-441C-A70E-94B0CB99088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A63AF2-BC0B-4AFE-93D6-4C094E442DD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C8B7F-EA15-45BF-98FC-27B363DA0B7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7/6/2011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743200" y="6384925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ARDA Visit 16th June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924800" y="6384925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C2BE03CB-4D7E-4B95-98FA-642BB01831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ASEPS 2010, Tsukuba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B90DE-75D6-4A8A-97E1-414826B7A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5" Type="http://schemas.openxmlformats.org/officeDocument/2006/relationships/image" Target="../media/image1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5" Type="http://schemas.openxmlformats.org/officeDocument/2006/relationships/image" Target="../media/image1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4" Type="http://schemas.openxmlformats.org/officeDocument/2006/relationships/image" Target="../media/image1.jpe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4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9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51.xml"/><Relationship Id="rId14" Type="http://schemas.openxmlformats.org/officeDocument/2006/relationships/image" Target="../media/image4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11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204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199.xml"/><Relationship Id="rId1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203.xml"/><Relationship Id="rId11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6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6.xml"/><Relationship Id="rId13" Type="http://schemas.openxmlformats.org/officeDocument/2006/relationships/slideLayout" Target="../slideLayouts/slideLayout221.xml"/><Relationship Id="rId18" Type="http://schemas.openxmlformats.org/officeDocument/2006/relationships/slideLayout" Target="../slideLayouts/slideLayout226.xml"/><Relationship Id="rId3" Type="http://schemas.openxmlformats.org/officeDocument/2006/relationships/slideLayout" Target="../slideLayouts/slideLayout211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20.xml"/><Relationship Id="rId17" Type="http://schemas.openxmlformats.org/officeDocument/2006/relationships/slideLayout" Target="../slideLayouts/slideLayout225.xml"/><Relationship Id="rId2" Type="http://schemas.openxmlformats.org/officeDocument/2006/relationships/slideLayout" Target="../slideLayouts/slideLayout210.xml"/><Relationship Id="rId16" Type="http://schemas.openxmlformats.org/officeDocument/2006/relationships/slideLayout" Target="../slideLayouts/slideLayout224.xml"/><Relationship Id="rId20" Type="http://schemas.openxmlformats.org/officeDocument/2006/relationships/theme" Target="../theme/theme24.xml"/><Relationship Id="rId1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4.xml"/><Relationship Id="rId11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13.xml"/><Relationship Id="rId1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18.xml"/><Relationship Id="rId19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7.xml"/><Relationship Id="rId14" Type="http://schemas.openxmlformats.org/officeDocument/2006/relationships/slideLayout" Target="../slideLayouts/slideLayout22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34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29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2.xml"/><Relationship Id="rId10" Type="http://schemas.openxmlformats.org/officeDocument/2006/relationships/slideLayout" Target="../slideLayouts/slideLayout237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1.xml"/><Relationship Id="rId2" Type="http://schemas.openxmlformats.org/officeDocument/2006/relationships/slideLayout" Target="../slideLayouts/slideLayout240.xml"/><Relationship Id="rId1" Type="http://schemas.openxmlformats.org/officeDocument/2006/relationships/slideLayout" Target="../slideLayouts/slideLayout239.xml"/><Relationship Id="rId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9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244.xml"/><Relationship Id="rId7" Type="http://schemas.openxmlformats.org/officeDocument/2006/relationships/slideLayout" Target="../slideLayouts/slideLayout248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43.xml"/><Relationship Id="rId1" Type="http://schemas.openxmlformats.org/officeDocument/2006/relationships/slideLayout" Target="../slideLayouts/slideLayout242.xml"/><Relationship Id="rId6" Type="http://schemas.openxmlformats.org/officeDocument/2006/relationships/slideLayout" Target="../slideLayouts/slideLayout247.xml"/><Relationship Id="rId11" Type="http://schemas.openxmlformats.org/officeDocument/2006/relationships/slideLayout" Target="../slideLayouts/slideLayout252.xml"/><Relationship Id="rId5" Type="http://schemas.openxmlformats.org/officeDocument/2006/relationships/slideLayout" Target="../slideLayouts/slideLayout246.xml"/><Relationship Id="rId10" Type="http://schemas.openxmlformats.org/officeDocument/2006/relationships/slideLayout" Target="../slideLayouts/slideLayout251.xml"/><Relationship Id="rId4" Type="http://schemas.openxmlformats.org/officeDocument/2006/relationships/slideLayout" Target="../slideLayouts/slideLayout245.xml"/><Relationship Id="rId9" Type="http://schemas.openxmlformats.org/officeDocument/2006/relationships/slideLayout" Target="../slideLayouts/slideLayout250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0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55.xml"/><Relationship Id="rId7" Type="http://schemas.openxmlformats.org/officeDocument/2006/relationships/slideLayout" Target="../slideLayouts/slideLayout259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53.xml"/><Relationship Id="rId6" Type="http://schemas.openxmlformats.org/officeDocument/2006/relationships/slideLayout" Target="../slideLayouts/slideLayout258.xml"/><Relationship Id="rId11" Type="http://schemas.openxmlformats.org/officeDocument/2006/relationships/slideLayout" Target="../slideLayouts/slideLayout263.xml"/><Relationship Id="rId5" Type="http://schemas.openxmlformats.org/officeDocument/2006/relationships/slideLayout" Target="../slideLayouts/slideLayout257.xml"/><Relationship Id="rId10" Type="http://schemas.openxmlformats.org/officeDocument/2006/relationships/slideLayout" Target="../slideLayouts/slideLayout262.xml"/><Relationship Id="rId4" Type="http://schemas.openxmlformats.org/officeDocument/2006/relationships/slideLayout" Target="../slideLayouts/slideLayout256.xml"/><Relationship Id="rId9" Type="http://schemas.openxmlformats.org/officeDocument/2006/relationships/slideLayout" Target="../slideLayouts/slideLayout261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1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266.xml"/><Relationship Id="rId7" Type="http://schemas.openxmlformats.org/officeDocument/2006/relationships/slideLayout" Target="../slideLayouts/slideLayout270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265.xml"/><Relationship Id="rId1" Type="http://schemas.openxmlformats.org/officeDocument/2006/relationships/slideLayout" Target="../slideLayouts/slideLayout264.xml"/><Relationship Id="rId6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74.xml"/><Relationship Id="rId5" Type="http://schemas.openxmlformats.org/officeDocument/2006/relationships/slideLayout" Target="../slideLayouts/slideLayout268.xml"/><Relationship Id="rId10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67.xml"/><Relationship Id="rId9" Type="http://schemas.openxmlformats.org/officeDocument/2006/relationships/slideLayout" Target="../slideLayouts/slideLayout27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2.xml"/><Relationship Id="rId13" Type="http://schemas.openxmlformats.org/officeDocument/2006/relationships/slideLayout" Target="../slideLayouts/slideLayout287.xml"/><Relationship Id="rId3" Type="http://schemas.openxmlformats.org/officeDocument/2006/relationships/slideLayout" Target="../slideLayouts/slideLayout277.xml"/><Relationship Id="rId7" Type="http://schemas.openxmlformats.org/officeDocument/2006/relationships/slideLayout" Target="../slideLayouts/slideLayout281.xml"/><Relationship Id="rId12" Type="http://schemas.openxmlformats.org/officeDocument/2006/relationships/slideLayout" Target="../slideLayouts/slideLayout286.xml"/><Relationship Id="rId2" Type="http://schemas.openxmlformats.org/officeDocument/2006/relationships/slideLayout" Target="../slideLayouts/slideLayout276.xml"/><Relationship Id="rId1" Type="http://schemas.openxmlformats.org/officeDocument/2006/relationships/slideLayout" Target="../slideLayouts/slideLayout275.xml"/><Relationship Id="rId6" Type="http://schemas.openxmlformats.org/officeDocument/2006/relationships/slideLayout" Target="../slideLayouts/slideLayout280.xml"/><Relationship Id="rId11" Type="http://schemas.openxmlformats.org/officeDocument/2006/relationships/slideLayout" Target="../slideLayouts/slideLayout285.xml"/><Relationship Id="rId5" Type="http://schemas.openxmlformats.org/officeDocument/2006/relationships/slideLayout" Target="../slideLayouts/slideLayout279.xml"/><Relationship Id="rId10" Type="http://schemas.openxmlformats.org/officeDocument/2006/relationships/slideLayout" Target="../slideLayouts/slideLayout284.xml"/><Relationship Id="rId4" Type="http://schemas.openxmlformats.org/officeDocument/2006/relationships/slideLayout" Target="../slideLayouts/slideLayout278.xml"/><Relationship Id="rId9" Type="http://schemas.openxmlformats.org/officeDocument/2006/relationships/slideLayout" Target="../slideLayouts/slideLayout283.xml"/><Relationship Id="rId14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90.xml"/><Relationship Id="rId7" Type="http://schemas.openxmlformats.org/officeDocument/2006/relationships/slideLayout" Target="../slideLayouts/slideLayout294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289.xml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97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1.xml"/><Relationship Id="rId7" Type="http://schemas.openxmlformats.org/officeDocument/2006/relationships/theme" Target="../theme/theme32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6" Type="http://schemas.openxmlformats.org/officeDocument/2006/relationships/slideLayout" Target="../slideLayouts/slideLayout304.xml"/><Relationship Id="rId5" Type="http://schemas.openxmlformats.org/officeDocument/2006/relationships/slideLayout" Target="../slideLayouts/slideLayout303.xml"/><Relationship Id="rId4" Type="http://schemas.openxmlformats.org/officeDocument/2006/relationships/slideLayout" Target="../slideLayouts/slideLayout302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2.xm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307.xml"/><Relationship Id="rId7" Type="http://schemas.openxmlformats.org/officeDocument/2006/relationships/slideLayout" Target="../slideLayouts/slideLayout311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06.xml"/><Relationship Id="rId1" Type="http://schemas.openxmlformats.org/officeDocument/2006/relationships/slideLayout" Target="../slideLayouts/slideLayout305.xml"/><Relationship Id="rId6" Type="http://schemas.openxmlformats.org/officeDocument/2006/relationships/slideLayout" Target="../slideLayouts/slideLayout310.xml"/><Relationship Id="rId11" Type="http://schemas.openxmlformats.org/officeDocument/2006/relationships/slideLayout" Target="../slideLayouts/slideLayout315.xml"/><Relationship Id="rId5" Type="http://schemas.openxmlformats.org/officeDocument/2006/relationships/slideLayout" Target="../slideLayouts/slideLayout309.xml"/><Relationship Id="rId10" Type="http://schemas.openxmlformats.org/officeDocument/2006/relationships/slideLayout" Target="../slideLayouts/slideLayout314.xml"/><Relationship Id="rId4" Type="http://schemas.openxmlformats.org/officeDocument/2006/relationships/slideLayout" Target="../slideLayouts/slideLayout308.xml"/><Relationship Id="rId9" Type="http://schemas.openxmlformats.org/officeDocument/2006/relationships/slideLayout" Target="../slideLayouts/slideLayout313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3.xml"/><Relationship Id="rId3" Type="http://schemas.openxmlformats.org/officeDocument/2006/relationships/slideLayout" Target="../slideLayouts/slideLayout318.xml"/><Relationship Id="rId7" Type="http://schemas.openxmlformats.org/officeDocument/2006/relationships/slideLayout" Target="../slideLayouts/slideLayout322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17.xml"/><Relationship Id="rId1" Type="http://schemas.openxmlformats.org/officeDocument/2006/relationships/slideLayout" Target="../slideLayouts/slideLayout316.xml"/><Relationship Id="rId6" Type="http://schemas.openxmlformats.org/officeDocument/2006/relationships/slideLayout" Target="../slideLayouts/slideLayout321.xml"/><Relationship Id="rId11" Type="http://schemas.openxmlformats.org/officeDocument/2006/relationships/slideLayout" Target="../slideLayouts/slideLayout326.xml"/><Relationship Id="rId5" Type="http://schemas.openxmlformats.org/officeDocument/2006/relationships/slideLayout" Target="../slideLayouts/slideLayout320.xml"/><Relationship Id="rId10" Type="http://schemas.openxmlformats.org/officeDocument/2006/relationships/slideLayout" Target="../slideLayouts/slideLayout325.xml"/><Relationship Id="rId4" Type="http://schemas.openxmlformats.org/officeDocument/2006/relationships/slideLayout" Target="../slideLayouts/slideLayout319.xml"/><Relationship Id="rId9" Type="http://schemas.openxmlformats.org/officeDocument/2006/relationships/slideLayout" Target="../slideLayouts/slideLayout324.xml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9.xml"/><Relationship Id="rId2" Type="http://schemas.openxmlformats.org/officeDocument/2006/relationships/slideLayout" Target="../slideLayouts/slideLayout328.xml"/><Relationship Id="rId1" Type="http://schemas.openxmlformats.org/officeDocument/2006/relationships/slideLayout" Target="../slideLayouts/slideLayout327.xml"/><Relationship Id="rId5" Type="http://schemas.openxmlformats.org/officeDocument/2006/relationships/image" Target="../media/image1.jpeg"/><Relationship Id="rId4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7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332.xml"/><Relationship Id="rId7" Type="http://schemas.openxmlformats.org/officeDocument/2006/relationships/slideLayout" Target="../slideLayouts/slideLayout336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31.xml"/><Relationship Id="rId1" Type="http://schemas.openxmlformats.org/officeDocument/2006/relationships/slideLayout" Target="../slideLayouts/slideLayout330.xml"/><Relationship Id="rId6" Type="http://schemas.openxmlformats.org/officeDocument/2006/relationships/slideLayout" Target="../slideLayouts/slideLayout335.xml"/><Relationship Id="rId11" Type="http://schemas.openxmlformats.org/officeDocument/2006/relationships/slideLayout" Target="../slideLayouts/slideLayout340.xml"/><Relationship Id="rId5" Type="http://schemas.openxmlformats.org/officeDocument/2006/relationships/slideLayout" Target="../slideLayouts/slideLayout334.xml"/><Relationship Id="rId10" Type="http://schemas.openxmlformats.org/officeDocument/2006/relationships/slideLayout" Target="../slideLayouts/slideLayout339.xml"/><Relationship Id="rId4" Type="http://schemas.openxmlformats.org/officeDocument/2006/relationships/slideLayout" Target="../slideLayouts/slideLayout333.xml"/><Relationship Id="rId9" Type="http://schemas.openxmlformats.org/officeDocument/2006/relationships/slideLayout" Target="../slideLayouts/slideLayout338.xml"/><Relationship Id="rId14" Type="http://schemas.openxmlformats.org/officeDocument/2006/relationships/image" Target="../media/image18.jpeg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8.xml"/><Relationship Id="rId13" Type="http://schemas.openxmlformats.org/officeDocument/2006/relationships/theme" Target="../theme/theme37.xml"/><Relationship Id="rId3" Type="http://schemas.openxmlformats.org/officeDocument/2006/relationships/slideLayout" Target="../slideLayouts/slideLayout343.xml"/><Relationship Id="rId7" Type="http://schemas.openxmlformats.org/officeDocument/2006/relationships/slideLayout" Target="../slideLayouts/slideLayout347.xml"/><Relationship Id="rId12" Type="http://schemas.openxmlformats.org/officeDocument/2006/relationships/slideLayout" Target="../slideLayouts/slideLayout352.xml"/><Relationship Id="rId2" Type="http://schemas.openxmlformats.org/officeDocument/2006/relationships/slideLayout" Target="../slideLayouts/slideLayout342.xml"/><Relationship Id="rId1" Type="http://schemas.openxmlformats.org/officeDocument/2006/relationships/slideLayout" Target="../slideLayouts/slideLayout341.xml"/><Relationship Id="rId6" Type="http://schemas.openxmlformats.org/officeDocument/2006/relationships/slideLayout" Target="../slideLayouts/slideLayout346.xml"/><Relationship Id="rId11" Type="http://schemas.openxmlformats.org/officeDocument/2006/relationships/slideLayout" Target="../slideLayouts/slideLayout351.xml"/><Relationship Id="rId5" Type="http://schemas.openxmlformats.org/officeDocument/2006/relationships/slideLayout" Target="../slideLayouts/slideLayout345.xml"/><Relationship Id="rId15" Type="http://schemas.openxmlformats.org/officeDocument/2006/relationships/image" Target="../media/image20.jpeg"/><Relationship Id="rId10" Type="http://schemas.openxmlformats.org/officeDocument/2006/relationships/slideLayout" Target="../slideLayouts/slideLayout350.xml"/><Relationship Id="rId4" Type="http://schemas.openxmlformats.org/officeDocument/2006/relationships/slideLayout" Target="../slideLayouts/slideLayout344.xml"/><Relationship Id="rId9" Type="http://schemas.openxmlformats.org/officeDocument/2006/relationships/slideLayout" Target="../slideLayouts/slideLayout349.xml"/><Relationship Id="rId14" Type="http://schemas.openxmlformats.org/officeDocument/2006/relationships/image" Target="../media/image19.jpeg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13" Type="http://schemas.openxmlformats.org/officeDocument/2006/relationships/slideLayout" Target="../slideLayouts/slideLayout365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slideLayout" Target="../slideLayouts/slideLayout364.xml"/><Relationship Id="rId2" Type="http://schemas.openxmlformats.org/officeDocument/2006/relationships/slideLayout" Target="../slideLayouts/slideLayout35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Relationship Id="rId14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2" Type="http://schemas.openxmlformats.org/officeDocument/2006/relationships/theme" Target="../theme/theme39.xml"/><Relationship Id="rId1" Type="http://schemas.openxmlformats.org/officeDocument/2006/relationships/slideLayout" Target="../slideLayouts/slideLayout3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9.xml"/><Relationship Id="rId7" Type="http://schemas.openxmlformats.org/officeDocument/2006/relationships/slideLayout" Target="../slideLayouts/slideLayout373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368.xml"/><Relationship Id="rId1" Type="http://schemas.openxmlformats.org/officeDocument/2006/relationships/slideLayout" Target="../slideLayouts/slideLayout367.xml"/><Relationship Id="rId6" Type="http://schemas.openxmlformats.org/officeDocument/2006/relationships/slideLayout" Target="../slideLayouts/slideLayout372.xml"/><Relationship Id="rId11" Type="http://schemas.openxmlformats.org/officeDocument/2006/relationships/slideLayout" Target="../slideLayouts/slideLayout377.xml"/><Relationship Id="rId5" Type="http://schemas.openxmlformats.org/officeDocument/2006/relationships/slideLayout" Target="../slideLayouts/slideLayout371.xml"/><Relationship Id="rId10" Type="http://schemas.openxmlformats.org/officeDocument/2006/relationships/slideLayout" Target="../slideLayouts/slideLayout376.xml"/><Relationship Id="rId4" Type="http://schemas.openxmlformats.org/officeDocument/2006/relationships/slideLayout" Target="../slideLayouts/slideLayout370.xml"/><Relationship Id="rId9" Type="http://schemas.openxmlformats.org/officeDocument/2006/relationships/slideLayout" Target="../slideLayouts/slideLayout375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2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1" r:id="rId2"/>
    <p:sldLayoutId id="2147483932" r:id="rId3"/>
    <p:sldLayoutId id="2147483933" r:id="rId4"/>
    <p:sldLayoutId id="2147483934" r:id="rId5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48DDC1F9-61D5-4CF8-997D-DDC80C78FD49}" type="datetime1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06/07/2011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1E3DBF38-0D9C-4C3D-9F94-1067C63DFDE7}" type="slidenum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 eaLnBrk="1" hangingPunct="1">
              <a:defRPr/>
            </a:pP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 eaLnBrk="1" hangingPunct="1"/>
            <a:fld id="{0D15D530-431B-43FF-B47D-7F10C2F3A9D0}" type="slidenum">
              <a:rPr lang="en-US" smtClean="0">
                <a:ea typeface="ＭＳ Ｐゴシック" charset="-128"/>
                <a:cs typeface="+mn-cs"/>
              </a:rPr>
              <a:pPr eaLnBrk="1" hangingPunct="1"/>
              <a:t>‹#›</a:t>
            </a:fld>
            <a:endParaRPr lang="en-US" smtClean="0">
              <a:ea typeface="ＭＳ Ｐゴシック" charset="-128"/>
              <a:cs typeface="+mn-cs"/>
            </a:endParaRPr>
          </a:p>
        </p:txBody>
      </p:sp>
      <p:pic>
        <p:nvPicPr>
          <p:cNvPr id="19462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000000"/>
              </a:solidFill>
              <a:latin typeface="Helvetic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>
            <a:lum bright="100000" contrast="-100000"/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>
            <a:lum bright="100000" contrast="-100000"/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smtClean="0">
                <a:cs typeface="+mn-cs"/>
              </a:rPr>
              <a:t>Korea and CERN /  July 2009</a:t>
            </a:r>
            <a:endParaRPr lang="en-US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77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3" y="60960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35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675" y="65071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+mn-lt"/>
              </a:defRPr>
            </a:lvl1pPr>
          </a:lstStyle>
          <a:p>
            <a:pPr eaLnBrk="1" hangingPunct="1"/>
            <a:fld id="{3B4A6118-6805-4AF9-90A7-1BEFACF92D60}" type="datetime1">
              <a:rPr lang="en-GB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06/07/2011</a:t>
            </a:fld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35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0750" y="65087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35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9465" y="6515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+mn-lt"/>
              </a:defRPr>
            </a:lvl1pPr>
          </a:lstStyle>
          <a:p>
            <a:pPr eaLnBrk="1" hangingPunct="1"/>
            <a:fld id="{B28CDE43-F52C-4F83-A5BA-C2A76393B97E}" type="slidenum">
              <a:rPr lang="en-GB" smtClean="0">
                <a:solidFill>
                  <a:srgbClr val="000000"/>
                </a:solidFill>
                <a:ea typeface="+mn-ea"/>
                <a:cs typeface="+mn-cs"/>
              </a:rPr>
              <a:pPr eaLnBrk="1" hangingPunct="1"/>
              <a:t>‹#›</a:t>
            </a:fld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 b="1">
          <a:solidFill>
            <a:srgbClr val="FF0000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FF0000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r>
              <a:rPr lang="en-US" smtClean="0">
                <a:ea typeface="ＭＳ Ｐゴシック" charset="-128"/>
                <a:cs typeface="+mn-cs"/>
              </a:rPr>
              <a:t>Tsinghua University Beijing, January 2010</a:t>
            </a:r>
            <a:endParaRPr lang="de-DE" smtClean="0">
              <a:ea typeface="ＭＳ Ｐゴシック" charset="-128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690DEEA9-6AC4-4911-8B0F-F9432C87EF4A}" type="slidenum">
              <a:rPr lang="en-US" smtClean="0">
                <a:ea typeface="ＭＳ Ｐゴシック" charset="-128"/>
                <a:cs typeface="+mn-cs"/>
              </a:rPr>
              <a:pPr/>
              <a:t>‹#›</a:t>
            </a:fld>
            <a:endParaRPr lang="en-US" smtClean="0">
              <a:ea typeface="ＭＳ Ｐゴシック" charset="-128"/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mtClean="0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8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81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  <a:ea typeface="+mn-e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81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A060976-F45B-43F1-8AC2-B073E65FBD19}" type="slidenum">
              <a:rPr lang="en-US" altLang="en-US">
                <a:solidFill>
                  <a:prstClr val="white">
                    <a:shade val="50000"/>
                  </a:prstClr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  <a:ea typeface="+mn-ea"/>
              <a:cs typeface="+mn-cs"/>
            </a:endParaRPr>
          </a:p>
        </p:txBody>
      </p:sp>
      <p:pic>
        <p:nvPicPr>
          <p:cNvPr id="7175" name="Picture 1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  <p:sldLayoutId id="2147484154" r:id="rId18"/>
    <p:sldLayoutId id="2147484155" r:id="rId19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 eaLnBrk="1" hangingPunct="1">
              <a:defRPr/>
            </a:pPr>
            <a:fld id="{08127EF6-749E-4A7F-B986-17AE78C0CF68}" type="datetimeFigureOut">
              <a:rPr lang="en-US">
                <a:cs typeface="+mn-cs"/>
              </a:rPr>
              <a:pPr eaLnBrk="1" hangingPunct="1">
                <a:defRPr/>
              </a:pPr>
              <a:t>7/6/2011</a:t>
            </a:fld>
            <a:endParaRPr 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 eaLnBrk="1" hangingPunct="1"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 eaLnBrk="1" hangingPunct="1">
              <a:defRPr/>
            </a:pPr>
            <a:fld id="{E46219A3-60F4-462C-9E2A-DA745C664418}" type="slidenum">
              <a:rPr lang="en-US"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9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eaLnBrk="1" hangingPunct="1">
              <a:defRPr/>
            </a:pPr>
            <a:fld id="{2AFB7B2D-2362-4A7E-AAAC-A37F4D82F90A}" type="slidenum">
              <a:rPr lang="en-US">
                <a:solidFill>
                  <a:srgbClr val="000000"/>
                </a:solidFill>
                <a:ea typeface="ＭＳ Ｐゴシック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31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</a:defRPr>
            </a:lvl1pPr>
          </a:lstStyle>
          <a:p>
            <a:pPr eaLnBrk="1" hangingPunct="1">
              <a:defRPr/>
            </a:pPr>
            <a:r>
              <a:rPr lang="en-GB">
                <a:ea typeface="ＭＳ Ｐゴシック"/>
              </a:rPr>
              <a:t>December 2008</a:t>
            </a:r>
            <a:endParaRPr lang="fr-FR">
              <a:ea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  <a:cs typeface="+mn-cs"/>
              </a:rPr>
              <a:t>Felicitas Pauss &amp; Günther Dissertori / ETH Zurich</a:t>
            </a:r>
            <a:endParaRPr lang="de-DE" dirty="0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Helvetica" charset="0"/>
              </a:defRPr>
            </a:lvl1pPr>
          </a:lstStyle>
          <a:p>
            <a:pPr>
              <a:defRPr/>
            </a:pPr>
            <a:fld id="{FF669FCB-D04E-9045-A5CA-F6C304F56A0D}" type="slidenum">
              <a:rPr lang="en-US" smtClean="0">
                <a:ea typeface="ＭＳ Ｐゴシック" charset="-128"/>
                <a:cs typeface="+mn-cs"/>
              </a:rPr>
              <a:pPr>
                <a:defRPr/>
              </a:pPr>
              <a:t>‹#›</a:t>
            </a:fld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GB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  <p:pic>
        <p:nvPicPr>
          <p:cNvPr id="9" name="Picture 8" descr="IPP_Logo_def.jpg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353079"/>
            <a:ext cx="1635211" cy="5049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eaLnBrk="1" hangingPunct="1"/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Joachim Mnich  </a:t>
            </a:r>
            <a:r>
              <a:rPr lang="en-GB" sz="900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pPr eaLnBrk="1" hangingPunct="1"/>
              <a:t>‹#›</a:t>
            </a:fld>
            <a:endParaRPr lang="en-GB" sz="900" b="1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62708" y="6324600"/>
            <a:ext cx="787790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000" dirty="0">
              <a:solidFill>
                <a:srgbClr val="000000"/>
              </a:solidFill>
              <a:latin typeface="Helvetica" pitchFamily="-107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492369" y="6400801"/>
            <a:ext cx="83644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200" i="1">
                <a:solidFill>
                  <a:srgbClr val="000000"/>
                </a:solidFill>
                <a:latin typeface="Helvetica" pitchFamily="-109" charset="0"/>
                <a:ea typeface="ＭＳ Ｐゴシック" pitchFamily="-109" charset="-128"/>
                <a:cs typeface="+mn-cs"/>
              </a:rPr>
              <a:t>G. Tonelli, CERN/INFN/UNIPI                                          SPC_272_CERN                                                                June 20 2011           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1192" y="119063"/>
            <a:ext cx="868826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8692657" y="6400801"/>
            <a:ext cx="372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fld id="{01F7553B-57B4-4E54-AD87-38A3D775A418}" type="slidenum">
              <a:rPr lang="en-US" sz="1200" i="1" smtClean="0">
                <a:solidFill>
                  <a:srgbClr val="000000"/>
                </a:solidFill>
                <a:latin typeface="Arial" charset="0"/>
                <a:ea typeface="ＭＳ Ｐゴシック" pitchFamily="-109" charset="-128"/>
                <a:cs typeface="Arial" charset="0"/>
              </a:rPr>
              <a:pPr algn="ctr"/>
              <a:t>‹#›</a:t>
            </a:fld>
            <a:endParaRPr lang="en-US" sz="1200" smtClean="0">
              <a:solidFill>
                <a:srgbClr val="000000"/>
              </a:solidFill>
              <a:latin typeface="Helvetica" pitchFamily="-109" charset="0"/>
              <a:ea typeface="ＭＳ Ｐゴシック" pitchFamily="-109" charset="-128"/>
              <a:cs typeface="Arial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48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4899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endParaRPr lang="de-DE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489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225F3728-98FE-46BC-9AEF-6159A516D12C}" type="slidenum"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/>
              <a:t>‹#›</a:t>
            </a:fld>
            <a:endParaRPr lang="de-DE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1928232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ATLAS, SPC, 20/6/2011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  <p:sldLayoutId id="2147484220" r:id="rId12"/>
    <p:sldLayoutId id="214748422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smtClean="0">
                <a:cs typeface="+mn-cs"/>
              </a:rPr>
              <a:t>Glion Colloquium /  June 2009</a:t>
            </a:r>
            <a:endParaRPr lang="de-DE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fld id="{C371D010-38B6-4ACB-B1E3-966632915A3C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8991600" cy="762000"/>
          </a:xfrm>
          <a:prstGeom prst="rect">
            <a:avLst/>
          </a:prstGeom>
          <a:solidFill>
            <a:srgbClr val="000080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914400"/>
            <a:ext cx="8991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1" baseline="-250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DCCF1D45-6738-404D-8F7B-4D76A745E55C}" type="slidenum">
              <a:rPr lang="en-US" smtClean="0">
                <a:ea typeface="ＭＳ Ｐゴシック"/>
                <a:cs typeface="Arial" charset="0"/>
              </a:rPr>
              <a:pPr/>
              <a:t>‹#›</a:t>
            </a:fld>
            <a:endParaRPr lang="en-US" smtClean="0">
              <a:ea typeface="ＭＳ Ｐゴシック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3300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660033"/>
          </a:solidFill>
          <a:latin typeface="Arial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35" tIns="0" rIns="4113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</p:sldLayoutIdLst>
  <p:transition/>
  <p:txStyles>
    <p:titleStyle>
      <a:lvl1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4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6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8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10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60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65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70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75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8213" indent="-420688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54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26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98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70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22-Jan-11                                FALC - SLAC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 smtClean="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>
                <a:latin typeface="Arial" pitchFamily="34" charset="0"/>
                <a:ea typeface="+mn-ea"/>
                <a:cs typeface="+mn-cs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>
              <a:defRPr/>
            </a:pPr>
            <a:fld id="{91E0244E-6AF1-48FE-9F18-929A4C349A12}" type="slidenum">
              <a:rPr lang="en-US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054" name="Picture 15" descr="ilccolo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6" descr="1024_greendot_divid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05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9" name="Picture 21" descr="1024_greendot_divide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7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-banner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  <p:sldLayoutId id="2147484306" r:id="rId12"/>
    <p:sldLayoutId id="2147484307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5FEAD35-9C89-43A1-BACA-A7FA4C8C8D37}" type="slidenum">
              <a:rPr lang="en-US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25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390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008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3348259D-16BD-4042-8BE6-3B5414C3EF86}" type="slidenum"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/>
              <a:t>‹#›</a:t>
            </a:fld>
            <a:endParaRPr lang="de-DE" sz="140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39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400" y="6400800"/>
            <a:ext cx="42418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de-DE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621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>
            <a:lum bright="100000" contrast="-100000"/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3BF5F5F-E351-40D3-9010-2742DF804A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7/6/2011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70A0970-2150-421F-BC18-030F36CF521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9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0.xml"/><Relationship Id="rId6" Type="http://schemas.openxmlformats.org/officeDocument/2006/relationships/image" Target="../media/image23.png"/><Relationship Id="rId11" Type="http://schemas.openxmlformats.org/officeDocument/2006/relationships/image" Target="../media/image47.jpe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41.wmf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5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0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jpeg"/><Relationship Id="rId18" Type="http://schemas.openxmlformats.org/officeDocument/2006/relationships/image" Target="../media/image77.jpeg"/><Relationship Id="rId26" Type="http://schemas.openxmlformats.org/officeDocument/2006/relationships/image" Target="../media/image85.jpeg"/><Relationship Id="rId3" Type="http://schemas.openxmlformats.org/officeDocument/2006/relationships/image" Target="../media/image62.jpeg"/><Relationship Id="rId21" Type="http://schemas.openxmlformats.org/officeDocument/2006/relationships/image" Target="../media/image80.jpeg"/><Relationship Id="rId7" Type="http://schemas.openxmlformats.org/officeDocument/2006/relationships/image" Target="../media/image66.png"/><Relationship Id="rId12" Type="http://schemas.openxmlformats.org/officeDocument/2006/relationships/image" Target="../media/image71.jpeg"/><Relationship Id="rId17" Type="http://schemas.openxmlformats.org/officeDocument/2006/relationships/image" Target="../media/image76.jpeg"/><Relationship Id="rId25" Type="http://schemas.openxmlformats.org/officeDocument/2006/relationships/image" Target="../media/image84.jpeg"/><Relationship Id="rId33" Type="http://schemas.openxmlformats.org/officeDocument/2006/relationships/image" Target="../media/image92.jpe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75.jpeg"/><Relationship Id="rId20" Type="http://schemas.openxmlformats.org/officeDocument/2006/relationships/image" Target="../media/image79.jpeg"/><Relationship Id="rId29" Type="http://schemas.openxmlformats.org/officeDocument/2006/relationships/image" Target="../media/image88.jpeg"/><Relationship Id="rId1" Type="http://schemas.openxmlformats.org/officeDocument/2006/relationships/slideLayout" Target="../slideLayouts/slideLayout142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24" Type="http://schemas.openxmlformats.org/officeDocument/2006/relationships/image" Target="../media/image83.jpeg"/><Relationship Id="rId32" Type="http://schemas.openxmlformats.org/officeDocument/2006/relationships/image" Target="../media/image91.jpeg"/><Relationship Id="rId5" Type="http://schemas.openxmlformats.org/officeDocument/2006/relationships/image" Target="../media/image64.jpeg"/><Relationship Id="rId15" Type="http://schemas.openxmlformats.org/officeDocument/2006/relationships/image" Target="../media/image74.png"/><Relationship Id="rId23" Type="http://schemas.openxmlformats.org/officeDocument/2006/relationships/image" Target="../media/image82.jpeg"/><Relationship Id="rId28" Type="http://schemas.openxmlformats.org/officeDocument/2006/relationships/image" Target="../media/image87.jpeg"/><Relationship Id="rId10" Type="http://schemas.openxmlformats.org/officeDocument/2006/relationships/image" Target="../media/image69.jpeg"/><Relationship Id="rId19" Type="http://schemas.openxmlformats.org/officeDocument/2006/relationships/image" Target="../media/image78.jpeg"/><Relationship Id="rId31" Type="http://schemas.openxmlformats.org/officeDocument/2006/relationships/image" Target="../media/image90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3.jpeg"/><Relationship Id="rId22" Type="http://schemas.openxmlformats.org/officeDocument/2006/relationships/image" Target="../media/image81.jpeg"/><Relationship Id="rId27" Type="http://schemas.openxmlformats.org/officeDocument/2006/relationships/image" Target="../media/image86.jpeg"/><Relationship Id="rId30" Type="http://schemas.openxmlformats.org/officeDocument/2006/relationships/image" Target="../media/image8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1.xml"/><Relationship Id="rId4" Type="http://schemas.openxmlformats.org/officeDocument/2006/relationships/image" Target="../media/image9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2.xml"/><Relationship Id="rId4" Type="http://schemas.openxmlformats.org/officeDocument/2006/relationships/image" Target="../media/image95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21.jpeg"/><Relationship Id="rId7" Type="http://schemas.openxmlformats.org/officeDocument/2006/relationships/image" Target="../media/image9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1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gif"/><Relationship Id="rId7" Type="http://schemas.openxmlformats.org/officeDocument/2006/relationships/image" Target="../media/image10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8.xml"/><Relationship Id="rId6" Type="http://schemas.openxmlformats.org/officeDocument/2006/relationships/image" Target="../media/image104.pn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image" Target="../media/image101.gif"/><Relationship Id="rId7" Type="http://schemas.openxmlformats.org/officeDocument/2006/relationships/image" Target="../media/image10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8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2.jpeg"/><Relationship Id="rId9" Type="http://schemas.openxmlformats.org/officeDocument/2006/relationships/image" Target="../media/image10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1.gif"/><Relationship Id="rId7" Type="http://schemas.openxmlformats.org/officeDocument/2006/relationships/image" Target="../media/image10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8.xml"/><Relationship Id="rId6" Type="http://schemas.openxmlformats.org/officeDocument/2006/relationships/image" Target="../media/image104.png"/><Relationship Id="rId5" Type="http://schemas.openxmlformats.org/officeDocument/2006/relationships/image" Target="../media/image109.png"/><Relationship Id="rId10" Type="http://schemas.openxmlformats.org/officeDocument/2006/relationships/image" Target="../media/image111.png"/><Relationship Id="rId4" Type="http://schemas.openxmlformats.org/officeDocument/2006/relationships/image" Target="../media/image102.jpeg"/><Relationship Id="rId9" Type="http://schemas.openxmlformats.org/officeDocument/2006/relationships/hyperlink" Target="http://aliceinfo.cern.ch/static/Pictures/pictures_High_Resolution/wwwFirstPbPb/ev4796_RPhi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7" Type="http://schemas.openxmlformats.org/officeDocument/2006/relationships/image" Target="../media/image1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3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9.xml"/><Relationship Id="rId5" Type="http://schemas.openxmlformats.org/officeDocument/2006/relationships/image" Target="../media/image118.png"/><Relationship Id="rId4" Type="http://schemas.openxmlformats.org/officeDocument/2006/relationships/image" Target="../media/image10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9.xml"/><Relationship Id="rId6" Type="http://schemas.openxmlformats.org/officeDocument/2006/relationships/image" Target="../media/image101.gif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40.xml"/><Relationship Id="rId1" Type="http://schemas.openxmlformats.org/officeDocument/2006/relationships/vmlDrawing" Target="../drawings/vmlDrawing2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68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8.xml"/><Relationship Id="rId6" Type="http://schemas.openxmlformats.org/officeDocument/2006/relationships/image" Target="../media/image130.png"/><Relationship Id="rId5" Type="http://schemas.openxmlformats.org/officeDocument/2006/relationships/image" Target="../media/image129.jpeg"/><Relationship Id="rId4" Type="http://schemas.openxmlformats.org/officeDocument/2006/relationships/image" Target="../media/image12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43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6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7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88.xml"/><Relationship Id="rId1" Type="http://schemas.openxmlformats.org/officeDocument/2006/relationships/tags" Target="../tags/tag1.xml"/><Relationship Id="rId5" Type="http://schemas.openxmlformats.org/officeDocument/2006/relationships/image" Target="../media/image101.gif"/><Relationship Id="rId4" Type="http://schemas.openxmlformats.org/officeDocument/2006/relationships/image" Target="../media/image139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41.png"/><Relationship Id="rId2" Type="http://schemas.openxmlformats.org/officeDocument/2006/relationships/slideLayout" Target="../slideLayouts/slideLayout188.xml"/><Relationship Id="rId1" Type="http://schemas.openxmlformats.org/officeDocument/2006/relationships/tags" Target="../tags/tag2.xml"/><Relationship Id="rId6" Type="http://schemas.openxmlformats.org/officeDocument/2006/relationships/image" Target="../media/image117.png"/><Relationship Id="rId5" Type="http://schemas.openxmlformats.org/officeDocument/2006/relationships/image" Target="../media/image140.png"/><Relationship Id="rId4" Type="http://schemas.openxmlformats.org/officeDocument/2006/relationships/image" Target="../media/image101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9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30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88.xml"/><Relationship Id="rId1" Type="http://schemas.openxmlformats.org/officeDocument/2006/relationships/tags" Target="../tags/tag3.xml"/><Relationship Id="rId6" Type="http://schemas.openxmlformats.org/officeDocument/2006/relationships/image" Target="../media/image146.jpeg"/><Relationship Id="rId5" Type="http://schemas.openxmlformats.org/officeDocument/2006/relationships/image" Target="../media/image140.png"/><Relationship Id="rId4" Type="http://schemas.openxmlformats.org/officeDocument/2006/relationships/image" Target="../media/image101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9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33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2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3.jpeg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47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1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0.xml"/><Relationship Id="rId6" Type="http://schemas.openxmlformats.org/officeDocument/2006/relationships/image" Target="../media/image41.wmf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0.xml"/><Relationship Id="rId5" Type="http://schemas.openxmlformats.org/officeDocument/2006/relationships/image" Target="NULL" TargetMode="External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Science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A Forward Look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85720" y="6396335"/>
            <a:ext cx="881529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</a:rPr>
              <a:t>R.-D. Heuer, </a:t>
            </a:r>
            <a:r>
              <a:rPr lang="en-US" sz="1800" smtClean="0">
                <a:solidFill>
                  <a:schemeClr val="accent1"/>
                </a:solidFill>
              </a:rPr>
              <a:t>CERN                             CERN</a:t>
            </a:r>
            <a:r>
              <a:rPr lang="en-US" sz="1800" dirty="0" smtClean="0">
                <a:solidFill>
                  <a:schemeClr val="accent1"/>
                </a:solidFill>
              </a:rPr>
              <a:t> Summer Student Program, July 6, 2010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76200"/>
            <a:ext cx="7391400" cy="11430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Technologies and Innovation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	   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sym typeface="Wingdings"/>
              </a:rPr>
              <a:t>Example: Medical applications</a:t>
            </a:r>
            <a:endParaRPr lang="en-US" sz="2800" dirty="0" smtClean="0">
              <a:solidFill>
                <a:schemeClr val="bg2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Box 26"/>
          <p:cNvSpPr txBox="1"/>
          <p:nvPr/>
        </p:nvSpPr>
        <p:spPr>
          <a:xfrm>
            <a:off x="1905000" y="1143000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Combining Physics, ICT, Biology and Medicine to fight cancer</a:t>
            </a:r>
            <a:endParaRPr lang="en-GB" sz="2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406918" y="4707578"/>
            <a:ext cx="8584682" cy="1960202"/>
            <a:chOff x="406918" y="4707578"/>
            <a:chExt cx="8584682" cy="1960202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918" y="4786352"/>
              <a:ext cx="2463964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457200" y="6183868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Detecting particles</a:t>
              </a:r>
            </a:p>
          </p:txBody>
        </p:sp>
        <p:sp>
          <p:nvSpPr>
            <p:cNvPr id="30" name="Left-Right Arrow 29"/>
            <p:cNvSpPr/>
            <p:nvPr/>
          </p:nvSpPr>
          <p:spPr bwMode="auto">
            <a:xfrm>
              <a:off x="2819400" y="48006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06220" y="4707578"/>
              <a:ext cx="1598978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31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Imaging</a:t>
              </a:r>
              <a:endParaRPr lang="en-GB" sz="31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3" name="Picture 32" descr="Screen shot 2011-04-17 at 23.19.02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86400" y="5323253"/>
              <a:ext cx="1101946" cy="115374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224964" y="4876800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PET Scanner</a:t>
              </a:r>
              <a:endParaRPr lang="en-GB" sz="1800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8" name="Picture 1032" descr="PET_Alzheime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56400" y="4953000"/>
              <a:ext cx="223520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36" name="TextBox 35"/>
            <p:cNvSpPr txBox="1"/>
            <p:nvPr/>
          </p:nvSpPr>
          <p:spPr>
            <a:xfrm>
              <a:off x="3581400" y="52578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Clinical trial in Portugal for new breast imaging system (ClearPEM)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7" name="Picture 36" descr="Screen shot 2011-04-18 at 11.02.26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10000" y="5943599"/>
              <a:ext cx="1371600" cy="724181"/>
            </a:xfrm>
            <a:prstGeom prst="rect">
              <a:avLst/>
            </a:prstGeom>
          </p:spPr>
        </p:pic>
      </p:grpSp>
      <p:grpSp>
        <p:nvGrpSpPr>
          <p:cNvPr id="4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Accelerating particle beams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~30’000 accelerators worldwide</a:t>
              </a:r>
            </a:p>
            <a:p>
              <a:pPr algn="ctr" eaLnBrk="1" hangingPunct="1"/>
              <a:r>
                <a:rPr lang="en-US" sz="140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~17’000 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3050172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31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Hadron Therapy</a:t>
              </a:r>
              <a:endParaRPr lang="en-GB" sz="31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590800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5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6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hangingPunct="1"/>
                <a:r>
                  <a:rPr lang="en-GB" sz="10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Protons</a:t>
                </a:r>
              </a:p>
              <a:p>
                <a:pPr eaLnBrk="1" hangingPunct="1"/>
                <a:r>
                  <a:rPr lang="en-GB" sz="10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light ions</a:t>
                </a:r>
                <a:endParaRPr lang="en-GB" sz="1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40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&gt;70’000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patients treated </a:t>
              </a:r>
              <a:r>
                <a:rPr lang="en-US" sz="140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worldwide  (30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facilities)</a:t>
              </a:r>
            </a:p>
            <a:p>
              <a:pPr eaLnBrk="1" hangingPunct="1"/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Science 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Particle Physics at CERN: Experiments and Theory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</a:t>
            </a:r>
            <a:endParaRPr lang="en-US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5143504" y="3714752"/>
            <a:ext cx="1857388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391400" cy="609600"/>
          </a:xfrm>
          <a:ln/>
        </p:spPr>
        <p:txBody>
          <a:bodyPr lIns="92075" tIns="46038" rIns="92075" bIns="46038"/>
          <a:lstStyle/>
          <a:p>
            <a:r>
              <a:rPr lang="en-US" sz="2800">
                <a:solidFill>
                  <a:schemeClr val="bg1"/>
                </a:solidFill>
                <a:latin typeface="Verdana" pitchFamily="34" charset="0"/>
              </a:rPr>
              <a:t>Les Machines du CERN</a:t>
            </a:r>
          </a:p>
        </p:txBody>
      </p:sp>
      <p:pic>
        <p:nvPicPr>
          <p:cNvPr id="3686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61975"/>
            <a:ext cx="7877175" cy="6219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4" name="TextBox 3"/>
          <p:cNvSpPr txBox="1"/>
          <p:nvPr/>
        </p:nvSpPr>
        <p:spPr>
          <a:xfrm rot="20732559">
            <a:off x="305965" y="2795844"/>
            <a:ext cx="8094524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emphasis: High energy frontier, i.e. LHC and beyond</a:t>
            </a:r>
          </a:p>
          <a:p>
            <a:r>
              <a:rPr lang="en-US" dirty="0" smtClean="0"/>
              <a:t>But:</a:t>
            </a:r>
          </a:p>
          <a:p>
            <a:r>
              <a:rPr lang="en-US" dirty="0" smtClean="0"/>
              <a:t>rich program of accelerator based particle physics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Antiproton Physics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90600"/>
            <a:ext cx="4041775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Neutrino Physics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2" name="Content Placeholder 3"/>
          <p:cNvGrpSpPr>
            <a:grpSpLocks noGrp="1"/>
          </p:cNvGrpSpPr>
          <p:nvPr>
            <p:ph sz="quarter" idx="4"/>
          </p:nvPr>
        </p:nvGrpSpPr>
        <p:grpSpPr bwMode="auto">
          <a:xfrm>
            <a:off x="4800600" y="1630362"/>
            <a:ext cx="3429000" cy="2168525"/>
            <a:chOff x="1837" y="119"/>
            <a:chExt cx="3829" cy="1800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224" y="635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>
                  <a:solidFill>
                    <a:srgbClr val="EAEAEA"/>
                  </a:solidFill>
                  <a:latin typeface="Arial" charset="0"/>
                  <a:ea typeface="+mn-ea"/>
                  <a:cs typeface="+mn-cs"/>
                </a:rPr>
                <a:t>732 Km</a:t>
              </a:r>
              <a:endParaRPr lang="en-US" sz="1600">
                <a:solidFill>
                  <a:srgbClr val="EAEAEA"/>
                </a:solidFill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9" name="Picture 5" descr="GS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7" y="119"/>
              <a:ext cx="3829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560" y="799"/>
              <a:ext cx="2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2000" b="1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lang="fr-FR" sz="2000" b="1" baseline="-2500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m</a:t>
              </a:r>
              <a:endParaRPr lang="en-GB" sz="2000" b="1" baseline="-250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604" y="1071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2000" b="1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lang="fr-FR" sz="2000" b="1" baseline="-2500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t</a:t>
              </a:r>
              <a:endParaRPr lang="en-GB" sz="2000" b="1" baseline="-250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077" y="167"/>
              <a:ext cx="3438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 dirty="0">
                  <a:solidFill>
                    <a:srgbClr val="FF0000"/>
                  </a:solidFill>
                  <a:latin typeface="Arial" charset="0"/>
                  <a:ea typeface="+mn-ea"/>
                  <a:cs typeface="+mn-cs"/>
                </a:rPr>
                <a:t>CERN NEUTRINOS TO GRAN SASSO</a:t>
              </a:r>
              <a:endParaRPr lang="en-GB" sz="1600" dirty="0">
                <a:solidFill>
                  <a:srgbClr val="FF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30" y="819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 dirty="0">
                  <a:solidFill>
                    <a:srgbClr val="EAEAEA"/>
                  </a:solidFill>
                  <a:latin typeface="Arial" charset="0"/>
                  <a:ea typeface="+mn-ea"/>
                  <a:cs typeface="+mn-cs"/>
                </a:rPr>
                <a:t>732 Km</a:t>
              </a:r>
              <a:endParaRPr lang="en-US" sz="1600" dirty="0">
                <a:solidFill>
                  <a:srgbClr val="EAEAEA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75087"/>
            <a:ext cx="3262755" cy="224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8229600" y="440848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OPERA</a:t>
            </a:r>
            <a:endParaRPr lang="en-US" sz="1800" dirty="0">
              <a:solidFill>
                <a:srgbClr val="7030A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3000" y="5715000"/>
            <a:ext cx="165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Neutral Current</a:t>
            </a:r>
            <a:endParaRPr lang="en-US" sz="1800" dirty="0">
              <a:solidFill>
                <a:srgbClr val="C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01000" y="5475287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Charge Current</a:t>
            </a:r>
            <a:endParaRPr lang="en-US" sz="1800" dirty="0">
              <a:solidFill>
                <a:srgbClr val="C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Text Box 13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457200" y="1630362"/>
            <a:ext cx="4040188" cy="148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Cold antiprotons</a:t>
            </a:r>
            <a:r>
              <a:rPr lang="en-GB" sz="1100" i="1" dirty="0">
                <a:solidFill>
                  <a:srgbClr val="7030A0"/>
                </a:solidFill>
                <a:sym typeface="Symbol" pitchFamily="18" charset="2"/>
              </a:rPr>
              <a:t> </a:t>
            </a:r>
            <a:endParaRPr lang="en-GB" sz="1100" dirty="0" smtClean="0">
              <a:solidFill>
                <a:srgbClr val="7030A0"/>
              </a:solidFill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(“manufacturing </a:t>
            </a:r>
            <a:r>
              <a:rPr lang="en-GB" sz="1100" dirty="0">
                <a:solidFill>
                  <a:srgbClr val="7030A0"/>
                </a:solidFill>
                <a:sym typeface="Symbol" pitchFamily="18" charset="2"/>
              </a:rPr>
              <a:t>anti-matter”)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1. PS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 </a:t>
            </a:r>
            <a:r>
              <a:rPr lang="en-GB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→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pp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10</a:t>
            </a:r>
            <a:r>
              <a:rPr lang="en-GB" sz="1100" b="1" baseline="30000" dirty="0">
                <a:solidFill>
                  <a:schemeClr val="tx1"/>
                </a:solidFill>
                <a:sym typeface="Symbol" pitchFamily="18" charset="2"/>
              </a:rPr>
              <a:t>-6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/collision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2. AD deceleration + cooling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      </a:t>
            </a:r>
            <a:r>
              <a:rPr lang="en-GB" sz="1100" dirty="0">
                <a:sym typeface="Symbol" pitchFamily="18" charset="2"/>
              </a:rPr>
              <a:t>stochastic + electron</a:t>
            </a:r>
          </a:p>
          <a:p>
            <a:pPr>
              <a:buNone/>
            </a:pP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3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. 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Extraction 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@ ~ 0.1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c</a:t>
            </a:r>
          </a:p>
          <a:p>
            <a:pPr>
              <a:buNone/>
            </a:pPr>
            <a:r>
              <a:rPr lang="en-GB" sz="1100" dirty="0" smtClean="0">
                <a:sym typeface="Symbol" pitchFamily="18" charset="2"/>
              </a:rPr>
              <a:t>4. Produce t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housands </a:t>
            </a:r>
            <a:r>
              <a:rPr lang="en-GB" sz="1100" dirty="0" smtClean="0">
                <a:sym typeface="Symbol" pitchFamily="18" charset="2"/>
              </a:rPr>
              <a:t>of</a:t>
            </a:r>
            <a:r>
              <a:rPr lang="en-GB" sz="1100" i="1" dirty="0" smtClean="0">
                <a:sym typeface="Symbol" pitchFamily="18" charset="2"/>
              </a:rPr>
              <a:t> anti-H</a:t>
            </a:r>
            <a:endParaRPr lang="en-GB" sz="1100" b="1" dirty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341687"/>
            <a:ext cx="35941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590800" y="2209800"/>
            <a:ext cx="2090637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100" i="1" dirty="0" smtClean="0">
                <a:solidFill>
                  <a:srgbClr val="7030A0"/>
                </a:solidFill>
                <a:latin typeface="Arial" charset="0"/>
                <a:ea typeface="+mn-ea"/>
                <a:cs typeface="Times New Roman" pitchFamily="18" charset="0"/>
              </a:rPr>
              <a:t>Anti</a:t>
            </a:r>
            <a:r>
              <a:rPr lang="en-GB" sz="1100" dirty="0" smtClean="0">
                <a:solidFill>
                  <a:srgbClr val="7030A0"/>
                </a:solidFill>
                <a:latin typeface="Arial" charset="0"/>
                <a:ea typeface="+mn-ea"/>
                <a:cs typeface="Times New Roman" pitchFamily="18" charset="0"/>
              </a:rPr>
              <a:t>-</a:t>
            </a:r>
            <a:r>
              <a:rPr lang="en-GB" sz="1100" i="1" dirty="0" smtClean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H</a:t>
            </a:r>
            <a:r>
              <a:rPr lang="en-GB" sz="1100" dirty="0" smtClean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GB" sz="110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annihilations detected</a:t>
            </a:r>
          </a:p>
          <a:p>
            <a:pPr eaLnBrk="1" hangingPunct="1"/>
            <a:endParaRPr lang="en-GB" sz="11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GB" sz="11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GB" sz="11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ATHENA </a:t>
            </a:r>
            <a:r>
              <a:rPr lang="en-GB" sz="11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</a:t>
            </a:r>
            <a:r>
              <a:rPr lang="en-GB" sz="11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 </a:t>
            </a:r>
            <a:r>
              <a:rPr lang="en-GB" sz="11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ALPHA)</a:t>
            </a:r>
          </a:p>
          <a:p>
            <a:pPr eaLnBrk="1" hangingPunct="1"/>
            <a:r>
              <a:rPr lang="en-GB" sz="11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eaLnBrk="1" hangingPunct="1"/>
            <a:r>
              <a:rPr lang="en-GB" sz="1100" i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anti</a:t>
            </a:r>
            <a:r>
              <a:rPr lang="en-GB" sz="1100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-</a:t>
            </a:r>
            <a:r>
              <a:rPr lang="en-GB" sz="1100" i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H </a:t>
            </a:r>
            <a:r>
              <a:rPr lang="en-GB" sz="11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(</a:t>
            </a:r>
            <a:r>
              <a:rPr lang="en-GB" sz="1100" i="1" dirty="0" err="1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pe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+</a:t>
            </a:r>
            <a:r>
              <a:rPr lang="en-GB" sz="11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) + matter </a:t>
            </a:r>
            <a:r>
              <a:rPr lang="en-GB" sz="11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  <a:r>
              <a:rPr lang="en-GB" sz="11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l-GR" sz="1100" i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+</a:t>
            </a:r>
            <a:r>
              <a:rPr lang="el-GR" sz="1100" i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-</a:t>
            </a:r>
            <a:r>
              <a:rPr lang="en-GB" sz="1100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 + </a:t>
            </a:r>
            <a:r>
              <a:rPr lang="en-GB" sz="1100" b="1" i="1" dirty="0">
                <a:solidFill>
                  <a:srgbClr val="C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</a:t>
            </a:r>
            <a:endParaRPr lang="en-GB" sz="1100" dirty="0">
              <a:solidFill>
                <a:srgbClr val="C00000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5410200" y="60198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8115300" y="56769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400" y="5703887"/>
            <a:ext cx="1905000" cy="457200"/>
          </a:xfrm>
          <a:noFill/>
        </p:spPr>
        <p:txBody>
          <a:bodyPr/>
          <a:lstStyle/>
          <a:p>
            <a:fld id="{9C5C4A34-1EBE-446D-A8F3-2E6E97D32C1E}" type="slidenum">
              <a:rPr lang="en-US" smtClean="0">
                <a:latin typeface="Helvetica" pitchFamily="34" charset="0"/>
              </a:rPr>
              <a:pPr/>
              <a:t>13</a:t>
            </a:fld>
            <a:endParaRPr lang="en-US" dirty="0" smtClean="0">
              <a:latin typeface="Helvetica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52400" y="152400"/>
            <a:ext cx="8077200" cy="7397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000" kern="0" dirty="0" smtClean="0">
                <a:solidFill>
                  <a:srgbClr val="336699"/>
                </a:solidFill>
                <a:latin typeface="Helvetica"/>
                <a:ea typeface="ＭＳ Ｐゴシック" pitchFamily="-65" charset="-128"/>
                <a:cs typeface="ＭＳ Ｐゴシック" pitchFamily="-65" charset="-128"/>
              </a:rPr>
              <a:t>Fixed Target Physics</a:t>
            </a:r>
            <a:endParaRPr lang="en-US" sz="4000" kern="0" dirty="0">
              <a:solidFill>
                <a:srgbClr val="336699"/>
              </a:solidFill>
              <a:latin typeface="Helvetica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400" y="6248400"/>
            <a:ext cx="1905000" cy="457200"/>
          </a:xfrm>
          <a:noFill/>
        </p:spPr>
        <p:txBody>
          <a:bodyPr/>
          <a:lstStyle/>
          <a:p>
            <a:fld id="{9C5C4A34-1EBE-446D-A8F3-2E6E97D32C1E}" type="slidenum">
              <a:rPr lang="en-US" smtClean="0">
                <a:latin typeface="Helvetica" pitchFamily="34" charset="0"/>
              </a:rPr>
              <a:pPr/>
              <a:t>13</a:t>
            </a:fld>
            <a:endParaRPr lang="en-US" dirty="0" smtClean="0">
              <a:latin typeface="Helvetic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 - OPERA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10AE9F-7518-4A9A-9BD5-9FC7C8A5311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6005" y="1295400"/>
            <a:ext cx="694760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5791200"/>
            <a:ext cx="701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990600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First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/>
              </a:rPr>
              <a:t></a:t>
            </a:r>
            <a:r>
              <a:rPr lang="en-US" sz="1800" baseline="-25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/>
              </a:rPr>
              <a:t>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/>
              </a:rPr>
              <a:t> Candidate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20840083">
            <a:off x="1763688" y="3284984"/>
            <a:ext cx="547457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expect new results (candidates?) soon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The CLOUD Experiment</a:t>
            </a:r>
          </a:p>
        </p:txBody>
      </p:sp>
      <p:sp>
        <p:nvSpPr>
          <p:cNvPr id="20483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600" smtClean="0">
                <a:ea typeface="ＭＳ Ｐゴシック" pitchFamily="34" charset="-128"/>
              </a:rPr>
              <a:t>Experiment using cloud chamber to study possible link between cosmic- rays and cloud formation.</a:t>
            </a:r>
          </a:p>
          <a:p>
            <a:pPr lvl="1"/>
            <a:r>
              <a:rPr lang="en-US" sz="1600" smtClean="0">
                <a:ea typeface="ＭＳ Ｐゴシック" pitchFamily="34" charset="-128"/>
              </a:rPr>
              <a:t>Studies suggest that cosmic- rays may have an influence on the amount of cloud cover through the formation of new aerosols (tiny particles suspended in the air that seed cloud droplets).</a:t>
            </a:r>
          </a:p>
          <a:p>
            <a:r>
              <a:rPr lang="en-US" sz="1600" smtClean="0">
                <a:ea typeface="ＭＳ Ｐゴシック" pitchFamily="34" charset="-128"/>
              </a:rPr>
              <a:t>Understanding the underlying microphysics in controlled laboratory conditions is a key to unraveling the connection between cosmic-rays, clouds and climate.</a:t>
            </a:r>
          </a:p>
          <a:p>
            <a:r>
              <a:rPr lang="en-US" sz="1600" smtClean="0">
                <a:ea typeface="ＭＳ Ｐゴシック" pitchFamily="34" charset="-128"/>
              </a:rPr>
              <a:t>First time high-energy physics accelerator used to study atmospheric and climate science.</a:t>
            </a:r>
          </a:p>
          <a:p>
            <a:endParaRPr lang="en-US" smtClean="0">
              <a:ea typeface="ＭＳ Ｐゴシック" pitchFamily="34" charset="-128"/>
            </a:endParaRPr>
          </a:p>
          <a:p>
            <a:endParaRPr lang="en-US" smtClean="0">
              <a:ea typeface="ＭＳ Ｐゴシック" pitchFamily="34" charset="-128"/>
            </a:endParaRPr>
          </a:p>
        </p:txBody>
      </p:sp>
      <p:pic>
        <p:nvPicPr>
          <p:cNvPr id="20484" name="Content Placeholder 10" descr="0911185_01-A5-at-72-dp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4775" y="1295400"/>
            <a:ext cx="3192463" cy="4800600"/>
          </a:xfrm>
        </p:spPr>
      </p:pic>
      <p:sp>
        <p:nvSpPr>
          <p:cNvPr id="2048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7D1416-DBBB-4906-8978-45BBFB70CF30}" type="slidenum">
              <a:rPr lang="en-US" smtClean="0">
                <a:ea typeface="ＭＳ Ｐゴシック" pitchFamily="34" charset="-128"/>
              </a:rPr>
              <a:pPr/>
              <a:t>15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  LHC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Impact" pitchFamily="34" charset="0"/>
              </a:rPr>
              <a:t>“Discovery” of  Standard Model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2" y="3429005"/>
            <a:ext cx="73802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through synergy of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(e.g. </a:t>
            </a:r>
            <a:r>
              <a:rPr lang="en-US" sz="2000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Tevatron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)</a:t>
            </a:r>
            <a:endParaRPr lang="en-US" sz="20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(HERA)</a:t>
            </a:r>
            <a:endParaRPr lang="en-US" sz="28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(e.g. LEP)</a:t>
            </a:r>
            <a:endParaRPr lang="en-US" b="1" dirty="0" smtClean="0">
              <a:solidFill>
                <a:srgbClr val="000066"/>
              </a:solidFill>
              <a:latin typeface="Lucida Grande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90000"/>
              </a:lnSpc>
              <a:spcBef>
                <a:spcPct val="20000"/>
              </a:spcBef>
            </a:pPr>
            <a:endParaRPr lang="en-US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0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Past few decades</a:t>
            </a:r>
            <a:endParaRPr lang="en-US" sz="2800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186" name="Text Box 2"/>
          <p:cNvSpPr txBox="1">
            <a:spLocks noChangeArrowheads="1"/>
          </p:cNvSpPr>
          <p:nvPr/>
        </p:nvSpPr>
        <p:spPr bwMode="auto">
          <a:xfrm>
            <a:off x="5435600" y="4365625"/>
            <a:ext cx="3455988" cy="2190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possible due to                     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•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precision measurements    </a:t>
            </a:r>
            <a:r>
              <a:rPr lang="de-DE" sz="20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• </a:t>
            </a:r>
            <a:r>
              <a:rPr lang="de-DE" sz="200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known higher order  electroweak corrections</a:t>
            </a:r>
          </a:p>
          <a:p>
            <a:pPr>
              <a:spcBef>
                <a:spcPct val="50000"/>
              </a:spcBef>
            </a:pPr>
            <a:endParaRPr lang="de-DE" sz="20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endParaRPr lang="de-DE" sz="180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501187" name="Object 3"/>
          <p:cNvGraphicFramePr>
            <a:graphicFrameLocks noChangeAspect="1"/>
          </p:cNvGraphicFramePr>
          <p:nvPr/>
        </p:nvGraphicFramePr>
        <p:xfrm>
          <a:off x="5867400" y="5661025"/>
          <a:ext cx="2330450" cy="858838"/>
        </p:xfrm>
        <a:graphic>
          <a:graphicData uri="http://schemas.openxmlformats.org/presentationml/2006/ole">
            <p:oleObj spid="_x0000_s5122" name="Formel" r:id="rId3" imgW="1168200" imgH="431640" progId="Equation.3">
              <p:embed/>
            </p:oleObj>
          </a:graphicData>
        </a:graphic>
      </p:graphicFrame>
      <p:sp>
        <p:nvSpPr>
          <p:cNvPr id="1501188" name="Rectangle 4"/>
          <p:cNvSpPr>
            <a:spLocks noChangeArrowheads="1"/>
          </p:cNvSpPr>
          <p:nvPr/>
        </p:nvSpPr>
        <p:spPr bwMode="auto">
          <a:xfrm>
            <a:off x="6300788" y="5661025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89" name="Rectangle 5"/>
          <p:cNvSpPr>
            <a:spLocks noChangeArrowheads="1"/>
          </p:cNvSpPr>
          <p:nvPr/>
        </p:nvSpPr>
        <p:spPr bwMode="auto">
          <a:xfrm>
            <a:off x="7524750" y="5661025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90" name="Text Box 6"/>
          <p:cNvSpPr txBox="1">
            <a:spLocks noChangeArrowheads="1"/>
          </p:cNvSpPr>
          <p:nvPr/>
        </p:nvSpPr>
        <p:spPr bwMode="auto">
          <a:xfrm>
            <a:off x="2339975" y="42211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LEP</a:t>
            </a:r>
          </a:p>
        </p:txBody>
      </p:sp>
      <p:sp>
        <p:nvSpPr>
          <p:cNvPr id="150119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de-DE" b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Test of the SM at the Level of Quantum Fluctuations</a:t>
            </a:r>
            <a:endParaRPr lang="en-GB" b="1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1192" name="Picture 8" descr="seite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11188" y="2852738"/>
            <a:ext cx="3668712" cy="3744912"/>
          </a:xfrm>
          <a:noFill/>
          <a:ln/>
        </p:spPr>
      </p:pic>
      <p:sp>
        <p:nvSpPr>
          <p:cNvPr id="1501193" name="Text Box 9"/>
          <p:cNvSpPr txBox="1">
            <a:spLocks noChangeArrowheads="1"/>
          </p:cNvSpPr>
          <p:nvPr/>
        </p:nvSpPr>
        <p:spPr bwMode="auto">
          <a:xfrm>
            <a:off x="611188" y="2349500"/>
            <a:ext cx="441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indirect determination of the top mass</a:t>
            </a:r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501194" name="Picture 10" descr="mhiggs_2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5292725" y="692150"/>
            <a:ext cx="3598863" cy="3598863"/>
          </a:xfrm>
          <a:noFill/>
          <a:ln/>
        </p:spPr>
      </p:pic>
      <p:sp>
        <p:nvSpPr>
          <p:cNvPr id="1501195" name="Text Box 11"/>
          <p:cNvSpPr txBox="1">
            <a:spLocks noChangeArrowheads="1"/>
          </p:cNvSpPr>
          <p:nvPr/>
        </p:nvSpPr>
        <p:spPr bwMode="auto">
          <a:xfrm>
            <a:off x="5757863" y="1125538"/>
            <a:ext cx="2787650" cy="701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prediction of the range</a:t>
            </a:r>
          </a:p>
          <a:p>
            <a:pPr eaLnBrk="1" hangingPunct="1"/>
            <a:r>
              <a:rPr lang="de-DE" sz="200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       for theHiggs mass</a:t>
            </a:r>
            <a:endParaRPr lang="en-GB" sz="2000" smtClean="0">
              <a:solidFill>
                <a:srgbClr val="3333CC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119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92150"/>
            <a:ext cx="4333875" cy="1085850"/>
          </a:xfrm>
          <a:prstGeom prst="rect">
            <a:avLst/>
          </a:prstGeom>
          <a:noFill/>
        </p:spPr>
      </p:pic>
      <p:sp>
        <p:nvSpPr>
          <p:cNvPr id="1501197" name="Line 13"/>
          <p:cNvSpPr>
            <a:spLocks noChangeShapeType="1"/>
          </p:cNvSpPr>
          <p:nvPr/>
        </p:nvSpPr>
        <p:spPr bwMode="auto">
          <a:xfrm>
            <a:off x="2484438" y="18446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01198" name="Line 14"/>
          <p:cNvSpPr>
            <a:spLocks noChangeShapeType="1"/>
          </p:cNvSpPr>
          <p:nvPr/>
        </p:nvSpPr>
        <p:spPr bwMode="auto">
          <a:xfrm>
            <a:off x="4356100" y="1700213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258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48641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origin of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mass/matter or                     origin </a:t>
            </a: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of electroweak symmetry breaking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unification of forces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fundamental symmetry of forces and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matter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where is antimatter</a:t>
            </a:r>
            <a:endParaRPr lang="en-GB" sz="2000" dirty="0">
              <a:solidFill>
                <a:srgbClr val="0070C0"/>
              </a:solidFill>
              <a:latin typeface="Helvetica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unification of quantum physics and general relativity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number of space/time dimensions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+mn-ea"/>
                <a:cs typeface="+mn-cs"/>
              </a:rPr>
              <a:t>what is dark matter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+mn-ea"/>
                <a:cs typeface="+mn-cs"/>
              </a:rPr>
              <a:t>what is dark energy</a:t>
            </a:r>
            <a:endParaRPr lang="de-DE" sz="2000" dirty="0">
              <a:solidFill>
                <a:srgbClr val="FF0000"/>
              </a:solidFill>
              <a:latin typeface="Helvetica"/>
              <a:ea typeface="+mn-ea"/>
              <a:cs typeface="+mn-cs"/>
            </a:endParaRPr>
          </a:p>
        </p:txBody>
      </p:sp>
      <p:pic>
        <p:nvPicPr>
          <p:cNvPr id="1504259" name="Picture 3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762000"/>
            <a:ext cx="2667000" cy="3133803"/>
          </a:xfrm>
          <a:prstGeom prst="rect">
            <a:avLst/>
          </a:prstGeom>
          <a:noFill/>
        </p:spPr>
      </p:pic>
      <p:sp>
        <p:nvSpPr>
          <p:cNvPr id="1504261" name="Line 5"/>
          <p:cNvSpPr>
            <a:spLocks noChangeShapeType="1"/>
          </p:cNvSpPr>
          <p:nvPr/>
        </p:nvSpPr>
        <p:spPr bwMode="auto">
          <a:xfrm>
            <a:off x="3048000" y="2209800"/>
            <a:ext cx="302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42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14800"/>
            <a:ext cx="3733800" cy="20227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504263" name="Line 7"/>
          <p:cNvSpPr>
            <a:spLocks noChangeShapeType="1"/>
          </p:cNvSpPr>
          <p:nvPr/>
        </p:nvSpPr>
        <p:spPr bwMode="auto">
          <a:xfrm flipV="1">
            <a:off x="3200400" y="5181600"/>
            <a:ext cx="1524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04264" name="AutoShape 8"/>
          <p:cNvSpPr>
            <a:spLocks/>
          </p:cNvSpPr>
          <p:nvPr/>
        </p:nvSpPr>
        <p:spPr bwMode="auto">
          <a:xfrm>
            <a:off x="2819400" y="48006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Key Questions of Particle Physics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                CERN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Solutions?</a:t>
            </a:r>
            <a:endParaRPr lang="en-US" smtClean="0"/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152400" y="1371600"/>
            <a:ext cx="7848600" cy="3810000"/>
          </a:xfrm>
          <a:prstGeom prst="ellipse">
            <a:avLst/>
          </a:prstGeom>
          <a:solidFill>
            <a:schemeClr val="folHlink">
              <a:alpha val="25999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 defTabSz="457200" eaLnBrk="1" hangingPunct="1">
              <a:defRPr/>
            </a:pPr>
            <a:endParaRPr lang="en-US" sz="18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414838" y="3354388"/>
            <a:ext cx="561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Higgs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802063" y="1574800"/>
            <a:ext cx="595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Salam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892675" y="1598613"/>
            <a:ext cx="825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Weinberg</a:t>
            </a:r>
            <a:endParaRPr lang="en-US" sz="14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264025" y="15748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Glashow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0424" name="WordArt 8"/>
          <p:cNvSpPr>
            <a:spLocks noChangeArrowheads="1" noChangeShapeType="1" noTextEdit="1"/>
          </p:cNvSpPr>
          <p:nvPr/>
        </p:nvSpPr>
        <p:spPr bwMode="auto">
          <a:xfrm rot="94861">
            <a:off x="2438400" y="1139825"/>
            <a:ext cx="3505200" cy="546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78920"/>
              </a:avLst>
            </a:prstTxWarp>
          </a:bodyPr>
          <a:lstStyle/>
          <a:p>
            <a:pPr algn="ctr" eaLnBrk="1" hangingPunct="1"/>
            <a:r>
              <a:rPr lang="en-US" sz="3600" b="1" kern="10" smtClean="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5280000" scaled="1"/>
                </a:gradFill>
                <a:latin typeface="Tahoma"/>
                <a:ea typeface="ＭＳ Ｐゴシック" charset="-128"/>
                <a:cs typeface="Tahoma"/>
              </a:rPr>
              <a:t>Standard Model</a:t>
            </a:r>
          </a:p>
        </p:txBody>
      </p:sp>
      <p:sp>
        <p:nvSpPr>
          <p:cNvPr id="60425" name="WordArt 9"/>
          <p:cNvSpPr>
            <a:spLocks noChangeArrowheads="1" noChangeShapeType="1" noTextEdit="1"/>
          </p:cNvSpPr>
          <p:nvPr/>
        </p:nvSpPr>
        <p:spPr bwMode="auto">
          <a:xfrm rot="-81768">
            <a:off x="2743200" y="5038725"/>
            <a:ext cx="3124200" cy="5238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eaLnBrk="1" hangingPunct="1"/>
            <a:r>
              <a:rPr lang="en-US" sz="2000" b="1" kern="10" smtClean="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16260000" scaled="1"/>
                </a:gradFill>
                <a:latin typeface="Tahoma"/>
                <a:ea typeface="ＭＳ Ｐゴシック" charset="-128"/>
                <a:cs typeface="Tahoma"/>
              </a:rPr>
              <a:t>successful for ever ??</a:t>
            </a:r>
          </a:p>
        </p:txBody>
      </p:sp>
      <p:pic>
        <p:nvPicPr>
          <p:cNvPr id="6042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641600"/>
            <a:ext cx="604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248400" y="4495800"/>
            <a:ext cx="2657475" cy="1816100"/>
            <a:chOff x="3984" y="2784"/>
            <a:chExt cx="1674" cy="1144"/>
          </a:xfrm>
        </p:grpSpPr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3984" y="3179"/>
              <a:ext cx="1669" cy="740"/>
            </a:xfrm>
            <a:prstGeom prst="rect">
              <a:avLst/>
            </a:prstGeom>
            <a:gradFill rotWithShape="0">
              <a:gsLst>
                <a:gs pos="0">
                  <a:srgbClr val="F4B2A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635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3809" name="Text Box 17"/>
            <p:cNvSpPr txBox="1">
              <a:spLocks noChangeArrowheads="1"/>
            </p:cNvSpPr>
            <p:nvPr/>
          </p:nvSpPr>
          <p:spPr bwMode="auto">
            <a:xfrm>
              <a:off x="4007" y="3230"/>
              <a:ext cx="1651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algn="ctr" defTabSz="457200" eaLnBrk="1" hangingPunct="1"/>
              <a:r>
                <a:rPr lang="en-US" sz="1800" smtClean="0">
                  <a:solidFill>
                    <a:srgbClr val="AA0A4C"/>
                  </a:solidFill>
                  <a:latin typeface="Arial" charset="0"/>
                  <a:ea typeface="ＭＳ Ｐゴシック" charset="-128"/>
                  <a:cs typeface="+mn-cs"/>
                </a:rPr>
                <a:t>Extra Dimensions</a:t>
              </a:r>
            </a:p>
            <a:p>
              <a:pPr algn="ctr" defTabSz="457200" eaLnBrk="1" hangingPunct="1"/>
              <a:r>
                <a:rPr lang="en-US" sz="1200" smtClean="0">
                  <a:solidFill>
                    <a:srgbClr val="AA0A4C"/>
                  </a:solidFill>
                  <a:latin typeface="Arial" charset="0"/>
                  <a:ea typeface="ＭＳ Ｐゴシック" charset="-128"/>
                  <a:cs typeface="+mn-cs"/>
                </a:rPr>
                <a:t>New dimensions introduced</a:t>
              </a:r>
            </a:p>
            <a:p>
              <a:pPr algn="ctr" defTabSz="457200" eaLnBrk="1" hangingPunct="1"/>
              <a:r>
                <a:rPr lang="en-US" sz="12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</a:rPr>
                <a:t>m</a:t>
              </a:r>
              <a:r>
                <a:rPr lang="en-US" sz="1200" baseline="-250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</a:rPr>
                <a:t>Gravity</a:t>
              </a:r>
              <a:r>
                <a:rPr lang="en-US" sz="12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</a:rPr>
                <a:t> ≈ m</a:t>
              </a:r>
              <a:r>
                <a:rPr lang="en-US" sz="1200" baseline="-250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</a:rPr>
                <a:t>elw</a:t>
              </a:r>
              <a:r>
                <a:rPr lang="en-US" sz="12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</a:rPr>
                <a:t> </a:t>
              </a:r>
              <a:r>
                <a:rPr lang="en-US" sz="120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cs typeface="+mn-cs"/>
                  <a:sym typeface="Monotype Sorts" charset="2"/>
                </a:rPr>
                <a:t> </a:t>
              </a:r>
              <a:r>
                <a:rPr lang="en-US" sz="12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rPr>
                <a:t>Hierarchy problem</a:t>
              </a:r>
            </a:p>
            <a:p>
              <a:pPr algn="ctr" defTabSz="457200" eaLnBrk="1" hangingPunct="1"/>
              <a:r>
                <a:rPr lang="en-US" sz="12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rPr>
                <a:t>           solved</a:t>
              </a:r>
            </a:p>
            <a:p>
              <a:pPr algn="ctr" defTabSz="457200" eaLnBrk="1" hangingPunct="1"/>
              <a:r>
                <a:rPr lang="en-US" sz="1200" b="1" smtClean="0">
                  <a:solidFill>
                    <a:srgbClr val="AA0A4C"/>
                  </a:solidFill>
                  <a:latin typeface="Arial" charset="0"/>
                  <a:ea typeface="ＭＳ Ｐゴシック" charset="-128"/>
                  <a:cs typeface="+mn-cs"/>
                </a:rPr>
                <a:t>New particles at ≈ TeV scale</a:t>
              </a:r>
              <a:endParaRPr lang="en-US" sz="1200" b="1" smtClean="0">
                <a:solidFill>
                  <a:srgbClr val="AA0A4C"/>
                </a:solidFill>
                <a:latin typeface="Tahoma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810" name="AutoShape 18"/>
            <p:cNvSpPr>
              <a:spLocks noChangeArrowheads="1"/>
            </p:cNvSpPr>
            <p:nvPr/>
          </p:nvSpPr>
          <p:spPr bwMode="auto">
            <a:xfrm rot="2390201">
              <a:off x="4368" y="2784"/>
              <a:ext cx="561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AA0A4C"/>
                </a:gs>
              </a:gsLst>
              <a:lin ang="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4584700"/>
            <a:ext cx="3048000" cy="1751013"/>
            <a:chOff x="96" y="2832"/>
            <a:chExt cx="1920" cy="1103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>
              <a:off x="96" y="3230"/>
              <a:ext cx="1920" cy="69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151" y="2832"/>
              <a:ext cx="1838" cy="1103"/>
              <a:chOff x="151" y="2832"/>
              <a:chExt cx="1838" cy="1103"/>
            </a:xfrm>
          </p:grpSpPr>
          <p:sp>
            <p:nvSpPr>
              <p:cNvPr id="60497" name="Text Box 22"/>
              <p:cNvSpPr txBox="1">
                <a:spLocks noChangeArrowheads="1"/>
              </p:cNvSpPr>
              <p:nvPr/>
            </p:nvSpPr>
            <p:spPr bwMode="auto">
              <a:xfrm>
                <a:off x="151" y="3237"/>
                <a:ext cx="1838" cy="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defTabSz="457200" eaLnBrk="1" hangingPunct="1"/>
                <a:r>
                  <a:rPr lang="en-GB" sz="1800" smtClean="0">
                    <a:solidFill>
                      <a:srgbClr val="FFFFFF"/>
                    </a:solidFill>
                    <a:latin typeface="Arial" charset="0"/>
                    <a:ea typeface="ＭＳ Ｐゴシック" charset="-128"/>
                    <a:cs typeface="+mn-cs"/>
                  </a:rPr>
                  <a:t>Supersymmetry</a:t>
                </a:r>
              </a:p>
              <a:p>
                <a:pPr algn="ctr" defTabSz="457200" eaLnBrk="1" hangingPunct="1"/>
                <a:r>
                  <a:rPr lang="en-GB" sz="1200" smtClean="0">
                    <a:solidFill>
                      <a:srgbClr val="FFFFFF"/>
                    </a:solidFill>
                    <a:latin typeface="Arial" charset="0"/>
                    <a:ea typeface="ＭＳ Ｐゴシック" charset="-128"/>
                    <a:cs typeface="+mn-cs"/>
                  </a:rPr>
                  <a:t>New particles at ≈ TeV scale, light Higgs</a:t>
                </a:r>
              </a:p>
              <a:p>
                <a:pPr algn="ctr" defTabSz="457200" eaLnBrk="1" hangingPunct="1"/>
                <a:r>
                  <a:rPr lang="en-GB" sz="1200" smtClean="0">
                    <a:solidFill>
                      <a:srgbClr val="FFFFFF"/>
                    </a:solidFill>
                    <a:latin typeface="Arial" charset="0"/>
                    <a:ea typeface="ＭＳ Ｐゴシック" charset="-128"/>
                    <a:cs typeface="+mn-cs"/>
                  </a:rPr>
                  <a:t>Unification of forces</a:t>
                </a:r>
              </a:p>
              <a:p>
                <a:pPr algn="ctr" defTabSz="457200" eaLnBrk="1" hangingPunct="1"/>
                <a:r>
                  <a:rPr lang="en-GB" sz="1200" smtClean="0">
                    <a:solidFill>
                      <a:srgbClr val="FFFFFF"/>
                    </a:solidFill>
                    <a:latin typeface="Arial" charset="0"/>
                    <a:ea typeface="ＭＳ Ｐゴシック" charset="-128"/>
                    <a:cs typeface="+mn-cs"/>
                  </a:rPr>
                  <a:t>Higgs mass stabilized</a:t>
                </a:r>
              </a:p>
              <a:p>
                <a:pPr algn="ctr" defTabSz="457200" eaLnBrk="1" hangingPunct="1"/>
                <a:r>
                  <a:rPr lang="en-GB" sz="1200" b="1" smtClean="0">
                    <a:solidFill>
                      <a:srgbClr val="FFFFFF"/>
                    </a:solidFill>
                    <a:latin typeface="Arial" charset="0"/>
                    <a:ea typeface="ＭＳ Ｐゴシック" charset="-128"/>
                    <a:cs typeface="+mn-cs"/>
                  </a:rPr>
                  <a:t>No new interactions</a:t>
                </a:r>
                <a:endParaRPr lang="en-GB" sz="1200" b="1" smtClean="0">
                  <a:solidFill>
                    <a:srgbClr val="2E1694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815" name="AutoShape 23"/>
              <p:cNvSpPr>
                <a:spLocks noChangeArrowheads="1"/>
              </p:cNvSpPr>
              <p:nvPr/>
            </p:nvSpPr>
            <p:spPr bwMode="auto">
              <a:xfrm rot="8995082">
                <a:off x="1008" y="2832"/>
                <a:ext cx="617" cy="306"/>
              </a:xfrm>
              <a:custGeom>
                <a:avLst/>
                <a:gdLst>
                  <a:gd name="G0" fmla="+- 15997 0 0"/>
                  <a:gd name="G1" fmla="+- 7129 0 0"/>
                  <a:gd name="G2" fmla="+- 21600 0 7129"/>
                  <a:gd name="G3" fmla="+- 10800 0 7129"/>
                  <a:gd name="G4" fmla="+- 21600 0 15997"/>
                  <a:gd name="G5" fmla="*/ G4 G3 10800"/>
                  <a:gd name="G6" fmla="+- 21600 0 G5"/>
                  <a:gd name="T0" fmla="*/ 15997 w 21600"/>
                  <a:gd name="T1" fmla="*/ 0 h 21600"/>
                  <a:gd name="T2" fmla="*/ 0 w 21600"/>
                  <a:gd name="T3" fmla="*/ 10800 h 21600"/>
                  <a:gd name="T4" fmla="*/ 15997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997" y="0"/>
                    </a:moveTo>
                    <a:lnTo>
                      <a:pt x="15997" y="7129"/>
                    </a:lnTo>
                    <a:lnTo>
                      <a:pt x="3375" y="7129"/>
                    </a:lnTo>
                    <a:lnTo>
                      <a:pt x="3375" y="14471"/>
                    </a:lnTo>
                    <a:lnTo>
                      <a:pt x="15997" y="14471"/>
                    </a:lnTo>
                    <a:lnTo>
                      <a:pt x="15997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7129"/>
                    </a:moveTo>
                    <a:lnTo>
                      <a:pt x="1350" y="14471"/>
                    </a:lnTo>
                    <a:lnTo>
                      <a:pt x="2700" y="14471"/>
                    </a:lnTo>
                    <a:lnTo>
                      <a:pt x="2700" y="7129"/>
                    </a:lnTo>
                    <a:close/>
                  </a:path>
                  <a:path w="21600" h="21600">
                    <a:moveTo>
                      <a:pt x="0" y="7129"/>
                    </a:moveTo>
                    <a:lnTo>
                      <a:pt x="0" y="14471"/>
                    </a:lnTo>
                    <a:lnTo>
                      <a:pt x="675" y="14471"/>
                    </a:lnTo>
                    <a:lnTo>
                      <a:pt x="675" y="712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rgbClr val="2E1694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defTabSz="457200" eaLnBrk="1" hangingPunct="1">
                  <a:defRPr/>
                </a:pPr>
                <a:endParaRPr lang="en-US" sz="18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52400" y="1047750"/>
            <a:ext cx="1704975" cy="1162050"/>
            <a:chOff x="558" y="954"/>
            <a:chExt cx="1170" cy="876"/>
          </a:xfrm>
        </p:grpSpPr>
        <p:pic>
          <p:nvPicPr>
            <p:cNvPr id="60493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" y="954"/>
              <a:ext cx="361" cy="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94" name="AutoShape 26"/>
            <p:cNvSpPr>
              <a:spLocks noChangeArrowheads="1"/>
            </p:cNvSpPr>
            <p:nvPr/>
          </p:nvSpPr>
          <p:spPr bwMode="auto">
            <a:xfrm rot="-9610758">
              <a:off x="1111" y="1392"/>
              <a:ext cx="617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7129 h 21600"/>
                <a:gd name="T14" fmla="*/ 19710 w 21600"/>
                <a:gd name="T15" fmla="*/ 144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 eaLnBrk="1" hangingPunct="1"/>
              <a:endParaRPr lang="en-GB" sz="18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400800" y="762000"/>
            <a:ext cx="2667000" cy="1535113"/>
            <a:chOff x="3984" y="480"/>
            <a:chExt cx="1680" cy="967"/>
          </a:xfrm>
        </p:grpSpPr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3984" y="480"/>
              <a:ext cx="1680" cy="672"/>
            </a:xfrm>
            <a:prstGeom prst="rect">
              <a:avLst/>
            </a:pr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0491" name="Text Box 29"/>
            <p:cNvSpPr txBox="1">
              <a:spLocks noChangeArrowheads="1"/>
            </p:cNvSpPr>
            <p:nvPr/>
          </p:nvSpPr>
          <p:spPr bwMode="auto">
            <a:xfrm>
              <a:off x="3984" y="488"/>
              <a:ext cx="1657" cy="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 eaLnBrk="1" hangingPunct="1"/>
              <a:r>
                <a:rPr lang="en-GB" sz="1600" smtClean="0">
                  <a:solidFill>
                    <a:srgbClr val="336699"/>
                  </a:solidFill>
                  <a:latin typeface="Tahoma" charset="0"/>
                  <a:ea typeface="ＭＳ Ｐゴシック" charset="-128"/>
                  <a:cs typeface="+mn-cs"/>
                </a:rPr>
                <a:t>Technicolor</a:t>
              </a:r>
            </a:p>
            <a:p>
              <a:pPr algn="ctr" defTabSz="457200" eaLnBrk="1" hangingPunct="1"/>
              <a: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  <a:cs typeface="+mn-cs"/>
                </a:rPr>
                <a:t>New (strong) interactions produce EWSB</a:t>
              </a:r>
              <a:b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  <a:cs typeface="+mn-cs"/>
                </a:rPr>
              </a:br>
              <a:endParaRPr lang="en-GB" sz="1000" smtClean="0">
                <a:solidFill>
                  <a:srgbClr val="336699"/>
                </a:solidFill>
                <a:latin typeface="Tahoma" charset="0"/>
                <a:ea typeface="ＭＳ Ｐゴシック" charset="-128"/>
                <a:cs typeface="+mn-cs"/>
              </a:endParaRPr>
            </a:p>
            <a:p>
              <a:pPr algn="ctr" defTabSz="457200" eaLnBrk="1" hangingPunct="1"/>
              <a: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  <a:cs typeface="+mn-cs"/>
                </a:rPr>
                <a:t>Extensions of the SM gauge group : </a:t>
              </a:r>
            </a:p>
            <a:p>
              <a:pPr algn="ctr" defTabSz="457200" eaLnBrk="1" hangingPunct="1"/>
              <a:r>
                <a:rPr lang="en-GB" sz="1600" smtClean="0">
                  <a:solidFill>
                    <a:srgbClr val="336699"/>
                  </a:solidFill>
                  <a:latin typeface="Tahoma" charset="0"/>
                  <a:ea typeface="ＭＳ Ｐゴシック" charset="-128"/>
                  <a:cs typeface="+mn-cs"/>
                </a:rPr>
                <a:t>Little Higgs / GUTs / …</a:t>
              </a:r>
              <a:endParaRPr lang="en-GB" sz="1800" b="1" smtClean="0">
                <a:solidFill>
                  <a:srgbClr val="336699"/>
                </a:solidFill>
                <a:latin typeface="Tahoma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822" name="AutoShape 30"/>
            <p:cNvSpPr>
              <a:spLocks noChangeArrowheads="1"/>
            </p:cNvSpPr>
            <p:nvPr/>
          </p:nvSpPr>
          <p:spPr bwMode="auto">
            <a:xfrm rot="-1578945">
              <a:off x="4419" y="1141"/>
              <a:ext cx="522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0434" name="Text Box 31"/>
          <p:cNvSpPr txBox="1">
            <a:spLocks noChangeArrowheads="1"/>
          </p:cNvSpPr>
          <p:nvPr/>
        </p:nvSpPr>
        <p:spPr bwMode="auto">
          <a:xfrm>
            <a:off x="3773488" y="3327400"/>
            <a:ext cx="650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Rubbia</a:t>
            </a:r>
          </a:p>
        </p:txBody>
      </p:sp>
      <p:sp>
        <p:nvSpPr>
          <p:cNvPr id="60435" name="Text Box 32"/>
          <p:cNvSpPr txBox="1">
            <a:spLocks noChangeArrowheads="1"/>
          </p:cNvSpPr>
          <p:nvPr/>
        </p:nvSpPr>
        <p:spPr bwMode="auto">
          <a:xfrm>
            <a:off x="5059363" y="3357563"/>
            <a:ext cx="6953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>
              <a:lnSpc>
                <a:spcPct val="80000"/>
              </a:lnSpc>
            </a:pPr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van der </a:t>
            </a:r>
          </a:p>
          <a:p>
            <a:pPr algn="ctr" defTabSz="457200" eaLnBrk="1" hangingPunct="1">
              <a:lnSpc>
                <a:spcPct val="80000"/>
              </a:lnSpc>
            </a:pPr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Meer</a:t>
            </a:r>
            <a:endParaRPr lang="en-US" sz="16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pic>
        <p:nvPicPr>
          <p:cNvPr id="60436" name="Picture 3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7" name="Picture 3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3650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8" name="Picture 3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2032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9" name="Picture 3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08650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0" name="Text Box 37"/>
          <p:cNvSpPr txBox="1">
            <a:spLocks noChangeArrowheads="1"/>
          </p:cNvSpPr>
          <p:nvPr/>
        </p:nvSpPr>
        <p:spPr bwMode="auto">
          <a:xfrm>
            <a:off x="5573713" y="1727200"/>
            <a:ext cx="733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Veltman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0441" name="Text Box 38"/>
          <p:cNvSpPr txBox="1">
            <a:spLocks noChangeArrowheads="1"/>
          </p:cNvSpPr>
          <p:nvPr/>
        </p:nvSpPr>
        <p:spPr bwMode="auto">
          <a:xfrm>
            <a:off x="6224588" y="1803400"/>
            <a:ext cx="688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‘t Hooft</a:t>
            </a:r>
          </a:p>
        </p:txBody>
      </p:sp>
      <p:pic>
        <p:nvPicPr>
          <p:cNvPr id="60442" name="Picture 39" descr="gros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94050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3" name="Picture 40" descr="politz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4" name="Picture 41" descr="wilcze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84450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5" name="Text Box 42"/>
          <p:cNvSpPr txBox="1">
            <a:spLocks noChangeArrowheads="1"/>
          </p:cNvSpPr>
          <p:nvPr/>
        </p:nvSpPr>
        <p:spPr bwMode="auto">
          <a:xfrm>
            <a:off x="3195638" y="1651000"/>
            <a:ext cx="561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Gross</a:t>
            </a:r>
          </a:p>
        </p:txBody>
      </p:sp>
      <p:sp>
        <p:nvSpPr>
          <p:cNvPr id="60446" name="Text Box 43"/>
          <p:cNvSpPr txBox="1">
            <a:spLocks noChangeArrowheads="1"/>
          </p:cNvSpPr>
          <p:nvPr/>
        </p:nvSpPr>
        <p:spPr bwMode="auto">
          <a:xfrm>
            <a:off x="2516188" y="1651000"/>
            <a:ext cx="688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Wilczek</a:t>
            </a:r>
          </a:p>
        </p:txBody>
      </p:sp>
      <p:sp>
        <p:nvSpPr>
          <p:cNvPr id="60447" name="Text Box 44"/>
          <p:cNvSpPr txBox="1">
            <a:spLocks noChangeArrowheads="1"/>
          </p:cNvSpPr>
          <p:nvPr/>
        </p:nvSpPr>
        <p:spPr bwMode="auto">
          <a:xfrm>
            <a:off x="1908175" y="1727200"/>
            <a:ext cx="674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Politzer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pic>
        <p:nvPicPr>
          <p:cNvPr id="60448" name="Picture 45" descr="croni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24600" y="2870200"/>
            <a:ext cx="538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9" name="Text Box 46"/>
          <p:cNvSpPr txBox="1">
            <a:spLocks noChangeArrowheads="1"/>
          </p:cNvSpPr>
          <p:nvPr/>
        </p:nvSpPr>
        <p:spPr bwMode="auto">
          <a:xfrm>
            <a:off x="6246813" y="3556000"/>
            <a:ext cx="620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Cronin</a:t>
            </a:r>
          </a:p>
        </p:txBody>
      </p:sp>
      <p:pic>
        <p:nvPicPr>
          <p:cNvPr id="60450" name="Picture 47" descr="fitc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15000" y="2794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1" name="Text Box 48"/>
          <p:cNvSpPr txBox="1">
            <a:spLocks noChangeArrowheads="1"/>
          </p:cNvSpPr>
          <p:nvPr/>
        </p:nvSpPr>
        <p:spPr bwMode="auto">
          <a:xfrm>
            <a:off x="5737225" y="3479800"/>
            <a:ext cx="50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Fitch</a:t>
            </a:r>
          </a:p>
        </p:txBody>
      </p:sp>
      <p:pic>
        <p:nvPicPr>
          <p:cNvPr id="60452" name="Picture 49" descr="per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24892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3" name="Picture 50" descr="reines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71600" y="2260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4" name="Text Box 51"/>
          <p:cNvSpPr txBox="1">
            <a:spLocks noChangeArrowheads="1"/>
          </p:cNvSpPr>
          <p:nvPr/>
        </p:nvSpPr>
        <p:spPr bwMode="auto">
          <a:xfrm>
            <a:off x="1320800" y="2032000"/>
            <a:ext cx="630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Reines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0455" name="Text Box 52"/>
          <p:cNvSpPr txBox="1">
            <a:spLocks noChangeArrowheads="1"/>
          </p:cNvSpPr>
          <p:nvPr/>
        </p:nvSpPr>
        <p:spPr bwMode="auto">
          <a:xfrm>
            <a:off x="762000" y="3251200"/>
            <a:ext cx="438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Perl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pic>
        <p:nvPicPr>
          <p:cNvPr id="60456" name="Picture 53" descr="friedman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34200" y="2438400"/>
            <a:ext cx="522288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7" name="Text Box 54"/>
          <p:cNvSpPr txBox="1">
            <a:spLocks noChangeArrowheads="1"/>
          </p:cNvSpPr>
          <p:nvPr/>
        </p:nvSpPr>
        <p:spPr bwMode="auto">
          <a:xfrm>
            <a:off x="6777038" y="3098800"/>
            <a:ext cx="817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Friedman</a:t>
            </a:r>
          </a:p>
        </p:txBody>
      </p:sp>
      <p:pic>
        <p:nvPicPr>
          <p:cNvPr id="60458" name="Picture 55" descr="kendall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10400" y="3429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9" name="Text Box 56"/>
          <p:cNvSpPr txBox="1">
            <a:spLocks noChangeArrowheads="1"/>
          </p:cNvSpPr>
          <p:nvPr/>
        </p:nvSpPr>
        <p:spPr bwMode="auto">
          <a:xfrm>
            <a:off x="6877050" y="4038600"/>
            <a:ext cx="673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Kendall</a:t>
            </a:r>
          </a:p>
        </p:txBody>
      </p:sp>
      <p:pic>
        <p:nvPicPr>
          <p:cNvPr id="60460" name="Picture 57" descr="taylor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1816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1" name="Text Box 58"/>
          <p:cNvSpPr txBox="1">
            <a:spLocks noChangeArrowheads="1"/>
          </p:cNvSpPr>
          <p:nvPr/>
        </p:nvSpPr>
        <p:spPr bwMode="auto">
          <a:xfrm>
            <a:off x="5113338" y="4419600"/>
            <a:ext cx="5889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Taylor</a:t>
            </a:r>
          </a:p>
        </p:txBody>
      </p:sp>
      <p:pic>
        <p:nvPicPr>
          <p:cNvPr id="60462" name="Picture 59" descr="lederman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559050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3" name="Text Box 60"/>
          <p:cNvSpPr txBox="1">
            <a:spLocks noChangeArrowheads="1"/>
          </p:cNvSpPr>
          <p:nvPr/>
        </p:nvSpPr>
        <p:spPr bwMode="auto">
          <a:xfrm>
            <a:off x="2520950" y="3430588"/>
            <a:ext cx="8588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Lederman</a:t>
            </a:r>
          </a:p>
        </p:txBody>
      </p:sp>
      <p:pic>
        <p:nvPicPr>
          <p:cNvPr id="60464" name="Picture 61" descr="schwartz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49450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5" name="Text Box 62"/>
          <p:cNvSpPr txBox="1">
            <a:spLocks noChangeArrowheads="1"/>
          </p:cNvSpPr>
          <p:nvPr/>
        </p:nvSpPr>
        <p:spPr bwMode="auto">
          <a:xfrm>
            <a:off x="1827213" y="3430588"/>
            <a:ext cx="796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Schwartz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pic>
        <p:nvPicPr>
          <p:cNvPr id="60466" name="Picture 63" descr="steinberger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339850" y="30495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7" name="Text Box 64"/>
          <p:cNvSpPr txBox="1">
            <a:spLocks noChangeArrowheads="1"/>
          </p:cNvSpPr>
          <p:nvPr/>
        </p:nvSpPr>
        <p:spPr bwMode="auto">
          <a:xfrm>
            <a:off x="1228725" y="3735388"/>
            <a:ext cx="96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Steinberger</a:t>
            </a:r>
            <a:endParaRPr lang="en-US" sz="1800" smtClean="0">
              <a:solidFill>
                <a:srgbClr val="C02F2D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pic>
        <p:nvPicPr>
          <p:cNvPr id="60468" name="Picture 65" descr="richt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276600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69" name="Picture 66" descr="ti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200400" y="2717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0" name="Text Box 67"/>
          <p:cNvSpPr txBox="1">
            <a:spLocks noChangeArrowheads="1"/>
          </p:cNvSpPr>
          <p:nvPr/>
        </p:nvSpPr>
        <p:spPr bwMode="auto">
          <a:xfrm>
            <a:off x="3224213" y="4370388"/>
            <a:ext cx="658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Richter</a:t>
            </a:r>
          </a:p>
        </p:txBody>
      </p:sp>
      <p:sp>
        <p:nvSpPr>
          <p:cNvPr id="60471" name="Text Box 68"/>
          <p:cNvSpPr txBox="1">
            <a:spLocks noChangeArrowheads="1"/>
          </p:cNvSpPr>
          <p:nvPr/>
        </p:nvSpPr>
        <p:spPr bwMode="auto">
          <a:xfrm>
            <a:off x="3205163" y="3403600"/>
            <a:ext cx="4810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Ting</a:t>
            </a:r>
          </a:p>
        </p:txBody>
      </p:sp>
      <p:pic>
        <p:nvPicPr>
          <p:cNvPr id="60472" name="Picture 69" descr="gell-mann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886200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3" name="Text Box 70"/>
          <p:cNvSpPr txBox="1">
            <a:spLocks noChangeArrowheads="1"/>
          </p:cNvSpPr>
          <p:nvPr/>
        </p:nvSpPr>
        <p:spPr bwMode="auto">
          <a:xfrm>
            <a:off x="3794125" y="4370388"/>
            <a:ext cx="865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Gell-Mann</a:t>
            </a:r>
          </a:p>
        </p:txBody>
      </p:sp>
      <p:pic>
        <p:nvPicPr>
          <p:cNvPr id="60474" name="Picture 71" descr="alvarez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5720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5" name="Text Box 72"/>
          <p:cNvSpPr txBox="1">
            <a:spLocks noChangeArrowheads="1"/>
          </p:cNvSpPr>
          <p:nvPr/>
        </p:nvSpPr>
        <p:spPr bwMode="auto">
          <a:xfrm>
            <a:off x="4513263" y="4419600"/>
            <a:ext cx="671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Alvarez</a:t>
            </a:r>
          </a:p>
        </p:txBody>
      </p:sp>
      <p:pic>
        <p:nvPicPr>
          <p:cNvPr id="60476" name="Picture 73" descr="schwinger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447800" y="39624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77" name="Picture 74" descr="feynman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5908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8" name="Text Box 75"/>
          <p:cNvSpPr txBox="1">
            <a:spLocks noChangeArrowheads="1"/>
          </p:cNvSpPr>
          <p:nvPr/>
        </p:nvSpPr>
        <p:spPr bwMode="auto">
          <a:xfrm>
            <a:off x="2517775" y="4446588"/>
            <a:ext cx="800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Feynman</a:t>
            </a:r>
          </a:p>
        </p:txBody>
      </p:sp>
      <p:sp>
        <p:nvSpPr>
          <p:cNvPr id="60479" name="Text Box 76"/>
          <p:cNvSpPr txBox="1">
            <a:spLocks noChangeArrowheads="1"/>
          </p:cNvSpPr>
          <p:nvPr/>
        </p:nvSpPr>
        <p:spPr bwMode="auto">
          <a:xfrm>
            <a:off x="606425" y="3962400"/>
            <a:ext cx="882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Schwinger</a:t>
            </a:r>
          </a:p>
        </p:txBody>
      </p:sp>
      <p:pic>
        <p:nvPicPr>
          <p:cNvPr id="60480" name="Picture 77" descr="hofstadter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04800" y="3048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1" name="Text Box 78"/>
          <p:cNvSpPr txBox="1">
            <a:spLocks noChangeArrowheads="1"/>
          </p:cNvSpPr>
          <p:nvPr/>
        </p:nvSpPr>
        <p:spPr bwMode="auto">
          <a:xfrm>
            <a:off x="301625" y="3733800"/>
            <a:ext cx="893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Hofstadter</a:t>
            </a:r>
          </a:p>
        </p:txBody>
      </p:sp>
      <p:pic>
        <p:nvPicPr>
          <p:cNvPr id="60482" name="Picture 79" descr="yan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791200" y="3784600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3" name="Text Box 80"/>
          <p:cNvSpPr txBox="1">
            <a:spLocks noChangeArrowheads="1"/>
          </p:cNvSpPr>
          <p:nvPr/>
        </p:nvSpPr>
        <p:spPr bwMode="auto">
          <a:xfrm>
            <a:off x="5803900" y="4446588"/>
            <a:ext cx="514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Yang</a:t>
            </a:r>
          </a:p>
        </p:txBody>
      </p:sp>
      <p:pic>
        <p:nvPicPr>
          <p:cNvPr id="60484" name="Picture 81" descr="lee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324600" y="3810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5" name="Text Box 82"/>
          <p:cNvSpPr txBox="1">
            <a:spLocks noChangeArrowheads="1"/>
          </p:cNvSpPr>
          <p:nvPr/>
        </p:nvSpPr>
        <p:spPr bwMode="auto">
          <a:xfrm>
            <a:off x="6408738" y="4495800"/>
            <a:ext cx="4238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  <a:cs typeface="+mn-cs"/>
              </a:rPr>
              <a:t>Lee</a:t>
            </a:r>
          </a:p>
        </p:txBody>
      </p:sp>
      <p:sp>
        <p:nvSpPr>
          <p:cNvPr id="60486" name="Rectangle 83"/>
          <p:cNvSpPr>
            <a:spLocks noChangeArrowheads="1"/>
          </p:cNvSpPr>
          <p:nvPr/>
        </p:nvSpPr>
        <p:spPr bwMode="auto">
          <a:xfrm>
            <a:off x="7696200" y="3932238"/>
            <a:ext cx="1262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/>
            <a:r>
              <a:rPr lang="en-GB" sz="1200" smtClean="0">
                <a:solidFill>
                  <a:srgbClr val="9A0000"/>
                </a:solidFill>
                <a:latin typeface="Arial" charset="0"/>
                <a:ea typeface="ＭＳ Ｐゴシック" charset="-128"/>
                <a:cs typeface="+mn-cs"/>
              </a:rPr>
              <a:t>Selected NP </a:t>
            </a:r>
          </a:p>
          <a:p>
            <a:pPr defTabSz="457200" eaLnBrk="1" hangingPunct="1"/>
            <a:r>
              <a:rPr lang="en-GB" sz="1200" smtClean="0">
                <a:solidFill>
                  <a:srgbClr val="9A0000"/>
                </a:solidFill>
                <a:latin typeface="Arial" charset="0"/>
                <a:ea typeface="ＭＳ Ｐゴシック" charset="-128"/>
                <a:cs typeface="+mn-cs"/>
              </a:rPr>
              <a:t>since 1957 </a:t>
            </a:r>
          </a:p>
          <a:p>
            <a:pPr defTabSz="457200" eaLnBrk="1" hangingPunct="1"/>
            <a:r>
              <a:rPr lang="en-GB" sz="1200" smtClean="0">
                <a:solidFill>
                  <a:srgbClr val="9A0000"/>
                </a:solidFill>
                <a:latin typeface="Arial" charset="0"/>
                <a:ea typeface="ＭＳ Ｐゴシック" charset="-128"/>
                <a:cs typeface="+mn-cs"/>
              </a:rPr>
              <a:t>Except P. Higgs</a:t>
            </a:r>
          </a:p>
        </p:txBody>
      </p:sp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228600" y="2438400"/>
            <a:ext cx="7543800" cy="1447800"/>
            <a:chOff x="144" y="1440"/>
            <a:chExt cx="4752" cy="912"/>
          </a:xfrm>
        </p:grpSpPr>
        <p:sp>
          <p:nvSpPr>
            <p:cNvPr id="33876" name="Oval 84"/>
            <p:cNvSpPr>
              <a:spLocks noChangeArrowheads="1"/>
            </p:cNvSpPr>
            <p:nvPr/>
          </p:nvSpPr>
          <p:spPr bwMode="auto">
            <a:xfrm>
              <a:off x="288" y="1440"/>
              <a:ext cx="4560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defTabSz="457200" eaLnBrk="1" hangingPunct="1">
                <a:defRPr/>
              </a:pPr>
              <a:endParaRPr lang="en-US" sz="1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0489" name="Text Box 10"/>
            <p:cNvSpPr txBox="1">
              <a:spLocks noChangeArrowheads="1"/>
            </p:cNvSpPr>
            <p:nvPr/>
          </p:nvSpPr>
          <p:spPr bwMode="auto">
            <a:xfrm>
              <a:off x="144" y="1536"/>
              <a:ext cx="4752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 eaLnBrk="1" hangingPunct="1"/>
              <a:r>
                <a:rPr lang="en-US" sz="1800" dirty="0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For all proposed solutions: </a:t>
              </a:r>
            </a:p>
            <a:p>
              <a:pPr algn="ctr" defTabSz="457200" eaLnBrk="1" hangingPunct="1"/>
              <a:r>
                <a:rPr lang="en-US" sz="1800" dirty="0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new particles should appear </a:t>
              </a:r>
            </a:p>
            <a:p>
              <a:pPr algn="ctr" defTabSz="457200" eaLnBrk="1" hangingPunct="1"/>
              <a:r>
                <a:rPr lang="en-US" sz="1800" dirty="0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at </a:t>
              </a:r>
              <a:r>
                <a:rPr lang="en-US" sz="1800" b="1" dirty="0" err="1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TeV</a:t>
              </a:r>
              <a:r>
                <a:rPr lang="en-US" sz="1800" b="1" dirty="0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 </a:t>
              </a:r>
              <a:r>
                <a:rPr lang="en-US" sz="1800" dirty="0" smtClean="0">
                  <a:solidFill>
                    <a:srgbClr val="003366"/>
                  </a:solidFill>
                  <a:latin typeface="Arial" charset="0"/>
                  <a:ea typeface="ＭＳ Ｐゴシック" charset="-128"/>
                  <a:cs typeface="+mn-cs"/>
                </a:rPr>
                <a:t>scale or below</a:t>
              </a:r>
            </a:p>
            <a:p>
              <a:pPr algn="ctr" defTabSz="457200" eaLnBrk="1" hangingPunct="1"/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  <a:cs typeface="+mn-cs"/>
                  <a:sym typeface="Wingdings" pitchFamily="2" charset="2"/>
                </a:rPr>
                <a:t> t</a:t>
              </a:r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  <a:cs typeface="+mn-cs"/>
                </a:rPr>
                <a:t>erritory of the LHC</a:t>
              </a:r>
              <a:endParaRPr lang="en-US" sz="2000" b="1" dirty="0" smtClean="0">
                <a:solidFill>
                  <a:srgbClr val="000000"/>
                </a:solidFill>
                <a:latin typeface="Tahoma" charset="0"/>
                <a:ea typeface="ＭＳ Ｐゴシック" charset="-128"/>
                <a:cs typeface="+mn-cs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FC8CDF-19C2-184B-AA2D-DC1472109213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22532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ea typeface="+mj-ea"/>
                <a:cs typeface="+mj-cs"/>
              </a:rPr>
              <a:t>Enter a New Era in Fundamental Science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-112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Start-up of the Large </a:t>
            </a:r>
            <a:r>
              <a:rPr lang="en-GB" sz="2000" dirty="0" err="1">
                <a:solidFill>
                  <a:srgbClr val="FFFFFF"/>
                </a:solidFill>
                <a:ea typeface="+mn-ea"/>
                <a:cs typeface="+mn-cs"/>
              </a:rPr>
              <a:t>Hadron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 Collider (</a:t>
            </a:r>
            <a:r>
              <a:rPr lang="en-GB" sz="2000" dirty="0">
                <a:solidFill>
                  <a:srgbClr val="FCF933"/>
                </a:solidFill>
                <a:ea typeface="+mn-ea"/>
                <a:cs typeface="+mn-cs"/>
              </a:rPr>
              <a:t>LHC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), one of the largest and truly global scientific projects ever, is the most exciting turning point in particle physics.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2362200"/>
            <a:ext cx="9144000" cy="11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cs typeface="+mn-cs"/>
              </a:rPr>
              <a:t>Exploration of a new energy frontier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Proton-proton and Heavy Ion collisions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at E</a:t>
            </a:r>
            <a:r>
              <a:rPr lang="en-GB" sz="2600" baseline="-25000" dirty="0" smtClean="0">
                <a:solidFill>
                  <a:srgbClr val="FCF933"/>
                </a:solidFill>
                <a:cs typeface="+mn-cs"/>
              </a:rPr>
              <a:t>CM</a:t>
            </a:r>
            <a:r>
              <a:rPr lang="en-GB" sz="2600" dirty="0" smtClean="0">
                <a:solidFill>
                  <a:srgbClr val="FCF933"/>
                </a:solidFill>
                <a:cs typeface="+mn-cs"/>
              </a:rPr>
              <a:t> up to 14 </a:t>
            </a:r>
            <a:r>
              <a:rPr lang="en-GB" sz="2600" dirty="0" err="1" smtClean="0">
                <a:solidFill>
                  <a:srgbClr val="FCF933"/>
                </a:solidFill>
                <a:cs typeface="+mn-cs"/>
              </a:rPr>
              <a:t>TeV</a:t>
            </a:r>
            <a:endParaRPr lang="en-GB" sz="2600" dirty="0" smtClean="0">
              <a:solidFill>
                <a:srgbClr val="FCF933"/>
              </a:solidFill>
              <a:cs typeface="+mn-cs"/>
            </a:endParaRP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797402"/>
            <a:ext cx="4662452" cy="306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210" name="Text Box 2"/>
          <p:cNvSpPr txBox="1">
            <a:spLocks noChangeArrowheads="1"/>
          </p:cNvSpPr>
          <p:nvPr/>
        </p:nvSpPr>
        <p:spPr bwMode="auto">
          <a:xfrm>
            <a:off x="1695453" y="2"/>
            <a:ext cx="5819053" cy="52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>
            <a:spAutoFit/>
          </a:bodyPr>
          <a:lstStyle/>
          <a:p>
            <a:pPr eaLnBrk="1" hangingPunct="1"/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Proton-Proton Collisions at the LHC</a:t>
            </a:r>
            <a:endParaRPr lang="en-GB" sz="2800" b="1" dirty="0" smtClean="0">
              <a:solidFill>
                <a:srgbClr val="FF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3742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41" y="1006475"/>
            <a:ext cx="3151187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42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41" y="2927350"/>
            <a:ext cx="3513137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74213" name="Text Box 5"/>
          <p:cNvSpPr txBox="1">
            <a:spLocks noChangeArrowheads="1"/>
          </p:cNvSpPr>
          <p:nvPr/>
        </p:nvSpPr>
        <p:spPr bwMode="auto">
          <a:xfrm>
            <a:off x="4630738" y="896949"/>
            <a:ext cx="274394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>
            <a:spAutoFit/>
          </a:bodyPr>
          <a:lstStyle/>
          <a:p>
            <a:pPr eaLnBrk="1" hangingPunct="1">
              <a:buFontTx/>
              <a:buChar char="•"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74214" name="Text Box 6"/>
          <p:cNvSpPr txBox="1">
            <a:spLocks noChangeArrowheads="1"/>
          </p:cNvSpPr>
          <p:nvPr/>
        </p:nvSpPr>
        <p:spPr bwMode="auto">
          <a:xfrm>
            <a:off x="4343407" y="685807"/>
            <a:ext cx="4631549" cy="5632291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>
            <a:sp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+mn-cs"/>
              </a:rPr>
              <a:t> 2808 + 2808 proton bunches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  separated by 7.5 m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  collisions every 25 ns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= 40 MHz crossing rate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10</a:t>
            </a:r>
            <a:r>
              <a:rPr lang="de-DE" sz="2000" b="1" baseline="30000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11</a:t>
            </a: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protons per bunch</a:t>
            </a:r>
          </a:p>
          <a:p>
            <a:pPr eaLnBrk="1" hangingPunct="1">
              <a:buFont typeface="Wingdings" pitchFamily="2" charset="2"/>
              <a:buChar char="§"/>
            </a:pPr>
            <a:endParaRPr lang="de-DE" sz="2000" b="1" dirty="0" smtClean="0">
              <a:solidFill>
                <a:srgbClr val="3333CC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at 10</a:t>
            </a:r>
            <a:r>
              <a:rPr lang="de-DE" sz="2000" b="1" baseline="30000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34/</a:t>
            </a: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cm</a:t>
            </a:r>
            <a:r>
              <a:rPr lang="de-DE" sz="2000" b="1" baseline="30000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≈ 35 pp interactions per crossing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lang="de-DE" sz="2000" b="1" u="sng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pile-up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u="sng" dirty="0" smtClean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→ ≈ 10</a:t>
            </a:r>
            <a:r>
              <a:rPr lang="de-DE" sz="2000" b="1" baseline="30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9</a:t>
            </a:r>
            <a:r>
              <a:rPr lang="de-DE" sz="20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pp interactions per second !!!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dirty="0" smtClean="0">
                <a:solidFill>
                  <a:srgbClr val="3333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in each collision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≈ 1600 charged particles produced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enormous challenge for the detectors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and for data collection/storage/analysis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422275" y="1219200"/>
            <a:ext cx="8243888" cy="457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Interaction Rate: </a:t>
            </a:r>
            <a:r>
              <a:rPr lang="en-US" sz="1800" b="1" i="1" dirty="0"/>
              <a:t>N=L</a:t>
            </a:r>
            <a:r>
              <a:rPr lang="en-US" sz="1800" b="1" i="1" dirty="0">
                <a:sym typeface="Symbol" pitchFamily="18" charset="2"/>
              </a:rPr>
              <a:t> = 10</a:t>
            </a:r>
            <a:r>
              <a:rPr lang="en-US" sz="1800" b="1" i="1" baseline="30000" dirty="0">
                <a:sym typeface="Symbol" pitchFamily="18" charset="2"/>
              </a:rPr>
              <a:t>34</a:t>
            </a:r>
            <a:r>
              <a:rPr lang="en-US" sz="1800" b="1" i="1" dirty="0">
                <a:sym typeface="Symbol" pitchFamily="18" charset="2"/>
              </a:rPr>
              <a:t> x 100 x 10</a:t>
            </a:r>
            <a:r>
              <a:rPr lang="en-US" sz="1800" b="1" i="1" baseline="30000" dirty="0">
                <a:sym typeface="Symbol" pitchFamily="18" charset="2"/>
              </a:rPr>
              <a:t>-27</a:t>
            </a:r>
            <a:r>
              <a:rPr lang="en-US" sz="1800" b="1" i="1" dirty="0">
                <a:sym typeface="Symbol" pitchFamily="18" charset="2"/>
              </a:rPr>
              <a:t> </a:t>
            </a:r>
            <a:endParaRPr lang="en-US" sz="1800" b="1" dirty="0">
              <a:sym typeface="Symbol" pitchFamily="18" charset="2"/>
            </a:endParaRP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002060"/>
                </a:solidFill>
              </a:rPr>
              <a:t>pp </a:t>
            </a:r>
            <a:r>
              <a:rPr lang="en-US" sz="1800" dirty="0" smtClean="0">
                <a:solidFill>
                  <a:srgbClr val="002060"/>
                </a:solidFill>
              </a:rPr>
              <a:t>interaction rate 10</a:t>
            </a:r>
            <a:r>
              <a:rPr lang="en-US" sz="1800" baseline="30000" dirty="0" smtClean="0">
                <a:solidFill>
                  <a:srgbClr val="002060"/>
                </a:solidFill>
              </a:rPr>
              <a:t>9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interactions/s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data for only ~100 out of the 40 million crossings can be </a:t>
            </a:r>
            <a:r>
              <a:rPr lang="en-US" sz="1800" dirty="0" smtClean="0">
                <a:solidFill>
                  <a:srgbClr val="002060"/>
                </a:solidFill>
              </a:rPr>
              <a:t>recorded per 	sec </a:t>
            </a:r>
            <a:r>
              <a:rPr lang="en-US" sz="1800" dirty="0">
                <a:solidFill>
                  <a:srgbClr val="002060"/>
                </a:solidFill>
              </a:rPr>
              <a:t>(100 – 150 MB/sec)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	</a:t>
            </a:r>
            <a:r>
              <a:rPr lang="en-US" sz="1800" dirty="0" smtClean="0">
                <a:solidFill>
                  <a:srgbClr val="FF3300"/>
                </a:solidFill>
              </a:rPr>
              <a:t>need </a:t>
            </a:r>
            <a:r>
              <a:rPr lang="en-US" sz="1800" dirty="0">
                <a:solidFill>
                  <a:srgbClr val="FF3300"/>
                </a:solidFill>
              </a:rPr>
              <a:t>fast, pipelined, intelligent electronics and sophisticated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3300"/>
                </a:solidFill>
              </a:rPr>
              <a:t>    </a:t>
            </a:r>
            <a:r>
              <a:rPr lang="en-US" sz="1800" dirty="0" smtClean="0">
                <a:solidFill>
                  <a:srgbClr val="FF3300"/>
                </a:solidFill>
              </a:rPr>
              <a:t>data-acquisition</a:t>
            </a:r>
            <a:endParaRPr lang="en-US" sz="1800" dirty="0">
              <a:solidFill>
                <a:srgbClr val="FF3300"/>
              </a:solidFill>
            </a:endParaRPr>
          </a:p>
          <a:p>
            <a:pPr eaLnBrk="0" hangingPunct="0">
              <a:tabLst>
                <a:tab pos="279400" algn="l"/>
                <a:tab pos="3660775" algn="l"/>
              </a:tabLst>
            </a:pPr>
            <a:endParaRPr lang="en-US" sz="1800" dirty="0">
              <a:solidFill>
                <a:srgbClr val="FF3300"/>
              </a:solidFill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Energy and Large Particle Multiplicity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002060"/>
                </a:solidFill>
              </a:rPr>
              <a:t>~ &lt;20&gt; superposed events in each crossing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~ 1000 tracks stream into the detector every 25 ns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002060"/>
                </a:solidFill>
              </a:rPr>
              <a:t>	need highly granular detectors with good time resolution for low occupancy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  	</a:t>
            </a:r>
            <a:r>
              <a:rPr lang="en-US" sz="1800" dirty="0">
                <a:solidFill>
                  <a:srgbClr val="FF0000"/>
                </a:solidFill>
              </a:rPr>
              <a:t>large detectors,</a:t>
            </a:r>
            <a:r>
              <a:rPr lang="en-US" sz="1800" dirty="0">
                <a:solidFill>
                  <a:srgbClr val="97C1E1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a large number of channels</a:t>
            </a:r>
          </a:p>
          <a:p>
            <a:pPr eaLnBrk="0" hangingPunct="0">
              <a:tabLst>
                <a:tab pos="279400" algn="l"/>
                <a:tab pos="3660775" algn="l"/>
              </a:tabLst>
            </a:pPr>
            <a:endParaRPr lang="en-US" sz="1800" b="1" dirty="0">
              <a:solidFill>
                <a:srgbClr val="FF3300"/>
              </a:solidFill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sz="1800" b="1" dirty="0"/>
              <a:t>High Radiation Levels</a:t>
            </a:r>
            <a:endParaRPr lang="en-US" sz="1800" dirty="0"/>
          </a:p>
          <a:p>
            <a:pPr eaLnBrk="0" hangingPunct="0">
              <a:tabLst>
                <a:tab pos="279400" algn="l"/>
                <a:tab pos="3660775" algn="l"/>
              </a:tabLst>
            </a:pPr>
            <a:r>
              <a:rPr lang="en-US" sz="1800" dirty="0">
                <a:solidFill>
                  <a:srgbClr val="97C1E1"/>
                </a:solidFill>
              </a:rPr>
              <a:t>	 </a:t>
            </a:r>
            <a:r>
              <a:rPr lang="en-US" sz="1800" dirty="0">
                <a:solidFill>
                  <a:srgbClr val="002060"/>
                </a:solidFill>
              </a:rPr>
              <a:t>radiation hard (tolerant) detectors and electronics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Experimental Challenge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722313" y="2260600"/>
            <a:ext cx="7745412" cy="4064000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Very good </a:t>
            </a:r>
            <a:r>
              <a:rPr lang="en-US" sz="2000" b="1" dirty="0" err="1">
                <a:solidFill>
                  <a:srgbClr val="002060"/>
                </a:solidFill>
              </a:rPr>
              <a:t>muon</a:t>
            </a:r>
            <a:r>
              <a:rPr lang="en-US" sz="2000" b="1" dirty="0">
                <a:solidFill>
                  <a:srgbClr val="002060"/>
                </a:solidFill>
              </a:rPr>
              <a:t> identification and momentum measurement</a:t>
            </a: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trigger efficiently and measure charge of a few </a:t>
            </a:r>
            <a:r>
              <a:rPr lang="en-US" sz="2000" dirty="0" err="1">
                <a:solidFill>
                  <a:srgbClr val="C00000"/>
                </a:solidFill>
              </a:rPr>
              <a:t>TeV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muons</a:t>
            </a:r>
            <a:endParaRPr lang="en-US" sz="2000" dirty="0">
              <a:solidFill>
                <a:srgbClr val="C00000"/>
              </a:solidFill>
            </a:endParaRP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High energy resolution electromagnetic </a:t>
            </a:r>
            <a:r>
              <a:rPr lang="en-US" sz="2000" b="1" dirty="0" err="1" smtClean="0">
                <a:solidFill>
                  <a:srgbClr val="002060"/>
                </a:solidFill>
              </a:rPr>
              <a:t>calorimetry</a:t>
            </a:r>
            <a:endParaRPr lang="en-US" sz="2000" b="1" dirty="0">
              <a:solidFill>
                <a:srgbClr val="002060"/>
              </a:solidFill>
            </a:endParaRP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~ 0.5% @ E</a:t>
            </a:r>
            <a:r>
              <a:rPr lang="en-US" sz="2000" baseline="-25000" dirty="0">
                <a:solidFill>
                  <a:srgbClr val="C00000"/>
                </a:solidFill>
              </a:rPr>
              <a:t>T</a:t>
            </a:r>
            <a:r>
              <a:rPr lang="en-US" sz="2000" dirty="0">
                <a:solidFill>
                  <a:srgbClr val="C00000"/>
                </a:solidFill>
              </a:rPr>
              <a:t>~50 </a:t>
            </a:r>
            <a:r>
              <a:rPr lang="en-US" sz="2000" dirty="0" err="1">
                <a:solidFill>
                  <a:srgbClr val="C00000"/>
                </a:solidFill>
              </a:rPr>
              <a:t>GeV</a:t>
            </a:r>
            <a:endParaRPr lang="en-US" sz="2000" dirty="0">
              <a:solidFill>
                <a:srgbClr val="C00000"/>
              </a:solidFill>
            </a:endParaRP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Powerful inner tracking systems</a:t>
            </a: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factor 10 better momentum resolution than at LEP</a:t>
            </a: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Hermetic </a:t>
            </a:r>
            <a:r>
              <a:rPr lang="en-US" sz="2000" b="1" dirty="0" err="1">
                <a:solidFill>
                  <a:srgbClr val="002060"/>
                </a:solidFill>
              </a:rPr>
              <a:t>calorimetry</a:t>
            </a:r>
            <a:endParaRPr lang="en-US" sz="2000" b="1" dirty="0">
              <a:solidFill>
                <a:srgbClr val="002060"/>
              </a:solidFill>
            </a:endParaRPr>
          </a:p>
          <a:p>
            <a:pPr eaLnBrk="0" hangingPunct="0"/>
            <a:r>
              <a:rPr lang="en-US" sz="2000" dirty="0">
                <a:solidFill>
                  <a:srgbClr val="FFFF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</a:rPr>
              <a:t>good missing E</a:t>
            </a:r>
            <a:r>
              <a:rPr lang="en-US" sz="2000" baseline="-25000" dirty="0">
                <a:solidFill>
                  <a:srgbClr val="C00000"/>
                </a:solidFill>
              </a:rPr>
              <a:t>T</a:t>
            </a:r>
            <a:r>
              <a:rPr lang="en-US" sz="2000" dirty="0">
                <a:solidFill>
                  <a:srgbClr val="C00000"/>
                </a:solidFill>
              </a:rPr>
              <a:t> resolution</a:t>
            </a:r>
          </a:p>
          <a:p>
            <a:pPr eaLnBrk="0" hangingPunct="0"/>
            <a:endParaRPr lang="en-US" sz="2000" dirty="0">
              <a:solidFill>
                <a:srgbClr val="FFFF00"/>
              </a:solidFill>
            </a:endParaRPr>
          </a:p>
          <a:p>
            <a:pPr eaLnBrk="0" hangingPunct="0"/>
            <a:r>
              <a:rPr lang="en-US" sz="2000" b="1" dirty="0">
                <a:solidFill>
                  <a:srgbClr val="002060"/>
                </a:solidFill>
              </a:rPr>
              <a:t>(Affordable detector)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142844" y="1000108"/>
            <a:ext cx="80714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/>
              <a:t>Follow from requirements to observe Higgs boson whether it is heavy or light,</a:t>
            </a:r>
          </a:p>
          <a:p>
            <a:r>
              <a:rPr lang="en-GB" sz="1800" dirty="0"/>
              <a:t>to observe </a:t>
            </a:r>
            <a:r>
              <a:rPr lang="en-GB" sz="1800" dirty="0" err="1"/>
              <a:t>Supersymmetry</a:t>
            </a:r>
            <a:r>
              <a:rPr lang="en-GB" sz="1800" dirty="0"/>
              <a:t> if it is there (missing energy), to find other new</a:t>
            </a:r>
          </a:p>
          <a:p>
            <a:r>
              <a:rPr lang="en-GB" sz="1800" dirty="0"/>
              <a:t>physics if it is there; all this in the presence of a huge background of</a:t>
            </a:r>
          </a:p>
          <a:p>
            <a:r>
              <a:rPr lang="en-GB" sz="1800" dirty="0"/>
              <a:t>standard processes (QCD)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871538" y="152400"/>
            <a:ext cx="7815262" cy="762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Physics Requirements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CMS_Sl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4808538"/>
          </a:xfrm>
          <a:prstGeom prst="rect">
            <a:avLst/>
          </a:prstGeom>
          <a:noFill/>
        </p:spPr>
      </p:pic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4051300" y="228600"/>
            <a:ext cx="463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‘Generic’ experimental set-up</a:t>
            </a:r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120650" y="570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285720" y="5786454"/>
            <a:ext cx="8060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</a:rPr>
              <a:t>Deflection ~ BL</a:t>
            </a:r>
            <a:r>
              <a:rPr lang="en-GB" sz="1200" baseline="30000" dirty="0">
                <a:solidFill>
                  <a:srgbClr val="C00000"/>
                </a:solidFill>
              </a:rPr>
              <a:t>2</a:t>
            </a:r>
            <a:r>
              <a:rPr lang="en-GB" sz="1200" dirty="0">
                <a:solidFill>
                  <a:srgbClr val="C00000"/>
                </a:solidFill>
              </a:rPr>
              <a:t>/p </a:t>
            </a:r>
            <a:r>
              <a:rPr lang="en-GB" sz="1200" dirty="0">
                <a:solidFill>
                  <a:srgbClr val="C00000"/>
                </a:solidFill>
                <a:sym typeface="Wingdings" pitchFamily="2" charset="2"/>
              </a:rPr>
              <a:t> need high B ( </a:t>
            </a:r>
            <a:r>
              <a:rPr lang="en-GB" sz="1200" dirty="0" err="1">
                <a:solidFill>
                  <a:srgbClr val="C00000"/>
                </a:solidFill>
                <a:sym typeface="Wingdings" pitchFamily="2" charset="2"/>
              </a:rPr>
              <a:t>s.c</a:t>
            </a:r>
            <a:r>
              <a:rPr lang="en-GB" sz="1200" dirty="0">
                <a:solidFill>
                  <a:srgbClr val="C00000"/>
                </a:solidFill>
                <a:sym typeface="Wingdings" pitchFamily="2" charset="2"/>
              </a:rPr>
              <a:t>.) and large magnets; need high resolution position measurements (10 -100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)</a:t>
            </a:r>
          </a:p>
          <a:p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at large p; also energy and position measurement </a:t>
            </a:r>
            <a:r>
              <a:rPr lang="en-GB" sz="1200" dirty="0" smtClean="0">
                <a:solidFill>
                  <a:srgbClr val="C00000"/>
                </a:solidFill>
                <a:sym typeface="Symbol" pitchFamily="18" charset="2"/>
              </a:rPr>
              <a:t>through 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total absorption (photon, electron, </a:t>
            </a:r>
            <a:r>
              <a:rPr lang="en-GB" sz="1200" dirty="0" err="1">
                <a:solidFill>
                  <a:srgbClr val="C00000"/>
                </a:solidFill>
                <a:sym typeface="Symbol" pitchFamily="18" charset="2"/>
              </a:rPr>
              <a:t>hadron</a:t>
            </a:r>
            <a:r>
              <a:rPr lang="en-GB" sz="1200" dirty="0">
                <a:solidFill>
                  <a:srgbClr val="C00000"/>
                </a:solidFill>
                <a:sym typeface="Symbol" pitchFamily="18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FC8CDF-19C2-184B-AA2D-DC1472109213}" type="slidenum">
              <a:rPr lang="en-US"/>
              <a:pPr>
                <a:defRPr/>
              </a:pPr>
              <a:t>26</a:t>
            </a:fld>
            <a:endParaRPr lang="en-US"/>
          </a:p>
        </p:txBody>
      </p:sp>
      <p:pic>
        <p:nvPicPr>
          <p:cNvPr id="22532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ea typeface="+mj-ea"/>
                <a:cs typeface="+mj-cs"/>
              </a:rPr>
              <a:t>Enter a New Era in Fundamental Science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-112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Start-up of the Large </a:t>
            </a:r>
            <a:r>
              <a:rPr lang="en-GB" sz="2000" dirty="0" err="1">
                <a:solidFill>
                  <a:srgbClr val="FFFFFF"/>
                </a:solidFill>
                <a:ea typeface="+mn-ea"/>
                <a:cs typeface="+mn-cs"/>
              </a:rPr>
              <a:t>Hadron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 Collider (</a:t>
            </a:r>
            <a:r>
              <a:rPr lang="en-GB" sz="2000" dirty="0">
                <a:solidFill>
                  <a:srgbClr val="FCF933"/>
                </a:solidFill>
                <a:ea typeface="+mn-ea"/>
                <a:cs typeface="+mn-cs"/>
              </a:rPr>
              <a:t>LHC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), one of the largest and truly global scientific projects ever, is the most exciting turning point in particle physics.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429000"/>
            <a:ext cx="9144000" cy="11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cs typeface="+mn-cs"/>
              </a:rPr>
              <a:t>Exploration of a new energy frontier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Proton-proton and Heavy Ion collisions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at E</a:t>
            </a:r>
            <a:r>
              <a:rPr lang="en-GB" sz="2600" baseline="-25000" dirty="0" smtClean="0">
                <a:solidFill>
                  <a:srgbClr val="FCF933"/>
                </a:solidFill>
                <a:cs typeface="+mn-cs"/>
              </a:rPr>
              <a:t>CM</a:t>
            </a:r>
            <a:r>
              <a:rPr lang="en-GB" sz="2600" dirty="0" smtClean="0">
                <a:solidFill>
                  <a:srgbClr val="FCF933"/>
                </a:solidFill>
                <a:cs typeface="+mn-cs"/>
              </a:rPr>
              <a:t> up to 14 </a:t>
            </a:r>
            <a:r>
              <a:rPr lang="en-GB" sz="2600" dirty="0" err="1" smtClean="0">
                <a:solidFill>
                  <a:srgbClr val="FCF933"/>
                </a:solidFill>
                <a:cs typeface="+mn-cs"/>
              </a:rPr>
              <a:t>TeV</a:t>
            </a:r>
            <a:endParaRPr lang="en-GB" sz="2600" dirty="0" smtClean="0">
              <a:solidFill>
                <a:srgbClr val="FCF933"/>
              </a:solidFill>
              <a:cs typeface="+mn-cs"/>
            </a:endParaRP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654" y="4648275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2965415" y="4648269"/>
            <a:ext cx="2343230" cy="169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cs typeface="+mn-cs"/>
              </a:rPr>
              <a:t>LHC ring:</a:t>
            </a:r>
          </a:p>
          <a:p>
            <a:pPr algn="ctr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cs typeface="+mn-cs"/>
              </a:rPr>
              <a:t>27 km </a:t>
            </a:r>
            <a:r>
              <a:rPr lang="en-GB" sz="1800" dirty="0" smtClean="0">
                <a:solidFill>
                  <a:srgbClr val="FFFFFF"/>
                </a:solidFill>
                <a:cs typeface="+mn-cs"/>
              </a:rPr>
              <a:t>circumference</a:t>
            </a:r>
          </a:p>
          <a:p>
            <a:pPr algn="ctr">
              <a:lnSpc>
                <a:spcPct val="90000"/>
              </a:lnSpc>
            </a:pPr>
            <a:endParaRPr lang="en-GB" sz="2000" dirty="0" smtClean="0">
              <a:solidFill>
                <a:srgbClr val="FFFFFF"/>
              </a:solidFill>
              <a:cs typeface="+mn-cs"/>
            </a:endParaRP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cs typeface="+mn-cs"/>
              </a:rPr>
              <a:t>TOTEM </a:t>
            </a:r>
          </a:p>
          <a:p>
            <a:pPr>
              <a:lnSpc>
                <a:spcPct val="90000"/>
              </a:lnSpc>
            </a:pPr>
            <a:r>
              <a:rPr lang="en-GB" sz="2000" b="1" dirty="0" err="1" smtClean="0">
                <a:solidFill>
                  <a:srgbClr val="FFFF00"/>
                </a:solidFill>
                <a:cs typeface="+mn-cs"/>
              </a:rPr>
              <a:t>LHCf</a:t>
            </a:r>
            <a:endParaRPr lang="en-GB" sz="2000" b="1" dirty="0" smtClean="0">
              <a:solidFill>
                <a:srgbClr val="FFFF00"/>
              </a:solidFill>
              <a:cs typeface="+mn-cs"/>
            </a:endParaRP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cs typeface="+mn-cs"/>
              </a:rPr>
              <a:t>MOEDAL</a:t>
            </a:r>
            <a:endParaRPr lang="en-GB" sz="2000" b="1" dirty="0">
              <a:solidFill>
                <a:srgbClr val="FFFF00"/>
              </a:solidFill>
              <a:cs typeface="+mn-cs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29" y="1701800"/>
            <a:ext cx="3241675" cy="1727200"/>
            <a:chOff x="336" y="1072"/>
            <a:chExt cx="2042" cy="1088"/>
          </a:xfrm>
        </p:grpSpPr>
        <p:sp>
          <p:nvSpPr>
            <p:cNvPr id="2256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6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6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2565" name="Picture 73" descr="bul-pho-2007-07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cs typeface="+mn-cs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2255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5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5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2560" name="Picture 79" descr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5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1" y="1720861"/>
            <a:ext cx="2317750" cy="1978025"/>
            <a:chOff x="4224" y="1084"/>
            <a:chExt cx="1460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255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5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5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22556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5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5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000000"/>
                  </a:solidFill>
                  <a:latin typeface="Century Gothic" pitchFamily="-112" charset="0"/>
                  <a:cs typeface="+mn-cs"/>
                </a:rPr>
                <a:t>LHCb</a:t>
              </a:r>
              <a:endParaRPr lang="de-CH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41" y="4724477"/>
            <a:ext cx="3200403" cy="1728789"/>
            <a:chOff x="3600" y="2976"/>
            <a:chExt cx="2016" cy="1089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2254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4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4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22549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44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45" name="Text Box 96"/>
            <p:cNvSpPr txBox="1">
              <a:spLocks noChangeArrowheads="1"/>
            </p:cNvSpPr>
            <p:nvPr/>
          </p:nvSpPr>
          <p:spPr bwMode="auto">
            <a:xfrm>
              <a:off x="5082" y="3832"/>
              <a:ext cx="5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800" dirty="0">
                  <a:solidFill>
                    <a:srgbClr val="003366"/>
                  </a:solidFill>
                  <a:latin typeface="Century Gothic" pitchFamily="-112" charset="0"/>
                  <a:cs typeface="+mn-cs"/>
                </a:rPr>
                <a:t>ATLAS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27320" y="3436203"/>
            <a:ext cx="2688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dirty="0" smtClean="0">
                <a:solidFill>
                  <a:srgbClr val="003366">
                    <a:lumMod val="20000"/>
                    <a:lumOff val="80000"/>
                  </a:srgb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General purpose detectors</a:t>
            </a:r>
            <a:endParaRPr lang="en-GB" dirty="0">
              <a:solidFill>
                <a:srgbClr val="003366">
                  <a:lumMod val="20000"/>
                  <a:lumOff val="80000"/>
                </a:srgbClr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1828800" y="914400"/>
            <a:ext cx="6879080" cy="1789113"/>
            <a:chOff x="1828800" y="914400"/>
            <a:chExt cx="6879080" cy="1789113"/>
          </a:xfrm>
        </p:grpSpPr>
        <p:grpSp>
          <p:nvGrpSpPr>
            <p:cNvPr id="5" name="Group 51"/>
            <p:cNvGrpSpPr/>
            <p:nvPr/>
          </p:nvGrpSpPr>
          <p:grpSpPr>
            <a:xfrm>
              <a:off x="1828800" y="914400"/>
              <a:ext cx="2743200" cy="1789113"/>
              <a:chOff x="2438400" y="4387850"/>
              <a:chExt cx="2244725" cy="1408113"/>
            </a:xfrm>
            <a:effectLst/>
          </p:grpSpPr>
          <p:pic>
            <p:nvPicPr>
              <p:cNvPr id="42" name="Picture 86" descr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38400" y="4419600"/>
                <a:ext cx="2165350" cy="1376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37" name="Rectangle 87"/>
              <p:cNvSpPr>
                <a:spLocks noChangeArrowheads="1"/>
              </p:cNvSpPr>
              <p:nvPr/>
            </p:nvSpPr>
            <p:spPr bwMode="auto">
              <a:xfrm>
                <a:off x="3962400" y="4419600"/>
                <a:ext cx="609600" cy="304800"/>
              </a:xfrm>
              <a:prstGeom prst="rect">
                <a:avLst/>
              </a:prstGeom>
              <a:gradFill rotWithShape="0">
                <a:gsLst>
                  <a:gs pos="0">
                    <a:srgbClr val="C89A09"/>
                  </a:gs>
                  <a:gs pos="100000">
                    <a:srgbClr val="D3D90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" name="Text Box 88"/>
              <p:cNvSpPr txBox="1">
                <a:spLocks noChangeArrowheads="1"/>
              </p:cNvSpPr>
              <p:nvPr/>
            </p:nvSpPr>
            <p:spPr bwMode="auto">
              <a:xfrm>
                <a:off x="3962400" y="4387850"/>
                <a:ext cx="720725" cy="266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de-CH" sz="1600" dirty="0" err="1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Helvetica"/>
                    <a:ea typeface="ＭＳ Ｐゴシック" pitchFamily="-111" charset="-128"/>
                    <a:cs typeface="ＭＳ Ｐゴシック" pitchFamily="-111" charset="-128"/>
                  </a:rPr>
                  <a:t>LHCb</a:t>
                </a:r>
                <a:endParaRPr lang="de-CH" sz="20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334000" y="1302603"/>
              <a:ext cx="33738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Specialised detector to study </a:t>
              </a:r>
              <a:r>
                <a:rPr lang="en-GB" dirty="0" err="1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b</a:t>
              </a:r>
              <a:r>
                <a:rPr lang="en-GB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-quarks </a:t>
              </a:r>
              <a:r>
                <a:rPr lang="en-US" dirty="0" err="1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  <a:sym typeface="Wingdings"/>
                </a:rPr>
                <a:t></a:t>
              </a:r>
              <a:r>
                <a:rPr lang="en-US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  <a:sym typeface="Wingdings"/>
                </a:rPr>
                <a:t> CPV</a:t>
              </a:r>
              <a:endParaRPr lang="en-GB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23"/>
          <p:cNvGrpSpPr/>
          <p:nvPr/>
        </p:nvGrpSpPr>
        <p:grpSpPr>
          <a:xfrm>
            <a:off x="1905000" y="4876800"/>
            <a:ext cx="6955280" cy="1828800"/>
            <a:chOff x="1905000" y="4876800"/>
            <a:chExt cx="6955280" cy="1828800"/>
          </a:xfrm>
        </p:grpSpPr>
        <p:grpSp>
          <p:nvGrpSpPr>
            <p:cNvPr id="7" name="Group 54"/>
            <p:cNvGrpSpPr/>
            <p:nvPr/>
          </p:nvGrpSpPr>
          <p:grpSpPr>
            <a:xfrm>
              <a:off x="1905000" y="4876800"/>
              <a:ext cx="2514600" cy="1828800"/>
              <a:chOff x="7035800" y="4114799"/>
              <a:chExt cx="1955800" cy="1449388"/>
            </a:xfrm>
          </p:grpSpPr>
          <p:pic>
            <p:nvPicPr>
              <p:cNvPr id="33" name="Picture 79" descr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035800" y="4114799"/>
                <a:ext cx="1955800" cy="1449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34" name="Text Box 80"/>
              <p:cNvSpPr txBox="1">
                <a:spLocks noChangeArrowheads="1"/>
              </p:cNvSpPr>
              <p:nvPr/>
            </p:nvSpPr>
            <p:spPr bwMode="auto">
              <a:xfrm>
                <a:off x="8077200" y="4157662"/>
                <a:ext cx="777875" cy="268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6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Helvetica"/>
                    <a:ea typeface="ＭＳ Ｐゴシック" charset="-128"/>
                    <a:cs typeface="+mn-cs"/>
                  </a:rPr>
                  <a:t>ALICE</a:t>
                </a:r>
                <a:endParaRPr lang="de-CH" sz="20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181600" y="5341203"/>
              <a:ext cx="36786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Specialised detector to study heavy ion collisions</a:t>
              </a:r>
              <a:endParaRPr lang="en-GB" dirty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4"/>
          <p:cNvGrpSpPr/>
          <p:nvPr/>
        </p:nvGrpSpPr>
        <p:grpSpPr>
          <a:xfrm>
            <a:off x="1905000" y="4876800"/>
            <a:ext cx="2514600" cy="1828800"/>
            <a:chOff x="7035800" y="4114799"/>
            <a:chExt cx="1955800" cy="1449388"/>
          </a:xfrm>
        </p:grpSpPr>
        <p:pic>
          <p:nvPicPr>
            <p:cNvPr id="33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35800" y="4114799"/>
              <a:ext cx="1955800" cy="144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8077200" y="4157662"/>
              <a:ext cx="777875" cy="2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1828800" y="914400"/>
            <a:ext cx="2743200" cy="1789113"/>
            <a:chOff x="2438400" y="4387850"/>
            <a:chExt cx="2244725" cy="1408113"/>
          </a:xfrm>
          <a:effectLst/>
        </p:grpSpPr>
        <p:pic>
          <p:nvPicPr>
            <p:cNvPr id="42" name="Picture 86" descr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4419600"/>
              <a:ext cx="2165350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3962400" y="4419600"/>
              <a:ext cx="609600" cy="304800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Text Box 88"/>
            <p:cNvSpPr txBox="1">
              <a:spLocks noChangeArrowheads="1"/>
            </p:cNvSpPr>
            <p:nvPr/>
          </p:nvSpPr>
          <p:spPr bwMode="auto">
            <a:xfrm>
              <a:off x="3962400" y="4387850"/>
              <a:ext cx="720725" cy="266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2400" y="12954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CCFF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25"/>
          <p:cNvGrpSpPr/>
          <p:nvPr/>
        </p:nvGrpSpPr>
        <p:grpSpPr>
          <a:xfrm>
            <a:off x="5867400" y="1371600"/>
            <a:ext cx="3276600" cy="4953000"/>
            <a:chOff x="5867400" y="1371600"/>
            <a:chExt cx="3276600" cy="4953000"/>
          </a:xfrm>
        </p:grpSpPr>
        <p:sp>
          <p:nvSpPr>
            <p:cNvPr id="40" name="TextBox 39"/>
            <p:cNvSpPr txBox="1"/>
            <p:nvPr/>
          </p:nvSpPr>
          <p:spPr>
            <a:xfrm>
              <a:off x="5867400" y="1371600"/>
              <a:ext cx="3276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sz="2000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Key feature: reconstruct secondary vertex</a:t>
              </a:r>
              <a:endParaRPr lang="en-GB" sz="2000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41" name="Picture 40" descr="B_events_LHCb.jpg"/>
            <p:cNvPicPr>
              <a:picLocks noChangeAspect="1"/>
            </p:cNvPicPr>
            <p:nvPr/>
          </p:nvPicPr>
          <p:blipFill>
            <a:blip r:embed="rId8" cstate="print">
              <a:lum bright="-11000" contrast="38000"/>
            </a:blip>
            <a:stretch>
              <a:fillRect/>
            </a:stretch>
          </p:blipFill>
          <p:spPr>
            <a:xfrm>
              <a:off x="6203175" y="2209801"/>
              <a:ext cx="2788425" cy="2209799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43" name="Picture 42" descr="Screen shot 2011-01-25 at 22.04.23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24600" y="4528754"/>
              <a:ext cx="2654300" cy="1795846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6400800" y="4648200"/>
              <a:ext cx="8194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ATLAS</a:t>
              </a:r>
              <a:endParaRPr lang="en-GB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53400" y="2286000"/>
              <a:ext cx="7092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80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LHCb</a:t>
              </a:r>
              <a:endParaRPr lang="en-GB" sz="16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1295400" y="1524000"/>
            <a:ext cx="3779520" cy="1676400"/>
            <a:chOff x="1295400" y="1524000"/>
            <a:chExt cx="3779520" cy="1676400"/>
          </a:xfrm>
        </p:grpSpPr>
        <p:sp>
          <p:nvSpPr>
            <p:cNvPr id="47" name="Curved Right Arrow 46"/>
            <p:cNvSpPr/>
            <p:nvPr/>
          </p:nvSpPr>
          <p:spPr bwMode="auto">
            <a:xfrm flipV="1">
              <a:off x="1295400" y="1524000"/>
              <a:ext cx="731520" cy="1676400"/>
            </a:xfrm>
            <a:prstGeom prst="curvedRigh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CCFFC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48" name="Curved Left Arrow 47"/>
            <p:cNvSpPr/>
            <p:nvPr/>
          </p:nvSpPr>
          <p:spPr bwMode="auto">
            <a:xfrm flipV="1">
              <a:off x="4343400" y="1600200"/>
              <a:ext cx="731520" cy="1524000"/>
            </a:xfrm>
            <a:prstGeom prst="curvedLeftArrow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4"/>
          <p:cNvGrpSpPr/>
          <p:nvPr/>
        </p:nvGrpSpPr>
        <p:grpSpPr>
          <a:xfrm>
            <a:off x="1905000" y="4876800"/>
            <a:ext cx="2514600" cy="1828800"/>
            <a:chOff x="7035800" y="4114799"/>
            <a:chExt cx="1955800" cy="1449388"/>
          </a:xfrm>
        </p:grpSpPr>
        <p:pic>
          <p:nvPicPr>
            <p:cNvPr id="33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35800" y="4114799"/>
              <a:ext cx="1955800" cy="144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8077200" y="4157662"/>
              <a:ext cx="777875" cy="2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1828800" y="914400"/>
            <a:ext cx="2743200" cy="1789113"/>
            <a:chOff x="2438400" y="4387850"/>
            <a:chExt cx="2244725" cy="1408113"/>
          </a:xfrm>
          <a:effectLst/>
        </p:grpSpPr>
        <p:pic>
          <p:nvPicPr>
            <p:cNvPr id="42" name="Picture 86" descr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4419600"/>
              <a:ext cx="2165350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3962400" y="4419600"/>
              <a:ext cx="609600" cy="304800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Text Box 88"/>
            <p:cNvSpPr txBox="1">
              <a:spLocks noChangeArrowheads="1"/>
            </p:cNvSpPr>
            <p:nvPr/>
          </p:nvSpPr>
          <p:spPr bwMode="auto">
            <a:xfrm>
              <a:off x="3962400" y="4387850"/>
              <a:ext cx="720725" cy="266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6" name="Curved Right Arrow 35"/>
          <p:cNvSpPr/>
          <p:nvPr/>
        </p:nvSpPr>
        <p:spPr bwMode="auto">
          <a:xfrm flipV="1">
            <a:off x="1295400" y="1524000"/>
            <a:ext cx="731520" cy="1676400"/>
          </a:xfrm>
          <a:prstGeom prst="curvedRightArrow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rgbClr val="CCFFCC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9" name="Curved Left Arrow 38"/>
          <p:cNvSpPr/>
          <p:nvPr/>
        </p:nvSpPr>
        <p:spPr bwMode="auto">
          <a:xfrm flipV="1">
            <a:off x="4343400" y="1600200"/>
            <a:ext cx="731520" cy="1524000"/>
          </a:xfrm>
          <a:prstGeom prst="curvedLeftArrow">
            <a:avLst/>
          </a:prstGeom>
          <a:gradFill flip="none" rotWithShape="1">
            <a:gsLst>
              <a:gs pos="0">
                <a:srgbClr val="CCFFCC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39"/>
          <p:cNvGrpSpPr/>
          <p:nvPr/>
        </p:nvGrpSpPr>
        <p:grpSpPr>
          <a:xfrm>
            <a:off x="1402080" y="4572000"/>
            <a:ext cx="3520440" cy="1524000"/>
            <a:chOff x="1402080" y="4572000"/>
            <a:chExt cx="3520440" cy="1524000"/>
          </a:xfrm>
        </p:grpSpPr>
        <p:sp>
          <p:nvSpPr>
            <p:cNvPr id="25" name="Curved Right Arrow 24"/>
            <p:cNvSpPr/>
            <p:nvPr/>
          </p:nvSpPr>
          <p:spPr bwMode="auto">
            <a:xfrm>
              <a:off x="1402080" y="4572000"/>
              <a:ext cx="731520" cy="1524000"/>
            </a:xfrm>
            <a:prstGeom prst="curvedRigh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99000">
                  <a:srgbClr val="FFC29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6" name="Curved Left Arrow 25"/>
            <p:cNvSpPr/>
            <p:nvPr/>
          </p:nvSpPr>
          <p:spPr bwMode="auto">
            <a:xfrm>
              <a:off x="4191000" y="4575048"/>
              <a:ext cx="731520" cy="1520952"/>
            </a:xfrm>
            <a:prstGeom prst="curvedLef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99000">
                  <a:srgbClr val="FFC29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0" y="50803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FFC29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7" name="Group 40"/>
          <p:cNvGrpSpPr/>
          <p:nvPr/>
        </p:nvGrpSpPr>
        <p:grpSpPr>
          <a:xfrm>
            <a:off x="6019800" y="1524000"/>
            <a:ext cx="3124200" cy="5103422"/>
            <a:chOff x="6019800" y="1524000"/>
            <a:chExt cx="3124200" cy="5103422"/>
          </a:xfrm>
        </p:grpSpPr>
        <p:pic>
          <p:nvPicPr>
            <p:cNvPr id="30" name="Picture 29" descr="Screen shot 2010-11-20 at 19.23.07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7558" y="2590800"/>
              <a:ext cx="2691063" cy="1981200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1" name="Picture 11" descr="ev4796_RPhismall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724400"/>
              <a:ext cx="2693251" cy="1903022"/>
            </a:xfrm>
            <a:prstGeom prst="rect">
              <a:avLst/>
            </a:prstGeom>
            <a:noFill/>
            <a:effectLst>
              <a:outerShdw blurRad="50800" dist="38100" dir="2700000">
                <a:srgbClr val="000000"/>
              </a:outerShdw>
            </a:effectLst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8213923" y="4766846"/>
              <a:ext cx="777677" cy="338554"/>
            </a:xfrm>
            <a:prstGeom prst="rect">
              <a:avLst/>
            </a:prstGeom>
            <a:solidFill>
              <a:srgbClr val="7AA5BF">
                <a:alpha val="57000"/>
              </a:srgbClr>
            </a:solidFill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00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ALICE </a:t>
              </a:r>
              <a:endParaRPr lang="en-GB" sz="1600" dirty="0">
                <a:solidFill>
                  <a:srgbClr val="0033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77200" y="4114800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FF66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CMS </a:t>
              </a:r>
              <a:endParaRPr lang="en-GB" sz="1600" dirty="0">
                <a:solidFill>
                  <a:srgbClr val="FF66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19800" y="1524000"/>
              <a:ext cx="3124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sz="2000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Key feature: reconstruct </a:t>
              </a:r>
            </a:p>
            <a:p>
              <a:pPr algn="ctr" eaLnBrk="1" hangingPunct="1"/>
              <a:r>
                <a:rPr lang="en-GB" sz="2000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&gt; 20’000 charged tracks in one event</a:t>
              </a:r>
              <a:endParaRPr lang="en-GB" sz="2000" dirty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52400" y="12954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CCFF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E55739-0754-5442-B865-1F61310F1E3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6388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609600" y="457200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CF933"/>
                </a:solidFill>
                <a:ea typeface="+mj-ea"/>
                <a:cs typeface="+mj-cs"/>
              </a:rPr>
              <a:t>The Mission of CERN</a:t>
            </a:r>
            <a:endParaRPr lang="en-GB"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Push back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Develop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>
                <a:solidFill>
                  <a:srgbClr val="FFFFFF"/>
                </a:solidFill>
                <a:ea typeface="+mn-ea"/>
                <a:cs typeface="+mn-cs"/>
              </a:rPr>
              <a:t>	Medicine - diagnosis and therapy</a:t>
            </a:r>
            <a:endParaRPr lang="en-GB" sz="240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Train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r>
              <a:rPr lang="en-GB" sz="2400">
                <a:solidFill>
                  <a:srgbClr val="FCF933"/>
                </a:solidFill>
                <a:ea typeface="+mn-ea"/>
                <a:cs typeface="+mn-cs"/>
              </a:rPr>
              <a:t>Unite</a:t>
            </a:r>
            <a:r>
              <a:rPr lang="en-GB" sz="2400">
                <a:solidFill>
                  <a:srgbClr val="FFFFFF"/>
                </a:solidFill>
                <a:ea typeface="+mn-ea"/>
                <a:cs typeface="+mn-cs"/>
              </a:rPr>
              <a:t> people from different countries and cultures</a:t>
            </a:r>
            <a:endParaRPr lang="en-GB" sz="200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6399" name="Picture 13" descr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14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 cstate="print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914400" y="3657600"/>
            <a:ext cx="6019800" cy="1570303"/>
          </a:xfrm>
          <a:prstGeom prst="rect">
            <a:avLst/>
          </a:prstGeom>
          <a:solidFill>
            <a:srgbClr val="687B70"/>
          </a:solidFill>
          <a:ln w="28575">
            <a:noFill/>
            <a:miter lim="800000"/>
            <a:headEnd/>
            <a:tailEnd/>
          </a:ln>
          <a:effectLst>
            <a:outerShdw blurRad="38100" dist="38100" dir="2700000">
              <a:srgbClr val="000000"/>
            </a:outerShdw>
          </a:effectLst>
        </p:spPr>
        <p:txBody>
          <a:bodyPr wrap="square" lIns="92075" tIns="46038" rIns="92075" bIns="46038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Versatility of LHC &amp;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complementarities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of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experiments make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the whole of LHC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a more powerful instrument than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the sum of its parts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705600" cy="533400"/>
          </a:xfrm>
          <a:effectLst>
            <a:outerShdw dist="12700" dir="8100000" algn="ctr" rotWithShape="0">
              <a:schemeClr val="bg2">
                <a:alpha val="75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Arial" charset="0"/>
              </a:rPr>
              <a:t>Basic processes at LHC</a:t>
            </a:r>
          </a:p>
        </p:txBody>
      </p:sp>
      <p:pic>
        <p:nvPicPr>
          <p:cNvPr id="497667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14900" y="2514600"/>
            <a:ext cx="3390900" cy="2209800"/>
            <a:chOff x="3120" y="1344"/>
            <a:chExt cx="2136" cy="1392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5857" name="Line 9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58" name="Line 10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59" name="Line 11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60" name="Line 12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497678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97679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q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497681" name="Oval 17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97682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9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q’</a:t>
                  </a:r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97685" name="Oval 21"/>
              <p:cNvSpPr>
                <a:spLocks noChangeArrowheads="1"/>
              </p:cNvSpPr>
              <p:nvPr/>
            </p:nvSpPr>
            <p:spPr bwMode="auto">
              <a:xfrm>
                <a:off x="3600" y="1728"/>
                <a:ext cx="480" cy="528"/>
              </a:xfrm>
              <a:prstGeom prst="ellipse">
                <a:avLst/>
              </a:prstGeom>
              <a:noFill/>
              <a:ln w="9525">
                <a:solidFill>
                  <a:srgbClr val="C70C2C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800" y="1392"/>
              <a:ext cx="456" cy="432"/>
              <a:chOff x="3672" y="3600"/>
              <a:chExt cx="456" cy="432"/>
            </a:xfrm>
          </p:grpSpPr>
          <p:sp>
            <p:nvSpPr>
              <p:cNvPr id="497687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97688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Jet</a:t>
                </a:r>
                <a:endParaRPr lang="en-US" sz="20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4752" y="2304"/>
              <a:ext cx="456" cy="432"/>
              <a:chOff x="3672" y="3600"/>
              <a:chExt cx="456" cy="432"/>
            </a:xfrm>
          </p:grpSpPr>
          <p:sp>
            <p:nvSpPr>
              <p:cNvPr id="497690" name="Oval 26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97691" name="Rectangle 27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Jet</a:t>
                </a:r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35845" name="Slide Number Placeholder 2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88EB9B-CAA9-43C5-B223-DA950BFA73BB}" type="slidenum">
              <a:rPr lang="en-US"/>
              <a:pPr/>
              <a:t>31</a:t>
            </a:fld>
            <a:endParaRPr lang="en-US"/>
          </a:p>
        </p:txBody>
      </p:sp>
      <p:pic>
        <p:nvPicPr>
          <p:cNvPr id="32" name="Picture 5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7" name="Picture 7" descr="Snapshot 2010-05-08 12-47-09.tif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14600"/>
            <a:ext cx="358140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C1E61B-3FB2-4426-841C-223B889C701A}" type="slidenum">
              <a:rPr lang="en-US"/>
              <a:pPr/>
              <a:t>32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Basic processes at LHC</a:t>
            </a: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pic>
        <p:nvPicPr>
          <p:cNvPr id="177155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53005" y="2514600"/>
            <a:ext cx="3414713" cy="2209800"/>
            <a:chOff x="3120" y="1344"/>
            <a:chExt cx="2151" cy="139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7904" name="Line 6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5" name="Line 7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6" name="Line 8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7" name="Line 9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177163" name="Oval 11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7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177166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7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3600" y="1728"/>
                <a:ext cx="482" cy="528"/>
                <a:chOff x="4656" y="672"/>
                <a:chExt cx="482" cy="528"/>
              </a:xfrm>
            </p:grpSpPr>
            <p:pic>
              <p:nvPicPr>
                <p:cNvPr id="37911" name="Picture 1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56" y="672"/>
                  <a:ext cx="482" cy="5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7170" name="Oval 18"/>
                <p:cNvSpPr>
                  <a:spLocks noChangeArrowheads="1"/>
                </p:cNvSpPr>
                <p:nvPr/>
              </p:nvSpPr>
              <p:spPr bwMode="auto">
                <a:xfrm>
                  <a:off x="4656" y="672"/>
                  <a:ext cx="480" cy="528"/>
                </a:xfrm>
                <a:prstGeom prst="ellipse">
                  <a:avLst/>
                </a:prstGeom>
                <a:noFill/>
                <a:ln w="9525">
                  <a:solidFill>
                    <a:srgbClr val="C70C2C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4800" y="1392"/>
              <a:ext cx="471" cy="432"/>
              <a:chOff x="3672" y="3600"/>
              <a:chExt cx="471" cy="432"/>
            </a:xfrm>
          </p:grpSpPr>
          <p:sp>
            <p:nvSpPr>
              <p:cNvPr id="177172" name="Oval 20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7173" name="Rectangle 21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W/Z</a:t>
                </a:r>
                <a:endParaRPr lang="en-US" sz="20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4752" y="2304"/>
              <a:ext cx="471" cy="432"/>
              <a:chOff x="3672" y="3600"/>
              <a:chExt cx="471" cy="432"/>
            </a:xfrm>
          </p:grpSpPr>
          <p:sp>
            <p:nvSpPr>
              <p:cNvPr id="177175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7176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W/Z</a:t>
                </a:r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pic>
        <p:nvPicPr>
          <p:cNvPr id="177177" name="Picture 25" descr="pdf2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438400"/>
            <a:ext cx="2667000" cy="2274888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8" name="Picture 5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6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400806"/>
            <a:ext cx="228600" cy="365125"/>
          </a:xfrm>
        </p:spPr>
        <p:txBody>
          <a:bodyPr/>
          <a:lstStyle/>
          <a:p>
            <a:pPr algn="ctr">
              <a:defRPr/>
            </a:pPr>
            <a:fld id="{8D72BB25-DCA1-47C6-98CD-993C486564CE}" type="slidenum">
              <a:rPr lang="fr-CH">
                <a:solidFill>
                  <a:prstClr val="white">
                    <a:shade val="50000"/>
                  </a:prstClr>
                </a:solidFill>
              </a:rPr>
              <a:pPr algn="ctr">
                <a:defRPr/>
              </a:pPr>
              <a:t>33</a:t>
            </a:fld>
            <a:r>
              <a:rPr lang="fr-CH" dirty="0">
                <a:solidFill>
                  <a:prstClr val="white">
                    <a:shade val="50000"/>
                  </a:prstClr>
                </a:solidFill>
              </a:rPr>
              <a:t> </a:t>
            </a:r>
            <a:endParaRPr lang="fr-FR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69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Cross sections at the LHC</a:t>
            </a:r>
          </a:p>
        </p:txBody>
      </p:sp>
      <p:pic>
        <p:nvPicPr>
          <p:cNvPr id="63492" name="Picture 3" descr="pic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3"/>
            <a:ext cx="5562600" cy="5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AutoShape 4"/>
          <p:cNvSpPr>
            <a:spLocks/>
          </p:cNvSpPr>
          <p:nvPr/>
        </p:nvSpPr>
        <p:spPr bwMode="auto">
          <a:xfrm>
            <a:off x="6019800" y="1447800"/>
            <a:ext cx="304800" cy="19812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solidFill>
                <a:prstClr val="white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3494" name="AutoShape 5"/>
          <p:cNvSpPr>
            <a:spLocks/>
          </p:cNvSpPr>
          <p:nvPr/>
        </p:nvSpPr>
        <p:spPr bwMode="auto">
          <a:xfrm>
            <a:off x="6019800" y="3657600"/>
            <a:ext cx="304800" cy="2209800"/>
          </a:xfrm>
          <a:prstGeom prst="rightBrace">
            <a:avLst>
              <a:gd name="adj1" fmla="val 55785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solidFill>
                <a:prstClr val="white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6400800" y="1905003"/>
            <a:ext cx="2743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prstClr val="white"/>
                </a:solidFill>
                <a:latin typeface="Times New Roman" pitchFamily="18" charset="0"/>
                <a:ea typeface="+mn-ea"/>
                <a:cs typeface="+mn-cs"/>
              </a:rPr>
              <a:t>“Well known”  processes. Don’t need to keep all of them</a:t>
            </a:r>
            <a:r>
              <a:rPr lang="en-US" sz="1800">
                <a:solidFill>
                  <a:prstClr val="white"/>
                </a:solidFill>
                <a:latin typeface="Times New Roman" pitchFamily="18" charset="0"/>
                <a:ea typeface="+mn-ea"/>
                <a:cs typeface="+mn-cs"/>
              </a:rPr>
              <a:t> …</a:t>
            </a:r>
          </a:p>
        </p:txBody>
      </p:sp>
      <p:sp>
        <p:nvSpPr>
          <p:cNvPr id="63496" name="Text Box 7"/>
          <p:cNvSpPr txBox="1">
            <a:spLocks noChangeArrowheads="1"/>
          </p:cNvSpPr>
          <p:nvPr/>
        </p:nvSpPr>
        <p:spPr bwMode="auto">
          <a:xfrm>
            <a:off x="6324601" y="4343406"/>
            <a:ext cx="25878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     </a:t>
            </a:r>
            <a:r>
              <a:rPr lang="en-US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New Physics!!</a:t>
            </a:r>
          </a:p>
          <a:p>
            <a:r>
              <a:rPr lang="en-US">
                <a:solidFill>
                  <a:prstClr val="white"/>
                </a:solidFill>
                <a:latin typeface="Times New Roman" pitchFamily="18" charset="0"/>
                <a:ea typeface="+mn-ea"/>
                <a:cs typeface="+mn-cs"/>
              </a:rPr>
              <a:t>  We want to keep!!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8BE68B-374A-4FBD-A741-54FBCBA0FCAF}" type="slidenum">
              <a:rPr lang="en-US" smtClean="0">
                <a:solidFill>
                  <a:srgbClr val="898989"/>
                </a:solidFill>
              </a:rPr>
              <a:pPr/>
              <a:t>34</a:t>
            </a:fld>
            <a:endParaRPr lang="en-US" smtClean="0">
              <a:solidFill>
                <a:srgbClr val="898989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32003" y="177801"/>
            <a:ext cx="5668963" cy="568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defTabSz="457200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Comic Sans MS"/>
                <a:cs typeface="Comic Sans MS"/>
              </a:rPr>
              <a:t>Stored Energy in the LHC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6553200" y="6483356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9573E07-6E53-46F9-B9FE-9A3792081132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+mn-cs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+mn-cs"/>
            </a:endParaRPr>
          </a:p>
        </p:txBody>
      </p:sp>
      <p:pic>
        <p:nvPicPr>
          <p:cNvPr id="84997" name="Picture 8" descr="estored_oct08-aft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3" y="1057279"/>
            <a:ext cx="8275638" cy="538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539041" y="1676400"/>
            <a:ext cx="13303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08641" y="1057275"/>
            <a:ext cx="22955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9600" y="6613531"/>
            <a:ext cx="2133600" cy="244475"/>
          </a:xfrm>
          <a:noFill/>
        </p:spPr>
        <p:txBody>
          <a:bodyPr/>
          <a:lstStyle/>
          <a:p>
            <a:pPr algn="l"/>
            <a:fld id="{30FD2EC9-D295-4F1D-996B-587089FCB4FA}" type="slidenum">
              <a:rPr lang="en-US" sz="800" smtClean="0">
                <a:solidFill>
                  <a:srgbClr val="3366CC"/>
                </a:solidFill>
                <a:latin typeface="Arial" pitchFamily="34" charset="0"/>
              </a:rPr>
              <a:pPr algn="l"/>
              <a:t>35</a:t>
            </a:fld>
            <a:endParaRPr lang="en-US" sz="800" smtClean="0">
              <a:solidFill>
                <a:srgbClr val="3366CC"/>
              </a:solidFill>
              <a:latin typeface="Arial" pitchFamily="34" charset="0"/>
            </a:endParaRPr>
          </a:p>
        </p:txBody>
      </p:sp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2403"/>
            <a:ext cx="8229600" cy="71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Overall LHC efficiency in 2010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63566" y="1008063"/>
          <a:ext cx="5443537" cy="5257800"/>
        </p:xfrm>
        <a:graphic>
          <a:graphicData uri="http://schemas.openxmlformats.org/presentationml/2006/ole">
            <p:oleObj spid="_x0000_s330754" name="Chart" r:id="rId3" imgW="0" imgH="0" progId="MSGraph.Chart.8">
              <p:embed/>
            </p:oleObj>
          </a:graphicData>
        </a:graphic>
      </p:graphicFrame>
      <p:sp>
        <p:nvSpPr>
          <p:cNvPr id="1029" name="Rectangle 3"/>
          <p:cNvSpPr>
            <a:spLocks/>
          </p:cNvSpPr>
          <p:nvPr/>
        </p:nvSpPr>
        <p:spPr bwMode="auto">
          <a:xfrm>
            <a:off x="312736" y="6141019"/>
            <a:ext cx="956480" cy="2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1400" smtClean="0">
                <a:solidFill>
                  <a:srgbClr val="000000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W. Venturini</a:t>
            </a:r>
          </a:p>
        </p:txBody>
      </p:sp>
      <p:sp>
        <p:nvSpPr>
          <p:cNvPr id="29700" name="Rectangle 4"/>
          <p:cNvSpPr>
            <a:spLocks/>
          </p:cNvSpPr>
          <p:nvPr/>
        </p:nvSpPr>
        <p:spPr bwMode="auto">
          <a:xfrm>
            <a:off x="6192838" y="1147765"/>
            <a:ext cx="2874962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1" hangingPunct="1"/>
            <a:r>
              <a:rPr lang="en-US" sz="4400" smtClean="0">
                <a:solidFill>
                  <a:srgbClr val="000000"/>
                </a:solidFill>
                <a:latin typeface="Arial" pitchFamily="34" charset="0"/>
                <a:ea typeface="Gill Sans"/>
                <a:cs typeface="Gill Sans"/>
              </a:rPr>
              <a:t>65%</a:t>
            </a:r>
            <a:br>
              <a:rPr lang="en-US" sz="4400" smtClean="0">
                <a:solidFill>
                  <a:srgbClr val="000000"/>
                </a:solidFill>
                <a:latin typeface="Arial" pitchFamily="34" charset="0"/>
                <a:ea typeface="Gill Sans"/>
                <a:cs typeface="Gill Sans"/>
              </a:rPr>
            </a:br>
            <a:r>
              <a:rPr lang="en-US" sz="4400" smtClean="0">
                <a:solidFill>
                  <a:srgbClr val="000000"/>
                </a:solidFill>
                <a:latin typeface="Arial" pitchFamily="34" charset="0"/>
                <a:ea typeface="Gill Sans"/>
                <a:cs typeface="Gill Sans"/>
              </a:rPr>
              <a:t>availability!</a:t>
            </a: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 rot="-2700000">
            <a:off x="5311775" y="4337050"/>
            <a:ext cx="3781425" cy="9906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1" hangingPunct="1"/>
            <a:r>
              <a:rPr lang="en-US" smtClean="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Great achievement for the first year of operation!</a:t>
            </a:r>
          </a:p>
        </p:txBody>
      </p:sp>
      <p:sp>
        <p:nvSpPr>
          <p:cNvPr id="1032" name="AutoShape 6"/>
          <p:cNvSpPr>
            <a:spLocks/>
          </p:cNvSpPr>
          <p:nvPr/>
        </p:nvSpPr>
        <p:spPr bwMode="auto">
          <a:xfrm>
            <a:off x="1600200" y="1839913"/>
            <a:ext cx="3951288" cy="37973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1600"/>
              <a:gd name="T82" fmla="*/ 0 h 21600"/>
              <a:gd name="T83" fmla="*/ 21600 w 21600"/>
              <a:gd name="T84" fmla="*/ 21600 h 2160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1600" h="21600">
                <a:moveTo>
                  <a:pt x="10709" y="10405"/>
                </a:moveTo>
                <a:lnTo>
                  <a:pt x="6719" y="0"/>
                </a:lnTo>
                <a:lnTo>
                  <a:pt x="5355" y="631"/>
                </a:lnTo>
                <a:lnTo>
                  <a:pt x="4294" y="1419"/>
                </a:lnTo>
                <a:lnTo>
                  <a:pt x="3166" y="2466"/>
                </a:lnTo>
                <a:lnTo>
                  <a:pt x="2021" y="3941"/>
                </a:lnTo>
                <a:lnTo>
                  <a:pt x="960" y="5781"/>
                </a:lnTo>
                <a:lnTo>
                  <a:pt x="354" y="7515"/>
                </a:lnTo>
                <a:lnTo>
                  <a:pt x="0" y="9722"/>
                </a:lnTo>
                <a:lnTo>
                  <a:pt x="51" y="11351"/>
                </a:lnTo>
                <a:lnTo>
                  <a:pt x="404" y="13558"/>
                </a:lnTo>
                <a:lnTo>
                  <a:pt x="1212" y="15502"/>
                </a:lnTo>
                <a:lnTo>
                  <a:pt x="2273" y="17289"/>
                </a:lnTo>
                <a:lnTo>
                  <a:pt x="3132" y="18393"/>
                </a:lnTo>
                <a:lnTo>
                  <a:pt x="4597" y="19601"/>
                </a:lnTo>
                <a:lnTo>
                  <a:pt x="6011" y="20442"/>
                </a:lnTo>
                <a:lnTo>
                  <a:pt x="8487" y="21335"/>
                </a:lnTo>
                <a:lnTo>
                  <a:pt x="11368" y="21600"/>
                </a:lnTo>
                <a:lnTo>
                  <a:pt x="13589" y="21178"/>
                </a:lnTo>
                <a:lnTo>
                  <a:pt x="15609" y="20337"/>
                </a:lnTo>
                <a:lnTo>
                  <a:pt x="17024" y="19391"/>
                </a:lnTo>
                <a:lnTo>
                  <a:pt x="18388" y="18288"/>
                </a:lnTo>
                <a:lnTo>
                  <a:pt x="19852" y="16651"/>
                </a:lnTo>
                <a:lnTo>
                  <a:pt x="20948" y="14924"/>
                </a:lnTo>
                <a:lnTo>
                  <a:pt x="21600" y="13341"/>
                </a:lnTo>
                <a:lnTo>
                  <a:pt x="10709" y="10405"/>
                </a:lnTo>
                <a:close/>
                <a:moveTo>
                  <a:pt x="10709" y="10405"/>
                </a:moveTo>
              </a:path>
            </a:pathLst>
          </a:custGeom>
          <a:noFill/>
          <a:ln w="762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2743200"/>
            <a:ext cx="1436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charset="0"/>
                <a:ea typeface="ＭＳ Ｐゴシック"/>
              </a:rPr>
              <a:t>~50/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ＭＳ Ｐゴシック"/>
              </a:rPr>
              <a:t>pb</a:t>
            </a:r>
            <a:endParaRPr lang="en-US" dirty="0" smtClean="0">
              <a:solidFill>
                <a:srgbClr val="FF0000"/>
              </a:solidFill>
              <a:latin typeface="Arial" charset="0"/>
              <a:ea typeface="ＭＳ Ｐゴシック"/>
            </a:endParaRP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charset="0"/>
                <a:ea typeface="ＭＳ Ｐゴシック"/>
              </a:rPr>
              <a:t>delivered</a:t>
            </a:r>
            <a:endParaRPr lang="en-US" dirty="0">
              <a:solidFill>
                <a:srgbClr val="FF0000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23938" y="152400"/>
            <a:ext cx="81200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300" kern="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/>
                <a:ea typeface="ＭＳ Ｐゴシック" charset="-128"/>
                <a:cs typeface="Arial"/>
              </a:rPr>
              <a:t>Grid Computing and CERN</a:t>
            </a:r>
            <a:endParaRPr lang="en-GB" sz="4300" kern="0" dirty="0">
              <a:solidFill>
                <a:srgbClr val="FFFFFF"/>
              </a:solidFill>
              <a:effectLst>
                <a:outerShdw blurRad="50800" dist="38100" dir="2700000">
                  <a:srgbClr val="000000"/>
                </a:outerShdw>
              </a:effectLst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6" name="Content Placeholder 6" descr="GoogleMap 2010-10-26 4-50 PM.jpg"/>
          <p:cNvPicPr>
            <a:picLocks noGrp="1" noChangeAspect="1"/>
          </p:cNvPicPr>
          <p:nvPr>
            <p:ph idx="1"/>
          </p:nvPr>
        </p:nvPicPr>
        <p:blipFill>
          <a:blip r:embed="rId3"/>
          <a:srcRect l="-606" r="-606"/>
          <a:stretch>
            <a:fillRect/>
          </a:stretch>
        </p:blipFill>
        <p:spPr>
          <a:xfrm>
            <a:off x="0" y="914399"/>
            <a:ext cx="9144000" cy="5943601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781800" y="1524000"/>
            <a:ext cx="2286000" cy="990600"/>
          </a:xfrm>
          <a:prstGeom prst="rect">
            <a:avLst/>
          </a:prstGeom>
          <a:solidFill>
            <a:srgbClr val="FFC8CD"/>
          </a:solidFill>
          <a:ln>
            <a:solidFill>
              <a:srgbClr val="800000"/>
            </a:solidFill>
          </a:ln>
          <a:effectLst>
            <a:outerShdw blurRad="40000" dist="20000" dir="5400000" rotWithShape="0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SzPct val="100000"/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285 sites in 48 countries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~250k CPU cores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~100 PB disk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Large number of users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1M jobs/day</a:t>
            </a:r>
            <a:endParaRPr lang="en-GB" sz="1730" dirty="0">
              <a:solidFill>
                <a:srgbClr val="80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" y="2133600"/>
            <a:ext cx="4048125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Astronomy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 &amp; Astrophysics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Civil Protection</a:t>
            </a:r>
            <a:endParaRPr lang="en-GB" sz="1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Computational Chemistry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Comp. Fluid Dynamics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Computer Science/Tools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Condensed Matter Physics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Earth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Finance</a:t>
            </a:r>
            <a:endParaRPr lang="en-GB" sz="1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Fusion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High Energy 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Physics (WLCG)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Humanities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Life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Material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Social Sciences</a:t>
            </a:r>
          </a:p>
        </p:txBody>
      </p:sp>
      <p:pic>
        <p:nvPicPr>
          <p:cNvPr id="15" name="Picture 14" descr="Screen shot 2011-04-17 at 18.25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800" y="4289875"/>
            <a:ext cx="1066800" cy="674298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6934200" y="4927276"/>
            <a:ext cx="207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200" dirty="0" smtClean="0">
                <a:solidFill>
                  <a:srgbClr val="EFC95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EGEE-III INFSO-RI-222667</a:t>
            </a:r>
          </a:p>
        </p:txBody>
      </p:sp>
      <p:pic>
        <p:nvPicPr>
          <p:cNvPr id="11" name="Picture 10" descr="Screen shot 2011-04-18 at 14.17.4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5280475"/>
            <a:ext cx="812800" cy="582140"/>
          </a:xfrm>
          <a:prstGeom prst="rect">
            <a:avLst/>
          </a:prstGeom>
        </p:spPr>
      </p:pic>
      <p:pic>
        <p:nvPicPr>
          <p:cNvPr id="14" name="Picture 13" descr="Screen shot 2011-04-18 at 14.17.0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4800" y="3581400"/>
            <a:ext cx="901700" cy="47987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0" y="858202"/>
            <a:ext cx="9144000" cy="304800"/>
          </a:xfrm>
          <a:prstGeom prst="rect">
            <a:avLst/>
          </a:prstGeom>
          <a:solidFill>
            <a:srgbClr val="011B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W and Z production at 7 </a:t>
            </a:r>
            <a:r>
              <a:rPr lang="en-GB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TeV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1295400"/>
            <a:ext cx="3733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2514600" y="1524000"/>
            <a:ext cx="381000" cy="1676400"/>
            <a:chOff x="2654041" y="1802884"/>
            <a:chExt cx="381000" cy="1591916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2743200" y="3200400"/>
              <a:ext cx="194400" cy="19440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E639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93C8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2654041" y="1980823"/>
              <a:ext cx="381000" cy="1220151"/>
            </a:xfrm>
            <a:prstGeom prst="downArrow">
              <a:avLst>
                <a:gd name="adj1" fmla="val 36395"/>
                <a:gd name="adj2" fmla="val 77208"/>
              </a:avLst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  <a:alpha val="90000"/>
                  </a:schemeClr>
                </a:gs>
                <a:gs pos="100000">
                  <a:schemeClr val="accent4">
                    <a:lumMod val="65000"/>
                    <a:lumOff val="35000"/>
                  </a:scheme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" name="Oval 44"/>
            <p:cNvSpPr>
              <a:spLocks noChangeArrowheads="1"/>
            </p:cNvSpPr>
            <p:nvPr/>
          </p:nvSpPr>
          <p:spPr bwMode="auto">
            <a:xfrm>
              <a:off x="2756159" y="1802884"/>
              <a:ext cx="194400" cy="19440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pic>
        <p:nvPicPr>
          <p:cNvPr id="12298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914400"/>
            <a:ext cx="46942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7620000" y="2362200"/>
            <a:ext cx="990368" cy="496193"/>
          </a:xfrm>
          <a:prstGeom prst="line">
            <a:avLst/>
          </a:prstGeom>
          <a:noFill/>
          <a:ln w="19050">
            <a:solidFill>
              <a:srgbClr val="CF042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V="1">
            <a:off x="7620000" y="1828800"/>
            <a:ext cx="990368" cy="431388"/>
          </a:xfrm>
          <a:prstGeom prst="line">
            <a:avLst/>
          </a:prstGeom>
          <a:noFill/>
          <a:ln w="19050">
            <a:solidFill>
              <a:srgbClr val="CF042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Oval 26"/>
          <p:cNvSpPr>
            <a:spLocks noChangeArrowheads="1"/>
          </p:cNvSpPr>
          <p:nvPr/>
        </p:nvSpPr>
        <p:spPr bwMode="auto">
          <a:xfrm>
            <a:off x="8305800" y="2590800"/>
            <a:ext cx="425450" cy="414338"/>
          </a:xfrm>
          <a:prstGeom prst="ellipse">
            <a:avLst/>
          </a:prstGeom>
          <a:gradFill rotWithShape="0">
            <a:gsLst>
              <a:gs pos="0">
                <a:srgbClr val="CF0428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choolHouse Cursive B"/>
                <a:ea typeface="ＭＳ Ｐゴシック" charset="-128"/>
                <a:cs typeface="+mn-cs"/>
              </a:rPr>
              <a:t>l</a:t>
            </a:r>
            <a:r>
              <a:rPr 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-</a:t>
            </a:r>
            <a:endParaRPr lang="en-US" sz="2000" baseline="30000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7239000" y="2286000"/>
            <a:ext cx="184731" cy="2975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US" sz="2000" baseline="30000" dirty="0">
              <a:solidFill>
                <a:srgbClr val="800000"/>
              </a:solidFill>
              <a:effectLst>
                <a:outerShdw blurRad="50800" dist="38100" dir="2700000" algn="tl">
                  <a:srgbClr val="000000">
                    <a:alpha val="43000"/>
                  </a:srgbClr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Oval 26"/>
          <p:cNvSpPr>
            <a:spLocks noChangeArrowheads="1"/>
          </p:cNvSpPr>
          <p:nvPr/>
        </p:nvSpPr>
        <p:spPr bwMode="auto">
          <a:xfrm>
            <a:off x="8382000" y="1676400"/>
            <a:ext cx="425450" cy="414338"/>
          </a:xfrm>
          <a:prstGeom prst="ellipse">
            <a:avLst/>
          </a:prstGeom>
          <a:gradFill rotWithShape="0">
            <a:gsLst>
              <a:gs pos="0">
                <a:srgbClr val="CF0428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choolHouse Cursive B"/>
                <a:ea typeface="ＭＳ Ｐゴシック" charset="-128"/>
                <a:cs typeface="SchoolHouse Cursive B"/>
              </a:rPr>
              <a:t>l</a:t>
            </a:r>
            <a:r>
              <a:rPr 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+</a:t>
            </a:r>
            <a:endParaRPr lang="en-US" sz="2000" baseline="30000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781800" y="2590800"/>
            <a:ext cx="380999" cy="360363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E46D52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2057400"/>
            <a:ext cx="431800" cy="4683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C70C2C"/>
            </a:solidFill>
            <a:round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solidFill>
                  <a:srgbClr val="8000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charset="0"/>
                <a:ea typeface="ＭＳ Ｐゴシック" charset="-128"/>
                <a:cs typeface="+mn-cs"/>
              </a:rPr>
              <a:t>Z</a:t>
            </a:r>
            <a:endParaRPr lang="en-US" sz="2000" baseline="30000" dirty="0">
              <a:solidFill>
                <a:srgbClr val="800000"/>
              </a:solidFill>
              <a:effectLst>
                <a:outerShdw blurRad="50800" dist="38100" dir="2700000" algn="tl">
                  <a:srgbClr val="000000">
                    <a:alpha val="43000"/>
                  </a:srgbClr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6781800" y="2514600"/>
            <a:ext cx="347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i="1" dirty="0" smtClean="0">
                <a:solidFill>
                  <a:srgbClr val="E46D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−</a:t>
            </a:r>
            <a:endParaRPr lang="en-US" sz="2000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6781800" y="2590800"/>
            <a:ext cx="35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E46D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q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6781800" y="1752600"/>
            <a:ext cx="360363" cy="360364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E46D52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781800" y="1752600"/>
            <a:ext cx="35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E46D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q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3" name="Group 22"/>
          <p:cNvGrpSpPr/>
          <p:nvPr/>
        </p:nvGrpSpPr>
        <p:grpSpPr>
          <a:xfrm>
            <a:off x="4343400" y="3581400"/>
            <a:ext cx="4495800" cy="3276600"/>
            <a:chOff x="5715000" y="0"/>
            <a:chExt cx="4644013" cy="3581400"/>
          </a:xfrm>
        </p:grpSpPr>
        <p:pic>
          <p:nvPicPr>
            <p:cNvPr id="32" name="Picture 3" descr="zee-133877-28405693-full-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0"/>
              <a:ext cx="4644013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6853813" y="1219200"/>
              <a:ext cx="14271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dirty="0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</a:rPr>
                <a:t>Z </a:t>
              </a:r>
              <a:r>
                <a:rPr lang="en-US" dirty="0" err="1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</a:t>
              </a:r>
              <a:r>
                <a:rPr lang="en-US" dirty="0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e</a:t>
              </a:r>
              <a:r>
                <a:rPr lang="en-US" baseline="30000" dirty="0" err="1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+</a:t>
              </a:r>
              <a:r>
                <a:rPr lang="en-US" dirty="0" err="1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e</a:t>
              </a:r>
              <a:r>
                <a:rPr lang="en-US" baseline="30000" dirty="0" smtClean="0">
                  <a:solidFill>
                    <a:srgbClr val="FF0000"/>
                  </a:solidFill>
                  <a:latin typeface="Arial" charset="0"/>
                  <a:ea typeface="ＭＳ Ｐゴシック" charset="-128"/>
                  <a:cs typeface="+mn-cs"/>
                  <a:sym typeface="Wingdings"/>
                </a:rPr>
                <a:t>−</a:t>
              </a:r>
              <a:endParaRPr lang="en-GB" baseline="300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W and Z production at 7 </a:t>
            </a:r>
            <a:r>
              <a:rPr lang="en-GB" dirty="0" err="1" smtClean="0"/>
              <a:t>TeV</a:t>
            </a:r>
            <a:endParaRPr lang="en-GB" dirty="0" smtClean="0"/>
          </a:p>
        </p:txBody>
      </p:sp>
      <p:sp>
        <p:nvSpPr>
          <p:cNvPr id="491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E99012-2B13-DA43-89AC-4BA9B8061802}" type="slidenum">
              <a:rPr lang="en-US" smtClean="0"/>
              <a:pPr/>
              <a:t>38</a:t>
            </a:fld>
            <a:endParaRPr lang="en-US" smtClean="0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8"/>
            <a:ext cx="762000" cy="762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066800"/>
            <a:ext cx="2482091" cy="2279789"/>
          </a:xfrm>
          <a:prstGeom prst="rect">
            <a:avLst/>
          </a:prstGeom>
          <a:effectLst>
            <a:outerShdw blurRad="228600" dist="25400" dir="2700000">
              <a:srgbClr val="000000">
                <a:alpha val="43000"/>
              </a:srgbClr>
            </a:outerShdw>
          </a:effectLst>
        </p:spPr>
      </p:pic>
      <p:grpSp>
        <p:nvGrpSpPr>
          <p:cNvPr id="2" name="Group 30"/>
          <p:cNvGrpSpPr/>
          <p:nvPr/>
        </p:nvGrpSpPr>
        <p:grpSpPr>
          <a:xfrm>
            <a:off x="-76200" y="3581400"/>
            <a:ext cx="3108960" cy="2755900"/>
            <a:chOff x="-76200" y="3581400"/>
            <a:chExt cx="3108960" cy="2755900"/>
          </a:xfrm>
        </p:grpSpPr>
        <p:grpSp>
          <p:nvGrpSpPr>
            <p:cNvPr id="3" name="Group 21"/>
            <p:cNvGrpSpPr/>
            <p:nvPr/>
          </p:nvGrpSpPr>
          <p:grpSpPr>
            <a:xfrm>
              <a:off x="533400" y="3581400"/>
              <a:ext cx="2499360" cy="2755900"/>
              <a:chOff x="685800" y="3733800"/>
              <a:chExt cx="2346960" cy="2603500"/>
            </a:xfrm>
            <a:effectLst>
              <a:outerShdw blurRad="228600" dist="25400" dir="2700000">
                <a:srgbClr val="000000">
                  <a:alpha val="43000"/>
                </a:srgbClr>
              </a:outerShdw>
            </a:effectLst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85800" y="3733800"/>
                <a:ext cx="2341609" cy="260350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540000" y="6019800"/>
                <a:ext cx="492760" cy="304800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-76200" y="4495800"/>
              <a:ext cx="6688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4000" kern="0" dirty="0" smtClean="0">
                  <a:solidFill>
                    <a:srgbClr val="336699"/>
                  </a:solidFill>
                  <a:latin typeface="Helvetica"/>
                  <a:ea typeface="ＭＳ Ｐゴシック" charset="-128"/>
                  <a:cs typeface="+mn-cs"/>
                </a:rPr>
                <a:t>W</a:t>
              </a:r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0" y="1828800"/>
            <a:ext cx="4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kern="0" dirty="0" smtClean="0">
                <a:solidFill>
                  <a:srgbClr val="336699"/>
                </a:solidFill>
                <a:latin typeface="Helvetica"/>
                <a:ea typeface="ＭＳ Ｐゴシック" charset="-128"/>
                <a:cs typeface="+mn-cs"/>
              </a:rPr>
              <a:t>Z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" name="Group 29"/>
          <p:cNvGrpSpPr/>
          <p:nvPr/>
        </p:nvGrpSpPr>
        <p:grpSpPr>
          <a:xfrm>
            <a:off x="2819400" y="990600"/>
            <a:ext cx="3962400" cy="3632123"/>
            <a:chOff x="2819400" y="990600"/>
            <a:chExt cx="3962400" cy="363212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00400" y="990600"/>
              <a:ext cx="3581400" cy="3632123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8" name="Right Arrow 27"/>
            <p:cNvSpPr/>
            <p:nvPr/>
          </p:nvSpPr>
          <p:spPr bwMode="auto">
            <a:xfrm>
              <a:off x="2819400" y="1828800"/>
              <a:ext cx="533400" cy="304800"/>
            </a:xfrm>
            <a:prstGeom prst="rightArrow">
              <a:avLst/>
            </a:prstGeom>
            <a:solidFill>
              <a:schemeClr val="tx2">
                <a:lumMod val="20000"/>
                <a:lumOff val="80000"/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31"/>
          <p:cNvGrpSpPr/>
          <p:nvPr/>
        </p:nvGrpSpPr>
        <p:grpSpPr>
          <a:xfrm>
            <a:off x="3429000" y="3200400"/>
            <a:ext cx="5638800" cy="3498850"/>
            <a:chOff x="3429000" y="3200400"/>
            <a:chExt cx="5638800" cy="349885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17812" y="3200400"/>
              <a:ext cx="3449988" cy="34988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9" name="Right Arrow 28"/>
            <p:cNvSpPr/>
            <p:nvPr/>
          </p:nvSpPr>
          <p:spPr bwMode="auto">
            <a:xfrm>
              <a:off x="3429000" y="5638800"/>
              <a:ext cx="1752600" cy="457200"/>
            </a:xfrm>
            <a:prstGeom prst="rightArrow">
              <a:avLst/>
            </a:prstGeom>
            <a:solidFill>
              <a:schemeClr val="tx2">
                <a:lumMod val="20000"/>
                <a:lumOff val="80000"/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56138" y="-228600"/>
            <a:ext cx="8208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b="1" kern="0" dirty="0">
                <a:solidFill>
                  <a:srgbClr val="184B8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Lepton charge asymmetry in inclusive W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70339" y="609602"/>
            <a:ext cx="886264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smtClean="0">
                <a:solidFill>
                  <a:srgbClr val="184B81"/>
                </a:solidFill>
                <a:latin typeface="Arial" charset="0"/>
                <a:ea typeface="ＭＳ Ｐゴシック" pitchFamily="-109" charset="-128"/>
                <a:cs typeface="Arial" charset="0"/>
              </a:rPr>
              <a:t>We are able to produce precision EWK measurements good enough  to constrain significantly the PDF global fits.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0339" y="1295400"/>
            <a:ext cx="9015046" cy="4703763"/>
            <a:chOff x="76200" y="1295400"/>
            <a:chExt cx="9766300" cy="4703763"/>
          </a:xfrm>
        </p:grpSpPr>
        <p:pic>
          <p:nvPicPr>
            <p:cNvPr id="22533" name="Picture 2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1295400"/>
              <a:ext cx="9766300" cy="4703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4" name="TextBox 4"/>
            <p:cNvSpPr txBox="1">
              <a:spLocks noChangeArrowheads="1"/>
            </p:cNvSpPr>
            <p:nvPr/>
          </p:nvSpPr>
          <p:spPr bwMode="auto">
            <a:xfrm>
              <a:off x="8534400" y="2895600"/>
              <a:ext cx="1056068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  <a:latin typeface="Helvetica" pitchFamily="-109" charset="0"/>
                  <a:ea typeface="ＭＳ Ｐゴシック" pitchFamily="-109" charset="-128"/>
                  <a:cs typeface="+mn-cs"/>
                </a:rPr>
                <a:t>April 2011)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 eaLnBrk="1" hangingPunct="1"/>
              <a:t>4</a:t>
            </a:fld>
            <a:endParaRPr lang="en-US" sz="1200" b="1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8247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GB" sz="36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was founded 1954: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 “Science for Peace”</a:t>
            </a:r>
          </a:p>
          <a:p>
            <a:pPr eaLnBrk="1" hangingPunct="1">
              <a:defRPr/>
            </a:pPr>
            <a:endParaRPr lang="en-GB" sz="10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20 Member States</a:t>
            </a:r>
            <a:endParaRPr lang="en-GB" sz="3200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76200" y="2514600"/>
            <a:ext cx="35052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staff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790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other paid personnel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&gt; 10000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users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2011) ~1000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MCHF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429000" y="4191000"/>
            <a:ext cx="5638800" cy="2514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 algn="tl">
                    <a:srgbClr val="000000"/>
                  </a:outerShdw>
                </a:effectLst>
              </a:rPr>
              <a:t>	20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 algn="tl">
                    <a:srgbClr val="000000"/>
                  </a:outerShdw>
                </a:effectLst>
              </a:rPr>
              <a:t>Member States:</a:t>
            </a:r>
            <a:r>
              <a:rPr lang="en-GB" sz="2000" dirty="0"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Austria, Belgium, Bulgaria,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Czech Republic, Denmark, Finland, France, Germany, Greece, Hungary, Italy, Netherlands, Norway, Poland, Portugal, Slovakia, Spain, Sweden, Switzerland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United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Kingdom </a:t>
            </a:r>
          </a:p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1 Candidate for Accession: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Romania</a:t>
            </a:r>
          </a:p>
          <a:p>
            <a:pPr marL="147638" indent="-147638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 algn="tl">
                    <a:srgbClr val="000000"/>
                  </a:outerShdw>
                </a:effectLst>
              </a:rPr>
              <a:t>	8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 algn="tl">
                    <a:srgbClr val="000000"/>
                  </a:outerShdw>
                </a:effectLst>
              </a:rPr>
              <a:t>Observers to Council:</a:t>
            </a:r>
            <a:r>
              <a:rPr lang="en-GB" sz="2000" dirty="0"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India, Israel, Japan,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Russian Federation, the United States of America, Turkey, the European Commission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UNESCO 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pic>
        <p:nvPicPr>
          <p:cNvPr id="1639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990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20661432">
            <a:off x="2636253" y="2655386"/>
            <a:ext cx="559223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Countries applying for membership:</a:t>
            </a:r>
          </a:p>
          <a:p>
            <a:r>
              <a:rPr lang="en-US" dirty="0" smtClean="0"/>
              <a:t>Cyprus, Israel, Serbia, Slovenia, Turkey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467544" y="692696"/>
            <a:ext cx="7272808" cy="4968552"/>
            <a:chOff x="467544" y="764704"/>
            <a:chExt cx="7272808" cy="4968552"/>
          </a:xfrm>
        </p:grpSpPr>
        <p:sp>
          <p:nvSpPr>
            <p:cNvPr id="5" name="Rectangle 4"/>
            <p:cNvSpPr/>
            <p:nvPr/>
          </p:nvSpPr>
          <p:spPr bwMode="auto">
            <a:xfrm>
              <a:off x="467544" y="764704"/>
              <a:ext cx="7272808" cy="4968552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endParaRPr>
            </a:p>
          </p:txBody>
        </p:sp>
        <p:pic>
          <p:nvPicPr>
            <p:cNvPr id="3" name="Picture 2"/>
            <p:cNvPicPr preferRelativeResize="0"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9503" y="908720"/>
              <a:ext cx="6722817" cy="453995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" name="TextBox 1"/>
          <p:cNvSpPr txBox="1"/>
          <p:nvPr/>
        </p:nvSpPr>
        <p:spPr>
          <a:xfrm>
            <a:off x="336892" y="116632"/>
            <a:ext cx="8195548" cy="400110"/>
          </a:xfrm>
          <a:prstGeom prst="rect">
            <a:avLst/>
          </a:prstGeom>
          <a:solidFill>
            <a:srgbClr val="CC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Summary of main electroweak and top cross-section measurements</a:t>
            </a:r>
            <a:endParaRPr lang="en-US" sz="2000" dirty="0" smtClean="0">
              <a:solidFill>
                <a:srgbClr val="CC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733256"/>
            <a:ext cx="7422024" cy="1077218"/>
          </a:xfrm>
          <a:prstGeom prst="rect">
            <a:avLst/>
          </a:prstGeom>
          <a:solidFill>
            <a:srgbClr val="CCCC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Measuring cross-sections down to ~ 10 </a:t>
            </a:r>
            <a:r>
              <a:rPr lang="en-US" sz="16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pb</a:t>
            </a:r>
            <a:endParaRPr lang="en-US" sz="1600" dirty="0">
              <a:solidFill>
                <a:prstClr val="black"/>
              </a:solidFill>
              <a:latin typeface="Comic Sans MS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     Uncertainties dominated by systematics in all cases except </a:t>
            </a:r>
            <a:r>
              <a:rPr lang="en-US" sz="16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Z</a:t>
            </a:r>
            <a:r>
              <a:rPr lang="en-US" sz="1600" dirty="0" err="1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</a:rPr>
              <a:t>γ</a:t>
            </a: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, WW, WZ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Good agreement with SM expectations (within present uncertainties)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Experimental </a:t>
            </a:r>
            <a:r>
              <a:rPr lang="en-US" sz="160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precision </a:t>
            </a:r>
            <a:r>
              <a:rPr lang="en-US" sz="160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starts </a:t>
            </a:r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to challenge theory for W, Z, top-</a:t>
            </a: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pairs</a:t>
            </a:r>
            <a:endParaRPr lang="en-US" sz="1600" dirty="0">
              <a:solidFill>
                <a:prstClr val="black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860032" y="1340768"/>
            <a:ext cx="2448272" cy="9144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6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1-02-14 at 21.37.3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514600"/>
            <a:ext cx="4876800" cy="3520965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815263" cy="609600"/>
          </a:xfrm>
        </p:spPr>
        <p:txBody>
          <a:bodyPr/>
          <a:lstStyle/>
          <a:p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Excellent performances 2010</a:t>
            </a:r>
            <a:endParaRPr lang="en-GB" sz="2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34000" y="23622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Experiments demonstrated readiness in the exploitation of the 7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p-p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 and </a:t>
            </a:r>
            <a:b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</a:b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2.76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Pb-Pb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data;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a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nalyses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proceeded very rapidly;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334000" y="4495800"/>
            <a:ext cx="381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Experiments have about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completed their journey through the Standard Model  … and  have started to take us into uncharted territories …</a:t>
            </a:r>
            <a:endParaRPr lang="en-US" sz="1800" kern="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9A0000"/>
              </a:buClr>
              <a:buSzPct val="75000"/>
              <a:buFont typeface="Wingdings" pitchFamily="-112" charset="2"/>
              <a:buChar char="n"/>
              <a:defRPr/>
            </a:pPr>
            <a:endParaRPr lang="en-US" kern="0" dirty="0" smtClean="0">
              <a:solidFill>
                <a:srgbClr val="003366"/>
              </a:solidFill>
              <a:latin typeface="Helvetica"/>
              <a:ea typeface="ＭＳ Ｐゴシック" charset="-128"/>
              <a:cs typeface="+mn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81000" y="990600"/>
            <a:ext cx="8305800" cy="990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Excellent start-up in 2011: </a:t>
            </a:r>
          </a:p>
          <a:p>
            <a:pPr>
              <a:defRPr/>
            </a:pP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                             already some </a:t>
            </a:r>
            <a:r>
              <a:rPr lang="en-US" sz="2800" kern="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1.3/</a:t>
            </a:r>
            <a:r>
              <a:rPr lang="en-US" sz="2800" kern="0" dirty="0" err="1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fb</a:t>
            </a: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(!) delivered </a:t>
            </a:r>
            <a:endParaRPr lang="en-GB" sz="2800" kern="0" dirty="0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 bwMode="auto">
          <a:xfrm>
            <a:off x="4419600" y="1371600"/>
            <a:ext cx="4648200" cy="2819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126482" y="1384558"/>
            <a:ext cx="4191000" cy="449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9" name="Picture 23" descr="Screen shot 2010-06-18 at 23.17.38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6200" y="1524000"/>
            <a:ext cx="4572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Down Arrow 29"/>
          <p:cNvSpPr/>
          <p:nvPr/>
        </p:nvSpPr>
        <p:spPr bwMode="auto">
          <a:xfrm>
            <a:off x="2641600" y="3352800"/>
            <a:ext cx="381000" cy="457200"/>
          </a:xfrm>
          <a:prstGeom prst="downArrow">
            <a:avLst>
              <a:gd name="adj1" fmla="val 36395"/>
              <a:gd name="adj2" fmla="val 60203"/>
            </a:avLst>
          </a:prstGeom>
          <a:gradFill flip="none" rotWithShape="1">
            <a:gsLst>
              <a:gs pos="0">
                <a:srgbClr val="008000">
                  <a:alpha val="90000"/>
                </a:srgb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Oval 15"/>
          <p:cNvSpPr>
            <a:spLocks noChangeArrowheads="1"/>
          </p:cNvSpPr>
          <p:nvPr/>
        </p:nvSpPr>
        <p:spPr bwMode="auto">
          <a:xfrm>
            <a:off x="2743200" y="32004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2E639E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93C8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2654300" y="1981200"/>
            <a:ext cx="381000" cy="381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4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Oval 17"/>
          <p:cNvSpPr>
            <a:spLocks noChangeArrowheads="1"/>
          </p:cNvSpPr>
          <p:nvPr/>
        </p:nvSpPr>
        <p:spPr bwMode="auto">
          <a:xfrm>
            <a:off x="2755900" y="1803400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Oval 18"/>
          <p:cNvSpPr>
            <a:spLocks noChangeArrowheads="1"/>
          </p:cNvSpPr>
          <p:nvPr/>
        </p:nvSpPr>
        <p:spPr bwMode="auto">
          <a:xfrm>
            <a:off x="2743200" y="3817938"/>
            <a:ext cx="193675" cy="195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Down Arrow 51"/>
          <p:cNvSpPr/>
          <p:nvPr/>
        </p:nvSpPr>
        <p:spPr bwMode="auto">
          <a:xfrm>
            <a:off x="2641082" y="2438400"/>
            <a:ext cx="381000" cy="762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alpha val="90000"/>
                </a:schemeClr>
              </a:gs>
              <a:gs pos="100000">
                <a:schemeClr val="accent4">
                  <a:lumMod val="65000"/>
                  <a:lumOff val="35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7"/>
          <p:cNvSpPr>
            <a:spLocks noChangeArrowheads="1"/>
          </p:cNvSpPr>
          <p:nvPr/>
        </p:nvSpPr>
        <p:spPr bwMode="auto">
          <a:xfrm>
            <a:off x="2743200" y="2320925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5">
                  <a:lumMod val="8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Down Arrow 53"/>
          <p:cNvSpPr/>
          <p:nvPr/>
        </p:nvSpPr>
        <p:spPr bwMode="auto">
          <a:xfrm>
            <a:off x="2655888" y="4008438"/>
            <a:ext cx="381000" cy="258762"/>
          </a:xfrm>
          <a:prstGeom prst="downArrow">
            <a:avLst>
              <a:gd name="adj1" fmla="val 36395"/>
              <a:gd name="adj2" fmla="val 77208"/>
            </a:avLst>
          </a:prstGeom>
          <a:gradFill flip="none" rotWithShape="1">
            <a:gsLst>
              <a:gs pos="36000">
                <a:srgbClr val="FF0000">
                  <a:alpha val="90000"/>
                </a:srgbClr>
              </a:gs>
              <a:gs pos="100000">
                <a:srgbClr val="0080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57" name="Picture 3" descr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0063" y="1371600"/>
            <a:ext cx="468153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857997" y="2057400"/>
            <a:ext cx="2110591" cy="1404938"/>
            <a:chOff x="6781800" y="1752600"/>
            <a:chExt cx="2111087" cy="1404600"/>
          </a:xfrm>
        </p:grpSpPr>
        <p:sp>
          <p:nvSpPr>
            <p:cNvPr id="59" name="Line 10"/>
            <p:cNvSpPr>
              <a:spLocks noChangeShapeType="1"/>
            </p:cNvSpPr>
            <p:nvPr/>
          </p:nvSpPr>
          <p:spPr bwMode="auto">
            <a:xfrm>
              <a:off x="7696200" y="2551926"/>
              <a:ext cx="990600" cy="496074"/>
            </a:xfrm>
            <a:prstGeom prst="line">
              <a:avLst/>
            </a:prstGeom>
            <a:noFill/>
            <a:ln w="19050">
              <a:solidFill>
                <a:srgbClr val="CF0428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GB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 rot="9491046" flipH="1">
              <a:off x="8081126" y="2181187"/>
              <a:ext cx="153988" cy="0"/>
            </a:xfrm>
            <a:prstGeom prst="line">
              <a:avLst/>
            </a:prstGeom>
            <a:noFill/>
            <a:ln w="28575">
              <a:solidFill>
                <a:srgbClr val="CF0428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GB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" name="Group 41"/>
            <p:cNvGrpSpPr>
              <a:grpSpLocks/>
            </p:cNvGrpSpPr>
            <p:nvPr/>
          </p:nvGrpSpPr>
          <p:grpSpPr bwMode="auto">
            <a:xfrm>
              <a:off x="6781800" y="1752600"/>
              <a:ext cx="2111087" cy="1404600"/>
              <a:chOff x="6781800" y="1752600"/>
              <a:chExt cx="2111087" cy="1404600"/>
            </a:xfrm>
          </p:grpSpPr>
          <p:sp>
            <p:nvSpPr>
              <p:cNvPr id="62" name="Line 9"/>
              <p:cNvSpPr>
                <a:spLocks noChangeShapeType="1"/>
              </p:cNvSpPr>
              <p:nvPr/>
            </p:nvSpPr>
            <p:spPr bwMode="auto">
              <a:xfrm flipV="1">
                <a:off x="7620000" y="1981200"/>
                <a:ext cx="990600" cy="4312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GB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3" name="Line 12"/>
              <p:cNvSpPr>
                <a:spLocks noChangeShapeType="1"/>
              </p:cNvSpPr>
              <p:nvPr/>
            </p:nvSpPr>
            <p:spPr bwMode="auto">
              <a:xfrm rot="12545569" flipH="1">
                <a:off x="8009126" y="2731679"/>
                <a:ext cx="153988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GB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" name="Group 31"/>
              <p:cNvGrpSpPr>
                <a:grpSpLocks/>
              </p:cNvGrpSpPr>
              <p:nvPr/>
            </p:nvGrpSpPr>
            <p:grpSpPr bwMode="auto">
              <a:xfrm>
                <a:off x="6781800" y="1785930"/>
                <a:ext cx="362035" cy="423760"/>
                <a:chOff x="4943159" y="4141656"/>
                <a:chExt cx="362035" cy="423760"/>
              </a:xfrm>
            </p:grpSpPr>
            <p:sp>
              <p:nvSpPr>
                <p:cNvPr id="77" name="Oval 14"/>
                <p:cNvSpPr>
                  <a:spLocks noChangeArrowheads="1"/>
                </p:cNvSpPr>
                <p:nvPr/>
              </p:nvSpPr>
              <p:spPr bwMode="auto">
                <a:xfrm>
                  <a:off x="4943159" y="4205141"/>
                  <a:ext cx="360448" cy="36027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1" hangingPunct="1"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8" name="Rectangle 15"/>
                <p:cNvSpPr>
                  <a:spLocks noChangeArrowheads="1"/>
                </p:cNvSpPr>
                <p:nvPr/>
              </p:nvSpPr>
              <p:spPr bwMode="auto">
                <a:xfrm>
                  <a:off x="4952686" y="4141656"/>
                  <a:ext cx="352508" cy="3999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2000" i="1" dirty="0" err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5" name="Group 39"/>
              <p:cNvGrpSpPr>
                <a:grpSpLocks/>
              </p:cNvGrpSpPr>
              <p:nvPr/>
            </p:nvGrpSpPr>
            <p:grpSpPr bwMode="auto">
              <a:xfrm>
                <a:off x="8254313" y="2742962"/>
                <a:ext cx="560802" cy="414238"/>
                <a:chOff x="7339913" y="5653068"/>
                <a:chExt cx="560802" cy="414238"/>
              </a:xfrm>
            </p:grpSpPr>
            <p:sp>
              <p:nvSpPr>
                <p:cNvPr id="75" name="Oval 26"/>
                <p:cNvSpPr>
                  <a:spLocks noChangeArrowheads="1"/>
                </p:cNvSpPr>
                <p:nvPr/>
              </p:nvSpPr>
              <p:spPr bwMode="auto">
                <a:xfrm>
                  <a:off x="7402874" y="5653068"/>
                  <a:ext cx="425550" cy="41423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F042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1" hangingPunct="1"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" name="Rectangle 27"/>
                <p:cNvSpPr>
                  <a:spLocks noChangeArrowheads="1"/>
                </p:cNvSpPr>
                <p:nvPr/>
              </p:nvSpPr>
              <p:spPr bwMode="auto">
                <a:xfrm>
                  <a:off x="7339913" y="5690088"/>
                  <a:ext cx="560802" cy="338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16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" charset="0"/>
                      <a:ea typeface="ＭＳ Ｐゴシック" charset="-128"/>
                      <a:cs typeface="SchoolHouse Cursive B"/>
                    </a:rPr>
                    <a:t>W/Z</a:t>
                  </a:r>
                  <a:endParaRPr lang="en-US" sz="1600" baseline="30000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" name="Group 32"/>
              <p:cNvGrpSpPr>
                <a:grpSpLocks/>
              </p:cNvGrpSpPr>
              <p:nvPr/>
            </p:nvGrpSpPr>
            <p:grpSpPr bwMode="auto">
              <a:xfrm>
                <a:off x="6781800" y="2679477"/>
                <a:ext cx="362035" cy="423761"/>
                <a:chOff x="4572000" y="4757381"/>
                <a:chExt cx="362035" cy="423761"/>
              </a:xfrm>
            </p:grpSpPr>
            <p:sp>
              <p:nvSpPr>
                <p:cNvPr id="73" name="Oval 14"/>
                <p:cNvSpPr>
                  <a:spLocks noChangeArrowheads="1"/>
                </p:cNvSpPr>
                <p:nvPr/>
              </p:nvSpPr>
              <p:spPr bwMode="auto">
                <a:xfrm>
                  <a:off x="4572000" y="4820866"/>
                  <a:ext cx="360448" cy="36027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1" hangingPunct="1"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" name="Rectangle 15"/>
                <p:cNvSpPr>
                  <a:spLocks noChangeArrowheads="1"/>
                </p:cNvSpPr>
                <p:nvPr/>
              </p:nvSpPr>
              <p:spPr bwMode="auto">
                <a:xfrm>
                  <a:off x="4581527" y="4757381"/>
                  <a:ext cx="352508" cy="3999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2000" i="1" dirty="0" err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7" name="Group 36"/>
              <p:cNvGrpSpPr>
                <a:grpSpLocks/>
              </p:cNvGrpSpPr>
              <p:nvPr/>
            </p:nvGrpSpPr>
            <p:grpSpPr bwMode="auto">
              <a:xfrm>
                <a:off x="7239107" y="2209690"/>
                <a:ext cx="431901" cy="493594"/>
                <a:chOff x="5016348" y="5231774"/>
                <a:chExt cx="431901" cy="493594"/>
              </a:xfrm>
            </p:grpSpPr>
            <p:sp>
              <p:nvSpPr>
                <p:cNvPr id="71" name="Oval 21"/>
                <p:cNvSpPr>
                  <a:spLocks noChangeArrowheads="1"/>
                </p:cNvSpPr>
                <p:nvPr/>
              </p:nvSpPr>
              <p:spPr bwMode="auto">
                <a:xfrm>
                  <a:off x="5016348" y="5257168"/>
                  <a:ext cx="431901" cy="46820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C70C2C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1" hangingPunct="1"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5036994" y="5231774"/>
                  <a:ext cx="407027" cy="46155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dirty="0" smtClean="0">
                      <a:solidFill>
                        <a:srgbClr val="800000"/>
                      </a:solidFill>
                      <a:effectLst>
                        <a:outerShdw blurRad="50800" dist="38100" dir="2700000" algn="tl">
                          <a:srgbClr val="000000">
                            <a:alpha val="43000"/>
                          </a:srgbClr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H</a:t>
                  </a:r>
                  <a:endParaRPr lang="en-US" sz="2000" baseline="30000" dirty="0">
                    <a:solidFill>
                      <a:srgbClr val="800000"/>
                    </a:solidFill>
                    <a:effectLst>
                      <a:outerShdw blurRad="50800" dist="38100" dir="2700000" algn="tl">
                        <a:srgbClr val="000000">
                          <a:alpha val="43000"/>
                        </a:srgbClr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8" name="Group 40"/>
              <p:cNvGrpSpPr>
                <a:grpSpLocks/>
              </p:cNvGrpSpPr>
              <p:nvPr/>
            </p:nvGrpSpPr>
            <p:grpSpPr bwMode="auto">
              <a:xfrm>
                <a:off x="8332085" y="1752600"/>
                <a:ext cx="560802" cy="414238"/>
                <a:chOff x="6350885" y="5105400"/>
                <a:chExt cx="560802" cy="414238"/>
              </a:xfrm>
            </p:grpSpPr>
            <p:sp>
              <p:nvSpPr>
                <p:cNvPr id="69" name="Oval 26"/>
                <p:cNvSpPr>
                  <a:spLocks noChangeArrowheads="1"/>
                </p:cNvSpPr>
                <p:nvPr/>
              </p:nvSpPr>
              <p:spPr bwMode="auto">
                <a:xfrm>
                  <a:off x="6412291" y="5105400"/>
                  <a:ext cx="425550" cy="41423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F042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1" hangingPunct="1">
                    <a:defRPr/>
                  </a:pPr>
                  <a:endParaRPr 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" name="Rectangle 27"/>
                <p:cNvSpPr>
                  <a:spLocks noChangeArrowheads="1"/>
                </p:cNvSpPr>
                <p:nvPr/>
              </p:nvSpPr>
              <p:spPr bwMode="auto">
                <a:xfrm>
                  <a:off x="6350885" y="5142420"/>
                  <a:ext cx="560802" cy="338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1600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/>
                      <a:ea typeface="ＭＳ Ｐゴシック" charset="-128"/>
                      <a:cs typeface="SchoolHouse Cursive B"/>
                    </a:rPr>
                    <a:t>W/Z</a:t>
                  </a:r>
                  <a:endParaRPr lang="en-US" sz="1600" baseline="30000" dirty="0">
                    <a:solidFill>
                      <a:srgbClr val="000000"/>
                    </a:solidFill>
                    <a:latin typeface="Helvetica"/>
                    <a:ea typeface="ＭＳ Ｐゴシック" charset="-128"/>
                    <a:cs typeface="+mn-cs"/>
                  </a:endParaRPr>
                </a:p>
              </p:txBody>
            </p:sp>
          </p:grpSp>
        </p:grpSp>
      </p:grpSp>
      <p:pic>
        <p:nvPicPr>
          <p:cNvPr id="79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6323" y="2477274"/>
            <a:ext cx="533400" cy="58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4572000" y="2438400"/>
            <a:ext cx="3810000" cy="707886"/>
          </a:xfrm>
          <a:prstGeom prst="rect">
            <a:avLst/>
          </a:prstGeom>
          <a:solidFill>
            <a:srgbClr val="FFC29C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20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Not enough data yet </a:t>
            </a:r>
          </a:p>
          <a:p>
            <a:pPr algn="ctr" eaLnBrk="1" hangingPunct="1"/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 Interesting in 2011 and 2012!</a:t>
            </a:r>
            <a:endParaRPr lang="en-GB" sz="20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9" name="Group 84"/>
          <p:cNvGrpSpPr/>
          <p:nvPr/>
        </p:nvGrpSpPr>
        <p:grpSpPr>
          <a:xfrm>
            <a:off x="4724400" y="4343400"/>
            <a:ext cx="4264162" cy="2366420"/>
            <a:chOff x="4724400" y="4343400"/>
            <a:chExt cx="4264162" cy="2366420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24400" y="4343400"/>
              <a:ext cx="2625318" cy="2366420"/>
            </a:xfrm>
            <a:prstGeom prst="rect">
              <a:avLst/>
            </a:prstGeom>
            <a:effectLst>
              <a:outerShdw blurRad="1905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83" name="TextBox 82"/>
            <p:cNvSpPr txBox="1"/>
            <p:nvPr/>
          </p:nvSpPr>
          <p:spPr>
            <a:xfrm>
              <a:off x="4724400" y="6324600"/>
              <a:ext cx="697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dirty="0" smtClean="0">
                  <a:solidFill>
                    <a:srgbClr val="80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CMS</a:t>
              </a:r>
              <a:endParaRPr lang="en-GB" sz="1800" dirty="0">
                <a:solidFill>
                  <a:srgbClr val="8000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391400" y="6172200"/>
              <a:ext cx="1597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dirty="0" smtClean="0">
                  <a:solidFill>
                    <a:srgbClr val="00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m</a:t>
              </a:r>
              <a:r>
                <a:rPr lang="en-GB" sz="1800" baseline="-25000" dirty="0" smtClean="0">
                  <a:solidFill>
                    <a:srgbClr val="00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4μ</a:t>
              </a:r>
              <a:r>
                <a:rPr lang="en-GB" sz="1800" dirty="0" smtClean="0">
                  <a:solidFill>
                    <a:srgbClr val="00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=201 </a:t>
              </a:r>
              <a:r>
                <a:rPr lang="en-GB" sz="1800" dirty="0" err="1" smtClean="0">
                  <a:solidFill>
                    <a:srgbClr val="00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GeV</a:t>
              </a:r>
              <a:endParaRPr lang="en-GB" sz="1800" dirty="0">
                <a:solidFill>
                  <a:srgbClr val="0000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066800" y="228600"/>
            <a:ext cx="80438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Higgs-Boson at 7 </a:t>
            </a:r>
            <a:r>
              <a:rPr lang="en-GB" sz="28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TeV</a:t>
            </a:r>
            <a:endParaRPr lang="en-GB" sz="2800" kern="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n-ea"/>
              <a:cs typeface="Arial"/>
            </a:endParaRPr>
          </a:p>
        </p:txBody>
      </p: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2667000" y="4038600"/>
            <a:ext cx="381000" cy="868362"/>
            <a:chOff x="2655595" y="4008242"/>
            <a:chExt cx="381000" cy="868558"/>
          </a:xfrm>
        </p:grpSpPr>
        <p:sp>
          <p:nvSpPr>
            <p:cNvPr id="47" name="Down Arrow 46"/>
            <p:cNvSpPr/>
            <p:nvPr/>
          </p:nvSpPr>
          <p:spPr bwMode="auto">
            <a:xfrm>
              <a:off x="2655595" y="4008242"/>
              <a:ext cx="381000" cy="647846"/>
            </a:xfrm>
            <a:prstGeom prst="downArrow">
              <a:avLst>
                <a:gd name="adj1" fmla="val 36395"/>
                <a:gd name="adj2" fmla="val 77208"/>
              </a:avLst>
            </a:prstGeom>
            <a:gradFill flip="none" rotWithShape="1">
              <a:gsLst>
                <a:gs pos="36000">
                  <a:srgbClr val="FF0000">
                    <a:alpha val="90000"/>
                  </a:srgbClr>
                </a:gs>
                <a:gs pos="100000">
                  <a:srgbClr val="008000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Oval 19"/>
            <p:cNvSpPr>
              <a:spLocks noChangeArrowheads="1"/>
            </p:cNvSpPr>
            <p:nvPr/>
          </p:nvSpPr>
          <p:spPr bwMode="auto">
            <a:xfrm>
              <a:off x="2756159" y="4682400"/>
              <a:ext cx="194400" cy="19440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0" name="Slide Number Placeholder 4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42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54" grpId="0" animBg="1"/>
      <p:bldP spid="8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8991" y="503238"/>
            <a:ext cx="4352925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1" name="Rectangle 6"/>
          <p:cNvSpPr>
            <a:spLocks noChangeArrowheads="1"/>
          </p:cNvSpPr>
          <p:nvPr/>
        </p:nvSpPr>
        <p:spPr bwMode="auto">
          <a:xfrm>
            <a:off x="357188" y="0"/>
            <a:ext cx="828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Search for the Higgs-Boson at the LHC</a:t>
            </a:r>
            <a:endParaRPr lang="en-GB" sz="2800" b="1" smtClean="0">
              <a:solidFill>
                <a:srgbClr val="FF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76132" name="Straight Arrow Connector 11"/>
          <p:cNvCxnSpPr>
            <a:cxnSpLocks noChangeShapeType="1"/>
          </p:cNvCxnSpPr>
          <p:nvPr/>
        </p:nvCxnSpPr>
        <p:spPr bwMode="auto">
          <a:xfrm>
            <a:off x="2484441" y="1412881"/>
            <a:ext cx="4730750" cy="32305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6133" name="TextBox 6"/>
          <p:cNvSpPr txBox="1">
            <a:spLocks noChangeArrowheads="1"/>
          </p:cNvSpPr>
          <p:nvPr/>
        </p:nvSpPr>
        <p:spPr bwMode="auto">
          <a:xfrm>
            <a:off x="611188" y="1196975"/>
            <a:ext cx="23583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Production rate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of the Higgs-Bosons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depends on its mass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7191" y="3429006"/>
            <a:ext cx="3786187" cy="3273425"/>
            <a:chOff x="4066" y="335"/>
            <a:chExt cx="1694" cy="1657"/>
          </a:xfrm>
        </p:grpSpPr>
        <p:pic>
          <p:nvPicPr>
            <p:cNvPr id="176138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66" y="335"/>
              <a:ext cx="1694" cy="1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6139" name="Rectangle 10"/>
            <p:cNvSpPr>
              <a:spLocks noChangeArrowheads="1"/>
            </p:cNvSpPr>
            <p:nvPr/>
          </p:nvSpPr>
          <p:spPr bwMode="auto">
            <a:xfrm>
              <a:off x="4422" y="1926"/>
              <a:ext cx="126" cy="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76140" name="Rectangle 11"/>
            <p:cNvSpPr>
              <a:spLocks noChangeArrowheads="1"/>
            </p:cNvSpPr>
            <p:nvPr/>
          </p:nvSpPr>
          <p:spPr bwMode="auto">
            <a:xfrm>
              <a:off x="4530" y="1950"/>
              <a:ext cx="192" cy="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cxnSp>
        <p:nvCxnSpPr>
          <p:cNvPr id="176135" name="Straight Arrow Connector 13"/>
          <p:cNvCxnSpPr>
            <a:cxnSpLocks noChangeShapeType="1"/>
          </p:cNvCxnSpPr>
          <p:nvPr/>
        </p:nvCxnSpPr>
        <p:spPr bwMode="auto">
          <a:xfrm rot="5400000">
            <a:off x="214316" y="2643191"/>
            <a:ext cx="1000125" cy="428625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8313" y="2349500"/>
            <a:ext cx="35798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as well as its decay possibilities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(“Signature (or picture)” 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as seen in the detector) </a:t>
            </a: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5400000">
            <a:off x="2542384" y="2866232"/>
            <a:ext cx="1296987" cy="838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31951B-CC9F-46CD-BC0A-95B00665A4A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</a:rPr>
              <a:t>CMS &amp; ATLAS Projections Compared</a:t>
            </a:r>
          </a:p>
        </p:txBody>
      </p:sp>
      <p:sp>
        <p:nvSpPr>
          <p:cNvPr id="10342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B1E81C-B3E6-4DD4-B50D-6F5343567D96}" type="slidenum">
              <a:rPr lang="en-US"/>
              <a:pPr/>
              <a:t>44</a:t>
            </a:fld>
            <a:endParaRPr lang="en-US"/>
          </a:p>
        </p:txBody>
      </p:sp>
      <p:pic>
        <p:nvPicPr>
          <p:cNvPr id="103427" name="Picture 5" descr="cms_and_atla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8" y="609600"/>
            <a:ext cx="869473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5638800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charset="0"/>
                <a:ea typeface="ＭＳ Ｐゴシック"/>
              </a:rPr>
              <a:t>120</a:t>
            </a:r>
            <a:endParaRPr lang="en-US" dirty="0">
              <a:solidFill>
                <a:srgbClr val="FF0000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Summary of Prospects</a:t>
            </a:r>
          </a:p>
        </p:txBody>
      </p:sp>
      <p:sp>
        <p:nvSpPr>
          <p:cNvPr id="1146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9FA716D-FF38-4CFA-BF70-F6FED0BE9B2B}" type="slidenum">
              <a:rPr lang="en-US"/>
              <a:pPr/>
              <a:t>45</a:t>
            </a:fld>
            <a:endParaRPr lang="en-US"/>
          </a:p>
        </p:txBody>
      </p:sp>
      <p:sp>
        <p:nvSpPr>
          <p:cNvPr id="125957" name="TextBox 4"/>
          <p:cNvSpPr txBox="1">
            <a:spLocks noChangeArrowheads="1"/>
          </p:cNvSpPr>
          <p:nvPr/>
        </p:nvSpPr>
        <p:spPr bwMode="auto">
          <a:xfrm>
            <a:off x="822325" y="3776663"/>
            <a:ext cx="1042988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solidFill>
                  <a:srgbClr val="FF0000"/>
                </a:solidFill>
                <a:latin typeface="Times New Roman" charset="0"/>
                <a:ea typeface="ＭＳ Ｐゴシック"/>
                <a:cs typeface="Arial" charset="0"/>
              </a:rPr>
              <a:t>Sergio </a:t>
            </a:r>
            <a:r>
              <a:rPr lang="en-US" sz="1050" b="1" dirty="0" err="1">
                <a:solidFill>
                  <a:srgbClr val="FF0000"/>
                </a:solidFill>
                <a:latin typeface="Times New Roman" charset="0"/>
                <a:ea typeface="ＭＳ Ｐゴシック"/>
                <a:cs typeface="Arial" charset="0"/>
              </a:rPr>
              <a:t>Cittolin</a:t>
            </a:r>
            <a:endParaRPr lang="en-US" sz="1050" b="1" dirty="0">
              <a:solidFill>
                <a:srgbClr val="FF0000"/>
              </a:solidFill>
              <a:latin typeface="Times New Roman" charset="0"/>
              <a:ea typeface="ＭＳ Ｐゴシック"/>
              <a:cs typeface="Arial" charset="0"/>
            </a:endParaRPr>
          </a:p>
        </p:txBody>
      </p:sp>
      <p:sp>
        <p:nvSpPr>
          <p:cNvPr id="114693" name="TextBox 8"/>
          <p:cNvSpPr txBox="1">
            <a:spLocks noChangeArrowheads="1"/>
          </p:cNvSpPr>
          <p:nvPr/>
        </p:nvSpPr>
        <p:spPr bwMode="auto">
          <a:xfrm>
            <a:off x="2667000" y="4114800"/>
            <a:ext cx="4648200" cy="163121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ea typeface="ＭＳ Ｐゴシック"/>
                <a:cs typeface="Arial" charset="0"/>
              </a:rPr>
              <a:t>Higgs Boson, if it exists between masses of (114 - 600 </a:t>
            </a:r>
            <a:r>
              <a:rPr lang="en-US" sz="2000" dirty="0" err="1" smtClean="0">
                <a:solidFill>
                  <a:srgbClr val="FFFF00"/>
                </a:solidFill>
                <a:latin typeface="Arial" pitchFamily="34" charset="0"/>
                <a:ea typeface="ＭＳ Ｐゴシック"/>
                <a:cs typeface="Arial" charset="0"/>
              </a:rPr>
              <a:t>GeV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ea typeface="ＭＳ Ｐゴシック"/>
                <a:cs typeface="Arial" charset="0"/>
              </a:rPr>
              <a:t>) will either be discovered or ruled out in  ≈ next two years </a:t>
            </a:r>
          </a:p>
          <a:p>
            <a:pPr algn="ctr" eaLnBrk="1" hangingPunct="1"/>
            <a:r>
              <a:rPr lang="en-US" sz="2000" b="1" dirty="0" smtClean="0">
                <a:solidFill>
                  <a:srgbClr val="FFFF00"/>
                </a:solidFill>
                <a:latin typeface="Arial" pitchFamily="34" charset="0"/>
                <a:ea typeface="ＭＳ Ｐゴシック"/>
                <a:cs typeface="Arial" charset="0"/>
                <a:sym typeface="Wingdings" pitchFamily="2" charset="2"/>
              </a:rPr>
              <a:t> Decided to run in 2011 and 2012</a:t>
            </a:r>
            <a:r>
              <a:rPr lang="en-US" sz="2000" b="1" dirty="0" smtClean="0">
                <a:solidFill>
                  <a:srgbClr val="FFFF00"/>
                </a:solidFill>
                <a:latin typeface="Arial" pitchFamily="34" charset="0"/>
                <a:ea typeface="ＭＳ Ｐゴシック"/>
                <a:cs typeface="Arial" charset="0"/>
              </a:rPr>
              <a:t> 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762000" y="762000"/>
          <a:ext cx="7467600" cy="2826308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  <a:gridCol w="1866900"/>
                <a:gridCol w="1866900"/>
              </a:tblGrid>
              <a:tr h="4572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SM Higgs Search Prospects (Mass in </a:t>
                      </a:r>
                      <a:r>
                        <a:rPr kumimoji="0" lang="en-US" altLang="zh-CN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)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ATLAS + 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≈ 2 x CMS 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95% CL exclusion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  <a:ea typeface="ＭＳ Ｐゴシック" charset="-128"/>
                        </a:rPr>
                        <a:t>s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 sensitivity 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5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ymbol" pitchFamily="18" charset="2"/>
                          <a:ea typeface="ＭＳ Ｐゴシック" charset="-128"/>
                        </a:rPr>
                        <a:t>s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 sensitivity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 fb</a:t>
                      </a:r>
                      <a:r>
                        <a:rPr kumimoji="0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-1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120 - 530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135 - 475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152 - 175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2 fb</a:t>
                      </a:r>
                      <a:r>
                        <a:rPr kumimoji="0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-1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114 - 585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120 - 545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140 - 200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5 fb</a:t>
                      </a:r>
                      <a:r>
                        <a:rPr kumimoji="0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-1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114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宋体" charset="-122"/>
                        </a:rPr>
                        <a:t>-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 600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114 - 600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128 - 482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10 fb</a:t>
                      </a:r>
                      <a:r>
                        <a:rPr kumimoji="0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-1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114 - 600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114 - 600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ＭＳ Ｐゴシック" charset="-128"/>
                        </a:rPr>
                        <a:t>117 - 535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Striped Right Arrow 9"/>
          <p:cNvSpPr/>
          <p:nvPr/>
        </p:nvSpPr>
        <p:spPr bwMode="auto">
          <a:xfrm>
            <a:off x="914400" y="4419600"/>
            <a:ext cx="1143000" cy="609600"/>
          </a:xfrm>
          <a:prstGeom prst="stripedRightArrow">
            <a:avLst/>
          </a:prstGeom>
          <a:solidFill>
            <a:srgbClr val="000080"/>
          </a:solidFill>
          <a:ln w="635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733800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err="1" smtClean="0">
                <a:solidFill>
                  <a:srgbClr val="FFFFFF"/>
                </a:solidFill>
                <a:latin typeface="Arial" charset="0"/>
                <a:ea typeface="ＭＳ Ｐゴシック"/>
              </a:rPr>
              <a:t>cccccccccc</a:t>
            </a:r>
            <a:endParaRPr lang="en-US" sz="180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126482" y="1384558"/>
            <a:ext cx="4191000" cy="449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815263" cy="762000"/>
          </a:xfrm>
        </p:spPr>
        <p:txBody>
          <a:bodyPr/>
          <a:lstStyle/>
          <a:p>
            <a:r>
              <a:rPr lang="en-GB" sz="3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The 2011 and 2012 run …</a:t>
            </a:r>
            <a:endParaRPr lang="en-GB" sz="3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9" name="Picture 23" descr="Screen shot 2010-06-18 at 23.17.38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6200" y="1524000"/>
            <a:ext cx="4572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Down Arrow 29"/>
          <p:cNvSpPr/>
          <p:nvPr/>
        </p:nvSpPr>
        <p:spPr bwMode="auto">
          <a:xfrm>
            <a:off x="2641600" y="3352800"/>
            <a:ext cx="381000" cy="457200"/>
          </a:xfrm>
          <a:prstGeom prst="downArrow">
            <a:avLst>
              <a:gd name="adj1" fmla="val 36395"/>
              <a:gd name="adj2" fmla="val 60203"/>
            </a:avLst>
          </a:prstGeom>
          <a:gradFill flip="none" rotWithShape="1">
            <a:gsLst>
              <a:gs pos="0">
                <a:srgbClr val="008000">
                  <a:alpha val="90000"/>
                </a:srgb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Oval 15"/>
          <p:cNvSpPr>
            <a:spLocks noChangeArrowheads="1"/>
          </p:cNvSpPr>
          <p:nvPr/>
        </p:nvSpPr>
        <p:spPr bwMode="auto">
          <a:xfrm>
            <a:off x="2743200" y="32004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2E639E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93C8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2654300" y="1981200"/>
            <a:ext cx="381000" cy="381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4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Oval 17"/>
          <p:cNvSpPr>
            <a:spLocks noChangeArrowheads="1"/>
          </p:cNvSpPr>
          <p:nvPr/>
        </p:nvSpPr>
        <p:spPr bwMode="auto">
          <a:xfrm>
            <a:off x="2755900" y="1803400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Oval 18"/>
          <p:cNvSpPr>
            <a:spLocks noChangeArrowheads="1"/>
          </p:cNvSpPr>
          <p:nvPr/>
        </p:nvSpPr>
        <p:spPr bwMode="auto">
          <a:xfrm>
            <a:off x="2743200" y="3817938"/>
            <a:ext cx="193675" cy="195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Down Arrow 51"/>
          <p:cNvSpPr/>
          <p:nvPr/>
        </p:nvSpPr>
        <p:spPr bwMode="auto">
          <a:xfrm>
            <a:off x="2641082" y="2438400"/>
            <a:ext cx="381000" cy="762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alpha val="90000"/>
                </a:schemeClr>
              </a:gs>
              <a:gs pos="100000">
                <a:schemeClr val="accent4">
                  <a:lumMod val="65000"/>
                  <a:lumOff val="35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7"/>
          <p:cNvSpPr>
            <a:spLocks noChangeArrowheads="1"/>
          </p:cNvSpPr>
          <p:nvPr/>
        </p:nvSpPr>
        <p:spPr bwMode="auto">
          <a:xfrm>
            <a:off x="2743200" y="2320925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5">
                  <a:lumMod val="8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95800" y="1295400"/>
            <a:ext cx="4572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Search for physics beyond SM</a:t>
            </a:r>
          </a:p>
          <a:p>
            <a:pPr eaLnBrk="1" hangingPunct="1">
              <a:buSzPct val="75000"/>
              <a:buFont typeface="Wingdings" charset="2"/>
              <a:buChar char="q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Discovering new particles</a:t>
            </a:r>
          </a:p>
          <a:p>
            <a:pPr eaLnBrk="1" hangingPunct="1">
              <a:buSzPct val="75000"/>
              <a:buFont typeface="Wingdings" charset="2"/>
              <a:buChar char="q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Making precise measurements of</a:t>
            </a:r>
            <a:b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</a:b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  properties of known particles/forces:</a:t>
            </a:r>
          </a:p>
          <a:p>
            <a:pPr eaLnBrk="1" hangingPunct="1">
              <a:buSzPct val="75000"/>
            </a:pP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  e.g. 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LHCb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: B</a:t>
            </a:r>
            <a:r>
              <a:rPr lang="en-US" sz="1800" baseline="-25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s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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μ</a:t>
            </a:r>
            <a:r>
              <a:rPr lang="en-US" sz="1800" baseline="300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+</a:t>
            </a:r>
            <a:r>
              <a:rPr lang="en-US" sz="18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μ</a:t>
            </a:r>
            <a:r>
              <a:rPr lang="en-US" sz="1800" baseline="30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−</a:t>
            </a:r>
            <a:endParaRPr lang="en-US" sz="1800" baseline="30000" dirty="0" smtClean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  <a:p>
            <a:pPr eaLnBrk="1" hangingPunct="1">
              <a:buSzPct val="75000"/>
              <a:buFont typeface="Wingdings" charset="2"/>
              <a:buChar char="q"/>
            </a:pPr>
            <a:endParaRPr lang="en-GB" sz="1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3000" y="3200400"/>
            <a:ext cx="3140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  <a:sym typeface="Wingdings"/>
              </a:rPr>
              <a:t> will enter new territory !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Down Arrow 54"/>
          <p:cNvSpPr/>
          <p:nvPr/>
        </p:nvSpPr>
        <p:spPr bwMode="auto">
          <a:xfrm>
            <a:off x="2667000" y="4313238"/>
            <a:ext cx="381000" cy="639762"/>
          </a:xfrm>
          <a:prstGeom prst="downArrow">
            <a:avLst>
              <a:gd name="adj1" fmla="val 36395"/>
              <a:gd name="adj2" fmla="val 53401"/>
            </a:avLst>
          </a:prstGeom>
          <a:gradFill flip="none" rotWithShape="1">
            <a:gsLst>
              <a:gs pos="34000">
                <a:srgbClr val="FFFF00">
                  <a:alpha val="90000"/>
                </a:srgbClr>
              </a:gs>
              <a:gs pos="100000">
                <a:srgbClr val="8000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38100" dir="270000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Oval 18"/>
          <p:cNvSpPr>
            <a:spLocks noChangeArrowheads="1"/>
          </p:cNvSpPr>
          <p:nvPr/>
        </p:nvSpPr>
        <p:spPr bwMode="auto">
          <a:xfrm>
            <a:off x="2743200" y="4191000"/>
            <a:ext cx="193675" cy="195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Down Arrow 53"/>
          <p:cNvSpPr/>
          <p:nvPr/>
        </p:nvSpPr>
        <p:spPr bwMode="auto">
          <a:xfrm>
            <a:off x="2655888" y="4008438"/>
            <a:ext cx="381000" cy="258762"/>
          </a:xfrm>
          <a:prstGeom prst="downArrow">
            <a:avLst>
              <a:gd name="adj1" fmla="val 36395"/>
              <a:gd name="adj2" fmla="val 77208"/>
            </a:avLst>
          </a:prstGeom>
          <a:gradFill flip="none" rotWithShape="1">
            <a:gsLst>
              <a:gs pos="36000">
                <a:srgbClr val="FF0000">
                  <a:alpha val="90000"/>
                </a:srgbClr>
              </a:gs>
              <a:gs pos="100000">
                <a:srgbClr val="0080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46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4191000"/>
            <a:ext cx="2362200" cy="24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0" grpId="0"/>
      <p:bldP spid="5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04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dirty="0" smtClean="0">
                <a:solidFill>
                  <a:schemeClr val="bg1"/>
                </a:solidFill>
              </a:rPr>
              <a:t>New </a:t>
            </a:r>
            <a:r>
              <a:rPr lang="en-GB" sz="3200" b="1" i="1" dirty="0" smtClean="0">
                <a:solidFill>
                  <a:schemeClr val="bg1"/>
                </a:solidFill>
              </a:rPr>
              <a:t>Rough Draft </a:t>
            </a:r>
            <a:r>
              <a:rPr lang="en-GB" sz="3200" dirty="0" smtClean="0">
                <a:solidFill>
                  <a:schemeClr val="bg1"/>
                </a:solidFill>
              </a:rPr>
              <a:t>10 year plan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72399" y="6468851"/>
            <a:ext cx="503873" cy="365125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fld id="{CFF3548F-35B1-4809-9DEE-F56A40BB2783}" type="slidenum">
              <a:rPr lang="en-GB" sz="18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eaLnBrk="1" hangingPunct="1">
                <a:defRPr/>
              </a:pPr>
              <a:t>47</a:t>
            </a:fld>
            <a:endParaRPr lang="en-GB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42" y="764704"/>
            <a:ext cx="8352928" cy="578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86600" y="5334000"/>
            <a:ext cx="1967205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Plan to continue 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until around 2030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3429000"/>
            <a:ext cx="38096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update of European HEP Roadmap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Up Arrow 7"/>
          <p:cNvSpPr/>
          <p:nvPr/>
        </p:nvSpPr>
        <p:spPr bwMode="auto">
          <a:xfrm>
            <a:off x="3581400" y="2362200"/>
            <a:ext cx="304800" cy="1066800"/>
          </a:xfrm>
          <a:prstGeom prst="upArrow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4876800"/>
            <a:ext cx="154401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Shutdown 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2017 or 2018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1905000"/>
            <a:ext cx="1659429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Shutdown will 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extend far into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2014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18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Glion Colloquium /  June 2009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fld id="{48ED0D00-34FF-3E42-8C7B-C58827C23128}" type="slidenum">
              <a:rPr lang="en-US" sz="18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pPr eaLnBrk="1" hangingPunct="1">
                <a:defRPr/>
              </a:pPr>
              <a:t>48</a:t>
            </a:fld>
            <a:endParaRPr lang="en-US" sz="18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3"/>
            <a:ext cx="9144000" cy="126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marL="742786" indent="-742786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+mn-cs"/>
              </a:rPr>
              <a:t>                      beyond LHC ?</a:t>
            </a:r>
          </a:p>
          <a:p>
            <a:pPr marL="742786" indent="-742786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Road beyond Standard </a:t>
            </a:r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5" y="3429011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through synergy of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(LHC, HL/HE-LHC?)</a:t>
            </a:r>
            <a:endParaRPr lang="en-US" sz="20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</a:t>
            </a:r>
            <a:r>
              <a:rPr lang="en-US" sz="2000" dirty="0" err="1" smtClean="0">
                <a:solidFill>
                  <a:srgbClr val="FFFFFF"/>
                </a:solidFill>
                <a:latin typeface="Arial" charset="0"/>
                <a:cs typeface="+mn-cs"/>
              </a:rPr>
              <a:t>LHeC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 ??)</a:t>
            </a:r>
            <a:endParaRPr lang="en-US" sz="28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(LC </a:t>
            </a:r>
            <a:r>
              <a:rPr lang="en-US" sz="2000" dirty="0" smtClean="0">
                <a:solidFill>
                  <a:srgbClr val="FFC000"/>
                </a:solidFill>
                <a:latin typeface="Arial" charset="0"/>
                <a:cs typeface="+mn-cs"/>
              </a:rPr>
              <a:t>(ILC or CLIC)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?)</a:t>
            </a:r>
            <a:endParaRPr lang="en-US" b="1" dirty="0" smtClean="0">
              <a:solidFill>
                <a:srgbClr val="000066"/>
              </a:solidFill>
              <a:latin typeface="Lucida Grande" charset="0"/>
              <a:cs typeface="+mn-cs"/>
            </a:endParaRPr>
          </a:p>
          <a:p>
            <a:pPr marL="609465" indent="-609465" eaLnBrk="1" hangingPunct="1">
              <a:lnSpc>
                <a:spcPct val="90000"/>
              </a:lnSpc>
              <a:spcBef>
                <a:spcPct val="20000"/>
              </a:spcBef>
            </a:pPr>
            <a:endParaRPr lang="en-US" b="1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Next decades</a:t>
            </a:r>
            <a:endParaRPr lang="en-US" sz="2800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orld_users_by_Nat_2011b.jpg"/>
          <p:cNvPicPr>
            <a:picLocks noChangeAspect="1"/>
          </p:cNvPicPr>
          <p:nvPr/>
        </p:nvPicPr>
        <p:blipFill>
          <a:blip r:embed="rId3"/>
          <a:srcRect r="3891" b="11111"/>
          <a:stretch>
            <a:fillRect/>
          </a:stretch>
        </p:blipFill>
        <p:spPr>
          <a:xfrm>
            <a:off x="990600" y="914400"/>
            <a:ext cx="7206954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762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0198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Operating very high profile Research Infrastructures is a very effective  way to avoid brain drain − and promote brain gain</a:t>
            </a:r>
            <a:endParaRPr lang="en-GB" sz="2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8" name="Picture 7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76200" y="100941"/>
            <a:ext cx="685800" cy="674370"/>
          </a:xfrm>
          <a:prstGeom prst="rect">
            <a:avLst/>
          </a:prstGeom>
        </p:spPr>
      </p:pic>
      <p:pic>
        <p:nvPicPr>
          <p:cNvPr id="9" name="Picture 8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8382000" y="92694"/>
            <a:ext cx="685800" cy="674370"/>
          </a:xfrm>
          <a:prstGeom prst="rect">
            <a:avLst/>
          </a:prstGeom>
        </p:spPr>
      </p:pic>
      <p:grpSp>
        <p:nvGrpSpPr>
          <p:cNvPr id="2" name="Group 14"/>
          <p:cNvGrpSpPr/>
          <p:nvPr/>
        </p:nvGrpSpPr>
        <p:grpSpPr>
          <a:xfrm rot="19976479">
            <a:off x="468745" y="2960255"/>
            <a:ext cx="8153400" cy="838200"/>
            <a:chOff x="468745" y="2960255"/>
            <a:chExt cx="8153400" cy="8382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468745" y="2960255"/>
              <a:ext cx="8153400" cy="838200"/>
            </a:xfrm>
            <a:prstGeom prst="rect">
              <a:avLst/>
            </a:prstGeom>
            <a:solidFill>
              <a:schemeClr val="tx2">
                <a:alpha val="6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40864" y="2967335"/>
              <a:ext cx="8062279" cy="75405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eaLnBrk="1" hangingPunct="1"/>
              <a:r>
                <a:rPr lang="en-US" sz="4300" b="1" spc="200" dirty="0" smtClean="0">
                  <a:ln w="29210">
                    <a:solidFill>
                      <a:srgbClr val="F3F3F3">
                        <a:tint val="10000"/>
                      </a:srgbClr>
                    </a:solidFill>
                  </a:ln>
                  <a:solidFill>
                    <a:srgbClr val="F3F3F3">
                      <a:satMod val="200000"/>
                      <a:alpha val="50000"/>
                    </a:srgbClr>
                  </a:solidFill>
                  <a:effectLst>
                    <a:innerShdw blurRad="50800" dist="50800" dir="8100000">
                      <a:srgbClr val="7D7D7D">
                        <a:alpha val="73000"/>
                      </a:srgbClr>
                    </a:innerShdw>
                  </a:effectLst>
                  <a:latin typeface="Arial" charset="0"/>
                  <a:ea typeface="ＭＳ Ｐゴシック" charset="-128"/>
                </a:rPr>
                <a:t>Diplomacy through Science </a:t>
              </a:r>
              <a:endParaRPr lang="en-US" sz="4300" b="1" spc="200" dirty="0">
                <a:ln w="29210">
                  <a:solidFill>
                    <a:srgbClr val="F3F3F3">
                      <a:tint val="10000"/>
                    </a:srgbClr>
                  </a:solidFill>
                </a:ln>
                <a:solidFill>
                  <a:srgbClr val="F3F3F3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machine which will complement and extend the LHC best, and is closest to be realized, is a  Linear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 with a collision energy of at least 500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28600" y="3581400"/>
            <a:ext cx="8763000" cy="2163763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                             </a:t>
            </a:r>
            <a:r>
              <a:rPr lang="en-US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             </a:t>
            </a:r>
            <a:r>
              <a:rPr lang="en-US" dirty="0">
                <a:solidFill>
                  <a:srgbClr val="003366"/>
                </a:solidFill>
                <a:latin typeface="Comic Sans MS" pitchFamily="66" charset="0"/>
                <a:ea typeface="+mn-ea"/>
                <a:cs typeface="+mn-cs"/>
              </a:rPr>
              <a:t>PROJECTS</a:t>
            </a:r>
            <a:r>
              <a:rPr lang="en-US" sz="2200" dirty="0">
                <a:solidFill>
                  <a:srgbClr val="003366"/>
                </a:solidFill>
                <a:latin typeface="Comic Sans MS" pitchFamily="66" charset="0"/>
                <a:ea typeface="+mn-ea"/>
                <a:cs typeface="+mn-cs"/>
              </a:rPr>
              <a:t>:</a:t>
            </a:r>
          </a:p>
          <a:p>
            <a:pPr eaLnBrk="1" hangingPunct="1"/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 </a:t>
            </a:r>
            <a:r>
              <a:rPr lang="en-US" sz="2200" dirty="0" err="1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T</a:t>
            </a:r>
            <a:r>
              <a:rPr lang="en-US" sz="2200" dirty="0" err="1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eV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 Colliders (CMS energy up to 1 </a:t>
            </a:r>
            <a:r>
              <a:rPr lang="en-US" sz="2200" dirty="0" err="1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TeV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) 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 Technology ~ready</a:t>
            </a:r>
          </a:p>
          <a:p>
            <a:pPr eaLnBrk="1" hangingPunct="1"/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     </a:t>
            </a:r>
            <a:r>
              <a:rPr lang="en-US" sz="2200" dirty="0" smtClean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ILC </a:t>
            </a:r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with superconducting cavities</a:t>
            </a:r>
          </a:p>
          <a:p>
            <a:pPr eaLnBrk="1" hangingPunct="1"/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        </a:t>
            </a:r>
          </a:p>
          <a:p>
            <a:pPr eaLnBrk="1" hangingPunct="1"/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 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Multi-</a:t>
            </a:r>
            <a:r>
              <a:rPr lang="en-US" sz="2200" dirty="0" err="1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TeV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 Collider (CMS energies in multi-</a:t>
            </a:r>
            <a:r>
              <a:rPr lang="en-US" sz="2200" dirty="0" err="1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TeV</a:t>
            </a:r>
            <a:r>
              <a:rPr lang="en-US" sz="22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</a:rPr>
              <a:t> range) </a:t>
            </a:r>
            <a:r>
              <a:rPr lang="en-US" sz="2000" dirty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 R&amp;D</a:t>
            </a:r>
            <a:endParaRPr lang="en-US" sz="2200" dirty="0">
              <a:solidFill>
                <a:srgbClr val="CC0000"/>
              </a:solidFill>
              <a:latin typeface="Comic Sans MS" pitchFamily="66" charset="0"/>
              <a:ea typeface="+mn-ea"/>
              <a:cs typeface="+mn-cs"/>
            </a:endParaRPr>
          </a:p>
          <a:p>
            <a:pPr eaLnBrk="1" hangingPunct="1"/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     CLIC </a:t>
            </a:r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</a:t>
            </a:r>
            <a:r>
              <a:rPr lang="en-US" sz="2200" dirty="0">
                <a:solidFill>
                  <a:srgbClr val="0000CC"/>
                </a:solidFill>
                <a:latin typeface="Comic Sans MS" pitchFamily="66" charset="0"/>
                <a:ea typeface="+mn-ea"/>
                <a:cs typeface="+mn-cs"/>
              </a:rPr>
              <a:t> Two Beam Acceleration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9400" y="6172200"/>
            <a:ext cx="1905000" cy="457200"/>
          </a:xfrm>
          <a:noFill/>
        </p:spPr>
        <p:txBody>
          <a:bodyPr/>
          <a:lstStyle/>
          <a:p>
            <a:fld id="{DB65DD95-E09D-42BA-A2CF-294E76A5FA8C}" type="slidenum">
              <a:rPr lang="en-US" smtClean="0"/>
              <a:pPr/>
              <a:t>50</a:t>
            </a:fld>
            <a:endParaRPr lang="en-US" dirty="0" smtClean="0"/>
          </a:p>
        </p:txBody>
      </p:sp>
      <p:sp>
        <p:nvSpPr>
          <p:cNvPr id="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Colliders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781800" cy="24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tunnel"/>
          <p:cNvPicPr>
            <a:picLocks noChangeAspect="1" noChangeArrowheads="1"/>
          </p:cNvPicPr>
          <p:nvPr/>
        </p:nvPicPr>
        <p:blipFill>
          <a:blip r:embed="rId3" cstate="print"/>
          <a:srcRect t="18968" b="13582"/>
          <a:stretch>
            <a:fillRect/>
          </a:stretch>
        </p:blipFill>
        <p:spPr bwMode="auto">
          <a:xfrm>
            <a:off x="304800" y="3886200"/>
            <a:ext cx="4278313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724400" y="3733800"/>
            <a:ext cx="4343400" cy="25545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Energy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	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250 </a:t>
            </a:r>
            <a:r>
              <a:rPr lang="en-US" sz="1600" b="1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Gev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x 250 </a:t>
            </a:r>
            <a:r>
              <a:rPr lang="en-US" sz="1600" b="1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GeV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# of RF </a:t>
            </a:r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Units 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   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560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# of </a:t>
            </a:r>
            <a:r>
              <a:rPr lang="en-US" sz="1600" b="1" dirty="0" err="1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Cryomodules</a:t>
            </a:r>
            <a:r>
              <a:rPr lang="en-US" sz="1600" b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1680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sz="1600" b="1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# of 9-cell </a:t>
            </a:r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Cavities  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14560</a:t>
            </a:r>
          </a:p>
          <a:p>
            <a:pPr marL="0" lvl="1" eaLnBrk="1" hangingPunct="1"/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ＭＳ Ｐゴシック" charset="-128"/>
                <a:cs typeface="+mn-cs"/>
              </a:rPr>
              <a:t>Accelerating Gradient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	31.5 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MeV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/m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marL="0" lvl="1" eaLnBrk="1" hangingPunct="1"/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Peak luminosity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	2 10</a:t>
            </a:r>
            <a:r>
              <a:rPr lang="en-US" sz="1600" b="1" baseline="30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34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cm</a:t>
            </a:r>
            <a:r>
              <a:rPr lang="en-US" sz="1600" b="1" baseline="30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-2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</a:t>
            </a:r>
            <a:r>
              <a:rPr lang="en-US" sz="1600" b="1" baseline="30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-1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marL="0" lvl="1" eaLnBrk="1" hangingPunct="1"/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Rep. Rate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		5 Hz</a:t>
            </a:r>
            <a:endParaRPr lang="en-US" sz="1600" b="1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marL="0" lvl="1" eaLnBrk="1" hangingPunct="1"/>
            <a:r>
              <a:rPr lang="en-US" altLang="ja-JP" sz="1600" b="1" dirty="0" smtClean="0">
                <a:solidFill>
                  <a:srgbClr val="C00000"/>
                </a:solidFill>
                <a:latin typeface="Arial" charset="0"/>
                <a:ea typeface="ＭＳ Ｐゴシック" charset="-128"/>
                <a:cs typeface="+mn-cs"/>
              </a:rPr>
              <a:t>IP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                </a:t>
            </a:r>
            <a:r>
              <a:rPr lang="en-US" altLang="ja-JP" sz="1600" b="1" dirty="0" err="1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  <a:cs typeface="+mn-cs"/>
              </a:rPr>
              <a:t>s</a:t>
            </a:r>
            <a:r>
              <a:rPr lang="en-US" altLang="ja-JP" sz="1600" b="1" baseline="-2500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x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lang="en-US" altLang="ja-JP" sz="1600" b="1" dirty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350 – 620 nm; </a:t>
            </a:r>
            <a:r>
              <a:rPr lang="en-US" altLang="ja-JP" sz="1600" b="1" dirty="0" err="1">
                <a:solidFill>
                  <a:srgbClr val="000000"/>
                </a:solidFill>
                <a:latin typeface="Symbol" pitchFamily="18" charset="2"/>
                <a:ea typeface="ＭＳ Ｐゴシック" charset="-128"/>
                <a:cs typeface="+mn-cs"/>
              </a:rPr>
              <a:t>s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y</a:t>
            </a:r>
            <a:r>
              <a:rPr lang="en-US" altLang="ja-JP" sz="1600" b="1" dirty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 3.5 – 9.0 nm</a:t>
            </a:r>
          </a:p>
          <a:p>
            <a:pPr marL="0" lvl="1" eaLnBrk="1" hangingPunct="1"/>
            <a:r>
              <a:rPr lang="en-US" altLang="ja-JP" sz="1600" b="1" dirty="0">
                <a:solidFill>
                  <a:srgbClr val="C00000"/>
                </a:solidFill>
                <a:latin typeface="Arial" charset="0"/>
                <a:ea typeface="ＭＳ Ｐゴシック" charset="-128"/>
                <a:cs typeface="+mn-cs"/>
              </a:rPr>
              <a:t>Total </a:t>
            </a:r>
            <a:r>
              <a:rPr lang="en-US" altLang="ja-JP" sz="1600" b="1" dirty="0" smtClean="0">
                <a:solidFill>
                  <a:srgbClr val="C00000"/>
                </a:solidFill>
                <a:latin typeface="Arial" charset="0"/>
                <a:ea typeface="ＭＳ Ｐゴシック" charset="-128"/>
                <a:cs typeface="+mn-cs"/>
              </a:rPr>
              <a:t>Power  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		~</a:t>
            </a:r>
            <a:r>
              <a:rPr lang="en-US" altLang="ja-JP" sz="1600" b="1" dirty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230 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MW</a:t>
            </a:r>
          </a:p>
          <a:p>
            <a:pPr marL="0" lvl="1" eaLnBrk="1" hangingPunct="1"/>
            <a:r>
              <a:rPr lang="en-US" sz="1600" b="1" dirty="0" smtClean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  <a:t>2 Detectors Push-pull</a:t>
            </a:r>
          </a:p>
        </p:txBody>
      </p:sp>
      <p:sp>
        <p:nvSpPr>
          <p:cNvPr id="1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International Linear Collider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9400" y="6172200"/>
            <a:ext cx="1905000" cy="457200"/>
          </a:xfrm>
          <a:noFill/>
        </p:spPr>
        <p:txBody>
          <a:bodyPr/>
          <a:lstStyle/>
          <a:p>
            <a:fld id="{DB65DD95-E09D-42BA-A2CF-294E76A5FA8C}" type="slidenum">
              <a:rPr lang="en-US" smtClean="0"/>
              <a:pPr/>
              <a:t>51</a:t>
            </a:fld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22-Jan-11                                FALC - SLAC</a:t>
            </a:r>
          </a:p>
        </p:txBody>
      </p:sp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Global Design Effort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D375D0-4455-4BA0-8642-15007BFD3DB2}" type="slidenum">
              <a:rPr lang="en-US">
                <a:solidFill>
                  <a:srgbClr val="000000"/>
                </a:solidFill>
              </a:rPr>
              <a:pPr/>
              <a:t>52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3" name="Picture 5" descr="A superconducting TESLA cavity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334000"/>
            <a:ext cx="49291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1371600" y="152400"/>
            <a:ext cx="7467600" cy="5794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ctr"/>
            <a:r>
              <a:rPr lang="en-US" sz="3200" b="1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Cavity Gradient Milestone Achieved</a:t>
            </a:r>
          </a:p>
        </p:txBody>
      </p:sp>
      <p:pic>
        <p:nvPicPr>
          <p:cNvPr id="1229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6934200" cy="4378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133010" name="AutoShape 18"/>
          <p:cNvSpPr>
            <a:spLocks noChangeArrowheads="1"/>
          </p:cNvSpPr>
          <p:nvPr/>
        </p:nvSpPr>
        <p:spPr bwMode="auto">
          <a:xfrm>
            <a:off x="6400800" y="2743200"/>
            <a:ext cx="2514600" cy="762000"/>
          </a:xfrm>
          <a:prstGeom prst="leftArrowCallout">
            <a:avLst>
              <a:gd name="adj1" fmla="val 25000"/>
              <a:gd name="adj2" fmla="val 25000"/>
              <a:gd name="adj3" fmla="val 55000"/>
              <a:gd name="adj4" fmla="val 66667"/>
            </a:avLst>
          </a:prstGeom>
          <a:solidFill>
            <a:srgbClr val="FFFFCC"/>
          </a:solidFill>
          <a:ln w="38100">
            <a:solidFill>
              <a:srgbClr val="FF0D0D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ctr"/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33012" name="Text Box 20"/>
          <p:cNvSpPr txBox="1">
            <a:spLocks noChangeArrowheads="1"/>
          </p:cNvSpPr>
          <p:nvPr/>
        </p:nvSpPr>
        <p:spPr bwMode="auto">
          <a:xfrm>
            <a:off x="7543800" y="2743200"/>
            <a:ext cx="1271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ctr"/>
            <a:r>
              <a:rPr lang="en-US" sz="20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2010</a:t>
            </a:r>
          </a:p>
          <a:p>
            <a:pPr algn="ctr" fontAlgn="ctr"/>
            <a:r>
              <a:rPr lang="en-US" sz="20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Milestone</a:t>
            </a:r>
          </a:p>
        </p:txBody>
      </p:sp>
      <p:sp>
        <p:nvSpPr>
          <p:cNvPr id="2133013" name="AutoShape 21"/>
          <p:cNvSpPr>
            <a:spLocks noChangeArrowheads="1"/>
          </p:cNvSpPr>
          <p:nvPr/>
        </p:nvSpPr>
        <p:spPr bwMode="auto">
          <a:xfrm>
            <a:off x="6477000" y="1524000"/>
            <a:ext cx="2514600" cy="762000"/>
          </a:xfrm>
          <a:prstGeom prst="leftArrowCallout">
            <a:avLst>
              <a:gd name="adj1" fmla="val 25000"/>
              <a:gd name="adj2" fmla="val 25000"/>
              <a:gd name="adj3" fmla="val 55000"/>
              <a:gd name="adj4" fmla="val 66667"/>
            </a:avLst>
          </a:prstGeom>
          <a:solidFill>
            <a:srgbClr val="FFFFCC"/>
          </a:solidFill>
          <a:ln w="38100">
            <a:solidFill>
              <a:srgbClr val="FF0D0D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ctr"/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33014" name="Text Box 22"/>
          <p:cNvSpPr txBox="1">
            <a:spLocks noChangeArrowheads="1"/>
          </p:cNvSpPr>
          <p:nvPr/>
        </p:nvSpPr>
        <p:spPr bwMode="auto">
          <a:xfrm>
            <a:off x="7848600" y="1524000"/>
            <a:ext cx="720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ctr"/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TDR</a:t>
            </a:r>
          </a:p>
          <a:p>
            <a:pPr algn="ctr" fontAlgn="ctr"/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3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3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3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3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3010" grpId="0" animBg="1"/>
      <p:bldP spid="2133012" grpId="0"/>
      <p:bldP spid="2133013" grpId="0" animBg="1"/>
      <p:bldP spid="213301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066800"/>
            <a:ext cx="7331292" cy="5083285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9400" y="6172200"/>
            <a:ext cx="1905000" cy="457200"/>
          </a:xfrm>
          <a:noFill/>
        </p:spPr>
        <p:txBody>
          <a:bodyPr/>
          <a:lstStyle/>
          <a:p>
            <a:fld id="{DB65DD95-E09D-42BA-A2CF-294E76A5FA8C}" type="slidenum">
              <a:rPr lang="en-US" smtClean="0"/>
              <a:pPr/>
              <a:t>53</a:t>
            </a:fld>
            <a:endParaRPr lang="en-US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0" y="57150"/>
            <a:ext cx="9144000" cy="762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 smtClean="0">
                <a:solidFill>
                  <a:srgbClr val="336699"/>
                </a:solidFill>
                <a:latin typeface="Helvetica"/>
                <a:ea typeface="ＭＳ Ｐゴシック" pitchFamily="-65" charset="-128"/>
                <a:cs typeface="ＭＳ Ｐゴシック" pitchFamily="-65" charset="-128"/>
              </a:rPr>
              <a:t>CLIC Overall Lay-out</a:t>
            </a:r>
            <a:endParaRPr lang="en-US" sz="4000" kern="0" dirty="0">
              <a:solidFill>
                <a:srgbClr val="336699"/>
              </a:solidFill>
              <a:latin typeface="Helvetica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6" y="188642"/>
            <a:ext cx="6895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Gradient at CLIC 4*10</a:t>
            </a:r>
            <a:r>
              <a:rPr lang="en-US" baseline="30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-7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BDR and 180 ns pulse length</a:t>
            </a:r>
            <a:endParaRPr lang="en-US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8998" y="4910585"/>
            <a:ext cx="3124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6198" y="4910587"/>
            <a:ext cx="33528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58217" y="4732788"/>
            <a:ext cx="257084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T18 and TD18 built and tested at SLAC and KEK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177800" indent="-177800" eaLnBrk="1" hangingPunct="1"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real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prototypes with improved design are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T24 and TD24</a:t>
            </a:r>
          </a:p>
          <a:p>
            <a:pPr marL="177800" indent="-177800" eaLnBrk="1" hangingPunct="1"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measurements in plot on the right for TD18 at KEK </a:t>
            </a:r>
            <a:endParaRPr lang="en-US" sz="1600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8" name="Picture 3" descr="C:\Higo\2010\X-band\Nextef\TD18_#2\101018 Summary (14)\Evolution of BDR at 100MVm and 250nse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6480" y="600043"/>
            <a:ext cx="2577520" cy="1946489"/>
          </a:xfrm>
          <a:prstGeom prst="rect">
            <a:avLst/>
          </a:prstGeom>
          <a:noFill/>
        </p:spPr>
      </p:pic>
      <p:pic>
        <p:nvPicPr>
          <p:cNvPr id="37" name="Picture 36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66480" y="2558861"/>
            <a:ext cx="2577520" cy="224790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9476" y="651473"/>
            <a:ext cx="5529523" cy="4081314"/>
          </a:xfrm>
          <a:prstGeom prst="rect">
            <a:avLst/>
          </a:prstGeom>
        </p:spPr>
      </p:pic>
      <p:pic>
        <p:nvPicPr>
          <p:cNvPr id="12" name="Picture 11" descr="C:\Higo\2010\X-band\Nextef\TD18_#2\101016 Summary (14)\101017 BDR vs Width 100 at 2800hr and 90 at 3500h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66480" y="4751582"/>
            <a:ext cx="2577520" cy="21064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19486692">
            <a:off x="3203430" y="3608303"/>
            <a:ext cx="4519186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nb-NO" sz="1800" b="1" i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Today:</a:t>
            </a:r>
          </a:p>
          <a:p>
            <a:pPr eaLnBrk="1" hangingPunct="1"/>
            <a:endParaRPr lang="nb-NO" sz="18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nb-NO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CTF3 running with accelerating structures </a:t>
            </a:r>
          </a:p>
          <a:p>
            <a:pPr eaLnBrk="1" hangingPunct="1"/>
            <a:r>
              <a:rPr lang="nb-NO" sz="18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reaching design value </a:t>
            </a:r>
            <a:r>
              <a:rPr lang="nb-NO" sz="1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(100 MV/m).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Road beyond Standard </a:t>
            </a:r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5" y="3429011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through synergy of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(LHC, HL/HE-LHC?)</a:t>
            </a:r>
            <a:endParaRPr lang="en-US" sz="20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</a:t>
            </a:r>
            <a:r>
              <a:rPr lang="en-US" sz="2000" dirty="0" err="1" smtClean="0">
                <a:solidFill>
                  <a:srgbClr val="FFFFFF"/>
                </a:solidFill>
                <a:latin typeface="Arial" charset="0"/>
                <a:cs typeface="+mn-cs"/>
              </a:rPr>
              <a:t>LHeC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 ??)</a:t>
            </a:r>
            <a:endParaRPr lang="en-US" sz="28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(LC </a:t>
            </a:r>
            <a:r>
              <a:rPr lang="en-US" sz="2000" dirty="0" smtClean="0">
                <a:solidFill>
                  <a:srgbClr val="FFC000"/>
                </a:solidFill>
                <a:latin typeface="Arial" charset="0"/>
                <a:cs typeface="+mn-cs"/>
              </a:rPr>
              <a:t>(ILC or CLIC)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+mn-cs"/>
              </a:rPr>
              <a:t>?)</a:t>
            </a:r>
            <a:endParaRPr lang="en-US" b="1" dirty="0" smtClean="0">
              <a:solidFill>
                <a:srgbClr val="000066"/>
              </a:solidFill>
              <a:latin typeface="Lucida Grande" charset="0"/>
              <a:cs typeface="+mn-cs"/>
            </a:endParaRPr>
          </a:p>
          <a:p>
            <a:pPr marL="609465" indent="-609465" eaLnBrk="1" hangingPunct="1">
              <a:lnSpc>
                <a:spcPct val="90000"/>
              </a:lnSpc>
              <a:spcBef>
                <a:spcPct val="20000"/>
              </a:spcBef>
            </a:pPr>
            <a:endParaRPr lang="en-US" b="1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Next decades</a:t>
            </a:r>
            <a:endParaRPr lang="en-US" sz="2800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 rot="20818902">
            <a:off x="560565" y="4825765"/>
            <a:ext cx="8401659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LHC results will guide the way at the energy frontier</a:t>
            </a:r>
            <a:endParaRPr lang="en-US" sz="2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pitchFamily="34" charset="0"/>
              </a:rPr>
              <a:t>Results from LHC will guide the way</a:t>
            </a:r>
            <a:endParaRPr lang="en-US" dirty="0" smtClean="0"/>
          </a:p>
        </p:txBody>
      </p:sp>
      <p:sp>
        <p:nvSpPr>
          <p:cNvPr id="46083" name="Content Placeholder 5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de-DE" sz="2400" dirty="0" smtClean="0">
                <a:latin typeface="Arial" pitchFamily="34" charset="0"/>
              </a:rPr>
              <a:t>Expect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</a:rPr>
              <a:t>  </a:t>
            </a:r>
          </a:p>
          <a:p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period for decision enabling on next steps earliest 2012 </a:t>
            </a:r>
            <a:b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de-DE" sz="2000" dirty="0" smtClean="0">
                <a:latin typeface="Arial" pitchFamily="34" charset="0"/>
              </a:rPr>
              <a:t>(at least) </a:t>
            </a: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concerning energy frontier</a:t>
            </a:r>
          </a:p>
          <a:p>
            <a:r>
              <a:rPr lang="de-DE" sz="2000" dirty="0" smtClean="0">
                <a:latin typeface="Arial" pitchFamily="34" charset="0"/>
              </a:rPr>
              <a:t>(</a:t>
            </a:r>
            <a:r>
              <a:rPr lang="de-DE" sz="2000" dirty="0" smtClean="0">
                <a:solidFill>
                  <a:srgbClr val="0070C0"/>
                </a:solidFill>
                <a:latin typeface="Arial" pitchFamily="34" charset="0"/>
              </a:rPr>
              <a:t>similar situation concerning neutrino sector </a:t>
            </a:r>
            <a:r>
              <a:rPr lang="el-GR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Θ</a:t>
            </a:r>
            <a:r>
              <a:rPr lang="de-DE" sz="2000" baseline="-25000" dirty="0" smtClean="0">
                <a:solidFill>
                  <a:srgbClr val="0070C0"/>
                </a:solidFill>
                <a:latin typeface="Arial" pitchFamily="34" charset="0"/>
              </a:rPr>
              <a:t>13</a:t>
            </a:r>
            <a:r>
              <a:rPr lang="de-DE" sz="2000" dirty="0" smtClean="0">
                <a:latin typeface="Arial" pitchFamily="34" charset="0"/>
              </a:rPr>
              <a:t>) </a:t>
            </a:r>
            <a:endParaRPr lang="en-GB" sz="2000" dirty="0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dirty="0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</a:rPr>
              <a:t>We are </a:t>
            </a:r>
            <a:r>
              <a:rPr lang="en-US" sz="2400" dirty="0" smtClean="0">
                <a:solidFill>
                  <a:srgbClr val="CC0000"/>
                </a:solidFill>
                <a:latin typeface="Arial" pitchFamily="34" charset="0"/>
              </a:rPr>
              <a:t>NOW</a:t>
            </a:r>
            <a:r>
              <a:rPr lang="en-US" sz="2400" dirty="0" smtClean="0">
                <a:latin typeface="Arial" pitchFamily="34" charset="0"/>
              </a:rPr>
              <a:t> in a new exciting era of accelerator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</a:rPr>
              <a:t>planning-design-construction-running</a:t>
            </a:r>
            <a:r>
              <a:rPr lang="de-DE" sz="2400" dirty="0" smtClean="0">
                <a:latin typeface="Arial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latin typeface="Arial" pitchFamily="34" charset="0"/>
              </a:rPr>
              <a:t>and </a:t>
            </a: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need</a:t>
            </a:r>
          </a:p>
          <a:p>
            <a:r>
              <a:rPr lang="de-DE" sz="2000" dirty="0" smtClean="0">
                <a:latin typeface="Arial" pitchFamily="34" charset="0"/>
              </a:rPr>
              <a:t>intensified efforts on R&amp;D and technical design work </a:t>
            </a:r>
            <a:br>
              <a:rPr lang="de-DE" sz="2000" dirty="0" smtClean="0">
                <a:latin typeface="Arial" pitchFamily="34" charset="0"/>
              </a:rPr>
            </a:br>
            <a:r>
              <a:rPr lang="de-DE" sz="2000" dirty="0" smtClean="0">
                <a:latin typeface="Arial" pitchFamily="34" charset="0"/>
              </a:rPr>
              <a:t>to enable these decisions </a:t>
            </a:r>
          </a:p>
          <a:p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global collaboration</a:t>
            </a:r>
            <a:r>
              <a:rPr lang="de-DE" sz="2000" dirty="0" smtClean="0">
                <a:latin typeface="Arial" pitchFamily="34" charset="0"/>
              </a:rPr>
              <a:t> and </a:t>
            </a: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stability on long time scales</a:t>
            </a:r>
            <a:r>
              <a:rPr lang="de-DE" sz="2000" dirty="0" smtClean="0">
                <a:latin typeface="Arial" pitchFamily="34" charset="0"/>
              </a:rPr>
              <a:t/>
            </a:r>
            <a:br>
              <a:rPr lang="de-DE" sz="2000" dirty="0" smtClean="0">
                <a:latin typeface="Arial" pitchFamily="34" charset="0"/>
              </a:rPr>
            </a:br>
            <a:r>
              <a:rPr lang="de-DE" sz="2000" dirty="0" smtClean="0">
                <a:latin typeface="Arial" pitchFamily="34" charset="0"/>
              </a:rPr>
              <a:t>(don‘t forget: first workshop on LHC was 1984)</a:t>
            </a:r>
          </a:p>
          <a:p>
            <a:pPr>
              <a:buNone/>
            </a:pPr>
            <a:r>
              <a:rPr lang="de-DE" dirty="0" smtClean="0">
                <a:latin typeface="Arial" pitchFamily="34" charset="0"/>
                <a:sym typeface="Wingdings" pitchFamily="2" charset="2"/>
              </a:rPr>
              <a:t> 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</a:rPr>
              <a:t>more coordination and more collaboration required</a:t>
            </a:r>
            <a:r>
              <a:rPr lang="de-DE" sz="2000" dirty="0" smtClean="0">
                <a:latin typeface="Arial" pitchFamily="34" charset="0"/>
              </a:rPr>
              <a:t>     </a:t>
            </a:r>
          </a:p>
          <a:p>
            <a:pPr>
              <a:buNone/>
            </a:pPr>
            <a:endParaRPr lang="de-DE" sz="2000" dirty="0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9400" y="6172200"/>
            <a:ext cx="1905000" cy="457200"/>
          </a:xfrm>
          <a:noFill/>
        </p:spPr>
        <p:txBody>
          <a:bodyPr/>
          <a:lstStyle/>
          <a:p>
            <a:fld id="{DB65DD95-E09D-42BA-A2CF-294E76A5FA8C}" type="slidenum">
              <a:rPr lang="en-US" smtClean="0"/>
              <a:pPr/>
              <a:t>56</a:t>
            </a:fld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13" y="188913"/>
            <a:ext cx="449262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Opening the door…</a:t>
            </a:r>
            <a:endParaRPr lang="en-US" sz="1800" dirty="0">
              <a:solidFill>
                <a:srgbClr val="FFFF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95288" y="1052513"/>
            <a:ext cx="84978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333399"/>
                </a:solidFill>
                <a:latin typeface="Arial"/>
                <a:ea typeface="ＭＳ Ｐゴシック"/>
              </a:rPr>
              <a:t>Membership for Non-European countries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333399"/>
                </a:solidFill>
                <a:latin typeface="Arial"/>
                <a:ea typeface="ＭＳ Ｐゴシック"/>
              </a:rPr>
              <a:t>New Associate Membership defined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"/>
                <a:ea typeface="ＭＳ Ｐゴシック"/>
              </a:rPr>
              <a:t>Romania in accession to membership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"/>
                <a:ea typeface="ＭＳ Ｐゴシック"/>
              </a:rPr>
              <a:t>Negotiations started with Cyprus, Israel, Serbia, Slovenia, and Turkey concerning membership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"/>
                <a:ea typeface="ＭＳ Ｐゴシック"/>
              </a:rPr>
              <a:t>Several countries expressed interest in associate membership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333399"/>
                </a:solidFill>
                <a:latin typeface="Arial"/>
                <a:ea typeface="ＭＳ Ｐゴシック"/>
              </a:rPr>
              <a:t>New Relations with International Organizations in Geneva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333399"/>
                </a:solidFill>
                <a:latin typeface="Arial"/>
                <a:ea typeface="ＭＳ Ｐゴシック"/>
              </a:rPr>
              <a:t>Improved Relations with the regions and communes surrounding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4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</a:rPr>
              <a:t>We need to define the most appropriate organizational form 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</a:rPr>
              <a:t>f</a:t>
            </a:r>
            <a:r>
              <a:rPr lang="en-US" sz="2400" smtClean="0">
                <a:solidFill>
                  <a:srgbClr val="002060"/>
                </a:solidFill>
                <a:latin typeface="Arial" pitchFamily="34" charset="0"/>
              </a:rPr>
              <a:t>or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</a:rPr>
              <a:t>global projects </a:t>
            </a:r>
            <a:r>
              <a:rPr lang="en-US" sz="2400" dirty="0" smtClean="0">
                <a:solidFill>
                  <a:srgbClr val="CC0000"/>
                </a:solidFill>
                <a:latin typeface="Arial" pitchFamily="34" charset="0"/>
              </a:rPr>
              <a:t>NOW</a:t>
            </a:r>
            <a:r>
              <a:rPr lang="en-US" sz="2400" dirty="0" smtClean="0">
                <a:latin typeface="Arial" pitchFamily="34" charset="0"/>
              </a:rPr>
              <a:t> and need to be open and inventive</a:t>
            </a: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(scientists, funding agencies, politicians. . .)</a:t>
            </a:r>
            <a:r>
              <a:rPr lang="de-DE" sz="2400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de-DE" sz="1200" dirty="0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</a:rPr>
              <a:t>Mandatory to have accelerator laboratories</a:t>
            </a:r>
            <a:r>
              <a:rPr lang="de-DE" sz="2400" dirty="0" smtClean="0">
                <a:latin typeface="Arial" pitchFamily="34" charset="0"/>
              </a:rPr>
              <a:t> in all regions</a:t>
            </a: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latin typeface="Arial" pitchFamily="34" charset="0"/>
              </a:rPr>
              <a:t>as partners in accelerator development / construction / </a:t>
            </a:r>
          </a:p>
          <a:p>
            <a:pPr lvl="2">
              <a:buFontTx/>
              <a:buNone/>
            </a:pPr>
            <a:r>
              <a:rPr lang="de-DE" sz="2400" dirty="0" smtClean="0">
                <a:latin typeface="Arial" pitchFamily="34" charset="0"/>
                <a:ea typeface="ＭＳ Ｐゴシック" pitchFamily="-65" charset="-128"/>
              </a:rPr>
              <a:t>			commissiong / exploitation</a:t>
            </a:r>
          </a:p>
          <a:p>
            <a:pPr>
              <a:buFont typeface="Wingdings" pitchFamily="2" charset="2"/>
              <a:buNone/>
            </a:pPr>
            <a:endParaRPr lang="de-DE" sz="1200" dirty="0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Planning and execution of HEP projects today need </a:t>
            </a: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global partnership for </a:t>
            </a:r>
            <a:r>
              <a:rPr lang="de-DE" sz="2400" i="1" dirty="0" smtClean="0">
                <a:latin typeface="Arial" pitchFamily="34" charset="0"/>
              </a:rPr>
              <a:t>global, regional and national</a:t>
            </a:r>
            <a:r>
              <a:rPr lang="de-DE" sz="2400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projects</a:t>
            </a: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latin typeface="Arial" pitchFamily="34" charset="0"/>
              </a:rPr>
              <a:t>     in other words:</a:t>
            </a:r>
            <a:r>
              <a:rPr lang="de-DE" sz="2400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de-DE" sz="2400" dirty="0" smtClean="0">
                <a:solidFill>
                  <a:srgbClr val="0070C0"/>
                </a:solidFill>
                <a:latin typeface="Arial" pitchFamily="34" charset="0"/>
              </a:rPr>
              <a:t>for the whole 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</a:rPr>
              <a:t>program</a:t>
            </a:r>
          </a:p>
          <a:p>
            <a:pPr>
              <a:buFont typeface="Wingdings" pitchFamily="2" charset="2"/>
              <a:buNone/>
            </a:pPr>
            <a:endParaRPr lang="de-DE" sz="1200" dirty="0" smtClean="0">
              <a:solidFill>
                <a:srgbClr val="FF0000"/>
              </a:solidFill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</a:rPr>
              <a:t>Use the exciting times ahead to establish such a partnership</a:t>
            </a:r>
            <a:endParaRPr lang="en-GB" sz="2400" dirty="0" smtClean="0">
              <a:solidFill>
                <a:srgbClr val="FF0000"/>
              </a:solidFill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486B1AB-7F0B-403C-ABDA-91DC8C50FC7F}" type="slidenum">
              <a:rPr lang="en-US" smtClean="0"/>
              <a:pPr/>
              <a:t>58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4"/>
          <p:cNvSpPr>
            <a:spLocks noGrp="1"/>
          </p:cNvSpPr>
          <p:nvPr>
            <p:ph idx="1"/>
          </p:nvPr>
        </p:nvSpPr>
        <p:spPr>
          <a:xfrm>
            <a:off x="428625" y="1285875"/>
            <a:ext cx="8358188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 b="1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GB" b="1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GB" b="1" smtClean="0">
                <a:latin typeface="Arial" pitchFamily="34" charset="0"/>
              </a:rPr>
              <a:t>Particle Physics can and should play its role as </a:t>
            </a:r>
          </a:p>
          <a:p>
            <a:pPr>
              <a:buFont typeface="Wingdings" pitchFamily="2" charset="2"/>
              <a:buNone/>
            </a:pPr>
            <a:endParaRPr lang="en-GB" b="1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GB" b="1" smtClean="0">
                <a:latin typeface="Arial" pitchFamily="34" charset="0"/>
              </a:rPr>
              <a:t>spearhead in innovations as in the past </a:t>
            </a:r>
          </a:p>
          <a:p>
            <a:pPr>
              <a:buFont typeface="Wingdings" pitchFamily="2" charset="2"/>
              <a:buNone/>
            </a:pPr>
            <a:endParaRPr lang="en-GB" b="1" smtClean="0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GB" b="1" smtClean="0">
                <a:latin typeface="Arial" pitchFamily="34" charset="0"/>
              </a:rPr>
              <a:t>						now and in future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3B691C-E982-4C42-A199-543F4DD15740}" type="slidenum">
              <a:rPr lang="en-US" smtClean="0"/>
              <a:pPr/>
              <a:t>59</a:t>
            </a:fld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creen shot 2011-02-14 at 21.03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905000"/>
            <a:ext cx="5715000" cy="3602038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338" y="227013"/>
            <a:ext cx="7815262" cy="592137"/>
          </a:xfrm>
        </p:spPr>
        <p:txBody>
          <a:bodyPr/>
          <a:lstStyle/>
          <a:p>
            <a:pPr>
              <a:defRPr/>
            </a:pPr>
            <a:r>
              <a:rPr lang="en-GB" sz="29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Impact of LHC on</a:t>
            </a:r>
            <a:r>
              <a:rPr lang="en-GB" sz="2900" dirty="0" smtClean="0">
                <a:solidFill>
                  <a:srgbClr val="FFFF00"/>
                </a:solidFill>
              </a:rPr>
              <a:t> </a:t>
            </a:r>
            <a:r>
              <a:rPr lang="en-GB" sz="29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Evolution of CERN Users</a:t>
            </a:r>
            <a:endParaRPr lang="en-GB" sz="29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sym typeface="Monotype Sorts" charset="2"/>
            </a:endParaRPr>
          </a:p>
        </p:txBody>
      </p:sp>
      <p:sp>
        <p:nvSpPr>
          <p:cNvPr id="38916" name="TextBox 5"/>
          <p:cNvSpPr txBox="1">
            <a:spLocks noChangeArrowheads="1"/>
          </p:cNvSpPr>
          <p:nvPr/>
        </p:nvSpPr>
        <p:spPr bwMode="auto">
          <a:xfrm>
            <a:off x="381000" y="1143000"/>
            <a:ext cx="6400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2000" smtClean="0">
                <a:solidFill>
                  <a:srgbClr val="003366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Evolution of the number of CERN users by geographical location of the home institute: 2001-2010 </a:t>
            </a:r>
            <a:r>
              <a:rPr lang="en-US" sz="2000" smtClean="0">
                <a:solidFill>
                  <a:srgbClr val="003366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endParaRPr lang="en-GB" sz="2000" smtClean="0">
              <a:solidFill>
                <a:srgbClr val="003366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2219325"/>
            <a:ext cx="5842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18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pitchFamily="34" charset="-128"/>
                <a:cs typeface="Calibri"/>
              </a:rPr>
              <a:t>60%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81400" y="1905000"/>
            <a:ext cx="224948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1600" dirty="0">
                <a:solidFill>
                  <a:srgbClr val="0000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% increase since 2001</a:t>
            </a:r>
          </a:p>
        </p:txBody>
      </p:sp>
      <p:sp>
        <p:nvSpPr>
          <p:cNvPr id="38919" name="TextBox 30"/>
          <p:cNvSpPr txBox="1">
            <a:spLocks noChangeArrowheads="1"/>
          </p:cNvSpPr>
          <p:nvPr/>
        </p:nvSpPr>
        <p:spPr bwMode="auto">
          <a:xfrm>
            <a:off x="3124200" y="5181600"/>
            <a:ext cx="596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6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year</a:t>
            </a:r>
          </a:p>
        </p:txBody>
      </p:sp>
      <p:sp>
        <p:nvSpPr>
          <p:cNvPr id="38920" name="TextBox 25"/>
          <p:cNvSpPr txBox="1">
            <a:spLocks noChangeArrowheads="1"/>
          </p:cNvSpPr>
          <p:nvPr/>
        </p:nvSpPr>
        <p:spPr bwMode="auto">
          <a:xfrm rot="-5400000">
            <a:off x="12700" y="3263900"/>
            <a:ext cx="6175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6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User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38600" y="2362200"/>
            <a:ext cx="44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20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all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581400" y="1600200"/>
            <a:ext cx="5105400" cy="2063750"/>
            <a:chOff x="3581400" y="1600200"/>
            <a:chExt cx="5105400" cy="2063750"/>
          </a:xfrm>
        </p:grpSpPr>
        <p:sp>
          <p:nvSpPr>
            <p:cNvPr id="17" name="TextBox 16"/>
            <p:cNvSpPr txBox="1"/>
            <p:nvPr/>
          </p:nvSpPr>
          <p:spPr>
            <a:xfrm>
              <a:off x="5130800" y="3111500"/>
              <a:ext cx="584200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40%</a:t>
              </a:r>
            </a:p>
          </p:txBody>
        </p:sp>
        <p:pic>
          <p:nvPicPr>
            <p:cNvPr id="29" name="Picture 28" descr="Screen shot 2011-02-14 at 14.09.2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6075" y="1600200"/>
              <a:ext cx="1990725" cy="206375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6629400" y="1916113"/>
              <a:ext cx="852488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0000">
                      <a:lumMod val="75000"/>
                    </a:srgbClr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20 MS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81400" y="3128963"/>
              <a:ext cx="1576388" cy="338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Member States</a:t>
              </a:r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455988" y="3810000"/>
            <a:ext cx="4849812" cy="838200"/>
            <a:chOff x="3456472" y="3810000"/>
            <a:chExt cx="4849329" cy="838200"/>
          </a:xfrm>
        </p:grpSpPr>
        <p:sp>
          <p:nvSpPr>
            <p:cNvPr id="18" name="TextBox 17"/>
            <p:cNvSpPr txBox="1"/>
            <p:nvPr/>
          </p:nvSpPr>
          <p:spPr>
            <a:xfrm>
              <a:off x="5013654" y="3849688"/>
              <a:ext cx="701605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8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120%</a:t>
              </a:r>
            </a:p>
          </p:txBody>
        </p:sp>
        <p:grpSp>
          <p:nvGrpSpPr>
            <p:cNvPr id="4" name="Group 26"/>
            <p:cNvGrpSpPr/>
            <p:nvPr/>
          </p:nvGrpSpPr>
          <p:grpSpPr>
            <a:xfrm>
              <a:off x="5638800" y="3810000"/>
              <a:ext cx="2667001" cy="838200"/>
              <a:chOff x="6845040" y="3829744"/>
              <a:chExt cx="1690941" cy="838200"/>
            </a:xfrm>
            <a:solidFill>
              <a:srgbClr val="E0DDC8">
                <a:alpha val="94000"/>
              </a:srgbClr>
            </a:solidFill>
          </p:grpSpPr>
          <p:sp>
            <p:nvSpPr>
              <p:cNvPr id="21" name="TextBox 20"/>
              <p:cNvSpPr txBox="1"/>
              <p:nvPr/>
            </p:nvSpPr>
            <p:spPr>
              <a:xfrm>
                <a:off x="7231541" y="3829744"/>
                <a:ext cx="1304440" cy="830997"/>
              </a:xfrm>
              <a:prstGeom prst="rect">
                <a:avLst/>
              </a:prstGeom>
              <a:grpFill/>
              <a:effectLst>
                <a:outerShdw blurRad="50800" dist="38100" dir="2700000">
                  <a:srgbClr val="000000"/>
                </a:outerShdw>
              </a:effectLst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6 Observer States:</a:t>
                </a:r>
              </a:p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India, Israel, Japan,</a:t>
                </a:r>
              </a:p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Russia, Turkey, USA</a:t>
                </a:r>
              </a:p>
            </p:txBody>
          </p: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6845040" y="3829744"/>
                <a:ext cx="386501" cy="457200"/>
              </a:xfrm>
              <a:prstGeom prst="line">
                <a:avLst/>
              </a:prstGeom>
              <a:grpFill/>
              <a:ln w="9525" cap="flat" cmpd="sng" algn="ctr">
                <a:solidFill>
                  <a:srgbClr val="58BB4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>
                <a:off x="6845040" y="4286944"/>
                <a:ext cx="434813" cy="381000"/>
              </a:xfrm>
              <a:prstGeom prst="line">
                <a:avLst/>
              </a:prstGeom>
              <a:grpFill/>
              <a:ln w="9525" cap="flat" cmpd="sng" algn="ctr">
                <a:solidFill>
                  <a:srgbClr val="58BB4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</p:cxnSp>
        </p:grpSp>
        <p:sp>
          <p:nvSpPr>
            <p:cNvPr id="42" name="TextBox 41"/>
            <p:cNvSpPr txBox="1"/>
            <p:nvPr/>
          </p:nvSpPr>
          <p:spPr>
            <a:xfrm>
              <a:off x="3456472" y="3876675"/>
              <a:ext cx="1666709" cy="338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008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Observer States</a:t>
              </a: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3521075" y="4379913"/>
            <a:ext cx="5502275" cy="2401887"/>
            <a:chOff x="3521856" y="4379436"/>
            <a:chExt cx="5501203" cy="2402364"/>
          </a:xfrm>
        </p:grpSpPr>
        <p:sp>
          <p:nvSpPr>
            <p:cNvPr id="19" name="TextBox 18"/>
            <p:cNvSpPr txBox="1"/>
            <p:nvPr/>
          </p:nvSpPr>
          <p:spPr>
            <a:xfrm>
              <a:off x="4937630" y="4379436"/>
              <a:ext cx="701538" cy="36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145%</a:t>
              </a:r>
            </a:p>
          </p:txBody>
        </p:sp>
        <p:pic>
          <p:nvPicPr>
            <p:cNvPr id="28" name="Picture 27" descr="Screen shot 2011-02-14 at 14.12.07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0606" y="4876422"/>
              <a:ext cx="3512453" cy="1905378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5458229" y="6248294"/>
              <a:ext cx="1018976" cy="36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FF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42 NMS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21856" y="4431833"/>
              <a:ext cx="1507831" cy="3397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Other Non-MS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043238" cy="2840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005263"/>
            <a:ext cx="3041650" cy="2700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2" name="Picture 5" descr="Snapshot 2009-07-12 01-11-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0383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1508125" y="1419225"/>
            <a:ext cx="3178175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Survey in March 2009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0" y="5715000"/>
            <a:ext cx="5556250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559175" y="2384425"/>
            <a:ext cx="2438400" cy="7080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2500 PhD students</a:t>
            </a:r>
          </a:p>
          <a:p>
            <a:pPr algn="ctr" eaLnBrk="1" hangingPunct="1"/>
            <a:r>
              <a:rPr lang="en-US" sz="20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76200"/>
            <a:ext cx="7162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200" b="1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Age Distribution of Scientists </a:t>
            </a:r>
          </a:p>
          <a:p>
            <a:pPr algn="ctr"/>
            <a:r>
              <a:rPr lang="en-GB" sz="1800" b="1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- and where they go afterwards</a:t>
            </a:r>
          </a:p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18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sp>
          <p:nvSpPr>
            <p:cNvPr id="14" name="Rectangle 1028"/>
            <p:cNvSpPr txBox="1">
              <a:spLocks noChangeArrowheads="1"/>
            </p:cNvSpPr>
            <p:nvPr/>
          </p:nvSpPr>
          <p:spPr bwMode="auto">
            <a:xfrm>
              <a:off x="457200" y="3849469"/>
              <a:ext cx="86868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spcAft>
                  <a:spcPts val="1200"/>
                </a:spcAft>
                <a:buClr>
                  <a:srgbClr val="FFFF00"/>
                </a:buClr>
                <a:buSzPct val="75000"/>
                <a:buFont typeface="Wingdings" charset="2"/>
                <a:buChar char="q"/>
                <a:defRPr/>
              </a:pPr>
              <a:r>
                <a:rPr lang="en-US" kern="0" dirty="0" smtClean="0">
                  <a:solidFill>
                    <a:srgbClr val="FFFF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CERN Technologies and Innovation</a:t>
              </a:r>
              <a:endParaRPr lang="en-US" kern="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4400" y="4382869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7600" y="4382869"/>
              <a:ext cx="2463964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3707882" y="5780385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Detecting particles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2000" y="5830669"/>
              <a:ext cx="2438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Accelerating particle beams</a:t>
              </a:r>
            </a:p>
          </p:txBody>
        </p:sp>
        <p:pic>
          <p:nvPicPr>
            <p:cNvPr id="21" name="Picture 1033" descr="Grid_globe_V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858000" y="4395827"/>
              <a:ext cx="1716921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6705600" y="5830669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Large-scale computing (Grid)</a:t>
              </a:r>
            </a:p>
          </p:txBody>
        </p:sp>
        <p:sp>
          <p:nvSpPr>
            <p:cNvPr id="24" name="Left-Right Arrow 23"/>
            <p:cNvSpPr/>
            <p:nvPr/>
          </p:nvSpPr>
          <p:spPr bwMode="auto">
            <a:xfrm>
              <a:off x="6172200" y="4916269"/>
              <a:ext cx="658800" cy="396000"/>
            </a:xfrm>
            <a:prstGeom prst="leftRightArrow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998800" y="4916269"/>
              <a:ext cx="658800" cy="396000"/>
            </a:xfrm>
            <a:prstGeom prst="leftRightArrow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76200"/>
            <a:ext cx="7391400" cy="11430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3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Technologies and Innovation</a:t>
            </a:r>
            <a:endParaRPr lang="en-US" sz="3400" dirty="0" smtClean="0">
              <a:solidFill>
                <a:schemeClr val="bg2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1371600"/>
            <a:ext cx="8001000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>
              <a:spcBef>
                <a:spcPct val="20000"/>
              </a:spcBef>
              <a:spcAft>
                <a:spcPts val="2400"/>
              </a:spcAft>
              <a:buClr>
                <a:srgbClr val="BA8F2D"/>
              </a:buCl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	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Cutting edge Research Infrastructures play a key role in a knowledge driven society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45490" y="6019800"/>
            <a:ext cx="80175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>
              <a:spcBef>
                <a:spcPct val="20000"/>
              </a:spcBef>
              <a:spcAft>
                <a:spcPts val="2400"/>
              </a:spcAft>
              <a:buClr>
                <a:srgbClr val="BA8F2D"/>
              </a:buCl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	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Knowledge is − and will be more and more 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−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the most precious resource for a sustainable development</a:t>
            </a:r>
            <a:endParaRPr lang="en-US" sz="2100" dirty="0">
              <a:solidFill>
                <a:srgbClr val="FFFFFF"/>
              </a:solidFill>
              <a:effectLst>
                <a:outerShdw blurRad="635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2" name="Picture 4" descr="TTCases_Technologies-Applications.pn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28140" y="2209800"/>
            <a:ext cx="6144260" cy="368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chemeClr val="accent1"/>
            </a:outerShdw>
          </a:effectLst>
        </p:spPr>
      </p:pic>
      <p:sp>
        <p:nvSpPr>
          <p:cNvPr id="13" name="Oval 12"/>
          <p:cNvSpPr/>
          <p:nvPr/>
        </p:nvSpPr>
        <p:spPr bwMode="auto">
          <a:xfrm>
            <a:off x="4267200" y="2286000"/>
            <a:ext cx="1143000" cy="457200"/>
          </a:xfrm>
          <a:prstGeom prst="ellipse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38100" dir="270000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3" name="Group 13"/>
          <p:cNvGrpSpPr/>
          <p:nvPr/>
        </p:nvGrpSpPr>
        <p:grpSpPr>
          <a:xfrm rot="19976479">
            <a:off x="1515996" y="3550861"/>
            <a:ext cx="6031232" cy="838200"/>
            <a:chOff x="1514297" y="2960254"/>
            <a:chExt cx="6031232" cy="8382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14297" y="2960254"/>
              <a:ext cx="6031232" cy="838200"/>
            </a:xfrm>
            <a:prstGeom prst="rect">
              <a:avLst/>
            </a:prstGeom>
            <a:solidFill>
              <a:schemeClr val="tx2">
                <a:alpha val="6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96861" y="2967337"/>
              <a:ext cx="5750292" cy="75405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eaLnBrk="1" hangingPunct="1"/>
              <a:r>
                <a:rPr lang="en-US" sz="4300" b="1" spc="200" dirty="0" smtClean="0">
                  <a:ln w="29210">
                    <a:solidFill>
                      <a:srgbClr val="F3F3F3">
                        <a:tint val="10000"/>
                      </a:srgbClr>
                    </a:solidFill>
                  </a:ln>
                  <a:solidFill>
                    <a:srgbClr val="F3F3F3">
                      <a:satMod val="200000"/>
                      <a:alpha val="50000"/>
                    </a:srgbClr>
                  </a:solidFill>
                  <a:effectLst>
                    <a:innerShdw blurRad="50800" dist="50800" dir="8100000">
                      <a:srgbClr val="7D7D7D">
                        <a:alpha val="73000"/>
                      </a:srgbClr>
                    </a:innerShdw>
                  </a:effectLst>
                  <a:latin typeface="Arial" charset="0"/>
                  <a:ea typeface="ＭＳ Ｐゴシック" charset="-128"/>
                </a:rPr>
                <a:t>Science for Society</a:t>
              </a:r>
              <a:endParaRPr lang="en-US" sz="4300" b="1" spc="200" dirty="0">
                <a:ln w="29210">
                  <a:solidFill>
                    <a:srgbClr val="F3F3F3">
                      <a:tint val="10000"/>
                    </a:srgbClr>
                  </a:solidFill>
                </a:ln>
                <a:solidFill>
                  <a:srgbClr val="F3F3F3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0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9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4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1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1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1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2_Cockpit Project for CFO">
  <a:themeElements>
    <a:clrScheme name="2_Cockpit Project for CF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ockpit Project for CF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ckpit Project for CF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3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Standarddesign">
  <a:themeElements>
    <a:clrScheme name="">
      <a:dk1>
        <a:srgbClr val="000000"/>
      </a:dk1>
      <a:lt1>
        <a:srgbClr val="0099CC"/>
      </a:lt1>
      <a:dk2>
        <a:srgbClr val="000000"/>
      </a:dk2>
      <a:lt2>
        <a:srgbClr val="808080"/>
      </a:lt2>
      <a:accent1>
        <a:srgbClr val="FFFF66"/>
      </a:accent1>
      <a:accent2>
        <a:srgbClr val="3333CC"/>
      </a:accent2>
      <a:accent3>
        <a:srgbClr val="AACAE2"/>
      </a:accent3>
      <a:accent4>
        <a:srgbClr val="000000"/>
      </a:accent4>
      <a:accent5>
        <a:srgbClr val="FFFFB8"/>
      </a:accent5>
      <a:accent6>
        <a:srgbClr val="2D2DB9"/>
      </a:accent6>
      <a:hlink>
        <a:srgbClr val="CCCCFF"/>
      </a:hlink>
      <a:folHlink>
        <a:srgbClr val="B2B2B2"/>
      </a:folHlink>
    </a:clrScheme>
    <a:fontScheme name="4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7313</TotalTime>
  <Words>2278</Words>
  <Application>Microsoft Office PowerPoint</Application>
  <PresentationFormat>On-screen Show (4:3)</PresentationFormat>
  <Paragraphs>626</Paragraphs>
  <Slides>59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40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101" baseType="lpstr">
      <vt:lpstr>Bold Stripes</vt:lpstr>
      <vt:lpstr>1_Default Design</vt:lpstr>
      <vt:lpstr>1_Standarddesign</vt:lpstr>
      <vt:lpstr>4_Standarddesign</vt:lpstr>
      <vt:lpstr>4_Default Design</vt:lpstr>
      <vt:lpstr>6_Default Design</vt:lpstr>
      <vt:lpstr>1_Office Theme</vt:lpstr>
      <vt:lpstr>11_Default Design</vt:lpstr>
      <vt:lpstr>7_Bold Stripes</vt:lpstr>
      <vt:lpstr>9_Bold Stripes</vt:lpstr>
      <vt:lpstr>9_Default Design</vt:lpstr>
      <vt:lpstr>11_Bold Stripes</vt:lpstr>
      <vt:lpstr>12_Default Design</vt:lpstr>
      <vt:lpstr>13_Bold Stripes</vt:lpstr>
      <vt:lpstr>16_Default Design</vt:lpstr>
      <vt:lpstr>14_Bold Stripes</vt:lpstr>
      <vt:lpstr>10_Bold Stripes</vt:lpstr>
      <vt:lpstr>4_Bold Stripes</vt:lpstr>
      <vt:lpstr>5_Bold Stripes</vt:lpstr>
      <vt:lpstr>15_Bold Stripes</vt:lpstr>
      <vt:lpstr>Standarddesign</vt:lpstr>
      <vt:lpstr>8_Bold Stripes</vt:lpstr>
      <vt:lpstr>16_Bold Stripes</vt:lpstr>
      <vt:lpstr>2_Apex</vt:lpstr>
      <vt:lpstr>5_Office Theme</vt:lpstr>
      <vt:lpstr>9_Cockpit Project for CFO</vt:lpstr>
      <vt:lpstr>12_Bold Stripes</vt:lpstr>
      <vt:lpstr>4_DESY_Vortrag_3-1</vt:lpstr>
      <vt:lpstr>4_Blank Presentation</vt:lpstr>
      <vt:lpstr>Default Design</vt:lpstr>
      <vt:lpstr>17_Bold Stripes</vt:lpstr>
      <vt:lpstr>7_Default Design</vt:lpstr>
      <vt:lpstr>1_Bullets</vt:lpstr>
      <vt:lpstr>2_Default Design</vt:lpstr>
      <vt:lpstr>18_Bold Stripes</vt:lpstr>
      <vt:lpstr>12_Blank Presentation</vt:lpstr>
      <vt:lpstr>template</vt:lpstr>
      <vt:lpstr>2_Cockpit Project for CFO</vt:lpstr>
      <vt:lpstr>3_Cockpit Project for CFO</vt:lpstr>
      <vt:lpstr>1_Bold Stripes</vt:lpstr>
      <vt:lpstr>Formel</vt:lpstr>
      <vt:lpstr>Chart</vt:lpstr>
      <vt:lpstr>Slide 1</vt:lpstr>
      <vt:lpstr>Slide 2</vt:lpstr>
      <vt:lpstr>The Mission of CERN</vt:lpstr>
      <vt:lpstr>Slide 4</vt:lpstr>
      <vt:lpstr>Slide 5</vt:lpstr>
      <vt:lpstr>Impact of LHC on Evolution of CERN Users</vt:lpstr>
      <vt:lpstr>Slide 7</vt:lpstr>
      <vt:lpstr>CERN: Particle Physics and Innovation</vt:lpstr>
      <vt:lpstr>CERN Technologies and Innovation</vt:lpstr>
      <vt:lpstr>CERN Technologies and Innovation      Example: Medical applications</vt:lpstr>
      <vt:lpstr>Slide 11</vt:lpstr>
      <vt:lpstr>Les Machines du CERN</vt:lpstr>
      <vt:lpstr>Slide 13</vt:lpstr>
      <vt:lpstr>CNGS - OPERA</vt:lpstr>
      <vt:lpstr>The CLOUD Experiment</vt:lpstr>
      <vt:lpstr>Slide 16</vt:lpstr>
      <vt:lpstr>“Discovery” of  Standard Model</vt:lpstr>
      <vt:lpstr>Slide 18</vt:lpstr>
      <vt:lpstr>Key Questions of Particle Physics</vt:lpstr>
      <vt:lpstr>Solutions?</vt:lpstr>
      <vt:lpstr>Enter a New Era in Fundamental Science</vt:lpstr>
      <vt:lpstr>Slide 22</vt:lpstr>
      <vt:lpstr>Experimental Challenge</vt:lpstr>
      <vt:lpstr>Physics Requirements</vt:lpstr>
      <vt:lpstr>Slide 25</vt:lpstr>
      <vt:lpstr>Enter a New Era in Fundamental Science</vt:lpstr>
      <vt:lpstr>LHC Experiments  complementary</vt:lpstr>
      <vt:lpstr>LHC Experiments  complementary</vt:lpstr>
      <vt:lpstr>LHC Experiments  complementary</vt:lpstr>
      <vt:lpstr>Slide 30</vt:lpstr>
      <vt:lpstr>Basic processes at LHC</vt:lpstr>
      <vt:lpstr>Basic processes at LHC</vt:lpstr>
      <vt:lpstr>Cross sections at the LHC</vt:lpstr>
      <vt:lpstr>Slide 34</vt:lpstr>
      <vt:lpstr>Overall LHC efficiency in 2010</vt:lpstr>
      <vt:lpstr>Slide 36</vt:lpstr>
      <vt:lpstr>W and Z production at 7 TeV</vt:lpstr>
      <vt:lpstr>  W and Z production at 7 TeV</vt:lpstr>
      <vt:lpstr>Slide 39</vt:lpstr>
      <vt:lpstr>Slide 40</vt:lpstr>
      <vt:lpstr>Excellent performances 2010</vt:lpstr>
      <vt:lpstr>Slide 42</vt:lpstr>
      <vt:lpstr>Slide 43</vt:lpstr>
      <vt:lpstr>CMS &amp; ATLAS Projections Compared</vt:lpstr>
      <vt:lpstr>Summary of Prospects</vt:lpstr>
      <vt:lpstr>The 2011 and 2012 run …</vt:lpstr>
      <vt:lpstr>New Rough Draft 10 year plan</vt:lpstr>
      <vt:lpstr>Slide 48</vt:lpstr>
      <vt:lpstr>Road beyond Standard Model</vt:lpstr>
      <vt:lpstr>Linear e+e-Colliders</vt:lpstr>
      <vt:lpstr>The International Linear Collider</vt:lpstr>
      <vt:lpstr>Slide 52</vt:lpstr>
      <vt:lpstr>Slide 53</vt:lpstr>
      <vt:lpstr>Slide 54</vt:lpstr>
      <vt:lpstr>Road beyond Standard Model</vt:lpstr>
      <vt:lpstr>Results from LHC will guide the way</vt:lpstr>
      <vt:lpstr>Slide 57</vt:lpstr>
      <vt:lpstr>Slide 58</vt:lpstr>
      <vt:lpstr>Slide 59</vt:lpstr>
    </vt:vector>
  </TitlesOfParts>
  <Company>ETH Zürich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heuer</cp:lastModifiedBy>
  <cp:revision>431</cp:revision>
  <cp:lastPrinted>2009-06-22T09:14:57Z</cp:lastPrinted>
  <dcterms:created xsi:type="dcterms:W3CDTF">2009-06-23T11:54:51Z</dcterms:created>
  <dcterms:modified xsi:type="dcterms:W3CDTF">2011-07-06T07:56:43Z</dcterms:modified>
</cp:coreProperties>
</file>