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666" r:id="rId2"/>
    <p:sldId id="277" r:id="rId3"/>
    <p:sldId id="668" r:id="rId4"/>
    <p:sldId id="672" r:id="rId5"/>
    <p:sldId id="673" r:id="rId6"/>
    <p:sldId id="674" r:id="rId7"/>
    <p:sldId id="675" r:id="rId8"/>
    <p:sldId id="676" r:id="rId9"/>
    <p:sldId id="686" r:id="rId10"/>
    <p:sldId id="677" r:id="rId11"/>
    <p:sldId id="687" r:id="rId12"/>
    <p:sldId id="678" r:id="rId13"/>
    <p:sldId id="679" r:id="rId14"/>
    <p:sldId id="680" r:id="rId15"/>
    <p:sldId id="689" r:id="rId16"/>
    <p:sldId id="690" r:id="rId17"/>
    <p:sldId id="691" r:id="rId18"/>
    <p:sldId id="682" r:id="rId19"/>
    <p:sldId id="683" r:id="rId20"/>
    <p:sldId id="684" r:id="rId21"/>
    <p:sldId id="692" r:id="rId22"/>
    <p:sldId id="685" r:id="rId23"/>
    <p:sldId id="626" r:id="rId2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666"/>
            <p14:sldId id="277"/>
            <p14:sldId id="668"/>
            <p14:sldId id="672"/>
            <p14:sldId id="673"/>
            <p14:sldId id="674"/>
            <p14:sldId id="675"/>
            <p14:sldId id="676"/>
            <p14:sldId id="686"/>
            <p14:sldId id="677"/>
            <p14:sldId id="687"/>
            <p14:sldId id="678"/>
            <p14:sldId id="679"/>
            <p14:sldId id="680"/>
            <p14:sldId id="689"/>
            <p14:sldId id="690"/>
            <p14:sldId id="691"/>
            <p14:sldId id="682"/>
            <p14:sldId id="683"/>
            <p14:sldId id="684"/>
            <p14:sldId id="692"/>
            <p14:sldId id="685"/>
            <p14:sldId id="62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1FF"/>
    <a:srgbClr val="FF0000"/>
    <a:srgbClr val="000000"/>
    <a:srgbClr val="00B050"/>
    <a:srgbClr val="339966"/>
    <a:srgbClr val="0070C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AB6022-FD96-46A3-BBB8-D0C4D151E0B7}" v="14" dt="2023-10-31T22:08:28.223"/>
    <p1510:client id="{DF0F97E8-8F25-49E8-A9A7-772078C8407D}" v="71" dt="2023-11-15T21:25:10.9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4286" autoAdjust="0"/>
  </p:normalViewPr>
  <p:slideViewPr>
    <p:cSldViewPr snapToGrid="0">
      <p:cViewPr varScale="1">
        <p:scale>
          <a:sx n="120" d="100"/>
          <a:sy n="120" d="100"/>
        </p:scale>
        <p:origin x="13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rsi Prebibaj" clId="Web-{49AB6022-FD96-46A3-BBB8-D0C4D151E0B7}"/>
    <pc:docChg chg="modSld">
      <pc:chgData name="Tirsi Prebibaj" userId="" providerId="" clId="Web-{49AB6022-FD96-46A3-BBB8-D0C4D151E0B7}" dt="2023-10-31T22:08:28.223" v="12" actId="1076"/>
      <pc:docMkLst>
        <pc:docMk/>
      </pc:docMkLst>
      <pc:sldChg chg="addSp delSp modSp">
        <pc:chgData name="Tirsi Prebibaj" userId="" providerId="" clId="Web-{49AB6022-FD96-46A3-BBB8-D0C4D151E0B7}" dt="2023-10-31T22:08:28.223" v="12" actId="1076"/>
        <pc:sldMkLst>
          <pc:docMk/>
          <pc:sldMk cId="916266877" sldId="679"/>
        </pc:sldMkLst>
        <pc:spChg chg="add del mod">
          <ac:chgData name="Tirsi Prebibaj" userId="" providerId="" clId="Web-{49AB6022-FD96-46A3-BBB8-D0C4D151E0B7}" dt="2023-10-31T21:35:51.560" v="2"/>
          <ac:spMkLst>
            <pc:docMk/>
            <pc:sldMk cId="916266877" sldId="679"/>
            <ac:spMk id="2" creationId="{3EC89529-33A9-353A-1A5E-F8F8F278E9F2}"/>
          </ac:spMkLst>
        </pc:spChg>
        <pc:picChg chg="add mod">
          <ac:chgData name="Tirsi Prebibaj" userId="" providerId="" clId="Web-{49AB6022-FD96-46A3-BBB8-D0C4D151E0B7}" dt="2023-10-31T22:08:28.223" v="12" actId="1076"/>
          <ac:picMkLst>
            <pc:docMk/>
            <pc:sldMk cId="916266877" sldId="679"/>
            <ac:picMk id="2" creationId="{4FD19B8C-788E-4033-3FE9-7EF8C960A966}"/>
          </ac:picMkLst>
        </pc:picChg>
        <pc:picChg chg="add mod">
          <ac:chgData name="Tirsi Prebibaj" userId="" providerId="" clId="Web-{49AB6022-FD96-46A3-BBB8-D0C4D151E0B7}" dt="2023-10-31T22:08:10.879" v="7" actId="1076"/>
          <ac:picMkLst>
            <pc:docMk/>
            <pc:sldMk cId="916266877" sldId="679"/>
            <ac:picMk id="3" creationId="{59E8C25B-040D-693F-4BD1-582432D2CCCA}"/>
          </ac:picMkLst>
        </pc:picChg>
        <pc:picChg chg="add mod">
          <ac:chgData name="Tirsi Prebibaj" userId="" providerId="" clId="Web-{49AB6022-FD96-46A3-BBB8-D0C4D151E0B7}" dt="2023-10-31T22:08:16.144" v="10" actId="1076"/>
          <ac:picMkLst>
            <pc:docMk/>
            <pc:sldMk cId="916266877" sldId="679"/>
            <ac:picMk id="5" creationId="{003C4D8C-3197-4E6B-FD3D-F278CA8F76B0}"/>
          </ac:picMkLst>
        </pc:picChg>
      </pc:sldChg>
    </pc:docChg>
  </pc:docChgLst>
  <pc:docChgLst>
    <pc:chgData name="Tirsi Prebibaj" clId="Web-{DF0F97E8-8F25-49E8-A9A7-772078C8407D}"/>
    <pc:docChg chg="modSld">
      <pc:chgData name="Tirsi Prebibaj" userId="" providerId="" clId="Web-{DF0F97E8-8F25-49E8-A9A7-772078C8407D}" dt="2023-11-15T21:25:10.313" v="32" actId="20577"/>
      <pc:docMkLst>
        <pc:docMk/>
      </pc:docMkLst>
      <pc:sldChg chg="modSp">
        <pc:chgData name="Tirsi Prebibaj" userId="" providerId="" clId="Web-{DF0F97E8-8F25-49E8-A9A7-772078C8407D}" dt="2023-11-15T21:23:20.510" v="2" actId="20577"/>
        <pc:sldMkLst>
          <pc:docMk/>
          <pc:sldMk cId="326066993" sldId="676"/>
        </pc:sldMkLst>
        <pc:spChg chg="mod">
          <ac:chgData name="Tirsi Prebibaj" userId="" providerId="" clId="Web-{DF0F97E8-8F25-49E8-A9A7-772078C8407D}" dt="2023-11-15T21:23:20.510" v="2" actId="20577"/>
          <ac:spMkLst>
            <pc:docMk/>
            <pc:sldMk cId="326066993" sldId="676"/>
            <ac:spMk id="6" creationId="{5367EBC8-5A5D-9917-B075-D62122FDB6FB}"/>
          </ac:spMkLst>
        </pc:spChg>
      </pc:sldChg>
      <pc:sldChg chg="modSp">
        <pc:chgData name="Tirsi Prebibaj" userId="" providerId="" clId="Web-{DF0F97E8-8F25-49E8-A9A7-772078C8407D}" dt="2023-11-15T21:23:35.886" v="12" actId="20577"/>
        <pc:sldMkLst>
          <pc:docMk/>
          <pc:sldMk cId="859880898" sldId="677"/>
        </pc:sldMkLst>
        <pc:spChg chg="mod">
          <ac:chgData name="Tirsi Prebibaj" userId="" providerId="" clId="Web-{DF0F97E8-8F25-49E8-A9A7-772078C8407D}" dt="2023-11-15T21:23:35.886" v="12" actId="20577"/>
          <ac:spMkLst>
            <pc:docMk/>
            <pc:sldMk cId="859880898" sldId="677"/>
            <ac:spMk id="3" creationId="{FE9C22C7-1EC7-ED59-3538-D629928E0D03}"/>
          </ac:spMkLst>
        </pc:spChg>
      </pc:sldChg>
      <pc:sldChg chg="modSp">
        <pc:chgData name="Tirsi Prebibaj" userId="" providerId="" clId="Web-{DF0F97E8-8F25-49E8-A9A7-772078C8407D}" dt="2023-11-15T21:23:31.042" v="8" actId="20577"/>
        <pc:sldMkLst>
          <pc:docMk/>
          <pc:sldMk cId="47488206" sldId="686"/>
        </pc:sldMkLst>
        <pc:spChg chg="mod">
          <ac:chgData name="Tirsi Prebibaj" userId="" providerId="" clId="Web-{DF0F97E8-8F25-49E8-A9A7-772078C8407D}" dt="2023-11-15T21:23:31.042" v="8" actId="20577"/>
          <ac:spMkLst>
            <pc:docMk/>
            <pc:sldMk cId="47488206" sldId="686"/>
            <ac:spMk id="10" creationId="{A52B530A-A5B2-80A8-FA58-8571C0E09D8F}"/>
          </ac:spMkLst>
        </pc:spChg>
      </pc:sldChg>
      <pc:sldChg chg="modSp">
        <pc:chgData name="Tirsi Prebibaj" userId="" providerId="" clId="Web-{DF0F97E8-8F25-49E8-A9A7-772078C8407D}" dt="2023-11-15T21:23:43.105" v="14" actId="20577"/>
        <pc:sldMkLst>
          <pc:docMk/>
          <pc:sldMk cId="3514669139" sldId="687"/>
        </pc:sldMkLst>
        <pc:spChg chg="mod">
          <ac:chgData name="Tirsi Prebibaj" userId="" providerId="" clId="Web-{DF0F97E8-8F25-49E8-A9A7-772078C8407D}" dt="2023-11-15T21:23:43.105" v="14" actId="20577"/>
          <ac:spMkLst>
            <pc:docMk/>
            <pc:sldMk cId="3514669139" sldId="687"/>
            <ac:spMk id="4" creationId="{C2AB2ABA-9AA1-8C8F-125B-42BFADC66905}"/>
          </ac:spMkLst>
        </pc:spChg>
      </pc:sldChg>
      <pc:sldChg chg="modSp">
        <pc:chgData name="Tirsi Prebibaj" userId="" providerId="" clId="Web-{DF0F97E8-8F25-49E8-A9A7-772078C8407D}" dt="2023-11-15T21:25:10.313" v="32" actId="20577"/>
        <pc:sldMkLst>
          <pc:docMk/>
          <pc:sldMk cId="1441088243" sldId="692"/>
        </pc:sldMkLst>
        <pc:spChg chg="mod">
          <ac:chgData name="Tirsi Prebibaj" userId="" providerId="" clId="Web-{DF0F97E8-8F25-49E8-A9A7-772078C8407D}" dt="2023-11-15T21:25:10.313" v="32" actId="20577"/>
          <ac:spMkLst>
            <pc:docMk/>
            <pc:sldMk cId="1441088243" sldId="692"/>
            <ac:spMk id="10" creationId="{911C7F6E-CCAD-1D8B-BE22-CE624987D75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16/11/23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079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A68029-9404-4FD9-AEED-AC42551B9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518"/>
            <a:ext cx="9144000" cy="1488688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DA81AF-8045-4D66-B80D-9CD0CFD5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275"/>
            <a:ext cx="10515600" cy="2631293"/>
          </a:xfr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7A3C1ED-B612-48E4-A0DE-89EAB2F08E65}"/>
              </a:ext>
            </a:extLst>
          </p:cNvPr>
          <p:cNvSpPr txBox="1">
            <a:spLocks/>
          </p:cNvSpPr>
          <p:nvPr userDrawn="1"/>
        </p:nvSpPr>
        <p:spPr>
          <a:xfrm>
            <a:off x="2504049" y="6030350"/>
            <a:ext cx="7183902" cy="8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FB6852E-C5B3-492D-AB95-AA4156175F0E}"/>
              </a:ext>
            </a:extLst>
          </p:cNvPr>
          <p:cNvSpPr txBox="1">
            <a:spLocks/>
          </p:cNvSpPr>
          <p:nvPr userDrawn="1"/>
        </p:nvSpPr>
        <p:spPr>
          <a:xfrm>
            <a:off x="2420983" y="5707334"/>
            <a:ext cx="7350034" cy="10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</p:spTree>
    <p:extLst>
      <p:ext uri="{BB962C8B-B14F-4D97-AF65-F5344CB8AC3E}">
        <p14:creationId xmlns:p14="http://schemas.microsoft.com/office/powerpoint/2010/main" val="20310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A34F-51F8-48E3-9119-A48594E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71539-A3EA-4FF8-9D42-6BAAC69E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47A1A-D240-4B88-A354-19C80AEC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B7A9592F-66BE-4AAC-BA00-18BEC726EE68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8FE0-1859-4C72-B699-CFC903DC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D9FB-90D3-429A-81E3-F6FDFC0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6676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6E10F-2310-405F-AE28-4E8793CA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B4DCD-FAAF-45A4-A8F8-AB479C7E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00CC3-CEDD-4F43-893A-8C1299FF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72F9C929-A3D9-4412-9D6D-12FB650E0447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E231-26DB-4C9C-A92F-02A495E1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979D-3D57-4667-924E-89507AA0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872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89544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6C254-45BA-419E-93B4-4935978A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188720"/>
            <a:ext cx="11456126" cy="5499464"/>
          </a:xfrm>
        </p:spPr>
        <p:txBody>
          <a:bodyPr numCol="2"/>
          <a:lstStyle>
            <a:lvl1pPr>
              <a:defRPr b="0" i="0">
                <a:solidFill>
                  <a:schemeClr val="bg1"/>
                </a:solidFill>
                <a:latin typeface="LM Roman 10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LM Roman 10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LM Roman 10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LM Roman 10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722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9944-8CC4-49C5-8430-5E349D72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7B594-154E-467E-A6E6-CE6C88861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F1FFA-C192-430C-8722-DEFF9ADA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EE68B35-9254-41FC-9494-7A48D56ED77A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CD163-35C8-4D9F-BC5F-F89DC64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54-AD13-4649-8B62-BB4EAF31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409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5AF6-6602-4EC3-84CA-F87B3484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12192000" cy="548637"/>
          </a:xfrm>
          <a:noFill/>
          <a:effectLst/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2E9A-7BD4-460D-8951-503364BB1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solidFill>
                  <a:srgbClr val="000000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518D2-35F1-462C-9F4F-875D4310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B8477-C725-4019-9581-2344541E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noFill/>
        </p:spPr>
        <p:txBody>
          <a:bodyPr/>
          <a:lstStyle>
            <a:lvl1pPr>
              <a:defRPr sz="1600" b="0" i="0">
                <a:solidFill>
                  <a:schemeClr val="bg2"/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198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84B-1323-44DB-9D8C-698DA6A7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BA5F-EBB5-4949-A521-400C4B28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D1291-8890-46B9-A1B6-41483821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71D33-1BDC-4FC9-89BB-2B1FAA364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A6767-F59F-41E1-ADD3-16901A68E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00951-DA5C-4A0D-B9C8-7A87C963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928A3DEA-9F18-4B65-8499-DDC6134B65E3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5BEBD-F931-4315-9395-A57D7357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10FFF-8738-4F40-BEE5-AFDF7D2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749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8DD81-F99D-4EFB-8E56-B7825FE4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3E15E-423C-4382-927C-794E7AF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FC200AC7-3CE8-4BF1-91EF-14EF52AC37AD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2C46E-4E83-4B53-9F0C-F0FB92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A5C5-F322-4B6B-876E-BC838EDF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884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075DC-D3EF-445E-8244-BCB086D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D14085D-C03C-42D7-9A5A-FB378F365A49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9DFE9-3FD5-4776-BBCC-D369552A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F49DF-8F8A-45ED-99FE-D6CBE94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17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21B-DDFA-4767-A728-94CEA071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F30-5AD2-439A-887B-9F803BFC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>
                <a:latin typeface="LM Roman 10" pitchFamily="2" charset="77"/>
              </a:defRPr>
            </a:lvl1pPr>
            <a:lvl2pPr>
              <a:defRPr sz="2800" b="0" i="0">
                <a:latin typeface="LM Roman 10" pitchFamily="2" charset="77"/>
              </a:defRPr>
            </a:lvl2pPr>
            <a:lvl3pPr>
              <a:defRPr sz="2400" b="0" i="0">
                <a:latin typeface="LM Roman 10" pitchFamily="2" charset="77"/>
              </a:defRPr>
            </a:lvl3pPr>
            <a:lvl4pPr>
              <a:defRPr sz="2000" b="0" i="0">
                <a:latin typeface="LM Roman 10" pitchFamily="2" charset="77"/>
              </a:defRPr>
            </a:lvl4pPr>
            <a:lvl5pPr>
              <a:defRPr sz="2000" b="0" i="0">
                <a:latin typeface="LM Roman 10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842F-1B0D-45CD-B3BC-3967D19D5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296A7-3247-402D-9807-37773135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DA78B38F-C656-4783-A433-9015DD68EB34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1A8E-455C-4E5C-91C2-A701122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EB041-7D74-42DB-B8FE-F163F15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9808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07F4-B87D-430D-980F-300329A5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C0860-8682-4451-A52D-12E9D1BA7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>
                <a:latin typeface="LM Roman 10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01BE6-3CFE-4716-AE36-1A0C49B18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D1C9-288D-466D-A24F-4A374213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0CE4520F-201B-47A3-A9FF-7E3A444EFB6B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9088A-88D4-4FB2-940E-B0BAAB14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FAE45-993D-4208-A000-3231F85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17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72D-015B-45F4-A28D-12DCF5C4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E41C7-65C8-4C2D-92B9-999AF29A8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13B4E-5BB3-4A6C-A240-169C897C4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51C8CAD8-AEEF-4E4F-BD5F-ECFB1A2F50AF}" type="datetime1">
              <a:rPr lang="el-GR" smtClean="0"/>
              <a:pPr/>
              <a:t>16/11/23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2A789-253B-4428-B3BA-D77AB8A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3529-2769-4BE9-9B03-C661991C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3140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M Roman Caps 10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S1 report: PS Booster prepares for beam | CERN">
            <a:extLst>
              <a:ext uri="{FF2B5EF4-FFF2-40B4-BE49-F238E27FC236}">
                <a16:creationId xmlns:a16="http://schemas.microsoft.com/office/drawing/2014/main" id="{42A30684-0631-5456-75AB-E919DEF38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86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2F7D2079-D27F-8C30-8F11-F867292DA177}"/>
              </a:ext>
            </a:extLst>
          </p:cNvPr>
          <p:cNvSpPr txBox="1">
            <a:spLocks/>
          </p:cNvSpPr>
          <p:nvPr/>
        </p:nvSpPr>
        <p:spPr>
          <a:xfrm>
            <a:off x="898821" y="264579"/>
            <a:ext cx="10394355" cy="1898898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US" sz="4000" b="1" dirty="0"/>
              <a:t>Experimental Investigations on the High-Intensity Effects near the Half-Integer Resonance in the PSB</a:t>
            </a:r>
            <a:endParaRPr lang="el-GR" sz="4000" b="1" dirty="0"/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657BB685-787D-FD9B-4E0E-E4C3AF36FE2F}"/>
              </a:ext>
            </a:extLst>
          </p:cNvPr>
          <p:cNvSpPr txBox="1">
            <a:spLocks/>
          </p:cNvSpPr>
          <p:nvPr/>
        </p:nvSpPr>
        <p:spPr>
          <a:xfrm>
            <a:off x="2553417" y="5244860"/>
            <a:ext cx="7085162" cy="160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LM Roman 10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n-US" sz="1800" dirty="0"/>
            </a:br>
            <a:r>
              <a:rPr lang="en-US" sz="1800" dirty="0"/>
              <a:t>T. </a:t>
            </a:r>
            <a:r>
              <a:rPr lang="en-US" sz="1800" dirty="0" err="1"/>
              <a:t>Prebibaj</a:t>
            </a:r>
            <a:r>
              <a:rPr lang="en-US" sz="1800" dirty="0"/>
              <a:t>, F. Antoniou, F. </a:t>
            </a:r>
            <a:r>
              <a:rPr lang="en-US" sz="1800" dirty="0" err="1"/>
              <a:t>Asvesta</a:t>
            </a:r>
            <a:r>
              <a:rPr lang="en-US" sz="1800" dirty="0"/>
              <a:t>, H. </a:t>
            </a:r>
            <a:r>
              <a:rPr lang="en-US" sz="1800" dirty="0" err="1"/>
              <a:t>Bartosik</a:t>
            </a:r>
            <a:r>
              <a:rPr lang="en-US" sz="1800" dirty="0"/>
              <a:t>, G. Franchetti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HB2023 Flash Presentation Seminar</a:t>
            </a:r>
          </a:p>
          <a:p>
            <a:r>
              <a:rPr lang="en-US" sz="1800" dirty="0"/>
              <a:t>16/11/2023</a:t>
            </a:r>
          </a:p>
        </p:txBody>
      </p:sp>
    </p:spTree>
    <p:extLst>
      <p:ext uri="{BB962C8B-B14F-4D97-AF65-F5344CB8AC3E}">
        <p14:creationId xmlns:p14="http://schemas.microsoft.com/office/powerpoint/2010/main" val="2255577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9C22C7-1EC7-ED59-3538-D629928E0D03}"/>
              </a:ext>
            </a:extLst>
          </p:cNvPr>
          <p:cNvSpPr txBox="1"/>
          <p:nvPr/>
        </p:nvSpPr>
        <p:spPr>
          <a:xfrm>
            <a:off x="5233357" y="4307993"/>
            <a:ext cx="676598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>
                <a:latin typeface="LM Roman 10"/>
              </a:rPr>
              <a:t>Operational complications: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Large space charge: multiple higher order resonances.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strike="sngStrike" dirty="0">
                <a:latin typeface="LM Roman 10" pitchFamily="2" charset="77"/>
              </a:rPr>
              <a:t>Synchrotron motion: periodic resonance crossing.</a:t>
            </a:r>
            <a:br>
              <a:rPr lang="en-CH" sz="2000" strike="sngStrike" dirty="0">
                <a:latin typeface="LM Roman 10" pitchFamily="2" charset="77"/>
              </a:rPr>
            </a:b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dirty="0">
                <a:solidFill>
                  <a:srgbClr val="FF0000"/>
                </a:solidFill>
                <a:latin typeface="LM Roman 10" pitchFamily="2" charset="77"/>
              </a:rPr>
              <a:t>Start with coasting beam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E739C-E3DA-19E2-074B-15B81A463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07" y="4817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CB9F9F5-6F25-AFAD-0061-CB7AC5E17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4" y="1041494"/>
            <a:ext cx="4420661" cy="44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88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FE739C-E3DA-19E2-074B-15B81A463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07" y="4817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AB2ABA-9AA1-8C8F-125B-42BFADC66905}"/>
              </a:ext>
            </a:extLst>
          </p:cNvPr>
          <p:cNvSpPr txBox="1"/>
          <p:nvPr/>
        </p:nvSpPr>
        <p:spPr>
          <a:xfrm>
            <a:off x="5233357" y="4307993"/>
            <a:ext cx="676598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>
                <a:latin typeface="LM Roman 10"/>
              </a:rPr>
              <a:t>Operational complications: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strike="sngStrike" dirty="0">
                <a:latin typeface="LM Roman 10" pitchFamily="2" charset="77"/>
              </a:rPr>
              <a:t>Large space charge: multiple higher order resonances.</a:t>
            </a:r>
            <a:br>
              <a:rPr lang="en-CH" sz="2000" dirty="0">
                <a:latin typeface="LM Roman 10" pitchFamily="2" charset="77"/>
              </a:rPr>
            </a:b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dirty="0">
                <a:solidFill>
                  <a:srgbClr val="FF0000"/>
                </a:solidFill>
                <a:latin typeface="LM Roman 10" pitchFamily="2" charset="77"/>
              </a:rPr>
              <a:t>Start with lower intensity at different working point</a:t>
            </a: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strike="sngStrike" dirty="0">
                <a:latin typeface="LM Roman 10" pitchFamily="2" charset="77"/>
              </a:rPr>
              <a:t>Synchrotron motion: periodic resonance crossing.</a:t>
            </a:r>
            <a:br>
              <a:rPr lang="en-CH" sz="2000" strike="sngStrike" dirty="0">
                <a:latin typeface="LM Roman 10" pitchFamily="2" charset="77"/>
              </a:rPr>
            </a:br>
            <a:r>
              <a:rPr lang="en-CH" sz="2000" dirty="0">
                <a:latin typeface="LM Roman 10" pitchFamily="2" charset="77"/>
              </a:rPr>
              <a:t> </a:t>
            </a:r>
            <a:r>
              <a:rPr lang="en-CH" sz="2000" dirty="0">
                <a:solidFill>
                  <a:srgbClr val="FF0000"/>
                </a:solidFill>
                <a:latin typeface="LM Roman 10" pitchFamily="2" charset="77"/>
              </a:rPr>
              <a:t>Start with coasting beam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4F6423-4734-7CE6-F345-DBADBF949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33" y="1041493"/>
            <a:ext cx="4420662" cy="442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4D0F22-F2AF-07E0-6649-391E3036B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541" y="1164035"/>
            <a:ext cx="4420662" cy="4420662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F79F56A7-0720-C6C7-C006-D5F76F93E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541" y="1164036"/>
            <a:ext cx="4420661" cy="44206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1F14148-4D9B-E277-E8A8-A0BDA455F005}"/>
              </a:ext>
            </a:extLst>
          </p:cNvPr>
          <p:cNvSpPr/>
          <p:nvPr/>
        </p:nvSpPr>
        <p:spPr>
          <a:xfrm>
            <a:off x="9144000" y="1035170"/>
            <a:ext cx="1604513" cy="405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8373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3C4D8C-3197-4E6B-FD3D-F278CA8F7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86" y="1388884"/>
            <a:ext cx="4968815" cy="3970959"/>
          </a:xfrm>
          <a:prstGeom prst="rect">
            <a:avLst/>
          </a:prstGeom>
        </p:spPr>
      </p:pic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E3F86257-75D2-8A81-9702-06547453B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540" y="1164033"/>
            <a:ext cx="4420663" cy="4420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50C57A-1CA1-E2C3-F61C-AD7D82A1BEDC}"/>
              </a:ext>
            </a:extLst>
          </p:cNvPr>
          <p:cNvSpPr txBox="1"/>
          <p:nvPr/>
        </p:nvSpPr>
        <p:spPr>
          <a:xfrm>
            <a:off x="8902460" y="902423"/>
            <a:ext cx="22342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800" b="1" dirty="0">
                <a:solidFill>
                  <a:srgbClr val="0131FF"/>
                </a:solidFill>
              </a:rPr>
              <a:t>Simulation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08B40C-9887-6AA8-05E0-A87F97084974}"/>
              </a:ext>
            </a:extLst>
          </p:cNvPr>
          <p:cNvSpPr txBox="1"/>
          <p:nvPr/>
        </p:nvSpPr>
        <p:spPr>
          <a:xfrm>
            <a:off x="2466436" y="902423"/>
            <a:ext cx="24240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800" b="1" dirty="0">
                <a:solidFill>
                  <a:srgbClr val="0131FF"/>
                </a:solidFill>
              </a:rPr>
              <a:t>Measurement</a:t>
            </a:r>
          </a:p>
        </p:txBody>
      </p:sp>
    </p:spTree>
    <p:extLst>
      <p:ext uri="{BB962C8B-B14F-4D97-AF65-F5344CB8AC3E}">
        <p14:creationId xmlns:p14="http://schemas.microsoft.com/office/powerpoint/2010/main" val="916266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FA89C07-C6AD-48BB-3386-A2A95491E747}"/>
              </a:ext>
            </a:extLst>
          </p:cNvPr>
          <p:cNvSpPr txBox="1"/>
          <p:nvPr/>
        </p:nvSpPr>
        <p:spPr>
          <a:xfrm>
            <a:off x="6096000" y="1997839"/>
            <a:ext cx="5305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LM Roman 10" pitchFamily="2" charset="77"/>
              </a:rPr>
              <a:t>Particle trapping in the half-integer due to the incoherent space charge tune spread.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C435D1-08C8-D1FB-87C7-0434C762A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595424"/>
            <a:ext cx="4282263" cy="570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8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739644-CE3C-D643-C0C9-7B5D74B13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784" y="3178602"/>
            <a:ext cx="4115910" cy="32927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401C0F-61E0-4542-A568-CBBF44469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595424"/>
            <a:ext cx="4282263" cy="570968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26904F0-E95D-C9C3-E8DF-DA5E1EE36618}"/>
              </a:ext>
            </a:extLst>
          </p:cNvPr>
          <p:cNvSpPr/>
          <p:nvPr/>
        </p:nvSpPr>
        <p:spPr>
          <a:xfrm>
            <a:off x="1903228" y="4253024"/>
            <a:ext cx="2222205" cy="36150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F84FB2-43A5-46B8-109C-B886BEE0DE9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4125433" y="4433778"/>
            <a:ext cx="1637414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6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8CFDD1-79B5-A573-C5EA-5AA601BC7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784" y="3178602"/>
            <a:ext cx="4115910" cy="3292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2936D9-A5B5-5F60-4E22-4DBB01AF1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69" y="1286891"/>
            <a:ext cx="2364638" cy="18917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879E59-4776-D4AB-61A6-39B48FB95AEB}"/>
              </a:ext>
            </a:extLst>
          </p:cNvPr>
          <p:cNvSpPr txBox="1"/>
          <p:nvPr/>
        </p:nvSpPr>
        <p:spPr>
          <a:xfrm>
            <a:off x="6391499" y="579005"/>
            <a:ext cx="3525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/>
              <a:t>Half-integer resonance driving term phase and amplitude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91A8B0-F209-6DE4-AFF3-ADEB286678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595424"/>
            <a:ext cx="4282263" cy="570968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24CE3DC-8E2E-813E-899D-3277AC653E97}"/>
              </a:ext>
            </a:extLst>
          </p:cNvPr>
          <p:cNvSpPr/>
          <p:nvPr/>
        </p:nvSpPr>
        <p:spPr>
          <a:xfrm>
            <a:off x="1903228" y="4253024"/>
            <a:ext cx="2222205" cy="36150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6929A4-B8A4-171B-4EAF-980B893750FE}"/>
              </a:ext>
            </a:extLst>
          </p:cNvPr>
          <p:cNvCxnSpPr>
            <a:cxnSpLocks/>
            <a:stCxn id="5" idx="6"/>
          </p:cNvCxnSpPr>
          <p:nvPr/>
        </p:nvCxnSpPr>
        <p:spPr>
          <a:xfrm>
            <a:off x="4125433" y="4433778"/>
            <a:ext cx="1637414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14AC90-5E74-911B-8D17-129931C29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595424"/>
            <a:ext cx="4282263" cy="570968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E07F6A35-5D14-7D1A-18F8-526691DA4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718" y="2106769"/>
            <a:ext cx="4462370" cy="316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6E4AC6-EDAC-24AA-A546-CA6E915F7DB5}"/>
              </a:ext>
            </a:extLst>
          </p:cNvPr>
          <p:cNvSpPr txBox="1"/>
          <p:nvPr/>
        </p:nvSpPr>
        <p:spPr>
          <a:xfrm>
            <a:off x="5698810" y="1361428"/>
            <a:ext cx="579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LM Roman 10" pitchFamily="2" charset="77"/>
              </a:rPr>
              <a:t>Rotation of the phase space</a:t>
            </a:r>
          </a:p>
        </p:txBody>
      </p:sp>
    </p:spTree>
    <p:extLst>
      <p:ext uri="{BB962C8B-B14F-4D97-AF65-F5344CB8AC3E}">
        <p14:creationId xmlns:p14="http://schemas.microsoft.com/office/powerpoint/2010/main" val="8320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8A51A0-30F5-EF21-0ED0-5F746F092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460" y="1954228"/>
            <a:ext cx="6741803" cy="29495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0F544C-8482-C160-D630-2DE26FF29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3" y="1773864"/>
            <a:ext cx="3310269" cy="33102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376CFA-2528-5239-7725-239F3DD26D43}"/>
              </a:ext>
            </a:extLst>
          </p:cNvPr>
          <p:cNvSpPr txBox="1"/>
          <p:nvPr/>
        </p:nvSpPr>
        <p:spPr>
          <a:xfrm>
            <a:off x="1220045" y="1144497"/>
            <a:ext cx="290538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B050"/>
                </a:solidFill>
              </a:rPr>
              <a:t>Adiabatic crossing: </a:t>
            </a:r>
            <a:r>
              <a:rPr lang="en-CH" sz="2400" b="1" dirty="0">
                <a:solidFill>
                  <a:srgbClr val="FF0000"/>
                </a:solidFill>
              </a:rPr>
              <a:t>losses</a:t>
            </a:r>
          </a:p>
        </p:txBody>
      </p:sp>
    </p:spTree>
    <p:extLst>
      <p:ext uri="{BB962C8B-B14F-4D97-AF65-F5344CB8AC3E}">
        <p14:creationId xmlns:p14="http://schemas.microsoft.com/office/powerpoint/2010/main" val="191156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C7AB0F-1A89-5CA4-ED78-E5B97983C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3" y="1773864"/>
            <a:ext cx="3310269" cy="33102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81D343-55A2-2C92-762C-122433C43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459" y="1954227"/>
            <a:ext cx="6741803" cy="2949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72DB45-498A-5FF5-89BA-882790E177DE}"/>
              </a:ext>
            </a:extLst>
          </p:cNvPr>
          <p:cNvSpPr txBox="1"/>
          <p:nvPr/>
        </p:nvSpPr>
        <p:spPr>
          <a:xfrm>
            <a:off x="1071190" y="1144496"/>
            <a:ext cx="341575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0B050"/>
                </a:solidFill>
              </a:rPr>
              <a:t>Non-adiabatic crossing: </a:t>
            </a:r>
          </a:p>
          <a:p>
            <a:pPr algn="ctr"/>
            <a:r>
              <a:rPr lang="en-CH" sz="2400" b="1" dirty="0">
                <a:solidFill>
                  <a:srgbClr val="0131FF"/>
                </a:solidFill>
              </a:rPr>
              <a:t>emittance growth</a:t>
            </a:r>
          </a:p>
        </p:txBody>
      </p:sp>
    </p:spTree>
    <p:extLst>
      <p:ext uri="{BB962C8B-B14F-4D97-AF65-F5344CB8AC3E}">
        <p14:creationId xmlns:p14="http://schemas.microsoft.com/office/powerpoint/2010/main" val="112460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95AD115-C088-15E2-C7CA-CDD0180D1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2C16E2B-8F35-C2A4-1302-6A95CA4F6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92" y="1354349"/>
            <a:ext cx="5894716" cy="353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1074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C812A6-25EE-48FD-E97E-13C539725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459" y="1954227"/>
            <a:ext cx="6741803" cy="29495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F7CF7E-22AE-DEEA-A60C-327A9EB87737}"/>
              </a:ext>
            </a:extLst>
          </p:cNvPr>
          <p:cNvSpPr txBox="1"/>
          <p:nvPr/>
        </p:nvSpPr>
        <p:spPr>
          <a:xfrm>
            <a:off x="269760" y="1954227"/>
            <a:ext cx="4299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200" dirty="0">
                <a:latin typeface="LM Roman 10" pitchFamily="2" charset="77"/>
              </a:rPr>
              <a:t>Systematic measurements on the effect of the crossing speed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4B3C109-E7AE-E6EB-9BF3-470CD38BC425}"/>
              </a:ext>
            </a:extLst>
          </p:cNvPr>
          <p:cNvCxnSpPr>
            <a:cxnSpLocks/>
          </p:cNvCxnSpPr>
          <p:nvPr/>
        </p:nvCxnSpPr>
        <p:spPr>
          <a:xfrm flipH="1">
            <a:off x="6157519" y="1635853"/>
            <a:ext cx="1476463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0C31DC4-F7BC-8F01-0A1C-60B89C389AA3}"/>
              </a:ext>
            </a:extLst>
          </p:cNvPr>
          <p:cNvCxnSpPr>
            <a:cxnSpLocks/>
          </p:cNvCxnSpPr>
          <p:nvPr/>
        </p:nvCxnSpPr>
        <p:spPr>
          <a:xfrm>
            <a:off x="9085277" y="1635853"/>
            <a:ext cx="142612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D820F7-F5E6-E0DA-990C-E22655312389}"/>
              </a:ext>
            </a:extLst>
          </p:cNvPr>
          <p:cNvSpPr txBox="1"/>
          <p:nvPr/>
        </p:nvSpPr>
        <p:spPr>
          <a:xfrm>
            <a:off x="6096000" y="830335"/>
            <a:ext cx="1644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0B050"/>
                </a:solidFill>
              </a:rPr>
              <a:t>Losses domination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C02C1-E5ED-A399-7F16-90BFB043FF16}"/>
              </a:ext>
            </a:extLst>
          </p:cNvPr>
          <p:cNvSpPr txBox="1"/>
          <p:nvPr/>
        </p:nvSpPr>
        <p:spPr>
          <a:xfrm>
            <a:off x="8976219" y="612221"/>
            <a:ext cx="1644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00B050"/>
                </a:solidFill>
              </a:rPr>
              <a:t>Emittance blow-up domination</a:t>
            </a:r>
          </a:p>
        </p:txBody>
      </p:sp>
    </p:spTree>
    <p:extLst>
      <p:ext uri="{BB962C8B-B14F-4D97-AF65-F5344CB8AC3E}">
        <p14:creationId xmlns:p14="http://schemas.microsoft.com/office/powerpoint/2010/main" val="420448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F31FB5-7693-4B0B-24A5-6EA2BDE17E90}"/>
              </a:ext>
            </a:extLst>
          </p:cNvPr>
          <p:cNvSpPr txBox="1"/>
          <p:nvPr/>
        </p:nvSpPr>
        <p:spPr>
          <a:xfrm>
            <a:off x="1012748" y="2217872"/>
            <a:ext cx="10166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Particle trapping in the half-integer due to the incoherent space charge tune spread.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Rotation of the phase space.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>
                <a:latin typeface="LM Roman 10" pitchFamily="2" charset="77"/>
              </a:rPr>
              <a:t>Systematic measurements on the effect of the crossing speed.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84C8ECD-064A-18B8-F27C-C2BE40BC0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61" y="3624466"/>
            <a:ext cx="3122089" cy="312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1C7F6E-CCAD-1D8B-BE22-CE624987D755}"/>
              </a:ext>
            </a:extLst>
          </p:cNvPr>
          <p:cNvSpPr txBox="1"/>
          <p:nvPr/>
        </p:nvSpPr>
        <p:spPr>
          <a:xfrm>
            <a:off x="1529982" y="4592033"/>
            <a:ext cx="4955879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 dirty="0">
                <a:latin typeface="LM Roman 10"/>
              </a:rPr>
              <a:t>Study of actual </a:t>
            </a:r>
            <a:r>
              <a:rPr lang="en-CH" sz="2400" b="1" dirty="0">
                <a:solidFill>
                  <a:srgbClr val="0131FF"/>
                </a:solidFill>
                <a:latin typeface="LM Roman 10"/>
              </a:rPr>
              <a:t>operational </a:t>
            </a:r>
            <a:r>
              <a:rPr lang="en-CH" sz="2400" b="1">
                <a:solidFill>
                  <a:srgbClr val="0131FF"/>
                </a:solidFill>
                <a:latin typeface="LM Roman 10"/>
              </a:rPr>
              <a:t>beams </a:t>
            </a:r>
            <a:r>
              <a:rPr lang="en-CH" sz="2400">
                <a:solidFill>
                  <a:srgbClr val="000000"/>
                </a:solidFill>
                <a:latin typeface="LM Roman 10"/>
              </a:rPr>
              <a:t>near</a:t>
            </a:r>
            <a:r>
              <a:rPr lang="en-CH" sz="2400" dirty="0">
                <a:solidFill>
                  <a:srgbClr val="000000"/>
                </a:solidFill>
                <a:latin typeface="LM Roman 10"/>
              </a:rPr>
              <a:t> half-integer is</a:t>
            </a:r>
            <a:r>
              <a:rPr lang="en-CH" sz="2400" dirty="0">
                <a:latin typeface="LM Roman 10"/>
              </a:rPr>
              <a:t> ongoing. </a:t>
            </a:r>
            <a:endParaRPr lang="en-CH" sz="2400" dirty="0">
              <a:latin typeface="LM Roman 10" pitchFamily="2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A53BE9-E793-21DC-0F66-30CB03E5AB36}"/>
              </a:ext>
            </a:extLst>
          </p:cNvPr>
          <p:cNvSpPr txBox="1">
            <a:spLocks/>
          </p:cNvSpPr>
          <p:nvPr/>
        </p:nvSpPr>
        <p:spPr>
          <a:xfrm>
            <a:off x="898821" y="264579"/>
            <a:ext cx="10394355" cy="1898898"/>
          </a:xfrm>
          <a:prstGeom prst="rect">
            <a:avLst/>
          </a:prstGeom>
          <a:noFill/>
          <a:effectLst>
            <a:softEdge rad="3175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131FF"/>
                </a:solidFill>
              </a:rPr>
              <a:t>Experimental Investigations on the High-Intensity Effects near the Half-Integer Resonance in the PSB</a:t>
            </a:r>
            <a:endParaRPr lang="el-GR" sz="4000" b="1" dirty="0">
              <a:solidFill>
                <a:srgbClr val="013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8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AD79561-A283-E0F8-B8C5-E441C0643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262" y="1382821"/>
            <a:ext cx="8603413" cy="1457863"/>
          </a:xfrm>
        </p:spPr>
        <p:txBody>
          <a:bodyPr>
            <a:normAutofit/>
          </a:bodyPr>
          <a:lstStyle/>
          <a:p>
            <a:r>
              <a:rPr lang="en-CH" b="0" dirty="0">
                <a:solidFill>
                  <a:srgbClr val="000000"/>
                </a:solidFill>
              </a:rPr>
              <a:t>PSB has reached its brightness </a:t>
            </a:r>
            <a:r>
              <a:rPr lang="en-CH" dirty="0">
                <a:solidFill>
                  <a:srgbClr val="0131FF"/>
                </a:solidFill>
              </a:rPr>
              <a:t>targets</a:t>
            </a:r>
            <a:r>
              <a:rPr lang="en-CH" b="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0DE13096-400B-BCAA-8BCD-2D6F5967FF3B}"/>
              </a:ext>
            </a:extLst>
          </p:cNvPr>
          <p:cNvSpPr txBox="1">
            <a:spLocks/>
          </p:cNvSpPr>
          <p:nvPr/>
        </p:nvSpPr>
        <p:spPr>
          <a:xfrm>
            <a:off x="1360096" y="3429000"/>
            <a:ext cx="9471807" cy="2046179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b="0" dirty="0">
                <a:solidFill>
                  <a:srgbClr val="000000"/>
                </a:solidFill>
              </a:rPr>
              <a:t>But, has it reached its brightness </a:t>
            </a:r>
            <a:r>
              <a:rPr lang="en-CH" dirty="0">
                <a:solidFill>
                  <a:srgbClr val="0131FF"/>
                </a:solidFill>
              </a:rPr>
              <a:t>limits</a:t>
            </a:r>
            <a:r>
              <a:rPr lang="en-CH" b="0" dirty="0">
                <a:solidFill>
                  <a:srgbClr val="0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47361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S1 report: PS Booster prepares for beam | CERN">
            <a:extLst>
              <a:ext uri="{FF2B5EF4-FFF2-40B4-BE49-F238E27FC236}">
                <a16:creationId xmlns:a16="http://schemas.microsoft.com/office/drawing/2014/main" id="{CAAA1950-8DC9-F6D4-3B3F-0927F0627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E262B55-303E-8F8A-D96F-34DF11D76FB6}"/>
              </a:ext>
            </a:extLst>
          </p:cNvPr>
          <p:cNvSpPr txBox="1">
            <a:spLocks/>
          </p:cNvSpPr>
          <p:nvPr/>
        </p:nvSpPr>
        <p:spPr>
          <a:xfrm>
            <a:off x="838200" y="2002631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/>
              <a:t>Thank you for your attention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064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793681-F719-7496-A0FD-399E7FA4D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D574BE3-BBE5-A123-A10E-C49E76377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92" y="1354349"/>
            <a:ext cx="5894716" cy="353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2E90967-95B1-A96C-3D23-A8BE5D4457BD}"/>
              </a:ext>
            </a:extLst>
          </p:cNvPr>
          <p:cNvSpPr/>
          <p:nvPr/>
        </p:nvSpPr>
        <p:spPr>
          <a:xfrm>
            <a:off x="6659592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00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7BCEA49-7725-ADC2-C4C2-21E9BCE07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88" y="13543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F4C93DFC-EFF2-258D-DA34-57125D4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5875F902-56E6-4C11-6B4F-2FCBBB53E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7B47B66D-17DF-8EFD-168A-FAA0276C9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88" y="13543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0218B2-6727-8B1A-001F-8B67B4E4292B}"/>
              </a:ext>
            </a:extLst>
          </p:cNvPr>
          <p:cNvCxnSpPr>
            <a:cxnSpLocks/>
          </p:cNvCxnSpPr>
          <p:nvPr/>
        </p:nvCxnSpPr>
        <p:spPr>
          <a:xfrm flipV="1">
            <a:off x="10015267" y="3105509"/>
            <a:ext cx="0" cy="1112807"/>
          </a:xfrm>
          <a:prstGeom prst="straightConnector1">
            <a:avLst/>
          </a:prstGeom>
          <a:ln w="76200">
            <a:solidFill>
              <a:srgbClr val="013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16188E3-CF2B-58F6-D485-2FA1F449A98D}"/>
              </a:ext>
            </a:extLst>
          </p:cNvPr>
          <p:cNvSpPr/>
          <p:nvPr/>
        </p:nvSpPr>
        <p:spPr>
          <a:xfrm>
            <a:off x="6659592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83F2C1-EB08-B1A0-A8B6-A4B09EDD42FD}"/>
              </a:ext>
            </a:extLst>
          </p:cNvPr>
          <p:cNvSpPr/>
          <p:nvPr/>
        </p:nvSpPr>
        <p:spPr>
          <a:xfrm>
            <a:off x="7822724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1E4D9A-7C49-AC9F-58E8-C1976933CF85}"/>
              </a:ext>
            </a:extLst>
          </p:cNvPr>
          <p:cNvSpPr/>
          <p:nvPr/>
        </p:nvSpPr>
        <p:spPr>
          <a:xfrm>
            <a:off x="9041548" y="3329796"/>
            <a:ext cx="345057" cy="1009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1B2A76-1AE5-0C9A-90B4-B279AA590DFC}"/>
              </a:ext>
            </a:extLst>
          </p:cNvPr>
          <p:cNvSpPr/>
          <p:nvPr/>
        </p:nvSpPr>
        <p:spPr>
          <a:xfrm>
            <a:off x="8412886" y="3630706"/>
            <a:ext cx="345057" cy="660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335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3C85C6-7E12-8DE7-6434-F910FD86E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88" y="13543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1233DCE8-FAE0-DFDA-7446-8BA6A7048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F8A12541-7AC1-BA4A-79A2-38730D7F1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2" cy="44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65D4D1DB-9715-30C0-2EA9-BB859798B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88" y="1354348"/>
            <a:ext cx="5894720" cy="353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09B0A90-F5B3-A868-09C2-4B5F991A011E}"/>
              </a:ext>
            </a:extLst>
          </p:cNvPr>
          <p:cNvCxnSpPr>
            <a:cxnSpLocks/>
          </p:cNvCxnSpPr>
          <p:nvPr/>
        </p:nvCxnSpPr>
        <p:spPr>
          <a:xfrm flipV="1">
            <a:off x="11153954" y="2009955"/>
            <a:ext cx="0" cy="2165229"/>
          </a:xfrm>
          <a:prstGeom prst="straightConnector1">
            <a:avLst/>
          </a:prstGeom>
          <a:ln w="76200">
            <a:solidFill>
              <a:srgbClr val="013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D7BD1A0-7823-55E4-BD22-009F5E2C4ED8}"/>
              </a:ext>
            </a:extLst>
          </p:cNvPr>
          <p:cNvSpPr/>
          <p:nvPr/>
        </p:nvSpPr>
        <p:spPr>
          <a:xfrm>
            <a:off x="6659592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14AA75-FA28-C771-608D-5946E93C741E}"/>
              </a:ext>
            </a:extLst>
          </p:cNvPr>
          <p:cNvSpPr/>
          <p:nvPr/>
        </p:nvSpPr>
        <p:spPr>
          <a:xfrm>
            <a:off x="7893886" y="3942272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0D002-2A4E-D2E8-67BA-D2E8245DEF79}"/>
              </a:ext>
            </a:extLst>
          </p:cNvPr>
          <p:cNvSpPr/>
          <p:nvPr/>
        </p:nvSpPr>
        <p:spPr>
          <a:xfrm>
            <a:off x="9057018" y="3338423"/>
            <a:ext cx="345057" cy="974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E6B09-DD1E-FC9B-48F4-996CE80741CD}"/>
              </a:ext>
            </a:extLst>
          </p:cNvPr>
          <p:cNvSpPr/>
          <p:nvPr/>
        </p:nvSpPr>
        <p:spPr>
          <a:xfrm>
            <a:off x="8411471" y="3675529"/>
            <a:ext cx="345057" cy="648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199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>
            <a:extLst>
              <a:ext uri="{FF2B5EF4-FFF2-40B4-BE49-F238E27FC236}">
                <a16:creationId xmlns:a16="http://schemas.microsoft.com/office/drawing/2014/main" id="{C9752002-4209-A99E-D473-731F6C277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99" y="1354348"/>
            <a:ext cx="5894709" cy="353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2677E5-B7FF-4A4F-BB14-C331E5D1D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6" y="1042467"/>
            <a:ext cx="4420661" cy="44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880C60C-CD41-2674-DCE9-8920D725E034}"/>
              </a:ext>
            </a:extLst>
          </p:cNvPr>
          <p:cNvCxnSpPr>
            <a:cxnSpLocks/>
          </p:cNvCxnSpPr>
          <p:nvPr/>
        </p:nvCxnSpPr>
        <p:spPr>
          <a:xfrm>
            <a:off x="11153954" y="2044460"/>
            <a:ext cx="0" cy="88852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C1039AB-ECA5-BD9F-47E7-BA51F11559F2}"/>
              </a:ext>
            </a:extLst>
          </p:cNvPr>
          <p:cNvCxnSpPr>
            <a:cxnSpLocks/>
          </p:cNvCxnSpPr>
          <p:nvPr/>
        </p:nvCxnSpPr>
        <p:spPr>
          <a:xfrm flipV="1">
            <a:off x="3249281" y="1708029"/>
            <a:ext cx="0" cy="6728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38BE2F-0788-9090-0547-E29903CD0368}"/>
              </a:ext>
            </a:extLst>
          </p:cNvPr>
          <p:cNvSpPr txBox="1"/>
          <p:nvPr/>
        </p:nvSpPr>
        <p:spPr>
          <a:xfrm>
            <a:off x="10744201" y="2119280"/>
            <a:ext cx="327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rgbClr val="FF0000"/>
                </a:solidFill>
                <a:latin typeface="LM Roman 10" pitchFamily="2" charset="77"/>
              </a:rPr>
              <a:t>?</a:t>
            </a:r>
            <a:endParaRPr lang="en-CH" b="1" dirty="0">
              <a:solidFill>
                <a:srgbClr val="FF0000"/>
              </a:solidFill>
              <a:latin typeface="LM Roman 10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F954D3-8D9B-041F-C8BC-9A167433FE5C}"/>
              </a:ext>
            </a:extLst>
          </p:cNvPr>
          <p:cNvSpPr/>
          <p:nvPr/>
        </p:nvSpPr>
        <p:spPr>
          <a:xfrm>
            <a:off x="6659592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429072-EDB0-7908-5617-31C598F2C2DB}"/>
              </a:ext>
            </a:extLst>
          </p:cNvPr>
          <p:cNvSpPr/>
          <p:nvPr/>
        </p:nvSpPr>
        <p:spPr>
          <a:xfrm>
            <a:off x="7805851" y="3950898"/>
            <a:ext cx="345057" cy="36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A343BA-24F8-F714-AEEA-4A5C18CFB873}"/>
              </a:ext>
            </a:extLst>
          </p:cNvPr>
          <p:cNvSpPr/>
          <p:nvPr/>
        </p:nvSpPr>
        <p:spPr>
          <a:xfrm>
            <a:off x="8960736" y="3269411"/>
            <a:ext cx="345057" cy="1043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2DF1AD-5AFC-1B98-E19D-D286644C0129}"/>
              </a:ext>
            </a:extLst>
          </p:cNvPr>
          <p:cNvSpPr/>
          <p:nvPr/>
        </p:nvSpPr>
        <p:spPr>
          <a:xfrm>
            <a:off x="8413401" y="3666565"/>
            <a:ext cx="345057" cy="718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527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8DD20557-59A1-4CD4-5B18-4F18725C1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5" y="1042466"/>
            <a:ext cx="4420661" cy="44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A135FB-0F06-5115-FDDB-3149C285FA2A}"/>
              </a:ext>
            </a:extLst>
          </p:cNvPr>
          <p:cNvSpPr txBox="1"/>
          <p:nvPr/>
        </p:nvSpPr>
        <p:spPr>
          <a:xfrm>
            <a:off x="6096000" y="2274838"/>
            <a:ext cx="5305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LM Roman 10" pitchFamily="2" charset="77"/>
              </a:rPr>
              <a:t>Goal:</a:t>
            </a:r>
          </a:p>
          <a:p>
            <a:pPr algn="ctr"/>
            <a:r>
              <a:rPr lang="en-CH" sz="3600" dirty="0">
                <a:latin typeface="LM Roman 10" pitchFamily="2" charset="77"/>
              </a:rPr>
              <a:t>study space charge effects near half-integer resonance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FA153-CED9-8856-E6DD-19A8FDEA546F}"/>
              </a:ext>
            </a:extLst>
          </p:cNvPr>
          <p:cNvSpPr txBox="1"/>
          <p:nvPr/>
        </p:nvSpPr>
        <p:spPr>
          <a:xfrm>
            <a:off x="3474931" y="1828800"/>
            <a:ext cx="278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</a:t>
            </a:r>
            <a:r>
              <a:rPr lang="en-CH" dirty="0">
                <a:solidFill>
                  <a:srgbClr val="FF0000"/>
                </a:solidFill>
              </a:rPr>
              <a:t>alf-integer resonance</a:t>
            </a:r>
          </a:p>
        </p:txBody>
      </p:sp>
    </p:spTree>
    <p:extLst>
      <p:ext uri="{BB962C8B-B14F-4D97-AF65-F5344CB8AC3E}">
        <p14:creationId xmlns:p14="http://schemas.microsoft.com/office/powerpoint/2010/main" val="364278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306EBE4-3E73-19DC-E85C-F867CFC77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4" y="1042465"/>
            <a:ext cx="4420661" cy="44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67EBC8-5A5D-9917-B075-D62122FDB6FB}"/>
              </a:ext>
            </a:extLst>
          </p:cNvPr>
          <p:cNvSpPr txBox="1"/>
          <p:nvPr/>
        </p:nvSpPr>
        <p:spPr>
          <a:xfrm>
            <a:off x="5233357" y="4307993"/>
            <a:ext cx="6765986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>
                <a:latin typeface="LM Roman 10"/>
              </a:rPr>
              <a:t>Operational complications: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Large space charge: multiple higher order resonances.</a:t>
            </a:r>
          </a:p>
        </p:txBody>
      </p:sp>
    </p:spTree>
    <p:extLst>
      <p:ext uri="{BB962C8B-B14F-4D97-AF65-F5344CB8AC3E}">
        <p14:creationId xmlns:p14="http://schemas.microsoft.com/office/powerpoint/2010/main" val="326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306EBE4-3E73-19DC-E85C-F867CFC77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4" y="1042465"/>
            <a:ext cx="4420661" cy="442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5C34C9C-2932-7A15-B9C5-617FA534D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07" y="481748"/>
            <a:ext cx="5894720" cy="353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2B530A-A5B2-80A8-FA58-8571C0E09D8F}"/>
              </a:ext>
            </a:extLst>
          </p:cNvPr>
          <p:cNvSpPr txBox="1"/>
          <p:nvPr/>
        </p:nvSpPr>
        <p:spPr>
          <a:xfrm>
            <a:off x="5233357" y="4307993"/>
            <a:ext cx="6765986" cy="20005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 dirty="0">
                <a:latin typeface="LM Roman 10"/>
              </a:rPr>
              <a:t>Operational </a:t>
            </a:r>
            <a:r>
              <a:rPr lang="en-US" sz="2400">
                <a:latin typeface="LM Roman 10"/>
                <a:ea typeface="+mn-lt"/>
                <a:cs typeface="+mn-lt"/>
              </a:rPr>
              <a:t>complications</a:t>
            </a:r>
            <a:r>
              <a:rPr lang="en-CH" sz="2400" dirty="0">
                <a:latin typeface="LM Roman 10"/>
              </a:rPr>
              <a:t>: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Large space charge: multiple higher order resonances.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  <a:p>
            <a:pPr marL="457200" indent="-457200">
              <a:buAutoNum type="arabicParenR"/>
            </a:pPr>
            <a:r>
              <a:rPr lang="en-CH" sz="2000" dirty="0">
                <a:latin typeface="LM Roman 10" pitchFamily="2" charset="77"/>
              </a:rPr>
              <a:t> Synchrotron motion: periodic resonance crossing.</a:t>
            </a:r>
          </a:p>
          <a:p>
            <a:pPr marL="457200" indent="-457200">
              <a:buAutoNum type="arabicParenR"/>
            </a:pPr>
            <a:endParaRPr lang="en-CH" sz="2000" dirty="0">
              <a:latin typeface="LM Roman 10" pitchFamily="2" charset="77"/>
            </a:endParaRPr>
          </a:p>
        </p:txBody>
      </p:sp>
      <p:sp>
        <p:nvSpPr>
          <p:cNvPr id="3" name="Circular Arrow 2">
            <a:extLst>
              <a:ext uri="{FF2B5EF4-FFF2-40B4-BE49-F238E27FC236}">
                <a16:creationId xmlns:a16="http://schemas.microsoft.com/office/drawing/2014/main" id="{974FA72F-1FF4-15D2-8157-E2454AC3331B}"/>
              </a:ext>
            </a:extLst>
          </p:cNvPr>
          <p:cNvSpPr/>
          <p:nvPr/>
        </p:nvSpPr>
        <p:spPr>
          <a:xfrm rot="10640637">
            <a:off x="7913327" y="1517443"/>
            <a:ext cx="1830207" cy="1044358"/>
          </a:xfrm>
          <a:prstGeom prst="circularArrow">
            <a:avLst>
              <a:gd name="adj1" fmla="val 3784"/>
              <a:gd name="adj2" fmla="val 442623"/>
              <a:gd name="adj3" fmla="val 20489838"/>
              <a:gd name="adj4" fmla="val 5801801"/>
              <a:gd name="adj5" fmla="val 9071"/>
            </a:avLst>
          </a:prstGeom>
          <a:solidFill>
            <a:schemeClr val="accent3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Circular Arrow 4">
            <a:extLst>
              <a:ext uri="{FF2B5EF4-FFF2-40B4-BE49-F238E27FC236}">
                <a16:creationId xmlns:a16="http://schemas.microsoft.com/office/drawing/2014/main" id="{24D1D46F-EA30-19BD-1758-7A8D52C61F4F}"/>
              </a:ext>
            </a:extLst>
          </p:cNvPr>
          <p:cNvSpPr/>
          <p:nvPr/>
        </p:nvSpPr>
        <p:spPr>
          <a:xfrm rot="7578509">
            <a:off x="898328" y="3188134"/>
            <a:ext cx="1830207" cy="749949"/>
          </a:xfrm>
          <a:prstGeom prst="circularArrow">
            <a:avLst>
              <a:gd name="adj1" fmla="val 7618"/>
              <a:gd name="adj2" fmla="val 279291"/>
              <a:gd name="adj3" fmla="val 20663827"/>
              <a:gd name="adj4" fmla="val 1672396"/>
              <a:gd name="adj5" fmla="val 13950"/>
            </a:avLst>
          </a:prstGeom>
          <a:solidFill>
            <a:schemeClr val="accent3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thesis_colors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FFFF00"/>
      </a:accent2>
      <a:accent3>
        <a:srgbClr val="ED7D3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47763</TotalTime>
  <Words>276</Words>
  <Application>Microsoft Macintosh PowerPoint</Application>
  <PresentationFormat>Widescreen</PresentationFormat>
  <Paragraphs>45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Garamond</vt:lpstr>
      <vt:lpstr>LM Roman 10</vt:lpstr>
      <vt:lpstr>LM Roman Caps 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PSB has reached its brightness targets.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Chicane Beta-Beating Correction for Enhancing the Brightness of the CERN PSB Beams</dc:title>
  <cp:lastModifiedBy>Tirsi Prebibaj</cp:lastModifiedBy>
  <cp:revision>786</cp:revision>
  <dcterms:created xsi:type="dcterms:W3CDTF">2019-09-01T21:36:22Z</dcterms:created>
  <dcterms:modified xsi:type="dcterms:W3CDTF">2023-11-16T07:17:01Z</dcterms:modified>
</cp:coreProperties>
</file>