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77" r:id="rId3"/>
    <p:sldId id="273" r:id="rId4"/>
    <p:sldId id="279" r:id="rId5"/>
    <p:sldId id="276" r:id="rId6"/>
    <p:sldId id="281" r:id="rId7"/>
    <p:sldId id="282" r:id="rId8"/>
    <p:sldId id="278" r:id="rId9"/>
    <p:sldId id="274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70FF"/>
    <a:srgbClr val="0000FF"/>
    <a:srgbClr val="EF7DE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72" autoAdjust="0"/>
    <p:restoredTop sz="91181" autoAdjust="0"/>
  </p:normalViewPr>
  <p:slideViewPr>
    <p:cSldViewPr snapToGrid="0">
      <p:cViewPr>
        <p:scale>
          <a:sx n="85" d="100"/>
          <a:sy n="85" d="100"/>
        </p:scale>
        <p:origin x="555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2993A-4781-4782-8B09-C6E165DEE6C7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B6A80-C7C7-4634-89C4-DFF4377B39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25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B6A80-C7C7-4634-89C4-DFF4377B39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31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B6A80-C7C7-4634-89C4-DFF4377B39F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952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B6A80-C7C7-4634-89C4-DFF4377B39F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33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B6A80-C7C7-4634-89C4-DFF4377B39F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090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B6A80-C7C7-4634-89C4-DFF4377B39F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387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B6A80-C7C7-4634-89C4-DFF4377B39F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64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B6A80-C7C7-4634-89C4-DFF4377B39F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12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B6A80-C7C7-4634-89C4-DFF4377B39F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78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6B6A80-C7C7-4634-89C4-DFF4377B39F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11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02/06/2023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93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3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9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02/06/2023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69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11/16/2023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40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9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97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24030"/>
            <a:ext cx="78867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457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9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23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6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02/08/2023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4645" y="6356351"/>
            <a:ext cx="3394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52841C0-D0CF-445F-939E-D1E4A29A0DC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841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39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12" Type="http://schemas.microsoft.com/office/2007/relationships/hdphoto" Target="../media/hdphoto4.wdp"/><Relationship Id="rId17" Type="http://schemas.openxmlformats.org/officeDocument/2006/relationships/hyperlink" Target="https://indico.cern.ch/event/1126689/contributions/5068895/attachments/2546263/4384831/Sevrier_Transverse_v01.pdf" TargetMode="Externa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image" Target="../media/image6.svg"/><Relationship Id="rId15" Type="http://schemas.openxmlformats.org/officeDocument/2006/relationships/image" Target="../media/image12.png"/><Relationship Id="rId10" Type="http://schemas.microsoft.com/office/2007/relationships/hdphoto" Target="../media/hdphoto3.wdp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svg"/><Relationship Id="rId11" Type="http://schemas.openxmlformats.org/officeDocument/2006/relationships/image" Target="../media/image20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sv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11" Type="http://schemas.openxmlformats.org/officeDocument/2006/relationships/image" Target="../media/image330.png"/><Relationship Id="rId5" Type="http://schemas.openxmlformats.org/officeDocument/2006/relationships/image" Target="../media/image22.svg"/><Relationship Id="rId10" Type="http://schemas.openxmlformats.org/officeDocument/2006/relationships/image" Target="../media/image340.png"/><Relationship Id="rId4" Type="http://schemas.openxmlformats.org/officeDocument/2006/relationships/image" Target="../media/image21.png"/><Relationship Id="rId9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3.png"/><Relationship Id="rId7" Type="http://schemas.openxmlformats.org/officeDocument/2006/relationships/image" Target="../media/image2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8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30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.png"/><Relationship Id="rId7" Type="http://schemas.openxmlformats.org/officeDocument/2006/relationships/image" Target="../media/image32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40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.pn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10" Type="http://schemas.openxmlformats.org/officeDocument/2006/relationships/image" Target="../media/image50.png"/><Relationship Id="rId4" Type="http://schemas.openxmlformats.org/officeDocument/2006/relationships/image" Target="../media/image33.png"/><Relationship Id="rId9" Type="http://schemas.openxmlformats.org/officeDocument/2006/relationships/image" Target="../media/image3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AA93A2FC-72FB-81EF-C385-443BAE271A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alphaModFix am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3" b="89915" l="9898" r="92576">
                        <a14:foregroundMark x1="89811" y1="42472" x2="92576" y2="42045"/>
                      </a14:backgroundRemoval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24007" t="8582" r="4804" b="26691"/>
          <a:stretch/>
        </p:blipFill>
        <p:spPr>
          <a:xfrm>
            <a:off x="611996" y="119872"/>
            <a:ext cx="7920000" cy="650777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8DA1EE9-1D7B-43AC-4B99-5DE8A2662F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5" y="1626305"/>
            <a:ext cx="7772400" cy="2387600"/>
          </a:xfrm>
        </p:spPr>
        <p:txBody>
          <a:bodyPr anchor="ctr" anchorCtr="0">
            <a:noAutofit/>
          </a:bodyPr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Probing Transverse Impedances in the High Frequency Range at the CERN-SPS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4EDACC1-B81D-5F83-57CA-F4E347D775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97" y="4306220"/>
            <a:ext cx="9127998" cy="1069011"/>
          </a:xfrm>
        </p:spPr>
        <p:txBody>
          <a:bodyPr>
            <a:spAutoFit/>
          </a:bodyPr>
          <a:lstStyle/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HB conference, 9-13 Oct. 2023, 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Flash presentation</a:t>
            </a:r>
          </a:p>
          <a:p>
            <a:endParaRPr lang="en-US" sz="18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6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Elena de la Fuente García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Ingrid Mases Sole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**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Hannes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Bartosik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**,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Giovanni Rumolo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Carlo Zannini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16D4103F-2443-F639-89DB-3EA30F4696AF}"/>
              </a:ext>
            </a:extLst>
          </p:cNvPr>
          <p:cNvCxnSpPr>
            <a:cxnSpLocks/>
          </p:cNvCxnSpPr>
          <p:nvPr/>
        </p:nvCxnSpPr>
        <p:spPr>
          <a:xfrm>
            <a:off x="1040793" y="4818579"/>
            <a:ext cx="706240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n 16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F3064948-38B4-E17D-0EEB-68C374DB34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835" y="303780"/>
            <a:ext cx="958320" cy="95832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AFB89778-5BD0-0050-53E9-2E5C2A4D67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317" y="6197182"/>
            <a:ext cx="1488404" cy="540946"/>
          </a:xfrm>
          <a:prstGeom prst="rect">
            <a:avLst/>
          </a:prstGeom>
        </p:spPr>
      </p:pic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972D3A91-7989-3391-AD6F-E2EB5AB76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26190"/>
            <a:ext cx="3394710" cy="365125"/>
          </a:xfrm>
        </p:spPr>
        <p:txBody>
          <a:bodyPr/>
          <a:lstStyle/>
          <a:p>
            <a:r>
              <a:rPr lang="en-US" sz="1400" b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THAFP01</a:t>
            </a:r>
          </a:p>
        </p:txBody>
      </p:sp>
      <p:pic>
        <p:nvPicPr>
          <p:cNvPr id="1026" name="Picture 2" descr="Universidad Politécnica de Madrid">
            <a:extLst>
              <a:ext uri="{FF2B5EF4-FFF2-40B4-BE49-F238E27FC236}">
                <a16:creationId xmlns:a16="http://schemas.microsoft.com/office/drawing/2014/main" id="{CF456330-2280-914E-D42D-610CDCE74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257" y="6007414"/>
            <a:ext cx="995477" cy="76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83FA274-7F90-0C82-2F73-9266FFE2BF0E}"/>
              </a:ext>
            </a:extLst>
          </p:cNvPr>
          <p:cNvSpPr txBox="1"/>
          <p:nvPr/>
        </p:nvSpPr>
        <p:spPr>
          <a:xfrm>
            <a:off x="3765584" y="5350976"/>
            <a:ext cx="161282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 BE-ABP-CEI</a:t>
            </a:r>
          </a:p>
          <a:p>
            <a:pPr algn="ctr"/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** BE-ABP-INC</a:t>
            </a:r>
          </a:p>
        </p:txBody>
      </p:sp>
    </p:spTree>
    <p:extLst>
      <p:ext uri="{BB962C8B-B14F-4D97-AF65-F5344CB8AC3E}">
        <p14:creationId xmlns:p14="http://schemas.microsoft.com/office/powerpoint/2010/main" val="614032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A932A00A-21A8-53BF-1641-7A405D7AFB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alphaModFix am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3" b="89915" l="9898" r="92576">
                        <a14:foregroundMark x1="89811" y1="42472" x2="92576" y2="42045"/>
                      </a14:backgroundRemoval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24007" t="8054" r="4804" b="26691"/>
          <a:stretch/>
        </p:blipFill>
        <p:spPr>
          <a:xfrm>
            <a:off x="611996" y="30822"/>
            <a:ext cx="7920000" cy="6560862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1E6C29E-3128-0421-8802-86725D00A1A9}"/>
              </a:ext>
            </a:extLst>
          </p:cNvPr>
          <p:cNvSpPr txBox="1"/>
          <p:nvPr/>
        </p:nvSpPr>
        <p:spPr bwMode="auto">
          <a:xfrm>
            <a:off x="2867640" y="5915843"/>
            <a:ext cx="3408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Elena de la Fuente García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(BE–ABP–CEI)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E0D1F9D-6056-9C3A-E029-510B91E7360D}"/>
              </a:ext>
            </a:extLst>
          </p:cNvPr>
          <p:cNvSpPr txBox="1"/>
          <p:nvPr/>
        </p:nvSpPr>
        <p:spPr bwMode="auto">
          <a:xfrm>
            <a:off x="1337306" y="4818964"/>
            <a:ext cx="64693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Century Schoolbook" panose="02040604050505020304" pitchFamily="18" charset="0"/>
              </a:rPr>
              <a:t>Probing Transverse Impedances in the High Frequency Range at the CERN-SPS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84944DB-1B71-1E5D-138B-3D8C8395F11F}"/>
              </a:ext>
            </a:extLst>
          </p:cNvPr>
          <p:cNvCxnSpPr>
            <a:cxnSpLocks/>
          </p:cNvCxnSpPr>
          <p:nvPr/>
        </p:nvCxnSpPr>
        <p:spPr bwMode="auto">
          <a:xfrm>
            <a:off x="888511" y="5783123"/>
            <a:ext cx="736696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AEFB61F3-766A-5936-C41C-D95579127609}"/>
              </a:ext>
            </a:extLst>
          </p:cNvPr>
          <p:cNvSpPr txBox="1">
            <a:spLocks/>
          </p:cNvSpPr>
          <p:nvPr/>
        </p:nvSpPr>
        <p:spPr bwMode="auto">
          <a:xfrm>
            <a:off x="548780" y="398674"/>
            <a:ext cx="8046429" cy="7993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2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/>
              </a:rPr>
              <a:t>Thank you </a:t>
            </a:r>
            <a:r>
              <a:rPr lang="en-US" sz="2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/>
                <a:sym typeface="Wingdings" panose="05000000000000000000" pitchFamily="2" charset="2"/>
              </a:rPr>
              <a:t>  !!!</a:t>
            </a:r>
            <a:endParaRPr lang="en-US" sz="2400" b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C7166A1-DE92-B05E-489E-6AA9D93D2F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3178" y="1026827"/>
            <a:ext cx="2457632" cy="351923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5E28A92-3A51-F8AE-3A8F-7C9DE8C5F1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317" y="6197182"/>
            <a:ext cx="1488404" cy="540946"/>
          </a:xfrm>
          <a:prstGeom prst="rect">
            <a:avLst/>
          </a:prstGeom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0F542D3-993B-789E-6A08-F8B2DA8F9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26190"/>
            <a:ext cx="3394710" cy="365125"/>
          </a:xfrm>
        </p:spPr>
        <p:txBody>
          <a:bodyPr/>
          <a:lstStyle/>
          <a:p>
            <a:r>
              <a:rPr lang="en-US" sz="1400" b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THAFP01</a:t>
            </a:r>
          </a:p>
        </p:txBody>
      </p:sp>
      <p:pic>
        <p:nvPicPr>
          <p:cNvPr id="16" name="Imagen 1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4F64479E-B894-042F-D0F1-80B94BEFA7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479" y="6018128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22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FACF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FACF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003" y="362362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Motivation of the studies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522675C-4551-F455-5D93-A1847E0E6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26190"/>
            <a:ext cx="3394710" cy="365125"/>
          </a:xfrm>
        </p:spPr>
        <p:txBody>
          <a:bodyPr/>
          <a:lstStyle/>
          <a:p>
            <a:r>
              <a:rPr lang="en-US" sz="1400" b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THAFP01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FDCAD39B-2F5A-C319-287F-2F09CA19F791}"/>
              </a:ext>
            </a:extLst>
          </p:cNvPr>
          <p:cNvCxnSpPr>
            <a:cxnSpLocks/>
          </p:cNvCxnSpPr>
          <p:nvPr/>
        </p:nvCxnSpPr>
        <p:spPr>
          <a:xfrm>
            <a:off x="612000" y="1089059"/>
            <a:ext cx="792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F25FA3E7-3EE7-71EA-3FBA-D2EB9E47D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317" y="6197182"/>
            <a:ext cx="1488404" cy="540946"/>
          </a:xfrm>
          <a:prstGeom prst="rect">
            <a:avLst/>
          </a:prstGeom>
        </p:spPr>
      </p:pic>
      <p:pic>
        <p:nvPicPr>
          <p:cNvPr id="4" name="Gráfico 3" descr="Aula de clases contorno">
            <a:extLst>
              <a:ext uri="{FF2B5EF4-FFF2-40B4-BE49-F238E27FC236}">
                <a16:creationId xmlns:a16="http://schemas.microsoft.com/office/drawing/2014/main" id="{435C96DD-EC4D-F15E-084D-B3A15E71F6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12000" y="273439"/>
            <a:ext cx="687003" cy="687003"/>
          </a:xfrm>
          <a:prstGeom prst="rect">
            <a:avLst/>
          </a:prstGeom>
        </p:spPr>
      </p:pic>
      <p:grpSp>
        <p:nvGrpSpPr>
          <p:cNvPr id="5" name="Group 12">
            <a:extLst>
              <a:ext uri="{FF2B5EF4-FFF2-40B4-BE49-F238E27FC236}">
                <a16:creationId xmlns:a16="http://schemas.microsoft.com/office/drawing/2014/main" id="{E644AB80-64D9-2CEF-469D-8E758A119311}"/>
              </a:ext>
            </a:extLst>
          </p:cNvPr>
          <p:cNvGrpSpPr/>
          <p:nvPr/>
        </p:nvGrpSpPr>
        <p:grpSpPr>
          <a:xfrm rot="18969834">
            <a:off x="1015213" y="4007415"/>
            <a:ext cx="387846" cy="894536"/>
            <a:chOff x="5259369" y="5329638"/>
            <a:chExt cx="537331" cy="894536"/>
          </a:xfrm>
          <a:effectLst/>
        </p:grpSpPr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3D190852-FEC7-ADDD-E407-14E6632DF69D}"/>
                </a:ext>
              </a:extLst>
            </p:cNvPr>
            <p:cNvSpPr/>
            <p:nvPr/>
          </p:nvSpPr>
          <p:spPr>
            <a:xfrm rot="16200000">
              <a:off x="5205077" y="5506339"/>
              <a:ext cx="643506" cy="528212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Oval 16">
              <a:extLst>
                <a:ext uri="{FF2B5EF4-FFF2-40B4-BE49-F238E27FC236}">
                  <a16:creationId xmlns:a16="http://schemas.microsoft.com/office/drawing/2014/main" id="{8ADD40CE-373E-4FF9-FCE2-D1ADB4438E89}"/>
                </a:ext>
              </a:extLst>
            </p:cNvPr>
            <p:cNvSpPr/>
            <p:nvPr/>
          </p:nvSpPr>
          <p:spPr>
            <a:xfrm>
              <a:off x="5259369" y="5986021"/>
              <a:ext cx="528213" cy="238153"/>
            </a:xfrm>
            <a:prstGeom prst="ellipse">
              <a:avLst/>
            </a:prstGeom>
            <a:solidFill>
              <a:srgbClr val="F9F9F9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17">
              <a:extLst>
                <a:ext uri="{FF2B5EF4-FFF2-40B4-BE49-F238E27FC236}">
                  <a16:creationId xmlns:a16="http://schemas.microsoft.com/office/drawing/2014/main" id="{04F0AE5F-0A58-8E0F-B411-C337FCEFC720}"/>
                </a:ext>
              </a:extLst>
            </p:cNvPr>
            <p:cNvSpPr/>
            <p:nvPr/>
          </p:nvSpPr>
          <p:spPr>
            <a:xfrm rot="16371672">
              <a:off x="5392513" y="5209008"/>
              <a:ext cx="283558" cy="524817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Picture 18">
            <a:extLst>
              <a:ext uri="{FF2B5EF4-FFF2-40B4-BE49-F238E27FC236}">
                <a16:creationId xmlns:a16="http://schemas.microsoft.com/office/drawing/2014/main" id="{B69BC657-CF49-61BF-88CF-EB2101BB2F4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3398" r="38355"/>
          <a:stretch/>
        </p:blipFill>
        <p:spPr>
          <a:xfrm rot="1965962">
            <a:off x="3057394" y="3046141"/>
            <a:ext cx="936513" cy="692966"/>
          </a:xfrm>
          <a:prstGeom prst="rect">
            <a:avLst/>
          </a:prstGeom>
        </p:spPr>
      </p:pic>
      <p:pic>
        <p:nvPicPr>
          <p:cNvPr id="20" name="Picture 12">
            <a:extLst>
              <a:ext uri="{FF2B5EF4-FFF2-40B4-BE49-F238E27FC236}">
                <a16:creationId xmlns:a16="http://schemas.microsoft.com/office/drawing/2014/main" id="{EBD9B43B-4C2D-E677-83EB-BC3B0A2C46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981" b="73111" l="64582" r="97892">
                        <a14:foregroundMark x1="65847" y1="53076" x2="68306" y2="73462"/>
                        <a14:foregroundMark x1="68306" y1="73462" x2="69879" y2="72822"/>
                        <a14:foregroundMark x1="93324" y1="19332" x2="97892" y2="36907"/>
                        <a14:foregroundMark x1="97892" y1="36907" x2="96767" y2="36380"/>
                        <a14:foregroundMark x1="97751" y1="28822" x2="97892" y2="35677"/>
                        <a14:foregroundMark x1="64582" y1="55888" x2="64793" y2="66257"/>
                        <a14:backgroundMark x1="70977" y1="73111" x2="70204" y2="73814"/>
                        <a14:backgroundMark x1="69993" y1="73814" x2="71750" y2="71880"/>
                        <a14:backgroundMark x1="97751" y1="38840" x2="98384" y2="36731"/>
                      </a14:backgroundRemoval>
                    </a14:imgEffect>
                  </a14:imgLayer>
                </a14:imgProps>
              </a:ext>
            </a:extLst>
          </a:blip>
          <a:srcRect l="62376" t="12971" r="494" b="22127"/>
          <a:stretch>
            <a:fillRect/>
          </a:stretch>
        </p:blipFill>
        <p:spPr bwMode="auto">
          <a:xfrm>
            <a:off x="2778871" y="3952579"/>
            <a:ext cx="1135899" cy="110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3">
            <a:extLst>
              <a:ext uri="{FF2B5EF4-FFF2-40B4-BE49-F238E27FC236}">
                <a16:creationId xmlns:a16="http://schemas.microsoft.com/office/drawing/2014/main" id="{1EE8DCB3-069E-79C5-5C22-9C18DEFB46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6861" b="54891" l="11844" r="45566">
                        <a14:foregroundMark x1="13944" y1="38394" x2="13594" y2="40876"/>
                        <a14:foregroundMark x1="11844" y1="39854" x2="12077" y2="49927"/>
                        <a14:foregroundMark x1="42824" y1="38102" x2="43641" y2="41022"/>
                        <a14:foregroundMark x1="43757" y1="29927" x2="44807" y2="30657"/>
                        <a14:foregroundMark x1="44632" y1="40292" x2="45566" y2="40438"/>
                      </a14:backgroundRemoval>
                    </a14:imgEffect>
                  </a14:imgLayer>
                </a14:imgProps>
              </a:ext>
            </a:extLst>
          </a:blip>
          <a:srcRect l="10309" t="24034" r="53285" b="41635"/>
          <a:stretch>
            <a:fillRect/>
          </a:stretch>
        </p:blipFill>
        <p:spPr bwMode="auto">
          <a:xfrm rot="179280">
            <a:off x="1838956" y="2723068"/>
            <a:ext cx="977700" cy="51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85F6F72-7E37-CC7C-599E-1B11ED1BC9B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167" b="90000" l="10000" r="90000">
                        <a14:foregroundMark x1="71563" y1="9861" x2="71328" y2="9167"/>
                        <a14:foregroundMark x1="24688" y1="89861" x2="29063" y2="8986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107646">
            <a:off x="673413" y="2949332"/>
            <a:ext cx="1216200" cy="94778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FEDBF67-E4A1-3384-17FA-D810E1506296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2383" b="76173" l="22267" r="69332">
                        <a14:foregroundMark x1="66093" y1="23466" x2="69332" y2="24910"/>
                        <a14:foregroundMark x1="22267" y1="65523" x2="30972" y2="761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00" t="16243" r="28162" b="20050"/>
          <a:stretch/>
        </p:blipFill>
        <p:spPr>
          <a:xfrm rot="12235515">
            <a:off x="1606315" y="4625723"/>
            <a:ext cx="1123996" cy="631854"/>
          </a:xfrm>
          <a:prstGeom prst="rect">
            <a:avLst/>
          </a:prstGeom>
        </p:spPr>
      </p:pic>
      <p:sp>
        <p:nvSpPr>
          <p:cNvPr id="26" name="Arc 15">
            <a:extLst>
              <a:ext uri="{FF2B5EF4-FFF2-40B4-BE49-F238E27FC236}">
                <a16:creationId xmlns:a16="http://schemas.microsoft.com/office/drawing/2014/main" id="{AE50CBE6-3F22-4EEF-E5B3-87982348AEA1}"/>
              </a:ext>
            </a:extLst>
          </p:cNvPr>
          <p:cNvSpPr/>
          <p:nvPr/>
        </p:nvSpPr>
        <p:spPr>
          <a:xfrm>
            <a:off x="1346280" y="3168112"/>
            <a:ext cx="1814451" cy="1578111"/>
          </a:xfrm>
          <a:prstGeom prst="arc">
            <a:avLst/>
          </a:prstGeom>
          <a:ln w="28575"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4">
            <a:extLst>
              <a:ext uri="{FF2B5EF4-FFF2-40B4-BE49-F238E27FC236}">
                <a16:creationId xmlns:a16="http://schemas.microsoft.com/office/drawing/2014/main" id="{BB61EA59-A33E-BF23-F642-667EC94760F0}"/>
              </a:ext>
            </a:extLst>
          </p:cNvPr>
          <p:cNvSpPr/>
          <p:nvPr/>
        </p:nvSpPr>
        <p:spPr>
          <a:xfrm flipH="1">
            <a:off x="1351860" y="3169336"/>
            <a:ext cx="1814451" cy="1578111"/>
          </a:xfrm>
          <a:prstGeom prst="arc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5">
            <a:extLst>
              <a:ext uri="{FF2B5EF4-FFF2-40B4-BE49-F238E27FC236}">
                <a16:creationId xmlns:a16="http://schemas.microsoft.com/office/drawing/2014/main" id="{B1FD0427-5971-3895-2F13-CD7EEDCBB384}"/>
              </a:ext>
            </a:extLst>
          </p:cNvPr>
          <p:cNvSpPr/>
          <p:nvPr/>
        </p:nvSpPr>
        <p:spPr>
          <a:xfrm flipH="1" flipV="1">
            <a:off x="1350753" y="3147294"/>
            <a:ext cx="1814453" cy="1587673"/>
          </a:xfrm>
          <a:prstGeom prst="arc">
            <a:avLst>
              <a:gd name="adj1" fmla="val 13418453"/>
              <a:gd name="adj2" fmla="val 0"/>
            </a:avLst>
          </a:prstGeom>
          <a:ln w="28575">
            <a:solidFill>
              <a:schemeClr val="accent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5BEE7ABA-F7DA-EE5F-BC39-F4491D9677FB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5356" r="20437"/>
          <a:stretch/>
        </p:blipFill>
        <p:spPr>
          <a:xfrm>
            <a:off x="4852432" y="2615764"/>
            <a:ext cx="3658661" cy="334169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DA04ECEA-8FDE-3E90-8C5F-AFD96E94F943}"/>
              </a:ext>
            </a:extLst>
          </p:cNvPr>
          <p:cNvSpPr txBox="1"/>
          <p:nvPr/>
        </p:nvSpPr>
        <p:spPr>
          <a:xfrm>
            <a:off x="131201" y="1482615"/>
            <a:ext cx="4351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construct the </a:t>
            </a:r>
            <a:r>
              <a:rPr lang="en-US" sz="2000" dirty="0">
                <a:solidFill>
                  <a:schemeClr val="accent1"/>
                </a:solidFill>
              </a:rPr>
              <a:t>SPS beam-coupling impedance model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from simulations and/or bench measurements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3C12D20-1D7A-BC07-1240-26DAAAB1693D}"/>
              </a:ext>
            </a:extLst>
          </p:cNvPr>
          <p:cNvSpPr txBox="1"/>
          <p:nvPr/>
        </p:nvSpPr>
        <p:spPr>
          <a:xfrm>
            <a:off x="4891798" y="1487087"/>
            <a:ext cx="3579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use the impedance model in </a:t>
            </a:r>
            <a:r>
              <a:rPr lang="en-US" sz="2000" dirty="0">
                <a:solidFill>
                  <a:srgbClr val="C00000"/>
                </a:solidFill>
              </a:rPr>
              <a:t>PyHEADTAIL simulations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predict beam behavior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2DB7CB3-D6EE-8D9D-B1ED-DE30EA33F19C}"/>
              </a:ext>
            </a:extLst>
          </p:cNvPr>
          <p:cNvSpPr txBox="1"/>
          <p:nvPr/>
        </p:nvSpPr>
        <p:spPr>
          <a:xfrm>
            <a:off x="1457449" y="3684668"/>
            <a:ext cx="1533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entury Schoolbook" panose="02040604050505020304" pitchFamily="18" charset="0"/>
              </a:rPr>
              <a:t>SPS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6811D044-30A9-A873-A68C-F83688446059}"/>
              </a:ext>
            </a:extLst>
          </p:cNvPr>
          <p:cNvSpPr txBox="1"/>
          <p:nvPr/>
        </p:nvSpPr>
        <p:spPr>
          <a:xfrm>
            <a:off x="4989394" y="5402372"/>
            <a:ext cx="1143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Wakefield</a:t>
            </a:r>
          </a:p>
        </p:txBody>
      </p:sp>
      <p:sp>
        <p:nvSpPr>
          <p:cNvPr id="34" name="Flecha: curvada hacia arriba 33">
            <a:extLst>
              <a:ext uri="{FF2B5EF4-FFF2-40B4-BE49-F238E27FC236}">
                <a16:creationId xmlns:a16="http://schemas.microsoft.com/office/drawing/2014/main" id="{0F24FD13-0A37-9A12-DC75-630B112AD26D}"/>
              </a:ext>
            </a:extLst>
          </p:cNvPr>
          <p:cNvSpPr/>
          <p:nvPr/>
        </p:nvSpPr>
        <p:spPr>
          <a:xfrm rot="1704390">
            <a:off x="3703834" y="5015088"/>
            <a:ext cx="956446" cy="414804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601C08E1-C343-5732-258E-C288F0AB5225}"/>
              </a:ext>
            </a:extLst>
          </p:cNvPr>
          <p:cNvSpPr txBox="1"/>
          <p:nvPr/>
        </p:nvSpPr>
        <p:spPr>
          <a:xfrm>
            <a:off x="427737" y="5617126"/>
            <a:ext cx="3955864" cy="43088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00000"/>
                </a:solidFill>
              </a:rPr>
              <a:t>Need to benchmark the model!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Slide Number Placeholder 5">
                <a:extLst>
                  <a:ext uri="{FF2B5EF4-FFF2-40B4-BE49-F238E27FC236}">
                    <a16:creationId xmlns:a16="http://schemas.microsoft.com/office/drawing/2014/main" id="{F7C7F87D-DE30-C8E0-11DD-EEB3063F0257}"/>
                  </a:ext>
                </a:extLst>
              </p:cNvPr>
              <p:cNvSpPr>
                <a:spLocks noGrp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4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400" b="1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s-ES" sz="14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en-US" sz="1400" b="1" dirty="0">
                  <a:solidFill>
                    <a:schemeClr val="accent1">
                      <a:lumMod val="75000"/>
                    </a:schemeClr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36" name="Slide Number Placeholder 5">
                <a:extLst>
                  <a:ext uri="{FF2B5EF4-FFF2-40B4-BE49-F238E27FC236}">
                    <a16:creationId xmlns:a16="http://schemas.microsoft.com/office/drawing/2014/main" id="{F7C7F87D-DE30-C8E0-11DD-EEB3063F02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  <a:blipFill>
                <a:blip r:embed="rId16"/>
                <a:stretch>
                  <a:fillRect t="-111667" r="-24556" b="-17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uadroTexto 12">
            <a:extLst>
              <a:ext uri="{FF2B5EF4-FFF2-40B4-BE49-F238E27FC236}">
                <a16:creationId xmlns:a16="http://schemas.microsoft.com/office/drawing/2014/main" id="{80211B5F-E1BE-E2DF-7C6A-4EE3A17B3DE4}"/>
              </a:ext>
            </a:extLst>
          </p:cNvPr>
          <p:cNvSpPr txBox="1"/>
          <p:nvPr/>
        </p:nvSpPr>
        <p:spPr bwMode="auto">
          <a:xfrm>
            <a:off x="5941567" y="5786004"/>
            <a:ext cx="2944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900" dirty="0">
                <a:solidFill>
                  <a:schemeClr val="bg2">
                    <a:lumMod val="90000"/>
                  </a:schemeClr>
                </a:solidFill>
              </a:rPr>
              <a:t>*</a:t>
            </a:r>
            <a:r>
              <a:rPr lang="es-ES" sz="900" dirty="0" err="1">
                <a:solidFill>
                  <a:schemeClr val="bg2">
                    <a:lumMod val="90000"/>
                  </a:schemeClr>
                </a:solidFill>
              </a:rPr>
              <a:t>Images</a:t>
            </a:r>
            <a:r>
              <a:rPr lang="es-ES" sz="900" dirty="0">
                <a:solidFill>
                  <a:schemeClr val="bg2">
                    <a:lumMod val="90000"/>
                  </a:schemeClr>
                </a:solidFill>
              </a:rPr>
              <a:t> from K. Li and G. Rumolo  “Beam </a:t>
            </a:r>
            <a:r>
              <a:rPr lang="es-ES" sz="900" dirty="0" err="1">
                <a:solidFill>
                  <a:schemeClr val="bg2">
                    <a:lumMod val="90000"/>
                  </a:schemeClr>
                </a:solidFill>
              </a:rPr>
              <a:t>Instabilities</a:t>
            </a:r>
            <a:r>
              <a:rPr lang="es-ES" sz="900" dirty="0">
                <a:solidFill>
                  <a:schemeClr val="bg2">
                    <a:lumMod val="90000"/>
                  </a:schemeClr>
                </a:solidFill>
              </a:rPr>
              <a:t> III”, CAS 2022, </a:t>
            </a:r>
            <a:r>
              <a:rPr lang="es-ES" sz="900" dirty="0" err="1">
                <a:solidFill>
                  <a:schemeClr val="bg2">
                    <a:lumMod val="90000"/>
                  </a:schemeClr>
                </a:solidFill>
              </a:rPr>
              <a:t>Sevrier</a:t>
            </a:r>
            <a:r>
              <a:rPr lang="es-ES" sz="900" dirty="0">
                <a:solidFill>
                  <a:schemeClr val="bg2">
                    <a:lumMod val="90000"/>
                  </a:schemeClr>
                </a:solidFill>
              </a:rPr>
              <a:t>, France [</a:t>
            </a:r>
            <a:r>
              <a:rPr lang="es-ES" sz="900" dirty="0">
                <a:solidFill>
                  <a:schemeClr val="bg2">
                    <a:lumMod val="90000"/>
                  </a:schemeClr>
                </a:solidFill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s-ES" sz="900" dirty="0">
                <a:solidFill>
                  <a:schemeClr val="bg2">
                    <a:lumMod val="90000"/>
                  </a:schemeClr>
                </a:solidFill>
              </a:rPr>
              <a:t>]</a:t>
            </a:r>
            <a:endParaRPr lang="en-US" sz="900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29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 animBg="1"/>
      <p:bldP spid="35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003" y="347732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Growth rate measurements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522675C-4551-F455-5D93-A1847E0E6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26190"/>
            <a:ext cx="3394710" cy="365125"/>
          </a:xfrm>
        </p:spPr>
        <p:txBody>
          <a:bodyPr/>
          <a:lstStyle/>
          <a:p>
            <a:r>
              <a:rPr lang="en-US" sz="1400" b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THAFP01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FDCAD39B-2F5A-C319-287F-2F09CA19F791}"/>
              </a:ext>
            </a:extLst>
          </p:cNvPr>
          <p:cNvCxnSpPr>
            <a:cxnSpLocks/>
          </p:cNvCxnSpPr>
          <p:nvPr/>
        </p:nvCxnSpPr>
        <p:spPr>
          <a:xfrm>
            <a:off x="612000" y="1089059"/>
            <a:ext cx="792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F25FA3E7-3EE7-71EA-3FBA-D2EB9E47DA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317" y="6197182"/>
            <a:ext cx="1488404" cy="540946"/>
          </a:xfrm>
          <a:prstGeom prst="rect">
            <a:avLst/>
          </a:prstGeom>
        </p:spPr>
      </p:pic>
      <p:pic>
        <p:nvPicPr>
          <p:cNvPr id="4" name="Gráfico 3" descr="Investigación contorno">
            <a:extLst>
              <a:ext uri="{FF2B5EF4-FFF2-40B4-BE49-F238E27FC236}">
                <a16:creationId xmlns:a16="http://schemas.microsoft.com/office/drawing/2014/main" id="{58A0E6A2-4AF6-DCA0-8A8D-F6154970F4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12000" y="273439"/>
            <a:ext cx="687003" cy="687003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C46B0833-ABF3-563C-BBD6-DFBCDB20F7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154" t="51013" r="49151" b="-1813"/>
          <a:stretch/>
        </p:blipFill>
        <p:spPr>
          <a:xfrm>
            <a:off x="3103207" y="1315153"/>
            <a:ext cx="2366664" cy="2365163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F6DFCC97-B1EC-E5F6-D94A-7303D9919D6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48997" b="48655"/>
          <a:stretch/>
        </p:blipFill>
        <p:spPr>
          <a:xfrm>
            <a:off x="3550266" y="3643121"/>
            <a:ext cx="2366664" cy="2390572"/>
          </a:xfrm>
          <a:prstGeom prst="rect">
            <a:avLst/>
          </a:prstGeom>
        </p:spPr>
      </p:pic>
      <p:pic>
        <p:nvPicPr>
          <p:cNvPr id="9" name="Gráfico 8">
            <a:extLst>
              <a:ext uri="{FF2B5EF4-FFF2-40B4-BE49-F238E27FC236}">
                <a16:creationId xmlns:a16="http://schemas.microsoft.com/office/drawing/2014/main" id="{08C79BD2-A4EC-04C5-4B08-9B7243DB7D2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0729" t="50215" r="-1732"/>
          <a:stretch/>
        </p:blipFill>
        <p:spPr>
          <a:xfrm>
            <a:off x="6378405" y="3722681"/>
            <a:ext cx="2366664" cy="2317924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005DC003-8FF4-7A50-3221-2AD26CE2FD85}"/>
              </a:ext>
            </a:extLst>
          </p:cNvPr>
          <p:cNvSpPr txBox="1"/>
          <p:nvPr/>
        </p:nvSpPr>
        <p:spPr>
          <a:xfrm>
            <a:off x="5998522" y="2216444"/>
            <a:ext cx="2483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apply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Q’&lt;0 trim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observe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Head-Tail mode Zero instability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F0236F8-E815-BDE9-FD28-35B1F3286B64}"/>
                  </a:ext>
                </a:extLst>
              </p:cNvPr>
              <p:cNvSpPr txBox="1"/>
              <p:nvPr/>
            </p:nvSpPr>
            <p:spPr>
              <a:xfrm>
                <a:off x="280028" y="3735222"/>
                <a:ext cx="3195915" cy="1121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We obtain </a:t>
                </a:r>
                <a:r>
                  <a:rPr lang="en-US" sz="2000" dirty="0">
                    <a:solidFill>
                      <a:srgbClr val="C00000"/>
                    </a:solidFill>
                  </a:rPr>
                  <a:t>instability growth  rate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kern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ker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2000" i="1" ker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</a:t>
                </a:r>
                <a:r>
                  <a:rPr lang="en-US" sz="2000" dirty="0">
                    <a:solidFill>
                      <a:srgbClr val="C00000"/>
                    </a:solidFill>
                  </a:rPr>
                  <a:t> </a:t>
                </a:r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proportional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kern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 ker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000" i="1" ker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⊥,</m:t>
                        </m:r>
                        <m:r>
                          <a:rPr lang="en-US" sz="2000" i="1" ker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𝑑𝑖𝑝</m:t>
                        </m:r>
                      </m:sub>
                      <m:sup>
                        <m:r>
                          <a:rPr lang="en-US" sz="2000" i="1" ker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𝑒𝑓𝑓</m:t>
                        </m:r>
                      </m:sup>
                    </m:sSubSup>
                    <m:r>
                      <a:rPr lang="en-US" sz="2000" i="1" ker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accent3">
                        <a:lumMod val="50000"/>
                      </a:schemeClr>
                    </a:solidFill>
                  </a:rPr>
                  <a:t>impedance</a:t>
                </a:r>
                <a:endParaRPr lang="en-US" sz="2000" i="1" u="sng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F0236F8-E815-BDE9-FD28-35B1F3286B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028" y="3735222"/>
                <a:ext cx="3195915" cy="1121782"/>
              </a:xfrm>
              <a:prstGeom prst="rect">
                <a:avLst/>
              </a:prstGeom>
              <a:blipFill>
                <a:blip r:embed="rId7"/>
                <a:stretch>
                  <a:fillRect l="-573" t="-3261" r="-763"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25921EFF-BF54-B005-0EF1-C21E6B0AD9DC}"/>
              </a:ext>
            </a:extLst>
          </p:cNvPr>
          <p:cNvSpPr/>
          <p:nvPr/>
        </p:nvSpPr>
        <p:spPr>
          <a:xfrm>
            <a:off x="2813831" y="1566460"/>
            <a:ext cx="647272" cy="24304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76D4C683-C3B5-92CA-30BC-810C6F604950}"/>
              </a:ext>
            </a:extLst>
          </p:cNvPr>
          <p:cNvSpPr/>
          <p:nvPr/>
        </p:nvSpPr>
        <p:spPr>
          <a:xfrm>
            <a:off x="6110078" y="5719493"/>
            <a:ext cx="647272" cy="24304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Slide Number Placeholder 5">
                <a:extLst>
                  <a:ext uri="{FF2B5EF4-FFF2-40B4-BE49-F238E27FC236}">
                    <a16:creationId xmlns:a16="http://schemas.microsoft.com/office/drawing/2014/main" id="{EFBA46D3-41C2-8C09-49BD-A1056047133E}"/>
                  </a:ext>
                </a:extLst>
              </p:cNvPr>
              <p:cNvSpPr>
                <a:spLocks noGrp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4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400" b="1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s-ES" sz="14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en-US" sz="1400" b="1" dirty="0">
                  <a:solidFill>
                    <a:schemeClr val="accent1">
                      <a:lumMod val="75000"/>
                    </a:schemeClr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18" name="Slide Number Placeholder 5">
                <a:extLst>
                  <a:ext uri="{FF2B5EF4-FFF2-40B4-BE49-F238E27FC236}">
                    <a16:creationId xmlns:a16="http://schemas.microsoft.com/office/drawing/2014/main" id="{EFBA46D3-41C2-8C09-49BD-A105604713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  <a:blipFill>
                <a:blip r:embed="rId8"/>
                <a:stretch>
                  <a:fillRect t="-111667" r="-24556" b="-17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Object 3">
                <a:extLst>
                  <a:ext uri="{FF2B5EF4-FFF2-40B4-BE49-F238E27FC236}">
                    <a16:creationId xmlns:a16="http://schemas.microsoft.com/office/drawing/2014/main" id="{5FD59DF0-D2E1-781E-5E48-355EE9BE129F}"/>
                  </a:ext>
                </a:extLst>
              </p:cNvPr>
              <p:cNvSpPr txBox="1"/>
              <p:nvPr/>
            </p:nvSpPr>
            <p:spPr bwMode="auto">
              <a:xfrm>
                <a:off x="121539" y="4984239"/>
                <a:ext cx="3354404" cy="8914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 defTabSz="91440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d>
                      <m:r>
                        <a:rPr lang="en-US" sz="160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60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d>
                        <m:dPr>
                          <m:ctrlPr>
                            <a:rPr 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60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Re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600" i="1" kern="0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 ker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600" i="1" ker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⊥,</m:t>
                                      </m:r>
                                      <m:r>
                                        <a:rPr lang="en-US" sz="1600" i="1" ker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𝑑𝑖𝑝</m:t>
                                      </m:r>
                                    </m:sub>
                                    <m:sup>
                                      <m:r>
                                        <a:rPr lang="en-US" sz="1600" i="1" ker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𝑒𝑓𝑓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1600" i="1" kern="0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 kern="0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</m:d>
                                </m:e>
                              </m:d>
                            </m:e>
                          </m:func>
                          <m:r>
                            <a:rPr 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kern="0" dirty="0">
                  <a:solidFill>
                    <a:schemeClr val="tx1"/>
                  </a:solidFill>
                  <a:latin typeface="Century Schoolbook" panose="02040604050505020304"/>
                </a:endParaRPr>
              </a:p>
            </p:txBody>
          </p:sp>
        </mc:Choice>
        <mc:Fallback>
          <p:sp>
            <p:nvSpPr>
              <p:cNvPr id="12" name="Object 3">
                <a:extLst>
                  <a:ext uri="{FF2B5EF4-FFF2-40B4-BE49-F238E27FC236}">
                    <a16:creationId xmlns:a16="http://schemas.microsoft.com/office/drawing/2014/main" id="{5FD59DF0-D2E1-781E-5E48-355EE9BE12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1539" y="4984239"/>
                <a:ext cx="3354404" cy="89144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uadroTexto 19">
            <a:extLst>
              <a:ext uri="{FF2B5EF4-FFF2-40B4-BE49-F238E27FC236}">
                <a16:creationId xmlns:a16="http://schemas.microsoft.com/office/drawing/2014/main" id="{2C74E1E4-5D91-4A7A-9BE4-0026C9A29B0D}"/>
              </a:ext>
            </a:extLst>
          </p:cNvPr>
          <p:cNvSpPr txBox="1"/>
          <p:nvPr/>
        </p:nvSpPr>
        <p:spPr>
          <a:xfrm>
            <a:off x="5744384" y="1364825"/>
            <a:ext cx="30397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Beam-based measurements benchmark: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AFE104F-3855-05CE-6EA4-1B29AC06ACA8}"/>
                  </a:ext>
                </a:extLst>
              </p:cNvPr>
              <p:cNvSpPr txBox="1"/>
              <p:nvPr/>
            </p:nvSpPr>
            <p:spPr>
              <a:xfrm>
                <a:off x="4183110" y="3869214"/>
                <a:ext cx="106871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>
                        <a:lumMod val="65000"/>
                      </a:schemeClr>
                    </a:solidFill>
                  </a:rPr>
                  <a:t>Exponential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40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1400" b="0" i="1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1400" dirty="0">
                    <a:solidFill>
                      <a:schemeClr val="bg1">
                        <a:lumMod val="65000"/>
                      </a:schemeClr>
                    </a:solidFill>
                  </a:rPr>
                  <a:t> growth</a:t>
                </a:r>
              </a:p>
            </p:txBody>
          </p:sp>
        </mc:Choice>
        <mc:Fallback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AFE104F-3855-05CE-6EA4-1B29AC06AC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110" y="3869214"/>
                <a:ext cx="1068719" cy="523220"/>
              </a:xfrm>
              <a:prstGeom prst="rect">
                <a:avLst/>
              </a:prstGeom>
              <a:blipFill>
                <a:blip r:embed="rId10"/>
                <a:stretch>
                  <a:fillRect t="-2326" r="-3977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uadroTexto 21">
            <a:extLst>
              <a:ext uri="{FF2B5EF4-FFF2-40B4-BE49-F238E27FC236}">
                <a16:creationId xmlns:a16="http://schemas.microsoft.com/office/drawing/2014/main" id="{0D22C147-2140-DE46-9F64-DF9955222545}"/>
              </a:ext>
            </a:extLst>
          </p:cNvPr>
          <p:cNvSpPr txBox="1"/>
          <p:nvPr/>
        </p:nvSpPr>
        <p:spPr>
          <a:xfrm>
            <a:off x="3643930" y="1160439"/>
            <a:ext cx="17947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Head-Tail mode zero</a:t>
            </a:r>
          </a:p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E1CB025-857F-574D-C7C6-68D6E4358C5B}"/>
              </a:ext>
            </a:extLst>
          </p:cNvPr>
          <p:cNvSpPr txBox="1"/>
          <p:nvPr/>
        </p:nvSpPr>
        <p:spPr>
          <a:xfrm>
            <a:off x="7264260" y="4984239"/>
            <a:ext cx="11912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MWFT post-processing</a:t>
            </a: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F9A15BB5-6BF9-DA85-FCAA-09F069B61B1A}"/>
              </a:ext>
            </a:extLst>
          </p:cNvPr>
          <p:cNvGrpSpPr/>
          <p:nvPr/>
        </p:nvGrpSpPr>
        <p:grpSpPr>
          <a:xfrm>
            <a:off x="613075" y="1231254"/>
            <a:ext cx="2251648" cy="2305032"/>
            <a:chOff x="613075" y="1231254"/>
            <a:chExt cx="2251648" cy="2305032"/>
          </a:xfrm>
        </p:grpSpPr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7A18F228-A9DF-41BB-E61F-6F5512B20C21}"/>
                </a:ext>
              </a:extLst>
            </p:cNvPr>
            <p:cNvGrpSpPr/>
            <p:nvPr/>
          </p:nvGrpSpPr>
          <p:grpSpPr>
            <a:xfrm>
              <a:off x="613075" y="1231254"/>
              <a:ext cx="2251648" cy="2305032"/>
              <a:chOff x="613075" y="1231254"/>
              <a:chExt cx="2251648" cy="2305032"/>
            </a:xfrm>
          </p:grpSpPr>
          <p:pic>
            <p:nvPicPr>
              <p:cNvPr id="7" name="Gráfico 6">
                <a:extLst>
                  <a:ext uri="{FF2B5EF4-FFF2-40B4-BE49-F238E27FC236}">
                    <a16:creationId xmlns:a16="http://schemas.microsoft.com/office/drawing/2014/main" id="{ADA96379-EB6A-351A-7348-46ED8028CBD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l="1320" t="451" r="47677" b="47512"/>
              <a:stretch/>
            </p:blipFill>
            <p:spPr>
              <a:xfrm>
                <a:off x="613075" y="1231254"/>
                <a:ext cx="2251648" cy="2305032"/>
              </a:xfrm>
              <a:prstGeom prst="rect">
                <a:avLst/>
              </a:prstGeom>
            </p:spPr>
          </p:pic>
          <p:sp>
            <p:nvSpPr>
              <p:cNvPr id="10" name="Estrella: 5 puntas 9">
                <a:extLst>
                  <a:ext uri="{FF2B5EF4-FFF2-40B4-BE49-F238E27FC236}">
                    <a16:creationId xmlns:a16="http://schemas.microsoft.com/office/drawing/2014/main" id="{C7271B9E-4655-2FD6-E3D0-4CDC9BBA7DF2}"/>
                  </a:ext>
                </a:extLst>
              </p:cNvPr>
              <p:cNvSpPr/>
              <p:nvPr/>
            </p:nvSpPr>
            <p:spPr>
              <a:xfrm>
                <a:off x="1337406" y="1428039"/>
                <a:ext cx="270868" cy="265983"/>
              </a:xfrm>
              <a:prstGeom prst="star5">
                <a:avLst/>
              </a:prstGeom>
              <a:solidFill>
                <a:srgbClr val="C00000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2683CAAB-9536-3F82-EC5B-66977E7BA037}"/>
                  </a:ext>
                </a:extLst>
              </p:cNvPr>
              <p:cNvSpPr txBox="1"/>
              <p:nvPr/>
            </p:nvSpPr>
            <p:spPr>
              <a:xfrm>
                <a:off x="1697134" y="1476935"/>
                <a:ext cx="862737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Century Schoolbook" panose="02040604050505020304" pitchFamily="18" charset="0"/>
                  </a:rPr>
                  <a:t>Q’ trim</a:t>
                </a:r>
              </a:p>
            </p:txBody>
          </p:sp>
        </p:grp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4F8C9A9B-3107-609D-5688-D7BDFC961654}"/>
                </a:ext>
              </a:extLst>
            </p:cNvPr>
            <p:cNvSpPr txBox="1"/>
            <p:nvPr/>
          </p:nvSpPr>
          <p:spPr>
            <a:xfrm>
              <a:off x="1278441" y="1987534"/>
              <a:ext cx="119121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</a:rPr>
                <a:t>Intensity losses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FA7FF9DB-92AD-BFB3-9347-31FC02500873}"/>
                  </a:ext>
                </a:extLst>
              </p:cNvPr>
              <p:cNvSpPr txBox="1"/>
              <p:nvPr/>
            </p:nvSpPr>
            <p:spPr>
              <a:xfrm>
                <a:off x="-90081" y="5626746"/>
                <a:ext cx="138908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kern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s-ES" sz="1400" b="0" i="1" kern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1400" b="0" i="1" kern="0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400" b="0" i="1" kern="0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s-ES" sz="1400" b="0" i="1" kern="0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ES" sz="1400" b="0" i="1" kern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s-ES" sz="1400" b="0" i="1" kern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en-US" sz="14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FA7FF9DB-92AD-BFB3-9347-31FC025008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0081" y="5626746"/>
                <a:ext cx="1389084" cy="307777"/>
              </a:xfrm>
              <a:prstGeom prst="rect">
                <a:avLst/>
              </a:prstGeom>
              <a:blipFill>
                <a:blip r:embed="rId11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347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2" grpId="0"/>
      <p:bldP spid="21" grpId="0"/>
      <p:bldP spid="22" grpId="0"/>
      <p:bldP spid="24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003" y="362362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Previous findings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522675C-4551-F455-5D93-A1847E0E6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26190"/>
            <a:ext cx="3394710" cy="365125"/>
          </a:xfrm>
        </p:spPr>
        <p:txBody>
          <a:bodyPr/>
          <a:lstStyle/>
          <a:p>
            <a:r>
              <a:rPr lang="en-US" sz="1400" b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THAFP01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FDCAD39B-2F5A-C319-287F-2F09CA19F791}"/>
              </a:ext>
            </a:extLst>
          </p:cNvPr>
          <p:cNvCxnSpPr>
            <a:cxnSpLocks/>
          </p:cNvCxnSpPr>
          <p:nvPr/>
        </p:nvCxnSpPr>
        <p:spPr>
          <a:xfrm>
            <a:off x="612000" y="1089059"/>
            <a:ext cx="792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F25FA3E7-3EE7-71EA-3FBA-D2EB9E47D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317" y="6197182"/>
            <a:ext cx="1488404" cy="540946"/>
          </a:xfrm>
          <a:prstGeom prst="rect">
            <a:avLst/>
          </a:prstGeom>
        </p:spPr>
      </p:pic>
      <p:pic>
        <p:nvPicPr>
          <p:cNvPr id="4" name="Gráfico 3" descr="Piezas de rompecabezas contorno">
            <a:extLst>
              <a:ext uri="{FF2B5EF4-FFF2-40B4-BE49-F238E27FC236}">
                <a16:creationId xmlns:a16="http://schemas.microsoft.com/office/drawing/2014/main" id="{435C96DD-EC4D-F15E-084D-B3A15E71F6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2000" y="273439"/>
            <a:ext cx="687003" cy="68700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1BF7F79-80F3-699B-FC24-82F862450B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015" y="1931458"/>
            <a:ext cx="3832822" cy="3320975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5632BF70-3991-DD52-9F3B-8B69E30DD482}"/>
              </a:ext>
            </a:extLst>
          </p:cNvPr>
          <p:cNvSpPr txBox="1"/>
          <p:nvPr/>
        </p:nvSpPr>
        <p:spPr>
          <a:xfrm>
            <a:off x="757772" y="1206357"/>
            <a:ext cx="3269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2013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measurements* </a:t>
            </a:r>
          </a:p>
          <a:p>
            <a:pPr algn="ctr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Pre-LS2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F88F042-80B0-3641-0B35-13F8AB3C2B21}"/>
              </a:ext>
            </a:extLst>
          </p:cNvPr>
          <p:cNvSpPr txBox="1"/>
          <p:nvPr/>
        </p:nvSpPr>
        <p:spPr>
          <a:xfrm>
            <a:off x="5006152" y="1186509"/>
            <a:ext cx="3269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2022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measurements** 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F2CA0487-3B7E-AF8B-CA6B-A6409B6C73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176" y="1754907"/>
            <a:ext cx="4257507" cy="3428405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31B1FA9A-D807-B34A-6619-63E315B225DD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8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31620" y="2068707"/>
            <a:ext cx="1710094" cy="2714262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DED5CA0A-F4CB-410D-563B-92D011C650E1}"/>
              </a:ext>
            </a:extLst>
          </p:cNvPr>
          <p:cNvSpPr txBox="1"/>
          <p:nvPr/>
        </p:nvSpPr>
        <p:spPr>
          <a:xfrm>
            <a:off x="6706128" y="3010035"/>
            <a:ext cx="1761078" cy="730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New region explored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BDBC49CA-19FB-7016-81E8-F042B4A0F896}"/>
                  </a:ext>
                </a:extLst>
              </p:cNvPr>
              <p:cNvSpPr txBox="1"/>
              <p:nvPr/>
            </p:nvSpPr>
            <p:spPr>
              <a:xfrm>
                <a:off x="4221927" y="5177009"/>
                <a:ext cx="4837758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rgbClr val="C00000"/>
                    </a:solidFill>
                  </a:rPr>
                  <a:t>Uncertainty </a:t>
                </a:r>
                <a:r>
                  <a:rPr 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of the second peak:</a:t>
                </a:r>
              </a:p>
              <a:p>
                <a:pPr marL="342900" indent="-342900" algn="ctr">
                  <a:buClr>
                    <a:srgbClr val="C00000"/>
                  </a:buClr>
                  <a:buFont typeface="Courier New" panose="02070309020205020404" pitchFamily="49" charset="0"/>
                  <a:buChar char="o"/>
                </a:pPr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Lack of chromaticity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measurements</a:t>
                </a:r>
              </a:p>
              <a:p>
                <a:pPr marL="342900" indent="-342900" algn="ctr">
                  <a:buClr>
                    <a:srgbClr val="C00000"/>
                  </a:buClr>
                  <a:buFont typeface="Courier New" panose="02070309020205020404" pitchFamily="49" charset="0"/>
                  <a:buChar char="o"/>
                </a:pPr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Scarcity of points  </a:t>
                </a:r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BDBC49CA-19FB-7016-81E8-F042B4A0F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1927" y="5177009"/>
                <a:ext cx="4837758" cy="1046440"/>
              </a:xfrm>
              <a:prstGeom prst="rect">
                <a:avLst/>
              </a:prstGeom>
              <a:blipFill>
                <a:blip r:embed="rId10"/>
                <a:stretch>
                  <a:fillRect t="-4070" b="-98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Slide Number Placeholder 5">
                <a:extLst>
                  <a:ext uri="{FF2B5EF4-FFF2-40B4-BE49-F238E27FC236}">
                    <a16:creationId xmlns:a16="http://schemas.microsoft.com/office/drawing/2014/main" id="{5A2765E5-BE94-A2CE-18A2-6008825B544C}"/>
                  </a:ext>
                </a:extLst>
              </p:cNvPr>
              <p:cNvSpPr>
                <a:spLocks noGrp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4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400" b="1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s-ES" sz="14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en-US" sz="1400" b="1" dirty="0">
                  <a:solidFill>
                    <a:schemeClr val="accent1">
                      <a:lumMod val="75000"/>
                    </a:schemeClr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1" name="Slide Number Placeholder 5">
                <a:extLst>
                  <a:ext uri="{FF2B5EF4-FFF2-40B4-BE49-F238E27FC236}">
                    <a16:creationId xmlns:a16="http://schemas.microsoft.com/office/drawing/2014/main" id="{5A2765E5-BE94-A2CE-18A2-6008825B54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  <a:blipFill>
                <a:blip r:embed="rId11"/>
                <a:stretch>
                  <a:fillRect t="-111667" r="-24556" b="-17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>
            <a:extLst>
              <a:ext uri="{FF2B5EF4-FFF2-40B4-BE49-F238E27FC236}">
                <a16:creationId xmlns:a16="http://schemas.microsoft.com/office/drawing/2014/main" id="{33F6EFA5-3E23-E911-7577-2C50511767C8}"/>
              </a:ext>
            </a:extLst>
          </p:cNvPr>
          <p:cNvSpPr txBox="1"/>
          <p:nvPr/>
        </p:nvSpPr>
        <p:spPr>
          <a:xfrm>
            <a:off x="457221" y="5669441"/>
            <a:ext cx="35257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90000"/>
                  </a:schemeClr>
                </a:solidFill>
              </a:rPr>
              <a:t>*C. Zannini, MOPJE049, IPAC 15</a:t>
            </a:r>
          </a:p>
          <a:p>
            <a:r>
              <a:rPr lang="en-US" sz="1400" dirty="0">
                <a:solidFill>
                  <a:schemeClr val="bg2">
                    <a:lumMod val="90000"/>
                  </a:schemeClr>
                </a:solidFill>
              </a:rPr>
              <a:t>**E. de la Fuente, WEPL155, IPAC 23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1C1E7BC-88A4-9FB4-AF7E-130EDF825BEF}"/>
              </a:ext>
            </a:extLst>
          </p:cNvPr>
          <p:cNvSpPr txBox="1"/>
          <p:nvPr/>
        </p:nvSpPr>
        <p:spPr>
          <a:xfrm>
            <a:off x="5083394" y="4467942"/>
            <a:ext cx="16336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Vertical plane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766BDA9-8067-A8B5-21E7-DD4E23FDB0B5}"/>
              </a:ext>
            </a:extLst>
          </p:cNvPr>
          <p:cNvSpPr txBox="1"/>
          <p:nvPr/>
        </p:nvSpPr>
        <p:spPr>
          <a:xfrm>
            <a:off x="753594" y="4482093"/>
            <a:ext cx="16336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Vertical plane</a:t>
            </a:r>
          </a:p>
        </p:txBody>
      </p:sp>
    </p:spTree>
    <p:extLst>
      <p:ext uri="{BB962C8B-B14F-4D97-AF65-F5344CB8AC3E}">
        <p14:creationId xmlns:p14="http://schemas.microsoft.com/office/powerpoint/2010/main" val="35623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38" grpId="0"/>
      <p:bldP spid="38" grpId="1"/>
      <p:bldP spid="39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522675C-4551-F455-5D93-A1847E0E6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26190"/>
            <a:ext cx="3394710" cy="365125"/>
          </a:xfrm>
        </p:spPr>
        <p:txBody>
          <a:bodyPr/>
          <a:lstStyle/>
          <a:p>
            <a:r>
              <a:rPr lang="en-GB" sz="1400" b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THAFP01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FDCAD39B-2F5A-C319-287F-2F09CA19F791}"/>
              </a:ext>
            </a:extLst>
          </p:cNvPr>
          <p:cNvCxnSpPr>
            <a:cxnSpLocks/>
          </p:cNvCxnSpPr>
          <p:nvPr/>
        </p:nvCxnSpPr>
        <p:spPr>
          <a:xfrm>
            <a:off x="612000" y="1089059"/>
            <a:ext cx="792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F25FA3E7-3EE7-71EA-3FBA-D2EB9E47D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317" y="6197182"/>
            <a:ext cx="1488404" cy="540946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B3145429-E476-9B7C-A529-860B58EDFF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12000" y="273439"/>
            <a:ext cx="687003" cy="68700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875DC668-E72C-7487-DAC7-15DA66D4B7C1}"/>
              </a:ext>
            </a:extLst>
          </p:cNvPr>
          <p:cNvSpPr txBox="1">
            <a:spLocks/>
          </p:cNvSpPr>
          <p:nvPr/>
        </p:nvSpPr>
        <p:spPr>
          <a:xfrm>
            <a:off x="1299003" y="34773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Century Schoolbook" panose="02040604050505020304" pitchFamily="18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Chromaticity measurements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393E247-8BD6-E127-E8F7-1E25B2D846F0}"/>
              </a:ext>
            </a:extLst>
          </p:cNvPr>
          <p:cNvSpPr txBox="1"/>
          <p:nvPr/>
        </p:nvSpPr>
        <p:spPr>
          <a:xfrm>
            <a:off x="1286271" y="1333054"/>
            <a:ext cx="6571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>
                <a:solidFill>
                  <a:schemeClr val="accent1"/>
                </a:solidFill>
              </a:rPr>
              <a:t>2023 measurements:</a:t>
            </a:r>
            <a:r>
              <a:rPr lang="en-GB" sz="2400" dirty="0">
                <a:solidFill>
                  <a:schemeClr val="accent1"/>
                </a:solidFill>
              </a:rPr>
              <a:t> Measuring Q’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2400" dirty="0">
                <a:solidFill>
                  <a:schemeClr val="accent1"/>
                </a:solidFill>
              </a:rPr>
              <a:t>Head-Tail phase shift*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using 2D Fourier Transform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Slide Number Placeholder 5">
                <a:extLst>
                  <a:ext uri="{FF2B5EF4-FFF2-40B4-BE49-F238E27FC236}">
                    <a16:creationId xmlns:a16="http://schemas.microsoft.com/office/drawing/2014/main" id="{1CD03640-3D3B-0B99-F734-4BB8F783B2D2}"/>
                  </a:ext>
                </a:extLst>
              </p:cNvPr>
              <p:cNvSpPr>
                <a:spLocks noGrp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14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GB" sz="14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en-GB" sz="1400" b="1" dirty="0">
                  <a:solidFill>
                    <a:schemeClr val="accent1">
                      <a:lumMod val="75000"/>
                    </a:schemeClr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18" name="Slide Number Placeholder 5">
                <a:extLst>
                  <a:ext uri="{FF2B5EF4-FFF2-40B4-BE49-F238E27FC236}">
                    <a16:creationId xmlns:a16="http://schemas.microsoft.com/office/drawing/2014/main" id="{1CD03640-3D3B-0B99-F734-4BB8F783B2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  <a:blipFill>
                <a:blip r:embed="rId6"/>
                <a:stretch>
                  <a:fillRect t="-110000" r="-24556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1">
            <a:extLst>
              <a:ext uri="{FF2B5EF4-FFF2-40B4-BE49-F238E27FC236}">
                <a16:creationId xmlns:a16="http://schemas.microsoft.com/office/drawing/2014/main" id="{36192C21-E330-8C19-D1E7-1A74B0777218}"/>
              </a:ext>
            </a:extLst>
          </p:cNvPr>
          <p:cNvSpPr txBox="1"/>
          <p:nvPr/>
        </p:nvSpPr>
        <p:spPr>
          <a:xfrm>
            <a:off x="5722230" y="6354863"/>
            <a:ext cx="2243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90000"/>
                  </a:schemeClr>
                </a:solidFill>
              </a:rPr>
              <a:t>*R. Jones, ROAB006, PAC01</a:t>
            </a:r>
          </a:p>
        </p:txBody>
      </p:sp>
    </p:spTree>
    <p:extLst>
      <p:ext uri="{BB962C8B-B14F-4D97-AF65-F5344CB8AC3E}">
        <p14:creationId xmlns:p14="http://schemas.microsoft.com/office/powerpoint/2010/main" val="230027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522675C-4551-F455-5D93-A1847E0E6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26190"/>
            <a:ext cx="3394710" cy="365125"/>
          </a:xfrm>
        </p:spPr>
        <p:txBody>
          <a:bodyPr/>
          <a:lstStyle/>
          <a:p>
            <a:r>
              <a:rPr lang="en-GB" sz="1400" b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THAFP01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FDCAD39B-2F5A-C319-287F-2F09CA19F791}"/>
              </a:ext>
            </a:extLst>
          </p:cNvPr>
          <p:cNvCxnSpPr>
            <a:cxnSpLocks/>
          </p:cNvCxnSpPr>
          <p:nvPr/>
        </p:nvCxnSpPr>
        <p:spPr>
          <a:xfrm>
            <a:off x="612000" y="1089059"/>
            <a:ext cx="792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F25FA3E7-3EE7-71EA-3FBA-D2EB9E47D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317" y="6197182"/>
            <a:ext cx="1488404" cy="540946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B3145429-E476-9B7C-A529-860B58EDFF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12000" y="273439"/>
            <a:ext cx="687003" cy="68700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875DC668-E72C-7487-DAC7-15DA66D4B7C1}"/>
              </a:ext>
            </a:extLst>
          </p:cNvPr>
          <p:cNvSpPr txBox="1">
            <a:spLocks/>
          </p:cNvSpPr>
          <p:nvPr/>
        </p:nvSpPr>
        <p:spPr>
          <a:xfrm>
            <a:off x="1299003" y="34773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Century Schoolbook" panose="02040604050505020304" pitchFamily="18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Chromaticity measurements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393E247-8BD6-E127-E8F7-1E25B2D846F0}"/>
              </a:ext>
            </a:extLst>
          </p:cNvPr>
          <p:cNvSpPr txBox="1"/>
          <p:nvPr/>
        </p:nvSpPr>
        <p:spPr>
          <a:xfrm>
            <a:off x="1286271" y="1333054"/>
            <a:ext cx="6571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>
                <a:solidFill>
                  <a:schemeClr val="accent1"/>
                </a:solidFill>
              </a:rPr>
              <a:t>2023 measurements:</a:t>
            </a:r>
            <a:r>
              <a:rPr lang="en-GB" sz="2400" dirty="0">
                <a:solidFill>
                  <a:schemeClr val="accent1"/>
                </a:solidFill>
              </a:rPr>
              <a:t> Measuring Q’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2400" dirty="0">
                <a:solidFill>
                  <a:schemeClr val="accent1"/>
                </a:solidFill>
              </a:rPr>
              <a:t>Head-Tail phase shift*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using 2D Fourier Transform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Slide Number Placeholder 5">
                <a:extLst>
                  <a:ext uri="{FF2B5EF4-FFF2-40B4-BE49-F238E27FC236}">
                    <a16:creationId xmlns:a16="http://schemas.microsoft.com/office/drawing/2014/main" id="{1CD03640-3D3B-0B99-F734-4BB8F783B2D2}"/>
                  </a:ext>
                </a:extLst>
              </p:cNvPr>
              <p:cNvSpPr>
                <a:spLocks noGrp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14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GB" sz="14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en-GB" sz="1400" b="1" dirty="0">
                  <a:solidFill>
                    <a:schemeClr val="accent1">
                      <a:lumMod val="75000"/>
                    </a:schemeClr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18" name="Slide Number Placeholder 5">
                <a:extLst>
                  <a:ext uri="{FF2B5EF4-FFF2-40B4-BE49-F238E27FC236}">
                    <a16:creationId xmlns:a16="http://schemas.microsoft.com/office/drawing/2014/main" id="{1CD03640-3D3B-0B99-F734-4BB8F783B2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  <a:blipFill>
                <a:blip r:embed="rId6"/>
                <a:stretch>
                  <a:fillRect t="-110000" r="-24556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CuadroTexto 38">
            <a:extLst>
              <a:ext uri="{FF2B5EF4-FFF2-40B4-BE49-F238E27FC236}">
                <a16:creationId xmlns:a16="http://schemas.microsoft.com/office/drawing/2014/main" id="{D870C661-6644-F4FD-B40E-24348C7DFDEB}"/>
              </a:ext>
            </a:extLst>
          </p:cNvPr>
          <p:cNvSpPr txBox="1"/>
          <p:nvPr/>
        </p:nvSpPr>
        <p:spPr>
          <a:xfrm rot="10800000">
            <a:off x="264012" y="2391899"/>
            <a:ext cx="461665" cy="16611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Measurements</a:t>
            </a:r>
          </a:p>
        </p:txBody>
      </p:sp>
      <p:pic>
        <p:nvPicPr>
          <p:cNvPr id="6" name="Imagen 5" descr="Gráfico, Histograma&#10;&#10;Descripción generada automáticamente">
            <a:extLst>
              <a:ext uri="{FF2B5EF4-FFF2-40B4-BE49-F238E27FC236}">
                <a16:creationId xmlns:a16="http://schemas.microsoft.com/office/drawing/2014/main" id="{55EF3769-1C70-DC1C-0B4E-D2B69E9849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38" y="2348422"/>
            <a:ext cx="3852780" cy="1959370"/>
          </a:xfrm>
          <a:prstGeom prst="rect">
            <a:avLst/>
          </a:prstGeom>
        </p:spPr>
      </p:pic>
      <p:pic>
        <p:nvPicPr>
          <p:cNvPr id="10" name="Imagen 9" descr="Gráfico, Histograma&#10;&#10;Descripción generada automáticamente">
            <a:extLst>
              <a:ext uri="{FF2B5EF4-FFF2-40B4-BE49-F238E27FC236}">
                <a16:creationId xmlns:a16="http://schemas.microsoft.com/office/drawing/2014/main" id="{1EBDB12B-9F99-8B4C-F40D-78B96CF5A5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83" y="2331500"/>
            <a:ext cx="3877949" cy="1972169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24FEB228-EAC0-2466-F545-43B3903DE7B7}"/>
              </a:ext>
            </a:extLst>
          </p:cNvPr>
          <p:cNvSpPr txBox="1"/>
          <p:nvPr/>
        </p:nvSpPr>
        <p:spPr>
          <a:xfrm>
            <a:off x="5722230" y="6354863"/>
            <a:ext cx="2243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90000"/>
                  </a:schemeClr>
                </a:solidFill>
              </a:rPr>
              <a:t>*R. Jones, ROAB006, PAC01</a:t>
            </a:r>
          </a:p>
        </p:txBody>
      </p:sp>
    </p:spTree>
    <p:extLst>
      <p:ext uri="{BB962C8B-B14F-4D97-AF65-F5344CB8AC3E}">
        <p14:creationId xmlns:p14="http://schemas.microsoft.com/office/powerpoint/2010/main" val="13260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78B1AFB9-6A20-3D8E-FF2A-4FA8868DC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12" y="2291629"/>
            <a:ext cx="8529043" cy="1975275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522675C-4551-F455-5D93-A1847E0E6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26190"/>
            <a:ext cx="3394710" cy="365125"/>
          </a:xfrm>
        </p:spPr>
        <p:txBody>
          <a:bodyPr/>
          <a:lstStyle/>
          <a:p>
            <a:r>
              <a:rPr lang="en-GB" sz="1400" b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THAFP01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FDCAD39B-2F5A-C319-287F-2F09CA19F791}"/>
              </a:ext>
            </a:extLst>
          </p:cNvPr>
          <p:cNvCxnSpPr>
            <a:cxnSpLocks/>
          </p:cNvCxnSpPr>
          <p:nvPr/>
        </p:nvCxnSpPr>
        <p:spPr>
          <a:xfrm>
            <a:off x="612000" y="1089059"/>
            <a:ext cx="792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F25FA3E7-3EE7-71EA-3FBA-D2EB9E47DA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317" y="6197182"/>
            <a:ext cx="1488404" cy="540946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B3145429-E476-9B7C-A529-860B58EDFF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12000" y="273439"/>
            <a:ext cx="687003" cy="68700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875DC668-E72C-7487-DAC7-15DA66D4B7C1}"/>
              </a:ext>
            </a:extLst>
          </p:cNvPr>
          <p:cNvSpPr txBox="1">
            <a:spLocks/>
          </p:cNvSpPr>
          <p:nvPr/>
        </p:nvSpPr>
        <p:spPr>
          <a:xfrm>
            <a:off x="1299003" y="34773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Century Schoolbook" panose="02040604050505020304" pitchFamily="18" charset="0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Chromaticity measurements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393E247-8BD6-E127-E8F7-1E25B2D846F0}"/>
              </a:ext>
            </a:extLst>
          </p:cNvPr>
          <p:cNvSpPr txBox="1"/>
          <p:nvPr/>
        </p:nvSpPr>
        <p:spPr>
          <a:xfrm>
            <a:off x="1286271" y="1333054"/>
            <a:ext cx="6571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>
                <a:solidFill>
                  <a:schemeClr val="accent1"/>
                </a:solidFill>
              </a:rPr>
              <a:t>2023 measurements:</a:t>
            </a:r>
            <a:r>
              <a:rPr lang="en-GB" sz="2400" dirty="0">
                <a:solidFill>
                  <a:schemeClr val="accent1"/>
                </a:solidFill>
              </a:rPr>
              <a:t> Measuring Q’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2400" dirty="0">
                <a:solidFill>
                  <a:schemeClr val="accent1"/>
                </a:solidFill>
              </a:rPr>
              <a:t>Head-Tail phase shift*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using 2D Fourier Transform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Slide Number Placeholder 5">
                <a:extLst>
                  <a:ext uri="{FF2B5EF4-FFF2-40B4-BE49-F238E27FC236}">
                    <a16:creationId xmlns:a16="http://schemas.microsoft.com/office/drawing/2014/main" id="{1CD03640-3D3B-0B99-F734-4BB8F783B2D2}"/>
                  </a:ext>
                </a:extLst>
              </p:cNvPr>
              <p:cNvSpPr>
                <a:spLocks noGrp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14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GB" sz="14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en-GB" sz="1400" b="1" dirty="0">
                  <a:solidFill>
                    <a:schemeClr val="accent1">
                      <a:lumMod val="75000"/>
                    </a:schemeClr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18" name="Slide Number Placeholder 5">
                <a:extLst>
                  <a:ext uri="{FF2B5EF4-FFF2-40B4-BE49-F238E27FC236}">
                    <a16:creationId xmlns:a16="http://schemas.microsoft.com/office/drawing/2014/main" id="{1CD03640-3D3B-0B99-F734-4BB8F783B2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  <a:blipFill>
                <a:blip r:embed="rId7"/>
                <a:stretch>
                  <a:fillRect t="-110000" r="-24556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upo 45">
            <a:extLst>
              <a:ext uri="{FF2B5EF4-FFF2-40B4-BE49-F238E27FC236}">
                <a16:creationId xmlns:a16="http://schemas.microsoft.com/office/drawing/2014/main" id="{55AF38DA-DE10-4838-5A35-7B9991708031}"/>
              </a:ext>
            </a:extLst>
          </p:cNvPr>
          <p:cNvGrpSpPr/>
          <p:nvPr/>
        </p:nvGrpSpPr>
        <p:grpSpPr>
          <a:xfrm>
            <a:off x="4957859" y="4226096"/>
            <a:ext cx="3851596" cy="1948646"/>
            <a:chOff x="5094087" y="4248536"/>
            <a:chExt cx="3692927" cy="1855702"/>
          </a:xfrm>
        </p:grpSpPr>
        <p:pic>
          <p:nvPicPr>
            <p:cNvPr id="32" name="Imagen 31" descr="Gráfico, Histograma&#10;&#10;Descripción generada automáticamente">
              <a:extLst>
                <a:ext uri="{FF2B5EF4-FFF2-40B4-BE49-F238E27FC236}">
                  <a16:creationId xmlns:a16="http://schemas.microsoft.com/office/drawing/2014/main" id="{E6CF5DEF-33F9-4BC2-4C55-064F52222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4087" y="4251807"/>
              <a:ext cx="3660846" cy="1852431"/>
            </a:xfrm>
            <a:prstGeom prst="rect">
              <a:avLst/>
            </a:prstGeom>
          </p:spPr>
        </p:pic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BB63B7C8-A356-8EA5-99BA-606216D60F9B}"/>
                </a:ext>
              </a:extLst>
            </p:cNvPr>
            <p:cNvSpPr/>
            <p:nvPr/>
          </p:nvSpPr>
          <p:spPr>
            <a:xfrm>
              <a:off x="7530428" y="4248536"/>
              <a:ext cx="1256586" cy="2200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upo 44">
            <a:extLst>
              <a:ext uri="{FF2B5EF4-FFF2-40B4-BE49-F238E27FC236}">
                <a16:creationId xmlns:a16="http://schemas.microsoft.com/office/drawing/2014/main" id="{72C3AC7B-48F1-2DD6-2AAA-5BB1E1FCC0B1}"/>
              </a:ext>
            </a:extLst>
          </p:cNvPr>
          <p:cNvGrpSpPr/>
          <p:nvPr/>
        </p:nvGrpSpPr>
        <p:grpSpPr>
          <a:xfrm>
            <a:off x="891039" y="4187558"/>
            <a:ext cx="4066820" cy="1992794"/>
            <a:chOff x="913569" y="4203485"/>
            <a:chExt cx="3868326" cy="1881818"/>
          </a:xfrm>
        </p:grpSpPr>
        <p:pic>
          <p:nvPicPr>
            <p:cNvPr id="24" name="Imagen 23" descr="Gráfico, Gráfico de barras, Histograma&#10;&#10;Descripción generada automáticamente">
              <a:extLst>
                <a:ext uri="{FF2B5EF4-FFF2-40B4-BE49-F238E27FC236}">
                  <a16:creationId xmlns:a16="http://schemas.microsoft.com/office/drawing/2014/main" id="{46A883BB-B5FE-7B0D-E0A9-15B8B0AEA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569" y="4203485"/>
              <a:ext cx="3718923" cy="1881818"/>
            </a:xfrm>
            <a:prstGeom prst="rect">
              <a:avLst/>
            </a:prstGeom>
          </p:spPr>
        </p:pic>
        <p:sp>
          <p:nvSpPr>
            <p:cNvPr id="38" name="Rectángulo 37">
              <a:extLst>
                <a:ext uri="{FF2B5EF4-FFF2-40B4-BE49-F238E27FC236}">
                  <a16:creationId xmlns:a16="http://schemas.microsoft.com/office/drawing/2014/main" id="{AED5CDDC-8A73-1BC2-4A4A-8625BE2E3A1D}"/>
                </a:ext>
              </a:extLst>
            </p:cNvPr>
            <p:cNvSpPr/>
            <p:nvPr/>
          </p:nvSpPr>
          <p:spPr>
            <a:xfrm>
              <a:off x="3422041" y="4276180"/>
              <a:ext cx="1359854" cy="1647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CuadroTexto 39">
            <a:extLst>
              <a:ext uri="{FF2B5EF4-FFF2-40B4-BE49-F238E27FC236}">
                <a16:creationId xmlns:a16="http://schemas.microsoft.com/office/drawing/2014/main" id="{67CEBCEB-4640-6CD4-0070-E363DDE66B28}"/>
              </a:ext>
            </a:extLst>
          </p:cNvPr>
          <p:cNvSpPr txBox="1"/>
          <p:nvPr/>
        </p:nvSpPr>
        <p:spPr>
          <a:xfrm rot="10800000">
            <a:off x="264012" y="4197216"/>
            <a:ext cx="461665" cy="16611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PyHEADTAIL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C3F6EF3-6C37-95CA-65BD-F2CE18E605A3}"/>
              </a:ext>
            </a:extLst>
          </p:cNvPr>
          <p:cNvSpPr txBox="1"/>
          <p:nvPr/>
        </p:nvSpPr>
        <p:spPr>
          <a:xfrm>
            <a:off x="5722230" y="6354863"/>
            <a:ext cx="2243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90000"/>
                  </a:schemeClr>
                </a:solidFill>
              </a:rPr>
              <a:t>*R. Jones, ROAB006, PAC01</a:t>
            </a:r>
          </a:p>
        </p:txBody>
      </p:sp>
    </p:spTree>
    <p:extLst>
      <p:ext uri="{BB962C8B-B14F-4D97-AF65-F5344CB8AC3E}">
        <p14:creationId xmlns:p14="http://schemas.microsoft.com/office/powerpoint/2010/main" val="369634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522675C-4551-F455-5D93-A1847E0E6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26190"/>
            <a:ext cx="3394710" cy="365125"/>
          </a:xfrm>
        </p:spPr>
        <p:txBody>
          <a:bodyPr/>
          <a:lstStyle/>
          <a:p>
            <a:r>
              <a:rPr lang="en-US" sz="1400" b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THAFP01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FDCAD39B-2F5A-C319-287F-2F09CA19F791}"/>
              </a:ext>
            </a:extLst>
          </p:cNvPr>
          <p:cNvCxnSpPr>
            <a:cxnSpLocks/>
          </p:cNvCxnSpPr>
          <p:nvPr/>
        </p:nvCxnSpPr>
        <p:spPr>
          <a:xfrm>
            <a:off x="612000" y="1089059"/>
            <a:ext cx="792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F25FA3E7-3EE7-71EA-3FBA-D2EB9E47D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317" y="6197182"/>
            <a:ext cx="1488404" cy="540946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B3145429-E476-9B7C-A529-860B58EDFF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12000" y="273439"/>
            <a:ext cx="687003" cy="68700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875DC668-E72C-7487-DAC7-15DA66D4B7C1}"/>
              </a:ext>
            </a:extLst>
          </p:cNvPr>
          <p:cNvSpPr txBox="1">
            <a:spLocks/>
          </p:cNvSpPr>
          <p:nvPr/>
        </p:nvSpPr>
        <p:spPr>
          <a:xfrm>
            <a:off x="1299003" y="34773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Century Schoolbook" panose="02040604050505020304" pitchFamily="18" charset="0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Chromaticity measurements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543E460C-4964-A21C-A903-C3B771EE47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74721" y="2341719"/>
            <a:ext cx="5287646" cy="37282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04094E35-7306-A9F9-5883-C4078AFCA849}"/>
                  </a:ext>
                </a:extLst>
              </p:cNvPr>
              <p:cNvSpPr txBox="1"/>
              <p:nvPr/>
            </p:nvSpPr>
            <p:spPr>
              <a:xfrm>
                <a:off x="2396274" y="1286477"/>
                <a:ext cx="435145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u="sng" dirty="0">
                    <a:solidFill>
                      <a:schemeClr val="accent1"/>
                    </a:solidFill>
                  </a:rPr>
                  <a:t>2023 measurements:</a:t>
                </a:r>
                <a:r>
                  <a:rPr lang="en-GB" sz="2400" dirty="0">
                    <a:solidFill>
                      <a:schemeClr val="accent1"/>
                    </a:solidFill>
                  </a:rPr>
                  <a:t> 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Linearity</a:t>
                </a:r>
                <a:r>
                  <a:rPr 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of phase shift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2400" b="0" i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s-ES" sz="24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s-ES" sz="24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with Q’ probed </a:t>
                </a: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04094E35-7306-A9F9-5883-C4078AFCA8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274" y="1286477"/>
                <a:ext cx="4351450" cy="1200329"/>
              </a:xfrm>
              <a:prstGeom prst="rect">
                <a:avLst/>
              </a:prstGeom>
              <a:blipFill>
                <a:blip r:embed="rId8"/>
                <a:stretch>
                  <a:fillRect l="-980" t="-4061" r="-2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Slide Number Placeholder 5">
                <a:extLst>
                  <a:ext uri="{FF2B5EF4-FFF2-40B4-BE49-F238E27FC236}">
                    <a16:creationId xmlns:a16="http://schemas.microsoft.com/office/drawing/2014/main" id="{894B182C-8ADA-3D72-A619-965E162CF35E}"/>
                  </a:ext>
                </a:extLst>
              </p:cNvPr>
              <p:cNvSpPr>
                <a:spLocks noGrp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4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400" b="1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s-ES" sz="14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en-US" sz="1400" b="1" dirty="0">
                  <a:solidFill>
                    <a:schemeClr val="accent1">
                      <a:lumMod val="75000"/>
                    </a:schemeClr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6" name="Slide Number Placeholder 5">
                <a:extLst>
                  <a:ext uri="{FF2B5EF4-FFF2-40B4-BE49-F238E27FC236}">
                    <a16:creationId xmlns:a16="http://schemas.microsoft.com/office/drawing/2014/main" id="{894B182C-8ADA-3D72-A619-965E162CF3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  <a:blipFill>
                <a:blip r:embed="rId9"/>
                <a:stretch>
                  <a:fillRect t="-110000" r="-24556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150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003" y="361969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Key results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522675C-4551-F455-5D93-A1847E0E6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26190"/>
            <a:ext cx="3394710" cy="365125"/>
          </a:xfrm>
        </p:spPr>
        <p:txBody>
          <a:bodyPr/>
          <a:lstStyle/>
          <a:p>
            <a:r>
              <a:rPr lang="en-US" sz="1400" b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THAFP01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FDCAD39B-2F5A-C319-287F-2F09CA19F791}"/>
              </a:ext>
            </a:extLst>
          </p:cNvPr>
          <p:cNvCxnSpPr>
            <a:cxnSpLocks/>
          </p:cNvCxnSpPr>
          <p:nvPr/>
        </p:nvCxnSpPr>
        <p:spPr>
          <a:xfrm>
            <a:off x="612000" y="1089059"/>
            <a:ext cx="792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F25FA3E7-3EE7-71EA-3FBA-D2EB9E47D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317" y="6197182"/>
            <a:ext cx="1488404" cy="540946"/>
          </a:xfrm>
          <a:prstGeom prst="rect">
            <a:avLst/>
          </a:prstGeom>
        </p:spPr>
      </p:pic>
      <p:pic>
        <p:nvPicPr>
          <p:cNvPr id="4" name="Gráfico 3" descr="Vieja tecla contorno">
            <a:extLst>
              <a:ext uri="{FF2B5EF4-FFF2-40B4-BE49-F238E27FC236}">
                <a16:creationId xmlns:a16="http://schemas.microsoft.com/office/drawing/2014/main" id="{AA6CAE45-E7BD-621E-A193-E7B6375AA1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12000" y="273439"/>
            <a:ext cx="687003" cy="687003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07B870F6-DA77-AD45-50FC-955F7A7FDF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41445" y="1607452"/>
            <a:ext cx="3490555" cy="3572828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D242FECE-68D9-5F0B-2FF1-BA8860055D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2930" y="1581343"/>
            <a:ext cx="3315751" cy="355561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79CAD52-BA5F-F8D3-C17E-6FCC793754A2}"/>
              </a:ext>
            </a:extLst>
          </p:cNvPr>
          <p:cNvSpPr txBox="1"/>
          <p:nvPr/>
        </p:nvSpPr>
        <p:spPr>
          <a:xfrm>
            <a:off x="2562359" y="1954490"/>
            <a:ext cx="1305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Horizontal plane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4F90056-6719-BBF7-9CF4-7986903E8C89}"/>
              </a:ext>
            </a:extLst>
          </p:cNvPr>
          <p:cNvSpPr txBox="1"/>
          <p:nvPr/>
        </p:nvSpPr>
        <p:spPr>
          <a:xfrm>
            <a:off x="6440043" y="1981332"/>
            <a:ext cx="2040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Vertical plane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F46EB75-00EE-6587-DC72-16B7C4FCE0C7}"/>
              </a:ext>
            </a:extLst>
          </p:cNvPr>
          <p:cNvSpPr txBox="1"/>
          <p:nvPr/>
        </p:nvSpPr>
        <p:spPr>
          <a:xfrm>
            <a:off x="1986283" y="5298562"/>
            <a:ext cx="517143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solidFill>
                  <a:srgbClr val="C00000"/>
                </a:solidFill>
              </a:rPr>
              <a:t>Future work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200" dirty="0"/>
              <a:t>aims to clarify the origin of this impedance contribution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Slide Number Placeholder 5">
                <a:extLst>
                  <a:ext uri="{FF2B5EF4-FFF2-40B4-BE49-F238E27FC236}">
                    <a16:creationId xmlns:a16="http://schemas.microsoft.com/office/drawing/2014/main" id="{AC726BF4-961E-1F68-94E1-E163AD98B6D4}"/>
                  </a:ext>
                </a:extLst>
              </p:cNvPr>
              <p:cNvSpPr>
                <a:spLocks noGrp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4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400" b="1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s-ES" sz="14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en-US" sz="1400" b="1" dirty="0">
                  <a:solidFill>
                    <a:schemeClr val="accent1">
                      <a:lumMod val="75000"/>
                    </a:schemeClr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13" name="Slide Number Placeholder 5">
                <a:extLst>
                  <a:ext uri="{FF2B5EF4-FFF2-40B4-BE49-F238E27FC236}">
                    <a16:creationId xmlns:a16="http://schemas.microsoft.com/office/drawing/2014/main" id="{AC726BF4-961E-1F68-94E1-E163AD98B6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xfrm>
                <a:off x="6864428" y="6326190"/>
                <a:ext cx="2057400" cy="365125"/>
              </a:xfrm>
              <a:blipFill>
                <a:blip r:embed="rId10"/>
                <a:stretch>
                  <a:fillRect t="-111667" r="-24556" b="-17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lipse 16">
            <a:extLst>
              <a:ext uri="{FF2B5EF4-FFF2-40B4-BE49-F238E27FC236}">
                <a16:creationId xmlns:a16="http://schemas.microsoft.com/office/drawing/2014/main" id="{C6707BE4-09C5-95D4-48E8-BA1FDFE7D59B}"/>
              </a:ext>
            </a:extLst>
          </p:cNvPr>
          <p:cNvSpPr/>
          <p:nvPr/>
        </p:nvSpPr>
        <p:spPr>
          <a:xfrm>
            <a:off x="6919893" y="2381442"/>
            <a:ext cx="1092908" cy="131711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18DC929-E8C4-2FF3-1B60-EC4C9DA118EE}"/>
              </a:ext>
            </a:extLst>
          </p:cNvPr>
          <p:cNvSpPr txBox="1"/>
          <p:nvPr/>
        </p:nvSpPr>
        <p:spPr>
          <a:xfrm>
            <a:off x="2971677" y="1188241"/>
            <a:ext cx="3136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u="sng" dirty="0">
                <a:solidFill>
                  <a:schemeClr val="accent1"/>
                </a:solidFill>
              </a:rPr>
              <a:t>2023 measurements</a:t>
            </a:r>
            <a:r>
              <a:rPr lang="en-GB" sz="2000" dirty="0">
                <a:solidFill>
                  <a:schemeClr val="accent1"/>
                </a:solidFill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4687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7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10870</TotalTime>
  <Words>379</Words>
  <Application>Microsoft Office PowerPoint</Application>
  <PresentationFormat>Presentación en pantalla (4:3)</PresentationFormat>
  <Paragraphs>85</Paragraphs>
  <Slides>10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Century Schoolbook</vt:lpstr>
      <vt:lpstr>Courier New</vt:lpstr>
      <vt:lpstr>Tema de Office</vt:lpstr>
      <vt:lpstr>Probing Transverse Impedances in the High Frequency Range at the CERN-SPS</vt:lpstr>
      <vt:lpstr>Motivation of the studies</vt:lpstr>
      <vt:lpstr>Growth rate measurements</vt:lpstr>
      <vt:lpstr>Previous findings</vt:lpstr>
      <vt:lpstr>Presentación de PowerPoint</vt:lpstr>
      <vt:lpstr>Presentación de PowerPoint</vt:lpstr>
      <vt:lpstr>Presentación de PowerPoint</vt:lpstr>
      <vt:lpstr>Presentación de PowerPoint</vt:lpstr>
      <vt:lpstr>Key results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Elena de la Fuente García</dc:creator>
  <cp:lastModifiedBy>Elena de la Fuente García</cp:lastModifiedBy>
  <cp:revision>168</cp:revision>
  <dcterms:created xsi:type="dcterms:W3CDTF">2023-06-01T15:21:53Z</dcterms:created>
  <dcterms:modified xsi:type="dcterms:W3CDTF">2023-11-16T00:52:50Z</dcterms:modified>
</cp:coreProperties>
</file>