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87" r:id="rId4"/>
    <p:sldId id="289" r:id="rId5"/>
    <p:sldId id="288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48"/>
    <p:restoredTop sz="96327"/>
  </p:normalViewPr>
  <p:slideViewPr>
    <p:cSldViewPr snapToGrid="0">
      <p:cViewPr varScale="1">
        <p:scale>
          <a:sx n="124" d="100"/>
          <a:sy n="124" d="100"/>
        </p:scale>
        <p:origin x="3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E0B32-C6A9-C7AD-1845-E4C43A2B4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7E00F-BAAF-13B9-638E-F56F538F1B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5B3D4-98E4-E223-EDEA-AAB98A7F6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E244A-46D9-FCE0-23FA-3C8BB3F4E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838A7-B8FC-1061-EAEB-4DB62839C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1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63534-58B9-9FB2-F035-8B6D6A3C4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916827-9462-48F3-5D02-9398E7A7C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758C3-94AC-D7D6-62F4-C5250E746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B080B-55B1-4CF9-0FE3-80F9CAB10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CB0FA6-797E-91E6-A54F-4AC80CBF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6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03E995-25B6-C1A8-BB15-0A431F2820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DF0A7C-AF98-AE18-C55F-40079E808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AC1EB3-230C-B4AE-FBC1-20793C3AD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DC095-C1C4-B15D-E0C2-0076D8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A7BDF-7B4C-7DA0-1E9D-B40601AAE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45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1BBB3-175F-9AC9-E489-9863B7849B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10B0F-2CDA-8B52-F8C6-24E72AD9F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E1359-8C7C-3A1C-92EE-A5F4C4B53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0DBA-8189-8E4F-8EA5-3F23DEA4DA99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22306-6AC5-6EC1-DE8B-EA8299E9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68F523-B4BB-FE77-BFF9-5A002989F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3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9DE2E-9123-CEA2-C6DB-FC6AD8278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  <a:noFill/>
        </p:spPr>
        <p:txBody>
          <a:bodyPr anchor="ctr" anchorCtr="1"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86579-69FB-F469-782A-E6CEEBAD4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E9EC5-6362-2EE4-8EB4-049B27E65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DC367-C900-AC44-B627-43003E53322E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437A-C06B-23B3-E57E-B529496AF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A995B-0C6A-2360-0833-317C5D95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654" y="6356350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C30BF093-B2CD-B74B-A877-FB943F8F77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216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F326-457E-2751-1897-CC4DEE460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ctr">
            <a:normAutofit/>
          </a:bodyPr>
          <a:lstStyle>
            <a:lvl1pPr algn="ctr">
              <a:defRPr sz="5400"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E5C66-28C3-3884-C077-E772D95AC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7AF57-279F-C0AD-6E34-64AFD1857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258C-8BAB-5A4E-92DE-6B357BDB6EF1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D54DC-4113-B7BC-20F2-EBD9181D1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5CDA2-C860-E6A7-97BF-EC8D38C9B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5559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C30BF093-B2CD-B74B-A877-FB943F8F77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20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F7A0-2054-4519-6C04-F2F7F235E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43B46-9CAE-662B-2BFD-38D519C5B8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3EDC7-5720-08EF-474A-C9B40F993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14BA8-C770-A36A-AFC3-757F41BF3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F90C0-4501-7445-8651-CE5B91133C8E}" type="datetime1">
              <a:rPr lang="de-CH" smtClean="0"/>
              <a:t>16.11.23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CA5AD9-5D97-C5CA-5715-5F5396B4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82DCC6-0997-81BF-8246-1A69ADF90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58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C7FF2-99F9-A175-98E0-EBC0C8246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F5215-56D0-597F-1F19-2CBB05EDC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E51AC-6217-119B-F72F-3B2B83608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25379F-3480-34DE-56B0-DA79FD511A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C793AA-7D3E-5876-116A-BA538CD099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8F3727-BE4A-C680-5442-734575261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B9534-3169-804A-ADCD-26BB4FC2562D}" type="datetime1">
              <a:rPr lang="de-CH" smtClean="0"/>
              <a:t>16.11.23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DD10E8-093D-02A8-DED1-31DC72AAC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CAB3F7-7800-CE9F-AD06-17F21D70C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07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A1711-59D8-7978-7861-8BD12865D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830162-8EED-7FB9-346A-58438A71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FD629-580E-7F43-B0D6-233E14C46DC2}" type="datetime1">
              <a:rPr lang="de-CH" smtClean="0"/>
              <a:t>16.11.23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9B885-1975-C9FC-7C64-F115968B7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64D4C-DAD5-7D7E-31AB-4B21A933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06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558A9-732E-134A-9B04-CE31BB19F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8B793-3B21-AF4C-B7B9-F0C46E42D27B}" type="datetime1">
              <a:rPr lang="de-CH" smtClean="0"/>
              <a:t>16.11.23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BBEF8-6C0B-AAB9-0EED-5D0722146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48EF8-A887-5AC4-2023-711536941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613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77FAA-D2B4-DE30-C370-9BE93626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D8BC1D-F451-A708-4E2C-9B7A295F5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64843-8156-0677-DB39-000B8E85EC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234F6-D309-CCDF-CEC7-7271C4E7E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18427-6E7B-A24E-9009-6724680E6470}" type="datetime1">
              <a:rPr lang="de-CH" smtClean="0"/>
              <a:t>16.11.23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2C40D-5992-EAEE-6F27-DAAAD910A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0F8C5-3A4B-04C1-EDA0-30041F7D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58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C2F58-2481-6AB8-B60E-4CBE042B1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2D013-A286-9200-E69D-8D2D94BD8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89F88-D563-BCD6-3383-A1F30D0B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29A5B1-600E-142B-20CE-14ADC14C8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5C553-7744-4374-23C3-1C124A951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75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CDEF5-9CDD-A120-6C9E-1540D1E44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953D6-4FFF-7D54-5415-89991A9F72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6F23D1-D969-6742-27D9-E20D470C89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FD9C8-DFCC-409F-488E-F067F2083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B21B-DB6B-CC40-A15B-8CFA1BB84306}" type="datetime1">
              <a:rPr lang="de-CH" smtClean="0"/>
              <a:t>16.11.23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7D029-C410-5332-9CD5-D9B6BD877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94EE1-D3AA-1D96-19AE-2432CA2AA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547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325C0-1604-B558-FCEF-DCF6B5242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E2B5D3-3A11-E647-425F-7D41DEDF5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08B43-7DBC-5CDF-A8E4-F862A140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DC51B-C157-1946-AA07-DDC9925770D9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852C0-7B0C-23D4-CB60-01226005F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24953-9CF4-4805-A2C4-CFBE4E63D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58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7E9E8C-CBB2-B0A8-D4FC-D3A3AAA0FB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3CED9-495A-4B5E-1CE2-D8FE340C3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2B6F7-37EC-6575-16EC-C0DF66B6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C3CA8-14E1-614B-87ED-980EB6AB37E0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9D225-8CE0-E181-F091-0F8717322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D63D1-6977-75EA-F251-E2C42B68E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51CA6-9F18-D6EC-14B9-C866720DD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B32BB-9AC4-810C-E6B8-F93749038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26DBB-D5D3-4A0C-22E1-3646FFFC7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6CEE6-07F9-1FE2-8B95-206EF0559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9E382-E1C6-6BF1-D841-4411889A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03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CE12C-518F-82A3-C0AB-A050A23D4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15011-8725-B3F6-8CC6-813021808D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E13EE-1738-4590-B488-C79E95A1D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3982F-3A97-E9AF-9EFB-9112FADBF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437F8-FD02-A140-3329-B2479AEB1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43F72-91B1-B800-D93E-6819527B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2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441DE-0D51-6242-E7A2-766902735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6A037-C85D-2047-E477-DE15A5634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4BAC6A-F067-8CD3-A45B-90F761859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49FCC5-2EE8-559A-24D3-852AD3B996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6DCE19-F171-E3C8-C3A7-AF5D8F25B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6F5E50-4166-2AC3-344A-6EBAF45F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D3C55-C83A-0DE8-5BFF-9F0019FC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3F6FA7-546E-34F5-6E61-9CCBCF6C2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4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0F9BB-376D-FAAC-717A-A38B15F0D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7D919E-C063-7B0E-E76D-4382E5800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1E1588-E351-CCF0-1B22-2A2DEB70A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7A5D74-185F-F8DC-B16F-055F317D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10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594D50-6D95-5A56-CBB1-8AFF2D77B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1F8D8-D3E1-08FC-AD83-958572945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2D682F-0A4D-2885-05EB-9B8692793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46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08E21-74C7-5377-9B26-6D442D067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B70B88-B4EF-0544-F02A-A4F6B8D63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21BDE4-3384-9FC4-8E54-8C4146BA5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1AF3C-2AB0-6EB9-20F3-4C9B68D23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7A99E-771E-54B2-0D58-8264E5879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99C19-0715-510E-49B0-17BEE4DF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8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CF5D4-3EF6-D5BB-E46C-DF191F2EC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C62E6-E185-4EFE-921F-30620B61ED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923A4-6513-2F33-B3D6-FAFE86FAE8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A89B29-6FC0-A079-B5B1-424B28874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FE2642-F334-5F90-BE67-FC16B4DC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C8DE25-8350-5729-DDFD-C7379745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6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47F77E-616E-8ED7-D180-657E30455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60CFB-BE1C-E9F0-E9CC-600BCC65D8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E5DAF-8670-B148-5C18-C4766C5487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BF5C1-089C-AA44-8807-6AE7286E8A01}" type="datetimeFigureOut">
              <a:rPr lang="en-US" smtClean="0"/>
              <a:t>11/16/23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89757-B3A5-A316-1025-3E416FB54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90D0A-9CD9-E515-8A20-A24143BE5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CD26B-C099-464D-8662-61502E69C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50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5A1F79-9530-0E30-4C47-1FD014609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DCC053-D615-E837-7B26-D49CEBCD5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112B1-F43B-0087-D0BA-965317FA3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F83D8-34C4-4148-A703-0C36549205AD}" type="datetime1">
              <a:rPr lang="de-CH" smtClean="0"/>
              <a:t>16.11.23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502DD-9CEE-6B77-7CED-D6ED300EAC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C9859-5615-9BA3-7870-F605F220E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BF093-B2CD-B74B-A877-FB943F8F7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0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00453-B9CA-1123-1D7C-C7AD2723A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rgbClr val="0070C0"/>
                </a:solidFill>
              </a:rPr>
              <a:t>New understanding of longitudinal (bunched) beam instabilities and comparison with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C7E0F-774F-1881-3AD9-CA9D5A494A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764876"/>
            <a:ext cx="12192000" cy="2387600"/>
          </a:xfrm>
        </p:spPr>
        <p:txBody>
          <a:bodyPr>
            <a:normAutofit/>
          </a:bodyPr>
          <a:lstStyle/>
          <a:p>
            <a:r>
              <a:rPr lang="en-US" sz="2200" dirty="0"/>
              <a:t>Ivan Karpov</a:t>
            </a:r>
          </a:p>
          <a:p>
            <a:r>
              <a:rPr lang="en-US" sz="2200" dirty="0"/>
              <a:t>Acknowledgments:</a:t>
            </a:r>
          </a:p>
          <a:p>
            <a:r>
              <a:rPr lang="en-US" sz="2200" dirty="0"/>
              <a:t>Elena </a:t>
            </a:r>
            <a:r>
              <a:rPr lang="en-US" sz="2200" dirty="0" err="1"/>
              <a:t>Shaposhnikova</a:t>
            </a:r>
            <a:r>
              <a:rPr lang="en-US" sz="2200" dirty="0"/>
              <a:t>, Theodoros </a:t>
            </a:r>
            <a:r>
              <a:rPr lang="en-US" sz="2200" dirty="0" err="1"/>
              <a:t>Argyropoulos</a:t>
            </a:r>
            <a:r>
              <a:rPr lang="en-US" sz="2200" dirty="0"/>
              <a:t>, Alexandre Lasheen, Heiko Damerau (CERN)</a:t>
            </a:r>
          </a:p>
          <a:p>
            <a:r>
              <a:rPr lang="en-US" sz="2200" dirty="0"/>
              <a:t>Alexey Burov (FNAL), Maxime </a:t>
            </a:r>
            <a:r>
              <a:rPr lang="en-US" sz="2200" dirty="0" err="1"/>
              <a:t>Gadioux</a:t>
            </a:r>
            <a:r>
              <a:rPr lang="en-US" sz="2200" dirty="0"/>
              <a:t> (UCD), Sigurd </a:t>
            </a:r>
            <a:r>
              <a:rPr lang="en-US" sz="2200" dirty="0" err="1"/>
              <a:t>Nese</a:t>
            </a:r>
            <a:r>
              <a:rPr lang="en-US" sz="2200" dirty="0"/>
              <a:t> (</a:t>
            </a:r>
            <a:r>
              <a:rPr lang="en-US" sz="2200" dirty="0" err="1"/>
              <a:t>UiB</a:t>
            </a:r>
            <a:r>
              <a:rPr lang="en-US" sz="2200" dirty="0"/>
              <a:t>)</a:t>
            </a:r>
          </a:p>
        </p:txBody>
      </p:sp>
      <p:pic>
        <p:nvPicPr>
          <p:cNvPr id="1026" name="Picture 2" descr="HB2023">
            <a:extLst>
              <a:ext uri="{FF2B5EF4-FFF2-40B4-BE49-F238E27FC236}">
                <a16:creationId xmlns:a16="http://schemas.microsoft.com/office/drawing/2014/main" id="{92B46982-AFFE-6263-3561-468EAE5191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9" b="1"/>
          <a:stretch/>
        </p:blipFill>
        <p:spPr bwMode="auto">
          <a:xfrm>
            <a:off x="8654951" y="0"/>
            <a:ext cx="3537049" cy="1225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Image result for cern logo">
            <a:extLst>
              <a:ext uri="{FF2B5EF4-FFF2-40B4-BE49-F238E27FC236}">
                <a16:creationId xmlns:a16="http://schemas.microsoft.com/office/drawing/2014/main" id="{20A4791E-26B0-87D4-EC5E-6D39B86BB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89190" cy="12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8427FF-3EC2-9F3C-3847-8CAAF6DCD810}"/>
              </a:ext>
            </a:extLst>
          </p:cNvPr>
          <p:cNvSpPr txBox="1"/>
          <p:nvPr/>
        </p:nvSpPr>
        <p:spPr>
          <a:xfrm>
            <a:off x="4387776" y="6307016"/>
            <a:ext cx="341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HB Flash Seminar, 16.11.2023</a:t>
            </a:r>
          </a:p>
        </p:txBody>
      </p:sp>
    </p:spTree>
    <p:extLst>
      <p:ext uri="{BB962C8B-B14F-4D97-AF65-F5344CB8AC3E}">
        <p14:creationId xmlns:p14="http://schemas.microsoft.com/office/powerpoint/2010/main" val="45897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95269-3E9A-CF6A-E496-986D807B1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 of Landau damping (LLD)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70A98D-F77E-B9F8-FB95-84E4CFD08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1D510A9-9183-8B1C-EF8F-026AE9E8716F}"/>
                  </a:ext>
                </a:extLst>
              </p:cNvPr>
              <p:cNvSpPr txBox="1"/>
              <p:nvPr/>
            </p:nvSpPr>
            <p:spPr>
              <a:xfrm>
                <a:off x="440407" y="5267097"/>
                <a:ext cx="1148695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dirty="0">
                    <a:solidFill>
                      <a:srgbClr val="C00000"/>
                    </a:solidFill>
                  </a:rPr>
                  <a:t>LLD threshold </a:t>
                </a:r>
                <a:r>
                  <a:rPr lang="en-US" sz="2000" dirty="0"/>
                  <a:t>depends not only on impedance strength but also on cut-off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/>
                  <a:t>**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Calculations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are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consistent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with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observations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for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≈5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GHz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(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cutoff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of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LHC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beam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pipe</m:t>
                      </m:r>
                      <m:r>
                        <m:rPr>
                          <m:nor/>
                        </m:rPr>
                        <a:rPr lang="en-US" sz="2000" dirty="0">
                          <a:solidFill>
                            <a:prstClr val="black"/>
                          </a:solidFill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1D510A9-9183-8B1C-EF8F-026AE9E871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407" y="5267097"/>
                <a:ext cx="11486953" cy="707886"/>
              </a:xfrm>
              <a:prstGeom prst="rect">
                <a:avLst/>
              </a:prstGeom>
              <a:blipFill>
                <a:blip r:embed="rId2"/>
                <a:stretch>
                  <a:fillRect t="-3509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6E4E0BEC-AE7D-EA31-093C-5BBBC112D373}"/>
              </a:ext>
            </a:extLst>
          </p:cNvPr>
          <p:cNvSpPr txBox="1"/>
          <p:nvPr/>
        </p:nvSpPr>
        <p:spPr>
          <a:xfrm>
            <a:off x="440407" y="5967652"/>
            <a:ext cx="10695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*Y. H. Chin, K. Satoh, and K. Yokoya, Instability of a bunched beam with synchrotron frequency spread, 1983 </a:t>
            </a:r>
            <a:b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and A. Burov, Van Kampen modes for bunch longitudinal motion, 2010 </a:t>
            </a:r>
            <a:b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**IK, T.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Argyropoulos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E.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Shaposhnikova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Thresholds for loss of Landau damping in longitudinal plane, 2021</a:t>
            </a:r>
          </a:p>
        </p:txBody>
      </p:sp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A785E325-58B4-BDE5-57D8-B9B5D7B77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14" y="1803449"/>
            <a:ext cx="3800903" cy="274247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824FD4B-CB64-625B-C2EF-D6CB8FBEF9F8}"/>
              </a:ext>
            </a:extLst>
          </p:cNvPr>
          <p:cNvSpPr txBox="1"/>
          <p:nvPr/>
        </p:nvSpPr>
        <p:spPr>
          <a:xfrm>
            <a:off x="440407" y="4645043"/>
            <a:ext cx="3946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02060"/>
                </a:solidFill>
              </a:rPr>
              <a:t>H. Timko et al, Beam instabilities after injection to the LHC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2018 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F7E5848-E69E-42F7-645B-0F58DA5844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847" y="1811955"/>
            <a:ext cx="4322072" cy="294853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2E7554B-5FDD-704D-9A6C-3D342FCA4D6B}"/>
              </a:ext>
            </a:extLst>
          </p:cNvPr>
          <p:cNvSpPr txBox="1"/>
          <p:nvPr/>
        </p:nvSpPr>
        <p:spPr>
          <a:xfrm>
            <a:off x="5344800" y="2891847"/>
            <a:ext cx="2375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LLD threshold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549AF7-0E00-3E77-EA83-7D949B86AC43}"/>
              </a:ext>
            </a:extLst>
          </p:cNvPr>
          <p:cNvSpPr txBox="1"/>
          <p:nvPr/>
        </p:nvSpPr>
        <p:spPr>
          <a:xfrm>
            <a:off x="6096000" y="1986039"/>
            <a:ext cx="2151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Undamped mode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B96FD80-C9DD-BF94-5BF9-23F0817CFD18}"/>
              </a:ext>
            </a:extLst>
          </p:cNvPr>
          <p:cNvCxnSpPr>
            <a:cxnSpLocks/>
          </p:cNvCxnSpPr>
          <p:nvPr/>
        </p:nvCxnSpPr>
        <p:spPr>
          <a:xfrm flipH="1" flipV="1">
            <a:off x="6039729" y="2386234"/>
            <a:ext cx="241633" cy="44405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62767BB-AF4D-7D16-7A09-F240F0DC195D}"/>
              </a:ext>
            </a:extLst>
          </p:cNvPr>
          <p:cNvSpPr txBox="1"/>
          <p:nvPr/>
        </p:nvSpPr>
        <p:spPr>
          <a:xfrm>
            <a:off x="118153" y="1124265"/>
            <a:ext cx="4335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Long-lasting oscillations were observed in </a:t>
            </a:r>
            <a:r>
              <a:rPr lang="en-US" dirty="0">
                <a:solidFill>
                  <a:srgbClr val="0070C0"/>
                </a:solidFill>
                <a:latin typeface="Arial" panose="020B0604020202020204"/>
              </a:rPr>
              <a:t>SPS, RHIC, Tevatron, LHC, …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DE07F83-A198-375D-519B-8EDF0D5A973B}"/>
              </a:ext>
            </a:extLst>
          </p:cNvPr>
          <p:cNvSpPr txBox="1"/>
          <p:nvPr/>
        </p:nvSpPr>
        <p:spPr>
          <a:xfrm>
            <a:off x="4520628" y="1124265"/>
            <a:ext cx="3957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van Kampen modes* for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broadband impedance above transition energy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5C4384-B5A0-AD43-67C1-AA239446A176}"/>
              </a:ext>
            </a:extLst>
          </p:cNvPr>
          <p:cNvSpPr txBox="1"/>
          <p:nvPr/>
        </p:nvSpPr>
        <p:spPr>
          <a:xfrm rot="16200000">
            <a:off x="4016623" y="2610574"/>
            <a:ext cx="1999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Synchrotron frequency spread</a:t>
            </a:r>
          </a:p>
        </p:txBody>
      </p:sp>
      <p:pic>
        <p:nvPicPr>
          <p:cNvPr id="6" name="Picture 5" descr="A diagram of a function&#10;&#10;Description automatically generated">
            <a:extLst>
              <a:ext uri="{FF2B5EF4-FFF2-40B4-BE49-F238E27FC236}">
                <a16:creationId xmlns:a16="http://schemas.microsoft.com/office/drawing/2014/main" id="{DF196E65-6BD7-FC40-D7A7-47C04CD66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5262" y="1714323"/>
            <a:ext cx="3656155" cy="30195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6F868D-9141-7085-F918-AB48F7AAD0C4}"/>
                  </a:ext>
                </a:extLst>
              </p:cNvPr>
              <p:cNvSpPr txBox="1"/>
              <p:nvPr/>
            </p:nvSpPr>
            <p:spPr>
              <a:xfrm>
                <a:off x="8971908" y="1124265"/>
                <a:ext cx="32534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LLD threshold for LHC </a:t>
                </a:r>
                <a:b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</a:b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at 6.5 TeV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kumimoji="0" lang="en-US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=10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MV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6F868D-9141-7085-F918-AB48F7AAD0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908" y="1124265"/>
                <a:ext cx="3253482" cy="646331"/>
              </a:xfrm>
              <a:prstGeom prst="rect">
                <a:avLst/>
              </a:prstGeom>
              <a:blipFill>
                <a:blip r:embed="rId6"/>
                <a:stretch>
                  <a:fillRect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8A79579-BD8E-9029-B229-F641E5DDB006}"/>
              </a:ext>
            </a:extLst>
          </p:cNvPr>
          <p:cNvSpPr txBox="1"/>
          <p:nvPr/>
        </p:nvSpPr>
        <p:spPr>
          <a:xfrm>
            <a:off x="8673958" y="4672431"/>
            <a:ext cx="36516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J.F. Esteban Müller, </a:t>
            </a:r>
            <a:r>
              <a:rPr lang="en-US" sz="1600" i="1" dirty="0">
                <a:solidFill>
                  <a:srgbClr val="002060"/>
                </a:solidFill>
                <a:latin typeface="Arial" panose="020B0604020202020204"/>
              </a:rPr>
              <a:t>P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hD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thesis,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262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3FB50-E45B-9690-0A8F-626A09754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Single-bunch instability in SPS (long bunches)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F3FB83-0D35-1E93-5E8A-C825B451C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CA7C84-9FF9-E591-1894-84598A8CC74F}"/>
              </a:ext>
            </a:extLst>
          </p:cNvPr>
          <p:cNvSpPr txBox="1"/>
          <p:nvPr/>
        </p:nvSpPr>
        <p:spPr>
          <a:xfrm>
            <a:off x="363990" y="5948106"/>
            <a:ext cx="113728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*F. J.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Sacherer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Bunch lengthening and microwave instability, 1977</a:t>
            </a:r>
          </a:p>
          <a:p>
            <a:pPr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**K.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Oide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and K. Yokoya, Longitudinal single bunch instability in electron storage rings, 1990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***IK, Longitudinal mode-coupling instabilities of proton bunches in the CERN Super Proton Synchrotron, 2023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AC7E9C-9B0E-2F2A-942F-D5E01D738C0D}"/>
                  </a:ext>
                </a:extLst>
              </p:cNvPr>
              <p:cNvSpPr txBox="1"/>
              <p:nvPr/>
            </p:nvSpPr>
            <p:spPr>
              <a:xfrm>
                <a:off x="291141" y="4912778"/>
                <a:ext cx="11609718" cy="10156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Classical azimuthal mode-coupling instability* is predicted at extremely high intensity </a:t>
                </a:r>
                <a:endPara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RF nonlinearities reduce the threshold by </a:t>
                </a:r>
                <a:r>
                  <a:rPr lang="en-US" sz="2000" dirty="0">
                    <a:solidFill>
                      <a:srgbClr val="C00000"/>
                    </a:solidFill>
                  </a:rPr>
                  <a:t>a factor of 5 </a:t>
                </a:r>
                <a:r>
                  <a:rPr lang="en-US" sz="2000" dirty="0"/>
                  <a:t>(consistent with SPS measurements)</a:t>
                </a:r>
                <a:r>
                  <a:rPr lang="en-US" sz="2000" dirty="0">
                    <a:solidFill>
                      <a:prstClr val="black"/>
                    </a:solidFill>
                  </a:rPr>
                  <a:t>***</a:t>
                </a:r>
              </a:p>
              <a:p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:r>
                  <a:rPr lang="en-US" sz="2000" dirty="0">
                    <a:solidFill>
                      <a:srgbClr val="C00000"/>
                    </a:solidFill>
                  </a:rPr>
                  <a:t>Coupling of radial modes</a:t>
                </a:r>
                <a:r>
                  <a:rPr lang="en-US" sz="2000" dirty="0">
                    <a:solidFill>
                      <a:prstClr val="black"/>
                    </a:solidFill>
                  </a:rPr>
                  <a:t>** is actual mechanism of instability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AC7E9C-9B0E-2F2A-942F-D5E01D738C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141" y="4912778"/>
                <a:ext cx="11609718" cy="1015663"/>
              </a:xfrm>
              <a:prstGeom prst="rect">
                <a:avLst/>
              </a:prstGeom>
              <a:blipFill>
                <a:blip r:embed="rId2"/>
                <a:stretch>
                  <a:fillRect t="-2439" b="-8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928341E0-85AF-A697-A1BF-C5DEBAB48D45}"/>
              </a:ext>
            </a:extLst>
          </p:cNvPr>
          <p:cNvSpPr txBox="1"/>
          <p:nvPr/>
        </p:nvSpPr>
        <p:spPr>
          <a:xfrm>
            <a:off x="816656" y="1020652"/>
            <a:ext cx="4833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Classical approach</a:t>
            </a:r>
            <a:r>
              <a:rPr lang="en-US" dirty="0"/>
              <a:t>* </a:t>
            </a:r>
            <a:br>
              <a:rPr lang="en-US" dirty="0"/>
            </a:br>
            <a:r>
              <a:rPr lang="en-US" dirty="0"/>
              <a:t>(no frequency spread)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9B705D-CAB4-EF72-9BAA-5F8FA59DA8F4}"/>
              </a:ext>
            </a:extLst>
          </p:cNvPr>
          <p:cNvSpPr txBox="1"/>
          <p:nvPr/>
        </p:nvSpPr>
        <p:spPr>
          <a:xfrm>
            <a:off x="6541912" y="1016677"/>
            <a:ext cx="5168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Self-consistent approach</a:t>
            </a:r>
            <a:r>
              <a:rPr lang="en-US" dirty="0"/>
              <a:t>** (frequency spread with potential-well distortion + RF nonlinearity)</a:t>
            </a:r>
          </a:p>
        </p:txBody>
      </p:sp>
      <p:pic>
        <p:nvPicPr>
          <p:cNvPr id="30" name="Picture 29" descr="A graph of a graph of particles&#10;&#10;Description automatically generated with medium confidence">
            <a:extLst>
              <a:ext uri="{FF2B5EF4-FFF2-40B4-BE49-F238E27FC236}">
                <a16:creationId xmlns:a16="http://schemas.microsoft.com/office/drawing/2014/main" id="{F08A87D1-6744-01BA-B76F-64A0511FE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" y="1640928"/>
            <a:ext cx="5227320" cy="3271520"/>
          </a:xfrm>
          <a:prstGeom prst="rect">
            <a:avLst/>
          </a:prstGeom>
        </p:spPr>
      </p:pic>
      <p:pic>
        <p:nvPicPr>
          <p:cNvPr id="32" name="Picture 31" descr="A graph of particles per bunch&#10;&#10;Description automatically generated">
            <a:extLst>
              <a:ext uri="{FF2B5EF4-FFF2-40B4-BE49-F238E27FC236}">
                <a16:creationId xmlns:a16="http://schemas.microsoft.com/office/drawing/2014/main" id="{6C2A32AB-7A5B-4C29-A8AD-8E2E8DFFB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769" y="1637283"/>
            <a:ext cx="5227320" cy="32715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01FD38-3A9D-658D-4B20-6B0CABAA662B}"/>
              </a:ext>
            </a:extLst>
          </p:cNvPr>
          <p:cNvSpPr txBox="1"/>
          <p:nvPr/>
        </p:nvSpPr>
        <p:spPr>
          <a:xfrm>
            <a:off x="1603871" y="216154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coupling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78AEFEB-7702-61FC-A225-946864D478AB}"/>
              </a:ext>
            </a:extLst>
          </p:cNvPr>
          <p:cNvCxnSpPr/>
          <p:nvPr/>
        </p:nvCxnSpPr>
        <p:spPr>
          <a:xfrm flipV="1">
            <a:off x="3318553" y="2301411"/>
            <a:ext cx="996593" cy="44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536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79878-F6E4-E325-3329-5B2972518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Generalized multi-bunch instability threshold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D6A0C-72E2-C0A5-745C-32685DB60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BF093-B2CD-B74B-A877-FB943F8F7790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A02096-074A-B531-9852-2F358AE0C3DA}"/>
                  </a:ext>
                </a:extLst>
              </p:cNvPr>
              <p:cNvSpPr txBox="1"/>
              <p:nvPr/>
            </p:nvSpPr>
            <p:spPr>
              <a:xfrm>
                <a:off x="2442095" y="4032845"/>
                <a:ext cx="2839367" cy="9313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f>
                        <m:f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AD47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LLD</m:t>
                              </m:r>
                            </m:sub>
                          </m:sSub>
                        </m:den>
                      </m:f>
                      <m:r>
                        <a:rPr kumimoji="0" lang="en-US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CBI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DA02096-074A-B531-9852-2F358AE0C3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2095" y="4032845"/>
                <a:ext cx="2839367" cy="931345"/>
              </a:xfrm>
              <a:prstGeom prst="rect">
                <a:avLst/>
              </a:prstGeom>
              <a:blipFill>
                <a:blip r:embed="rId2"/>
                <a:stretch>
                  <a:fillRect l="-1786" t="-1351" r="-89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88A44DF0-7F8E-B7C7-315A-24B1B9B82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147" y="2126941"/>
            <a:ext cx="4377994" cy="41002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C0493C-3EC5-86CF-2183-C4F12BADF0D3}"/>
              </a:ext>
            </a:extLst>
          </p:cNvPr>
          <p:cNvSpPr txBox="1"/>
          <p:nvPr/>
        </p:nvSpPr>
        <p:spPr>
          <a:xfrm>
            <a:off x="8207383" y="1157102"/>
            <a:ext cx="3818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Growth rates of most unstable modes for 9 bunches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(MELODY - lines, BLonD - crosses)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14B11F-313E-0DA4-2B4C-4AB8C2C4EEEA}"/>
                  </a:ext>
                </a:extLst>
              </p:cNvPr>
              <p:cNvSpPr txBox="1"/>
              <p:nvPr/>
            </p:nvSpPr>
            <p:spPr>
              <a:xfrm>
                <a:off x="8471864" y="2589668"/>
                <a:ext cx="2239390" cy="578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C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0.34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70AD47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0.52</m:t>
                          </m:r>
                        </m:den>
                      </m:f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70C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714B11F-313E-0DA4-2B4C-4AB8C2C4E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1864" y="2589668"/>
                <a:ext cx="2239390" cy="578235"/>
              </a:xfrm>
              <a:prstGeom prst="rect">
                <a:avLst/>
              </a:prstGeom>
              <a:blipFill>
                <a:blip r:embed="rId4"/>
                <a:stretch>
                  <a:fillRect l="-3955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EDB863-F183-0C61-A318-ABC076F2E02B}"/>
                  </a:ext>
                </a:extLst>
              </p:cNvPr>
              <p:cNvSpPr txBox="1"/>
              <p:nvPr/>
            </p:nvSpPr>
            <p:spPr>
              <a:xfrm>
                <a:off x="577538" y="5092489"/>
                <a:ext cx="7074610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/>
                  </a:rPr>
                  <a:t>Instability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</a:rPr>
                  <a:t> develops below the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Arial" panose="020B0604020202020204"/>
                  </a:rPr>
                  <a:t>LLD threshold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/>
                  </a:rPr>
                  <a:t> Theory</a:t>
                </a:r>
                <a:r>
                  <a:rPr kumimoji="0" lang="en-US" sz="2000" b="0" i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/>
                  </a:rPr>
                  <a:t> is </a:t>
                </a:r>
                <a:r>
                  <a:rPr lang="en-US" sz="2000" dirty="0">
                    <a:solidFill>
                      <a:schemeClr val="tx1"/>
                    </a:solidFill>
                    <a:latin typeface="Arial" panose="020B0604020202020204"/>
                  </a:rPr>
                  <a:t>supported</a:t>
                </a:r>
                <a:r>
                  <a:rPr kumimoji="0" lang="en-US" sz="2000" b="0" i="0" u="none" strike="noStrike" kern="1200" cap="none" spc="0" normalizeH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/>
                  </a:rPr>
                  <a:t> by observations in SPS and is relevant for HL-LHC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5EDB863-F183-0C61-A318-ABC076F2E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8" y="5092489"/>
                <a:ext cx="7074610" cy="1015663"/>
              </a:xfrm>
              <a:prstGeom prst="rect">
                <a:avLst/>
              </a:prstGeom>
              <a:blipFill>
                <a:blip r:embed="rId5"/>
                <a:stretch>
                  <a:fillRect l="-896" t="-2469" b="-9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59141C83-4A1A-1D8D-E1EA-9A581930C7F0}"/>
              </a:ext>
            </a:extLst>
          </p:cNvPr>
          <p:cNvSpPr txBox="1"/>
          <p:nvPr/>
        </p:nvSpPr>
        <p:spPr>
          <a:xfrm>
            <a:off x="577538" y="1343818"/>
            <a:ext cx="6908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Threshold coupled-bunch instability (CBI) for a combination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narrowband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broadband (bb) </a:t>
            </a:r>
            <a:r>
              <a:rPr lang="en-US" sz="2000" dirty="0"/>
              <a:t>impedance can be evaluated using stability diagrams*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FABB52-CA74-434E-C296-1EE0FB731E49}"/>
              </a:ext>
            </a:extLst>
          </p:cNvPr>
          <p:cNvSpPr txBox="1"/>
          <p:nvPr/>
        </p:nvSpPr>
        <p:spPr>
          <a:xfrm>
            <a:off x="577538" y="6105178"/>
            <a:ext cx="107278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*F. J.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Sacherer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A longitudinal stability criterion for bunched beams, 1973 </a:t>
            </a:r>
          </a:p>
          <a:p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**IK</a:t>
            </a:r>
            <a:r>
              <a:rPr lang="en-US" sz="1600" i="1" dirty="0">
                <a:solidFill>
                  <a:srgbClr val="002060"/>
                </a:solidFill>
                <a:latin typeface="Arial" panose="020B0604020202020204"/>
              </a:rPr>
              <a:t> and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E. </a:t>
            </a: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Shaposhnikova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, Generalized threshold of longitudinal multi-bunch instability in synchrotrons, 2023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428E1CB-93C2-4018-B8BD-0FE9B8193D8C}"/>
                  </a:ext>
                </a:extLst>
              </p:cNvPr>
              <p:cNvSpPr txBox="1"/>
              <p:nvPr/>
            </p:nvSpPr>
            <p:spPr>
              <a:xfrm>
                <a:off x="577537" y="2533127"/>
                <a:ext cx="656848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dirty="0"/>
                  <a:t>Valid approach only for </a:t>
                </a:r>
                <a:r>
                  <a:rPr lang="en-US" sz="2000" dirty="0">
                    <a:solidFill>
                      <a:srgbClr val="C00000"/>
                    </a:solidFill>
                  </a:rPr>
                  <a:t>very short </a:t>
                </a:r>
                <a:r>
                  <a:rPr lang="en-US" sz="2000" dirty="0"/>
                  <a:t>bunches</a:t>
                </a:r>
              </a:p>
              <a:p>
                <a:endParaRPr lang="en-US" sz="2000" dirty="0"/>
              </a:p>
              <a:p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lang="en-US" sz="2000" dirty="0"/>
                  <a:t>A self-consistent approach was developed, and an approximate expression was proposed**</a:t>
                </a: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428E1CB-93C2-4018-B8BD-0FE9B8193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537" y="2533127"/>
                <a:ext cx="6568484" cy="1323439"/>
              </a:xfrm>
              <a:prstGeom prst="rect">
                <a:avLst/>
              </a:prstGeom>
              <a:blipFill>
                <a:blip r:embed="rId6"/>
                <a:stretch>
                  <a:fillRect l="-965" t="-2857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936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</TotalTime>
  <Words>487</Words>
  <Application>Microsoft Macintosh PowerPoint</Application>
  <PresentationFormat>Widescreen</PresentationFormat>
  <Paragraphs>43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Office Theme</vt:lpstr>
      <vt:lpstr>1_Office Theme</vt:lpstr>
      <vt:lpstr>New understanding of longitudinal (bunched) beam instabilities and comparison with measurements</vt:lpstr>
      <vt:lpstr>Loss of Landau damping (LLD)</vt:lpstr>
      <vt:lpstr>Single-bunch instability in SPS (long bunches)</vt:lpstr>
      <vt:lpstr>Generalized multi-bunch instability threshold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understanding of longitudinal (bunched) beam instabilities and comparison with measurements</dc:title>
  <dc:creator>Ivan Karpov</dc:creator>
  <cp:lastModifiedBy>Ivan Karpov</cp:lastModifiedBy>
  <cp:revision>5</cp:revision>
  <dcterms:created xsi:type="dcterms:W3CDTF">2023-11-13T09:23:37Z</dcterms:created>
  <dcterms:modified xsi:type="dcterms:W3CDTF">2023-11-16T06:55:43Z</dcterms:modified>
</cp:coreProperties>
</file>